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147479890" r:id="rId2"/>
    <p:sldId id="2147479897" r:id="rId3"/>
    <p:sldId id="2147479898" r:id="rId4"/>
    <p:sldId id="2147479900" r:id="rId5"/>
    <p:sldId id="2147480179" r:id="rId6"/>
    <p:sldId id="2147480175" r:id="rId7"/>
    <p:sldId id="2146846715" r:id="rId8"/>
    <p:sldId id="2147479868" r:id="rId9"/>
    <p:sldId id="2147480171" r:id="rId10"/>
    <p:sldId id="2147479893" r:id="rId11"/>
    <p:sldId id="2147479844" r:id="rId12"/>
    <p:sldId id="2147480173" r:id="rId13"/>
    <p:sldId id="2147479884" r:id="rId14"/>
    <p:sldId id="2147311368" r:id="rId15"/>
    <p:sldId id="2147480180" r:id="rId16"/>
    <p:sldId id="2147479859" r:id="rId17"/>
    <p:sldId id="2147473494" r:id="rId18"/>
    <p:sldId id="2147480167" r:id="rId19"/>
    <p:sldId id="2147473431" r:id="rId20"/>
    <p:sldId id="2147473488" r:id="rId21"/>
    <p:sldId id="2147480178" r:id="rId22"/>
    <p:sldId id="2147479847"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30"/>
    <a:srgbClr val="10253F"/>
    <a:srgbClr val="17375E"/>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1" autoAdjust="0"/>
    <p:restoredTop sz="94249" autoAdjust="0"/>
  </p:normalViewPr>
  <p:slideViewPr>
    <p:cSldViewPr snapToGrid="0">
      <p:cViewPr varScale="1">
        <p:scale>
          <a:sx n="87" d="100"/>
          <a:sy n="87" d="100"/>
        </p:scale>
        <p:origin x="6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05C7-07C7-403D-AD6A-B685AE6A0096}" type="doc">
      <dgm:prSet loTypeId="urn:microsoft.com/office/officeart/2008/layout/LinedList" loCatId="list" qsTypeId="urn:microsoft.com/office/officeart/2005/8/quickstyle/simple4" qsCatId="simple" csTypeId="urn:microsoft.com/office/officeart/2005/8/colors/colorful4" csCatId="colorful" phldr="1"/>
      <dgm:spPr/>
      <dgm:t>
        <a:bodyPr/>
        <a:lstStyle/>
        <a:p>
          <a:endParaRPr lang="en-IN"/>
        </a:p>
      </dgm:t>
    </dgm:pt>
    <dgm:pt modelId="{03F31012-4BB8-4293-B298-A7EB77269A65}">
      <dgm:prSet custT="1"/>
      <dgm:spPr/>
      <dgm:t>
        <a:bodyPr anchor="ctr"/>
        <a:lstStyle/>
        <a:p>
          <a:r>
            <a:rPr lang="en-US" sz="1600" b="1" dirty="0">
              <a:solidFill>
                <a:schemeClr val="bg1"/>
              </a:solidFill>
              <a:latin typeface="TheSansOffice"/>
            </a:rPr>
            <a:t>BFSI BUSINESS PRIORITIES &amp; TECHNOLOGY DEMANDS </a:t>
          </a:r>
          <a:endParaRPr lang="en-IN" sz="1600" b="1" cap="none" baseline="0" dirty="0">
            <a:solidFill>
              <a:schemeClr val="bg1"/>
            </a:solidFill>
          </a:endParaRPr>
        </a:p>
      </dgm:t>
    </dgm:pt>
    <dgm:pt modelId="{C4063C69-DB6B-457B-9660-950424F0A29B}" type="parTrans" cxnId="{50861A17-178D-48E9-BF5E-75BBA9EB9C58}">
      <dgm:prSet/>
      <dgm:spPr/>
      <dgm:t>
        <a:bodyPr/>
        <a:lstStyle/>
        <a:p>
          <a:endParaRPr lang="en-IN" sz="1600">
            <a:solidFill>
              <a:srgbClr val="B9D300"/>
            </a:solidFill>
          </a:endParaRPr>
        </a:p>
      </dgm:t>
    </dgm:pt>
    <dgm:pt modelId="{FC8B63D3-FC99-4AF4-803D-1FF73EB33514}" type="sibTrans" cxnId="{50861A17-178D-48E9-BF5E-75BBA9EB9C58}">
      <dgm:prSet/>
      <dgm:spPr/>
      <dgm:t>
        <a:bodyPr/>
        <a:lstStyle/>
        <a:p>
          <a:endParaRPr lang="en-IN" sz="1600">
            <a:solidFill>
              <a:srgbClr val="B9D300"/>
            </a:solidFill>
          </a:endParaRPr>
        </a:p>
      </dgm:t>
    </dgm:pt>
    <dgm:pt modelId="{93BF87F9-EFCA-7B43-A7AF-553FB1122102}">
      <dgm:prSet custT="1"/>
      <dgm:spPr/>
      <dgm:t>
        <a:bodyPr anchor="ctr"/>
        <a:lstStyle/>
        <a:p>
          <a:r>
            <a:rPr lang="en-US" sz="1600" b="1" dirty="0">
              <a:solidFill>
                <a:schemeClr val="bg1"/>
              </a:solidFill>
              <a:latin typeface="TheSansOffice"/>
            </a:rPr>
            <a:t>WHERE ARE WE MOVING?</a:t>
          </a:r>
        </a:p>
      </dgm:t>
    </dgm:pt>
    <dgm:pt modelId="{B0E3F0FA-7948-294A-BF59-35D8D0D5482A}" type="parTrans" cxnId="{DB5B6DD4-0733-1B4E-8283-36FE8D63F5CC}">
      <dgm:prSet/>
      <dgm:spPr/>
      <dgm:t>
        <a:bodyPr/>
        <a:lstStyle/>
        <a:p>
          <a:endParaRPr lang="en-US"/>
        </a:p>
      </dgm:t>
    </dgm:pt>
    <dgm:pt modelId="{5A1EED14-1B14-8D49-8586-5A2B7070D153}" type="sibTrans" cxnId="{DB5B6DD4-0733-1B4E-8283-36FE8D63F5CC}">
      <dgm:prSet/>
      <dgm:spPr/>
      <dgm:t>
        <a:bodyPr/>
        <a:lstStyle/>
        <a:p>
          <a:endParaRPr lang="en-US"/>
        </a:p>
      </dgm:t>
    </dgm:pt>
    <dgm:pt modelId="{046FEABC-76CB-124A-94C2-AB7DB922735F}">
      <dgm:prSet custT="1"/>
      <dgm:spPr/>
      <dgm:t>
        <a:bodyPr anchor="ctr"/>
        <a:lstStyle/>
        <a:p>
          <a:r>
            <a:rPr lang="en-US" sz="1600" b="1" dirty="0">
              <a:solidFill>
                <a:schemeClr val="bg1"/>
              </a:solidFill>
              <a:latin typeface="TheSansOffice"/>
            </a:rPr>
            <a:t>BUILDING BLOCKS OF AN AI-READY DATA CENTER </a:t>
          </a:r>
        </a:p>
      </dgm:t>
    </dgm:pt>
    <dgm:pt modelId="{FEDDEF98-0D29-BC47-908F-F5D2B8D12381}" type="parTrans" cxnId="{6299B6B8-C99C-0946-B9E5-8C2F34791361}">
      <dgm:prSet/>
      <dgm:spPr/>
      <dgm:t>
        <a:bodyPr/>
        <a:lstStyle/>
        <a:p>
          <a:endParaRPr lang="en-US"/>
        </a:p>
      </dgm:t>
    </dgm:pt>
    <dgm:pt modelId="{0C69D869-B91F-984A-8D23-ADDF94CB7A65}" type="sibTrans" cxnId="{6299B6B8-C99C-0946-B9E5-8C2F34791361}">
      <dgm:prSet/>
      <dgm:spPr/>
      <dgm:t>
        <a:bodyPr/>
        <a:lstStyle/>
        <a:p>
          <a:endParaRPr lang="en-US"/>
        </a:p>
      </dgm:t>
    </dgm:pt>
    <dgm:pt modelId="{1894084E-7D16-C941-8CC9-05AC2DF11935}">
      <dgm:prSet custT="1"/>
      <dgm:spPr/>
      <dgm:t>
        <a:bodyPr anchor="ctr"/>
        <a:lstStyle/>
        <a:p>
          <a:r>
            <a:rPr lang="en-US" sz="1600" b="1" dirty="0">
              <a:solidFill>
                <a:schemeClr val="bg1"/>
              </a:solidFill>
              <a:latin typeface="TheSansOffice"/>
            </a:rPr>
            <a:t>SIFY DATA CENTERS POWERING THE BFSI INDUSTRY </a:t>
          </a:r>
        </a:p>
      </dgm:t>
    </dgm:pt>
    <dgm:pt modelId="{C735F5BE-064B-BD4B-B3F1-E5DCBF994CBC}" type="parTrans" cxnId="{5A5F834C-2D2F-5A41-A1EF-B809A2ABB57F}">
      <dgm:prSet/>
      <dgm:spPr/>
      <dgm:t>
        <a:bodyPr/>
        <a:lstStyle/>
        <a:p>
          <a:endParaRPr lang="en-US"/>
        </a:p>
      </dgm:t>
    </dgm:pt>
    <dgm:pt modelId="{20E2B12F-2212-5444-874D-2EEFB45D60E6}" type="sibTrans" cxnId="{5A5F834C-2D2F-5A41-A1EF-B809A2ABB57F}">
      <dgm:prSet/>
      <dgm:spPr/>
      <dgm:t>
        <a:bodyPr/>
        <a:lstStyle/>
        <a:p>
          <a:endParaRPr lang="en-US"/>
        </a:p>
      </dgm:t>
    </dgm:pt>
    <dgm:pt modelId="{A7FBD368-F683-4920-A669-FC17188D2097}" type="pres">
      <dgm:prSet presAssocID="{49DA05C7-07C7-403D-AD6A-B685AE6A0096}" presName="vert0" presStyleCnt="0">
        <dgm:presLayoutVars>
          <dgm:dir/>
          <dgm:animOne val="branch"/>
          <dgm:animLvl val="lvl"/>
        </dgm:presLayoutVars>
      </dgm:prSet>
      <dgm:spPr/>
    </dgm:pt>
    <dgm:pt modelId="{8E4F29EF-C02C-4610-8613-655E2302BCAF}" type="pres">
      <dgm:prSet presAssocID="{03F31012-4BB8-4293-B298-A7EB77269A65}" presName="thickLine" presStyleLbl="alignNode1" presStyleIdx="0" presStyleCnt="4"/>
      <dgm:spPr/>
    </dgm:pt>
    <dgm:pt modelId="{C2A396C3-3490-4E66-BB84-C5DB1AF7A844}" type="pres">
      <dgm:prSet presAssocID="{03F31012-4BB8-4293-B298-A7EB77269A65}" presName="horz1" presStyleCnt="0"/>
      <dgm:spPr/>
    </dgm:pt>
    <dgm:pt modelId="{90354892-1EEE-44FC-BC2D-CA907B74E09C}" type="pres">
      <dgm:prSet presAssocID="{03F31012-4BB8-4293-B298-A7EB77269A65}" presName="tx1" presStyleLbl="revTx" presStyleIdx="0" presStyleCnt="4"/>
      <dgm:spPr/>
    </dgm:pt>
    <dgm:pt modelId="{86FA0C5B-2B3F-4C20-A612-88657483DBF3}" type="pres">
      <dgm:prSet presAssocID="{03F31012-4BB8-4293-B298-A7EB77269A65}" presName="vert1" presStyleCnt="0"/>
      <dgm:spPr/>
    </dgm:pt>
    <dgm:pt modelId="{C33A32E0-1028-7C4C-87F6-77C3DEDA5D05}" type="pres">
      <dgm:prSet presAssocID="{93BF87F9-EFCA-7B43-A7AF-553FB1122102}" presName="thickLine" presStyleLbl="alignNode1" presStyleIdx="1" presStyleCnt="4"/>
      <dgm:spPr/>
    </dgm:pt>
    <dgm:pt modelId="{DAAAFF59-4A84-A441-A0AD-DCB5368566C7}" type="pres">
      <dgm:prSet presAssocID="{93BF87F9-EFCA-7B43-A7AF-553FB1122102}" presName="horz1" presStyleCnt="0"/>
      <dgm:spPr/>
    </dgm:pt>
    <dgm:pt modelId="{850254A4-42ED-D844-8F9D-630BED5743E7}" type="pres">
      <dgm:prSet presAssocID="{93BF87F9-EFCA-7B43-A7AF-553FB1122102}" presName="tx1" presStyleLbl="revTx" presStyleIdx="1" presStyleCnt="4"/>
      <dgm:spPr/>
    </dgm:pt>
    <dgm:pt modelId="{B3FF6EEA-11C9-4749-B03C-6B8A5350B4E7}" type="pres">
      <dgm:prSet presAssocID="{93BF87F9-EFCA-7B43-A7AF-553FB1122102}" presName="vert1" presStyleCnt="0"/>
      <dgm:spPr/>
    </dgm:pt>
    <dgm:pt modelId="{16C50FDD-CF58-9D40-89ED-893C45BA4465}" type="pres">
      <dgm:prSet presAssocID="{046FEABC-76CB-124A-94C2-AB7DB922735F}" presName="thickLine" presStyleLbl="alignNode1" presStyleIdx="2" presStyleCnt="4"/>
      <dgm:spPr/>
    </dgm:pt>
    <dgm:pt modelId="{A4B9463E-D774-8B41-8C23-C6C0F6228ED5}" type="pres">
      <dgm:prSet presAssocID="{046FEABC-76CB-124A-94C2-AB7DB922735F}" presName="horz1" presStyleCnt="0"/>
      <dgm:spPr/>
    </dgm:pt>
    <dgm:pt modelId="{D9286C5C-ADC0-654E-85E0-A736659DE13C}" type="pres">
      <dgm:prSet presAssocID="{046FEABC-76CB-124A-94C2-AB7DB922735F}" presName="tx1" presStyleLbl="revTx" presStyleIdx="2" presStyleCnt="4"/>
      <dgm:spPr/>
    </dgm:pt>
    <dgm:pt modelId="{D7591B78-8627-394B-91EB-4ECB7676BE85}" type="pres">
      <dgm:prSet presAssocID="{046FEABC-76CB-124A-94C2-AB7DB922735F}" presName="vert1" presStyleCnt="0"/>
      <dgm:spPr/>
    </dgm:pt>
    <dgm:pt modelId="{C11F90B3-7F76-AC4D-973C-7778E373B734}" type="pres">
      <dgm:prSet presAssocID="{1894084E-7D16-C941-8CC9-05AC2DF11935}" presName="thickLine" presStyleLbl="alignNode1" presStyleIdx="3" presStyleCnt="4"/>
      <dgm:spPr/>
    </dgm:pt>
    <dgm:pt modelId="{F74E36B2-7CCB-1348-9DDD-6B9F8A294D84}" type="pres">
      <dgm:prSet presAssocID="{1894084E-7D16-C941-8CC9-05AC2DF11935}" presName="horz1" presStyleCnt="0"/>
      <dgm:spPr/>
    </dgm:pt>
    <dgm:pt modelId="{67B864F7-0C18-D84F-902E-B1243C6B351C}" type="pres">
      <dgm:prSet presAssocID="{1894084E-7D16-C941-8CC9-05AC2DF11935}" presName="tx1" presStyleLbl="revTx" presStyleIdx="3" presStyleCnt="4"/>
      <dgm:spPr/>
    </dgm:pt>
    <dgm:pt modelId="{D4A18A18-D0D3-1241-9B3D-C10AA1ED0969}" type="pres">
      <dgm:prSet presAssocID="{1894084E-7D16-C941-8CC9-05AC2DF11935}" presName="vert1" presStyleCnt="0"/>
      <dgm:spPr/>
    </dgm:pt>
  </dgm:ptLst>
  <dgm:cxnLst>
    <dgm:cxn modelId="{50861A17-178D-48E9-BF5E-75BBA9EB9C58}" srcId="{49DA05C7-07C7-403D-AD6A-B685AE6A0096}" destId="{03F31012-4BB8-4293-B298-A7EB77269A65}" srcOrd="0" destOrd="0" parTransId="{C4063C69-DB6B-457B-9660-950424F0A29B}" sibTransId="{FC8B63D3-FC99-4AF4-803D-1FF73EB33514}"/>
    <dgm:cxn modelId="{FAA05443-563C-A746-A9CD-11BF3F0B17DE}" type="presOf" srcId="{046FEABC-76CB-124A-94C2-AB7DB922735F}" destId="{D9286C5C-ADC0-654E-85E0-A736659DE13C}" srcOrd="0" destOrd="0" presId="urn:microsoft.com/office/officeart/2008/layout/LinedList"/>
    <dgm:cxn modelId="{5A5F834C-2D2F-5A41-A1EF-B809A2ABB57F}" srcId="{49DA05C7-07C7-403D-AD6A-B685AE6A0096}" destId="{1894084E-7D16-C941-8CC9-05AC2DF11935}" srcOrd="3" destOrd="0" parTransId="{C735F5BE-064B-BD4B-B3F1-E5DCBF994CBC}" sibTransId="{20E2B12F-2212-5444-874D-2EEFB45D60E6}"/>
    <dgm:cxn modelId="{25C1E575-B89F-427B-91DD-5741F5443690}" type="presOf" srcId="{49DA05C7-07C7-403D-AD6A-B685AE6A0096}" destId="{A7FBD368-F683-4920-A669-FC17188D2097}" srcOrd="0" destOrd="0" presId="urn:microsoft.com/office/officeart/2008/layout/LinedList"/>
    <dgm:cxn modelId="{A01A7778-93E0-4279-B85F-643647EF327D}" type="presOf" srcId="{03F31012-4BB8-4293-B298-A7EB77269A65}" destId="{90354892-1EEE-44FC-BC2D-CA907B74E09C}" srcOrd="0" destOrd="0" presId="urn:microsoft.com/office/officeart/2008/layout/LinedList"/>
    <dgm:cxn modelId="{559E41AC-7DC4-FF42-AF36-AC11405FF5CA}" type="presOf" srcId="{1894084E-7D16-C941-8CC9-05AC2DF11935}" destId="{67B864F7-0C18-D84F-902E-B1243C6B351C}" srcOrd="0" destOrd="0" presId="urn:microsoft.com/office/officeart/2008/layout/LinedList"/>
    <dgm:cxn modelId="{6299B6B8-C99C-0946-B9E5-8C2F34791361}" srcId="{49DA05C7-07C7-403D-AD6A-B685AE6A0096}" destId="{046FEABC-76CB-124A-94C2-AB7DB922735F}" srcOrd="2" destOrd="0" parTransId="{FEDDEF98-0D29-BC47-908F-F5D2B8D12381}" sibTransId="{0C69D869-B91F-984A-8D23-ADDF94CB7A65}"/>
    <dgm:cxn modelId="{DB5B6DD4-0733-1B4E-8283-36FE8D63F5CC}" srcId="{49DA05C7-07C7-403D-AD6A-B685AE6A0096}" destId="{93BF87F9-EFCA-7B43-A7AF-553FB1122102}" srcOrd="1" destOrd="0" parTransId="{B0E3F0FA-7948-294A-BF59-35D8D0D5482A}" sibTransId="{5A1EED14-1B14-8D49-8586-5A2B7070D153}"/>
    <dgm:cxn modelId="{33ECCBEB-3ACA-AC47-A848-E0BE2BDF5DA3}" type="presOf" srcId="{93BF87F9-EFCA-7B43-A7AF-553FB1122102}" destId="{850254A4-42ED-D844-8F9D-630BED5743E7}" srcOrd="0" destOrd="0" presId="urn:microsoft.com/office/officeart/2008/layout/LinedList"/>
    <dgm:cxn modelId="{CF8B2215-FEFA-468B-981E-E9DD487FE3AE}" type="presParOf" srcId="{A7FBD368-F683-4920-A669-FC17188D2097}" destId="{8E4F29EF-C02C-4610-8613-655E2302BCAF}" srcOrd="0" destOrd="0" presId="urn:microsoft.com/office/officeart/2008/layout/LinedList"/>
    <dgm:cxn modelId="{BEA2A9A3-474C-4B77-9389-B4E9E2909542}" type="presParOf" srcId="{A7FBD368-F683-4920-A669-FC17188D2097}" destId="{C2A396C3-3490-4E66-BB84-C5DB1AF7A844}" srcOrd="1" destOrd="0" presId="urn:microsoft.com/office/officeart/2008/layout/LinedList"/>
    <dgm:cxn modelId="{DE83E7D6-8D55-4D5C-BEED-AF307FCF0F0F}" type="presParOf" srcId="{C2A396C3-3490-4E66-BB84-C5DB1AF7A844}" destId="{90354892-1EEE-44FC-BC2D-CA907B74E09C}" srcOrd="0" destOrd="0" presId="urn:microsoft.com/office/officeart/2008/layout/LinedList"/>
    <dgm:cxn modelId="{240F8BDD-F5A6-4A88-976F-026A3C2A8E1C}" type="presParOf" srcId="{C2A396C3-3490-4E66-BB84-C5DB1AF7A844}" destId="{86FA0C5B-2B3F-4C20-A612-88657483DBF3}" srcOrd="1" destOrd="0" presId="urn:microsoft.com/office/officeart/2008/layout/LinedList"/>
    <dgm:cxn modelId="{96CD5B06-2AB5-FC45-A0B0-978856B984FF}" type="presParOf" srcId="{A7FBD368-F683-4920-A669-FC17188D2097}" destId="{C33A32E0-1028-7C4C-87F6-77C3DEDA5D05}" srcOrd="2" destOrd="0" presId="urn:microsoft.com/office/officeart/2008/layout/LinedList"/>
    <dgm:cxn modelId="{F8A104B0-A5FF-AC47-95D9-024C587AFDD9}" type="presParOf" srcId="{A7FBD368-F683-4920-A669-FC17188D2097}" destId="{DAAAFF59-4A84-A441-A0AD-DCB5368566C7}" srcOrd="3" destOrd="0" presId="urn:microsoft.com/office/officeart/2008/layout/LinedList"/>
    <dgm:cxn modelId="{4F2F07BD-BD31-1447-9D52-7BB1C6FED4F8}" type="presParOf" srcId="{DAAAFF59-4A84-A441-A0AD-DCB5368566C7}" destId="{850254A4-42ED-D844-8F9D-630BED5743E7}" srcOrd="0" destOrd="0" presId="urn:microsoft.com/office/officeart/2008/layout/LinedList"/>
    <dgm:cxn modelId="{806AB8FA-20A4-2542-9839-7226FD314CCF}" type="presParOf" srcId="{DAAAFF59-4A84-A441-A0AD-DCB5368566C7}" destId="{B3FF6EEA-11C9-4749-B03C-6B8A5350B4E7}" srcOrd="1" destOrd="0" presId="urn:microsoft.com/office/officeart/2008/layout/LinedList"/>
    <dgm:cxn modelId="{FBEED771-9A48-024A-AA21-9BA87DE6F0A5}" type="presParOf" srcId="{A7FBD368-F683-4920-A669-FC17188D2097}" destId="{16C50FDD-CF58-9D40-89ED-893C45BA4465}" srcOrd="4" destOrd="0" presId="urn:microsoft.com/office/officeart/2008/layout/LinedList"/>
    <dgm:cxn modelId="{A59CB379-B45D-2842-AD77-1E579A3569BF}" type="presParOf" srcId="{A7FBD368-F683-4920-A669-FC17188D2097}" destId="{A4B9463E-D774-8B41-8C23-C6C0F6228ED5}" srcOrd="5" destOrd="0" presId="urn:microsoft.com/office/officeart/2008/layout/LinedList"/>
    <dgm:cxn modelId="{6575F532-637C-3040-BEF2-488C6A66CF6D}" type="presParOf" srcId="{A4B9463E-D774-8B41-8C23-C6C0F6228ED5}" destId="{D9286C5C-ADC0-654E-85E0-A736659DE13C}" srcOrd="0" destOrd="0" presId="urn:microsoft.com/office/officeart/2008/layout/LinedList"/>
    <dgm:cxn modelId="{E6D63FFB-BEAF-C345-A809-39D51872EB60}" type="presParOf" srcId="{A4B9463E-D774-8B41-8C23-C6C0F6228ED5}" destId="{D7591B78-8627-394B-91EB-4ECB7676BE85}" srcOrd="1" destOrd="0" presId="urn:microsoft.com/office/officeart/2008/layout/LinedList"/>
    <dgm:cxn modelId="{DD404D7F-C978-1846-B788-43D4CBFE1AF9}" type="presParOf" srcId="{A7FBD368-F683-4920-A669-FC17188D2097}" destId="{C11F90B3-7F76-AC4D-973C-7778E373B734}" srcOrd="6" destOrd="0" presId="urn:microsoft.com/office/officeart/2008/layout/LinedList"/>
    <dgm:cxn modelId="{611E9B56-A5AE-7645-AE27-751EE1AE7047}" type="presParOf" srcId="{A7FBD368-F683-4920-A669-FC17188D2097}" destId="{F74E36B2-7CCB-1348-9DDD-6B9F8A294D84}" srcOrd="7" destOrd="0" presId="urn:microsoft.com/office/officeart/2008/layout/LinedList"/>
    <dgm:cxn modelId="{9E95834D-D613-B148-B0D7-A9AA8B1166BA}" type="presParOf" srcId="{F74E36B2-7CCB-1348-9DDD-6B9F8A294D84}" destId="{67B864F7-0C18-D84F-902E-B1243C6B351C}" srcOrd="0" destOrd="0" presId="urn:microsoft.com/office/officeart/2008/layout/LinedList"/>
    <dgm:cxn modelId="{41D4688C-EED5-DE43-A1C6-281C7134CA5A}" type="presParOf" srcId="{F74E36B2-7CCB-1348-9DDD-6B9F8A294D84}" destId="{D4A18A18-D0D3-1241-9B3D-C10AA1ED0969}" srcOrd="1" destOrd="0" presId="urn:microsoft.com/office/officeart/2008/layout/Lined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30324-5D0B-CA48-A91C-1380231E59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8B53DB-8DE2-D646-AE68-C8AA14CDB1B3}">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GB" sz="1050" dirty="0"/>
            <a:t>High-capacity bulk fibre from diverse routes between the towers.</a:t>
          </a:r>
          <a:endParaRPr lang="en-IN" sz="1050" dirty="0"/>
        </a:p>
      </dgm:t>
    </dgm:pt>
    <dgm:pt modelId="{BBEEAC7A-5E63-E14D-9257-D0E660B58492}" type="parTrans" cxnId="{523E2FC4-D614-BA4F-9FEA-E7D75DC6012A}">
      <dgm:prSet/>
      <dgm:spPr/>
      <dgm:t>
        <a:bodyPr/>
        <a:lstStyle/>
        <a:p>
          <a:endParaRPr lang="en-US"/>
        </a:p>
      </dgm:t>
    </dgm:pt>
    <dgm:pt modelId="{B2AEF18D-B32C-CA4C-A9DA-D71E5EEA9B91}" type="sibTrans" cxnId="{523E2FC4-D614-BA4F-9FEA-E7D75DC6012A}">
      <dgm:prSet/>
      <dgm:spPr/>
      <dgm:t>
        <a:bodyPr/>
        <a:lstStyle/>
        <a:p>
          <a:endParaRPr lang="en-US"/>
        </a:p>
      </dgm:t>
    </dgm:pt>
    <dgm:pt modelId="{A6320416-24E3-3A4A-8A11-E051DD12FB0E}">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All buildings in Sify </a:t>
          </a:r>
          <a:r>
            <a:rPr lang="en-US" sz="1050" dirty="0" err="1"/>
            <a:t>Rabale</a:t>
          </a:r>
          <a:r>
            <a:rPr lang="en-US" sz="1050" dirty="0"/>
            <a:t> campus have strong fiber interconnect with multiple routes. </a:t>
          </a:r>
          <a:endParaRPr lang="en-IN" sz="1050" dirty="0"/>
        </a:p>
      </dgm:t>
    </dgm:pt>
    <dgm:pt modelId="{95CB2D86-7744-AF45-A04F-440D77CDCA37}" type="parTrans" cxnId="{31378049-17D7-E242-97DA-438FFF05B181}">
      <dgm:prSet/>
      <dgm:spPr/>
      <dgm:t>
        <a:bodyPr/>
        <a:lstStyle/>
        <a:p>
          <a:endParaRPr lang="en-US"/>
        </a:p>
      </dgm:t>
    </dgm:pt>
    <dgm:pt modelId="{FC9BEA47-25D1-E344-B0C2-F70C3EE8B212}" type="sibTrans" cxnId="{31378049-17D7-E242-97DA-438FFF05B181}">
      <dgm:prSet/>
      <dgm:spPr/>
      <dgm:t>
        <a:bodyPr/>
        <a:lstStyle/>
        <a:p>
          <a:endParaRPr lang="en-US"/>
        </a:p>
      </dgm:t>
    </dgm:pt>
    <dgm:pt modelId="{FC2D9D7E-31CF-D144-B027-66B8763E4B9B}">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Direct Cross connects to other Telcos hosted in the campus for customer to connect to cloud nodes: AWS, Oracle Fast Connect &amp; Google Connect.</a:t>
          </a:r>
          <a:endParaRPr lang="en-IN" sz="1050" dirty="0"/>
        </a:p>
      </dgm:t>
    </dgm:pt>
    <dgm:pt modelId="{A35FD4DC-D17E-8B48-800E-EE96EE85399E}" type="parTrans" cxnId="{0BC15541-C2D4-8247-8FCE-045A11E82F36}">
      <dgm:prSet/>
      <dgm:spPr/>
      <dgm:t>
        <a:bodyPr/>
        <a:lstStyle/>
        <a:p>
          <a:endParaRPr lang="en-US"/>
        </a:p>
      </dgm:t>
    </dgm:pt>
    <dgm:pt modelId="{9B7CCDBF-1860-D846-9D91-D55549C7F174}" type="sibTrans" cxnId="{0BC15541-C2D4-8247-8FCE-045A11E82F36}">
      <dgm:prSet/>
      <dgm:spPr/>
      <dgm:t>
        <a:bodyPr/>
        <a:lstStyle/>
        <a:p>
          <a:endParaRPr lang="en-US"/>
        </a:p>
      </dgm:t>
    </dgm:pt>
    <dgm:pt modelId="{F9270292-B258-AB40-AC43-1F62F69CA2C0}">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Secure high-capacity pre-laid bulk fiber for robust and scalable connectivity, each route has multiple ducts and sub ducts for fiber access from any tower to any tower. </a:t>
          </a:r>
          <a:endParaRPr lang="en-IN" sz="1050" dirty="0"/>
        </a:p>
      </dgm:t>
    </dgm:pt>
    <dgm:pt modelId="{3B9229B5-AB7D-1241-85E4-00CF5170C627}" type="parTrans" cxnId="{D5BBD469-6D2F-AE48-B306-E7198010DF38}">
      <dgm:prSet/>
      <dgm:spPr/>
      <dgm:t>
        <a:bodyPr/>
        <a:lstStyle/>
        <a:p>
          <a:endParaRPr lang="en-US"/>
        </a:p>
      </dgm:t>
    </dgm:pt>
    <dgm:pt modelId="{42769CE9-841A-184D-AF7B-FD59E63D79E5}" type="sibTrans" cxnId="{D5BBD469-6D2F-AE48-B306-E7198010DF38}">
      <dgm:prSet/>
      <dgm:spPr/>
      <dgm:t>
        <a:bodyPr/>
        <a:lstStyle/>
        <a:p>
          <a:endParaRPr lang="en-US"/>
        </a:p>
      </dgm:t>
    </dgm:pt>
    <dgm:pt modelId="{6DECBD99-477F-FC47-AD1B-E5492FAC566A}" type="pres">
      <dgm:prSet presAssocID="{99B30324-5D0B-CA48-A91C-1380231E59F1}" presName="diagram" presStyleCnt="0">
        <dgm:presLayoutVars>
          <dgm:dir/>
          <dgm:resizeHandles val="exact"/>
        </dgm:presLayoutVars>
      </dgm:prSet>
      <dgm:spPr/>
    </dgm:pt>
    <dgm:pt modelId="{7223B883-FAC2-3A44-9105-D40D5B80E18D}" type="pres">
      <dgm:prSet presAssocID="{F98B53DB-8DE2-D646-AE68-C8AA14CDB1B3}" presName="node" presStyleLbl="node1" presStyleIdx="0" presStyleCnt="4" custScaleY="109626">
        <dgm:presLayoutVars>
          <dgm:bulletEnabled val="1"/>
        </dgm:presLayoutVars>
      </dgm:prSet>
      <dgm:spPr>
        <a:prstGeom prst="roundRect">
          <a:avLst/>
        </a:prstGeom>
      </dgm:spPr>
    </dgm:pt>
    <dgm:pt modelId="{A707375D-59EE-A64F-912B-AEA2CF2953FD}" type="pres">
      <dgm:prSet presAssocID="{B2AEF18D-B32C-CA4C-A9DA-D71E5EEA9B91}" presName="sibTrans" presStyleCnt="0"/>
      <dgm:spPr/>
    </dgm:pt>
    <dgm:pt modelId="{39D754CF-902A-2847-85D7-6649E8C36A48}" type="pres">
      <dgm:prSet presAssocID="{A6320416-24E3-3A4A-8A11-E051DD12FB0E}" presName="node" presStyleLbl="node1" presStyleIdx="1" presStyleCnt="4" custScaleY="109626">
        <dgm:presLayoutVars>
          <dgm:bulletEnabled val="1"/>
        </dgm:presLayoutVars>
      </dgm:prSet>
      <dgm:spPr>
        <a:prstGeom prst="roundRect">
          <a:avLst/>
        </a:prstGeom>
      </dgm:spPr>
    </dgm:pt>
    <dgm:pt modelId="{707C1A86-CB95-7A43-8A26-5DD2B57396F0}" type="pres">
      <dgm:prSet presAssocID="{FC9BEA47-25D1-E344-B0C2-F70C3EE8B212}" presName="sibTrans" presStyleCnt="0"/>
      <dgm:spPr/>
    </dgm:pt>
    <dgm:pt modelId="{BAAF072E-0337-6544-982D-50EB32BEB691}" type="pres">
      <dgm:prSet presAssocID="{FC2D9D7E-31CF-D144-B027-66B8763E4B9B}" presName="node" presStyleLbl="node1" presStyleIdx="2" presStyleCnt="4" custScaleY="149822">
        <dgm:presLayoutVars>
          <dgm:bulletEnabled val="1"/>
        </dgm:presLayoutVars>
      </dgm:prSet>
      <dgm:spPr>
        <a:prstGeom prst="roundRect">
          <a:avLst/>
        </a:prstGeom>
      </dgm:spPr>
    </dgm:pt>
    <dgm:pt modelId="{E61EF449-C3EB-4041-9024-6A82BE6DBEF1}" type="pres">
      <dgm:prSet presAssocID="{9B7CCDBF-1860-D846-9D91-D55549C7F174}" presName="sibTrans" presStyleCnt="0"/>
      <dgm:spPr/>
    </dgm:pt>
    <dgm:pt modelId="{7F3677E7-98C6-B84C-9C1C-5C6BDB8892A4}" type="pres">
      <dgm:prSet presAssocID="{F9270292-B258-AB40-AC43-1F62F69CA2C0}" presName="node" presStyleLbl="node1" presStyleIdx="3" presStyleCnt="4" custScaleY="149822">
        <dgm:presLayoutVars>
          <dgm:bulletEnabled val="1"/>
        </dgm:presLayoutVars>
      </dgm:prSet>
      <dgm:spPr>
        <a:prstGeom prst="roundRect">
          <a:avLst/>
        </a:prstGeom>
      </dgm:spPr>
    </dgm:pt>
  </dgm:ptLst>
  <dgm:cxnLst>
    <dgm:cxn modelId="{0BC15541-C2D4-8247-8FCE-045A11E82F36}" srcId="{99B30324-5D0B-CA48-A91C-1380231E59F1}" destId="{FC2D9D7E-31CF-D144-B027-66B8763E4B9B}" srcOrd="2" destOrd="0" parTransId="{A35FD4DC-D17E-8B48-800E-EE96EE85399E}" sibTransId="{9B7CCDBF-1860-D846-9D91-D55549C7F174}"/>
    <dgm:cxn modelId="{1CF75062-6DA2-BD42-971E-F66C2AA7729D}" type="presOf" srcId="{F98B53DB-8DE2-D646-AE68-C8AA14CDB1B3}" destId="{7223B883-FAC2-3A44-9105-D40D5B80E18D}" srcOrd="0" destOrd="0" presId="urn:microsoft.com/office/officeart/2005/8/layout/default"/>
    <dgm:cxn modelId="{31378049-17D7-E242-97DA-438FFF05B181}" srcId="{99B30324-5D0B-CA48-A91C-1380231E59F1}" destId="{A6320416-24E3-3A4A-8A11-E051DD12FB0E}" srcOrd="1" destOrd="0" parTransId="{95CB2D86-7744-AF45-A04F-440D77CDCA37}" sibTransId="{FC9BEA47-25D1-E344-B0C2-F70C3EE8B212}"/>
    <dgm:cxn modelId="{D5BBD469-6D2F-AE48-B306-E7198010DF38}" srcId="{99B30324-5D0B-CA48-A91C-1380231E59F1}" destId="{F9270292-B258-AB40-AC43-1F62F69CA2C0}" srcOrd="3" destOrd="0" parTransId="{3B9229B5-AB7D-1241-85E4-00CF5170C627}" sibTransId="{42769CE9-841A-184D-AF7B-FD59E63D79E5}"/>
    <dgm:cxn modelId="{0731D46C-9142-364D-808C-397A7920F53B}" type="presOf" srcId="{A6320416-24E3-3A4A-8A11-E051DD12FB0E}" destId="{39D754CF-902A-2847-85D7-6649E8C36A48}" srcOrd="0" destOrd="0" presId="urn:microsoft.com/office/officeart/2005/8/layout/default"/>
    <dgm:cxn modelId="{86890C4F-75A9-8C47-8A84-DF27939EB739}" type="presOf" srcId="{FC2D9D7E-31CF-D144-B027-66B8763E4B9B}" destId="{BAAF072E-0337-6544-982D-50EB32BEB691}" srcOrd="0" destOrd="0" presId="urn:microsoft.com/office/officeart/2005/8/layout/default"/>
    <dgm:cxn modelId="{9484B384-EAD0-FF43-BBFE-748E8E412747}" type="presOf" srcId="{99B30324-5D0B-CA48-A91C-1380231E59F1}" destId="{6DECBD99-477F-FC47-AD1B-E5492FAC566A}" srcOrd="0" destOrd="0" presId="urn:microsoft.com/office/officeart/2005/8/layout/default"/>
    <dgm:cxn modelId="{523E2FC4-D614-BA4F-9FEA-E7D75DC6012A}" srcId="{99B30324-5D0B-CA48-A91C-1380231E59F1}" destId="{F98B53DB-8DE2-D646-AE68-C8AA14CDB1B3}" srcOrd="0" destOrd="0" parTransId="{BBEEAC7A-5E63-E14D-9257-D0E660B58492}" sibTransId="{B2AEF18D-B32C-CA4C-A9DA-D71E5EEA9B91}"/>
    <dgm:cxn modelId="{6B3D9EE5-9BB9-484A-8E48-7A42EB49F16B}" type="presOf" srcId="{F9270292-B258-AB40-AC43-1F62F69CA2C0}" destId="{7F3677E7-98C6-B84C-9C1C-5C6BDB8892A4}" srcOrd="0" destOrd="0" presId="urn:microsoft.com/office/officeart/2005/8/layout/default"/>
    <dgm:cxn modelId="{4637D3FD-E993-8647-B5B2-4C3778E58180}" type="presParOf" srcId="{6DECBD99-477F-FC47-AD1B-E5492FAC566A}" destId="{7223B883-FAC2-3A44-9105-D40D5B80E18D}" srcOrd="0" destOrd="0" presId="urn:microsoft.com/office/officeart/2005/8/layout/default"/>
    <dgm:cxn modelId="{BDA0850F-8331-0B48-BBFC-C997653EC959}" type="presParOf" srcId="{6DECBD99-477F-FC47-AD1B-E5492FAC566A}" destId="{A707375D-59EE-A64F-912B-AEA2CF2953FD}" srcOrd="1" destOrd="0" presId="urn:microsoft.com/office/officeart/2005/8/layout/default"/>
    <dgm:cxn modelId="{AC924BD3-F540-604E-B232-386D5A8E7737}" type="presParOf" srcId="{6DECBD99-477F-FC47-AD1B-E5492FAC566A}" destId="{39D754CF-902A-2847-85D7-6649E8C36A48}" srcOrd="2" destOrd="0" presId="urn:microsoft.com/office/officeart/2005/8/layout/default"/>
    <dgm:cxn modelId="{A627072C-4085-1B4A-B062-759368E9AB45}" type="presParOf" srcId="{6DECBD99-477F-FC47-AD1B-E5492FAC566A}" destId="{707C1A86-CB95-7A43-8A26-5DD2B57396F0}" srcOrd="3" destOrd="0" presId="urn:microsoft.com/office/officeart/2005/8/layout/default"/>
    <dgm:cxn modelId="{25BB2CB9-6109-354B-A7CF-98F70969D3AA}" type="presParOf" srcId="{6DECBD99-477F-FC47-AD1B-E5492FAC566A}" destId="{BAAF072E-0337-6544-982D-50EB32BEB691}" srcOrd="4" destOrd="0" presId="urn:microsoft.com/office/officeart/2005/8/layout/default"/>
    <dgm:cxn modelId="{2F5F62A6-002D-864C-8BA2-952841723C5C}" type="presParOf" srcId="{6DECBD99-477F-FC47-AD1B-E5492FAC566A}" destId="{E61EF449-C3EB-4041-9024-6A82BE6DBEF1}" srcOrd="5" destOrd="0" presId="urn:microsoft.com/office/officeart/2005/8/layout/default"/>
    <dgm:cxn modelId="{D0DE9F68-D7BD-E749-AD7D-84794FA36486}" type="presParOf" srcId="{6DECBD99-477F-FC47-AD1B-E5492FAC566A}" destId="{7F3677E7-98C6-B84C-9C1C-5C6BDB8892A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FC395-FA35-441A-A972-23CEA9180D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001FCA04-6AC7-4B93-8AFC-9014FCD7ED85}" type="pres">
      <dgm:prSet presAssocID="{61AFC395-FA35-441A-A972-23CEA9180D66}" presName="diagram" presStyleCnt="0">
        <dgm:presLayoutVars>
          <dgm:dir/>
          <dgm:resizeHandles val="exact"/>
        </dgm:presLayoutVars>
      </dgm:prSet>
      <dgm:spPr/>
    </dgm:pt>
  </dgm:ptLst>
  <dgm:cxnLst>
    <dgm:cxn modelId="{36A65A5F-E6A1-47F9-930C-10E41788F8F2}" type="presOf" srcId="{61AFC395-FA35-441A-A972-23CEA9180D66}" destId="{001FCA04-6AC7-4B93-8AFC-9014FCD7ED8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29EF-C02C-4610-8613-655E2302BCAF}">
      <dsp:nvSpPr>
        <dsp:cNvPr id="0" name=""/>
        <dsp:cNvSpPr/>
      </dsp:nvSpPr>
      <dsp:spPr>
        <a:xfrm>
          <a:off x="0" y="0"/>
          <a:ext cx="8496443"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0354892-1EEE-44FC-BC2D-CA907B74E09C}">
      <dsp:nvSpPr>
        <dsp:cNvPr id="0" name=""/>
        <dsp:cNvSpPr/>
      </dsp:nvSpPr>
      <dsp:spPr>
        <a:xfrm>
          <a:off x="0" y="0"/>
          <a:ext cx="8496443"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heSansOffice"/>
            </a:rPr>
            <a:t>BFSI BUSINESS PRIORITIES &amp; TECHNOLOGY DEMANDS </a:t>
          </a:r>
          <a:endParaRPr lang="en-IN" sz="1600" b="1" kern="1200" cap="none" baseline="0" dirty="0">
            <a:solidFill>
              <a:schemeClr val="bg1"/>
            </a:solidFill>
          </a:endParaRPr>
        </a:p>
      </dsp:txBody>
      <dsp:txXfrm>
        <a:off x="0" y="0"/>
        <a:ext cx="8496443" cy="900112"/>
      </dsp:txXfrm>
    </dsp:sp>
    <dsp:sp modelId="{C33A32E0-1028-7C4C-87F6-77C3DEDA5D05}">
      <dsp:nvSpPr>
        <dsp:cNvPr id="0" name=""/>
        <dsp:cNvSpPr/>
      </dsp:nvSpPr>
      <dsp:spPr>
        <a:xfrm>
          <a:off x="0" y="900112"/>
          <a:ext cx="8496443" cy="0"/>
        </a:xfrm>
        <a:prstGeom prst="lin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0254A4-42ED-D844-8F9D-630BED5743E7}">
      <dsp:nvSpPr>
        <dsp:cNvPr id="0" name=""/>
        <dsp:cNvSpPr/>
      </dsp:nvSpPr>
      <dsp:spPr>
        <a:xfrm>
          <a:off x="0" y="900112"/>
          <a:ext cx="8496443"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heSansOffice"/>
            </a:rPr>
            <a:t>WHERE ARE WE MOVING?</a:t>
          </a:r>
        </a:p>
      </dsp:txBody>
      <dsp:txXfrm>
        <a:off x="0" y="900112"/>
        <a:ext cx="8496443" cy="900112"/>
      </dsp:txXfrm>
    </dsp:sp>
    <dsp:sp modelId="{16C50FDD-CF58-9D40-89ED-893C45BA4465}">
      <dsp:nvSpPr>
        <dsp:cNvPr id="0" name=""/>
        <dsp:cNvSpPr/>
      </dsp:nvSpPr>
      <dsp:spPr>
        <a:xfrm>
          <a:off x="0" y="1800224"/>
          <a:ext cx="8496443" cy="0"/>
        </a:xfrm>
        <a:prstGeom prst="lin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286C5C-ADC0-654E-85E0-A736659DE13C}">
      <dsp:nvSpPr>
        <dsp:cNvPr id="0" name=""/>
        <dsp:cNvSpPr/>
      </dsp:nvSpPr>
      <dsp:spPr>
        <a:xfrm>
          <a:off x="0" y="1800224"/>
          <a:ext cx="8496443"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heSansOffice"/>
            </a:rPr>
            <a:t>BUILDING BLOCKS OF AN AI-READY DATA CENTER </a:t>
          </a:r>
        </a:p>
      </dsp:txBody>
      <dsp:txXfrm>
        <a:off x="0" y="1800224"/>
        <a:ext cx="8496443" cy="900112"/>
      </dsp:txXfrm>
    </dsp:sp>
    <dsp:sp modelId="{C11F90B3-7F76-AC4D-973C-7778E373B734}">
      <dsp:nvSpPr>
        <dsp:cNvPr id="0" name=""/>
        <dsp:cNvSpPr/>
      </dsp:nvSpPr>
      <dsp:spPr>
        <a:xfrm>
          <a:off x="0" y="2700336"/>
          <a:ext cx="8496443"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B864F7-0C18-D84F-902E-B1243C6B351C}">
      <dsp:nvSpPr>
        <dsp:cNvPr id="0" name=""/>
        <dsp:cNvSpPr/>
      </dsp:nvSpPr>
      <dsp:spPr>
        <a:xfrm>
          <a:off x="0" y="2700336"/>
          <a:ext cx="8496443"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heSansOffice"/>
            </a:rPr>
            <a:t>SIFY DATA CENTERS POWERING THE BFSI INDUSTRY </a:t>
          </a:r>
        </a:p>
      </dsp:txBody>
      <dsp:txXfrm>
        <a:off x="0" y="2700336"/>
        <a:ext cx="8496443" cy="900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B883-FAC2-3A44-9105-D40D5B80E18D}">
      <dsp:nvSpPr>
        <dsp:cNvPr id="0" name=""/>
        <dsp:cNvSpPr/>
      </dsp:nvSpPr>
      <dsp:spPr>
        <a:xfrm>
          <a:off x="421" y="194653"/>
          <a:ext cx="1641946" cy="1080000"/>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GB" sz="1050" kern="1200" dirty="0"/>
            <a:t>High-capacity bulk fibre from diverse routes between the towers.</a:t>
          </a:r>
          <a:endParaRPr lang="en-IN" sz="1050" kern="1200" dirty="0"/>
        </a:p>
      </dsp:txBody>
      <dsp:txXfrm>
        <a:off x="53142" y="247374"/>
        <a:ext cx="1536504" cy="974558"/>
      </dsp:txXfrm>
    </dsp:sp>
    <dsp:sp modelId="{39D754CF-902A-2847-85D7-6649E8C36A48}">
      <dsp:nvSpPr>
        <dsp:cNvPr id="0" name=""/>
        <dsp:cNvSpPr/>
      </dsp:nvSpPr>
      <dsp:spPr>
        <a:xfrm>
          <a:off x="1806562" y="194653"/>
          <a:ext cx="1641946" cy="1080000"/>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All buildings in Sify </a:t>
          </a:r>
          <a:r>
            <a:rPr lang="en-US" sz="1050" kern="1200" dirty="0" err="1"/>
            <a:t>Rabale</a:t>
          </a:r>
          <a:r>
            <a:rPr lang="en-US" sz="1050" kern="1200" dirty="0"/>
            <a:t> campus have strong fiber interconnect with multiple routes. </a:t>
          </a:r>
          <a:endParaRPr lang="en-IN" sz="1050" kern="1200" dirty="0"/>
        </a:p>
      </dsp:txBody>
      <dsp:txXfrm>
        <a:off x="1859283" y="247374"/>
        <a:ext cx="1536504" cy="974558"/>
      </dsp:txXfrm>
    </dsp:sp>
    <dsp:sp modelId="{BAAF072E-0337-6544-982D-50EB32BEB691}">
      <dsp:nvSpPr>
        <dsp:cNvPr id="0" name=""/>
        <dsp:cNvSpPr/>
      </dsp:nvSpPr>
      <dsp:spPr>
        <a:xfrm>
          <a:off x="421" y="1438848"/>
          <a:ext cx="1641946" cy="1475998"/>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Direct Cross connects to other Telcos hosted in the campus for customer to connect to cloud nodes: AWS, Oracle Fast Connect &amp; Google Connect.</a:t>
          </a:r>
          <a:endParaRPr lang="en-IN" sz="1050" kern="1200" dirty="0"/>
        </a:p>
      </dsp:txBody>
      <dsp:txXfrm>
        <a:off x="72473" y="1510900"/>
        <a:ext cx="1497842" cy="1331894"/>
      </dsp:txXfrm>
    </dsp:sp>
    <dsp:sp modelId="{7F3677E7-98C6-B84C-9C1C-5C6BDB8892A4}">
      <dsp:nvSpPr>
        <dsp:cNvPr id="0" name=""/>
        <dsp:cNvSpPr/>
      </dsp:nvSpPr>
      <dsp:spPr>
        <a:xfrm>
          <a:off x="1806562" y="1438848"/>
          <a:ext cx="1641946" cy="1475998"/>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Secure high-capacity pre-laid bulk fiber for robust and scalable connectivity, each route has multiple ducts and sub ducts for fiber access from any tower to any tower. </a:t>
          </a:r>
          <a:endParaRPr lang="en-IN" sz="1050" kern="1200" dirty="0"/>
        </a:p>
      </dsp:txBody>
      <dsp:txXfrm>
        <a:off x="1878614" y="1510900"/>
        <a:ext cx="1497842" cy="1331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1722-F054-4B93-ACC7-2AFA2F58B01A}" type="datetimeFigureOut">
              <a:rPr lang="en-US" smtClean="0"/>
              <a:t>6/17/2024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D651A-1DAD-486B-991F-3E705F503A63}" type="slidenum">
              <a:rPr lang="en-US" smtClean="0"/>
              <a:t>‹#›</a:t>
            </a:fld>
            <a:endParaRPr lang="en-US" dirty="0"/>
          </a:p>
        </p:txBody>
      </p:sp>
    </p:spTree>
    <p:extLst>
      <p:ext uri="{BB962C8B-B14F-4D97-AF65-F5344CB8AC3E}">
        <p14:creationId xmlns:p14="http://schemas.microsoft.com/office/powerpoint/2010/main" val="2645718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6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0E92AA-5162-4F4E-89F8-5248119E59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5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1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star above Vashi</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Calibri"/>
              </a:rPr>
              <a:pPr marL="0" marR="0" lvl="0" indent="0" algn="r" defTabSz="91428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Calibri"/>
            </a:endParaRPr>
          </a:p>
        </p:txBody>
      </p:sp>
    </p:spTree>
    <p:extLst>
      <p:ext uri="{BB962C8B-B14F-4D97-AF65-F5344CB8AC3E}">
        <p14:creationId xmlns:p14="http://schemas.microsoft.com/office/powerpoint/2010/main" val="53046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58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6AAA-0716-F1CD-E134-FD1CF2E44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45FEB-37E1-592E-B40A-CFF385D3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5D6A7-9E30-3175-8EC0-7F9B8D4C93E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524C086-4297-81AE-ED9F-E7405A1F9B1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2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1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76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3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600"/>
              </a:spcAft>
              <a:buClr>
                <a:srgbClr val="094C84"/>
              </a:buClr>
              <a:buSzPts val="1400"/>
              <a:buFont typeface="Open Sans" panose="020B0606030504020204" pitchFamily="34" charset="0"/>
              <a:buNone/>
            </a:pPr>
            <a:r>
              <a:rPr lang="en-US" sz="1800" b="1" spc="-50" dirty="0">
                <a:effectLst/>
                <a:latin typeface="Calibri" panose="020F0502020204030204" pitchFamily="34" charset="0"/>
                <a:ea typeface="SimSun" panose="02010600030101010101" pitchFamily="2" charset="-122"/>
                <a:cs typeface="Times New Roman" panose="02020603050405020304" pitchFamily="18" charset="0"/>
              </a:rPr>
              <a:t>Foundations of a data centers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4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A57B615-20AD-A144-8712-EA25EA4A92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0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97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FDBD-C690-4758-9247-F0FEB8A6BE56}"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5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defTabSz="685800">
              <a:spcAft>
                <a:spcPts val="600"/>
              </a:spcAft>
              <a:buFont typeface="Arial" panose="020B0604020202020204" pitchFamily="34" charset="0"/>
              <a:buNone/>
              <a:defRPr/>
            </a:pPr>
            <a:endParaRPr lang="en-IN" sz="900" dirty="0">
              <a:solidFill>
                <a:prstClr val="white"/>
              </a:solidFill>
              <a:latin typeface="Trebuchet MS"/>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968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323850" y="1543919"/>
            <a:ext cx="5809162" cy="1248508"/>
          </a:xfrm>
        </p:spPr>
        <p:txBody>
          <a:bodyPr>
            <a:noAutofit/>
          </a:bodyPr>
          <a:lstStyle>
            <a:lvl1pPr marL="0" indent="0">
              <a:lnSpc>
                <a:spcPct val="100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323850" y="2793682"/>
            <a:ext cx="5435173" cy="442845"/>
          </a:xfrm>
        </p:spPr>
        <p:txBody>
          <a:bodyPr>
            <a:noAutofit/>
          </a:bodyPr>
          <a:lstStyle>
            <a:lvl1pPr marL="0" indent="0">
              <a:lnSpc>
                <a:spcPct val="100000"/>
              </a:lnSpc>
              <a:spcBef>
                <a:spcPts val="0"/>
              </a:spcBef>
              <a:buNone/>
              <a:defRPr sz="2000" b="1" baseline="0">
                <a:solidFill>
                  <a:srgbClr val="BED730"/>
                </a:solidFill>
              </a:defRPr>
            </a:lvl1pPr>
          </a:lstStyle>
          <a:p>
            <a:pPr lvl="0"/>
            <a:r>
              <a:rPr lang="en-US" dirty="0"/>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323850" y="3236527"/>
            <a:ext cx="2527631" cy="277103"/>
          </a:xfrm>
        </p:spPr>
        <p:txBody>
          <a:bodyPr anchor="t">
            <a:noAutofit/>
          </a:bodyPr>
          <a:lstStyle>
            <a:lvl1pPr marL="0" indent="0">
              <a:lnSpc>
                <a:spcPts val="1800"/>
              </a:lnSpc>
              <a:buNone/>
              <a:defRPr sz="1200" b="0">
                <a:solidFill>
                  <a:schemeClr val="bg1">
                    <a:lumMod val="75000"/>
                  </a:schemeClr>
                </a:solidFill>
              </a:defRPr>
            </a:lvl1pPr>
          </a:lstStyle>
          <a:p>
            <a:pPr lvl="0"/>
            <a:r>
              <a:rPr lang="en-US" dirty="0"/>
              <a:t>Month 2024</a:t>
            </a:r>
          </a:p>
        </p:txBody>
      </p:sp>
    </p:spTree>
    <p:extLst>
      <p:ext uri="{BB962C8B-B14F-4D97-AF65-F5344CB8AC3E}">
        <p14:creationId xmlns:p14="http://schemas.microsoft.com/office/powerpoint/2010/main" val="395144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6" name="Title 4">
            <a:extLst>
              <a:ext uri="{FF2B5EF4-FFF2-40B4-BE49-F238E27FC236}">
                <a16:creationId xmlns:a16="http://schemas.microsoft.com/office/drawing/2014/main" id="{83C70F92-3C4B-4B24-CCE6-BF1C41505EB1}"/>
              </a:ext>
            </a:extLst>
          </p:cNvPr>
          <p:cNvSpPr>
            <a:spLocks noGrp="1"/>
          </p:cNvSpPr>
          <p:nvPr>
            <p:ph type="title" hasCustomPrompt="1"/>
          </p:nvPr>
        </p:nvSpPr>
        <p:spPr>
          <a:xfrm>
            <a:off x="324000" y="223091"/>
            <a:ext cx="758556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pic>
        <p:nvPicPr>
          <p:cNvPr id="7" name="Picture 6" descr="Logo&#10;&#10;Description automatically generated">
            <a:extLst>
              <a:ext uri="{FF2B5EF4-FFF2-40B4-BE49-F238E27FC236}">
                <a16:creationId xmlns:a16="http://schemas.microsoft.com/office/drawing/2014/main" id="{2FCDDD9B-434C-594D-CD1F-2F2786BA8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482" y="162404"/>
            <a:ext cx="646314" cy="430876"/>
          </a:xfrm>
          <a:prstGeom prst="rect">
            <a:avLst/>
          </a:prstGeom>
        </p:spPr>
      </p:pic>
    </p:spTree>
    <p:extLst>
      <p:ext uri="{BB962C8B-B14F-4D97-AF65-F5344CB8AC3E}">
        <p14:creationId xmlns:p14="http://schemas.microsoft.com/office/powerpoint/2010/main" val="265808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4" name="Title 4">
            <a:extLst>
              <a:ext uri="{FF2B5EF4-FFF2-40B4-BE49-F238E27FC236}">
                <a16:creationId xmlns:a16="http://schemas.microsoft.com/office/drawing/2014/main" id="{A7ECFF2D-56CB-A5FB-A109-70440E49A645}"/>
              </a:ext>
            </a:extLst>
          </p:cNvPr>
          <p:cNvSpPr>
            <a:spLocks noGrp="1"/>
          </p:cNvSpPr>
          <p:nvPr>
            <p:ph type="title" hasCustomPrompt="1"/>
          </p:nvPr>
        </p:nvSpPr>
        <p:spPr>
          <a:xfrm>
            <a:off x="324000" y="230785"/>
            <a:ext cx="849615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79951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107676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18193"/>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316772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9144001"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4"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6505" y="3822832"/>
            <a:ext cx="9150505" cy="1320673"/>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51"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320601" y="3822827"/>
            <a:ext cx="8499553" cy="1251183"/>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33498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83282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9" name="Title 4">
            <a:extLst>
              <a:ext uri="{FF2B5EF4-FFF2-40B4-BE49-F238E27FC236}">
                <a16:creationId xmlns:a16="http://schemas.microsoft.com/office/drawing/2014/main" id="{F09191C3-0A0D-8436-08E1-46FA1F89FC42}"/>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10" name="TextBox 9">
            <a:extLst>
              <a:ext uri="{FF2B5EF4-FFF2-40B4-BE49-F238E27FC236}">
                <a16:creationId xmlns:a16="http://schemas.microsoft.com/office/drawing/2014/main" id="{79E18E49-2E34-13FB-D73B-6B6F1154728B}"/>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5493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latin typeface="TheSansOffice" panose="020B0503040302060204" pitchFamily="34" charset="0"/>
            </a:endParaRPr>
          </a:p>
        </p:txBody>
      </p:sp>
      <p:sp>
        <p:nvSpPr>
          <p:cNvPr id="8" name="Title 4">
            <a:extLst>
              <a:ext uri="{FF2B5EF4-FFF2-40B4-BE49-F238E27FC236}">
                <a16:creationId xmlns:a16="http://schemas.microsoft.com/office/drawing/2014/main" id="{DE80B8E0-B720-C736-B1A3-A1A0F3620FFF}"/>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9" name="TextBox 8">
            <a:extLst>
              <a:ext uri="{FF2B5EF4-FFF2-40B4-BE49-F238E27FC236}">
                <a16:creationId xmlns:a16="http://schemas.microsoft.com/office/drawing/2014/main" id="{60E54FB3-E888-6012-8700-3505F1DDCCD2}"/>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41691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07F-8927-0807-63A5-3AA203DD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B01D-8DF5-C466-CD54-24B40DF4E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B9E21-264A-26AE-1391-5B641B0498DE}"/>
              </a:ext>
            </a:extLst>
          </p:cNvPr>
          <p:cNvSpPr>
            <a:spLocks noGrp="1"/>
          </p:cNvSpPr>
          <p:nvPr>
            <p:ph type="dt" sz="half" idx="10"/>
          </p:nvPr>
        </p:nvSpPr>
        <p:spPr/>
        <p:txBody>
          <a:bodyPr/>
          <a:lstStyle/>
          <a:p>
            <a:fld id="{4B18486B-676C-4795-BD85-24CC043E6856}" type="datetimeFigureOut">
              <a:rPr lang="en-US" smtClean="0"/>
              <a:t>6/17/2024</a:t>
            </a:fld>
            <a:endParaRPr lang="en-US" dirty="0"/>
          </a:p>
        </p:txBody>
      </p:sp>
      <p:sp>
        <p:nvSpPr>
          <p:cNvPr id="5" name="Footer Placeholder 4">
            <a:extLst>
              <a:ext uri="{FF2B5EF4-FFF2-40B4-BE49-F238E27FC236}">
                <a16:creationId xmlns:a16="http://schemas.microsoft.com/office/drawing/2014/main" id="{EEDCBF64-4268-7D76-0292-F720788F53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2BD9E-0A6F-F01C-4E5E-D78239DDE79D}"/>
              </a:ext>
            </a:extLst>
          </p:cNvPr>
          <p:cNvSpPr>
            <a:spLocks noGrp="1"/>
          </p:cNvSpPr>
          <p:nvPr>
            <p:ph type="sldNum" sz="quarter" idx="12"/>
          </p:nvPr>
        </p:nvSpPr>
        <p:spPr/>
        <p:txBody>
          <a:bodyPr/>
          <a:lstStyle/>
          <a:p>
            <a:fld id="{142F0DB1-EBAB-4B83-9989-B540D30F91E9}" type="slidenum">
              <a:rPr lang="en-US" smtClean="0"/>
              <a:t>‹#›</a:t>
            </a:fld>
            <a:endParaRPr lang="en-US" dirty="0"/>
          </a:p>
        </p:txBody>
      </p:sp>
    </p:spTree>
    <p:extLst>
      <p:ext uri="{BB962C8B-B14F-4D97-AF65-F5344CB8AC3E}">
        <p14:creationId xmlns:p14="http://schemas.microsoft.com/office/powerpoint/2010/main" val="19225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3" y="0"/>
            <a:ext cx="9144001" cy="51435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1800" dirty="0"/>
          </a:p>
        </p:txBody>
      </p:sp>
      <p:sp>
        <p:nvSpPr>
          <p:cNvPr id="26" name="Rectangle 25">
            <a:extLst>
              <a:ext uri="{FF2B5EF4-FFF2-40B4-BE49-F238E27FC236}">
                <a16:creationId xmlns:a16="http://schemas.microsoft.com/office/drawing/2014/main" id="{8AD19607-E94E-48EE-A274-950F2411742E}"/>
              </a:ext>
            </a:extLst>
          </p:cNvPr>
          <p:cNvSpPr/>
          <p:nvPr/>
        </p:nvSpPr>
        <p:spPr>
          <a:xfrm>
            <a:off x="-36282" y="3859833"/>
            <a:ext cx="9216571" cy="128366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2"/>
            <a:ext cx="8496300" cy="1106806"/>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dirty="0"/>
              <a:t>SECTION DIVIDER</a:t>
            </a:r>
          </a:p>
        </p:txBody>
      </p:sp>
      <p:pic>
        <p:nvPicPr>
          <p:cNvPr id="4" name="Picture 3" descr="Logo&#10;&#10;Description automatically generated">
            <a:extLst>
              <a:ext uri="{FF2B5EF4-FFF2-40B4-BE49-F238E27FC236}">
                <a16:creationId xmlns:a16="http://schemas.microsoft.com/office/drawing/2014/main" id="{65AA10AE-5B92-B943-6B31-8EE580D7D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Tree>
    <p:extLst>
      <p:ext uri="{BB962C8B-B14F-4D97-AF65-F5344CB8AC3E}">
        <p14:creationId xmlns:p14="http://schemas.microsoft.com/office/powerpoint/2010/main" val="103663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7"/>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42351"/>
            <a:ext cx="8496150" cy="400099"/>
          </a:xfrm>
          <a:prstGeom prst="rect">
            <a:avLst/>
          </a:prstGeom>
        </p:spPr>
        <p:txBody>
          <a:bodyPr vert="horz" wrap="square" lIns="0" tIns="45715" rIns="91428" bIns="45715" rtlCol="0" anchor="ctr">
            <a:spAutoFit/>
          </a:bodyPr>
          <a:lstStyle/>
          <a:p>
            <a:pPr marL="0" marR="0" lvl="0" indent="0" algn="l" defTabSz="914219"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75030124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69" r:id="rId7"/>
    <p:sldLayoutId id="2147483702" r:id="rId8"/>
    <p:sldLayoutId id="2147483703" r:id="rId9"/>
    <p:sldLayoutId id="2147483699" r:id="rId10"/>
    <p:sldLayoutId id="2147483700" r:id="rId11"/>
  </p:sldLayoutIdLst>
  <p:txStyles>
    <p:titleStyle>
      <a:lvl1pPr algn="l" defTabSz="914219" rtl="0" eaLnBrk="1" latinLnBrk="0" hangingPunct="1">
        <a:spcBef>
          <a:spcPct val="0"/>
        </a:spcBef>
        <a:buNone/>
        <a:defRPr kumimoji="0" lang="en-US" sz="20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54" indent="-226754" algn="l" defTabSz="914219"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687" indent="-285693" algn="l" defTabSz="914219"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771" indent="-228554" algn="l" defTabSz="914219"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88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99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098"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5"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9"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7" algn="l" defTabSz="914219" rtl="0" eaLnBrk="1" latinLnBrk="0" hangingPunct="1">
        <a:defRPr sz="1800" kern="1200">
          <a:solidFill>
            <a:schemeClr val="tx1"/>
          </a:solidFill>
          <a:latin typeface="+mn-lt"/>
          <a:ea typeface="+mn-ea"/>
          <a:cs typeface="+mn-cs"/>
        </a:defRPr>
      </a:lvl4pPr>
      <a:lvl5pPr marL="1828436"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1"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userDrawn="1">
          <p15:clr>
            <a:srgbClr val="F26B43"/>
          </p15:clr>
        </p15:guide>
        <p15:guide id="2" orient="horz" pos="1215" userDrawn="1">
          <p15:clr>
            <a:srgbClr val="F26B43"/>
          </p15:clr>
        </p15:guide>
        <p15:guide id="3" pos="2767" userDrawn="1">
          <p15:clr>
            <a:srgbClr val="F26B43"/>
          </p15:clr>
        </p15:guide>
        <p15:guide id="5" pos="204" userDrawn="1">
          <p15:clr>
            <a:srgbClr val="F26B43"/>
          </p15:clr>
        </p15:guide>
        <p15:guide id="6" pos="288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8.png"/><Relationship Id="rId7" Type="http://schemas.openxmlformats.org/officeDocument/2006/relationships/diagramColors" Target="../diagrams/colors2.xm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notesSlide" Target="../notesSlides/notesSlide14.xml"/><Relationship Id="rId16" Type="http://schemas.openxmlformats.org/officeDocument/2006/relationships/image" Target="../media/image73.jpeg"/><Relationship Id="rId1" Type="http://schemas.openxmlformats.org/officeDocument/2006/relationships/slideLayout" Target="../slideLayouts/slideLayout5.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6.png"/><Relationship Id="rId7" Type="http://schemas.openxmlformats.org/officeDocument/2006/relationships/diagramColors" Target="../diagrams/colors3.xml"/><Relationship Id="rId12" Type="http://schemas.openxmlformats.org/officeDocument/2006/relationships/image" Target="../media/image80.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image" Target="../media/image79.jpeg"/><Relationship Id="rId5" Type="http://schemas.openxmlformats.org/officeDocument/2006/relationships/diagramLayout" Target="../diagrams/layout3.xml"/><Relationship Id="rId10" Type="http://schemas.openxmlformats.org/officeDocument/2006/relationships/image" Target="../media/image78.jpeg"/><Relationship Id="rId4" Type="http://schemas.openxmlformats.org/officeDocument/2006/relationships/diagramData" Target="../diagrams/data3.xml"/><Relationship Id="rId9" Type="http://schemas.openxmlformats.org/officeDocument/2006/relationships/image" Target="../media/image7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5.png"/><Relationship Id="rId7" Type="http://schemas.openxmlformats.org/officeDocument/2006/relationships/image" Target="../media/image85.svg"/><Relationship Id="rId12" Type="http://schemas.microsoft.com/office/2007/relationships/hdphoto" Target="../media/hdphoto2.wdp"/><Relationship Id="rId2" Type="http://schemas.openxmlformats.org/officeDocument/2006/relationships/image" Target="../media/image81.jpeg"/><Relationship Id="rId16" Type="http://schemas.openxmlformats.org/officeDocument/2006/relationships/image" Target="../media/image93.svg"/><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svg"/><Relationship Id="rId15" Type="http://schemas.openxmlformats.org/officeDocument/2006/relationships/image" Target="../media/image92.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259404" y="1968604"/>
            <a:ext cx="5809162" cy="571055"/>
          </a:xfrm>
        </p:spPr>
        <p:txBody>
          <a:bodyPr/>
          <a:lstStyle/>
          <a:p>
            <a:r>
              <a:rPr lang="en-US" dirty="0"/>
              <a:t>AI-READY DATA CENTERS:</a:t>
            </a:r>
          </a:p>
        </p:txBody>
      </p:sp>
      <p:sp>
        <p:nvSpPr>
          <p:cNvPr id="30" name="Text Placeholder 29">
            <a:extLst>
              <a:ext uri="{FF2B5EF4-FFF2-40B4-BE49-F238E27FC236}">
                <a16:creationId xmlns:a16="http://schemas.microsoft.com/office/drawing/2014/main" id="{C5B555E8-8E19-5227-BB8C-B83E7005A87F}"/>
              </a:ext>
            </a:extLst>
          </p:cNvPr>
          <p:cNvSpPr>
            <a:spLocks noGrp="1"/>
          </p:cNvSpPr>
          <p:nvPr>
            <p:ph type="body" sz="quarter" idx="14"/>
          </p:nvPr>
        </p:nvSpPr>
        <p:spPr>
          <a:xfrm>
            <a:off x="259404" y="2498327"/>
            <a:ext cx="5435173" cy="442845"/>
          </a:xfrm>
        </p:spPr>
        <p:txBody>
          <a:bodyPr/>
          <a:lstStyle/>
          <a:p>
            <a:r>
              <a:rPr lang="en-US" sz="2200" dirty="0"/>
              <a:t>POWERING THE FUTURE-READY BFSI</a:t>
            </a:r>
            <a:endParaRPr lang="en-IN" sz="2200" dirty="0"/>
          </a:p>
          <a:p>
            <a:endParaRPr lang="en-US" sz="2200" dirty="0"/>
          </a:p>
        </p:txBody>
      </p:sp>
      <p:sp>
        <p:nvSpPr>
          <p:cNvPr id="5" name="Text Placeholder 4">
            <a:extLst>
              <a:ext uri="{FF2B5EF4-FFF2-40B4-BE49-F238E27FC236}">
                <a16:creationId xmlns:a16="http://schemas.microsoft.com/office/drawing/2014/main" id="{99A52352-E5D7-ACEA-312B-DCB5E9F192F9}"/>
              </a:ext>
            </a:extLst>
          </p:cNvPr>
          <p:cNvSpPr>
            <a:spLocks noGrp="1"/>
          </p:cNvSpPr>
          <p:nvPr>
            <p:ph type="body" sz="quarter" idx="15"/>
          </p:nvPr>
        </p:nvSpPr>
        <p:spPr>
          <a:xfrm>
            <a:off x="323850" y="3236527"/>
            <a:ext cx="2527631" cy="277103"/>
          </a:xfrm>
        </p:spPr>
        <p:txBody>
          <a:bodyPr/>
          <a:lstStyle/>
          <a:p>
            <a:r>
              <a:rPr lang="en-US" dirty="0"/>
              <a:t>June 2024</a:t>
            </a:r>
          </a:p>
        </p:txBody>
      </p:sp>
      <p:sp>
        <p:nvSpPr>
          <p:cNvPr id="8" name="Text Placeholder 1">
            <a:extLst>
              <a:ext uri="{FF2B5EF4-FFF2-40B4-BE49-F238E27FC236}">
                <a16:creationId xmlns:a16="http://schemas.microsoft.com/office/drawing/2014/main" id="{B7A161AF-D07A-B129-E6AE-3BDB69B90462}"/>
              </a:ext>
            </a:extLst>
          </p:cNvPr>
          <p:cNvSpPr txBox="1">
            <a:spLocks/>
          </p:cNvSpPr>
          <p:nvPr/>
        </p:nvSpPr>
        <p:spPr>
          <a:xfrm>
            <a:off x="0" y="4192338"/>
            <a:ext cx="9143999" cy="540000"/>
          </a:xfrm>
          <a:prstGeom prst="rect">
            <a:avLst/>
          </a:prstGeom>
          <a:solidFill>
            <a:srgbClr val="10253F">
              <a:alpha val="50196"/>
            </a:srgbClr>
          </a:solidFill>
        </p:spPr>
        <p:txBody>
          <a:bodyPr anchor="ctr">
            <a:noAutofit/>
          </a:bodyPr>
          <a:lstStyle>
            <a:lvl1pPr marL="226760" indent="-226760" algn="l" defTabSz="914241"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01" indent="-285700" algn="l" defTabSz="914241"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00" indent="-228560" algn="l" defTabSz="914241"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20"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41"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16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19">
              <a:lnSpc>
                <a:spcPct val="100000"/>
              </a:lnSpc>
              <a:spcBef>
                <a:spcPts val="0"/>
              </a:spcBef>
              <a:buNone/>
            </a:pPr>
            <a:endParaRPr lang="en-US" sz="1800" b="1" dirty="0">
              <a:solidFill>
                <a:srgbClr val="BED730"/>
              </a:solidFill>
            </a:endParaRPr>
          </a:p>
        </p:txBody>
      </p:sp>
      <p:sp>
        <p:nvSpPr>
          <p:cNvPr id="24" name="TextBox 23">
            <a:extLst>
              <a:ext uri="{FF2B5EF4-FFF2-40B4-BE49-F238E27FC236}">
                <a16:creationId xmlns:a16="http://schemas.microsoft.com/office/drawing/2014/main" id="{58D8DB86-6056-3CA3-21FA-98BFEC73ED97}"/>
              </a:ext>
            </a:extLst>
          </p:cNvPr>
          <p:cNvSpPr txBox="1"/>
          <p:nvPr/>
        </p:nvSpPr>
        <p:spPr>
          <a:xfrm>
            <a:off x="259404" y="4308450"/>
            <a:ext cx="8560746" cy="307777"/>
          </a:xfrm>
          <a:prstGeom prst="rect">
            <a:avLst/>
          </a:prstGeom>
          <a:noFill/>
        </p:spPr>
        <p:txBody>
          <a:bodyPr wrap="square" rtlCol="0">
            <a:spAutoFit/>
          </a:bodyPr>
          <a:lstStyle/>
          <a:p>
            <a:pPr algn="ctr"/>
            <a:r>
              <a:rPr lang="en-US" sz="1400" b="1" dirty="0">
                <a:solidFill>
                  <a:srgbClr val="BED730"/>
                </a:solidFill>
              </a:rPr>
              <a:t>EMPOWERING INDIA’S DIGITAL TRANSFORMATION</a:t>
            </a:r>
          </a:p>
        </p:txBody>
      </p:sp>
    </p:spTree>
    <p:extLst>
      <p:ext uri="{BB962C8B-B14F-4D97-AF65-F5344CB8AC3E}">
        <p14:creationId xmlns:p14="http://schemas.microsoft.com/office/powerpoint/2010/main" val="16298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2700-F70A-D44C-A283-FC89240CE210}"/>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Transforming Data Center Management with AI/ML</a:t>
            </a:r>
          </a:p>
        </p:txBody>
      </p:sp>
      <p:sp>
        <p:nvSpPr>
          <p:cNvPr id="3" name="Rounded Rectangle 2">
            <a:extLst>
              <a:ext uri="{FF2B5EF4-FFF2-40B4-BE49-F238E27FC236}">
                <a16:creationId xmlns:a16="http://schemas.microsoft.com/office/drawing/2014/main" id="{7BAD6F2C-254D-5348-941B-DE778B8503E2}"/>
              </a:ext>
            </a:extLst>
          </p:cNvPr>
          <p:cNvSpPr/>
          <p:nvPr/>
        </p:nvSpPr>
        <p:spPr>
          <a:xfrm>
            <a:off x="327318" y="987425"/>
            <a:ext cx="4179409" cy="1548666"/>
          </a:xfrm>
          <a:prstGeom prst="roundRect">
            <a:avLst>
              <a:gd name="adj" fmla="val 1181"/>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4" name="Rounded Rectangle 3">
            <a:extLst>
              <a:ext uri="{FF2B5EF4-FFF2-40B4-BE49-F238E27FC236}">
                <a16:creationId xmlns:a16="http://schemas.microsoft.com/office/drawing/2014/main" id="{233357A5-28BA-F847-BE10-31FA3E173BAF}"/>
              </a:ext>
            </a:extLst>
          </p:cNvPr>
          <p:cNvSpPr/>
          <p:nvPr/>
        </p:nvSpPr>
        <p:spPr>
          <a:xfrm>
            <a:off x="327318" y="2590005"/>
            <a:ext cx="4179409" cy="1606586"/>
          </a:xfrm>
          <a:prstGeom prst="roundRect">
            <a:avLst>
              <a:gd name="adj" fmla="val 1181"/>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9" name="Rounded Rectangle 8">
            <a:extLst>
              <a:ext uri="{FF2B5EF4-FFF2-40B4-BE49-F238E27FC236}">
                <a16:creationId xmlns:a16="http://schemas.microsoft.com/office/drawing/2014/main" id="{38339025-4746-2742-BCFA-9C91CDCA6A94}"/>
              </a:ext>
            </a:extLst>
          </p:cNvPr>
          <p:cNvSpPr/>
          <p:nvPr/>
        </p:nvSpPr>
        <p:spPr>
          <a:xfrm>
            <a:off x="4594023" y="987425"/>
            <a:ext cx="4179409" cy="1548666"/>
          </a:xfrm>
          <a:prstGeom prst="roundRect">
            <a:avLst>
              <a:gd name="adj" fmla="val 1181"/>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0" name="Rounded Rectangle 9">
            <a:extLst>
              <a:ext uri="{FF2B5EF4-FFF2-40B4-BE49-F238E27FC236}">
                <a16:creationId xmlns:a16="http://schemas.microsoft.com/office/drawing/2014/main" id="{4AC88F38-9C34-D844-B65F-7B3683647BF9}"/>
              </a:ext>
            </a:extLst>
          </p:cNvPr>
          <p:cNvSpPr/>
          <p:nvPr/>
        </p:nvSpPr>
        <p:spPr>
          <a:xfrm>
            <a:off x="4594023" y="2590458"/>
            <a:ext cx="4179409" cy="1610540"/>
          </a:xfrm>
          <a:prstGeom prst="roundRect">
            <a:avLst>
              <a:gd name="adj" fmla="val 1181"/>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1" name="TextBox 10">
            <a:extLst>
              <a:ext uri="{FF2B5EF4-FFF2-40B4-BE49-F238E27FC236}">
                <a16:creationId xmlns:a16="http://schemas.microsoft.com/office/drawing/2014/main" id="{E6D120DD-5874-E140-83BC-B28B17CD4C21}"/>
              </a:ext>
            </a:extLst>
          </p:cNvPr>
          <p:cNvSpPr txBox="1"/>
          <p:nvPr/>
        </p:nvSpPr>
        <p:spPr>
          <a:xfrm>
            <a:off x="462138" y="1032067"/>
            <a:ext cx="3912667"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REALTIME VISIBILITY</a:t>
            </a:r>
          </a:p>
        </p:txBody>
      </p:sp>
      <p:sp>
        <p:nvSpPr>
          <p:cNvPr id="12" name="Rectangle 11">
            <a:extLst>
              <a:ext uri="{FF2B5EF4-FFF2-40B4-BE49-F238E27FC236}">
                <a16:creationId xmlns:a16="http://schemas.microsoft.com/office/drawing/2014/main" id="{3645A026-02F1-9648-A9F1-0890CF600A7C}"/>
              </a:ext>
            </a:extLst>
          </p:cNvPr>
          <p:cNvSpPr/>
          <p:nvPr/>
        </p:nvSpPr>
        <p:spPr>
          <a:xfrm>
            <a:off x="327318" y="987426"/>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3" name="TextBox 12">
            <a:extLst>
              <a:ext uri="{FF2B5EF4-FFF2-40B4-BE49-F238E27FC236}">
                <a16:creationId xmlns:a16="http://schemas.microsoft.com/office/drawing/2014/main" id="{22D731CA-5C69-7D4D-9DE1-5FE3F43BFA02}"/>
              </a:ext>
            </a:extLst>
          </p:cNvPr>
          <p:cNvSpPr txBox="1"/>
          <p:nvPr/>
        </p:nvSpPr>
        <p:spPr>
          <a:xfrm>
            <a:off x="462138" y="2624911"/>
            <a:ext cx="3912667"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PREDICTABILITY</a:t>
            </a:r>
          </a:p>
        </p:txBody>
      </p:sp>
      <p:sp>
        <p:nvSpPr>
          <p:cNvPr id="14" name="Rectangle 13">
            <a:extLst>
              <a:ext uri="{FF2B5EF4-FFF2-40B4-BE49-F238E27FC236}">
                <a16:creationId xmlns:a16="http://schemas.microsoft.com/office/drawing/2014/main" id="{850C99A9-BF61-8949-90ED-2A10466D16D4}"/>
              </a:ext>
            </a:extLst>
          </p:cNvPr>
          <p:cNvSpPr/>
          <p:nvPr/>
        </p:nvSpPr>
        <p:spPr>
          <a:xfrm>
            <a:off x="327318" y="2590005"/>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5" name="TextBox 14">
            <a:extLst>
              <a:ext uri="{FF2B5EF4-FFF2-40B4-BE49-F238E27FC236}">
                <a16:creationId xmlns:a16="http://schemas.microsoft.com/office/drawing/2014/main" id="{B5DDE7F8-E39D-024D-A910-1D689CA72547}"/>
              </a:ext>
            </a:extLst>
          </p:cNvPr>
          <p:cNvSpPr txBox="1"/>
          <p:nvPr/>
        </p:nvSpPr>
        <p:spPr>
          <a:xfrm>
            <a:off x="4738279" y="1032067"/>
            <a:ext cx="3903233"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MEASURABILITY</a:t>
            </a:r>
          </a:p>
        </p:txBody>
      </p:sp>
      <p:sp>
        <p:nvSpPr>
          <p:cNvPr id="16" name="Rectangle 15">
            <a:extLst>
              <a:ext uri="{FF2B5EF4-FFF2-40B4-BE49-F238E27FC236}">
                <a16:creationId xmlns:a16="http://schemas.microsoft.com/office/drawing/2014/main" id="{102F9100-03F0-C542-A9B3-E9632E8529A5}"/>
              </a:ext>
            </a:extLst>
          </p:cNvPr>
          <p:cNvSpPr/>
          <p:nvPr/>
        </p:nvSpPr>
        <p:spPr>
          <a:xfrm>
            <a:off x="4594022" y="987426"/>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7" name="TextBox 16">
            <a:extLst>
              <a:ext uri="{FF2B5EF4-FFF2-40B4-BE49-F238E27FC236}">
                <a16:creationId xmlns:a16="http://schemas.microsoft.com/office/drawing/2014/main" id="{B78CC213-4B73-284C-BCED-0BA5051B063D}"/>
              </a:ext>
            </a:extLst>
          </p:cNvPr>
          <p:cNvSpPr txBox="1"/>
          <p:nvPr/>
        </p:nvSpPr>
        <p:spPr>
          <a:xfrm>
            <a:off x="4738278" y="2624911"/>
            <a:ext cx="3971488"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EFFICIENCY</a:t>
            </a:r>
          </a:p>
        </p:txBody>
      </p:sp>
      <p:sp>
        <p:nvSpPr>
          <p:cNvPr id="18" name="Rectangle 17">
            <a:extLst>
              <a:ext uri="{FF2B5EF4-FFF2-40B4-BE49-F238E27FC236}">
                <a16:creationId xmlns:a16="http://schemas.microsoft.com/office/drawing/2014/main" id="{CCABB084-B072-044F-90F6-FD467F807702}"/>
              </a:ext>
            </a:extLst>
          </p:cNvPr>
          <p:cNvSpPr/>
          <p:nvPr/>
        </p:nvSpPr>
        <p:spPr>
          <a:xfrm>
            <a:off x="4594022" y="2590005"/>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9" name="TextBox 18">
            <a:extLst>
              <a:ext uri="{FF2B5EF4-FFF2-40B4-BE49-F238E27FC236}">
                <a16:creationId xmlns:a16="http://schemas.microsoft.com/office/drawing/2014/main" id="{BEA9281D-FD7D-C54C-B2AB-32DB95BB4BC7}"/>
              </a:ext>
            </a:extLst>
          </p:cNvPr>
          <p:cNvSpPr txBox="1"/>
          <p:nvPr/>
        </p:nvSpPr>
        <p:spPr>
          <a:xfrm>
            <a:off x="462138" y="1354959"/>
            <a:ext cx="3912667" cy="1061829"/>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Operations</a:t>
            </a:r>
            <a:r>
              <a:rPr lang="en-US" sz="900" dirty="0">
                <a:solidFill>
                  <a:prstClr val="white">
                    <a:lumMod val="95000"/>
                  </a:prstClr>
                </a:solidFill>
                <a:latin typeface="Trebuchet MS" panose="020B0703020202090204" pitchFamily="34" charset="0"/>
              </a:rPr>
              <a:t>: Land, Building, POD, People and Process</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DC Infrastructure Assets: </a:t>
            </a:r>
            <a:r>
              <a:rPr lang="en-US" sz="900" dirty="0">
                <a:solidFill>
                  <a:prstClr val="white">
                    <a:lumMod val="95000"/>
                  </a:prstClr>
                </a:solidFill>
                <a:latin typeface="Trebuchet MS" panose="020B0703020202090204" pitchFamily="34" charset="0"/>
              </a:rPr>
              <a:t>Active and passive information</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Resource Utilization</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Space – Rack space</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Power – Grid power, DG, UPS, RE, Power Exchange</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Cooling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Cross-connects</a:t>
            </a:r>
          </a:p>
        </p:txBody>
      </p:sp>
      <p:sp>
        <p:nvSpPr>
          <p:cNvPr id="21" name="TextBox 20">
            <a:extLst>
              <a:ext uri="{FF2B5EF4-FFF2-40B4-BE49-F238E27FC236}">
                <a16:creationId xmlns:a16="http://schemas.microsoft.com/office/drawing/2014/main" id="{6D5CE1EC-1050-494E-A864-6028AE612676}"/>
              </a:ext>
            </a:extLst>
          </p:cNvPr>
          <p:cNvSpPr txBox="1"/>
          <p:nvPr/>
        </p:nvSpPr>
        <p:spPr>
          <a:xfrm>
            <a:off x="4731238" y="1354958"/>
            <a:ext cx="3928811" cy="784830"/>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Operations</a:t>
            </a:r>
            <a:r>
              <a:rPr lang="en-US" sz="900" dirty="0">
                <a:solidFill>
                  <a:prstClr val="white">
                    <a:lumMod val="95000"/>
                  </a:prstClr>
                </a:solidFill>
                <a:latin typeface="Trebuchet MS" panose="020B0703020202090204" pitchFamily="34" charset="0"/>
              </a:rPr>
              <a:t>: Condition or SOP based monitoring</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Resource capacity utilization &amp; trend analysis: </a:t>
            </a:r>
            <a:r>
              <a:rPr lang="en-US" sz="900" dirty="0">
                <a:solidFill>
                  <a:prstClr val="white">
                    <a:lumMod val="95000"/>
                  </a:prstClr>
                </a:solidFill>
                <a:latin typeface="Trebuchet MS" panose="020B0703020202090204" pitchFamily="34" charset="0"/>
              </a:rPr>
              <a:t>Time based (Daily, Weekly, Monthly etc.) and Facility wide comparative analysis</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KPI based service contract renewals</a:t>
            </a:r>
          </a:p>
          <a:p>
            <a:pPr marL="182549" indent="-182549" defTabSz="685749">
              <a:buClr>
                <a:prstClr val="white"/>
              </a:buClr>
              <a:buFont typeface="Arial" panose="020B0604020202020204" pitchFamily="34" charset="0"/>
              <a:buChar char="•"/>
              <a:defRPr/>
            </a:pPr>
            <a:r>
              <a:rPr lang="en-US" sz="900" dirty="0">
                <a:solidFill>
                  <a:prstClr val="white">
                    <a:lumMod val="95000"/>
                  </a:prstClr>
                </a:solidFill>
                <a:latin typeface="Trebuchet MS" panose="020B0703020202090204" pitchFamily="34" charset="0"/>
              </a:rPr>
              <a:t>Usage based </a:t>
            </a:r>
            <a:r>
              <a:rPr lang="en-US" sz="900" b="1" dirty="0">
                <a:solidFill>
                  <a:prstClr val="white">
                    <a:lumMod val="95000"/>
                  </a:prstClr>
                </a:solidFill>
                <a:latin typeface="Trebuchet MS" panose="020B0703020202090204" pitchFamily="34" charset="0"/>
              </a:rPr>
              <a:t>Infrastructure resource planning</a:t>
            </a:r>
          </a:p>
        </p:txBody>
      </p:sp>
      <p:sp>
        <p:nvSpPr>
          <p:cNvPr id="22" name="TextBox 21">
            <a:extLst>
              <a:ext uri="{FF2B5EF4-FFF2-40B4-BE49-F238E27FC236}">
                <a16:creationId xmlns:a16="http://schemas.microsoft.com/office/drawing/2014/main" id="{77413BF2-D80D-A442-9937-98DDA5AA563F}"/>
              </a:ext>
            </a:extLst>
          </p:cNvPr>
          <p:cNvSpPr txBox="1"/>
          <p:nvPr/>
        </p:nvSpPr>
        <p:spPr>
          <a:xfrm>
            <a:off x="445993" y="2932171"/>
            <a:ext cx="3928812" cy="784830"/>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Failure &amp; Downtime</a:t>
            </a:r>
            <a:r>
              <a:rPr lang="en-US" sz="900" dirty="0">
                <a:solidFill>
                  <a:prstClr val="white">
                    <a:lumMod val="95000"/>
                  </a:prstClr>
                </a:solidFill>
                <a:latin typeface="Trebuchet MS" panose="020B0703020202090204" pitchFamily="34" charset="0"/>
              </a:rPr>
              <a:t>: MTBF, MTTR, RCA and Service TAT</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Maintenance, Service &amp; Support requirements</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Preventive Maintenance of assets</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AMC Contract realization</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Demand forecasting and capacity planning</a:t>
            </a:r>
            <a:endParaRPr lang="en-US" sz="900" dirty="0">
              <a:solidFill>
                <a:prstClr val="white">
                  <a:lumMod val="95000"/>
                </a:prstClr>
              </a:solidFill>
              <a:latin typeface="Trebuchet MS" panose="020B0703020202090204" pitchFamily="34" charset="0"/>
            </a:endParaRPr>
          </a:p>
        </p:txBody>
      </p:sp>
      <p:sp>
        <p:nvSpPr>
          <p:cNvPr id="23" name="TextBox 22">
            <a:extLst>
              <a:ext uri="{FF2B5EF4-FFF2-40B4-BE49-F238E27FC236}">
                <a16:creationId xmlns:a16="http://schemas.microsoft.com/office/drawing/2014/main" id="{4430050E-EF98-124A-BD71-09A413B4EF2D}"/>
              </a:ext>
            </a:extLst>
          </p:cNvPr>
          <p:cNvSpPr txBox="1"/>
          <p:nvPr/>
        </p:nvSpPr>
        <p:spPr>
          <a:xfrm>
            <a:off x="4754422" y="2932171"/>
            <a:ext cx="3905625" cy="1200329"/>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Capacity Utilization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Rack Space burn down or consumption efficiency</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Power Utilization Efficiency (PUE) [ Grid/ RE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DG Power fuel efficiency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UPS Power efficiency( Load requirement vs Backup time)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Water Utilization Efficiency</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DC Carbon Footprint</a:t>
            </a:r>
          </a:p>
          <a:p>
            <a:pPr marL="182549" indent="-182549" defTabSz="685749">
              <a:buClr>
                <a:prstClr val="white"/>
              </a:buClr>
              <a:buFont typeface="Arial" panose="020B0604020202020204" pitchFamily="34" charset="0"/>
              <a:buChar char="•"/>
              <a:defRPr/>
            </a:pPr>
            <a:r>
              <a:rPr lang="en-US" sz="900" dirty="0">
                <a:solidFill>
                  <a:prstClr val="white">
                    <a:lumMod val="95000"/>
                  </a:prstClr>
                </a:solidFill>
                <a:latin typeface="Trebuchet MS" panose="020B0703020202090204" pitchFamily="34" charset="0"/>
              </a:rPr>
              <a:t>Service &amp; Support efficiency</a:t>
            </a:r>
          </a:p>
        </p:txBody>
      </p:sp>
      <p:sp>
        <p:nvSpPr>
          <p:cNvPr id="5" name="Rounded Rectangle 4">
            <a:extLst>
              <a:ext uri="{FF2B5EF4-FFF2-40B4-BE49-F238E27FC236}">
                <a16:creationId xmlns:a16="http://schemas.microsoft.com/office/drawing/2014/main" id="{F030CB7C-DF89-ACDB-FB14-EB0FE9EB3911}"/>
              </a:ext>
            </a:extLst>
          </p:cNvPr>
          <p:cNvSpPr/>
          <p:nvPr/>
        </p:nvSpPr>
        <p:spPr>
          <a:xfrm>
            <a:off x="323851" y="4314796"/>
            <a:ext cx="1715173" cy="409478"/>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8-10% savings </a:t>
            </a:r>
          </a:p>
          <a:p>
            <a:pPr algn="ctr" defTabSz="914174">
              <a:defRPr/>
            </a:pPr>
            <a:r>
              <a:rPr lang="en-US" sz="1100" b="1" dirty="0">
                <a:solidFill>
                  <a:prstClr val="black"/>
                </a:solidFill>
                <a:latin typeface="Trebuchet MS" panose="020B0703020202090204" pitchFamily="34" charset="0"/>
              </a:rPr>
              <a:t>on PUE</a:t>
            </a:r>
            <a:endParaRPr lang="en-IN" sz="1100" b="1" dirty="0">
              <a:solidFill>
                <a:prstClr val="black"/>
              </a:solidFill>
              <a:latin typeface="Trebuchet MS" panose="020B0703020202090204" pitchFamily="34" charset="0"/>
            </a:endParaRPr>
          </a:p>
        </p:txBody>
      </p:sp>
      <p:sp>
        <p:nvSpPr>
          <p:cNvPr id="6" name="Rounded Rectangle 5">
            <a:extLst>
              <a:ext uri="{FF2B5EF4-FFF2-40B4-BE49-F238E27FC236}">
                <a16:creationId xmlns:a16="http://schemas.microsoft.com/office/drawing/2014/main" id="{F3901BDA-6DF8-10D8-1BAA-1CD2C3D89C3B}"/>
              </a:ext>
            </a:extLst>
          </p:cNvPr>
          <p:cNvSpPr/>
          <p:nvPr/>
        </p:nvSpPr>
        <p:spPr>
          <a:xfrm>
            <a:off x="2123632" y="4322860"/>
            <a:ext cx="2398988" cy="409478"/>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20% improvement in </a:t>
            </a:r>
          </a:p>
          <a:p>
            <a:pPr algn="ctr" defTabSz="914174">
              <a:defRPr/>
            </a:pPr>
            <a:r>
              <a:rPr lang="en-US" sz="1100" b="1" dirty="0">
                <a:solidFill>
                  <a:prstClr val="black"/>
                </a:solidFill>
                <a:latin typeface="Trebuchet MS" panose="020B0703020202090204" pitchFamily="34" charset="0"/>
              </a:rPr>
              <a:t>equipment uptime</a:t>
            </a:r>
            <a:endParaRPr lang="en-IN" sz="1100" b="1" dirty="0">
              <a:solidFill>
                <a:prstClr val="black"/>
              </a:solidFill>
              <a:latin typeface="Trebuchet MS" panose="020B0703020202090204" pitchFamily="34" charset="0"/>
            </a:endParaRPr>
          </a:p>
        </p:txBody>
      </p:sp>
      <p:sp>
        <p:nvSpPr>
          <p:cNvPr id="7" name="Rounded Rectangle 6">
            <a:extLst>
              <a:ext uri="{FF2B5EF4-FFF2-40B4-BE49-F238E27FC236}">
                <a16:creationId xmlns:a16="http://schemas.microsoft.com/office/drawing/2014/main" id="{E1164880-6AA2-4C00-A111-99C9CAA26813}"/>
              </a:ext>
            </a:extLst>
          </p:cNvPr>
          <p:cNvSpPr/>
          <p:nvPr/>
        </p:nvSpPr>
        <p:spPr>
          <a:xfrm>
            <a:off x="4618974" y="4318587"/>
            <a:ext cx="2398988" cy="409477"/>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Up to 300-person hour </a:t>
            </a:r>
          </a:p>
          <a:p>
            <a:pPr algn="ctr" defTabSz="914174">
              <a:defRPr/>
            </a:pPr>
            <a:r>
              <a:rPr lang="en-US" sz="1100" b="1" dirty="0">
                <a:solidFill>
                  <a:prstClr val="black"/>
                </a:solidFill>
                <a:latin typeface="Trebuchet MS" panose="020B0703020202090204" pitchFamily="34" charset="0"/>
              </a:rPr>
              <a:t>savings monthly</a:t>
            </a:r>
            <a:endParaRPr lang="en-IN" sz="1100" b="1" dirty="0">
              <a:solidFill>
                <a:prstClr val="black"/>
              </a:solidFill>
              <a:latin typeface="Trebuchet MS" panose="020B0703020202090204" pitchFamily="34" charset="0"/>
            </a:endParaRPr>
          </a:p>
        </p:txBody>
      </p:sp>
      <p:sp>
        <p:nvSpPr>
          <p:cNvPr id="8" name="Rounded Rectangle 7">
            <a:extLst>
              <a:ext uri="{FF2B5EF4-FFF2-40B4-BE49-F238E27FC236}">
                <a16:creationId xmlns:a16="http://schemas.microsoft.com/office/drawing/2014/main" id="{C264F782-33FD-E2E9-5170-24EF93739F44}"/>
              </a:ext>
            </a:extLst>
          </p:cNvPr>
          <p:cNvSpPr/>
          <p:nvPr/>
        </p:nvSpPr>
        <p:spPr>
          <a:xfrm>
            <a:off x="7102570" y="4321332"/>
            <a:ext cx="1717580" cy="409477"/>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10% reduction in operating costs</a:t>
            </a:r>
            <a:endParaRPr lang="en-IN" sz="1100" b="1" dirty="0">
              <a:solidFill>
                <a:prstClr val="black"/>
              </a:solidFill>
              <a:latin typeface="Trebuchet MS" panose="020B0703020202090204" pitchFamily="34" charset="0"/>
            </a:endParaRPr>
          </a:p>
        </p:txBody>
      </p:sp>
    </p:spTree>
    <p:extLst>
      <p:ext uri="{BB962C8B-B14F-4D97-AF65-F5344CB8AC3E}">
        <p14:creationId xmlns:p14="http://schemas.microsoft.com/office/powerpoint/2010/main" val="4821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1824D7-D485-7110-4C6D-14C8A44BD5D6}"/>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Comprehensive Security framework  </a:t>
            </a:r>
          </a:p>
        </p:txBody>
      </p:sp>
      <p:sp>
        <p:nvSpPr>
          <p:cNvPr id="28" name="TextBox 27">
            <a:extLst>
              <a:ext uri="{FF2B5EF4-FFF2-40B4-BE49-F238E27FC236}">
                <a16:creationId xmlns:a16="http://schemas.microsoft.com/office/drawing/2014/main" id="{5802B474-23CD-A956-BF4B-2EF63AF35BDE}"/>
              </a:ext>
            </a:extLst>
          </p:cNvPr>
          <p:cNvSpPr txBox="1"/>
          <p:nvPr/>
        </p:nvSpPr>
        <p:spPr>
          <a:xfrm>
            <a:off x="463619" y="2708254"/>
            <a:ext cx="1391352" cy="1015663"/>
          </a:xfrm>
          <a:prstGeom prst="rect">
            <a:avLst/>
          </a:prstGeom>
          <a:noFill/>
        </p:spPr>
        <p:txBody>
          <a:bodyPr wrap="square">
            <a:spAutoFit/>
          </a:bodyPr>
          <a:lstStyle/>
          <a:p>
            <a:pPr algn="ctr" defTabSz="914174">
              <a:defRPr/>
            </a:pPr>
            <a:r>
              <a:rPr lang="en-US" sz="1200" b="1" dirty="0">
                <a:solidFill>
                  <a:schemeClr val="bg1"/>
                </a:solidFill>
                <a:latin typeface="Trebuchet MS"/>
              </a:rPr>
              <a:t>Confidentiality, Integrity, Accessibility based Security Policy</a:t>
            </a:r>
          </a:p>
        </p:txBody>
      </p:sp>
      <p:sp>
        <p:nvSpPr>
          <p:cNvPr id="29" name="TextBox 28">
            <a:extLst>
              <a:ext uri="{FF2B5EF4-FFF2-40B4-BE49-F238E27FC236}">
                <a16:creationId xmlns:a16="http://schemas.microsoft.com/office/drawing/2014/main" id="{9D991711-192F-7CFF-78F8-0ADF7C5F748D}"/>
              </a:ext>
            </a:extLst>
          </p:cNvPr>
          <p:cNvSpPr txBox="1"/>
          <p:nvPr/>
        </p:nvSpPr>
        <p:spPr>
          <a:xfrm>
            <a:off x="1854971" y="2708254"/>
            <a:ext cx="1260000" cy="830997"/>
          </a:xfrm>
          <a:prstGeom prst="rect">
            <a:avLst/>
          </a:prstGeom>
          <a:noFill/>
        </p:spPr>
        <p:txBody>
          <a:bodyPr wrap="square">
            <a:spAutoFit/>
          </a:bodyPr>
          <a:lstStyle/>
          <a:p>
            <a:pPr algn="ctr" defTabSz="914174">
              <a:defRPr/>
            </a:pPr>
            <a:r>
              <a:rPr lang="en-US" sz="1200" b="1" dirty="0">
                <a:solidFill>
                  <a:schemeClr val="bg1"/>
                </a:solidFill>
                <a:latin typeface="Trebuchet MS"/>
              </a:rPr>
              <a:t>Centralized Security Command Center</a:t>
            </a:r>
          </a:p>
        </p:txBody>
      </p:sp>
      <p:sp>
        <p:nvSpPr>
          <p:cNvPr id="30" name="TextBox 29">
            <a:extLst>
              <a:ext uri="{FF2B5EF4-FFF2-40B4-BE49-F238E27FC236}">
                <a16:creationId xmlns:a16="http://schemas.microsoft.com/office/drawing/2014/main" id="{5475F5AF-B2EC-4847-FB4A-7EC78C8BA758}"/>
              </a:ext>
            </a:extLst>
          </p:cNvPr>
          <p:cNvSpPr txBox="1"/>
          <p:nvPr/>
        </p:nvSpPr>
        <p:spPr>
          <a:xfrm>
            <a:off x="3246323"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10 Layer of physical security</a:t>
            </a:r>
          </a:p>
        </p:txBody>
      </p:sp>
      <p:sp>
        <p:nvSpPr>
          <p:cNvPr id="31" name="TextBox 30">
            <a:extLst>
              <a:ext uri="{FF2B5EF4-FFF2-40B4-BE49-F238E27FC236}">
                <a16:creationId xmlns:a16="http://schemas.microsoft.com/office/drawing/2014/main" id="{BC451417-E7E3-C9DF-4F87-6D5D85AB305D}"/>
              </a:ext>
            </a:extLst>
          </p:cNvPr>
          <p:cNvSpPr txBox="1"/>
          <p:nvPr/>
        </p:nvSpPr>
        <p:spPr>
          <a:xfrm>
            <a:off x="4637675"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Surveillance and risk assessment</a:t>
            </a:r>
          </a:p>
        </p:txBody>
      </p:sp>
      <p:sp>
        <p:nvSpPr>
          <p:cNvPr id="32" name="TextBox 31">
            <a:extLst>
              <a:ext uri="{FF2B5EF4-FFF2-40B4-BE49-F238E27FC236}">
                <a16:creationId xmlns:a16="http://schemas.microsoft.com/office/drawing/2014/main" id="{0087D6DA-E050-58D4-D220-2A6DAB8CB814}"/>
              </a:ext>
            </a:extLst>
          </p:cNvPr>
          <p:cNvSpPr txBox="1"/>
          <p:nvPr/>
        </p:nvSpPr>
        <p:spPr>
          <a:xfrm>
            <a:off x="6029027"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Electronic security &amp; controls</a:t>
            </a:r>
          </a:p>
        </p:txBody>
      </p:sp>
      <p:sp>
        <p:nvSpPr>
          <p:cNvPr id="33" name="TextBox 32">
            <a:extLst>
              <a:ext uri="{FF2B5EF4-FFF2-40B4-BE49-F238E27FC236}">
                <a16:creationId xmlns:a16="http://schemas.microsoft.com/office/drawing/2014/main" id="{44048B1B-DAD0-FCF4-A21C-5357962CD006}"/>
              </a:ext>
            </a:extLst>
          </p:cNvPr>
          <p:cNvSpPr txBox="1"/>
          <p:nvPr/>
        </p:nvSpPr>
        <p:spPr>
          <a:xfrm>
            <a:off x="7420381" y="2708254"/>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Process review &amp; improvement</a:t>
            </a:r>
            <a:endParaRPr lang="en-IN" sz="1200" b="1" dirty="0">
              <a:solidFill>
                <a:schemeClr val="bg1"/>
              </a:solidFill>
              <a:latin typeface="Trebuchet MS"/>
            </a:endParaRPr>
          </a:p>
        </p:txBody>
      </p:sp>
      <p:cxnSp>
        <p:nvCxnSpPr>
          <p:cNvPr id="36" name="Straight Connector 35">
            <a:extLst>
              <a:ext uri="{FF2B5EF4-FFF2-40B4-BE49-F238E27FC236}">
                <a16:creationId xmlns:a16="http://schemas.microsoft.com/office/drawing/2014/main" id="{D881FBAB-439A-D5C3-FBEB-DDBCD5816F2E}"/>
              </a:ext>
            </a:extLst>
          </p:cNvPr>
          <p:cNvCxnSpPr>
            <a:cxnSpLocks/>
          </p:cNvCxnSpPr>
          <p:nvPr/>
        </p:nvCxnSpPr>
        <p:spPr>
          <a:xfrm>
            <a:off x="3038273"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F22141-C198-18DB-0433-F80D88F8B32A}"/>
              </a:ext>
            </a:extLst>
          </p:cNvPr>
          <p:cNvCxnSpPr>
            <a:cxnSpLocks/>
          </p:cNvCxnSpPr>
          <p:nvPr/>
        </p:nvCxnSpPr>
        <p:spPr>
          <a:xfrm>
            <a:off x="4426300"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D6A9E0-21D7-AD63-489D-D840A58ABC91}"/>
              </a:ext>
            </a:extLst>
          </p:cNvPr>
          <p:cNvCxnSpPr>
            <a:cxnSpLocks/>
          </p:cNvCxnSpPr>
          <p:nvPr/>
        </p:nvCxnSpPr>
        <p:spPr>
          <a:xfrm>
            <a:off x="5814327"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46EFC66-08EA-341D-3542-C35A35A4D85B}"/>
              </a:ext>
            </a:extLst>
          </p:cNvPr>
          <p:cNvCxnSpPr>
            <a:cxnSpLocks/>
          </p:cNvCxnSpPr>
          <p:nvPr/>
        </p:nvCxnSpPr>
        <p:spPr>
          <a:xfrm>
            <a:off x="7202353" y="2012974"/>
            <a:ext cx="308028"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8658E3E-30D0-6DF9-AA7E-466AA76AD2A1}"/>
              </a:ext>
            </a:extLst>
          </p:cNvPr>
          <p:cNvGrpSpPr/>
          <p:nvPr/>
        </p:nvGrpSpPr>
        <p:grpSpPr>
          <a:xfrm>
            <a:off x="6122353" y="1472974"/>
            <a:ext cx="1080000" cy="1080000"/>
            <a:chOff x="6122353" y="1472974"/>
            <a:chExt cx="1080000" cy="1080000"/>
          </a:xfrm>
        </p:grpSpPr>
        <p:sp>
          <p:nvSpPr>
            <p:cNvPr id="21" name="Oval 20">
              <a:extLst>
                <a:ext uri="{FF2B5EF4-FFF2-40B4-BE49-F238E27FC236}">
                  <a16:creationId xmlns:a16="http://schemas.microsoft.com/office/drawing/2014/main" id="{B9267FCB-1552-8FED-D632-D0C67B11FF0C}"/>
                </a:ext>
              </a:extLst>
            </p:cNvPr>
            <p:cNvSpPr>
              <a:spLocks noChangeAspect="1"/>
            </p:cNvSpPr>
            <p:nvPr/>
          </p:nvSpPr>
          <p:spPr>
            <a:xfrm>
              <a:off x="6199496"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22" name="Oval 21">
              <a:extLst>
                <a:ext uri="{FF2B5EF4-FFF2-40B4-BE49-F238E27FC236}">
                  <a16:creationId xmlns:a16="http://schemas.microsoft.com/office/drawing/2014/main" id="{03B83264-6243-9EF3-322E-D39F8D708414}"/>
                </a:ext>
              </a:extLst>
            </p:cNvPr>
            <p:cNvSpPr>
              <a:spLocks noChangeAspect="1"/>
            </p:cNvSpPr>
            <p:nvPr/>
          </p:nvSpPr>
          <p:spPr>
            <a:xfrm>
              <a:off x="6122353"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4" name="Picture 43" descr="A black background with a black square&#10;&#10;Description automatically generated with medium confidence">
              <a:extLst>
                <a:ext uri="{FF2B5EF4-FFF2-40B4-BE49-F238E27FC236}">
                  <a16:creationId xmlns:a16="http://schemas.microsoft.com/office/drawing/2014/main" id="{B1B19926-67A8-2835-8261-548D2F4B47C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06657" y="1742974"/>
              <a:ext cx="540000" cy="540000"/>
            </a:xfrm>
            <a:prstGeom prst="rect">
              <a:avLst/>
            </a:prstGeom>
          </p:spPr>
        </p:pic>
      </p:grpSp>
      <p:grpSp>
        <p:nvGrpSpPr>
          <p:cNvPr id="35" name="Group 34">
            <a:extLst>
              <a:ext uri="{FF2B5EF4-FFF2-40B4-BE49-F238E27FC236}">
                <a16:creationId xmlns:a16="http://schemas.microsoft.com/office/drawing/2014/main" id="{84D1BD9E-CFFE-5E25-8DBA-ABE07C027A06}"/>
              </a:ext>
            </a:extLst>
          </p:cNvPr>
          <p:cNvGrpSpPr/>
          <p:nvPr/>
        </p:nvGrpSpPr>
        <p:grpSpPr>
          <a:xfrm>
            <a:off x="3346299" y="1472974"/>
            <a:ext cx="1080000" cy="1080000"/>
            <a:chOff x="3346299" y="1472974"/>
            <a:chExt cx="1080000" cy="1080000"/>
          </a:xfrm>
        </p:grpSpPr>
        <p:sp>
          <p:nvSpPr>
            <p:cNvPr id="15" name="Oval 14">
              <a:extLst>
                <a:ext uri="{FF2B5EF4-FFF2-40B4-BE49-F238E27FC236}">
                  <a16:creationId xmlns:a16="http://schemas.microsoft.com/office/drawing/2014/main" id="{B191A6C4-8BED-04B9-43E2-C4D8C599E6F8}"/>
                </a:ext>
              </a:extLst>
            </p:cNvPr>
            <p:cNvSpPr>
              <a:spLocks noChangeAspect="1"/>
            </p:cNvSpPr>
            <p:nvPr/>
          </p:nvSpPr>
          <p:spPr>
            <a:xfrm>
              <a:off x="3423442"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6" name="Oval 15">
              <a:extLst>
                <a:ext uri="{FF2B5EF4-FFF2-40B4-BE49-F238E27FC236}">
                  <a16:creationId xmlns:a16="http://schemas.microsoft.com/office/drawing/2014/main" id="{4A24F97D-10C6-555A-F962-DF6CFAAF68FA}"/>
                </a:ext>
              </a:extLst>
            </p:cNvPr>
            <p:cNvSpPr>
              <a:spLocks noChangeAspect="1"/>
            </p:cNvSpPr>
            <p:nvPr/>
          </p:nvSpPr>
          <p:spPr>
            <a:xfrm>
              <a:off x="3346299"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6" name="Picture 45" descr="A black background with a black square&#10;&#10;Description automatically generated with medium confidence">
              <a:extLst>
                <a:ext uri="{FF2B5EF4-FFF2-40B4-BE49-F238E27FC236}">
                  <a16:creationId xmlns:a16="http://schemas.microsoft.com/office/drawing/2014/main" id="{7132F2F4-A31D-8BD3-A512-EEE4340B8F7C}"/>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16298" y="1742974"/>
              <a:ext cx="540000" cy="540000"/>
            </a:xfrm>
            <a:prstGeom prst="rect">
              <a:avLst/>
            </a:prstGeom>
          </p:spPr>
        </p:pic>
      </p:grpSp>
      <p:grpSp>
        <p:nvGrpSpPr>
          <p:cNvPr id="34" name="Group 33">
            <a:extLst>
              <a:ext uri="{FF2B5EF4-FFF2-40B4-BE49-F238E27FC236}">
                <a16:creationId xmlns:a16="http://schemas.microsoft.com/office/drawing/2014/main" id="{31C9C67E-9D7C-AD13-9907-B8FDABBAEC49}"/>
              </a:ext>
            </a:extLst>
          </p:cNvPr>
          <p:cNvGrpSpPr/>
          <p:nvPr/>
        </p:nvGrpSpPr>
        <p:grpSpPr>
          <a:xfrm>
            <a:off x="1958272" y="1472974"/>
            <a:ext cx="1080000" cy="1080000"/>
            <a:chOff x="1958272" y="1472974"/>
            <a:chExt cx="1080000" cy="1080000"/>
          </a:xfrm>
        </p:grpSpPr>
        <p:sp>
          <p:nvSpPr>
            <p:cNvPr id="12" name="Oval 11">
              <a:extLst>
                <a:ext uri="{FF2B5EF4-FFF2-40B4-BE49-F238E27FC236}">
                  <a16:creationId xmlns:a16="http://schemas.microsoft.com/office/drawing/2014/main" id="{D95D3A3C-025F-C7DF-A6F5-2222A97F8ECC}"/>
                </a:ext>
              </a:extLst>
            </p:cNvPr>
            <p:cNvSpPr>
              <a:spLocks noChangeAspect="1"/>
            </p:cNvSpPr>
            <p:nvPr/>
          </p:nvSpPr>
          <p:spPr>
            <a:xfrm>
              <a:off x="2035415"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3" name="Oval 12">
              <a:extLst>
                <a:ext uri="{FF2B5EF4-FFF2-40B4-BE49-F238E27FC236}">
                  <a16:creationId xmlns:a16="http://schemas.microsoft.com/office/drawing/2014/main" id="{A4C61453-6D36-043F-93BE-4D6D3FB596A7}"/>
                </a:ext>
              </a:extLst>
            </p:cNvPr>
            <p:cNvSpPr>
              <a:spLocks noChangeAspect="1"/>
            </p:cNvSpPr>
            <p:nvPr/>
          </p:nvSpPr>
          <p:spPr>
            <a:xfrm>
              <a:off x="1958272"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8" name="Picture 47" descr="A black background with a black square&#10;&#10;Description automatically generated with medium confidence">
              <a:extLst>
                <a:ext uri="{FF2B5EF4-FFF2-40B4-BE49-F238E27FC236}">
                  <a16:creationId xmlns:a16="http://schemas.microsoft.com/office/drawing/2014/main" id="{00752F51-9DBC-0328-C625-06E14C6F7AE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28271" y="1742974"/>
              <a:ext cx="540000" cy="540000"/>
            </a:xfrm>
            <a:prstGeom prst="rect">
              <a:avLst/>
            </a:prstGeom>
          </p:spPr>
        </p:pic>
      </p:grpSp>
      <p:grpSp>
        <p:nvGrpSpPr>
          <p:cNvPr id="41" name="Group 40">
            <a:extLst>
              <a:ext uri="{FF2B5EF4-FFF2-40B4-BE49-F238E27FC236}">
                <a16:creationId xmlns:a16="http://schemas.microsoft.com/office/drawing/2014/main" id="{8768F91F-17D5-4848-DAF8-588BDEBDE3B9}"/>
              </a:ext>
            </a:extLst>
          </p:cNvPr>
          <p:cNvGrpSpPr/>
          <p:nvPr/>
        </p:nvGrpSpPr>
        <p:grpSpPr>
          <a:xfrm>
            <a:off x="7510381" y="1472974"/>
            <a:ext cx="1080000" cy="1080000"/>
            <a:chOff x="7510381" y="1472974"/>
            <a:chExt cx="1080000" cy="1080000"/>
          </a:xfrm>
        </p:grpSpPr>
        <p:sp>
          <p:nvSpPr>
            <p:cNvPr id="24" name="Oval 23">
              <a:extLst>
                <a:ext uri="{FF2B5EF4-FFF2-40B4-BE49-F238E27FC236}">
                  <a16:creationId xmlns:a16="http://schemas.microsoft.com/office/drawing/2014/main" id="{25E192CF-D9D6-2044-5FC7-BDBF4FDF4DFF}"/>
                </a:ext>
              </a:extLst>
            </p:cNvPr>
            <p:cNvSpPr>
              <a:spLocks noChangeAspect="1"/>
            </p:cNvSpPr>
            <p:nvPr/>
          </p:nvSpPr>
          <p:spPr>
            <a:xfrm>
              <a:off x="7587524"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25" name="Oval 24">
              <a:extLst>
                <a:ext uri="{FF2B5EF4-FFF2-40B4-BE49-F238E27FC236}">
                  <a16:creationId xmlns:a16="http://schemas.microsoft.com/office/drawing/2014/main" id="{C83A59FA-5D20-9E78-B54B-333E9667CB46}"/>
                </a:ext>
              </a:extLst>
            </p:cNvPr>
            <p:cNvSpPr>
              <a:spLocks noChangeAspect="1"/>
            </p:cNvSpPr>
            <p:nvPr/>
          </p:nvSpPr>
          <p:spPr>
            <a:xfrm>
              <a:off x="7510381"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0" name="Picture 49" descr="A black background with a black square&#10;&#10;Description automatically generated with medium confidence">
              <a:extLst>
                <a:ext uri="{FF2B5EF4-FFF2-40B4-BE49-F238E27FC236}">
                  <a16:creationId xmlns:a16="http://schemas.microsoft.com/office/drawing/2014/main" id="{D8ECBBDB-B7DF-97C0-D44A-27CAFA74BC45}"/>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90344" y="1742974"/>
              <a:ext cx="540000" cy="540000"/>
            </a:xfrm>
            <a:prstGeom prst="rect">
              <a:avLst/>
            </a:prstGeom>
          </p:spPr>
        </p:pic>
      </p:grpSp>
      <p:grpSp>
        <p:nvGrpSpPr>
          <p:cNvPr id="37" name="Group 36">
            <a:extLst>
              <a:ext uri="{FF2B5EF4-FFF2-40B4-BE49-F238E27FC236}">
                <a16:creationId xmlns:a16="http://schemas.microsoft.com/office/drawing/2014/main" id="{367E4EF5-99C9-CF78-984F-D6B58DCADFE5}"/>
              </a:ext>
            </a:extLst>
          </p:cNvPr>
          <p:cNvGrpSpPr/>
          <p:nvPr/>
        </p:nvGrpSpPr>
        <p:grpSpPr>
          <a:xfrm>
            <a:off x="4734326" y="1472974"/>
            <a:ext cx="1080000" cy="1080000"/>
            <a:chOff x="4734326" y="1472974"/>
            <a:chExt cx="1080000" cy="1080000"/>
          </a:xfrm>
        </p:grpSpPr>
        <p:sp>
          <p:nvSpPr>
            <p:cNvPr id="18" name="Oval 17">
              <a:extLst>
                <a:ext uri="{FF2B5EF4-FFF2-40B4-BE49-F238E27FC236}">
                  <a16:creationId xmlns:a16="http://schemas.microsoft.com/office/drawing/2014/main" id="{9064ACA1-D0FD-A129-B003-17C56FDE655F}"/>
                </a:ext>
              </a:extLst>
            </p:cNvPr>
            <p:cNvSpPr>
              <a:spLocks noChangeAspect="1"/>
            </p:cNvSpPr>
            <p:nvPr/>
          </p:nvSpPr>
          <p:spPr>
            <a:xfrm>
              <a:off x="4811469"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9" name="Oval 18">
              <a:extLst>
                <a:ext uri="{FF2B5EF4-FFF2-40B4-BE49-F238E27FC236}">
                  <a16:creationId xmlns:a16="http://schemas.microsoft.com/office/drawing/2014/main" id="{AC9D2ED3-D625-6602-0CC5-E88034D9651B}"/>
                </a:ext>
              </a:extLst>
            </p:cNvPr>
            <p:cNvSpPr>
              <a:spLocks noChangeAspect="1"/>
            </p:cNvSpPr>
            <p:nvPr/>
          </p:nvSpPr>
          <p:spPr>
            <a:xfrm>
              <a:off x="4734326"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2" name="Picture 51" descr="A black background with a black square&#10;&#10;Description automatically generated with medium confidence">
              <a:extLst>
                <a:ext uri="{FF2B5EF4-FFF2-40B4-BE49-F238E27FC236}">
                  <a16:creationId xmlns:a16="http://schemas.microsoft.com/office/drawing/2014/main" id="{6D5DE07C-04A2-8FDE-06C0-218DABEC7B87}"/>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2353" y="1742974"/>
              <a:ext cx="540000" cy="540000"/>
            </a:xfrm>
            <a:prstGeom prst="rect">
              <a:avLst/>
            </a:prstGeom>
          </p:spPr>
        </p:pic>
      </p:grpSp>
      <p:grpSp>
        <p:nvGrpSpPr>
          <p:cNvPr id="26" name="Group 25">
            <a:extLst>
              <a:ext uri="{FF2B5EF4-FFF2-40B4-BE49-F238E27FC236}">
                <a16:creationId xmlns:a16="http://schemas.microsoft.com/office/drawing/2014/main" id="{F86B3681-F04F-1461-3805-18786EC33B8A}"/>
              </a:ext>
            </a:extLst>
          </p:cNvPr>
          <p:cNvGrpSpPr/>
          <p:nvPr/>
        </p:nvGrpSpPr>
        <p:grpSpPr>
          <a:xfrm>
            <a:off x="570246" y="1472974"/>
            <a:ext cx="1388027" cy="1080000"/>
            <a:chOff x="570245" y="1472974"/>
            <a:chExt cx="1388027" cy="1080000"/>
          </a:xfrm>
        </p:grpSpPr>
        <p:cxnSp>
          <p:nvCxnSpPr>
            <p:cNvPr id="27" name="Straight Connector 26">
              <a:extLst>
                <a:ext uri="{FF2B5EF4-FFF2-40B4-BE49-F238E27FC236}">
                  <a16:creationId xmlns:a16="http://schemas.microsoft.com/office/drawing/2014/main" id="{4BAB2C22-BBC0-1AFF-BB42-6AC0D024B863}"/>
                </a:ext>
              </a:extLst>
            </p:cNvPr>
            <p:cNvCxnSpPr>
              <a:cxnSpLocks/>
            </p:cNvCxnSpPr>
            <p:nvPr/>
          </p:nvCxnSpPr>
          <p:spPr>
            <a:xfrm>
              <a:off x="1650245"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752B260-B2F7-225F-EB21-3F25A0DE9C4D}"/>
                </a:ext>
              </a:extLst>
            </p:cNvPr>
            <p:cNvSpPr>
              <a:spLocks noChangeAspect="1"/>
            </p:cNvSpPr>
            <p:nvPr/>
          </p:nvSpPr>
          <p:spPr>
            <a:xfrm>
              <a:off x="647388"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9" name="Oval 8">
              <a:extLst>
                <a:ext uri="{FF2B5EF4-FFF2-40B4-BE49-F238E27FC236}">
                  <a16:creationId xmlns:a16="http://schemas.microsoft.com/office/drawing/2014/main" id="{C3C8EEA8-B5CC-31E5-724C-24BBE6FE1E44}"/>
                </a:ext>
              </a:extLst>
            </p:cNvPr>
            <p:cNvSpPr>
              <a:spLocks noChangeAspect="1"/>
            </p:cNvSpPr>
            <p:nvPr/>
          </p:nvSpPr>
          <p:spPr>
            <a:xfrm>
              <a:off x="570245"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4" name="Picture 53" descr="A black background with a black square&#10;&#10;Description automatically generated with medium confidence">
              <a:extLst>
                <a:ext uri="{FF2B5EF4-FFF2-40B4-BE49-F238E27FC236}">
                  <a16:creationId xmlns:a16="http://schemas.microsoft.com/office/drawing/2014/main" id="{E3ADC836-3E46-9932-F6C7-9D0A024908D5}"/>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0244" y="1742974"/>
              <a:ext cx="540000" cy="540000"/>
            </a:xfrm>
            <a:prstGeom prst="rect">
              <a:avLst/>
            </a:prstGeom>
          </p:spPr>
        </p:pic>
      </p:grpSp>
    </p:spTree>
    <p:extLst>
      <p:ext uri="{BB962C8B-B14F-4D97-AF65-F5344CB8AC3E}">
        <p14:creationId xmlns:p14="http://schemas.microsoft.com/office/powerpoint/2010/main" val="10062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AFF99C-990F-100E-5855-35B32E369AE4}"/>
              </a:ext>
            </a:extLst>
          </p:cNvPr>
          <p:cNvPicPr>
            <a:picLocks noChangeAspect="1"/>
          </p:cNvPicPr>
          <p:nvPr/>
        </p:nvPicPr>
        <p:blipFill>
          <a:blip r:embed="rId3"/>
          <a:stretch>
            <a:fillRect/>
          </a:stretch>
        </p:blipFill>
        <p:spPr>
          <a:xfrm>
            <a:off x="4766127" y="1452440"/>
            <a:ext cx="4054024" cy="2614516"/>
          </a:xfrm>
          <a:prstGeom prst="rect">
            <a:avLst/>
          </a:prstGeom>
        </p:spPr>
      </p:pic>
      <p:sp>
        <p:nvSpPr>
          <p:cNvPr id="2" name="Title 1">
            <a:extLst>
              <a:ext uri="{FF2B5EF4-FFF2-40B4-BE49-F238E27FC236}">
                <a16:creationId xmlns:a16="http://schemas.microsoft.com/office/drawing/2014/main" id="{C5E7C1DE-C43C-4F69-8371-6756B493896B}"/>
              </a:ext>
            </a:extLst>
          </p:cNvPr>
          <p:cNvSpPr>
            <a:spLocks noGrp="1"/>
          </p:cNvSpPr>
          <p:nvPr>
            <p:ph type="title"/>
          </p:nvPr>
        </p:nvSpPr>
        <p:spPr>
          <a:xfrm>
            <a:off x="324000" y="211574"/>
            <a:ext cx="8496150" cy="415490"/>
          </a:xfrm>
        </p:spPr>
        <p:txBody>
          <a:bodyPr/>
          <a:lstStyle/>
          <a:p>
            <a:r>
              <a:rPr lang="en-US" dirty="0"/>
              <a:t>ESG FOcus</a:t>
            </a:r>
          </a:p>
        </p:txBody>
      </p:sp>
      <p:sp>
        <p:nvSpPr>
          <p:cNvPr id="34" name="TextBox 33">
            <a:extLst>
              <a:ext uri="{FF2B5EF4-FFF2-40B4-BE49-F238E27FC236}">
                <a16:creationId xmlns:a16="http://schemas.microsoft.com/office/drawing/2014/main" id="{7F02AC99-9B8A-BBC9-F0E1-B97ADDD70735}"/>
              </a:ext>
            </a:extLst>
          </p:cNvPr>
          <p:cNvSpPr txBox="1"/>
          <p:nvPr/>
        </p:nvSpPr>
        <p:spPr>
          <a:xfrm>
            <a:off x="379013" y="1400371"/>
            <a:ext cx="1785767" cy="271103"/>
          </a:xfrm>
          <a:prstGeom prst="roundRect">
            <a:avLst>
              <a:gd name="adj" fmla="val 50000"/>
            </a:avLst>
          </a:prstGeom>
          <a:solidFill>
            <a:srgbClr val="BED730"/>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196">
              <a:defRPr sz="1200" b="1">
                <a:solidFill>
                  <a:schemeClr val="tx1"/>
                </a:solidFill>
                <a:latin typeface="Trebuchet M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74">
              <a:defRPr/>
            </a:pPr>
            <a:r>
              <a:rPr lang="en-US" sz="1100" dirty="0">
                <a:solidFill>
                  <a:prstClr val="black"/>
                </a:solidFill>
              </a:rPr>
              <a:t>Data Center MEP</a:t>
            </a:r>
            <a:endParaRPr lang="en-IN" sz="1100" dirty="0">
              <a:solidFill>
                <a:prstClr val="black"/>
              </a:solidFill>
            </a:endParaRPr>
          </a:p>
        </p:txBody>
      </p:sp>
      <p:pic>
        <p:nvPicPr>
          <p:cNvPr id="13" name="Picture 12">
            <a:extLst>
              <a:ext uri="{FF2B5EF4-FFF2-40B4-BE49-F238E27FC236}">
                <a16:creationId xmlns:a16="http://schemas.microsoft.com/office/drawing/2014/main" id="{5311CDBD-A909-40EE-BBF9-8206BF6B4687}"/>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55013" y="977652"/>
            <a:ext cx="360000" cy="360000"/>
          </a:xfrm>
          <a:prstGeom prst="rect">
            <a:avLst/>
          </a:prstGeom>
        </p:spPr>
      </p:pic>
      <p:sp>
        <p:nvSpPr>
          <p:cNvPr id="6" name="TextBox 5">
            <a:extLst>
              <a:ext uri="{FF2B5EF4-FFF2-40B4-BE49-F238E27FC236}">
                <a16:creationId xmlns:a16="http://schemas.microsoft.com/office/drawing/2014/main" id="{EDBA56B9-391C-235C-66B9-A214BC346E50}"/>
              </a:ext>
            </a:extLst>
          </p:cNvPr>
          <p:cNvSpPr txBox="1"/>
          <p:nvPr/>
        </p:nvSpPr>
        <p:spPr>
          <a:xfrm>
            <a:off x="343776" y="1737244"/>
            <a:ext cx="1821004" cy="810478"/>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High efficiency for Equipment even at low utilization levels</a:t>
            </a:r>
          </a:p>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Selection of equipment with high energy saving parameters</a:t>
            </a:r>
          </a:p>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Right redundancy levels</a:t>
            </a:r>
            <a:endParaRPr lang="en-IN" sz="800" dirty="0">
              <a:solidFill>
                <a:prstClr val="white">
                  <a:lumMod val="85000"/>
                </a:prstClr>
              </a:solidFill>
              <a:latin typeface="Trebuchet MS"/>
            </a:endParaRPr>
          </a:p>
        </p:txBody>
      </p:sp>
      <p:sp>
        <p:nvSpPr>
          <p:cNvPr id="43" name="TextBox 42">
            <a:extLst>
              <a:ext uri="{FF2B5EF4-FFF2-40B4-BE49-F238E27FC236}">
                <a16:creationId xmlns:a16="http://schemas.microsoft.com/office/drawing/2014/main" id="{B75D8B38-6A4A-BA05-EA20-D43795B3BDD3}"/>
              </a:ext>
            </a:extLst>
          </p:cNvPr>
          <p:cNvSpPr txBox="1"/>
          <p:nvPr/>
        </p:nvSpPr>
        <p:spPr>
          <a:xfrm>
            <a:off x="2738005" y="1737244"/>
            <a:ext cx="1788049" cy="861774"/>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ASHRAE Guidelines </a:t>
            </a:r>
          </a:p>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ISO 14001 Environmental Certification</a:t>
            </a:r>
          </a:p>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Carbon abetment policy</a:t>
            </a:r>
          </a:p>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Low PUE, WUE</a:t>
            </a:r>
          </a:p>
        </p:txBody>
      </p:sp>
      <p:sp>
        <p:nvSpPr>
          <p:cNvPr id="44" name="TextBox 43">
            <a:extLst>
              <a:ext uri="{FF2B5EF4-FFF2-40B4-BE49-F238E27FC236}">
                <a16:creationId xmlns:a16="http://schemas.microsoft.com/office/drawing/2014/main" id="{A7F5E8F1-0EEF-921F-A0CD-D8E3B40859F8}"/>
              </a:ext>
            </a:extLst>
          </p:cNvPr>
          <p:cNvSpPr txBox="1"/>
          <p:nvPr/>
        </p:nvSpPr>
        <p:spPr>
          <a:xfrm>
            <a:off x="2739188" y="1411016"/>
            <a:ext cx="1787965" cy="271103"/>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Sustainable Processes</a:t>
            </a:r>
            <a:endParaRPr lang="en-IN" sz="1100" b="1" dirty="0">
              <a:solidFill>
                <a:prstClr val="black"/>
              </a:solidFill>
              <a:latin typeface="Trebuchet MS"/>
            </a:endParaRPr>
          </a:p>
        </p:txBody>
      </p:sp>
      <p:pic>
        <p:nvPicPr>
          <p:cNvPr id="18" name="Picture 17">
            <a:extLst>
              <a:ext uri="{FF2B5EF4-FFF2-40B4-BE49-F238E27FC236}">
                <a16:creationId xmlns:a16="http://schemas.microsoft.com/office/drawing/2014/main" id="{AD9DA179-6477-C67F-16D6-23BBAF3C9089}"/>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362066" y="977652"/>
            <a:ext cx="360000" cy="360000"/>
          </a:xfrm>
          <a:prstGeom prst="rect">
            <a:avLst/>
          </a:prstGeom>
        </p:spPr>
      </p:pic>
      <p:sp>
        <p:nvSpPr>
          <p:cNvPr id="42" name="TextBox 41">
            <a:extLst>
              <a:ext uri="{FF2B5EF4-FFF2-40B4-BE49-F238E27FC236}">
                <a16:creationId xmlns:a16="http://schemas.microsoft.com/office/drawing/2014/main" id="{581202DA-E9B1-12DC-E9FC-A50596EFF25A}"/>
              </a:ext>
            </a:extLst>
          </p:cNvPr>
          <p:cNvSpPr txBox="1"/>
          <p:nvPr/>
        </p:nvSpPr>
        <p:spPr>
          <a:xfrm>
            <a:off x="378780" y="3148856"/>
            <a:ext cx="1786232" cy="271103"/>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rgbClr val="BED73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Green Power Contracts</a:t>
            </a:r>
            <a:endParaRPr lang="en-IN" sz="1100" b="1" dirty="0">
              <a:solidFill>
                <a:prstClr val="black"/>
              </a:solidFill>
              <a:latin typeface="Trebuchet MS"/>
            </a:endParaRPr>
          </a:p>
        </p:txBody>
      </p:sp>
      <p:sp>
        <p:nvSpPr>
          <p:cNvPr id="7" name="TextBox 6">
            <a:extLst>
              <a:ext uri="{FF2B5EF4-FFF2-40B4-BE49-F238E27FC236}">
                <a16:creationId xmlns:a16="http://schemas.microsoft.com/office/drawing/2014/main" id="{7361C99E-6045-B1D8-B146-0428F6C6C9D9}"/>
              </a:ext>
            </a:extLst>
          </p:cNvPr>
          <p:cNvSpPr txBox="1"/>
          <p:nvPr/>
        </p:nvSpPr>
        <p:spPr>
          <a:xfrm>
            <a:off x="343776" y="3477051"/>
            <a:ext cx="1821004" cy="1179810"/>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Contracted 231 MW Green power via Power Purchase Agreements</a:t>
            </a:r>
          </a:p>
          <a:p>
            <a:pPr marL="95248" indent="-95248" defTabSz="914174">
              <a:spcAft>
                <a:spcPts val="400"/>
              </a:spcAft>
              <a:buFont typeface="Arial" panose="020B0604020202020204" pitchFamily="34" charset="0"/>
              <a:buChar char="•"/>
              <a:defRPr/>
            </a:pPr>
            <a:r>
              <a:rPr lang="en-US" sz="800" dirty="0">
                <a:solidFill>
                  <a:prstClr val="white">
                    <a:lumMod val="85000"/>
                  </a:prstClr>
                </a:solidFill>
                <a:latin typeface="Trebuchet MS"/>
              </a:rPr>
              <a:t>Additional nation-wide Green power for future projects.</a:t>
            </a:r>
            <a:r>
              <a:rPr lang="en-US" sz="800" dirty="0">
                <a:solidFill>
                  <a:prstClr val="white"/>
                </a:solidFill>
                <a:latin typeface="Trebuchet MS"/>
              </a:rPr>
              <a:t> ~500MW planned to meet long-term sustainability goals</a:t>
            </a:r>
          </a:p>
          <a:p>
            <a:pPr marL="95248" indent="-95248" defTabSz="914174">
              <a:spcAft>
                <a:spcPts val="400"/>
              </a:spcAft>
              <a:buFont typeface="Arial" panose="020B0604020202020204" pitchFamily="34" charset="0"/>
              <a:buChar char="•"/>
              <a:defRPr/>
            </a:pPr>
            <a:r>
              <a:rPr lang="en-GB" sz="800" dirty="0">
                <a:solidFill>
                  <a:prstClr val="white"/>
                </a:solidFill>
                <a:latin typeface="Trebuchet MS"/>
              </a:rPr>
              <a:t>Up to 70% Green Power available in Mumbai</a:t>
            </a:r>
            <a:endParaRPr lang="en-US" sz="800" dirty="0">
              <a:solidFill>
                <a:prstClr val="white">
                  <a:lumMod val="85000"/>
                </a:prstClr>
              </a:solidFill>
              <a:latin typeface="Trebuchet MS"/>
            </a:endParaRPr>
          </a:p>
        </p:txBody>
      </p:sp>
      <p:pic>
        <p:nvPicPr>
          <p:cNvPr id="19" name="Picture 18">
            <a:extLst>
              <a:ext uri="{FF2B5EF4-FFF2-40B4-BE49-F238E27FC236}">
                <a16:creationId xmlns:a16="http://schemas.microsoft.com/office/drawing/2014/main" id="{9AA44A11-831A-9005-0379-EAA3CBCC3EFB}"/>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00792" y="2696124"/>
            <a:ext cx="360000" cy="360000"/>
          </a:xfrm>
          <a:prstGeom prst="rect">
            <a:avLst/>
          </a:prstGeom>
        </p:spPr>
      </p:pic>
      <p:sp>
        <p:nvSpPr>
          <p:cNvPr id="3" name="TextBox 2">
            <a:extLst>
              <a:ext uri="{FF2B5EF4-FFF2-40B4-BE49-F238E27FC236}">
                <a16:creationId xmlns:a16="http://schemas.microsoft.com/office/drawing/2014/main" id="{51647880-7658-E646-133B-DBDF562204B5}"/>
              </a:ext>
            </a:extLst>
          </p:cNvPr>
          <p:cNvSpPr txBox="1"/>
          <p:nvPr/>
        </p:nvSpPr>
        <p:spPr>
          <a:xfrm>
            <a:off x="2740369" y="3148855"/>
            <a:ext cx="1785600" cy="270000"/>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rgbClr val="BED73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Future Roadmap</a:t>
            </a:r>
            <a:endParaRPr lang="en-IN" sz="1100" b="1" dirty="0">
              <a:solidFill>
                <a:prstClr val="black"/>
              </a:solidFill>
              <a:latin typeface="Trebuchet MS"/>
            </a:endParaRPr>
          </a:p>
        </p:txBody>
      </p:sp>
      <p:sp>
        <p:nvSpPr>
          <p:cNvPr id="4" name="TextBox 3">
            <a:extLst>
              <a:ext uri="{FF2B5EF4-FFF2-40B4-BE49-F238E27FC236}">
                <a16:creationId xmlns:a16="http://schemas.microsoft.com/office/drawing/2014/main" id="{5029BD71-4E7C-9A8A-3532-7127FAE6F78C}"/>
              </a:ext>
            </a:extLst>
          </p:cNvPr>
          <p:cNvSpPr txBox="1"/>
          <p:nvPr/>
        </p:nvSpPr>
        <p:spPr>
          <a:xfrm>
            <a:off x="2738005" y="3477051"/>
            <a:ext cx="1787965" cy="1302921"/>
          </a:xfrm>
          <a:prstGeom prst="rect">
            <a:avLst/>
          </a:prstGeom>
          <a:noFill/>
        </p:spPr>
        <p:txBody>
          <a:bodyPr wrap="square" rtlCol="0">
            <a:spAutoFit/>
          </a:bodyPr>
          <a:lstStyle/>
          <a:p>
            <a:pPr marL="95248" indent="-95248" defTabSz="914196">
              <a:spcAft>
                <a:spcPts val="400"/>
              </a:spcAft>
              <a:buFont typeface="Arial" panose="020B0604020202020204" pitchFamily="34" charset="0"/>
              <a:buChar char="•"/>
              <a:defRPr/>
            </a:pPr>
            <a:r>
              <a:rPr lang="en-US" sz="800" dirty="0">
                <a:solidFill>
                  <a:prstClr val="white">
                    <a:lumMod val="85000"/>
                  </a:prstClr>
                </a:solidFill>
                <a:latin typeface="Trebuchet MS"/>
              </a:rPr>
              <a:t>To become RE100 (Carbon Neutral) by 2030. 29% GHG emission reduction by FY2025</a:t>
            </a:r>
          </a:p>
          <a:p>
            <a:pPr marL="95248" indent="-95248" defTabSz="914196">
              <a:spcAft>
                <a:spcPts val="400"/>
              </a:spcAft>
              <a:buFont typeface="Arial" panose="020B0604020202020204" pitchFamily="34" charset="0"/>
              <a:buChar char="•"/>
              <a:defRPr/>
            </a:pPr>
            <a:r>
              <a:rPr lang="en-US" sz="800" dirty="0">
                <a:solidFill>
                  <a:prstClr val="white">
                    <a:lumMod val="85000"/>
                  </a:prstClr>
                </a:solidFill>
                <a:latin typeface="Trebuchet MS"/>
              </a:rPr>
              <a:t>Exploring options to secure up to highest RE penetration for Sify DCs, as permitted by regulation</a:t>
            </a:r>
          </a:p>
          <a:p>
            <a:pPr marL="95248" lvl="1" indent="-95248" defTabSz="685766">
              <a:spcAft>
                <a:spcPts val="400"/>
              </a:spcAft>
              <a:buFont typeface="Arial" panose="020B0604020202020204" pitchFamily="34" charset="0"/>
              <a:buChar char="•"/>
              <a:defRPr/>
            </a:pPr>
            <a:r>
              <a:rPr lang="en-US" sz="800" dirty="0">
                <a:solidFill>
                  <a:prstClr val="white">
                    <a:lumMod val="85000"/>
                  </a:prstClr>
                </a:solidFill>
                <a:latin typeface="Trebuchet MS"/>
              </a:rPr>
              <a:t>Targeting high level of Renewable Energy penetration by year 2025</a:t>
            </a:r>
          </a:p>
        </p:txBody>
      </p:sp>
      <p:pic>
        <p:nvPicPr>
          <p:cNvPr id="16" name="Graphic 15" descr="Road with solid fill">
            <a:extLst>
              <a:ext uri="{FF2B5EF4-FFF2-40B4-BE49-F238E27FC236}">
                <a16:creationId xmlns:a16="http://schemas.microsoft.com/office/drawing/2014/main" id="{528B9110-0A8C-C727-952E-8EDA23658D4B}"/>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18317" y="2696124"/>
            <a:ext cx="360000" cy="360000"/>
          </a:xfrm>
          <a:prstGeom prst="rect">
            <a:avLst/>
          </a:prstGeom>
        </p:spPr>
      </p:pic>
    </p:spTree>
    <p:extLst>
      <p:ext uri="{BB962C8B-B14F-4D97-AF65-F5344CB8AC3E}">
        <p14:creationId xmlns:p14="http://schemas.microsoft.com/office/powerpoint/2010/main" val="18441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D709-1E8B-DF9C-268A-8084AD4A5443}"/>
              </a:ext>
            </a:extLst>
          </p:cNvPr>
          <p:cNvSpPr>
            <a:spLocks noGrp="1"/>
          </p:cNvSpPr>
          <p:nvPr>
            <p:ph type="title"/>
          </p:nvPr>
        </p:nvSpPr>
        <p:spPr>
          <a:xfrm>
            <a:off x="324000" y="211574"/>
            <a:ext cx="8496150" cy="415490"/>
          </a:xfrm>
        </p:spPr>
        <p:txBody>
          <a:bodyPr/>
          <a:lstStyle/>
          <a:p>
            <a:r>
              <a:rPr lang="en-US" dirty="0"/>
              <a:t> liquid cooling for ai &amp; power Dense workloads</a:t>
            </a:r>
          </a:p>
        </p:txBody>
      </p:sp>
      <p:sp>
        <p:nvSpPr>
          <p:cNvPr id="6" name="TextBox 5">
            <a:extLst>
              <a:ext uri="{FF2B5EF4-FFF2-40B4-BE49-F238E27FC236}">
                <a16:creationId xmlns:a16="http://schemas.microsoft.com/office/drawing/2014/main" id="{E12797D0-36F7-6CBE-A575-F26528BC1ECB}"/>
              </a:ext>
            </a:extLst>
          </p:cNvPr>
          <p:cNvSpPr txBox="1"/>
          <p:nvPr/>
        </p:nvSpPr>
        <p:spPr>
          <a:xfrm>
            <a:off x="504826" y="3002698"/>
            <a:ext cx="2146505" cy="584775"/>
          </a:xfrm>
          <a:prstGeom prst="rect">
            <a:avLst/>
          </a:prstGeom>
          <a:noFill/>
          <a:ln>
            <a:noFill/>
          </a:ln>
          <a:scene3d>
            <a:camera prst="perspectiveAbove"/>
            <a:lightRig rig="threePt" dir="t"/>
          </a:scene3d>
        </p:spPr>
        <p:txBody>
          <a:bodyPr wrap="square">
            <a:spAutoFit/>
          </a:bodyPr>
          <a:lstStyle>
            <a:defPPr>
              <a:defRPr lang="en-US"/>
            </a:defPPr>
            <a:lvl1pPr algn="ctr">
              <a:defRPr sz="1600" b="1" cap="all">
                <a:solidFill>
                  <a:schemeClr val="tx2"/>
                </a:solidFill>
                <a:latin typeface="TheSansOffice"/>
              </a:defRPr>
            </a:lvl1pPr>
          </a:lstStyle>
          <a:p>
            <a:pPr defTabSz="457189"/>
            <a:r>
              <a:rPr lang="en-US" dirty="0">
                <a:solidFill>
                  <a:srgbClr val="BED730"/>
                </a:solidFill>
              </a:rPr>
              <a:t>REAR DOOR HEAT EXCHANGER</a:t>
            </a:r>
          </a:p>
        </p:txBody>
      </p:sp>
      <p:sp>
        <p:nvSpPr>
          <p:cNvPr id="8" name="TextBox 7">
            <a:extLst>
              <a:ext uri="{FF2B5EF4-FFF2-40B4-BE49-F238E27FC236}">
                <a16:creationId xmlns:a16="http://schemas.microsoft.com/office/drawing/2014/main" id="{D92485F9-4BC4-314E-DC0B-6BFB110539A3}"/>
              </a:ext>
            </a:extLst>
          </p:cNvPr>
          <p:cNvSpPr txBox="1"/>
          <p:nvPr/>
        </p:nvSpPr>
        <p:spPr>
          <a:xfrm>
            <a:off x="6423828" y="2984267"/>
            <a:ext cx="2135134" cy="584775"/>
          </a:xfrm>
          <a:prstGeom prst="rect">
            <a:avLst/>
          </a:prstGeom>
          <a:noFill/>
          <a:ln>
            <a:noFill/>
          </a:ln>
          <a:scene3d>
            <a:camera prst="perspectiveAbove"/>
            <a:lightRig rig="threePt" dir="t"/>
          </a:scene3d>
        </p:spPr>
        <p:txBody>
          <a:bodyPr wrap="square">
            <a:spAutoFit/>
          </a:bodyPr>
          <a:lstStyle/>
          <a:p>
            <a:pPr algn="ctr" defTabSz="457189"/>
            <a:r>
              <a:rPr lang="en-US" sz="1600" b="1" cap="all" dirty="0">
                <a:solidFill>
                  <a:srgbClr val="BED730"/>
                </a:solidFill>
                <a:latin typeface="TheSansOffice"/>
              </a:rPr>
              <a:t>Liquid immersion cooling</a:t>
            </a:r>
            <a:endParaRPr lang="en-US" sz="1000" dirty="0">
              <a:solidFill>
                <a:srgbClr val="BED730"/>
              </a:solidFill>
              <a:latin typeface="Trebuchet MS"/>
            </a:endParaRPr>
          </a:p>
        </p:txBody>
      </p:sp>
      <p:sp>
        <p:nvSpPr>
          <p:cNvPr id="10" name="TextBox 9">
            <a:extLst>
              <a:ext uri="{FF2B5EF4-FFF2-40B4-BE49-F238E27FC236}">
                <a16:creationId xmlns:a16="http://schemas.microsoft.com/office/drawing/2014/main" id="{63C05C3F-C01A-8007-3EC0-BFF4BA71C962}"/>
              </a:ext>
            </a:extLst>
          </p:cNvPr>
          <p:cNvSpPr txBox="1"/>
          <p:nvPr/>
        </p:nvSpPr>
        <p:spPr>
          <a:xfrm>
            <a:off x="3477306" y="3002696"/>
            <a:ext cx="2189389" cy="338554"/>
          </a:xfrm>
          <a:prstGeom prst="rect">
            <a:avLst/>
          </a:prstGeom>
          <a:noFill/>
          <a:ln>
            <a:noFill/>
          </a:ln>
          <a:scene3d>
            <a:camera prst="perspectiveAbove"/>
            <a:lightRig rig="threePt" dir="t"/>
          </a:scene3d>
        </p:spPr>
        <p:txBody>
          <a:bodyPr wrap="square">
            <a:spAutoFit/>
          </a:bodyPr>
          <a:lstStyle>
            <a:defPPr>
              <a:defRPr lang="en-US"/>
            </a:defPPr>
            <a:lvl1pPr algn="ctr">
              <a:defRPr sz="1600" b="1" cap="all">
                <a:solidFill>
                  <a:schemeClr val="tx2"/>
                </a:solidFill>
                <a:latin typeface="TheSansOffice"/>
              </a:defRPr>
            </a:lvl1pPr>
          </a:lstStyle>
          <a:p>
            <a:pPr defTabSz="457189"/>
            <a:r>
              <a:rPr lang="en-US" dirty="0">
                <a:solidFill>
                  <a:srgbClr val="BED730"/>
                </a:solidFill>
              </a:rPr>
              <a:t>Direct-to-chip</a:t>
            </a:r>
          </a:p>
        </p:txBody>
      </p:sp>
      <p:pic>
        <p:nvPicPr>
          <p:cNvPr id="14" name="Picture 13" descr="Liquid cooling&#10;">
            <a:extLst>
              <a:ext uri="{FF2B5EF4-FFF2-40B4-BE49-F238E27FC236}">
                <a16:creationId xmlns:a16="http://schemas.microsoft.com/office/drawing/2014/main" id="{924815B5-1BFF-6809-7DC2-5F27B9FA0C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22541" y="987425"/>
            <a:ext cx="2579399" cy="1728000"/>
          </a:xfrm>
          <a:prstGeom prst="roundRect">
            <a:avLst>
              <a:gd name="adj" fmla="val 8594"/>
            </a:avLst>
          </a:prstGeom>
          <a:solidFill>
            <a:srgbClr val="FFFFFF">
              <a:shade val="85000"/>
            </a:srgbClr>
          </a:solid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pic>
        <p:nvPicPr>
          <p:cNvPr id="15" name="Picture 14" descr="A row of black computer servers&#10;&#10;Description automatically generated with medium confidence">
            <a:extLst>
              <a:ext uri="{FF2B5EF4-FFF2-40B4-BE49-F238E27FC236}">
                <a16:creationId xmlns:a16="http://schemas.microsoft.com/office/drawing/2014/main" id="{04961AAA-8FFA-6092-E1B1-E05669A2D0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01" r="20287"/>
          <a:stretch/>
        </p:blipFill>
        <p:spPr>
          <a:xfrm>
            <a:off x="331284" y="987426"/>
            <a:ext cx="2561617" cy="1728000"/>
          </a:xfrm>
          <a:prstGeom prst="roundRect">
            <a:avLst>
              <a:gd name="adj" fmla="val 8594"/>
            </a:avLst>
          </a:prstGeom>
          <a:solidFill>
            <a:srgbClr val="FFFFFF">
              <a:shade val="85000"/>
            </a:srgbClr>
          </a:solid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pic>
        <p:nvPicPr>
          <p:cNvPr id="1026" name="Picture 2" descr="SmartPod blue lights">
            <a:extLst>
              <a:ext uri="{FF2B5EF4-FFF2-40B4-BE49-F238E27FC236}">
                <a16:creationId xmlns:a16="http://schemas.microsoft.com/office/drawing/2014/main" id="{E88E6B74-8A1B-3B3A-477C-6A9007EA0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838" y="968996"/>
            <a:ext cx="2579399" cy="1728000"/>
          </a:xfrm>
          <a:prstGeom prst="roundRect">
            <a:avLst>
              <a:gd name="adj" fmla="val 8594"/>
            </a:avLst>
          </a:prstGeom>
          <a:no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sp>
        <p:nvSpPr>
          <p:cNvPr id="3" name="TextBox 2">
            <a:extLst>
              <a:ext uri="{FF2B5EF4-FFF2-40B4-BE49-F238E27FC236}">
                <a16:creationId xmlns:a16="http://schemas.microsoft.com/office/drawing/2014/main" id="{AC3C62DE-7651-3CDA-76BE-73C3856C9034}"/>
              </a:ext>
            </a:extLst>
          </p:cNvPr>
          <p:cNvSpPr txBox="1"/>
          <p:nvPr/>
        </p:nvSpPr>
        <p:spPr>
          <a:xfrm>
            <a:off x="504825" y="3679020"/>
            <a:ext cx="2146505"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20-50 KW Rack load</a:t>
            </a:r>
          </a:p>
          <a:p>
            <a:pPr algn="ctr" defTabSz="457189">
              <a:spcAft>
                <a:spcPts val="1200"/>
              </a:spcAft>
            </a:pPr>
            <a:r>
              <a:rPr lang="en-US" sz="1050" dirty="0">
                <a:solidFill>
                  <a:prstClr val="white"/>
                </a:solidFill>
                <a:latin typeface="Trebuchet MS"/>
              </a:rPr>
              <a:t>PUE: 1.4 </a:t>
            </a:r>
          </a:p>
        </p:txBody>
      </p:sp>
      <p:sp>
        <p:nvSpPr>
          <p:cNvPr id="4" name="TextBox 3">
            <a:extLst>
              <a:ext uri="{FF2B5EF4-FFF2-40B4-BE49-F238E27FC236}">
                <a16:creationId xmlns:a16="http://schemas.microsoft.com/office/drawing/2014/main" id="{A5C246BB-AEEA-105E-C69C-D580297A7D5D}"/>
              </a:ext>
            </a:extLst>
          </p:cNvPr>
          <p:cNvSpPr txBox="1"/>
          <p:nvPr/>
        </p:nvSpPr>
        <p:spPr>
          <a:xfrm>
            <a:off x="3477306" y="3679020"/>
            <a:ext cx="2189389"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50 – 150 KW Rack load</a:t>
            </a:r>
          </a:p>
          <a:p>
            <a:pPr algn="ctr" defTabSz="457189">
              <a:spcAft>
                <a:spcPts val="1200"/>
              </a:spcAft>
            </a:pPr>
            <a:r>
              <a:rPr lang="en-US" sz="1050" dirty="0">
                <a:solidFill>
                  <a:prstClr val="white"/>
                </a:solidFill>
                <a:latin typeface="Trebuchet MS"/>
              </a:rPr>
              <a:t>PUE: 1.2 - 1.4</a:t>
            </a:r>
          </a:p>
        </p:txBody>
      </p:sp>
      <p:sp>
        <p:nvSpPr>
          <p:cNvPr id="5" name="TextBox 4">
            <a:extLst>
              <a:ext uri="{FF2B5EF4-FFF2-40B4-BE49-F238E27FC236}">
                <a16:creationId xmlns:a16="http://schemas.microsoft.com/office/drawing/2014/main" id="{85791B7A-C5DE-D0B4-25EC-D5C61DD826B5}"/>
              </a:ext>
            </a:extLst>
          </p:cNvPr>
          <p:cNvSpPr txBox="1"/>
          <p:nvPr/>
        </p:nvSpPr>
        <p:spPr>
          <a:xfrm>
            <a:off x="6423828" y="3660591"/>
            <a:ext cx="2135134"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50-200 KW Rack load</a:t>
            </a:r>
          </a:p>
          <a:p>
            <a:pPr algn="ctr" defTabSz="457189">
              <a:spcAft>
                <a:spcPts val="1200"/>
              </a:spcAft>
            </a:pPr>
            <a:r>
              <a:rPr lang="en-US" sz="1050" dirty="0">
                <a:solidFill>
                  <a:prstClr val="white"/>
                </a:solidFill>
                <a:latin typeface="Trebuchet MS"/>
              </a:rPr>
              <a:t>PUE: 1.2 – 1.35</a:t>
            </a:r>
          </a:p>
        </p:txBody>
      </p:sp>
    </p:spTree>
    <p:extLst>
      <p:ext uri="{BB962C8B-B14F-4D97-AF65-F5344CB8AC3E}">
        <p14:creationId xmlns:p14="http://schemas.microsoft.com/office/powerpoint/2010/main" val="27594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3">
            <a:extLst>
              <a:ext uri="{FF2B5EF4-FFF2-40B4-BE49-F238E27FC236}">
                <a16:creationId xmlns:a16="http://schemas.microsoft.com/office/drawing/2014/main" id="{6528EE5F-FDF5-7911-B561-0E6555239585}"/>
              </a:ext>
            </a:extLst>
          </p:cNvPr>
          <p:cNvSpPr/>
          <p:nvPr/>
        </p:nvSpPr>
        <p:spPr>
          <a:xfrm rot="5400000">
            <a:off x="243747" y="3031596"/>
            <a:ext cx="1781485"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8" name="Arrow: Pentagon 47">
            <a:extLst>
              <a:ext uri="{FF2B5EF4-FFF2-40B4-BE49-F238E27FC236}">
                <a16:creationId xmlns:a16="http://schemas.microsoft.com/office/drawing/2014/main" id="{B18E65A7-4146-73DB-1041-C1402C1F95F3}"/>
              </a:ext>
            </a:extLst>
          </p:cNvPr>
          <p:cNvSpPr/>
          <p:nvPr/>
        </p:nvSpPr>
        <p:spPr>
          <a:xfrm rot="5400000">
            <a:off x="3641365" y="3031596"/>
            <a:ext cx="1781485"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9" name="Arrow: Pentagon 48">
            <a:extLst>
              <a:ext uri="{FF2B5EF4-FFF2-40B4-BE49-F238E27FC236}">
                <a16:creationId xmlns:a16="http://schemas.microsoft.com/office/drawing/2014/main" id="{CD34233F-7251-C30A-AE32-D6E65ABC7743}"/>
              </a:ext>
            </a:extLst>
          </p:cNvPr>
          <p:cNvSpPr/>
          <p:nvPr/>
        </p:nvSpPr>
        <p:spPr>
          <a:xfrm rot="5400000">
            <a:off x="5340174" y="3031596"/>
            <a:ext cx="1781485"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10" name="Arrow: Pentagon 53">
            <a:extLst>
              <a:ext uri="{FF2B5EF4-FFF2-40B4-BE49-F238E27FC236}">
                <a16:creationId xmlns:a16="http://schemas.microsoft.com/office/drawing/2014/main" id="{2ADB609F-EA55-625F-6A17-A09FE9DF9F8F}"/>
              </a:ext>
            </a:extLst>
          </p:cNvPr>
          <p:cNvSpPr/>
          <p:nvPr/>
        </p:nvSpPr>
        <p:spPr>
          <a:xfrm rot="5400000">
            <a:off x="1942556" y="3031596"/>
            <a:ext cx="1781485"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21" name="Arrow: Pentagon 98">
            <a:extLst>
              <a:ext uri="{FF2B5EF4-FFF2-40B4-BE49-F238E27FC236}">
                <a16:creationId xmlns:a16="http://schemas.microsoft.com/office/drawing/2014/main" id="{D57F6464-D5D2-D64E-DDB5-743DFEFFF177}"/>
              </a:ext>
            </a:extLst>
          </p:cNvPr>
          <p:cNvSpPr/>
          <p:nvPr/>
        </p:nvSpPr>
        <p:spPr>
          <a:xfrm rot="5400000">
            <a:off x="7078498" y="2992084"/>
            <a:ext cx="1781487" cy="1699027"/>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4" name="Arrow: Pentagon 3">
            <a:extLst>
              <a:ext uri="{FF2B5EF4-FFF2-40B4-BE49-F238E27FC236}">
                <a16:creationId xmlns:a16="http://schemas.microsoft.com/office/drawing/2014/main" id="{AE99CDA6-CBB2-43E6-A89F-CFCD51E37445}"/>
              </a:ext>
            </a:extLst>
          </p:cNvPr>
          <p:cNvSpPr/>
          <p:nvPr/>
        </p:nvSpPr>
        <p:spPr>
          <a:xfrm rot="5400000">
            <a:off x="190759" y="1123112"/>
            <a:ext cx="1887462"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48" name="Arrow: Pentagon 47">
            <a:extLst>
              <a:ext uri="{FF2B5EF4-FFF2-40B4-BE49-F238E27FC236}">
                <a16:creationId xmlns:a16="http://schemas.microsoft.com/office/drawing/2014/main" id="{3F587B6B-9FF2-4BE6-BFD5-7CD0B02C37EB}"/>
              </a:ext>
            </a:extLst>
          </p:cNvPr>
          <p:cNvSpPr/>
          <p:nvPr/>
        </p:nvSpPr>
        <p:spPr>
          <a:xfrm rot="5400000">
            <a:off x="3588377" y="1123112"/>
            <a:ext cx="1887462"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49" name="Arrow: Pentagon 48">
            <a:extLst>
              <a:ext uri="{FF2B5EF4-FFF2-40B4-BE49-F238E27FC236}">
                <a16:creationId xmlns:a16="http://schemas.microsoft.com/office/drawing/2014/main" id="{83CA51A3-5161-4CB3-9C50-29EE7CDB08EB}"/>
              </a:ext>
            </a:extLst>
          </p:cNvPr>
          <p:cNvSpPr/>
          <p:nvPr/>
        </p:nvSpPr>
        <p:spPr>
          <a:xfrm rot="5400000">
            <a:off x="5287186" y="1123112"/>
            <a:ext cx="1887462"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54" name="Arrow: Pentagon 53">
            <a:extLst>
              <a:ext uri="{FF2B5EF4-FFF2-40B4-BE49-F238E27FC236}">
                <a16:creationId xmlns:a16="http://schemas.microsoft.com/office/drawing/2014/main" id="{1AE0BA19-0123-4E59-9378-E6778B916F21}"/>
              </a:ext>
            </a:extLst>
          </p:cNvPr>
          <p:cNvSpPr/>
          <p:nvPr/>
        </p:nvSpPr>
        <p:spPr>
          <a:xfrm rot="5400000">
            <a:off x="1889568" y="1123112"/>
            <a:ext cx="1887462"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99" name="Arrow: Pentagon 98">
            <a:extLst>
              <a:ext uri="{FF2B5EF4-FFF2-40B4-BE49-F238E27FC236}">
                <a16:creationId xmlns:a16="http://schemas.microsoft.com/office/drawing/2014/main" id="{8FBC8475-FC30-4A35-BED2-88E9391AD054}"/>
              </a:ext>
            </a:extLst>
          </p:cNvPr>
          <p:cNvSpPr/>
          <p:nvPr/>
        </p:nvSpPr>
        <p:spPr>
          <a:xfrm rot="5400000">
            <a:off x="7025511" y="1083599"/>
            <a:ext cx="1887462" cy="1699027"/>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a:endParaRPr>
          </a:p>
        </p:txBody>
      </p:sp>
      <p:sp>
        <p:nvSpPr>
          <p:cNvPr id="2" name="Title 1">
            <a:extLst>
              <a:ext uri="{FF2B5EF4-FFF2-40B4-BE49-F238E27FC236}">
                <a16:creationId xmlns:a16="http://schemas.microsoft.com/office/drawing/2014/main" id="{4D2448A1-0A00-43B4-B178-D652125EC636}"/>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Network and Connectivity Highlights </a:t>
            </a:r>
            <a:endParaRPr lang="en-IN" dirty="0"/>
          </a:p>
        </p:txBody>
      </p:sp>
      <p:sp>
        <p:nvSpPr>
          <p:cNvPr id="71" name="TextBox 70">
            <a:extLst>
              <a:ext uri="{FF2B5EF4-FFF2-40B4-BE49-F238E27FC236}">
                <a16:creationId xmlns:a16="http://schemas.microsoft.com/office/drawing/2014/main" id="{8247537D-5E7D-4D0C-8321-01D3E9E56F9A}"/>
              </a:ext>
            </a:extLst>
          </p:cNvPr>
          <p:cNvSpPr txBox="1"/>
          <p:nvPr/>
        </p:nvSpPr>
        <p:spPr>
          <a:xfrm>
            <a:off x="371338" y="1412151"/>
            <a:ext cx="1512596"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Location</a:t>
            </a:r>
            <a:endParaRPr lang="en-IN" sz="1100" b="1" dirty="0">
              <a:solidFill>
                <a:srgbClr val="BED730"/>
              </a:solidFill>
              <a:latin typeface="Trebuchet MS"/>
              <a:ea typeface="Calibri"/>
              <a:cs typeface="Times New Roman"/>
            </a:endParaRPr>
          </a:p>
        </p:txBody>
      </p:sp>
      <p:sp>
        <p:nvSpPr>
          <p:cNvPr id="72" name="TextBox 71">
            <a:extLst>
              <a:ext uri="{FF2B5EF4-FFF2-40B4-BE49-F238E27FC236}">
                <a16:creationId xmlns:a16="http://schemas.microsoft.com/office/drawing/2014/main" id="{EE424903-F2C8-4B5F-9814-4BD6475528F6}"/>
              </a:ext>
            </a:extLst>
          </p:cNvPr>
          <p:cNvSpPr txBox="1"/>
          <p:nvPr/>
        </p:nvSpPr>
        <p:spPr>
          <a:xfrm>
            <a:off x="437243" y="1710141"/>
            <a:ext cx="1399796" cy="830997"/>
          </a:xfrm>
          <a:prstGeom prst="rect">
            <a:avLst/>
          </a:prstGeom>
          <a:noFill/>
        </p:spPr>
        <p:txBody>
          <a:bodyPr wrap="square" lIns="91440" tIns="45720" rIns="91440" bIns="45720" rtlCol="0" anchor="t">
            <a:spAutoFit/>
          </a:bodyPr>
          <a:lstStyle/>
          <a:p>
            <a:pPr defTabSz="685783">
              <a:defRPr/>
            </a:pPr>
            <a:r>
              <a:rPr lang="en-IN" sz="800" dirty="0">
                <a:solidFill>
                  <a:prstClr val="white"/>
                </a:solidFill>
                <a:latin typeface="Trebuchet MS"/>
              </a:rPr>
              <a:t>All our Data Centers are strategically located in dense Metro regions of the country on well-connected super-fast networks.</a:t>
            </a:r>
            <a:endParaRPr lang="en-US" sz="1800" dirty="0">
              <a:solidFill>
                <a:prstClr val="white"/>
              </a:solidFill>
              <a:latin typeface="Trebuchet MS"/>
            </a:endParaRPr>
          </a:p>
        </p:txBody>
      </p:sp>
      <p:pic>
        <p:nvPicPr>
          <p:cNvPr id="73" name="Picture 72" descr="Shape&#10;&#10;Description automatically generated with low confidence">
            <a:extLst>
              <a:ext uri="{FF2B5EF4-FFF2-40B4-BE49-F238E27FC236}">
                <a16:creationId xmlns:a16="http://schemas.microsoft.com/office/drawing/2014/main" id="{A40C40D9-EE32-4F2C-9FCA-30F107B5FAE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7241" y="1087503"/>
            <a:ext cx="288000" cy="288000"/>
          </a:xfrm>
          <a:prstGeom prst="rect">
            <a:avLst/>
          </a:prstGeom>
        </p:spPr>
      </p:pic>
      <p:sp>
        <p:nvSpPr>
          <p:cNvPr id="75" name="TextBox 74">
            <a:extLst>
              <a:ext uri="{FF2B5EF4-FFF2-40B4-BE49-F238E27FC236}">
                <a16:creationId xmlns:a16="http://schemas.microsoft.com/office/drawing/2014/main" id="{496A33D9-4DF3-469D-A029-747A7B00EB7D}"/>
              </a:ext>
            </a:extLst>
          </p:cNvPr>
          <p:cNvSpPr txBox="1"/>
          <p:nvPr/>
        </p:nvSpPr>
        <p:spPr>
          <a:xfrm>
            <a:off x="2076704" y="1355707"/>
            <a:ext cx="1472674" cy="430887"/>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Pan India </a:t>
            </a:r>
          </a:p>
          <a:p>
            <a:pPr defTabSz="685783">
              <a:defRPr/>
            </a:pPr>
            <a:r>
              <a:rPr lang="en-US" sz="1100" b="1" dirty="0">
                <a:solidFill>
                  <a:srgbClr val="BED730"/>
                </a:solidFill>
                <a:latin typeface="Trebuchet MS"/>
                <a:ea typeface="Calibri"/>
                <a:cs typeface="Times New Roman"/>
              </a:rPr>
              <a:t>Network Presence </a:t>
            </a:r>
            <a:endParaRPr lang="en-IN" sz="1100" b="1" dirty="0">
              <a:solidFill>
                <a:srgbClr val="BED730"/>
              </a:solidFill>
              <a:latin typeface="Trebuchet MS"/>
              <a:ea typeface="Calibri"/>
              <a:cs typeface="Times New Roman"/>
            </a:endParaRPr>
          </a:p>
        </p:txBody>
      </p:sp>
      <p:sp>
        <p:nvSpPr>
          <p:cNvPr id="77" name="TextBox 76">
            <a:extLst>
              <a:ext uri="{FF2B5EF4-FFF2-40B4-BE49-F238E27FC236}">
                <a16:creationId xmlns:a16="http://schemas.microsoft.com/office/drawing/2014/main" id="{27781E19-605B-4A72-854F-A5146D83E17E}"/>
              </a:ext>
            </a:extLst>
          </p:cNvPr>
          <p:cNvSpPr txBox="1"/>
          <p:nvPr/>
        </p:nvSpPr>
        <p:spPr>
          <a:xfrm>
            <a:off x="2142609" y="1753905"/>
            <a:ext cx="1391424" cy="1020792"/>
          </a:xfrm>
          <a:prstGeom prst="rect">
            <a:avLst/>
          </a:prstGeom>
          <a:noFill/>
        </p:spPr>
        <p:txBody>
          <a:bodyPr wrap="square" lIns="91440" tIns="45720" rIns="91440" bIns="45720" rtlCol="0" anchor="t">
            <a:spAutoFit/>
          </a:bodyPr>
          <a:lstStyle/>
          <a:p>
            <a:pPr marL="91436" indent="-91436" defTabSz="685783">
              <a:spcAft>
                <a:spcPts val="200"/>
              </a:spcAft>
              <a:buFont typeface="Arial,Sans-Serif"/>
              <a:buChar char="•"/>
              <a:defRPr/>
            </a:pPr>
            <a:r>
              <a:rPr lang="en-US" sz="800" dirty="0">
                <a:solidFill>
                  <a:prstClr val="white"/>
                </a:solidFill>
                <a:latin typeface="Trebuchet MS"/>
              </a:rPr>
              <a:t>36000+ Kms of fiber access across 24+ Metro cities, 3700+ POPs</a:t>
            </a:r>
          </a:p>
          <a:p>
            <a:pPr marL="91436" indent="-91436" defTabSz="685783">
              <a:spcAft>
                <a:spcPts val="200"/>
              </a:spcAft>
              <a:buFont typeface="Arial,Sans-Serif"/>
              <a:buChar char="•"/>
              <a:defRPr/>
            </a:pPr>
            <a:r>
              <a:rPr lang="en-US" sz="800" dirty="0">
                <a:solidFill>
                  <a:srgbClr val="BED730"/>
                </a:solidFill>
                <a:latin typeface="Trebuchet MS"/>
              </a:rPr>
              <a:t>1600+</a:t>
            </a:r>
            <a:r>
              <a:rPr lang="en-US" sz="800" dirty="0">
                <a:solidFill>
                  <a:prstClr val="white"/>
                </a:solidFill>
                <a:latin typeface="Trebuchet MS"/>
              </a:rPr>
              <a:t> cities ensuring enhanced security and last mile connectivity</a:t>
            </a:r>
            <a:endParaRPr lang="en-IN" sz="800" dirty="0">
              <a:solidFill>
                <a:prstClr val="white"/>
              </a:solidFill>
              <a:latin typeface="Trebuchet MS"/>
            </a:endParaRPr>
          </a:p>
          <a:p>
            <a:pPr defTabSz="685783">
              <a:defRPr/>
            </a:pPr>
            <a:endParaRPr lang="en-IN" sz="900" dirty="0">
              <a:solidFill>
                <a:prstClr val="white"/>
              </a:solidFill>
              <a:latin typeface="Calibri"/>
              <a:ea typeface="Calibri"/>
              <a:cs typeface="Calibri"/>
            </a:endParaRPr>
          </a:p>
        </p:txBody>
      </p:sp>
      <p:sp>
        <p:nvSpPr>
          <p:cNvPr id="87" name="TextBox 86">
            <a:extLst>
              <a:ext uri="{FF2B5EF4-FFF2-40B4-BE49-F238E27FC236}">
                <a16:creationId xmlns:a16="http://schemas.microsoft.com/office/drawing/2014/main" id="{21EF25C1-25B2-4CF1-AD8B-E0A0509990AF}"/>
              </a:ext>
            </a:extLst>
          </p:cNvPr>
          <p:cNvSpPr txBox="1"/>
          <p:nvPr/>
        </p:nvSpPr>
        <p:spPr>
          <a:xfrm>
            <a:off x="7177994" y="1412153"/>
            <a:ext cx="1448973"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DC Interconnect</a:t>
            </a:r>
            <a:endParaRPr lang="en-IN" sz="1100" b="1" dirty="0">
              <a:solidFill>
                <a:srgbClr val="BED730"/>
              </a:solidFill>
              <a:latin typeface="Trebuchet MS"/>
            </a:endParaRPr>
          </a:p>
        </p:txBody>
      </p:sp>
      <p:sp>
        <p:nvSpPr>
          <p:cNvPr id="88" name="TextBox 87">
            <a:extLst>
              <a:ext uri="{FF2B5EF4-FFF2-40B4-BE49-F238E27FC236}">
                <a16:creationId xmlns:a16="http://schemas.microsoft.com/office/drawing/2014/main" id="{A73C403D-C414-4463-B8F6-42C014BC356E}"/>
              </a:ext>
            </a:extLst>
          </p:cNvPr>
          <p:cNvSpPr txBox="1"/>
          <p:nvPr/>
        </p:nvSpPr>
        <p:spPr>
          <a:xfrm>
            <a:off x="7243898" y="1844198"/>
            <a:ext cx="1505889" cy="646331"/>
          </a:xfrm>
          <a:prstGeom prst="rect">
            <a:avLst/>
          </a:prstGeom>
          <a:noFill/>
        </p:spPr>
        <p:txBody>
          <a:bodyPr wrap="square" lIns="91440" tIns="45720" rIns="91440" bIns="45720" rtlCol="0" anchor="t">
            <a:spAutoFit/>
          </a:bodyPr>
          <a:lstStyle/>
          <a:p>
            <a:pPr defTabSz="685783">
              <a:defRPr/>
            </a:pPr>
            <a:r>
              <a:rPr lang="en-US" sz="900" dirty="0">
                <a:solidFill>
                  <a:prstClr val="white"/>
                </a:solidFill>
                <a:latin typeface="Calibri"/>
                <a:ea typeface="Calibri"/>
                <a:cs typeface="Calibri"/>
              </a:rPr>
              <a:t>Pan India dense fiber connectivity with interconnect services across </a:t>
            </a:r>
            <a:r>
              <a:rPr lang="en-US" sz="900" dirty="0">
                <a:solidFill>
                  <a:srgbClr val="BED730"/>
                </a:solidFill>
                <a:latin typeface="Calibri"/>
                <a:ea typeface="Calibri"/>
                <a:cs typeface="Calibri"/>
              </a:rPr>
              <a:t>66+ </a:t>
            </a:r>
            <a:r>
              <a:rPr lang="en-US" sz="900" dirty="0">
                <a:solidFill>
                  <a:prstClr val="white"/>
                </a:solidFill>
                <a:latin typeface="Calibri"/>
                <a:ea typeface="Calibri"/>
                <a:cs typeface="Calibri"/>
              </a:rPr>
              <a:t>Data Center facilities</a:t>
            </a:r>
            <a:endParaRPr lang="en-US" sz="900" dirty="0">
              <a:solidFill>
                <a:prstClr val="white"/>
              </a:solidFill>
              <a:latin typeface="Trebuchet MS"/>
            </a:endParaRPr>
          </a:p>
        </p:txBody>
      </p:sp>
      <p:sp>
        <p:nvSpPr>
          <p:cNvPr id="90" name="TextBox 89">
            <a:extLst>
              <a:ext uri="{FF2B5EF4-FFF2-40B4-BE49-F238E27FC236}">
                <a16:creationId xmlns:a16="http://schemas.microsoft.com/office/drawing/2014/main" id="{AC476BCA-F75C-4704-875F-9EE067D3F475}"/>
              </a:ext>
            </a:extLst>
          </p:cNvPr>
          <p:cNvSpPr txBox="1"/>
          <p:nvPr/>
        </p:nvSpPr>
        <p:spPr>
          <a:xfrm>
            <a:off x="371338" y="3380134"/>
            <a:ext cx="1495175" cy="261610"/>
          </a:xfrm>
          <a:prstGeom prst="rect">
            <a:avLst/>
          </a:prstGeom>
          <a:noFill/>
        </p:spPr>
        <p:txBody>
          <a:bodyPr wrap="square" rtlCol="0">
            <a:spAutoFit/>
          </a:bodyPr>
          <a:lstStyle/>
          <a:p>
            <a:pPr defTabSz="685783">
              <a:defRPr/>
            </a:pPr>
            <a:r>
              <a:rPr lang="en-US" sz="1100" b="1" dirty="0">
                <a:solidFill>
                  <a:srgbClr val="BED730"/>
                </a:solidFill>
                <a:latin typeface="Trebuchet MS"/>
                <a:ea typeface="Calibri" panose="020F0502020204030204" pitchFamily="34" charset="0"/>
                <a:cs typeface="Times New Roman" panose="02020603050405020304" pitchFamily="18" charset="0"/>
              </a:rPr>
              <a:t>Uniform Latency</a:t>
            </a:r>
            <a:endParaRPr lang="en-IN" sz="1100" b="1" dirty="0">
              <a:solidFill>
                <a:srgbClr val="BED730"/>
              </a:solidFill>
              <a:latin typeface="Trebuchet MS"/>
            </a:endParaRPr>
          </a:p>
        </p:txBody>
      </p:sp>
      <p:sp>
        <p:nvSpPr>
          <p:cNvPr id="91" name="TextBox 90">
            <a:extLst>
              <a:ext uri="{FF2B5EF4-FFF2-40B4-BE49-F238E27FC236}">
                <a16:creationId xmlns:a16="http://schemas.microsoft.com/office/drawing/2014/main" id="{6FC8AF32-DB18-4CF8-AC0B-2B4D801C074D}"/>
              </a:ext>
            </a:extLst>
          </p:cNvPr>
          <p:cNvSpPr txBox="1"/>
          <p:nvPr/>
        </p:nvSpPr>
        <p:spPr>
          <a:xfrm>
            <a:off x="437243" y="3628815"/>
            <a:ext cx="1408814" cy="954107"/>
          </a:xfrm>
          <a:prstGeom prst="rect">
            <a:avLst/>
          </a:prstGeom>
          <a:noFill/>
        </p:spPr>
        <p:txBody>
          <a:bodyPr wrap="square" lIns="91440" tIns="45720" rIns="91440" bIns="45720" rtlCol="0" anchor="t">
            <a:spAutoFit/>
          </a:bodyPr>
          <a:lstStyle/>
          <a:p>
            <a:pPr defTabSz="685783">
              <a:defRPr/>
            </a:pPr>
            <a:r>
              <a:rPr lang="en-US" sz="800" dirty="0">
                <a:solidFill>
                  <a:prstClr val="white"/>
                </a:solidFill>
                <a:latin typeface="Trebuchet MS"/>
              </a:rPr>
              <a:t>Ensure all market participants access equal latency across the towers via standardized prewired cabling. ~150 Mtrs distance with less than </a:t>
            </a:r>
            <a:r>
              <a:rPr lang="en-US" sz="800" dirty="0">
                <a:solidFill>
                  <a:srgbClr val="BED730"/>
                </a:solidFill>
                <a:latin typeface="Trebuchet MS"/>
              </a:rPr>
              <a:t>1ms</a:t>
            </a:r>
            <a:r>
              <a:rPr lang="en-US" sz="800" dirty="0">
                <a:solidFill>
                  <a:prstClr val="white"/>
                </a:solidFill>
                <a:latin typeface="Trebuchet MS"/>
              </a:rPr>
              <a:t> latency</a:t>
            </a:r>
            <a:endParaRPr lang="en-IN" sz="800" dirty="0">
              <a:solidFill>
                <a:prstClr val="white"/>
              </a:solidFill>
              <a:latin typeface="Trebuchet MS"/>
            </a:endParaRPr>
          </a:p>
        </p:txBody>
      </p:sp>
      <p:sp>
        <p:nvSpPr>
          <p:cNvPr id="93" name="TextBox 92">
            <a:extLst>
              <a:ext uri="{FF2B5EF4-FFF2-40B4-BE49-F238E27FC236}">
                <a16:creationId xmlns:a16="http://schemas.microsoft.com/office/drawing/2014/main" id="{8E582710-EE22-4265-854B-346C55B42E97}"/>
              </a:ext>
            </a:extLst>
          </p:cNvPr>
          <p:cNvSpPr txBox="1"/>
          <p:nvPr/>
        </p:nvSpPr>
        <p:spPr>
          <a:xfrm>
            <a:off x="5497054" y="3380134"/>
            <a:ext cx="1477959" cy="600164"/>
          </a:xfrm>
          <a:prstGeom prst="rect">
            <a:avLst/>
          </a:prstGeom>
          <a:noFill/>
        </p:spPr>
        <p:txBody>
          <a:bodyPr wrap="square" rtlCol="0">
            <a:spAutoFit/>
          </a:bodyPr>
          <a:lstStyle/>
          <a:p>
            <a:pPr defTabSz="685783">
              <a:defRPr/>
            </a:pPr>
            <a:r>
              <a:rPr lang="en-US" sz="1100" b="1" dirty="0">
                <a:solidFill>
                  <a:srgbClr val="BED730"/>
                </a:solidFill>
                <a:latin typeface="Trebuchet MS"/>
                <a:ea typeface="Calibri" panose="020F0502020204030204" pitchFamily="34" charset="0"/>
                <a:cs typeface="Times New Roman" panose="02020603050405020304" pitchFamily="18" charset="0"/>
              </a:rPr>
              <a:t>Easy Access to Internet Exchanges &amp; Clouds</a:t>
            </a:r>
            <a:endParaRPr lang="en-IN" sz="1100" b="1" dirty="0">
              <a:solidFill>
                <a:srgbClr val="BED730"/>
              </a:solidFill>
              <a:latin typeface="Trebuchet MS"/>
            </a:endParaRPr>
          </a:p>
        </p:txBody>
      </p:sp>
      <p:sp>
        <p:nvSpPr>
          <p:cNvPr id="96" name="TextBox 95">
            <a:extLst>
              <a:ext uri="{FF2B5EF4-FFF2-40B4-BE49-F238E27FC236}">
                <a16:creationId xmlns:a16="http://schemas.microsoft.com/office/drawing/2014/main" id="{B36825CC-65FB-4DD4-BA56-1A96BF83DB42}"/>
              </a:ext>
            </a:extLst>
          </p:cNvPr>
          <p:cNvSpPr txBox="1"/>
          <p:nvPr/>
        </p:nvSpPr>
        <p:spPr>
          <a:xfrm>
            <a:off x="7235660" y="3380134"/>
            <a:ext cx="1477431" cy="430887"/>
          </a:xfrm>
          <a:prstGeom prst="rect">
            <a:avLst/>
          </a:prstGeom>
          <a:noFill/>
        </p:spPr>
        <p:txBody>
          <a:bodyPr wrap="square" rtlCol="0">
            <a:spAutoFit/>
          </a:bodyPr>
          <a:lstStyle/>
          <a:p>
            <a:pPr defTabSz="685783">
              <a:defRPr/>
            </a:pPr>
            <a:r>
              <a:rPr lang="en-US" sz="1100" b="1" dirty="0">
                <a:solidFill>
                  <a:srgbClr val="BED730"/>
                </a:solidFill>
                <a:latin typeface="Trebuchet MS"/>
                <a:ea typeface="Calibri" panose="020F0502020204030204" pitchFamily="34" charset="0"/>
                <a:cs typeface="Times New Roman" panose="02020603050405020304" pitchFamily="18" charset="0"/>
              </a:rPr>
              <a:t>Leverage Common Infrastructure </a:t>
            </a:r>
            <a:endParaRPr lang="en-IN" sz="1100" b="1" dirty="0">
              <a:solidFill>
                <a:srgbClr val="BED730"/>
              </a:solidFill>
              <a:latin typeface="Trebuchet MS"/>
            </a:endParaRPr>
          </a:p>
        </p:txBody>
      </p:sp>
      <p:sp>
        <p:nvSpPr>
          <p:cNvPr id="97" name="TextBox 96">
            <a:extLst>
              <a:ext uri="{FF2B5EF4-FFF2-40B4-BE49-F238E27FC236}">
                <a16:creationId xmlns:a16="http://schemas.microsoft.com/office/drawing/2014/main" id="{4CF6ABC6-8C93-4DC4-92B6-9702CBE2EEC4}"/>
              </a:ext>
            </a:extLst>
          </p:cNvPr>
          <p:cNvSpPr txBox="1"/>
          <p:nvPr/>
        </p:nvSpPr>
        <p:spPr>
          <a:xfrm>
            <a:off x="7243897" y="3784231"/>
            <a:ext cx="1574640" cy="584775"/>
          </a:xfrm>
          <a:prstGeom prst="rect">
            <a:avLst/>
          </a:prstGeom>
          <a:noFill/>
        </p:spPr>
        <p:txBody>
          <a:bodyPr wrap="square" lIns="91440" tIns="45720" rIns="91440" bIns="45720" rtlCol="0" anchor="t">
            <a:spAutoFit/>
          </a:bodyPr>
          <a:lstStyle/>
          <a:p>
            <a:pPr marL="128264" indent="-128264" defTabSz="685783">
              <a:buFont typeface="Arial" panose="020B0604020202020204" pitchFamily="34" charset="0"/>
              <a:buChar char="•"/>
              <a:defRPr/>
            </a:pPr>
            <a:r>
              <a:rPr lang="en-US" sz="800" dirty="0">
                <a:solidFill>
                  <a:srgbClr val="FFFFFF"/>
                </a:solidFill>
                <a:latin typeface="Trebuchet MS"/>
              </a:rPr>
              <a:t>Remote hands for network related troubleshooting</a:t>
            </a:r>
          </a:p>
          <a:p>
            <a:pPr marL="128264" indent="-128264" defTabSz="685783">
              <a:buFont typeface="Arial" panose="020B0604020202020204" pitchFamily="34" charset="0"/>
              <a:buChar char="•"/>
              <a:defRPr/>
            </a:pPr>
            <a:r>
              <a:rPr lang="en-US" sz="800" dirty="0">
                <a:solidFill>
                  <a:srgbClr val="FFFFFF"/>
                </a:solidFill>
                <a:latin typeface="Trebuchet MS"/>
              </a:rPr>
              <a:t>Leverage common network timing (PTP) setup </a:t>
            </a:r>
            <a:endParaRPr lang="en-IN" sz="800" dirty="0">
              <a:solidFill>
                <a:srgbClr val="FFFFFF"/>
              </a:solidFill>
              <a:latin typeface="Trebuchet MS"/>
            </a:endParaRPr>
          </a:p>
        </p:txBody>
      </p:sp>
      <p:pic>
        <p:nvPicPr>
          <p:cNvPr id="35" name="Picture 34">
            <a:extLst>
              <a:ext uri="{FF2B5EF4-FFF2-40B4-BE49-F238E27FC236}">
                <a16:creationId xmlns:a16="http://schemas.microsoft.com/office/drawing/2014/main" id="{D894216F-A7FB-4D1D-96DB-B03DBF0E297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301563" y="3084286"/>
            <a:ext cx="288000" cy="288000"/>
          </a:xfrm>
          <a:prstGeom prst="rect">
            <a:avLst/>
          </a:prstGeom>
        </p:spPr>
      </p:pic>
      <p:pic>
        <p:nvPicPr>
          <p:cNvPr id="36" name="Picture 35">
            <a:extLst>
              <a:ext uri="{FF2B5EF4-FFF2-40B4-BE49-F238E27FC236}">
                <a16:creationId xmlns:a16="http://schemas.microsoft.com/office/drawing/2014/main" id="{839F7342-934D-4FA5-9F45-689B78641956}"/>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243897" y="1087503"/>
            <a:ext cx="288000" cy="288000"/>
          </a:xfrm>
          <a:prstGeom prst="rect">
            <a:avLst/>
          </a:prstGeom>
        </p:spPr>
      </p:pic>
      <p:pic>
        <p:nvPicPr>
          <p:cNvPr id="38" name="Picture 37" descr="Shape&#10;&#10;Description automatically generated with low confidence">
            <a:extLst>
              <a:ext uri="{FF2B5EF4-FFF2-40B4-BE49-F238E27FC236}">
                <a16:creationId xmlns:a16="http://schemas.microsoft.com/office/drawing/2014/main" id="{BBFA9541-05E1-4924-B79D-7B47CBE8268D}"/>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7241" y="3084286"/>
            <a:ext cx="288000" cy="288000"/>
          </a:xfrm>
          <a:prstGeom prst="rect">
            <a:avLst/>
          </a:prstGeom>
        </p:spPr>
      </p:pic>
      <p:pic>
        <p:nvPicPr>
          <p:cNvPr id="41" name="Picture 40">
            <a:extLst>
              <a:ext uri="{FF2B5EF4-FFF2-40B4-BE49-F238E27FC236}">
                <a16:creationId xmlns:a16="http://schemas.microsoft.com/office/drawing/2014/main" id="{22B014FE-BDFA-43E5-946A-7CB370D8C45C}"/>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589112" y="3084286"/>
            <a:ext cx="288000" cy="288000"/>
          </a:xfrm>
          <a:prstGeom prst="rect">
            <a:avLst/>
          </a:prstGeom>
        </p:spPr>
      </p:pic>
      <p:sp>
        <p:nvSpPr>
          <p:cNvPr id="50" name="TextBox 49">
            <a:extLst>
              <a:ext uri="{FF2B5EF4-FFF2-40B4-BE49-F238E27FC236}">
                <a16:creationId xmlns:a16="http://schemas.microsoft.com/office/drawing/2014/main" id="{95C7293A-D5A6-4EFA-B6EB-9F358F237E75}"/>
              </a:ext>
            </a:extLst>
          </p:cNvPr>
          <p:cNvSpPr txBox="1"/>
          <p:nvPr/>
        </p:nvSpPr>
        <p:spPr>
          <a:xfrm>
            <a:off x="5589112" y="3941331"/>
            <a:ext cx="1398167" cy="671979"/>
          </a:xfrm>
          <a:prstGeom prst="rect">
            <a:avLst/>
          </a:prstGeom>
          <a:noFill/>
        </p:spPr>
        <p:txBody>
          <a:bodyPr wrap="square" lIns="91440" tIns="45720" rIns="91440" bIns="45720" rtlCol="0" anchor="t">
            <a:spAutoFit/>
          </a:bodyPr>
          <a:lstStyle/>
          <a:p>
            <a:pPr marL="91436" indent="-91436" defTabSz="685783">
              <a:spcAft>
                <a:spcPts val="200"/>
              </a:spcAft>
              <a:buFont typeface="Arial" panose="020B0604020202020204" pitchFamily="34" charset="0"/>
              <a:buChar char="•"/>
              <a:defRPr/>
            </a:pPr>
            <a:r>
              <a:rPr lang="en-US" sz="600" dirty="0">
                <a:solidFill>
                  <a:prstClr val="white"/>
                </a:solidFill>
                <a:latin typeface="Trebuchet MS"/>
              </a:rPr>
              <a:t>Access to Internet exchanges, Hyperscale, OTT, Social Media </a:t>
            </a:r>
          </a:p>
          <a:p>
            <a:pPr marL="91436" indent="-91436" defTabSz="685783">
              <a:spcAft>
                <a:spcPts val="200"/>
              </a:spcAft>
              <a:buFont typeface="Arial" panose="020B0604020202020204" pitchFamily="34" charset="0"/>
              <a:buChar char="•"/>
              <a:defRPr/>
            </a:pPr>
            <a:r>
              <a:rPr lang="en-US" sz="600" dirty="0">
                <a:solidFill>
                  <a:prstClr val="white"/>
                </a:solidFill>
                <a:latin typeface="Trebuchet MS"/>
              </a:rPr>
              <a:t>Lower cost and improved user experience by accessing Internet exchanges for content distribution</a:t>
            </a:r>
            <a:endParaRPr lang="en-IN" sz="600" dirty="0">
              <a:solidFill>
                <a:prstClr val="white"/>
              </a:solidFill>
              <a:latin typeface="Trebuchet MS"/>
            </a:endParaRPr>
          </a:p>
        </p:txBody>
      </p:sp>
      <p:sp>
        <p:nvSpPr>
          <p:cNvPr id="51" name="TextBox 50">
            <a:extLst>
              <a:ext uri="{FF2B5EF4-FFF2-40B4-BE49-F238E27FC236}">
                <a16:creationId xmlns:a16="http://schemas.microsoft.com/office/drawing/2014/main" id="{A1527AF4-DA97-4B65-9B08-2E7EDAA59D8B}"/>
              </a:ext>
            </a:extLst>
          </p:cNvPr>
          <p:cNvSpPr txBox="1"/>
          <p:nvPr/>
        </p:nvSpPr>
        <p:spPr>
          <a:xfrm>
            <a:off x="2076704" y="3380134"/>
            <a:ext cx="1472674"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Carrier Neutral</a:t>
            </a:r>
            <a:endParaRPr lang="en-IN" sz="1100" b="1" dirty="0">
              <a:solidFill>
                <a:srgbClr val="BED730"/>
              </a:solidFill>
              <a:latin typeface="Trebuchet MS"/>
            </a:endParaRPr>
          </a:p>
        </p:txBody>
      </p:sp>
      <p:sp>
        <p:nvSpPr>
          <p:cNvPr id="52" name="TextBox 51">
            <a:extLst>
              <a:ext uri="{FF2B5EF4-FFF2-40B4-BE49-F238E27FC236}">
                <a16:creationId xmlns:a16="http://schemas.microsoft.com/office/drawing/2014/main" id="{B0AC47AC-FE50-488F-822D-51A3FC425628}"/>
              </a:ext>
            </a:extLst>
          </p:cNvPr>
          <p:cNvSpPr txBox="1"/>
          <p:nvPr/>
        </p:nvSpPr>
        <p:spPr>
          <a:xfrm>
            <a:off x="2142608" y="3628815"/>
            <a:ext cx="1391425" cy="830997"/>
          </a:xfrm>
          <a:prstGeom prst="rect">
            <a:avLst/>
          </a:prstGeom>
          <a:noFill/>
        </p:spPr>
        <p:txBody>
          <a:bodyPr wrap="square" lIns="91440" tIns="45720" rIns="91440" bIns="45720" rtlCol="0" anchor="t">
            <a:spAutoFit/>
          </a:bodyPr>
          <a:lstStyle/>
          <a:p>
            <a:pPr marL="91436" indent="-91436" defTabSz="685783">
              <a:buFont typeface="Arial" panose="020B0604020202020204" pitchFamily="34" charset="0"/>
              <a:buChar char="•"/>
              <a:defRPr/>
            </a:pPr>
            <a:r>
              <a:rPr lang="en-US" sz="800" dirty="0">
                <a:solidFill>
                  <a:prstClr val="white"/>
                </a:solidFill>
                <a:latin typeface="Trebuchet MS"/>
              </a:rPr>
              <a:t>90% of fiber links are from non Sify Telcos </a:t>
            </a:r>
          </a:p>
          <a:p>
            <a:pPr marL="91436" indent="-91436" defTabSz="685783">
              <a:buFont typeface="Arial" panose="020B0604020202020204" pitchFamily="34" charset="0"/>
              <a:buChar char="•"/>
              <a:defRPr/>
            </a:pPr>
            <a:r>
              <a:rPr lang="en-US" sz="800" dirty="0">
                <a:solidFill>
                  <a:prstClr val="white"/>
                </a:solidFill>
                <a:latin typeface="Trebuchet MS"/>
              </a:rPr>
              <a:t>Extension simplified with in-campus wiring and is a low capex option for all Telcos</a:t>
            </a:r>
            <a:endParaRPr lang="en-IN" sz="800" dirty="0">
              <a:solidFill>
                <a:prstClr val="white"/>
              </a:solidFill>
              <a:latin typeface="Trebuchet MS"/>
            </a:endParaRPr>
          </a:p>
        </p:txBody>
      </p:sp>
      <p:pic>
        <p:nvPicPr>
          <p:cNvPr id="43" name="Picture 42">
            <a:extLst>
              <a:ext uri="{FF2B5EF4-FFF2-40B4-BE49-F238E27FC236}">
                <a16:creationId xmlns:a16="http://schemas.microsoft.com/office/drawing/2014/main" id="{6F1BA898-6161-4793-8F93-C769C7C3A89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142607" y="3084286"/>
            <a:ext cx="288000" cy="288000"/>
          </a:xfrm>
          <a:prstGeom prst="rect">
            <a:avLst/>
          </a:prstGeom>
          <a:ln>
            <a:noFill/>
          </a:ln>
        </p:spPr>
      </p:pic>
      <p:sp>
        <p:nvSpPr>
          <p:cNvPr id="12" name="TextBox 11">
            <a:extLst>
              <a:ext uri="{FF2B5EF4-FFF2-40B4-BE49-F238E27FC236}">
                <a16:creationId xmlns:a16="http://schemas.microsoft.com/office/drawing/2014/main" id="{6181FF8D-35FF-E47E-08F8-8CD4E3638672}"/>
              </a:ext>
            </a:extLst>
          </p:cNvPr>
          <p:cNvSpPr txBox="1"/>
          <p:nvPr/>
        </p:nvSpPr>
        <p:spPr>
          <a:xfrm>
            <a:off x="3729429" y="3380134"/>
            <a:ext cx="1466363"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Meet-Me-Room</a:t>
            </a:r>
            <a:endParaRPr lang="en-IN" sz="1100" b="1" dirty="0">
              <a:solidFill>
                <a:srgbClr val="BED730"/>
              </a:solidFill>
              <a:latin typeface="Trebuchet MS"/>
            </a:endParaRPr>
          </a:p>
        </p:txBody>
      </p:sp>
      <p:sp>
        <p:nvSpPr>
          <p:cNvPr id="13" name="TextBox 12">
            <a:extLst>
              <a:ext uri="{FF2B5EF4-FFF2-40B4-BE49-F238E27FC236}">
                <a16:creationId xmlns:a16="http://schemas.microsoft.com/office/drawing/2014/main" id="{2C7F6A96-E88D-DB5C-2800-93F431012092}"/>
              </a:ext>
            </a:extLst>
          </p:cNvPr>
          <p:cNvSpPr txBox="1"/>
          <p:nvPr/>
        </p:nvSpPr>
        <p:spPr>
          <a:xfrm>
            <a:off x="3853286" y="3628815"/>
            <a:ext cx="1416647" cy="856645"/>
          </a:xfrm>
          <a:prstGeom prst="rect">
            <a:avLst/>
          </a:prstGeom>
          <a:noFill/>
        </p:spPr>
        <p:txBody>
          <a:bodyPr wrap="square" lIns="91440" tIns="45720" rIns="91440" bIns="45720" rtlCol="0" anchor="t">
            <a:spAutoFit/>
          </a:bodyPr>
          <a:lstStyle>
            <a:defPPr>
              <a:defRPr lang="en-US"/>
            </a:defPPr>
            <a:lvl1pPr marL="91438" indent="-91438" defTabSz="685800">
              <a:spcAft>
                <a:spcPts val="200"/>
              </a:spcAft>
              <a:buFont typeface="Arial" panose="020B0604020202020204" pitchFamily="34" charset="0"/>
              <a:buChar char="•"/>
              <a:defRPr sz="800">
                <a:solidFill>
                  <a:prstClr val="white"/>
                </a:solidFill>
                <a:latin typeface="Trebuchet MS"/>
              </a:defRPr>
            </a:lvl1pPr>
          </a:lstStyle>
          <a:p>
            <a:pPr marL="91436" indent="-91436" defTabSz="685783">
              <a:defRPr/>
            </a:pPr>
            <a:r>
              <a:rPr lang="en-IN" dirty="0"/>
              <a:t>MDF(Network Closet) in every floor, connected to MMR via network risers</a:t>
            </a:r>
          </a:p>
          <a:p>
            <a:pPr marL="91436" indent="-91436" defTabSz="685783">
              <a:defRPr/>
            </a:pPr>
            <a:r>
              <a:rPr lang="en-IN" dirty="0"/>
              <a:t>Separate access to telco MMRs for O&amp;M in the BTS</a:t>
            </a:r>
          </a:p>
        </p:txBody>
      </p:sp>
      <p:pic>
        <p:nvPicPr>
          <p:cNvPr id="14" name="Picture 13">
            <a:extLst>
              <a:ext uri="{FF2B5EF4-FFF2-40B4-BE49-F238E27FC236}">
                <a16:creationId xmlns:a16="http://schemas.microsoft.com/office/drawing/2014/main" id="{F34ADC3D-6AAA-79EF-121C-6F57B217E012}"/>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853286" y="3084286"/>
            <a:ext cx="288000" cy="288000"/>
          </a:xfrm>
          <a:prstGeom prst="rect">
            <a:avLst/>
          </a:prstGeom>
        </p:spPr>
      </p:pic>
      <p:sp>
        <p:nvSpPr>
          <p:cNvPr id="15" name="TextBox 14">
            <a:extLst>
              <a:ext uri="{FF2B5EF4-FFF2-40B4-BE49-F238E27FC236}">
                <a16:creationId xmlns:a16="http://schemas.microsoft.com/office/drawing/2014/main" id="{FF49B266-AE8E-4C1E-BE16-E3F0042EAA5B}"/>
              </a:ext>
            </a:extLst>
          </p:cNvPr>
          <p:cNvSpPr txBox="1"/>
          <p:nvPr/>
        </p:nvSpPr>
        <p:spPr>
          <a:xfrm>
            <a:off x="5473781" y="1412153"/>
            <a:ext cx="1447594"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Cross-Connectivity</a:t>
            </a:r>
            <a:endParaRPr lang="en-IN" sz="1100" b="1" dirty="0">
              <a:solidFill>
                <a:srgbClr val="BED730"/>
              </a:solidFill>
              <a:latin typeface="Trebuchet MS"/>
            </a:endParaRPr>
          </a:p>
        </p:txBody>
      </p:sp>
      <p:pic>
        <p:nvPicPr>
          <p:cNvPr id="16" name="Picture 15" descr="Shape&#10;&#10;Description automatically generated with low confidence">
            <a:extLst>
              <a:ext uri="{FF2B5EF4-FFF2-40B4-BE49-F238E27FC236}">
                <a16:creationId xmlns:a16="http://schemas.microsoft.com/office/drawing/2014/main" id="{F555E8C5-FAE5-4A15-A046-0FC1686857C5}"/>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39684" y="1087503"/>
            <a:ext cx="288000" cy="288000"/>
          </a:xfrm>
          <a:prstGeom prst="rect">
            <a:avLst/>
          </a:prstGeom>
        </p:spPr>
      </p:pic>
      <p:sp>
        <p:nvSpPr>
          <p:cNvPr id="17" name="TextBox 16">
            <a:extLst>
              <a:ext uri="{FF2B5EF4-FFF2-40B4-BE49-F238E27FC236}">
                <a16:creationId xmlns:a16="http://schemas.microsoft.com/office/drawing/2014/main" id="{6F86892C-9A08-48DD-B4F7-BE885FED64D8}"/>
              </a:ext>
            </a:extLst>
          </p:cNvPr>
          <p:cNvSpPr txBox="1"/>
          <p:nvPr/>
        </p:nvSpPr>
        <p:spPr>
          <a:xfrm>
            <a:off x="5539685" y="1810211"/>
            <a:ext cx="1447594" cy="707886"/>
          </a:xfrm>
          <a:prstGeom prst="rect">
            <a:avLst/>
          </a:prstGeom>
          <a:noFill/>
        </p:spPr>
        <p:txBody>
          <a:bodyPr wrap="square" lIns="91440" tIns="45720" rIns="91440" bIns="45720" rtlCol="0" anchor="t">
            <a:spAutoFit/>
          </a:bodyPr>
          <a:lstStyle/>
          <a:p>
            <a:pPr marL="91436" indent="-91436" defTabSz="685783">
              <a:buFont typeface="Arial" panose="020B0604020202020204" pitchFamily="34" charset="0"/>
              <a:buChar char="•"/>
              <a:defRPr/>
            </a:pPr>
            <a:r>
              <a:rPr lang="en-US" sz="800" dirty="0">
                <a:solidFill>
                  <a:srgbClr val="FFFFFF"/>
                </a:solidFill>
                <a:latin typeface="Trebuchet MS"/>
              </a:rPr>
              <a:t>Access all tenants via cross connects/bulk fiber</a:t>
            </a:r>
          </a:p>
          <a:p>
            <a:pPr marL="91436" indent="-91436" defTabSz="685783">
              <a:buFont typeface="Arial" panose="020B0604020202020204" pitchFamily="34" charset="0"/>
              <a:buChar char="•"/>
              <a:defRPr/>
            </a:pPr>
            <a:r>
              <a:rPr lang="en-US" sz="800" dirty="0">
                <a:solidFill>
                  <a:srgbClr val="FFFFFF"/>
                </a:solidFill>
                <a:latin typeface="Trebuchet MS"/>
              </a:rPr>
              <a:t>Lower </a:t>
            </a:r>
            <a:r>
              <a:rPr lang="en-US" sz="800" dirty="0">
                <a:solidFill>
                  <a:srgbClr val="BED730"/>
                </a:solidFill>
                <a:latin typeface="Trebuchet MS"/>
              </a:rPr>
              <a:t>TCO </a:t>
            </a:r>
            <a:r>
              <a:rPr lang="en-US" sz="800" dirty="0">
                <a:solidFill>
                  <a:srgbClr val="FFFFFF"/>
                </a:solidFill>
                <a:latin typeface="Trebuchet MS"/>
              </a:rPr>
              <a:t>as expensive network bandwidth not required</a:t>
            </a:r>
            <a:endParaRPr lang="en-IN" sz="800" dirty="0">
              <a:solidFill>
                <a:srgbClr val="FFFFFF"/>
              </a:solidFill>
              <a:latin typeface="Trebuchet MS"/>
            </a:endParaRPr>
          </a:p>
        </p:txBody>
      </p:sp>
      <p:sp>
        <p:nvSpPr>
          <p:cNvPr id="18" name="TextBox 17">
            <a:extLst>
              <a:ext uri="{FF2B5EF4-FFF2-40B4-BE49-F238E27FC236}">
                <a16:creationId xmlns:a16="http://schemas.microsoft.com/office/drawing/2014/main" id="{B941F32A-CAE4-99DA-5A80-61F8614480A2}"/>
              </a:ext>
            </a:extLst>
          </p:cNvPr>
          <p:cNvSpPr txBox="1"/>
          <p:nvPr/>
        </p:nvSpPr>
        <p:spPr>
          <a:xfrm>
            <a:off x="3779145" y="1410872"/>
            <a:ext cx="1472674" cy="430887"/>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a:ea typeface="Calibri"/>
                <a:cs typeface="Times New Roman"/>
              </a:rPr>
              <a:t>Reliable </a:t>
            </a:r>
          </a:p>
          <a:p>
            <a:pPr defTabSz="685783">
              <a:defRPr/>
            </a:pPr>
            <a:r>
              <a:rPr lang="en-US" sz="1100" b="1" dirty="0">
                <a:solidFill>
                  <a:srgbClr val="BED730"/>
                </a:solidFill>
                <a:latin typeface="Trebuchet MS"/>
                <a:ea typeface="Calibri"/>
                <a:cs typeface="Times New Roman"/>
              </a:rPr>
              <a:t>Network Access</a:t>
            </a:r>
            <a:endParaRPr lang="en-IN" sz="1100" b="1" dirty="0">
              <a:solidFill>
                <a:srgbClr val="BED730"/>
              </a:solidFill>
              <a:latin typeface="Trebuchet MS"/>
              <a:ea typeface="Calibri"/>
              <a:cs typeface="Times New Roman"/>
            </a:endParaRPr>
          </a:p>
        </p:txBody>
      </p:sp>
      <p:sp>
        <p:nvSpPr>
          <p:cNvPr id="19" name="TextBox 18">
            <a:extLst>
              <a:ext uri="{FF2B5EF4-FFF2-40B4-BE49-F238E27FC236}">
                <a16:creationId xmlns:a16="http://schemas.microsoft.com/office/drawing/2014/main" id="{179A6591-56B3-52A3-EEC1-1B56D00F0C45}"/>
              </a:ext>
            </a:extLst>
          </p:cNvPr>
          <p:cNvSpPr txBox="1"/>
          <p:nvPr/>
        </p:nvSpPr>
        <p:spPr>
          <a:xfrm>
            <a:off x="3845049" y="1831648"/>
            <a:ext cx="1416647" cy="1251625"/>
          </a:xfrm>
          <a:prstGeom prst="rect">
            <a:avLst/>
          </a:prstGeom>
          <a:noFill/>
          <a:ln>
            <a:noFill/>
          </a:ln>
        </p:spPr>
        <p:txBody>
          <a:bodyPr wrap="square" lIns="91440" tIns="45720" rIns="91440" bIns="45720" rtlCol="0" anchor="t">
            <a:spAutoFit/>
          </a:bodyPr>
          <a:lstStyle/>
          <a:p>
            <a:pPr marL="91436" indent="-91436" defTabSz="685783">
              <a:spcAft>
                <a:spcPts val="200"/>
              </a:spcAft>
              <a:buFont typeface="Arial,Sans-Serif"/>
              <a:buChar char="•"/>
              <a:defRPr/>
            </a:pPr>
            <a:r>
              <a:rPr lang="en-IN" sz="900" dirty="0">
                <a:solidFill>
                  <a:prstClr val="white"/>
                </a:solidFill>
                <a:latin typeface="Calibri"/>
                <a:ea typeface="Calibri"/>
                <a:cs typeface="Calibri"/>
              </a:rPr>
              <a:t>Multiple Fiber routes to the building and MMRs at each tower of the DCs.</a:t>
            </a:r>
          </a:p>
          <a:p>
            <a:pPr marL="91436" indent="-91436" defTabSz="685783">
              <a:spcAft>
                <a:spcPts val="200"/>
              </a:spcAft>
              <a:buFont typeface="Arial,Sans-Serif"/>
              <a:buChar char="•"/>
              <a:defRPr/>
            </a:pPr>
            <a:r>
              <a:rPr lang="en-IN" sz="900" dirty="0">
                <a:solidFill>
                  <a:prstClr val="white"/>
                </a:solidFill>
                <a:latin typeface="Calibri"/>
                <a:ea typeface="Calibri"/>
                <a:cs typeface="Calibri"/>
              </a:rPr>
              <a:t>Enables connect for </a:t>
            </a:r>
            <a:r>
              <a:rPr lang="en-IN" sz="900" dirty="0">
                <a:solidFill>
                  <a:srgbClr val="BED730"/>
                </a:solidFill>
                <a:latin typeface="Calibri"/>
                <a:ea typeface="Calibri"/>
                <a:cs typeface="Calibri"/>
              </a:rPr>
              <a:t>DR</a:t>
            </a:r>
            <a:r>
              <a:rPr lang="en-IN" sz="900" dirty="0">
                <a:solidFill>
                  <a:prstClr val="white"/>
                </a:solidFill>
                <a:latin typeface="Calibri"/>
                <a:ea typeface="Calibri"/>
                <a:cs typeface="Calibri"/>
              </a:rPr>
              <a:t>, </a:t>
            </a:r>
            <a:r>
              <a:rPr lang="en-IN" sz="900" dirty="0">
                <a:solidFill>
                  <a:srgbClr val="BED730"/>
                </a:solidFill>
                <a:latin typeface="Calibri"/>
                <a:ea typeface="Calibri"/>
                <a:cs typeface="Calibri"/>
              </a:rPr>
              <a:t>NDR, FDR</a:t>
            </a:r>
            <a:r>
              <a:rPr lang="en-IN" sz="900" dirty="0">
                <a:solidFill>
                  <a:prstClr val="white"/>
                </a:solidFill>
                <a:latin typeface="Calibri"/>
                <a:ea typeface="Calibri"/>
                <a:cs typeface="Calibri"/>
              </a:rPr>
              <a:t> deployments </a:t>
            </a:r>
            <a:endParaRPr lang="en-US" sz="900" dirty="0">
              <a:solidFill>
                <a:prstClr val="white"/>
              </a:solidFill>
              <a:latin typeface="Calibri"/>
              <a:ea typeface="Calibri"/>
              <a:cs typeface="Calibri"/>
            </a:endParaRPr>
          </a:p>
          <a:p>
            <a:pPr marL="171442" indent="-171442" defTabSz="685783">
              <a:buFont typeface="Arial"/>
              <a:buChar char="•"/>
              <a:defRPr/>
            </a:pPr>
            <a:endParaRPr lang="en-IN" sz="900" dirty="0">
              <a:solidFill>
                <a:prstClr val="white"/>
              </a:solidFill>
              <a:latin typeface="Calibri"/>
              <a:ea typeface="Calibri"/>
              <a:cs typeface="Calibri"/>
            </a:endParaRPr>
          </a:p>
          <a:p>
            <a:pPr defTabSz="685783">
              <a:defRPr/>
            </a:pPr>
            <a:endParaRPr lang="en-IN" sz="900" dirty="0">
              <a:solidFill>
                <a:prstClr val="white"/>
              </a:solidFill>
              <a:latin typeface="Calibri"/>
              <a:ea typeface="Calibri"/>
              <a:cs typeface="Calibri"/>
            </a:endParaRPr>
          </a:p>
        </p:txBody>
      </p:sp>
      <p:pic>
        <p:nvPicPr>
          <p:cNvPr id="20" name="Picture 19" descr="A picture containing night sky&#10;&#10;Description automatically generated">
            <a:extLst>
              <a:ext uri="{FF2B5EF4-FFF2-40B4-BE49-F238E27FC236}">
                <a16:creationId xmlns:a16="http://schemas.microsoft.com/office/drawing/2014/main" id="{B380EF2B-11C3-5FB4-79CD-327B289DEDD6}"/>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45048" y="1087503"/>
            <a:ext cx="288000" cy="288000"/>
          </a:xfrm>
          <a:prstGeom prst="rect">
            <a:avLst/>
          </a:prstGeom>
        </p:spPr>
      </p:pic>
      <p:pic>
        <p:nvPicPr>
          <p:cNvPr id="3" name="Picture 2">
            <a:extLst>
              <a:ext uri="{FF2B5EF4-FFF2-40B4-BE49-F238E27FC236}">
                <a16:creationId xmlns:a16="http://schemas.microsoft.com/office/drawing/2014/main" id="{E7700A04-769E-9107-D2A3-DD82706ABA49}"/>
              </a:ext>
            </a:extLst>
          </p:cNvPr>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142607" y="1087504"/>
            <a:ext cx="288000" cy="249473"/>
          </a:xfrm>
          <a:prstGeom prst="rect">
            <a:avLst/>
          </a:prstGeom>
        </p:spPr>
      </p:pic>
    </p:spTree>
    <p:extLst>
      <p:ext uri="{BB962C8B-B14F-4D97-AF65-F5344CB8AC3E}">
        <p14:creationId xmlns:p14="http://schemas.microsoft.com/office/powerpoint/2010/main" val="40584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CB9D-DEC2-074D-5058-733A69497620}"/>
              </a:ext>
            </a:extLst>
          </p:cNvPr>
          <p:cNvSpPr>
            <a:spLocks noGrp="1"/>
          </p:cNvSpPr>
          <p:nvPr>
            <p:ph type="title"/>
          </p:nvPr>
        </p:nvSpPr>
        <p:spPr>
          <a:xfrm>
            <a:off x="324000" y="211574"/>
            <a:ext cx="8496150" cy="415490"/>
          </a:xfrm>
        </p:spPr>
        <p:txBody>
          <a:bodyPr>
            <a:normAutofit fontScale="90000"/>
          </a:bodyPr>
          <a:lstStyle/>
          <a:p>
            <a:r>
              <a:rPr lang="en-US" dirty="0"/>
              <a:t>Network Fiber Paths</a:t>
            </a:r>
          </a:p>
        </p:txBody>
      </p:sp>
      <p:pic>
        <p:nvPicPr>
          <p:cNvPr id="8" name="Picture 7">
            <a:extLst>
              <a:ext uri="{FF2B5EF4-FFF2-40B4-BE49-F238E27FC236}">
                <a16:creationId xmlns:a16="http://schemas.microsoft.com/office/drawing/2014/main" id="{AA2C8E4B-247B-6BB3-42C5-9204DEDEC2B0}"/>
              </a:ext>
            </a:extLst>
          </p:cNvPr>
          <p:cNvPicPr>
            <a:picLocks noChangeAspect="1"/>
          </p:cNvPicPr>
          <p:nvPr/>
        </p:nvPicPr>
        <p:blipFill rotWithShape="1">
          <a:blip r:embed="rId2"/>
          <a:srcRect b="5760"/>
          <a:stretch/>
        </p:blipFill>
        <p:spPr>
          <a:xfrm>
            <a:off x="4231340" y="2842457"/>
            <a:ext cx="4588809" cy="1889881"/>
          </a:xfrm>
          <a:prstGeom prst="rect">
            <a:avLst/>
          </a:prstGeom>
        </p:spPr>
      </p:pic>
      <p:pic>
        <p:nvPicPr>
          <p:cNvPr id="55" name="Picture 46" descr="Diagram, schematic&#10;&#10;Description automatically generated">
            <a:extLst>
              <a:ext uri="{FF2B5EF4-FFF2-40B4-BE49-F238E27FC236}">
                <a16:creationId xmlns:a16="http://schemas.microsoft.com/office/drawing/2014/main" id="{773DA7E8-5050-C488-4623-8914DE31C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231190" y="825125"/>
            <a:ext cx="4588810" cy="2017332"/>
          </a:xfrm>
          <a:prstGeom prst="rect">
            <a:avLst/>
          </a:prstGeom>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525F2AB3-F2A4-0DCF-0B8B-38245623A4A3}"/>
              </a:ext>
            </a:extLst>
          </p:cNvPr>
          <p:cNvSpPr txBox="1"/>
          <p:nvPr/>
        </p:nvSpPr>
        <p:spPr>
          <a:xfrm>
            <a:off x="324000" y="987425"/>
            <a:ext cx="3737012" cy="830997"/>
          </a:xfrm>
          <a:prstGeom prst="rect">
            <a:avLst/>
          </a:prstGeom>
          <a:noFill/>
        </p:spPr>
        <p:txBody>
          <a:bodyPr wrap="square" rtlCol="0">
            <a:spAutoFit/>
          </a:bodyPr>
          <a:lstStyle/>
          <a:p>
            <a:pPr defTabSz="914378" eaLnBrk="0" fontAlgn="base" hangingPunct="0">
              <a:spcBef>
                <a:spcPct val="0"/>
              </a:spcBef>
              <a:spcAft>
                <a:spcPct val="0"/>
              </a:spcAft>
            </a:pPr>
            <a:r>
              <a:rPr lang="en-GB" altLang="en-US" sz="1200" dirty="0">
                <a:solidFill>
                  <a:schemeClr val="bg1"/>
                </a:solidFill>
                <a:latin typeface="+mj-lt"/>
                <a:ea typeface="Times New Roman" panose="02020603050405020304" pitchFamily="18" charset="0"/>
                <a:cs typeface="Arial" panose="020B0604020202020204" pitchFamily="34" charset="0"/>
              </a:rPr>
              <a:t>Interconnected DC towers in the campus via fibre Cross Connect offering uniform network access for application hosted in any of the towers. And four POE for each towers for external telecom fibres</a:t>
            </a:r>
            <a:endParaRPr lang="en-GB" altLang="en-US" sz="1200" dirty="0">
              <a:solidFill>
                <a:schemeClr val="bg1"/>
              </a:solidFill>
              <a:latin typeface="+mj-lt"/>
            </a:endParaRPr>
          </a:p>
        </p:txBody>
      </p:sp>
      <p:graphicFrame>
        <p:nvGraphicFramePr>
          <p:cNvPr id="4" name="Diagram 3">
            <a:extLst>
              <a:ext uri="{FF2B5EF4-FFF2-40B4-BE49-F238E27FC236}">
                <a16:creationId xmlns:a16="http://schemas.microsoft.com/office/drawing/2014/main" id="{BB82F6F2-6A79-D17D-44DD-F0CCDCBB07F9}"/>
              </a:ext>
            </a:extLst>
          </p:cNvPr>
          <p:cNvGraphicFramePr/>
          <p:nvPr/>
        </p:nvGraphicFramePr>
        <p:xfrm>
          <a:off x="476400" y="1822426"/>
          <a:ext cx="3448930" cy="3109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6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26137-89BE-2CDD-18E0-D8DCCE129C23}"/>
              </a:ext>
            </a:extLst>
          </p:cNvPr>
          <p:cNvSpPr>
            <a:spLocks noGrp="1"/>
          </p:cNvSpPr>
          <p:nvPr>
            <p:ph type="body" sz="quarter" idx="11"/>
          </p:nvPr>
        </p:nvSpPr>
        <p:spPr>
          <a:xfrm>
            <a:off x="323850" y="3929322"/>
            <a:ext cx="8496300" cy="1106806"/>
          </a:xfrm>
        </p:spPr>
        <p:txBody>
          <a:bodyPr/>
          <a:lstStyle/>
          <a:p>
            <a:r>
              <a:rPr lang="en-US" dirty="0"/>
              <a:t>Sify data centers </a:t>
            </a:r>
          </a:p>
        </p:txBody>
      </p:sp>
    </p:spTree>
    <p:extLst>
      <p:ext uri="{BB962C8B-B14F-4D97-AF65-F5344CB8AC3E}">
        <p14:creationId xmlns:p14="http://schemas.microsoft.com/office/powerpoint/2010/main" val="31936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a:extLst>
              <a:ext uri="{FF2B5EF4-FFF2-40B4-BE49-F238E27FC236}">
                <a16:creationId xmlns:a16="http://schemas.microsoft.com/office/drawing/2014/main" id="{3C2AD189-1574-46D9-AEE2-F2146D8D81DA}"/>
              </a:ext>
            </a:extLst>
          </p:cNvPr>
          <p:cNvGrpSpPr/>
          <p:nvPr/>
        </p:nvGrpSpPr>
        <p:grpSpPr>
          <a:xfrm>
            <a:off x="4095119" y="1015388"/>
            <a:ext cx="2754401" cy="2927667"/>
            <a:chOff x="4313203" y="1074856"/>
            <a:chExt cx="2754401" cy="2927667"/>
          </a:xfrm>
          <a:solidFill>
            <a:schemeClr val="bg2"/>
          </a:solidFill>
        </p:grpSpPr>
        <p:cxnSp>
          <p:nvCxnSpPr>
            <p:cNvPr id="155" name="Straight Connector 154">
              <a:extLst>
                <a:ext uri="{FF2B5EF4-FFF2-40B4-BE49-F238E27FC236}">
                  <a16:creationId xmlns:a16="http://schemas.microsoft.com/office/drawing/2014/main" id="{8F739ABD-D483-438D-AEB0-B2926895EFF6}"/>
                </a:ext>
              </a:extLst>
            </p:cNvPr>
            <p:cNvCxnSpPr>
              <a:cxnSpLocks/>
            </p:cNvCxnSpPr>
            <p:nvPr/>
          </p:nvCxnSpPr>
          <p:spPr>
            <a:xfrm flipV="1">
              <a:off x="6292016" y="2223735"/>
              <a:ext cx="224239" cy="45740"/>
            </a:xfrm>
            <a:prstGeom prst="line">
              <a:avLst/>
            </a:prstGeom>
            <a:grpFill/>
          </p:spPr>
          <p:style>
            <a:lnRef idx="1">
              <a:schemeClr val="dk1"/>
            </a:lnRef>
            <a:fillRef idx="2">
              <a:schemeClr val="dk1"/>
            </a:fillRef>
            <a:effectRef idx="1">
              <a:schemeClr val="dk1"/>
            </a:effectRef>
            <a:fontRef idx="minor">
              <a:schemeClr val="dk1"/>
            </a:fontRef>
          </p:style>
        </p:cxnSp>
        <p:cxnSp>
          <p:nvCxnSpPr>
            <p:cNvPr id="156" name="Straight Connector 155">
              <a:extLst>
                <a:ext uri="{FF2B5EF4-FFF2-40B4-BE49-F238E27FC236}">
                  <a16:creationId xmlns:a16="http://schemas.microsoft.com/office/drawing/2014/main" id="{99022D26-8ACB-4F12-9283-21F30508228B}"/>
                </a:ext>
              </a:extLst>
            </p:cNvPr>
            <p:cNvCxnSpPr/>
            <p:nvPr/>
          </p:nvCxnSpPr>
          <p:spPr>
            <a:xfrm flipV="1">
              <a:off x="6507072" y="1975786"/>
              <a:ext cx="0" cy="243391"/>
            </a:xfrm>
            <a:prstGeom prst="line">
              <a:avLst/>
            </a:prstGeom>
            <a:grpFill/>
          </p:spPr>
          <p:style>
            <a:lnRef idx="1">
              <a:schemeClr val="dk1"/>
            </a:lnRef>
            <a:fillRef idx="2">
              <a:schemeClr val="dk1"/>
            </a:fillRef>
            <a:effectRef idx="1">
              <a:schemeClr val="dk1"/>
            </a:effectRef>
            <a:fontRef idx="minor">
              <a:schemeClr val="dk1"/>
            </a:fontRef>
          </p:style>
        </p:cxnSp>
        <p:sp>
          <p:nvSpPr>
            <p:cNvPr id="157" name="Freeform 22">
              <a:extLst>
                <a:ext uri="{FF2B5EF4-FFF2-40B4-BE49-F238E27FC236}">
                  <a16:creationId xmlns:a16="http://schemas.microsoft.com/office/drawing/2014/main" id="{A0FB3C78-E342-4C9A-978A-2D38DF193D81}"/>
                </a:ext>
              </a:extLst>
            </p:cNvPr>
            <p:cNvSpPr>
              <a:spLocks/>
            </p:cNvSpPr>
            <p:nvPr/>
          </p:nvSpPr>
          <p:spPr bwMode="auto">
            <a:xfrm>
              <a:off x="4315172" y="1083920"/>
              <a:ext cx="2752432" cy="2916953"/>
            </a:xfrm>
            <a:custGeom>
              <a:avLst/>
              <a:gdLst/>
              <a:ahLst/>
              <a:cxnLst>
                <a:cxn ang="0">
                  <a:pos x="408" y="1524"/>
                </a:cxn>
                <a:cxn ang="0">
                  <a:pos x="387" y="1463"/>
                </a:cxn>
                <a:cxn ang="0">
                  <a:pos x="319" y="1311"/>
                </a:cxn>
                <a:cxn ang="0">
                  <a:pos x="285" y="1222"/>
                </a:cxn>
                <a:cxn ang="0">
                  <a:pos x="252" y="1137"/>
                </a:cxn>
                <a:cxn ang="0">
                  <a:pos x="239" y="1039"/>
                </a:cxn>
                <a:cxn ang="0">
                  <a:pos x="232" y="976"/>
                </a:cxn>
                <a:cxn ang="0">
                  <a:pos x="238" y="883"/>
                </a:cxn>
                <a:cxn ang="0">
                  <a:pos x="228" y="838"/>
                </a:cxn>
                <a:cxn ang="0">
                  <a:pos x="213" y="815"/>
                </a:cxn>
                <a:cxn ang="0">
                  <a:pos x="165" y="888"/>
                </a:cxn>
                <a:cxn ang="0">
                  <a:pos x="41" y="796"/>
                </a:cxn>
                <a:cxn ang="0">
                  <a:pos x="104" y="791"/>
                </a:cxn>
                <a:cxn ang="0">
                  <a:pos x="42" y="770"/>
                </a:cxn>
                <a:cxn ang="0">
                  <a:pos x="9" y="731"/>
                </a:cxn>
                <a:cxn ang="0">
                  <a:pos x="78" y="698"/>
                </a:cxn>
                <a:cxn ang="0">
                  <a:pos x="154" y="667"/>
                </a:cxn>
                <a:cxn ang="0">
                  <a:pos x="109" y="527"/>
                </a:cxn>
                <a:cxn ang="0">
                  <a:pos x="249" y="458"/>
                </a:cxn>
                <a:cxn ang="0">
                  <a:pos x="354" y="347"/>
                </a:cxn>
                <a:cxn ang="0">
                  <a:pos x="403" y="274"/>
                </a:cxn>
                <a:cxn ang="0">
                  <a:pos x="280" y="67"/>
                </a:cxn>
                <a:cxn ang="0">
                  <a:pos x="570" y="159"/>
                </a:cxn>
                <a:cxn ang="0">
                  <a:pos x="610" y="247"/>
                </a:cxn>
                <a:cxn ang="0">
                  <a:pos x="573" y="313"/>
                </a:cxn>
                <a:cxn ang="0">
                  <a:pos x="644" y="357"/>
                </a:cxn>
                <a:cxn ang="0">
                  <a:pos x="647" y="428"/>
                </a:cxn>
                <a:cxn ang="0">
                  <a:pos x="756" y="522"/>
                </a:cxn>
                <a:cxn ang="0">
                  <a:pos x="855" y="536"/>
                </a:cxn>
                <a:cxn ang="0">
                  <a:pos x="976" y="581"/>
                </a:cxn>
                <a:cxn ang="0">
                  <a:pos x="1047" y="543"/>
                </a:cxn>
                <a:cxn ang="0">
                  <a:pos x="1085" y="533"/>
                </a:cxn>
                <a:cxn ang="0">
                  <a:pos x="1221" y="544"/>
                </a:cxn>
                <a:cxn ang="0">
                  <a:pos x="1261" y="484"/>
                </a:cxn>
                <a:cxn ang="0">
                  <a:pos x="1371" y="394"/>
                </a:cxn>
                <a:cxn ang="0">
                  <a:pos x="1453" y="393"/>
                </a:cxn>
                <a:cxn ang="0">
                  <a:pos x="1495" y="429"/>
                </a:cxn>
                <a:cxn ang="0">
                  <a:pos x="1475" y="491"/>
                </a:cxn>
                <a:cxn ang="0">
                  <a:pos x="1404" y="597"/>
                </a:cxn>
                <a:cxn ang="0">
                  <a:pos x="1335" y="686"/>
                </a:cxn>
                <a:cxn ang="0">
                  <a:pos x="1309" y="799"/>
                </a:cxn>
                <a:cxn ang="0">
                  <a:pos x="1271" y="712"/>
                </a:cxn>
                <a:cxn ang="0">
                  <a:pos x="1230" y="698"/>
                </a:cxn>
                <a:cxn ang="0">
                  <a:pos x="1280" y="634"/>
                </a:cxn>
                <a:cxn ang="0">
                  <a:pos x="1145" y="629"/>
                </a:cxn>
                <a:cxn ang="0">
                  <a:pos x="1106" y="588"/>
                </a:cxn>
                <a:cxn ang="0">
                  <a:pos x="1060" y="593"/>
                </a:cxn>
                <a:cxn ang="0">
                  <a:pos x="1061" y="663"/>
                </a:cxn>
                <a:cxn ang="0">
                  <a:pos x="1096" y="744"/>
                </a:cxn>
                <a:cxn ang="0">
                  <a:pos x="1113" y="838"/>
                </a:cxn>
                <a:cxn ang="0">
                  <a:pos x="1076" y="839"/>
                </a:cxn>
                <a:cxn ang="0">
                  <a:pos x="1044" y="838"/>
                </a:cxn>
                <a:cxn ang="0">
                  <a:pos x="998" y="915"/>
                </a:cxn>
                <a:cxn ang="0">
                  <a:pos x="932" y="956"/>
                </a:cxn>
                <a:cxn ang="0">
                  <a:pos x="912" y="969"/>
                </a:cxn>
                <a:cxn ang="0">
                  <a:pos x="784" y="1089"/>
                </a:cxn>
                <a:cxn ang="0">
                  <a:pos x="698" y="1151"/>
                </a:cxn>
                <a:cxn ang="0">
                  <a:pos x="633" y="1240"/>
                </a:cxn>
                <a:cxn ang="0">
                  <a:pos x="638" y="1300"/>
                </a:cxn>
                <a:cxn ang="0">
                  <a:pos x="614" y="1396"/>
                </a:cxn>
                <a:cxn ang="0">
                  <a:pos x="601" y="1487"/>
                </a:cxn>
                <a:cxn ang="0">
                  <a:pos x="590" y="1552"/>
                </a:cxn>
              </a:cxnLst>
              <a:rect l="0" t="0" r="r" b="b"/>
              <a:pathLst>
                <a:path w="1521" h="1612">
                  <a:moveTo>
                    <a:pt x="472" y="1612"/>
                  </a:moveTo>
                  <a:cubicBezTo>
                    <a:pt x="469" y="1612"/>
                    <a:pt x="465" y="1612"/>
                    <a:pt x="463" y="1611"/>
                  </a:cubicBezTo>
                  <a:cubicBezTo>
                    <a:pt x="461" y="1610"/>
                    <a:pt x="458" y="1609"/>
                    <a:pt x="456" y="1607"/>
                  </a:cubicBezTo>
                  <a:cubicBezTo>
                    <a:pt x="454" y="1606"/>
                    <a:pt x="454" y="1606"/>
                    <a:pt x="454" y="1606"/>
                  </a:cubicBezTo>
                  <a:cubicBezTo>
                    <a:pt x="453" y="1604"/>
                    <a:pt x="453" y="1603"/>
                    <a:pt x="451" y="1603"/>
                  </a:cubicBezTo>
                  <a:cubicBezTo>
                    <a:pt x="451" y="1602"/>
                    <a:pt x="451" y="1602"/>
                    <a:pt x="451" y="1602"/>
                  </a:cubicBezTo>
                  <a:cubicBezTo>
                    <a:pt x="450" y="1602"/>
                    <a:pt x="450" y="1602"/>
                    <a:pt x="450" y="1602"/>
                  </a:cubicBezTo>
                  <a:cubicBezTo>
                    <a:pt x="449" y="1600"/>
                    <a:pt x="448" y="1600"/>
                    <a:pt x="446" y="1599"/>
                  </a:cubicBezTo>
                  <a:cubicBezTo>
                    <a:pt x="444" y="1597"/>
                    <a:pt x="442" y="1595"/>
                    <a:pt x="440" y="1592"/>
                  </a:cubicBezTo>
                  <a:cubicBezTo>
                    <a:pt x="440" y="1591"/>
                    <a:pt x="438" y="1589"/>
                    <a:pt x="437" y="1587"/>
                  </a:cubicBezTo>
                  <a:cubicBezTo>
                    <a:pt x="436" y="1587"/>
                    <a:pt x="435" y="1586"/>
                    <a:pt x="435" y="1585"/>
                  </a:cubicBezTo>
                  <a:cubicBezTo>
                    <a:pt x="434" y="1584"/>
                    <a:pt x="433" y="1582"/>
                    <a:pt x="432" y="1581"/>
                  </a:cubicBezTo>
                  <a:cubicBezTo>
                    <a:pt x="430" y="1579"/>
                    <a:pt x="429" y="1578"/>
                    <a:pt x="428" y="1577"/>
                  </a:cubicBezTo>
                  <a:cubicBezTo>
                    <a:pt x="427" y="1574"/>
                    <a:pt x="424" y="1572"/>
                    <a:pt x="423" y="1572"/>
                  </a:cubicBezTo>
                  <a:cubicBezTo>
                    <a:pt x="423" y="1572"/>
                    <a:pt x="423" y="1572"/>
                    <a:pt x="423" y="1572"/>
                  </a:cubicBezTo>
                  <a:cubicBezTo>
                    <a:pt x="423" y="1572"/>
                    <a:pt x="423" y="1572"/>
                    <a:pt x="423" y="1572"/>
                  </a:cubicBezTo>
                  <a:cubicBezTo>
                    <a:pt x="422" y="1571"/>
                    <a:pt x="420" y="1569"/>
                    <a:pt x="419" y="1567"/>
                  </a:cubicBezTo>
                  <a:cubicBezTo>
                    <a:pt x="419" y="1566"/>
                    <a:pt x="418" y="1563"/>
                    <a:pt x="420" y="1562"/>
                  </a:cubicBezTo>
                  <a:cubicBezTo>
                    <a:pt x="421" y="1561"/>
                    <a:pt x="421" y="1561"/>
                    <a:pt x="421" y="1560"/>
                  </a:cubicBezTo>
                  <a:cubicBezTo>
                    <a:pt x="423" y="1556"/>
                    <a:pt x="423" y="1556"/>
                    <a:pt x="423" y="1556"/>
                  </a:cubicBezTo>
                  <a:cubicBezTo>
                    <a:pt x="419" y="1559"/>
                    <a:pt x="419" y="1559"/>
                    <a:pt x="419" y="1559"/>
                  </a:cubicBezTo>
                  <a:cubicBezTo>
                    <a:pt x="417" y="1559"/>
                    <a:pt x="416" y="1558"/>
                    <a:pt x="415" y="1556"/>
                  </a:cubicBezTo>
                  <a:cubicBezTo>
                    <a:pt x="415" y="1556"/>
                    <a:pt x="415" y="1556"/>
                    <a:pt x="415" y="1556"/>
                  </a:cubicBezTo>
                  <a:cubicBezTo>
                    <a:pt x="414" y="1555"/>
                    <a:pt x="414" y="1555"/>
                    <a:pt x="414" y="1555"/>
                  </a:cubicBezTo>
                  <a:cubicBezTo>
                    <a:pt x="413" y="1554"/>
                    <a:pt x="413" y="1552"/>
                    <a:pt x="414" y="1550"/>
                  </a:cubicBezTo>
                  <a:cubicBezTo>
                    <a:pt x="414" y="1550"/>
                    <a:pt x="414" y="1550"/>
                    <a:pt x="414" y="1550"/>
                  </a:cubicBezTo>
                  <a:cubicBezTo>
                    <a:pt x="415" y="1548"/>
                    <a:pt x="415" y="1548"/>
                    <a:pt x="415" y="1548"/>
                  </a:cubicBezTo>
                  <a:cubicBezTo>
                    <a:pt x="413" y="1548"/>
                    <a:pt x="413" y="1548"/>
                    <a:pt x="413" y="1548"/>
                  </a:cubicBezTo>
                  <a:cubicBezTo>
                    <a:pt x="413" y="1548"/>
                    <a:pt x="413" y="1547"/>
                    <a:pt x="413" y="1547"/>
                  </a:cubicBezTo>
                  <a:cubicBezTo>
                    <a:pt x="412" y="1547"/>
                    <a:pt x="412" y="1547"/>
                    <a:pt x="412" y="1547"/>
                  </a:cubicBezTo>
                  <a:cubicBezTo>
                    <a:pt x="411" y="1547"/>
                    <a:pt x="409" y="1546"/>
                    <a:pt x="409" y="1544"/>
                  </a:cubicBezTo>
                  <a:cubicBezTo>
                    <a:pt x="409" y="1544"/>
                    <a:pt x="409" y="1544"/>
                    <a:pt x="409" y="1544"/>
                  </a:cubicBezTo>
                  <a:cubicBezTo>
                    <a:pt x="409" y="1544"/>
                    <a:pt x="409" y="1544"/>
                    <a:pt x="409" y="1544"/>
                  </a:cubicBezTo>
                  <a:cubicBezTo>
                    <a:pt x="409" y="1543"/>
                    <a:pt x="408" y="1542"/>
                    <a:pt x="408" y="1541"/>
                  </a:cubicBezTo>
                  <a:cubicBezTo>
                    <a:pt x="407" y="1540"/>
                    <a:pt x="407" y="1539"/>
                    <a:pt x="406" y="1538"/>
                  </a:cubicBezTo>
                  <a:cubicBezTo>
                    <a:pt x="406" y="1537"/>
                    <a:pt x="406" y="1536"/>
                    <a:pt x="405" y="1533"/>
                  </a:cubicBezTo>
                  <a:cubicBezTo>
                    <a:pt x="404" y="1532"/>
                    <a:pt x="404" y="1531"/>
                    <a:pt x="404" y="1531"/>
                  </a:cubicBezTo>
                  <a:cubicBezTo>
                    <a:pt x="403" y="1528"/>
                    <a:pt x="403" y="1524"/>
                    <a:pt x="403" y="1522"/>
                  </a:cubicBezTo>
                  <a:cubicBezTo>
                    <a:pt x="403" y="1515"/>
                    <a:pt x="403" y="1515"/>
                    <a:pt x="403" y="1515"/>
                  </a:cubicBezTo>
                  <a:cubicBezTo>
                    <a:pt x="404" y="1514"/>
                    <a:pt x="404" y="1513"/>
                    <a:pt x="405" y="1513"/>
                  </a:cubicBezTo>
                  <a:cubicBezTo>
                    <a:pt x="406" y="1513"/>
                    <a:pt x="407" y="1514"/>
                    <a:pt x="407" y="1514"/>
                  </a:cubicBezTo>
                  <a:cubicBezTo>
                    <a:pt x="407" y="1515"/>
                    <a:pt x="407" y="1516"/>
                    <a:pt x="408" y="1517"/>
                  </a:cubicBezTo>
                  <a:cubicBezTo>
                    <a:pt x="408" y="1518"/>
                    <a:pt x="408" y="1518"/>
                    <a:pt x="408" y="1519"/>
                  </a:cubicBezTo>
                  <a:cubicBezTo>
                    <a:pt x="408" y="1519"/>
                    <a:pt x="408" y="1519"/>
                    <a:pt x="408" y="1519"/>
                  </a:cubicBezTo>
                  <a:cubicBezTo>
                    <a:pt x="408" y="1520"/>
                    <a:pt x="408" y="1520"/>
                    <a:pt x="408" y="1520"/>
                  </a:cubicBezTo>
                  <a:cubicBezTo>
                    <a:pt x="409" y="1521"/>
                    <a:pt x="409" y="1523"/>
                    <a:pt x="408" y="1524"/>
                  </a:cubicBezTo>
                  <a:cubicBezTo>
                    <a:pt x="408" y="1525"/>
                    <a:pt x="408" y="1525"/>
                    <a:pt x="408" y="1525"/>
                  </a:cubicBezTo>
                  <a:cubicBezTo>
                    <a:pt x="408" y="1525"/>
                    <a:pt x="408" y="1525"/>
                    <a:pt x="408" y="1525"/>
                  </a:cubicBezTo>
                  <a:cubicBezTo>
                    <a:pt x="408" y="1526"/>
                    <a:pt x="408" y="1526"/>
                    <a:pt x="408" y="1527"/>
                  </a:cubicBezTo>
                  <a:cubicBezTo>
                    <a:pt x="408" y="1528"/>
                    <a:pt x="408" y="1528"/>
                    <a:pt x="408" y="1528"/>
                  </a:cubicBezTo>
                  <a:cubicBezTo>
                    <a:pt x="409" y="1528"/>
                    <a:pt x="409" y="1528"/>
                    <a:pt x="409" y="1528"/>
                  </a:cubicBezTo>
                  <a:cubicBezTo>
                    <a:pt x="409" y="1528"/>
                    <a:pt x="409" y="1528"/>
                    <a:pt x="409" y="1528"/>
                  </a:cubicBezTo>
                  <a:cubicBezTo>
                    <a:pt x="410" y="1529"/>
                    <a:pt x="410" y="1529"/>
                    <a:pt x="411" y="1529"/>
                  </a:cubicBezTo>
                  <a:cubicBezTo>
                    <a:pt x="411" y="1529"/>
                    <a:pt x="412" y="1529"/>
                    <a:pt x="412" y="1529"/>
                  </a:cubicBezTo>
                  <a:cubicBezTo>
                    <a:pt x="414" y="1528"/>
                    <a:pt x="414" y="1528"/>
                    <a:pt x="414" y="1528"/>
                  </a:cubicBezTo>
                  <a:cubicBezTo>
                    <a:pt x="413" y="1527"/>
                    <a:pt x="413" y="1527"/>
                    <a:pt x="413" y="1527"/>
                  </a:cubicBezTo>
                  <a:cubicBezTo>
                    <a:pt x="412" y="1526"/>
                    <a:pt x="412" y="1524"/>
                    <a:pt x="412" y="1523"/>
                  </a:cubicBezTo>
                  <a:cubicBezTo>
                    <a:pt x="412" y="1513"/>
                    <a:pt x="412" y="1513"/>
                    <a:pt x="412" y="1513"/>
                  </a:cubicBezTo>
                  <a:cubicBezTo>
                    <a:pt x="411" y="1512"/>
                    <a:pt x="411" y="1512"/>
                    <a:pt x="411" y="1512"/>
                  </a:cubicBezTo>
                  <a:cubicBezTo>
                    <a:pt x="411" y="1512"/>
                    <a:pt x="411" y="1511"/>
                    <a:pt x="411" y="1510"/>
                  </a:cubicBezTo>
                  <a:cubicBezTo>
                    <a:pt x="410" y="1509"/>
                    <a:pt x="410" y="1508"/>
                    <a:pt x="410" y="1508"/>
                  </a:cubicBezTo>
                  <a:cubicBezTo>
                    <a:pt x="409" y="1507"/>
                    <a:pt x="408" y="1507"/>
                    <a:pt x="406" y="1507"/>
                  </a:cubicBezTo>
                  <a:cubicBezTo>
                    <a:pt x="404" y="1507"/>
                    <a:pt x="404" y="1507"/>
                    <a:pt x="404" y="1507"/>
                  </a:cubicBezTo>
                  <a:cubicBezTo>
                    <a:pt x="403" y="1507"/>
                    <a:pt x="403" y="1506"/>
                    <a:pt x="403" y="1506"/>
                  </a:cubicBezTo>
                  <a:cubicBezTo>
                    <a:pt x="406" y="1503"/>
                    <a:pt x="406" y="1503"/>
                    <a:pt x="406" y="1503"/>
                  </a:cubicBezTo>
                  <a:cubicBezTo>
                    <a:pt x="407" y="1502"/>
                    <a:pt x="407" y="1502"/>
                    <a:pt x="407" y="1501"/>
                  </a:cubicBezTo>
                  <a:cubicBezTo>
                    <a:pt x="407" y="1500"/>
                    <a:pt x="407" y="1500"/>
                    <a:pt x="406" y="1499"/>
                  </a:cubicBezTo>
                  <a:cubicBezTo>
                    <a:pt x="405" y="1499"/>
                    <a:pt x="404" y="1499"/>
                    <a:pt x="402" y="1499"/>
                  </a:cubicBezTo>
                  <a:cubicBezTo>
                    <a:pt x="402" y="1499"/>
                    <a:pt x="402" y="1499"/>
                    <a:pt x="402" y="1499"/>
                  </a:cubicBezTo>
                  <a:cubicBezTo>
                    <a:pt x="401" y="1499"/>
                    <a:pt x="401" y="1499"/>
                    <a:pt x="401" y="1499"/>
                  </a:cubicBezTo>
                  <a:cubicBezTo>
                    <a:pt x="401" y="1499"/>
                    <a:pt x="401" y="1499"/>
                    <a:pt x="401" y="1499"/>
                  </a:cubicBezTo>
                  <a:cubicBezTo>
                    <a:pt x="400" y="1499"/>
                    <a:pt x="400" y="1498"/>
                    <a:pt x="400" y="1497"/>
                  </a:cubicBezTo>
                  <a:cubicBezTo>
                    <a:pt x="400" y="1497"/>
                    <a:pt x="400" y="1497"/>
                    <a:pt x="400" y="1497"/>
                  </a:cubicBezTo>
                  <a:cubicBezTo>
                    <a:pt x="400" y="1497"/>
                    <a:pt x="400" y="1497"/>
                    <a:pt x="400" y="1497"/>
                  </a:cubicBezTo>
                  <a:cubicBezTo>
                    <a:pt x="399" y="1496"/>
                    <a:pt x="399" y="1494"/>
                    <a:pt x="399" y="1493"/>
                  </a:cubicBezTo>
                  <a:cubicBezTo>
                    <a:pt x="401" y="1491"/>
                    <a:pt x="401" y="1491"/>
                    <a:pt x="401" y="1491"/>
                  </a:cubicBezTo>
                  <a:cubicBezTo>
                    <a:pt x="401" y="1490"/>
                    <a:pt x="401" y="1490"/>
                    <a:pt x="401" y="1490"/>
                  </a:cubicBezTo>
                  <a:cubicBezTo>
                    <a:pt x="401" y="1489"/>
                    <a:pt x="401" y="1489"/>
                    <a:pt x="401" y="1488"/>
                  </a:cubicBezTo>
                  <a:cubicBezTo>
                    <a:pt x="400" y="1488"/>
                    <a:pt x="400" y="1488"/>
                    <a:pt x="399" y="1488"/>
                  </a:cubicBezTo>
                  <a:cubicBezTo>
                    <a:pt x="399" y="1488"/>
                    <a:pt x="399" y="1488"/>
                    <a:pt x="399" y="1488"/>
                  </a:cubicBezTo>
                  <a:cubicBezTo>
                    <a:pt x="398" y="1488"/>
                    <a:pt x="398" y="1488"/>
                    <a:pt x="398" y="1488"/>
                  </a:cubicBezTo>
                  <a:cubicBezTo>
                    <a:pt x="398" y="1489"/>
                    <a:pt x="397" y="1489"/>
                    <a:pt x="397" y="1489"/>
                  </a:cubicBezTo>
                  <a:cubicBezTo>
                    <a:pt x="397" y="1489"/>
                    <a:pt x="396" y="1488"/>
                    <a:pt x="396" y="1488"/>
                  </a:cubicBezTo>
                  <a:cubicBezTo>
                    <a:pt x="395" y="1486"/>
                    <a:pt x="395" y="1483"/>
                    <a:pt x="395" y="1482"/>
                  </a:cubicBezTo>
                  <a:cubicBezTo>
                    <a:pt x="395" y="1482"/>
                    <a:pt x="395" y="1482"/>
                    <a:pt x="395" y="1482"/>
                  </a:cubicBezTo>
                  <a:cubicBezTo>
                    <a:pt x="395" y="1482"/>
                    <a:pt x="395" y="1482"/>
                    <a:pt x="395" y="1482"/>
                  </a:cubicBezTo>
                  <a:cubicBezTo>
                    <a:pt x="394" y="1480"/>
                    <a:pt x="393" y="1478"/>
                    <a:pt x="393" y="1476"/>
                  </a:cubicBezTo>
                  <a:cubicBezTo>
                    <a:pt x="393" y="1476"/>
                    <a:pt x="393" y="1476"/>
                    <a:pt x="393" y="1476"/>
                  </a:cubicBezTo>
                  <a:cubicBezTo>
                    <a:pt x="393" y="1476"/>
                    <a:pt x="393" y="1476"/>
                    <a:pt x="393" y="1476"/>
                  </a:cubicBezTo>
                  <a:cubicBezTo>
                    <a:pt x="393" y="1475"/>
                    <a:pt x="392" y="1474"/>
                    <a:pt x="391" y="1473"/>
                  </a:cubicBezTo>
                  <a:cubicBezTo>
                    <a:pt x="391" y="1472"/>
                    <a:pt x="391" y="1471"/>
                    <a:pt x="391" y="1471"/>
                  </a:cubicBezTo>
                  <a:cubicBezTo>
                    <a:pt x="391" y="1469"/>
                    <a:pt x="389" y="1466"/>
                    <a:pt x="387" y="1463"/>
                  </a:cubicBezTo>
                  <a:cubicBezTo>
                    <a:pt x="386" y="1461"/>
                    <a:pt x="384" y="1456"/>
                    <a:pt x="383" y="1452"/>
                  </a:cubicBezTo>
                  <a:cubicBezTo>
                    <a:pt x="381" y="1449"/>
                    <a:pt x="381" y="1445"/>
                    <a:pt x="380" y="1443"/>
                  </a:cubicBezTo>
                  <a:cubicBezTo>
                    <a:pt x="380" y="1441"/>
                    <a:pt x="380" y="1441"/>
                    <a:pt x="380" y="1440"/>
                  </a:cubicBezTo>
                  <a:cubicBezTo>
                    <a:pt x="379" y="1438"/>
                    <a:pt x="378" y="1436"/>
                    <a:pt x="378" y="1435"/>
                  </a:cubicBezTo>
                  <a:cubicBezTo>
                    <a:pt x="377" y="1432"/>
                    <a:pt x="375" y="1428"/>
                    <a:pt x="373" y="1425"/>
                  </a:cubicBezTo>
                  <a:cubicBezTo>
                    <a:pt x="372" y="1422"/>
                    <a:pt x="371" y="1419"/>
                    <a:pt x="370" y="1418"/>
                  </a:cubicBezTo>
                  <a:cubicBezTo>
                    <a:pt x="370" y="1418"/>
                    <a:pt x="370" y="1418"/>
                    <a:pt x="370" y="1418"/>
                  </a:cubicBezTo>
                  <a:cubicBezTo>
                    <a:pt x="369" y="1418"/>
                    <a:pt x="369" y="1418"/>
                    <a:pt x="369" y="1418"/>
                  </a:cubicBezTo>
                  <a:cubicBezTo>
                    <a:pt x="369" y="1417"/>
                    <a:pt x="368" y="1416"/>
                    <a:pt x="367" y="1414"/>
                  </a:cubicBezTo>
                  <a:cubicBezTo>
                    <a:pt x="367" y="1414"/>
                    <a:pt x="367" y="1413"/>
                    <a:pt x="366" y="1412"/>
                  </a:cubicBezTo>
                  <a:cubicBezTo>
                    <a:pt x="366" y="1412"/>
                    <a:pt x="366" y="1411"/>
                    <a:pt x="366" y="1411"/>
                  </a:cubicBezTo>
                  <a:cubicBezTo>
                    <a:pt x="366" y="1411"/>
                    <a:pt x="366" y="1411"/>
                    <a:pt x="366" y="1411"/>
                  </a:cubicBezTo>
                  <a:cubicBezTo>
                    <a:pt x="366" y="1411"/>
                    <a:pt x="366" y="1410"/>
                    <a:pt x="365" y="1410"/>
                  </a:cubicBezTo>
                  <a:cubicBezTo>
                    <a:pt x="365" y="1409"/>
                    <a:pt x="365" y="1409"/>
                    <a:pt x="365" y="1409"/>
                  </a:cubicBezTo>
                  <a:cubicBezTo>
                    <a:pt x="364" y="1408"/>
                    <a:pt x="363" y="1406"/>
                    <a:pt x="363" y="1405"/>
                  </a:cubicBezTo>
                  <a:cubicBezTo>
                    <a:pt x="363" y="1404"/>
                    <a:pt x="363" y="1404"/>
                    <a:pt x="363" y="1404"/>
                  </a:cubicBezTo>
                  <a:cubicBezTo>
                    <a:pt x="362" y="1404"/>
                    <a:pt x="362" y="1404"/>
                    <a:pt x="362" y="1404"/>
                  </a:cubicBezTo>
                  <a:cubicBezTo>
                    <a:pt x="362" y="1404"/>
                    <a:pt x="361" y="1404"/>
                    <a:pt x="361" y="1403"/>
                  </a:cubicBezTo>
                  <a:cubicBezTo>
                    <a:pt x="361" y="1403"/>
                    <a:pt x="361" y="1403"/>
                    <a:pt x="360" y="1402"/>
                  </a:cubicBezTo>
                  <a:cubicBezTo>
                    <a:pt x="359" y="1401"/>
                    <a:pt x="358" y="1399"/>
                    <a:pt x="356" y="1396"/>
                  </a:cubicBezTo>
                  <a:cubicBezTo>
                    <a:pt x="352" y="1393"/>
                    <a:pt x="352" y="1393"/>
                    <a:pt x="352" y="1393"/>
                  </a:cubicBezTo>
                  <a:cubicBezTo>
                    <a:pt x="352" y="1392"/>
                    <a:pt x="352" y="1392"/>
                    <a:pt x="350" y="1391"/>
                  </a:cubicBezTo>
                  <a:cubicBezTo>
                    <a:pt x="346" y="1386"/>
                    <a:pt x="346" y="1386"/>
                    <a:pt x="346" y="1386"/>
                  </a:cubicBezTo>
                  <a:cubicBezTo>
                    <a:pt x="345" y="1386"/>
                    <a:pt x="344" y="1384"/>
                    <a:pt x="344" y="1383"/>
                  </a:cubicBezTo>
                  <a:cubicBezTo>
                    <a:pt x="344" y="1383"/>
                    <a:pt x="344" y="1383"/>
                    <a:pt x="344" y="1383"/>
                  </a:cubicBezTo>
                  <a:cubicBezTo>
                    <a:pt x="344" y="1383"/>
                    <a:pt x="344" y="1383"/>
                    <a:pt x="344" y="1383"/>
                  </a:cubicBezTo>
                  <a:cubicBezTo>
                    <a:pt x="343" y="1382"/>
                    <a:pt x="343" y="1382"/>
                    <a:pt x="343" y="1381"/>
                  </a:cubicBezTo>
                  <a:cubicBezTo>
                    <a:pt x="343" y="1380"/>
                    <a:pt x="343" y="1379"/>
                    <a:pt x="342" y="1378"/>
                  </a:cubicBezTo>
                  <a:cubicBezTo>
                    <a:pt x="342" y="1376"/>
                    <a:pt x="340" y="1373"/>
                    <a:pt x="339" y="1371"/>
                  </a:cubicBezTo>
                  <a:cubicBezTo>
                    <a:pt x="338" y="1369"/>
                    <a:pt x="337" y="1367"/>
                    <a:pt x="336" y="1366"/>
                  </a:cubicBezTo>
                  <a:cubicBezTo>
                    <a:pt x="335" y="1364"/>
                    <a:pt x="334" y="1362"/>
                    <a:pt x="334" y="1361"/>
                  </a:cubicBezTo>
                  <a:cubicBezTo>
                    <a:pt x="332" y="1357"/>
                    <a:pt x="330" y="1353"/>
                    <a:pt x="329" y="1351"/>
                  </a:cubicBezTo>
                  <a:cubicBezTo>
                    <a:pt x="328" y="1348"/>
                    <a:pt x="326" y="1344"/>
                    <a:pt x="325" y="1341"/>
                  </a:cubicBezTo>
                  <a:cubicBezTo>
                    <a:pt x="328" y="1341"/>
                    <a:pt x="328" y="1341"/>
                    <a:pt x="328" y="1341"/>
                  </a:cubicBezTo>
                  <a:cubicBezTo>
                    <a:pt x="326" y="1339"/>
                    <a:pt x="326" y="1339"/>
                    <a:pt x="326" y="1339"/>
                  </a:cubicBezTo>
                  <a:cubicBezTo>
                    <a:pt x="325" y="1338"/>
                    <a:pt x="324" y="1337"/>
                    <a:pt x="323" y="1335"/>
                  </a:cubicBezTo>
                  <a:cubicBezTo>
                    <a:pt x="323" y="1334"/>
                    <a:pt x="323" y="1334"/>
                    <a:pt x="323" y="1334"/>
                  </a:cubicBezTo>
                  <a:cubicBezTo>
                    <a:pt x="322" y="1331"/>
                    <a:pt x="322" y="1328"/>
                    <a:pt x="322" y="1326"/>
                  </a:cubicBezTo>
                  <a:cubicBezTo>
                    <a:pt x="322" y="1326"/>
                    <a:pt x="322" y="1326"/>
                    <a:pt x="322" y="1326"/>
                  </a:cubicBezTo>
                  <a:cubicBezTo>
                    <a:pt x="322" y="1326"/>
                    <a:pt x="322" y="1326"/>
                    <a:pt x="322" y="1326"/>
                  </a:cubicBezTo>
                  <a:cubicBezTo>
                    <a:pt x="321" y="1324"/>
                    <a:pt x="321" y="1321"/>
                    <a:pt x="321" y="1319"/>
                  </a:cubicBezTo>
                  <a:cubicBezTo>
                    <a:pt x="321" y="1318"/>
                    <a:pt x="321" y="1318"/>
                    <a:pt x="321" y="1318"/>
                  </a:cubicBezTo>
                  <a:cubicBezTo>
                    <a:pt x="321" y="1318"/>
                    <a:pt x="321" y="1318"/>
                    <a:pt x="321" y="1318"/>
                  </a:cubicBezTo>
                  <a:cubicBezTo>
                    <a:pt x="320" y="1316"/>
                    <a:pt x="320" y="1313"/>
                    <a:pt x="319" y="1311"/>
                  </a:cubicBezTo>
                  <a:cubicBezTo>
                    <a:pt x="319" y="1311"/>
                    <a:pt x="319" y="1311"/>
                    <a:pt x="319" y="1311"/>
                  </a:cubicBezTo>
                  <a:cubicBezTo>
                    <a:pt x="319" y="1311"/>
                    <a:pt x="319" y="1311"/>
                    <a:pt x="319" y="1311"/>
                  </a:cubicBezTo>
                  <a:cubicBezTo>
                    <a:pt x="319" y="1309"/>
                    <a:pt x="319" y="1307"/>
                    <a:pt x="319" y="1306"/>
                  </a:cubicBezTo>
                  <a:cubicBezTo>
                    <a:pt x="319" y="1306"/>
                    <a:pt x="319" y="1306"/>
                    <a:pt x="319" y="1306"/>
                  </a:cubicBezTo>
                  <a:cubicBezTo>
                    <a:pt x="319" y="1304"/>
                    <a:pt x="319" y="1304"/>
                    <a:pt x="319" y="1304"/>
                  </a:cubicBezTo>
                  <a:cubicBezTo>
                    <a:pt x="319" y="1304"/>
                    <a:pt x="319" y="1304"/>
                    <a:pt x="319" y="1304"/>
                  </a:cubicBezTo>
                  <a:cubicBezTo>
                    <a:pt x="319" y="1303"/>
                    <a:pt x="319" y="1303"/>
                    <a:pt x="319" y="1302"/>
                  </a:cubicBezTo>
                  <a:cubicBezTo>
                    <a:pt x="318" y="1302"/>
                    <a:pt x="318" y="1302"/>
                    <a:pt x="318" y="1302"/>
                  </a:cubicBezTo>
                  <a:cubicBezTo>
                    <a:pt x="318" y="1301"/>
                    <a:pt x="318" y="1301"/>
                    <a:pt x="318" y="1301"/>
                  </a:cubicBezTo>
                  <a:cubicBezTo>
                    <a:pt x="318" y="1301"/>
                    <a:pt x="318" y="1299"/>
                    <a:pt x="318" y="1298"/>
                  </a:cubicBezTo>
                  <a:cubicBezTo>
                    <a:pt x="318" y="1294"/>
                    <a:pt x="318" y="1294"/>
                    <a:pt x="318" y="1294"/>
                  </a:cubicBezTo>
                  <a:cubicBezTo>
                    <a:pt x="318" y="1293"/>
                    <a:pt x="317" y="1293"/>
                    <a:pt x="317" y="1292"/>
                  </a:cubicBezTo>
                  <a:cubicBezTo>
                    <a:pt x="317" y="1292"/>
                    <a:pt x="317" y="1291"/>
                    <a:pt x="317" y="1291"/>
                  </a:cubicBezTo>
                  <a:cubicBezTo>
                    <a:pt x="317" y="1290"/>
                    <a:pt x="317" y="1290"/>
                    <a:pt x="317" y="1290"/>
                  </a:cubicBezTo>
                  <a:cubicBezTo>
                    <a:pt x="316" y="1290"/>
                    <a:pt x="316" y="1290"/>
                    <a:pt x="316" y="1290"/>
                  </a:cubicBezTo>
                  <a:cubicBezTo>
                    <a:pt x="316" y="1289"/>
                    <a:pt x="316" y="1287"/>
                    <a:pt x="316" y="1286"/>
                  </a:cubicBezTo>
                  <a:cubicBezTo>
                    <a:pt x="316" y="1285"/>
                    <a:pt x="316" y="1283"/>
                    <a:pt x="315" y="1281"/>
                  </a:cubicBezTo>
                  <a:cubicBezTo>
                    <a:pt x="315" y="1280"/>
                    <a:pt x="313" y="1278"/>
                    <a:pt x="312" y="1277"/>
                  </a:cubicBezTo>
                  <a:cubicBezTo>
                    <a:pt x="311" y="1276"/>
                    <a:pt x="310" y="1275"/>
                    <a:pt x="310" y="1273"/>
                  </a:cubicBezTo>
                  <a:cubicBezTo>
                    <a:pt x="310" y="1271"/>
                    <a:pt x="310" y="1269"/>
                    <a:pt x="309" y="1268"/>
                  </a:cubicBezTo>
                  <a:cubicBezTo>
                    <a:pt x="309" y="1267"/>
                    <a:pt x="308" y="1266"/>
                    <a:pt x="308" y="1264"/>
                  </a:cubicBezTo>
                  <a:cubicBezTo>
                    <a:pt x="307" y="1263"/>
                    <a:pt x="307" y="1262"/>
                    <a:pt x="306" y="1261"/>
                  </a:cubicBezTo>
                  <a:cubicBezTo>
                    <a:pt x="306" y="1259"/>
                    <a:pt x="306" y="1257"/>
                    <a:pt x="306" y="1255"/>
                  </a:cubicBezTo>
                  <a:cubicBezTo>
                    <a:pt x="305" y="1249"/>
                    <a:pt x="305" y="1249"/>
                    <a:pt x="305" y="1249"/>
                  </a:cubicBezTo>
                  <a:cubicBezTo>
                    <a:pt x="305" y="1248"/>
                    <a:pt x="305" y="1247"/>
                    <a:pt x="304" y="1246"/>
                  </a:cubicBezTo>
                  <a:cubicBezTo>
                    <a:pt x="304" y="1246"/>
                    <a:pt x="304" y="1246"/>
                    <a:pt x="304" y="1246"/>
                  </a:cubicBezTo>
                  <a:cubicBezTo>
                    <a:pt x="303" y="1246"/>
                    <a:pt x="303" y="1246"/>
                    <a:pt x="303" y="1246"/>
                  </a:cubicBezTo>
                  <a:cubicBezTo>
                    <a:pt x="303" y="1246"/>
                    <a:pt x="302" y="1246"/>
                    <a:pt x="302" y="1243"/>
                  </a:cubicBezTo>
                  <a:cubicBezTo>
                    <a:pt x="302" y="1243"/>
                    <a:pt x="302" y="1243"/>
                    <a:pt x="302" y="1243"/>
                  </a:cubicBezTo>
                  <a:cubicBezTo>
                    <a:pt x="302" y="1242"/>
                    <a:pt x="302" y="1242"/>
                    <a:pt x="302" y="1242"/>
                  </a:cubicBezTo>
                  <a:cubicBezTo>
                    <a:pt x="301" y="1242"/>
                    <a:pt x="301" y="1242"/>
                    <a:pt x="301" y="1242"/>
                  </a:cubicBezTo>
                  <a:cubicBezTo>
                    <a:pt x="300" y="1242"/>
                    <a:pt x="300" y="1242"/>
                    <a:pt x="300" y="1240"/>
                  </a:cubicBezTo>
                  <a:cubicBezTo>
                    <a:pt x="300" y="1239"/>
                    <a:pt x="299" y="1238"/>
                    <a:pt x="298" y="1237"/>
                  </a:cubicBezTo>
                  <a:cubicBezTo>
                    <a:pt x="297" y="1235"/>
                    <a:pt x="295" y="1234"/>
                    <a:pt x="294" y="1234"/>
                  </a:cubicBezTo>
                  <a:cubicBezTo>
                    <a:pt x="292" y="1233"/>
                    <a:pt x="291" y="1233"/>
                    <a:pt x="291" y="1232"/>
                  </a:cubicBezTo>
                  <a:cubicBezTo>
                    <a:pt x="291" y="1231"/>
                    <a:pt x="292" y="1230"/>
                    <a:pt x="293" y="1229"/>
                  </a:cubicBezTo>
                  <a:cubicBezTo>
                    <a:pt x="293" y="1229"/>
                    <a:pt x="293" y="1229"/>
                    <a:pt x="293" y="1229"/>
                  </a:cubicBezTo>
                  <a:cubicBezTo>
                    <a:pt x="295" y="1228"/>
                    <a:pt x="295" y="1228"/>
                    <a:pt x="295" y="1228"/>
                  </a:cubicBezTo>
                  <a:cubicBezTo>
                    <a:pt x="293" y="1227"/>
                    <a:pt x="293" y="1227"/>
                    <a:pt x="293" y="1227"/>
                  </a:cubicBezTo>
                  <a:cubicBezTo>
                    <a:pt x="292" y="1227"/>
                    <a:pt x="292" y="1227"/>
                    <a:pt x="292" y="1227"/>
                  </a:cubicBezTo>
                  <a:cubicBezTo>
                    <a:pt x="292" y="1227"/>
                    <a:pt x="292" y="1227"/>
                    <a:pt x="292" y="1227"/>
                  </a:cubicBezTo>
                  <a:cubicBezTo>
                    <a:pt x="292" y="1227"/>
                    <a:pt x="291" y="1226"/>
                    <a:pt x="292" y="1226"/>
                  </a:cubicBezTo>
                  <a:cubicBezTo>
                    <a:pt x="292" y="1224"/>
                    <a:pt x="292" y="1224"/>
                    <a:pt x="292" y="1224"/>
                  </a:cubicBezTo>
                  <a:cubicBezTo>
                    <a:pt x="290" y="1225"/>
                    <a:pt x="290" y="1225"/>
                    <a:pt x="290" y="1225"/>
                  </a:cubicBezTo>
                  <a:cubicBezTo>
                    <a:pt x="289" y="1225"/>
                    <a:pt x="288" y="1225"/>
                    <a:pt x="287" y="1225"/>
                  </a:cubicBezTo>
                  <a:cubicBezTo>
                    <a:pt x="286" y="1225"/>
                    <a:pt x="286" y="1225"/>
                    <a:pt x="286" y="1225"/>
                  </a:cubicBezTo>
                  <a:cubicBezTo>
                    <a:pt x="286" y="1224"/>
                    <a:pt x="286" y="1224"/>
                    <a:pt x="286" y="1224"/>
                  </a:cubicBezTo>
                  <a:cubicBezTo>
                    <a:pt x="286" y="1224"/>
                    <a:pt x="285" y="1224"/>
                    <a:pt x="285" y="1222"/>
                  </a:cubicBezTo>
                  <a:cubicBezTo>
                    <a:pt x="285" y="1221"/>
                    <a:pt x="285" y="1220"/>
                    <a:pt x="285" y="1220"/>
                  </a:cubicBezTo>
                  <a:cubicBezTo>
                    <a:pt x="285" y="1219"/>
                    <a:pt x="285" y="1219"/>
                    <a:pt x="285" y="1219"/>
                  </a:cubicBezTo>
                  <a:cubicBezTo>
                    <a:pt x="284" y="1219"/>
                    <a:pt x="284" y="1219"/>
                    <a:pt x="284" y="1219"/>
                  </a:cubicBezTo>
                  <a:cubicBezTo>
                    <a:pt x="284" y="1217"/>
                    <a:pt x="284" y="1217"/>
                    <a:pt x="284" y="1217"/>
                  </a:cubicBezTo>
                  <a:cubicBezTo>
                    <a:pt x="284" y="1217"/>
                    <a:pt x="284" y="1217"/>
                    <a:pt x="284" y="1217"/>
                  </a:cubicBezTo>
                  <a:cubicBezTo>
                    <a:pt x="283" y="1217"/>
                    <a:pt x="283" y="1217"/>
                    <a:pt x="283" y="1217"/>
                  </a:cubicBezTo>
                  <a:cubicBezTo>
                    <a:pt x="282" y="1217"/>
                    <a:pt x="282" y="1216"/>
                    <a:pt x="282" y="1216"/>
                  </a:cubicBezTo>
                  <a:cubicBezTo>
                    <a:pt x="281" y="1215"/>
                    <a:pt x="280" y="1215"/>
                    <a:pt x="280" y="1214"/>
                  </a:cubicBezTo>
                  <a:cubicBezTo>
                    <a:pt x="280" y="1214"/>
                    <a:pt x="280" y="1214"/>
                    <a:pt x="280" y="1214"/>
                  </a:cubicBezTo>
                  <a:cubicBezTo>
                    <a:pt x="280" y="1213"/>
                    <a:pt x="281" y="1212"/>
                    <a:pt x="281" y="1209"/>
                  </a:cubicBezTo>
                  <a:cubicBezTo>
                    <a:pt x="281" y="1207"/>
                    <a:pt x="280" y="1204"/>
                    <a:pt x="279" y="1203"/>
                  </a:cubicBezTo>
                  <a:cubicBezTo>
                    <a:pt x="279" y="1203"/>
                    <a:pt x="279" y="1203"/>
                    <a:pt x="279" y="1203"/>
                  </a:cubicBezTo>
                  <a:cubicBezTo>
                    <a:pt x="279" y="1202"/>
                    <a:pt x="279" y="1202"/>
                    <a:pt x="279" y="1202"/>
                  </a:cubicBezTo>
                  <a:cubicBezTo>
                    <a:pt x="278" y="1202"/>
                    <a:pt x="278" y="1201"/>
                    <a:pt x="277" y="1200"/>
                  </a:cubicBezTo>
                  <a:cubicBezTo>
                    <a:pt x="277" y="1199"/>
                    <a:pt x="277" y="1198"/>
                    <a:pt x="276" y="1198"/>
                  </a:cubicBezTo>
                  <a:cubicBezTo>
                    <a:pt x="276" y="1198"/>
                    <a:pt x="276" y="1198"/>
                    <a:pt x="276" y="1198"/>
                  </a:cubicBezTo>
                  <a:cubicBezTo>
                    <a:pt x="276" y="1197"/>
                    <a:pt x="276" y="1197"/>
                    <a:pt x="276" y="1197"/>
                  </a:cubicBezTo>
                  <a:cubicBezTo>
                    <a:pt x="276" y="1197"/>
                    <a:pt x="275" y="1196"/>
                    <a:pt x="275" y="1196"/>
                  </a:cubicBezTo>
                  <a:cubicBezTo>
                    <a:pt x="274" y="1195"/>
                    <a:pt x="274" y="1194"/>
                    <a:pt x="273" y="1194"/>
                  </a:cubicBezTo>
                  <a:cubicBezTo>
                    <a:pt x="273" y="1192"/>
                    <a:pt x="272" y="1190"/>
                    <a:pt x="272" y="1188"/>
                  </a:cubicBezTo>
                  <a:cubicBezTo>
                    <a:pt x="272" y="1188"/>
                    <a:pt x="272" y="1188"/>
                    <a:pt x="272" y="1188"/>
                  </a:cubicBezTo>
                  <a:cubicBezTo>
                    <a:pt x="272" y="1188"/>
                    <a:pt x="272" y="1188"/>
                    <a:pt x="272" y="1188"/>
                  </a:cubicBezTo>
                  <a:cubicBezTo>
                    <a:pt x="271" y="1187"/>
                    <a:pt x="271" y="1187"/>
                    <a:pt x="271" y="1186"/>
                  </a:cubicBezTo>
                  <a:cubicBezTo>
                    <a:pt x="270" y="1184"/>
                    <a:pt x="269" y="1183"/>
                    <a:pt x="269" y="1183"/>
                  </a:cubicBezTo>
                  <a:cubicBezTo>
                    <a:pt x="269" y="1182"/>
                    <a:pt x="268" y="1181"/>
                    <a:pt x="268" y="1181"/>
                  </a:cubicBezTo>
                  <a:cubicBezTo>
                    <a:pt x="268" y="1180"/>
                    <a:pt x="268" y="1179"/>
                    <a:pt x="267" y="1179"/>
                  </a:cubicBezTo>
                  <a:cubicBezTo>
                    <a:pt x="267" y="1178"/>
                    <a:pt x="267" y="1178"/>
                    <a:pt x="267" y="1178"/>
                  </a:cubicBezTo>
                  <a:cubicBezTo>
                    <a:pt x="268" y="1176"/>
                    <a:pt x="268" y="1176"/>
                    <a:pt x="268" y="1176"/>
                  </a:cubicBezTo>
                  <a:cubicBezTo>
                    <a:pt x="266" y="1176"/>
                    <a:pt x="266" y="1176"/>
                    <a:pt x="266" y="1176"/>
                  </a:cubicBezTo>
                  <a:cubicBezTo>
                    <a:pt x="266" y="1174"/>
                    <a:pt x="266" y="1174"/>
                    <a:pt x="266" y="1174"/>
                  </a:cubicBezTo>
                  <a:cubicBezTo>
                    <a:pt x="266" y="1172"/>
                    <a:pt x="265" y="1171"/>
                    <a:pt x="264" y="1170"/>
                  </a:cubicBezTo>
                  <a:cubicBezTo>
                    <a:pt x="264" y="1169"/>
                    <a:pt x="263" y="1168"/>
                    <a:pt x="263" y="1167"/>
                  </a:cubicBezTo>
                  <a:cubicBezTo>
                    <a:pt x="262" y="1167"/>
                    <a:pt x="261" y="1166"/>
                    <a:pt x="261" y="1165"/>
                  </a:cubicBezTo>
                  <a:cubicBezTo>
                    <a:pt x="261" y="1165"/>
                    <a:pt x="261" y="1165"/>
                    <a:pt x="261" y="1165"/>
                  </a:cubicBezTo>
                  <a:cubicBezTo>
                    <a:pt x="261" y="1165"/>
                    <a:pt x="261" y="1165"/>
                    <a:pt x="261" y="1165"/>
                  </a:cubicBezTo>
                  <a:cubicBezTo>
                    <a:pt x="259" y="1164"/>
                    <a:pt x="258" y="1162"/>
                    <a:pt x="258" y="1161"/>
                  </a:cubicBezTo>
                  <a:cubicBezTo>
                    <a:pt x="258" y="1161"/>
                    <a:pt x="257" y="1160"/>
                    <a:pt x="257" y="1160"/>
                  </a:cubicBezTo>
                  <a:cubicBezTo>
                    <a:pt x="257" y="1158"/>
                    <a:pt x="257" y="1157"/>
                    <a:pt x="258" y="1156"/>
                  </a:cubicBezTo>
                  <a:cubicBezTo>
                    <a:pt x="259" y="1155"/>
                    <a:pt x="259" y="1155"/>
                    <a:pt x="259" y="1155"/>
                  </a:cubicBezTo>
                  <a:cubicBezTo>
                    <a:pt x="257" y="1154"/>
                    <a:pt x="257" y="1154"/>
                    <a:pt x="257" y="1154"/>
                  </a:cubicBezTo>
                  <a:cubicBezTo>
                    <a:pt x="257" y="1154"/>
                    <a:pt x="256" y="1154"/>
                    <a:pt x="256" y="1153"/>
                  </a:cubicBezTo>
                  <a:cubicBezTo>
                    <a:pt x="256" y="1152"/>
                    <a:pt x="256" y="1152"/>
                    <a:pt x="256" y="1152"/>
                  </a:cubicBezTo>
                  <a:cubicBezTo>
                    <a:pt x="256" y="1152"/>
                    <a:pt x="256" y="1152"/>
                    <a:pt x="256" y="1152"/>
                  </a:cubicBezTo>
                  <a:cubicBezTo>
                    <a:pt x="255" y="1151"/>
                    <a:pt x="254" y="1148"/>
                    <a:pt x="254" y="1147"/>
                  </a:cubicBezTo>
                  <a:cubicBezTo>
                    <a:pt x="254" y="1145"/>
                    <a:pt x="254" y="1145"/>
                    <a:pt x="254" y="1145"/>
                  </a:cubicBezTo>
                  <a:cubicBezTo>
                    <a:pt x="253" y="1142"/>
                    <a:pt x="252" y="1140"/>
                    <a:pt x="252" y="1137"/>
                  </a:cubicBezTo>
                  <a:cubicBezTo>
                    <a:pt x="252" y="1137"/>
                    <a:pt x="252" y="1137"/>
                    <a:pt x="252" y="1137"/>
                  </a:cubicBezTo>
                  <a:cubicBezTo>
                    <a:pt x="251" y="1137"/>
                    <a:pt x="251" y="1137"/>
                    <a:pt x="251" y="1137"/>
                  </a:cubicBezTo>
                  <a:cubicBezTo>
                    <a:pt x="251" y="1136"/>
                    <a:pt x="251" y="1134"/>
                    <a:pt x="251" y="1133"/>
                  </a:cubicBezTo>
                  <a:cubicBezTo>
                    <a:pt x="251" y="1133"/>
                    <a:pt x="251" y="1133"/>
                    <a:pt x="251" y="1133"/>
                  </a:cubicBezTo>
                  <a:cubicBezTo>
                    <a:pt x="252" y="1133"/>
                    <a:pt x="252" y="1133"/>
                    <a:pt x="252" y="1133"/>
                  </a:cubicBezTo>
                  <a:cubicBezTo>
                    <a:pt x="252" y="1131"/>
                    <a:pt x="252" y="1131"/>
                    <a:pt x="252" y="1131"/>
                  </a:cubicBezTo>
                  <a:cubicBezTo>
                    <a:pt x="252" y="1131"/>
                    <a:pt x="252" y="1131"/>
                    <a:pt x="252" y="1130"/>
                  </a:cubicBezTo>
                  <a:cubicBezTo>
                    <a:pt x="252" y="1129"/>
                    <a:pt x="252" y="1128"/>
                    <a:pt x="252" y="1127"/>
                  </a:cubicBezTo>
                  <a:cubicBezTo>
                    <a:pt x="251" y="1127"/>
                    <a:pt x="251" y="1127"/>
                    <a:pt x="251" y="1127"/>
                  </a:cubicBezTo>
                  <a:cubicBezTo>
                    <a:pt x="251" y="1127"/>
                    <a:pt x="251" y="1127"/>
                    <a:pt x="251" y="1127"/>
                  </a:cubicBezTo>
                  <a:cubicBezTo>
                    <a:pt x="251" y="1126"/>
                    <a:pt x="251" y="1125"/>
                    <a:pt x="251" y="1124"/>
                  </a:cubicBezTo>
                  <a:cubicBezTo>
                    <a:pt x="250" y="1123"/>
                    <a:pt x="250" y="1121"/>
                    <a:pt x="250" y="1120"/>
                  </a:cubicBezTo>
                  <a:cubicBezTo>
                    <a:pt x="250" y="1118"/>
                    <a:pt x="250" y="1114"/>
                    <a:pt x="249" y="1112"/>
                  </a:cubicBezTo>
                  <a:cubicBezTo>
                    <a:pt x="249" y="1109"/>
                    <a:pt x="249" y="1106"/>
                    <a:pt x="249" y="1105"/>
                  </a:cubicBezTo>
                  <a:cubicBezTo>
                    <a:pt x="249" y="1105"/>
                    <a:pt x="249" y="1105"/>
                    <a:pt x="249" y="1105"/>
                  </a:cubicBezTo>
                  <a:cubicBezTo>
                    <a:pt x="249" y="1105"/>
                    <a:pt x="249" y="1105"/>
                    <a:pt x="249" y="1105"/>
                  </a:cubicBezTo>
                  <a:cubicBezTo>
                    <a:pt x="249" y="1103"/>
                    <a:pt x="249" y="1101"/>
                    <a:pt x="248" y="1098"/>
                  </a:cubicBezTo>
                  <a:cubicBezTo>
                    <a:pt x="248" y="1096"/>
                    <a:pt x="248" y="1095"/>
                    <a:pt x="248" y="1093"/>
                  </a:cubicBezTo>
                  <a:cubicBezTo>
                    <a:pt x="248" y="1092"/>
                    <a:pt x="248" y="1091"/>
                    <a:pt x="248" y="1090"/>
                  </a:cubicBezTo>
                  <a:cubicBezTo>
                    <a:pt x="248" y="1090"/>
                    <a:pt x="248" y="1090"/>
                    <a:pt x="248" y="1090"/>
                  </a:cubicBezTo>
                  <a:cubicBezTo>
                    <a:pt x="248" y="1090"/>
                    <a:pt x="248" y="1090"/>
                    <a:pt x="248" y="1090"/>
                  </a:cubicBezTo>
                  <a:cubicBezTo>
                    <a:pt x="248" y="1089"/>
                    <a:pt x="247" y="1087"/>
                    <a:pt x="247" y="1086"/>
                  </a:cubicBezTo>
                  <a:cubicBezTo>
                    <a:pt x="246" y="1085"/>
                    <a:pt x="245" y="1084"/>
                    <a:pt x="245" y="1083"/>
                  </a:cubicBezTo>
                  <a:cubicBezTo>
                    <a:pt x="245" y="1083"/>
                    <a:pt x="245" y="1082"/>
                    <a:pt x="245" y="1081"/>
                  </a:cubicBezTo>
                  <a:cubicBezTo>
                    <a:pt x="245" y="1081"/>
                    <a:pt x="245" y="1080"/>
                    <a:pt x="245" y="1079"/>
                  </a:cubicBezTo>
                  <a:cubicBezTo>
                    <a:pt x="245" y="1079"/>
                    <a:pt x="245" y="1079"/>
                    <a:pt x="245" y="1079"/>
                  </a:cubicBezTo>
                  <a:cubicBezTo>
                    <a:pt x="245" y="1078"/>
                    <a:pt x="245" y="1076"/>
                    <a:pt x="245" y="1075"/>
                  </a:cubicBezTo>
                  <a:cubicBezTo>
                    <a:pt x="246" y="1075"/>
                    <a:pt x="246" y="1075"/>
                    <a:pt x="246" y="1075"/>
                  </a:cubicBezTo>
                  <a:cubicBezTo>
                    <a:pt x="245" y="1074"/>
                    <a:pt x="245" y="1074"/>
                    <a:pt x="245" y="1074"/>
                  </a:cubicBezTo>
                  <a:cubicBezTo>
                    <a:pt x="245" y="1074"/>
                    <a:pt x="245" y="1073"/>
                    <a:pt x="245" y="1073"/>
                  </a:cubicBezTo>
                  <a:cubicBezTo>
                    <a:pt x="243" y="1072"/>
                    <a:pt x="243" y="1072"/>
                    <a:pt x="243" y="1072"/>
                  </a:cubicBezTo>
                  <a:cubicBezTo>
                    <a:pt x="243" y="1068"/>
                    <a:pt x="243" y="1068"/>
                    <a:pt x="243" y="1068"/>
                  </a:cubicBezTo>
                  <a:cubicBezTo>
                    <a:pt x="243" y="1067"/>
                    <a:pt x="243" y="1065"/>
                    <a:pt x="242" y="1063"/>
                  </a:cubicBezTo>
                  <a:cubicBezTo>
                    <a:pt x="242" y="1061"/>
                    <a:pt x="241" y="1059"/>
                    <a:pt x="240" y="1057"/>
                  </a:cubicBezTo>
                  <a:cubicBezTo>
                    <a:pt x="239" y="1056"/>
                    <a:pt x="238" y="1054"/>
                    <a:pt x="238" y="1053"/>
                  </a:cubicBezTo>
                  <a:cubicBezTo>
                    <a:pt x="238" y="1050"/>
                    <a:pt x="238" y="1050"/>
                    <a:pt x="238" y="1050"/>
                  </a:cubicBezTo>
                  <a:cubicBezTo>
                    <a:pt x="238" y="1049"/>
                    <a:pt x="238" y="1049"/>
                    <a:pt x="238" y="1048"/>
                  </a:cubicBezTo>
                  <a:cubicBezTo>
                    <a:pt x="238" y="1048"/>
                    <a:pt x="237" y="1047"/>
                    <a:pt x="237" y="1046"/>
                  </a:cubicBezTo>
                  <a:cubicBezTo>
                    <a:pt x="237" y="1046"/>
                    <a:pt x="237" y="1046"/>
                    <a:pt x="237" y="1046"/>
                  </a:cubicBezTo>
                  <a:cubicBezTo>
                    <a:pt x="237" y="1045"/>
                    <a:pt x="237" y="1045"/>
                    <a:pt x="237" y="1045"/>
                  </a:cubicBezTo>
                  <a:cubicBezTo>
                    <a:pt x="236" y="1044"/>
                    <a:pt x="236" y="1041"/>
                    <a:pt x="236" y="1040"/>
                  </a:cubicBezTo>
                  <a:cubicBezTo>
                    <a:pt x="236" y="1039"/>
                    <a:pt x="236" y="1039"/>
                    <a:pt x="237" y="1038"/>
                  </a:cubicBezTo>
                  <a:cubicBezTo>
                    <a:pt x="237" y="1038"/>
                    <a:pt x="237" y="1038"/>
                    <a:pt x="237" y="1038"/>
                  </a:cubicBezTo>
                  <a:cubicBezTo>
                    <a:pt x="237" y="1038"/>
                    <a:pt x="238" y="1039"/>
                    <a:pt x="238" y="1039"/>
                  </a:cubicBezTo>
                  <a:cubicBezTo>
                    <a:pt x="238" y="1039"/>
                    <a:pt x="238" y="1039"/>
                    <a:pt x="238" y="1039"/>
                  </a:cubicBezTo>
                  <a:cubicBezTo>
                    <a:pt x="239" y="1039"/>
                    <a:pt x="239" y="1039"/>
                    <a:pt x="239" y="1039"/>
                  </a:cubicBezTo>
                  <a:cubicBezTo>
                    <a:pt x="239" y="1039"/>
                    <a:pt x="240" y="1039"/>
                    <a:pt x="240" y="1039"/>
                  </a:cubicBezTo>
                  <a:cubicBezTo>
                    <a:pt x="241" y="1039"/>
                    <a:pt x="241" y="1039"/>
                    <a:pt x="242" y="1039"/>
                  </a:cubicBezTo>
                  <a:cubicBezTo>
                    <a:pt x="242" y="1038"/>
                    <a:pt x="242" y="1038"/>
                    <a:pt x="242" y="1037"/>
                  </a:cubicBezTo>
                  <a:cubicBezTo>
                    <a:pt x="242" y="1036"/>
                    <a:pt x="242" y="1036"/>
                    <a:pt x="242" y="1035"/>
                  </a:cubicBezTo>
                  <a:cubicBezTo>
                    <a:pt x="241" y="1035"/>
                    <a:pt x="239" y="1034"/>
                    <a:pt x="239" y="1034"/>
                  </a:cubicBezTo>
                  <a:cubicBezTo>
                    <a:pt x="238" y="1034"/>
                    <a:pt x="237" y="1033"/>
                    <a:pt x="236" y="1032"/>
                  </a:cubicBezTo>
                  <a:cubicBezTo>
                    <a:pt x="236" y="1032"/>
                    <a:pt x="236" y="1032"/>
                    <a:pt x="236" y="1032"/>
                  </a:cubicBezTo>
                  <a:cubicBezTo>
                    <a:pt x="236" y="1032"/>
                    <a:pt x="235" y="1032"/>
                    <a:pt x="235" y="1031"/>
                  </a:cubicBezTo>
                  <a:cubicBezTo>
                    <a:pt x="234" y="1031"/>
                    <a:pt x="234" y="1030"/>
                    <a:pt x="234" y="1030"/>
                  </a:cubicBezTo>
                  <a:cubicBezTo>
                    <a:pt x="233" y="1030"/>
                    <a:pt x="233" y="1030"/>
                    <a:pt x="233" y="1030"/>
                  </a:cubicBezTo>
                  <a:cubicBezTo>
                    <a:pt x="233" y="1030"/>
                    <a:pt x="233" y="1030"/>
                    <a:pt x="233" y="1030"/>
                  </a:cubicBezTo>
                  <a:cubicBezTo>
                    <a:pt x="233" y="1029"/>
                    <a:pt x="233" y="1027"/>
                    <a:pt x="233" y="1026"/>
                  </a:cubicBezTo>
                  <a:cubicBezTo>
                    <a:pt x="233" y="1025"/>
                    <a:pt x="234" y="1024"/>
                    <a:pt x="235" y="1024"/>
                  </a:cubicBezTo>
                  <a:cubicBezTo>
                    <a:pt x="237" y="1023"/>
                    <a:pt x="237" y="1023"/>
                    <a:pt x="237" y="1023"/>
                  </a:cubicBezTo>
                  <a:cubicBezTo>
                    <a:pt x="236" y="1021"/>
                    <a:pt x="236" y="1021"/>
                    <a:pt x="236" y="1021"/>
                  </a:cubicBezTo>
                  <a:cubicBezTo>
                    <a:pt x="235" y="1020"/>
                    <a:pt x="235" y="1020"/>
                    <a:pt x="234" y="1019"/>
                  </a:cubicBezTo>
                  <a:cubicBezTo>
                    <a:pt x="233" y="1019"/>
                    <a:pt x="232" y="1017"/>
                    <a:pt x="232" y="1015"/>
                  </a:cubicBezTo>
                  <a:cubicBezTo>
                    <a:pt x="232" y="1014"/>
                    <a:pt x="232" y="1013"/>
                    <a:pt x="232" y="1011"/>
                  </a:cubicBezTo>
                  <a:cubicBezTo>
                    <a:pt x="233" y="1011"/>
                    <a:pt x="233" y="1010"/>
                    <a:pt x="233" y="1009"/>
                  </a:cubicBezTo>
                  <a:cubicBezTo>
                    <a:pt x="233" y="1009"/>
                    <a:pt x="234" y="1008"/>
                    <a:pt x="234" y="1008"/>
                  </a:cubicBezTo>
                  <a:cubicBezTo>
                    <a:pt x="234" y="1008"/>
                    <a:pt x="234" y="1008"/>
                    <a:pt x="234" y="1008"/>
                  </a:cubicBezTo>
                  <a:cubicBezTo>
                    <a:pt x="234" y="1007"/>
                    <a:pt x="234" y="1007"/>
                    <a:pt x="234" y="1007"/>
                  </a:cubicBezTo>
                  <a:cubicBezTo>
                    <a:pt x="234" y="1007"/>
                    <a:pt x="235" y="1007"/>
                    <a:pt x="236" y="1007"/>
                  </a:cubicBezTo>
                  <a:cubicBezTo>
                    <a:pt x="236" y="1007"/>
                    <a:pt x="237" y="1007"/>
                    <a:pt x="237" y="1008"/>
                  </a:cubicBezTo>
                  <a:cubicBezTo>
                    <a:pt x="240" y="1010"/>
                    <a:pt x="240" y="1010"/>
                    <a:pt x="240" y="1010"/>
                  </a:cubicBezTo>
                  <a:cubicBezTo>
                    <a:pt x="239" y="1004"/>
                    <a:pt x="239" y="1004"/>
                    <a:pt x="239" y="1004"/>
                  </a:cubicBezTo>
                  <a:cubicBezTo>
                    <a:pt x="238" y="1003"/>
                    <a:pt x="238" y="1003"/>
                    <a:pt x="238" y="1003"/>
                  </a:cubicBezTo>
                  <a:cubicBezTo>
                    <a:pt x="237" y="1002"/>
                    <a:pt x="237" y="1001"/>
                    <a:pt x="237" y="1001"/>
                  </a:cubicBezTo>
                  <a:cubicBezTo>
                    <a:pt x="237" y="1001"/>
                    <a:pt x="237" y="1001"/>
                    <a:pt x="237" y="1001"/>
                  </a:cubicBezTo>
                  <a:cubicBezTo>
                    <a:pt x="238" y="1000"/>
                    <a:pt x="239" y="999"/>
                    <a:pt x="239" y="999"/>
                  </a:cubicBezTo>
                  <a:cubicBezTo>
                    <a:pt x="241" y="999"/>
                    <a:pt x="242" y="997"/>
                    <a:pt x="242" y="997"/>
                  </a:cubicBezTo>
                  <a:cubicBezTo>
                    <a:pt x="242" y="994"/>
                    <a:pt x="242" y="994"/>
                    <a:pt x="242" y="994"/>
                  </a:cubicBezTo>
                  <a:cubicBezTo>
                    <a:pt x="241" y="995"/>
                    <a:pt x="241" y="995"/>
                    <a:pt x="241" y="995"/>
                  </a:cubicBezTo>
                  <a:cubicBezTo>
                    <a:pt x="240" y="995"/>
                    <a:pt x="239" y="995"/>
                    <a:pt x="239" y="995"/>
                  </a:cubicBezTo>
                  <a:cubicBezTo>
                    <a:pt x="237" y="995"/>
                    <a:pt x="234" y="996"/>
                    <a:pt x="233" y="997"/>
                  </a:cubicBezTo>
                  <a:cubicBezTo>
                    <a:pt x="232" y="997"/>
                    <a:pt x="231" y="998"/>
                    <a:pt x="230" y="998"/>
                  </a:cubicBezTo>
                  <a:cubicBezTo>
                    <a:pt x="230" y="998"/>
                    <a:pt x="230" y="997"/>
                    <a:pt x="230" y="997"/>
                  </a:cubicBezTo>
                  <a:cubicBezTo>
                    <a:pt x="230" y="993"/>
                    <a:pt x="230" y="993"/>
                    <a:pt x="230" y="993"/>
                  </a:cubicBezTo>
                  <a:cubicBezTo>
                    <a:pt x="230" y="992"/>
                    <a:pt x="230" y="990"/>
                    <a:pt x="230" y="989"/>
                  </a:cubicBezTo>
                  <a:cubicBezTo>
                    <a:pt x="230" y="982"/>
                    <a:pt x="230" y="982"/>
                    <a:pt x="230" y="982"/>
                  </a:cubicBezTo>
                  <a:cubicBezTo>
                    <a:pt x="230" y="980"/>
                    <a:pt x="231" y="979"/>
                    <a:pt x="232" y="979"/>
                  </a:cubicBezTo>
                  <a:cubicBezTo>
                    <a:pt x="240" y="979"/>
                    <a:pt x="240" y="979"/>
                    <a:pt x="240" y="979"/>
                  </a:cubicBezTo>
                  <a:cubicBezTo>
                    <a:pt x="237" y="977"/>
                    <a:pt x="237" y="977"/>
                    <a:pt x="237" y="977"/>
                  </a:cubicBezTo>
                  <a:cubicBezTo>
                    <a:pt x="236" y="976"/>
                    <a:pt x="236" y="976"/>
                    <a:pt x="236" y="976"/>
                  </a:cubicBezTo>
                  <a:cubicBezTo>
                    <a:pt x="235" y="976"/>
                    <a:pt x="234" y="976"/>
                    <a:pt x="234" y="976"/>
                  </a:cubicBezTo>
                  <a:cubicBezTo>
                    <a:pt x="233" y="976"/>
                    <a:pt x="232" y="976"/>
                    <a:pt x="232" y="976"/>
                  </a:cubicBezTo>
                  <a:cubicBezTo>
                    <a:pt x="232" y="976"/>
                    <a:pt x="232" y="976"/>
                    <a:pt x="232" y="976"/>
                  </a:cubicBezTo>
                  <a:cubicBezTo>
                    <a:pt x="229" y="973"/>
                    <a:pt x="229" y="973"/>
                    <a:pt x="229" y="973"/>
                  </a:cubicBezTo>
                  <a:cubicBezTo>
                    <a:pt x="229" y="970"/>
                    <a:pt x="229" y="970"/>
                    <a:pt x="229" y="970"/>
                  </a:cubicBezTo>
                  <a:cubicBezTo>
                    <a:pt x="229" y="969"/>
                    <a:pt x="230" y="968"/>
                    <a:pt x="231" y="968"/>
                  </a:cubicBezTo>
                  <a:cubicBezTo>
                    <a:pt x="234" y="966"/>
                    <a:pt x="234" y="966"/>
                    <a:pt x="234" y="966"/>
                  </a:cubicBezTo>
                  <a:cubicBezTo>
                    <a:pt x="230" y="966"/>
                    <a:pt x="230" y="966"/>
                    <a:pt x="230" y="966"/>
                  </a:cubicBezTo>
                  <a:cubicBezTo>
                    <a:pt x="230" y="966"/>
                    <a:pt x="230" y="966"/>
                    <a:pt x="230" y="966"/>
                  </a:cubicBezTo>
                  <a:cubicBezTo>
                    <a:pt x="230" y="966"/>
                    <a:pt x="230" y="966"/>
                    <a:pt x="230" y="966"/>
                  </a:cubicBezTo>
                  <a:cubicBezTo>
                    <a:pt x="230" y="966"/>
                    <a:pt x="229" y="965"/>
                    <a:pt x="229" y="963"/>
                  </a:cubicBezTo>
                  <a:cubicBezTo>
                    <a:pt x="229" y="962"/>
                    <a:pt x="229" y="960"/>
                    <a:pt x="228" y="960"/>
                  </a:cubicBezTo>
                  <a:cubicBezTo>
                    <a:pt x="228" y="959"/>
                    <a:pt x="228" y="958"/>
                    <a:pt x="228" y="957"/>
                  </a:cubicBezTo>
                  <a:cubicBezTo>
                    <a:pt x="228" y="957"/>
                    <a:pt x="228" y="957"/>
                    <a:pt x="228" y="956"/>
                  </a:cubicBezTo>
                  <a:cubicBezTo>
                    <a:pt x="229" y="955"/>
                    <a:pt x="229" y="955"/>
                    <a:pt x="229" y="955"/>
                  </a:cubicBezTo>
                  <a:cubicBezTo>
                    <a:pt x="226" y="953"/>
                    <a:pt x="226" y="953"/>
                    <a:pt x="226" y="953"/>
                  </a:cubicBezTo>
                  <a:cubicBezTo>
                    <a:pt x="226" y="946"/>
                    <a:pt x="226" y="946"/>
                    <a:pt x="226" y="946"/>
                  </a:cubicBezTo>
                  <a:cubicBezTo>
                    <a:pt x="226" y="946"/>
                    <a:pt x="227" y="945"/>
                    <a:pt x="227" y="945"/>
                  </a:cubicBezTo>
                  <a:cubicBezTo>
                    <a:pt x="227" y="944"/>
                    <a:pt x="227" y="943"/>
                    <a:pt x="227" y="943"/>
                  </a:cubicBezTo>
                  <a:cubicBezTo>
                    <a:pt x="227" y="943"/>
                    <a:pt x="227" y="943"/>
                    <a:pt x="227" y="943"/>
                  </a:cubicBezTo>
                  <a:cubicBezTo>
                    <a:pt x="228" y="942"/>
                    <a:pt x="229" y="941"/>
                    <a:pt x="230" y="940"/>
                  </a:cubicBezTo>
                  <a:cubicBezTo>
                    <a:pt x="230" y="939"/>
                    <a:pt x="230" y="939"/>
                    <a:pt x="230" y="939"/>
                  </a:cubicBezTo>
                  <a:cubicBezTo>
                    <a:pt x="230" y="939"/>
                    <a:pt x="230" y="939"/>
                    <a:pt x="230" y="939"/>
                  </a:cubicBezTo>
                  <a:cubicBezTo>
                    <a:pt x="230" y="938"/>
                    <a:pt x="230" y="937"/>
                    <a:pt x="231" y="935"/>
                  </a:cubicBezTo>
                  <a:cubicBezTo>
                    <a:pt x="231" y="935"/>
                    <a:pt x="231" y="935"/>
                    <a:pt x="231" y="935"/>
                  </a:cubicBezTo>
                  <a:cubicBezTo>
                    <a:pt x="231" y="929"/>
                    <a:pt x="231" y="929"/>
                    <a:pt x="231" y="929"/>
                  </a:cubicBezTo>
                  <a:cubicBezTo>
                    <a:pt x="231" y="928"/>
                    <a:pt x="231" y="925"/>
                    <a:pt x="232" y="923"/>
                  </a:cubicBezTo>
                  <a:cubicBezTo>
                    <a:pt x="232" y="923"/>
                    <a:pt x="232" y="923"/>
                    <a:pt x="232" y="923"/>
                  </a:cubicBezTo>
                  <a:cubicBezTo>
                    <a:pt x="238" y="915"/>
                    <a:pt x="238" y="915"/>
                    <a:pt x="238" y="915"/>
                  </a:cubicBezTo>
                  <a:cubicBezTo>
                    <a:pt x="238" y="915"/>
                    <a:pt x="238" y="915"/>
                    <a:pt x="238" y="915"/>
                  </a:cubicBezTo>
                  <a:cubicBezTo>
                    <a:pt x="238" y="914"/>
                    <a:pt x="239" y="913"/>
                    <a:pt x="239" y="913"/>
                  </a:cubicBezTo>
                  <a:cubicBezTo>
                    <a:pt x="239" y="913"/>
                    <a:pt x="239" y="913"/>
                    <a:pt x="239" y="913"/>
                  </a:cubicBezTo>
                  <a:cubicBezTo>
                    <a:pt x="239" y="913"/>
                    <a:pt x="239" y="913"/>
                    <a:pt x="239" y="913"/>
                  </a:cubicBezTo>
                  <a:cubicBezTo>
                    <a:pt x="240" y="911"/>
                    <a:pt x="240" y="910"/>
                    <a:pt x="240" y="909"/>
                  </a:cubicBezTo>
                  <a:cubicBezTo>
                    <a:pt x="240" y="908"/>
                    <a:pt x="240" y="907"/>
                    <a:pt x="241" y="906"/>
                  </a:cubicBezTo>
                  <a:cubicBezTo>
                    <a:pt x="241" y="905"/>
                    <a:pt x="241" y="904"/>
                    <a:pt x="241" y="903"/>
                  </a:cubicBezTo>
                  <a:cubicBezTo>
                    <a:pt x="242" y="903"/>
                    <a:pt x="242" y="903"/>
                    <a:pt x="242" y="903"/>
                  </a:cubicBezTo>
                  <a:cubicBezTo>
                    <a:pt x="242" y="903"/>
                    <a:pt x="242" y="903"/>
                    <a:pt x="242" y="903"/>
                  </a:cubicBezTo>
                  <a:cubicBezTo>
                    <a:pt x="242" y="902"/>
                    <a:pt x="242" y="900"/>
                    <a:pt x="242" y="899"/>
                  </a:cubicBezTo>
                  <a:cubicBezTo>
                    <a:pt x="242" y="898"/>
                    <a:pt x="242" y="898"/>
                    <a:pt x="242" y="898"/>
                  </a:cubicBezTo>
                  <a:cubicBezTo>
                    <a:pt x="242" y="896"/>
                    <a:pt x="241" y="895"/>
                    <a:pt x="241" y="895"/>
                  </a:cubicBezTo>
                  <a:cubicBezTo>
                    <a:pt x="241" y="895"/>
                    <a:pt x="241" y="895"/>
                    <a:pt x="241" y="895"/>
                  </a:cubicBezTo>
                  <a:cubicBezTo>
                    <a:pt x="241" y="895"/>
                    <a:pt x="241" y="895"/>
                    <a:pt x="241" y="895"/>
                  </a:cubicBezTo>
                  <a:cubicBezTo>
                    <a:pt x="240" y="894"/>
                    <a:pt x="240" y="893"/>
                    <a:pt x="240" y="892"/>
                  </a:cubicBezTo>
                  <a:cubicBezTo>
                    <a:pt x="240" y="888"/>
                    <a:pt x="239" y="887"/>
                    <a:pt x="239" y="887"/>
                  </a:cubicBezTo>
                  <a:cubicBezTo>
                    <a:pt x="238" y="886"/>
                    <a:pt x="237" y="885"/>
                    <a:pt x="237" y="884"/>
                  </a:cubicBezTo>
                  <a:cubicBezTo>
                    <a:pt x="237" y="884"/>
                    <a:pt x="237" y="884"/>
                    <a:pt x="238" y="884"/>
                  </a:cubicBezTo>
                  <a:cubicBezTo>
                    <a:pt x="238" y="883"/>
                    <a:pt x="238" y="883"/>
                    <a:pt x="238" y="883"/>
                  </a:cubicBezTo>
                  <a:cubicBezTo>
                    <a:pt x="238" y="881"/>
                    <a:pt x="238" y="881"/>
                    <a:pt x="238" y="881"/>
                  </a:cubicBezTo>
                  <a:cubicBezTo>
                    <a:pt x="235" y="881"/>
                    <a:pt x="235" y="881"/>
                    <a:pt x="235" y="881"/>
                  </a:cubicBezTo>
                  <a:cubicBezTo>
                    <a:pt x="235" y="881"/>
                    <a:pt x="235" y="881"/>
                    <a:pt x="235" y="881"/>
                  </a:cubicBezTo>
                  <a:cubicBezTo>
                    <a:pt x="234" y="881"/>
                    <a:pt x="233" y="882"/>
                    <a:pt x="232" y="882"/>
                  </a:cubicBezTo>
                  <a:cubicBezTo>
                    <a:pt x="232" y="882"/>
                    <a:pt x="231" y="881"/>
                    <a:pt x="231" y="881"/>
                  </a:cubicBezTo>
                  <a:cubicBezTo>
                    <a:pt x="231" y="881"/>
                    <a:pt x="231" y="881"/>
                    <a:pt x="231" y="881"/>
                  </a:cubicBezTo>
                  <a:cubicBezTo>
                    <a:pt x="230" y="881"/>
                    <a:pt x="230" y="881"/>
                    <a:pt x="230" y="881"/>
                  </a:cubicBezTo>
                  <a:cubicBezTo>
                    <a:pt x="230" y="881"/>
                    <a:pt x="229" y="880"/>
                    <a:pt x="229" y="879"/>
                  </a:cubicBezTo>
                  <a:cubicBezTo>
                    <a:pt x="231" y="877"/>
                    <a:pt x="231" y="877"/>
                    <a:pt x="231" y="877"/>
                  </a:cubicBezTo>
                  <a:cubicBezTo>
                    <a:pt x="232" y="876"/>
                    <a:pt x="232" y="876"/>
                    <a:pt x="232" y="876"/>
                  </a:cubicBezTo>
                  <a:cubicBezTo>
                    <a:pt x="232" y="875"/>
                    <a:pt x="232" y="875"/>
                    <a:pt x="231" y="874"/>
                  </a:cubicBezTo>
                  <a:cubicBezTo>
                    <a:pt x="231" y="874"/>
                    <a:pt x="231" y="874"/>
                    <a:pt x="231" y="874"/>
                  </a:cubicBezTo>
                  <a:cubicBezTo>
                    <a:pt x="231" y="873"/>
                    <a:pt x="231" y="873"/>
                    <a:pt x="229" y="873"/>
                  </a:cubicBezTo>
                  <a:cubicBezTo>
                    <a:pt x="229" y="873"/>
                    <a:pt x="229" y="873"/>
                    <a:pt x="229" y="873"/>
                  </a:cubicBezTo>
                  <a:cubicBezTo>
                    <a:pt x="229" y="873"/>
                    <a:pt x="229" y="873"/>
                    <a:pt x="229" y="873"/>
                  </a:cubicBezTo>
                  <a:cubicBezTo>
                    <a:pt x="228" y="872"/>
                    <a:pt x="227" y="871"/>
                    <a:pt x="227" y="870"/>
                  </a:cubicBezTo>
                  <a:cubicBezTo>
                    <a:pt x="227" y="870"/>
                    <a:pt x="227" y="870"/>
                    <a:pt x="227" y="870"/>
                  </a:cubicBezTo>
                  <a:cubicBezTo>
                    <a:pt x="227" y="870"/>
                    <a:pt x="227" y="870"/>
                    <a:pt x="227" y="870"/>
                  </a:cubicBezTo>
                  <a:cubicBezTo>
                    <a:pt x="226" y="870"/>
                    <a:pt x="227" y="869"/>
                    <a:pt x="227" y="868"/>
                  </a:cubicBezTo>
                  <a:cubicBezTo>
                    <a:pt x="227" y="868"/>
                    <a:pt x="227" y="868"/>
                    <a:pt x="227" y="868"/>
                  </a:cubicBezTo>
                  <a:cubicBezTo>
                    <a:pt x="227" y="868"/>
                    <a:pt x="227" y="868"/>
                    <a:pt x="227" y="868"/>
                  </a:cubicBezTo>
                  <a:cubicBezTo>
                    <a:pt x="227" y="867"/>
                    <a:pt x="227" y="867"/>
                    <a:pt x="228" y="867"/>
                  </a:cubicBezTo>
                  <a:cubicBezTo>
                    <a:pt x="228" y="866"/>
                    <a:pt x="228" y="866"/>
                    <a:pt x="228" y="866"/>
                  </a:cubicBezTo>
                  <a:cubicBezTo>
                    <a:pt x="228" y="865"/>
                    <a:pt x="228" y="865"/>
                    <a:pt x="228" y="865"/>
                  </a:cubicBezTo>
                  <a:cubicBezTo>
                    <a:pt x="228" y="864"/>
                    <a:pt x="228" y="863"/>
                    <a:pt x="229" y="862"/>
                  </a:cubicBezTo>
                  <a:cubicBezTo>
                    <a:pt x="231" y="861"/>
                    <a:pt x="231" y="861"/>
                    <a:pt x="231" y="861"/>
                  </a:cubicBezTo>
                  <a:cubicBezTo>
                    <a:pt x="229" y="860"/>
                    <a:pt x="229" y="860"/>
                    <a:pt x="229" y="860"/>
                  </a:cubicBezTo>
                  <a:cubicBezTo>
                    <a:pt x="229" y="860"/>
                    <a:pt x="229" y="860"/>
                    <a:pt x="229" y="860"/>
                  </a:cubicBezTo>
                  <a:cubicBezTo>
                    <a:pt x="229" y="859"/>
                    <a:pt x="229" y="858"/>
                    <a:pt x="231" y="857"/>
                  </a:cubicBezTo>
                  <a:cubicBezTo>
                    <a:pt x="232" y="857"/>
                    <a:pt x="232" y="857"/>
                    <a:pt x="232" y="857"/>
                  </a:cubicBezTo>
                  <a:cubicBezTo>
                    <a:pt x="232" y="857"/>
                    <a:pt x="232" y="857"/>
                    <a:pt x="232" y="857"/>
                  </a:cubicBezTo>
                  <a:cubicBezTo>
                    <a:pt x="232" y="857"/>
                    <a:pt x="233" y="856"/>
                    <a:pt x="233" y="856"/>
                  </a:cubicBezTo>
                  <a:cubicBezTo>
                    <a:pt x="234" y="856"/>
                    <a:pt x="236" y="855"/>
                    <a:pt x="237" y="854"/>
                  </a:cubicBezTo>
                  <a:cubicBezTo>
                    <a:pt x="238" y="853"/>
                    <a:pt x="240" y="852"/>
                    <a:pt x="242" y="852"/>
                  </a:cubicBezTo>
                  <a:cubicBezTo>
                    <a:pt x="242" y="852"/>
                    <a:pt x="242" y="852"/>
                    <a:pt x="242" y="852"/>
                  </a:cubicBezTo>
                  <a:cubicBezTo>
                    <a:pt x="242" y="852"/>
                    <a:pt x="242" y="852"/>
                    <a:pt x="242" y="852"/>
                  </a:cubicBezTo>
                  <a:cubicBezTo>
                    <a:pt x="243" y="852"/>
                    <a:pt x="243" y="851"/>
                    <a:pt x="244" y="851"/>
                  </a:cubicBezTo>
                  <a:cubicBezTo>
                    <a:pt x="244" y="849"/>
                    <a:pt x="244" y="849"/>
                    <a:pt x="244" y="849"/>
                  </a:cubicBezTo>
                  <a:cubicBezTo>
                    <a:pt x="243" y="849"/>
                    <a:pt x="229" y="849"/>
                    <a:pt x="227" y="849"/>
                  </a:cubicBezTo>
                  <a:cubicBezTo>
                    <a:pt x="226" y="849"/>
                    <a:pt x="225" y="848"/>
                    <a:pt x="225" y="848"/>
                  </a:cubicBezTo>
                  <a:cubicBezTo>
                    <a:pt x="225" y="848"/>
                    <a:pt x="225" y="847"/>
                    <a:pt x="226" y="847"/>
                  </a:cubicBezTo>
                  <a:cubicBezTo>
                    <a:pt x="226" y="846"/>
                    <a:pt x="226" y="846"/>
                    <a:pt x="226" y="846"/>
                  </a:cubicBezTo>
                  <a:cubicBezTo>
                    <a:pt x="226" y="846"/>
                    <a:pt x="226" y="846"/>
                    <a:pt x="226" y="846"/>
                  </a:cubicBezTo>
                  <a:cubicBezTo>
                    <a:pt x="227" y="845"/>
                    <a:pt x="227" y="843"/>
                    <a:pt x="227" y="842"/>
                  </a:cubicBezTo>
                  <a:cubicBezTo>
                    <a:pt x="227" y="841"/>
                    <a:pt x="227" y="839"/>
                    <a:pt x="228" y="838"/>
                  </a:cubicBezTo>
                  <a:cubicBezTo>
                    <a:pt x="228" y="838"/>
                    <a:pt x="228" y="838"/>
                    <a:pt x="228" y="838"/>
                  </a:cubicBezTo>
                  <a:cubicBezTo>
                    <a:pt x="228" y="838"/>
                    <a:pt x="228" y="838"/>
                    <a:pt x="228" y="838"/>
                  </a:cubicBezTo>
                  <a:cubicBezTo>
                    <a:pt x="229" y="837"/>
                    <a:pt x="229" y="837"/>
                    <a:pt x="230" y="836"/>
                  </a:cubicBezTo>
                  <a:cubicBezTo>
                    <a:pt x="232" y="834"/>
                    <a:pt x="232" y="834"/>
                    <a:pt x="232" y="834"/>
                  </a:cubicBezTo>
                  <a:cubicBezTo>
                    <a:pt x="226" y="834"/>
                    <a:pt x="226" y="834"/>
                    <a:pt x="226" y="834"/>
                  </a:cubicBezTo>
                  <a:cubicBezTo>
                    <a:pt x="225" y="834"/>
                    <a:pt x="225" y="834"/>
                    <a:pt x="225" y="833"/>
                  </a:cubicBezTo>
                  <a:cubicBezTo>
                    <a:pt x="224" y="833"/>
                    <a:pt x="224" y="832"/>
                    <a:pt x="225" y="832"/>
                  </a:cubicBezTo>
                  <a:cubicBezTo>
                    <a:pt x="225" y="831"/>
                    <a:pt x="225" y="831"/>
                    <a:pt x="225" y="831"/>
                  </a:cubicBezTo>
                  <a:cubicBezTo>
                    <a:pt x="225" y="831"/>
                    <a:pt x="225" y="831"/>
                    <a:pt x="225" y="831"/>
                  </a:cubicBezTo>
                  <a:cubicBezTo>
                    <a:pt x="225" y="830"/>
                    <a:pt x="225" y="830"/>
                    <a:pt x="225" y="829"/>
                  </a:cubicBezTo>
                  <a:cubicBezTo>
                    <a:pt x="225" y="828"/>
                    <a:pt x="226" y="827"/>
                    <a:pt x="226" y="826"/>
                  </a:cubicBezTo>
                  <a:cubicBezTo>
                    <a:pt x="226" y="824"/>
                    <a:pt x="226" y="823"/>
                    <a:pt x="227" y="822"/>
                  </a:cubicBezTo>
                  <a:cubicBezTo>
                    <a:pt x="229" y="821"/>
                    <a:pt x="231" y="821"/>
                    <a:pt x="232" y="821"/>
                  </a:cubicBezTo>
                  <a:cubicBezTo>
                    <a:pt x="232" y="821"/>
                    <a:pt x="232" y="821"/>
                    <a:pt x="232" y="821"/>
                  </a:cubicBezTo>
                  <a:cubicBezTo>
                    <a:pt x="232" y="822"/>
                    <a:pt x="233" y="822"/>
                    <a:pt x="235" y="822"/>
                  </a:cubicBezTo>
                  <a:cubicBezTo>
                    <a:pt x="235" y="822"/>
                    <a:pt x="235" y="822"/>
                    <a:pt x="235" y="822"/>
                  </a:cubicBezTo>
                  <a:cubicBezTo>
                    <a:pt x="236" y="822"/>
                    <a:pt x="238" y="822"/>
                    <a:pt x="240" y="821"/>
                  </a:cubicBezTo>
                  <a:cubicBezTo>
                    <a:pt x="240" y="821"/>
                    <a:pt x="241" y="821"/>
                    <a:pt x="242" y="820"/>
                  </a:cubicBezTo>
                  <a:cubicBezTo>
                    <a:pt x="242" y="820"/>
                    <a:pt x="243" y="820"/>
                    <a:pt x="243" y="820"/>
                  </a:cubicBezTo>
                  <a:cubicBezTo>
                    <a:pt x="244" y="820"/>
                    <a:pt x="245" y="820"/>
                    <a:pt x="245" y="820"/>
                  </a:cubicBezTo>
                  <a:cubicBezTo>
                    <a:pt x="246" y="819"/>
                    <a:pt x="246" y="819"/>
                    <a:pt x="246" y="819"/>
                  </a:cubicBezTo>
                  <a:cubicBezTo>
                    <a:pt x="246" y="817"/>
                    <a:pt x="246" y="817"/>
                    <a:pt x="246" y="817"/>
                  </a:cubicBezTo>
                  <a:cubicBezTo>
                    <a:pt x="245" y="817"/>
                    <a:pt x="245" y="817"/>
                    <a:pt x="245" y="817"/>
                  </a:cubicBezTo>
                  <a:cubicBezTo>
                    <a:pt x="240" y="817"/>
                    <a:pt x="240" y="817"/>
                    <a:pt x="240" y="817"/>
                  </a:cubicBezTo>
                  <a:cubicBezTo>
                    <a:pt x="239" y="817"/>
                    <a:pt x="238" y="817"/>
                    <a:pt x="237" y="817"/>
                  </a:cubicBezTo>
                  <a:cubicBezTo>
                    <a:pt x="236" y="817"/>
                    <a:pt x="236" y="817"/>
                    <a:pt x="235" y="817"/>
                  </a:cubicBezTo>
                  <a:cubicBezTo>
                    <a:pt x="235" y="817"/>
                    <a:pt x="235" y="817"/>
                    <a:pt x="235" y="817"/>
                  </a:cubicBezTo>
                  <a:cubicBezTo>
                    <a:pt x="235" y="817"/>
                    <a:pt x="235" y="817"/>
                    <a:pt x="235" y="817"/>
                  </a:cubicBezTo>
                  <a:cubicBezTo>
                    <a:pt x="235" y="816"/>
                    <a:pt x="234" y="816"/>
                    <a:pt x="232" y="816"/>
                  </a:cubicBezTo>
                  <a:cubicBezTo>
                    <a:pt x="231" y="816"/>
                    <a:pt x="231" y="816"/>
                    <a:pt x="231" y="816"/>
                  </a:cubicBezTo>
                  <a:cubicBezTo>
                    <a:pt x="230" y="816"/>
                    <a:pt x="230" y="816"/>
                    <a:pt x="229" y="816"/>
                  </a:cubicBezTo>
                  <a:cubicBezTo>
                    <a:pt x="228" y="817"/>
                    <a:pt x="227" y="817"/>
                    <a:pt x="226" y="817"/>
                  </a:cubicBezTo>
                  <a:cubicBezTo>
                    <a:pt x="225" y="817"/>
                    <a:pt x="225" y="817"/>
                    <a:pt x="225" y="817"/>
                  </a:cubicBezTo>
                  <a:cubicBezTo>
                    <a:pt x="225" y="817"/>
                    <a:pt x="225" y="817"/>
                    <a:pt x="225" y="817"/>
                  </a:cubicBezTo>
                  <a:cubicBezTo>
                    <a:pt x="224" y="817"/>
                    <a:pt x="223" y="818"/>
                    <a:pt x="222" y="818"/>
                  </a:cubicBezTo>
                  <a:cubicBezTo>
                    <a:pt x="222" y="818"/>
                    <a:pt x="221" y="817"/>
                    <a:pt x="221" y="817"/>
                  </a:cubicBezTo>
                  <a:cubicBezTo>
                    <a:pt x="221" y="817"/>
                    <a:pt x="221" y="817"/>
                    <a:pt x="221" y="817"/>
                  </a:cubicBezTo>
                  <a:cubicBezTo>
                    <a:pt x="221" y="817"/>
                    <a:pt x="221" y="817"/>
                    <a:pt x="221" y="817"/>
                  </a:cubicBezTo>
                  <a:cubicBezTo>
                    <a:pt x="220" y="816"/>
                    <a:pt x="219" y="815"/>
                    <a:pt x="219" y="813"/>
                  </a:cubicBezTo>
                  <a:cubicBezTo>
                    <a:pt x="219" y="810"/>
                    <a:pt x="219" y="810"/>
                    <a:pt x="219" y="810"/>
                  </a:cubicBezTo>
                  <a:cubicBezTo>
                    <a:pt x="217" y="813"/>
                    <a:pt x="217" y="813"/>
                    <a:pt x="217" y="813"/>
                  </a:cubicBezTo>
                  <a:cubicBezTo>
                    <a:pt x="216" y="814"/>
                    <a:pt x="216" y="815"/>
                    <a:pt x="215" y="815"/>
                  </a:cubicBezTo>
                  <a:cubicBezTo>
                    <a:pt x="215" y="815"/>
                    <a:pt x="215" y="815"/>
                    <a:pt x="215" y="815"/>
                  </a:cubicBezTo>
                  <a:cubicBezTo>
                    <a:pt x="215" y="815"/>
                    <a:pt x="215" y="815"/>
                    <a:pt x="215" y="815"/>
                  </a:cubicBezTo>
                  <a:cubicBezTo>
                    <a:pt x="214" y="815"/>
                    <a:pt x="214" y="815"/>
                    <a:pt x="214" y="815"/>
                  </a:cubicBezTo>
                  <a:cubicBezTo>
                    <a:pt x="214" y="815"/>
                    <a:pt x="213" y="815"/>
                    <a:pt x="213" y="815"/>
                  </a:cubicBezTo>
                  <a:cubicBezTo>
                    <a:pt x="213" y="815"/>
                    <a:pt x="213" y="815"/>
                    <a:pt x="213" y="815"/>
                  </a:cubicBezTo>
                  <a:cubicBezTo>
                    <a:pt x="208" y="815"/>
                    <a:pt x="208" y="815"/>
                    <a:pt x="208" y="815"/>
                  </a:cubicBezTo>
                  <a:cubicBezTo>
                    <a:pt x="211" y="817"/>
                    <a:pt x="211" y="817"/>
                    <a:pt x="211" y="817"/>
                  </a:cubicBezTo>
                  <a:cubicBezTo>
                    <a:pt x="213" y="819"/>
                    <a:pt x="213" y="819"/>
                    <a:pt x="214" y="819"/>
                  </a:cubicBezTo>
                  <a:cubicBezTo>
                    <a:pt x="214" y="819"/>
                    <a:pt x="214" y="819"/>
                    <a:pt x="214" y="819"/>
                  </a:cubicBezTo>
                  <a:cubicBezTo>
                    <a:pt x="215" y="820"/>
                    <a:pt x="215" y="821"/>
                    <a:pt x="214" y="824"/>
                  </a:cubicBezTo>
                  <a:cubicBezTo>
                    <a:pt x="214" y="826"/>
                    <a:pt x="212" y="828"/>
                    <a:pt x="210" y="829"/>
                  </a:cubicBezTo>
                  <a:cubicBezTo>
                    <a:pt x="209" y="829"/>
                    <a:pt x="207" y="830"/>
                    <a:pt x="206" y="831"/>
                  </a:cubicBezTo>
                  <a:cubicBezTo>
                    <a:pt x="203" y="831"/>
                    <a:pt x="203" y="831"/>
                    <a:pt x="203" y="831"/>
                  </a:cubicBezTo>
                  <a:cubicBezTo>
                    <a:pt x="202" y="831"/>
                    <a:pt x="202" y="832"/>
                    <a:pt x="202" y="833"/>
                  </a:cubicBezTo>
                  <a:cubicBezTo>
                    <a:pt x="202" y="834"/>
                    <a:pt x="202" y="834"/>
                    <a:pt x="202" y="834"/>
                  </a:cubicBezTo>
                  <a:cubicBezTo>
                    <a:pt x="203" y="834"/>
                    <a:pt x="203" y="834"/>
                    <a:pt x="203" y="834"/>
                  </a:cubicBezTo>
                  <a:cubicBezTo>
                    <a:pt x="203" y="834"/>
                    <a:pt x="203" y="834"/>
                    <a:pt x="203" y="834"/>
                  </a:cubicBezTo>
                  <a:cubicBezTo>
                    <a:pt x="204" y="834"/>
                    <a:pt x="205" y="835"/>
                    <a:pt x="205" y="837"/>
                  </a:cubicBezTo>
                  <a:cubicBezTo>
                    <a:pt x="205" y="837"/>
                    <a:pt x="205" y="838"/>
                    <a:pt x="205" y="838"/>
                  </a:cubicBezTo>
                  <a:cubicBezTo>
                    <a:pt x="205" y="838"/>
                    <a:pt x="204" y="838"/>
                    <a:pt x="204" y="838"/>
                  </a:cubicBezTo>
                  <a:cubicBezTo>
                    <a:pt x="204" y="838"/>
                    <a:pt x="204" y="838"/>
                    <a:pt x="204" y="838"/>
                  </a:cubicBezTo>
                  <a:cubicBezTo>
                    <a:pt x="203" y="838"/>
                    <a:pt x="203" y="838"/>
                    <a:pt x="203" y="838"/>
                  </a:cubicBezTo>
                  <a:cubicBezTo>
                    <a:pt x="200" y="838"/>
                    <a:pt x="200" y="838"/>
                    <a:pt x="200" y="838"/>
                  </a:cubicBezTo>
                  <a:cubicBezTo>
                    <a:pt x="200" y="838"/>
                    <a:pt x="200" y="838"/>
                    <a:pt x="200" y="838"/>
                  </a:cubicBezTo>
                  <a:cubicBezTo>
                    <a:pt x="200" y="839"/>
                    <a:pt x="199" y="839"/>
                    <a:pt x="199" y="839"/>
                  </a:cubicBezTo>
                  <a:cubicBezTo>
                    <a:pt x="197" y="840"/>
                    <a:pt x="197" y="840"/>
                    <a:pt x="197" y="840"/>
                  </a:cubicBezTo>
                  <a:cubicBezTo>
                    <a:pt x="199" y="841"/>
                    <a:pt x="199" y="841"/>
                    <a:pt x="199" y="841"/>
                  </a:cubicBezTo>
                  <a:cubicBezTo>
                    <a:pt x="200" y="842"/>
                    <a:pt x="201" y="842"/>
                    <a:pt x="202" y="842"/>
                  </a:cubicBezTo>
                  <a:cubicBezTo>
                    <a:pt x="204" y="843"/>
                    <a:pt x="206" y="844"/>
                    <a:pt x="207" y="844"/>
                  </a:cubicBezTo>
                  <a:cubicBezTo>
                    <a:pt x="207" y="845"/>
                    <a:pt x="208" y="845"/>
                    <a:pt x="208" y="846"/>
                  </a:cubicBezTo>
                  <a:cubicBezTo>
                    <a:pt x="209" y="847"/>
                    <a:pt x="209" y="847"/>
                    <a:pt x="210" y="848"/>
                  </a:cubicBezTo>
                  <a:cubicBezTo>
                    <a:pt x="211" y="849"/>
                    <a:pt x="212" y="849"/>
                    <a:pt x="212" y="851"/>
                  </a:cubicBezTo>
                  <a:cubicBezTo>
                    <a:pt x="212" y="852"/>
                    <a:pt x="211" y="854"/>
                    <a:pt x="210" y="856"/>
                  </a:cubicBezTo>
                  <a:cubicBezTo>
                    <a:pt x="210" y="856"/>
                    <a:pt x="210" y="856"/>
                    <a:pt x="210" y="856"/>
                  </a:cubicBezTo>
                  <a:cubicBezTo>
                    <a:pt x="210" y="856"/>
                    <a:pt x="210" y="856"/>
                    <a:pt x="210" y="856"/>
                  </a:cubicBezTo>
                  <a:cubicBezTo>
                    <a:pt x="210" y="858"/>
                    <a:pt x="208" y="861"/>
                    <a:pt x="206" y="861"/>
                  </a:cubicBezTo>
                  <a:cubicBezTo>
                    <a:pt x="202" y="866"/>
                    <a:pt x="202" y="866"/>
                    <a:pt x="202" y="866"/>
                  </a:cubicBezTo>
                  <a:cubicBezTo>
                    <a:pt x="202" y="866"/>
                    <a:pt x="202" y="866"/>
                    <a:pt x="202" y="866"/>
                  </a:cubicBezTo>
                  <a:cubicBezTo>
                    <a:pt x="202" y="866"/>
                    <a:pt x="201" y="867"/>
                    <a:pt x="201" y="868"/>
                  </a:cubicBezTo>
                  <a:cubicBezTo>
                    <a:pt x="201" y="869"/>
                    <a:pt x="200" y="870"/>
                    <a:pt x="200" y="871"/>
                  </a:cubicBezTo>
                  <a:cubicBezTo>
                    <a:pt x="199" y="871"/>
                    <a:pt x="199" y="871"/>
                    <a:pt x="199" y="871"/>
                  </a:cubicBezTo>
                  <a:cubicBezTo>
                    <a:pt x="199" y="871"/>
                    <a:pt x="199" y="871"/>
                    <a:pt x="199" y="871"/>
                  </a:cubicBezTo>
                  <a:cubicBezTo>
                    <a:pt x="199" y="873"/>
                    <a:pt x="198" y="874"/>
                    <a:pt x="197" y="875"/>
                  </a:cubicBezTo>
                  <a:cubicBezTo>
                    <a:pt x="195" y="876"/>
                    <a:pt x="193" y="877"/>
                    <a:pt x="191" y="877"/>
                  </a:cubicBezTo>
                  <a:cubicBezTo>
                    <a:pt x="189" y="877"/>
                    <a:pt x="187" y="878"/>
                    <a:pt x="185" y="879"/>
                  </a:cubicBezTo>
                  <a:cubicBezTo>
                    <a:pt x="185" y="879"/>
                    <a:pt x="185" y="879"/>
                    <a:pt x="185" y="879"/>
                  </a:cubicBezTo>
                  <a:cubicBezTo>
                    <a:pt x="185" y="879"/>
                    <a:pt x="185" y="879"/>
                    <a:pt x="185" y="879"/>
                  </a:cubicBezTo>
                  <a:cubicBezTo>
                    <a:pt x="184" y="880"/>
                    <a:pt x="182" y="881"/>
                    <a:pt x="181" y="881"/>
                  </a:cubicBezTo>
                  <a:cubicBezTo>
                    <a:pt x="179" y="882"/>
                    <a:pt x="177" y="883"/>
                    <a:pt x="176" y="884"/>
                  </a:cubicBezTo>
                  <a:cubicBezTo>
                    <a:pt x="175" y="885"/>
                    <a:pt x="173" y="886"/>
                    <a:pt x="170" y="886"/>
                  </a:cubicBezTo>
                  <a:cubicBezTo>
                    <a:pt x="168" y="886"/>
                    <a:pt x="166" y="887"/>
                    <a:pt x="165" y="888"/>
                  </a:cubicBezTo>
                  <a:cubicBezTo>
                    <a:pt x="164" y="888"/>
                    <a:pt x="163" y="889"/>
                    <a:pt x="161" y="890"/>
                  </a:cubicBezTo>
                  <a:cubicBezTo>
                    <a:pt x="161" y="890"/>
                    <a:pt x="160" y="890"/>
                    <a:pt x="159" y="890"/>
                  </a:cubicBezTo>
                  <a:cubicBezTo>
                    <a:pt x="158" y="891"/>
                    <a:pt x="155" y="892"/>
                    <a:pt x="152" y="893"/>
                  </a:cubicBezTo>
                  <a:cubicBezTo>
                    <a:pt x="151" y="894"/>
                    <a:pt x="149" y="894"/>
                    <a:pt x="147" y="895"/>
                  </a:cubicBezTo>
                  <a:cubicBezTo>
                    <a:pt x="146" y="895"/>
                    <a:pt x="144" y="896"/>
                    <a:pt x="143" y="896"/>
                  </a:cubicBezTo>
                  <a:cubicBezTo>
                    <a:pt x="143" y="896"/>
                    <a:pt x="143" y="896"/>
                    <a:pt x="143" y="896"/>
                  </a:cubicBezTo>
                  <a:cubicBezTo>
                    <a:pt x="140" y="897"/>
                    <a:pt x="136" y="898"/>
                    <a:pt x="134" y="898"/>
                  </a:cubicBezTo>
                  <a:cubicBezTo>
                    <a:pt x="133" y="897"/>
                    <a:pt x="131" y="897"/>
                    <a:pt x="130" y="897"/>
                  </a:cubicBezTo>
                  <a:cubicBezTo>
                    <a:pt x="129" y="897"/>
                    <a:pt x="128" y="897"/>
                    <a:pt x="127" y="896"/>
                  </a:cubicBezTo>
                  <a:cubicBezTo>
                    <a:pt x="127" y="896"/>
                    <a:pt x="127" y="896"/>
                    <a:pt x="127" y="896"/>
                  </a:cubicBezTo>
                  <a:cubicBezTo>
                    <a:pt x="126" y="896"/>
                    <a:pt x="126" y="896"/>
                    <a:pt x="126" y="896"/>
                  </a:cubicBezTo>
                  <a:cubicBezTo>
                    <a:pt x="125" y="896"/>
                    <a:pt x="121" y="894"/>
                    <a:pt x="118" y="893"/>
                  </a:cubicBezTo>
                  <a:cubicBezTo>
                    <a:pt x="117" y="893"/>
                    <a:pt x="116" y="892"/>
                    <a:pt x="114" y="891"/>
                  </a:cubicBezTo>
                  <a:cubicBezTo>
                    <a:pt x="112" y="890"/>
                    <a:pt x="109" y="888"/>
                    <a:pt x="107" y="887"/>
                  </a:cubicBezTo>
                  <a:cubicBezTo>
                    <a:pt x="106" y="886"/>
                    <a:pt x="105" y="885"/>
                    <a:pt x="104" y="884"/>
                  </a:cubicBezTo>
                  <a:cubicBezTo>
                    <a:pt x="101" y="882"/>
                    <a:pt x="99" y="880"/>
                    <a:pt x="99" y="879"/>
                  </a:cubicBezTo>
                  <a:cubicBezTo>
                    <a:pt x="99" y="879"/>
                    <a:pt x="99" y="879"/>
                    <a:pt x="99" y="879"/>
                  </a:cubicBezTo>
                  <a:cubicBezTo>
                    <a:pt x="98" y="878"/>
                    <a:pt x="98" y="878"/>
                    <a:pt x="98" y="878"/>
                  </a:cubicBezTo>
                  <a:cubicBezTo>
                    <a:pt x="92" y="874"/>
                    <a:pt x="92" y="874"/>
                    <a:pt x="92" y="874"/>
                  </a:cubicBezTo>
                  <a:cubicBezTo>
                    <a:pt x="91" y="873"/>
                    <a:pt x="91" y="872"/>
                    <a:pt x="90" y="871"/>
                  </a:cubicBezTo>
                  <a:cubicBezTo>
                    <a:pt x="89" y="870"/>
                    <a:pt x="88" y="869"/>
                    <a:pt x="87" y="868"/>
                  </a:cubicBezTo>
                  <a:cubicBezTo>
                    <a:pt x="86" y="867"/>
                    <a:pt x="84" y="864"/>
                    <a:pt x="82" y="863"/>
                  </a:cubicBezTo>
                  <a:cubicBezTo>
                    <a:pt x="82" y="863"/>
                    <a:pt x="82" y="863"/>
                    <a:pt x="82" y="863"/>
                  </a:cubicBezTo>
                  <a:cubicBezTo>
                    <a:pt x="82" y="862"/>
                    <a:pt x="81" y="861"/>
                    <a:pt x="81" y="861"/>
                  </a:cubicBezTo>
                  <a:cubicBezTo>
                    <a:pt x="80" y="859"/>
                    <a:pt x="78" y="858"/>
                    <a:pt x="78" y="856"/>
                  </a:cubicBezTo>
                  <a:cubicBezTo>
                    <a:pt x="77" y="853"/>
                    <a:pt x="75" y="851"/>
                    <a:pt x="73" y="850"/>
                  </a:cubicBezTo>
                  <a:cubicBezTo>
                    <a:pt x="73" y="850"/>
                    <a:pt x="73" y="849"/>
                    <a:pt x="72" y="849"/>
                  </a:cubicBezTo>
                  <a:cubicBezTo>
                    <a:pt x="71" y="848"/>
                    <a:pt x="70" y="846"/>
                    <a:pt x="69" y="845"/>
                  </a:cubicBezTo>
                  <a:cubicBezTo>
                    <a:pt x="68" y="843"/>
                    <a:pt x="65" y="840"/>
                    <a:pt x="63" y="839"/>
                  </a:cubicBezTo>
                  <a:cubicBezTo>
                    <a:pt x="62" y="839"/>
                    <a:pt x="62" y="839"/>
                    <a:pt x="62" y="839"/>
                  </a:cubicBezTo>
                  <a:cubicBezTo>
                    <a:pt x="59" y="835"/>
                    <a:pt x="56" y="833"/>
                    <a:pt x="54" y="832"/>
                  </a:cubicBezTo>
                  <a:cubicBezTo>
                    <a:pt x="54" y="831"/>
                    <a:pt x="52" y="830"/>
                    <a:pt x="51" y="829"/>
                  </a:cubicBezTo>
                  <a:cubicBezTo>
                    <a:pt x="50" y="828"/>
                    <a:pt x="49" y="826"/>
                    <a:pt x="48" y="826"/>
                  </a:cubicBezTo>
                  <a:cubicBezTo>
                    <a:pt x="46" y="824"/>
                    <a:pt x="44" y="821"/>
                    <a:pt x="42" y="818"/>
                  </a:cubicBezTo>
                  <a:cubicBezTo>
                    <a:pt x="41" y="817"/>
                    <a:pt x="41" y="816"/>
                    <a:pt x="40" y="815"/>
                  </a:cubicBezTo>
                  <a:cubicBezTo>
                    <a:pt x="39" y="814"/>
                    <a:pt x="38" y="812"/>
                    <a:pt x="36" y="811"/>
                  </a:cubicBezTo>
                  <a:cubicBezTo>
                    <a:pt x="35" y="809"/>
                    <a:pt x="35" y="807"/>
                    <a:pt x="35" y="805"/>
                  </a:cubicBezTo>
                  <a:cubicBezTo>
                    <a:pt x="35" y="805"/>
                    <a:pt x="35" y="805"/>
                    <a:pt x="35" y="805"/>
                  </a:cubicBezTo>
                  <a:cubicBezTo>
                    <a:pt x="34" y="805"/>
                    <a:pt x="34" y="805"/>
                    <a:pt x="34" y="805"/>
                  </a:cubicBezTo>
                  <a:cubicBezTo>
                    <a:pt x="34" y="804"/>
                    <a:pt x="34" y="802"/>
                    <a:pt x="34" y="801"/>
                  </a:cubicBezTo>
                  <a:cubicBezTo>
                    <a:pt x="34" y="801"/>
                    <a:pt x="34" y="801"/>
                    <a:pt x="34" y="801"/>
                  </a:cubicBezTo>
                  <a:cubicBezTo>
                    <a:pt x="34" y="800"/>
                    <a:pt x="34" y="800"/>
                    <a:pt x="34" y="800"/>
                  </a:cubicBezTo>
                  <a:cubicBezTo>
                    <a:pt x="34" y="799"/>
                    <a:pt x="35" y="798"/>
                    <a:pt x="35" y="796"/>
                  </a:cubicBezTo>
                  <a:cubicBezTo>
                    <a:pt x="36" y="795"/>
                    <a:pt x="37" y="795"/>
                    <a:pt x="39" y="795"/>
                  </a:cubicBezTo>
                  <a:cubicBezTo>
                    <a:pt x="40" y="795"/>
                    <a:pt x="41" y="795"/>
                    <a:pt x="41" y="796"/>
                  </a:cubicBezTo>
                  <a:cubicBezTo>
                    <a:pt x="41" y="796"/>
                    <a:pt x="41" y="796"/>
                    <a:pt x="41" y="796"/>
                  </a:cubicBezTo>
                  <a:cubicBezTo>
                    <a:pt x="41" y="797"/>
                    <a:pt x="41" y="797"/>
                    <a:pt x="41" y="797"/>
                  </a:cubicBezTo>
                  <a:cubicBezTo>
                    <a:pt x="41" y="797"/>
                    <a:pt x="42" y="798"/>
                    <a:pt x="43" y="799"/>
                  </a:cubicBezTo>
                  <a:cubicBezTo>
                    <a:pt x="45" y="799"/>
                    <a:pt x="46" y="799"/>
                    <a:pt x="47" y="800"/>
                  </a:cubicBezTo>
                  <a:cubicBezTo>
                    <a:pt x="47" y="801"/>
                    <a:pt x="48" y="802"/>
                    <a:pt x="48" y="803"/>
                  </a:cubicBezTo>
                  <a:cubicBezTo>
                    <a:pt x="48" y="803"/>
                    <a:pt x="48" y="804"/>
                    <a:pt x="48" y="804"/>
                  </a:cubicBezTo>
                  <a:cubicBezTo>
                    <a:pt x="48" y="805"/>
                    <a:pt x="48" y="805"/>
                    <a:pt x="48" y="805"/>
                  </a:cubicBezTo>
                  <a:cubicBezTo>
                    <a:pt x="48" y="805"/>
                    <a:pt x="49" y="805"/>
                    <a:pt x="49" y="805"/>
                  </a:cubicBezTo>
                  <a:cubicBezTo>
                    <a:pt x="50" y="805"/>
                    <a:pt x="51" y="805"/>
                    <a:pt x="52" y="806"/>
                  </a:cubicBezTo>
                  <a:cubicBezTo>
                    <a:pt x="52" y="806"/>
                    <a:pt x="52" y="806"/>
                    <a:pt x="52" y="806"/>
                  </a:cubicBezTo>
                  <a:cubicBezTo>
                    <a:pt x="53" y="806"/>
                    <a:pt x="53" y="806"/>
                    <a:pt x="53" y="806"/>
                  </a:cubicBezTo>
                  <a:cubicBezTo>
                    <a:pt x="54" y="806"/>
                    <a:pt x="55" y="806"/>
                    <a:pt x="56" y="805"/>
                  </a:cubicBezTo>
                  <a:cubicBezTo>
                    <a:pt x="57" y="804"/>
                    <a:pt x="58" y="804"/>
                    <a:pt x="59" y="803"/>
                  </a:cubicBezTo>
                  <a:cubicBezTo>
                    <a:pt x="59" y="803"/>
                    <a:pt x="59" y="803"/>
                    <a:pt x="59" y="803"/>
                  </a:cubicBezTo>
                  <a:cubicBezTo>
                    <a:pt x="59" y="804"/>
                    <a:pt x="60" y="804"/>
                    <a:pt x="60" y="804"/>
                  </a:cubicBezTo>
                  <a:cubicBezTo>
                    <a:pt x="61" y="804"/>
                    <a:pt x="62" y="804"/>
                    <a:pt x="62" y="803"/>
                  </a:cubicBezTo>
                  <a:cubicBezTo>
                    <a:pt x="62" y="803"/>
                    <a:pt x="62" y="803"/>
                    <a:pt x="62" y="803"/>
                  </a:cubicBezTo>
                  <a:cubicBezTo>
                    <a:pt x="63" y="803"/>
                    <a:pt x="64" y="803"/>
                    <a:pt x="65" y="802"/>
                  </a:cubicBezTo>
                  <a:cubicBezTo>
                    <a:pt x="65" y="802"/>
                    <a:pt x="65" y="802"/>
                    <a:pt x="65" y="802"/>
                  </a:cubicBezTo>
                  <a:cubicBezTo>
                    <a:pt x="65" y="801"/>
                    <a:pt x="65" y="801"/>
                    <a:pt x="65" y="801"/>
                  </a:cubicBezTo>
                  <a:cubicBezTo>
                    <a:pt x="65" y="801"/>
                    <a:pt x="65" y="801"/>
                    <a:pt x="66" y="801"/>
                  </a:cubicBezTo>
                  <a:cubicBezTo>
                    <a:pt x="66" y="801"/>
                    <a:pt x="67" y="802"/>
                    <a:pt x="67" y="802"/>
                  </a:cubicBezTo>
                  <a:cubicBezTo>
                    <a:pt x="68" y="803"/>
                    <a:pt x="69" y="803"/>
                    <a:pt x="71" y="803"/>
                  </a:cubicBezTo>
                  <a:cubicBezTo>
                    <a:pt x="71" y="803"/>
                    <a:pt x="71" y="803"/>
                    <a:pt x="71" y="803"/>
                  </a:cubicBezTo>
                  <a:cubicBezTo>
                    <a:pt x="72" y="803"/>
                    <a:pt x="73" y="802"/>
                    <a:pt x="74" y="802"/>
                  </a:cubicBezTo>
                  <a:cubicBezTo>
                    <a:pt x="74" y="801"/>
                    <a:pt x="74" y="801"/>
                    <a:pt x="74" y="801"/>
                  </a:cubicBezTo>
                  <a:cubicBezTo>
                    <a:pt x="74" y="801"/>
                    <a:pt x="74" y="801"/>
                    <a:pt x="74" y="801"/>
                  </a:cubicBezTo>
                  <a:cubicBezTo>
                    <a:pt x="75" y="801"/>
                    <a:pt x="76" y="801"/>
                    <a:pt x="76" y="800"/>
                  </a:cubicBezTo>
                  <a:cubicBezTo>
                    <a:pt x="76" y="800"/>
                    <a:pt x="76" y="800"/>
                    <a:pt x="76" y="800"/>
                  </a:cubicBezTo>
                  <a:cubicBezTo>
                    <a:pt x="76" y="799"/>
                    <a:pt x="76" y="799"/>
                    <a:pt x="76" y="799"/>
                  </a:cubicBezTo>
                  <a:cubicBezTo>
                    <a:pt x="77" y="799"/>
                    <a:pt x="78" y="798"/>
                    <a:pt x="78" y="798"/>
                  </a:cubicBezTo>
                  <a:cubicBezTo>
                    <a:pt x="79" y="798"/>
                    <a:pt x="79" y="798"/>
                    <a:pt x="79" y="799"/>
                  </a:cubicBezTo>
                  <a:cubicBezTo>
                    <a:pt x="79" y="799"/>
                    <a:pt x="80" y="799"/>
                    <a:pt x="81" y="799"/>
                  </a:cubicBezTo>
                  <a:cubicBezTo>
                    <a:pt x="81" y="799"/>
                    <a:pt x="82" y="799"/>
                    <a:pt x="83" y="799"/>
                  </a:cubicBezTo>
                  <a:cubicBezTo>
                    <a:pt x="83" y="799"/>
                    <a:pt x="83" y="799"/>
                    <a:pt x="83" y="799"/>
                  </a:cubicBezTo>
                  <a:cubicBezTo>
                    <a:pt x="83" y="799"/>
                    <a:pt x="84" y="798"/>
                    <a:pt x="84" y="798"/>
                  </a:cubicBezTo>
                  <a:cubicBezTo>
                    <a:pt x="85" y="798"/>
                    <a:pt x="86" y="798"/>
                    <a:pt x="86" y="798"/>
                  </a:cubicBezTo>
                  <a:cubicBezTo>
                    <a:pt x="86" y="798"/>
                    <a:pt x="86" y="798"/>
                    <a:pt x="86" y="798"/>
                  </a:cubicBezTo>
                  <a:cubicBezTo>
                    <a:pt x="92" y="795"/>
                    <a:pt x="92" y="795"/>
                    <a:pt x="92" y="795"/>
                  </a:cubicBezTo>
                  <a:cubicBezTo>
                    <a:pt x="92" y="795"/>
                    <a:pt x="92" y="795"/>
                    <a:pt x="92" y="795"/>
                  </a:cubicBezTo>
                  <a:cubicBezTo>
                    <a:pt x="92" y="794"/>
                    <a:pt x="95" y="793"/>
                    <a:pt x="97" y="793"/>
                  </a:cubicBezTo>
                  <a:cubicBezTo>
                    <a:pt x="97" y="793"/>
                    <a:pt x="97" y="793"/>
                    <a:pt x="97" y="793"/>
                  </a:cubicBezTo>
                  <a:cubicBezTo>
                    <a:pt x="97" y="794"/>
                    <a:pt x="98" y="794"/>
                    <a:pt x="100" y="794"/>
                  </a:cubicBezTo>
                  <a:cubicBezTo>
                    <a:pt x="100" y="794"/>
                    <a:pt x="100" y="794"/>
                    <a:pt x="100" y="794"/>
                  </a:cubicBezTo>
                  <a:cubicBezTo>
                    <a:pt x="101" y="794"/>
                    <a:pt x="101" y="794"/>
                    <a:pt x="101" y="794"/>
                  </a:cubicBezTo>
                  <a:cubicBezTo>
                    <a:pt x="101" y="793"/>
                    <a:pt x="102" y="792"/>
                    <a:pt x="104" y="791"/>
                  </a:cubicBezTo>
                  <a:cubicBezTo>
                    <a:pt x="104" y="791"/>
                    <a:pt x="104" y="791"/>
                    <a:pt x="104" y="791"/>
                  </a:cubicBezTo>
                  <a:cubicBezTo>
                    <a:pt x="104" y="791"/>
                    <a:pt x="104" y="791"/>
                    <a:pt x="104" y="791"/>
                  </a:cubicBezTo>
                  <a:cubicBezTo>
                    <a:pt x="105" y="790"/>
                    <a:pt x="105" y="790"/>
                    <a:pt x="106" y="789"/>
                  </a:cubicBezTo>
                  <a:cubicBezTo>
                    <a:pt x="106" y="789"/>
                    <a:pt x="106" y="788"/>
                    <a:pt x="106" y="788"/>
                  </a:cubicBezTo>
                  <a:cubicBezTo>
                    <a:pt x="107" y="788"/>
                    <a:pt x="107" y="788"/>
                    <a:pt x="107" y="788"/>
                  </a:cubicBezTo>
                  <a:cubicBezTo>
                    <a:pt x="107" y="788"/>
                    <a:pt x="107" y="788"/>
                    <a:pt x="107" y="788"/>
                  </a:cubicBezTo>
                  <a:cubicBezTo>
                    <a:pt x="107" y="787"/>
                    <a:pt x="108" y="786"/>
                    <a:pt x="109" y="784"/>
                  </a:cubicBezTo>
                  <a:cubicBezTo>
                    <a:pt x="110" y="783"/>
                    <a:pt x="112" y="781"/>
                    <a:pt x="113" y="780"/>
                  </a:cubicBezTo>
                  <a:cubicBezTo>
                    <a:pt x="113" y="780"/>
                    <a:pt x="113" y="780"/>
                    <a:pt x="113" y="780"/>
                  </a:cubicBezTo>
                  <a:cubicBezTo>
                    <a:pt x="113" y="780"/>
                    <a:pt x="113" y="780"/>
                    <a:pt x="113" y="780"/>
                  </a:cubicBezTo>
                  <a:cubicBezTo>
                    <a:pt x="114" y="778"/>
                    <a:pt x="115" y="777"/>
                    <a:pt x="117" y="777"/>
                  </a:cubicBezTo>
                  <a:cubicBezTo>
                    <a:pt x="118" y="776"/>
                    <a:pt x="120" y="775"/>
                    <a:pt x="121" y="773"/>
                  </a:cubicBezTo>
                  <a:cubicBezTo>
                    <a:pt x="121" y="773"/>
                    <a:pt x="122" y="772"/>
                    <a:pt x="122" y="769"/>
                  </a:cubicBezTo>
                  <a:cubicBezTo>
                    <a:pt x="122" y="769"/>
                    <a:pt x="122" y="769"/>
                    <a:pt x="122" y="769"/>
                  </a:cubicBezTo>
                  <a:cubicBezTo>
                    <a:pt x="121" y="769"/>
                    <a:pt x="121" y="769"/>
                    <a:pt x="121" y="769"/>
                  </a:cubicBezTo>
                  <a:cubicBezTo>
                    <a:pt x="121" y="767"/>
                    <a:pt x="120" y="766"/>
                    <a:pt x="119" y="766"/>
                  </a:cubicBezTo>
                  <a:cubicBezTo>
                    <a:pt x="119" y="766"/>
                    <a:pt x="119" y="766"/>
                    <a:pt x="119" y="766"/>
                  </a:cubicBezTo>
                  <a:cubicBezTo>
                    <a:pt x="118" y="766"/>
                    <a:pt x="118" y="766"/>
                    <a:pt x="118" y="766"/>
                  </a:cubicBezTo>
                  <a:cubicBezTo>
                    <a:pt x="118" y="766"/>
                    <a:pt x="118" y="766"/>
                    <a:pt x="118" y="766"/>
                  </a:cubicBezTo>
                  <a:cubicBezTo>
                    <a:pt x="118" y="766"/>
                    <a:pt x="117" y="766"/>
                    <a:pt x="117" y="767"/>
                  </a:cubicBezTo>
                  <a:cubicBezTo>
                    <a:pt x="116" y="767"/>
                    <a:pt x="116" y="768"/>
                    <a:pt x="116" y="768"/>
                  </a:cubicBezTo>
                  <a:cubicBezTo>
                    <a:pt x="116" y="768"/>
                    <a:pt x="116" y="768"/>
                    <a:pt x="116" y="768"/>
                  </a:cubicBezTo>
                  <a:cubicBezTo>
                    <a:pt x="115" y="769"/>
                    <a:pt x="114" y="771"/>
                    <a:pt x="114" y="772"/>
                  </a:cubicBezTo>
                  <a:cubicBezTo>
                    <a:pt x="114" y="773"/>
                    <a:pt x="113" y="774"/>
                    <a:pt x="112" y="774"/>
                  </a:cubicBezTo>
                  <a:cubicBezTo>
                    <a:pt x="111" y="774"/>
                    <a:pt x="110" y="774"/>
                    <a:pt x="110" y="773"/>
                  </a:cubicBezTo>
                  <a:cubicBezTo>
                    <a:pt x="109" y="773"/>
                    <a:pt x="108" y="773"/>
                    <a:pt x="108" y="773"/>
                  </a:cubicBezTo>
                  <a:cubicBezTo>
                    <a:pt x="107" y="773"/>
                    <a:pt x="107" y="773"/>
                    <a:pt x="107" y="773"/>
                  </a:cubicBezTo>
                  <a:cubicBezTo>
                    <a:pt x="103" y="773"/>
                    <a:pt x="103" y="773"/>
                    <a:pt x="103" y="773"/>
                  </a:cubicBezTo>
                  <a:cubicBezTo>
                    <a:pt x="102" y="773"/>
                    <a:pt x="100" y="774"/>
                    <a:pt x="99" y="774"/>
                  </a:cubicBezTo>
                  <a:cubicBezTo>
                    <a:pt x="99" y="774"/>
                    <a:pt x="99" y="774"/>
                    <a:pt x="99" y="774"/>
                  </a:cubicBezTo>
                  <a:cubicBezTo>
                    <a:pt x="99" y="774"/>
                    <a:pt x="99" y="775"/>
                    <a:pt x="98" y="775"/>
                  </a:cubicBezTo>
                  <a:cubicBezTo>
                    <a:pt x="97" y="775"/>
                    <a:pt x="96" y="775"/>
                    <a:pt x="95" y="775"/>
                  </a:cubicBezTo>
                  <a:cubicBezTo>
                    <a:pt x="91" y="776"/>
                    <a:pt x="89" y="776"/>
                    <a:pt x="89" y="776"/>
                  </a:cubicBezTo>
                  <a:cubicBezTo>
                    <a:pt x="88" y="776"/>
                    <a:pt x="87" y="777"/>
                    <a:pt x="86" y="777"/>
                  </a:cubicBezTo>
                  <a:cubicBezTo>
                    <a:pt x="85" y="778"/>
                    <a:pt x="84" y="778"/>
                    <a:pt x="83" y="778"/>
                  </a:cubicBezTo>
                  <a:cubicBezTo>
                    <a:pt x="82" y="778"/>
                    <a:pt x="82" y="778"/>
                    <a:pt x="82" y="778"/>
                  </a:cubicBezTo>
                  <a:cubicBezTo>
                    <a:pt x="82" y="779"/>
                    <a:pt x="82" y="779"/>
                    <a:pt x="82" y="779"/>
                  </a:cubicBezTo>
                  <a:cubicBezTo>
                    <a:pt x="81" y="779"/>
                    <a:pt x="80" y="780"/>
                    <a:pt x="78" y="781"/>
                  </a:cubicBezTo>
                  <a:cubicBezTo>
                    <a:pt x="77" y="782"/>
                    <a:pt x="74" y="782"/>
                    <a:pt x="72" y="782"/>
                  </a:cubicBezTo>
                  <a:cubicBezTo>
                    <a:pt x="69" y="781"/>
                    <a:pt x="66" y="780"/>
                    <a:pt x="64" y="779"/>
                  </a:cubicBezTo>
                  <a:cubicBezTo>
                    <a:pt x="61" y="778"/>
                    <a:pt x="59" y="777"/>
                    <a:pt x="58" y="777"/>
                  </a:cubicBezTo>
                  <a:cubicBezTo>
                    <a:pt x="57" y="776"/>
                    <a:pt x="57" y="776"/>
                    <a:pt x="57" y="776"/>
                  </a:cubicBezTo>
                  <a:cubicBezTo>
                    <a:pt x="57" y="776"/>
                    <a:pt x="57" y="776"/>
                    <a:pt x="57" y="776"/>
                  </a:cubicBezTo>
                  <a:cubicBezTo>
                    <a:pt x="55" y="776"/>
                    <a:pt x="53" y="775"/>
                    <a:pt x="51" y="775"/>
                  </a:cubicBezTo>
                  <a:cubicBezTo>
                    <a:pt x="51" y="775"/>
                    <a:pt x="50" y="774"/>
                    <a:pt x="49" y="774"/>
                  </a:cubicBezTo>
                  <a:cubicBezTo>
                    <a:pt x="48" y="773"/>
                    <a:pt x="46" y="773"/>
                    <a:pt x="46" y="772"/>
                  </a:cubicBezTo>
                  <a:cubicBezTo>
                    <a:pt x="45" y="771"/>
                    <a:pt x="43" y="770"/>
                    <a:pt x="42" y="770"/>
                  </a:cubicBezTo>
                  <a:cubicBezTo>
                    <a:pt x="42" y="770"/>
                    <a:pt x="42" y="770"/>
                    <a:pt x="42" y="770"/>
                  </a:cubicBezTo>
                  <a:cubicBezTo>
                    <a:pt x="42" y="770"/>
                    <a:pt x="42" y="770"/>
                    <a:pt x="42" y="770"/>
                  </a:cubicBezTo>
                  <a:cubicBezTo>
                    <a:pt x="42" y="769"/>
                    <a:pt x="42" y="769"/>
                    <a:pt x="42" y="769"/>
                  </a:cubicBezTo>
                  <a:cubicBezTo>
                    <a:pt x="42" y="769"/>
                    <a:pt x="41" y="768"/>
                    <a:pt x="37" y="766"/>
                  </a:cubicBezTo>
                  <a:cubicBezTo>
                    <a:pt x="35" y="764"/>
                    <a:pt x="31" y="762"/>
                    <a:pt x="29" y="761"/>
                  </a:cubicBezTo>
                  <a:cubicBezTo>
                    <a:pt x="27" y="759"/>
                    <a:pt x="25" y="758"/>
                    <a:pt x="24" y="756"/>
                  </a:cubicBezTo>
                  <a:cubicBezTo>
                    <a:pt x="24" y="756"/>
                    <a:pt x="24" y="756"/>
                    <a:pt x="24" y="756"/>
                  </a:cubicBezTo>
                  <a:cubicBezTo>
                    <a:pt x="24" y="756"/>
                    <a:pt x="24" y="756"/>
                    <a:pt x="24" y="756"/>
                  </a:cubicBezTo>
                  <a:cubicBezTo>
                    <a:pt x="23" y="755"/>
                    <a:pt x="22" y="754"/>
                    <a:pt x="21" y="752"/>
                  </a:cubicBezTo>
                  <a:cubicBezTo>
                    <a:pt x="20" y="750"/>
                    <a:pt x="20" y="749"/>
                    <a:pt x="20" y="749"/>
                  </a:cubicBezTo>
                  <a:cubicBezTo>
                    <a:pt x="21" y="748"/>
                    <a:pt x="21" y="748"/>
                    <a:pt x="21" y="748"/>
                  </a:cubicBezTo>
                  <a:cubicBezTo>
                    <a:pt x="21" y="747"/>
                    <a:pt x="21" y="747"/>
                    <a:pt x="21" y="747"/>
                  </a:cubicBezTo>
                  <a:cubicBezTo>
                    <a:pt x="20" y="747"/>
                    <a:pt x="20" y="746"/>
                    <a:pt x="20" y="746"/>
                  </a:cubicBezTo>
                  <a:cubicBezTo>
                    <a:pt x="19" y="746"/>
                    <a:pt x="19" y="745"/>
                    <a:pt x="19" y="745"/>
                  </a:cubicBezTo>
                  <a:cubicBezTo>
                    <a:pt x="18" y="744"/>
                    <a:pt x="18" y="744"/>
                    <a:pt x="17" y="744"/>
                  </a:cubicBezTo>
                  <a:cubicBezTo>
                    <a:pt x="17" y="744"/>
                    <a:pt x="17" y="744"/>
                    <a:pt x="17" y="744"/>
                  </a:cubicBezTo>
                  <a:cubicBezTo>
                    <a:pt x="17" y="744"/>
                    <a:pt x="17" y="744"/>
                    <a:pt x="17" y="744"/>
                  </a:cubicBezTo>
                  <a:cubicBezTo>
                    <a:pt x="17" y="743"/>
                    <a:pt x="16" y="742"/>
                    <a:pt x="15" y="742"/>
                  </a:cubicBezTo>
                  <a:cubicBezTo>
                    <a:pt x="15" y="742"/>
                    <a:pt x="15" y="742"/>
                    <a:pt x="15" y="742"/>
                  </a:cubicBezTo>
                  <a:cubicBezTo>
                    <a:pt x="15" y="742"/>
                    <a:pt x="15" y="742"/>
                    <a:pt x="15" y="742"/>
                  </a:cubicBezTo>
                  <a:cubicBezTo>
                    <a:pt x="15" y="742"/>
                    <a:pt x="15" y="741"/>
                    <a:pt x="15" y="741"/>
                  </a:cubicBezTo>
                  <a:cubicBezTo>
                    <a:pt x="15" y="740"/>
                    <a:pt x="14" y="740"/>
                    <a:pt x="14" y="740"/>
                  </a:cubicBezTo>
                  <a:cubicBezTo>
                    <a:pt x="14" y="739"/>
                    <a:pt x="14" y="739"/>
                    <a:pt x="14" y="739"/>
                  </a:cubicBezTo>
                  <a:cubicBezTo>
                    <a:pt x="14" y="739"/>
                    <a:pt x="14" y="739"/>
                    <a:pt x="14" y="739"/>
                  </a:cubicBezTo>
                  <a:cubicBezTo>
                    <a:pt x="14" y="739"/>
                    <a:pt x="14" y="738"/>
                    <a:pt x="14" y="738"/>
                  </a:cubicBezTo>
                  <a:cubicBezTo>
                    <a:pt x="14" y="738"/>
                    <a:pt x="14" y="737"/>
                    <a:pt x="14" y="737"/>
                  </a:cubicBezTo>
                  <a:cubicBezTo>
                    <a:pt x="14" y="737"/>
                    <a:pt x="14" y="737"/>
                    <a:pt x="14" y="737"/>
                  </a:cubicBezTo>
                  <a:cubicBezTo>
                    <a:pt x="14" y="736"/>
                    <a:pt x="14" y="736"/>
                    <a:pt x="14" y="736"/>
                  </a:cubicBezTo>
                  <a:cubicBezTo>
                    <a:pt x="14" y="735"/>
                    <a:pt x="14" y="734"/>
                    <a:pt x="13" y="734"/>
                  </a:cubicBezTo>
                  <a:cubicBezTo>
                    <a:pt x="13" y="734"/>
                    <a:pt x="13" y="734"/>
                    <a:pt x="13" y="734"/>
                  </a:cubicBezTo>
                  <a:cubicBezTo>
                    <a:pt x="13" y="733"/>
                    <a:pt x="13" y="732"/>
                    <a:pt x="14" y="731"/>
                  </a:cubicBezTo>
                  <a:cubicBezTo>
                    <a:pt x="15" y="730"/>
                    <a:pt x="18" y="728"/>
                    <a:pt x="19" y="727"/>
                  </a:cubicBezTo>
                  <a:cubicBezTo>
                    <a:pt x="22" y="727"/>
                    <a:pt x="25" y="725"/>
                    <a:pt x="26" y="724"/>
                  </a:cubicBezTo>
                  <a:cubicBezTo>
                    <a:pt x="26" y="724"/>
                    <a:pt x="27" y="723"/>
                    <a:pt x="28" y="723"/>
                  </a:cubicBezTo>
                  <a:cubicBezTo>
                    <a:pt x="28" y="722"/>
                    <a:pt x="29" y="722"/>
                    <a:pt x="29" y="722"/>
                  </a:cubicBezTo>
                  <a:cubicBezTo>
                    <a:pt x="33" y="719"/>
                    <a:pt x="33" y="719"/>
                    <a:pt x="33" y="719"/>
                  </a:cubicBezTo>
                  <a:cubicBezTo>
                    <a:pt x="27" y="720"/>
                    <a:pt x="27" y="720"/>
                    <a:pt x="27" y="720"/>
                  </a:cubicBezTo>
                  <a:cubicBezTo>
                    <a:pt x="26" y="720"/>
                    <a:pt x="25" y="721"/>
                    <a:pt x="24" y="721"/>
                  </a:cubicBezTo>
                  <a:cubicBezTo>
                    <a:pt x="23" y="722"/>
                    <a:pt x="22" y="723"/>
                    <a:pt x="21" y="723"/>
                  </a:cubicBezTo>
                  <a:cubicBezTo>
                    <a:pt x="21" y="723"/>
                    <a:pt x="20" y="723"/>
                    <a:pt x="19" y="724"/>
                  </a:cubicBezTo>
                  <a:cubicBezTo>
                    <a:pt x="19" y="724"/>
                    <a:pt x="18" y="724"/>
                    <a:pt x="18" y="724"/>
                  </a:cubicBezTo>
                  <a:cubicBezTo>
                    <a:pt x="18" y="724"/>
                    <a:pt x="18" y="724"/>
                    <a:pt x="18" y="724"/>
                  </a:cubicBezTo>
                  <a:cubicBezTo>
                    <a:pt x="17" y="724"/>
                    <a:pt x="17" y="724"/>
                    <a:pt x="17" y="724"/>
                  </a:cubicBezTo>
                  <a:cubicBezTo>
                    <a:pt x="17" y="725"/>
                    <a:pt x="16" y="725"/>
                    <a:pt x="16" y="725"/>
                  </a:cubicBezTo>
                  <a:cubicBezTo>
                    <a:pt x="15" y="726"/>
                    <a:pt x="13" y="727"/>
                    <a:pt x="12" y="728"/>
                  </a:cubicBezTo>
                  <a:cubicBezTo>
                    <a:pt x="9" y="731"/>
                    <a:pt x="9" y="731"/>
                    <a:pt x="9" y="731"/>
                  </a:cubicBezTo>
                  <a:cubicBezTo>
                    <a:pt x="9" y="731"/>
                    <a:pt x="9" y="731"/>
                    <a:pt x="9" y="731"/>
                  </a:cubicBezTo>
                  <a:cubicBezTo>
                    <a:pt x="9" y="731"/>
                    <a:pt x="9" y="732"/>
                    <a:pt x="8" y="732"/>
                  </a:cubicBezTo>
                  <a:cubicBezTo>
                    <a:pt x="8" y="732"/>
                    <a:pt x="8" y="732"/>
                    <a:pt x="7" y="732"/>
                  </a:cubicBezTo>
                  <a:cubicBezTo>
                    <a:pt x="7" y="732"/>
                    <a:pt x="7" y="732"/>
                    <a:pt x="6" y="732"/>
                  </a:cubicBezTo>
                  <a:cubicBezTo>
                    <a:pt x="6" y="732"/>
                    <a:pt x="6" y="732"/>
                    <a:pt x="6" y="732"/>
                  </a:cubicBezTo>
                  <a:cubicBezTo>
                    <a:pt x="6" y="732"/>
                    <a:pt x="6" y="732"/>
                    <a:pt x="6" y="732"/>
                  </a:cubicBezTo>
                  <a:cubicBezTo>
                    <a:pt x="4" y="732"/>
                    <a:pt x="2" y="730"/>
                    <a:pt x="2" y="730"/>
                  </a:cubicBezTo>
                  <a:cubicBezTo>
                    <a:pt x="1" y="728"/>
                    <a:pt x="0" y="727"/>
                    <a:pt x="0" y="727"/>
                  </a:cubicBezTo>
                  <a:cubicBezTo>
                    <a:pt x="0" y="727"/>
                    <a:pt x="0" y="727"/>
                    <a:pt x="0" y="727"/>
                  </a:cubicBezTo>
                  <a:cubicBezTo>
                    <a:pt x="2" y="722"/>
                    <a:pt x="2" y="722"/>
                    <a:pt x="2" y="722"/>
                  </a:cubicBezTo>
                  <a:cubicBezTo>
                    <a:pt x="3" y="720"/>
                    <a:pt x="3" y="720"/>
                    <a:pt x="3" y="720"/>
                  </a:cubicBezTo>
                  <a:cubicBezTo>
                    <a:pt x="4" y="718"/>
                    <a:pt x="6" y="716"/>
                    <a:pt x="7" y="715"/>
                  </a:cubicBezTo>
                  <a:cubicBezTo>
                    <a:pt x="7" y="715"/>
                    <a:pt x="7" y="715"/>
                    <a:pt x="7" y="715"/>
                  </a:cubicBezTo>
                  <a:cubicBezTo>
                    <a:pt x="7" y="715"/>
                    <a:pt x="7" y="715"/>
                    <a:pt x="7" y="715"/>
                  </a:cubicBezTo>
                  <a:cubicBezTo>
                    <a:pt x="8" y="714"/>
                    <a:pt x="11" y="713"/>
                    <a:pt x="13" y="712"/>
                  </a:cubicBezTo>
                  <a:cubicBezTo>
                    <a:pt x="15" y="711"/>
                    <a:pt x="18" y="711"/>
                    <a:pt x="21" y="711"/>
                  </a:cubicBezTo>
                  <a:cubicBezTo>
                    <a:pt x="29" y="711"/>
                    <a:pt x="29" y="711"/>
                    <a:pt x="29" y="711"/>
                  </a:cubicBezTo>
                  <a:cubicBezTo>
                    <a:pt x="30" y="711"/>
                    <a:pt x="30" y="711"/>
                    <a:pt x="31" y="711"/>
                  </a:cubicBezTo>
                  <a:cubicBezTo>
                    <a:pt x="32" y="711"/>
                    <a:pt x="34" y="711"/>
                    <a:pt x="34" y="710"/>
                  </a:cubicBezTo>
                  <a:cubicBezTo>
                    <a:pt x="34" y="709"/>
                    <a:pt x="34" y="709"/>
                    <a:pt x="34" y="709"/>
                  </a:cubicBezTo>
                  <a:cubicBezTo>
                    <a:pt x="34" y="703"/>
                    <a:pt x="34" y="703"/>
                    <a:pt x="34" y="703"/>
                  </a:cubicBezTo>
                  <a:cubicBezTo>
                    <a:pt x="34" y="701"/>
                    <a:pt x="35" y="697"/>
                    <a:pt x="36" y="695"/>
                  </a:cubicBezTo>
                  <a:cubicBezTo>
                    <a:pt x="37" y="694"/>
                    <a:pt x="38" y="693"/>
                    <a:pt x="38" y="693"/>
                  </a:cubicBezTo>
                  <a:cubicBezTo>
                    <a:pt x="39" y="693"/>
                    <a:pt x="39" y="693"/>
                    <a:pt x="40" y="694"/>
                  </a:cubicBezTo>
                  <a:cubicBezTo>
                    <a:pt x="40" y="695"/>
                    <a:pt x="41" y="695"/>
                    <a:pt x="42" y="695"/>
                  </a:cubicBezTo>
                  <a:cubicBezTo>
                    <a:pt x="42" y="695"/>
                    <a:pt x="43" y="695"/>
                    <a:pt x="43" y="695"/>
                  </a:cubicBezTo>
                  <a:cubicBezTo>
                    <a:pt x="44" y="694"/>
                    <a:pt x="45" y="694"/>
                    <a:pt x="46" y="694"/>
                  </a:cubicBezTo>
                  <a:cubicBezTo>
                    <a:pt x="46" y="694"/>
                    <a:pt x="47" y="694"/>
                    <a:pt x="48" y="695"/>
                  </a:cubicBezTo>
                  <a:cubicBezTo>
                    <a:pt x="48" y="695"/>
                    <a:pt x="49" y="696"/>
                    <a:pt x="50" y="696"/>
                  </a:cubicBezTo>
                  <a:cubicBezTo>
                    <a:pt x="51" y="696"/>
                    <a:pt x="51" y="696"/>
                    <a:pt x="51" y="696"/>
                  </a:cubicBezTo>
                  <a:cubicBezTo>
                    <a:pt x="51" y="695"/>
                    <a:pt x="51" y="695"/>
                    <a:pt x="51" y="695"/>
                  </a:cubicBezTo>
                  <a:cubicBezTo>
                    <a:pt x="52" y="695"/>
                    <a:pt x="52" y="695"/>
                    <a:pt x="52" y="695"/>
                  </a:cubicBezTo>
                  <a:cubicBezTo>
                    <a:pt x="54" y="695"/>
                    <a:pt x="55" y="696"/>
                    <a:pt x="56" y="697"/>
                  </a:cubicBezTo>
                  <a:cubicBezTo>
                    <a:pt x="56" y="697"/>
                    <a:pt x="56" y="697"/>
                    <a:pt x="56" y="697"/>
                  </a:cubicBezTo>
                  <a:cubicBezTo>
                    <a:pt x="56" y="697"/>
                    <a:pt x="56" y="697"/>
                    <a:pt x="56" y="697"/>
                  </a:cubicBezTo>
                  <a:cubicBezTo>
                    <a:pt x="57" y="697"/>
                    <a:pt x="58" y="698"/>
                    <a:pt x="59" y="698"/>
                  </a:cubicBezTo>
                  <a:cubicBezTo>
                    <a:pt x="60" y="698"/>
                    <a:pt x="61" y="697"/>
                    <a:pt x="62" y="697"/>
                  </a:cubicBezTo>
                  <a:cubicBezTo>
                    <a:pt x="62" y="697"/>
                    <a:pt x="62" y="697"/>
                    <a:pt x="62" y="697"/>
                  </a:cubicBezTo>
                  <a:cubicBezTo>
                    <a:pt x="62" y="697"/>
                    <a:pt x="62" y="697"/>
                    <a:pt x="62" y="697"/>
                  </a:cubicBezTo>
                  <a:cubicBezTo>
                    <a:pt x="62" y="696"/>
                    <a:pt x="63" y="696"/>
                    <a:pt x="65" y="696"/>
                  </a:cubicBezTo>
                  <a:cubicBezTo>
                    <a:pt x="66" y="696"/>
                    <a:pt x="68" y="696"/>
                    <a:pt x="69" y="697"/>
                  </a:cubicBezTo>
                  <a:cubicBezTo>
                    <a:pt x="69" y="697"/>
                    <a:pt x="69" y="697"/>
                    <a:pt x="69" y="697"/>
                  </a:cubicBezTo>
                  <a:cubicBezTo>
                    <a:pt x="70" y="697"/>
                    <a:pt x="70" y="697"/>
                    <a:pt x="70" y="697"/>
                  </a:cubicBezTo>
                  <a:cubicBezTo>
                    <a:pt x="73" y="697"/>
                    <a:pt x="77" y="698"/>
                    <a:pt x="78" y="698"/>
                  </a:cubicBezTo>
                  <a:cubicBezTo>
                    <a:pt x="78" y="698"/>
                    <a:pt x="78" y="698"/>
                    <a:pt x="78" y="698"/>
                  </a:cubicBezTo>
                  <a:cubicBezTo>
                    <a:pt x="78" y="698"/>
                    <a:pt x="78" y="698"/>
                    <a:pt x="78" y="698"/>
                  </a:cubicBezTo>
                  <a:cubicBezTo>
                    <a:pt x="80" y="698"/>
                    <a:pt x="82" y="700"/>
                    <a:pt x="82" y="701"/>
                  </a:cubicBezTo>
                  <a:cubicBezTo>
                    <a:pt x="83" y="702"/>
                    <a:pt x="86" y="704"/>
                    <a:pt x="88" y="704"/>
                  </a:cubicBezTo>
                  <a:cubicBezTo>
                    <a:pt x="89" y="704"/>
                    <a:pt x="92" y="704"/>
                    <a:pt x="93" y="704"/>
                  </a:cubicBezTo>
                  <a:cubicBezTo>
                    <a:pt x="94" y="704"/>
                    <a:pt x="95" y="704"/>
                    <a:pt x="96" y="704"/>
                  </a:cubicBezTo>
                  <a:cubicBezTo>
                    <a:pt x="102" y="704"/>
                    <a:pt x="102" y="704"/>
                    <a:pt x="102" y="704"/>
                  </a:cubicBezTo>
                  <a:cubicBezTo>
                    <a:pt x="104" y="704"/>
                    <a:pt x="105" y="703"/>
                    <a:pt x="105" y="703"/>
                  </a:cubicBezTo>
                  <a:cubicBezTo>
                    <a:pt x="106" y="702"/>
                    <a:pt x="106" y="702"/>
                    <a:pt x="106" y="702"/>
                  </a:cubicBezTo>
                  <a:cubicBezTo>
                    <a:pt x="106" y="702"/>
                    <a:pt x="106" y="702"/>
                    <a:pt x="106" y="702"/>
                  </a:cubicBezTo>
                  <a:cubicBezTo>
                    <a:pt x="106" y="701"/>
                    <a:pt x="107" y="699"/>
                    <a:pt x="109" y="699"/>
                  </a:cubicBezTo>
                  <a:cubicBezTo>
                    <a:pt x="109" y="699"/>
                    <a:pt x="109" y="699"/>
                    <a:pt x="109" y="699"/>
                  </a:cubicBezTo>
                  <a:cubicBezTo>
                    <a:pt x="109" y="699"/>
                    <a:pt x="109" y="699"/>
                    <a:pt x="109" y="699"/>
                  </a:cubicBezTo>
                  <a:cubicBezTo>
                    <a:pt x="110" y="698"/>
                    <a:pt x="112" y="698"/>
                    <a:pt x="113" y="698"/>
                  </a:cubicBezTo>
                  <a:cubicBezTo>
                    <a:pt x="114" y="697"/>
                    <a:pt x="115" y="697"/>
                    <a:pt x="116" y="696"/>
                  </a:cubicBezTo>
                  <a:cubicBezTo>
                    <a:pt x="117" y="696"/>
                    <a:pt x="120" y="695"/>
                    <a:pt x="123" y="694"/>
                  </a:cubicBezTo>
                  <a:cubicBezTo>
                    <a:pt x="123" y="694"/>
                    <a:pt x="123" y="694"/>
                    <a:pt x="123" y="694"/>
                  </a:cubicBezTo>
                  <a:cubicBezTo>
                    <a:pt x="124" y="694"/>
                    <a:pt x="124" y="694"/>
                    <a:pt x="124" y="694"/>
                  </a:cubicBezTo>
                  <a:cubicBezTo>
                    <a:pt x="124" y="694"/>
                    <a:pt x="125" y="694"/>
                    <a:pt x="126" y="694"/>
                  </a:cubicBezTo>
                  <a:cubicBezTo>
                    <a:pt x="126" y="694"/>
                    <a:pt x="127" y="694"/>
                    <a:pt x="128" y="694"/>
                  </a:cubicBezTo>
                  <a:cubicBezTo>
                    <a:pt x="128" y="694"/>
                    <a:pt x="129" y="694"/>
                    <a:pt x="130" y="694"/>
                  </a:cubicBezTo>
                  <a:cubicBezTo>
                    <a:pt x="130" y="694"/>
                    <a:pt x="130" y="694"/>
                    <a:pt x="130" y="694"/>
                  </a:cubicBezTo>
                  <a:cubicBezTo>
                    <a:pt x="130" y="694"/>
                    <a:pt x="130" y="694"/>
                    <a:pt x="130" y="694"/>
                  </a:cubicBezTo>
                  <a:cubicBezTo>
                    <a:pt x="131" y="695"/>
                    <a:pt x="132" y="697"/>
                    <a:pt x="132" y="698"/>
                  </a:cubicBezTo>
                  <a:cubicBezTo>
                    <a:pt x="131" y="699"/>
                    <a:pt x="131" y="699"/>
                    <a:pt x="131" y="699"/>
                  </a:cubicBezTo>
                  <a:cubicBezTo>
                    <a:pt x="132" y="699"/>
                    <a:pt x="132" y="699"/>
                    <a:pt x="132" y="699"/>
                  </a:cubicBezTo>
                  <a:cubicBezTo>
                    <a:pt x="132" y="700"/>
                    <a:pt x="134" y="702"/>
                    <a:pt x="136" y="703"/>
                  </a:cubicBezTo>
                  <a:cubicBezTo>
                    <a:pt x="136" y="703"/>
                    <a:pt x="136" y="703"/>
                    <a:pt x="136" y="703"/>
                  </a:cubicBezTo>
                  <a:cubicBezTo>
                    <a:pt x="136" y="703"/>
                    <a:pt x="136" y="703"/>
                    <a:pt x="136" y="703"/>
                  </a:cubicBezTo>
                  <a:cubicBezTo>
                    <a:pt x="137" y="703"/>
                    <a:pt x="138" y="703"/>
                    <a:pt x="140" y="703"/>
                  </a:cubicBezTo>
                  <a:cubicBezTo>
                    <a:pt x="141" y="703"/>
                    <a:pt x="142" y="703"/>
                    <a:pt x="143" y="703"/>
                  </a:cubicBezTo>
                  <a:cubicBezTo>
                    <a:pt x="145" y="703"/>
                    <a:pt x="148" y="701"/>
                    <a:pt x="148" y="701"/>
                  </a:cubicBezTo>
                  <a:cubicBezTo>
                    <a:pt x="150" y="699"/>
                    <a:pt x="152" y="698"/>
                    <a:pt x="154" y="698"/>
                  </a:cubicBezTo>
                  <a:cubicBezTo>
                    <a:pt x="155" y="698"/>
                    <a:pt x="157" y="697"/>
                    <a:pt x="157" y="697"/>
                  </a:cubicBezTo>
                  <a:cubicBezTo>
                    <a:pt x="158" y="694"/>
                    <a:pt x="158" y="693"/>
                    <a:pt x="157" y="692"/>
                  </a:cubicBezTo>
                  <a:cubicBezTo>
                    <a:pt x="157" y="692"/>
                    <a:pt x="157" y="692"/>
                    <a:pt x="157" y="692"/>
                  </a:cubicBezTo>
                  <a:cubicBezTo>
                    <a:pt x="157" y="692"/>
                    <a:pt x="157" y="692"/>
                    <a:pt x="157" y="692"/>
                  </a:cubicBezTo>
                  <a:cubicBezTo>
                    <a:pt x="156" y="691"/>
                    <a:pt x="155" y="689"/>
                    <a:pt x="155" y="687"/>
                  </a:cubicBezTo>
                  <a:cubicBezTo>
                    <a:pt x="155" y="686"/>
                    <a:pt x="155" y="684"/>
                    <a:pt x="156" y="683"/>
                  </a:cubicBezTo>
                  <a:cubicBezTo>
                    <a:pt x="157" y="683"/>
                    <a:pt x="158" y="682"/>
                    <a:pt x="158" y="681"/>
                  </a:cubicBezTo>
                  <a:cubicBezTo>
                    <a:pt x="158" y="681"/>
                    <a:pt x="158" y="681"/>
                    <a:pt x="158" y="681"/>
                  </a:cubicBezTo>
                  <a:cubicBezTo>
                    <a:pt x="158" y="680"/>
                    <a:pt x="158" y="680"/>
                    <a:pt x="158" y="680"/>
                  </a:cubicBezTo>
                  <a:cubicBezTo>
                    <a:pt x="158" y="679"/>
                    <a:pt x="158" y="679"/>
                    <a:pt x="158" y="678"/>
                  </a:cubicBezTo>
                  <a:cubicBezTo>
                    <a:pt x="157" y="677"/>
                    <a:pt x="157" y="675"/>
                    <a:pt x="157" y="674"/>
                  </a:cubicBezTo>
                  <a:cubicBezTo>
                    <a:pt x="157" y="674"/>
                    <a:pt x="157" y="674"/>
                    <a:pt x="157" y="674"/>
                  </a:cubicBezTo>
                  <a:cubicBezTo>
                    <a:pt x="157" y="673"/>
                    <a:pt x="157" y="673"/>
                    <a:pt x="157" y="673"/>
                  </a:cubicBezTo>
                  <a:cubicBezTo>
                    <a:pt x="156" y="673"/>
                    <a:pt x="156" y="671"/>
                    <a:pt x="155" y="670"/>
                  </a:cubicBezTo>
                  <a:cubicBezTo>
                    <a:pt x="155" y="669"/>
                    <a:pt x="155" y="668"/>
                    <a:pt x="154" y="667"/>
                  </a:cubicBezTo>
                  <a:cubicBezTo>
                    <a:pt x="153" y="665"/>
                    <a:pt x="153" y="662"/>
                    <a:pt x="153" y="659"/>
                  </a:cubicBezTo>
                  <a:cubicBezTo>
                    <a:pt x="153" y="658"/>
                    <a:pt x="151" y="654"/>
                    <a:pt x="150" y="654"/>
                  </a:cubicBezTo>
                  <a:cubicBezTo>
                    <a:pt x="149" y="652"/>
                    <a:pt x="147" y="650"/>
                    <a:pt x="147" y="648"/>
                  </a:cubicBezTo>
                  <a:cubicBezTo>
                    <a:pt x="147" y="648"/>
                    <a:pt x="147" y="648"/>
                    <a:pt x="147" y="648"/>
                  </a:cubicBezTo>
                  <a:cubicBezTo>
                    <a:pt x="147" y="647"/>
                    <a:pt x="147" y="647"/>
                    <a:pt x="147" y="647"/>
                  </a:cubicBezTo>
                  <a:cubicBezTo>
                    <a:pt x="146" y="647"/>
                    <a:pt x="146" y="646"/>
                    <a:pt x="145" y="645"/>
                  </a:cubicBezTo>
                  <a:cubicBezTo>
                    <a:pt x="145" y="644"/>
                    <a:pt x="144" y="643"/>
                    <a:pt x="144" y="642"/>
                  </a:cubicBezTo>
                  <a:cubicBezTo>
                    <a:pt x="143" y="640"/>
                    <a:pt x="142" y="637"/>
                    <a:pt x="142" y="634"/>
                  </a:cubicBezTo>
                  <a:cubicBezTo>
                    <a:pt x="142" y="632"/>
                    <a:pt x="142" y="629"/>
                    <a:pt x="143" y="626"/>
                  </a:cubicBezTo>
                  <a:cubicBezTo>
                    <a:pt x="143" y="626"/>
                    <a:pt x="143" y="626"/>
                    <a:pt x="143" y="626"/>
                  </a:cubicBezTo>
                  <a:cubicBezTo>
                    <a:pt x="143" y="625"/>
                    <a:pt x="143" y="625"/>
                    <a:pt x="143" y="625"/>
                  </a:cubicBezTo>
                  <a:cubicBezTo>
                    <a:pt x="143" y="624"/>
                    <a:pt x="141" y="623"/>
                    <a:pt x="139" y="623"/>
                  </a:cubicBezTo>
                  <a:cubicBezTo>
                    <a:pt x="136" y="624"/>
                    <a:pt x="132" y="624"/>
                    <a:pt x="130" y="624"/>
                  </a:cubicBezTo>
                  <a:cubicBezTo>
                    <a:pt x="129" y="624"/>
                    <a:pt x="126" y="623"/>
                    <a:pt x="124" y="621"/>
                  </a:cubicBezTo>
                  <a:cubicBezTo>
                    <a:pt x="122" y="620"/>
                    <a:pt x="120" y="616"/>
                    <a:pt x="118" y="613"/>
                  </a:cubicBezTo>
                  <a:cubicBezTo>
                    <a:pt x="116" y="611"/>
                    <a:pt x="115" y="607"/>
                    <a:pt x="115" y="605"/>
                  </a:cubicBezTo>
                  <a:cubicBezTo>
                    <a:pt x="115" y="603"/>
                    <a:pt x="116" y="600"/>
                    <a:pt x="118" y="598"/>
                  </a:cubicBezTo>
                  <a:cubicBezTo>
                    <a:pt x="119" y="596"/>
                    <a:pt x="119" y="592"/>
                    <a:pt x="119" y="589"/>
                  </a:cubicBezTo>
                  <a:cubicBezTo>
                    <a:pt x="119" y="588"/>
                    <a:pt x="120" y="586"/>
                    <a:pt x="120" y="584"/>
                  </a:cubicBezTo>
                  <a:cubicBezTo>
                    <a:pt x="120" y="582"/>
                    <a:pt x="120" y="580"/>
                    <a:pt x="120" y="579"/>
                  </a:cubicBezTo>
                  <a:cubicBezTo>
                    <a:pt x="121" y="576"/>
                    <a:pt x="119" y="574"/>
                    <a:pt x="117" y="573"/>
                  </a:cubicBezTo>
                  <a:cubicBezTo>
                    <a:pt x="117" y="573"/>
                    <a:pt x="117" y="573"/>
                    <a:pt x="117" y="573"/>
                  </a:cubicBezTo>
                  <a:cubicBezTo>
                    <a:pt x="117" y="572"/>
                    <a:pt x="115" y="572"/>
                    <a:pt x="112" y="572"/>
                  </a:cubicBezTo>
                  <a:cubicBezTo>
                    <a:pt x="112" y="572"/>
                    <a:pt x="110" y="572"/>
                    <a:pt x="110" y="572"/>
                  </a:cubicBezTo>
                  <a:cubicBezTo>
                    <a:pt x="108" y="572"/>
                    <a:pt x="107" y="571"/>
                    <a:pt x="105" y="571"/>
                  </a:cubicBezTo>
                  <a:cubicBezTo>
                    <a:pt x="104" y="571"/>
                    <a:pt x="103" y="571"/>
                    <a:pt x="102" y="571"/>
                  </a:cubicBezTo>
                  <a:cubicBezTo>
                    <a:pt x="102" y="571"/>
                    <a:pt x="102" y="571"/>
                    <a:pt x="102" y="571"/>
                  </a:cubicBezTo>
                  <a:cubicBezTo>
                    <a:pt x="102" y="571"/>
                    <a:pt x="102" y="571"/>
                    <a:pt x="102" y="571"/>
                  </a:cubicBezTo>
                  <a:cubicBezTo>
                    <a:pt x="102" y="571"/>
                    <a:pt x="101" y="570"/>
                    <a:pt x="100" y="569"/>
                  </a:cubicBezTo>
                  <a:cubicBezTo>
                    <a:pt x="99" y="569"/>
                    <a:pt x="98" y="568"/>
                    <a:pt x="98" y="568"/>
                  </a:cubicBezTo>
                  <a:cubicBezTo>
                    <a:pt x="97" y="567"/>
                    <a:pt x="96" y="566"/>
                    <a:pt x="95" y="565"/>
                  </a:cubicBezTo>
                  <a:cubicBezTo>
                    <a:pt x="93" y="564"/>
                    <a:pt x="92" y="564"/>
                    <a:pt x="91" y="563"/>
                  </a:cubicBezTo>
                  <a:cubicBezTo>
                    <a:pt x="91" y="563"/>
                    <a:pt x="91" y="563"/>
                    <a:pt x="91" y="563"/>
                  </a:cubicBezTo>
                  <a:cubicBezTo>
                    <a:pt x="91" y="563"/>
                    <a:pt x="91" y="563"/>
                    <a:pt x="91" y="563"/>
                  </a:cubicBezTo>
                  <a:cubicBezTo>
                    <a:pt x="90" y="562"/>
                    <a:pt x="89" y="560"/>
                    <a:pt x="88" y="559"/>
                  </a:cubicBezTo>
                  <a:cubicBezTo>
                    <a:pt x="88" y="558"/>
                    <a:pt x="88" y="557"/>
                    <a:pt x="88" y="556"/>
                  </a:cubicBezTo>
                  <a:cubicBezTo>
                    <a:pt x="88" y="554"/>
                    <a:pt x="89" y="552"/>
                    <a:pt x="89" y="551"/>
                  </a:cubicBezTo>
                  <a:cubicBezTo>
                    <a:pt x="89" y="549"/>
                    <a:pt x="89" y="549"/>
                    <a:pt x="89" y="549"/>
                  </a:cubicBezTo>
                  <a:cubicBezTo>
                    <a:pt x="90" y="547"/>
                    <a:pt x="91" y="545"/>
                    <a:pt x="92" y="542"/>
                  </a:cubicBezTo>
                  <a:cubicBezTo>
                    <a:pt x="93" y="541"/>
                    <a:pt x="95" y="538"/>
                    <a:pt x="96" y="537"/>
                  </a:cubicBezTo>
                  <a:cubicBezTo>
                    <a:pt x="96" y="537"/>
                    <a:pt x="96" y="537"/>
                    <a:pt x="96" y="537"/>
                  </a:cubicBezTo>
                  <a:cubicBezTo>
                    <a:pt x="96" y="537"/>
                    <a:pt x="96" y="537"/>
                    <a:pt x="96" y="537"/>
                  </a:cubicBezTo>
                  <a:cubicBezTo>
                    <a:pt x="96" y="536"/>
                    <a:pt x="98" y="535"/>
                    <a:pt x="99" y="534"/>
                  </a:cubicBezTo>
                  <a:cubicBezTo>
                    <a:pt x="100" y="533"/>
                    <a:pt x="100" y="533"/>
                    <a:pt x="101" y="532"/>
                  </a:cubicBezTo>
                  <a:cubicBezTo>
                    <a:pt x="102" y="532"/>
                    <a:pt x="104" y="530"/>
                    <a:pt x="106" y="529"/>
                  </a:cubicBezTo>
                  <a:cubicBezTo>
                    <a:pt x="107" y="528"/>
                    <a:pt x="108" y="527"/>
                    <a:pt x="109" y="527"/>
                  </a:cubicBezTo>
                  <a:cubicBezTo>
                    <a:pt x="112" y="525"/>
                    <a:pt x="114" y="522"/>
                    <a:pt x="114" y="521"/>
                  </a:cubicBezTo>
                  <a:cubicBezTo>
                    <a:pt x="115" y="519"/>
                    <a:pt x="117" y="517"/>
                    <a:pt x="118" y="516"/>
                  </a:cubicBezTo>
                  <a:cubicBezTo>
                    <a:pt x="118" y="516"/>
                    <a:pt x="118" y="516"/>
                    <a:pt x="118" y="516"/>
                  </a:cubicBezTo>
                  <a:cubicBezTo>
                    <a:pt x="118" y="516"/>
                    <a:pt x="118" y="516"/>
                    <a:pt x="118" y="516"/>
                  </a:cubicBezTo>
                  <a:cubicBezTo>
                    <a:pt x="119" y="516"/>
                    <a:pt x="119" y="516"/>
                    <a:pt x="120" y="514"/>
                  </a:cubicBezTo>
                  <a:cubicBezTo>
                    <a:pt x="120" y="514"/>
                    <a:pt x="121" y="513"/>
                    <a:pt x="121" y="513"/>
                  </a:cubicBezTo>
                  <a:cubicBezTo>
                    <a:pt x="121" y="513"/>
                    <a:pt x="121" y="513"/>
                    <a:pt x="121" y="513"/>
                  </a:cubicBezTo>
                  <a:cubicBezTo>
                    <a:pt x="121" y="511"/>
                    <a:pt x="122" y="510"/>
                    <a:pt x="123" y="508"/>
                  </a:cubicBezTo>
                  <a:cubicBezTo>
                    <a:pt x="123" y="508"/>
                    <a:pt x="124" y="507"/>
                    <a:pt x="124" y="507"/>
                  </a:cubicBezTo>
                  <a:cubicBezTo>
                    <a:pt x="126" y="505"/>
                    <a:pt x="128" y="503"/>
                    <a:pt x="130" y="502"/>
                  </a:cubicBezTo>
                  <a:cubicBezTo>
                    <a:pt x="131" y="501"/>
                    <a:pt x="133" y="500"/>
                    <a:pt x="135" y="499"/>
                  </a:cubicBezTo>
                  <a:cubicBezTo>
                    <a:pt x="137" y="498"/>
                    <a:pt x="138" y="497"/>
                    <a:pt x="140" y="496"/>
                  </a:cubicBezTo>
                  <a:cubicBezTo>
                    <a:pt x="143" y="496"/>
                    <a:pt x="145" y="495"/>
                    <a:pt x="147" y="495"/>
                  </a:cubicBezTo>
                  <a:cubicBezTo>
                    <a:pt x="149" y="496"/>
                    <a:pt x="150" y="497"/>
                    <a:pt x="150" y="499"/>
                  </a:cubicBezTo>
                  <a:cubicBezTo>
                    <a:pt x="150" y="499"/>
                    <a:pt x="150" y="499"/>
                    <a:pt x="150" y="499"/>
                  </a:cubicBezTo>
                  <a:cubicBezTo>
                    <a:pt x="150" y="499"/>
                    <a:pt x="150" y="499"/>
                    <a:pt x="150" y="499"/>
                  </a:cubicBezTo>
                  <a:cubicBezTo>
                    <a:pt x="150" y="500"/>
                    <a:pt x="150" y="501"/>
                    <a:pt x="151" y="502"/>
                  </a:cubicBezTo>
                  <a:cubicBezTo>
                    <a:pt x="151" y="503"/>
                    <a:pt x="151" y="504"/>
                    <a:pt x="152" y="505"/>
                  </a:cubicBezTo>
                  <a:cubicBezTo>
                    <a:pt x="152" y="506"/>
                    <a:pt x="152" y="507"/>
                    <a:pt x="153" y="509"/>
                  </a:cubicBezTo>
                  <a:cubicBezTo>
                    <a:pt x="154" y="510"/>
                    <a:pt x="154" y="510"/>
                    <a:pt x="154" y="510"/>
                  </a:cubicBezTo>
                  <a:cubicBezTo>
                    <a:pt x="155" y="511"/>
                    <a:pt x="155" y="511"/>
                    <a:pt x="155" y="511"/>
                  </a:cubicBezTo>
                  <a:cubicBezTo>
                    <a:pt x="158" y="512"/>
                    <a:pt x="159" y="513"/>
                    <a:pt x="160" y="513"/>
                  </a:cubicBezTo>
                  <a:cubicBezTo>
                    <a:pt x="165" y="513"/>
                    <a:pt x="167" y="512"/>
                    <a:pt x="169" y="512"/>
                  </a:cubicBezTo>
                  <a:cubicBezTo>
                    <a:pt x="170" y="511"/>
                    <a:pt x="171" y="511"/>
                    <a:pt x="173" y="510"/>
                  </a:cubicBezTo>
                  <a:cubicBezTo>
                    <a:pt x="175" y="510"/>
                    <a:pt x="176" y="510"/>
                    <a:pt x="177" y="509"/>
                  </a:cubicBezTo>
                  <a:cubicBezTo>
                    <a:pt x="179" y="508"/>
                    <a:pt x="184" y="508"/>
                    <a:pt x="186" y="508"/>
                  </a:cubicBezTo>
                  <a:cubicBezTo>
                    <a:pt x="188" y="508"/>
                    <a:pt x="190" y="508"/>
                    <a:pt x="191" y="507"/>
                  </a:cubicBezTo>
                  <a:cubicBezTo>
                    <a:pt x="193" y="507"/>
                    <a:pt x="195" y="507"/>
                    <a:pt x="196" y="507"/>
                  </a:cubicBezTo>
                  <a:cubicBezTo>
                    <a:pt x="198" y="506"/>
                    <a:pt x="204" y="505"/>
                    <a:pt x="207" y="505"/>
                  </a:cubicBezTo>
                  <a:cubicBezTo>
                    <a:pt x="208" y="505"/>
                    <a:pt x="210" y="504"/>
                    <a:pt x="211" y="504"/>
                  </a:cubicBezTo>
                  <a:cubicBezTo>
                    <a:pt x="212" y="503"/>
                    <a:pt x="213" y="503"/>
                    <a:pt x="214" y="503"/>
                  </a:cubicBezTo>
                  <a:cubicBezTo>
                    <a:pt x="214" y="503"/>
                    <a:pt x="214" y="503"/>
                    <a:pt x="214" y="503"/>
                  </a:cubicBezTo>
                  <a:cubicBezTo>
                    <a:pt x="214" y="503"/>
                    <a:pt x="214" y="503"/>
                    <a:pt x="214" y="503"/>
                  </a:cubicBezTo>
                  <a:cubicBezTo>
                    <a:pt x="216" y="502"/>
                    <a:pt x="217" y="499"/>
                    <a:pt x="217" y="498"/>
                  </a:cubicBezTo>
                  <a:cubicBezTo>
                    <a:pt x="217" y="496"/>
                    <a:pt x="218" y="494"/>
                    <a:pt x="220" y="492"/>
                  </a:cubicBezTo>
                  <a:cubicBezTo>
                    <a:pt x="220" y="492"/>
                    <a:pt x="220" y="492"/>
                    <a:pt x="220" y="492"/>
                  </a:cubicBezTo>
                  <a:cubicBezTo>
                    <a:pt x="220" y="492"/>
                    <a:pt x="220" y="492"/>
                    <a:pt x="220" y="492"/>
                  </a:cubicBezTo>
                  <a:cubicBezTo>
                    <a:pt x="221" y="491"/>
                    <a:pt x="223" y="489"/>
                    <a:pt x="227" y="486"/>
                  </a:cubicBezTo>
                  <a:cubicBezTo>
                    <a:pt x="230" y="484"/>
                    <a:pt x="233" y="481"/>
                    <a:pt x="233" y="480"/>
                  </a:cubicBezTo>
                  <a:cubicBezTo>
                    <a:pt x="235" y="477"/>
                    <a:pt x="236" y="474"/>
                    <a:pt x="236" y="473"/>
                  </a:cubicBezTo>
                  <a:cubicBezTo>
                    <a:pt x="237" y="472"/>
                    <a:pt x="237" y="471"/>
                    <a:pt x="237" y="469"/>
                  </a:cubicBezTo>
                  <a:cubicBezTo>
                    <a:pt x="238" y="468"/>
                    <a:pt x="238" y="467"/>
                    <a:pt x="239" y="466"/>
                  </a:cubicBezTo>
                  <a:cubicBezTo>
                    <a:pt x="239" y="465"/>
                    <a:pt x="241" y="462"/>
                    <a:pt x="244" y="461"/>
                  </a:cubicBezTo>
                  <a:cubicBezTo>
                    <a:pt x="244" y="461"/>
                    <a:pt x="244" y="461"/>
                    <a:pt x="244" y="461"/>
                  </a:cubicBezTo>
                  <a:cubicBezTo>
                    <a:pt x="244" y="461"/>
                    <a:pt x="244" y="461"/>
                    <a:pt x="244" y="461"/>
                  </a:cubicBezTo>
                  <a:cubicBezTo>
                    <a:pt x="245" y="460"/>
                    <a:pt x="247" y="459"/>
                    <a:pt x="249" y="458"/>
                  </a:cubicBezTo>
                  <a:cubicBezTo>
                    <a:pt x="251" y="457"/>
                    <a:pt x="252" y="456"/>
                    <a:pt x="253" y="456"/>
                  </a:cubicBezTo>
                  <a:cubicBezTo>
                    <a:pt x="254" y="455"/>
                    <a:pt x="256" y="454"/>
                    <a:pt x="258" y="453"/>
                  </a:cubicBezTo>
                  <a:cubicBezTo>
                    <a:pt x="259" y="452"/>
                    <a:pt x="261" y="452"/>
                    <a:pt x="262" y="451"/>
                  </a:cubicBezTo>
                  <a:cubicBezTo>
                    <a:pt x="263" y="451"/>
                    <a:pt x="263" y="451"/>
                    <a:pt x="263" y="451"/>
                  </a:cubicBezTo>
                  <a:cubicBezTo>
                    <a:pt x="263" y="451"/>
                    <a:pt x="263" y="451"/>
                    <a:pt x="263" y="451"/>
                  </a:cubicBezTo>
                  <a:cubicBezTo>
                    <a:pt x="265" y="449"/>
                    <a:pt x="268" y="448"/>
                    <a:pt x="270" y="448"/>
                  </a:cubicBezTo>
                  <a:cubicBezTo>
                    <a:pt x="270" y="448"/>
                    <a:pt x="270" y="448"/>
                    <a:pt x="270" y="448"/>
                  </a:cubicBezTo>
                  <a:cubicBezTo>
                    <a:pt x="270" y="447"/>
                    <a:pt x="270" y="447"/>
                    <a:pt x="270" y="447"/>
                  </a:cubicBezTo>
                  <a:cubicBezTo>
                    <a:pt x="271" y="447"/>
                    <a:pt x="274" y="445"/>
                    <a:pt x="275" y="443"/>
                  </a:cubicBezTo>
                  <a:cubicBezTo>
                    <a:pt x="276" y="441"/>
                    <a:pt x="278" y="439"/>
                    <a:pt x="279" y="438"/>
                  </a:cubicBezTo>
                  <a:cubicBezTo>
                    <a:pt x="279" y="438"/>
                    <a:pt x="279" y="438"/>
                    <a:pt x="279" y="438"/>
                  </a:cubicBezTo>
                  <a:cubicBezTo>
                    <a:pt x="280" y="438"/>
                    <a:pt x="280" y="438"/>
                    <a:pt x="280" y="438"/>
                  </a:cubicBezTo>
                  <a:cubicBezTo>
                    <a:pt x="280" y="437"/>
                    <a:pt x="281" y="436"/>
                    <a:pt x="282" y="435"/>
                  </a:cubicBezTo>
                  <a:cubicBezTo>
                    <a:pt x="283" y="433"/>
                    <a:pt x="284" y="432"/>
                    <a:pt x="285" y="431"/>
                  </a:cubicBezTo>
                  <a:cubicBezTo>
                    <a:pt x="285" y="431"/>
                    <a:pt x="285" y="431"/>
                    <a:pt x="285" y="431"/>
                  </a:cubicBezTo>
                  <a:cubicBezTo>
                    <a:pt x="287" y="428"/>
                    <a:pt x="288" y="424"/>
                    <a:pt x="289" y="422"/>
                  </a:cubicBezTo>
                  <a:cubicBezTo>
                    <a:pt x="290" y="420"/>
                    <a:pt x="292" y="416"/>
                    <a:pt x="293" y="413"/>
                  </a:cubicBezTo>
                  <a:cubicBezTo>
                    <a:pt x="294" y="410"/>
                    <a:pt x="295" y="406"/>
                    <a:pt x="297" y="403"/>
                  </a:cubicBezTo>
                  <a:cubicBezTo>
                    <a:pt x="298" y="400"/>
                    <a:pt x="301" y="397"/>
                    <a:pt x="303" y="396"/>
                  </a:cubicBezTo>
                  <a:cubicBezTo>
                    <a:pt x="311" y="393"/>
                    <a:pt x="311" y="393"/>
                    <a:pt x="311" y="393"/>
                  </a:cubicBezTo>
                  <a:cubicBezTo>
                    <a:pt x="313" y="393"/>
                    <a:pt x="316" y="392"/>
                    <a:pt x="317" y="391"/>
                  </a:cubicBezTo>
                  <a:cubicBezTo>
                    <a:pt x="325" y="388"/>
                    <a:pt x="325" y="388"/>
                    <a:pt x="325" y="388"/>
                  </a:cubicBezTo>
                  <a:cubicBezTo>
                    <a:pt x="327" y="387"/>
                    <a:pt x="329" y="386"/>
                    <a:pt x="329" y="386"/>
                  </a:cubicBezTo>
                  <a:cubicBezTo>
                    <a:pt x="330" y="386"/>
                    <a:pt x="330" y="386"/>
                    <a:pt x="330" y="386"/>
                  </a:cubicBezTo>
                  <a:cubicBezTo>
                    <a:pt x="330" y="384"/>
                    <a:pt x="330" y="384"/>
                    <a:pt x="330" y="384"/>
                  </a:cubicBezTo>
                  <a:cubicBezTo>
                    <a:pt x="329" y="383"/>
                    <a:pt x="329" y="382"/>
                    <a:pt x="329" y="381"/>
                  </a:cubicBezTo>
                  <a:cubicBezTo>
                    <a:pt x="329" y="381"/>
                    <a:pt x="329" y="380"/>
                    <a:pt x="329" y="380"/>
                  </a:cubicBezTo>
                  <a:cubicBezTo>
                    <a:pt x="329" y="380"/>
                    <a:pt x="329" y="380"/>
                    <a:pt x="329" y="380"/>
                  </a:cubicBezTo>
                  <a:cubicBezTo>
                    <a:pt x="328" y="380"/>
                    <a:pt x="328" y="380"/>
                    <a:pt x="328" y="380"/>
                  </a:cubicBezTo>
                  <a:cubicBezTo>
                    <a:pt x="327" y="378"/>
                    <a:pt x="327" y="377"/>
                    <a:pt x="326" y="377"/>
                  </a:cubicBezTo>
                  <a:cubicBezTo>
                    <a:pt x="326" y="376"/>
                    <a:pt x="326" y="376"/>
                    <a:pt x="326" y="376"/>
                  </a:cubicBezTo>
                  <a:cubicBezTo>
                    <a:pt x="326" y="376"/>
                    <a:pt x="326" y="376"/>
                    <a:pt x="326" y="376"/>
                  </a:cubicBezTo>
                  <a:cubicBezTo>
                    <a:pt x="326" y="376"/>
                    <a:pt x="325" y="375"/>
                    <a:pt x="325" y="375"/>
                  </a:cubicBezTo>
                  <a:cubicBezTo>
                    <a:pt x="325" y="375"/>
                    <a:pt x="325" y="375"/>
                    <a:pt x="325" y="375"/>
                  </a:cubicBezTo>
                  <a:cubicBezTo>
                    <a:pt x="325" y="375"/>
                    <a:pt x="326" y="374"/>
                    <a:pt x="327" y="373"/>
                  </a:cubicBezTo>
                  <a:cubicBezTo>
                    <a:pt x="328" y="373"/>
                    <a:pt x="328" y="373"/>
                    <a:pt x="328" y="373"/>
                  </a:cubicBezTo>
                  <a:cubicBezTo>
                    <a:pt x="328" y="373"/>
                    <a:pt x="328" y="373"/>
                    <a:pt x="328" y="373"/>
                  </a:cubicBezTo>
                  <a:cubicBezTo>
                    <a:pt x="329" y="371"/>
                    <a:pt x="330" y="370"/>
                    <a:pt x="332" y="369"/>
                  </a:cubicBezTo>
                  <a:cubicBezTo>
                    <a:pt x="332" y="369"/>
                    <a:pt x="332" y="369"/>
                    <a:pt x="332" y="369"/>
                  </a:cubicBezTo>
                  <a:cubicBezTo>
                    <a:pt x="332" y="368"/>
                    <a:pt x="332" y="368"/>
                    <a:pt x="332" y="368"/>
                  </a:cubicBezTo>
                  <a:cubicBezTo>
                    <a:pt x="333" y="368"/>
                    <a:pt x="335" y="365"/>
                    <a:pt x="336" y="364"/>
                  </a:cubicBezTo>
                  <a:cubicBezTo>
                    <a:pt x="336" y="363"/>
                    <a:pt x="336" y="363"/>
                    <a:pt x="336" y="363"/>
                  </a:cubicBezTo>
                  <a:cubicBezTo>
                    <a:pt x="337" y="362"/>
                    <a:pt x="338" y="361"/>
                    <a:pt x="338" y="361"/>
                  </a:cubicBezTo>
                  <a:cubicBezTo>
                    <a:pt x="339" y="361"/>
                    <a:pt x="341" y="360"/>
                    <a:pt x="342" y="358"/>
                  </a:cubicBezTo>
                  <a:cubicBezTo>
                    <a:pt x="343" y="357"/>
                    <a:pt x="346" y="355"/>
                    <a:pt x="348" y="352"/>
                  </a:cubicBezTo>
                  <a:cubicBezTo>
                    <a:pt x="349" y="351"/>
                    <a:pt x="352" y="348"/>
                    <a:pt x="354" y="347"/>
                  </a:cubicBezTo>
                  <a:cubicBezTo>
                    <a:pt x="355" y="347"/>
                    <a:pt x="355" y="346"/>
                    <a:pt x="356" y="346"/>
                  </a:cubicBezTo>
                  <a:cubicBezTo>
                    <a:pt x="358" y="345"/>
                    <a:pt x="359" y="345"/>
                    <a:pt x="359" y="344"/>
                  </a:cubicBezTo>
                  <a:cubicBezTo>
                    <a:pt x="364" y="340"/>
                    <a:pt x="364" y="340"/>
                    <a:pt x="364" y="340"/>
                  </a:cubicBezTo>
                  <a:cubicBezTo>
                    <a:pt x="365" y="340"/>
                    <a:pt x="365" y="339"/>
                    <a:pt x="366" y="339"/>
                  </a:cubicBezTo>
                  <a:cubicBezTo>
                    <a:pt x="367" y="338"/>
                    <a:pt x="367" y="338"/>
                    <a:pt x="367" y="338"/>
                  </a:cubicBezTo>
                  <a:cubicBezTo>
                    <a:pt x="366" y="337"/>
                    <a:pt x="366" y="337"/>
                    <a:pt x="366" y="337"/>
                  </a:cubicBezTo>
                  <a:cubicBezTo>
                    <a:pt x="366" y="337"/>
                    <a:pt x="366" y="337"/>
                    <a:pt x="366" y="337"/>
                  </a:cubicBezTo>
                  <a:cubicBezTo>
                    <a:pt x="365" y="336"/>
                    <a:pt x="365" y="336"/>
                    <a:pt x="364" y="335"/>
                  </a:cubicBezTo>
                  <a:cubicBezTo>
                    <a:pt x="364" y="334"/>
                    <a:pt x="363" y="333"/>
                    <a:pt x="362" y="332"/>
                  </a:cubicBezTo>
                  <a:cubicBezTo>
                    <a:pt x="361" y="332"/>
                    <a:pt x="361" y="331"/>
                    <a:pt x="361" y="330"/>
                  </a:cubicBezTo>
                  <a:cubicBezTo>
                    <a:pt x="361" y="330"/>
                    <a:pt x="361" y="329"/>
                    <a:pt x="362" y="328"/>
                  </a:cubicBezTo>
                  <a:cubicBezTo>
                    <a:pt x="362" y="328"/>
                    <a:pt x="362" y="328"/>
                    <a:pt x="362" y="328"/>
                  </a:cubicBezTo>
                  <a:cubicBezTo>
                    <a:pt x="363" y="327"/>
                    <a:pt x="363" y="327"/>
                    <a:pt x="363" y="327"/>
                  </a:cubicBezTo>
                  <a:cubicBezTo>
                    <a:pt x="363" y="325"/>
                    <a:pt x="364" y="324"/>
                    <a:pt x="364" y="324"/>
                  </a:cubicBezTo>
                  <a:cubicBezTo>
                    <a:pt x="364" y="324"/>
                    <a:pt x="364" y="321"/>
                    <a:pt x="365" y="320"/>
                  </a:cubicBezTo>
                  <a:cubicBezTo>
                    <a:pt x="366" y="317"/>
                    <a:pt x="367" y="314"/>
                    <a:pt x="366" y="313"/>
                  </a:cubicBezTo>
                  <a:cubicBezTo>
                    <a:pt x="366" y="313"/>
                    <a:pt x="366" y="313"/>
                    <a:pt x="366" y="313"/>
                  </a:cubicBezTo>
                  <a:cubicBezTo>
                    <a:pt x="366" y="312"/>
                    <a:pt x="366" y="312"/>
                    <a:pt x="366" y="312"/>
                  </a:cubicBezTo>
                  <a:cubicBezTo>
                    <a:pt x="366" y="312"/>
                    <a:pt x="365" y="311"/>
                    <a:pt x="364" y="310"/>
                  </a:cubicBezTo>
                  <a:cubicBezTo>
                    <a:pt x="364" y="309"/>
                    <a:pt x="364" y="308"/>
                    <a:pt x="363" y="308"/>
                  </a:cubicBezTo>
                  <a:cubicBezTo>
                    <a:pt x="363" y="306"/>
                    <a:pt x="363" y="304"/>
                    <a:pt x="362" y="303"/>
                  </a:cubicBezTo>
                  <a:cubicBezTo>
                    <a:pt x="362" y="301"/>
                    <a:pt x="362" y="301"/>
                    <a:pt x="362" y="301"/>
                  </a:cubicBezTo>
                  <a:cubicBezTo>
                    <a:pt x="363" y="298"/>
                    <a:pt x="363" y="298"/>
                    <a:pt x="363" y="298"/>
                  </a:cubicBezTo>
                  <a:cubicBezTo>
                    <a:pt x="364" y="297"/>
                    <a:pt x="365" y="296"/>
                    <a:pt x="366" y="296"/>
                  </a:cubicBezTo>
                  <a:cubicBezTo>
                    <a:pt x="367" y="295"/>
                    <a:pt x="367" y="294"/>
                    <a:pt x="368" y="294"/>
                  </a:cubicBezTo>
                  <a:cubicBezTo>
                    <a:pt x="369" y="293"/>
                    <a:pt x="370" y="292"/>
                    <a:pt x="371" y="292"/>
                  </a:cubicBezTo>
                  <a:cubicBezTo>
                    <a:pt x="371" y="291"/>
                    <a:pt x="371" y="291"/>
                    <a:pt x="371" y="291"/>
                  </a:cubicBezTo>
                  <a:cubicBezTo>
                    <a:pt x="371" y="291"/>
                    <a:pt x="371" y="291"/>
                    <a:pt x="371" y="291"/>
                  </a:cubicBezTo>
                  <a:cubicBezTo>
                    <a:pt x="372" y="291"/>
                    <a:pt x="372" y="290"/>
                    <a:pt x="373" y="290"/>
                  </a:cubicBezTo>
                  <a:cubicBezTo>
                    <a:pt x="374" y="290"/>
                    <a:pt x="375" y="290"/>
                    <a:pt x="376" y="289"/>
                  </a:cubicBezTo>
                  <a:cubicBezTo>
                    <a:pt x="377" y="288"/>
                    <a:pt x="378" y="287"/>
                    <a:pt x="380" y="287"/>
                  </a:cubicBezTo>
                  <a:cubicBezTo>
                    <a:pt x="383" y="286"/>
                    <a:pt x="385" y="285"/>
                    <a:pt x="385" y="284"/>
                  </a:cubicBezTo>
                  <a:cubicBezTo>
                    <a:pt x="386" y="284"/>
                    <a:pt x="388" y="283"/>
                    <a:pt x="389" y="283"/>
                  </a:cubicBezTo>
                  <a:cubicBezTo>
                    <a:pt x="390" y="283"/>
                    <a:pt x="390" y="283"/>
                    <a:pt x="391" y="283"/>
                  </a:cubicBezTo>
                  <a:cubicBezTo>
                    <a:pt x="391" y="283"/>
                    <a:pt x="391" y="283"/>
                    <a:pt x="391" y="283"/>
                  </a:cubicBezTo>
                  <a:cubicBezTo>
                    <a:pt x="391" y="283"/>
                    <a:pt x="391" y="283"/>
                    <a:pt x="391" y="283"/>
                  </a:cubicBezTo>
                  <a:cubicBezTo>
                    <a:pt x="393" y="283"/>
                    <a:pt x="395" y="283"/>
                    <a:pt x="396" y="281"/>
                  </a:cubicBezTo>
                  <a:cubicBezTo>
                    <a:pt x="397" y="281"/>
                    <a:pt x="399" y="280"/>
                    <a:pt x="401" y="279"/>
                  </a:cubicBezTo>
                  <a:cubicBezTo>
                    <a:pt x="401" y="279"/>
                    <a:pt x="401" y="279"/>
                    <a:pt x="401" y="279"/>
                  </a:cubicBezTo>
                  <a:cubicBezTo>
                    <a:pt x="401" y="279"/>
                    <a:pt x="401" y="279"/>
                    <a:pt x="401" y="279"/>
                  </a:cubicBezTo>
                  <a:cubicBezTo>
                    <a:pt x="401" y="278"/>
                    <a:pt x="401" y="278"/>
                    <a:pt x="402" y="278"/>
                  </a:cubicBezTo>
                  <a:cubicBezTo>
                    <a:pt x="402" y="278"/>
                    <a:pt x="402" y="278"/>
                    <a:pt x="402" y="278"/>
                  </a:cubicBezTo>
                  <a:cubicBezTo>
                    <a:pt x="402" y="277"/>
                    <a:pt x="402" y="277"/>
                    <a:pt x="402" y="277"/>
                  </a:cubicBezTo>
                  <a:cubicBezTo>
                    <a:pt x="402" y="277"/>
                    <a:pt x="403" y="276"/>
                    <a:pt x="403" y="275"/>
                  </a:cubicBezTo>
                  <a:cubicBezTo>
                    <a:pt x="403" y="275"/>
                    <a:pt x="403" y="275"/>
                    <a:pt x="403" y="275"/>
                  </a:cubicBezTo>
                  <a:cubicBezTo>
                    <a:pt x="403" y="274"/>
                    <a:pt x="403" y="274"/>
                    <a:pt x="403" y="274"/>
                  </a:cubicBezTo>
                  <a:cubicBezTo>
                    <a:pt x="403" y="272"/>
                    <a:pt x="403" y="271"/>
                    <a:pt x="402" y="269"/>
                  </a:cubicBezTo>
                  <a:cubicBezTo>
                    <a:pt x="402" y="269"/>
                    <a:pt x="402" y="269"/>
                    <a:pt x="402" y="269"/>
                  </a:cubicBezTo>
                  <a:cubicBezTo>
                    <a:pt x="400" y="267"/>
                    <a:pt x="400" y="267"/>
                    <a:pt x="400" y="267"/>
                  </a:cubicBezTo>
                  <a:cubicBezTo>
                    <a:pt x="397" y="266"/>
                    <a:pt x="397" y="266"/>
                    <a:pt x="397" y="266"/>
                  </a:cubicBezTo>
                  <a:cubicBezTo>
                    <a:pt x="397" y="266"/>
                    <a:pt x="397" y="266"/>
                    <a:pt x="397" y="266"/>
                  </a:cubicBezTo>
                  <a:cubicBezTo>
                    <a:pt x="395" y="266"/>
                    <a:pt x="392" y="264"/>
                    <a:pt x="391" y="264"/>
                  </a:cubicBezTo>
                  <a:cubicBezTo>
                    <a:pt x="391" y="263"/>
                    <a:pt x="390" y="263"/>
                    <a:pt x="388" y="263"/>
                  </a:cubicBezTo>
                  <a:cubicBezTo>
                    <a:pt x="383" y="263"/>
                    <a:pt x="383" y="263"/>
                    <a:pt x="383" y="263"/>
                  </a:cubicBezTo>
                  <a:cubicBezTo>
                    <a:pt x="383" y="263"/>
                    <a:pt x="383" y="263"/>
                    <a:pt x="383" y="263"/>
                  </a:cubicBezTo>
                  <a:cubicBezTo>
                    <a:pt x="383" y="263"/>
                    <a:pt x="382" y="264"/>
                    <a:pt x="381" y="264"/>
                  </a:cubicBezTo>
                  <a:cubicBezTo>
                    <a:pt x="381" y="264"/>
                    <a:pt x="380" y="263"/>
                    <a:pt x="380" y="263"/>
                  </a:cubicBezTo>
                  <a:cubicBezTo>
                    <a:pt x="380" y="263"/>
                    <a:pt x="380" y="263"/>
                    <a:pt x="380" y="263"/>
                  </a:cubicBezTo>
                  <a:cubicBezTo>
                    <a:pt x="379" y="263"/>
                    <a:pt x="379" y="263"/>
                    <a:pt x="379" y="263"/>
                  </a:cubicBezTo>
                  <a:cubicBezTo>
                    <a:pt x="378" y="263"/>
                    <a:pt x="376" y="262"/>
                    <a:pt x="374" y="261"/>
                  </a:cubicBezTo>
                  <a:cubicBezTo>
                    <a:pt x="373" y="261"/>
                    <a:pt x="372" y="259"/>
                    <a:pt x="371" y="257"/>
                  </a:cubicBezTo>
                  <a:cubicBezTo>
                    <a:pt x="371" y="241"/>
                    <a:pt x="371" y="241"/>
                    <a:pt x="371" y="241"/>
                  </a:cubicBezTo>
                  <a:cubicBezTo>
                    <a:pt x="369" y="242"/>
                    <a:pt x="369" y="242"/>
                    <a:pt x="369" y="242"/>
                  </a:cubicBezTo>
                  <a:cubicBezTo>
                    <a:pt x="368" y="242"/>
                    <a:pt x="368" y="242"/>
                    <a:pt x="367" y="242"/>
                  </a:cubicBezTo>
                  <a:cubicBezTo>
                    <a:pt x="367" y="242"/>
                    <a:pt x="367" y="242"/>
                    <a:pt x="367" y="242"/>
                  </a:cubicBezTo>
                  <a:cubicBezTo>
                    <a:pt x="367" y="242"/>
                    <a:pt x="367" y="242"/>
                    <a:pt x="367" y="242"/>
                  </a:cubicBezTo>
                  <a:cubicBezTo>
                    <a:pt x="366" y="243"/>
                    <a:pt x="365" y="243"/>
                    <a:pt x="363" y="243"/>
                  </a:cubicBezTo>
                  <a:cubicBezTo>
                    <a:pt x="362" y="243"/>
                    <a:pt x="360" y="244"/>
                    <a:pt x="359" y="244"/>
                  </a:cubicBezTo>
                  <a:cubicBezTo>
                    <a:pt x="359" y="244"/>
                    <a:pt x="359" y="244"/>
                    <a:pt x="359" y="244"/>
                  </a:cubicBezTo>
                  <a:cubicBezTo>
                    <a:pt x="357" y="244"/>
                    <a:pt x="356" y="244"/>
                    <a:pt x="355" y="243"/>
                  </a:cubicBezTo>
                  <a:cubicBezTo>
                    <a:pt x="355" y="242"/>
                    <a:pt x="355" y="242"/>
                    <a:pt x="355" y="241"/>
                  </a:cubicBezTo>
                  <a:cubicBezTo>
                    <a:pt x="355" y="241"/>
                    <a:pt x="355" y="241"/>
                    <a:pt x="355" y="241"/>
                  </a:cubicBezTo>
                  <a:cubicBezTo>
                    <a:pt x="355" y="235"/>
                    <a:pt x="355" y="235"/>
                    <a:pt x="355" y="235"/>
                  </a:cubicBezTo>
                  <a:cubicBezTo>
                    <a:pt x="355" y="234"/>
                    <a:pt x="355" y="233"/>
                    <a:pt x="353" y="231"/>
                  </a:cubicBezTo>
                  <a:cubicBezTo>
                    <a:pt x="353" y="231"/>
                    <a:pt x="353" y="231"/>
                    <a:pt x="353" y="231"/>
                  </a:cubicBezTo>
                  <a:cubicBezTo>
                    <a:pt x="352" y="231"/>
                    <a:pt x="352" y="231"/>
                    <a:pt x="352" y="231"/>
                  </a:cubicBezTo>
                  <a:cubicBezTo>
                    <a:pt x="349" y="231"/>
                    <a:pt x="333" y="230"/>
                    <a:pt x="325" y="228"/>
                  </a:cubicBezTo>
                  <a:cubicBezTo>
                    <a:pt x="316" y="225"/>
                    <a:pt x="306" y="218"/>
                    <a:pt x="306" y="203"/>
                  </a:cubicBezTo>
                  <a:cubicBezTo>
                    <a:pt x="306" y="196"/>
                    <a:pt x="305" y="191"/>
                    <a:pt x="304" y="185"/>
                  </a:cubicBezTo>
                  <a:cubicBezTo>
                    <a:pt x="303" y="180"/>
                    <a:pt x="302" y="175"/>
                    <a:pt x="302" y="169"/>
                  </a:cubicBezTo>
                  <a:cubicBezTo>
                    <a:pt x="302" y="165"/>
                    <a:pt x="299" y="161"/>
                    <a:pt x="296" y="158"/>
                  </a:cubicBezTo>
                  <a:cubicBezTo>
                    <a:pt x="294" y="155"/>
                    <a:pt x="292" y="152"/>
                    <a:pt x="293" y="150"/>
                  </a:cubicBezTo>
                  <a:cubicBezTo>
                    <a:pt x="293" y="147"/>
                    <a:pt x="296" y="145"/>
                    <a:pt x="302" y="142"/>
                  </a:cubicBezTo>
                  <a:cubicBezTo>
                    <a:pt x="307" y="140"/>
                    <a:pt x="312" y="138"/>
                    <a:pt x="316" y="136"/>
                  </a:cubicBezTo>
                  <a:cubicBezTo>
                    <a:pt x="328" y="132"/>
                    <a:pt x="334" y="130"/>
                    <a:pt x="337" y="118"/>
                  </a:cubicBezTo>
                  <a:cubicBezTo>
                    <a:pt x="339" y="107"/>
                    <a:pt x="334" y="105"/>
                    <a:pt x="329" y="103"/>
                  </a:cubicBezTo>
                  <a:cubicBezTo>
                    <a:pt x="326" y="102"/>
                    <a:pt x="323" y="100"/>
                    <a:pt x="320" y="98"/>
                  </a:cubicBezTo>
                  <a:cubicBezTo>
                    <a:pt x="317" y="95"/>
                    <a:pt x="318" y="92"/>
                    <a:pt x="319" y="90"/>
                  </a:cubicBezTo>
                  <a:cubicBezTo>
                    <a:pt x="319" y="89"/>
                    <a:pt x="320" y="88"/>
                    <a:pt x="319" y="87"/>
                  </a:cubicBezTo>
                  <a:cubicBezTo>
                    <a:pt x="319" y="86"/>
                    <a:pt x="317" y="84"/>
                    <a:pt x="310" y="83"/>
                  </a:cubicBezTo>
                  <a:cubicBezTo>
                    <a:pt x="292" y="79"/>
                    <a:pt x="284" y="72"/>
                    <a:pt x="281" y="68"/>
                  </a:cubicBezTo>
                  <a:cubicBezTo>
                    <a:pt x="280" y="67"/>
                    <a:pt x="280" y="67"/>
                    <a:pt x="280" y="67"/>
                  </a:cubicBezTo>
                  <a:cubicBezTo>
                    <a:pt x="279" y="66"/>
                    <a:pt x="276" y="64"/>
                    <a:pt x="273" y="63"/>
                  </a:cubicBezTo>
                  <a:cubicBezTo>
                    <a:pt x="266" y="59"/>
                    <a:pt x="261" y="56"/>
                    <a:pt x="261" y="53"/>
                  </a:cubicBezTo>
                  <a:cubicBezTo>
                    <a:pt x="261" y="52"/>
                    <a:pt x="261" y="52"/>
                    <a:pt x="261" y="52"/>
                  </a:cubicBezTo>
                  <a:cubicBezTo>
                    <a:pt x="261" y="47"/>
                    <a:pt x="260" y="38"/>
                    <a:pt x="276" y="33"/>
                  </a:cubicBezTo>
                  <a:cubicBezTo>
                    <a:pt x="288" y="30"/>
                    <a:pt x="293" y="28"/>
                    <a:pt x="301" y="26"/>
                  </a:cubicBezTo>
                  <a:cubicBezTo>
                    <a:pt x="302" y="26"/>
                    <a:pt x="302" y="26"/>
                    <a:pt x="302" y="26"/>
                  </a:cubicBezTo>
                  <a:cubicBezTo>
                    <a:pt x="305" y="25"/>
                    <a:pt x="309" y="25"/>
                    <a:pt x="314" y="23"/>
                  </a:cubicBezTo>
                  <a:cubicBezTo>
                    <a:pt x="320" y="22"/>
                    <a:pt x="322" y="20"/>
                    <a:pt x="322" y="18"/>
                  </a:cubicBezTo>
                  <a:cubicBezTo>
                    <a:pt x="322" y="16"/>
                    <a:pt x="322" y="14"/>
                    <a:pt x="335" y="12"/>
                  </a:cubicBezTo>
                  <a:cubicBezTo>
                    <a:pt x="345" y="10"/>
                    <a:pt x="353" y="6"/>
                    <a:pt x="358" y="3"/>
                  </a:cubicBezTo>
                  <a:cubicBezTo>
                    <a:pt x="363" y="1"/>
                    <a:pt x="366" y="0"/>
                    <a:pt x="368" y="0"/>
                  </a:cubicBezTo>
                  <a:cubicBezTo>
                    <a:pt x="370" y="0"/>
                    <a:pt x="371" y="0"/>
                    <a:pt x="372" y="1"/>
                  </a:cubicBezTo>
                  <a:cubicBezTo>
                    <a:pt x="374" y="3"/>
                    <a:pt x="379" y="4"/>
                    <a:pt x="385" y="4"/>
                  </a:cubicBezTo>
                  <a:cubicBezTo>
                    <a:pt x="390" y="4"/>
                    <a:pt x="396" y="4"/>
                    <a:pt x="398" y="7"/>
                  </a:cubicBezTo>
                  <a:cubicBezTo>
                    <a:pt x="399" y="9"/>
                    <a:pt x="399" y="11"/>
                    <a:pt x="397" y="13"/>
                  </a:cubicBezTo>
                  <a:cubicBezTo>
                    <a:pt x="395" y="19"/>
                    <a:pt x="394" y="22"/>
                    <a:pt x="395" y="24"/>
                  </a:cubicBezTo>
                  <a:cubicBezTo>
                    <a:pt x="396" y="25"/>
                    <a:pt x="398" y="25"/>
                    <a:pt x="401" y="26"/>
                  </a:cubicBezTo>
                  <a:cubicBezTo>
                    <a:pt x="403" y="26"/>
                    <a:pt x="405" y="27"/>
                    <a:pt x="407" y="27"/>
                  </a:cubicBezTo>
                  <a:cubicBezTo>
                    <a:pt x="410" y="28"/>
                    <a:pt x="411" y="28"/>
                    <a:pt x="413" y="28"/>
                  </a:cubicBezTo>
                  <a:cubicBezTo>
                    <a:pt x="415" y="28"/>
                    <a:pt x="415" y="28"/>
                    <a:pt x="415" y="28"/>
                  </a:cubicBezTo>
                  <a:cubicBezTo>
                    <a:pt x="419" y="28"/>
                    <a:pt x="422" y="29"/>
                    <a:pt x="432" y="39"/>
                  </a:cubicBezTo>
                  <a:cubicBezTo>
                    <a:pt x="440" y="47"/>
                    <a:pt x="441" y="51"/>
                    <a:pt x="442" y="54"/>
                  </a:cubicBezTo>
                  <a:cubicBezTo>
                    <a:pt x="443" y="59"/>
                    <a:pt x="444" y="61"/>
                    <a:pt x="453" y="65"/>
                  </a:cubicBezTo>
                  <a:cubicBezTo>
                    <a:pt x="460" y="69"/>
                    <a:pt x="464" y="70"/>
                    <a:pt x="467" y="70"/>
                  </a:cubicBezTo>
                  <a:cubicBezTo>
                    <a:pt x="471" y="71"/>
                    <a:pt x="474" y="71"/>
                    <a:pt x="480" y="77"/>
                  </a:cubicBezTo>
                  <a:cubicBezTo>
                    <a:pt x="482" y="79"/>
                    <a:pt x="484" y="81"/>
                    <a:pt x="485" y="82"/>
                  </a:cubicBezTo>
                  <a:cubicBezTo>
                    <a:pt x="486" y="84"/>
                    <a:pt x="487" y="84"/>
                    <a:pt x="488" y="84"/>
                  </a:cubicBezTo>
                  <a:cubicBezTo>
                    <a:pt x="488" y="84"/>
                    <a:pt x="489" y="84"/>
                    <a:pt x="489" y="84"/>
                  </a:cubicBezTo>
                  <a:cubicBezTo>
                    <a:pt x="491" y="84"/>
                    <a:pt x="494" y="83"/>
                    <a:pt x="500" y="83"/>
                  </a:cubicBezTo>
                  <a:cubicBezTo>
                    <a:pt x="513" y="83"/>
                    <a:pt x="518" y="80"/>
                    <a:pt x="526" y="76"/>
                  </a:cubicBezTo>
                  <a:cubicBezTo>
                    <a:pt x="529" y="74"/>
                    <a:pt x="532" y="73"/>
                    <a:pt x="537" y="71"/>
                  </a:cubicBezTo>
                  <a:cubicBezTo>
                    <a:pt x="552" y="64"/>
                    <a:pt x="563" y="61"/>
                    <a:pt x="571" y="61"/>
                  </a:cubicBezTo>
                  <a:cubicBezTo>
                    <a:pt x="573" y="61"/>
                    <a:pt x="575" y="60"/>
                    <a:pt x="577" y="60"/>
                  </a:cubicBezTo>
                  <a:cubicBezTo>
                    <a:pt x="580" y="59"/>
                    <a:pt x="582" y="58"/>
                    <a:pt x="585" y="58"/>
                  </a:cubicBezTo>
                  <a:cubicBezTo>
                    <a:pt x="589" y="58"/>
                    <a:pt x="593" y="60"/>
                    <a:pt x="597" y="64"/>
                  </a:cubicBezTo>
                  <a:cubicBezTo>
                    <a:pt x="603" y="69"/>
                    <a:pt x="610" y="70"/>
                    <a:pt x="616" y="71"/>
                  </a:cubicBezTo>
                  <a:cubicBezTo>
                    <a:pt x="623" y="72"/>
                    <a:pt x="627" y="73"/>
                    <a:pt x="627" y="78"/>
                  </a:cubicBezTo>
                  <a:cubicBezTo>
                    <a:pt x="627" y="81"/>
                    <a:pt x="628" y="85"/>
                    <a:pt x="629" y="89"/>
                  </a:cubicBezTo>
                  <a:cubicBezTo>
                    <a:pt x="631" y="97"/>
                    <a:pt x="634" y="105"/>
                    <a:pt x="627" y="111"/>
                  </a:cubicBezTo>
                  <a:cubicBezTo>
                    <a:pt x="623" y="115"/>
                    <a:pt x="619" y="118"/>
                    <a:pt x="616" y="121"/>
                  </a:cubicBezTo>
                  <a:cubicBezTo>
                    <a:pt x="610" y="125"/>
                    <a:pt x="606" y="129"/>
                    <a:pt x="606" y="132"/>
                  </a:cubicBezTo>
                  <a:cubicBezTo>
                    <a:pt x="606" y="134"/>
                    <a:pt x="606" y="135"/>
                    <a:pt x="607" y="136"/>
                  </a:cubicBezTo>
                  <a:cubicBezTo>
                    <a:pt x="607" y="139"/>
                    <a:pt x="608" y="141"/>
                    <a:pt x="601" y="148"/>
                  </a:cubicBezTo>
                  <a:cubicBezTo>
                    <a:pt x="596" y="153"/>
                    <a:pt x="582" y="155"/>
                    <a:pt x="573" y="156"/>
                  </a:cubicBezTo>
                  <a:cubicBezTo>
                    <a:pt x="572" y="156"/>
                    <a:pt x="571" y="157"/>
                    <a:pt x="570" y="157"/>
                  </a:cubicBezTo>
                  <a:cubicBezTo>
                    <a:pt x="570" y="159"/>
                    <a:pt x="570" y="159"/>
                    <a:pt x="570" y="159"/>
                  </a:cubicBezTo>
                  <a:cubicBezTo>
                    <a:pt x="573" y="160"/>
                    <a:pt x="576" y="160"/>
                    <a:pt x="579" y="161"/>
                  </a:cubicBezTo>
                  <a:cubicBezTo>
                    <a:pt x="584" y="162"/>
                    <a:pt x="586" y="162"/>
                    <a:pt x="587" y="163"/>
                  </a:cubicBezTo>
                  <a:cubicBezTo>
                    <a:pt x="587" y="164"/>
                    <a:pt x="587" y="164"/>
                    <a:pt x="587" y="165"/>
                  </a:cubicBezTo>
                  <a:cubicBezTo>
                    <a:pt x="587" y="165"/>
                    <a:pt x="587" y="166"/>
                    <a:pt x="587" y="166"/>
                  </a:cubicBezTo>
                  <a:cubicBezTo>
                    <a:pt x="587" y="167"/>
                    <a:pt x="586" y="168"/>
                    <a:pt x="586" y="168"/>
                  </a:cubicBezTo>
                  <a:cubicBezTo>
                    <a:pt x="586" y="168"/>
                    <a:pt x="586" y="168"/>
                    <a:pt x="586" y="168"/>
                  </a:cubicBezTo>
                  <a:cubicBezTo>
                    <a:pt x="585" y="169"/>
                    <a:pt x="584" y="170"/>
                    <a:pt x="582" y="171"/>
                  </a:cubicBezTo>
                  <a:cubicBezTo>
                    <a:pt x="582" y="171"/>
                    <a:pt x="582" y="171"/>
                    <a:pt x="582" y="171"/>
                  </a:cubicBezTo>
                  <a:cubicBezTo>
                    <a:pt x="582" y="171"/>
                    <a:pt x="582" y="171"/>
                    <a:pt x="582" y="171"/>
                  </a:cubicBezTo>
                  <a:cubicBezTo>
                    <a:pt x="581" y="172"/>
                    <a:pt x="579" y="173"/>
                    <a:pt x="578" y="174"/>
                  </a:cubicBezTo>
                  <a:cubicBezTo>
                    <a:pt x="577" y="174"/>
                    <a:pt x="577" y="174"/>
                    <a:pt x="577" y="174"/>
                  </a:cubicBezTo>
                  <a:cubicBezTo>
                    <a:pt x="577" y="174"/>
                    <a:pt x="577" y="174"/>
                    <a:pt x="577" y="174"/>
                  </a:cubicBezTo>
                  <a:cubicBezTo>
                    <a:pt x="577" y="175"/>
                    <a:pt x="576" y="176"/>
                    <a:pt x="576" y="178"/>
                  </a:cubicBezTo>
                  <a:cubicBezTo>
                    <a:pt x="575" y="179"/>
                    <a:pt x="575" y="181"/>
                    <a:pt x="576" y="182"/>
                  </a:cubicBezTo>
                  <a:cubicBezTo>
                    <a:pt x="576" y="183"/>
                    <a:pt x="576" y="183"/>
                    <a:pt x="576" y="184"/>
                  </a:cubicBezTo>
                  <a:cubicBezTo>
                    <a:pt x="576" y="184"/>
                    <a:pt x="576" y="184"/>
                    <a:pt x="576" y="184"/>
                  </a:cubicBezTo>
                  <a:cubicBezTo>
                    <a:pt x="576" y="184"/>
                    <a:pt x="576" y="184"/>
                    <a:pt x="576" y="184"/>
                  </a:cubicBezTo>
                  <a:cubicBezTo>
                    <a:pt x="577" y="186"/>
                    <a:pt x="577" y="189"/>
                    <a:pt x="577" y="191"/>
                  </a:cubicBezTo>
                  <a:cubicBezTo>
                    <a:pt x="577" y="197"/>
                    <a:pt x="577" y="197"/>
                    <a:pt x="577" y="197"/>
                  </a:cubicBezTo>
                  <a:cubicBezTo>
                    <a:pt x="577" y="198"/>
                    <a:pt x="577" y="199"/>
                    <a:pt x="577" y="200"/>
                  </a:cubicBezTo>
                  <a:cubicBezTo>
                    <a:pt x="577" y="201"/>
                    <a:pt x="578" y="201"/>
                    <a:pt x="578" y="202"/>
                  </a:cubicBezTo>
                  <a:cubicBezTo>
                    <a:pt x="578" y="203"/>
                    <a:pt x="578" y="203"/>
                    <a:pt x="578" y="203"/>
                  </a:cubicBezTo>
                  <a:cubicBezTo>
                    <a:pt x="579" y="203"/>
                    <a:pt x="579" y="203"/>
                    <a:pt x="579" y="203"/>
                  </a:cubicBezTo>
                  <a:cubicBezTo>
                    <a:pt x="579" y="203"/>
                    <a:pt x="579" y="203"/>
                    <a:pt x="580" y="203"/>
                  </a:cubicBezTo>
                  <a:cubicBezTo>
                    <a:pt x="581" y="203"/>
                    <a:pt x="581" y="203"/>
                    <a:pt x="581" y="203"/>
                  </a:cubicBezTo>
                  <a:cubicBezTo>
                    <a:pt x="585" y="201"/>
                    <a:pt x="585" y="201"/>
                    <a:pt x="585" y="201"/>
                  </a:cubicBezTo>
                  <a:cubicBezTo>
                    <a:pt x="585" y="201"/>
                    <a:pt x="585" y="201"/>
                    <a:pt x="585" y="201"/>
                  </a:cubicBezTo>
                  <a:cubicBezTo>
                    <a:pt x="585" y="202"/>
                    <a:pt x="584" y="203"/>
                    <a:pt x="584" y="206"/>
                  </a:cubicBezTo>
                  <a:cubicBezTo>
                    <a:pt x="583" y="208"/>
                    <a:pt x="583" y="211"/>
                    <a:pt x="584" y="212"/>
                  </a:cubicBezTo>
                  <a:cubicBezTo>
                    <a:pt x="584" y="214"/>
                    <a:pt x="585" y="216"/>
                    <a:pt x="586" y="217"/>
                  </a:cubicBezTo>
                  <a:cubicBezTo>
                    <a:pt x="587" y="218"/>
                    <a:pt x="589" y="220"/>
                    <a:pt x="591" y="221"/>
                  </a:cubicBezTo>
                  <a:cubicBezTo>
                    <a:pt x="593" y="221"/>
                    <a:pt x="594" y="222"/>
                    <a:pt x="595" y="222"/>
                  </a:cubicBezTo>
                  <a:cubicBezTo>
                    <a:pt x="596" y="223"/>
                    <a:pt x="597" y="223"/>
                    <a:pt x="597" y="224"/>
                  </a:cubicBezTo>
                  <a:cubicBezTo>
                    <a:pt x="598" y="224"/>
                    <a:pt x="598" y="224"/>
                    <a:pt x="598" y="224"/>
                  </a:cubicBezTo>
                  <a:cubicBezTo>
                    <a:pt x="598" y="224"/>
                    <a:pt x="598" y="224"/>
                    <a:pt x="598" y="224"/>
                  </a:cubicBezTo>
                  <a:cubicBezTo>
                    <a:pt x="599" y="224"/>
                    <a:pt x="601" y="225"/>
                    <a:pt x="603" y="225"/>
                  </a:cubicBezTo>
                  <a:cubicBezTo>
                    <a:pt x="603" y="226"/>
                    <a:pt x="605" y="227"/>
                    <a:pt x="604" y="229"/>
                  </a:cubicBezTo>
                  <a:cubicBezTo>
                    <a:pt x="604" y="230"/>
                    <a:pt x="604" y="230"/>
                    <a:pt x="604" y="231"/>
                  </a:cubicBezTo>
                  <a:cubicBezTo>
                    <a:pt x="604" y="232"/>
                    <a:pt x="603" y="233"/>
                    <a:pt x="604" y="235"/>
                  </a:cubicBezTo>
                  <a:cubicBezTo>
                    <a:pt x="604" y="236"/>
                    <a:pt x="605" y="237"/>
                    <a:pt x="605" y="238"/>
                  </a:cubicBezTo>
                  <a:cubicBezTo>
                    <a:pt x="605" y="238"/>
                    <a:pt x="606" y="239"/>
                    <a:pt x="606" y="239"/>
                  </a:cubicBezTo>
                  <a:cubicBezTo>
                    <a:pt x="606" y="240"/>
                    <a:pt x="606" y="240"/>
                    <a:pt x="606" y="240"/>
                  </a:cubicBezTo>
                  <a:cubicBezTo>
                    <a:pt x="606" y="240"/>
                    <a:pt x="606" y="240"/>
                    <a:pt x="606" y="240"/>
                  </a:cubicBezTo>
                  <a:cubicBezTo>
                    <a:pt x="607" y="241"/>
                    <a:pt x="608" y="242"/>
                    <a:pt x="609" y="244"/>
                  </a:cubicBezTo>
                  <a:cubicBezTo>
                    <a:pt x="609" y="245"/>
                    <a:pt x="609" y="247"/>
                    <a:pt x="610" y="247"/>
                  </a:cubicBezTo>
                  <a:cubicBezTo>
                    <a:pt x="610" y="247"/>
                    <a:pt x="610" y="247"/>
                    <a:pt x="610" y="247"/>
                  </a:cubicBezTo>
                  <a:cubicBezTo>
                    <a:pt x="610" y="247"/>
                    <a:pt x="610" y="247"/>
                    <a:pt x="610" y="247"/>
                  </a:cubicBezTo>
                  <a:cubicBezTo>
                    <a:pt x="611" y="248"/>
                    <a:pt x="611" y="250"/>
                    <a:pt x="611" y="251"/>
                  </a:cubicBezTo>
                  <a:cubicBezTo>
                    <a:pt x="611" y="251"/>
                    <a:pt x="611" y="251"/>
                    <a:pt x="611" y="251"/>
                  </a:cubicBezTo>
                  <a:cubicBezTo>
                    <a:pt x="611" y="252"/>
                    <a:pt x="610" y="252"/>
                    <a:pt x="610" y="253"/>
                  </a:cubicBezTo>
                  <a:cubicBezTo>
                    <a:pt x="609" y="254"/>
                    <a:pt x="608" y="255"/>
                    <a:pt x="608" y="256"/>
                  </a:cubicBezTo>
                  <a:cubicBezTo>
                    <a:pt x="608" y="256"/>
                    <a:pt x="608" y="256"/>
                    <a:pt x="608" y="256"/>
                  </a:cubicBezTo>
                  <a:cubicBezTo>
                    <a:pt x="608" y="256"/>
                    <a:pt x="608" y="256"/>
                    <a:pt x="608" y="256"/>
                  </a:cubicBezTo>
                  <a:cubicBezTo>
                    <a:pt x="607" y="257"/>
                    <a:pt x="606" y="259"/>
                    <a:pt x="605" y="259"/>
                  </a:cubicBezTo>
                  <a:cubicBezTo>
                    <a:pt x="604" y="259"/>
                    <a:pt x="604" y="259"/>
                    <a:pt x="604" y="259"/>
                  </a:cubicBezTo>
                  <a:cubicBezTo>
                    <a:pt x="604" y="259"/>
                    <a:pt x="604" y="259"/>
                    <a:pt x="604" y="259"/>
                  </a:cubicBezTo>
                  <a:cubicBezTo>
                    <a:pt x="603" y="260"/>
                    <a:pt x="601" y="261"/>
                    <a:pt x="600" y="261"/>
                  </a:cubicBezTo>
                  <a:cubicBezTo>
                    <a:pt x="599" y="261"/>
                    <a:pt x="596" y="262"/>
                    <a:pt x="594" y="263"/>
                  </a:cubicBezTo>
                  <a:cubicBezTo>
                    <a:pt x="594" y="263"/>
                    <a:pt x="594" y="263"/>
                    <a:pt x="594" y="263"/>
                  </a:cubicBezTo>
                  <a:cubicBezTo>
                    <a:pt x="594" y="263"/>
                    <a:pt x="594" y="263"/>
                    <a:pt x="594" y="263"/>
                  </a:cubicBezTo>
                  <a:cubicBezTo>
                    <a:pt x="592" y="265"/>
                    <a:pt x="592" y="265"/>
                    <a:pt x="592" y="266"/>
                  </a:cubicBezTo>
                  <a:cubicBezTo>
                    <a:pt x="592" y="266"/>
                    <a:pt x="592" y="266"/>
                    <a:pt x="592" y="266"/>
                  </a:cubicBezTo>
                  <a:cubicBezTo>
                    <a:pt x="591" y="267"/>
                    <a:pt x="589" y="269"/>
                    <a:pt x="587" y="269"/>
                  </a:cubicBezTo>
                  <a:cubicBezTo>
                    <a:pt x="586" y="269"/>
                    <a:pt x="585" y="269"/>
                    <a:pt x="584" y="269"/>
                  </a:cubicBezTo>
                  <a:cubicBezTo>
                    <a:pt x="583" y="269"/>
                    <a:pt x="581" y="269"/>
                    <a:pt x="580" y="268"/>
                  </a:cubicBezTo>
                  <a:cubicBezTo>
                    <a:pt x="577" y="265"/>
                    <a:pt x="577" y="265"/>
                    <a:pt x="577" y="265"/>
                  </a:cubicBezTo>
                  <a:cubicBezTo>
                    <a:pt x="575" y="263"/>
                    <a:pt x="574" y="261"/>
                    <a:pt x="574" y="259"/>
                  </a:cubicBezTo>
                  <a:cubicBezTo>
                    <a:pt x="574" y="257"/>
                    <a:pt x="573" y="256"/>
                    <a:pt x="572" y="256"/>
                  </a:cubicBezTo>
                  <a:cubicBezTo>
                    <a:pt x="572" y="256"/>
                    <a:pt x="571" y="256"/>
                    <a:pt x="571" y="257"/>
                  </a:cubicBezTo>
                  <a:cubicBezTo>
                    <a:pt x="568" y="257"/>
                    <a:pt x="566" y="257"/>
                    <a:pt x="565" y="258"/>
                  </a:cubicBezTo>
                  <a:cubicBezTo>
                    <a:pt x="564" y="258"/>
                    <a:pt x="563" y="258"/>
                    <a:pt x="562" y="258"/>
                  </a:cubicBezTo>
                  <a:cubicBezTo>
                    <a:pt x="561" y="258"/>
                    <a:pt x="561" y="258"/>
                    <a:pt x="560" y="258"/>
                  </a:cubicBezTo>
                  <a:cubicBezTo>
                    <a:pt x="558" y="259"/>
                    <a:pt x="558" y="259"/>
                    <a:pt x="558" y="259"/>
                  </a:cubicBezTo>
                  <a:cubicBezTo>
                    <a:pt x="558" y="259"/>
                    <a:pt x="558" y="259"/>
                    <a:pt x="558" y="259"/>
                  </a:cubicBezTo>
                  <a:cubicBezTo>
                    <a:pt x="558" y="260"/>
                    <a:pt x="558" y="260"/>
                    <a:pt x="557" y="260"/>
                  </a:cubicBezTo>
                  <a:cubicBezTo>
                    <a:pt x="557" y="261"/>
                    <a:pt x="557" y="261"/>
                    <a:pt x="557" y="261"/>
                  </a:cubicBezTo>
                  <a:cubicBezTo>
                    <a:pt x="557" y="261"/>
                    <a:pt x="557" y="261"/>
                    <a:pt x="557" y="261"/>
                  </a:cubicBezTo>
                  <a:cubicBezTo>
                    <a:pt x="556" y="262"/>
                    <a:pt x="556" y="264"/>
                    <a:pt x="557" y="266"/>
                  </a:cubicBezTo>
                  <a:cubicBezTo>
                    <a:pt x="557" y="266"/>
                    <a:pt x="557" y="266"/>
                    <a:pt x="558" y="267"/>
                  </a:cubicBezTo>
                  <a:cubicBezTo>
                    <a:pt x="558" y="268"/>
                    <a:pt x="558" y="270"/>
                    <a:pt x="558" y="271"/>
                  </a:cubicBezTo>
                  <a:cubicBezTo>
                    <a:pt x="558" y="271"/>
                    <a:pt x="558" y="271"/>
                    <a:pt x="558" y="271"/>
                  </a:cubicBezTo>
                  <a:cubicBezTo>
                    <a:pt x="558" y="272"/>
                    <a:pt x="558" y="272"/>
                    <a:pt x="558" y="272"/>
                  </a:cubicBezTo>
                  <a:cubicBezTo>
                    <a:pt x="559" y="272"/>
                    <a:pt x="559" y="273"/>
                    <a:pt x="559" y="273"/>
                  </a:cubicBezTo>
                  <a:cubicBezTo>
                    <a:pt x="560" y="275"/>
                    <a:pt x="561" y="277"/>
                    <a:pt x="562" y="278"/>
                  </a:cubicBezTo>
                  <a:cubicBezTo>
                    <a:pt x="563" y="280"/>
                    <a:pt x="564" y="282"/>
                    <a:pt x="566" y="284"/>
                  </a:cubicBezTo>
                  <a:cubicBezTo>
                    <a:pt x="567" y="286"/>
                    <a:pt x="569" y="288"/>
                    <a:pt x="570" y="289"/>
                  </a:cubicBezTo>
                  <a:cubicBezTo>
                    <a:pt x="571" y="291"/>
                    <a:pt x="572" y="293"/>
                    <a:pt x="572" y="295"/>
                  </a:cubicBezTo>
                  <a:cubicBezTo>
                    <a:pt x="572" y="296"/>
                    <a:pt x="572" y="298"/>
                    <a:pt x="571" y="300"/>
                  </a:cubicBezTo>
                  <a:cubicBezTo>
                    <a:pt x="570" y="302"/>
                    <a:pt x="570" y="303"/>
                    <a:pt x="571" y="305"/>
                  </a:cubicBezTo>
                  <a:cubicBezTo>
                    <a:pt x="571" y="306"/>
                    <a:pt x="572" y="308"/>
                    <a:pt x="574" y="309"/>
                  </a:cubicBezTo>
                  <a:cubicBezTo>
                    <a:pt x="574" y="310"/>
                    <a:pt x="575" y="311"/>
                    <a:pt x="574" y="312"/>
                  </a:cubicBezTo>
                  <a:cubicBezTo>
                    <a:pt x="574" y="313"/>
                    <a:pt x="574" y="313"/>
                    <a:pt x="573" y="313"/>
                  </a:cubicBezTo>
                  <a:cubicBezTo>
                    <a:pt x="573" y="314"/>
                    <a:pt x="573" y="314"/>
                    <a:pt x="573" y="314"/>
                  </a:cubicBezTo>
                  <a:cubicBezTo>
                    <a:pt x="572" y="314"/>
                    <a:pt x="572" y="314"/>
                    <a:pt x="572" y="314"/>
                  </a:cubicBezTo>
                  <a:cubicBezTo>
                    <a:pt x="572" y="314"/>
                    <a:pt x="572" y="315"/>
                    <a:pt x="572" y="315"/>
                  </a:cubicBezTo>
                  <a:cubicBezTo>
                    <a:pt x="571" y="316"/>
                    <a:pt x="571" y="316"/>
                    <a:pt x="571" y="317"/>
                  </a:cubicBezTo>
                  <a:cubicBezTo>
                    <a:pt x="570" y="317"/>
                    <a:pt x="570" y="317"/>
                    <a:pt x="570" y="317"/>
                  </a:cubicBezTo>
                  <a:cubicBezTo>
                    <a:pt x="570" y="317"/>
                    <a:pt x="570" y="317"/>
                    <a:pt x="570" y="317"/>
                  </a:cubicBezTo>
                  <a:cubicBezTo>
                    <a:pt x="570" y="318"/>
                    <a:pt x="570" y="319"/>
                    <a:pt x="571" y="319"/>
                  </a:cubicBezTo>
                  <a:cubicBezTo>
                    <a:pt x="572" y="320"/>
                    <a:pt x="572" y="322"/>
                    <a:pt x="572" y="324"/>
                  </a:cubicBezTo>
                  <a:cubicBezTo>
                    <a:pt x="571" y="325"/>
                    <a:pt x="572" y="327"/>
                    <a:pt x="573" y="328"/>
                  </a:cubicBezTo>
                  <a:cubicBezTo>
                    <a:pt x="573" y="328"/>
                    <a:pt x="573" y="328"/>
                    <a:pt x="573" y="328"/>
                  </a:cubicBezTo>
                  <a:cubicBezTo>
                    <a:pt x="573" y="328"/>
                    <a:pt x="573" y="328"/>
                    <a:pt x="573" y="328"/>
                  </a:cubicBezTo>
                  <a:cubicBezTo>
                    <a:pt x="574" y="328"/>
                    <a:pt x="575" y="329"/>
                    <a:pt x="575" y="329"/>
                  </a:cubicBezTo>
                  <a:cubicBezTo>
                    <a:pt x="576" y="330"/>
                    <a:pt x="576" y="330"/>
                    <a:pt x="576" y="330"/>
                  </a:cubicBezTo>
                  <a:cubicBezTo>
                    <a:pt x="577" y="329"/>
                    <a:pt x="577" y="329"/>
                    <a:pt x="577" y="329"/>
                  </a:cubicBezTo>
                  <a:cubicBezTo>
                    <a:pt x="577" y="329"/>
                    <a:pt x="577" y="329"/>
                    <a:pt x="578" y="329"/>
                  </a:cubicBezTo>
                  <a:cubicBezTo>
                    <a:pt x="580" y="328"/>
                    <a:pt x="581" y="327"/>
                    <a:pt x="582" y="327"/>
                  </a:cubicBezTo>
                  <a:cubicBezTo>
                    <a:pt x="582" y="327"/>
                    <a:pt x="582" y="327"/>
                    <a:pt x="582" y="327"/>
                  </a:cubicBezTo>
                  <a:cubicBezTo>
                    <a:pt x="583" y="327"/>
                    <a:pt x="583" y="327"/>
                    <a:pt x="583" y="327"/>
                  </a:cubicBezTo>
                  <a:cubicBezTo>
                    <a:pt x="584" y="325"/>
                    <a:pt x="585" y="324"/>
                    <a:pt x="585" y="324"/>
                  </a:cubicBezTo>
                  <a:cubicBezTo>
                    <a:pt x="585" y="324"/>
                    <a:pt x="585" y="324"/>
                    <a:pt x="585" y="324"/>
                  </a:cubicBezTo>
                  <a:cubicBezTo>
                    <a:pt x="585" y="324"/>
                    <a:pt x="585" y="324"/>
                    <a:pt x="585" y="324"/>
                  </a:cubicBezTo>
                  <a:cubicBezTo>
                    <a:pt x="586" y="322"/>
                    <a:pt x="587" y="321"/>
                    <a:pt x="588" y="321"/>
                  </a:cubicBezTo>
                  <a:cubicBezTo>
                    <a:pt x="589" y="321"/>
                    <a:pt x="590" y="323"/>
                    <a:pt x="592" y="324"/>
                  </a:cubicBezTo>
                  <a:cubicBezTo>
                    <a:pt x="593" y="326"/>
                    <a:pt x="595" y="329"/>
                    <a:pt x="597" y="331"/>
                  </a:cubicBezTo>
                  <a:cubicBezTo>
                    <a:pt x="598" y="333"/>
                    <a:pt x="598" y="334"/>
                    <a:pt x="598" y="335"/>
                  </a:cubicBezTo>
                  <a:cubicBezTo>
                    <a:pt x="598" y="336"/>
                    <a:pt x="598" y="336"/>
                    <a:pt x="598" y="336"/>
                  </a:cubicBezTo>
                  <a:cubicBezTo>
                    <a:pt x="599" y="336"/>
                    <a:pt x="599" y="336"/>
                    <a:pt x="599" y="336"/>
                  </a:cubicBezTo>
                  <a:cubicBezTo>
                    <a:pt x="600" y="336"/>
                    <a:pt x="600" y="337"/>
                    <a:pt x="600" y="337"/>
                  </a:cubicBezTo>
                  <a:cubicBezTo>
                    <a:pt x="600" y="337"/>
                    <a:pt x="601" y="337"/>
                    <a:pt x="601" y="338"/>
                  </a:cubicBezTo>
                  <a:cubicBezTo>
                    <a:pt x="602" y="338"/>
                    <a:pt x="602" y="338"/>
                    <a:pt x="603" y="339"/>
                  </a:cubicBezTo>
                  <a:cubicBezTo>
                    <a:pt x="604" y="339"/>
                    <a:pt x="604" y="340"/>
                    <a:pt x="605" y="340"/>
                  </a:cubicBezTo>
                  <a:cubicBezTo>
                    <a:pt x="605" y="342"/>
                    <a:pt x="607" y="342"/>
                    <a:pt x="608" y="343"/>
                  </a:cubicBezTo>
                  <a:cubicBezTo>
                    <a:pt x="611" y="345"/>
                    <a:pt x="611" y="346"/>
                    <a:pt x="612" y="346"/>
                  </a:cubicBezTo>
                  <a:cubicBezTo>
                    <a:pt x="612" y="346"/>
                    <a:pt x="612" y="346"/>
                    <a:pt x="612" y="346"/>
                  </a:cubicBezTo>
                  <a:cubicBezTo>
                    <a:pt x="613" y="346"/>
                    <a:pt x="614" y="347"/>
                    <a:pt x="615" y="347"/>
                  </a:cubicBezTo>
                  <a:cubicBezTo>
                    <a:pt x="615" y="347"/>
                    <a:pt x="615" y="347"/>
                    <a:pt x="615" y="347"/>
                  </a:cubicBezTo>
                  <a:cubicBezTo>
                    <a:pt x="615" y="346"/>
                    <a:pt x="615" y="346"/>
                    <a:pt x="615" y="346"/>
                  </a:cubicBezTo>
                  <a:cubicBezTo>
                    <a:pt x="621" y="346"/>
                    <a:pt x="621" y="346"/>
                    <a:pt x="621" y="346"/>
                  </a:cubicBezTo>
                  <a:cubicBezTo>
                    <a:pt x="621" y="346"/>
                    <a:pt x="622" y="346"/>
                    <a:pt x="623" y="347"/>
                  </a:cubicBezTo>
                  <a:cubicBezTo>
                    <a:pt x="624" y="347"/>
                    <a:pt x="625" y="347"/>
                    <a:pt x="625" y="347"/>
                  </a:cubicBezTo>
                  <a:cubicBezTo>
                    <a:pt x="627" y="348"/>
                    <a:pt x="629" y="350"/>
                    <a:pt x="630" y="350"/>
                  </a:cubicBezTo>
                  <a:cubicBezTo>
                    <a:pt x="632" y="352"/>
                    <a:pt x="633" y="354"/>
                    <a:pt x="635" y="354"/>
                  </a:cubicBezTo>
                  <a:cubicBezTo>
                    <a:pt x="637" y="355"/>
                    <a:pt x="640" y="356"/>
                    <a:pt x="641" y="356"/>
                  </a:cubicBezTo>
                  <a:cubicBezTo>
                    <a:pt x="641" y="356"/>
                    <a:pt x="643" y="357"/>
                    <a:pt x="644" y="357"/>
                  </a:cubicBezTo>
                  <a:cubicBezTo>
                    <a:pt x="644" y="357"/>
                    <a:pt x="644" y="357"/>
                    <a:pt x="644" y="357"/>
                  </a:cubicBezTo>
                  <a:cubicBezTo>
                    <a:pt x="644" y="357"/>
                    <a:pt x="644" y="357"/>
                    <a:pt x="644" y="357"/>
                  </a:cubicBezTo>
                  <a:cubicBezTo>
                    <a:pt x="645" y="358"/>
                    <a:pt x="645" y="358"/>
                    <a:pt x="645" y="358"/>
                  </a:cubicBezTo>
                  <a:cubicBezTo>
                    <a:pt x="645" y="358"/>
                    <a:pt x="645" y="359"/>
                    <a:pt x="644" y="360"/>
                  </a:cubicBezTo>
                  <a:cubicBezTo>
                    <a:pt x="644" y="360"/>
                    <a:pt x="644" y="360"/>
                    <a:pt x="644" y="360"/>
                  </a:cubicBezTo>
                  <a:cubicBezTo>
                    <a:pt x="644" y="361"/>
                    <a:pt x="644" y="361"/>
                    <a:pt x="644" y="361"/>
                  </a:cubicBezTo>
                  <a:cubicBezTo>
                    <a:pt x="644" y="363"/>
                    <a:pt x="644" y="363"/>
                    <a:pt x="644" y="364"/>
                  </a:cubicBezTo>
                  <a:cubicBezTo>
                    <a:pt x="644" y="364"/>
                    <a:pt x="644" y="364"/>
                    <a:pt x="644" y="364"/>
                  </a:cubicBezTo>
                  <a:cubicBezTo>
                    <a:pt x="644" y="364"/>
                    <a:pt x="644" y="364"/>
                    <a:pt x="644" y="364"/>
                  </a:cubicBezTo>
                  <a:cubicBezTo>
                    <a:pt x="644" y="366"/>
                    <a:pt x="646" y="368"/>
                    <a:pt x="649" y="368"/>
                  </a:cubicBezTo>
                  <a:cubicBezTo>
                    <a:pt x="649" y="368"/>
                    <a:pt x="649" y="368"/>
                    <a:pt x="649" y="368"/>
                  </a:cubicBezTo>
                  <a:cubicBezTo>
                    <a:pt x="649" y="368"/>
                    <a:pt x="649" y="368"/>
                    <a:pt x="649" y="368"/>
                  </a:cubicBezTo>
                  <a:cubicBezTo>
                    <a:pt x="651" y="368"/>
                    <a:pt x="653" y="370"/>
                    <a:pt x="654" y="371"/>
                  </a:cubicBezTo>
                  <a:cubicBezTo>
                    <a:pt x="654" y="371"/>
                    <a:pt x="654" y="371"/>
                    <a:pt x="654" y="371"/>
                  </a:cubicBezTo>
                  <a:cubicBezTo>
                    <a:pt x="654" y="371"/>
                    <a:pt x="656" y="371"/>
                    <a:pt x="657" y="372"/>
                  </a:cubicBezTo>
                  <a:cubicBezTo>
                    <a:pt x="658" y="372"/>
                    <a:pt x="659" y="373"/>
                    <a:pt x="660" y="373"/>
                  </a:cubicBezTo>
                  <a:cubicBezTo>
                    <a:pt x="660" y="373"/>
                    <a:pt x="660" y="373"/>
                    <a:pt x="660" y="373"/>
                  </a:cubicBezTo>
                  <a:cubicBezTo>
                    <a:pt x="661" y="373"/>
                    <a:pt x="661" y="373"/>
                    <a:pt x="661" y="373"/>
                  </a:cubicBezTo>
                  <a:cubicBezTo>
                    <a:pt x="663" y="373"/>
                    <a:pt x="667" y="374"/>
                    <a:pt x="668" y="375"/>
                  </a:cubicBezTo>
                  <a:cubicBezTo>
                    <a:pt x="669" y="376"/>
                    <a:pt x="669" y="376"/>
                    <a:pt x="669" y="376"/>
                  </a:cubicBezTo>
                  <a:cubicBezTo>
                    <a:pt x="669" y="376"/>
                    <a:pt x="669" y="376"/>
                    <a:pt x="669" y="376"/>
                  </a:cubicBezTo>
                  <a:cubicBezTo>
                    <a:pt x="670" y="376"/>
                    <a:pt x="673" y="378"/>
                    <a:pt x="674" y="379"/>
                  </a:cubicBezTo>
                  <a:cubicBezTo>
                    <a:pt x="674" y="379"/>
                    <a:pt x="674" y="379"/>
                    <a:pt x="674" y="379"/>
                  </a:cubicBezTo>
                  <a:cubicBezTo>
                    <a:pt x="674" y="380"/>
                    <a:pt x="674" y="380"/>
                    <a:pt x="674" y="380"/>
                  </a:cubicBezTo>
                  <a:cubicBezTo>
                    <a:pt x="675" y="380"/>
                    <a:pt x="676" y="381"/>
                    <a:pt x="677" y="381"/>
                  </a:cubicBezTo>
                  <a:cubicBezTo>
                    <a:pt x="677" y="382"/>
                    <a:pt x="678" y="383"/>
                    <a:pt x="679" y="383"/>
                  </a:cubicBezTo>
                  <a:cubicBezTo>
                    <a:pt x="682" y="386"/>
                    <a:pt x="682" y="386"/>
                    <a:pt x="682" y="386"/>
                  </a:cubicBezTo>
                  <a:cubicBezTo>
                    <a:pt x="682" y="386"/>
                    <a:pt x="682" y="386"/>
                    <a:pt x="682" y="386"/>
                  </a:cubicBezTo>
                  <a:cubicBezTo>
                    <a:pt x="682" y="386"/>
                    <a:pt x="679" y="388"/>
                    <a:pt x="677" y="390"/>
                  </a:cubicBezTo>
                  <a:cubicBezTo>
                    <a:pt x="669" y="397"/>
                    <a:pt x="669" y="397"/>
                    <a:pt x="669" y="397"/>
                  </a:cubicBezTo>
                  <a:cubicBezTo>
                    <a:pt x="669" y="398"/>
                    <a:pt x="669" y="398"/>
                    <a:pt x="669" y="398"/>
                  </a:cubicBezTo>
                  <a:cubicBezTo>
                    <a:pt x="669" y="399"/>
                    <a:pt x="667" y="400"/>
                    <a:pt x="666" y="400"/>
                  </a:cubicBezTo>
                  <a:cubicBezTo>
                    <a:pt x="665" y="400"/>
                    <a:pt x="664" y="401"/>
                    <a:pt x="663" y="402"/>
                  </a:cubicBezTo>
                  <a:cubicBezTo>
                    <a:pt x="662" y="402"/>
                    <a:pt x="662" y="402"/>
                    <a:pt x="662" y="402"/>
                  </a:cubicBezTo>
                  <a:cubicBezTo>
                    <a:pt x="662" y="403"/>
                    <a:pt x="662" y="403"/>
                    <a:pt x="662" y="403"/>
                  </a:cubicBezTo>
                  <a:cubicBezTo>
                    <a:pt x="662" y="405"/>
                    <a:pt x="662" y="407"/>
                    <a:pt x="661" y="408"/>
                  </a:cubicBezTo>
                  <a:cubicBezTo>
                    <a:pt x="661" y="408"/>
                    <a:pt x="661" y="408"/>
                    <a:pt x="661" y="408"/>
                  </a:cubicBezTo>
                  <a:cubicBezTo>
                    <a:pt x="661" y="408"/>
                    <a:pt x="661" y="408"/>
                    <a:pt x="661" y="408"/>
                  </a:cubicBezTo>
                  <a:cubicBezTo>
                    <a:pt x="660" y="409"/>
                    <a:pt x="658" y="410"/>
                    <a:pt x="656" y="410"/>
                  </a:cubicBezTo>
                  <a:cubicBezTo>
                    <a:pt x="655" y="410"/>
                    <a:pt x="653" y="411"/>
                    <a:pt x="653" y="411"/>
                  </a:cubicBezTo>
                  <a:cubicBezTo>
                    <a:pt x="653" y="412"/>
                    <a:pt x="653" y="412"/>
                    <a:pt x="653" y="412"/>
                  </a:cubicBezTo>
                  <a:cubicBezTo>
                    <a:pt x="653" y="412"/>
                    <a:pt x="653" y="412"/>
                    <a:pt x="653" y="412"/>
                  </a:cubicBezTo>
                  <a:cubicBezTo>
                    <a:pt x="652" y="412"/>
                    <a:pt x="652" y="413"/>
                    <a:pt x="652" y="414"/>
                  </a:cubicBezTo>
                  <a:cubicBezTo>
                    <a:pt x="652" y="414"/>
                    <a:pt x="652" y="416"/>
                    <a:pt x="653" y="416"/>
                  </a:cubicBezTo>
                  <a:cubicBezTo>
                    <a:pt x="653" y="417"/>
                    <a:pt x="652" y="419"/>
                    <a:pt x="652" y="420"/>
                  </a:cubicBezTo>
                  <a:cubicBezTo>
                    <a:pt x="652" y="421"/>
                    <a:pt x="651" y="421"/>
                    <a:pt x="651" y="422"/>
                  </a:cubicBezTo>
                  <a:cubicBezTo>
                    <a:pt x="651" y="423"/>
                    <a:pt x="650" y="424"/>
                    <a:pt x="649" y="425"/>
                  </a:cubicBezTo>
                  <a:cubicBezTo>
                    <a:pt x="648" y="426"/>
                    <a:pt x="647" y="427"/>
                    <a:pt x="647" y="428"/>
                  </a:cubicBezTo>
                  <a:cubicBezTo>
                    <a:pt x="646" y="429"/>
                    <a:pt x="645" y="431"/>
                    <a:pt x="646" y="433"/>
                  </a:cubicBezTo>
                  <a:cubicBezTo>
                    <a:pt x="646" y="434"/>
                    <a:pt x="646" y="435"/>
                    <a:pt x="646" y="436"/>
                  </a:cubicBezTo>
                  <a:cubicBezTo>
                    <a:pt x="647" y="437"/>
                    <a:pt x="647" y="438"/>
                    <a:pt x="647" y="438"/>
                  </a:cubicBezTo>
                  <a:cubicBezTo>
                    <a:pt x="647" y="438"/>
                    <a:pt x="647" y="439"/>
                    <a:pt x="646" y="440"/>
                  </a:cubicBezTo>
                  <a:cubicBezTo>
                    <a:pt x="646" y="440"/>
                    <a:pt x="646" y="441"/>
                    <a:pt x="646" y="442"/>
                  </a:cubicBezTo>
                  <a:cubicBezTo>
                    <a:pt x="646" y="442"/>
                    <a:pt x="646" y="442"/>
                    <a:pt x="646" y="442"/>
                  </a:cubicBezTo>
                  <a:cubicBezTo>
                    <a:pt x="646" y="443"/>
                    <a:pt x="645" y="443"/>
                    <a:pt x="645" y="444"/>
                  </a:cubicBezTo>
                  <a:cubicBezTo>
                    <a:pt x="644" y="445"/>
                    <a:pt x="643" y="446"/>
                    <a:pt x="642" y="447"/>
                  </a:cubicBezTo>
                  <a:cubicBezTo>
                    <a:pt x="642" y="447"/>
                    <a:pt x="642" y="447"/>
                    <a:pt x="642" y="447"/>
                  </a:cubicBezTo>
                  <a:cubicBezTo>
                    <a:pt x="642" y="447"/>
                    <a:pt x="642" y="447"/>
                    <a:pt x="642" y="447"/>
                  </a:cubicBezTo>
                  <a:cubicBezTo>
                    <a:pt x="642" y="448"/>
                    <a:pt x="641" y="449"/>
                    <a:pt x="640" y="450"/>
                  </a:cubicBezTo>
                  <a:cubicBezTo>
                    <a:pt x="640" y="450"/>
                    <a:pt x="640" y="450"/>
                    <a:pt x="640" y="450"/>
                  </a:cubicBezTo>
                  <a:cubicBezTo>
                    <a:pt x="640" y="453"/>
                    <a:pt x="640" y="453"/>
                    <a:pt x="640" y="453"/>
                  </a:cubicBezTo>
                  <a:cubicBezTo>
                    <a:pt x="640" y="453"/>
                    <a:pt x="639" y="455"/>
                    <a:pt x="637" y="457"/>
                  </a:cubicBezTo>
                  <a:cubicBezTo>
                    <a:pt x="636" y="458"/>
                    <a:pt x="636" y="460"/>
                    <a:pt x="636" y="461"/>
                  </a:cubicBezTo>
                  <a:cubicBezTo>
                    <a:pt x="636" y="461"/>
                    <a:pt x="636" y="461"/>
                    <a:pt x="636" y="461"/>
                  </a:cubicBezTo>
                  <a:cubicBezTo>
                    <a:pt x="639" y="464"/>
                    <a:pt x="639" y="464"/>
                    <a:pt x="639" y="464"/>
                  </a:cubicBezTo>
                  <a:cubicBezTo>
                    <a:pt x="640" y="465"/>
                    <a:pt x="640" y="465"/>
                    <a:pt x="640" y="465"/>
                  </a:cubicBezTo>
                  <a:cubicBezTo>
                    <a:pt x="642" y="467"/>
                    <a:pt x="642" y="467"/>
                    <a:pt x="642" y="467"/>
                  </a:cubicBezTo>
                  <a:cubicBezTo>
                    <a:pt x="642" y="467"/>
                    <a:pt x="642" y="467"/>
                    <a:pt x="642" y="467"/>
                  </a:cubicBezTo>
                  <a:cubicBezTo>
                    <a:pt x="644" y="467"/>
                    <a:pt x="647" y="470"/>
                    <a:pt x="648" y="471"/>
                  </a:cubicBezTo>
                  <a:cubicBezTo>
                    <a:pt x="649" y="471"/>
                    <a:pt x="652" y="473"/>
                    <a:pt x="655" y="474"/>
                  </a:cubicBezTo>
                  <a:cubicBezTo>
                    <a:pt x="656" y="475"/>
                    <a:pt x="657" y="475"/>
                    <a:pt x="658" y="475"/>
                  </a:cubicBezTo>
                  <a:cubicBezTo>
                    <a:pt x="659" y="475"/>
                    <a:pt x="660" y="475"/>
                    <a:pt x="661" y="475"/>
                  </a:cubicBezTo>
                  <a:cubicBezTo>
                    <a:pt x="661" y="474"/>
                    <a:pt x="662" y="474"/>
                    <a:pt x="663" y="474"/>
                  </a:cubicBezTo>
                  <a:cubicBezTo>
                    <a:pt x="664" y="474"/>
                    <a:pt x="667" y="475"/>
                    <a:pt x="668" y="476"/>
                  </a:cubicBezTo>
                  <a:cubicBezTo>
                    <a:pt x="669" y="477"/>
                    <a:pt x="670" y="478"/>
                    <a:pt x="672" y="479"/>
                  </a:cubicBezTo>
                  <a:cubicBezTo>
                    <a:pt x="673" y="480"/>
                    <a:pt x="674" y="481"/>
                    <a:pt x="675" y="481"/>
                  </a:cubicBezTo>
                  <a:cubicBezTo>
                    <a:pt x="677" y="483"/>
                    <a:pt x="683" y="485"/>
                    <a:pt x="684" y="485"/>
                  </a:cubicBezTo>
                  <a:cubicBezTo>
                    <a:pt x="685" y="486"/>
                    <a:pt x="687" y="486"/>
                    <a:pt x="688" y="487"/>
                  </a:cubicBezTo>
                  <a:cubicBezTo>
                    <a:pt x="689" y="487"/>
                    <a:pt x="690" y="488"/>
                    <a:pt x="690" y="488"/>
                  </a:cubicBezTo>
                  <a:cubicBezTo>
                    <a:pt x="692" y="489"/>
                    <a:pt x="693" y="491"/>
                    <a:pt x="694" y="492"/>
                  </a:cubicBezTo>
                  <a:cubicBezTo>
                    <a:pt x="695" y="495"/>
                    <a:pt x="697" y="497"/>
                    <a:pt x="698" y="498"/>
                  </a:cubicBezTo>
                  <a:cubicBezTo>
                    <a:pt x="699" y="499"/>
                    <a:pt x="700" y="500"/>
                    <a:pt x="702" y="500"/>
                  </a:cubicBezTo>
                  <a:cubicBezTo>
                    <a:pt x="703" y="500"/>
                    <a:pt x="706" y="501"/>
                    <a:pt x="708" y="502"/>
                  </a:cubicBezTo>
                  <a:cubicBezTo>
                    <a:pt x="709" y="504"/>
                    <a:pt x="712" y="505"/>
                    <a:pt x="715" y="506"/>
                  </a:cubicBezTo>
                  <a:cubicBezTo>
                    <a:pt x="717" y="508"/>
                    <a:pt x="720" y="509"/>
                    <a:pt x="722" y="510"/>
                  </a:cubicBezTo>
                  <a:cubicBezTo>
                    <a:pt x="724" y="512"/>
                    <a:pt x="726" y="513"/>
                    <a:pt x="727" y="513"/>
                  </a:cubicBezTo>
                  <a:cubicBezTo>
                    <a:pt x="727" y="513"/>
                    <a:pt x="727" y="513"/>
                    <a:pt x="727" y="513"/>
                  </a:cubicBezTo>
                  <a:cubicBezTo>
                    <a:pt x="728" y="514"/>
                    <a:pt x="729" y="514"/>
                    <a:pt x="729" y="514"/>
                  </a:cubicBezTo>
                  <a:cubicBezTo>
                    <a:pt x="731" y="514"/>
                    <a:pt x="732" y="514"/>
                    <a:pt x="733" y="513"/>
                  </a:cubicBezTo>
                  <a:cubicBezTo>
                    <a:pt x="734" y="513"/>
                    <a:pt x="735" y="513"/>
                    <a:pt x="737" y="513"/>
                  </a:cubicBezTo>
                  <a:cubicBezTo>
                    <a:pt x="738" y="513"/>
                    <a:pt x="739" y="513"/>
                    <a:pt x="740" y="513"/>
                  </a:cubicBezTo>
                  <a:cubicBezTo>
                    <a:pt x="742" y="514"/>
                    <a:pt x="745" y="516"/>
                    <a:pt x="748" y="517"/>
                  </a:cubicBezTo>
                  <a:cubicBezTo>
                    <a:pt x="749" y="518"/>
                    <a:pt x="750" y="518"/>
                    <a:pt x="751" y="519"/>
                  </a:cubicBezTo>
                  <a:cubicBezTo>
                    <a:pt x="753" y="520"/>
                    <a:pt x="755" y="521"/>
                    <a:pt x="756" y="522"/>
                  </a:cubicBezTo>
                  <a:cubicBezTo>
                    <a:pt x="757" y="523"/>
                    <a:pt x="759" y="524"/>
                    <a:pt x="762" y="524"/>
                  </a:cubicBezTo>
                  <a:cubicBezTo>
                    <a:pt x="762" y="524"/>
                    <a:pt x="763" y="524"/>
                    <a:pt x="764" y="523"/>
                  </a:cubicBezTo>
                  <a:cubicBezTo>
                    <a:pt x="767" y="523"/>
                    <a:pt x="769" y="523"/>
                    <a:pt x="770" y="522"/>
                  </a:cubicBezTo>
                  <a:cubicBezTo>
                    <a:pt x="771" y="522"/>
                    <a:pt x="772" y="524"/>
                    <a:pt x="772" y="526"/>
                  </a:cubicBezTo>
                  <a:cubicBezTo>
                    <a:pt x="772" y="526"/>
                    <a:pt x="772" y="526"/>
                    <a:pt x="772" y="526"/>
                  </a:cubicBezTo>
                  <a:cubicBezTo>
                    <a:pt x="773" y="527"/>
                    <a:pt x="773" y="527"/>
                    <a:pt x="773" y="527"/>
                  </a:cubicBezTo>
                  <a:cubicBezTo>
                    <a:pt x="773" y="529"/>
                    <a:pt x="774" y="530"/>
                    <a:pt x="776" y="532"/>
                  </a:cubicBezTo>
                  <a:cubicBezTo>
                    <a:pt x="777" y="533"/>
                    <a:pt x="778" y="534"/>
                    <a:pt x="780" y="534"/>
                  </a:cubicBezTo>
                  <a:cubicBezTo>
                    <a:pt x="781" y="534"/>
                    <a:pt x="781" y="534"/>
                    <a:pt x="782" y="534"/>
                  </a:cubicBezTo>
                  <a:cubicBezTo>
                    <a:pt x="784" y="534"/>
                    <a:pt x="785" y="535"/>
                    <a:pt x="786" y="535"/>
                  </a:cubicBezTo>
                  <a:cubicBezTo>
                    <a:pt x="787" y="535"/>
                    <a:pt x="787" y="535"/>
                    <a:pt x="787" y="535"/>
                  </a:cubicBezTo>
                  <a:cubicBezTo>
                    <a:pt x="788" y="535"/>
                    <a:pt x="790" y="535"/>
                    <a:pt x="791" y="535"/>
                  </a:cubicBezTo>
                  <a:cubicBezTo>
                    <a:pt x="793" y="535"/>
                    <a:pt x="793" y="535"/>
                    <a:pt x="793" y="535"/>
                  </a:cubicBezTo>
                  <a:cubicBezTo>
                    <a:pt x="795" y="535"/>
                    <a:pt x="797" y="536"/>
                    <a:pt x="798" y="537"/>
                  </a:cubicBezTo>
                  <a:cubicBezTo>
                    <a:pt x="798" y="537"/>
                    <a:pt x="798" y="537"/>
                    <a:pt x="798" y="537"/>
                  </a:cubicBezTo>
                  <a:cubicBezTo>
                    <a:pt x="798" y="537"/>
                    <a:pt x="798" y="537"/>
                    <a:pt x="798" y="537"/>
                  </a:cubicBezTo>
                  <a:cubicBezTo>
                    <a:pt x="799" y="538"/>
                    <a:pt x="801" y="539"/>
                    <a:pt x="802" y="540"/>
                  </a:cubicBezTo>
                  <a:cubicBezTo>
                    <a:pt x="802" y="540"/>
                    <a:pt x="802" y="540"/>
                    <a:pt x="802" y="540"/>
                  </a:cubicBezTo>
                  <a:cubicBezTo>
                    <a:pt x="802" y="541"/>
                    <a:pt x="802" y="541"/>
                    <a:pt x="802" y="541"/>
                  </a:cubicBezTo>
                  <a:cubicBezTo>
                    <a:pt x="803" y="541"/>
                    <a:pt x="803" y="541"/>
                    <a:pt x="803" y="541"/>
                  </a:cubicBezTo>
                  <a:cubicBezTo>
                    <a:pt x="804" y="541"/>
                    <a:pt x="805" y="541"/>
                    <a:pt x="805" y="540"/>
                  </a:cubicBezTo>
                  <a:cubicBezTo>
                    <a:pt x="806" y="539"/>
                    <a:pt x="807" y="538"/>
                    <a:pt x="807" y="537"/>
                  </a:cubicBezTo>
                  <a:cubicBezTo>
                    <a:pt x="807" y="536"/>
                    <a:pt x="809" y="535"/>
                    <a:pt x="810" y="535"/>
                  </a:cubicBezTo>
                  <a:cubicBezTo>
                    <a:pt x="811" y="535"/>
                    <a:pt x="811" y="535"/>
                    <a:pt x="811" y="535"/>
                  </a:cubicBezTo>
                  <a:cubicBezTo>
                    <a:pt x="811" y="535"/>
                    <a:pt x="811" y="535"/>
                    <a:pt x="811" y="535"/>
                  </a:cubicBezTo>
                  <a:cubicBezTo>
                    <a:pt x="812" y="534"/>
                    <a:pt x="814" y="534"/>
                    <a:pt x="816" y="534"/>
                  </a:cubicBezTo>
                  <a:cubicBezTo>
                    <a:pt x="818" y="534"/>
                    <a:pt x="820" y="535"/>
                    <a:pt x="823" y="535"/>
                  </a:cubicBezTo>
                  <a:cubicBezTo>
                    <a:pt x="824" y="537"/>
                    <a:pt x="826" y="537"/>
                    <a:pt x="828" y="537"/>
                  </a:cubicBezTo>
                  <a:cubicBezTo>
                    <a:pt x="828" y="537"/>
                    <a:pt x="828" y="537"/>
                    <a:pt x="828" y="537"/>
                  </a:cubicBezTo>
                  <a:cubicBezTo>
                    <a:pt x="829" y="537"/>
                    <a:pt x="829" y="537"/>
                    <a:pt x="829" y="537"/>
                  </a:cubicBezTo>
                  <a:cubicBezTo>
                    <a:pt x="831" y="537"/>
                    <a:pt x="831" y="537"/>
                    <a:pt x="831" y="537"/>
                  </a:cubicBezTo>
                  <a:cubicBezTo>
                    <a:pt x="831" y="536"/>
                    <a:pt x="831" y="536"/>
                    <a:pt x="831" y="536"/>
                  </a:cubicBezTo>
                  <a:cubicBezTo>
                    <a:pt x="831" y="536"/>
                    <a:pt x="831" y="536"/>
                    <a:pt x="831" y="536"/>
                  </a:cubicBezTo>
                  <a:cubicBezTo>
                    <a:pt x="831" y="536"/>
                    <a:pt x="831" y="536"/>
                    <a:pt x="831" y="536"/>
                  </a:cubicBezTo>
                  <a:cubicBezTo>
                    <a:pt x="831" y="536"/>
                    <a:pt x="831" y="536"/>
                    <a:pt x="831" y="536"/>
                  </a:cubicBezTo>
                  <a:cubicBezTo>
                    <a:pt x="832" y="536"/>
                    <a:pt x="832" y="536"/>
                    <a:pt x="832" y="536"/>
                  </a:cubicBezTo>
                  <a:cubicBezTo>
                    <a:pt x="833" y="536"/>
                    <a:pt x="833" y="536"/>
                    <a:pt x="834" y="535"/>
                  </a:cubicBezTo>
                  <a:cubicBezTo>
                    <a:pt x="836" y="534"/>
                    <a:pt x="837" y="534"/>
                    <a:pt x="838" y="534"/>
                  </a:cubicBezTo>
                  <a:cubicBezTo>
                    <a:pt x="838" y="534"/>
                    <a:pt x="838" y="534"/>
                    <a:pt x="838" y="534"/>
                  </a:cubicBezTo>
                  <a:cubicBezTo>
                    <a:pt x="838" y="534"/>
                    <a:pt x="838" y="534"/>
                    <a:pt x="838" y="534"/>
                  </a:cubicBezTo>
                  <a:cubicBezTo>
                    <a:pt x="840" y="534"/>
                    <a:pt x="840" y="534"/>
                    <a:pt x="840" y="534"/>
                  </a:cubicBezTo>
                  <a:cubicBezTo>
                    <a:pt x="840" y="533"/>
                    <a:pt x="841" y="533"/>
                    <a:pt x="841" y="533"/>
                  </a:cubicBezTo>
                  <a:cubicBezTo>
                    <a:pt x="842" y="532"/>
                    <a:pt x="844" y="532"/>
                    <a:pt x="845" y="532"/>
                  </a:cubicBezTo>
                  <a:cubicBezTo>
                    <a:pt x="846" y="532"/>
                    <a:pt x="847" y="532"/>
                    <a:pt x="848" y="532"/>
                  </a:cubicBezTo>
                  <a:cubicBezTo>
                    <a:pt x="850" y="534"/>
                    <a:pt x="851" y="534"/>
                    <a:pt x="853" y="535"/>
                  </a:cubicBezTo>
                  <a:cubicBezTo>
                    <a:pt x="854" y="535"/>
                    <a:pt x="854" y="535"/>
                    <a:pt x="855" y="536"/>
                  </a:cubicBezTo>
                  <a:cubicBezTo>
                    <a:pt x="856" y="537"/>
                    <a:pt x="858" y="537"/>
                    <a:pt x="859" y="537"/>
                  </a:cubicBezTo>
                  <a:cubicBezTo>
                    <a:pt x="860" y="537"/>
                    <a:pt x="860" y="537"/>
                    <a:pt x="860" y="537"/>
                  </a:cubicBezTo>
                  <a:cubicBezTo>
                    <a:pt x="862" y="537"/>
                    <a:pt x="865" y="538"/>
                    <a:pt x="867" y="539"/>
                  </a:cubicBezTo>
                  <a:cubicBezTo>
                    <a:pt x="868" y="540"/>
                    <a:pt x="870" y="541"/>
                    <a:pt x="872" y="543"/>
                  </a:cubicBezTo>
                  <a:cubicBezTo>
                    <a:pt x="873" y="544"/>
                    <a:pt x="874" y="546"/>
                    <a:pt x="874" y="548"/>
                  </a:cubicBezTo>
                  <a:cubicBezTo>
                    <a:pt x="874" y="549"/>
                    <a:pt x="874" y="550"/>
                    <a:pt x="873" y="551"/>
                  </a:cubicBezTo>
                  <a:cubicBezTo>
                    <a:pt x="873" y="552"/>
                    <a:pt x="873" y="553"/>
                    <a:pt x="873" y="554"/>
                  </a:cubicBezTo>
                  <a:cubicBezTo>
                    <a:pt x="873" y="554"/>
                    <a:pt x="873" y="554"/>
                    <a:pt x="873" y="554"/>
                  </a:cubicBezTo>
                  <a:cubicBezTo>
                    <a:pt x="873" y="554"/>
                    <a:pt x="873" y="554"/>
                    <a:pt x="873" y="554"/>
                  </a:cubicBezTo>
                  <a:cubicBezTo>
                    <a:pt x="873" y="555"/>
                    <a:pt x="875" y="556"/>
                    <a:pt x="876" y="556"/>
                  </a:cubicBezTo>
                  <a:cubicBezTo>
                    <a:pt x="878" y="557"/>
                    <a:pt x="879" y="557"/>
                    <a:pt x="881" y="557"/>
                  </a:cubicBezTo>
                  <a:cubicBezTo>
                    <a:pt x="882" y="557"/>
                    <a:pt x="884" y="557"/>
                    <a:pt x="885" y="558"/>
                  </a:cubicBezTo>
                  <a:cubicBezTo>
                    <a:pt x="887" y="558"/>
                    <a:pt x="890" y="560"/>
                    <a:pt x="891" y="561"/>
                  </a:cubicBezTo>
                  <a:cubicBezTo>
                    <a:pt x="891" y="562"/>
                    <a:pt x="891" y="562"/>
                    <a:pt x="891" y="562"/>
                  </a:cubicBezTo>
                  <a:cubicBezTo>
                    <a:pt x="891" y="562"/>
                    <a:pt x="891" y="562"/>
                    <a:pt x="891" y="562"/>
                  </a:cubicBezTo>
                  <a:cubicBezTo>
                    <a:pt x="893" y="563"/>
                    <a:pt x="894" y="563"/>
                    <a:pt x="896" y="563"/>
                  </a:cubicBezTo>
                  <a:cubicBezTo>
                    <a:pt x="898" y="563"/>
                    <a:pt x="900" y="564"/>
                    <a:pt x="901" y="566"/>
                  </a:cubicBezTo>
                  <a:cubicBezTo>
                    <a:pt x="902" y="567"/>
                    <a:pt x="904" y="569"/>
                    <a:pt x="906" y="569"/>
                  </a:cubicBezTo>
                  <a:cubicBezTo>
                    <a:pt x="907" y="569"/>
                    <a:pt x="908" y="569"/>
                    <a:pt x="909" y="569"/>
                  </a:cubicBezTo>
                  <a:cubicBezTo>
                    <a:pt x="911" y="569"/>
                    <a:pt x="912" y="569"/>
                    <a:pt x="913" y="568"/>
                  </a:cubicBezTo>
                  <a:cubicBezTo>
                    <a:pt x="914" y="568"/>
                    <a:pt x="914" y="567"/>
                    <a:pt x="915" y="567"/>
                  </a:cubicBezTo>
                  <a:cubicBezTo>
                    <a:pt x="916" y="566"/>
                    <a:pt x="918" y="565"/>
                    <a:pt x="919" y="565"/>
                  </a:cubicBezTo>
                  <a:cubicBezTo>
                    <a:pt x="920" y="565"/>
                    <a:pt x="920" y="565"/>
                    <a:pt x="920" y="565"/>
                  </a:cubicBezTo>
                  <a:cubicBezTo>
                    <a:pt x="920" y="565"/>
                    <a:pt x="920" y="565"/>
                    <a:pt x="920" y="565"/>
                  </a:cubicBezTo>
                  <a:cubicBezTo>
                    <a:pt x="921" y="565"/>
                    <a:pt x="922" y="565"/>
                    <a:pt x="923" y="565"/>
                  </a:cubicBezTo>
                  <a:cubicBezTo>
                    <a:pt x="924" y="565"/>
                    <a:pt x="925" y="565"/>
                    <a:pt x="926" y="565"/>
                  </a:cubicBezTo>
                  <a:cubicBezTo>
                    <a:pt x="927" y="565"/>
                    <a:pt x="927" y="567"/>
                    <a:pt x="927" y="569"/>
                  </a:cubicBezTo>
                  <a:cubicBezTo>
                    <a:pt x="927" y="569"/>
                    <a:pt x="927" y="569"/>
                    <a:pt x="927" y="569"/>
                  </a:cubicBezTo>
                  <a:cubicBezTo>
                    <a:pt x="928" y="569"/>
                    <a:pt x="928" y="569"/>
                    <a:pt x="928" y="569"/>
                  </a:cubicBezTo>
                  <a:cubicBezTo>
                    <a:pt x="928" y="570"/>
                    <a:pt x="928" y="571"/>
                    <a:pt x="928" y="571"/>
                  </a:cubicBezTo>
                  <a:cubicBezTo>
                    <a:pt x="929" y="573"/>
                    <a:pt x="930" y="574"/>
                    <a:pt x="930" y="574"/>
                  </a:cubicBezTo>
                  <a:cubicBezTo>
                    <a:pt x="931" y="575"/>
                    <a:pt x="933" y="577"/>
                    <a:pt x="935" y="577"/>
                  </a:cubicBezTo>
                  <a:cubicBezTo>
                    <a:pt x="935" y="577"/>
                    <a:pt x="935" y="577"/>
                    <a:pt x="935" y="577"/>
                  </a:cubicBezTo>
                  <a:cubicBezTo>
                    <a:pt x="935" y="577"/>
                    <a:pt x="935" y="577"/>
                    <a:pt x="935" y="577"/>
                  </a:cubicBezTo>
                  <a:cubicBezTo>
                    <a:pt x="935" y="577"/>
                    <a:pt x="935" y="577"/>
                    <a:pt x="935" y="577"/>
                  </a:cubicBezTo>
                  <a:cubicBezTo>
                    <a:pt x="937" y="577"/>
                    <a:pt x="938" y="576"/>
                    <a:pt x="938" y="576"/>
                  </a:cubicBezTo>
                  <a:cubicBezTo>
                    <a:pt x="938" y="576"/>
                    <a:pt x="938" y="576"/>
                    <a:pt x="938" y="576"/>
                  </a:cubicBezTo>
                  <a:cubicBezTo>
                    <a:pt x="938" y="575"/>
                    <a:pt x="938" y="575"/>
                    <a:pt x="938" y="575"/>
                  </a:cubicBezTo>
                  <a:cubicBezTo>
                    <a:pt x="939" y="574"/>
                    <a:pt x="942" y="573"/>
                    <a:pt x="944" y="573"/>
                  </a:cubicBezTo>
                  <a:cubicBezTo>
                    <a:pt x="945" y="573"/>
                    <a:pt x="947" y="574"/>
                    <a:pt x="949" y="575"/>
                  </a:cubicBezTo>
                  <a:cubicBezTo>
                    <a:pt x="949" y="575"/>
                    <a:pt x="950" y="575"/>
                    <a:pt x="953" y="575"/>
                  </a:cubicBezTo>
                  <a:cubicBezTo>
                    <a:pt x="953" y="575"/>
                    <a:pt x="955" y="575"/>
                    <a:pt x="956" y="575"/>
                  </a:cubicBezTo>
                  <a:cubicBezTo>
                    <a:pt x="959" y="575"/>
                    <a:pt x="961" y="576"/>
                    <a:pt x="962" y="576"/>
                  </a:cubicBezTo>
                  <a:cubicBezTo>
                    <a:pt x="963" y="576"/>
                    <a:pt x="964" y="576"/>
                    <a:pt x="964" y="577"/>
                  </a:cubicBezTo>
                  <a:cubicBezTo>
                    <a:pt x="966" y="578"/>
                    <a:pt x="969" y="579"/>
                    <a:pt x="971" y="580"/>
                  </a:cubicBezTo>
                  <a:cubicBezTo>
                    <a:pt x="976" y="581"/>
                    <a:pt x="976" y="581"/>
                    <a:pt x="976" y="581"/>
                  </a:cubicBezTo>
                  <a:cubicBezTo>
                    <a:pt x="977" y="581"/>
                    <a:pt x="979" y="582"/>
                    <a:pt x="980" y="582"/>
                  </a:cubicBezTo>
                  <a:cubicBezTo>
                    <a:pt x="980" y="582"/>
                    <a:pt x="980" y="582"/>
                    <a:pt x="980" y="582"/>
                  </a:cubicBezTo>
                  <a:cubicBezTo>
                    <a:pt x="981" y="582"/>
                    <a:pt x="981" y="582"/>
                    <a:pt x="981" y="582"/>
                  </a:cubicBezTo>
                  <a:cubicBezTo>
                    <a:pt x="983" y="582"/>
                    <a:pt x="986" y="582"/>
                    <a:pt x="987" y="581"/>
                  </a:cubicBezTo>
                  <a:cubicBezTo>
                    <a:pt x="989" y="581"/>
                    <a:pt x="991" y="580"/>
                    <a:pt x="992" y="579"/>
                  </a:cubicBezTo>
                  <a:cubicBezTo>
                    <a:pt x="993" y="578"/>
                    <a:pt x="994" y="577"/>
                    <a:pt x="996" y="577"/>
                  </a:cubicBezTo>
                  <a:cubicBezTo>
                    <a:pt x="996" y="577"/>
                    <a:pt x="996" y="577"/>
                    <a:pt x="996" y="577"/>
                  </a:cubicBezTo>
                  <a:cubicBezTo>
                    <a:pt x="996" y="577"/>
                    <a:pt x="996" y="577"/>
                    <a:pt x="996" y="577"/>
                  </a:cubicBezTo>
                  <a:cubicBezTo>
                    <a:pt x="997" y="577"/>
                    <a:pt x="997" y="576"/>
                    <a:pt x="997" y="576"/>
                  </a:cubicBezTo>
                  <a:cubicBezTo>
                    <a:pt x="998" y="576"/>
                    <a:pt x="999" y="577"/>
                    <a:pt x="1000" y="578"/>
                  </a:cubicBezTo>
                  <a:cubicBezTo>
                    <a:pt x="1000" y="579"/>
                    <a:pt x="1001" y="579"/>
                    <a:pt x="1001" y="580"/>
                  </a:cubicBezTo>
                  <a:cubicBezTo>
                    <a:pt x="1002" y="581"/>
                    <a:pt x="1002" y="581"/>
                    <a:pt x="1002" y="582"/>
                  </a:cubicBezTo>
                  <a:cubicBezTo>
                    <a:pt x="1003" y="582"/>
                    <a:pt x="1005" y="583"/>
                    <a:pt x="1007" y="583"/>
                  </a:cubicBezTo>
                  <a:cubicBezTo>
                    <a:pt x="1007" y="583"/>
                    <a:pt x="1007" y="583"/>
                    <a:pt x="1007" y="583"/>
                  </a:cubicBezTo>
                  <a:cubicBezTo>
                    <a:pt x="1008" y="583"/>
                    <a:pt x="1009" y="584"/>
                    <a:pt x="1010" y="584"/>
                  </a:cubicBezTo>
                  <a:cubicBezTo>
                    <a:pt x="1011" y="584"/>
                    <a:pt x="1011" y="584"/>
                    <a:pt x="1011" y="584"/>
                  </a:cubicBezTo>
                  <a:cubicBezTo>
                    <a:pt x="1013" y="584"/>
                    <a:pt x="1014" y="584"/>
                    <a:pt x="1015" y="583"/>
                  </a:cubicBezTo>
                  <a:cubicBezTo>
                    <a:pt x="1016" y="582"/>
                    <a:pt x="1018" y="581"/>
                    <a:pt x="1020" y="581"/>
                  </a:cubicBezTo>
                  <a:cubicBezTo>
                    <a:pt x="1020" y="581"/>
                    <a:pt x="1020" y="581"/>
                    <a:pt x="1020" y="581"/>
                  </a:cubicBezTo>
                  <a:cubicBezTo>
                    <a:pt x="1021" y="581"/>
                    <a:pt x="1021" y="581"/>
                    <a:pt x="1021" y="581"/>
                  </a:cubicBezTo>
                  <a:cubicBezTo>
                    <a:pt x="1021" y="581"/>
                    <a:pt x="1021" y="581"/>
                    <a:pt x="1022" y="581"/>
                  </a:cubicBezTo>
                  <a:cubicBezTo>
                    <a:pt x="1023" y="581"/>
                    <a:pt x="1024" y="581"/>
                    <a:pt x="1026" y="582"/>
                  </a:cubicBezTo>
                  <a:cubicBezTo>
                    <a:pt x="1026" y="582"/>
                    <a:pt x="1026" y="582"/>
                    <a:pt x="1026" y="582"/>
                  </a:cubicBezTo>
                  <a:cubicBezTo>
                    <a:pt x="1027" y="582"/>
                    <a:pt x="1027" y="582"/>
                    <a:pt x="1027" y="582"/>
                  </a:cubicBezTo>
                  <a:cubicBezTo>
                    <a:pt x="1028" y="582"/>
                    <a:pt x="1029" y="582"/>
                    <a:pt x="1029" y="581"/>
                  </a:cubicBezTo>
                  <a:cubicBezTo>
                    <a:pt x="1030" y="580"/>
                    <a:pt x="1031" y="580"/>
                    <a:pt x="1032" y="580"/>
                  </a:cubicBezTo>
                  <a:cubicBezTo>
                    <a:pt x="1033" y="580"/>
                    <a:pt x="1035" y="579"/>
                    <a:pt x="1035" y="578"/>
                  </a:cubicBezTo>
                  <a:cubicBezTo>
                    <a:pt x="1037" y="577"/>
                    <a:pt x="1039" y="577"/>
                    <a:pt x="1041" y="577"/>
                  </a:cubicBezTo>
                  <a:cubicBezTo>
                    <a:pt x="1043" y="577"/>
                    <a:pt x="1044" y="579"/>
                    <a:pt x="1045" y="580"/>
                  </a:cubicBezTo>
                  <a:cubicBezTo>
                    <a:pt x="1046" y="581"/>
                    <a:pt x="1047" y="581"/>
                    <a:pt x="1048" y="581"/>
                  </a:cubicBezTo>
                  <a:cubicBezTo>
                    <a:pt x="1049" y="581"/>
                    <a:pt x="1049" y="581"/>
                    <a:pt x="1049" y="581"/>
                  </a:cubicBezTo>
                  <a:cubicBezTo>
                    <a:pt x="1049" y="581"/>
                    <a:pt x="1049" y="581"/>
                    <a:pt x="1049" y="581"/>
                  </a:cubicBezTo>
                  <a:cubicBezTo>
                    <a:pt x="1050" y="580"/>
                    <a:pt x="1052" y="578"/>
                    <a:pt x="1052" y="575"/>
                  </a:cubicBezTo>
                  <a:cubicBezTo>
                    <a:pt x="1053" y="573"/>
                    <a:pt x="1053" y="571"/>
                    <a:pt x="1053" y="571"/>
                  </a:cubicBezTo>
                  <a:cubicBezTo>
                    <a:pt x="1053" y="571"/>
                    <a:pt x="1053" y="571"/>
                    <a:pt x="1053" y="571"/>
                  </a:cubicBezTo>
                  <a:cubicBezTo>
                    <a:pt x="1055" y="567"/>
                    <a:pt x="1055" y="567"/>
                    <a:pt x="1055" y="567"/>
                  </a:cubicBezTo>
                  <a:cubicBezTo>
                    <a:pt x="1056" y="566"/>
                    <a:pt x="1056" y="563"/>
                    <a:pt x="1056" y="560"/>
                  </a:cubicBezTo>
                  <a:cubicBezTo>
                    <a:pt x="1056" y="559"/>
                    <a:pt x="1055" y="556"/>
                    <a:pt x="1054" y="555"/>
                  </a:cubicBezTo>
                  <a:cubicBezTo>
                    <a:pt x="1053" y="553"/>
                    <a:pt x="1052" y="552"/>
                    <a:pt x="1052" y="551"/>
                  </a:cubicBezTo>
                  <a:cubicBezTo>
                    <a:pt x="1052" y="550"/>
                    <a:pt x="1052" y="550"/>
                    <a:pt x="1052" y="550"/>
                  </a:cubicBezTo>
                  <a:cubicBezTo>
                    <a:pt x="1052" y="550"/>
                    <a:pt x="1052" y="550"/>
                    <a:pt x="1052" y="550"/>
                  </a:cubicBezTo>
                  <a:cubicBezTo>
                    <a:pt x="1051" y="549"/>
                    <a:pt x="1050" y="548"/>
                    <a:pt x="1050" y="546"/>
                  </a:cubicBezTo>
                  <a:cubicBezTo>
                    <a:pt x="1049" y="546"/>
                    <a:pt x="1049" y="546"/>
                    <a:pt x="1049" y="546"/>
                  </a:cubicBezTo>
                  <a:cubicBezTo>
                    <a:pt x="1049" y="546"/>
                    <a:pt x="1049" y="546"/>
                    <a:pt x="1049" y="546"/>
                  </a:cubicBezTo>
                  <a:cubicBezTo>
                    <a:pt x="1049" y="546"/>
                    <a:pt x="1048" y="545"/>
                    <a:pt x="1048" y="545"/>
                  </a:cubicBezTo>
                  <a:cubicBezTo>
                    <a:pt x="1048" y="544"/>
                    <a:pt x="1047" y="543"/>
                    <a:pt x="1047" y="543"/>
                  </a:cubicBezTo>
                  <a:cubicBezTo>
                    <a:pt x="1046" y="541"/>
                    <a:pt x="1046" y="539"/>
                    <a:pt x="1046" y="536"/>
                  </a:cubicBezTo>
                  <a:cubicBezTo>
                    <a:pt x="1047" y="534"/>
                    <a:pt x="1047" y="532"/>
                    <a:pt x="1047" y="532"/>
                  </a:cubicBezTo>
                  <a:cubicBezTo>
                    <a:pt x="1047" y="532"/>
                    <a:pt x="1047" y="532"/>
                    <a:pt x="1047" y="532"/>
                  </a:cubicBezTo>
                  <a:cubicBezTo>
                    <a:pt x="1047" y="532"/>
                    <a:pt x="1047" y="532"/>
                    <a:pt x="1047" y="532"/>
                  </a:cubicBezTo>
                  <a:cubicBezTo>
                    <a:pt x="1047" y="529"/>
                    <a:pt x="1047" y="529"/>
                    <a:pt x="1047" y="529"/>
                  </a:cubicBezTo>
                  <a:cubicBezTo>
                    <a:pt x="1047" y="523"/>
                    <a:pt x="1047" y="523"/>
                    <a:pt x="1047" y="523"/>
                  </a:cubicBezTo>
                  <a:cubicBezTo>
                    <a:pt x="1047" y="523"/>
                    <a:pt x="1047" y="522"/>
                    <a:pt x="1048" y="521"/>
                  </a:cubicBezTo>
                  <a:cubicBezTo>
                    <a:pt x="1048" y="520"/>
                    <a:pt x="1048" y="519"/>
                    <a:pt x="1048" y="518"/>
                  </a:cubicBezTo>
                  <a:cubicBezTo>
                    <a:pt x="1049" y="517"/>
                    <a:pt x="1049" y="516"/>
                    <a:pt x="1050" y="515"/>
                  </a:cubicBezTo>
                  <a:cubicBezTo>
                    <a:pt x="1050" y="513"/>
                    <a:pt x="1051" y="512"/>
                    <a:pt x="1051" y="511"/>
                  </a:cubicBezTo>
                  <a:cubicBezTo>
                    <a:pt x="1051" y="510"/>
                    <a:pt x="1052" y="508"/>
                    <a:pt x="1052" y="504"/>
                  </a:cubicBezTo>
                  <a:cubicBezTo>
                    <a:pt x="1052" y="504"/>
                    <a:pt x="1052" y="504"/>
                    <a:pt x="1052" y="504"/>
                  </a:cubicBezTo>
                  <a:cubicBezTo>
                    <a:pt x="1052" y="504"/>
                    <a:pt x="1052" y="503"/>
                    <a:pt x="1052" y="501"/>
                  </a:cubicBezTo>
                  <a:cubicBezTo>
                    <a:pt x="1052" y="500"/>
                    <a:pt x="1052" y="500"/>
                    <a:pt x="1052" y="500"/>
                  </a:cubicBezTo>
                  <a:cubicBezTo>
                    <a:pt x="1051" y="499"/>
                    <a:pt x="1051" y="499"/>
                    <a:pt x="1051" y="499"/>
                  </a:cubicBezTo>
                  <a:cubicBezTo>
                    <a:pt x="1051" y="499"/>
                    <a:pt x="1051" y="498"/>
                    <a:pt x="1052" y="498"/>
                  </a:cubicBezTo>
                  <a:cubicBezTo>
                    <a:pt x="1052" y="497"/>
                    <a:pt x="1052" y="497"/>
                    <a:pt x="1052" y="497"/>
                  </a:cubicBezTo>
                  <a:cubicBezTo>
                    <a:pt x="1053" y="496"/>
                    <a:pt x="1053" y="496"/>
                    <a:pt x="1053" y="496"/>
                  </a:cubicBezTo>
                  <a:cubicBezTo>
                    <a:pt x="1053" y="495"/>
                    <a:pt x="1055" y="493"/>
                    <a:pt x="1057" y="493"/>
                  </a:cubicBezTo>
                  <a:cubicBezTo>
                    <a:pt x="1062" y="493"/>
                    <a:pt x="1062" y="493"/>
                    <a:pt x="1062" y="493"/>
                  </a:cubicBezTo>
                  <a:cubicBezTo>
                    <a:pt x="1067" y="490"/>
                    <a:pt x="1067" y="490"/>
                    <a:pt x="1067" y="490"/>
                  </a:cubicBezTo>
                  <a:cubicBezTo>
                    <a:pt x="1067" y="490"/>
                    <a:pt x="1067" y="490"/>
                    <a:pt x="1067" y="490"/>
                  </a:cubicBezTo>
                  <a:cubicBezTo>
                    <a:pt x="1068" y="490"/>
                    <a:pt x="1069" y="489"/>
                    <a:pt x="1070" y="489"/>
                  </a:cubicBezTo>
                  <a:cubicBezTo>
                    <a:pt x="1071" y="488"/>
                    <a:pt x="1072" y="488"/>
                    <a:pt x="1072" y="488"/>
                  </a:cubicBezTo>
                  <a:cubicBezTo>
                    <a:pt x="1073" y="488"/>
                    <a:pt x="1073" y="488"/>
                    <a:pt x="1073" y="488"/>
                  </a:cubicBezTo>
                  <a:cubicBezTo>
                    <a:pt x="1073" y="488"/>
                    <a:pt x="1073" y="488"/>
                    <a:pt x="1073" y="488"/>
                  </a:cubicBezTo>
                  <a:cubicBezTo>
                    <a:pt x="1073" y="487"/>
                    <a:pt x="1074" y="487"/>
                    <a:pt x="1075" y="487"/>
                  </a:cubicBezTo>
                  <a:cubicBezTo>
                    <a:pt x="1077" y="487"/>
                    <a:pt x="1078" y="487"/>
                    <a:pt x="1080" y="488"/>
                  </a:cubicBezTo>
                  <a:cubicBezTo>
                    <a:pt x="1080" y="488"/>
                    <a:pt x="1082" y="489"/>
                    <a:pt x="1083" y="490"/>
                  </a:cubicBezTo>
                  <a:cubicBezTo>
                    <a:pt x="1084" y="490"/>
                    <a:pt x="1085" y="491"/>
                    <a:pt x="1086" y="492"/>
                  </a:cubicBezTo>
                  <a:cubicBezTo>
                    <a:pt x="1086" y="492"/>
                    <a:pt x="1086" y="492"/>
                    <a:pt x="1086" y="492"/>
                  </a:cubicBezTo>
                  <a:cubicBezTo>
                    <a:pt x="1087" y="493"/>
                    <a:pt x="1088" y="496"/>
                    <a:pt x="1088" y="498"/>
                  </a:cubicBezTo>
                  <a:cubicBezTo>
                    <a:pt x="1088" y="503"/>
                    <a:pt x="1088" y="503"/>
                    <a:pt x="1088" y="503"/>
                  </a:cubicBezTo>
                  <a:cubicBezTo>
                    <a:pt x="1088" y="503"/>
                    <a:pt x="1088" y="504"/>
                    <a:pt x="1087" y="504"/>
                  </a:cubicBezTo>
                  <a:cubicBezTo>
                    <a:pt x="1087" y="505"/>
                    <a:pt x="1087" y="507"/>
                    <a:pt x="1087" y="508"/>
                  </a:cubicBezTo>
                  <a:cubicBezTo>
                    <a:pt x="1086" y="510"/>
                    <a:pt x="1085" y="512"/>
                    <a:pt x="1084" y="513"/>
                  </a:cubicBezTo>
                  <a:cubicBezTo>
                    <a:pt x="1083" y="514"/>
                    <a:pt x="1083" y="515"/>
                    <a:pt x="1083" y="517"/>
                  </a:cubicBezTo>
                  <a:cubicBezTo>
                    <a:pt x="1083" y="517"/>
                    <a:pt x="1083" y="517"/>
                    <a:pt x="1083" y="517"/>
                  </a:cubicBezTo>
                  <a:cubicBezTo>
                    <a:pt x="1084" y="517"/>
                    <a:pt x="1084" y="517"/>
                    <a:pt x="1084" y="517"/>
                  </a:cubicBezTo>
                  <a:cubicBezTo>
                    <a:pt x="1085" y="520"/>
                    <a:pt x="1087" y="522"/>
                    <a:pt x="1089" y="524"/>
                  </a:cubicBezTo>
                  <a:cubicBezTo>
                    <a:pt x="1091" y="525"/>
                    <a:pt x="1091" y="525"/>
                    <a:pt x="1091" y="525"/>
                  </a:cubicBezTo>
                  <a:cubicBezTo>
                    <a:pt x="1091" y="526"/>
                    <a:pt x="1091" y="526"/>
                    <a:pt x="1091" y="527"/>
                  </a:cubicBezTo>
                  <a:cubicBezTo>
                    <a:pt x="1091" y="527"/>
                    <a:pt x="1091" y="527"/>
                    <a:pt x="1091" y="528"/>
                  </a:cubicBezTo>
                  <a:cubicBezTo>
                    <a:pt x="1088" y="530"/>
                    <a:pt x="1088" y="530"/>
                    <a:pt x="1088" y="530"/>
                  </a:cubicBezTo>
                  <a:cubicBezTo>
                    <a:pt x="1087" y="531"/>
                    <a:pt x="1086" y="532"/>
                    <a:pt x="1086" y="533"/>
                  </a:cubicBezTo>
                  <a:cubicBezTo>
                    <a:pt x="1085" y="533"/>
                    <a:pt x="1085" y="533"/>
                    <a:pt x="1085" y="533"/>
                  </a:cubicBezTo>
                  <a:cubicBezTo>
                    <a:pt x="1085" y="534"/>
                    <a:pt x="1085" y="534"/>
                    <a:pt x="1085" y="534"/>
                  </a:cubicBezTo>
                  <a:cubicBezTo>
                    <a:pt x="1085" y="535"/>
                    <a:pt x="1086" y="538"/>
                    <a:pt x="1087" y="539"/>
                  </a:cubicBezTo>
                  <a:cubicBezTo>
                    <a:pt x="1087" y="539"/>
                    <a:pt x="1087" y="539"/>
                    <a:pt x="1087" y="539"/>
                  </a:cubicBezTo>
                  <a:cubicBezTo>
                    <a:pt x="1087" y="539"/>
                    <a:pt x="1087" y="539"/>
                    <a:pt x="1087" y="539"/>
                  </a:cubicBezTo>
                  <a:cubicBezTo>
                    <a:pt x="1089" y="539"/>
                    <a:pt x="1091" y="542"/>
                    <a:pt x="1091" y="543"/>
                  </a:cubicBezTo>
                  <a:cubicBezTo>
                    <a:pt x="1091" y="544"/>
                    <a:pt x="1092" y="546"/>
                    <a:pt x="1094" y="547"/>
                  </a:cubicBezTo>
                  <a:cubicBezTo>
                    <a:pt x="1095" y="547"/>
                    <a:pt x="1097" y="548"/>
                    <a:pt x="1098" y="549"/>
                  </a:cubicBezTo>
                  <a:cubicBezTo>
                    <a:pt x="1099" y="549"/>
                    <a:pt x="1099" y="549"/>
                    <a:pt x="1099" y="549"/>
                  </a:cubicBezTo>
                  <a:cubicBezTo>
                    <a:pt x="1099" y="549"/>
                    <a:pt x="1099" y="549"/>
                    <a:pt x="1099" y="549"/>
                  </a:cubicBezTo>
                  <a:cubicBezTo>
                    <a:pt x="1100" y="549"/>
                    <a:pt x="1101" y="550"/>
                    <a:pt x="1102" y="551"/>
                  </a:cubicBezTo>
                  <a:cubicBezTo>
                    <a:pt x="1103" y="551"/>
                    <a:pt x="1104" y="551"/>
                    <a:pt x="1104" y="552"/>
                  </a:cubicBezTo>
                  <a:cubicBezTo>
                    <a:pt x="1105" y="552"/>
                    <a:pt x="1107" y="553"/>
                    <a:pt x="1108" y="553"/>
                  </a:cubicBezTo>
                  <a:cubicBezTo>
                    <a:pt x="1109" y="553"/>
                    <a:pt x="1111" y="552"/>
                    <a:pt x="1113" y="551"/>
                  </a:cubicBezTo>
                  <a:cubicBezTo>
                    <a:pt x="1113" y="551"/>
                    <a:pt x="1113" y="551"/>
                    <a:pt x="1113" y="551"/>
                  </a:cubicBezTo>
                  <a:cubicBezTo>
                    <a:pt x="1113" y="551"/>
                    <a:pt x="1113" y="551"/>
                    <a:pt x="1113" y="551"/>
                  </a:cubicBezTo>
                  <a:cubicBezTo>
                    <a:pt x="1113" y="551"/>
                    <a:pt x="1114" y="551"/>
                    <a:pt x="1116" y="551"/>
                  </a:cubicBezTo>
                  <a:cubicBezTo>
                    <a:pt x="1117" y="551"/>
                    <a:pt x="1118" y="551"/>
                    <a:pt x="1118" y="551"/>
                  </a:cubicBezTo>
                  <a:cubicBezTo>
                    <a:pt x="1120" y="552"/>
                    <a:pt x="1122" y="553"/>
                    <a:pt x="1124" y="553"/>
                  </a:cubicBezTo>
                  <a:cubicBezTo>
                    <a:pt x="1126" y="553"/>
                    <a:pt x="1129" y="554"/>
                    <a:pt x="1131" y="554"/>
                  </a:cubicBezTo>
                  <a:cubicBezTo>
                    <a:pt x="1133" y="555"/>
                    <a:pt x="1136" y="556"/>
                    <a:pt x="1139" y="556"/>
                  </a:cubicBezTo>
                  <a:cubicBezTo>
                    <a:pt x="1143" y="556"/>
                    <a:pt x="1143" y="556"/>
                    <a:pt x="1143" y="556"/>
                  </a:cubicBezTo>
                  <a:cubicBezTo>
                    <a:pt x="1143" y="558"/>
                    <a:pt x="1143" y="558"/>
                    <a:pt x="1143" y="558"/>
                  </a:cubicBezTo>
                  <a:cubicBezTo>
                    <a:pt x="1145" y="556"/>
                    <a:pt x="1145" y="556"/>
                    <a:pt x="1145" y="556"/>
                  </a:cubicBezTo>
                  <a:cubicBezTo>
                    <a:pt x="1145" y="556"/>
                    <a:pt x="1145" y="556"/>
                    <a:pt x="1145" y="556"/>
                  </a:cubicBezTo>
                  <a:cubicBezTo>
                    <a:pt x="1146" y="556"/>
                    <a:pt x="1146" y="556"/>
                    <a:pt x="1146" y="556"/>
                  </a:cubicBezTo>
                  <a:cubicBezTo>
                    <a:pt x="1147" y="555"/>
                    <a:pt x="1147" y="555"/>
                    <a:pt x="1147" y="555"/>
                  </a:cubicBezTo>
                  <a:cubicBezTo>
                    <a:pt x="1149" y="555"/>
                    <a:pt x="1153" y="554"/>
                    <a:pt x="1154" y="553"/>
                  </a:cubicBezTo>
                  <a:cubicBezTo>
                    <a:pt x="1157" y="553"/>
                    <a:pt x="1159" y="551"/>
                    <a:pt x="1160" y="551"/>
                  </a:cubicBezTo>
                  <a:cubicBezTo>
                    <a:pt x="1160" y="550"/>
                    <a:pt x="1161" y="550"/>
                    <a:pt x="1161" y="549"/>
                  </a:cubicBezTo>
                  <a:cubicBezTo>
                    <a:pt x="1162" y="548"/>
                    <a:pt x="1162" y="548"/>
                    <a:pt x="1162" y="547"/>
                  </a:cubicBezTo>
                  <a:cubicBezTo>
                    <a:pt x="1163" y="547"/>
                    <a:pt x="1164" y="546"/>
                    <a:pt x="1165" y="546"/>
                  </a:cubicBezTo>
                  <a:cubicBezTo>
                    <a:pt x="1166" y="546"/>
                    <a:pt x="1166" y="546"/>
                    <a:pt x="1167" y="545"/>
                  </a:cubicBezTo>
                  <a:cubicBezTo>
                    <a:pt x="1168" y="545"/>
                    <a:pt x="1168" y="545"/>
                    <a:pt x="1168" y="545"/>
                  </a:cubicBezTo>
                  <a:cubicBezTo>
                    <a:pt x="1170" y="545"/>
                    <a:pt x="1172" y="545"/>
                    <a:pt x="1173" y="546"/>
                  </a:cubicBezTo>
                  <a:cubicBezTo>
                    <a:pt x="1175" y="547"/>
                    <a:pt x="1178" y="548"/>
                    <a:pt x="1182" y="548"/>
                  </a:cubicBezTo>
                  <a:cubicBezTo>
                    <a:pt x="1184" y="549"/>
                    <a:pt x="1187" y="549"/>
                    <a:pt x="1189" y="549"/>
                  </a:cubicBezTo>
                  <a:cubicBezTo>
                    <a:pt x="1190" y="549"/>
                    <a:pt x="1191" y="549"/>
                    <a:pt x="1193" y="549"/>
                  </a:cubicBezTo>
                  <a:cubicBezTo>
                    <a:pt x="1193" y="549"/>
                    <a:pt x="1193" y="549"/>
                    <a:pt x="1193" y="549"/>
                  </a:cubicBezTo>
                  <a:cubicBezTo>
                    <a:pt x="1193" y="549"/>
                    <a:pt x="1193" y="549"/>
                    <a:pt x="1193" y="549"/>
                  </a:cubicBezTo>
                  <a:cubicBezTo>
                    <a:pt x="1194" y="548"/>
                    <a:pt x="1196" y="548"/>
                    <a:pt x="1197" y="548"/>
                  </a:cubicBezTo>
                  <a:cubicBezTo>
                    <a:pt x="1199" y="547"/>
                    <a:pt x="1202" y="547"/>
                    <a:pt x="1203" y="546"/>
                  </a:cubicBezTo>
                  <a:cubicBezTo>
                    <a:pt x="1205" y="545"/>
                    <a:pt x="1209" y="545"/>
                    <a:pt x="1211" y="545"/>
                  </a:cubicBezTo>
                  <a:cubicBezTo>
                    <a:pt x="1213" y="545"/>
                    <a:pt x="1215" y="546"/>
                    <a:pt x="1217" y="546"/>
                  </a:cubicBezTo>
                  <a:cubicBezTo>
                    <a:pt x="1217" y="547"/>
                    <a:pt x="1217" y="547"/>
                    <a:pt x="1217" y="547"/>
                  </a:cubicBezTo>
                  <a:cubicBezTo>
                    <a:pt x="1217" y="547"/>
                    <a:pt x="1217" y="547"/>
                    <a:pt x="1217" y="547"/>
                  </a:cubicBezTo>
                  <a:cubicBezTo>
                    <a:pt x="1219" y="546"/>
                    <a:pt x="1221" y="545"/>
                    <a:pt x="1221" y="544"/>
                  </a:cubicBezTo>
                  <a:cubicBezTo>
                    <a:pt x="1223" y="542"/>
                    <a:pt x="1225" y="541"/>
                    <a:pt x="1226" y="541"/>
                  </a:cubicBezTo>
                  <a:cubicBezTo>
                    <a:pt x="1226" y="541"/>
                    <a:pt x="1226" y="541"/>
                    <a:pt x="1226" y="541"/>
                  </a:cubicBezTo>
                  <a:cubicBezTo>
                    <a:pt x="1227" y="542"/>
                    <a:pt x="1228" y="543"/>
                    <a:pt x="1230" y="543"/>
                  </a:cubicBezTo>
                  <a:cubicBezTo>
                    <a:pt x="1231" y="543"/>
                    <a:pt x="1233" y="544"/>
                    <a:pt x="1235" y="544"/>
                  </a:cubicBezTo>
                  <a:cubicBezTo>
                    <a:pt x="1236" y="544"/>
                    <a:pt x="1236" y="544"/>
                    <a:pt x="1236" y="544"/>
                  </a:cubicBezTo>
                  <a:cubicBezTo>
                    <a:pt x="1237" y="544"/>
                    <a:pt x="1240" y="543"/>
                    <a:pt x="1242" y="542"/>
                  </a:cubicBezTo>
                  <a:cubicBezTo>
                    <a:pt x="1244" y="541"/>
                    <a:pt x="1246" y="540"/>
                    <a:pt x="1248" y="540"/>
                  </a:cubicBezTo>
                  <a:cubicBezTo>
                    <a:pt x="1250" y="540"/>
                    <a:pt x="1253" y="539"/>
                    <a:pt x="1254" y="538"/>
                  </a:cubicBezTo>
                  <a:cubicBezTo>
                    <a:pt x="1254" y="538"/>
                    <a:pt x="1254" y="538"/>
                    <a:pt x="1254" y="538"/>
                  </a:cubicBezTo>
                  <a:cubicBezTo>
                    <a:pt x="1255" y="537"/>
                    <a:pt x="1255" y="537"/>
                    <a:pt x="1255" y="537"/>
                  </a:cubicBezTo>
                  <a:cubicBezTo>
                    <a:pt x="1256" y="536"/>
                    <a:pt x="1256" y="536"/>
                    <a:pt x="1258" y="535"/>
                  </a:cubicBezTo>
                  <a:cubicBezTo>
                    <a:pt x="1260" y="534"/>
                    <a:pt x="1260" y="534"/>
                    <a:pt x="1260" y="534"/>
                  </a:cubicBezTo>
                  <a:cubicBezTo>
                    <a:pt x="1257" y="533"/>
                    <a:pt x="1257" y="533"/>
                    <a:pt x="1257" y="533"/>
                  </a:cubicBezTo>
                  <a:cubicBezTo>
                    <a:pt x="1257" y="532"/>
                    <a:pt x="1256" y="532"/>
                    <a:pt x="1256" y="531"/>
                  </a:cubicBezTo>
                  <a:cubicBezTo>
                    <a:pt x="1255" y="530"/>
                    <a:pt x="1255" y="530"/>
                    <a:pt x="1255" y="530"/>
                  </a:cubicBezTo>
                  <a:cubicBezTo>
                    <a:pt x="1255" y="529"/>
                    <a:pt x="1255" y="529"/>
                    <a:pt x="1255" y="529"/>
                  </a:cubicBezTo>
                  <a:cubicBezTo>
                    <a:pt x="1253" y="529"/>
                    <a:pt x="1252" y="526"/>
                    <a:pt x="1252" y="525"/>
                  </a:cubicBezTo>
                  <a:cubicBezTo>
                    <a:pt x="1252" y="524"/>
                    <a:pt x="1252" y="522"/>
                    <a:pt x="1253" y="520"/>
                  </a:cubicBezTo>
                  <a:cubicBezTo>
                    <a:pt x="1254" y="519"/>
                    <a:pt x="1254" y="516"/>
                    <a:pt x="1254" y="515"/>
                  </a:cubicBezTo>
                  <a:cubicBezTo>
                    <a:pt x="1254" y="514"/>
                    <a:pt x="1254" y="512"/>
                    <a:pt x="1252" y="510"/>
                  </a:cubicBezTo>
                  <a:cubicBezTo>
                    <a:pt x="1251" y="509"/>
                    <a:pt x="1249" y="507"/>
                    <a:pt x="1248" y="507"/>
                  </a:cubicBezTo>
                  <a:cubicBezTo>
                    <a:pt x="1247" y="507"/>
                    <a:pt x="1245" y="507"/>
                    <a:pt x="1244" y="507"/>
                  </a:cubicBezTo>
                  <a:cubicBezTo>
                    <a:pt x="1243" y="508"/>
                    <a:pt x="1242" y="508"/>
                    <a:pt x="1241" y="508"/>
                  </a:cubicBezTo>
                  <a:cubicBezTo>
                    <a:pt x="1240" y="508"/>
                    <a:pt x="1240" y="508"/>
                    <a:pt x="1240" y="508"/>
                  </a:cubicBezTo>
                  <a:cubicBezTo>
                    <a:pt x="1239" y="508"/>
                    <a:pt x="1237" y="508"/>
                    <a:pt x="1236" y="507"/>
                  </a:cubicBezTo>
                  <a:cubicBezTo>
                    <a:pt x="1235" y="507"/>
                    <a:pt x="1232" y="505"/>
                    <a:pt x="1231" y="505"/>
                  </a:cubicBezTo>
                  <a:cubicBezTo>
                    <a:pt x="1230" y="503"/>
                    <a:pt x="1229" y="501"/>
                    <a:pt x="1229" y="500"/>
                  </a:cubicBezTo>
                  <a:cubicBezTo>
                    <a:pt x="1229" y="499"/>
                    <a:pt x="1229" y="499"/>
                    <a:pt x="1229" y="498"/>
                  </a:cubicBezTo>
                  <a:cubicBezTo>
                    <a:pt x="1229" y="497"/>
                    <a:pt x="1230" y="496"/>
                    <a:pt x="1230" y="495"/>
                  </a:cubicBezTo>
                  <a:cubicBezTo>
                    <a:pt x="1230" y="493"/>
                    <a:pt x="1230" y="493"/>
                    <a:pt x="1230" y="493"/>
                  </a:cubicBezTo>
                  <a:cubicBezTo>
                    <a:pt x="1230" y="492"/>
                    <a:pt x="1231" y="492"/>
                    <a:pt x="1231" y="492"/>
                  </a:cubicBezTo>
                  <a:cubicBezTo>
                    <a:pt x="1231" y="492"/>
                    <a:pt x="1232" y="492"/>
                    <a:pt x="1232" y="491"/>
                  </a:cubicBezTo>
                  <a:cubicBezTo>
                    <a:pt x="1235" y="491"/>
                    <a:pt x="1235" y="491"/>
                    <a:pt x="1235" y="491"/>
                  </a:cubicBezTo>
                  <a:cubicBezTo>
                    <a:pt x="1237" y="491"/>
                    <a:pt x="1239" y="491"/>
                    <a:pt x="1240" y="492"/>
                  </a:cubicBezTo>
                  <a:cubicBezTo>
                    <a:pt x="1241" y="492"/>
                    <a:pt x="1241" y="492"/>
                    <a:pt x="1241" y="492"/>
                  </a:cubicBezTo>
                  <a:cubicBezTo>
                    <a:pt x="1242" y="492"/>
                    <a:pt x="1243" y="492"/>
                    <a:pt x="1243" y="492"/>
                  </a:cubicBezTo>
                  <a:cubicBezTo>
                    <a:pt x="1244" y="492"/>
                    <a:pt x="1244" y="492"/>
                    <a:pt x="1244" y="492"/>
                  </a:cubicBezTo>
                  <a:cubicBezTo>
                    <a:pt x="1245" y="492"/>
                    <a:pt x="1245" y="492"/>
                    <a:pt x="1245" y="492"/>
                  </a:cubicBezTo>
                  <a:cubicBezTo>
                    <a:pt x="1246" y="492"/>
                    <a:pt x="1247" y="491"/>
                    <a:pt x="1249" y="490"/>
                  </a:cubicBezTo>
                  <a:cubicBezTo>
                    <a:pt x="1250" y="489"/>
                    <a:pt x="1251" y="489"/>
                    <a:pt x="1251" y="489"/>
                  </a:cubicBezTo>
                  <a:cubicBezTo>
                    <a:pt x="1251" y="489"/>
                    <a:pt x="1251" y="489"/>
                    <a:pt x="1251" y="489"/>
                  </a:cubicBezTo>
                  <a:cubicBezTo>
                    <a:pt x="1253" y="487"/>
                    <a:pt x="1255" y="486"/>
                    <a:pt x="1257" y="486"/>
                  </a:cubicBezTo>
                  <a:cubicBezTo>
                    <a:pt x="1258" y="486"/>
                    <a:pt x="1258" y="486"/>
                    <a:pt x="1259" y="485"/>
                  </a:cubicBezTo>
                  <a:cubicBezTo>
                    <a:pt x="1260" y="485"/>
                    <a:pt x="1260" y="485"/>
                    <a:pt x="1260" y="485"/>
                  </a:cubicBezTo>
                  <a:cubicBezTo>
                    <a:pt x="1260" y="484"/>
                    <a:pt x="1260" y="484"/>
                    <a:pt x="1260" y="484"/>
                  </a:cubicBezTo>
                  <a:cubicBezTo>
                    <a:pt x="1260" y="484"/>
                    <a:pt x="1260" y="484"/>
                    <a:pt x="1261" y="484"/>
                  </a:cubicBezTo>
                  <a:cubicBezTo>
                    <a:pt x="1261" y="484"/>
                    <a:pt x="1262" y="484"/>
                    <a:pt x="1262" y="485"/>
                  </a:cubicBezTo>
                  <a:cubicBezTo>
                    <a:pt x="1263" y="485"/>
                    <a:pt x="1263" y="485"/>
                    <a:pt x="1263" y="485"/>
                  </a:cubicBezTo>
                  <a:cubicBezTo>
                    <a:pt x="1263" y="485"/>
                    <a:pt x="1263" y="485"/>
                    <a:pt x="1263" y="485"/>
                  </a:cubicBezTo>
                  <a:cubicBezTo>
                    <a:pt x="1263" y="485"/>
                    <a:pt x="1264" y="485"/>
                    <a:pt x="1264" y="485"/>
                  </a:cubicBezTo>
                  <a:cubicBezTo>
                    <a:pt x="1265" y="485"/>
                    <a:pt x="1265" y="485"/>
                    <a:pt x="1266" y="484"/>
                  </a:cubicBezTo>
                  <a:cubicBezTo>
                    <a:pt x="1266" y="484"/>
                    <a:pt x="1266" y="484"/>
                    <a:pt x="1266" y="484"/>
                  </a:cubicBezTo>
                  <a:cubicBezTo>
                    <a:pt x="1266" y="484"/>
                    <a:pt x="1266" y="484"/>
                    <a:pt x="1266" y="484"/>
                  </a:cubicBezTo>
                  <a:cubicBezTo>
                    <a:pt x="1266" y="484"/>
                    <a:pt x="1267" y="483"/>
                    <a:pt x="1268" y="483"/>
                  </a:cubicBezTo>
                  <a:cubicBezTo>
                    <a:pt x="1269" y="483"/>
                    <a:pt x="1269" y="483"/>
                    <a:pt x="1269" y="483"/>
                  </a:cubicBezTo>
                  <a:cubicBezTo>
                    <a:pt x="1270" y="484"/>
                    <a:pt x="1270" y="484"/>
                    <a:pt x="1270" y="484"/>
                  </a:cubicBezTo>
                  <a:cubicBezTo>
                    <a:pt x="1270" y="483"/>
                    <a:pt x="1270" y="483"/>
                    <a:pt x="1270" y="483"/>
                  </a:cubicBezTo>
                  <a:cubicBezTo>
                    <a:pt x="1272" y="483"/>
                    <a:pt x="1273" y="483"/>
                    <a:pt x="1275" y="482"/>
                  </a:cubicBezTo>
                  <a:cubicBezTo>
                    <a:pt x="1276" y="481"/>
                    <a:pt x="1278" y="479"/>
                    <a:pt x="1280" y="478"/>
                  </a:cubicBezTo>
                  <a:cubicBezTo>
                    <a:pt x="1280" y="478"/>
                    <a:pt x="1280" y="478"/>
                    <a:pt x="1280" y="478"/>
                  </a:cubicBezTo>
                  <a:cubicBezTo>
                    <a:pt x="1280" y="478"/>
                    <a:pt x="1280" y="478"/>
                    <a:pt x="1280" y="478"/>
                  </a:cubicBezTo>
                  <a:cubicBezTo>
                    <a:pt x="1282" y="476"/>
                    <a:pt x="1283" y="475"/>
                    <a:pt x="1283" y="474"/>
                  </a:cubicBezTo>
                  <a:cubicBezTo>
                    <a:pt x="1283" y="472"/>
                    <a:pt x="1282" y="470"/>
                    <a:pt x="1281" y="470"/>
                  </a:cubicBezTo>
                  <a:cubicBezTo>
                    <a:pt x="1281" y="469"/>
                    <a:pt x="1282" y="467"/>
                    <a:pt x="1283" y="465"/>
                  </a:cubicBezTo>
                  <a:cubicBezTo>
                    <a:pt x="1283" y="465"/>
                    <a:pt x="1283" y="465"/>
                    <a:pt x="1283" y="465"/>
                  </a:cubicBezTo>
                  <a:cubicBezTo>
                    <a:pt x="1284" y="465"/>
                    <a:pt x="1284" y="464"/>
                    <a:pt x="1285" y="464"/>
                  </a:cubicBezTo>
                  <a:cubicBezTo>
                    <a:pt x="1286" y="463"/>
                    <a:pt x="1287" y="462"/>
                    <a:pt x="1288" y="462"/>
                  </a:cubicBezTo>
                  <a:cubicBezTo>
                    <a:pt x="1288" y="462"/>
                    <a:pt x="1289" y="462"/>
                    <a:pt x="1289" y="461"/>
                  </a:cubicBezTo>
                  <a:cubicBezTo>
                    <a:pt x="1291" y="461"/>
                    <a:pt x="1293" y="460"/>
                    <a:pt x="1293" y="458"/>
                  </a:cubicBezTo>
                  <a:cubicBezTo>
                    <a:pt x="1295" y="457"/>
                    <a:pt x="1298" y="455"/>
                    <a:pt x="1299" y="452"/>
                  </a:cubicBezTo>
                  <a:cubicBezTo>
                    <a:pt x="1302" y="449"/>
                    <a:pt x="1304" y="448"/>
                    <a:pt x="1304" y="446"/>
                  </a:cubicBezTo>
                  <a:cubicBezTo>
                    <a:pt x="1304" y="445"/>
                    <a:pt x="1305" y="444"/>
                    <a:pt x="1305" y="443"/>
                  </a:cubicBezTo>
                  <a:cubicBezTo>
                    <a:pt x="1305" y="442"/>
                    <a:pt x="1305" y="441"/>
                    <a:pt x="1305" y="440"/>
                  </a:cubicBezTo>
                  <a:cubicBezTo>
                    <a:pt x="1306" y="440"/>
                    <a:pt x="1306" y="440"/>
                    <a:pt x="1306" y="440"/>
                  </a:cubicBezTo>
                  <a:cubicBezTo>
                    <a:pt x="1306" y="440"/>
                    <a:pt x="1306" y="440"/>
                    <a:pt x="1306" y="440"/>
                  </a:cubicBezTo>
                  <a:cubicBezTo>
                    <a:pt x="1306" y="438"/>
                    <a:pt x="1307" y="437"/>
                    <a:pt x="1309" y="435"/>
                  </a:cubicBezTo>
                  <a:cubicBezTo>
                    <a:pt x="1311" y="434"/>
                    <a:pt x="1314" y="433"/>
                    <a:pt x="1318" y="432"/>
                  </a:cubicBezTo>
                  <a:cubicBezTo>
                    <a:pt x="1319" y="431"/>
                    <a:pt x="1319" y="431"/>
                    <a:pt x="1319" y="431"/>
                  </a:cubicBezTo>
                  <a:cubicBezTo>
                    <a:pt x="1320" y="431"/>
                    <a:pt x="1322" y="431"/>
                    <a:pt x="1324" y="431"/>
                  </a:cubicBezTo>
                  <a:cubicBezTo>
                    <a:pt x="1326" y="431"/>
                    <a:pt x="1327" y="430"/>
                    <a:pt x="1328" y="430"/>
                  </a:cubicBezTo>
                  <a:cubicBezTo>
                    <a:pt x="1329" y="430"/>
                    <a:pt x="1332" y="429"/>
                    <a:pt x="1333" y="428"/>
                  </a:cubicBezTo>
                  <a:cubicBezTo>
                    <a:pt x="1334" y="427"/>
                    <a:pt x="1336" y="426"/>
                    <a:pt x="1337" y="426"/>
                  </a:cubicBezTo>
                  <a:cubicBezTo>
                    <a:pt x="1338" y="426"/>
                    <a:pt x="1339" y="424"/>
                    <a:pt x="1339" y="424"/>
                  </a:cubicBezTo>
                  <a:cubicBezTo>
                    <a:pt x="1339" y="422"/>
                    <a:pt x="1341" y="421"/>
                    <a:pt x="1343" y="421"/>
                  </a:cubicBezTo>
                  <a:cubicBezTo>
                    <a:pt x="1345" y="421"/>
                    <a:pt x="1345" y="419"/>
                    <a:pt x="1345" y="417"/>
                  </a:cubicBezTo>
                  <a:cubicBezTo>
                    <a:pt x="1345" y="415"/>
                    <a:pt x="1346" y="413"/>
                    <a:pt x="1347" y="413"/>
                  </a:cubicBezTo>
                  <a:cubicBezTo>
                    <a:pt x="1349" y="413"/>
                    <a:pt x="1351" y="412"/>
                    <a:pt x="1352" y="410"/>
                  </a:cubicBezTo>
                  <a:cubicBezTo>
                    <a:pt x="1352" y="409"/>
                    <a:pt x="1353" y="407"/>
                    <a:pt x="1353" y="406"/>
                  </a:cubicBezTo>
                  <a:cubicBezTo>
                    <a:pt x="1354" y="404"/>
                    <a:pt x="1356" y="403"/>
                    <a:pt x="1359" y="401"/>
                  </a:cubicBezTo>
                  <a:cubicBezTo>
                    <a:pt x="1361" y="399"/>
                    <a:pt x="1365" y="397"/>
                    <a:pt x="1366" y="396"/>
                  </a:cubicBezTo>
                  <a:cubicBezTo>
                    <a:pt x="1367" y="396"/>
                    <a:pt x="1367" y="396"/>
                    <a:pt x="1367" y="396"/>
                  </a:cubicBezTo>
                  <a:cubicBezTo>
                    <a:pt x="1368" y="396"/>
                    <a:pt x="1370" y="394"/>
                    <a:pt x="1371" y="394"/>
                  </a:cubicBezTo>
                  <a:cubicBezTo>
                    <a:pt x="1372" y="393"/>
                    <a:pt x="1373" y="392"/>
                    <a:pt x="1374" y="392"/>
                  </a:cubicBezTo>
                  <a:cubicBezTo>
                    <a:pt x="1374" y="392"/>
                    <a:pt x="1375" y="392"/>
                    <a:pt x="1375" y="392"/>
                  </a:cubicBezTo>
                  <a:cubicBezTo>
                    <a:pt x="1376" y="392"/>
                    <a:pt x="1377" y="393"/>
                    <a:pt x="1378" y="393"/>
                  </a:cubicBezTo>
                  <a:cubicBezTo>
                    <a:pt x="1378" y="393"/>
                    <a:pt x="1378" y="393"/>
                    <a:pt x="1378" y="393"/>
                  </a:cubicBezTo>
                  <a:cubicBezTo>
                    <a:pt x="1378" y="393"/>
                    <a:pt x="1378" y="393"/>
                    <a:pt x="1378" y="393"/>
                  </a:cubicBezTo>
                  <a:cubicBezTo>
                    <a:pt x="1379" y="393"/>
                    <a:pt x="1379" y="394"/>
                    <a:pt x="1380" y="394"/>
                  </a:cubicBezTo>
                  <a:cubicBezTo>
                    <a:pt x="1381" y="395"/>
                    <a:pt x="1382" y="396"/>
                    <a:pt x="1383" y="396"/>
                  </a:cubicBezTo>
                  <a:cubicBezTo>
                    <a:pt x="1383" y="396"/>
                    <a:pt x="1383" y="396"/>
                    <a:pt x="1383" y="396"/>
                  </a:cubicBezTo>
                  <a:cubicBezTo>
                    <a:pt x="1383" y="396"/>
                    <a:pt x="1383" y="396"/>
                    <a:pt x="1383" y="396"/>
                  </a:cubicBezTo>
                  <a:cubicBezTo>
                    <a:pt x="1384" y="396"/>
                    <a:pt x="1385" y="397"/>
                    <a:pt x="1388" y="397"/>
                  </a:cubicBezTo>
                  <a:cubicBezTo>
                    <a:pt x="1388" y="397"/>
                    <a:pt x="1390" y="397"/>
                    <a:pt x="1390" y="397"/>
                  </a:cubicBezTo>
                  <a:cubicBezTo>
                    <a:pt x="1394" y="397"/>
                    <a:pt x="1397" y="397"/>
                    <a:pt x="1399" y="398"/>
                  </a:cubicBezTo>
                  <a:cubicBezTo>
                    <a:pt x="1399" y="398"/>
                    <a:pt x="1400" y="398"/>
                    <a:pt x="1401" y="399"/>
                  </a:cubicBezTo>
                  <a:cubicBezTo>
                    <a:pt x="1402" y="399"/>
                    <a:pt x="1404" y="400"/>
                    <a:pt x="1405" y="400"/>
                  </a:cubicBezTo>
                  <a:cubicBezTo>
                    <a:pt x="1405" y="400"/>
                    <a:pt x="1405" y="400"/>
                    <a:pt x="1405" y="400"/>
                  </a:cubicBezTo>
                  <a:cubicBezTo>
                    <a:pt x="1405" y="400"/>
                    <a:pt x="1405" y="400"/>
                    <a:pt x="1405" y="400"/>
                  </a:cubicBezTo>
                  <a:cubicBezTo>
                    <a:pt x="1406" y="400"/>
                    <a:pt x="1408" y="401"/>
                    <a:pt x="1410" y="401"/>
                  </a:cubicBezTo>
                  <a:cubicBezTo>
                    <a:pt x="1411" y="401"/>
                    <a:pt x="1411" y="401"/>
                    <a:pt x="1411" y="401"/>
                  </a:cubicBezTo>
                  <a:cubicBezTo>
                    <a:pt x="1411" y="401"/>
                    <a:pt x="1412" y="402"/>
                    <a:pt x="1413" y="402"/>
                  </a:cubicBezTo>
                  <a:cubicBezTo>
                    <a:pt x="1414" y="402"/>
                    <a:pt x="1416" y="401"/>
                    <a:pt x="1417" y="400"/>
                  </a:cubicBezTo>
                  <a:cubicBezTo>
                    <a:pt x="1417" y="399"/>
                    <a:pt x="1418" y="398"/>
                    <a:pt x="1418" y="396"/>
                  </a:cubicBezTo>
                  <a:cubicBezTo>
                    <a:pt x="1419" y="395"/>
                    <a:pt x="1419" y="394"/>
                    <a:pt x="1419" y="393"/>
                  </a:cubicBezTo>
                  <a:cubicBezTo>
                    <a:pt x="1419" y="392"/>
                    <a:pt x="1420" y="392"/>
                    <a:pt x="1420" y="391"/>
                  </a:cubicBezTo>
                  <a:cubicBezTo>
                    <a:pt x="1421" y="389"/>
                    <a:pt x="1423" y="387"/>
                    <a:pt x="1427" y="385"/>
                  </a:cubicBezTo>
                  <a:cubicBezTo>
                    <a:pt x="1430" y="383"/>
                    <a:pt x="1433" y="381"/>
                    <a:pt x="1433" y="380"/>
                  </a:cubicBezTo>
                  <a:cubicBezTo>
                    <a:pt x="1434" y="380"/>
                    <a:pt x="1434" y="380"/>
                    <a:pt x="1435" y="380"/>
                  </a:cubicBezTo>
                  <a:cubicBezTo>
                    <a:pt x="1436" y="379"/>
                    <a:pt x="1437" y="379"/>
                    <a:pt x="1437" y="378"/>
                  </a:cubicBezTo>
                  <a:cubicBezTo>
                    <a:pt x="1438" y="378"/>
                    <a:pt x="1438" y="378"/>
                    <a:pt x="1438" y="378"/>
                  </a:cubicBezTo>
                  <a:cubicBezTo>
                    <a:pt x="1438" y="378"/>
                    <a:pt x="1438" y="378"/>
                    <a:pt x="1438" y="378"/>
                  </a:cubicBezTo>
                  <a:cubicBezTo>
                    <a:pt x="1439" y="377"/>
                    <a:pt x="1441" y="377"/>
                    <a:pt x="1442" y="376"/>
                  </a:cubicBezTo>
                  <a:cubicBezTo>
                    <a:pt x="1442" y="376"/>
                    <a:pt x="1442" y="376"/>
                    <a:pt x="1442" y="376"/>
                  </a:cubicBezTo>
                  <a:cubicBezTo>
                    <a:pt x="1442" y="376"/>
                    <a:pt x="1442" y="376"/>
                    <a:pt x="1442" y="376"/>
                  </a:cubicBezTo>
                  <a:cubicBezTo>
                    <a:pt x="1443" y="375"/>
                    <a:pt x="1443" y="375"/>
                    <a:pt x="1444" y="375"/>
                  </a:cubicBezTo>
                  <a:cubicBezTo>
                    <a:pt x="1445" y="375"/>
                    <a:pt x="1445" y="375"/>
                    <a:pt x="1446" y="376"/>
                  </a:cubicBezTo>
                  <a:cubicBezTo>
                    <a:pt x="1446" y="376"/>
                    <a:pt x="1446" y="376"/>
                    <a:pt x="1446" y="376"/>
                  </a:cubicBezTo>
                  <a:cubicBezTo>
                    <a:pt x="1446" y="376"/>
                    <a:pt x="1446" y="376"/>
                    <a:pt x="1446" y="376"/>
                  </a:cubicBezTo>
                  <a:cubicBezTo>
                    <a:pt x="1447" y="376"/>
                    <a:pt x="1448" y="377"/>
                    <a:pt x="1449" y="378"/>
                  </a:cubicBezTo>
                  <a:cubicBezTo>
                    <a:pt x="1449" y="379"/>
                    <a:pt x="1449" y="379"/>
                    <a:pt x="1449" y="379"/>
                  </a:cubicBezTo>
                  <a:cubicBezTo>
                    <a:pt x="1449" y="379"/>
                    <a:pt x="1449" y="379"/>
                    <a:pt x="1449" y="379"/>
                  </a:cubicBezTo>
                  <a:cubicBezTo>
                    <a:pt x="1449" y="380"/>
                    <a:pt x="1450" y="382"/>
                    <a:pt x="1451" y="382"/>
                  </a:cubicBezTo>
                  <a:cubicBezTo>
                    <a:pt x="1452" y="383"/>
                    <a:pt x="1454" y="384"/>
                    <a:pt x="1455" y="384"/>
                  </a:cubicBezTo>
                  <a:cubicBezTo>
                    <a:pt x="1459" y="384"/>
                    <a:pt x="1459" y="384"/>
                    <a:pt x="1459" y="384"/>
                  </a:cubicBezTo>
                  <a:cubicBezTo>
                    <a:pt x="1460" y="384"/>
                    <a:pt x="1461" y="385"/>
                    <a:pt x="1461" y="386"/>
                  </a:cubicBezTo>
                  <a:cubicBezTo>
                    <a:pt x="1461" y="386"/>
                    <a:pt x="1460" y="387"/>
                    <a:pt x="1458" y="388"/>
                  </a:cubicBezTo>
                  <a:cubicBezTo>
                    <a:pt x="1456" y="390"/>
                    <a:pt x="1454" y="392"/>
                    <a:pt x="1453" y="392"/>
                  </a:cubicBezTo>
                  <a:cubicBezTo>
                    <a:pt x="1453" y="393"/>
                    <a:pt x="1453" y="393"/>
                    <a:pt x="1453" y="393"/>
                  </a:cubicBezTo>
                  <a:cubicBezTo>
                    <a:pt x="1453" y="393"/>
                    <a:pt x="1453" y="393"/>
                    <a:pt x="1453" y="393"/>
                  </a:cubicBezTo>
                  <a:cubicBezTo>
                    <a:pt x="1452" y="394"/>
                    <a:pt x="1451" y="396"/>
                    <a:pt x="1452" y="398"/>
                  </a:cubicBezTo>
                  <a:cubicBezTo>
                    <a:pt x="1452" y="398"/>
                    <a:pt x="1453" y="399"/>
                    <a:pt x="1453" y="400"/>
                  </a:cubicBezTo>
                  <a:cubicBezTo>
                    <a:pt x="1454" y="400"/>
                    <a:pt x="1454" y="401"/>
                    <a:pt x="1454" y="401"/>
                  </a:cubicBezTo>
                  <a:cubicBezTo>
                    <a:pt x="1454" y="402"/>
                    <a:pt x="1454" y="402"/>
                    <a:pt x="1454" y="402"/>
                  </a:cubicBezTo>
                  <a:cubicBezTo>
                    <a:pt x="1455" y="402"/>
                    <a:pt x="1455" y="402"/>
                    <a:pt x="1455" y="402"/>
                  </a:cubicBezTo>
                  <a:cubicBezTo>
                    <a:pt x="1455" y="402"/>
                    <a:pt x="1455" y="402"/>
                    <a:pt x="1456" y="402"/>
                  </a:cubicBezTo>
                  <a:cubicBezTo>
                    <a:pt x="1456" y="402"/>
                    <a:pt x="1457" y="402"/>
                    <a:pt x="1457" y="402"/>
                  </a:cubicBezTo>
                  <a:cubicBezTo>
                    <a:pt x="1458" y="402"/>
                    <a:pt x="1458" y="402"/>
                    <a:pt x="1458" y="402"/>
                  </a:cubicBezTo>
                  <a:cubicBezTo>
                    <a:pt x="1458" y="401"/>
                    <a:pt x="1458" y="401"/>
                    <a:pt x="1458" y="401"/>
                  </a:cubicBezTo>
                  <a:cubicBezTo>
                    <a:pt x="1458" y="400"/>
                    <a:pt x="1460" y="398"/>
                    <a:pt x="1461" y="397"/>
                  </a:cubicBezTo>
                  <a:cubicBezTo>
                    <a:pt x="1461" y="397"/>
                    <a:pt x="1461" y="397"/>
                    <a:pt x="1461" y="397"/>
                  </a:cubicBezTo>
                  <a:cubicBezTo>
                    <a:pt x="1462" y="397"/>
                    <a:pt x="1462" y="397"/>
                    <a:pt x="1462" y="397"/>
                  </a:cubicBezTo>
                  <a:cubicBezTo>
                    <a:pt x="1462" y="397"/>
                    <a:pt x="1463" y="396"/>
                    <a:pt x="1463" y="396"/>
                  </a:cubicBezTo>
                  <a:cubicBezTo>
                    <a:pt x="1464" y="396"/>
                    <a:pt x="1464" y="395"/>
                    <a:pt x="1465" y="395"/>
                  </a:cubicBezTo>
                  <a:cubicBezTo>
                    <a:pt x="1465" y="395"/>
                    <a:pt x="1465" y="394"/>
                    <a:pt x="1466" y="394"/>
                  </a:cubicBezTo>
                  <a:cubicBezTo>
                    <a:pt x="1467" y="394"/>
                    <a:pt x="1468" y="395"/>
                    <a:pt x="1468" y="396"/>
                  </a:cubicBezTo>
                  <a:cubicBezTo>
                    <a:pt x="1469" y="398"/>
                    <a:pt x="1470" y="400"/>
                    <a:pt x="1471" y="401"/>
                  </a:cubicBezTo>
                  <a:cubicBezTo>
                    <a:pt x="1471" y="402"/>
                    <a:pt x="1472" y="403"/>
                    <a:pt x="1472" y="403"/>
                  </a:cubicBezTo>
                  <a:cubicBezTo>
                    <a:pt x="1472" y="404"/>
                    <a:pt x="1472" y="404"/>
                    <a:pt x="1473" y="405"/>
                  </a:cubicBezTo>
                  <a:cubicBezTo>
                    <a:pt x="1474" y="406"/>
                    <a:pt x="1474" y="408"/>
                    <a:pt x="1475" y="408"/>
                  </a:cubicBezTo>
                  <a:cubicBezTo>
                    <a:pt x="1475" y="408"/>
                    <a:pt x="1475" y="408"/>
                    <a:pt x="1475" y="408"/>
                  </a:cubicBezTo>
                  <a:cubicBezTo>
                    <a:pt x="1475" y="410"/>
                    <a:pt x="1475" y="411"/>
                    <a:pt x="1474" y="412"/>
                  </a:cubicBezTo>
                  <a:cubicBezTo>
                    <a:pt x="1474" y="412"/>
                    <a:pt x="1474" y="412"/>
                    <a:pt x="1474" y="412"/>
                  </a:cubicBezTo>
                  <a:cubicBezTo>
                    <a:pt x="1473" y="413"/>
                    <a:pt x="1471" y="414"/>
                    <a:pt x="1470" y="416"/>
                  </a:cubicBezTo>
                  <a:cubicBezTo>
                    <a:pt x="1470" y="416"/>
                    <a:pt x="1470" y="417"/>
                    <a:pt x="1469" y="418"/>
                  </a:cubicBezTo>
                  <a:cubicBezTo>
                    <a:pt x="1469" y="419"/>
                    <a:pt x="1468" y="419"/>
                    <a:pt x="1468" y="420"/>
                  </a:cubicBezTo>
                  <a:cubicBezTo>
                    <a:pt x="1467" y="421"/>
                    <a:pt x="1466" y="423"/>
                    <a:pt x="1466" y="424"/>
                  </a:cubicBezTo>
                  <a:cubicBezTo>
                    <a:pt x="1466" y="424"/>
                    <a:pt x="1466" y="424"/>
                    <a:pt x="1466" y="424"/>
                  </a:cubicBezTo>
                  <a:cubicBezTo>
                    <a:pt x="1465" y="425"/>
                    <a:pt x="1465" y="426"/>
                    <a:pt x="1465" y="428"/>
                  </a:cubicBezTo>
                  <a:cubicBezTo>
                    <a:pt x="1465" y="428"/>
                    <a:pt x="1465" y="428"/>
                    <a:pt x="1465" y="428"/>
                  </a:cubicBezTo>
                  <a:cubicBezTo>
                    <a:pt x="1465" y="428"/>
                    <a:pt x="1465" y="428"/>
                    <a:pt x="1465" y="428"/>
                  </a:cubicBezTo>
                  <a:cubicBezTo>
                    <a:pt x="1465" y="428"/>
                    <a:pt x="1465" y="428"/>
                    <a:pt x="1465" y="428"/>
                  </a:cubicBezTo>
                  <a:cubicBezTo>
                    <a:pt x="1464" y="429"/>
                    <a:pt x="1465" y="430"/>
                    <a:pt x="1466" y="431"/>
                  </a:cubicBezTo>
                  <a:cubicBezTo>
                    <a:pt x="1466" y="431"/>
                    <a:pt x="1466" y="431"/>
                    <a:pt x="1466" y="431"/>
                  </a:cubicBezTo>
                  <a:cubicBezTo>
                    <a:pt x="1467" y="431"/>
                    <a:pt x="1467" y="431"/>
                    <a:pt x="1467" y="431"/>
                  </a:cubicBezTo>
                  <a:cubicBezTo>
                    <a:pt x="1468" y="431"/>
                    <a:pt x="1469" y="431"/>
                    <a:pt x="1470" y="430"/>
                  </a:cubicBezTo>
                  <a:cubicBezTo>
                    <a:pt x="1471" y="430"/>
                    <a:pt x="1472" y="429"/>
                    <a:pt x="1473" y="428"/>
                  </a:cubicBezTo>
                  <a:cubicBezTo>
                    <a:pt x="1475" y="428"/>
                    <a:pt x="1476" y="427"/>
                    <a:pt x="1477" y="427"/>
                  </a:cubicBezTo>
                  <a:cubicBezTo>
                    <a:pt x="1477" y="426"/>
                    <a:pt x="1478" y="426"/>
                    <a:pt x="1479" y="426"/>
                  </a:cubicBezTo>
                  <a:cubicBezTo>
                    <a:pt x="1481" y="426"/>
                    <a:pt x="1482" y="426"/>
                    <a:pt x="1483" y="427"/>
                  </a:cubicBezTo>
                  <a:cubicBezTo>
                    <a:pt x="1483" y="427"/>
                    <a:pt x="1483" y="427"/>
                    <a:pt x="1483" y="427"/>
                  </a:cubicBezTo>
                  <a:cubicBezTo>
                    <a:pt x="1483" y="428"/>
                    <a:pt x="1483" y="428"/>
                    <a:pt x="1483" y="428"/>
                  </a:cubicBezTo>
                  <a:cubicBezTo>
                    <a:pt x="1485" y="428"/>
                    <a:pt x="1488" y="429"/>
                    <a:pt x="1490" y="429"/>
                  </a:cubicBezTo>
                  <a:cubicBezTo>
                    <a:pt x="1491" y="429"/>
                    <a:pt x="1491" y="429"/>
                    <a:pt x="1491" y="429"/>
                  </a:cubicBezTo>
                  <a:cubicBezTo>
                    <a:pt x="1493" y="429"/>
                    <a:pt x="1494" y="429"/>
                    <a:pt x="1495" y="429"/>
                  </a:cubicBezTo>
                  <a:cubicBezTo>
                    <a:pt x="1495" y="430"/>
                    <a:pt x="1495" y="430"/>
                    <a:pt x="1495" y="430"/>
                  </a:cubicBezTo>
                  <a:cubicBezTo>
                    <a:pt x="1496" y="430"/>
                    <a:pt x="1496" y="430"/>
                    <a:pt x="1496" y="430"/>
                  </a:cubicBezTo>
                  <a:cubicBezTo>
                    <a:pt x="1498" y="429"/>
                    <a:pt x="1500" y="429"/>
                    <a:pt x="1502" y="428"/>
                  </a:cubicBezTo>
                  <a:cubicBezTo>
                    <a:pt x="1502" y="427"/>
                    <a:pt x="1503" y="427"/>
                    <a:pt x="1504" y="427"/>
                  </a:cubicBezTo>
                  <a:cubicBezTo>
                    <a:pt x="1505" y="427"/>
                    <a:pt x="1506" y="427"/>
                    <a:pt x="1507" y="428"/>
                  </a:cubicBezTo>
                  <a:cubicBezTo>
                    <a:pt x="1507" y="428"/>
                    <a:pt x="1508" y="428"/>
                    <a:pt x="1509" y="429"/>
                  </a:cubicBezTo>
                  <a:cubicBezTo>
                    <a:pt x="1510" y="430"/>
                    <a:pt x="1511" y="431"/>
                    <a:pt x="1512" y="432"/>
                  </a:cubicBezTo>
                  <a:cubicBezTo>
                    <a:pt x="1512" y="432"/>
                    <a:pt x="1512" y="432"/>
                    <a:pt x="1512" y="432"/>
                  </a:cubicBezTo>
                  <a:cubicBezTo>
                    <a:pt x="1515" y="432"/>
                    <a:pt x="1515" y="432"/>
                    <a:pt x="1515" y="432"/>
                  </a:cubicBezTo>
                  <a:cubicBezTo>
                    <a:pt x="1516" y="433"/>
                    <a:pt x="1516" y="434"/>
                    <a:pt x="1516" y="435"/>
                  </a:cubicBezTo>
                  <a:cubicBezTo>
                    <a:pt x="1516" y="438"/>
                    <a:pt x="1516" y="438"/>
                    <a:pt x="1516" y="438"/>
                  </a:cubicBezTo>
                  <a:cubicBezTo>
                    <a:pt x="1516" y="439"/>
                    <a:pt x="1517" y="442"/>
                    <a:pt x="1518" y="443"/>
                  </a:cubicBezTo>
                  <a:cubicBezTo>
                    <a:pt x="1518" y="444"/>
                    <a:pt x="1518" y="444"/>
                    <a:pt x="1518" y="444"/>
                  </a:cubicBezTo>
                  <a:cubicBezTo>
                    <a:pt x="1518" y="444"/>
                    <a:pt x="1518" y="444"/>
                    <a:pt x="1518" y="444"/>
                  </a:cubicBezTo>
                  <a:cubicBezTo>
                    <a:pt x="1520" y="445"/>
                    <a:pt x="1521" y="448"/>
                    <a:pt x="1521" y="448"/>
                  </a:cubicBezTo>
                  <a:cubicBezTo>
                    <a:pt x="1521" y="450"/>
                    <a:pt x="1519" y="452"/>
                    <a:pt x="1517" y="452"/>
                  </a:cubicBezTo>
                  <a:cubicBezTo>
                    <a:pt x="1517" y="452"/>
                    <a:pt x="1517" y="452"/>
                    <a:pt x="1517" y="452"/>
                  </a:cubicBezTo>
                  <a:cubicBezTo>
                    <a:pt x="1516" y="453"/>
                    <a:pt x="1516" y="453"/>
                    <a:pt x="1516" y="453"/>
                  </a:cubicBezTo>
                  <a:cubicBezTo>
                    <a:pt x="1514" y="453"/>
                    <a:pt x="1512" y="454"/>
                    <a:pt x="1511" y="455"/>
                  </a:cubicBezTo>
                  <a:cubicBezTo>
                    <a:pt x="1510" y="456"/>
                    <a:pt x="1509" y="457"/>
                    <a:pt x="1508" y="458"/>
                  </a:cubicBezTo>
                  <a:cubicBezTo>
                    <a:pt x="1507" y="458"/>
                    <a:pt x="1506" y="459"/>
                    <a:pt x="1505" y="460"/>
                  </a:cubicBezTo>
                  <a:cubicBezTo>
                    <a:pt x="1505" y="460"/>
                    <a:pt x="1505" y="460"/>
                    <a:pt x="1505" y="460"/>
                  </a:cubicBezTo>
                  <a:cubicBezTo>
                    <a:pt x="1505" y="461"/>
                    <a:pt x="1505" y="461"/>
                    <a:pt x="1505" y="461"/>
                  </a:cubicBezTo>
                  <a:cubicBezTo>
                    <a:pt x="1503" y="462"/>
                    <a:pt x="1502" y="463"/>
                    <a:pt x="1501" y="465"/>
                  </a:cubicBezTo>
                  <a:cubicBezTo>
                    <a:pt x="1500" y="466"/>
                    <a:pt x="1499" y="468"/>
                    <a:pt x="1499" y="470"/>
                  </a:cubicBezTo>
                  <a:cubicBezTo>
                    <a:pt x="1499" y="472"/>
                    <a:pt x="1499" y="474"/>
                    <a:pt x="1500" y="477"/>
                  </a:cubicBezTo>
                  <a:cubicBezTo>
                    <a:pt x="1501" y="479"/>
                    <a:pt x="1503" y="482"/>
                    <a:pt x="1505" y="484"/>
                  </a:cubicBezTo>
                  <a:cubicBezTo>
                    <a:pt x="1506" y="485"/>
                    <a:pt x="1509" y="488"/>
                    <a:pt x="1511" y="490"/>
                  </a:cubicBezTo>
                  <a:cubicBezTo>
                    <a:pt x="1511" y="490"/>
                    <a:pt x="1511" y="490"/>
                    <a:pt x="1511" y="490"/>
                  </a:cubicBezTo>
                  <a:cubicBezTo>
                    <a:pt x="1512" y="490"/>
                    <a:pt x="1512" y="490"/>
                    <a:pt x="1512" y="490"/>
                  </a:cubicBezTo>
                  <a:cubicBezTo>
                    <a:pt x="1513" y="491"/>
                    <a:pt x="1514" y="492"/>
                    <a:pt x="1514" y="493"/>
                  </a:cubicBezTo>
                  <a:cubicBezTo>
                    <a:pt x="1514" y="494"/>
                    <a:pt x="1514" y="494"/>
                    <a:pt x="1514" y="494"/>
                  </a:cubicBezTo>
                  <a:cubicBezTo>
                    <a:pt x="1513" y="495"/>
                    <a:pt x="1512" y="496"/>
                    <a:pt x="1510" y="496"/>
                  </a:cubicBezTo>
                  <a:cubicBezTo>
                    <a:pt x="1510" y="496"/>
                    <a:pt x="1510" y="496"/>
                    <a:pt x="1510" y="496"/>
                  </a:cubicBezTo>
                  <a:cubicBezTo>
                    <a:pt x="1508" y="496"/>
                    <a:pt x="1506" y="496"/>
                    <a:pt x="1505" y="495"/>
                  </a:cubicBezTo>
                  <a:cubicBezTo>
                    <a:pt x="1503" y="495"/>
                    <a:pt x="1501" y="494"/>
                    <a:pt x="1500" y="492"/>
                  </a:cubicBezTo>
                  <a:cubicBezTo>
                    <a:pt x="1500" y="492"/>
                    <a:pt x="1500" y="492"/>
                    <a:pt x="1500" y="492"/>
                  </a:cubicBezTo>
                  <a:cubicBezTo>
                    <a:pt x="1500" y="492"/>
                    <a:pt x="1500" y="492"/>
                    <a:pt x="1500" y="492"/>
                  </a:cubicBezTo>
                  <a:cubicBezTo>
                    <a:pt x="1500" y="492"/>
                    <a:pt x="1500" y="491"/>
                    <a:pt x="1499" y="491"/>
                  </a:cubicBezTo>
                  <a:cubicBezTo>
                    <a:pt x="1499" y="490"/>
                    <a:pt x="1498" y="489"/>
                    <a:pt x="1497" y="488"/>
                  </a:cubicBezTo>
                  <a:cubicBezTo>
                    <a:pt x="1497" y="488"/>
                    <a:pt x="1497" y="488"/>
                    <a:pt x="1497" y="488"/>
                  </a:cubicBezTo>
                  <a:cubicBezTo>
                    <a:pt x="1496" y="486"/>
                    <a:pt x="1493" y="486"/>
                    <a:pt x="1492" y="486"/>
                  </a:cubicBezTo>
                  <a:cubicBezTo>
                    <a:pt x="1487" y="486"/>
                    <a:pt x="1487" y="486"/>
                    <a:pt x="1487" y="486"/>
                  </a:cubicBezTo>
                  <a:cubicBezTo>
                    <a:pt x="1482" y="488"/>
                    <a:pt x="1482" y="488"/>
                    <a:pt x="1482" y="488"/>
                  </a:cubicBezTo>
                  <a:cubicBezTo>
                    <a:pt x="1482" y="489"/>
                    <a:pt x="1482" y="489"/>
                    <a:pt x="1482" y="489"/>
                  </a:cubicBezTo>
                  <a:cubicBezTo>
                    <a:pt x="1480" y="490"/>
                    <a:pt x="1477" y="491"/>
                    <a:pt x="1475" y="491"/>
                  </a:cubicBezTo>
                  <a:cubicBezTo>
                    <a:pt x="1471" y="492"/>
                    <a:pt x="1467" y="493"/>
                    <a:pt x="1465" y="493"/>
                  </a:cubicBezTo>
                  <a:cubicBezTo>
                    <a:pt x="1465" y="493"/>
                    <a:pt x="1465" y="493"/>
                    <a:pt x="1465" y="493"/>
                  </a:cubicBezTo>
                  <a:cubicBezTo>
                    <a:pt x="1465" y="493"/>
                    <a:pt x="1465" y="493"/>
                    <a:pt x="1465" y="493"/>
                  </a:cubicBezTo>
                  <a:cubicBezTo>
                    <a:pt x="1464" y="494"/>
                    <a:pt x="1461" y="495"/>
                    <a:pt x="1460" y="497"/>
                  </a:cubicBezTo>
                  <a:cubicBezTo>
                    <a:pt x="1458" y="499"/>
                    <a:pt x="1456" y="502"/>
                    <a:pt x="1454" y="504"/>
                  </a:cubicBezTo>
                  <a:cubicBezTo>
                    <a:pt x="1454" y="506"/>
                    <a:pt x="1451" y="508"/>
                    <a:pt x="1450" y="509"/>
                  </a:cubicBezTo>
                  <a:cubicBezTo>
                    <a:pt x="1450" y="509"/>
                    <a:pt x="1450" y="509"/>
                    <a:pt x="1450" y="509"/>
                  </a:cubicBezTo>
                  <a:cubicBezTo>
                    <a:pt x="1450" y="509"/>
                    <a:pt x="1450" y="509"/>
                    <a:pt x="1450" y="509"/>
                  </a:cubicBezTo>
                  <a:cubicBezTo>
                    <a:pt x="1449" y="509"/>
                    <a:pt x="1448" y="510"/>
                    <a:pt x="1448" y="510"/>
                  </a:cubicBezTo>
                  <a:cubicBezTo>
                    <a:pt x="1447" y="511"/>
                    <a:pt x="1446" y="512"/>
                    <a:pt x="1445" y="512"/>
                  </a:cubicBezTo>
                  <a:cubicBezTo>
                    <a:pt x="1445" y="512"/>
                    <a:pt x="1445" y="512"/>
                    <a:pt x="1445" y="512"/>
                  </a:cubicBezTo>
                  <a:cubicBezTo>
                    <a:pt x="1445" y="512"/>
                    <a:pt x="1445" y="512"/>
                    <a:pt x="1445" y="512"/>
                  </a:cubicBezTo>
                  <a:cubicBezTo>
                    <a:pt x="1445" y="514"/>
                    <a:pt x="1442" y="515"/>
                    <a:pt x="1441" y="516"/>
                  </a:cubicBezTo>
                  <a:cubicBezTo>
                    <a:pt x="1441" y="516"/>
                    <a:pt x="1441" y="516"/>
                    <a:pt x="1441" y="516"/>
                  </a:cubicBezTo>
                  <a:cubicBezTo>
                    <a:pt x="1437" y="519"/>
                    <a:pt x="1437" y="519"/>
                    <a:pt x="1437" y="519"/>
                  </a:cubicBezTo>
                  <a:cubicBezTo>
                    <a:pt x="1437" y="520"/>
                    <a:pt x="1436" y="520"/>
                    <a:pt x="1436" y="520"/>
                  </a:cubicBezTo>
                  <a:cubicBezTo>
                    <a:pt x="1435" y="521"/>
                    <a:pt x="1434" y="521"/>
                    <a:pt x="1434" y="522"/>
                  </a:cubicBezTo>
                  <a:cubicBezTo>
                    <a:pt x="1434" y="522"/>
                    <a:pt x="1434" y="522"/>
                    <a:pt x="1434" y="522"/>
                  </a:cubicBezTo>
                  <a:cubicBezTo>
                    <a:pt x="1433" y="522"/>
                    <a:pt x="1433" y="522"/>
                    <a:pt x="1433" y="522"/>
                  </a:cubicBezTo>
                  <a:cubicBezTo>
                    <a:pt x="1433" y="522"/>
                    <a:pt x="1433" y="523"/>
                    <a:pt x="1431" y="525"/>
                  </a:cubicBezTo>
                  <a:cubicBezTo>
                    <a:pt x="1431" y="525"/>
                    <a:pt x="1431" y="526"/>
                    <a:pt x="1430" y="526"/>
                  </a:cubicBezTo>
                  <a:cubicBezTo>
                    <a:pt x="1429" y="527"/>
                    <a:pt x="1428" y="529"/>
                    <a:pt x="1427" y="530"/>
                  </a:cubicBezTo>
                  <a:cubicBezTo>
                    <a:pt x="1424" y="531"/>
                    <a:pt x="1424" y="531"/>
                    <a:pt x="1424" y="531"/>
                  </a:cubicBezTo>
                  <a:cubicBezTo>
                    <a:pt x="1424" y="531"/>
                    <a:pt x="1424" y="531"/>
                    <a:pt x="1424" y="531"/>
                  </a:cubicBezTo>
                  <a:cubicBezTo>
                    <a:pt x="1422" y="531"/>
                    <a:pt x="1422" y="531"/>
                    <a:pt x="1422" y="531"/>
                  </a:cubicBezTo>
                  <a:cubicBezTo>
                    <a:pt x="1422" y="531"/>
                    <a:pt x="1421" y="531"/>
                    <a:pt x="1420" y="532"/>
                  </a:cubicBezTo>
                  <a:cubicBezTo>
                    <a:pt x="1420" y="533"/>
                    <a:pt x="1419" y="533"/>
                    <a:pt x="1418" y="534"/>
                  </a:cubicBezTo>
                  <a:cubicBezTo>
                    <a:pt x="1418" y="534"/>
                    <a:pt x="1418" y="534"/>
                    <a:pt x="1418" y="534"/>
                  </a:cubicBezTo>
                  <a:cubicBezTo>
                    <a:pt x="1418" y="534"/>
                    <a:pt x="1418" y="534"/>
                    <a:pt x="1418" y="534"/>
                  </a:cubicBezTo>
                  <a:cubicBezTo>
                    <a:pt x="1416" y="536"/>
                    <a:pt x="1415" y="537"/>
                    <a:pt x="1415" y="538"/>
                  </a:cubicBezTo>
                  <a:cubicBezTo>
                    <a:pt x="1415" y="538"/>
                    <a:pt x="1415" y="538"/>
                    <a:pt x="1415" y="538"/>
                  </a:cubicBezTo>
                  <a:cubicBezTo>
                    <a:pt x="1414" y="539"/>
                    <a:pt x="1415" y="542"/>
                    <a:pt x="1415" y="543"/>
                  </a:cubicBezTo>
                  <a:cubicBezTo>
                    <a:pt x="1415" y="543"/>
                    <a:pt x="1415" y="544"/>
                    <a:pt x="1416" y="544"/>
                  </a:cubicBezTo>
                  <a:cubicBezTo>
                    <a:pt x="1416" y="546"/>
                    <a:pt x="1416" y="548"/>
                    <a:pt x="1416" y="550"/>
                  </a:cubicBezTo>
                  <a:cubicBezTo>
                    <a:pt x="1417" y="552"/>
                    <a:pt x="1417" y="554"/>
                    <a:pt x="1418" y="555"/>
                  </a:cubicBezTo>
                  <a:cubicBezTo>
                    <a:pt x="1418" y="557"/>
                    <a:pt x="1419" y="559"/>
                    <a:pt x="1419" y="560"/>
                  </a:cubicBezTo>
                  <a:cubicBezTo>
                    <a:pt x="1420" y="562"/>
                    <a:pt x="1421" y="565"/>
                    <a:pt x="1421" y="566"/>
                  </a:cubicBezTo>
                  <a:cubicBezTo>
                    <a:pt x="1421" y="566"/>
                    <a:pt x="1421" y="566"/>
                    <a:pt x="1421" y="566"/>
                  </a:cubicBezTo>
                  <a:cubicBezTo>
                    <a:pt x="1421" y="566"/>
                    <a:pt x="1420" y="567"/>
                    <a:pt x="1420" y="569"/>
                  </a:cubicBezTo>
                  <a:cubicBezTo>
                    <a:pt x="1420" y="570"/>
                    <a:pt x="1420" y="571"/>
                    <a:pt x="1419" y="572"/>
                  </a:cubicBezTo>
                  <a:cubicBezTo>
                    <a:pt x="1419" y="573"/>
                    <a:pt x="1418" y="576"/>
                    <a:pt x="1417" y="579"/>
                  </a:cubicBezTo>
                  <a:cubicBezTo>
                    <a:pt x="1416" y="579"/>
                    <a:pt x="1416" y="581"/>
                    <a:pt x="1415" y="582"/>
                  </a:cubicBezTo>
                  <a:cubicBezTo>
                    <a:pt x="1414" y="583"/>
                    <a:pt x="1414" y="584"/>
                    <a:pt x="1413" y="585"/>
                  </a:cubicBezTo>
                  <a:cubicBezTo>
                    <a:pt x="1413" y="586"/>
                    <a:pt x="1411" y="588"/>
                    <a:pt x="1411" y="590"/>
                  </a:cubicBezTo>
                  <a:cubicBezTo>
                    <a:pt x="1410" y="590"/>
                    <a:pt x="1410" y="591"/>
                    <a:pt x="1410" y="591"/>
                  </a:cubicBezTo>
                  <a:cubicBezTo>
                    <a:pt x="1409" y="593"/>
                    <a:pt x="1406" y="596"/>
                    <a:pt x="1404" y="597"/>
                  </a:cubicBezTo>
                  <a:cubicBezTo>
                    <a:pt x="1402" y="598"/>
                    <a:pt x="1402" y="598"/>
                    <a:pt x="1402" y="598"/>
                  </a:cubicBezTo>
                  <a:cubicBezTo>
                    <a:pt x="1402" y="599"/>
                    <a:pt x="1402" y="599"/>
                    <a:pt x="1402" y="599"/>
                  </a:cubicBezTo>
                  <a:cubicBezTo>
                    <a:pt x="1402" y="599"/>
                    <a:pt x="1402" y="599"/>
                    <a:pt x="1401" y="599"/>
                  </a:cubicBezTo>
                  <a:cubicBezTo>
                    <a:pt x="1399" y="599"/>
                    <a:pt x="1399" y="599"/>
                    <a:pt x="1399" y="599"/>
                  </a:cubicBezTo>
                  <a:cubicBezTo>
                    <a:pt x="1400" y="601"/>
                    <a:pt x="1400" y="601"/>
                    <a:pt x="1400" y="601"/>
                  </a:cubicBezTo>
                  <a:cubicBezTo>
                    <a:pt x="1400" y="601"/>
                    <a:pt x="1400" y="601"/>
                    <a:pt x="1400" y="601"/>
                  </a:cubicBezTo>
                  <a:cubicBezTo>
                    <a:pt x="1400" y="602"/>
                    <a:pt x="1400" y="602"/>
                    <a:pt x="1400" y="602"/>
                  </a:cubicBezTo>
                  <a:cubicBezTo>
                    <a:pt x="1400" y="602"/>
                    <a:pt x="1400" y="602"/>
                    <a:pt x="1400" y="602"/>
                  </a:cubicBezTo>
                  <a:cubicBezTo>
                    <a:pt x="1399" y="604"/>
                    <a:pt x="1399" y="604"/>
                    <a:pt x="1399" y="604"/>
                  </a:cubicBezTo>
                  <a:cubicBezTo>
                    <a:pt x="1397" y="605"/>
                    <a:pt x="1395" y="608"/>
                    <a:pt x="1395" y="610"/>
                  </a:cubicBezTo>
                  <a:cubicBezTo>
                    <a:pt x="1395" y="611"/>
                    <a:pt x="1395" y="615"/>
                    <a:pt x="1396" y="617"/>
                  </a:cubicBezTo>
                  <a:cubicBezTo>
                    <a:pt x="1397" y="618"/>
                    <a:pt x="1399" y="621"/>
                    <a:pt x="1400" y="624"/>
                  </a:cubicBezTo>
                  <a:cubicBezTo>
                    <a:pt x="1400" y="624"/>
                    <a:pt x="1400" y="624"/>
                    <a:pt x="1400" y="624"/>
                  </a:cubicBezTo>
                  <a:cubicBezTo>
                    <a:pt x="1400" y="624"/>
                    <a:pt x="1400" y="624"/>
                    <a:pt x="1400" y="624"/>
                  </a:cubicBezTo>
                  <a:cubicBezTo>
                    <a:pt x="1402" y="626"/>
                    <a:pt x="1402" y="629"/>
                    <a:pt x="1402" y="631"/>
                  </a:cubicBezTo>
                  <a:cubicBezTo>
                    <a:pt x="1401" y="632"/>
                    <a:pt x="1401" y="633"/>
                    <a:pt x="1401" y="635"/>
                  </a:cubicBezTo>
                  <a:cubicBezTo>
                    <a:pt x="1400" y="636"/>
                    <a:pt x="1400" y="638"/>
                    <a:pt x="1399" y="639"/>
                  </a:cubicBezTo>
                  <a:cubicBezTo>
                    <a:pt x="1399" y="640"/>
                    <a:pt x="1398" y="642"/>
                    <a:pt x="1397" y="643"/>
                  </a:cubicBezTo>
                  <a:cubicBezTo>
                    <a:pt x="1396" y="644"/>
                    <a:pt x="1396" y="644"/>
                    <a:pt x="1396" y="644"/>
                  </a:cubicBezTo>
                  <a:cubicBezTo>
                    <a:pt x="1395" y="646"/>
                    <a:pt x="1394" y="647"/>
                    <a:pt x="1393" y="649"/>
                  </a:cubicBezTo>
                  <a:cubicBezTo>
                    <a:pt x="1391" y="651"/>
                    <a:pt x="1390" y="655"/>
                    <a:pt x="1389" y="659"/>
                  </a:cubicBezTo>
                  <a:cubicBezTo>
                    <a:pt x="1388" y="660"/>
                    <a:pt x="1388" y="662"/>
                    <a:pt x="1387" y="663"/>
                  </a:cubicBezTo>
                  <a:cubicBezTo>
                    <a:pt x="1387" y="665"/>
                    <a:pt x="1386" y="667"/>
                    <a:pt x="1386" y="668"/>
                  </a:cubicBezTo>
                  <a:cubicBezTo>
                    <a:pt x="1385" y="670"/>
                    <a:pt x="1384" y="673"/>
                    <a:pt x="1384" y="676"/>
                  </a:cubicBezTo>
                  <a:cubicBezTo>
                    <a:pt x="1384" y="677"/>
                    <a:pt x="1384" y="678"/>
                    <a:pt x="1384" y="679"/>
                  </a:cubicBezTo>
                  <a:cubicBezTo>
                    <a:pt x="1384" y="680"/>
                    <a:pt x="1383" y="682"/>
                    <a:pt x="1383" y="682"/>
                  </a:cubicBezTo>
                  <a:cubicBezTo>
                    <a:pt x="1383" y="684"/>
                    <a:pt x="1382" y="687"/>
                    <a:pt x="1382" y="688"/>
                  </a:cubicBezTo>
                  <a:cubicBezTo>
                    <a:pt x="1381" y="689"/>
                    <a:pt x="1380" y="689"/>
                    <a:pt x="1379" y="689"/>
                  </a:cubicBezTo>
                  <a:cubicBezTo>
                    <a:pt x="1379" y="689"/>
                    <a:pt x="1379" y="689"/>
                    <a:pt x="1379" y="689"/>
                  </a:cubicBezTo>
                  <a:cubicBezTo>
                    <a:pt x="1378" y="689"/>
                    <a:pt x="1375" y="688"/>
                    <a:pt x="1375" y="688"/>
                  </a:cubicBezTo>
                  <a:cubicBezTo>
                    <a:pt x="1366" y="688"/>
                    <a:pt x="1366" y="688"/>
                    <a:pt x="1366" y="688"/>
                  </a:cubicBezTo>
                  <a:cubicBezTo>
                    <a:pt x="1365" y="688"/>
                    <a:pt x="1362" y="688"/>
                    <a:pt x="1361" y="686"/>
                  </a:cubicBezTo>
                  <a:cubicBezTo>
                    <a:pt x="1360" y="686"/>
                    <a:pt x="1357" y="685"/>
                    <a:pt x="1356" y="685"/>
                  </a:cubicBezTo>
                  <a:cubicBezTo>
                    <a:pt x="1355" y="685"/>
                    <a:pt x="1354" y="685"/>
                    <a:pt x="1353" y="686"/>
                  </a:cubicBezTo>
                  <a:cubicBezTo>
                    <a:pt x="1352" y="686"/>
                    <a:pt x="1351" y="686"/>
                    <a:pt x="1350" y="687"/>
                  </a:cubicBezTo>
                  <a:cubicBezTo>
                    <a:pt x="1349" y="687"/>
                    <a:pt x="1348" y="687"/>
                    <a:pt x="1347" y="688"/>
                  </a:cubicBezTo>
                  <a:cubicBezTo>
                    <a:pt x="1345" y="688"/>
                    <a:pt x="1343" y="687"/>
                    <a:pt x="1342" y="686"/>
                  </a:cubicBezTo>
                  <a:cubicBezTo>
                    <a:pt x="1341" y="685"/>
                    <a:pt x="1339" y="683"/>
                    <a:pt x="1338" y="683"/>
                  </a:cubicBezTo>
                  <a:cubicBezTo>
                    <a:pt x="1338" y="683"/>
                    <a:pt x="1338" y="683"/>
                    <a:pt x="1338" y="683"/>
                  </a:cubicBezTo>
                  <a:cubicBezTo>
                    <a:pt x="1338" y="682"/>
                    <a:pt x="1338" y="682"/>
                    <a:pt x="1338" y="682"/>
                  </a:cubicBezTo>
                  <a:cubicBezTo>
                    <a:pt x="1337" y="682"/>
                    <a:pt x="1337" y="682"/>
                    <a:pt x="1337" y="682"/>
                  </a:cubicBezTo>
                  <a:cubicBezTo>
                    <a:pt x="1337" y="683"/>
                    <a:pt x="1337" y="683"/>
                    <a:pt x="1336" y="683"/>
                  </a:cubicBezTo>
                  <a:cubicBezTo>
                    <a:pt x="1336" y="684"/>
                    <a:pt x="1336" y="684"/>
                    <a:pt x="1336" y="684"/>
                  </a:cubicBezTo>
                  <a:cubicBezTo>
                    <a:pt x="1336" y="685"/>
                    <a:pt x="1336" y="685"/>
                    <a:pt x="1336" y="685"/>
                  </a:cubicBezTo>
                  <a:cubicBezTo>
                    <a:pt x="1334" y="685"/>
                    <a:pt x="1334" y="685"/>
                    <a:pt x="1334" y="685"/>
                  </a:cubicBezTo>
                  <a:cubicBezTo>
                    <a:pt x="1335" y="686"/>
                    <a:pt x="1335" y="686"/>
                    <a:pt x="1335" y="686"/>
                  </a:cubicBezTo>
                  <a:cubicBezTo>
                    <a:pt x="1335" y="687"/>
                    <a:pt x="1335" y="687"/>
                    <a:pt x="1335" y="687"/>
                  </a:cubicBezTo>
                  <a:cubicBezTo>
                    <a:pt x="1336" y="687"/>
                    <a:pt x="1336" y="687"/>
                    <a:pt x="1336" y="687"/>
                  </a:cubicBezTo>
                  <a:cubicBezTo>
                    <a:pt x="1337" y="688"/>
                    <a:pt x="1337" y="688"/>
                    <a:pt x="1337" y="688"/>
                  </a:cubicBezTo>
                  <a:cubicBezTo>
                    <a:pt x="1337" y="690"/>
                    <a:pt x="1338" y="692"/>
                    <a:pt x="1338" y="693"/>
                  </a:cubicBezTo>
                  <a:cubicBezTo>
                    <a:pt x="1338" y="694"/>
                    <a:pt x="1339" y="695"/>
                    <a:pt x="1340" y="699"/>
                  </a:cubicBezTo>
                  <a:cubicBezTo>
                    <a:pt x="1341" y="701"/>
                    <a:pt x="1342" y="704"/>
                    <a:pt x="1342" y="706"/>
                  </a:cubicBezTo>
                  <a:cubicBezTo>
                    <a:pt x="1342" y="708"/>
                    <a:pt x="1342" y="711"/>
                    <a:pt x="1343" y="714"/>
                  </a:cubicBezTo>
                  <a:cubicBezTo>
                    <a:pt x="1343" y="731"/>
                    <a:pt x="1343" y="731"/>
                    <a:pt x="1343" y="731"/>
                  </a:cubicBezTo>
                  <a:cubicBezTo>
                    <a:pt x="1342" y="733"/>
                    <a:pt x="1342" y="736"/>
                    <a:pt x="1342" y="737"/>
                  </a:cubicBezTo>
                  <a:cubicBezTo>
                    <a:pt x="1342" y="739"/>
                    <a:pt x="1341" y="741"/>
                    <a:pt x="1341" y="742"/>
                  </a:cubicBezTo>
                  <a:cubicBezTo>
                    <a:pt x="1336" y="742"/>
                    <a:pt x="1336" y="742"/>
                    <a:pt x="1336" y="742"/>
                  </a:cubicBezTo>
                  <a:cubicBezTo>
                    <a:pt x="1336" y="742"/>
                    <a:pt x="1335" y="741"/>
                    <a:pt x="1335" y="741"/>
                  </a:cubicBezTo>
                  <a:cubicBezTo>
                    <a:pt x="1333" y="741"/>
                    <a:pt x="1332" y="742"/>
                    <a:pt x="1331" y="743"/>
                  </a:cubicBezTo>
                  <a:cubicBezTo>
                    <a:pt x="1331" y="743"/>
                    <a:pt x="1331" y="743"/>
                    <a:pt x="1331" y="743"/>
                  </a:cubicBezTo>
                  <a:cubicBezTo>
                    <a:pt x="1330" y="743"/>
                    <a:pt x="1330" y="743"/>
                    <a:pt x="1330" y="743"/>
                  </a:cubicBezTo>
                  <a:cubicBezTo>
                    <a:pt x="1330" y="744"/>
                    <a:pt x="1329" y="746"/>
                    <a:pt x="1329" y="749"/>
                  </a:cubicBezTo>
                  <a:cubicBezTo>
                    <a:pt x="1329" y="750"/>
                    <a:pt x="1329" y="752"/>
                    <a:pt x="1330" y="754"/>
                  </a:cubicBezTo>
                  <a:cubicBezTo>
                    <a:pt x="1330" y="755"/>
                    <a:pt x="1330" y="756"/>
                    <a:pt x="1330" y="757"/>
                  </a:cubicBezTo>
                  <a:cubicBezTo>
                    <a:pt x="1330" y="765"/>
                    <a:pt x="1330" y="765"/>
                    <a:pt x="1330" y="765"/>
                  </a:cubicBezTo>
                  <a:cubicBezTo>
                    <a:pt x="1331" y="767"/>
                    <a:pt x="1331" y="767"/>
                    <a:pt x="1331" y="767"/>
                  </a:cubicBezTo>
                  <a:cubicBezTo>
                    <a:pt x="1331" y="769"/>
                    <a:pt x="1332" y="772"/>
                    <a:pt x="1334" y="773"/>
                  </a:cubicBezTo>
                  <a:cubicBezTo>
                    <a:pt x="1334" y="774"/>
                    <a:pt x="1334" y="774"/>
                    <a:pt x="1335" y="774"/>
                  </a:cubicBezTo>
                  <a:cubicBezTo>
                    <a:pt x="1335" y="776"/>
                    <a:pt x="1336" y="778"/>
                    <a:pt x="1337" y="779"/>
                  </a:cubicBezTo>
                  <a:cubicBezTo>
                    <a:pt x="1337" y="782"/>
                    <a:pt x="1337" y="783"/>
                    <a:pt x="1336" y="785"/>
                  </a:cubicBezTo>
                  <a:cubicBezTo>
                    <a:pt x="1333" y="788"/>
                    <a:pt x="1333" y="788"/>
                    <a:pt x="1333" y="788"/>
                  </a:cubicBezTo>
                  <a:cubicBezTo>
                    <a:pt x="1333" y="788"/>
                    <a:pt x="1333" y="788"/>
                    <a:pt x="1333" y="788"/>
                  </a:cubicBezTo>
                  <a:cubicBezTo>
                    <a:pt x="1332" y="788"/>
                    <a:pt x="1332" y="788"/>
                    <a:pt x="1332" y="788"/>
                  </a:cubicBezTo>
                  <a:cubicBezTo>
                    <a:pt x="1332" y="788"/>
                    <a:pt x="1332" y="789"/>
                    <a:pt x="1331" y="789"/>
                  </a:cubicBezTo>
                  <a:cubicBezTo>
                    <a:pt x="1331" y="790"/>
                    <a:pt x="1331" y="790"/>
                    <a:pt x="1330" y="790"/>
                  </a:cubicBezTo>
                  <a:cubicBezTo>
                    <a:pt x="1330" y="790"/>
                    <a:pt x="1330" y="790"/>
                    <a:pt x="1330" y="790"/>
                  </a:cubicBezTo>
                  <a:cubicBezTo>
                    <a:pt x="1330" y="791"/>
                    <a:pt x="1330" y="791"/>
                    <a:pt x="1330" y="791"/>
                  </a:cubicBezTo>
                  <a:cubicBezTo>
                    <a:pt x="1330" y="792"/>
                    <a:pt x="1330" y="794"/>
                    <a:pt x="1330" y="795"/>
                  </a:cubicBezTo>
                  <a:cubicBezTo>
                    <a:pt x="1330" y="795"/>
                    <a:pt x="1330" y="795"/>
                    <a:pt x="1330" y="795"/>
                  </a:cubicBezTo>
                  <a:cubicBezTo>
                    <a:pt x="1329" y="796"/>
                    <a:pt x="1329" y="796"/>
                    <a:pt x="1329" y="796"/>
                  </a:cubicBezTo>
                  <a:cubicBezTo>
                    <a:pt x="1328" y="797"/>
                    <a:pt x="1327" y="798"/>
                    <a:pt x="1326" y="799"/>
                  </a:cubicBezTo>
                  <a:cubicBezTo>
                    <a:pt x="1325" y="799"/>
                    <a:pt x="1325" y="799"/>
                    <a:pt x="1325" y="799"/>
                  </a:cubicBezTo>
                  <a:cubicBezTo>
                    <a:pt x="1323" y="799"/>
                    <a:pt x="1323" y="798"/>
                    <a:pt x="1322" y="798"/>
                  </a:cubicBezTo>
                  <a:cubicBezTo>
                    <a:pt x="1322" y="798"/>
                    <a:pt x="1322" y="798"/>
                    <a:pt x="1322" y="798"/>
                  </a:cubicBezTo>
                  <a:cubicBezTo>
                    <a:pt x="1322" y="798"/>
                    <a:pt x="1322" y="798"/>
                    <a:pt x="1322" y="798"/>
                  </a:cubicBezTo>
                  <a:cubicBezTo>
                    <a:pt x="1321" y="796"/>
                    <a:pt x="1319" y="795"/>
                    <a:pt x="1318" y="795"/>
                  </a:cubicBezTo>
                  <a:cubicBezTo>
                    <a:pt x="1316" y="793"/>
                    <a:pt x="1315" y="793"/>
                    <a:pt x="1314" y="792"/>
                  </a:cubicBezTo>
                  <a:cubicBezTo>
                    <a:pt x="1314" y="792"/>
                    <a:pt x="1314" y="792"/>
                    <a:pt x="1314" y="792"/>
                  </a:cubicBezTo>
                  <a:cubicBezTo>
                    <a:pt x="1313" y="793"/>
                    <a:pt x="1313" y="793"/>
                    <a:pt x="1313" y="793"/>
                  </a:cubicBezTo>
                  <a:cubicBezTo>
                    <a:pt x="1312" y="794"/>
                    <a:pt x="1311" y="795"/>
                    <a:pt x="1310" y="797"/>
                  </a:cubicBezTo>
                  <a:cubicBezTo>
                    <a:pt x="1309" y="798"/>
                    <a:pt x="1309" y="798"/>
                    <a:pt x="1309" y="798"/>
                  </a:cubicBezTo>
                  <a:cubicBezTo>
                    <a:pt x="1309" y="799"/>
                    <a:pt x="1309" y="799"/>
                    <a:pt x="1309" y="799"/>
                  </a:cubicBezTo>
                  <a:cubicBezTo>
                    <a:pt x="1309" y="799"/>
                    <a:pt x="1309" y="799"/>
                    <a:pt x="1309" y="799"/>
                  </a:cubicBezTo>
                  <a:cubicBezTo>
                    <a:pt x="1309" y="799"/>
                    <a:pt x="1309" y="799"/>
                    <a:pt x="1309" y="799"/>
                  </a:cubicBezTo>
                  <a:cubicBezTo>
                    <a:pt x="1308" y="799"/>
                    <a:pt x="1308" y="799"/>
                    <a:pt x="1308" y="798"/>
                  </a:cubicBezTo>
                  <a:cubicBezTo>
                    <a:pt x="1308" y="798"/>
                    <a:pt x="1308" y="798"/>
                    <a:pt x="1308" y="798"/>
                  </a:cubicBezTo>
                  <a:cubicBezTo>
                    <a:pt x="1307" y="796"/>
                    <a:pt x="1307" y="796"/>
                    <a:pt x="1307" y="796"/>
                  </a:cubicBezTo>
                  <a:cubicBezTo>
                    <a:pt x="1306" y="793"/>
                    <a:pt x="1305" y="790"/>
                    <a:pt x="1305" y="789"/>
                  </a:cubicBezTo>
                  <a:cubicBezTo>
                    <a:pt x="1305" y="788"/>
                    <a:pt x="1305" y="788"/>
                    <a:pt x="1305" y="788"/>
                  </a:cubicBezTo>
                  <a:cubicBezTo>
                    <a:pt x="1305" y="788"/>
                    <a:pt x="1305" y="788"/>
                    <a:pt x="1305" y="788"/>
                  </a:cubicBezTo>
                  <a:cubicBezTo>
                    <a:pt x="1305" y="787"/>
                    <a:pt x="1305" y="786"/>
                    <a:pt x="1304" y="785"/>
                  </a:cubicBezTo>
                  <a:cubicBezTo>
                    <a:pt x="1304" y="784"/>
                    <a:pt x="1304" y="783"/>
                    <a:pt x="1304" y="782"/>
                  </a:cubicBezTo>
                  <a:cubicBezTo>
                    <a:pt x="1304" y="780"/>
                    <a:pt x="1303" y="778"/>
                    <a:pt x="1302" y="776"/>
                  </a:cubicBezTo>
                  <a:cubicBezTo>
                    <a:pt x="1301" y="774"/>
                    <a:pt x="1300" y="772"/>
                    <a:pt x="1300" y="770"/>
                  </a:cubicBezTo>
                  <a:cubicBezTo>
                    <a:pt x="1300" y="768"/>
                    <a:pt x="1299" y="765"/>
                    <a:pt x="1298" y="763"/>
                  </a:cubicBezTo>
                  <a:cubicBezTo>
                    <a:pt x="1297" y="761"/>
                    <a:pt x="1295" y="758"/>
                    <a:pt x="1295" y="756"/>
                  </a:cubicBezTo>
                  <a:cubicBezTo>
                    <a:pt x="1295" y="755"/>
                    <a:pt x="1294" y="753"/>
                    <a:pt x="1293" y="752"/>
                  </a:cubicBezTo>
                  <a:cubicBezTo>
                    <a:pt x="1293" y="751"/>
                    <a:pt x="1291" y="749"/>
                    <a:pt x="1291" y="747"/>
                  </a:cubicBezTo>
                  <a:cubicBezTo>
                    <a:pt x="1291" y="747"/>
                    <a:pt x="1291" y="747"/>
                    <a:pt x="1291" y="747"/>
                  </a:cubicBezTo>
                  <a:cubicBezTo>
                    <a:pt x="1291" y="747"/>
                    <a:pt x="1291" y="747"/>
                    <a:pt x="1291" y="747"/>
                  </a:cubicBezTo>
                  <a:cubicBezTo>
                    <a:pt x="1290" y="745"/>
                    <a:pt x="1289" y="743"/>
                    <a:pt x="1289" y="741"/>
                  </a:cubicBezTo>
                  <a:cubicBezTo>
                    <a:pt x="1288" y="739"/>
                    <a:pt x="1288" y="736"/>
                    <a:pt x="1288" y="734"/>
                  </a:cubicBezTo>
                  <a:cubicBezTo>
                    <a:pt x="1288" y="727"/>
                    <a:pt x="1288" y="727"/>
                    <a:pt x="1288" y="727"/>
                  </a:cubicBezTo>
                  <a:cubicBezTo>
                    <a:pt x="1288" y="727"/>
                    <a:pt x="1288" y="727"/>
                    <a:pt x="1288" y="727"/>
                  </a:cubicBezTo>
                  <a:cubicBezTo>
                    <a:pt x="1287" y="726"/>
                    <a:pt x="1287" y="725"/>
                    <a:pt x="1287" y="724"/>
                  </a:cubicBezTo>
                  <a:cubicBezTo>
                    <a:pt x="1287" y="723"/>
                    <a:pt x="1286" y="723"/>
                    <a:pt x="1286" y="722"/>
                  </a:cubicBezTo>
                  <a:cubicBezTo>
                    <a:pt x="1286" y="722"/>
                    <a:pt x="1286" y="722"/>
                    <a:pt x="1286" y="722"/>
                  </a:cubicBezTo>
                  <a:cubicBezTo>
                    <a:pt x="1286" y="721"/>
                    <a:pt x="1286" y="721"/>
                    <a:pt x="1286" y="721"/>
                  </a:cubicBezTo>
                  <a:cubicBezTo>
                    <a:pt x="1285" y="721"/>
                    <a:pt x="1284" y="719"/>
                    <a:pt x="1284" y="718"/>
                  </a:cubicBezTo>
                  <a:cubicBezTo>
                    <a:pt x="1284" y="718"/>
                    <a:pt x="1284" y="718"/>
                    <a:pt x="1284" y="718"/>
                  </a:cubicBezTo>
                  <a:cubicBezTo>
                    <a:pt x="1284" y="717"/>
                    <a:pt x="1284" y="717"/>
                    <a:pt x="1284" y="717"/>
                  </a:cubicBezTo>
                  <a:cubicBezTo>
                    <a:pt x="1284" y="717"/>
                    <a:pt x="1283" y="716"/>
                    <a:pt x="1283" y="715"/>
                  </a:cubicBezTo>
                  <a:cubicBezTo>
                    <a:pt x="1283" y="714"/>
                    <a:pt x="1283" y="713"/>
                    <a:pt x="1282" y="713"/>
                  </a:cubicBezTo>
                  <a:cubicBezTo>
                    <a:pt x="1282" y="712"/>
                    <a:pt x="1282" y="712"/>
                    <a:pt x="1282" y="712"/>
                  </a:cubicBezTo>
                  <a:cubicBezTo>
                    <a:pt x="1281" y="712"/>
                    <a:pt x="1281" y="712"/>
                    <a:pt x="1281" y="712"/>
                  </a:cubicBezTo>
                  <a:cubicBezTo>
                    <a:pt x="1281" y="710"/>
                    <a:pt x="1281" y="710"/>
                    <a:pt x="1281" y="710"/>
                  </a:cubicBezTo>
                  <a:cubicBezTo>
                    <a:pt x="1280" y="710"/>
                    <a:pt x="1280" y="710"/>
                    <a:pt x="1280" y="710"/>
                  </a:cubicBezTo>
                  <a:cubicBezTo>
                    <a:pt x="1280" y="710"/>
                    <a:pt x="1280" y="710"/>
                    <a:pt x="1280" y="710"/>
                  </a:cubicBezTo>
                  <a:cubicBezTo>
                    <a:pt x="1279" y="709"/>
                    <a:pt x="1279" y="709"/>
                    <a:pt x="1279" y="709"/>
                  </a:cubicBezTo>
                  <a:cubicBezTo>
                    <a:pt x="1278" y="709"/>
                    <a:pt x="1278" y="709"/>
                    <a:pt x="1278" y="709"/>
                  </a:cubicBezTo>
                  <a:cubicBezTo>
                    <a:pt x="1278" y="709"/>
                    <a:pt x="1277" y="708"/>
                    <a:pt x="1276" y="708"/>
                  </a:cubicBezTo>
                  <a:cubicBezTo>
                    <a:pt x="1276" y="708"/>
                    <a:pt x="1275" y="709"/>
                    <a:pt x="1275" y="709"/>
                  </a:cubicBezTo>
                  <a:cubicBezTo>
                    <a:pt x="1274" y="709"/>
                    <a:pt x="1274" y="709"/>
                    <a:pt x="1274" y="709"/>
                  </a:cubicBezTo>
                  <a:cubicBezTo>
                    <a:pt x="1274" y="710"/>
                    <a:pt x="1274" y="710"/>
                    <a:pt x="1274" y="710"/>
                  </a:cubicBezTo>
                  <a:cubicBezTo>
                    <a:pt x="1274" y="711"/>
                    <a:pt x="1273" y="711"/>
                    <a:pt x="1272" y="712"/>
                  </a:cubicBezTo>
                  <a:cubicBezTo>
                    <a:pt x="1272" y="712"/>
                    <a:pt x="1272" y="712"/>
                    <a:pt x="1272" y="712"/>
                  </a:cubicBezTo>
                  <a:cubicBezTo>
                    <a:pt x="1271" y="712"/>
                    <a:pt x="1271" y="712"/>
                    <a:pt x="1271" y="712"/>
                  </a:cubicBezTo>
                  <a:cubicBezTo>
                    <a:pt x="1271" y="712"/>
                    <a:pt x="1271" y="712"/>
                    <a:pt x="1271" y="712"/>
                  </a:cubicBezTo>
                  <a:cubicBezTo>
                    <a:pt x="1271" y="712"/>
                    <a:pt x="1270" y="712"/>
                    <a:pt x="1270" y="712"/>
                  </a:cubicBezTo>
                  <a:cubicBezTo>
                    <a:pt x="1269" y="712"/>
                    <a:pt x="1269" y="712"/>
                    <a:pt x="1268" y="712"/>
                  </a:cubicBezTo>
                  <a:cubicBezTo>
                    <a:pt x="1268" y="712"/>
                    <a:pt x="1268" y="712"/>
                    <a:pt x="1268" y="712"/>
                  </a:cubicBezTo>
                  <a:cubicBezTo>
                    <a:pt x="1264" y="709"/>
                    <a:pt x="1264" y="709"/>
                    <a:pt x="1264" y="709"/>
                  </a:cubicBezTo>
                  <a:cubicBezTo>
                    <a:pt x="1266" y="713"/>
                    <a:pt x="1266" y="713"/>
                    <a:pt x="1266" y="713"/>
                  </a:cubicBezTo>
                  <a:cubicBezTo>
                    <a:pt x="1266" y="714"/>
                    <a:pt x="1266" y="714"/>
                    <a:pt x="1266" y="714"/>
                  </a:cubicBezTo>
                  <a:cubicBezTo>
                    <a:pt x="1266" y="721"/>
                    <a:pt x="1266" y="721"/>
                    <a:pt x="1266" y="721"/>
                  </a:cubicBezTo>
                  <a:cubicBezTo>
                    <a:pt x="1266" y="722"/>
                    <a:pt x="1266" y="722"/>
                    <a:pt x="1266" y="723"/>
                  </a:cubicBezTo>
                  <a:cubicBezTo>
                    <a:pt x="1265" y="724"/>
                    <a:pt x="1264" y="726"/>
                    <a:pt x="1264" y="726"/>
                  </a:cubicBezTo>
                  <a:cubicBezTo>
                    <a:pt x="1262" y="727"/>
                    <a:pt x="1260" y="729"/>
                    <a:pt x="1259" y="731"/>
                  </a:cubicBezTo>
                  <a:cubicBezTo>
                    <a:pt x="1259" y="731"/>
                    <a:pt x="1259" y="732"/>
                    <a:pt x="1259" y="735"/>
                  </a:cubicBezTo>
                  <a:cubicBezTo>
                    <a:pt x="1259" y="737"/>
                    <a:pt x="1259" y="739"/>
                    <a:pt x="1259" y="740"/>
                  </a:cubicBezTo>
                  <a:cubicBezTo>
                    <a:pt x="1260" y="746"/>
                    <a:pt x="1260" y="746"/>
                    <a:pt x="1260" y="746"/>
                  </a:cubicBezTo>
                  <a:cubicBezTo>
                    <a:pt x="1259" y="748"/>
                    <a:pt x="1257" y="749"/>
                    <a:pt x="1255" y="751"/>
                  </a:cubicBezTo>
                  <a:cubicBezTo>
                    <a:pt x="1252" y="752"/>
                    <a:pt x="1250" y="753"/>
                    <a:pt x="1249" y="753"/>
                  </a:cubicBezTo>
                  <a:cubicBezTo>
                    <a:pt x="1249" y="753"/>
                    <a:pt x="1249" y="753"/>
                    <a:pt x="1249" y="753"/>
                  </a:cubicBezTo>
                  <a:cubicBezTo>
                    <a:pt x="1248" y="752"/>
                    <a:pt x="1247" y="750"/>
                    <a:pt x="1246" y="748"/>
                  </a:cubicBezTo>
                  <a:cubicBezTo>
                    <a:pt x="1246" y="746"/>
                    <a:pt x="1244" y="744"/>
                    <a:pt x="1243" y="744"/>
                  </a:cubicBezTo>
                  <a:cubicBezTo>
                    <a:pt x="1242" y="744"/>
                    <a:pt x="1242" y="743"/>
                    <a:pt x="1241" y="743"/>
                  </a:cubicBezTo>
                  <a:cubicBezTo>
                    <a:pt x="1240" y="743"/>
                    <a:pt x="1239" y="744"/>
                    <a:pt x="1238" y="745"/>
                  </a:cubicBezTo>
                  <a:cubicBezTo>
                    <a:pt x="1238" y="745"/>
                    <a:pt x="1238" y="745"/>
                    <a:pt x="1238" y="745"/>
                  </a:cubicBezTo>
                  <a:cubicBezTo>
                    <a:pt x="1238" y="746"/>
                    <a:pt x="1238" y="746"/>
                    <a:pt x="1238" y="746"/>
                  </a:cubicBezTo>
                  <a:cubicBezTo>
                    <a:pt x="1238" y="746"/>
                    <a:pt x="1238" y="747"/>
                    <a:pt x="1238" y="747"/>
                  </a:cubicBezTo>
                  <a:cubicBezTo>
                    <a:pt x="1238" y="747"/>
                    <a:pt x="1238" y="747"/>
                    <a:pt x="1237" y="747"/>
                  </a:cubicBezTo>
                  <a:cubicBezTo>
                    <a:pt x="1237" y="747"/>
                    <a:pt x="1237" y="747"/>
                    <a:pt x="1236" y="746"/>
                  </a:cubicBezTo>
                  <a:cubicBezTo>
                    <a:pt x="1235" y="745"/>
                    <a:pt x="1235" y="743"/>
                    <a:pt x="1234" y="742"/>
                  </a:cubicBezTo>
                  <a:cubicBezTo>
                    <a:pt x="1234" y="741"/>
                    <a:pt x="1234" y="741"/>
                    <a:pt x="1234" y="741"/>
                  </a:cubicBezTo>
                  <a:cubicBezTo>
                    <a:pt x="1234" y="741"/>
                    <a:pt x="1234" y="741"/>
                    <a:pt x="1234" y="741"/>
                  </a:cubicBezTo>
                  <a:cubicBezTo>
                    <a:pt x="1234" y="740"/>
                    <a:pt x="1234" y="739"/>
                    <a:pt x="1234" y="738"/>
                  </a:cubicBezTo>
                  <a:cubicBezTo>
                    <a:pt x="1233" y="737"/>
                    <a:pt x="1233" y="735"/>
                    <a:pt x="1233" y="735"/>
                  </a:cubicBezTo>
                  <a:cubicBezTo>
                    <a:pt x="1233" y="734"/>
                    <a:pt x="1233" y="734"/>
                    <a:pt x="1233" y="734"/>
                  </a:cubicBezTo>
                  <a:cubicBezTo>
                    <a:pt x="1232" y="732"/>
                    <a:pt x="1231" y="730"/>
                    <a:pt x="1230" y="728"/>
                  </a:cubicBezTo>
                  <a:cubicBezTo>
                    <a:pt x="1230" y="728"/>
                    <a:pt x="1230" y="728"/>
                    <a:pt x="1230" y="728"/>
                  </a:cubicBezTo>
                  <a:cubicBezTo>
                    <a:pt x="1230" y="728"/>
                    <a:pt x="1230" y="728"/>
                    <a:pt x="1230" y="728"/>
                  </a:cubicBezTo>
                  <a:cubicBezTo>
                    <a:pt x="1229" y="727"/>
                    <a:pt x="1227" y="725"/>
                    <a:pt x="1226" y="723"/>
                  </a:cubicBezTo>
                  <a:cubicBezTo>
                    <a:pt x="1225" y="722"/>
                    <a:pt x="1224" y="719"/>
                    <a:pt x="1224" y="718"/>
                  </a:cubicBezTo>
                  <a:cubicBezTo>
                    <a:pt x="1224" y="718"/>
                    <a:pt x="1224" y="718"/>
                    <a:pt x="1224" y="718"/>
                  </a:cubicBezTo>
                  <a:cubicBezTo>
                    <a:pt x="1225" y="718"/>
                    <a:pt x="1225" y="717"/>
                    <a:pt x="1225" y="716"/>
                  </a:cubicBezTo>
                  <a:cubicBezTo>
                    <a:pt x="1225" y="716"/>
                    <a:pt x="1225" y="715"/>
                    <a:pt x="1224" y="715"/>
                  </a:cubicBezTo>
                  <a:cubicBezTo>
                    <a:pt x="1224" y="715"/>
                    <a:pt x="1224" y="715"/>
                    <a:pt x="1224" y="715"/>
                  </a:cubicBezTo>
                  <a:cubicBezTo>
                    <a:pt x="1224" y="714"/>
                    <a:pt x="1225" y="712"/>
                    <a:pt x="1226" y="711"/>
                  </a:cubicBezTo>
                  <a:cubicBezTo>
                    <a:pt x="1227" y="710"/>
                    <a:pt x="1228" y="708"/>
                    <a:pt x="1227" y="706"/>
                  </a:cubicBezTo>
                  <a:cubicBezTo>
                    <a:pt x="1227" y="705"/>
                    <a:pt x="1227" y="703"/>
                    <a:pt x="1228" y="702"/>
                  </a:cubicBezTo>
                  <a:cubicBezTo>
                    <a:pt x="1228" y="702"/>
                    <a:pt x="1228" y="702"/>
                    <a:pt x="1228" y="702"/>
                  </a:cubicBezTo>
                  <a:cubicBezTo>
                    <a:pt x="1228" y="702"/>
                    <a:pt x="1228" y="702"/>
                    <a:pt x="1228" y="702"/>
                  </a:cubicBezTo>
                  <a:cubicBezTo>
                    <a:pt x="1228" y="700"/>
                    <a:pt x="1230" y="698"/>
                    <a:pt x="1230" y="698"/>
                  </a:cubicBezTo>
                  <a:cubicBezTo>
                    <a:pt x="1232" y="697"/>
                    <a:pt x="1233" y="695"/>
                    <a:pt x="1233" y="694"/>
                  </a:cubicBezTo>
                  <a:cubicBezTo>
                    <a:pt x="1233" y="694"/>
                    <a:pt x="1233" y="694"/>
                    <a:pt x="1233" y="694"/>
                  </a:cubicBezTo>
                  <a:cubicBezTo>
                    <a:pt x="1234" y="694"/>
                    <a:pt x="1235" y="693"/>
                    <a:pt x="1238" y="692"/>
                  </a:cubicBezTo>
                  <a:cubicBezTo>
                    <a:pt x="1238" y="692"/>
                    <a:pt x="1238" y="692"/>
                    <a:pt x="1238" y="692"/>
                  </a:cubicBezTo>
                  <a:cubicBezTo>
                    <a:pt x="1240" y="692"/>
                    <a:pt x="1240" y="692"/>
                    <a:pt x="1240" y="692"/>
                  </a:cubicBezTo>
                  <a:cubicBezTo>
                    <a:pt x="1241" y="691"/>
                    <a:pt x="1243" y="690"/>
                    <a:pt x="1244" y="689"/>
                  </a:cubicBezTo>
                  <a:cubicBezTo>
                    <a:pt x="1245" y="688"/>
                    <a:pt x="1246" y="686"/>
                    <a:pt x="1248" y="686"/>
                  </a:cubicBezTo>
                  <a:cubicBezTo>
                    <a:pt x="1248" y="686"/>
                    <a:pt x="1248" y="686"/>
                    <a:pt x="1248" y="686"/>
                  </a:cubicBezTo>
                  <a:cubicBezTo>
                    <a:pt x="1248" y="686"/>
                    <a:pt x="1248" y="686"/>
                    <a:pt x="1248" y="686"/>
                  </a:cubicBezTo>
                  <a:cubicBezTo>
                    <a:pt x="1250" y="685"/>
                    <a:pt x="1252" y="684"/>
                    <a:pt x="1253" y="684"/>
                  </a:cubicBezTo>
                  <a:cubicBezTo>
                    <a:pt x="1253" y="684"/>
                    <a:pt x="1253" y="684"/>
                    <a:pt x="1253" y="684"/>
                  </a:cubicBezTo>
                  <a:cubicBezTo>
                    <a:pt x="1255" y="684"/>
                    <a:pt x="1256" y="685"/>
                    <a:pt x="1257" y="685"/>
                  </a:cubicBezTo>
                  <a:cubicBezTo>
                    <a:pt x="1258" y="685"/>
                    <a:pt x="1258" y="685"/>
                    <a:pt x="1258" y="685"/>
                  </a:cubicBezTo>
                  <a:cubicBezTo>
                    <a:pt x="1259" y="685"/>
                    <a:pt x="1260" y="685"/>
                    <a:pt x="1260" y="685"/>
                  </a:cubicBezTo>
                  <a:cubicBezTo>
                    <a:pt x="1260" y="684"/>
                    <a:pt x="1261" y="684"/>
                    <a:pt x="1261" y="683"/>
                  </a:cubicBezTo>
                  <a:cubicBezTo>
                    <a:pt x="1262" y="681"/>
                    <a:pt x="1262" y="679"/>
                    <a:pt x="1263" y="678"/>
                  </a:cubicBezTo>
                  <a:cubicBezTo>
                    <a:pt x="1264" y="678"/>
                    <a:pt x="1264" y="677"/>
                    <a:pt x="1264" y="676"/>
                  </a:cubicBezTo>
                  <a:cubicBezTo>
                    <a:pt x="1264" y="676"/>
                    <a:pt x="1264" y="676"/>
                    <a:pt x="1264" y="676"/>
                  </a:cubicBezTo>
                  <a:cubicBezTo>
                    <a:pt x="1264" y="675"/>
                    <a:pt x="1264" y="675"/>
                    <a:pt x="1264" y="675"/>
                  </a:cubicBezTo>
                  <a:cubicBezTo>
                    <a:pt x="1264" y="675"/>
                    <a:pt x="1265" y="675"/>
                    <a:pt x="1266" y="675"/>
                  </a:cubicBezTo>
                  <a:cubicBezTo>
                    <a:pt x="1268" y="675"/>
                    <a:pt x="1269" y="673"/>
                    <a:pt x="1269" y="671"/>
                  </a:cubicBezTo>
                  <a:cubicBezTo>
                    <a:pt x="1269" y="670"/>
                    <a:pt x="1270" y="669"/>
                    <a:pt x="1270" y="668"/>
                  </a:cubicBezTo>
                  <a:cubicBezTo>
                    <a:pt x="1270" y="667"/>
                    <a:pt x="1270" y="667"/>
                    <a:pt x="1270" y="666"/>
                  </a:cubicBezTo>
                  <a:cubicBezTo>
                    <a:pt x="1271" y="665"/>
                    <a:pt x="1271" y="665"/>
                    <a:pt x="1271" y="665"/>
                  </a:cubicBezTo>
                  <a:cubicBezTo>
                    <a:pt x="1271" y="664"/>
                    <a:pt x="1272" y="664"/>
                    <a:pt x="1272" y="664"/>
                  </a:cubicBezTo>
                  <a:cubicBezTo>
                    <a:pt x="1273" y="664"/>
                    <a:pt x="1273" y="664"/>
                    <a:pt x="1273" y="664"/>
                  </a:cubicBezTo>
                  <a:cubicBezTo>
                    <a:pt x="1273" y="663"/>
                    <a:pt x="1273" y="663"/>
                    <a:pt x="1273" y="663"/>
                  </a:cubicBezTo>
                  <a:cubicBezTo>
                    <a:pt x="1273" y="661"/>
                    <a:pt x="1273" y="661"/>
                    <a:pt x="1273" y="661"/>
                  </a:cubicBezTo>
                  <a:cubicBezTo>
                    <a:pt x="1274" y="660"/>
                    <a:pt x="1275" y="658"/>
                    <a:pt x="1276" y="655"/>
                  </a:cubicBezTo>
                  <a:cubicBezTo>
                    <a:pt x="1276" y="655"/>
                    <a:pt x="1276" y="655"/>
                    <a:pt x="1276" y="655"/>
                  </a:cubicBezTo>
                  <a:cubicBezTo>
                    <a:pt x="1276" y="654"/>
                    <a:pt x="1276" y="654"/>
                    <a:pt x="1276" y="654"/>
                  </a:cubicBezTo>
                  <a:cubicBezTo>
                    <a:pt x="1276" y="654"/>
                    <a:pt x="1276" y="653"/>
                    <a:pt x="1276" y="652"/>
                  </a:cubicBezTo>
                  <a:cubicBezTo>
                    <a:pt x="1277" y="650"/>
                    <a:pt x="1277" y="649"/>
                    <a:pt x="1277" y="648"/>
                  </a:cubicBezTo>
                  <a:cubicBezTo>
                    <a:pt x="1277" y="647"/>
                    <a:pt x="1277" y="646"/>
                    <a:pt x="1278" y="646"/>
                  </a:cubicBezTo>
                  <a:cubicBezTo>
                    <a:pt x="1278" y="646"/>
                    <a:pt x="1278" y="645"/>
                    <a:pt x="1279" y="645"/>
                  </a:cubicBezTo>
                  <a:cubicBezTo>
                    <a:pt x="1279" y="645"/>
                    <a:pt x="1279" y="645"/>
                    <a:pt x="1279" y="646"/>
                  </a:cubicBezTo>
                  <a:cubicBezTo>
                    <a:pt x="1280" y="646"/>
                    <a:pt x="1280" y="646"/>
                    <a:pt x="1281" y="646"/>
                  </a:cubicBezTo>
                  <a:cubicBezTo>
                    <a:pt x="1281" y="646"/>
                    <a:pt x="1282" y="646"/>
                    <a:pt x="1283" y="646"/>
                  </a:cubicBezTo>
                  <a:cubicBezTo>
                    <a:pt x="1284" y="646"/>
                    <a:pt x="1284" y="646"/>
                    <a:pt x="1285" y="646"/>
                  </a:cubicBezTo>
                  <a:cubicBezTo>
                    <a:pt x="1287" y="645"/>
                    <a:pt x="1287" y="645"/>
                    <a:pt x="1287" y="645"/>
                  </a:cubicBezTo>
                  <a:cubicBezTo>
                    <a:pt x="1286" y="644"/>
                    <a:pt x="1286" y="644"/>
                    <a:pt x="1286" y="644"/>
                  </a:cubicBezTo>
                  <a:cubicBezTo>
                    <a:pt x="1286" y="644"/>
                    <a:pt x="1286" y="643"/>
                    <a:pt x="1286" y="643"/>
                  </a:cubicBezTo>
                  <a:cubicBezTo>
                    <a:pt x="1285" y="641"/>
                    <a:pt x="1283" y="640"/>
                    <a:pt x="1281" y="638"/>
                  </a:cubicBezTo>
                  <a:cubicBezTo>
                    <a:pt x="1280" y="637"/>
                    <a:pt x="1280" y="637"/>
                    <a:pt x="1280" y="637"/>
                  </a:cubicBezTo>
                  <a:cubicBezTo>
                    <a:pt x="1280" y="637"/>
                    <a:pt x="1280" y="637"/>
                    <a:pt x="1280" y="636"/>
                  </a:cubicBezTo>
                  <a:cubicBezTo>
                    <a:pt x="1280" y="634"/>
                    <a:pt x="1280" y="634"/>
                    <a:pt x="1280" y="634"/>
                  </a:cubicBezTo>
                  <a:cubicBezTo>
                    <a:pt x="1278" y="635"/>
                    <a:pt x="1278" y="635"/>
                    <a:pt x="1278" y="635"/>
                  </a:cubicBezTo>
                  <a:cubicBezTo>
                    <a:pt x="1278" y="635"/>
                    <a:pt x="1277" y="635"/>
                    <a:pt x="1277" y="635"/>
                  </a:cubicBezTo>
                  <a:cubicBezTo>
                    <a:pt x="1275" y="635"/>
                    <a:pt x="1275" y="635"/>
                    <a:pt x="1275" y="635"/>
                  </a:cubicBezTo>
                  <a:cubicBezTo>
                    <a:pt x="1275" y="635"/>
                    <a:pt x="1275" y="635"/>
                    <a:pt x="1275" y="635"/>
                  </a:cubicBezTo>
                  <a:cubicBezTo>
                    <a:pt x="1274" y="635"/>
                    <a:pt x="1272" y="633"/>
                    <a:pt x="1270" y="632"/>
                  </a:cubicBezTo>
                  <a:cubicBezTo>
                    <a:pt x="1269" y="632"/>
                    <a:pt x="1266" y="630"/>
                    <a:pt x="1264" y="630"/>
                  </a:cubicBezTo>
                  <a:cubicBezTo>
                    <a:pt x="1264" y="630"/>
                    <a:pt x="1263" y="630"/>
                    <a:pt x="1263" y="631"/>
                  </a:cubicBezTo>
                  <a:cubicBezTo>
                    <a:pt x="1259" y="631"/>
                    <a:pt x="1256" y="631"/>
                    <a:pt x="1255" y="632"/>
                  </a:cubicBezTo>
                  <a:cubicBezTo>
                    <a:pt x="1254" y="632"/>
                    <a:pt x="1252" y="633"/>
                    <a:pt x="1250" y="633"/>
                  </a:cubicBezTo>
                  <a:cubicBezTo>
                    <a:pt x="1248" y="634"/>
                    <a:pt x="1247" y="634"/>
                    <a:pt x="1246" y="634"/>
                  </a:cubicBezTo>
                  <a:cubicBezTo>
                    <a:pt x="1244" y="635"/>
                    <a:pt x="1243" y="635"/>
                    <a:pt x="1242" y="635"/>
                  </a:cubicBezTo>
                  <a:cubicBezTo>
                    <a:pt x="1241" y="635"/>
                    <a:pt x="1240" y="635"/>
                    <a:pt x="1240" y="635"/>
                  </a:cubicBezTo>
                  <a:cubicBezTo>
                    <a:pt x="1239" y="634"/>
                    <a:pt x="1239" y="634"/>
                    <a:pt x="1238" y="634"/>
                  </a:cubicBezTo>
                  <a:cubicBezTo>
                    <a:pt x="1237" y="634"/>
                    <a:pt x="1236" y="634"/>
                    <a:pt x="1235" y="635"/>
                  </a:cubicBezTo>
                  <a:cubicBezTo>
                    <a:pt x="1235" y="635"/>
                    <a:pt x="1235" y="635"/>
                    <a:pt x="1235" y="635"/>
                  </a:cubicBezTo>
                  <a:cubicBezTo>
                    <a:pt x="1235" y="635"/>
                    <a:pt x="1235" y="635"/>
                    <a:pt x="1235" y="635"/>
                  </a:cubicBezTo>
                  <a:cubicBezTo>
                    <a:pt x="1235" y="635"/>
                    <a:pt x="1234" y="635"/>
                    <a:pt x="1233" y="635"/>
                  </a:cubicBezTo>
                  <a:cubicBezTo>
                    <a:pt x="1232" y="635"/>
                    <a:pt x="1231" y="635"/>
                    <a:pt x="1230" y="635"/>
                  </a:cubicBezTo>
                  <a:cubicBezTo>
                    <a:pt x="1229" y="634"/>
                    <a:pt x="1228" y="634"/>
                    <a:pt x="1226" y="634"/>
                  </a:cubicBezTo>
                  <a:cubicBezTo>
                    <a:pt x="1225" y="634"/>
                    <a:pt x="1224" y="634"/>
                    <a:pt x="1223" y="633"/>
                  </a:cubicBezTo>
                  <a:cubicBezTo>
                    <a:pt x="1223" y="633"/>
                    <a:pt x="1223" y="633"/>
                    <a:pt x="1223" y="633"/>
                  </a:cubicBezTo>
                  <a:cubicBezTo>
                    <a:pt x="1215" y="634"/>
                    <a:pt x="1215" y="634"/>
                    <a:pt x="1215" y="634"/>
                  </a:cubicBezTo>
                  <a:cubicBezTo>
                    <a:pt x="1213" y="634"/>
                    <a:pt x="1213" y="634"/>
                    <a:pt x="1213" y="634"/>
                  </a:cubicBezTo>
                  <a:cubicBezTo>
                    <a:pt x="1211" y="635"/>
                    <a:pt x="1209" y="635"/>
                    <a:pt x="1208" y="636"/>
                  </a:cubicBezTo>
                  <a:cubicBezTo>
                    <a:pt x="1206" y="637"/>
                    <a:pt x="1203" y="637"/>
                    <a:pt x="1201" y="637"/>
                  </a:cubicBezTo>
                  <a:cubicBezTo>
                    <a:pt x="1193" y="637"/>
                    <a:pt x="1193" y="637"/>
                    <a:pt x="1193" y="637"/>
                  </a:cubicBezTo>
                  <a:cubicBezTo>
                    <a:pt x="1193" y="637"/>
                    <a:pt x="1191" y="638"/>
                    <a:pt x="1190" y="638"/>
                  </a:cubicBezTo>
                  <a:cubicBezTo>
                    <a:pt x="1188" y="638"/>
                    <a:pt x="1186" y="638"/>
                    <a:pt x="1184" y="638"/>
                  </a:cubicBezTo>
                  <a:cubicBezTo>
                    <a:pt x="1182" y="639"/>
                    <a:pt x="1179" y="639"/>
                    <a:pt x="1177" y="639"/>
                  </a:cubicBezTo>
                  <a:cubicBezTo>
                    <a:pt x="1177" y="639"/>
                    <a:pt x="1177" y="639"/>
                    <a:pt x="1177" y="639"/>
                  </a:cubicBezTo>
                  <a:cubicBezTo>
                    <a:pt x="1176" y="639"/>
                    <a:pt x="1174" y="639"/>
                    <a:pt x="1174" y="639"/>
                  </a:cubicBezTo>
                  <a:cubicBezTo>
                    <a:pt x="1173" y="639"/>
                    <a:pt x="1173" y="639"/>
                    <a:pt x="1173" y="639"/>
                  </a:cubicBezTo>
                  <a:cubicBezTo>
                    <a:pt x="1173" y="639"/>
                    <a:pt x="1172" y="638"/>
                    <a:pt x="1171" y="638"/>
                  </a:cubicBezTo>
                  <a:cubicBezTo>
                    <a:pt x="1169" y="637"/>
                    <a:pt x="1168" y="637"/>
                    <a:pt x="1168" y="636"/>
                  </a:cubicBezTo>
                  <a:cubicBezTo>
                    <a:pt x="1167" y="636"/>
                    <a:pt x="1167" y="636"/>
                    <a:pt x="1167" y="636"/>
                  </a:cubicBezTo>
                  <a:cubicBezTo>
                    <a:pt x="1167" y="636"/>
                    <a:pt x="1166" y="636"/>
                    <a:pt x="1165" y="636"/>
                  </a:cubicBezTo>
                  <a:cubicBezTo>
                    <a:pt x="1164" y="636"/>
                    <a:pt x="1162" y="636"/>
                    <a:pt x="1161" y="636"/>
                  </a:cubicBezTo>
                  <a:cubicBezTo>
                    <a:pt x="1161" y="635"/>
                    <a:pt x="1161" y="635"/>
                    <a:pt x="1161" y="635"/>
                  </a:cubicBezTo>
                  <a:cubicBezTo>
                    <a:pt x="1161" y="635"/>
                    <a:pt x="1160" y="635"/>
                    <a:pt x="1159" y="635"/>
                  </a:cubicBezTo>
                  <a:cubicBezTo>
                    <a:pt x="1158" y="635"/>
                    <a:pt x="1157" y="635"/>
                    <a:pt x="1157" y="634"/>
                  </a:cubicBezTo>
                  <a:cubicBezTo>
                    <a:pt x="1157" y="634"/>
                    <a:pt x="1157" y="634"/>
                    <a:pt x="1157" y="634"/>
                  </a:cubicBezTo>
                  <a:cubicBezTo>
                    <a:pt x="1155" y="634"/>
                    <a:pt x="1155" y="634"/>
                    <a:pt x="1155" y="634"/>
                  </a:cubicBezTo>
                  <a:cubicBezTo>
                    <a:pt x="1154" y="634"/>
                    <a:pt x="1152" y="634"/>
                    <a:pt x="1150" y="633"/>
                  </a:cubicBezTo>
                  <a:cubicBezTo>
                    <a:pt x="1149" y="633"/>
                    <a:pt x="1149" y="633"/>
                    <a:pt x="1149" y="633"/>
                  </a:cubicBezTo>
                  <a:cubicBezTo>
                    <a:pt x="1149" y="633"/>
                    <a:pt x="1149" y="633"/>
                    <a:pt x="1149" y="633"/>
                  </a:cubicBezTo>
                  <a:cubicBezTo>
                    <a:pt x="1148" y="633"/>
                    <a:pt x="1145" y="632"/>
                    <a:pt x="1145" y="629"/>
                  </a:cubicBezTo>
                  <a:cubicBezTo>
                    <a:pt x="1145" y="628"/>
                    <a:pt x="1145" y="628"/>
                    <a:pt x="1145" y="628"/>
                  </a:cubicBezTo>
                  <a:cubicBezTo>
                    <a:pt x="1145" y="628"/>
                    <a:pt x="1145" y="627"/>
                    <a:pt x="1146" y="626"/>
                  </a:cubicBezTo>
                  <a:cubicBezTo>
                    <a:pt x="1146" y="625"/>
                    <a:pt x="1146" y="625"/>
                    <a:pt x="1146" y="625"/>
                  </a:cubicBezTo>
                  <a:cubicBezTo>
                    <a:pt x="1146" y="624"/>
                    <a:pt x="1146" y="624"/>
                    <a:pt x="1146" y="624"/>
                  </a:cubicBezTo>
                  <a:cubicBezTo>
                    <a:pt x="1146" y="623"/>
                    <a:pt x="1146" y="623"/>
                    <a:pt x="1146" y="623"/>
                  </a:cubicBezTo>
                  <a:cubicBezTo>
                    <a:pt x="1146" y="622"/>
                    <a:pt x="1146" y="622"/>
                    <a:pt x="1146" y="621"/>
                  </a:cubicBezTo>
                  <a:cubicBezTo>
                    <a:pt x="1147" y="620"/>
                    <a:pt x="1147" y="619"/>
                    <a:pt x="1146" y="618"/>
                  </a:cubicBezTo>
                  <a:cubicBezTo>
                    <a:pt x="1146" y="617"/>
                    <a:pt x="1146" y="615"/>
                    <a:pt x="1145" y="613"/>
                  </a:cubicBezTo>
                  <a:cubicBezTo>
                    <a:pt x="1145" y="613"/>
                    <a:pt x="1144" y="610"/>
                    <a:pt x="1143" y="609"/>
                  </a:cubicBezTo>
                  <a:cubicBezTo>
                    <a:pt x="1143" y="609"/>
                    <a:pt x="1143" y="609"/>
                    <a:pt x="1143" y="609"/>
                  </a:cubicBezTo>
                  <a:cubicBezTo>
                    <a:pt x="1143" y="607"/>
                    <a:pt x="1143" y="605"/>
                    <a:pt x="1144" y="604"/>
                  </a:cubicBezTo>
                  <a:cubicBezTo>
                    <a:pt x="1144" y="604"/>
                    <a:pt x="1144" y="604"/>
                    <a:pt x="1144" y="604"/>
                  </a:cubicBezTo>
                  <a:cubicBezTo>
                    <a:pt x="1145" y="604"/>
                    <a:pt x="1145" y="604"/>
                    <a:pt x="1145" y="604"/>
                  </a:cubicBezTo>
                  <a:cubicBezTo>
                    <a:pt x="1145" y="602"/>
                    <a:pt x="1145" y="601"/>
                    <a:pt x="1144" y="599"/>
                  </a:cubicBezTo>
                  <a:cubicBezTo>
                    <a:pt x="1144" y="599"/>
                    <a:pt x="1144" y="599"/>
                    <a:pt x="1144" y="599"/>
                  </a:cubicBezTo>
                  <a:cubicBezTo>
                    <a:pt x="1144" y="599"/>
                    <a:pt x="1144" y="599"/>
                    <a:pt x="1144" y="599"/>
                  </a:cubicBezTo>
                  <a:cubicBezTo>
                    <a:pt x="1144" y="598"/>
                    <a:pt x="1143" y="597"/>
                    <a:pt x="1142" y="596"/>
                  </a:cubicBezTo>
                  <a:cubicBezTo>
                    <a:pt x="1142" y="595"/>
                    <a:pt x="1142" y="595"/>
                    <a:pt x="1141" y="594"/>
                  </a:cubicBezTo>
                  <a:cubicBezTo>
                    <a:pt x="1141" y="592"/>
                    <a:pt x="1138" y="589"/>
                    <a:pt x="1136" y="587"/>
                  </a:cubicBezTo>
                  <a:cubicBezTo>
                    <a:pt x="1134" y="586"/>
                    <a:pt x="1134" y="586"/>
                    <a:pt x="1134" y="586"/>
                  </a:cubicBezTo>
                  <a:cubicBezTo>
                    <a:pt x="1134" y="586"/>
                    <a:pt x="1134" y="586"/>
                    <a:pt x="1134" y="586"/>
                  </a:cubicBezTo>
                  <a:cubicBezTo>
                    <a:pt x="1134" y="586"/>
                    <a:pt x="1134" y="586"/>
                    <a:pt x="1134" y="586"/>
                  </a:cubicBezTo>
                  <a:cubicBezTo>
                    <a:pt x="1133" y="585"/>
                    <a:pt x="1133" y="585"/>
                    <a:pt x="1133" y="585"/>
                  </a:cubicBezTo>
                  <a:cubicBezTo>
                    <a:pt x="1132" y="586"/>
                    <a:pt x="1132" y="586"/>
                    <a:pt x="1132" y="586"/>
                  </a:cubicBezTo>
                  <a:cubicBezTo>
                    <a:pt x="1131" y="587"/>
                    <a:pt x="1131" y="587"/>
                    <a:pt x="1131" y="587"/>
                  </a:cubicBezTo>
                  <a:cubicBezTo>
                    <a:pt x="1131" y="591"/>
                    <a:pt x="1131" y="591"/>
                    <a:pt x="1131" y="591"/>
                  </a:cubicBezTo>
                  <a:cubicBezTo>
                    <a:pt x="1131" y="592"/>
                    <a:pt x="1131" y="592"/>
                    <a:pt x="1131" y="592"/>
                  </a:cubicBezTo>
                  <a:cubicBezTo>
                    <a:pt x="1132" y="592"/>
                    <a:pt x="1132" y="593"/>
                    <a:pt x="1132" y="594"/>
                  </a:cubicBezTo>
                  <a:cubicBezTo>
                    <a:pt x="1132" y="594"/>
                    <a:pt x="1132" y="595"/>
                    <a:pt x="1132" y="596"/>
                  </a:cubicBezTo>
                  <a:cubicBezTo>
                    <a:pt x="1131" y="596"/>
                    <a:pt x="1131" y="596"/>
                    <a:pt x="1131" y="596"/>
                  </a:cubicBezTo>
                  <a:cubicBezTo>
                    <a:pt x="1131" y="596"/>
                    <a:pt x="1131" y="596"/>
                    <a:pt x="1131" y="596"/>
                  </a:cubicBezTo>
                  <a:cubicBezTo>
                    <a:pt x="1131" y="597"/>
                    <a:pt x="1131" y="597"/>
                    <a:pt x="1131" y="597"/>
                  </a:cubicBezTo>
                  <a:cubicBezTo>
                    <a:pt x="1130" y="598"/>
                    <a:pt x="1130" y="598"/>
                    <a:pt x="1129" y="598"/>
                  </a:cubicBezTo>
                  <a:cubicBezTo>
                    <a:pt x="1129" y="598"/>
                    <a:pt x="1129" y="598"/>
                    <a:pt x="1129" y="598"/>
                  </a:cubicBezTo>
                  <a:cubicBezTo>
                    <a:pt x="1128" y="597"/>
                    <a:pt x="1127" y="597"/>
                    <a:pt x="1126" y="597"/>
                  </a:cubicBezTo>
                  <a:cubicBezTo>
                    <a:pt x="1126" y="597"/>
                    <a:pt x="1125" y="596"/>
                    <a:pt x="1124" y="596"/>
                  </a:cubicBezTo>
                  <a:cubicBezTo>
                    <a:pt x="1124" y="596"/>
                    <a:pt x="1124" y="596"/>
                    <a:pt x="1124" y="596"/>
                  </a:cubicBezTo>
                  <a:cubicBezTo>
                    <a:pt x="1119" y="596"/>
                    <a:pt x="1119" y="596"/>
                    <a:pt x="1119" y="596"/>
                  </a:cubicBezTo>
                  <a:cubicBezTo>
                    <a:pt x="1119" y="596"/>
                    <a:pt x="1119" y="596"/>
                    <a:pt x="1119" y="596"/>
                  </a:cubicBezTo>
                  <a:cubicBezTo>
                    <a:pt x="1119" y="596"/>
                    <a:pt x="1118" y="596"/>
                    <a:pt x="1118" y="596"/>
                  </a:cubicBezTo>
                  <a:cubicBezTo>
                    <a:pt x="1118" y="596"/>
                    <a:pt x="1117" y="596"/>
                    <a:pt x="1116" y="595"/>
                  </a:cubicBezTo>
                  <a:cubicBezTo>
                    <a:pt x="1115" y="595"/>
                    <a:pt x="1115" y="595"/>
                    <a:pt x="1114" y="595"/>
                  </a:cubicBezTo>
                  <a:cubicBezTo>
                    <a:pt x="1113" y="593"/>
                    <a:pt x="1112" y="591"/>
                    <a:pt x="1110" y="591"/>
                  </a:cubicBezTo>
                  <a:cubicBezTo>
                    <a:pt x="1110" y="590"/>
                    <a:pt x="1110" y="590"/>
                    <a:pt x="1110" y="590"/>
                  </a:cubicBezTo>
                  <a:cubicBezTo>
                    <a:pt x="1110" y="590"/>
                    <a:pt x="1110" y="590"/>
                    <a:pt x="1110" y="590"/>
                  </a:cubicBezTo>
                  <a:cubicBezTo>
                    <a:pt x="1108" y="590"/>
                    <a:pt x="1106" y="589"/>
                    <a:pt x="1106" y="588"/>
                  </a:cubicBezTo>
                  <a:cubicBezTo>
                    <a:pt x="1105" y="586"/>
                    <a:pt x="1105" y="586"/>
                    <a:pt x="1105" y="585"/>
                  </a:cubicBezTo>
                  <a:cubicBezTo>
                    <a:pt x="1105" y="585"/>
                    <a:pt x="1105" y="585"/>
                    <a:pt x="1105" y="585"/>
                  </a:cubicBezTo>
                  <a:cubicBezTo>
                    <a:pt x="1105" y="584"/>
                    <a:pt x="1105" y="584"/>
                    <a:pt x="1105" y="584"/>
                  </a:cubicBezTo>
                  <a:cubicBezTo>
                    <a:pt x="1105" y="584"/>
                    <a:pt x="1105" y="584"/>
                    <a:pt x="1105" y="583"/>
                  </a:cubicBezTo>
                  <a:cubicBezTo>
                    <a:pt x="1105" y="583"/>
                    <a:pt x="1105" y="583"/>
                    <a:pt x="1105" y="582"/>
                  </a:cubicBezTo>
                  <a:cubicBezTo>
                    <a:pt x="1105" y="582"/>
                    <a:pt x="1105" y="582"/>
                    <a:pt x="1105" y="582"/>
                  </a:cubicBezTo>
                  <a:cubicBezTo>
                    <a:pt x="1105" y="582"/>
                    <a:pt x="1105" y="582"/>
                    <a:pt x="1105" y="582"/>
                  </a:cubicBezTo>
                  <a:cubicBezTo>
                    <a:pt x="1105" y="581"/>
                    <a:pt x="1105" y="580"/>
                    <a:pt x="1104" y="580"/>
                  </a:cubicBezTo>
                  <a:cubicBezTo>
                    <a:pt x="1104" y="579"/>
                    <a:pt x="1103" y="579"/>
                    <a:pt x="1103" y="578"/>
                  </a:cubicBezTo>
                  <a:cubicBezTo>
                    <a:pt x="1102" y="578"/>
                    <a:pt x="1101" y="578"/>
                    <a:pt x="1101" y="577"/>
                  </a:cubicBezTo>
                  <a:cubicBezTo>
                    <a:pt x="1100" y="577"/>
                    <a:pt x="1099" y="576"/>
                    <a:pt x="1098" y="576"/>
                  </a:cubicBezTo>
                  <a:cubicBezTo>
                    <a:pt x="1097" y="576"/>
                    <a:pt x="1097" y="576"/>
                    <a:pt x="1097" y="576"/>
                  </a:cubicBezTo>
                  <a:cubicBezTo>
                    <a:pt x="1096" y="577"/>
                    <a:pt x="1096" y="577"/>
                    <a:pt x="1096" y="577"/>
                  </a:cubicBezTo>
                  <a:cubicBezTo>
                    <a:pt x="1096" y="578"/>
                    <a:pt x="1096" y="578"/>
                    <a:pt x="1096" y="578"/>
                  </a:cubicBezTo>
                  <a:cubicBezTo>
                    <a:pt x="1096" y="579"/>
                    <a:pt x="1097" y="581"/>
                    <a:pt x="1098" y="581"/>
                  </a:cubicBezTo>
                  <a:cubicBezTo>
                    <a:pt x="1099" y="582"/>
                    <a:pt x="1099" y="584"/>
                    <a:pt x="1099" y="585"/>
                  </a:cubicBezTo>
                  <a:cubicBezTo>
                    <a:pt x="1099" y="586"/>
                    <a:pt x="1098" y="586"/>
                    <a:pt x="1097" y="586"/>
                  </a:cubicBezTo>
                  <a:cubicBezTo>
                    <a:pt x="1096" y="586"/>
                    <a:pt x="1095" y="586"/>
                    <a:pt x="1095" y="586"/>
                  </a:cubicBezTo>
                  <a:cubicBezTo>
                    <a:pt x="1094" y="586"/>
                    <a:pt x="1093" y="586"/>
                    <a:pt x="1092" y="586"/>
                  </a:cubicBezTo>
                  <a:cubicBezTo>
                    <a:pt x="1091" y="586"/>
                    <a:pt x="1088" y="585"/>
                    <a:pt x="1087" y="583"/>
                  </a:cubicBezTo>
                  <a:cubicBezTo>
                    <a:pt x="1086" y="583"/>
                    <a:pt x="1086" y="583"/>
                    <a:pt x="1086" y="583"/>
                  </a:cubicBezTo>
                  <a:cubicBezTo>
                    <a:pt x="1086" y="583"/>
                    <a:pt x="1086" y="583"/>
                    <a:pt x="1086" y="583"/>
                  </a:cubicBezTo>
                  <a:cubicBezTo>
                    <a:pt x="1085" y="583"/>
                    <a:pt x="1084" y="581"/>
                    <a:pt x="1084" y="579"/>
                  </a:cubicBezTo>
                  <a:cubicBezTo>
                    <a:pt x="1084" y="578"/>
                    <a:pt x="1083" y="577"/>
                    <a:pt x="1081" y="576"/>
                  </a:cubicBezTo>
                  <a:cubicBezTo>
                    <a:pt x="1080" y="576"/>
                    <a:pt x="1077" y="574"/>
                    <a:pt x="1077" y="573"/>
                  </a:cubicBezTo>
                  <a:cubicBezTo>
                    <a:pt x="1076" y="573"/>
                    <a:pt x="1076" y="573"/>
                    <a:pt x="1076" y="573"/>
                  </a:cubicBezTo>
                  <a:cubicBezTo>
                    <a:pt x="1076" y="573"/>
                    <a:pt x="1076" y="573"/>
                    <a:pt x="1076" y="573"/>
                  </a:cubicBezTo>
                  <a:cubicBezTo>
                    <a:pt x="1075" y="573"/>
                    <a:pt x="1073" y="572"/>
                    <a:pt x="1073" y="571"/>
                  </a:cubicBezTo>
                  <a:cubicBezTo>
                    <a:pt x="1073" y="571"/>
                    <a:pt x="1073" y="571"/>
                    <a:pt x="1073" y="571"/>
                  </a:cubicBezTo>
                  <a:cubicBezTo>
                    <a:pt x="1073" y="571"/>
                    <a:pt x="1073" y="571"/>
                    <a:pt x="1073" y="571"/>
                  </a:cubicBezTo>
                  <a:cubicBezTo>
                    <a:pt x="1072" y="570"/>
                    <a:pt x="1072" y="570"/>
                    <a:pt x="1072" y="569"/>
                  </a:cubicBezTo>
                  <a:cubicBezTo>
                    <a:pt x="1071" y="569"/>
                    <a:pt x="1071" y="568"/>
                    <a:pt x="1070" y="568"/>
                  </a:cubicBezTo>
                  <a:cubicBezTo>
                    <a:pt x="1070" y="567"/>
                    <a:pt x="1069" y="567"/>
                    <a:pt x="1069" y="567"/>
                  </a:cubicBezTo>
                  <a:cubicBezTo>
                    <a:pt x="1068" y="566"/>
                    <a:pt x="1068" y="566"/>
                    <a:pt x="1068" y="566"/>
                  </a:cubicBezTo>
                  <a:cubicBezTo>
                    <a:pt x="1068" y="567"/>
                    <a:pt x="1068" y="567"/>
                    <a:pt x="1068" y="567"/>
                  </a:cubicBezTo>
                  <a:cubicBezTo>
                    <a:pt x="1067" y="567"/>
                    <a:pt x="1066" y="568"/>
                    <a:pt x="1066" y="569"/>
                  </a:cubicBezTo>
                  <a:cubicBezTo>
                    <a:pt x="1066" y="569"/>
                    <a:pt x="1066" y="570"/>
                    <a:pt x="1066" y="570"/>
                  </a:cubicBezTo>
                  <a:cubicBezTo>
                    <a:pt x="1065" y="571"/>
                    <a:pt x="1065" y="572"/>
                    <a:pt x="1065" y="573"/>
                  </a:cubicBezTo>
                  <a:cubicBezTo>
                    <a:pt x="1065" y="575"/>
                    <a:pt x="1065" y="575"/>
                    <a:pt x="1065" y="575"/>
                  </a:cubicBezTo>
                  <a:cubicBezTo>
                    <a:pt x="1069" y="575"/>
                    <a:pt x="1069" y="575"/>
                    <a:pt x="1069" y="575"/>
                  </a:cubicBezTo>
                  <a:cubicBezTo>
                    <a:pt x="1071" y="575"/>
                    <a:pt x="1072" y="576"/>
                    <a:pt x="1073" y="578"/>
                  </a:cubicBezTo>
                  <a:cubicBezTo>
                    <a:pt x="1073" y="578"/>
                    <a:pt x="1074" y="580"/>
                    <a:pt x="1071" y="583"/>
                  </a:cubicBezTo>
                  <a:cubicBezTo>
                    <a:pt x="1069" y="584"/>
                    <a:pt x="1067" y="585"/>
                    <a:pt x="1066" y="587"/>
                  </a:cubicBezTo>
                  <a:cubicBezTo>
                    <a:pt x="1066" y="588"/>
                    <a:pt x="1065" y="590"/>
                    <a:pt x="1063" y="591"/>
                  </a:cubicBezTo>
                  <a:cubicBezTo>
                    <a:pt x="1063" y="591"/>
                    <a:pt x="1061" y="592"/>
                    <a:pt x="1060" y="592"/>
                  </a:cubicBezTo>
                  <a:cubicBezTo>
                    <a:pt x="1060" y="593"/>
                    <a:pt x="1060" y="593"/>
                    <a:pt x="1060" y="593"/>
                  </a:cubicBezTo>
                  <a:cubicBezTo>
                    <a:pt x="1060" y="593"/>
                    <a:pt x="1060" y="593"/>
                    <a:pt x="1060" y="593"/>
                  </a:cubicBezTo>
                  <a:cubicBezTo>
                    <a:pt x="1059" y="594"/>
                    <a:pt x="1057" y="596"/>
                    <a:pt x="1057" y="598"/>
                  </a:cubicBezTo>
                  <a:cubicBezTo>
                    <a:pt x="1057" y="600"/>
                    <a:pt x="1056" y="603"/>
                    <a:pt x="1055" y="604"/>
                  </a:cubicBezTo>
                  <a:cubicBezTo>
                    <a:pt x="1055" y="604"/>
                    <a:pt x="1055" y="605"/>
                    <a:pt x="1055" y="607"/>
                  </a:cubicBezTo>
                  <a:cubicBezTo>
                    <a:pt x="1055" y="608"/>
                    <a:pt x="1055" y="608"/>
                    <a:pt x="1055" y="608"/>
                  </a:cubicBezTo>
                  <a:cubicBezTo>
                    <a:pt x="1055" y="608"/>
                    <a:pt x="1055" y="608"/>
                    <a:pt x="1055" y="608"/>
                  </a:cubicBezTo>
                  <a:cubicBezTo>
                    <a:pt x="1056" y="609"/>
                    <a:pt x="1056" y="610"/>
                    <a:pt x="1056" y="611"/>
                  </a:cubicBezTo>
                  <a:cubicBezTo>
                    <a:pt x="1056" y="614"/>
                    <a:pt x="1056" y="614"/>
                    <a:pt x="1056" y="614"/>
                  </a:cubicBezTo>
                  <a:cubicBezTo>
                    <a:pt x="1057" y="613"/>
                    <a:pt x="1057" y="613"/>
                    <a:pt x="1057" y="613"/>
                  </a:cubicBezTo>
                  <a:cubicBezTo>
                    <a:pt x="1058" y="613"/>
                    <a:pt x="1058" y="613"/>
                    <a:pt x="1059" y="613"/>
                  </a:cubicBezTo>
                  <a:cubicBezTo>
                    <a:pt x="1060" y="613"/>
                    <a:pt x="1060" y="613"/>
                    <a:pt x="1060" y="613"/>
                  </a:cubicBezTo>
                  <a:cubicBezTo>
                    <a:pt x="1061" y="613"/>
                    <a:pt x="1063" y="613"/>
                    <a:pt x="1063" y="613"/>
                  </a:cubicBezTo>
                  <a:cubicBezTo>
                    <a:pt x="1064" y="614"/>
                    <a:pt x="1064" y="614"/>
                    <a:pt x="1064" y="614"/>
                  </a:cubicBezTo>
                  <a:cubicBezTo>
                    <a:pt x="1064" y="614"/>
                    <a:pt x="1064" y="614"/>
                    <a:pt x="1064" y="614"/>
                  </a:cubicBezTo>
                  <a:cubicBezTo>
                    <a:pt x="1065" y="614"/>
                    <a:pt x="1068" y="615"/>
                    <a:pt x="1069" y="617"/>
                  </a:cubicBezTo>
                  <a:cubicBezTo>
                    <a:pt x="1071" y="618"/>
                    <a:pt x="1073" y="621"/>
                    <a:pt x="1074" y="623"/>
                  </a:cubicBezTo>
                  <a:cubicBezTo>
                    <a:pt x="1074" y="624"/>
                    <a:pt x="1076" y="627"/>
                    <a:pt x="1079" y="628"/>
                  </a:cubicBezTo>
                  <a:cubicBezTo>
                    <a:pt x="1080" y="628"/>
                    <a:pt x="1081" y="628"/>
                    <a:pt x="1082" y="628"/>
                  </a:cubicBezTo>
                  <a:cubicBezTo>
                    <a:pt x="1083" y="628"/>
                    <a:pt x="1084" y="628"/>
                    <a:pt x="1084" y="627"/>
                  </a:cubicBezTo>
                  <a:cubicBezTo>
                    <a:pt x="1084" y="627"/>
                    <a:pt x="1084" y="627"/>
                    <a:pt x="1084" y="627"/>
                  </a:cubicBezTo>
                  <a:cubicBezTo>
                    <a:pt x="1085" y="627"/>
                    <a:pt x="1085" y="627"/>
                    <a:pt x="1085" y="627"/>
                  </a:cubicBezTo>
                  <a:cubicBezTo>
                    <a:pt x="1086" y="627"/>
                    <a:pt x="1087" y="627"/>
                    <a:pt x="1088" y="627"/>
                  </a:cubicBezTo>
                  <a:cubicBezTo>
                    <a:pt x="1089" y="627"/>
                    <a:pt x="1090" y="627"/>
                    <a:pt x="1091" y="627"/>
                  </a:cubicBezTo>
                  <a:cubicBezTo>
                    <a:pt x="1091" y="627"/>
                    <a:pt x="1091" y="627"/>
                    <a:pt x="1091" y="627"/>
                  </a:cubicBezTo>
                  <a:cubicBezTo>
                    <a:pt x="1091" y="627"/>
                    <a:pt x="1091" y="627"/>
                    <a:pt x="1091" y="627"/>
                  </a:cubicBezTo>
                  <a:cubicBezTo>
                    <a:pt x="1093" y="627"/>
                    <a:pt x="1094" y="629"/>
                    <a:pt x="1094" y="631"/>
                  </a:cubicBezTo>
                  <a:cubicBezTo>
                    <a:pt x="1094" y="632"/>
                    <a:pt x="1096" y="635"/>
                    <a:pt x="1098" y="636"/>
                  </a:cubicBezTo>
                  <a:cubicBezTo>
                    <a:pt x="1101" y="636"/>
                    <a:pt x="1101" y="639"/>
                    <a:pt x="1101" y="640"/>
                  </a:cubicBezTo>
                  <a:cubicBezTo>
                    <a:pt x="1101" y="640"/>
                    <a:pt x="1101" y="640"/>
                    <a:pt x="1101" y="640"/>
                  </a:cubicBezTo>
                  <a:cubicBezTo>
                    <a:pt x="1101" y="640"/>
                    <a:pt x="1101" y="640"/>
                    <a:pt x="1101" y="641"/>
                  </a:cubicBezTo>
                  <a:cubicBezTo>
                    <a:pt x="1100" y="642"/>
                    <a:pt x="1099" y="642"/>
                    <a:pt x="1098" y="643"/>
                  </a:cubicBezTo>
                  <a:cubicBezTo>
                    <a:pt x="1096" y="643"/>
                    <a:pt x="1094" y="644"/>
                    <a:pt x="1093" y="645"/>
                  </a:cubicBezTo>
                  <a:cubicBezTo>
                    <a:pt x="1093" y="645"/>
                    <a:pt x="1092" y="646"/>
                    <a:pt x="1091" y="646"/>
                  </a:cubicBezTo>
                  <a:cubicBezTo>
                    <a:pt x="1090" y="646"/>
                    <a:pt x="1089" y="645"/>
                    <a:pt x="1088" y="645"/>
                  </a:cubicBezTo>
                  <a:cubicBezTo>
                    <a:pt x="1087" y="645"/>
                    <a:pt x="1086" y="644"/>
                    <a:pt x="1084" y="644"/>
                  </a:cubicBezTo>
                  <a:cubicBezTo>
                    <a:pt x="1083" y="644"/>
                    <a:pt x="1081" y="644"/>
                    <a:pt x="1080" y="644"/>
                  </a:cubicBezTo>
                  <a:cubicBezTo>
                    <a:pt x="1080" y="644"/>
                    <a:pt x="1080" y="644"/>
                    <a:pt x="1080" y="644"/>
                  </a:cubicBezTo>
                  <a:cubicBezTo>
                    <a:pt x="1080" y="644"/>
                    <a:pt x="1080" y="644"/>
                    <a:pt x="1080" y="644"/>
                  </a:cubicBezTo>
                  <a:cubicBezTo>
                    <a:pt x="1077" y="644"/>
                    <a:pt x="1076" y="645"/>
                    <a:pt x="1076" y="647"/>
                  </a:cubicBezTo>
                  <a:cubicBezTo>
                    <a:pt x="1076" y="648"/>
                    <a:pt x="1075" y="650"/>
                    <a:pt x="1075" y="651"/>
                  </a:cubicBezTo>
                  <a:cubicBezTo>
                    <a:pt x="1075" y="652"/>
                    <a:pt x="1075" y="653"/>
                    <a:pt x="1075" y="654"/>
                  </a:cubicBezTo>
                  <a:cubicBezTo>
                    <a:pt x="1074" y="655"/>
                    <a:pt x="1074" y="656"/>
                    <a:pt x="1073" y="657"/>
                  </a:cubicBezTo>
                  <a:cubicBezTo>
                    <a:pt x="1072" y="658"/>
                    <a:pt x="1072" y="659"/>
                    <a:pt x="1071" y="660"/>
                  </a:cubicBezTo>
                  <a:cubicBezTo>
                    <a:pt x="1070" y="662"/>
                    <a:pt x="1068" y="662"/>
                    <a:pt x="1067" y="662"/>
                  </a:cubicBezTo>
                  <a:cubicBezTo>
                    <a:pt x="1064" y="661"/>
                    <a:pt x="1063" y="661"/>
                    <a:pt x="1062" y="661"/>
                  </a:cubicBezTo>
                  <a:cubicBezTo>
                    <a:pt x="1061" y="661"/>
                    <a:pt x="1061" y="662"/>
                    <a:pt x="1061" y="663"/>
                  </a:cubicBezTo>
                  <a:cubicBezTo>
                    <a:pt x="1061" y="664"/>
                    <a:pt x="1060" y="666"/>
                    <a:pt x="1059" y="668"/>
                  </a:cubicBezTo>
                  <a:cubicBezTo>
                    <a:pt x="1059" y="668"/>
                    <a:pt x="1058" y="669"/>
                    <a:pt x="1058" y="669"/>
                  </a:cubicBezTo>
                  <a:cubicBezTo>
                    <a:pt x="1057" y="671"/>
                    <a:pt x="1056" y="673"/>
                    <a:pt x="1056" y="674"/>
                  </a:cubicBezTo>
                  <a:cubicBezTo>
                    <a:pt x="1056" y="674"/>
                    <a:pt x="1056" y="674"/>
                    <a:pt x="1056" y="674"/>
                  </a:cubicBezTo>
                  <a:cubicBezTo>
                    <a:pt x="1055" y="675"/>
                    <a:pt x="1055" y="677"/>
                    <a:pt x="1056" y="679"/>
                  </a:cubicBezTo>
                  <a:cubicBezTo>
                    <a:pt x="1057" y="680"/>
                    <a:pt x="1058" y="681"/>
                    <a:pt x="1058" y="681"/>
                  </a:cubicBezTo>
                  <a:cubicBezTo>
                    <a:pt x="1058" y="681"/>
                    <a:pt x="1059" y="682"/>
                    <a:pt x="1060" y="684"/>
                  </a:cubicBezTo>
                  <a:cubicBezTo>
                    <a:pt x="1060" y="684"/>
                    <a:pt x="1060" y="684"/>
                    <a:pt x="1060" y="684"/>
                  </a:cubicBezTo>
                  <a:cubicBezTo>
                    <a:pt x="1060" y="684"/>
                    <a:pt x="1060" y="684"/>
                    <a:pt x="1060" y="684"/>
                  </a:cubicBezTo>
                  <a:cubicBezTo>
                    <a:pt x="1061" y="685"/>
                    <a:pt x="1063" y="685"/>
                    <a:pt x="1064" y="685"/>
                  </a:cubicBezTo>
                  <a:cubicBezTo>
                    <a:pt x="1066" y="685"/>
                    <a:pt x="1069" y="686"/>
                    <a:pt x="1070" y="687"/>
                  </a:cubicBezTo>
                  <a:cubicBezTo>
                    <a:pt x="1070" y="687"/>
                    <a:pt x="1070" y="687"/>
                    <a:pt x="1070" y="687"/>
                  </a:cubicBezTo>
                  <a:cubicBezTo>
                    <a:pt x="1070" y="687"/>
                    <a:pt x="1070" y="687"/>
                    <a:pt x="1070" y="687"/>
                  </a:cubicBezTo>
                  <a:cubicBezTo>
                    <a:pt x="1071" y="687"/>
                    <a:pt x="1071" y="688"/>
                    <a:pt x="1072" y="688"/>
                  </a:cubicBezTo>
                  <a:cubicBezTo>
                    <a:pt x="1073" y="688"/>
                    <a:pt x="1075" y="689"/>
                    <a:pt x="1075" y="689"/>
                  </a:cubicBezTo>
                  <a:cubicBezTo>
                    <a:pt x="1075" y="689"/>
                    <a:pt x="1075" y="689"/>
                    <a:pt x="1075" y="689"/>
                  </a:cubicBezTo>
                  <a:cubicBezTo>
                    <a:pt x="1076" y="690"/>
                    <a:pt x="1076" y="690"/>
                    <a:pt x="1076" y="690"/>
                  </a:cubicBezTo>
                  <a:cubicBezTo>
                    <a:pt x="1077" y="690"/>
                    <a:pt x="1077" y="690"/>
                    <a:pt x="1078" y="691"/>
                  </a:cubicBezTo>
                  <a:cubicBezTo>
                    <a:pt x="1078" y="691"/>
                    <a:pt x="1078" y="691"/>
                    <a:pt x="1078" y="691"/>
                  </a:cubicBezTo>
                  <a:cubicBezTo>
                    <a:pt x="1078" y="691"/>
                    <a:pt x="1078" y="691"/>
                    <a:pt x="1078" y="691"/>
                  </a:cubicBezTo>
                  <a:cubicBezTo>
                    <a:pt x="1079" y="691"/>
                    <a:pt x="1079" y="691"/>
                    <a:pt x="1081" y="692"/>
                  </a:cubicBezTo>
                  <a:cubicBezTo>
                    <a:pt x="1082" y="692"/>
                    <a:pt x="1083" y="692"/>
                    <a:pt x="1085" y="692"/>
                  </a:cubicBezTo>
                  <a:cubicBezTo>
                    <a:pt x="1086" y="692"/>
                    <a:pt x="1086" y="692"/>
                    <a:pt x="1086" y="692"/>
                  </a:cubicBezTo>
                  <a:cubicBezTo>
                    <a:pt x="1088" y="692"/>
                    <a:pt x="1089" y="693"/>
                    <a:pt x="1090" y="693"/>
                  </a:cubicBezTo>
                  <a:cubicBezTo>
                    <a:pt x="1091" y="694"/>
                    <a:pt x="1092" y="697"/>
                    <a:pt x="1092" y="698"/>
                  </a:cubicBezTo>
                  <a:cubicBezTo>
                    <a:pt x="1092" y="704"/>
                    <a:pt x="1092" y="704"/>
                    <a:pt x="1092" y="704"/>
                  </a:cubicBezTo>
                  <a:cubicBezTo>
                    <a:pt x="1092" y="706"/>
                    <a:pt x="1093" y="708"/>
                    <a:pt x="1094" y="709"/>
                  </a:cubicBezTo>
                  <a:cubicBezTo>
                    <a:pt x="1094" y="710"/>
                    <a:pt x="1094" y="712"/>
                    <a:pt x="1093" y="713"/>
                  </a:cubicBezTo>
                  <a:cubicBezTo>
                    <a:pt x="1092" y="713"/>
                    <a:pt x="1091" y="715"/>
                    <a:pt x="1090" y="715"/>
                  </a:cubicBezTo>
                  <a:cubicBezTo>
                    <a:pt x="1089" y="715"/>
                    <a:pt x="1089" y="715"/>
                    <a:pt x="1089" y="715"/>
                  </a:cubicBezTo>
                  <a:cubicBezTo>
                    <a:pt x="1088" y="716"/>
                    <a:pt x="1088" y="716"/>
                    <a:pt x="1088" y="716"/>
                  </a:cubicBezTo>
                  <a:cubicBezTo>
                    <a:pt x="1088" y="716"/>
                    <a:pt x="1088" y="716"/>
                    <a:pt x="1088" y="716"/>
                  </a:cubicBezTo>
                  <a:cubicBezTo>
                    <a:pt x="1088" y="716"/>
                    <a:pt x="1087" y="717"/>
                    <a:pt x="1086" y="718"/>
                  </a:cubicBezTo>
                  <a:cubicBezTo>
                    <a:pt x="1086" y="719"/>
                    <a:pt x="1086" y="719"/>
                    <a:pt x="1086" y="719"/>
                  </a:cubicBezTo>
                  <a:cubicBezTo>
                    <a:pt x="1086" y="719"/>
                    <a:pt x="1086" y="719"/>
                    <a:pt x="1086" y="719"/>
                  </a:cubicBezTo>
                  <a:cubicBezTo>
                    <a:pt x="1086" y="720"/>
                    <a:pt x="1086" y="721"/>
                    <a:pt x="1086" y="722"/>
                  </a:cubicBezTo>
                  <a:cubicBezTo>
                    <a:pt x="1086" y="723"/>
                    <a:pt x="1085" y="724"/>
                    <a:pt x="1085" y="725"/>
                  </a:cubicBezTo>
                  <a:cubicBezTo>
                    <a:pt x="1085" y="726"/>
                    <a:pt x="1086" y="729"/>
                    <a:pt x="1087" y="730"/>
                  </a:cubicBezTo>
                  <a:cubicBezTo>
                    <a:pt x="1088" y="731"/>
                    <a:pt x="1089" y="733"/>
                    <a:pt x="1090" y="734"/>
                  </a:cubicBezTo>
                  <a:cubicBezTo>
                    <a:pt x="1090" y="734"/>
                    <a:pt x="1091" y="734"/>
                    <a:pt x="1091" y="735"/>
                  </a:cubicBezTo>
                  <a:cubicBezTo>
                    <a:pt x="1092" y="735"/>
                    <a:pt x="1093" y="736"/>
                    <a:pt x="1094" y="737"/>
                  </a:cubicBezTo>
                  <a:cubicBezTo>
                    <a:pt x="1095" y="737"/>
                    <a:pt x="1095" y="737"/>
                    <a:pt x="1095" y="737"/>
                  </a:cubicBezTo>
                  <a:cubicBezTo>
                    <a:pt x="1095" y="737"/>
                    <a:pt x="1095" y="737"/>
                    <a:pt x="1095" y="737"/>
                  </a:cubicBezTo>
                  <a:cubicBezTo>
                    <a:pt x="1096" y="738"/>
                    <a:pt x="1097" y="739"/>
                    <a:pt x="1097" y="739"/>
                  </a:cubicBezTo>
                  <a:cubicBezTo>
                    <a:pt x="1097" y="741"/>
                    <a:pt x="1097" y="741"/>
                    <a:pt x="1097" y="741"/>
                  </a:cubicBezTo>
                  <a:cubicBezTo>
                    <a:pt x="1097" y="742"/>
                    <a:pt x="1096" y="743"/>
                    <a:pt x="1096" y="744"/>
                  </a:cubicBezTo>
                  <a:cubicBezTo>
                    <a:pt x="1096" y="745"/>
                    <a:pt x="1096" y="746"/>
                    <a:pt x="1096" y="746"/>
                  </a:cubicBezTo>
                  <a:cubicBezTo>
                    <a:pt x="1095" y="746"/>
                    <a:pt x="1095" y="746"/>
                    <a:pt x="1095" y="746"/>
                  </a:cubicBezTo>
                  <a:cubicBezTo>
                    <a:pt x="1095" y="747"/>
                    <a:pt x="1095" y="747"/>
                    <a:pt x="1095" y="747"/>
                  </a:cubicBezTo>
                  <a:cubicBezTo>
                    <a:pt x="1096" y="749"/>
                    <a:pt x="1097" y="750"/>
                    <a:pt x="1098" y="750"/>
                  </a:cubicBezTo>
                  <a:cubicBezTo>
                    <a:pt x="1099" y="750"/>
                    <a:pt x="1100" y="750"/>
                    <a:pt x="1101" y="750"/>
                  </a:cubicBezTo>
                  <a:cubicBezTo>
                    <a:pt x="1102" y="750"/>
                    <a:pt x="1103" y="750"/>
                    <a:pt x="1104" y="750"/>
                  </a:cubicBezTo>
                  <a:cubicBezTo>
                    <a:pt x="1105" y="751"/>
                    <a:pt x="1106" y="751"/>
                    <a:pt x="1106" y="752"/>
                  </a:cubicBezTo>
                  <a:cubicBezTo>
                    <a:pt x="1107" y="753"/>
                    <a:pt x="1107" y="754"/>
                    <a:pt x="1106" y="754"/>
                  </a:cubicBezTo>
                  <a:cubicBezTo>
                    <a:pt x="1105" y="756"/>
                    <a:pt x="1104" y="759"/>
                    <a:pt x="1104" y="760"/>
                  </a:cubicBezTo>
                  <a:cubicBezTo>
                    <a:pt x="1104" y="762"/>
                    <a:pt x="1105" y="765"/>
                    <a:pt x="1106" y="766"/>
                  </a:cubicBezTo>
                  <a:cubicBezTo>
                    <a:pt x="1107" y="767"/>
                    <a:pt x="1107" y="768"/>
                    <a:pt x="1107" y="768"/>
                  </a:cubicBezTo>
                  <a:cubicBezTo>
                    <a:pt x="1108" y="770"/>
                    <a:pt x="1108" y="771"/>
                    <a:pt x="1109" y="771"/>
                  </a:cubicBezTo>
                  <a:cubicBezTo>
                    <a:pt x="1110" y="773"/>
                    <a:pt x="1110" y="775"/>
                    <a:pt x="1109" y="776"/>
                  </a:cubicBezTo>
                  <a:cubicBezTo>
                    <a:pt x="1108" y="778"/>
                    <a:pt x="1108" y="781"/>
                    <a:pt x="1109" y="782"/>
                  </a:cubicBezTo>
                  <a:cubicBezTo>
                    <a:pt x="1109" y="784"/>
                    <a:pt x="1110" y="786"/>
                    <a:pt x="1111" y="787"/>
                  </a:cubicBezTo>
                  <a:cubicBezTo>
                    <a:pt x="1112" y="789"/>
                    <a:pt x="1112" y="792"/>
                    <a:pt x="1112" y="793"/>
                  </a:cubicBezTo>
                  <a:cubicBezTo>
                    <a:pt x="1112" y="795"/>
                    <a:pt x="1112" y="798"/>
                    <a:pt x="1114" y="800"/>
                  </a:cubicBezTo>
                  <a:cubicBezTo>
                    <a:pt x="1115" y="802"/>
                    <a:pt x="1115" y="802"/>
                    <a:pt x="1115" y="802"/>
                  </a:cubicBezTo>
                  <a:cubicBezTo>
                    <a:pt x="1116" y="803"/>
                    <a:pt x="1116" y="804"/>
                    <a:pt x="1117" y="805"/>
                  </a:cubicBezTo>
                  <a:cubicBezTo>
                    <a:pt x="1117" y="806"/>
                    <a:pt x="1118" y="807"/>
                    <a:pt x="1118" y="807"/>
                  </a:cubicBezTo>
                  <a:cubicBezTo>
                    <a:pt x="1118" y="807"/>
                    <a:pt x="1118" y="807"/>
                    <a:pt x="1118" y="807"/>
                  </a:cubicBezTo>
                  <a:cubicBezTo>
                    <a:pt x="1118" y="808"/>
                    <a:pt x="1117" y="809"/>
                    <a:pt x="1117" y="810"/>
                  </a:cubicBezTo>
                  <a:cubicBezTo>
                    <a:pt x="1117" y="812"/>
                    <a:pt x="1117" y="814"/>
                    <a:pt x="1118" y="815"/>
                  </a:cubicBezTo>
                  <a:cubicBezTo>
                    <a:pt x="1118" y="821"/>
                    <a:pt x="1118" y="821"/>
                    <a:pt x="1118" y="821"/>
                  </a:cubicBezTo>
                  <a:cubicBezTo>
                    <a:pt x="1117" y="823"/>
                    <a:pt x="1117" y="824"/>
                    <a:pt x="1117" y="824"/>
                  </a:cubicBezTo>
                  <a:cubicBezTo>
                    <a:pt x="1115" y="823"/>
                    <a:pt x="1115" y="823"/>
                    <a:pt x="1115" y="823"/>
                  </a:cubicBezTo>
                  <a:cubicBezTo>
                    <a:pt x="1113" y="821"/>
                    <a:pt x="1112" y="820"/>
                    <a:pt x="1112" y="820"/>
                  </a:cubicBezTo>
                  <a:cubicBezTo>
                    <a:pt x="1111" y="820"/>
                    <a:pt x="1111" y="820"/>
                    <a:pt x="1111" y="820"/>
                  </a:cubicBezTo>
                  <a:cubicBezTo>
                    <a:pt x="1109" y="820"/>
                    <a:pt x="1109" y="820"/>
                    <a:pt x="1109" y="820"/>
                  </a:cubicBezTo>
                  <a:cubicBezTo>
                    <a:pt x="1110" y="822"/>
                    <a:pt x="1110" y="822"/>
                    <a:pt x="1110" y="822"/>
                  </a:cubicBezTo>
                  <a:cubicBezTo>
                    <a:pt x="1110" y="823"/>
                    <a:pt x="1110" y="823"/>
                    <a:pt x="1110" y="823"/>
                  </a:cubicBezTo>
                  <a:cubicBezTo>
                    <a:pt x="1110" y="823"/>
                    <a:pt x="1110" y="823"/>
                    <a:pt x="1110" y="823"/>
                  </a:cubicBezTo>
                  <a:cubicBezTo>
                    <a:pt x="1111" y="823"/>
                    <a:pt x="1111" y="823"/>
                    <a:pt x="1111" y="823"/>
                  </a:cubicBezTo>
                  <a:cubicBezTo>
                    <a:pt x="1111" y="823"/>
                    <a:pt x="1112" y="824"/>
                    <a:pt x="1112" y="824"/>
                  </a:cubicBezTo>
                  <a:cubicBezTo>
                    <a:pt x="1113" y="825"/>
                    <a:pt x="1113" y="825"/>
                    <a:pt x="1113" y="825"/>
                  </a:cubicBezTo>
                  <a:cubicBezTo>
                    <a:pt x="1114" y="826"/>
                    <a:pt x="1114" y="826"/>
                    <a:pt x="1115" y="827"/>
                  </a:cubicBezTo>
                  <a:cubicBezTo>
                    <a:pt x="1115" y="828"/>
                    <a:pt x="1115" y="828"/>
                    <a:pt x="1116" y="829"/>
                  </a:cubicBezTo>
                  <a:cubicBezTo>
                    <a:pt x="1116" y="829"/>
                    <a:pt x="1116" y="829"/>
                    <a:pt x="1116" y="829"/>
                  </a:cubicBezTo>
                  <a:cubicBezTo>
                    <a:pt x="1116" y="829"/>
                    <a:pt x="1116" y="829"/>
                    <a:pt x="1116" y="829"/>
                  </a:cubicBezTo>
                  <a:cubicBezTo>
                    <a:pt x="1116" y="829"/>
                    <a:pt x="1116" y="830"/>
                    <a:pt x="1117" y="831"/>
                  </a:cubicBezTo>
                  <a:cubicBezTo>
                    <a:pt x="1118" y="831"/>
                    <a:pt x="1118" y="832"/>
                    <a:pt x="1119" y="833"/>
                  </a:cubicBezTo>
                  <a:cubicBezTo>
                    <a:pt x="1119" y="833"/>
                    <a:pt x="1119" y="834"/>
                    <a:pt x="1119" y="835"/>
                  </a:cubicBezTo>
                  <a:cubicBezTo>
                    <a:pt x="1119" y="836"/>
                    <a:pt x="1119" y="837"/>
                    <a:pt x="1118" y="837"/>
                  </a:cubicBezTo>
                  <a:cubicBezTo>
                    <a:pt x="1118" y="837"/>
                    <a:pt x="1118" y="837"/>
                    <a:pt x="1118" y="837"/>
                  </a:cubicBezTo>
                  <a:cubicBezTo>
                    <a:pt x="1117" y="837"/>
                    <a:pt x="1117" y="837"/>
                    <a:pt x="1117" y="837"/>
                  </a:cubicBezTo>
                  <a:cubicBezTo>
                    <a:pt x="1117" y="838"/>
                    <a:pt x="1115" y="838"/>
                    <a:pt x="1113" y="838"/>
                  </a:cubicBezTo>
                  <a:cubicBezTo>
                    <a:pt x="1111" y="838"/>
                    <a:pt x="1110" y="836"/>
                    <a:pt x="1108" y="835"/>
                  </a:cubicBezTo>
                  <a:cubicBezTo>
                    <a:pt x="1108" y="834"/>
                    <a:pt x="1107" y="834"/>
                    <a:pt x="1107" y="834"/>
                  </a:cubicBezTo>
                  <a:cubicBezTo>
                    <a:pt x="1106" y="834"/>
                    <a:pt x="1106" y="834"/>
                    <a:pt x="1106" y="834"/>
                  </a:cubicBezTo>
                  <a:cubicBezTo>
                    <a:pt x="1105" y="835"/>
                    <a:pt x="1105" y="835"/>
                    <a:pt x="1105" y="835"/>
                  </a:cubicBezTo>
                  <a:cubicBezTo>
                    <a:pt x="1105" y="835"/>
                    <a:pt x="1105" y="836"/>
                    <a:pt x="1105" y="836"/>
                  </a:cubicBezTo>
                  <a:cubicBezTo>
                    <a:pt x="1104" y="836"/>
                    <a:pt x="1104" y="836"/>
                    <a:pt x="1104" y="836"/>
                  </a:cubicBezTo>
                  <a:cubicBezTo>
                    <a:pt x="1104" y="837"/>
                    <a:pt x="1104" y="837"/>
                    <a:pt x="1104" y="837"/>
                  </a:cubicBezTo>
                  <a:cubicBezTo>
                    <a:pt x="1103" y="837"/>
                    <a:pt x="1103" y="837"/>
                    <a:pt x="1103" y="837"/>
                  </a:cubicBezTo>
                  <a:cubicBezTo>
                    <a:pt x="1103" y="838"/>
                    <a:pt x="1103" y="838"/>
                    <a:pt x="1102" y="839"/>
                  </a:cubicBezTo>
                  <a:cubicBezTo>
                    <a:pt x="1102" y="839"/>
                    <a:pt x="1102" y="839"/>
                    <a:pt x="1102" y="839"/>
                  </a:cubicBezTo>
                  <a:cubicBezTo>
                    <a:pt x="1102" y="840"/>
                    <a:pt x="1102" y="840"/>
                    <a:pt x="1102" y="840"/>
                  </a:cubicBezTo>
                  <a:cubicBezTo>
                    <a:pt x="1102" y="841"/>
                    <a:pt x="1101" y="841"/>
                    <a:pt x="1100" y="841"/>
                  </a:cubicBezTo>
                  <a:cubicBezTo>
                    <a:pt x="1100" y="841"/>
                    <a:pt x="1100" y="841"/>
                    <a:pt x="1100" y="841"/>
                  </a:cubicBezTo>
                  <a:cubicBezTo>
                    <a:pt x="1100" y="840"/>
                    <a:pt x="1099" y="840"/>
                    <a:pt x="1098" y="838"/>
                  </a:cubicBezTo>
                  <a:cubicBezTo>
                    <a:pt x="1098" y="824"/>
                    <a:pt x="1098" y="824"/>
                    <a:pt x="1098" y="824"/>
                  </a:cubicBezTo>
                  <a:cubicBezTo>
                    <a:pt x="1098" y="824"/>
                    <a:pt x="1098" y="823"/>
                    <a:pt x="1098" y="822"/>
                  </a:cubicBezTo>
                  <a:cubicBezTo>
                    <a:pt x="1099" y="821"/>
                    <a:pt x="1099" y="821"/>
                    <a:pt x="1099" y="821"/>
                  </a:cubicBezTo>
                  <a:cubicBezTo>
                    <a:pt x="1099" y="818"/>
                    <a:pt x="1099" y="818"/>
                    <a:pt x="1099" y="818"/>
                  </a:cubicBezTo>
                  <a:cubicBezTo>
                    <a:pt x="1097" y="820"/>
                    <a:pt x="1097" y="820"/>
                    <a:pt x="1097" y="820"/>
                  </a:cubicBezTo>
                  <a:cubicBezTo>
                    <a:pt x="1096" y="820"/>
                    <a:pt x="1096" y="820"/>
                    <a:pt x="1095" y="820"/>
                  </a:cubicBezTo>
                  <a:cubicBezTo>
                    <a:pt x="1095" y="820"/>
                    <a:pt x="1095" y="820"/>
                    <a:pt x="1095" y="820"/>
                  </a:cubicBezTo>
                  <a:cubicBezTo>
                    <a:pt x="1095" y="819"/>
                    <a:pt x="1094" y="819"/>
                    <a:pt x="1094" y="818"/>
                  </a:cubicBezTo>
                  <a:cubicBezTo>
                    <a:pt x="1092" y="817"/>
                    <a:pt x="1092" y="817"/>
                    <a:pt x="1092" y="817"/>
                  </a:cubicBezTo>
                  <a:cubicBezTo>
                    <a:pt x="1092" y="818"/>
                    <a:pt x="1092" y="818"/>
                    <a:pt x="1092" y="818"/>
                  </a:cubicBezTo>
                  <a:cubicBezTo>
                    <a:pt x="1092" y="818"/>
                    <a:pt x="1092" y="818"/>
                    <a:pt x="1092" y="818"/>
                  </a:cubicBezTo>
                  <a:cubicBezTo>
                    <a:pt x="1092" y="819"/>
                    <a:pt x="1092" y="819"/>
                    <a:pt x="1091" y="820"/>
                  </a:cubicBezTo>
                  <a:cubicBezTo>
                    <a:pt x="1091" y="821"/>
                    <a:pt x="1091" y="822"/>
                    <a:pt x="1091" y="823"/>
                  </a:cubicBezTo>
                  <a:cubicBezTo>
                    <a:pt x="1091" y="824"/>
                    <a:pt x="1090" y="826"/>
                    <a:pt x="1089" y="827"/>
                  </a:cubicBezTo>
                  <a:cubicBezTo>
                    <a:pt x="1089" y="827"/>
                    <a:pt x="1089" y="827"/>
                    <a:pt x="1089" y="827"/>
                  </a:cubicBezTo>
                  <a:cubicBezTo>
                    <a:pt x="1089" y="827"/>
                    <a:pt x="1088" y="827"/>
                    <a:pt x="1088" y="826"/>
                  </a:cubicBezTo>
                  <a:cubicBezTo>
                    <a:pt x="1087" y="826"/>
                    <a:pt x="1087" y="826"/>
                    <a:pt x="1087" y="826"/>
                  </a:cubicBezTo>
                  <a:cubicBezTo>
                    <a:pt x="1086" y="826"/>
                    <a:pt x="1086" y="826"/>
                    <a:pt x="1086" y="826"/>
                  </a:cubicBezTo>
                  <a:cubicBezTo>
                    <a:pt x="1086" y="827"/>
                    <a:pt x="1086" y="827"/>
                    <a:pt x="1086" y="827"/>
                  </a:cubicBezTo>
                  <a:cubicBezTo>
                    <a:pt x="1086" y="829"/>
                    <a:pt x="1086" y="831"/>
                    <a:pt x="1085" y="832"/>
                  </a:cubicBezTo>
                  <a:cubicBezTo>
                    <a:pt x="1085" y="832"/>
                    <a:pt x="1085" y="832"/>
                    <a:pt x="1085" y="832"/>
                  </a:cubicBezTo>
                  <a:cubicBezTo>
                    <a:pt x="1085" y="835"/>
                    <a:pt x="1085" y="835"/>
                    <a:pt x="1085" y="835"/>
                  </a:cubicBezTo>
                  <a:cubicBezTo>
                    <a:pt x="1085" y="836"/>
                    <a:pt x="1085" y="836"/>
                    <a:pt x="1084" y="837"/>
                  </a:cubicBezTo>
                  <a:cubicBezTo>
                    <a:pt x="1084" y="838"/>
                    <a:pt x="1084" y="838"/>
                    <a:pt x="1084" y="839"/>
                  </a:cubicBezTo>
                  <a:cubicBezTo>
                    <a:pt x="1084" y="840"/>
                    <a:pt x="1083" y="840"/>
                    <a:pt x="1082" y="840"/>
                  </a:cubicBezTo>
                  <a:cubicBezTo>
                    <a:pt x="1082" y="840"/>
                    <a:pt x="1081" y="840"/>
                    <a:pt x="1081" y="839"/>
                  </a:cubicBezTo>
                  <a:cubicBezTo>
                    <a:pt x="1081" y="839"/>
                    <a:pt x="1081" y="838"/>
                    <a:pt x="1080" y="838"/>
                  </a:cubicBezTo>
                  <a:cubicBezTo>
                    <a:pt x="1080" y="836"/>
                    <a:pt x="1080" y="836"/>
                    <a:pt x="1079" y="835"/>
                  </a:cubicBezTo>
                  <a:cubicBezTo>
                    <a:pt x="1077" y="833"/>
                    <a:pt x="1077" y="833"/>
                    <a:pt x="1077" y="833"/>
                  </a:cubicBezTo>
                  <a:cubicBezTo>
                    <a:pt x="1077" y="836"/>
                    <a:pt x="1077" y="836"/>
                    <a:pt x="1077" y="836"/>
                  </a:cubicBezTo>
                  <a:cubicBezTo>
                    <a:pt x="1077" y="836"/>
                    <a:pt x="1077" y="836"/>
                    <a:pt x="1077" y="836"/>
                  </a:cubicBezTo>
                  <a:cubicBezTo>
                    <a:pt x="1077" y="837"/>
                    <a:pt x="1077" y="838"/>
                    <a:pt x="1076" y="839"/>
                  </a:cubicBezTo>
                  <a:cubicBezTo>
                    <a:pt x="1076" y="840"/>
                    <a:pt x="1076" y="840"/>
                    <a:pt x="1076" y="841"/>
                  </a:cubicBezTo>
                  <a:cubicBezTo>
                    <a:pt x="1076" y="844"/>
                    <a:pt x="1076" y="844"/>
                    <a:pt x="1076" y="844"/>
                  </a:cubicBezTo>
                  <a:cubicBezTo>
                    <a:pt x="1075" y="844"/>
                    <a:pt x="1075" y="844"/>
                    <a:pt x="1075" y="844"/>
                  </a:cubicBezTo>
                  <a:cubicBezTo>
                    <a:pt x="1075" y="844"/>
                    <a:pt x="1074" y="844"/>
                    <a:pt x="1074" y="843"/>
                  </a:cubicBezTo>
                  <a:cubicBezTo>
                    <a:pt x="1074" y="843"/>
                    <a:pt x="1074" y="843"/>
                    <a:pt x="1074" y="843"/>
                  </a:cubicBezTo>
                  <a:cubicBezTo>
                    <a:pt x="1074" y="843"/>
                    <a:pt x="1074" y="843"/>
                    <a:pt x="1074" y="843"/>
                  </a:cubicBezTo>
                  <a:cubicBezTo>
                    <a:pt x="1073" y="842"/>
                    <a:pt x="1072" y="841"/>
                    <a:pt x="1072" y="840"/>
                  </a:cubicBezTo>
                  <a:cubicBezTo>
                    <a:pt x="1072" y="840"/>
                    <a:pt x="1072" y="840"/>
                    <a:pt x="1072" y="840"/>
                  </a:cubicBezTo>
                  <a:cubicBezTo>
                    <a:pt x="1072" y="840"/>
                    <a:pt x="1072" y="840"/>
                    <a:pt x="1072" y="840"/>
                  </a:cubicBezTo>
                  <a:cubicBezTo>
                    <a:pt x="1071" y="839"/>
                    <a:pt x="1071" y="837"/>
                    <a:pt x="1071" y="837"/>
                  </a:cubicBezTo>
                  <a:cubicBezTo>
                    <a:pt x="1071" y="834"/>
                    <a:pt x="1071" y="833"/>
                    <a:pt x="1070" y="832"/>
                  </a:cubicBezTo>
                  <a:cubicBezTo>
                    <a:pt x="1070" y="832"/>
                    <a:pt x="1070" y="832"/>
                    <a:pt x="1070" y="832"/>
                  </a:cubicBezTo>
                  <a:cubicBezTo>
                    <a:pt x="1070" y="832"/>
                    <a:pt x="1070" y="829"/>
                    <a:pt x="1069" y="828"/>
                  </a:cubicBezTo>
                  <a:cubicBezTo>
                    <a:pt x="1068" y="827"/>
                    <a:pt x="1068" y="825"/>
                    <a:pt x="1068" y="824"/>
                  </a:cubicBezTo>
                  <a:cubicBezTo>
                    <a:pt x="1068" y="822"/>
                    <a:pt x="1068" y="821"/>
                    <a:pt x="1069" y="819"/>
                  </a:cubicBezTo>
                  <a:cubicBezTo>
                    <a:pt x="1070" y="818"/>
                    <a:pt x="1070" y="818"/>
                    <a:pt x="1070" y="815"/>
                  </a:cubicBezTo>
                  <a:cubicBezTo>
                    <a:pt x="1070" y="813"/>
                    <a:pt x="1070" y="812"/>
                    <a:pt x="1069" y="811"/>
                  </a:cubicBezTo>
                  <a:cubicBezTo>
                    <a:pt x="1068" y="810"/>
                    <a:pt x="1067" y="809"/>
                    <a:pt x="1066" y="809"/>
                  </a:cubicBezTo>
                  <a:cubicBezTo>
                    <a:pt x="1065" y="809"/>
                    <a:pt x="1065" y="809"/>
                    <a:pt x="1064" y="808"/>
                  </a:cubicBezTo>
                  <a:cubicBezTo>
                    <a:pt x="1064" y="808"/>
                    <a:pt x="1064" y="808"/>
                    <a:pt x="1064" y="808"/>
                  </a:cubicBezTo>
                  <a:cubicBezTo>
                    <a:pt x="1062" y="808"/>
                    <a:pt x="1062" y="808"/>
                    <a:pt x="1062" y="808"/>
                  </a:cubicBezTo>
                  <a:cubicBezTo>
                    <a:pt x="1061" y="808"/>
                    <a:pt x="1060" y="807"/>
                    <a:pt x="1059" y="806"/>
                  </a:cubicBezTo>
                  <a:cubicBezTo>
                    <a:pt x="1057" y="808"/>
                    <a:pt x="1057" y="808"/>
                    <a:pt x="1057" y="808"/>
                  </a:cubicBezTo>
                  <a:cubicBezTo>
                    <a:pt x="1058" y="808"/>
                    <a:pt x="1059" y="809"/>
                    <a:pt x="1059" y="810"/>
                  </a:cubicBezTo>
                  <a:cubicBezTo>
                    <a:pt x="1060" y="811"/>
                    <a:pt x="1063" y="811"/>
                    <a:pt x="1064" y="811"/>
                  </a:cubicBezTo>
                  <a:cubicBezTo>
                    <a:pt x="1065" y="811"/>
                    <a:pt x="1066" y="812"/>
                    <a:pt x="1067" y="813"/>
                  </a:cubicBezTo>
                  <a:cubicBezTo>
                    <a:pt x="1067" y="813"/>
                    <a:pt x="1067" y="813"/>
                    <a:pt x="1067" y="813"/>
                  </a:cubicBezTo>
                  <a:cubicBezTo>
                    <a:pt x="1067" y="813"/>
                    <a:pt x="1067" y="813"/>
                    <a:pt x="1067" y="813"/>
                  </a:cubicBezTo>
                  <a:cubicBezTo>
                    <a:pt x="1067" y="814"/>
                    <a:pt x="1067" y="814"/>
                    <a:pt x="1067" y="815"/>
                  </a:cubicBezTo>
                  <a:cubicBezTo>
                    <a:pt x="1067" y="815"/>
                    <a:pt x="1067" y="816"/>
                    <a:pt x="1067" y="816"/>
                  </a:cubicBezTo>
                  <a:cubicBezTo>
                    <a:pt x="1066" y="816"/>
                    <a:pt x="1066" y="816"/>
                    <a:pt x="1066" y="816"/>
                  </a:cubicBezTo>
                  <a:cubicBezTo>
                    <a:pt x="1066" y="817"/>
                    <a:pt x="1066" y="817"/>
                    <a:pt x="1066" y="817"/>
                  </a:cubicBezTo>
                  <a:cubicBezTo>
                    <a:pt x="1066" y="817"/>
                    <a:pt x="1065" y="817"/>
                    <a:pt x="1064" y="820"/>
                  </a:cubicBezTo>
                  <a:cubicBezTo>
                    <a:pt x="1064" y="820"/>
                    <a:pt x="1064" y="820"/>
                    <a:pt x="1064" y="820"/>
                  </a:cubicBezTo>
                  <a:cubicBezTo>
                    <a:pt x="1063" y="821"/>
                    <a:pt x="1061" y="823"/>
                    <a:pt x="1061" y="824"/>
                  </a:cubicBezTo>
                  <a:cubicBezTo>
                    <a:pt x="1061" y="825"/>
                    <a:pt x="1061" y="827"/>
                    <a:pt x="1060" y="828"/>
                  </a:cubicBezTo>
                  <a:cubicBezTo>
                    <a:pt x="1059" y="828"/>
                    <a:pt x="1059" y="828"/>
                    <a:pt x="1059" y="828"/>
                  </a:cubicBezTo>
                  <a:cubicBezTo>
                    <a:pt x="1059" y="828"/>
                    <a:pt x="1059" y="828"/>
                    <a:pt x="1059" y="828"/>
                  </a:cubicBezTo>
                  <a:cubicBezTo>
                    <a:pt x="1059" y="829"/>
                    <a:pt x="1058" y="830"/>
                    <a:pt x="1057" y="831"/>
                  </a:cubicBezTo>
                  <a:cubicBezTo>
                    <a:pt x="1057" y="831"/>
                    <a:pt x="1056" y="832"/>
                    <a:pt x="1056" y="833"/>
                  </a:cubicBezTo>
                  <a:cubicBezTo>
                    <a:pt x="1055" y="833"/>
                    <a:pt x="1055" y="834"/>
                    <a:pt x="1055" y="834"/>
                  </a:cubicBezTo>
                  <a:cubicBezTo>
                    <a:pt x="1054" y="834"/>
                    <a:pt x="1054" y="834"/>
                    <a:pt x="1054" y="834"/>
                  </a:cubicBezTo>
                  <a:cubicBezTo>
                    <a:pt x="1054" y="835"/>
                    <a:pt x="1054" y="835"/>
                    <a:pt x="1054" y="835"/>
                  </a:cubicBezTo>
                  <a:cubicBezTo>
                    <a:pt x="1054" y="836"/>
                    <a:pt x="1053" y="837"/>
                    <a:pt x="1051" y="837"/>
                  </a:cubicBezTo>
                  <a:cubicBezTo>
                    <a:pt x="1050" y="837"/>
                    <a:pt x="1047" y="838"/>
                    <a:pt x="1046" y="839"/>
                  </a:cubicBezTo>
                  <a:cubicBezTo>
                    <a:pt x="1044" y="838"/>
                    <a:pt x="1044" y="838"/>
                    <a:pt x="1044" y="838"/>
                  </a:cubicBezTo>
                  <a:cubicBezTo>
                    <a:pt x="1044" y="839"/>
                    <a:pt x="1044" y="839"/>
                    <a:pt x="1044" y="839"/>
                  </a:cubicBezTo>
                  <a:cubicBezTo>
                    <a:pt x="1044" y="840"/>
                    <a:pt x="1043" y="841"/>
                    <a:pt x="1043" y="841"/>
                  </a:cubicBezTo>
                  <a:cubicBezTo>
                    <a:pt x="1042" y="841"/>
                    <a:pt x="1042" y="841"/>
                    <a:pt x="1042" y="841"/>
                  </a:cubicBezTo>
                  <a:cubicBezTo>
                    <a:pt x="1041" y="841"/>
                    <a:pt x="1037" y="842"/>
                    <a:pt x="1036" y="843"/>
                  </a:cubicBezTo>
                  <a:cubicBezTo>
                    <a:pt x="1035" y="843"/>
                    <a:pt x="1034" y="843"/>
                    <a:pt x="1033" y="844"/>
                  </a:cubicBezTo>
                  <a:cubicBezTo>
                    <a:pt x="1031" y="845"/>
                    <a:pt x="1030" y="845"/>
                    <a:pt x="1029" y="845"/>
                  </a:cubicBezTo>
                  <a:cubicBezTo>
                    <a:pt x="1029" y="846"/>
                    <a:pt x="1026" y="847"/>
                    <a:pt x="1023" y="847"/>
                  </a:cubicBezTo>
                  <a:cubicBezTo>
                    <a:pt x="1022" y="847"/>
                    <a:pt x="1022" y="847"/>
                    <a:pt x="1022" y="847"/>
                  </a:cubicBezTo>
                  <a:cubicBezTo>
                    <a:pt x="1022" y="847"/>
                    <a:pt x="1022" y="847"/>
                    <a:pt x="1022" y="847"/>
                  </a:cubicBezTo>
                  <a:cubicBezTo>
                    <a:pt x="1021" y="848"/>
                    <a:pt x="1020" y="848"/>
                    <a:pt x="1020" y="848"/>
                  </a:cubicBezTo>
                  <a:cubicBezTo>
                    <a:pt x="1017" y="849"/>
                    <a:pt x="1016" y="850"/>
                    <a:pt x="1016" y="850"/>
                  </a:cubicBezTo>
                  <a:cubicBezTo>
                    <a:pt x="1015" y="851"/>
                    <a:pt x="1012" y="853"/>
                    <a:pt x="1010" y="854"/>
                  </a:cubicBezTo>
                  <a:cubicBezTo>
                    <a:pt x="1008" y="855"/>
                    <a:pt x="1005" y="859"/>
                    <a:pt x="1005" y="860"/>
                  </a:cubicBezTo>
                  <a:cubicBezTo>
                    <a:pt x="1004" y="861"/>
                    <a:pt x="1003" y="863"/>
                    <a:pt x="1002" y="864"/>
                  </a:cubicBezTo>
                  <a:cubicBezTo>
                    <a:pt x="1002" y="865"/>
                    <a:pt x="1001" y="865"/>
                    <a:pt x="1001" y="866"/>
                  </a:cubicBezTo>
                  <a:cubicBezTo>
                    <a:pt x="1000" y="866"/>
                    <a:pt x="999" y="869"/>
                    <a:pt x="999" y="871"/>
                  </a:cubicBezTo>
                  <a:cubicBezTo>
                    <a:pt x="999" y="872"/>
                    <a:pt x="1000" y="875"/>
                    <a:pt x="1001" y="877"/>
                  </a:cubicBezTo>
                  <a:cubicBezTo>
                    <a:pt x="1002" y="880"/>
                    <a:pt x="1004" y="883"/>
                    <a:pt x="1005" y="885"/>
                  </a:cubicBezTo>
                  <a:cubicBezTo>
                    <a:pt x="1006" y="886"/>
                    <a:pt x="1006" y="889"/>
                    <a:pt x="1005" y="890"/>
                  </a:cubicBezTo>
                  <a:cubicBezTo>
                    <a:pt x="1005" y="890"/>
                    <a:pt x="1005" y="890"/>
                    <a:pt x="1005" y="890"/>
                  </a:cubicBezTo>
                  <a:cubicBezTo>
                    <a:pt x="1005" y="891"/>
                    <a:pt x="1005" y="891"/>
                    <a:pt x="1005" y="891"/>
                  </a:cubicBezTo>
                  <a:cubicBezTo>
                    <a:pt x="1005" y="892"/>
                    <a:pt x="1006" y="892"/>
                    <a:pt x="1007" y="892"/>
                  </a:cubicBezTo>
                  <a:cubicBezTo>
                    <a:pt x="1008" y="893"/>
                    <a:pt x="1009" y="894"/>
                    <a:pt x="1009" y="895"/>
                  </a:cubicBezTo>
                  <a:cubicBezTo>
                    <a:pt x="1009" y="895"/>
                    <a:pt x="1009" y="895"/>
                    <a:pt x="1009" y="895"/>
                  </a:cubicBezTo>
                  <a:cubicBezTo>
                    <a:pt x="1010" y="896"/>
                    <a:pt x="1010" y="896"/>
                    <a:pt x="1010" y="896"/>
                  </a:cubicBezTo>
                  <a:cubicBezTo>
                    <a:pt x="1010" y="896"/>
                    <a:pt x="1010" y="897"/>
                    <a:pt x="1010" y="897"/>
                  </a:cubicBezTo>
                  <a:cubicBezTo>
                    <a:pt x="1009" y="897"/>
                    <a:pt x="1009" y="897"/>
                    <a:pt x="1009" y="897"/>
                  </a:cubicBezTo>
                  <a:cubicBezTo>
                    <a:pt x="1009" y="898"/>
                    <a:pt x="1009" y="898"/>
                    <a:pt x="1009" y="898"/>
                  </a:cubicBezTo>
                  <a:cubicBezTo>
                    <a:pt x="1008" y="898"/>
                    <a:pt x="1008" y="898"/>
                    <a:pt x="1008" y="898"/>
                  </a:cubicBezTo>
                  <a:cubicBezTo>
                    <a:pt x="1007" y="899"/>
                    <a:pt x="1007" y="900"/>
                    <a:pt x="1006" y="900"/>
                  </a:cubicBezTo>
                  <a:cubicBezTo>
                    <a:pt x="1006" y="900"/>
                    <a:pt x="1006" y="900"/>
                    <a:pt x="1006" y="900"/>
                  </a:cubicBezTo>
                  <a:cubicBezTo>
                    <a:pt x="1006" y="901"/>
                    <a:pt x="1006" y="901"/>
                    <a:pt x="1006" y="901"/>
                  </a:cubicBezTo>
                  <a:cubicBezTo>
                    <a:pt x="1006" y="901"/>
                    <a:pt x="1005" y="901"/>
                    <a:pt x="1004" y="902"/>
                  </a:cubicBezTo>
                  <a:cubicBezTo>
                    <a:pt x="1004" y="902"/>
                    <a:pt x="1003" y="903"/>
                    <a:pt x="1003" y="903"/>
                  </a:cubicBezTo>
                  <a:cubicBezTo>
                    <a:pt x="1003" y="903"/>
                    <a:pt x="1002" y="904"/>
                    <a:pt x="1001" y="904"/>
                  </a:cubicBezTo>
                  <a:cubicBezTo>
                    <a:pt x="1001" y="905"/>
                    <a:pt x="1000" y="905"/>
                    <a:pt x="1000" y="905"/>
                  </a:cubicBezTo>
                  <a:cubicBezTo>
                    <a:pt x="999" y="905"/>
                    <a:pt x="999" y="905"/>
                    <a:pt x="999" y="905"/>
                  </a:cubicBezTo>
                  <a:cubicBezTo>
                    <a:pt x="999" y="906"/>
                    <a:pt x="999" y="906"/>
                    <a:pt x="999" y="906"/>
                  </a:cubicBezTo>
                  <a:cubicBezTo>
                    <a:pt x="999" y="906"/>
                    <a:pt x="998" y="906"/>
                    <a:pt x="997" y="909"/>
                  </a:cubicBezTo>
                  <a:cubicBezTo>
                    <a:pt x="997" y="909"/>
                    <a:pt x="996" y="910"/>
                    <a:pt x="996" y="911"/>
                  </a:cubicBezTo>
                  <a:cubicBezTo>
                    <a:pt x="996" y="911"/>
                    <a:pt x="996" y="911"/>
                    <a:pt x="997" y="911"/>
                  </a:cubicBezTo>
                  <a:cubicBezTo>
                    <a:pt x="997" y="912"/>
                    <a:pt x="997" y="912"/>
                    <a:pt x="997" y="912"/>
                  </a:cubicBezTo>
                  <a:cubicBezTo>
                    <a:pt x="998" y="912"/>
                    <a:pt x="998" y="912"/>
                    <a:pt x="998" y="912"/>
                  </a:cubicBezTo>
                  <a:cubicBezTo>
                    <a:pt x="998" y="913"/>
                    <a:pt x="999" y="913"/>
                    <a:pt x="999" y="913"/>
                  </a:cubicBezTo>
                  <a:cubicBezTo>
                    <a:pt x="999" y="914"/>
                    <a:pt x="998" y="914"/>
                    <a:pt x="998" y="915"/>
                  </a:cubicBezTo>
                  <a:cubicBezTo>
                    <a:pt x="998" y="915"/>
                    <a:pt x="998" y="915"/>
                    <a:pt x="998" y="915"/>
                  </a:cubicBezTo>
                  <a:cubicBezTo>
                    <a:pt x="997" y="917"/>
                    <a:pt x="997" y="917"/>
                    <a:pt x="997" y="917"/>
                  </a:cubicBezTo>
                  <a:cubicBezTo>
                    <a:pt x="996" y="918"/>
                    <a:pt x="994" y="920"/>
                    <a:pt x="993" y="921"/>
                  </a:cubicBezTo>
                  <a:cubicBezTo>
                    <a:pt x="993" y="921"/>
                    <a:pt x="993" y="921"/>
                    <a:pt x="993" y="921"/>
                  </a:cubicBezTo>
                  <a:cubicBezTo>
                    <a:pt x="993" y="921"/>
                    <a:pt x="993" y="921"/>
                    <a:pt x="993" y="921"/>
                  </a:cubicBezTo>
                  <a:cubicBezTo>
                    <a:pt x="992" y="922"/>
                    <a:pt x="990" y="922"/>
                    <a:pt x="989" y="923"/>
                  </a:cubicBezTo>
                  <a:cubicBezTo>
                    <a:pt x="988" y="923"/>
                    <a:pt x="988" y="923"/>
                    <a:pt x="988" y="923"/>
                  </a:cubicBezTo>
                  <a:cubicBezTo>
                    <a:pt x="988" y="923"/>
                    <a:pt x="988" y="923"/>
                    <a:pt x="988" y="923"/>
                  </a:cubicBezTo>
                  <a:cubicBezTo>
                    <a:pt x="988" y="923"/>
                    <a:pt x="987" y="924"/>
                    <a:pt x="987" y="924"/>
                  </a:cubicBezTo>
                  <a:cubicBezTo>
                    <a:pt x="986" y="924"/>
                    <a:pt x="985" y="925"/>
                    <a:pt x="985" y="925"/>
                  </a:cubicBezTo>
                  <a:cubicBezTo>
                    <a:pt x="984" y="925"/>
                    <a:pt x="984" y="925"/>
                    <a:pt x="984" y="925"/>
                  </a:cubicBezTo>
                  <a:cubicBezTo>
                    <a:pt x="984" y="926"/>
                    <a:pt x="984" y="926"/>
                    <a:pt x="984" y="926"/>
                  </a:cubicBezTo>
                  <a:cubicBezTo>
                    <a:pt x="984" y="926"/>
                    <a:pt x="983" y="927"/>
                    <a:pt x="983" y="929"/>
                  </a:cubicBezTo>
                  <a:cubicBezTo>
                    <a:pt x="983" y="929"/>
                    <a:pt x="983" y="929"/>
                    <a:pt x="983" y="929"/>
                  </a:cubicBezTo>
                  <a:cubicBezTo>
                    <a:pt x="983" y="929"/>
                    <a:pt x="982" y="930"/>
                    <a:pt x="982" y="930"/>
                  </a:cubicBezTo>
                  <a:cubicBezTo>
                    <a:pt x="982" y="931"/>
                    <a:pt x="982" y="931"/>
                    <a:pt x="981" y="932"/>
                  </a:cubicBezTo>
                  <a:cubicBezTo>
                    <a:pt x="981" y="932"/>
                    <a:pt x="981" y="932"/>
                    <a:pt x="981" y="932"/>
                  </a:cubicBezTo>
                  <a:cubicBezTo>
                    <a:pt x="981" y="932"/>
                    <a:pt x="981" y="932"/>
                    <a:pt x="981" y="932"/>
                  </a:cubicBezTo>
                  <a:cubicBezTo>
                    <a:pt x="981" y="933"/>
                    <a:pt x="980" y="933"/>
                    <a:pt x="980" y="934"/>
                  </a:cubicBezTo>
                  <a:cubicBezTo>
                    <a:pt x="979" y="934"/>
                    <a:pt x="979" y="935"/>
                    <a:pt x="979" y="935"/>
                  </a:cubicBezTo>
                  <a:cubicBezTo>
                    <a:pt x="979" y="935"/>
                    <a:pt x="979" y="935"/>
                    <a:pt x="979" y="935"/>
                  </a:cubicBezTo>
                  <a:cubicBezTo>
                    <a:pt x="978" y="935"/>
                    <a:pt x="978" y="936"/>
                    <a:pt x="976" y="936"/>
                  </a:cubicBezTo>
                  <a:cubicBezTo>
                    <a:pt x="976" y="935"/>
                    <a:pt x="976" y="935"/>
                    <a:pt x="976" y="935"/>
                  </a:cubicBezTo>
                  <a:cubicBezTo>
                    <a:pt x="975" y="935"/>
                    <a:pt x="975" y="935"/>
                    <a:pt x="975" y="935"/>
                  </a:cubicBezTo>
                  <a:cubicBezTo>
                    <a:pt x="975" y="934"/>
                    <a:pt x="975" y="934"/>
                    <a:pt x="972" y="933"/>
                  </a:cubicBezTo>
                  <a:cubicBezTo>
                    <a:pt x="971" y="932"/>
                    <a:pt x="969" y="932"/>
                    <a:pt x="968" y="932"/>
                  </a:cubicBezTo>
                  <a:cubicBezTo>
                    <a:pt x="967" y="934"/>
                    <a:pt x="967" y="934"/>
                    <a:pt x="967" y="934"/>
                  </a:cubicBezTo>
                  <a:cubicBezTo>
                    <a:pt x="968" y="934"/>
                    <a:pt x="968" y="934"/>
                    <a:pt x="968" y="934"/>
                  </a:cubicBezTo>
                  <a:cubicBezTo>
                    <a:pt x="968" y="934"/>
                    <a:pt x="969" y="935"/>
                    <a:pt x="970" y="936"/>
                  </a:cubicBezTo>
                  <a:cubicBezTo>
                    <a:pt x="971" y="936"/>
                    <a:pt x="972" y="937"/>
                    <a:pt x="972" y="937"/>
                  </a:cubicBezTo>
                  <a:cubicBezTo>
                    <a:pt x="972" y="937"/>
                    <a:pt x="972" y="937"/>
                    <a:pt x="972" y="937"/>
                  </a:cubicBezTo>
                  <a:cubicBezTo>
                    <a:pt x="973" y="937"/>
                    <a:pt x="973" y="937"/>
                    <a:pt x="973" y="937"/>
                  </a:cubicBezTo>
                  <a:cubicBezTo>
                    <a:pt x="973" y="937"/>
                    <a:pt x="973" y="938"/>
                    <a:pt x="973" y="938"/>
                  </a:cubicBezTo>
                  <a:cubicBezTo>
                    <a:pt x="973" y="938"/>
                    <a:pt x="973" y="939"/>
                    <a:pt x="972" y="940"/>
                  </a:cubicBezTo>
                  <a:cubicBezTo>
                    <a:pt x="971" y="940"/>
                    <a:pt x="969" y="941"/>
                    <a:pt x="968" y="942"/>
                  </a:cubicBezTo>
                  <a:cubicBezTo>
                    <a:pt x="967" y="942"/>
                    <a:pt x="966" y="943"/>
                    <a:pt x="965" y="943"/>
                  </a:cubicBezTo>
                  <a:cubicBezTo>
                    <a:pt x="957" y="946"/>
                    <a:pt x="957" y="946"/>
                    <a:pt x="957" y="946"/>
                  </a:cubicBezTo>
                  <a:cubicBezTo>
                    <a:pt x="956" y="946"/>
                    <a:pt x="955" y="947"/>
                    <a:pt x="954" y="947"/>
                  </a:cubicBezTo>
                  <a:cubicBezTo>
                    <a:pt x="953" y="948"/>
                    <a:pt x="951" y="948"/>
                    <a:pt x="949" y="948"/>
                  </a:cubicBezTo>
                  <a:cubicBezTo>
                    <a:pt x="948" y="949"/>
                    <a:pt x="948" y="949"/>
                    <a:pt x="948" y="949"/>
                  </a:cubicBezTo>
                  <a:cubicBezTo>
                    <a:pt x="946" y="949"/>
                    <a:pt x="944" y="950"/>
                    <a:pt x="943" y="951"/>
                  </a:cubicBezTo>
                  <a:cubicBezTo>
                    <a:pt x="943" y="951"/>
                    <a:pt x="943" y="951"/>
                    <a:pt x="943" y="951"/>
                  </a:cubicBezTo>
                  <a:cubicBezTo>
                    <a:pt x="942" y="951"/>
                    <a:pt x="940" y="952"/>
                    <a:pt x="940" y="953"/>
                  </a:cubicBezTo>
                  <a:cubicBezTo>
                    <a:pt x="939" y="953"/>
                    <a:pt x="939" y="953"/>
                    <a:pt x="939" y="953"/>
                  </a:cubicBezTo>
                  <a:cubicBezTo>
                    <a:pt x="937" y="954"/>
                    <a:pt x="936" y="954"/>
                    <a:pt x="935" y="955"/>
                  </a:cubicBezTo>
                  <a:cubicBezTo>
                    <a:pt x="935" y="955"/>
                    <a:pt x="935" y="955"/>
                    <a:pt x="935" y="955"/>
                  </a:cubicBezTo>
                  <a:cubicBezTo>
                    <a:pt x="934" y="955"/>
                    <a:pt x="933" y="956"/>
                    <a:pt x="932" y="956"/>
                  </a:cubicBezTo>
                  <a:cubicBezTo>
                    <a:pt x="932" y="956"/>
                    <a:pt x="931" y="956"/>
                    <a:pt x="931" y="956"/>
                  </a:cubicBezTo>
                  <a:cubicBezTo>
                    <a:pt x="930" y="956"/>
                    <a:pt x="930" y="956"/>
                    <a:pt x="930" y="956"/>
                  </a:cubicBezTo>
                  <a:cubicBezTo>
                    <a:pt x="929" y="956"/>
                    <a:pt x="929" y="956"/>
                    <a:pt x="928" y="955"/>
                  </a:cubicBezTo>
                  <a:cubicBezTo>
                    <a:pt x="928" y="955"/>
                    <a:pt x="928" y="955"/>
                    <a:pt x="928" y="955"/>
                  </a:cubicBezTo>
                  <a:cubicBezTo>
                    <a:pt x="928" y="954"/>
                    <a:pt x="929" y="954"/>
                    <a:pt x="930" y="954"/>
                  </a:cubicBezTo>
                  <a:cubicBezTo>
                    <a:pt x="932" y="953"/>
                    <a:pt x="932" y="952"/>
                    <a:pt x="932" y="951"/>
                  </a:cubicBezTo>
                  <a:cubicBezTo>
                    <a:pt x="932" y="948"/>
                    <a:pt x="932" y="948"/>
                    <a:pt x="932" y="948"/>
                  </a:cubicBezTo>
                  <a:cubicBezTo>
                    <a:pt x="932" y="947"/>
                    <a:pt x="932" y="946"/>
                    <a:pt x="931" y="945"/>
                  </a:cubicBezTo>
                  <a:cubicBezTo>
                    <a:pt x="931" y="945"/>
                    <a:pt x="931" y="945"/>
                    <a:pt x="931" y="945"/>
                  </a:cubicBezTo>
                  <a:cubicBezTo>
                    <a:pt x="931" y="945"/>
                    <a:pt x="931" y="945"/>
                    <a:pt x="931" y="945"/>
                  </a:cubicBezTo>
                  <a:cubicBezTo>
                    <a:pt x="930" y="945"/>
                    <a:pt x="930" y="945"/>
                    <a:pt x="929" y="945"/>
                  </a:cubicBezTo>
                  <a:cubicBezTo>
                    <a:pt x="928" y="945"/>
                    <a:pt x="927" y="945"/>
                    <a:pt x="926" y="946"/>
                  </a:cubicBezTo>
                  <a:cubicBezTo>
                    <a:pt x="925" y="948"/>
                    <a:pt x="924" y="949"/>
                    <a:pt x="923" y="949"/>
                  </a:cubicBezTo>
                  <a:cubicBezTo>
                    <a:pt x="923" y="949"/>
                    <a:pt x="923" y="949"/>
                    <a:pt x="923" y="949"/>
                  </a:cubicBezTo>
                  <a:cubicBezTo>
                    <a:pt x="922" y="949"/>
                    <a:pt x="922" y="949"/>
                    <a:pt x="922" y="949"/>
                  </a:cubicBezTo>
                  <a:cubicBezTo>
                    <a:pt x="922" y="949"/>
                    <a:pt x="922" y="949"/>
                    <a:pt x="921" y="950"/>
                  </a:cubicBezTo>
                  <a:cubicBezTo>
                    <a:pt x="921" y="950"/>
                    <a:pt x="920" y="951"/>
                    <a:pt x="920" y="951"/>
                  </a:cubicBezTo>
                  <a:cubicBezTo>
                    <a:pt x="920" y="951"/>
                    <a:pt x="920" y="951"/>
                    <a:pt x="920" y="951"/>
                  </a:cubicBezTo>
                  <a:cubicBezTo>
                    <a:pt x="920" y="951"/>
                    <a:pt x="920" y="951"/>
                    <a:pt x="920" y="951"/>
                  </a:cubicBezTo>
                  <a:cubicBezTo>
                    <a:pt x="920" y="951"/>
                    <a:pt x="920" y="951"/>
                    <a:pt x="920" y="951"/>
                  </a:cubicBezTo>
                  <a:cubicBezTo>
                    <a:pt x="919" y="952"/>
                    <a:pt x="919" y="952"/>
                    <a:pt x="919" y="952"/>
                  </a:cubicBezTo>
                  <a:cubicBezTo>
                    <a:pt x="919" y="952"/>
                    <a:pt x="919" y="952"/>
                    <a:pt x="918" y="953"/>
                  </a:cubicBezTo>
                  <a:cubicBezTo>
                    <a:pt x="918" y="953"/>
                    <a:pt x="918" y="954"/>
                    <a:pt x="917" y="954"/>
                  </a:cubicBezTo>
                  <a:cubicBezTo>
                    <a:pt x="913" y="958"/>
                    <a:pt x="913" y="958"/>
                    <a:pt x="913" y="958"/>
                  </a:cubicBezTo>
                  <a:cubicBezTo>
                    <a:pt x="911" y="960"/>
                    <a:pt x="910" y="961"/>
                    <a:pt x="910" y="962"/>
                  </a:cubicBezTo>
                  <a:cubicBezTo>
                    <a:pt x="910" y="963"/>
                    <a:pt x="911" y="964"/>
                    <a:pt x="912" y="964"/>
                  </a:cubicBezTo>
                  <a:cubicBezTo>
                    <a:pt x="912" y="964"/>
                    <a:pt x="913" y="964"/>
                    <a:pt x="913" y="964"/>
                  </a:cubicBezTo>
                  <a:cubicBezTo>
                    <a:pt x="914" y="964"/>
                    <a:pt x="914" y="964"/>
                    <a:pt x="914" y="964"/>
                  </a:cubicBezTo>
                  <a:cubicBezTo>
                    <a:pt x="914" y="962"/>
                    <a:pt x="914" y="962"/>
                    <a:pt x="914" y="962"/>
                  </a:cubicBezTo>
                  <a:cubicBezTo>
                    <a:pt x="914" y="962"/>
                    <a:pt x="915" y="960"/>
                    <a:pt x="916" y="959"/>
                  </a:cubicBezTo>
                  <a:cubicBezTo>
                    <a:pt x="916" y="958"/>
                    <a:pt x="918" y="957"/>
                    <a:pt x="920" y="957"/>
                  </a:cubicBezTo>
                  <a:cubicBezTo>
                    <a:pt x="920" y="957"/>
                    <a:pt x="920" y="957"/>
                    <a:pt x="920" y="957"/>
                  </a:cubicBezTo>
                  <a:cubicBezTo>
                    <a:pt x="920" y="957"/>
                    <a:pt x="920" y="957"/>
                    <a:pt x="920" y="957"/>
                  </a:cubicBezTo>
                  <a:cubicBezTo>
                    <a:pt x="921" y="957"/>
                    <a:pt x="921" y="957"/>
                    <a:pt x="922" y="957"/>
                  </a:cubicBezTo>
                  <a:cubicBezTo>
                    <a:pt x="922" y="957"/>
                    <a:pt x="922" y="957"/>
                    <a:pt x="923" y="957"/>
                  </a:cubicBezTo>
                  <a:cubicBezTo>
                    <a:pt x="923" y="957"/>
                    <a:pt x="923" y="957"/>
                    <a:pt x="923" y="957"/>
                  </a:cubicBezTo>
                  <a:cubicBezTo>
                    <a:pt x="923" y="957"/>
                    <a:pt x="923" y="957"/>
                    <a:pt x="923" y="957"/>
                  </a:cubicBezTo>
                  <a:cubicBezTo>
                    <a:pt x="923" y="958"/>
                    <a:pt x="924" y="958"/>
                    <a:pt x="924" y="959"/>
                  </a:cubicBezTo>
                  <a:cubicBezTo>
                    <a:pt x="924" y="960"/>
                    <a:pt x="923" y="961"/>
                    <a:pt x="922" y="961"/>
                  </a:cubicBezTo>
                  <a:cubicBezTo>
                    <a:pt x="920" y="961"/>
                    <a:pt x="919" y="961"/>
                    <a:pt x="919" y="962"/>
                  </a:cubicBezTo>
                  <a:cubicBezTo>
                    <a:pt x="919" y="962"/>
                    <a:pt x="919" y="962"/>
                    <a:pt x="919" y="962"/>
                  </a:cubicBezTo>
                  <a:cubicBezTo>
                    <a:pt x="918" y="963"/>
                    <a:pt x="917" y="964"/>
                    <a:pt x="916" y="965"/>
                  </a:cubicBezTo>
                  <a:cubicBezTo>
                    <a:pt x="915" y="966"/>
                    <a:pt x="914" y="967"/>
                    <a:pt x="913" y="968"/>
                  </a:cubicBezTo>
                  <a:cubicBezTo>
                    <a:pt x="913" y="968"/>
                    <a:pt x="913" y="968"/>
                    <a:pt x="913" y="968"/>
                  </a:cubicBezTo>
                  <a:cubicBezTo>
                    <a:pt x="913" y="968"/>
                    <a:pt x="913" y="968"/>
                    <a:pt x="913" y="968"/>
                  </a:cubicBezTo>
                  <a:cubicBezTo>
                    <a:pt x="912" y="968"/>
                    <a:pt x="912" y="969"/>
                    <a:pt x="912" y="969"/>
                  </a:cubicBezTo>
                  <a:cubicBezTo>
                    <a:pt x="911" y="970"/>
                    <a:pt x="911" y="971"/>
                    <a:pt x="910" y="971"/>
                  </a:cubicBezTo>
                  <a:cubicBezTo>
                    <a:pt x="910" y="971"/>
                    <a:pt x="909" y="972"/>
                    <a:pt x="908" y="973"/>
                  </a:cubicBezTo>
                  <a:cubicBezTo>
                    <a:pt x="907" y="974"/>
                    <a:pt x="905" y="975"/>
                    <a:pt x="904" y="976"/>
                  </a:cubicBezTo>
                  <a:cubicBezTo>
                    <a:pt x="901" y="978"/>
                    <a:pt x="899" y="981"/>
                    <a:pt x="897" y="982"/>
                  </a:cubicBezTo>
                  <a:cubicBezTo>
                    <a:pt x="897" y="983"/>
                    <a:pt x="896" y="983"/>
                    <a:pt x="896" y="983"/>
                  </a:cubicBezTo>
                  <a:cubicBezTo>
                    <a:pt x="896" y="983"/>
                    <a:pt x="896" y="983"/>
                    <a:pt x="896" y="983"/>
                  </a:cubicBezTo>
                  <a:cubicBezTo>
                    <a:pt x="895" y="984"/>
                    <a:pt x="895" y="984"/>
                    <a:pt x="895" y="984"/>
                  </a:cubicBezTo>
                  <a:cubicBezTo>
                    <a:pt x="895" y="985"/>
                    <a:pt x="894" y="986"/>
                    <a:pt x="893" y="987"/>
                  </a:cubicBezTo>
                  <a:cubicBezTo>
                    <a:pt x="891" y="987"/>
                    <a:pt x="890" y="990"/>
                    <a:pt x="890" y="991"/>
                  </a:cubicBezTo>
                  <a:cubicBezTo>
                    <a:pt x="890" y="993"/>
                    <a:pt x="890" y="993"/>
                    <a:pt x="890" y="994"/>
                  </a:cubicBezTo>
                  <a:cubicBezTo>
                    <a:pt x="889" y="994"/>
                    <a:pt x="889" y="994"/>
                    <a:pt x="889" y="994"/>
                  </a:cubicBezTo>
                  <a:cubicBezTo>
                    <a:pt x="889" y="995"/>
                    <a:pt x="889" y="995"/>
                    <a:pt x="889" y="995"/>
                  </a:cubicBezTo>
                  <a:cubicBezTo>
                    <a:pt x="889" y="995"/>
                    <a:pt x="888" y="997"/>
                    <a:pt x="886" y="999"/>
                  </a:cubicBezTo>
                  <a:cubicBezTo>
                    <a:pt x="884" y="1000"/>
                    <a:pt x="882" y="1003"/>
                    <a:pt x="882" y="1005"/>
                  </a:cubicBezTo>
                  <a:cubicBezTo>
                    <a:pt x="881" y="1005"/>
                    <a:pt x="881" y="1005"/>
                    <a:pt x="881" y="1005"/>
                  </a:cubicBezTo>
                  <a:cubicBezTo>
                    <a:pt x="879" y="1007"/>
                    <a:pt x="878" y="1008"/>
                    <a:pt x="877" y="1010"/>
                  </a:cubicBezTo>
                  <a:cubicBezTo>
                    <a:pt x="877" y="1010"/>
                    <a:pt x="877" y="1010"/>
                    <a:pt x="877" y="1010"/>
                  </a:cubicBezTo>
                  <a:cubicBezTo>
                    <a:pt x="875" y="1012"/>
                    <a:pt x="873" y="1014"/>
                    <a:pt x="872" y="1016"/>
                  </a:cubicBezTo>
                  <a:cubicBezTo>
                    <a:pt x="870" y="1018"/>
                    <a:pt x="868" y="1021"/>
                    <a:pt x="866" y="1022"/>
                  </a:cubicBezTo>
                  <a:cubicBezTo>
                    <a:pt x="865" y="1023"/>
                    <a:pt x="865" y="1023"/>
                    <a:pt x="865" y="1023"/>
                  </a:cubicBezTo>
                  <a:cubicBezTo>
                    <a:pt x="865" y="1023"/>
                    <a:pt x="865" y="1023"/>
                    <a:pt x="865" y="1023"/>
                  </a:cubicBezTo>
                  <a:cubicBezTo>
                    <a:pt x="864" y="1024"/>
                    <a:pt x="863" y="1025"/>
                    <a:pt x="862" y="1026"/>
                  </a:cubicBezTo>
                  <a:cubicBezTo>
                    <a:pt x="861" y="1027"/>
                    <a:pt x="860" y="1030"/>
                    <a:pt x="859" y="1031"/>
                  </a:cubicBezTo>
                  <a:cubicBezTo>
                    <a:pt x="858" y="1033"/>
                    <a:pt x="857" y="1035"/>
                    <a:pt x="856" y="1036"/>
                  </a:cubicBezTo>
                  <a:cubicBezTo>
                    <a:pt x="855" y="1037"/>
                    <a:pt x="853" y="1037"/>
                    <a:pt x="851" y="1038"/>
                  </a:cubicBezTo>
                  <a:cubicBezTo>
                    <a:pt x="851" y="1039"/>
                    <a:pt x="851" y="1039"/>
                    <a:pt x="851" y="1039"/>
                  </a:cubicBezTo>
                  <a:cubicBezTo>
                    <a:pt x="851" y="1039"/>
                    <a:pt x="851" y="1039"/>
                    <a:pt x="851" y="1039"/>
                  </a:cubicBezTo>
                  <a:cubicBezTo>
                    <a:pt x="851" y="1039"/>
                    <a:pt x="849" y="1040"/>
                    <a:pt x="848" y="1040"/>
                  </a:cubicBezTo>
                  <a:cubicBezTo>
                    <a:pt x="847" y="1040"/>
                    <a:pt x="846" y="1041"/>
                    <a:pt x="845" y="1041"/>
                  </a:cubicBezTo>
                  <a:cubicBezTo>
                    <a:pt x="842" y="1042"/>
                    <a:pt x="838" y="1044"/>
                    <a:pt x="835" y="1046"/>
                  </a:cubicBezTo>
                  <a:cubicBezTo>
                    <a:pt x="833" y="1047"/>
                    <a:pt x="830" y="1049"/>
                    <a:pt x="828" y="1051"/>
                  </a:cubicBezTo>
                  <a:cubicBezTo>
                    <a:pt x="827" y="1052"/>
                    <a:pt x="825" y="1053"/>
                    <a:pt x="823" y="1055"/>
                  </a:cubicBezTo>
                  <a:cubicBezTo>
                    <a:pt x="823" y="1055"/>
                    <a:pt x="823" y="1055"/>
                    <a:pt x="823" y="1055"/>
                  </a:cubicBezTo>
                  <a:cubicBezTo>
                    <a:pt x="823" y="1055"/>
                    <a:pt x="823" y="1055"/>
                    <a:pt x="823" y="1055"/>
                  </a:cubicBezTo>
                  <a:cubicBezTo>
                    <a:pt x="823" y="1056"/>
                    <a:pt x="822" y="1057"/>
                    <a:pt x="821" y="1058"/>
                  </a:cubicBezTo>
                  <a:cubicBezTo>
                    <a:pt x="820" y="1059"/>
                    <a:pt x="819" y="1060"/>
                    <a:pt x="819" y="1061"/>
                  </a:cubicBezTo>
                  <a:cubicBezTo>
                    <a:pt x="818" y="1062"/>
                    <a:pt x="818" y="1063"/>
                    <a:pt x="817" y="1064"/>
                  </a:cubicBezTo>
                  <a:cubicBezTo>
                    <a:pt x="816" y="1065"/>
                    <a:pt x="816" y="1066"/>
                    <a:pt x="815" y="1067"/>
                  </a:cubicBezTo>
                  <a:cubicBezTo>
                    <a:pt x="814" y="1068"/>
                    <a:pt x="812" y="1070"/>
                    <a:pt x="812" y="1072"/>
                  </a:cubicBezTo>
                  <a:cubicBezTo>
                    <a:pt x="808" y="1075"/>
                    <a:pt x="808" y="1075"/>
                    <a:pt x="808" y="1075"/>
                  </a:cubicBezTo>
                  <a:cubicBezTo>
                    <a:pt x="807" y="1077"/>
                    <a:pt x="805" y="1078"/>
                    <a:pt x="804" y="1079"/>
                  </a:cubicBezTo>
                  <a:cubicBezTo>
                    <a:pt x="803" y="1079"/>
                    <a:pt x="802" y="1080"/>
                    <a:pt x="801" y="1080"/>
                  </a:cubicBezTo>
                  <a:cubicBezTo>
                    <a:pt x="799" y="1081"/>
                    <a:pt x="798" y="1082"/>
                    <a:pt x="797" y="1082"/>
                  </a:cubicBezTo>
                  <a:cubicBezTo>
                    <a:pt x="795" y="1083"/>
                    <a:pt x="792" y="1085"/>
                    <a:pt x="791" y="1086"/>
                  </a:cubicBezTo>
                  <a:cubicBezTo>
                    <a:pt x="789" y="1087"/>
                    <a:pt x="789" y="1087"/>
                    <a:pt x="789" y="1087"/>
                  </a:cubicBezTo>
                  <a:cubicBezTo>
                    <a:pt x="788" y="1088"/>
                    <a:pt x="786" y="1089"/>
                    <a:pt x="784" y="1089"/>
                  </a:cubicBezTo>
                  <a:cubicBezTo>
                    <a:pt x="781" y="1090"/>
                    <a:pt x="778" y="1092"/>
                    <a:pt x="776" y="1093"/>
                  </a:cubicBezTo>
                  <a:cubicBezTo>
                    <a:pt x="773" y="1094"/>
                    <a:pt x="771" y="1095"/>
                    <a:pt x="770" y="1096"/>
                  </a:cubicBezTo>
                  <a:cubicBezTo>
                    <a:pt x="769" y="1097"/>
                    <a:pt x="768" y="1098"/>
                    <a:pt x="767" y="1099"/>
                  </a:cubicBezTo>
                  <a:cubicBezTo>
                    <a:pt x="766" y="1099"/>
                    <a:pt x="765" y="1100"/>
                    <a:pt x="764" y="1101"/>
                  </a:cubicBezTo>
                  <a:cubicBezTo>
                    <a:pt x="763" y="1101"/>
                    <a:pt x="763" y="1101"/>
                    <a:pt x="763" y="1101"/>
                  </a:cubicBezTo>
                  <a:cubicBezTo>
                    <a:pt x="763" y="1101"/>
                    <a:pt x="763" y="1101"/>
                    <a:pt x="763" y="1101"/>
                  </a:cubicBezTo>
                  <a:cubicBezTo>
                    <a:pt x="763" y="1101"/>
                    <a:pt x="763" y="1102"/>
                    <a:pt x="762" y="1102"/>
                  </a:cubicBezTo>
                  <a:cubicBezTo>
                    <a:pt x="760" y="1104"/>
                    <a:pt x="758" y="1106"/>
                    <a:pt x="757" y="1108"/>
                  </a:cubicBezTo>
                  <a:cubicBezTo>
                    <a:pt x="757" y="1108"/>
                    <a:pt x="757" y="1108"/>
                    <a:pt x="757" y="1108"/>
                  </a:cubicBezTo>
                  <a:cubicBezTo>
                    <a:pt x="755" y="1111"/>
                    <a:pt x="754" y="1113"/>
                    <a:pt x="754" y="1115"/>
                  </a:cubicBezTo>
                  <a:cubicBezTo>
                    <a:pt x="754" y="1116"/>
                    <a:pt x="754" y="1117"/>
                    <a:pt x="755" y="1118"/>
                  </a:cubicBezTo>
                  <a:cubicBezTo>
                    <a:pt x="756" y="1119"/>
                    <a:pt x="756" y="1119"/>
                    <a:pt x="756" y="1119"/>
                  </a:cubicBezTo>
                  <a:cubicBezTo>
                    <a:pt x="756" y="1119"/>
                    <a:pt x="756" y="1119"/>
                    <a:pt x="756" y="1119"/>
                  </a:cubicBezTo>
                  <a:cubicBezTo>
                    <a:pt x="756" y="1119"/>
                    <a:pt x="756" y="1119"/>
                    <a:pt x="756" y="1119"/>
                  </a:cubicBezTo>
                  <a:cubicBezTo>
                    <a:pt x="757" y="1120"/>
                    <a:pt x="757" y="1120"/>
                    <a:pt x="757" y="1121"/>
                  </a:cubicBezTo>
                  <a:cubicBezTo>
                    <a:pt x="757" y="1121"/>
                    <a:pt x="758" y="1122"/>
                    <a:pt x="758" y="1122"/>
                  </a:cubicBezTo>
                  <a:cubicBezTo>
                    <a:pt x="758" y="1125"/>
                    <a:pt x="758" y="1125"/>
                    <a:pt x="758" y="1125"/>
                  </a:cubicBezTo>
                  <a:cubicBezTo>
                    <a:pt x="758" y="1126"/>
                    <a:pt x="758" y="1126"/>
                    <a:pt x="758" y="1126"/>
                  </a:cubicBezTo>
                  <a:cubicBezTo>
                    <a:pt x="758" y="1127"/>
                    <a:pt x="758" y="1127"/>
                    <a:pt x="758" y="1127"/>
                  </a:cubicBezTo>
                  <a:cubicBezTo>
                    <a:pt x="757" y="1129"/>
                    <a:pt x="757" y="1130"/>
                    <a:pt x="757" y="1130"/>
                  </a:cubicBezTo>
                  <a:cubicBezTo>
                    <a:pt x="757" y="1130"/>
                    <a:pt x="757" y="1131"/>
                    <a:pt x="756" y="1132"/>
                  </a:cubicBezTo>
                  <a:cubicBezTo>
                    <a:pt x="756" y="1132"/>
                    <a:pt x="756" y="1132"/>
                    <a:pt x="756" y="1132"/>
                  </a:cubicBezTo>
                  <a:cubicBezTo>
                    <a:pt x="756" y="1132"/>
                    <a:pt x="756" y="1132"/>
                    <a:pt x="756" y="1132"/>
                  </a:cubicBezTo>
                  <a:cubicBezTo>
                    <a:pt x="756" y="1133"/>
                    <a:pt x="755" y="1135"/>
                    <a:pt x="753" y="1136"/>
                  </a:cubicBezTo>
                  <a:cubicBezTo>
                    <a:pt x="753" y="1136"/>
                    <a:pt x="753" y="1136"/>
                    <a:pt x="753" y="1136"/>
                  </a:cubicBezTo>
                  <a:cubicBezTo>
                    <a:pt x="753" y="1136"/>
                    <a:pt x="753" y="1136"/>
                    <a:pt x="753" y="1136"/>
                  </a:cubicBezTo>
                  <a:cubicBezTo>
                    <a:pt x="753" y="1136"/>
                    <a:pt x="752" y="1137"/>
                    <a:pt x="751" y="1137"/>
                  </a:cubicBezTo>
                  <a:cubicBezTo>
                    <a:pt x="750" y="1138"/>
                    <a:pt x="749" y="1138"/>
                    <a:pt x="749" y="1138"/>
                  </a:cubicBezTo>
                  <a:cubicBezTo>
                    <a:pt x="748" y="1139"/>
                    <a:pt x="747" y="1139"/>
                    <a:pt x="746" y="1140"/>
                  </a:cubicBezTo>
                  <a:cubicBezTo>
                    <a:pt x="745" y="1141"/>
                    <a:pt x="743" y="1141"/>
                    <a:pt x="743" y="1142"/>
                  </a:cubicBezTo>
                  <a:cubicBezTo>
                    <a:pt x="741" y="1142"/>
                    <a:pt x="741" y="1142"/>
                    <a:pt x="741" y="1142"/>
                  </a:cubicBezTo>
                  <a:cubicBezTo>
                    <a:pt x="739" y="1143"/>
                    <a:pt x="736" y="1144"/>
                    <a:pt x="734" y="1145"/>
                  </a:cubicBezTo>
                  <a:cubicBezTo>
                    <a:pt x="731" y="1146"/>
                    <a:pt x="728" y="1147"/>
                    <a:pt x="727" y="1148"/>
                  </a:cubicBezTo>
                  <a:cubicBezTo>
                    <a:pt x="725" y="1149"/>
                    <a:pt x="723" y="1149"/>
                    <a:pt x="723" y="1149"/>
                  </a:cubicBezTo>
                  <a:cubicBezTo>
                    <a:pt x="720" y="1149"/>
                    <a:pt x="720" y="1149"/>
                    <a:pt x="720" y="1149"/>
                  </a:cubicBezTo>
                  <a:cubicBezTo>
                    <a:pt x="720" y="1149"/>
                    <a:pt x="719" y="1149"/>
                    <a:pt x="718" y="1148"/>
                  </a:cubicBezTo>
                  <a:cubicBezTo>
                    <a:pt x="717" y="1148"/>
                    <a:pt x="716" y="1148"/>
                    <a:pt x="715" y="1148"/>
                  </a:cubicBezTo>
                  <a:cubicBezTo>
                    <a:pt x="715" y="1148"/>
                    <a:pt x="715" y="1148"/>
                    <a:pt x="715" y="1148"/>
                  </a:cubicBezTo>
                  <a:cubicBezTo>
                    <a:pt x="710" y="1148"/>
                    <a:pt x="710" y="1148"/>
                    <a:pt x="710" y="1148"/>
                  </a:cubicBezTo>
                  <a:cubicBezTo>
                    <a:pt x="709" y="1148"/>
                    <a:pt x="708" y="1148"/>
                    <a:pt x="707" y="1147"/>
                  </a:cubicBezTo>
                  <a:cubicBezTo>
                    <a:pt x="706" y="1147"/>
                    <a:pt x="706" y="1147"/>
                    <a:pt x="705" y="1147"/>
                  </a:cubicBezTo>
                  <a:cubicBezTo>
                    <a:pt x="703" y="1147"/>
                    <a:pt x="701" y="1147"/>
                    <a:pt x="701" y="1148"/>
                  </a:cubicBezTo>
                  <a:cubicBezTo>
                    <a:pt x="700" y="1148"/>
                    <a:pt x="700" y="1148"/>
                    <a:pt x="700" y="1148"/>
                  </a:cubicBezTo>
                  <a:cubicBezTo>
                    <a:pt x="700" y="1148"/>
                    <a:pt x="700" y="1148"/>
                    <a:pt x="700" y="1148"/>
                  </a:cubicBezTo>
                  <a:cubicBezTo>
                    <a:pt x="700" y="1148"/>
                    <a:pt x="699" y="1149"/>
                    <a:pt x="699" y="1150"/>
                  </a:cubicBezTo>
                  <a:cubicBezTo>
                    <a:pt x="699" y="1150"/>
                    <a:pt x="698" y="1151"/>
                    <a:pt x="698" y="1151"/>
                  </a:cubicBezTo>
                  <a:cubicBezTo>
                    <a:pt x="698" y="1151"/>
                    <a:pt x="698" y="1151"/>
                    <a:pt x="698" y="1151"/>
                  </a:cubicBezTo>
                  <a:cubicBezTo>
                    <a:pt x="698" y="1152"/>
                    <a:pt x="697" y="1153"/>
                    <a:pt x="696" y="1155"/>
                  </a:cubicBezTo>
                  <a:cubicBezTo>
                    <a:pt x="696" y="1156"/>
                    <a:pt x="695" y="1157"/>
                    <a:pt x="695" y="1158"/>
                  </a:cubicBezTo>
                  <a:cubicBezTo>
                    <a:pt x="694" y="1159"/>
                    <a:pt x="694" y="1159"/>
                    <a:pt x="694" y="1160"/>
                  </a:cubicBezTo>
                  <a:cubicBezTo>
                    <a:pt x="693" y="1162"/>
                    <a:pt x="692" y="1165"/>
                    <a:pt x="692" y="1167"/>
                  </a:cubicBezTo>
                  <a:cubicBezTo>
                    <a:pt x="691" y="1169"/>
                    <a:pt x="689" y="1171"/>
                    <a:pt x="688" y="1172"/>
                  </a:cubicBezTo>
                  <a:cubicBezTo>
                    <a:pt x="686" y="1173"/>
                    <a:pt x="684" y="1175"/>
                    <a:pt x="684" y="1176"/>
                  </a:cubicBezTo>
                  <a:cubicBezTo>
                    <a:pt x="684" y="1176"/>
                    <a:pt x="684" y="1176"/>
                    <a:pt x="684" y="1176"/>
                  </a:cubicBezTo>
                  <a:cubicBezTo>
                    <a:pt x="683" y="1178"/>
                    <a:pt x="683" y="1179"/>
                    <a:pt x="683" y="1179"/>
                  </a:cubicBezTo>
                  <a:cubicBezTo>
                    <a:pt x="682" y="1180"/>
                    <a:pt x="682" y="1180"/>
                    <a:pt x="682" y="1180"/>
                  </a:cubicBezTo>
                  <a:cubicBezTo>
                    <a:pt x="681" y="1181"/>
                    <a:pt x="680" y="1182"/>
                    <a:pt x="680" y="1182"/>
                  </a:cubicBezTo>
                  <a:cubicBezTo>
                    <a:pt x="679" y="1182"/>
                    <a:pt x="679" y="1181"/>
                    <a:pt x="678" y="1181"/>
                  </a:cubicBezTo>
                  <a:cubicBezTo>
                    <a:pt x="678" y="1181"/>
                    <a:pt x="677" y="1181"/>
                    <a:pt x="677" y="1181"/>
                  </a:cubicBezTo>
                  <a:cubicBezTo>
                    <a:pt x="677" y="1181"/>
                    <a:pt x="677" y="1181"/>
                    <a:pt x="677" y="1181"/>
                  </a:cubicBezTo>
                  <a:cubicBezTo>
                    <a:pt x="676" y="1180"/>
                    <a:pt x="675" y="1180"/>
                    <a:pt x="675" y="1180"/>
                  </a:cubicBezTo>
                  <a:cubicBezTo>
                    <a:pt x="674" y="1180"/>
                    <a:pt x="674" y="1180"/>
                    <a:pt x="674" y="1180"/>
                  </a:cubicBezTo>
                  <a:cubicBezTo>
                    <a:pt x="672" y="1181"/>
                    <a:pt x="672" y="1181"/>
                    <a:pt x="672" y="1181"/>
                  </a:cubicBezTo>
                  <a:cubicBezTo>
                    <a:pt x="672" y="1179"/>
                    <a:pt x="672" y="1179"/>
                    <a:pt x="672" y="1179"/>
                  </a:cubicBezTo>
                  <a:cubicBezTo>
                    <a:pt x="672" y="1178"/>
                    <a:pt x="672" y="1177"/>
                    <a:pt x="672" y="1176"/>
                  </a:cubicBezTo>
                  <a:cubicBezTo>
                    <a:pt x="672" y="1176"/>
                    <a:pt x="672" y="1176"/>
                    <a:pt x="671" y="1175"/>
                  </a:cubicBezTo>
                  <a:cubicBezTo>
                    <a:pt x="671" y="1175"/>
                    <a:pt x="671" y="1175"/>
                    <a:pt x="671" y="1175"/>
                  </a:cubicBezTo>
                  <a:cubicBezTo>
                    <a:pt x="671" y="1175"/>
                    <a:pt x="671" y="1175"/>
                    <a:pt x="671" y="1175"/>
                  </a:cubicBezTo>
                  <a:cubicBezTo>
                    <a:pt x="670" y="1174"/>
                    <a:pt x="669" y="1173"/>
                    <a:pt x="669" y="1173"/>
                  </a:cubicBezTo>
                  <a:cubicBezTo>
                    <a:pt x="667" y="1173"/>
                    <a:pt x="664" y="1173"/>
                    <a:pt x="662" y="1174"/>
                  </a:cubicBezTo>
                  <a:cubicBezTo>
                    <a:pt x="659" y="1175"/>
                    <a:pt x="656" y="1176"/>
                    <a:pt x="654" y="1177"/>
                  </a:cubicBezTo>
                  <a:cubicBezTo>
                    <a:pt x="654" y="1177"/>
                    <a:pt x="654" y="1178"/>
                    <a:pt x="653" y="1178"/>
                  </a:cubicBezTo>
                  <a:cubicBezTo>
                    <a:pt x="651" y="1179"/>
                    <a:pt x="650" y="1179"/>
                    <a:pt x="648" y="1181"/>
                  </a:cubicBezTo>
                  <a:cubicBezTo>
                    <a:pt x="646" y="1182"/>
                    <a:pt x="644" y="1184"/>
                    <a:pt x="642" y="1186"/>
                  </a:cubicBezTo>
                  <a:cubicBezTo>
                    <a:pt x="640" y="1189"/>
                    <a:pt x="639" y="1192"/>
                    <a:pt x="639" y="1194"/>
                  </a:cubicBezTo>
                  <a:cubicBezTo>
                    <a:pt x="638" y="1196"/>
                    <a:pt x="637" y="1199"/>
                    <a:pt x="635" y="1200"/>
                  </a:cubicBezTo>
                  <a:cubicBezTo>
                    <a:pt x="634" y="1201"/>
                    <a:pt x="633" y="1203"/>
                    <a:pt x="632" y="1206"/>
                  </a:cubicBezTo>
                  <a:cubicBezTo>
                    <a:pt x="632" y="1207"/>
                    <a:pt x="632" y="1207"/>
                    <a:pt x="632" y="1207"/>
                  </a:cubicBezTo>
                  <a:cubicBezTo>
                    <a:pt x="632" y="1207"/>
                    <a:pt x="632" y="1207"/>
                    <a:pt x="632" y="1207"/>
                  </a:cubicBezTo>
                  <a:cubicBezTo>
                    <a:pt x="632" y="1207"/>
                    <a:pt x="632" y="1209"/>
                    <a:pt x="632" y="1209"/>
                  </a:cubicBezTo>
                  <a:cubicBezTo>
                    <a:pt x="632" y="1210"/>
                    <a:pt x="632" y="1212"/>
                    <a:pt x="632" y="1212"/>
                  </a:cubicBezTo>
                  <a:cubicBezTo>
                    <a:pt x="632" y="1212"/>
                    <a:pt x="632" y="1212"/>
                    <a:pt x="632" y="1212"/>
                  </a:cubicBezTo>
                  <a:cubicBezTo>
                    <a:pt x="631" y="1213"/>
                    <a:pt x="630" y="1216"/>
                    <a:pt x="630" y="1218"/>
                  </a:cubicBezTo>
                  <a:cubicBezTo>
                    <a:pt x="630" y="1225"/>
                    <a:pt x="630" y="1225"/>
                    <a:pt x="630" y="1225"/>
                  </a:cubicBezTo>
                  <a:cubicBezTo>
                    <a:pt x="630" y="1227"/>
                    <a:pt x="630" y="1228"/>
                    <a:pt x="631" y="1230"/>
                  </a:cubicBezTo>
                  <a:cubicBezTo>
                    <a:pt x="631" y="1231"/>
                    <a:pt x="631" y="1232"/>
                    <a:pt x="631" y="1233"/>
                  </a:cubicBezTo>
                  <a:cubicBezTo>
                    <a:pt x="631" y="1233"/>
                    <a:pt x="631" y="1233"/>
                    <a:pt x="631" y="1233"/>
                  </a:cubicBezTo>
                  <a:cubicBezTo>
                    <a:pt x="631" y="1233"/>
                    <a:pt x="631" y="1233"/>
                    <a:pt x="631" y="1233"/>
                  </a:cubicBezTo>
                  <a:cubicBezTo>
                    <a:pt x="632" y="1235"/>
                    <a:pt x="632" y="1236"/>
                    <a:pt x="632" y="1238"/>
                  </a:cubicBezTo>
                  <a:cubicBezTo>
                    <a:pt x="632" y="1239"/>
                    <a:pt x="632" y="1239"/>
                    <a:pt x="632" y="1239"/>
                  </a:cubicBezTo>
                  <a:cubicBezTo>
                    <a:pt x="632" y="1240"/>
                    <a:pt x="632" y="1240"/>
                    <a:pt x="632" y="1240"/>
                  </a:cubicBezTo>
                  <a:cubicBezTo>
                    <a:pt x="633" y="1240"/>
                    <a:pt x="633" y="1240"/>
                    <a:pt x="633" y="1240"/>
                  </a:cubicBezTo>
                  <a:cubicBezTo>
                    <a:pt x="633" y="1240"/>
                    <a:pt x="633" y="1240"/>
                    <a:pt x="633" y="1240"/>
                  </a:cubicBezTo>
                  <a:cubicBezTo>
                    <a:pt x="633" y="1241"/>
                    <a:pt x="633" y="1241"/>
                    <a:pt x="634" y="1242"/>
                  </a:cubicBezTo>
                  <a:cubicBezTo>
                    <a:pt x="634" y="1242"/>
                    <a:pt x="634" y="1242"/>
                    <a:pt x="635" y="1243"/>
                  </a:cubicBezTo>
                  <a:cubicBezTo>
                    <a:pt x="635" y="1244"/>
                    <a:pt x="636" y="1244"/>
                    <a:pt x="635" y="1246"/>
                  </a:cubicBezTo>
                  <a:cubicBezTo>
                    <a:pt x="635" y="1246"/>
                    <a:pt x="635" y="1246"/>
                    <a:pt x="635" y="1246"/>
                  </a:cubicBezTo>
                  <a:cubicBezTo>
                    <a:pt x="635" y="1248"/>
                    <a:pt x="635" y="1248"/>
                    <a:pt x="635" y="1248"/>
                  </a:cubicBezTo>
                  <a:cubicBezTo>
                    <a:pt x="635" y="1248"/>
                    <a:pt x="635" y="1248"/>
                    <a:pt x="635" y="1248"/>
                  </a:cubicBezTo>
                  <a:cubicBezTo>
                    <a:pt x="636" y="1248"/>
                    <a:pt x="636" y="1248"/>
                    <a:pt x="636" y="1248"/>
                  </a:cubicBezTo>
                  <a:cubicBezTo>
                    <a:pt x="636" y="1249"/>
                    <a:pt x="637" y="1250"/>
                    <a:pt x="637" y="1252"/>
                  </a:cubicBezTo>
                  <a:cubicBezTo>
                    <a:pt x="637" y="1252"/>
                    <a:pt x="637" y="1252"/>
                    <a:pt x="637" y="1252"/>
                  </a:cubicBezTo>
                  <a:cubicBezTo>
                    <a:pt x="637" y="1257"/>
                    <a:pt x="637" y="1257"/>
                    <a:pt x="637" y="1257"/>
                  </a:cubicBezTo>
                  <a:cubicBezTo>
                    <a:pt x="637" y="1259"/>
                    <a:pt x="636" y="1260"/>
                    <a:pt x="634" y="1261"/>
                  </a:cubicBezTo>
                  <a:cubicBezTo>
                    <a:pt x="634" y="1261"/>
                    <a:pt x="634" y="1261"/>
                    <a:pt x="634" y="1261"/>
                  </a:cubicBezTo>
                  <a:cubicBezTo>
                    <a:pt x="634" y="1262"/>
                    <a:pt x="634" y="1262"/>
                    <a:pt x="634" y="1262"/>
                  </a:cubicBezTo>
                  <a:cubicBezTo>
                    <a:pt x="633" y="1264"/>
                    <a:pt x="632" y="1265"/>
                    <a:pt x="632" y="1266"/>
                  </a:cubicBezTo>
                  <a:cubicBezTo>
                    <a:pt x="632" y="1267"/>
                    <a:pt x="632" y="1267"/>
                    <a:pt x="632" y="1267"/>
                  </a:cubicBezTo>
                  <a:cubicBezTo>
                    <a:pt x="633" y="1267"/>
                    <a:pt x="633" y="1267"/>
                    <a:pt x="633" y="1267"/>
                  </a:cubicBezTo>
                  <a:cubicBezTo>
                    <a:pt x="633" y="1268"/>
                    <a:pt x="633" y="1268"/>
                    <a:pt x="633" y="1268"/>
                  </a:cubicBezTo>
                  <a:cubicBezTo>
                    <a:pt x="633" y="1268"/>
                    <a:pt x="634" y="1269"/>
                    <a:pt x="634" y="1272"/>
                  </a:cubicBezTo>
                  <a:cubicBezTo>
                    <a:pt x="634" y="1272"/>
                    <a:pt x="634" y="1274"/>
                    <a:pt x="634" y="1275"/>
                  </a:cubicBezTo>
                  <a:cubicBezTo>
                    <a:pt x="635" y="1276"/>
                    <a:pt x="635" y="1277"/>
                    <a:pt x="635" y="1278"/>
                  </a:cubicBezTo>
                  <a:cubicBezTo>
                    <a:pt x="635" y="1278"/>
                    <a:pt x="635" y="1278"/>
                    <a:pt x="635" y="1278"/>
                  </a:cubicBezTo>
                  <a:cubicBezTo>
                    <a:pt x="635" y="1279"/>
                    <a:pt x="635" y="1279"/>
                    <a:pt x="635" y="1279"/>
                  </a:cubicBezTo>
                  <a:cubicBezTo>
                    <a:pt x="636" y="1279"/>
                    <a:pt x="636" y="1280"/>
                    <a:pt x="636" y="1280"/>
                  </a:cubicBezTo>
                  <a:cubicBezTo>
                    <a:pt x="637" y="1281"/>
                    <a:pt x="637" y="1282"/>
                    <a:pt x="638" y="1283"/>
                  </a:cubicBezTo>
                  <a:cubicBezTo>
                    <a:pt x="638" y="1283"/>
                    <a:pt x="638" y="1283"/>
                    <a:pt x="638" y="1283"/>
                  </a:cubicBezTo>
                  <a:cubicBezTo>
                    <a:pt x="638" y="1284"/>
                    <a:pt x="639" y="1286"/>
                    <a:pt x="640" y="1288"/>
                  </a:cubicBezTo>
                  <a:cubicBezTo>
                    <a:pt x="640" y="1288"/>
                    <a:pt x="640" y="1288"/>
                    <a:pt x="640" y="1288"/>
                  </a:cubicBezTo>
                  <a:cubicBezTo>
                    <a:pt x="640" y="1288"/>
                    <a:pt x="640" y="1288"/>
                    <a:pt x="640" y="1288"/>
                  </a:cubicBezTo>
                  <a:cubicBezTo>
                    <a:pt x="640" y="1288"/>
                    <a:pt x="640" y="1289"/>
                    <a:pt x="640" y="1290"/>
                  </a:cubicBezTo>
                  <a:cubicBezTo>
                    <a:pt x="640" y="1290"/>
                    <a:pt x="640" y="1291"/>
                    <a:pt x="640" y="1292"/>
                  </a:cubicBezTo>
                  <a:cubicBezTo>
                    <a:pt x="640" y="1292"/>
                    <a:pt x="640" y="1292"/>
                    <a:pt x="640" y="1292"/>
                  </a:cubicBezTo>
                  <a:cubicBezTo>
                    <a:pt x="640" y="1292"/>
                    <a:pt x="640" y="1292"/>
                    <a:pt x="640" y="1292"/>
                  </a:cubicBezTo>
                  <a:cubicBezTo>
                    <a:pt x="640" y="1293"/>
                    <a:pt x="639" y="1294"/>
                    <a:pt x="639" y="1295"/>
                  </a:cubicBezTo>
                  <a:cubicBezTo>
                    <a:pt x="639" y="1295"/>
                    <a:pt x="639" y="1296"/>
                    <a:pt x="639" y="1296"/>
                  </a:cubicBezTo>
                  <a:cubicBezTo>
                    <a:pt x="639" y="1296"/>
                    <a:pt x="639" y="1297"/>
                    <a:pt x="639" y="1297"/>
                  </a:cubicBezTo>
                  <a:cubicBezTo>
                    <a:pt x="639" y="1298"/>
                    <a:pt x="640" y="1299"/>
                    <a:pt x="640" y="1300"/>
                  </a:cubicBezTo>
                  <a:cubicBezTo>
                    <a:pt x="640" y="1300"/>
                    <a:pt x="640" y="1300"/>
                    <a:pt x="640" y="1300"/>
                  </a:cubicBezTo>
                  <a:cubicBezTo>
                    <a:pt x="640" y="1301"/>
                    <a:pt x="640" y="1301"/>
                    <a:pt x="640" y="1301"/>
                  </a:cubicBezTo>
                  <a:cubicBezTo>
                    <a:pt x="640" y="1301"/>
                    <a:pt x="640" y="1302"/>
                    <a:pt x="640" y="1302"/>
                  </a:cubicBezTo>
                  <a:cubicBezTo>
                    <a:pt x="640" y="1302"/>
                    <a:pt x="640" y="1302"/>
                    <a:pt x="640" y="1302"/>
                  </a:cubicBezTo>
                  <a:cubicBezTo>
                    <a:pt x="640" y="1302"/>
                    <a:pt x="640" y="1302"/>
                    <a:pt x="640" y="1302"/>
                  </a:cubicBezTo>
                  <a:cubicBezTo>
                    <a:pt x="640" y="1302"/>
                    <a:pt x="640" y="1302"/>
                    <a:pt x="640" y="1302"/>
                  </a:cubicBezTo>
                  <a:cubicBezTo>
                    <a:pt x="639" y="1302"/>
                    <a:pt x="639" y="1301"/>
                    <a:pt x="639" y="1301"/>
                  </a:cubicBezTo>
                  <a:cubicBezTo>
                    <a:pt x="638" y="1301"/>
                    <a:pt x="638" y="1301"/>
                    <a:pt x="638" y="1301"/>
                  </a:cubicBezTo>
                  <a:cubicBezTo>
                    <a:pt x="638" y="1300"/>
                    <a:pt x="638" y="1300"/>
                    <a:pt x="638" y="1300"/>
                  </a:cubicBezTo>
                  <a:cubicBezTo>
                    <a:pt x="634" y="1297"/>
                    <a:pt x="634" y="1297"/>
                    <a:pt x="634" y="1297"/>
                  </a:cubicBezTo>
                  <a:cubicBezTo>
                    <a:pt x="633" y="1298"/>
                    <a:pt x="633" y="1298"/>
                    <a:pt x="633" y="1298"/>
                  </a:cubicBezTo>
                  <a:cubicBezTo>
                    <a:pt x="633" y="1299"/>
                    <a:pt x="633" y="1299"/>
                    <a:pt x="633" y="1299"/>
                  </a:cubicBezTo>
                  <a:cubicBezTo>
                    <a:pt x="633" y="1299"/>
                    <a:pt x="633" y="1299"/>
                    <a:pt x="632" y="1299"/>
                  </a:cubicBezTo>
                  <a:cubicBezTo>
                    <a:pt x="632" y="1299"/>
                    <a:pt x="632" y="1299"/>
                    <a:pt x="632" y="1299"/>
                  </a:cubicBezTo>
                  <a:cubicBezTo>
                    <a:pt x="632" y="1299"/>
                    <a:pt x="632" y="1299"/>
                    <a:pt x="632" y="1299"/>
                  </a:cubicBezTo>
                  <a:cubicBezTo>
                    <a:pt x="630" y="1299"/>
                    <a:pt x="630" y="1299"/>
                    <a:pt x="630" y="1299"/>
                  </a:cubicBezTo>
                  <a:cubicBezTo>
                    <a:pt x="630" y="1300"/>
                    <a:pt x="630" y="1300"/>
                    <a:pt x="630" y="1300"/>
                  </a:cubicBezTo>
                  <a:cubicBezTo>
                    <a:pt x="630" y="1301"/>
                    <a:pt x="631" y="1302"/>
                    <a:pt x="632" y="1303"/>
                  </a:cubicBezTo>
                  <a:cubicBezTo>
                    <a:pt x="632" y="1303"/>
                    <a:pt x="632" y="1303"/>
                    <a:pt x="632" y="1303"/>
                  </a:cubicBezTo>
                  <a:cubicBezTo>
                    <a:pt x="633" y="1304"/>
                    <a:pt x="633" y="1304"/>
                    <a:pt x="633" y="1304"/>
                  </a:cubicBezTo>
                  <a:cubicBezTo>
                    <a:pt x="634" y="1304"/>
                    <a:pt x="635" y="1305"/>
                    <a:pt x="636" y="1305"/>
                  </a:cubicBezTo>
                  <a:cubicBezTo>
                    <a:pt x="637" y="1305"/>
                    <a:pt x="638" y="1305"/>
                    <a:pt x="638" y="1306"/>
                  </a:cubicBezTo>
                  <a:cubicBezTo>
                    <a:pt x="639" y="1306"/>
                    <a:pt x="639" y="1306"/>
                    <a:pt x="639" y="1306"/>
                  </a:cubicBezTo>
                  <a:cubicBezTo>
                    <a:pt x="639" y="1306"/>
                    <a:pt x="639" y="1306"/>
                    <a:pt x="639" y="1306"/>
                  </a:cubicBezTo>
                  <a:cubicBezTo>
                    <a:pt x="640" y="1307"/>
                    <a:pt x="641" y="1308"/>
                    <a:pt x="642" y="1309"/>
                  </a:cubicBezTo>
                  <a:cubicBezTo>
                    <a:pt x="643" y="1310"/>
                    <a:pt x="643" y="1310"/>
                    <a:pt x="643" y="1310"/>
                  </a:cubicBezTo>
                  <a:cubicBezTo>
                    <a:pt x="645" y="1312"/>
                    <a:pt x="646" y="1315"/>
                    <a:pt x="645" y="1317"/>
                  </a:cubicBezTo>
                  <a:cubicBezTo>
                    <a:pt x="645" y="1317"/>
                    <a:pt x="645" y="1317"/>
                    <a:pt x="645" y="1317"/>
                  </a:cubicBezTo>
                  <a:cubicBezTo>
                    <a:pt x="645" y="1317"/>
                    <a:pt x="645" y="1317"/>
                    <a:pt x="645" y="1317"/>
                  </a:cubicBezTo>
                  <a:cubicBezTo>
                    <a:pt x="645" y="1319"/>
                    <a:pt x="644" y="1322"/>
                    <a:pt x="643" y="1325"/>
                  </a:cubicBezTo>
                  <a:cubicBezTo>
                    <a:pt x="643" y="1327"/>
                    <a:pt x="642" y="1329"/>
                    <a:pt x="641" y="1331"/>
                  </a:cubicBezTo>
                  <a:cubicBezTo>
                    <a:pt x="641" y="1331"/>
                    <a:pt x="641" y="1331"/>
                    <a:pt x="641" y="1331"/>
                  </a:cubicBezTo>
                  <a:cubicBezTo>
                    <a:pt x="641" y="1338"/>
                    <a:pt x="641" y="1338"/>
                    <a:pt x="641" y="1338"/>
                  </a:cubicBezTo>
                  <a:cubicBezTo>
                    <a:pt x="641" y="1340"/>
                    <a:pt x="641" y="1341"/>
                    <a:pt x="640" y="1343"/>
                  </a:cubicBezTo>
                  <a:cubicBezTo>
                    <a:pt x="640" y="1344"/>
                    <a:pt x="640" y="1345"/>
                    <a:pt x="640" y="1346"/>
                  </a:cubicBezTo>
                  <a:cubicBezTo>
                    <a:pt x="640" y="1346"/>
                    <a:pt x="640" y="1347"/>
                    <a:pt x="640" y="1348"/>
                  </a:cubicBezTo>
                  <a:cubicBezTo>
                    <a:pt x="639" y="1349"/>
                    <a:pt x="639" y="1350"/>
                    <a:pt x="639" y="1350"/>
                  </a:cubicBezTo>
                  <a:cubicBezTo>
                    <a:pt x="639" y="1352"/>
                    <a:pt x="638" y="1353"/>
                    <a:pt x="638" y="1355"/>
                  </a:cubicBezTo>
                  <a:cubicBezTo>
                    <a:pt x="637" y="1356"/>
                    <a:pt x="637" y="1356"/>
                    <a:pt x="637" y="1357"/>
                  </a:cubicBezTo>
                  <a:cubicBezTo>
                    <a:pt x="636" y="1358"/>
                    <a:pt x="636" y="1359"/>
                    <a:pt x="636" y="1360"/>
                  </a:cubicBezTo>
                  <a:cubicBezTo>
                    <a:pt x="635" y="1363"/>
                    <a:pt x="634" y="1365"/>
                    <a:pt x="633" y="1365"/>
                  </a:cubicBezTo>
                  <a:cubicBezTo>
                    <a:pt x="633" y="1366"/>
                    <a:pt x="632" y="1367"/>
                    <a:pt x="631" y="1369"/>
                  </a:cubicBezTo>
                  <a:cubicBezTo>
                    <a:pt x="631" y="1369"/>
                    <a:pt x="631" y="1370"/>
                    <a:pt x="630" y="1371"/>
                  </a:cubicBezTo>
                  <a:cubicBezTo>
                    <a:pt x="630" y="1372"/>
                    <a:pt x="628" y="1375"/>
                    <a:pt x="626" y="1376"/>
                  </a:cubicBezTo>
                  <a:cubicBezTo>
                    <a:pt x="626" y="1376"/>
                    <a:pt x="626" y="1376"/>
                    <a:pt x="626" y="1376"/>
                  </a:cubicBezTo>
                  <a:cubicBezTo>
                    <a:pt x="626" y="1376"/>
                    <a:pt x="626" y="1376"/>
                    <a:pt x="626" y="1376"/>
                  </a:cubicBezTo>
                  <a:cubicBezTo>
                    <a:pt x="625" y="1378"/>
                    <a:pt x="623" y="1380"/>
                    <a:pt x="623" y="1381"/>
                  </a:cubicBezTo>
                  <a:cubicBezTo>
                    <a:pt x="622" y="1381"/>
                    <a:pt x="621" y="1383"/>
                    <a:pt x="621" y="1384"/>
                  </a:cubicBezTo>
                  <a:cubicBezTo>
                    <a:pt x="620" y="1386"/>
                    <a:pt x="620" y="1386"/>
                    <a:pt x="620" y="1386"/>
                  </a:cubicBezTo>
                  <a:cubicBezTo>
                    <a:pt x="621" y="1386"/>
                    <a:pt x="621" y="1386"/>
                    <a:pt x="621" y="1386"/>
                  </a:cubicBezTo>
                  <a:cubicBezTo>
                    <a:pt x="620" y="1389"/>
                    <a:pt x="618" y="1392"/>
                    <a:pt x="617" y="1393"/>
                  </a:cubicBezTo>
                  <a:cubicBezTo>
                    <a:pt x="617" y="1393"/>
                    <a:pt x="617" y="1393"/>
                    <a:pt x="617" y="1393"/>
                  </a:cubicBezTo>
                  <a:cubicBezTo>
                    <a:pt x="616" y="1394"/>
                    <a:pt x="616" y="1394"/>
                    <a:pt x="616" y="1394"/>
                  </a:cubicBezTo>
                  <a:cubicBezTo>
                    <a:pt x="616" y="1395"/>
                    <a:pt x="615" y="1396"/>
                    <a:pt x="615" y="1398"/>
                  </a:cubicBezTo>
                  <a:cubicBezTo>
                    <a:pt x="614" y="1396"/>
                    <a:pt x="614" y="1396"/>
                    <a:pt x="614" y="1396"/>
                  </a:cubicBezTo>
                  <a:cubicBezTo>
                    <a:pt x="614" y="1400"/>
                    <a:pt x="614" y="1400"/>
                    <a:pt x="614" y="1400"/>
                  </a:cubicBezTo>
                  <a:cubicBezTo>
                    <a:pt x="614" y="1402"/>
                    <a:pt x="613" y="1405"/>
                    <a:pt x="612" y="1407"/>
                  </a:cubicBezTo>
                  <a:cubicBezTo>
                    <a:pt x="612" y="1407"/>
                    <a:pt x="611" y="1408"/>
                    <a:pt x="611" y="1410"/>
                  </a:cubicBezTo>
                  <a:cubicBezTo>
                    <a:pt x="611" y="1410"/>
                    <a:pt x="611" y="1411"/>
                    <a:pt x="610" y="1412"/>
                  </a:cubicBezTo>
                  <a:cubicBezTo>
                    <a:pt x="610" y="1413"/>
                    <a:pt x="610" y="1413"/>
                    <a:pt x="610" y="1413"/>
                  </a:cubicBezTo>
                  <a:cubicBezTo>
                    <a:pt x="610" y="1418"/>
                    <a:pt x="610" y="1418"/>
                    <a:pt x="610" y="1418"/>
                  </a:cubicBezTo>
                  <a:cubicBezTo>
                    <a:pt x="611" y="1418"/>
                    <a:pt x="611" y="1418"/>
                    <a:pt x="611" y="1418"/>
                  </a:cubicBezTo>
                  <a:cubicBezTo>
                    <a:pt x="611" y="1419"/>
                    <a:pt x="612" y="1421"/>
                    <a:pt x="612" y="1422"/>
                  </a:cubicBezTo>
                  <a:cubicBezTo>
                    <a:pt x="612" y="1422"/>
                    <a:pt x="612" y="1422"/>
                    <a:pt x="612" y="1422"/>
                  </a:cubicBezTo>
                  <a:cubicBezTo>
                    <a:pt x="612" y="1422"/>
                    <a:pt x="612" y="1422"/>
                    <a:pt x="612" y="1422"/>
                  </a:cubicBezTo>
                  <a:cubicBezTo>
                    <a:pt x="613" y="1423"/>
                    <a:pt x="613" y="1424"/>
                    <a:pt x="613" y="1424"/>
                  </a:cubicBezTo>
                  <a:cubicBezTo>
                    <a:pt x="613" y="1424"/>
                    <a:pt x="613" y="1426"/>
                    <a:pt x="614" y="1428"/>
                  </a:cubicBezTo>
                  <a:cubicBezTo>
                    <a:pt x="614" y="1429"/>
                    <a:pt x="614" y="1430"/>
                    <a:pt x="615" y="1430"/>
                  </a:cubicBezTo>
                  <a:cubicBezTo>
                    <a:pt x="615" y="1431"/>
                    <a:pt x="615" y="1432"/>
                    <a:pt x="615" y="1432"/>
                  </a:cubicBezTo>
                  <a:cubicBezTo>
                    <a:pt x="615" y="1432"/>
                    <a:pt x="615" y="1433"/>
                    <a:pt x="615" y="1433"/>
                  </a:cubicBezTo>
                  <a:cubicBezTo>
                    <a:pt x="616" y="1434"/>
                    <a:pt x="616" y="1435"/>
                    <a:pt x="616" y="1436"/>
                  </a:cubicBezTo>
                  <a:cubicBezTo>
                    <a:pt x="616" y="1444"/>
                    <a:pt x="616" y="1444"/>
                    <a:pt x="616" y="1444"/>
                  </a:cubicBezTo>
                  <a:cubicBezTo>
                    <a:pt x="616" y="1444"/>
                    <a:pt x="616" y="1444"/>
                    <a:pt x="616" y="1444"/>
                  </a:cubicBezTo>
                  <a:cubicBezTo>
                    <a:pt x="617" y="1449"/>
                    <a:pt x="617" y="1449"/>
                    <a:pt x="617" y="1449"/>
                  </a:cubicBezTo>
                  <a:cubicBezTo>
                    <a:pt x="616" y="1449"/>
                    <a:pt x="616" y="1449"/>
                    <a:pt x="616" y="1449"/>
                  </a:cubicBezTo>
                  <a:cubicBezTo>
                    <a:pt x="616" y="1450"/>
                    <a:pt x="616" y="1450"/>
                    <a:pt x="616" y="1450"/>
                  </a:cubicBezTo>
                  <a:cubicBezTo>
                    <a:pt x="616" y="1450"/>
                    <a:pt x="616" y="1450"/>
                    <a:pt x="616" y="1450"/>
                  </a:cubicBezTo>
                  <a:cubicBezTo>
                    <a:pt x="615" y="1451"/>
                    <a:pt x="615" y="1451"/>
                    <a:pt x="615" y="1451"/>
                  </a:cubicBezTo>
                  <a:cubicBezTo>
                    <a:pt x="615" y="1460"/>
                    <a:pt x="615" y="1460"/>
                    <a:pt x="615" y="1460"/>
                  </a:cubicBezTo>
                  <a:cubicBezTo>
                    <a:pt x="615" y="1461"/>
                    <a:pt x="614" y="1463"/>
                    <a:pt x="614" y="1465"/>
                  </a:cubicBezTo>
                  <a:cubicBezTo>
                    <a:pt x="614" y="1466"/>
                    <a:pt x="615" y="1467"/>
                    <a:pt x="615" y="1468"/>
                  </a:cubicBezTo>
                  <a:cubicBezTo>
                    <a:pt x="615" y="1469"/>
                    <a:pt x="615" y="1470"/>
                    <a:pt x="615" y="1470"/>
                  </a:cubicBezTo>
                  <a:cubicBezTo>
                    <a:pt x="615" y="1471"/>
                    <a:pt x="616" y="1472"/>
                    <a:pt x="616" y="1473"/>
                  </a:cubicBezTo>
                  <a:cubicBezTo>
                    <a:pt x="616" y="1474"/>
                    <a:pt x="616" y="1475"/>
                    <a:pt x="616" y="1475"/>
                  </a:cubicBezTo>
                  <a:cubicBezTo>
                    <a:pt x="616" y="1481"/>
                    <a:pt x="616" y="1481"/>
                    <a:pt x="616" y="1481"/>
                  </a:cubicBezTo>
                  <a:cubicBezTo>
                    <a:pt x="616" y="1483"/>
                    <a:pt x="615" y="1485"/>
                    <a:pt x="615" y="1486"/>
                  </a:cubicBezTo>
                  <a:cubicBezTo>
                    <a:pt x="615" y="1486"/>
                    <a:pt x="615" y="1486"/>
                    <a:pt x="615" y="1486"/>
                  </a:cubicBezTo>
                  <a:cubicBezTo>
                    <a:pt x="614" y="1487"/>
                    <a:pt x="613" y="1487"/>
                    <a:pt x="612" y="1487"/>
                  </a:cubicBezTo>
                  <a:cubicBezTo>
                    <a:pt x="612" y="1487"/>
                    <a:pt x="611" y="1487"/>
                    <a:pt x="610" y="1486"/>
                  </a:cubicBezTo>
                  <a:cubicBezTo>
                    <a:pt x="610" y="1486"/>
                    <a:pt x="610" y="1486"/>
                    <a:pt x="610" y="1486"/>
                  </a:cubicBezTo>
                  <a:cubicBezTo>
                    <a:pt x="610" y="1485"/>
                    <a:pt x="610" y="1485"/>
                    <a:pt x="610" y="1485"/>
                  </a:cubicBezTo>
                  <a:cubicBezTo>
                    <a:pt x="609" y="1485"/>
                    <a:pt x="609" y="1485"/>
                    <a:pt x="609" y="1485"/>
                  </a:cubicBezTo>
                  <a:cubicBezTo>
                    <a:pt x="608" y="1485"/>
                    <a:pt x="608" y="1485"/>
                    <a:pt x="608" y="1485"/>
                  </a:cubicBezTo>
                  <a:cubicBezTo>
                    <a:pt x="603" y="1485"/>
                    <a:pt x="603" y="1485"/>
                    <a:pt x="603" y="1485"/>
                  </a:cubicBezTo>
                  <a:cubicBezTo>
                    <a:pt x="605" y="1487"/>
                    <a:pt x="605" y="1487"/>
                    <a:pt x="605" y="1487"/>
                  </a:cubicBezTo>
                  <a:cubicBezTo>
                    <a:pt x="606" y="1487"/>
                    <a:pt x="606" y="1487"/>
                    <a:pt x="606" y="1488"/>
                  </a:cubicBezTo>
                  <a:cubicBezTo>
                    <a:pt x="605" y="1488"/>
                    <a:pt x="605" y="1488"/>
                    <a:pt x="605" y="1488"/>
                  </a:cubicBezTo>
                  <a:cubicBezTo>
                    <a:pt x="604" y="1488"/>
                    <a:pt x="604" y="1488"/>
                    <a:pt x="604" y="1488"/>
                  </a:cubicBezTo>
                  <a:cubicBezTo>
                    <a:pt x="603" y="1488"/>
                    <a:pt x="602" y="1488"/>
                    <a:pt x="601" y="1487"/>
                  </a:cubicBezTo>
                  <a:cubicBezTo>
                    <a:pt x="601" y="1487"/>
                    <a:pt x="601" y="1487"/>
                    <a:pt x="601" y="1487"/>
                  </a:cubicBezTo>
                  <a:cubicBezTo>
                    <a:pt x="601" y="1487"/>
                    <a:pt x="601" y="1487"/>
                    <a:pt x="601" y="1487"/>
                  </a:cubicBezTo>
                  <a:cubicBezTo>
                    <a:pt x="600" y="1486"/>
                    <a:pt x="599" y="1486"/>
                    <a:pt x="598" y="1485"/>
                  </a:cubicBezTo>
                  <a:cubicBezTo>
                    <a:pt x="598" y="1485"/>
                    <a:pt x="598" y="1485"/>
                    <a:pt x="598" y="1485"/>
                  </a:cubicBezTo>
                  <a:cubicBezTo>
                    <a:pt x="597" y="1485"/>
                    <a:pt x="597" y="1485"/>
                    <a:pt x="597" y="1485"/>
                  </a:cubicBezTo>
                  <a:cubicBezTo>
                    <a:pt x="597" y="1484"/>
                    <a:pt x="596" y="1484"/>
                    <a:pt x="596" y="1484"/>
                  </a:cubicBezTo>
                  <a:cubicBezTo>
                    <a:pt x="595" y="1483"/>
                    <a:pt x="595" y="1483"/>
                    <a:pt x="595" y="1483"/>
                  </a:cubicBezTo>
                  <a:cubicBezTo>
                    <a:pt x="594" y="1484"/>
                    <a:pt x="594" y="1484"/>
                    <a:pt x="594" y="1484"/>
                  </a:cubicBezTo>
                  <a:cubicBezTo>
                    <a:pt x="593" y="1485"/>
                    <a:pt x="593" y="1485"/>
                    <a:pt x="591" y="1485"/>
                  </a:cubicBezTo>
                  <a:cubicBezTo>
                    <a:pt x="589" y="1485"/>
                    <a:pt x="588" y="1485"/>
                    <a:pt x="587" y="1486"/>
                  </a:cubicBezTo>
                  <a:cubicBezTo>
                    <a:pt x="585" y="1486"/>
                    <a:pt x="584" y="1487"/>
                    <a:pt x="584" y="1488"/>
                  </a:cubicBezTo>
                  <a:cubicBezTo>
                    <a:pt x="583" y="1488"/>
                    <a:pt x="583" y="1488"/>
                    <a:pt x="583" y="1488"/>
                  </a:cubicBezTo>
                  <a:cubicBezTo>
                    <a:pt x="583" y="1489"/>
                    <a:pt x="583" y="1489"/>
                    <a:pt x="583" y="1489"/>
                  </a:cubicBezTo>
                  <a:cubicBezTo>
                    <a:pt x="583" y="1490"/>
                    <a:pt x="582" y="1492"/>
                    <a:pt x="581" y="1493"/>
                  </a:cubicBezTo>
                  <a:cubicBezTo>
                    <a:pt x="581" y="1493"/>
                    <a:pt x="581" y="1493"/>
                    <a:pt x="581" y="1493"/>
                  </a:cubicBezTo>
                  <a:cubicBezTo>
                    <a:pt x="581" y="1493"/>
                    <a:pt x="581" y="1493"/>
                    <a:pt x="581" y="1493"/>
                  </a:cubicBezTo>
                  <a:cubicBezTo>
                    <a:pt x="581" y="1494"/>
                    <a:pt x="581" y="1494"/>
                    <a:pt x="580" y="1494"/>
                  </a:cubicBezTo>
                  <a:cubicBezTo>
                    <a:pt x="580" y="1495"/>
                    <a:pt x="580" y="1496"/>
                    <a:pt x="580" y="1496"/>
                  </a:cubicBezTo>
                  <a:cubicBezTo>
                    <a:pt x="580" y="1498"/>
                    <a:pt x="580" y="1500"/>
                    <a:pt x="579" y="1501"/>
                  </a:cubicBezTo>
                  <a:cubicBezTo>
                    <a:pt x="579" y="1502"/>
                    <a:pt x="579" y="1502"/>
                    <a:pt x="578" y="1503"/>
                  </a:cubicBezTo>
                  <a:cubicBezTo>
                    <a:pt x="578" y="1505"/>
                    <a:pt x="577" y="1506"/>
                    <a:pt x="577" y="1506"/>
                  </a:cubicBezTo>
                  <a:cubicBezTo>
                    <a:pt x="576" y="1507"/>
                    <a:pt x="576" y="1507"/>
                    <a:pt x="576" y="1507"/>
                  </a:cubicBezTo>
                  <a:cubicBezTo>
                    <a:pt x="576" y="1507"/>
                    <a:pt x="576" y="1507"/>
                    <a:pt x="576" y="1507"/>
                  </a:cubicBezTo>
                  <a:cubicBezTo>
                    <a:pt x="576" y="1508"/>
                    <a:pt x="574" y="1510"/>
                    <a:pt x="572" y="1512"/>
                  </a:cubicBezTo>
                  <a:cubicBezTo>
                    <a:pt x="572" y="1512"/>
                    <a:pt x="572" y="1512"/>
                    <a:pt x="572" y="1512"/>
                  </a:cubicBezTo>
                  <a:cubicBezTo>
                    <a:pt x="572" y="1512"/>
                    <a:pt x="572" y="1512"/>
                    <a:pt x="572" y="1512"/>
                  </a:cubicBezTo>
                  <a:cubicBezTo>
                    <a:pt x="571" y="1513"/>
                    <a:pt x="570" y="1516"/>
                    <a:pt x="568" y="1518"/>
                  </a:cubicBezTo>
                  <a:cubicBezTo>
                    <a:pt x="566" y="1519"/>
                    <a:pt x="564" y="1521"/>
                    <a:pt x="564" y="1523"/>
                  </a:cubicBezTo>
                  <a:cubicBezTo>
                    <a:pt x="564" y="1523"/>
                    <a:pt x="563" y="1524"/>
                    <a:pt x="562" y="1526"/>
                  </a:cubicBezTo>
                  <a:cubicBezTo>
                    <a:pt x="562" y="1527"/>
                    <a:pt x="562" y="1527"/>
                    <a:pt x="562" y="1528"/>
                  </a:cubicBezTo>
                  <a:cubicBezTo>
                    <a:pt x="561" y="1530"/>
                    <a:pt x="560" y="1532"/>
                    <a:pt x="560" y="1534"/>
                  </a:cubicBezTo>
                  <a:cubicBezTo>
                    <a:pt x="560" y="1535"/>
                    <a:pt x="561" y="1537"/>
                    <a:pt x="562" y="1538"/>
                  </a:cubicBezTo>
                  <a:cubicBezTo>
                    <a:pt x="563" y="1538"/>
                    <a:pt x="563" y="1538"/>
                    <a:pt x="563" y="1538"/>
                  </a:cubicBezTo>
                  <a:cubicBezTo>
                    <a:pt x="563" y="1538"/>
                    <a:pt x="563" y="1538"/>
                    <a:pt x="563" y="1538"/>
                  </a:cubicBezTo>
                  <a:cubicBezTo>
                    <a:pt x="563" y="1538"/>
                    <a:pt x="564" y="1539"/>
                    <a:pt x="566" y="1540"/>
                  </a:cubicBezTo>
                  <a:cubicBezTo>
                    <a:pt x="567" y="1540"/>
                    <a:pt x="567" y="1540"/>
                    <a:pt x="568" y="1541"/>
                  </a:cubicBezTo>
                  <a:cubicBezTo>
                    <a:pt x="570" y="1541"/>
                    <a:pt x="572" y="1542"/>
                    <a:pt x="574" y="1542"/>
                  </a:cubicBezTo>
                  <a:cubicBezTo>
                    <a:pt x="581" y="1542"/>
                    <a:pt x="581" y="1542"/>
                    <a:pt x="581" y="1542"/>
                  </a:cubicBezTo>
                  <a:cubicBezTo>
                    <a:pt x="583" y="1542"/>
                    <a:pt x="584" y="1542"/>
                    <a:pt x="585" y="1543"/>
                  </a:cubicBezTo>
                  <a:cubicBezTo>
                    <a:pt x="587" y="1543"/>
                    <a:pt x="587" y="1543"/>
                    <a:pt x="587" y="1543"/>
                  </a:cubicBezTo>
                  <a:cubicBezTo>
                    <a:pt x="586" y="1544"/>
                    <a:pt x="586" y="1544"/>
                    <a:pt x="586" y="1544"/>
                  </a:cubicBezTo>
                  <a:cubicBezTo>
                    <a:pt x="586" y="1544"/>
                    <a:pt x="586" y="1544"/>
                    <a:pt x="586" y="1544"/>
                  </a:cubicBezTo>
                  <a:cubicBezTo>
                    <a:pt x="586" y="1544"/>
                    <a:pt x="586" y="1544"/>
                    <a:pt x="586" y="1544"/>
                  </a:cubicBezTo>
                  <a:cubicBezTo>
                    <a:pt x="587" y="1545"/>
                    <a:pt x="588" y="1546"/>
                    <a:pt x="589" y="1547"/>
                  </a:cubicBezTo>
                  <a:cubicBezTo>
                    <a:pt x="589" y="1547"/>
                    <a:pt x="589" y="1547"/>
                    <a:pt x="589" y="1547"/>
                  </a:cubicBezTo>
                  <a:cubicBezTo>
                    <a:pt x="589" y="1547"/>
                    <a:pt x="589" y="1547"/>
                    <a:pt x="589" y="1547"/>
                  </a:cubicBezTo>
                  <a:cubicBezTo>
                    <a:pt x="589" y="1548"/>
                    <a:pt x="590" y="1549"/>
                    <a:pt x="590" y="1550"/>
                  </a:cubicBezTo>
                  <a:cubicBezTo>
                    <a:pt x="590" y="1552"/>
                    <a:pt x="590" y="1552"/>
                    <a:pt x="590" y="1552"/>
                  </a:cubicBezTo>
                  <a:cubicBezTo>
                    <a:pt x="589" y="1552"/>
                    <a:pt x="588" y="1551"/>
                    <a:pt x="587" y="1550"/>
                  </a:cubicBezTo>
                  <a:cubicBezTo>
                    <a:pt x="587" y="1550"/>
                    <a:pt x="587" y="1550"/>
                    <a:pt x="587" y="1550"/>
                  </a:cubicBezTo>
                  <a:cubicBezTo>
                    <a:pt x="586" y="1550"/>
                    <a:pt x="586" y="1550"/>
                    <a:pt x="586" y="1550"/>
                  </a:cubicBezTo>
                  <a:cubicBezTo>
                    <a:pt x="586" y="1550"/>
                    <a:pt x="585" y="1549"/>
                    <a:pt x="585" y="1549"/>
                  </a:cubicBezTo>
                  <a:cubicBezTo>
                    <a:pt x="584" y="1549"/>
                    <a:pt x="583" y="1548"/>
                    <a:pt x="582" y="1548"/>
                  </a:cubicBezTo>
                  <a:cubicBezTo>
                    <a:pt x="581" y="1548"/>
                    <a:pt x="581" y="1548"/>
                    <a:pt x="581" y="1548"/>
                  </a:cubicBezTo>
                  <a:cubicBezTo>
                    <a:pt x="581" y="1548"/>
                    <a:pt x="581" y="1548"/>
                    <a:pt x="581" y="1548"/>
                  </a:cubicBezTo>
                  <a:cubicBezTo>
                    <a:pt x="581" y="1547"/>
                    <a:pt x="578" y="1546"/>
                    <a:pt x="576" y="1546"/>
                  </a:cubicBezTo>
                  <a:cubicBezTo>
                    <a:pt x="575" y="1546"/>
                    <a:pt x="573" y="1546"/>
                    <a:pt x="571" y="1546"/>
                  </a:cubicBezTo>
                  <a:cubicBezTo>
                    <a:pt x="570" y="1546"/>
                    <a:pt x="560" y="1546"/>
                    <a:pt x="560" y="1546"/>
                  </a:cubicBezTo>
                  <a:cubicBezTo>
                    <a:pt x="560" y="1546"/>
                    <a:pt x="560" y="1546"/>
                    <a:pt x="560" y="1546"/>
                  </a:cubicBezTo>
                  <a:cubicBezTo>
                    <a:pt x="560" y="1546"/>
                    <a:pt x="560" y="1546"/>
                    <a:pt x="560" y="1546"/>
                  </a:cubicBezTo>
                  <a:cubicBezTo>
                    <a:pt x="559" y="1546"/>
                    <a:pt x="557" y="1547"/>
                    <a:pt x="555" y="1547"/>
                  </a:cubicBezTo>
                  <a:cubicBezTo>
                    <a:pt x="553" y="1548"/>
                    <a:pt x="552" y="1548"/>
                    <a:pt x="550" y="1549"/>
                  </a:cubicBezTo>
                  <a:cubicBezTo>
                    <a:pt x="550" y="1549"/>
                    <a:pt x="549" y="1549"/>
                    <a:pt x="548" y="1549"/>
                  </a:cubicBezTo>
                  <a:cubicBezTo>
                    <a:pt x="545" y="1550"/>
                    <a:pt x="544" y="1551"/>
                    <a:pt x="543" y="1551"/>
                  </a:cubicBezTo>
                  <a:cubicBezTo>
                    <a:pt x="542" y="1552"/>
                    <a:pt x="541" y="1552"/>
                    <a:pt x="540" y="1553"/>
                  </a:cubicBezTo>
                  <a:cubicBezTo>
                    <a:pt x="539" y="1553"/>
                    <a:pt x="538" y="1554"/>
                    <a:pt x="537" y="1554"/>
                  </a:cubicBezTo>
                  <a:cubicBezTo>
                    <a:pt x="535" y="1554"/>
                    <a:pt x="531" y="1555"/>
                    <a:pt x="528" y="1556"/>
                  </a:cubicBezTo>
                  <a:cubicBezTo>
                    <a:pt x="526" y="1557"/>
                    <a:pt x="523" y="1558"/>
                    <a:pt x="521" y="1560"/>
                  </a:cubicBezTo>
                  <a:cubicBezTo>
                    <a:pt x="520" y="1561"/>
                    <a:pt x="519" y="1562"/>
                    <a:pt x="518" y="1564"/>
                  </a:cubicBezTo>
                  <a:cubicBezTo>
                    <a:pt x="517" y="1565"/>
                    <a:pt x="516" y="1566"/>
                    <a:pt x="516" y="1567"/>
                  </a:cubicBezTo>
                  <a:cubicBezTo>
                    <a:pt x="515" y="1567"/>
                    <a:pt x="515" y="1567"/>
                    <a:pt x="515" y="1567"/>
                  </a:cubicBezTo>
                  <a:cubicBezTo>
                    <a:pt x="515" y="1568"/>
                    <a:pt x="515" y="1568"/>
                    <a:pt x="515" y="1568"/>
                  </a:cubicBezTo>
                  <a:cubicBezTo>
                    <a:pt x="515" y="1568"/>
                    <a:pt x="515" y="1570"/>
                    <a:pt x="515" y="1572"/>
                  </a:cubicBezTo>
                  <a:cubicBezTo>
                    <a:pt x="515" y="1572"/>
                    <a:pt x="515" y="1572"/>
                    <a:pt x="515" y="1572"/>
                  </a:cubicBezTo>
                  <a:cubicBezTo>
                    <a:pt x="515" y="1572"/>
                    <a:pt x="515" y="1572"/>
                    <a:pt x="515" y="1572"/>
                  </a:cubicBezTo>
                  <a:cubicBezTo>
                    <a:pt x="515" y="1573"/>
                    <a:pt x="515" y="1575"/>
                    <a:pt x="513" y="1577"/>
                  </a:cubicBezTo>
                  <a:cubicBezTo>
                    <a:pt x="512" y="1578"/>
                    <a:pt x="511" y="1579"/>
                    <a:pt x="511" y="1580"/>
                  </a:cubicBezTo>
                  <a:cubicBezTo>
                    <a:pt x="511" y="1580"/>
                    <a:pt x="511" y="1580"/>
                    <a:pt x="511" y="1580"/>
                  </a:cubicBezTo>
                  <a:cubicBezTo>
                    <a:pt x="511" y="1581"/>
                    <a:pt x="511" y="1581"/>
                    <a:pt x="511" y="1581"/>
                  </a:cubicBezTo>
                  <a:cubicBezTo>
                    <a:pt x="512" y="1582"/>
                    <a:pt x="512" y="1584"/>
                    <a:pt x="512" y="1586"/>
                  </a:cubicBezTo>
                  <a:cubicBezTo>
                    <a:pt x="512" y="1588"/>
                    <a:pt x="511" y="1591"/>
                    <a:pt x="510" y="1593"/>
                  </a:cubicBezTo>
                  <a:cubicBezTo>
                    <a:pt x="508" y="1595"/>
                    <a:pt x="505" y="1596"/>
                    <a:pt x="503" y="1597"/>
                  </a:cubicBezTo>
                  <a:cubicBezTo>
                    <a:pt x="503" y="1597"/>
                    <a:pt x="503" y="1597"/>
                    <a:pt x="503" y="1597"/>
                  </a:cubicBezTo>
                  <a:cubicBezTo>
                    <a:pt x="503" y="1597"/>
                    <a:pt x="503" y="1597"/>
                    <a:pt x="503" y="1597"/>
                  </a:cubicBezTo>
                  <a:cubicBezTo>
                    <a:pt x="503" y="1598"/>
                    <a:pt x="501" y="1599"/>
                    <a:pt x="500" y="1599"/>
                  </a:cubicBezTo>
                  <a:cubicBezTo>
                    <a:pt x="499" y="1600"/>
                    <a:pt x="497" y="1601"/>
                    <a:pt x="496" y="1602"/>
                  </a:cubicBezTo>
                  <a:cubicBezTo>
                    <a:pt x="493" y="1604"/>
                    <a:pt x="491" y="1605"/>
                    <a:pt x="490" y="1606"/>
                  </a:cubicBezTo>
                  <a:cubicBezTo>
                    <a:pt x="489" y="1606"/>
                    <a:pt x="488" y="1607"/>
                    <a:pt x="487" y="1607"/>
                  </a:cubicBezTo>
                  <a:cubicBezTo>
                    <a:pt x="486" y="1608"/>
                    <a:pt x="485" y="1608"/>
                    <a:pt x="484" y="1609"/>
                  </a:cubicBezTo>
                  <a:cubicBezTo>
                    <a:pt x="482" y="1609"/>
                    <a:pt x="481" y="1609"/>
                    <a:pt x="479" y="1610"/>
                  </a:cubicBezTo>
                  <a:cubicBezTo>
                    <a:pt x="479" y="1610"/>
                    <a:pt x="479" y="1610"/>
                    <a:pt x="479" y="1610"/>
                  </a:cubicBezTo>
                  <a:cubicBezTo>
                    <a:pt x="478" y="1611"/>
                    <a:pt x="478" y="1611"/>
                    <a:pt x="478" y="1611"/>
                  </a:cubicBezTo>
                  <a:cubicBezTo>
                    <a:pt x="477" y="1612"/>
                    <a:pt x="475" y="1612"/>
                    <a:pt x="472" y="1612"/>
                  </a:cubicBezTo>
                  <a:close/>
                </a:path>
              </a:pathLst>
            </a:custGeom>
            <a:grpFill/>
            <a:ln w="3175">
              <a:solidFill>
                <a:schemeClr val="tx1">
                  <a:lumMod val="50000"/>
                  <a:lumOff val="50000"/>
                </a:schemeClr>
              </a:solidFill>
              <a:round/>
              <a:headEnd/>
              <a:tailEnd/>
            </a:ln>
            <a:effectLst>
              <a:outerShdw blurRad="50800" dist="38100" dir="8100000" algn="tr" rotWithShape="0">
                <a:prstClr val="black">
                  <a:alpha val="40000"/>
                </a:prstClr>
              </a:outerShdw>
            </a:effectLst>
          </p:spPr>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58" name="Freeform 4">
              <a:extLst>
                <a:ext uri="{FF2B5EF4-FFF2-40B4-BE49-F238E27FC236}">
                  <a16:creationId xmlns:a16="http://schemas.microsoft.com/office/drawing/2014/main" id="{634F9F2C-2BB8-4562-8886-571AEE2A4615}"/>
                </a:ext>
              </a:extLst>
            </p:cNvPr>
            <p:cNvSpPr>
              <a:spLocks/>
            </p:cNvSpPr>
            <p:nvPr/>
          </p:nvSpPr>
          <p:spPr bwMode="auto">
            <a:xfrm>
              <a:off x="5166404" y="1912754"/>
              <a:ext cx="41321" cy="39790"/>
            </a:xfrm>
            <a:custGeom>
              <a:avLst/>
              <a:gdLst/>
              <a:ahLst/>
              <a:cxnLst>
                <a:cxn ang="0">
                  <a:pos x="8" y="1"/>
                </a:cxn>
                <a:cxn ang="0">
                  <a:pos x="4" y="6"/>
                </a:cxn>
                <a:cxn ang="0">
                  <a:pos x="2" y="10"/>
                </a:cxn>
                <a:cxn ang="0">
                  <a:pos x="1" y="14"/>
                </a:cxn>
                <a:cxn ang="0">
                  <a:pos x="1" y="18"/>
                </a:cxn>
                <a:cxn ang="0">
                  <a:pos x="7" y="20"/>
                </a:cxn>
                <a:cxn ang="0">
                  <a:pos x="14" y="22"/>
                </a:cxn>
                <a:cxn ang="0">
                  <a:pos x="20" y="20"/>
                </a:cxn>
                <a:cxn ang="0">
                  <a:pos x="23" y="18"/>
                </a:cxn>
                <a:cxn ang="0">
                  <a:pos x="23" y="13"/>
                </a:cxn>
                <a:cxn ang="0">
                  <a:pos x="22" y="4"/>
                </a:cxn>
                <a:cxn ang="0">
                  <a:pos x="20" y="2"/>
                </a:cxn>
                <a:cxn ang="0">
                  <a:pos x="15" y="1"/>
                </a:cxn>
                <a:cxn ang="0">
                  <a:pos x="8" y="1"/>
                </a:cxn>
              </a:cxnLst>
              <a:rect l="0" t="0" r="r" b="b"/>
              <a:pathLst>
                <a:path w="23" h="22">
                  <a:moveTo>
                    <a:pt x="8" y="1"/>
                  </a:moveTo>
                  <a:cubicBezTo>
                    <a:pt x="7" y="2"/>
                    <a:pt x="5" y="4"/>
                    <a:pt x="4" y="6"/>
                  </a:cubicBezTo>
                  <a:cubicBezTo>
                    <a:pt x="4" y="6"/>
                    <a:pt x="3" y="9"/>
                    <a:pt x="2" y="10"/>
                  </a:cubicBezTo>
                  <a:cubicBezTo>
                    <a:pt x="2" y="12"/>
                    <a:pt x="1" y="13"/>
                    <a:pt x="1" y="14"/>
                  </a:cubicBezTo>
                  <a:cubicBezTo>
                    <a:pt x="0" y="16"/>
                    <a:pt x="0" y="18"/>
                    <a:pt x="1" y="18"/>
                  </a:cubicBezTo>
                  <a:cubicBezTo>
                    <a:pt x="2" y="19"/>
                    <a:pt x="4" y="20"/>
                    <a:pt x="7" y="20"/>
                  </a:cubicBezTo>
                  <a:cubicBezTo>
                    <a:pt x="9" y="21"/>
                    <a:pt x="12" y="22"/>
                    <a:pt x="14" y="22"/>
                  </a:cubicBezTo>
                  <a:cubicBezTo>
                    <a:pt x="17" y="22"/>
                    <a:pt x="20" y="21"/>
                    <a:pt x="20" y="20"/>
                  </a:cubicBezTo>
                  <a:cubicBezTo>
                    <a:pt x="22" y="19"/>
                    <a:pt x="23" y="18"/>
                    <a:pt x="23" y="18"/>
                  </a:cubicBezTo>
                  <a:cubicBezTo>
                    <a:pt x="23" y="18"/>
                    <a:pt x="23" y="15"/>
                    <a:pt x="23" y="13"/>
                  </a:cubicBezTo>
                  <a:cubicBezTo>
                    <a:pt x="23" y="9"/>
                    <a:pt x="23" y="6"/>
                    <a:pt x="22" y="4"/>
                  </a:cubicBezTo>
                  <a:cubicBezTo>
                    <a:pt x="21" y="3"/>
                    <a:pt x="20" y="2"/>
                    <a:pt x="20" y="2"/>
                  </a:cubicBezTo>
                  <a:cubicBezTo>
                    <a:pt x="20" y="2"/>
                    <a:pt x="18" y="1"/>
                    <a:pt x="15" y="1"/>
                  </a:cubicBezTo>
                  <a:cubicBezTo>
                    <a:pt x="12" y="0"/>
                    <a:pt x="9" y="0"/>
                    <a:pt x="8"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59" name="Freeform 5">
              <a:extLst>
                <a:ext uri="{FF2B5EF4-FFF2-40B4-BE49-F238E27FC236}">
                  <a16:creationId xmlns:a16="http://schemas.microsoft.com/office/drawing/2014/main" id="{18F78FEC-B58A-442A-A8F7-2ED63F2DCD35}"/>
                </a:ext>
              </a:extLst>
            </p:cNvPr>
            <p:cNvSpPr>
              <a:spLocks/>
            </p:cNvSpPr>
            <p:nvPr/>
          </p:nvSpPr>
          <p:spPr bwMode="auto">
            <a:xfrm>
              <a:off x="4838132" y="2945012"/>
              <a:ext cx="460651" cy="690213"/>
            </a:xfrm>
            <a:custGeom>
              <a:avLst/>
              <a:gdLst/>
              <a:ahLst/>
              <a:cxnLst>
                <a:cxn ang="0">
                  <a:pos x="62" y="325"/>
                </a:cxn>
                <a:cxn ang="0">
                  <a:pos x="74" y="345"/>
                </a:cxn>
                <a:cxn ang="0">
                  <a:pos x="100" y="362"/>
                </a:cxn>
                <a:cxn ang="0">
                  <a:pos x="116" y="369"/>
                </a:cxn>
                <a:cxn ang="0">
                  <a:pos x="135" y="377"/>
                </a:cxn>
                <a:cxn ang="0">
                  <a:pos x="157" y="371"/>
                </a:cxn>
                <a:cxn ang="0">
                  <a:pos x="187" y="368"/>
                </a:cxn>
                <a:cxn ang="0">
                  <a:pos x="204" y="353"/>
                </a:cxn>
                <a:cxn ang="0">
                  <a:pos x="189" y="346"/>
                </a:cxn>
                <a:cxn ang="0">
                  <a:pos x="198" y="323"/>
                </a:cxn>
                <a:cxn ang="0">
                  <a:pos x="218" y="314"/>
                </a:cxn>
                <a:cxn ang="0">
                  <a:pos x="238" y="316"/>
                </a:cxn>
                <a:cxn ang="0">
                  <a:pos x="248" y="307"/>
                </a:cxn>
                <a:cxn ang="0">
                  <a:pos x="251" y="286"/>
                </a:cxn>
                <a:cxn ang="0">
                  <a:pos x="240" y="271"/>
                </a:cxn>
                <a:cxn ang="0">
                  <a:pos x="223" y="256"/>
                </a:cxn>
                <a:cxn ang="0">
                  <a:pos x="206" y="260"/>
                </a:cxn>
                <a:cxn ang="0">
                  <a:pos x="189" y="260"/>
                </a:cxn>
                <a:cxn ang="0">
                  <a:pos x="167" y="261"/>
                </a:cxn>
                <a:cxn ang="0">
                  <a:pos x="161" y="246"/>
                </a:cxn>
                <a:cxn ang="0">
                  <a:pos x="173" y="247"/>
                </a:cxn>
                <a:cxn ang="0">
                  <a:pos x="186" y="243"/>
                </a:cxn>
                <a:cxn ang="0">
                  <a:pos x="183" y="232"/>
                </a:cxn>
                <a:cxn ang="0">
                  <a:pos x="160" y="230"/>
                </a:cxn>
                <a:cxn ang="0">
                  <a:pos x="152" y="209"/>
                </a:cxn>
                <a:cxn ang="0">
                  <a:pos x="156" y="190"/>
                </a:cxn>
                <a:cxn ang="0">
                  <a:pos x="174" y="178"/>
                </a:cxn>
                <a:cxn ang="0">
                  <a:pos x="172" y="155"/>
                </a:cxn>
                <a:cxn ang="0">
                  <a:pos x="184" y="141"/>
                </a:cxn>
                <a:cxn ang="0">
                  <a:pos x="196" y="124"/>
                </a:cxn>
                <a:cxn ang="0">
                  <a:pos x="193" y="100"/>
                </a:cxn>
                <a:cxn ang="0">
                  <a:pos x="194" y="68"/>
                </a:cxn>
                <a:cxn ang="0">
                  <a:pos x="202" y="50"/>
                </a:cxn>
                <a:cxn ang="0">
                  <a:pos x="207" y="29"/>
                </a:cxn>
                <a:cxn ang="0">
                  <a:pos x="199" y="10"/>
                </a:cxn>
                <a:cxn ang="0">
                  <a:pos x="184" y="7"/>
                </a:cxn>
                <a:cxn ang="0">
                  <a:pos x="166" y="27"/>
                </a:cxn>
                <a:cxn ang="0">
                  <a:pos x="154" y="39"/>
                </a:cxn>
                <a:cxn ang="0">
                  <a:pos x="134" y="52"/>
                </a:cxn>
                <a:cxn ang="0">
                  <a:pos x="114" y="62"/>
                </a:cxn>
                <a:cxn ang="0">
                  <a:pos x="91" y="61"/>
                </a:cxn>
                <a:cxn ang="0">
                  <a:pos x="89" y="82"/>
                </a:cxn>
                <a:cxn ang="0">
                  <a:pos x="64" y="85"/>
                </a:cxn>
                <a:cxn ang="0">
                  <a:pos x="43" y="96"/>
                </a:cxn>
                <a:cxn ang="0">
                  <a:pos x="17" y="109"/>
                </a:cxn>
                <a:cxn ang="0">
                  <a:pos x="23" y="136"/>
                </a:cxn>
                <a:cxn ang="0">
                  <a:pos x="9" y="148"/>
                </a:cxn>
                <a:cxn ang="0">
                  <a:pos x="13" y="169"/>
                </a:cxn>
                <a:cxn ang="0">
                  <a:pos x="3" y="194"/>
                </a:cxn>
                <a:cxn ang="0">
                  <a:pos x="3" y="205"/>
                </a:cxn>
                <a:cxn ang="0">
                  <a:pos x="13" y="218"/>
                </a:cxn>
                <a:cxn ang="0">
                  <a:pos x="19" y="245"/>
                </a:cxn>
                <a:cxn ang="0">
                  <a:pos x="27" y="266"/>
                </a:cxn>
                <a:cxn ang="0">
                  <a:pos x="28" y="283"/>
                </a:cxn>
                <a:cxn ang="0">
                  <a:pos x="40" y="315"/>
                </a:cxn>
              </a:cxnLst>
              <a:rect l="0" t="0" r="r" b="b"/>
              <a:pathLst>
                <a:path w="254" h="381">
                  <a:moveTo>
                    <a:pt x="46" y="317"/>
                  </a:moveTo>
                  <a:cubicBezTo>
                    <a:pt x="47" y="317"/>
                    <a:pt x="48" y="319"/>
                    <a:pt x="49" y="319"/>
                  </a:cubicBezTo>
                  <a:cubicBezTo>
                    <a:pt x="51" y="319"/>
                    <a:pt x="53" y="321"/>
                    <a:pt x="53" y="322"/>
                  </a:cubicBezTo>
                  <a:cubicBezTo>
                    <a:pt x="53" y="322"/>
                    <a:pt x="55" y="323"/>
                    <a:pt x="57" y="323"/>
                  </a:cubicBezTo>
                  <a:cubicBezTo>
                    <a:pt x="59" y="323"/>
                    <a:pt x="62" y="324"/>
                    <a:pt x="62" y="325"/>
                  </a:cubicBezTo>
                  <a:cubicBezTo>
                    <a:pt x="62" y="327"/>
                    <a:pt x="64" y="328"/>
                    <a:pt x="65" y="329"/>
                  </a:cubicBezTo>
                  <a:cubicBezTo>
                    <a:pt x="66" y="330"/>
                    <a:pt x="66" y="332"/>
                    <a:pt x="66" y="333"/>
                  </a:cubicBezTo>
                  <a:cubicBezTo>
                    <a:pt x="66" y="335"/>
                    <a:pt x="67" y="338"/>
                    <a:pt x="67" y="338"/>
                  </a:cubicBezTo>
                  <a:cubicBezTo>
                    <a:pt x="67" y="338"/>
                    <a:pt x="69" y="340"/>
                    <a:pt x="70" y="341"/>
                  </a:cubicBezTo>
                  <a:cubicBezTo>
                    <a:pt x="71" y="342"/>
                    <a:pt x="73" y="344"/>
                    <a:pt x="74" y="345"/>
                  </a:cubicBezTo>
                  <a:cubicBezTo>
                    <a:pt x="75" y="346"/>
                    <a:pt x="76" y="348"/>
                    <a:pt x="78" y="349"/>
                  </a:cubicBezTo>
                  <a:cubicBezTo>
                    <a:pt x="80" y="350"/>
                    <a:pt x="83" y="352"/>
                    <a:pt x="84" y="352"/>
                  </a:cubicBezTo>
                  <a:cubicBezTo>
                    <a:pt x="85" y="352"/>
                    <a:pt x="88" y="355"/>
                    <a:pt x="89" y="357"/>
                  </a:cubicBezTo>
                  <a:cubicBezTo>
                    <a:pt x="91" y="358"/>
                    <a:pt x="93" y="361"/>
                    <a:pt x="93" y="361"/>
                  </a:cubicBezTo>
                  <a:cubicBezTo>
                    <a:pt x="95" y="361"/>
                    <a:pt x="98" y="362"/>
                    <a:pt x="100" y="362"/>
                  </a:cubicBezTo>
                  <a:cubicBezTo>
                    <a:pt x="102" y="363"/>
                    <a:pt x="104" y="363"/>
                    <a:pt x="106" y="362"/>
                  </a:cubicBezTo>
                  <a:cubicBezTo>
                    <a:pt x="107" y="362"/>
                    <a:pt x="109" y="362"/>
                    <a:pt x="109" y="363"/>
                  </a:cubicBezTo>
                  <a:cubicBezTo>
                    <a:pt x="109" y="364"/>
                    <a:pt x="110" y="364"/>
                    <a:pt x="110" y="365"/>
                  </a:cubicBezTo>
                  <a:cubicBezTo>
                    <a:pt x="111" y="366"/>
                    <a:pt x="113" y="367"/>
                    <a:pt x="113" y="368"/>
                  </a:cubicBezTo>
                  <a:cubicBezTo>
                    <a:pt x="113" y="369"/>
                    <a:pt x="115" y="369"/>
                    <a:pt x="116" y="369"/>
                  </a:cubicBezTo>
                  <a:cubicBezTo>
                    <a:pt x="117" y="370"/>
                    <a:pt x="119" y="371"/>
                    <a:pt x="119" y="371"/>
                  </a:cubicBezTo>
                  <a:cubicBezTo>
                    <a:pt x="119" y="372"/>
                    <a:pt x="121" y="373"/>
                    <a:pt x="123" y="373"/>
                  </a:cubicBezTo>
                  <a:cubicBezTo>
                    <a:pt x="124" y="373"/>
                    <a:pt x="126" y="374"/>
                    <a:pt x="127" y="376"/>
                  </a:cubicBezTo>
                  <a:cubicBezTo>
                    <a:pt x="128" y="377"/>
                    <a:pt x="129" y="377"/>
                    <a:pt x="130" y="377"/>
                  </a:cubicBezTo>
                  <a:cubicBezTo>
                    <a:pt x="132" y="376"/>
                    <a:pt x="134" y="377"/>
                    <a:pt x="135" y="377"/>
                  </a:cubicBezTo>
                  <a:cubicBezTo>
                    <a:pt x="136" y="378"/>
                    <a:pt x="137" y="380"/>
                    <a:pt x="139" y="380"/>
                  </a:cubicBezTo>
                  <a:cubicBezTo>
                    <a:pt x="141" y="380"/>
                    <a:pt x="144" y="381"/>
                    <a:pt x="144" y="381"/>
                  </a:cubicBezTo>
                  <a:cubicBezTo>
                    <a:pt x="145" y="381"/>
                    <a:pt x="148" y="380"/>
                    <a:pt x="149" y="380"/>
                  </a:cubicBezTo>
                  <a:cubicBezTo>
                    <a:pt x="151" y="380"/>
                    <a:pt x="152" y="379"/>
                    <a:pt x="152" y="377"/>
                  </a:cubicBezTo>
                  <a:cubicBezTo>
                    <a:pt x="152" y="375"/>
                    <a:pt x="155" y="373"/>
                    <a:pt x="157" y="371"/>
                  </a:cubicBezTo>
                  <a:cubicBezTo>
                    <a:pt x="159" y="370"/>
                    <a:pt x="162" y="369"/>
                    <a:pt x="164" y="369"/>
                  </a:cubicBezTo>
                  <a:cubicBezTo>
                    <a:pt x="166" y="370"/>
                    <a:pt x="170" y="371"/>
                    <a:pt x="172" y="371"/>
                  </a:cubicBezTo>
                  <a:cubicBezTo>
                    <a:pt x="175" y="370"/>
                    <a:pt x="178" y="370"/>
                    <a:pt x="179" y="371"/>
                  </a:cubicBezTo>
                  <a:cubicBezTo>
                    <a:pt x="181" y="371"/>
                    <a:pt x="183" y="372"/>
                    <a:pt x="185" y="371"/>
                  </a:cubicBezTo>
                  <a:cubicBezTo>
                    <a:pt x="185" y="371"/>
                    <a:pt x="187" y="369"/>
                    <a:pt x="187" y="368"/>
                  </a:cubicBezTo>
                  <a:cubicBezTo>
                    <a:pt x="188" y="367"/>
                    <a:pt x="189" y="365"/>
                    <a:pt x="191" y="364"/>
                  </a:cubicBezTo>
                  <a:cubicBezTo>
                    <a:pt x="192" y="363"/>
                    <a:pt x="193" y="362"/>
                    <a:pt x="195" y="362"/>
                  </a:cubicBezTo>
                  <a:cubicBezTo>
                    <a:pt x="197" y="362"/>
                    <a:pt x="199" y="362"/>
                    <a:pt x="200" y="361"/>
                  </a:cubicBezTo>
                  <a:cubicBezTo>
                    <a:pt x="201" y="360"/>
                    <a:pt x="203" y="358"/>
                    <a:pt x="204" y="357"/>
                  </a:cubicBezTo>
                  <a:cubicBezTo>
                    <a:pt x="205" y="355"/>
                    <a:pt x="205" y="354"/>
                    <a:pt x="204" y="353"/>
                  </a:cubicBezTo>
                  <a:cubicBezTo>
                    <a:pt x="203" y="352"/>
                    <a:pt x="201" y="351"/>
                    <a:pt x="199" y="350"/>
                  </a:cubicBezTo>
                  <a:cubicBezTo>
                    <a:pt x="198" y="350"/>
                    <a:pt x="195" y="351"/>
                    <a:pt x="193" y="351"/>
                  </a:cubicBezTo>
                  <a:cubicBezTo>
                    <a:pt x="192" y="351"/>
                    <a:pt x="191" y="351"/>
                    <a:pt x="190" y="351"/>
                  </a:cubicBezTo>
                  <a:cubicBezTo>
                    <a:pt x="189" y="351"/>
                    <a:pt x="188" y="350"/>
                    <a:pt x="187" y="349"/>
                  </a:cubicBezTo>
                  <a:cubicBezTo>
                    <a:pt x="186" y="348"/>
                    <a:pt x="187" y="346"/>
                    <a:pt x="189" y="346"/>
                  </a:cubicBezTo>
                  <a:cubicBezTo>
                    <a:pt x="190" y="344"/>
                    <a:pt x="193" y="343"/>
                    <a:pt x="194" y="342"/>
                  </a:cubicBezTo>
                  <a:cubicBezTo>
                    <a:pt x="196" y="341"/>
                    <a:pt x="197" y="339"/>
                    <a:pt x="198" y="338"/>
                  </a:cubicBezTo>
                  <a:cubicBezTo>
                    <a:pt x="198" y="336"/>
                    <a:pt x="198" y="334"/>
                    <a:pt x="198" y="333"/>
                  </a:cubicBezTo>
                  <a:cubicBezTo>
                    <a:pt x="198" y="333"/>
                    <a:pt x="198" y="330"/>
                    <a:pt x="197" y="328"/>
                  </a:cubicBezTo>
                  <a:cubicBezTo>
                    <a:pt x="197" y="327"/>
                    <a:pt x="197" y="324"/>
                    <a:pt x="198" y="323"/>
                  </a:cubicBezTo>
                  <a:cubicBezTo>
                    <a:pt x="198" y="322"/>
                    <a:pt x="200" y="322"/>
                    <a:pt x="203" y="322"/>
                  </a:cubicBezTo>
                  <a:cubicBezTo>
                    <a:pt x="204" y="321"/>
                    <a:pt x="206" y="321"/>
                    <a:pt x="207" y="320"/>
                  </a:cubicBezTo>
                  <a:cubicBezTo>
                    <a:pt x="208" y="319"/>
                    <a:pt x="209" y="317"/>
                    <a:pt x="209" y="316"/>
                  </a:cubicBezTo>
                  <a:cubicBezTo>
                    <a:pt x="209" y="315"/>
                    <a:pt x="210" y="314"/>
                    <a:pt x="212" y="313"/>
                  </a:cubicBezTo>
                  <a:cubicBezTo>
                    <a:pt x="212" y="312"/>
                    <a:pt x="215" y="312"/>
                    <a:pt x="218" y="314"/>
                  </a:cubicBezTo>
                  <a:cubicBezTo>
                    <a:pt x="220" y="314"/>
                    <a:pt x="222" y="314"/>
                    <a:pt x="223" y="314"/>
                  </a:cubicBezTo>
                  <a:cubicBezTo>
                    <a:pt x="224" y="314"/>
                    <a:pt x="226" y="314"/>
                    <a:pt x="227" y="315"/>
                  </a:cubicBezTo>
                  <a:cubicBezTo>
                    <a:pt x="228" y="316"/>
                    <a:pt x="229" y="317"/>
                    <a:pt x="230" y="317"/>
                  </a:cubicBezTo>
                  <a:cubicBezTo>
                    <a:pt x="231" y="317"/>
                    <a:pt x="234" y="317"/>
                    <a:pt x="235" y="318"/>
                  </a:cubicBezTo>
                  <a:cubicBezTo>
                    <a:pt x="237" y="319"/>
                    <a:pt x="238" y="317"/>
                    <a:pt x="238" y="316"/>
                  </a:cubicBezTo>
                  <a:cubicBezTo>
                    <a:pt x="239" y="313"/>
                    <a:pt x="240" y="310"/>
                    <a:pt x="241" y="310"/>
                  </a:cubicBezTo>
                  <a:cubicBezTo>
                    <a:pt x="241" y="310"/>
                    <a:pt x="243" y="310"/>
                    <a:pt x="244" y="310"/>
                  </a:cubicBezTo>
                  <a:cubicBezTo>
                    <a:pt x="245" y="311"/>
                    <a:pt x="246" y="312"/>
                    <a:pt x="248" y="312"/>
                  </a:cubicBezTo>
                  <a:cubicBezTo>
                    <a:pt x="249" y="312"/>
                    <a:pt x="250" y="312"/>
                    <a:pt x="249" y="311"/>
                  </a:cubicBezTo>
                  <a:cubicBezTo>
                    <a:pt x="249" y="309"/>
                    <a:pt x="249" y="308"/>
                    <a:pt x="248" y="307"/>
                  </a:cubicBezTo>
                  <a:cubicBezTo>
                    <a:pt x="248" y="306"/>
                    <a:pt x="248" y="304"/>
                    <a:pt x="249" y="303"/>
                  </a:cubicBezTo>
                  <a:cubicBezTo>
                    <a:pt x="250" y="302"/>
                    <a:pt x="251" y="300"/>
                    <a:pt x="251" y="298"/>
                  </a:cubicBezTo>
                  <a:cubicBezTo>
                    <a:pt x="251" y="297"/>
                    <a:pt x="251" y="295"/>
                    <a:pt x="251" y="293"/>
                  </a:cubicBezTo>
                  <a:cubicBezTo>
                    <a:pt x="252" y="292"/>
                    <a:pt x="253" y="290"/>
                    <a:pt x="253" y="289"/>
                  </a:cubicBezTo>
                  <a:cubicBezTo>
                    <a:pt x="254" y="288"/>
                    <a:pt x="253" y="287"/>
                    <a:pt x="251" y="286"/>
                  </a:cubicBezTo>
                  <a:cubicBezTo>
                    <a:pt x="250" y="286"/>
                    <a:pt x="248" y="286"/>
                    <a:pt x="247" y="286"/>
                  </a:cubicBezTo>
                  <a:cubicBezTo>
                    <a:pt x="246" y="286"/>
                    <a:pt x="245" y="285"/>
                    <a:pt x="245" y="284"/>
                  </a:cubicBezTo>
                  <a:cubicBezTo>
                    <a:pt x="244" y="283"/>
                    <a:pt x="243" y="282"/>
                    <a:pt x="243" y="280"/>
                  </a:cubicBezTo>
                  <a:cubicBezTo>
                    <a:pt x="242" y="278"/>
                    <a:pt x="242" y="276"/>
                    <a:pt x="243" y="274"/>
                  </a:cubicBezTo>
                  <a:cubicBezTo>
                    <a:pt x="243" y="272"/>
                    <a:pt x="241" y="271"/>
                    <a:pt x="240" y="271"/>
                  </a:cubicBezTo>
                  <a:cubicBezTo>
                    <a:pt x="238" y="272"/>
                    <a:pt x="234" y="271"/>
                    <a:pt x="233" y="270"/>
                  </a:cubicBezTo>
                  <a:cubicBezTo>
                    <a:pt x="232" y="270"/>
                    <a:pt x="230" y="268"/>
                    <a:pt x="229" y="268"/>
                  </a:cubicBezTo>
                  <a:cubicBezTo>
                    <a:pt x="227" y="267"/>
                    <a:pt x="227" y="265"/>
                    <a:pt x="227" y="264"/>
                  </a:cubicBezTo>
                  <a:cubicBezTo>
                    <a:pt x="228" y="262"/>
                    <a:pt x="227" y="260"/>
                    <a:pt x="227" y="259"/>
                  </a:cubicBezTo>
                  <a:cubicBezTo>
                    <a:pt x="226" y="257"/>
                    <a:pt x="224" y="256"/>
                    <a:pt x="223" y="256"/>
                  </a:cubicBezTo>
                  <a:cubicBezTo>
                    <a:pt x="222" y="255"/>
                    <a:pt x="220" y="255"/>
                    <a:pt x="219" y="256"/>
                  </a:cubicBezTo>
                  <a:cubicBezTo>
                    <a:pt x="218" y="256"/>
                    <a:pt x="217" y="255"/>
                    <a:pt x="217" y="254"/>
                  </a:cubicBezTo>
                  <a:cubicBezTo>
                    <a:pt x="217" y="253"/>
                    <a:pt x="215" y="252"/>
                    <a:pt x="214" y="253"/>
                  </a:cubicBezTo>
                  <a:cubicBezTo>
                    <a:pt x="213" y="253"/>
                    <a:pt x="211" y="254"/>
                    <a:pt x="210" y="255"/>
                  </a:cubicBezTo>
                  <a:cubicBezTo>
                    <a:pt x="210" y="257"/>
                    <a:pt x="207" y="259"/>
                    <a:pt x="206" y="260"/>
                  </a:cubicBezTo>
                  <a:cubicBezTo>
                    <a:pt x="203" y="261"/>
                    <a:pt x="201" y="262"/>
                    <a:pt x="200" y="262"/>
                  </a:cubicBezTo>
                  <a:cubicBezTo>
                    <a:pt x="199" y="263"/>
                    <a:pt x="197" y="264"/>
                    <a:pt x="196" y="265"/>
                  </a:cubicBezTo>
                  <a:cubicBezTo>
                    <a:pt x="194" y="265"/>
                    <a:pt x="192" y="266"/>
                    <a:pt x="191" y="266"/>
                  </a:cubicBezTo>
                  <a:cubicBezTo>
                    <a:pt x="191" y="266"/>
                    <a:pt x="190" y="265"/>
                    <a:pt x="190" y="264"/>
                  </a:cubicBezTo>
                  <a:cubicBezTo>
                    <a:pt x="190" y="263"/>
                    <a:pt x="190" y="261"/>
                    <a:pt x="189" y="260"/>
                  </a:cubicBezTo>
                  <a:cubicBezTo>
                    <a:pt x="189" y="258"/>
                    <a:pt x="188" y="258"/>
                    <a:pt x="187" y="258"/>
                  </a:cubicBezTo>
                  <a:cubicBezTo>
                    <a:pt x="186" y="257"/>
                    <a:pt x="183" y="257"/>
                    <a:pt x="182" y="257"/>
                  </a:cubicBezTo>
                  <a:cubicBezTo>
                    <a:pt x="181" y="256"/>
                    <a:pt x="178" y="256"/>
                    <a:pt x="176" y="255"/>
                  </a:cubicBezTo>
                  <a:cubicBezTo>
                    <a:pt x="174" y="255"/>
                    <a:pt x="173" y="255"/>
                    <a:pt x="173" y="257"/>
                  </a:cubicBezTo>
                  <a:cubicBezTo>
                    <a:pt x="172" y="259"/>
                    <a:pt x="170" y="261"/>
                    <a:pt x="167" y="261"/>
                  </a:cubicBezTo>
                  <a:cubicBezTo>
                    <a:pt x="165" y="262"/>
                    <a:pt x="164" y="261"/>
                    <a:pt x="164" y="260"/>
                  </a:cubicBezTo>
                  <a:cubicBezTo>
                    <a:pt x="165" y="258"/>
                    <a:pt x="165" y="256"/>
                    <a:pt x="165" y="255"/>
                  </a:cubicBezTo>
                  <a:cubicBezTo>
                    <a:pt x="165" y="253"/>
                    <a:pt x="165" y="251"/>
                    <a:pt x="165" y="251"/>
                  </a:cubicBezTo>
                  <a:cubicBezTo>
                    <a:pt x="164" y="251"/>
                    <a:pt x="163" y="249"/>
                    <a:pt x="163" y="248"/>
                  </a:cubicBezTo>
                  <a:cubicBezTo>
                    <a:pt x="163" y="247"/>
                    <a:pt x="162" y="246"/>
                    <a:pt x="161" y="246"/>
                  </a:cubicBezTo>
                  <a:cubicBezTo>
                    <a:pt x="161" y="245"/>
                    <a:pt x="160" y="243"/>
                    <a:pt x="159" y="241"/>
                  </a:cubicBezTo>
                  <a:cubicBezTo>
                    <a:pt x="158" y="240"/>
                    <a:pt x="159" y="239"/>
                    <a:pt x="160" y="239"/>
                  </a:cubicBezTo>
                  <a:cubicBezTo>
                    <a:pt x="162" y="240"/>
                    <a:pt x="164" y="240"/>
                    <a:pt x="164" y="242"/>
                  </a:cubicBezTo>
                  <a:cubicBezTo>
                    <a:pt x="164" y="243"/>
                    <a:pt x="165" y="245"/>
                    <a:pt x="167" y="245"/>
                  </a:cubicBezTo>
                  <a:cubicBezTo>
                    <a:pt x="168" y="245"/>
                    <a:pt x="171" y="246"/>
                    <a:pt x="173" y="247"/>
                  </a:cubicBezTo>
                  <a:cubicBezTo>
                    <a:pt x="174" y="247"/>
                    <a:pt x="177" y="247"/>
                    <a:pt x="178" y="247"/>
                  </a:cubicBezTo>
                  <a:cubicBezTo>
                    <a:pt x="180" y="247"/>
                    <a:pt x="181" y="248"/>
                    <a:pt x="181" y="249"/>
                  </a:cubicBezTo>
                  <a:cubicBezTo>
                    <a:pt x="181" y="250"/>
                    <a:pt x="183" y="251"/>
                    <a:pt x="184" y="251"/>
                  </a:cubicBezTo>
                  <a:cubicBezTo>
                    <a:pt x="186" y="251"/>
                    <a:pt x="187" y="250"/>
                    <a:pt x="186" y="248"/>
                  </a:cubicBezTo>
                  <a:cubicBezTo>
                    <a:pt x="186" y="247"/>
                    <a:pt x="186" y="244"/>
                    <a:pt x="186" y="243"/>
                  </a:cubicBezTo>
                  <a:cubicBezTo>
                    <a:pt x="186" y="242"/>
                    <a:pt x="187" y="241"/>
                    <a:pt x="188" y="241"/>
                  </a:cubicBezTo>
                  <a:cubicBezTo>
                    <a:pt x="189" y="241"/>
                    <a:pt x="190" y="239"/>
                    <a:pt x="191" y="237"/>
                  </a:cubicBezTo>
                  <a:cubicBezTo>
                    <a:pt x="192" y="236"/>
                    <a:pt x="192" y="234"/>
                    <a:pt x="192" y="232"/>
                  </a:cubicBezTo>
                  <a:cubicBezTo>
                    <a:pt x="191" y="231"/>
                    <a:pt x="190" y="230"/>
                    <a:pt x="188" y="232"/>
                  </a:cubicBezTo>
                  <a:cubicBezTo>
                    <a:pt x="187" y="233"/>
                    <a:pt x="184" y="233"/>
                    <a:pt x="183" y="232"/>
                  </a:cubicBezTo>
                  <a:cubicBezTo>
                    <a:pt x="181" y="231"/>
                    <a:pt x="179" y="231"/>
                    <a:pt x="177" y="230"/>
                  </a:cubicBezTo>
                  <a:cubicBezTo>
                    <a:pt x="176" y="230"/>
                    <a:pt x="173" y="230"/>
                    <a:pt x="171" y="232"/>
                  </a:cubicBezTo>
                  <a:cubicBezTo>
                    <a:pt x="170" y="233"/>
                    <a:pt x="168" y="234"/>
                    <a:pt x="167" y="234"/>
                  </a:cubicBezTo>
                  <a:cubicBezTo>
                    <a:pt x="165" y="234"/>
                    <a:pt x="163" y="234"/>
                    <a:pt x="163" y="234"/>
                  </a:cubicBezTo>
                  <a:cubicBezTo>
                    <a:pt x="161" y="233"/>
                    <a:pt x="160" y="231"/>
                    <a:pt x="160" y="230"/>
                  </a:cubicBezTo>
                  <a:cubicBezTo>
                    <a:pt x="160" y="229"/>
                    <a:pt x="160" y="228"/>
                    <a:pt x="160" y="227"/>
                  </a:cubicBezTo>
                  <a:cubicBezTo>
                    <a:pt x="160" y="226"/>
                    <a:pt x="160" y="225"/>
                    <a:pt x="161" y="224"/>
                  </a:cubicBezTo>
                  <a:cubicBezTo>
                    <a:pt x="161" y="223"/>
                    <a:pt x="160" y="222"/>
                    <a:pt x="158" y="221"/>
                  </a:cubicBezTo>
                  <a:cubicBezTo>
                    <a:pt x="157" y="220"/>
                    <a:pt x="154" y="218"/>
                    <a:pt x="153" y="216"/>
                  </a:cubicBezTo>
                  <a:cubicBezTo>
                    <a:pt x="152" y="214"/>
                    <a:pt x="151" y="211"/>
                    <a:pt x="152" y="209"/>
                  </a:cubicBezTo>
                  <a:cubicBezTo>
                    <a:pt x="153" y="208"/>
                    <a:pt x="154" y="205"/>
                    <a:pt x="154" y="203"/>
                  </a:cubicBezTo>
                  <a:cubicBezTo>
                    <a:pt x="155" y="201"/>
                    <a:pt x="155" y="199"/>
                    <a:pt x="156" y="197"/>
                  </a:cubicBezTo>
                  <a:cubicBezTo>
                    <a:pt x="157" y="197"/>
                    <a:pt x="156" y="195"/>
                    <a:pt x="155" y="195"/>
                  </a:cubicBezTo>
                  <a:cubicBezTo>
                    <a:pt x="153" y="194"/>
                    <a:pt x="153" y="193"/>
                    <a:pt x="153" y="192"/>
                  </a:cubicBezTo>
                  <a:cubicBezTo>
                    <a:pt x="153" y="191"/>
                    <a:pt x="155" y="190"/>
                    <a:pt x="156" y="190"/>
                  </a:cubicBezTo>
                  <a:cubicBezTo>
                    <a:pt x="158" y="191"/>
                    <a:pt x="160" y="191"/>
                    <a:pt x="161" y="191"/>
                  </a:cubicBezTo>
                  <a:cubicBezTo>
                    <a:pt x="163" y="191"/>
                    <a:pt x="167" y="192"/>
                    <a:pt x="168" y="193"/>
                  </a:cubicBezTo>
                  <a:cubicBezTo>
                    <a:pt x="170" y="193"/>
                    <a:pt x="171" y="191"/>
                    <a:pt x="172" y="189"/>
                  </a:cubicBezTo>
                  <a:cubicBezTo>
                    <a:pt x="172" y="188"/>
                    <a:pt x="173" y="185"/>
                    <a:pt x="174" y="184"/>
                  </a:cubicBezTo>
                  <a:cubicBezTo>
                    <a:pt x="175" y="183"/>
                    <a:pt x="174" y="181"/>
                    <a:pt x="174" y="178"/>
                  </a:cubicBezTo>
                  <a:cubicBezTo>
                    <a:pt x="173" y="176"/>
                    <a:pt x="171" y="173"/>
                    <a:pt x="171" y="172"/>
                  </a:cubicBezTo>
                  <a:cubicBezTo>
                    <a:pt x="170" y="173"/>
                    <a:pt x="169" y="170"/>
                    <a:pt x="169" y="167"/>
                  </a:cubicBezTo>
                  <a:cubicBezTo>
                    <a:pt x="169" y="166"/>
                    <a:pt x="169" y="162"/>
                    <a:pt x="169" y="160"/>
                  </a:cubicBezTo>
                  <a:cubicBezTo>
                    <a:pt x="169" y="158"/>
                    <a:pt x="170" y="156"/>
                    <a:pt x="171" y="156"/>
                  </a:cubicBezTo>
                  <a:cubicBezTo>
                    <a:pt x="172" y="156"/>
                    <a:pt x="172" y="156"/>
                    <a:pt x="172" y="155"/>
                  </a:cubicBezTo>
                  <a:cubicBezTo>
                    <a:pt x="172" y="154"/>
                    <a:pt x="172" y="152"/>
                    <a:pt x="172" y="150"/>
                  </a:cubicBezTo>
                  <a:cubicBezTo>
                    <a:pt x="172" y="150"/>
                    <a:pt x="172" y="147"/>
                    <a:pt x="172" y="145"/>
                  </a:cubicBezTo>
                  <a:cubicBezTo>
                    <a:pt x="172" y="145"/>
                    <a:pt x="173" y="143"/>
                    <a:pt x="174" y="142"/>
                  </a:cubicBezTo>
                  <a:cubicBezTo>
                    <a:pt x="175" y="141"/>
                    <a:pt x="178" y="141"/>
                    <a:pt x="179" y="141"/>
                  </a:cubicBezTo>
                  <a:cubicBezTo>
                    <a:pt x="180" y="141"/>
                    <a:pt x="182" y="141"/>
                    <a:pt x="184" y="141"/>
                  </a:cubicBezTo>
                  <a:cubicBezTo>
                    <a:pt x="185" y="141"/>
                    <a:pt x="187" y="141"/>
                    <a:pt x="188" y="141"/>
                  </a:cubicBezTo>
                  <a:cubicBezTo>
                    <a:pt x="189" y="141"/>
                    <a:pt x="191" y="141"/>
                    <a:pt x="192" y="141"/>
                  </a:cubicBezTo>
                  <a:cubicBezTo>
                    <a:pt x="194" y="141"/>
                    <a:pt x="195" y="139"/>
                    <a:pt x="195" y="136"/>
                  </a:cubicBezTo>
                  <a:cubicBezTo>
                    <a:pt x="195" y="134"/>
                    <a:pt x="196" y="131"/>
                    <a:pt x="195" y="130"/>
                  </a:cubicBezTo>
                  <a:cubicBezTo>
                    <a:pt x="195" y="128"/>
                    <a:pt x="195" y="125"/>
                    <a:pt x="196" y="124"/>
                  </a:cubicBezTo>
                  <a:cubicBezTo>
                    <a:pt x="197" y="124"/>
                    <a:pt x="197" y="121"/>
                    <a:pt x="195" y="119"/>
                  </a:cubicBezTo>
                  <a:cubicBezTo>
                    <a:pt x="194" y="118"/>
                    <a:pt x="191" y="115"/>
                    <a:pt x="188" y="114"/>
                  </a:cubicBezTo>
                  <a:cubicBezTo>
                    <a:pt x="186" y="113"/>
                    <a:pt x="185" y="111"/>
                    <a:pt x="187" y="110"/>
                  </a:cubicBezTo>
                  <a:cubicBezTo>
                    <a:pt x="189" y="109"/>
                    <a:pt x="191" y="108"/>
                    <a:pt x="192" y="106"/>
                  </a:cubicBezTo>
                  <a:cubicBezTo>
                    <a:pt x="192" y="105"/>
                    <a:pt x="193" y="103"/>
                    <a:pt x="193" y="100"/>
                  </a:cubicBezTo>
                  <a:cubicBezTo>
                    <a:pt x="193" y="98"/>
                    <a:pt x="193" y="95"/>
                    <a:pt x="193" y="93"/>
                  </a:cubicBezTo>
                  <a:cubicBezTo>
                    <a:pt x="194" y="91"/>
                    <a:pt x="194" y="88"/>
                    <a:pt x="194" y="86"/>
                  </a:cubicBezTo>
                  <a:cubicBezTo>
                    <a:pt x="194" y="85"/>
                    <a:pt x="195" y="82"/>
                    <a:pt x="195" y="80"/>
                  </a:cubicBezTo>
                  <a:cubicBezTo>
                    <a:pt x="195" y="78"/>
                    <a:pt x="194" y="75"/>
                    <a:pt x="194" y="74"/>
                  </a:cubicBezTo>
                  <a:cubicBezTo>
                    <a:pt x="193" y="72"/>
                    <a:pt x="193" y="70"/>
                    <a:pt x="194" y="68"/>
                  </a:cubicBezTo>
                  <a:cubicBezTo>
                    <a:pt x="195" y="66"/>
                    <a:pt x="196" y="63"/>
                    <a:pt x="198" y="62"/>
                  </a:cubicBezTo>
                  <a:cubicBezTo>
                    <a:pt x="199" y="60"/>
                    <a:pt x="203" y="58"/>
                    <a:pt x="203" y="57"/>
                  </a:cubicBezTo>
                  <a:cubicBezTo>
                    <a:pt x="205" y="55"/>
                    <a:pt x="207" y="53"/>
                    <a:pt x="207" y="52"/>
                  </a:cubicBezTo>
                  <a:cubicBezTo>
                    <a:pt x="207" y="51"/>
                    <a:pt x="207" y="51"/>
                    <a:pt x="205" y="51"/>
                  </a:cubicBezTo>
                  <a:cubicBezTo>
                    <a:pt x="204" y="51"/>
                    <a:pt x="203" y="51"/>
                    <a:pt x="202" y="50"/>
                  </a:cubicBezTo>
                  <a:cubicBezTo>
                    <a:pt x="200" y="49"/>
                    <a:pt x="198" y="48"/>
                    <a:pt x="197" y="47"/>
                  </a:cubicBezTo>
                  <a:cubicBezTo>
                    <a:pt x="196" y="47"/>
                    <a:pt x="196" y="44"/>
                    <a:pt x="197" y="42"/>
                  </a:cubicBezTo>
                  <a:cubicBezTo>
                    <a:pt x="198" y="41"/>
                    <a:pt x="199" y="38"/>
                    <a:pt x="200" y="36"/>
                  </a:cubicBezTo>
                  <a:cubicBezTo>
                    <a:pt x="201" y="35"/>
                    <a:pt x="203" y="34"/>
                    <a:pt x="204" y="33"/>
                  </a:cubicBezTo>
                  <a:cubicBezTo>
                    <a:pt x="206" y="32"/>
                    <a:pt x="207" y="30"/>
                    <a:pt x="207" y="29"/>
                  </a:cubicBezTo>
                  <a:cubicBezTo>
                    <a:pt x="207" y="28"/>
                    <a:pt x="206" y="26"/>
                    <a:pt x="205" y="25"/>
                  </a:cubicBezTo>
                  <a:cubicBezTo>
                    <a:pt x="205" y="24"/>
                    <a:pt x="204" y="23"/>
                    <a:pt x="204" y="21"/>
                  </a:cubicBezTo>
                  <a:cubicBezTo>
                    <a:pt x="205" y="20"/>
                    <a:pt x="205" y="18"/>
                    <a:pt x="205" y="17"/>
                  </a:cubicBezTo>
                  <a:cubicBezTo>
                    <a:pt x="205" y="15"/>
                    <a:pt x="204" y="13"/>
                    <a:pt x="203" y="12"/>
                  </a:cubicBezTo>
                  <a:cubicBezTo>
                    <a:pt x="202" y="10"/>
                    <a:pt x="200" y="9"/>
                    <a:pt x="199" y="10"/>
                  </a:cubicBezTo>
                  <a:cubicBezTo>
                    <a:pt x="198" y="11"/>
                    <a:pt x="196" y="10"/>
                    <a:pt x="195" y="9"/>
                  </a:cubicBezTo>
                  <a:cubicBezTo>
                    <a:pt x="194" y="9"/>
                    <a:pt x="193" y="7"/>
                    <a:pt x="192" y="6"/>
                  </a:cubicBezTo>
                  <a:cubicBezTo>
                    <a:pt x="191" y="5"/>
                    <a:pt x="190" y="4"/>
                    <a:pt x="190" y="2"/>
                  </a:cubicBezTo>
                  <a:cubicBezTo>
                    <a:pt x="190" y="0"/>
                    <a:pt x="188" y="0"/>
                    <a:pt x="187" y="2"/>
                  </a:cubicBezTo>
                  <a:cubicBezTo>
                    <a:pt x="185" y="4"/>
                    <a:pt x="184" y="5"/>
                    <a:pt x="184" y="7"/>
                  </a:cubicBezTo>
                  <a:cubicBezTo>
                    <a:pt x="184" y="9"/>
                    <a:pt x="184" y="10"/>
                    <a:pt x="183" y="10"/>
                  </a:cubicBezTo>
                  <a:cubicBezTo>
                    <a:pt x="182" y="9"/>
                    <a:pt x="181" y="11"/>
                    <a:pt x="178" y="11"/>
                  </a:cubicBezTo>
                  <a:cubicBezTo>
                    <a:pt x="176" y="13"/>
                    <a:pt x="173" y="16"/>
                    <a:pt x="171" y="17"/>
                  </a:cubicBezTo>
                  <a:cubicBezTo>
                    <a:pt x="168" y="18"/>
                    <a:pt x="167" y="21"/>
                    <a:pt x="167" y="22"/>
                  </a:cubicBezTo>
                  <a:cubicBezTo>
                    <a:pt x="167" y="24"/>
                    <a:pt x="166" y="26"/>
                    <a:pt x="166" y="27"/>
                  </a:cubicBezTo>
                  <a:cubicBezTo>
                    <a:pt x="166" y="29"/>
                    <a:pt x="165" y="30"/>
                    <a:pt x="165" y="31"/>
                  </a:cubicBezTo>
                  <a:cubicBezTo>
                    <a:pt x="164" y="32"/>
                    <a:pt x="162" y="32"/>
                    <a:pt x="161" y="31"/>
                  </a:cubicBezTo>
                  <a:cubicBezTo>
                    <a:pt x="160" y="31"/>
                    <a:pt x="159" y="32"/>
                    <a:pt x="159" y="33"/>
                  </a:cubicBezTo>
                  <a:cubicBezTo>
                    <a:pt x="159" y="35"/>
                    <a:pt x="158" y="37"/>
                    <a:pt x="157" y="37"/>
                  </a:cubicBezTo>
                  <a:cubicBezTo>
                    <a:pt x="156" y="37"/>
                    <a:pt x="155" y="38"/>
                    <a:pt x="154" y="39"/>
                  </a:cubicBezTo>
                  <a:cubicBezTo>
                    <a:pt x="153" y="40"/>
                    <a:pt x="152" y="42"/>
                    <a:pt x="150" y="43"/>
                  </a:cubicBezTo>
                  <a:cubicBezTo>
                    <a:pt x="149" y="44"/>
                    <a:pt x="146" y="44"/>
                    <a:pt x="144" y="42"/>
                  </a:cubicBezTo>
                  <a:cubicBezTo>
                    <a:pt x="143" y="41"/>
                    <a:pt x="140" y="42"/>
                    <a:pt x="138" y="43"/>
                  </a:cubicBezTo>
                  <a:cubicBezTo>
                    <a:pt x="136" y="44"/>
                    <a:pt x="134" y="46"/>
                    <a:pt x="134" y="46"/>
                  </a:cubicBezTo>
                  <a:cubicBezTo>
                    <a:pt x="134" y="48"/>
                    <a:pt x="134" y="51"/>
                    <a:pt x="134" y="52"/>
                  </a:cubicBezTo>
                  <a:cubicBezTo>
                    <a:pt x="134" y="54"/>
                    <a:pt x="134" y="57"/>
                    <a:pt x="136" y="58"/>
                  </a:cubicBezTo>
                  <a:cubicBezTo>
                    <a:pt x="137" y="59"/>
                    <a:pt x="136" y="60"/>
                    <a:pt x="135" y="60"/>
                  </a:cubicBezTo>
                  <a:cubicBezTo>
                    <a:pt x="133" y="60"/>
                    <a:pt x="130" y="60"/>
                    <a:pt x="128" y="60"/>
                  </a:cubicBezTo>
                  <a:cubicBezTo>
                    <a:pt x="126" y="60"/>
                    <a:pt x="122" y="60"/>
                    <a:pt x="122" y="61"/>
                  </a:cubicBezTo>
                  <a:cubicBezTo>
                    <a:pt x="120" y="61"/>
                    <a:pt x="116" y="62"/>
                    <a:pt x="114" y="62"/>
                  </a:cubicBezTo>
                  <a:cubicBezTo>
                    <a:pt x="111" y="62"/>
                    <a:pt x="107" y="61"/>
                    <a:pt x="105" y="62"/>
                  </a:cubicBezTo>
                  <a:cubicBezTo>
                    <a:pt x="104" y="61"/>
                    <a:pt x="102" y="60"/>
                    <a:pt x="101" y="60"/>
                  </a:cubicBezTo>
                  <a:cubicBezTo>
                    <a:pt x="100" y="59"/>
                    <a:pt x="98" y="57"/>
                    <a:pt x="97" y="56"/>
                  </a:cubicBezTo>
                  <a:cubicBezTo>
                    <a:pt x="96" y="54"/>
                    <a:pt x="94" y="54"/>
                    <a:pt x="93" y="56"/>
                  </a:cubicBezTo>
                  <a:cubicBezTo>
                    <a:pt x="91" y="57"/>
                    <a:pt x="90" y="59"/>
                    <a:pt x="91" y="61"/>
                  </a:cubicBezTo>
                  <a:cubicBezTo>
                    <a:pt x="91" y="62"/>
                    <a:pt x="91" y="64"/>
                    <a:pt x="92" y="66"/>
                  </a:cubicBezTo>
                  <a:cubicBezTo>
                    <a:pt x="93" y="67"/>
                    <a:pt x="93" y="69"/>
                    <a:pt x="93" y="70"/>
                  </a:cubicBezTo>
                  <a:cubicBezTo>
                    <a:pt x="93" y="71"/>
                    <a:pt x="93" y="74"/>
                    <a:pt x="94" y="75"/>
                  </a:cubicBezTo>
                  <a:cubicBezTo>
                    <a:pt x="95" y="76"/>
                    <a:pt x="95" y="78"/>
                    <a:pt x="94" y="80"/>
                  </a:cubicBezTo>
                  <a:cubicBezTo>
                    <a:pt x="93" y="81"/>
                    <a:pt x="91" y="83"/>
                    <a:pt x="89" y="82"/>
                  </a:cubicBezTo>
                  <a:cubicBezTo>
                    <a:pt x="87" y="82"/>
                    <a:pt x="83" y="82"/>
                    <a:pt x="82" y="82"/>
                  </a:cubicBezTo>
                  <a:cubicBezTo>
                    <a:pt x="80" y="82"/>
                    <a:pt x="77" y="83"/>
                    <a:pt x="75" y="83"/>
                  </a:cubicBezTo>
                  <a:cubicBezTo>
                    <a:pt x="74" y="82"/>
                    <a:pt x="73" y="84"/>
                    <a:pt x="72" y="84"/>
                  </a:cubicBezTo>
                  <a:cubicBezTo>
                    <a:pt x="71" y="86"/>
                    <a:pt x="69" y="87"/>
                    <a:pt x="67" y="87"/>
                  </a:cubicBezTo>
                  <a:cubicBezTo>
                    <a:pt x="67" y="87"/>
                    <a:pt x="65" y="85"/>
                    <a:pt x="64" y="85"/>
                  </a:cubicBezTo>
                  <a:cubicBezTo>
                    <a:pt x="63" y="84"/>
                    <a:pt x="60" y="82"/>
                    <a:pt x="58" y="82"/>
                  </a:cubicBezTo>
                  <a:cubicBezTo>
                    <a:pt x="57" y="82"/>
                    <a:pt x="55" y="84"/>
                    <a:pt x="54" y="86"/>
                  </a:cubicBezTo>
                  <a:cubicBezTo>
                    <a:pt x="52" y="87"/>
                    <a:pt x="51" y="90"/>
                    <a:pt x="51" y="91"/>
                  </a:cubicBezTo>
                  <a:cubicBezTo>
                    <a:pt x="51" y="93"/>
                    <a:pt x="49" y="94"/>
                    <a:pt x="48" y="94"/>
                  </a:cubicBezTo>
                  <a:cubicBezTo>
                    <a:pt x="47" y="94"/>
                    <a:pt x="45" y="95"/>
                    <a:pt x="43" y="96"/>
                  </a:cubicBezTo>
                  <a:cubicBezTo>
                    <a:pt x="42" y="97"/>
                    <a:pt x="39" y="99"/>
                    <a:pt x="37" y="100"/>
                  </a:cubicBezTo>
                  <a:cubicBezTo>
                    <a:pt x="35" y="102"/>
                    <a:pt x="33" y="103"/>
                    <a:pt x="32" y="102"/>
                  </a:cubicBezTo>
                  <a:cubicBezTo>
                    <a:pt x="31" y="101"/>
                    <a:pt x="28" y="101"/>
                    <a:pt x="26" y="102"/>
                  </a:cubicBezTo>
                  <a:cubicBezTo>
                    <a:pt x="24" y="102"/>
                    <a:pt x="20" y="103"/>
                    <a:pt x="18" y="104"/>
                  </a:cubicBezTo>
                  <a:cubicBezTo>
                    <a:pt x="15" y="106"/>
                    <a:pt x="15" y="108"/>
                    <a:pt x="17" y="109"/>
                  </a:cubicBezTo>
                  <a:cubicBezTo>
                    <a:pt x="20" y="110"/>
                    <a:pt x="20" y="113"/>
                    <a:pt x="19" y="114"/>
                  </a:cubicBezTo>
                  <a:cubicBezTo>
                    <a:pt x="18" y="116"/>
                    <a:pt x="20" y="118"/>
                    <a:pt x="21" y="119"/>
                  </a:cubicBezTo>
                  <a:cubicBezTo>
                    <a:pt x="24" y="119"/>
                    <a:pt x="27" y="121"/>
                    <a:pt x="27" y="123"/>
                  </a:cubicBezTo>
                  <a:cubicBezTo>
                    <a:pt x="28" y="124"/>
                    <a:pt x="28" y="127"/>
                    <a:pt x="27" y="129"/>
                  </a:cubicBezTo>
                  <a:cubicBezTo>
                    <a:pt x="26" y="130"/>
                    <a:pt x="24" y="134"/>
                    <a:pt x="23" y="136"/>
                  </a:cubicBezTo>
                  <a:cubicBezTo>
                    <a:pt x="22" y="137"/>
                    <a:pt x="22" y="141"/>
                    <a:pt x="21" y="142"/>
                  </a:cubicBezTo>
                  <a:cubicBezTo>
                    <a:pt x="21" y="144"/>
                    <a:pt x="20" y="147"/>
                    <a:pt x="19" y="147"/>
                  </a:cubicBezTo>
                  <a:cubicBezTo>
                    <a:pt x="19" y="148"/>
                    <a:pt x="17" y="148"/>
                    <a:pt x="15" y="149"/>
                  </a:cubicBezTo>
                  <a:cubicBezTo>
                    <a:pt x="14" y="149"/>
                    <a:pt x="12" y="149"/>
                    <a:pt x="12" y="149"/>
                  </a:cubicBezTo>
                  <a:cubicBezTo>
                    <a:pt x="11" y="148"/>
                    <a:pt x="9" y="148"/>
                    <a:pt x="9" y="148"/>
                  </a:cubicBezTo>
                  <a:cubicBezTo>
                    <a:pt x="8" y="149"/>
                    <a:pt x="7" y="150"/>
                    <a:pt x="6" y="151"/>
                  </a:cubicBezTo>
                  <a:cubicBezTo>
                    <a:pt x="5" y="152"/>
                    <a:pt x="6" y="154"/>
                    <a:pt x="8" y="155"/>
                  </a:cubicBezTo>
                  <a:cubicBezTo>
                    <a:pt x="10" y="154"/>
                    <a:pt x="12" y="156"/>
                    <a:pt x="13" y="158"/>
                  </a:cubicBezTo>
                  <a:cubicBezTo>
                    <a:pt x="13" y="159"/>
                    <a:pt x="13" y="161"/>
                    <a:pt x="12" y="162"/>
                  </a:cubicBezTo>
                  <a:cubicBezTo>
                    <a:pt x="12" y="163"/>
                    <a:pt x="12" y="166"/>
                    <a:pt x="13" y="169"/>
                  </a:cubicBezTo>
                  <a:cubicBezTo>
                    <a:pt x="14" y="172"/>
                    <a:pt x="14" y="175"/>
                    <a:pt x="13" y="176"/>
                  </a:cubicBezTo>
                  <a:cubicBezTo>
                    <a:pt x="12" y="176"/>
                    <a:pt x="11" y="177"/>
                    <a:pt x="11" y="178"/>
                  </a:cubicBezTo>
                  <a:cubicBezTo>
                    <a:pt x="11" y="179"/>
                    <a:pt x="10" y="182"/>
                    <a:pt x="10" y="183"/>
                  </a:cubicBezTo>
                  <a:cubicBezTo>
                    <a:pt x="11" y="185"/>
                    <a:pt x="10" y="188"/>
                    <a:pt x="9" y="188"/>
                  </a:cubicBezTo>
                  <a:cubicBezTo>
                    <a:pt x="8" y="189"/>
                    <a:pt x="5" y="192"/>
                    <a:pt x="3" y="194"/>
                  </a:cubicBezTo>
                  <a:cubicBezTo>
                    <a:pt x="1" y="196"/>
                    <a:pt x="0" y="198"/>
                    <a:pt x="1" y="199"/>
                  </a:cubicBezTo>
                  <a:cubicBezTo>
                    <a:pt x="1" y="199"/>
                    <a:pt x="1" y="199"/>
                    <a:pt x="2" y="199"/>
                  </a:cubicBezTo>
                  <a:cubicBezTo>
                    <a:pt x="4" y="200"/>
                    <a:pt x="4" y="200"/>
                    <a:pt x="2" y="201"/>
                  </a:cubicBezTo>
                  <a:cubicBezTo>
                    <a:pt x="1" y="202"/>
                    <a:pt x="0" y="203"/>
                    <a:pt x="0" y="204"/>
                  </a:cubicBezTo>
                  <a:cubicBezTo>
                    <a:pt x="0" y="205"/>
                    <a:pt x="2" y="205"/>
                    <a:pt x="3" y="205"/>
                  </a:cubicBezTo>
                  <a:cubicBezTo>
                    <a:pt x="4" y="206"/>
                    <a:pt x="6" y="207"/>
                    <a:pt x="7" y="209"/>
                  </a:cubicBezTo>
                  <a:cubicBezTo>
                    <a:pt x="8" y="210"/>
                    <a:pt x="9" y="211"/>
                    <a:pt x="9" y="212"/>
                  </a:cubicBezTo>
                  <a:cubicBezTo>
                    <a:pt x="9" y="213"/>
                    <a:pt x="9" y="214"/>
                    <a:pt x="10" y="214"/>
                  </a:cubicBezTo>
                  <a:cubicBezTo>
                    <a:pt x="11" y="214"/>
                    <a:pt x="11" y="215"/>
                    <a:pt x="11" y="215"/>
                  </a:cubicBezTo>
                  <a:cubicBezTo>
                    <a:pt x="11" y="216"/>
                    <a:pt x="11" y="218"/>
                    <a:pt x="13" y="218"/>
                  </a:cubicBezTo>
                  <a:cubicBezTo>
                    <a:pt x="14" y="218"/>
                    <a:pt x="14" y="220"/>
                    <a:pt x="14" y="221"/>
                  </a:cubicBezTo>
                  <a:cubicBezTo>
                    <a:pt x="14" y="223"/>
                    <a:pt x="15" y="226"/>
                    <a:pt x="15" y="227"/>
                  </a:cubicBezTo>
                  <a:cubicBezTo>
                    <a:pt x="15" y="229"/>
                    <a:pt x="15" y="231"/>
                    <a:pt x="15" y="233"/>
                  </a:cubicBezTo>
                  <a:cubicBezTo>
                    <a:pt x="16" y="235"/>
                    <a:pt x="17" y="238"/>
                    <a:pt x="18" y="240"/>
                  </a:cubicBezTo>
                  <a:cubicBezTo>
                    <a:pt x="19" y="241"/>
                    <a:pt x="19" y="244"/>
                    <a:pt x="19" y="245"/>
                  </a:cubicBezTo>
                  <a:cubicBezTo>
                    <a:pt x="19" y="247"/>
                    <a:pt x="20" y="248"/>
                    <a:pt x="21" y="249"/>
                  </a:cubicBezTo>
                  <a:cubicBezTo>
                    <a:pt x="22" y="250"/>
                    <a:pt x="24" y="252"/>
                    <a:pt x="24" y="253"/>
                  </a:cubicBezTo>
                  <a:cubicBezTo>
                    <a:pt x="25" y="255"/>
                    <a:pt x="25" y="257"/>
                    <a:pt x="25" y="258"/>
                  </a:cubicBezTo>
                  <a:cubicBezTo>
                    <a:pt x="25" y="259"/>
                    <a:pt x="25" y="261"/>
                    <a:pt x="26" y="262"/>
                  </a:cubicBezTo>
                  <a:cubicBezTo>
                    <a:pt x="26" y="263"/>
                    <a:pt x="27" y="265"/>
                    <a:pt x="27" y="266"/>
                  </a:cubicBezTo>
                  <a:cubicBezTo>
                    <a:pt x="27" y="267"/>
                    <a:pt x="27" y="268"/>
                    <a:pt x="27" y="270"/>
                  </a:cubicBezTo>
                  <a:cubicBezTo>
                    <a:pt x="27" y="271"/>
                    <a:pt x="27" y="273"/>
                    <a:pt x="27" y="273"/>
                  </a:cubicBezTo>
                  <a:cubicBezTo>
                    <a:pt x="27" y="274"/>
                    <a:pt x="28" y="275"/>
                    <a:pt x="28" y="276"/>
                  </a:cubicBezTo>
                  <a:cubicBezTo>
                    <a:pt x="28" y="276"/>
                    <a:pt x="28" y="277"/>
                    <a:pt x="28" y="278"/>
                  </a:cubicBezTo>
                  <a:cubicBezTo>
                    <a:pt x="28" y="279"/>
                    <a:pt x="28" y="281"/>
                    <a:pt x="28" y="283"/>
                  </a:cubicBezTo>
                  <a:cubicBezTo>
                    <a:pt x="29" y="285"/>
                    <a:pt x="29" y="289"/>
                    <a:pt x="30" y="290"/>
                  </a:cubicBezTo>
                  <a:cubicBezTo>
                    <a:pt x="30" y="293"/>
                    <a:pt x="30" y="296"/>
                    <a:pt x="31" y="298"/>
                  </a:cubicBezTo>
                  <a:cubicBezTo>
                    <a:pt x="31" y="300"/>
                    <a:pt x="31" y="303"/>
                    <a:pt x="32" y="305"/>
                  </a:cubicBezTo>
                  <a:cubicBezTo>
                    <a:pt x="32" y="307"/>
                    <a:pt x="32" y="307"/>
                    <a:pt x="32" y="307"/>
                  </a:cubicBezTo>
                  <a:cubicBezTo>
                    <a:pt x="33" y="311"/>
                    <a:pt x="37" y="314"/>
                    <a:pt x="40" y="315"/>
                  </a:cubicBezTo>
                  <a:cubicBezTo>
                    <a:pt x="42" y="315"/>
                    <a:pt x="45" y="316"/>
                    <a:pt x="46" y="3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0" name="Freeform 6">
              <a:extLst>
                <a:ext uri="{FF2B5EF4-FFF2-40B4-BE49-F238E27FC236}">
                  <a16:creationId xmlns:a16="http://schemas.microsoft.com/office/drawing/2014/main" id="{02CAC1CE-CA37-46B7-AB4D-02687A49C6A1}"/>
                </a:ext>
              </a:extLst>
            </p:cNvPr>
            <p:cNvSpPr>
              <a:spLocks/>
            </p:cNvSpPr>
            <p:nvPr/>
          </p:nvSpPr>
          <p:spPr bwMode="auto">
            <a:xfrm>
              <a:off x="4796044" y="3211302"/>
              <a:ext cx="900000" cy="540000"/>
            </a:xfrm>
            <a:custGeom>
              <a:avLst/>
              <a:gdLst/>
              <a:ahLst/>
              <a:cxnLst>
                <a:cxn ang="0">
                  <a:pos x="33" y="42"/>
                </a:cxn>
                <a:cxn ang="0">
                  <a:pos x="34" y="36"/>
                </a:cxn>
                <a:cxn ang="0">
                  <a:pos x="35" y="31"/>
                </a:cxn>
                <a:cxn ang="0">
                  <a:pos x="37" y="29"/>
                </a:cxn>
                <a:cxn ang="0">
                  <a:pos x="37" y="22"/>
                </a:cxn>
                <a:cxn ang="0">
                  <a:pos x="36" y="15"/>
                </a:cxn>
                <a:cxn ang="0">
                  <a:pos x="37" y="11"/>
                </a:cxn>
                <a:cxn ang="0">
                  <a:pos x="32" y="8"/>
                </a:cxn>
                <a:cxn ang="0">
                  <a:pos x="25" y="7"/>
                </a:cxn>
                <a:cxn ang="0">
                  <a:pos x="19" y="7"/>
                </a:cxn>
                <a:cxn ang="0">
                  <a:pos x="15" y="5"/>
                </a:cxn>
                <a:cxn ang="0">
                  <a:pos x="13" y="1"/>
                </a:cxn>
                <a:cxn ang="0">
                  <a:pos x="5" y="0"/>
                </a:cxn>
                <a:cxn ang="0">
                  <a:pos x="0" y="3"/>
                </a:cxn>
                <a:cxn ang="0">
                  <a:pos x="0" y="4"/>
                </a:cxn>
                <a:cxn ang="0">
                  <a:pos x="2" y="8"/>
                </a:cxn>
                <a:cxn ang="0">
                  <a:pos x="5" y="13"/>
                </a:cxn>
                <a:cxn ang="0">
                  <a:pos x="6" y="19"/>
                </a:cxn>
                <a:cxn ang="0">
                  <a:pos x="9" y="23"/>
                </a:cxn>
                <a:cxn ang="0">
                  <a:pos x="12" y="28"/>
                </a:cxn>
                <a:cxn ang="0">
                  <a:pos x="14" y="34"/>
                </a:cxn>
                <a:cxn ang="0">
                  <a:pos x="13" y="39"/>
                </a:cxn>
                <a:cxn ang="0">
                  <a:pos x="15" y="41"/>
                </a:cxn>
                <a:cxn ang="0">
                  <a:pos x="17" y="44"/>
                </a:cxn>
                <a:cxn ang="0">
                  <a:pos x="18" y="47"/>
                </a:cxn>
                <a:cxn ang="0">
                  <a:pos x="19" y="49"/>
                </a:cxn>
                <a:cxn ang="0">
                  <a:pos x="20" y="50"/>
                </a:cxn>
                <a:cxn ang="0">
                  <a:pos x="26" y="47"/>
                </a:cxn>
                <a:cxn ang="0">
                  <a:pos x="33" y="42"/>
                </a:cxn>
              </a:cxnLst>
              <a:rect l="0" t="0" r="r" b="b"/>
              <a:pathLst>
                <a:path w="38" h="50">
                  <a:moveTo>
                    <a:pt x="33" y="42"/>
                  </a:moveTo>
                  <a:cubicBezTo>
                    <a:pt x="33" y="41"/>
                    <a:pt x="34" y="38"/>
                    <a:pt x="34" y="36"/>
                  </a:cubicBezTo>
                  <a:cubicBezTo>
                    <a:pt x="34" y="35"/>
                    <a:pt x="35" y="32"/>
                    <a:pt x="35" y="31"/>
                  </a:cubicBezTo>
                  <a:cubicBezTo>
                    <a:pt x="35" y="31"/>
                    <a:pt x="36" y="30"/>
                    <a:pt x="37" y="29"/>
                  </a:cubicBezTo>
                  <a:cubicBezTo>
                    <a:pt x="38" y="28"/>
                    <a:pt x="38" y="25"/>
                    <a:pt x="37" y="22"/>
                  </a:cubicBezTo>
                  <a:cubicBezTo>
                    <a:pt x="36" y="20"/>
                    <a:pt x="36" y="16"/>
                    <a:pt x="36" y="15"/>
                  </a:cubicBezTo>
                  <a:cubicBezTo>
                    <a:pt x="37" y="15"/>
                    <a:pt x="37" y="12"/>
                    <a:pt x="37" y="11"/>
                  </a:cubicBezTo>
                  <a:cubicBezTo>
                    <a:pt x="36" y="9"/>
                    <a:pt x="34" y="8"/>
                    <a:pt x="32" y="8"/>
                  </a:cubicBezTo>
                  <a:cubicBezTo>
                    <a:pt x="29" y="7"/>
                    <a:pt x="26" y="7"/>
                    <a:pt x="25" y="7"/>
                  </a:cubicBezTo>
                  <a:cubicBezTo>
                    <a:pt x="23" y="8"/>
                    <a:pt x="21" y="8"/>
                    <a:pt x="19" y="7"/>
                  </a:cubicBezTo>
                  <a:cubicBezTo>
                    <a:pt x="17" y="7"/>
                    <a:pt x="15" y="6"/>
                    <a:pt x="15" y="5"/>
                  </a:cubicBezTo>
                  <a:cubicBezTo>
                    <a:pt x="15" y="3"/>
                    <a:pt x="13" y="2"/>
                    <a:pt x="13" y="1"/>
                  </a:cubicBezTo>
                  <a:cubicBezTo>
                    <a:pt x="11" y="1"/>
                    <a:pt x="7" y="0"/>
                    <a:pt x="5" y="0"/>
                  </a:cubicBezTo>
                  <a:cubicBezTo>
                    <a:pt x="2" y="1"/>
                    <a:pt x="0" y="2"/>
                    <a:pt x="0" y="3"/>
                  </a:cubicBezTo>
                  <a:cubicBezTo>
                    <a:pt x="0" y="3"/>
                    <a:pt x="0" y="3"/>
                    <a:pt x="0" y="4"/>
                  </a:cubicBezTo>
                  <a:cubicBezTo>
                    <a:pt x="1" y="4"/>
                    <a:pt x="1" y="6"/>
                    <a:pt x="2" y="8"/>
                  </a:cubicBezTo>
                  <a:cubicBezTo>
                    <a:pt x="3" y="9"/>
                    <a:pt x="4" y="11"/>
                    <a:pt x="5" y="13"/>
                  </a:cubicBezTo>
                  <a:cubicBezTo>
                    <a:pt x="5" y="15"/>
                    <a:pt x="6" y="17"/>
                    <a:pt x="6" y="19"/>
                  </a:cubicBezTo>
                  <a:cubicBezTo>
                    <a:pt x="7" y="19"/>
                    <a:pt x="8" y="22"/>
                    <a:pt x="9" y="23"/>
                  </a:cubicBezTo>
                  <a:cubicBezTo>
                    <a:pt x="10" y="24"/>
                    <a:pt x="11" y="27"/>
                    <a:pt x="12" y="28"/>
                  </a:cubicBezTo>
                  <a:cubicBezTo>
                    <a:pt x="13" y="29"/>
                    <a:pt x="14" y="32"/>
                    <a:pt x="14" y="34"/>
                  </a:cubicBezTo>
                  <a:cubicBezTo>
                    <a:pt x="14" y="35"/>
                    <a:pt x="14" y="38"/>
                    <a:pt x="13" y="39"/>
                  </a:cubicBezTo>
                  <a:cubicBezTo>
                    <a:pt x="13" y="40"/>
                    <a:pt x="14" y="40"/>
                    <a:pt x="15" y="41"/>
                  </a:cubicBezTo>
                  <a:cubicBezTo>
                    <a:pt x="16" y="42"/>
                    <a:pt x="17" y="43"/>
                    <a:pt x="17" y="44"/>
                  </a:cubicBezTo>
                  <a:cubicBezTo>
                    <a:pt x="18" y="44"/>
                    <a:pt x="18" y="45"/>
                    <a:pt x="18" y="47"/>
                  </a:cubicBezTo>
                  <a:cubicBezTo>
                    <a:pt x="18" y="48"/>
                    <a:pt x="18" y="49"/>
                    <a:pt x="19" y="49"/>
                  </a:cubicBezTo>
                  <a:cubicBezTo>
                    <a:pt x="20" y="50"/>
                    <a:pt x="20" y="50"/>
                    <a:pt x="20" y="50"/>
                  </a:cubicBezTo>
                  <a:cubicBezTo>
                    <a:pt x="21" y="50"/>
                    <a:pt x="25" y="49"/>
                    <a:pt x="26" y="47"/>
                  </a:cubicBezTo>
                  <a:cubicBezTo>
                    <a:pt x="29" y="45"/>
                    <a:pt x="32" y="42"/>
                    <a:pt x="33" y="4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1" name="Freeform 7">
              <a:extLst>
                <a:ext uri="{FF2B5EF4-FFF2-40B4-BE49-F238E27FC236}">
                  <a16:creationId xmlns:a16="http://schemas.microsoft.com/office/drawing/2014/main" id="{EE17CDF6-B652-4940-A4F4-B26678E196FF}"/>
                </a:ext>
              </a:extLst>
            </p:cNvPr>
            <p:cNvSpPr>
              <a:spLocks/>
            </p:cNvSpPr>
            <p:nvPr/>
          </p:nvSpPr>
          <p:spPr bwMode="auto">
            <a:xfrm>
              <a:off x="6699103" y="2149966"/>
              <a:ext cx="152274" cy="181353"/>
            </a:xfrm>
            <a:custGeom>
              <a:avLst/>
              <a:gdLst/>
              <a:ahLst/>
              <a:cxnLst>
                <a:cxn ang="0">
                  <a:pos x="74" y="4"/>
                </a:cxn>
                <a:cxn ang="0">
                  <a:pos x="74" y="1"/>
                </a:cxn>
                <a:cxn ang="0">
                  <a:pos x="69" y="5"/>
                </a:cxn>
                <a:cxn ang="0">
                  <a:pos x="63" y="10"/>
                </a:cxn>
                <a:cxn ang="0">
                  <a:pos x="56" y="13"/>
                </a:cxn>
                <a:cxn ang="0">
                  <a:pos x="50" y="12"/>
                </a:cxn>
                <a:cxn ang="0">
                  <a:pos x="42" y="12"/>
                </a:cxn>
                <a:cxn ang="0">
                  <a:pos x="37" y="13"/>
                </a:cxn>
                <a:cxn ang="0">
                  <a:pos x="36" y="15"/>
                </a:cxn>
                <a:cxn ang="0">
                  <a:pos x="34" y="21"/>
                </a:cxn>
                <a:cxn ang="0">
                  <a:pos x="29" y="27"/>
                </a:cxn>
                <a:cxn ang="0">
                  <a:pos x="23" y="28"/>
                </a:cxn>
                <a:cxn ang="0">
                  <a:pos x="18" y="28"/>
                </a:cxn>
                <a:cxn ang="0">
                  <a:pos x="14" y="35"/>
                </a:cxn>
                <a:cxn ang="0">
                  <a:pos x="12" y="40"/>
                </a:cxn>
                <a:cxn ang="0">
                  <a:pos x="10" y="45"/>
                </a:cxn>
                <a:cxn ang="0">
                  <a:pos x="9" y="51"/>
                </a:cxn>
                <a:cxn ang="0">
                  <a:pos x="6" y="54"/>
                </a:cxn>
                <a:cxn ang="0">
                  <a:pos x="4" y="56"/>
                </a:cxn>
                <a:cxn ang="0">
                  <a:pos x="2" y="62"/>
                </a:cxn>
                <a:cxn ang="0">
                  <a:pos x="2" y="67"/>
                </a:cxn>
                <a:cxn ang="0">
                  <a:pos x="2" y="75"/>
                </a:cxn>
                <a:cxn ang="0">
                  <a:pos x="1" y="83"/>
                </a:cxn>
                <a:cxn ang="0">
                  <a:pos x="0" y="89"/>
                </a:cxn>
                <a:cxn ang="0">
                  <a:pos x="0" y="93"/>
                </a:cxn>
                <a:cxn ang="0">
                  <a:pos x="3" y="95"/>
                </a:cxn>
                <a:cxn ang="0">
                  <a:pos x="8" y="96"/>
                </a:cxn>
                <a:cxn ang="0">
                  <a:pos x="13" y="97"/>
                </a:cxn>
                <a:cxn ang="0">
                  <a:pos x="18" y="97"/>
                </a:cxn>
                <a:cxn ang="0">
                  <a:pos x="18" y="96"/>
                </a:cxn>
                <a:cxn ang="0">
                  <a:pos x="20" y="95"/>
                </a:cxn>
                <a:cxn ang="0">
                  <a:pos x="24" y="98"/>
                </a:cxn>
                <a:cxn ang="0">
                  <a:pos x="29" y="100"/>
                </a:cxn>
                <a:cxn ang="0">
                  <a:pos x="35" y="98"/>
                </a:cxn>
                <a:cxn ang="0">
                  <a:pos x="38" y="97"/>
                </a:cxn>
                <a:cxn ang="0">
                  <a:pos x="43" y="98"/>
                </a:cxn>
                <a:cxn ang="0">
                  <a:pos x="49" y="100"/>
                </a:cxn>
                <a:cxn ang="0">
                  <a:pos x="57" y="100"/>
                </a:cxn>
                <a:cxn ang="0">
                  <a:pos x="61" y="101"/>
                </a:cxn>
                <a:cxn ang="0">
                  <a:pos x="64" y="100"/>
                </a:cxn>
                <a:cxn ang="0">
                  <a:pos x="65" y="94"/>
                </a:cxn>
                <a:cxn ang="0">
                  <a:pos x="66" y="88"/>
                </a:cxn>
                <a:cxn ang="0">
                  <a:pos x="68" y="80"/>
                </a:cxn>
                <a:cxn ang="0">
                  <a:pos x="71" y="71"/>
                </a:cxn>
                <a:cxn ang="0">
                  <a:pos x="75" y="61"/>
                </a:cxn>
                <a:cxn ang="0">
                  <a:pos x="81" y="51"/>
                </a:cxn>
                <a:cxn ang="0">
                  <a:pos x="84" y="43"/>
                </a:cxn>
                <a:cxn ang="0">
                  <a:pos x="82" y="36"/>
                </a:cxn>
                <a:cxn ang="0">
                  <a:pos x="78" y="29"/>
                </a:cxn>
                <a:cxn ang="0">
                  <a:pos x="77" y="22"/>
                </a:cxn>
                <a:cxn ang="0">
                  <a:pos x="81" y="16"/>
                </a:cxn>
                <a:cxn ang="0">
                  <a:pos x="82" y="14"/>
                </a:cxn>
                <a:cxn ang="0">
                  <a:pos x="79" y="11"/>
                </a:cxn>
                <a:cxn ang="0">
                  <a:pos x="74" y="4"/>
                </a:cxn>
              </a:cxnLst>
              <a:rect l="0" t="0" r="r" b="b"/>
              <a:pathLst>
                <a:path w="84" h="101">
                  <a:moveTo>
                    <a:pt x="74" y="4"/>
                  </a:moveTo>
                  <a:cubicBezTo>
                    <a:pt x="75" y="2"/>
                    <a:pt x="74" y="0"/>
                    <a:pt x="74" y="1"/>
                  </a:cubicBezTo>
                  <a:cubicBezTo>
                    <a:pt x="73" y="3"/>
                    <a:pt x="70" y="4"/>
                    <a:pt x="69" y="5"/>
                  </a:cubicBezTo>
                  <a:cubicBezTo>
                    <a:pt x="67" y="7"/>
                    <a:pt x="65" y="9"/>
                    <a:pt x="63" y="10"/>
                  </a:cubicBezTo>
                  <a:cubicBezTo>
                    <a:pt x="61" y="12"/>
                    <a:pt x="58" y="13"/>
                    <a:pt x="56" y="13"/>
                  </a:cubicBezTo>
                  <a:cubicBezTo>
                    <a:pt x="55" y="13"/>
                    <a:pt x="52" y="13"/>
                    <a:pt x="50" y="12"/>
                  </a:cubicBezTo>
                  <a:cubicBezTo>
                    <a:pt x="47" y="12"/>
                    <a:pt x="45" y="12"/>
                    <a:pt x="42" y="12"/>
                  </a:cubicBezTo>
                  <a:cubicBezTo>
                    <a:pt x="40" y="11"/>
                    <a:pt x="38" y="12"/>
                    <a:pt x="37" y="13"/>
                  </a:cubicBezTo>
                  <a:cubicBezTo>
                    <a:pt x="36" y="13"/>
                    <a:pt x="36" y="14"/>
                    <a:pt x="36" y="15"/>
                  </a:cubicBezTo>
                  <a:cubicBezTo>
                    <a:pt x="37" y="16"/>
                    <a:pt x="36" y="19"/>
                    <a:pt x="34" y="21"/>
                  </a:cubicBezTo>
                  <a:cubicBezTo>
                    <a:pt x="32" y="23"/>
                    <a:pt x="30" y="26"/>
                    <a:pt x="29" y="27"/>
                  </a:cubicBezTo>
                  <a:cubicBezTo>
                    <a:pt x="28" y="29"/>
                    <a:pt x="25" y="30"/>
                    <a:pt x="23" y="28"/>
                  </a:cubicBezTo>
                  <a:cubicBezTo>
                    <a:pt x="21" y="27"/>
                    <a:pt x="19" y="27"/>
                    <a:pt x="18" y="28"/>
                  </a:cubicBezTo>
                  <a:cubicBezTo>
                    <a:pt x="16" y="30"/>
                    <a:pt x="15" y="33"/>
                    <a:pt x="14" y="35"/>
                  </a:cubicBezTo>
                  <a:cubicBezTo>
                    <a:pt x="13" y="37"/>
                    <a:pt x="12" y="39"/>
                    <a:pt x="12" y="40"/>
                  </a:cubicBezTo>
                  <a:cubicBezTo>
                    <a:pt x="11" y="41"/>
                    <a:pt x="10" y="44"/>
                    <a:pt x="10" y="45"/>
                  </a:cubicBezTo>
                  <a:cubicBezTo>
                    <a:pt x="10" y="48"/>
                    <a:pt x="9" y="50"/>
                    <a:pt x="9" y="51"/>
                  </a:cubicBezTo>
                  <a:cubicBezTo>
                    <a:pt x="8" y="53"/>
                    <a:pt x="7" y="54"/>
                    <a:pt x="6" y="54"/>
                  </a:cubicBezTo>
                  <a:cubicBezTo>
                    <a:pt x="5" y="54"/>
                    <a:pt x="4" y="55"/>
                    <a:pt x="4" y="56"/>
                  </a:cubicBezTo>
                  <a:cubicBezTo>
                    <a:pt x="3" y="58"/>
                    <a:pt x="3" y="61"/>
                    <a:pt x="2" y="62"/>
                  </a:cubicBezTo>
                  <a:cubicBezTo>
                    <a:pt x="2" y="63"/>
                    <a:pt x="2" y="66"/>
                    <a:pt x="2" y="67"/>
                  </a:cubicBezTo>
                  <a:cubicBezTo>
                    <a:pt x="3" y="70"/>
                    <a:pt x="3" y="73"/>
                    <a:pt x="2" y="75"/>
                  </a:cubicBezTo>
                  <a:cubicBezTo>
                    <a:pt x="2" y="78"/>
                    <a:pt x="1" y="81"/>
                    <a:pt x="1" y="83"/>
                  </a:cubicBezTo>
                  <a:cubicBezTo>
                    <a:pt x="1" y="84"/>
                    <a:pt x="1" y="87"/>
                    <a:pt x="0" y="89"/>
                  </a:cubicBezTo>
                  <a:cubicBezTo>
                    <a:pt x="0" y="89"/>
                    <a:pt x="0" y="91"/>
                    <a:pt x="0" y="93"/>
                  </a:cubicBezTo>
                  <a:cubicBezTo>
                    <a:pt x="0" y="94"/>
                    <a:pt x="2" y="94"/>
                    <a:pt x="3" y="95"/>
                  </a:cubicBezTo>
                  <a:cubicBezTo>
                    <a:pt x="5" y="95"/>
                    <a:pt x="7" y="96"/>
                    <a:pt x="8" y="96"/>
                  </a:cubicBezTo>
                  <a:cubicBezTo>
                    <a:pt x="9" y="96"/>
                    <a:pt x="11" y="97"/>
                    <a:pt x="13" y="97"/>
                  </a:cubicBezTo>
                  <a:cubicBezTo>
                    <a:pt x="16" y="97"/>
                    <a:pt x="18" y="97"/>
                    <a:pt x="18" y="97"/>
                  </a:cubicBezTo>
                  <a:cubicBezTo>
                    <a:pt x="18" y="97"/>
                    <a:pt x="18" y="97"/>
                    <a:pt x="18" y="96"/>
                  </a:cubicBezTo>
                  <a:cubicBezTo>
                    <a:pt x="18" y="95"/>
                    <a:pt x="19" y="94"/>
                    <a:pt x="20" y="95"/>
                  </a:cubicBezTo>
                  <a:cubicBezTo>
                    <a:pt x="21" y="95"/>
                    <a:pt x="23" y="96"/>
                    <a:pt x="24" y="98"/>
                  </a:cubicBezTo>
                  <a:cubicBezTo>
                    <a:pt x="25" y="99"/>
                    <a:pt x="28" y="100"/>
                    <a:pt x="29" y="100"/>
                  </a:cubicBezTo>
                  <a:cubicBezTo>
                    <a:pt x="31" y="99"/>
                    <a:pt x="33" y="99"/>
                    <a:pt x="35" y="98"/>
                  </a:cubicBezTo>
                  <a:cubicBezTo>
                    <a:pt x="36" y="97"/>
                    <a:pt x="37" y="97"/>
                    <a:pt x="38" y="97"/>
                  </a:cubicBezTo>
                  <a:cubicBezTo>
                    <a:pt x="39" y="97"/>
                    <a:pt x="42" y="98"/>
                    <a:pt x="43" y="98"/>
                  </a:cubicBezTo>
                  <a:cubicBezTo>
                    <a:pt x="45" y="100"/>
                    <a:pt x="47" y="100"/>
                    <a:pt x="49" y="100"/>
                  </a:cubicBezTo>
                  <a:cubicBezTo>
                    <a:pt x="52" y="100"/>
                    <a:pt x="55" y="100"/>
                    <a:pt x="57" y="100"/>
                  </a:cubicBezTo>
                  <a:cubicBezTo>
                    <a:pt x="57" y="100"/>
                    <a:pt x="60" y="101"/>
                    <a:pt x="61" y="101"/>
                  </a:cubicBezTo>
                  <a:cubicBezTo>
                    <a:pt x="62" y="101"/>
                    <a:pt x="63" y="101"/>
                    <a:pt x="64" y="100"/>
                  </a:cubicBezTo>
                  <a:cubicBezTo>
                    <a:pt x="64" y="99"/>
                    <a:pt x="65" y="96"/>
                    <a:pt x="65" y="94"/>
                  </a:cubicBezTo>
                  <a:cubicBezTo>
                    <a:pt x="65" y="93"/>
                    <a:pt x="66" y="89"/>
                    <a:pt x="66" y="88"/>
                  </a:cubicBezTo>
                  <a:cubicBezTo>
                    <a:pt x="66" y="85"/>
                    <a:pt x="67" y="82"/>
                    <a:pt x="68" y="80"/>
                  </a:cubicBezTo>
                  <a:cubicBezTo>
                    <a:pt x="69" y="78"/>
                    <a:pt x="70" y="73"/>
                    <a:pt x="71" y="71"/>
                  </a:cubicBezTo>
                  <a:cubicBezTo>
                    <a:pt x="72" y="67"/>
                    <a:pt x="73" y="63"/>
                    <a:pt x="75" y="61"/>
                  </a:cubicBezTo>
                  <a:cubicBezTo>
                    <a:pt x="77" y="58"/>
                    <a:pt x="80" y="54"/>
                    <a:pt x="81" y="51"/>
                  </a:cubicBezTo>
                  <a:cubicBezTo>
                    <a:pt x="82" y="49"/>
                    <a:pt x="83" y="45"/>
                    <a:pt x="84" y="43"/>
                  </a:cubicBezTo>
                  <a:cubicBezTo>
                    <a:pt x="84" y="41"/>
                    <a:pt x="84" y="38"/>
                    <a:pt x="82" y="36"/>
                  </a:cubicBezTo>
                  <a:cubicBezTo>
                    <a:pt x="81" y="33"/>
                    <a:pt x="79" y="30"/>
                    <a:pt x="78" y="29"/>
                  </a:cubicBezTo>
                  <a:cubicBezTo>
                    <a:pt x="77" y="27"/>
                    <a:pt x="76" y="24"/>
                    <a:pt x="77" y="22"/>
                  </a:cubicBezTo>
                  <a:cubicBezTo>
                    <a:pt x="77" y="20"/>
                    <a:pt x="79" y="18"/>
                    <a:pt x="81" y="16"/>
                  </a:cubicBezTo>
                  <a:cubicBezTo>
                    <a:pt x="82" y="14"/>
                    <a:pt x="82" y="14"/>
                    <a:pt x="82" y="14"/>
                  </a:cubicBezTo>
                  <a:cubicBezTo>
                    <a:pt x="83" y="13"/>
                    <a:pt x="81" y="12"/>
                    <a:pt x="79" y="11"/>
                  </a:cubicBezTo>
                  <a:cubicBezTo>
                    <a:pt x="76" y="10"/>
                    <a:pt x="75" y="7"/>
                    <a:pt x="74" y="4"/>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2" name="Freeform 8">
              <a:extLst>
                <a:ext uri="{FF2B5EF4-FFF2-40B4-BE49-F238E27FC236}">
                  <a16:creationId xmlns:a16="http://schemas.microsoft.com/office/drawing/2014/main" id="{31C1A75E-7DD1-41EE-98EA-5CF4DCEA58D7}"/>
                </a:ext>
              </a:extLst>
            </p:cNvPr>
            <p:cNvSpPr>
              <a:spLocks/>
            </p:cNvSpPr>
            <p:nvPr/>
          </p:nvSpPr>
          <p:spPr bwMode="auto">
            <a:xfrm>
              <a:off x="6363945" y="1905865"/>
              <a:ext cx="582319" cy="407088"/>
            </a:xfrm>
            <a:custGeom>
              <a:avLst/>
              <a:gdLst/>
              <a:ahLst/>
              <a:cxnLst>
                <a:cxn ang="0">
                  <a:pos x="148" y="225"/>
                </a:cxn>
                <a:cxn ang="0">
                  <a:pos x="165" y="222"/>
                </a:cxn>
                <a:cxn ang="0">
                  <a:pos x="173" y="210"/>
                </a:cxn>
                <a:cxn ang="0">
                  <a:pos x="188" y="209"/>
                </a:cxn>
                <a:cxn ang="0">
                  <a:pos x="189" y="191"/>
                </a:cxn>
                <a:cxn ang="0">
                  <a:pos x="196" y="179"/>
                </a:cxn>
                <a:cxn ang="0">
                  <a:pos x="203" y="162"/>
                </a:cxn>
                <a:cxn ang="0">
                  <a:pos x="203" y="144"/>
                </a:cxn>
                <a:cxn ang="0">
                  <a:pos x="217" y="130"/>
                </a:cxn>
                <a:cxn ang="0">
                  <a:pos x="227" y="123"/>
                </a:cxn>
                <a:cxn ang="0">
                  <a:pos x="230" y="108"/>
                </a:cxn>
                <a:cxn ang="0">
                  <a:pos x="238" y="91"/>
                </a:cxn>
                <a:cxn ang="0">
                  <a:pos x="252" y="79"/>
                </a:cxn>
                <a:cxn ang="0">
                  <a:pos x="270" y="64"/>
                </a:cxn>
                <a:cxn ang="0">
                  <a:pos x="286" y="54"/>
                </a:cxn>
                <a:cxn ang="0">
                  <a:pos x="299" y="42"/>
                </a:cxn>
                <a:cxn ang="0">
                  <a:pos x="315" y="39"/>
                </a:cxn>
                <a:cxn ang="0">
                  <a:pos x="322" y="28"/>
                </a:cxn>
                <a:cxn ang="0">
                  <a:pos x="313" y="18"/>
                </a:cxn>
                <a:cxn ang="0">
                  <a:pos x="317" y="4"/>
                </a:cxn>
                <a:cxn ang="0">
                  <a:pos x="306" y="0"/>
                </a:cxn>
                <a:cxn ang="0">
                  <a:pos x="287" y="9"/>
                </a:cxn>
                <a:cxn ang="0">
                  <a:pos x="272" y="15"/>
                </a:cxn>
                <a:cxn ang="0">
                  <a:pos x="255" y="24"/>
                </a:cxn>
                <a:cxn ang="0">
                  <a:pos x="236" y="30"/>
                </a:cxn>
                <a:cxn ang="0">
                  <a:pos x="224" y="42"/>
                </a:cxn>
                <a:cxn ang="0">
                  <a:pos x="211" y="61"/>
                </a:cxn>
                <a:cxn ang="0">
                  <a:pos x="192" y="69"/>
                </a:cxn>
                <a:cxn ang="0">
                  <a:pos x="176" y="71"/>
                </a:cxn>
                <a:cxn ang="0">
                  <a:pos x="162" y="68"/>
                </a:cxn>
                <a:cxn ang="0">
                  <a:pos x="144" y="73"/>
                </a:cxn>
                <a:cxn ang="0">
                  <a:pos x="121" y="84"/>
                </a:cxn>
                <a:cxn ang="0">
                  <a:pos x="103" y="90"/>
                </a:cxn>
                <a:cxn ang="0">
                  <a:pos x="88" y="90"/>
                </a:cxn>
                <a:cxn ang="0">
                  <a:pos x="70" y="92"/>
                </a:cxn>
                <a:cxn ang="0">
                  <a:pos x="40" y="92"/>
                </a:cxn>
                <a:cxn ang="0">
                  <a:pos x="27" y="97"/>
                </a:cxn>
                <a:cxn ang="0">
                  <a:pos x="13" y="102"/>
                </a:cxn>
                <a:cxn ang="0">
                  <a:pos x="10" y="119"/>
                </a:cxn>
                <a:cxn ang="0">
                  <a:pos x="1" y="132"/>
                </a:cxn>
                <a:cxn ang="0">
                  <a:pos x="11" y="145"/>
                </a:cxn>
                <a:cxn ang="0">
                  <a:pos x="12" y="159"/>
                </a:cxn>
                <a:cxn ang="0">
                  <a:pos x="13" y="170"/>
                </a:cxn>
                <a:cxn ang="0">
                  <a:pos x="21" y="152"/>
                </a:cxn>
                <a:cxn ang="0">
                  <a:pos x="33" y="140"/>
                </a:cxn>
                <a:cxn ang="0">
                  <a:pos x="50" y="139"/>
                </a:cxn>
                <a:cxn ang="0">
                  <a:pos x="71" y="138"/>
                </a:cxn>
                <a:cxn ang="0">
                  <a:pos x="85" y="144"/>
                </a:cxn>
                <a:cxn ang="0">
                  <a:pos x="98" y="137"/>
                </a:cxn>
                <a:cxn ang="0">
                  <a:pos x="108" y="135"/>
                </a:cxn>
                <a:cxn ang="0">
                  <a:pos x="124" y="126"/>
                </a:cxn>
                <a:cxn ang="0">
                  <a:pos x="135" y="130"/>
                </a:cxn>
                <a:cxn ang="0">
                  <a:pos x="134" y="142"/>
                </a:cxn>
                <a:cxn ang="0">
                  <a:pos x="149" y="142"/>
                </a:cxn>
                <a:cxn ang="0">
                  <a:pos x="162" y="146"/>
                </a:cxn>
                <a:cxn ang="0">
                  <a:pos x="162" y="157"/>
                </a:cxn>
                <a:cxn ang="0">
                  <a:pos x="169" y="168"/>
                </a:cxn>
                <a:cxn ang="0">
                  <a:pos x="150" y="180"/>
                </a:cxn>
                <a:cxn ang="0">
                  <a:pos x="153" y="189"/>
                </a:cxn>
                <a:cxn ang="0">
                  <a:pos x="144" y="194"/>
                </a:cxn>
                <a:cxn ang="0">
                  <a:pos x="140" y="209"/>
                </a:cxn>
              </a:cxnLst>
              <a:rect l="0" t="0" r="r" b="b"/>
              <a:pathLst>
                <a:path w="323" h="226">
                  <a:moveTo>
                    <a:pt x="146" y="217"/>
                  </a:moveTo>
                  <a:cubicBezTo>
                    <a:pt x="147" y="218"/>
                    <a:pt x="147" y="220"/>
                    <a:pt x="146" y="221"/>
                  </a:cubicBezTo>
                  <a:cubicBezTo>
                    <a:pt x="145" y="222"/>
                    <a:pt x="146" y="224"/>
                    <a:pt x="148" y="225"/>
                  </a:cubicBezTo>
                  <a:cubicBezTo>
                    <a:pt x="149" y="225"/>
                    <a:pt x="151" y="226"/>
                    <a:pt x="154" y="226"/>
                  </a:cubicBezTo>
                  <a:cubicBezTo>
                    <a:pt x="156" y="226"/>
                    <a:pt x="159" y="226"/>
                    <a:pt x="161" y="226"/>
                  </a:cubicBezTo>
                  <a:cubicBezTo>
                    <a:pt x="162" y="225"/>
                    <a:pt x="165" y="223"/>
                    <a:pt x="165" y="222"/>
                  </a:cubicBezTo>
                  <a:cubicBezTo>
                    <a:pt x="166" y="221"/>
                    <a:pt x="166" y="219"/>
                    <a:pt x="167" y="218"/>
                  </a:cubicBezTo>
                  <a:cubicBezTo>
                    <a:pt x="167" y="217"/>
                    <a:pt x="169" y="215"/>
                    <a:pt x="170" y="214"/>
                  </a:cubicBezTo>
                  <a:cubicBezTo>
                    <a:pt x="171" y="212"/>
                    <a:pt x="172" y="210"/>
                    <a:pt x="173" y="210"/>
                  </a:cubicBezTo>
                  <a:cubicBezTo>
                    <a:pt x="173" y="210"/>
                    <a:pt x="174" y="210"/>
                    <a:pt x="176" y="211"/>
                  </a:cubicBezTo>
                  <a:cubicBezTo>
                    <a:pt x="177" y="213"/>
                    <a:pt x="181" y="214"/>
                    <a:pt x="182" y="214"/>
                  </a:cubicBezTo>
                  <a:cubicBezTo>
                    <a:pt x="185" y="214"/>
                    <a:pt x="188" y="212"/>
                    <a:pt x="188" y="209"/>
                  </a:cubicBezTo>
                  <a:cubicBezTo>
                    <a:pt x="189" y="207"/>
                    <a:pt x="189" y="204"/>
                    <a:pt x="188" y="202"/>
                  </a:cubicBezTo>
                  <a:cubicBezTo>
                    <a:pt x="188" y="200"/>
                    <a:pt x="188" y="197"/>
                    <a:pt x="188" y="196"/>
                  </a:cubicBezTo>
                  <a:cubicBezTo>
                    <a:pt x="189" y="195"/>
                    <a:pt x="189" y="192"/>
                    <a:pt x="189" y="191"/>
                  </a:cubicBezTo>
                  <a:cubicBezTo>
                    <a:pt x="189" y="189"/>
                    <a:pt x="191" y="188"/>
                    <a:pt x="192" y="188"/>
                  </a:cubicBezTo>
                  <a:cubicBezTo>
                    <a:pt x="193" y="188"/>
                    <a:pt x="194" y="187"/>
                    <a:pt x="195" y="185"/>
                  </a:cubicBezTo>
                  <a:cubicBezTo>
                    <a:pt x="195" y="185"/>
                    <a:pt x="196" y="182"/>
                    <a:pt x="196" y="179"/>
                  </a:cubicBezTo>
                  <a:cubicBezTo>
                    <a:pt x="195" y="178"/>
                    <a:pt x="196" y="175"/>
                    <a:pt x="197" y="174"/>
                  </a:cubicBezTo>
                  <a:cubicBezTo>
                    <a:pt x="198" y="173"/>
                    <a:pt x="199" y="171"/>
                    <a:pt x="200" y="169"/>
                  </a:cubicBezTo>
                  <a:cubicBezTo>
                    <a:pt x="201" y="167"/>
                    <a:pt x="202" y="164"/>
                    <a:pt x="203" y="162"/>
                  </a:cubicBezTo>
                  <a:cubicBezTo>
                    <a:pt x="204" y="161"/>
                    <a:pt x="204" y="158"/>
                    <a:pt x="204" y="156"/>
                  </a:cubicBezTo>
                  <a:cubicBezTo>
                    <a:pt x="203" y="155"/>
                    <a:pt x="202" y="152"/>
                    <a:pt x="201" y="151"/>
                  </a:cubicBezTo>
                  <a:cubicBezTo>
                    <a:pt x="201" y="148"/>
                    <a:pt x="200" y="145"/>
                    <a:pt x="203" y="144"/>
                  </a:cubicBezTo>
                  <a:cubicBezTo>
                    <a:pt x="205" y="142"/>
                    <a:pt x="207" y="139"/>
                    <a:pt x="208" y="138"/>
                  </a:cubicBezTo>
                  <a:cubicBezTo>
                    <a:pt x="208" y="136"/>
                    <a:pt x="211" y="133"/>
                    <a:pt x="212" y="132"/>
                  </a:cubicBezTo>
                  <a:cubicBezTo>
                    <a:pt x="214" y="131"/>
                    <a:pt x="216" y="130"/>
                    <a:pt x="217" y="130"/>
                  </a:cubicBezTo>
                  <a:cubicBezTo>
                    <a:pt x="219" y="130"/>
                    <a:pt x="220" y="128"/>
                    <a:pt x="220" y="126"/>
                  </a:cubicBezTo>
                  <a:cubicBezTo>
                    <a:pt x="220" y="125"/>
                    <a:pt x="221" y="124"/>
                    <a:pt x="223" y="123"/>
                  </a:cubicBezTo>
                  <a:cubicBezTo>
                    <a:pt x="224" y="123"/>
                    <a:pt x="226" y="123"/>
                    <a:pt x="227" y="123"/>
                  </a:cubicBezTo>
                  <a:cubicBezTo>
                    <a:pt x="228" y="123"/>
                    <a:pt x="230" y="121"/>
                    <a:pt x="230" y="119"/>
                  </a:cubicBezTo>
                  <a:cubicBezTo>
                    <a:pt x="231" y="118"/>
                    <a:pt x="231" y="115"/>
                    <a:pt x="230" y="113"/>
                  </a:cubicBezTo>
                  <a:cubicBezTo>
                    <a:pt x="229" y="112"/>
                    <a:pt x="229" y="109"/>
                    <a:pt x="230" y="108"/>
                  </a:cubicBezTo>
                  <a:cubicBezTo>
                    <a:pt x="230" y="106"/>
                    <a:pt x="232" y="102"/>
                    <a:pt x="234" y="101"/>
                  </a:cubicBezTo>
                  <a:cubicBezTo>
                    <a:pt x="235" y="99"/>
                    <a:pt x="236" y="96"/>
                    <a:pt x="237" y="95"/>
                  </a:cubicBezTo>
                  <a:cubicBezTo>
                    <a:pt x="237" y="93"/>
                    <a:pt x="237" y="91"/>
                    <a:pt x="238" y="91"/>
                  </a:cubicBezTo>
                  <a:cubicBezTo>
                    <a:pt x="240" y="90"/>
                    <a:pt x="242" y="89"/>
                    <a:pt x="243" y="88"/>
                  </a:cubicBezTo>
                  <a:cubicBezTo>
                    <a:pt x="244" y="87"/>
                    <a:pt x="245" y="85"/>
                    <a:pt x="246" y="84"/>
                  </a:cubicBezTo>
                  <a:cubicBezTo>
                    <a:pt x="247" y="83"/>
                    <a:pt x="250" y="81"/>
                    <a:pt x="252" y="79"/>
                  </a:cubicBezTo>
                  <a:cubicBezTo>
                    <a:pt x="255" y="77"/>
                    <a:pt x="259" y="75"/>
                    <a:pt x="260" y="74"/>
                  </a:cubicBezTo>
                  <a:cubicBezTo>
                    <a:pt x="261" y="73"/>
                    <a:pt x="264" y="71"/>
                    <a:pt x="266" y="69"/>
                  </a:cubicBezTo>
                  <a:cubicBezTo>
                    <a:pt x="267" y="68"/>
                    <a:pt x="268" y="65"/>
                    <a:pt x="270" y="64"/>
                  </a:cubicBezTo>
                  <a:cubicBezTo>
                    <a:pt x="271" y="63"/>
                    <a:pt x="274" y="62"/>
                    <a:pt x="275" y="62"/>
                  </a:cubicBezTo>
                  <a:cubicBezTo>
                    <a:pt x="276" y="62"/>
                    <a:pt x="278" y="61"/>
                    <a:pt x="280" y="59"/>
                  </a:cubicBezTo>
                  <a:cubicBezTo>
                    <a:pt x="281" y="58"/>
                    <a:pt x="284" y="55"/>
                    <a:pt x="286" y="54"/>
                  </a:cubicBezTo>
                  <a:cubicBezTo>
                    <a:pt x="289" y="52"/>
                    <a:pt x="292" y="50"/>
                    <a:pt x="293" y="49"/>
                  </a:cubicBezTo>
                  <a:cubicBezTo>
                    <a:pt x="295" y="48"/>
                    <a:pt x="297" y="47"/>
                    <a:pt x="298" y="46"/>
                  </a:cubicBezTo>
                  <a:cubicBezTo>
                    <a:pt x="298" y="45"/>
                    <a:pt x="299" y="43"/>
                    <a:pt x="299" y="42"/>
                  </a:cubicBezTo>
                  <a:cubicBezTo>
                    <a:pt x="299" y="42"/>
                    <a:pt x="300" y="41"/>
                    <a:pt x="302" y="42"/>
                  </a:cubicBezTo>
                  <a:cubicBezTo>
                    <a:pt x="303" y="42"/>
                    <a:pt x="306" y="42"/>
                    <a:pt x="308" y="42"/>
                  </a:cubicBezTo>
                  <a:cubicBezTo>
                    <a:pt x="310" y="41"/>
                    <a:pt x="313" y="40"/>
                    <a:pt x="315" y="39"/>
                  </a:cubicBezTo>
                  <a:cubicBezTo>
                    <a:pt x="315" y="39"/>
                    <a:pt x="317" y="39"/>
                    <a:pt x="318" y="38"/>
                  </a:cubicBezTo>
                  <a:cubicBezTo>
                    <a:pt x="320" y="38"/>
                    <a:pt x="322" y="36"/>
                    <a:pt x="322" y="34"/>
                  </a:cubicBezTo>
                  <a:cubicBezTo>
                    <a:pt x="323" y="32"/>
                    <a:pt x="323" y="30"/>
                    <a:pt x="322" y="28"/>
                  </a:cubicBezTo>
                  <a:cubicBezTo>
                    <a:pt x="322" y="27"/>
                    <a:pt x="320" y="27"/>
                    <a:pt x="319" y="27"/>
                  </a:cubicBezTo>
                  <a:cubicBezTo>
                    <a:pt x="318" y="27"/>
                    <a:pt x="316" y="25"/>
                    <a:pt x="315" y="23"/>
                  </a:cubicBezTo>
                  <a:cubicBezTo>
                    <a:pt x="313" y="22"/>
                    <a:pt x="313" y="19"/>
                    <a:pt x="313" y="18"/>
                  </a:cubicBezTo>
                  <a:cubicBezTo>
                    <a:pt x="312" y="17"/>
                    <a:pt x="312" y="14"/>
                    <a:pt x="313" y="13"/>
                  </a:cubicBezTo>
                  <a:cubicBezTo>
                    <a:pt x="312" y="12"/>
                    <a:pt x="313" y="10"/>
                    <a:pt x="314" y="8"/>
                  </a:cubicBezTo>
                  <a:cubicBezTo>
                    <a:pt x="315" y="7"/>
                    <a:pt x="316" y="6"/>
                    <a:pt x="317" y="4"/>
                  </a:cubicBezTo>
                  <a:cubicBezTo>
                    <a:pt x="317" y="3"/>
                    <a:pt x="317" y="1"/>
                    <a:pt x="316" y="1"/>
                  </a:cubicBezTo>
                  <a:cubicBezTo>
                    <a:pt x="316" y="0"/>
                    <a:pt x="314" y="0"/>
                    <a:pt x="312" y="0"/>
                  </a:cubicBezTo>
                  <a:cubicBezTo>
                    <a:pt x="311" y="0"/>
                    <a:pt x="308" y="0"/>
                    <a:pt x="306" y="0"/>
                  </a:cubicBezTo>
                  <a:cubicBezTo>
                    <a:pt x="304" y="0"/>
                    <a:pt x="302" y="1"/>
                    <a:pt x="301" y="3"/>
                  </a:cubicBezTo>
                  <a:cubicBezTo>
                    <a:pt x="300" y="4"/>
                    <a:pt x="297" y="7"/>
                    <a:pt x="295" y="7"/>
                  </a:cubicBezTo>
                  <a:cubicBezTo>
                    <a:pt x="293" y="8"/>
                    <a:pt x="289" y="9"/>
                    <a:pt x="287" y="9"/>
                  </a:cubicBezTo>
                  <a:cubicBezTo>
                    <a:pt x="287" y="9"/>
                    <a:pt x="284" y="9"/>
                    <a:pt x="282" y="10"/>
                  </a:cubicBezTo>
                  <a:cubicBezTo>
                    <a:pt x="280" y="11"/>
                    <a:pt x="279" y="12"/>
                    <a:pt x="277" y="12"/>
                  </a:cubicBezTo>
                  <a:cubicBezTo>
                    <a:pt x="276" y="13"/>
                    <a:pt x="273" y="14"/>
                    <a:pt x="272" y="15"/>
                  </a:cubicBezTo>
                  <a:cubicBezTo>
                    <a:pt x="271" y="15"/>
                    <a:pt x="268" y="16"/>
                    <a:pt x="265" y="17"/>
                  </a:cubicBezTo>
                  <a:cubicBezTo>
                    <a:pt x="263" y="17"/>
                    <a:pt x="260" y="19"/>
                    <a:pt x="259" y="20"/>
                  </a:cubicBezTo>
                  <a:cubicBezTo>
                    <a:pt x="258" y="21"/>
                    <a:pt x="256" y="22"/>
                    <a:pt x="255" y="24"/>
                  </a:cubicBezTo>
                  <a:cubicBezTo>
                    <a:pt x="255" y="25"/>
                    <a:pt x="252" y="26"/>
                    <a:pt x="250" y="27"/>
                  </a:cubicBezTo>
                  <a:cubicBezTo>
                    <a:pt x="248" y="28"/>
                    <a:pt x="246" y="29"/>
                    <a:pt x="243" y="30"/>
                  </a:cubicBezTo>
                  <a:cubicBezTo>
                    <a:pt x="240" y="31"/>
                    <a:pt x="238" y="31"/>
                    <a:pt x="236" y="30"/>
                  </a:cubicBezTo>
                  <a:cubicBezTo>
                    <a:pt x="234" y="30"/>
                    <a:pt x="232" y="31"/>
                    <a:pt x="232" y="32"/>
                  </a:cubicBezTo>
                  <a:cubicBezTo>
                    <a:pt x="232" y="34"/>
                    <a:pt x="231" y="36"/>
                    <a:pt x="230" y="37"/>
                  </a:cubicBezTo>
                  <a:cubicBezTo>
                    <a:pt x="228" y="38"/>
                    <a:pt x="225" y="40"/>
                    <a:pt x="224" y="42"/>
                  </a:cubicBezTo>
                  <a:cubicBezTo>
                    <a:pt x="222" y="43"/>
                    <a:pt x="220" y="46"/>
                    <a:pt x="218" y="48"/>
                  </a:cubicBezTo>
                  <a:cubicBezTo>
                    <a:pt x="217" y="49"/>
                    <a:pt x="216" y="52"/>
                    <a:pt x="214" y="54"/>
                  </a:cubicBezTo>
                  <a:cubicBezTo>
                    <a:pt x="213" y="56"/>
                    <a:pt x="212" y="58"/>
                    <a:pt x="211" y="61"/>
                  </a:cubicBezTo>
                  <a:cubicBezTo>
                    <a:pt x="210" y="62"/>
                    <a:pt x="208" y="65"/>
                    <a:pt x="205" y="66"/>
                  </a:cubicBezTo>
                  <a:cubicBezTo>
                    <a:pt x="202" y="68"/>
                    <a:pt x="199" y="69"/>
                    <a:pt x="197" y="69"/>
                  </a:cubicBezTo>
                  <a:cubicBezTo>
                    <a:pt x="196" y="69"/>
                    <a:pt x="193" y="70"/>
                    <a:pt x="192" y="69"/>
                  </a:cubicBezTo>
                  <a:cubicBezTo>
                    <a:pt x="191" y="69"/>
                    <a:pt x="188" y="69"/>
                    <a:pt x="187" y="69"/>
                  </a:cubicBezTo>
                  <a:cubicBezTo>
                    <a:pt x="185" y="69"/>
                    <a:pt x="184" y="70"/>
                    <a:pt x="182" y="70"/>
                  </a:cubicBezTo>
                  <a:cubicBezTo>
                    <a:pt x="180" y="71"/>
                    <a:pt x="177" y="71"/>
                    <a:pt x="176" y="71"/>
                  </a:cubicBezTo>
                  <a:cubicBezTo>
                    <a:pt x="175" y="71"/>
                    <a:pt x="172" y="71"/>
                    <a:pt x="169" y="71"/>
                  </a:cubicBezTo>
                  <a:cubicBezTo>
                    <a:pt x="168" y="71"/>
                    <a:pt x="166" y="71"/>
                    <a:pt x="166" y="70"/>
                  </a:cubicBezTo>
                  <a:cubicBezTo>
                    <a:pt x="166" y="69"/>
                    <a:pt x="164" y="69"/>
                    <a:pt x="162" y="68"/>
                  </a:cubicBezTo>
                  <a:cubicBezTo>
                    <a:pt x="160" y="68"/>
                    <a:pt x="158" y="68"/>
                    <a:pt x="157" y="68"/>
                  </a:cubicBezTo>
                  <a:cubicBezTo>
                    <a:pt x="156" y="68"/>
                    <a:pt x="154" y="69"/>
                    <a:pt x="153" y="70"/>
                  </a:cubicBezTo>
                  <a:cubicBezTo>
                    <a:pt x="152" y="71"/>
                    <a:pt x="148" y="72"/>
                    <a:pt x="144" y="73"/>
                  </a:cubicBezTo>
                  <a:cubicBezTo>
                    <a:pt x="140" y="75"/>
                    <a:pt x="135" y="77"/>
                    <a:pt x="130" y="78"/>
                  </a:cubicBezTo>
                  <a:cubicBezTo>
                    <a:pt x="127" y="80"/>
                    <a:pt x="123" y="81"/>
                    <a:pt x="122" y="83"/>
                  </a:cubicBezTo>
                  <a:cubicBezTo>
                    <a:pt x="122" y="83"/>
                    <a:pt x="122" y="83"/>
                    <a:pt x="121" y="84"/>
                  </a:cubicBezTo>
                  <a:cubicBezTo>
                    <a:pt x="119" y="85"/>
                    <a:pt x="117" y="86"/>
                    <a:pt x="115" y="86"/>
                  </a:cubicBezTo>
                  <a:cubicBezTo>
                    <a:pt x="113" y="86"/>
                    <a:pt x="111" y="87"/>
                    <a:pt x="109" y="88"/>
                  </a:cubicBezTo>
                  <a:cubicBezTo>
                    <a:pt x="107" y="89"/>
                    <a:pt x="104" y="90"/>
                    <a:pt x="103" y="90"/>
                  </a:cubicBezTo>
                  <a:cubicBezTo>
                    <a:pt x="102" y="90"/>
                    <a:pt x="99" y="90"/>
                    <a:pt x="97" y="89"/>
                  </a:cubicBezTo>
                  <a:cubicBezTo>
                    <a:pt x="95" y="89"/>
                    <a:pt x="94" y="88"/>
                    <a:pt x="93" y="87"/>
                  </a:cubicBezTo>
                  <a:cubicBezTo>
                    <a:pt x="92" y="87"/>
                    <a:pt x="90" y="88"/>
                    <a:pt x="88" y="90"/>
                  </a:cubicBezTo>
                  <a:cubicBezTo>
                    <a:pt x="87" y="92"/>
                    <a:pt x="86" y="93"/>
                    <a:pt x="84" y="93"/>
                  </a:cubicBezTo>
                  <a:cubicBezTo>
                    <a:pt x="82" y="92"/>
                    <a:pt x="79" y="91"/>
                    <a:pt x="78" y="91"/>
                  </a:cubicBezTo>
                  <a:cubicBezTo>
                    <a:pt x="76" y="91"/>
                    <a:pt x="72" y="91"/>
                    <a:pt x="70" y="92"/>
                  </a:cubicBezTo>
                  <a:cubicBezTo>
                    <a:pt x="68" y="93"/>
                    <a:pt x="62" y="94"/>
                    <a:pt x="60" y="95"/>
                  </a:cubicBezTo>
                  <a:cubicBezTo>
                    <a:pt x="56" y="95"/>
                    <a:pt x="52" y="95"/>
                    <a:pt x="49" y="94"/>
                  </a:cubicBezTo>
                  <a:cubicBezTo>
                    <a:pt x="45" y="94"/>
                    <a:pt x="42" y="93"/>
                    <a:pt x="40" y="92"/>
                  </a:cubicBezTo>
                  <a:cubicBezTo>
                    <a:pt x="38" y="91"/>
                    <a:pt x="36" y="91"/>
                    <a:pt x="34" y="91"/>
                  </a:cubicBezTo>
                  <a:cubicBezTo>
                    <a:pt x="33" y="92"/>
                    <a:pt x="30" y="92"/>
                    <a:pt x="29" y="93"/>
                  </a:cubicBezTo>
                  <a:cubicBezTo>
                    <a:pt x="29" y="94"/>
                    <a:pt x="28" y="96"/>
                    <a:pt x="27" y="97"/>
                  </a:cubicBezTo>
                  <a:cubicBezTo>
                    <a:pt x="26" y="97"/>
                    <a:pt x="24" y="99"/>
                    <a:pt x="21" y="99"/>
                  </a:cubicBezTo>
                  <a:cubicBezTo>
                    <a:pt x="20" y="100"/>
                    <a:pt x="16" y="101"/>
                    <a:pt x="14" y="101"/>
                  </a:cubicBezTo>
                  <a:cubicBezTo>
                    <a:pt x="13" y="102"/>
                    <a:pt x="13" y="102"/>
                    <a:pt x="13" y="102"/>
                  </a:cubicBezTo>
                  <a:cubicBezTo>
                    <a:pt x="12" y="102"/>
                    <a:pt x="12" y="104"/>
                    <a:pt x="12" y="106"/>
                  </a:cubicBezTo>
                  <a:cubicBezTo>
                    <a:pt x="13" y="109"/>
                    <a:pt x="13" y="111"/>
                    <a:pt x="12" y="113"/>
                  </a:cubicBezTo>
                  <a:cubicBezTo>
                    <a:pt x="11" y="115"/>
                    <a:pt x="10" y="117"/>
                    <a:pt x="10" y="119"/>
                  </a:cubicBezTo>
                  <a:cubicBezTo>
                    <a:pt x="10" y="121"/>
                    <a:pt x="8" y="122"/>
                    <a:pt x="7" y="124"/>
                  </a:cubicBezTo>
                  <a:cubicBezTo>
                    <a:pt x="5" y="125"/>
                    <a:pt x="3" y="128"/>
                    <a:pt x="1" y="129"/>
                  </a:cubicBezTo>
                  <a:cubicBezTo>
                    <a:pt x="0" y="132"/>
                    <a:pt x="0" y="133"/>
                    <a:pt x="1" y="132"/>
                  </a:cubicBezTo>
                  <a:cubicBezTo>
                    <a:pt x="1" y="132"/>
                    <a:pt x="1" y="132"/>
                    <a:pt x="3" y="133"/>
                  </a:cubicBezTo>
                  <a:cubicBezTo>
                    <a:pt x="5" y="135"/>
                    <a:pt x="8" y="138"/>
                    <a:pt x="8" y="140"/>
                  </a:cubicBezTo>
                  <a:cubicBezTo>
                    <a:pt x="9" y="142"/>
                    <a:pt x="10" y="144"/>
                    <a:pt x="11" y="145"/>
                  </a:cubicBezTo>
                  <a:cubicBezTo>
                    <a:pt x="12" y="147"/>
                    <a:pt x="12" y="148"/>
                    <a:pt x="11" y="150"/>
                  </a:cubicBezTo>
                  <a:cubicBezTo>
                    <a:pt x="10" y="151"/>
                    <a:pt x="10" y="154"/>
                    <a:pt x="10" y="155"/>
                  </a:cubicBezTo>
                  <a:cubicBezTo>
                    <a:pt x="11" y="156"/>
                    <a:pt x="12" y="159"/>
                    <a:pt x="12" y="159"/>
                  </a:cubicBezTo>
                  <a:cubicBezTo>
                    <a:pt x="13" y="161"/>
                    <a:pt x="13" y="163"/>
                    <a:pt x="13" y="164"/>
                  </a:cubicBezTo>
                  <a:cubicBezTo>
                    <a:pt x="14" y="165"/>
                    <a:pt x="13" y="167"/>
                    <a:pt x="13" y="169"/>
                  </a:cubicBezTo>
                  <a:cubicBezTo>
                    <a:pt x="13" y="170"/>
                    <a:pt x="13" y="170"/>
                    <a:pt x="13" y="170"/>
                  </a:cubicBezTo>
                  <a:cubicBezTo>
                    <a:pt x="13" y="171"/>
                    <a:pt x="15" y="170"/>
                    <a:pt x="18" y="166"/>
                  </a:cubicBezTo>
                  <a:cubicBezTo>
                    <a:pt x="19" y="163"/>
                    <a:pt x="21" y="159"/>
                    <a:pt x="21" y="158"/>
                  </a:cubicBezTo>
                  <a:cubicBezTo>
                    <a:pt x="21" y="156"/>
                    <a:pt x="21" y="153"/>
                    <a:pt x="21" y="152"/>
                  </a:cubicBezTo>
                  <a:cubicBezTo>
                    <a:pt x="20" y="151"/>
                    <a:pt x="21" y="148"/>
                    <a:pt x="22" y="147"/>
                  </a:cubicBezTo>
                  <a:cubicBezTo>
                    <a:pt x="23" y="146"/>
                    <a:pt x="25" y="144"/>
                    <a:pt x="25" y="143"/>
                  </a:cubicBezTo>
                  <a:cubicBezTo>
                    <a:pt x="27" y="142"/>
                    <a:pt x="30" y="140"/>
                    <a:pt x="33" y="140"/>
                  </a:cubicBezTo>
                  <a:cubicBezTo>
                    <a:pt x="34" y="139"/>
                    <a:pt x="38" y="138"/>
                    <a:pt x="40" y="138"/>
                  </a:cubicBezTo>
                  <a:cubicBezTo>
                    <a:pt x="41" y="137"/>
                    <a:pt x="43" y="137"/>
                    <a:pt x="44" y="137"/>
                  </a:cubicBezTo>
                  <a:cubicBezTo>
                    <a:pt x="46" y="137"/>
                    <a:pt x="49" y="138"/>
                    <a:pt x="50" y="139"/>
                  </a:cubicBezTo>
                  <a:cubicBezTo>
                    <a:pt x="53" y="140"/>
                    <a:pt x="56" y="140"/>
                    <a:pt x="58" y="140"/>
                  </a:cubicBezTo>
                  <a:cubicBezTo>
                    <a:pt x="60" y="139"/>
                    <a:pt x="64" y="139"/>
                    <a:pt x="66" y="138"/>
                  </a:cubicBezTo>
                  <a:cubicBezTo>
                    <a:pt x="66" y="138"/>
                    <a:pt x="69" y="138"/>
                    <a:pt x="71" y="138"/>
                  </a:cubicBezTo>
                  <a:cubicBezTo>
                    <a:pt x="73" y="138"/>
                    <a:pt x="75" y="138"/>
                    <a:pt x="75" y="140"/>
                  </a:cubicBezTo>
                  <a:cubicBezTo>
                    <a:pt x="75" y="142"/>
                    <a:pt x="78" y="143"/>
                    <a:pt x="80" y="143"/>
                  </a:cubicBezTo>
                  <a:cubicBezTo>
                    <a:pt x="83" y="142"/>
                    <a:pt x="84" y="142"/>
                    <a:pt x="85" y="144"/>
                  </a:cubicBezTo>
                  <a:cubicBezTo>
                    <a:pt x="86" y="147"/>
                    <a:pt x="88" y="147"/>
                    <a:pt x="89" y="146"/>
                  </a:cubicBezTo>
                  <a:cubicBezTo>
                    <a:pt x="90" y="145"/>
                    <a:pt x="92" y="143"/>
                    <a:pt x="92" y="141"/>
                  </a:cubicBezTo>
                  <a:cubicBezTo>
                    <a:pt x="93" y="141"/>
                    <a:pt x="96" y="139"/>
                    <a:pt x="98" y="137"/>
                  </a:cubicBezTo>
                  <a:cubicBezTo>
                    <a:pt x="99" y="136"/>
                    <a:pt x="101" y="134"/>
                    <a:pt x="102" y="133"/>
                  </a:cubicBezTo>
                  <a:cubicBezTo>
                    <a:pt x="103" y="132"/>
                    <a:pt x="105" y="132"/>
                    <a:pt x="106" y="133"/>
                  </a:cubicBezTo>
                  <a:cubicBezTo>
                    <a:pt x="107" y="134"/>
                    <a:pt x="108" y="135"/>
                    <a:pt x="108" y="135"/>
                  </a:cubicBezTo>
                  <a:cubicBezTo>
                    <a:pt x="109" y="134"/>
                    <a:pt x="111" y="133"/>
                    <a:pt x="113" y="132"/>
                  </a:cubicBezTo>
                  <a:cubicBezTo>
                    <a:pt x="115" y="132"/>
                    <a:pt x="117" y="130"/>
                    <a:pt x="119" y="128"/>
                  </a:cubicBezTo>
                  <a:cubicBezTo>
                    <a:pt x="121" y="127"/>
                    <a:pt x="124" y="126"/>
                    <a:pt x="124" y="126"/>
                  </a:cubicBezTo>
                  <a:cubicBezTo>
                    <a:pt x="125" y="126"/>
                    <a:pt x="129" y="126"/>
                    <a:pt x="132" y="125"/>
                  </a:cubicBezTo>
                  <a:cubicBezTo>
                    <a:pt x="135" y="124"/>
                    <a:pt x="137" y="125"/>
                    <a:pt x="136" y="126"/>
                  </a:cubicBezTo>
                  <a:cubicBezTo>
                    <a:pt x="135" y="128"/>
                    <a:pt x="135" y="129"/>
                    <a:pt x="135" y="130"/>
                  </a:cubicBezTo>
                  <a:cubicBezTo>
                    <a:pt x="135" y="132"/>
                    <a:pt x="135" y="134"/>
                    <a:pt x="135" y="134"/>
                  </a:cubicBezTo>
                  <a:cubicBezTo>
                    <a:pt x="135" y="134"/>
                    <a:pt x="134" y="136"/>
                    <a:pt x="134" y="138"/>
                  </a:cubicBezTo>
                  <a:cubicBezTo>
                    <a:pt x="134" y="139"/>
                    <a:pt x="134" y="141"/>
                    <a:pt x="134" y="142"/>
                  </a:cubicBezTo>
                  <a:cubicBezTo>
                    <a:pt x="134" y="144"/>
                    <a:pt x="136" y="145"/>
                    <a:pt x="137" y="144"/>
                  </a:cubicBezTo>
                  <a:cubicBezTo>
                    <a:pt x="138" y="144"/>
                    <a:pt x="141" y="143"/>
                    <a:pt x="142" y="142"/>
                  </a:cubicBezTo>
                  <a:cubicBezTo>
                    <a:pt x="144" y="141"/>
                    <a:pt x="147" y="141"/>
                    <a:pt x="149" y="142"/>
                  </a:cubicBezTo>
                  <a:cubicBezTo>
                    <a:pt x="150" y="142"/>
                    <a:pt x="152" y="143"/>
                    <a:pt x="152" y="144"/>
                  </a:cubicBezTo>
                  <a:cubicBezTo>
                    <a:pt x="153" y="145"/>
                    <a:pt x="155" y="146"/>
                    <a:pt x="157" y="146"/>
                  </a:cubicBezTo>
                  <a:cubicBezTo>
                    <a:pt x="159" y="146"/>
                    <a:pt x="161" y="146"/>
                    <a:pt x="162" y="146"/>
                  </a:cubicBezTo>
                  <a:cubicBezTo>
                    <a:pt x="163" y="146"/>
                    <a:pt x="163" y="148"/>
                    <a:pt x="162" y="149"/>
                  </a:cubicBezTo>
                  <a:cubicBezTo>
                    <a:pt x="161" y="151"/>
                    <a:pt x="160" y="152"/>
                    <a:pt x="160" y="154"/>
                  </a:cubicBezTo>
                  <a:cubicBezTo>
                    <a:pt x="160" y="155"/>
                    <a:pt x="160" y="157"/>
                    <a:pt x="162" y="157"/>
                  </a:cubicBezTo>
                  <a:cubicBezTo>
                    <a:pt x="163" y="157"/>
                    <a:pt x="165" y="159"/>
                    <a:pt x="167" y="160"/>
                  </a:cubicBezTo>
                  <a:cubicBezTo>
                    <a:pt x="168" y="161"/>
                    <a:pt x="169" y="162"/>
                    <a:pt x="169" y="164"/>
                  </a:cubicBezTo>
                  <a:cubicBezTo>
                    <a:pt x="170" y="166"/>
                    <a:pt x="170" y="167"/>
                    <a:pt x="169" y="168"/>
                  </a:cubicBezTo>
                  <a:cubicBezTo>
                    <a:pt x="168" y="169"/>
                    <a:pt x="165" y="171"/>
                    <a:pt x="163" y="172"/>
                  </a:cubicBezTo>
                  <a:cubicBezTo>
                    <a:pt x="162" y="173"/>
                    <a:pt x="159" y="174"/>
                    <a:pt x="157" y="175"/>
                  </a:cubicBezTo>
                  <a:cubicBezTo>
                    <a:pt x="155" y="176"/>
                    <a:pt x="153" y="179"/>
                    <a:pt x="150" y="180"/>
                  </a:cubicBezTo>
                  <a:cubicBezTo>
                    <a:pt x="147" y="181"/>
                    <a:pt x="146" y="182"/>
                    <a:pt x="147" y="183"/>
                  </a:cubicBezTo>
                  <a:cubicBezTo>
                    <a:pt x="147" y="183"/>
                    <a:pt x="147" y="183"/>
                    <a:pt x="148" y="184"/>
                  </a:cubicBezTo>
                  <a:cubicBezTo>
                    <a:pt x="150" y="186"/>
                    <a:pt x="152" y="187"/>
                    <a:pt x="153" y="189"/>
                  </a:cubicBezTo>
                  <a:cubicBezTo>
                    <a:pt x="154" y="191"/>
                    <a:pt x="154" y="191"/>
                    <a:pt x="152" y="192"/>
                  </a:cubicBezTo>
                  <a:cubicBezTo>
                    <a:pt x="150" y="192"/>
                    <a:pt x="147" y="192"/>
                    <a:pt x="147" y="192"/>
                  </a:cubicBezTo>
                  <a:cubicBezTo>
                    <a:pt x="145" y="191"/>
                    <a:pt x="144" y="193"/>
                    <a:pt x="144" y="194"/>
                  </a:cubicBezTo>
                  <a:cubicBezTo>
                    <a:pt x="144" y="196"/>
                    <a:pt x="143" y="199"/>
                    <a:pt x="143" y="201"/>
                  </a:cubicBezTo>
                  <a:cubicBezTo>
                    <a:pt x="142" y="204"/>
                    <a:pt x="141" y="206"/>
                    <a:pt x="140" y="207"/>
                  </a:cubicBezTo>
                  <a:cubicBezTo>
                    <a:pt x="140" y="209"/>
                    <a:pt x="140" y="209"/>
                    <a:pt x="140" y="209"/>
                  </a:cubicBezTo>
                  <a:cubicBezTo>
                    <a:pt x="140" y="209"/>
                    <a:pt x="140" y="210"/>
                    <a:pt x="142" y="212"/>
                  </a:cubicBezTo>
                  <a:cubicBezTo>
                    <a:pt x="144" y="213"/>
                    <a:pt x="145" y="215"/>
                    <a:pt x="146" y="2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3" name="Freeform 9">
              <a:extLst>
                <a:ext uri="{FF2B5EF4-FFF2-40B4-BE49-F238E27FC236}">
                  <a16:creationId xmlns:a16="http://schemas.microsoft.com/office/drawing/2014/main" id="{485A3313-D5A6-45C2-810F-E98B331ED8CF}"/>
                </a:ext>
              </a:extLst>
            </p:cNvPr>
            <p:cNvSpPr>
              <a:spLocks/>
            </p:cNvSpPr>
            <p:nvPr/>
          </p:nvSpPr>
          <p:spPr bwMode="auto">
            <a:xfrm>
              <a:off x="6528463" y="2287703"/>
              <a:ext cx="110955" cy="161458"/>
            </a:xfrm>
            <a:custGeom>
              <a:avLst/>
              <a:gdLst/>
              <a:ahLst/>
              <a:cxnLst>
                <a:cxn ang="0">
                  <a:pos x="59" y="37"/>
                </a:cxn>
                <a:cxn ang="0">
                  <a:pos x="60" y="33"/>
                </a:cxn>
                <a:cxn ang="0">
                  <a:pos x="60" y="27"/>
                </a:cxn>
                <a:cxn ang="0">
                  <a:pos x="59" y="20"/>
                </a:cxn>
                <a:cxn ang="0">
                  <a:pos x="56" y="15"/>
                </a:cxn>
                <a:cxn ang="0">
                  <a:pos x="54" y="11"/>
                </a:cxn>
                <a:cxn ang="0">
                  <a:pos x="54" y="7"/>
                </a:cxn>
                <a:cxn ang="0">
                  <a:pos x="51" y="2"/>
                </a:cxn>
                <a:cxn ang="0">
                  <a:pos x="47" y="1"/>
                </a:cxn>
                <a:cxn ang="0">
                  <a:pos x="46" y="2"/>
                </a:cxn>
                <a:cxn ang="0">
                  <a:pos x="45" y="7"/>
                </a:cxn>
                <a:cxn ang="0">
                  <a:pos x="42" y="11"/>
                </a:cxn>
                <a:cxn ang="0">
                  <a:pos x="40" y="12"/>
                </a:cxn>
                <a:cxn ang="0">
                  <a:pos x="39" y="14"/>
                </a:cxn>
                <a:cxn ang="0">
                  <a:pos x="37" y="19"/>
                </a:cxn>
                <a:cxn ang="0">
                  <a:pos x="33" y="21"/>
                </a:cxn>
                <a:cxn ang="0">
                  <a:pos x="29" y="20"/>
                </a:cxn>
                <a:cxn ang="0">
                  <a:pos x="24" y="22"/>
                </a:cxn>
                <a:cxn ang="0">
                  <a:pos x="20" y="25"/>
                </a:cxn>
                <a:cxn ang="0">
                  <a:pos x="14" y="28"/>
                </a:cxn>
                <a:cxn ang="0">
                  <a:pos x="9" y="30"/>
                </a:cxn>
                <a:cxn ang="0">
                  <a:pos x="6" y="34"/>
                </a:cxn>
                <a:cxn ang="0">
                  <a:pos x="4" y="38"/>
                </a:cxn>
                <a:cxn ang="0">
                  <a:pos x="3" y="42"/>
                </a:cxn>
                <a:cxn ang="0">
                  <a:pos x="2" y="47"/>
                </a:cxn>
                <a:cxn ang="0">
                  <a:pos x="0" y="51"/>
                </a:cxn>
                <a:cxn ang="0">
                  <a:pos x="0" y="54"/>
                </a:cxn>
                <a:cxn ang="0">
                  <a:pos x="2" y="59"/>
                </a:cxn>
                <a:cxn ang="0">
                  <a:pos x="6" y="64"/>
                </a:cxn>
                <a:cxn ang="0">
                  <a:pos x="9" y="71"/>
                </a:cxn>
                <a:cxn ang="0">
                  <a:pos x="10" y="77"/>
                </a:cxn>
                <a:cxn ang="0">
                  <a:pos x="12" y="82"/>
                </a:cxn>
                <a:cxn ang="0">
                  <a:pos x="14" y="82"/>
                </a:cxn>
                <a:cxn ang="0">
                  <a:pos x="19" y="80"/>
                </a:cxn>
                <a:cxn ang="0">
                  <a:pos x="22" y="84"/>
                </a:cxn>
                <a:cxn ang="0">
                  <a:pos x="25" y="89"/>
                </a:cxn>
                <a:cxn ang="0">
                  <a:pos x="31" y="87"/>
                </a:cxn>
                <a:cxn ang="0">
                  <a:pos x="36" y="82"/>
                </a:cxn>
                <a:cxn ang="0">
                  <a:pos x="35" y="76"/>
                </a:cxn>
                <a:cxn ang="0">
                  <a:pos x="35" y="71"/>
                </a:cxn>
                <a:cxn ang="0">
                  <a:pos x="35" y="67"/>
                </a:cxn>
                <a:cxn ang="0">
                  <a:pos x="40" y="62"/>
                </a:cxn>
                <a:cxn ang="0">
                  <a:pos x="42" y="57"/>
                </a:cxn>
                <a:cxn ang="0">
                  <a:pos x="42" y="50"/>
                </a:cxn>
                <a:cxn ang="0">
                  <a:pos x="44" y="48"/>
                </a:cxn>
                <a:cxn ang="0">
                  <a:pos x="48" y="48"/>
                </a:cxn>
                <a:cxn ang="0">
                  <a:pos x="50" y="45"/>
                </a:cxn>
                <a:cxn ang="0">
                  <a:pos x="55" y="45"/>
                </a:cxn>
                <a:cxn ang="0">
                  <a:pos x="56" y="46"/>
                </a:cxn>
                <a:cxn ang="0">
                  <a:pos x="57" y="42"/>
                </a:cxn>
                <a:cxn ang="0">
                  <a:pos x="59" y="37"/>
                </a:cxn>
              </a:cxnLst>
              <a:rect l="0" t="0" r="r" b="b"/>
              <a:pathLst>
                <a:path w="61" h="89">
                  <a:moveTo>
                    <a:pt x="59" y="37"/>
                  </a:moveTo>
                  <a:cubicBezTo>
                    <a:pt x="60" y="36"/>
                    <a:pt x="61" y="35"/>
                    <a:pt x="60" y="33"/>
                  </a:cubicBezTo>
                  <a:cubicBezTo>
                    <a:pt x="60" y="31"/>
                    <a:pt x="60" y="29"/>
                    <a:pt x="60" y="27"/>
                  </a:cubicBezTo>
                  <a:cubicBezTo>
                    <a:pt x="60" y="25"/>
                    <a:pt x="59" y="22"/>
                    <a:pt x="59" y="20"/>
                  </a:cubicBezTo>
                  <a:cubicBezTo>
                    <a:pt x="59" y="18"/>
                    <a:pt x="57" y="15"/>
                    <a:pt x="56" y="15"/>
                  </a:cubicBezTo>
                  <a:cubicBezTo>
                    <a:pt x="54" y="14"/>
                    <a:pt x="54" y="12"/>
                    <a:pt x="54" y="11"/>
                  </a:cubicBezTo>
                  <a:cubicBezTo>
                    <a:pt x="55" y="10"/>
                    <a:pt x="55" y="8"/>
                    <a:pt x="54" y="7"/>
                  </a:cubicBezTo>
                  <a:cubicBezTo>
                    <a:pt x="53" y="5"/>
                    <a:pt x="53" y="3"/>
                    <a:pt x="51" y="2"/>
                  </a:cubicBezTo>
                  <a:cubicBezTo>
                    <a:pt x="49" y="0"/>
                    <a:pt x="48" y="0"/>
                    <a:pt x="47" y="1"/>
                  </a:cubicBezTo>
                  <a:cubicBezTo>
                    <a:pt x="47" y="1"/>
                    <a:pt x="47" y="1"/>
                    <a:pt x="46" y="2"/>
                  </a:cubicBezTo>
                  <a:cubicBezTo>
                    <a:pt x="46" y="3"/>
                    <a:pt x="45" y="6"/>
                    <a:pt x="45" y="7"/>
                  </a:cubicBezTo>
                  <a:cubicBezTo>
                    <a:pt x="45" y="9"/>
                    <a:pt x="44" y="11"/>
                    <a:pt x="42" y="11"/>
                  </a:cubicBezTo>
                  <a:cubicBezTo>
                    <a:pt x="40" y="11"/>
                    <a:pt x="39" y="11"/>
                    <a:pt x="40" y="12"/>
                  </a:cubicBezTo>
                  <a:cubicBezTo>
                    <a:pt x="40" y="13"/>
                    <a:pt x="40" y="13"/>
                    <a:pt x="39" y="14"/>
                  </a:cubicBezTo>
                  <a:cubicBezTo>
                    <a:pt x="38" y="15"/>
                    <a:pt x="38" y="17"/>
                    <a:pt x="37" y="19"/>
                  </a:cubicBezTo>
                  <a:cubicBezTo>
                    <a:pt x="37" y="21"/>
                    <a:pt x="35" y="22"/>
                    <a:pt x="33" y="21"/>
                  </a:cubicBezTo>
                  <a:cubicBezTo>
                    <a:pt x="31" y="20"/>
                    <a:pt x="30" y="20"/>
                    <a:pt x="29" y="20"/>
                  </a:cubicBezTo>
                  <a:cubicBezTo>
                    <a:pt x="28" y="20"/>
                    <a:pt x="26" y="21"/>
                    <a:pt x="24" y="22"/>
                  </a:cubicBezTo>
                  <a:cubicBezTo>
                    <a:pt x="22" y="22"/>
                    <a:pt x="21" y="24"/>
                    <a:pt x="20" y="25"/>
                  </a:cubicBezTo>
                  <a:cubicBezTo>
                    <a:pt x="19" y="27"/>
                    <a:pt x="16" y="27"/>
                    <a:pt x="14" y="28"/>
                  </a:cubicBezTo>
                  <a:cubicBezTo>
                    <a:pt x="12" y="28"/>
                    <a:pt x="10" y="29"/>
                    <a:pt x="9" y="30"/>
                  </a:cubicBezTo>
                  <a:cubicBezTo>
                    <a:pt x="9" y="31"/>
                    <a:pt x="8" y="33"/>
                    <a:pt x="6" y="34"/>
                  </a:cubicBezTo>
                  <a:cubicBezTo>
                    <a:pt x="6" y="34"/>
                    <a:pt x="4" y="36"/>
                    <a:pt x="4" y="38"/>
                  </a:cubicBezTo>
                  <a:cubicBezTo>
                    <a:pt x="3" y="39"/>
                    <a:pt x="3" y="41"/>
                    <a:pt x="3" y="42"/>
                  </a:cubicBezTo>
                  <a:cubicBezTo>
                    <a:pt x="4" y="44"/>
                    <a:pt x="3" y="46"/>
                    <a:pt x="2" y="47"/>
                  </a:cubicBezTo>
                  <a:cubicBezTo>
                    <a:pt x="1" y="48"/>
                    <a:pt x="0" y="50"/>
                    <a:pt x="0" y="51"/>
                  </a:cubicBezTo>
                  <a:cubicBezTo>
                    <a:pt x="1" y="51"/>
                    <a:pt x="1" y="53"/>
                    <a:pt x="0" y="54"/>
                  </a:cubicBezTo>
                  <a:cubicBezTo>
                    <a:pt x="0" y="55"/>
                    <a:pt x="1" y="57"/>
                    <a:pt x="2" y="59"/>
                  </a:cubicBezTo>
                  <a:cubicBezTo>
                    <a:pt x="3" y="61"/>
                    <a:pt x="5" y="63"/>
                    <a:pt x="6" y="64"/>
                  </a:cubicBezTo>
                  <a:cubicBezTo>
                    <a:pt x="7" y="66"/>
                    <a:pt x="8" y="68"/>
                    <a:pt x="9" y="71"/>
                  </a:cubicBezTo>
                  <a:cubicBezTo>
                    <a:pt x="10" y="72"/>
                    <a:pt x="10" y="76"/>
                    <a:pt x="10" y="77"/>
                  </a:cubicBezTo>
                  <a:cubicBezTo>
                    <a:pt x="11" y="79"/>
                    <a:pt x="11" y="81"/>
                    <a:pt x="12" y="82"/>
                  </a:cubicBezTo>
                  <a:cubicBezTo>
                    <a:pt x="13" y="83"/>
                    <a:pt x="14" y="83"/>
                    <a:pt x="14" y="82"/>
                  </a:cubicBezTo>
                  <a:cubicBezTo>
                    <a:pt x="15" y="80"/>
                    <a:pt x="17" y="79"/>
                    <a:pt x="19" y="80"/>
                  </a:cubicBezTo>
                  <a:cubicBezTo>
                    <a:pt x="20" y="80"/>
                    <a:pt x="22" y="82"/>
                    <a:pt x="22" y="84"/>
                  </a:cubicBezTo>
                  <a:cubicBezTo>
                    <a:pt x="23" y="86"/>
                    <a:pt x="24" y="88"/>
                    <a:pt x="25" y="89"/>
                  </a:cubicBezTo>
                  <a:cubicBezTo>
                    <a:pt x="26" y="89"/>
                    <a:pt x="28" y="88"/>
                    <a:pt x="31" y="87"/>
                  </a:cubicBezTo>
                  <a:cubicBezTo>
                    <a:pt x="33" y="85"/>
                    <a:pt x="35" y="84"/>
                    <a:pt x="36" y="82"/>
                  </a:cubicBezTo>
                  <a:cubicBezTo>
                    <a:pt x="36" y="80"/>
                    <a:pt x="35" y="78"/>
                    <a:pt x="35" y="76"/>
                  </a:cubicBezTo>
                  <a:cubicBezTo>
                    <a:pt x="35" y="74"/>
                    <a:pt x="35" y="72"/>
                    <a:pt x="35" y="71"/>
                  </a:cubicBezTo>
                  <a:cubicBezTo>
                    <a:pt x="35" y="70"/>
                    <a:pt x="35" y="68"/>
                    <a:pt x="35" y="67"/>
                  </a:cubicBezTo>
                  <a:cubicBezTo>
                    <a:pt x="36" y="65"/>
                    <a:pt x="38" y="63"/>
                    <a:pt x="40" y="62"/>
                  </a:cubicBezTo>
                  <a:cubicBezTo>
                    <a:pt x="41" y="61"/>
                    <a:pt x="42" y="59"/>
                    <a:pt x="42" y="57"/>
                  </a:cubicBezTo>
                  <a:cubicBezTo>
                    <a:pt x="42" y="55"/>
                    <a:pt x="42" y="52"/>
                    <a:pt x="42" y="50"/>
                  </a:cubicBezTo>
                  <a:cubicBezTo>
                    <a:pt x="41" y="48"/>
                    <a:pt x="43" y="47"/>
                    <a:pt x="44" y="48"/>
                  </a:cubicBezTo>
                  <a:cubicBezTo>
                    <a:pt x="46" y="48"/>
                    <a:pt x="48" y="49"/>
                    <a:pt x="48" y="48"/>
                  </a:cubicBezTo>
                  <a:cubicBezTo>
                    <a:pt x="49" y="48"/>
                    <a:pt x="50" y="47"/>
                    <a:pt x="50" y="45"/>
                  </a:cubicBezTo>
                  <a:cubicBezTo>
                    <a:pt x="51" y="44"/>
                    <a:pt x="53" y="44"/>
                    <a:pt x="55" y="45"/>
                  </a:cubicBezTo>
                  <a:cubicBezTo>
                    <a:pt x="56" y="46"/>
                    <a:pt x="56" y="46"/>
                    <a:pt x="56" y="46"/>
                  </a:cubicBezTo>
                  <a:cubicBezTo>
                    <a:pt x="57" y="47"/>
                    <a:pt x="57" y="45"/>
                    <a:pt x="57" y="42"/>
                  </a:cubicBezTo>
                  <a:cubicBezTo>
                    <a:pt x="58" y="40"/>
                    <a:pt x="58" y="37"/>
                    <a:pt x="59"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4" name="Freeform 10">
              <a:extLst>
                <a:ext uri="{FF2B5EF4-FFF2-40B4-BE49-F238E27FC236}">
                  <a16:creationId xmlns:a16="http://schemas.microsoft.com/office/drawing/2014/main" id="{9C9A5092-8738-4D43-8608-A48FF58523FA}"/>
                </a:ext>
              </a:extLst>
            </p:cNvPr>
            <p:cNvSpPr>
              <a:spLocks/>
            </p:cNvSpPr>
            <p:nvPr/>
          </p:nvSpPr>
          <p:spPr bwMode="auto">
            <a:xfrm>
              <a:off x="6632531" y="2287703"/>
              <a:ext cx="113249" cy="242569"/>
            </a:xfrm>
            <a:custGeom>
              <a:avLst/>
              <a:gdLst/>
              <a:ahLst/>
              <a:cxnLst>
                <a:cxn ang="0">
                  <a:pos x="40" y="20"/>
                </a:cxn>
                <a:cxn ang="0">
                  <a:pos x="38" y="13"/>
                </a:cxn>
                <a:cxn ang="0">
                  <a:pos x="34" y="4"/>
                </a:cxn>
                <a:cxn ang="0">
                  <a:pos x="24" y="0"/>
                </a:cxn>
                <a:cxn ang="0">
                  <a:pos x="19" y="8"/>
                </a:cxn>
                <a:cxn ang="0">
                  <a:pos x="13" y="16"/>
                </a:cxn>
                <a:cxn ang="0">
                  <a:pos x="2" y="20"/>
                </a:cxn>
                <a:cxn ang="0">
                  <a:pos x="3" y="33"/>
                </a:cxn>
                <a:cxn ang="0">
                  <a:pos x="0" y="43"/>
                </a:cxn>
                <a:cxn ang="0">
                  <a:pos x="1" y="49"/>
                </a:cxn>
                <a:cxn ang="0">
                  <a:pos x="5" y="58"/>
                </a:cxn>
                <a:cxn ang="0">
                  <a:pos x="7" y="70"/>
                </a:cxn>
                <a:cxn ang="0">
                  <a:pos x="10" y="83"/>
                </a:cxn>
                <a:cxn ang="0">
                  <a:pos x="14" y="92"/>
                </a:cxn>
                <a:cxn ang="0">
                  <a:pos x="19" y="106"/>
                </a:cxn>
                <a:cxn ang="0">
                  <a:pos x="23" y="118"/>
                </a:cxn>
                <a:cxn ang="0">
                  <a:pos x="26" y="132"/>
                </a:cxn>
                <a:cxn ang="0">
                  <a:pos x="28" y="134"/>
                </a:cxn>
                <a:cxn ang="0">
                  <a:pos x="32" y="128"/>
                </a:cxn>
                <a:cxn ang="0">
                  <a:pos x="41" y="134"/>
                </a:cxn>
                <a:cxn ang="0">
                  <a:pos x="49" y="131"/>
                </a:cxn>
                <a:cxn ang="0">
                  <a:pos x="52" y="124"/>
                </a:cxn>
                <a:cxn ang="0">
                  <a:pos x="56" y="115"/>
                </a:cxn>
                <a:cxn ang="0">
                  <a:pos x="49" y="102"/>
                </a:cxn>
                <a:cxn ang="0">
                  <a:pos x="48" y="85"/>
                </a:cxn>
                <a:cxn ang="0">
                  <a:pos x="55" y="78"/>
                </a:cxn>
                <a:cxn ang="0">
                  <a:pos x="61" y="73"/>
                </a:cxn>
                <a:cxn ang="0">
                  <a:pos x="62" y="60"/>
                </a:cxn>
                <a:cxn ang="0">
                  <a:pos x="61" y="42"/>
                </a:cxn>
                <a:cxn ang="0">
                  <a:pos x="57" y="29"/>
                </a:cxn>
                <a:cxn ang="0">
                  <a:pos x="55" y="23"/>
                </a:cxn>
                <a:cxn ang="0">
                  <a:pos x="45" y="20"/>
                </a:cxn>
              </a:cxnLst>
              <a:rect l="0" t="0" r="r" b="b"/>
              <a:pathLst>
                <a:path w="62" h="135">
                  <a:moveTo>
                    <a:pt x="45" y="20"/>
                  </a:moveTo>
                  <a:cubicBezTo>
                    <a:pt x="44" y="20"/>
                    <a:pt x="42" y="20"/>
                    <a:pt x="40" y="20"/>
                  </a:cubicBezTo>
                  <a:cubicBezTo>
                    <a:pt x="39" y="19"/>
                    <a:pt x="38" y="18"/>
                    <a:pt x="38" y="17"/>
                  </a:cubicBezTo>
                  <a:cubicBezTo>
                    <a:pt x="38" y="15"/>
                    <a:pt x="38" y="14"/>
                    <a:pt x="38" y="13"/>
                  </a:cubicBezTo>
                  <a:cubicBezTo>
                    <a:pt x="38" y="11"/>
                    <a:pt x="38" y="9"/>
                    <a:pt x="38" y="7"/>
                  </a:cubicBezTo>
                  <a:cubicBezTo>
                    <a:pt x="38" y="5"/>
                    <a:pt x="37" y="4"/>
                    <a:pt x="34" y="4"/>
                  </a:cubicBezTo>
                  <a:cubicBezTo>
                    <a:pt x="32" y="4"/>
                    <a:pt x="28" y="3"/>
                    <a:pt x="28" y="1"/>
                  </a:cubicBezTo>
                  <a:cubicBezTo>
                    <a:pt x="26" y="0"/>
                    <a:pt x="24" y="0"/>
                    <a:pt x="24" y="0"/>
                  </a:cubicBezTo>
                  <a:cubicBezTo>
                    <a:pt x="23" y="1"/>
                    <a:pt x="22" y="2"/>
                    <a:pt x="21" y="4"/>
                  </a:cubicBezTo>
                  <a:cubicBezTo>
                    <a:pt x="20" y="5"/>
                    <a:pt x="19" y="7"/>
                    <a:pt x="19" y="8"/>
                  </a:cubicBezTo>
                  <a:cubicBezTo>
                    <a:pt x="18" y="9"/>
                    <a:pt x="17" y="11"/>
                    <a:pt x="16" y="13"/>
                  </a:cubicBezTo>
                  <a:cubicBezTo>
                    <a:pt x="16" y="13"/>
                    <a:pt x="13" y="15"/>
                    <a:pt x="13" y="16"/>
                  </a:cubicBezTo>
                  <a:cubicBezTo>
                    <a:pt x="11" y="16"/>
                    <a:pt x="7" y="16"/>
                    <a:pt x="5" y="16"/>
                  </a:cubicBezTo>
                  <a:cubicBezTo>
                    <a:pt x="3" y="16"/>
                    <a:pt x="2" y="18"/>
                    <a:pt x="2" y="20"/>
                  </a:cubicBezTo>
                  <a:cubicBezTo>
                    <a:pt x="2" y="22"/>
                    <a:pt x="3" y="25"/>
                    <a:pt x="3" y="27"/>
                  </a:cubicBezTo>
                  <a:cubicBezTo>
                    <a:pt x="3" y="29"/>
                    <a:pt x="3" y="32"/>
                    <a:pt x="3" y="33"/>
                  </a:cubicBezTo>
                  <a:cubicBezTo>
                    <a:pt x="4" y="35"/>
                    <a:pt x="3" y="37"/>
                    <a:pt x="2" y="37"/>
                  </a:cubicBezTo>
                  <a:cubicBezTo>
                    <a:pt x="1" y="38"/>
                    <a:pt x="1" y="40"/>
                    <a:pt x="0" y="43"/>
                  </a:cubicBezTo>
                  <a:cubicBezTo>
                    <a:pt x="0" y="45"/>
                    <a:pt x="0" y="48"/>
                    <a:pt x="0" y="48"/>
                  </a:cubicBezTo>
                  <a:cubicBezTo>
                    <a:pt x="0" y="48"/>
                    <a:pt x="0" y="48"/>
                    <a:pt x="1" y="49"/>
                  </a:cubicBezTo>
                  <a:cubicBezTo>
                    <a:pt x="2" y="50"/>
                    <a:pt x="2" y="52"/>
                    <a:pt x="3" y="54"/>
                  </a:cubicBezTo>
                  <a:cubicBezTo>
                    <a:pt x="3" y="54"/>
                    <a:pt x="4" y="57"/>
                    <a:pt x="5" y="58"/>
                  </a:cubicBezTo>
                  <a:cubicBezTo>
                    <a:pt x="6" y="59"/>
                    <a:pt x="6" y="62"/>
                    <a:pt x="7" y="63"/>
                  </a:cubicBezTo>
                  <a:cubicBezTo>
                    <a:pt x="7" y="65"/>
                    <a:pt x="7" y="68"/>
                    <a:pt x="7" y="70"/>
                  </a:cubicBezTo>
                  <a:cubicBezTo>
                    <a:pt x="7" y="72"/>
                    <a:pt x="7" y="75"/>
                    <a:pt x="8" y="77"/>
                  </a:cubicBezTo>
                  <a:cubicBezTo>
                    <a:pt x="8" y="79"/>
                    <a:pt x="9" y="81"/>
                    <a:pt x="10" y="83"/>
                  </a:cubicBezTo>
                  <a:cubicBezTo>
                    <a:pt x="10" y="85"/>
                    <a:pt x="11" y="87"/>
                    <a:pt x="12" y="88"/>
                  </a:cubicBezTo>
                  <a:cubicBezTo>
                    <a:pt x="13" y="89"/>
                    <a:pt x="14" y="91"/>
                    <a:pt x="14" y="92"/>
                  </a:cubicBezTo>
                  <a:cubicBezTo>
                    <a:pt x="14" y="94"/>
                    <a:pt x="16" y="97"/>
                    <a:pt x="17" y="99"/>
                  </a:cubicBezTo>
                  <a:cubicBezTo>
                    <a:pt x="18" y="101"/>
                    <a:pt x="19" y="104"/>
                    <a:pt x="19" y="106"/>
                  </a:cubicBezTo>
                  <a:cubicBezTo>
                    <a:pt x="19" y="107"/>
                    <a:pt x="20" y="110"/>
                    <a:pt x="21" y="112"/>
                  </a:cubicBezTo>
                  <a:cubicBezTo>
                    <a:pt x="22" y="113"/>
                    <a:pt x="23" y="116"/>
                    <a:pt x="23" y="118"/>
                  </a:cubicBezTo>
                  <a:cubicBezTo>
                    <a:pt x="23" y="120"/>
                    <a:pt x="23" y="123"/>
                    <a:pt x="24" y="124"/>
                  </a:cubicBezTo>
                  <a:cubicBezTo>
                    <a:pt x="24" y="126"/>
                    <a:pt x="25" y="129"/>
                    <a:pt x="26" y="132"/>
                  </a:cubicBezTo>
                  <a:cubicBezTo>
                    <a:pt x="27" y="134"/>
                    <a:pt x="27" y="134"/>
                    <a:pt x="27" y="134"/>
                  </a:cubicBezTo>
                  <a:cubicBezTo>
                    <a:pt x="27" y="135"/>
                    <a:pt x="28" y="135"/>
                    <a:pt x="28" y="134"/>
                  </a:cubicBezTo>
                  <a:cubicBezTo>
                    <a:pt x="28" y="134"/>
                    <a:pt x="28" y="134"/>
                    <a:pt x="29" y="133"/>
                  </a:cubicBezTo>
                  <a:cubicBezTo>
                    <a:pt x="30" y="131"/>
                    <a:pt x="32" y="129"/>
                    <a:pt x="32" y="128"/>
                  </a:cubicBezTo>
                  <a:cubicBezTo>
                    <a:pt x="33" y="128"/>
                    <a:pt x="35" y="129"/>
                    <a:pt x="37" y="131"/>
                  </a:cubicBezTo>
                  <a:cubicBezTo>
                    <a:pt x="39" y="132"/>
                    <a:pt x="41" y="133"/>
                    <a:pt x="41" y="134"/>
                  </a:cubicBezTo>
                  <a:cubicBezTo>
                    <a:pt x="41" y="135"/>
                    <a:pt x="43" y="135"/>
                    <a:pt x="45" y="135"/>
                  </a:cubicBezTo>
                  <a:cubicBezTo>
                    <a:pt x="47" y="134"/>
                    <a:pt x="48" y="132"/>
                    <a:pt x="49" y="131"/>
                  </a:cubicBezTo>
                  <a:cubicBezTo>
                    <a:pt x="49" y="130"/>
                    <a:pt x="49" y="128"/>
                    <a:pt x="49" y="126"/>
                  </a:cubicBezTo>
                  <a:cubicBezTo>
                    <a:pt x="50" y="125"/>
                    <a:pt x="51" y="124"/>
                    <a:pt x="52" y="124"/>
                  </a:cubicBezTo>
                  <a:cubicBezTo>
                    <a:pt x="53" y="123"/>
                    <a:pt x="54" y="122"/>
                    <a:pt x="55" y="121"/>
                  </a:cubicBezTo>
                  <a:cubicBezTo>
                    <a:pt x="56" y="119"/>
                    <a:pt x="56" y="118"/>
                    <a:pt x="56" y="115"/>
                  </a:cubicBezTo>
                  <a:cubicBezTo>
                    <a:pt x="56" y="113"/>
                    <a:pt x="54" y="111"/>
                    <a:pt x="53" y="109"/>
                  </a:cubicBezTo>
                  <a:cubicBezTo>
                    <a:pt x="51" y="108"/>
                    <a:pt x="50" y="104"/>
                    <a:pt x="49" y="102"/>
                  </a:cubicBezTo>
                  <a:cubicBezTo>
                    <a:pt x="49" y="99"/>
                    <a:pt x="49" y="95"/>
                    <a:pt x="49" y="93"/>
                  </a:cubicBezTo>
                  <a:cubicBezTo>
                    <a:pt x="49" y="91"/>
                    <a:pt x="48" y="87"/>
                    <a:pt x="48" y="85"/>
                  </a:cubicBezTo>
                  <a:cubicBezTo>
                    <a:pt x="48" y="82"/>
                    <a:pt x="49" y="80"/>
                    <a:pt x="50" y="79"/>
                  </a:cubicBezTo>
                  <a:cubicBezTo>
                    <a:pt x="52" y="78"/>
                    <a:pt x="53" y="77"/>
                    <a:pt x="55" y="78"/>
                  </a:cubicBezTo>
                  <a:cubicBezTo>
                    <a:pt x="57" y="78"/>
                    <a:pt x="59" y="78"/>
                    <a:pt x="60" y="78"/>
                  </a:cubicBezTo>
                  <a:cubicBezTo>
                    <a:pt x="61" y="77"/>
                    <a:pt x="61" y="75"/>
                    <a:pt x="61" y="73"/>
                  </a:cubicBezTo>
                  <a:cubicBezTo>
                    <a:pt x="61" y="72"/>
                    <a:pt x="61" y="69"/>
                    <a:pt x="62" y="67"/>
                  </a:cubicBezTo>
                  <a:cubicBezTo>
                    <a:pt x="62" y="66"/>
                    <a:pt x="62" y="62"/>
                    <a:pt x="62" y="60"/>
                  </a:cubicBezTo>
                  <a:cubicBezTo>
                    <a:pt x="62" y="58"/>
                    <a:pt x="62" y="54"/>
                    <a:pt x="62" y="50"/>
                  </a:cubicBezTo>
                  <a:cubicBezTo>
                    <a:pt x="61" y="47"/>
                    <a:pt x="61" y="44"/>
                    <a:pt x="61" y="42"/>
                  </a:cubicBezTo>
                  <a:cubicBezTo>
                    <a:pt x="61" y="40"/>
                    <a:pt x="60" y="37"/>
                    <a:pt x="59" y="35"/>
                  </a:cubicBezTo>
                  <a:cubicBezTo>
                    <a:pt x="58" y="33"/>
                    <a:pt x="57" y="30"/>
                    <a:pt x="57" y="29"/>
                  </a:cubicBezTo>
                  <a:cubicBezTo>
                    <a:pt x="56" y="28"/>
                    <a:pt x="56" y="25"/>
                    <a:pt x="56" y="24"/>
                  </a:cubicBezTo>
                  <a:cubicBezTo>
                    <a:pt x="55" y="23"/>
                    <a:pt x="55" y="23"/>
                    <a:pt x="55" y="23"/>
                  </a:cubicBezTo>
                  <a:cubicBezTo>
                    <a:pt x="55" y="22"/>
                    <a:pt x="53" y="21"/>
                    <a:pt x="50" y="21"/>
                  </a:cubicBezTo>
                  <a:cubicBezTo>
                    <a:pt x="48" y="21"/>
                    <a:pt x="46" y="20"/>
                    <a:pt x="45" y="2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5" name="Freeform 11">
              <a:extLst>
                <a:ext uri="{FF2B5EF4-FFF2-40B4-BE49-F238E27FC236}">
                  <a16:creationId xmlns:a16="http://schemas.microsoft.com/office/drawing/2014/main" id="{56A88562-E1D0-48DA-9F27-8BB78E9A5D5D}"/>
                </a:ext>
              </a:extLst>
            </p:cNvPr>
            <p:cNvSpPr>
              <a:spLocks/>
            </p:cNvSpPr>
            <p:nvPr/>
          </p:nvSpPr>
          <p:spPr bwMode="auto">
            <a:xfrm>
              <a:off x="6725884" y="1999987"/>
              <a:ext cx="165284" cy="202778"/>
            </a:xfrm>
            <a:custGeom>
              <a:avLst/>
              <a:gdLst/>
              <a:ahLst/>
              <a:cxnLst>
                <a:cxn ang="0">
                  <a:pos x="87" y="16"/>
                </a:cxn>
                <a:cxn ang="0">
                  <a:pos x="87" y="11"/>
                </a:cxn>
                <a:cxn ang="0">
                  <a:pos x="89" y="4"/>
                </a:cxn>
                <a:cxn ang="0">
                  <a:pos x="86" y="1"/>
                </a:cxn>
                <a:cxn ang="0">
                  <a:pos x="80" y="7"/>
                </a:cxn>
                <a:cxn ang="0">
                  <a:pos x="75" y="10"/>
                </a:cxn>
                <a:cxn ang="0">
                  <a:pos x="70" y="12"/>
                </a:cxn>
                <a:cxn ang="0">
                  <a:pos x="66" y="17"/>
                </a:cxn>
                <a:cxn ang="0">
                  <a:pos x="60" y="22"/>
                </a:cxn>
                <a:cxn ang="0">
                  <a:pos x="53" y="27"/>
                </a:cxn>
                <a:cxn ang="0">
                  <a:pos x="46" y="32"/>
                </a:cxn>
                <a:cxn ang="0">
                  <a:pos x="43" y="36"/>
                </a:cxn>
                <a:cxn ang="0">
                  <a:pos x="38" y="39"/>
                </a:cxn>
                <a:cxn ang="0">
                  <a:pos x="37" y="42"/>
                </a:cxn>
                <a:cxn ang="0">
                  <a:pos x="34" y="48"/>
                </a:cxn>
                <a:cxn ang="0">
                  <a:pos x="30" y="55"/>
                </a:cxn>
                <a:cxn ang="0">
                  <a:pos x="30" y="61"/>
                </a:cxn>
                <a:cxn ang="0">
                  <a:pos x="30" y="67"/>
                </a:cxn>
                <a:cxn ang="0">
                  <a:pos x="27" y="71"/>
                </a:cxn>
                <a:cxn ang="0">
                  <a:pos x="23" y="71"/>
                </a:cxn>
                <a:cxn ang="0">
                  <a:pos x="20" y="74"/>
                </a:cxn>
                <a:cxn ang="0">
                  <a:pos x="17" y="78"/>
                </a:cxn>
                <a:cxn ang="0">
                  <a:pos x="12" y="80"/>
                </a:cxn>
                <a:cxn ang="0">
                  <a:pos x="8" y="85"/>
                </a:cxn>
                <a:cxn ang="0">
                  <a:pos x="3" y="91"/>
                </a:cxn>
                <a:cxn ang="0">
                  <a:pos x="1" y="98"/>
                </a:cxn>
                <a:cxn ang="0">
                  <a:pos x="4" y="104"/>
                </a:cxn>
                <a:cxn ang="0">
                  <a:pos x="9" y="110"/>
                </a:cxn>
                <a:cxn ang="0">
                  <a:pos x="14" y="109"/>
                </a:cxn>
                <a:cxn ang="0">
                  <a:pos x="19" y="103"/>
                </a:cxn>
                <a:cxn ang="0">
                  <a:pos x="21" y="97"/>
                </a:cxn>
                <a:cxn ang="0">
                  <a:pos x="22" y="94"/>
                </a:cxn>
                <a:cxn ang="0">
                  <a:pos x="27" y="93"/>
                </a:cxn>
                <a:cxn ang="0">
                  <a:pos x="35" y="94"/>
                </a:cxn>
                <a:cxn ang="0">
                  <a:pos x="42" y="95"/>
                </a:cxn>
                <a:cxn ang="0">
                  <a:pos x="48" y="92"/>
                </a:cxn>
                <a:cxn ang="0">
                  <a:pos x="54" y="87"/>
                </a:cxn>
                <a:cxn ang="0">
                  <a:pos x="59" y="82"/>
                </a:cxn>
                <a:cxn ang="0">
                  <a:pos x="60" y="86"/>
                </a:cxn>
                <a:cxn ang="0">
                  <a:pos x="64" y="92"/>
                </a:cxn>
                <a:cxn ang="0">
                  <a:pos x="70" y="92"/>
                </a:cxn>
                <a:cxn ang="0">
                  <a:pos x="71" y="91"/>
                </a:cxn>
                <a:cxn ang="0">
                  <a:pos x="77" y="85"/>
                </a:cxn>
                <a:cxn ang="0">
                  <a:pos x="80" y="79"/>
                </a:cxn>
                <a:cxn ang="0">
                  <a:pos x="84" y="73"/>
                </a:cxn>
                <a:cxn ang="0">
                  <a:pos x="86" y="66"/>
                </a:cxn>
                <a:cxn ang="0">
                  <a:pos x="88" y="60"/>
                </a:cxn>
                <a:cxn ang="0">
                  <a:pos x="86" y="54"/>
                </a:cxn>
                <a:cxn ang="0">
                  <a:pos x="83" y="45"/>
                </a:cxn>
                <a:cxn ang="0">
                  <a:pos x="82" y="37"/>
                </a:cxn>
                <a:cxn ang="0">
                  <a:pos x="82" y="32"/>
                </a:cxn>
                <a:cxn ang="0">
                  <a:pos x="85" y="28"/>
                </a:cxn>
                <a:cxn ang="0">
                  <a:pos x="89" y="25"/>
                </a:cxn>
                <a:cxn ang="0">
                  <a:pos x="91" y="25"/>
                </a:cxn>
                <a:cxn ang="0">
                  <a:pos x="89" y="22"/>
                </a:cxn>
                <a:cxn ang="0">
                  <a:pos x="87" y="16"/>
                </a:cxn>
              </a:cxnLst>
              <a:rect l="0" t="0" r="r" b="b"/>
              <a:pathLst>
                <a:path w="91" h="112">
                  <a:moveTo>
                    <a:pt x="87" y="16"/>
                  </a:moveTo>
                  <a:cubicBezTo>
                    <a:pt x="87" y="14"/>
                    <a:pt x="87" y="12"/>
                    <a:pt x="87" y="11"/>
                  </a:cubicBezTo>
                  <a:cubicBezTo>
                    <a:pt x="87" y="10"/>
                    <a:pt x="87" y="7"/>
                    <a:pt x="89" y="4"/>
                  </a:cubicBezTo>
                  <a:cubicBezTo>
                    <a:pt x="90" y="1"/>
                    <a:pt x="89" y="0"/>
                    <a:pt x="86" y="1"/>
                  </a:cubicBezTo>
                  <a:cubicBezTo>
                    <a:pt x="85" y="3"/>
                    <a:pt x="81" y="6"/>
                    <a:pt x="80" y="7"/>
                  </a:cubicBezTo>
                  <a:cubicBezTo>
                    <a:pt x="78" y="8"/>
                    <a:pt x="77" y="10"/>
                    <a:pt x="75" y="10"/>
                  </a:cubicBezTo>
                  <a:cubicBezTo>
                    <a:pt x="74" y="10"/>
                    <a:pt x="71" y="11"/>
                    <a:pt x="70" y="12"/>
                  </a:cubicBezTo>
                  <a:cubicBezTo>
                    <a:pt x="69" y="13"/>
                    <a:pt x="67" y="15"/>
                    <a:pt x="66" y="17"/>
                  </a:cubicBezTo>
                  <a:cubicBezTo>
                    <a:pt x="64" y="19"/>
                    <a:pt x="62" y="21"/>
                    <a:pt x="60" y="22"/>
                  </a:cubicBezTo>
                  <a:cubicBezTo>
                    <a:pt x="59" y="22"/>
                    <a:pt x="55" y="25"/>
                    <a:pt x="53" y="27"/>
                  </a:cubicBezTo>
                  <a:cubicBezTo>
                    <a:pt x="50" y="29"/>
                    <a:pt x="47" y="30"/>
                    <a:pt x="46" y="32"/>
                  </a:cubicBezTo>
                  <a:cubicBezTo>
                    <a:pt x="46" y="33"/>
                    <a:pt x="44" y="35"/>
                    <a:pt x="43" y="36"/>
                  </a:cubicBezTo>
                  <a:cubicBezTo>
                    <a:pt x="42" y="37"/>
                    <a:pt x="40" y="38"/>
                    <a:pt x="38" y="39"/>
                  </a:cubicBezTo>
                  <a:cubicBezTo>
                    <a:pt x="38" y="39"/>
                    <a:pt x="37" y="41"/>
                    <a:pt x="37" y="42"/>
                  </a:cubicBezTo>
                  <a:cubicBezTo>
                    <a:pt x="36" y="44"/>
                    <a:pt x="35" y="47"/>
                    <a:pt x="34" y="48"/>
                  </a:cubicBezTo>
                  <a:cubicBezTo>
                    <a:pt x="32" y="50"/>
                    <a:pt x="31" y="54"/>
                    <a:pt x="30" y="55"/>
                  </a:cubicBezTo>
                  <a:cubicBezTo>
                    <a:pt x="29" y="57"/>
                    <a:pt x="29" y="60"/>
                    <a:pt x="30" y="61"/>
                  </a:cubicBezTo>
                  <a:cubicBezTo>
                    <a:pt x="31" y="63"/>
                    <a:pt x="31" y="65"/>
                    <a:pt x="30" y="67"/>
                  </a:cubicBezTo>
                  <a:cubicBezTo>
                    <a:pt x="30" y="69"/>
                    <a:pt x="28" y="71"/>
                    <a:pt x="27" y="71"/>
                  </a:cubicBezTo>
                  <a:cubicBezTo>
                    <a:pt x="26" y="71"/>
                    <a:pt x="24" y="71"/>
                    <a:pt x="23" y="71"/>
                  </a:cubicBezTo>
                  <a:cubicBezTo>
                    <a:pt x="21" y="72"/>
                    <a:pt x="20" y="72"/>
                    <a:pt x="20" y="74"/>
                  </a:cubicBezTo>
                  <a:cubicBezTo>
                    <a:pt x="20" y="76"/>
                    <a:pt x="19" y="78"/>
                    <a:pt x="17" y="78"/>
                  </a:cubicBezTo>
                  <a:cubicBezTo>
                    <a:pt x="16" y="78"/>
                    <a:pt x="14" y="79"/>
                    <a:pt x="12" y="80"/>
                  </a:cubicBezTo>
                  <a:cubicBezTo>
                    <a:pt x="11" y="81"/>
                    <a:pt x="8" y="84"/>
                    <a:pt x="8" y="85"/>
                  </a:cubicBezTo>
                  <a:cubicBezTo>
                    <a:pt x="7" y="87"/>
                    <a:pt x="5" y="90"/>
                    <a:pt x="3" y="91"/>
                  </a:cubicBezTo>
                  <a:cubicBezTo>
                    <a:pt x="0" y="93"/>
                    <a:pt x="0" y="96"/>
                    <a:pt x="1" y="98"/>
                  </a:cubicBezTo>
                  <a:cubicBezTo>
                    <a:pt x="2" y="100"/>
                    <a:pt x="3" y="102"/>
                    <a:pt x="4" y="104"/>
                  </a:cubicBezTo>
                  <a:cubicBezTo>
                    <a:pt x="4" y="106"/>
                    <a:pt x="7" y="108"/>
                    <a:pt x="9" y="110"/>
                  </a:cubicBezTo>
                  <a:cubicBezTo>
                    <a:pt x="10" y="112"/>
                    <a:pt x="13" y="111"/>
                    <a:pt x="14" y="109"/>
                  </a:cubicBezTo>
                  <a:cubicBezTo>
                    <a:pt x="16" y="107"/>
                    <a:pt x="18" y="105"/>
                    <a:pt x="19" y="103"/>
                  </a:cubicBezTo>
                  <a:cubicBezTo>
                    <a:pt x="21" y="100"/>
                    <a:pt x="22" y="98"/>
                    <a:pt x="21" y="97"/>
                  </a:cubicBezTo>
                  <a:cubicBezTo>
                    <a:pt x="21" y="96"/>
                    <a:pt x="21" y="94"/>
                    <a:pt x="22" y="94"/>
                  </a:cubicBezTo>
                  <a:cubicBezTo>
                    <a:pt x="23" y="94"/>
                    <a:pt x="26" y="93"/>
                    <a:pt x="27" y="93"/>
                  </a:cubicBezTo>
                  <a:cubicBezTo>
                    <a:pt x="30" y="93"/>
                    <a:pt x="33" y="94"/>
                    <a:pt x="35" y="94"/>
                  </a:cubicBezTo>
                  <a:cubicBezTo>
                    <a:pt x="37" y="95"/>
                    <a:pt x="40" y="95"/>
                    <a:pt x="42" y="95"/>
                  </a:cubicBezTo>
                  <a:cubicBezTo>
                    <a:pt x="44" y="95"/>
                    <a:pt x="46" y="94"/>
                    <a:pt x="48" y="92"/>
                  </a:cubicBezTo>
                  <a:cubicBezTo>
                    <a:pt x="50" y="91"/>
                    <a:pt x="52" y="89"/>
                    <a:pt x="54" y="87"/>
                  </a:cubicBezTo>
                  <a:cubicBezTo>
                    <a:pt x="55" y="86"/>
                    <a:pt x="58" y="84"/>
                    <a:pt x="59" y="82"/>
                  </a:cubicBezTo>
                  <a:cubicBezTo>
                    <a:pt x="60" y="82"/>
                    <a:pt x="60" y="83"/>
                    <a:pt x="60" y="86"/>
                  </a:cubicBezTo>
                  <a:cubicBezTo>
                    <a:pt x="60" y="88"/>
                    <a:pt x="61" y="92"/>
                    <a:pt x="64" y="92"/>
                  </a:cubicBezTo>
                  <a:cubicBezTo>
                    <a:pt x="66" y="93"/>
                    <a:pt x="69" y="93"/>
                    <a:pt x="70" y="92"/>
                  </a:cubicBezTo>
                  <a:cubicBezTo>
                    <a:pt x="70" y="92"/>
                    <a:pt x="70" y="92"/>
                    <a:pt x="71" y="91"/>
                  </a:cubicBezTo>
                  <a:cubicBezTo>
                    <a:pt x="73" y="90"/>
                    <a:pt x="76" y="87"/>
                    <a:pt x="77" y="85"/>
                  </a:cubicBezTo>
                  <a:cubicBezTo>
                    <a:pt x="77" y="84"/>
                    <a:pt x="79" y="81"/>
                    <a:pt x="80" y="79"/>
                  </a:cubicBezTo>
                  <a:cubicBezTo>
                    <a:pt x="81" y="77"/>
                    <a:pt x="83" y="74"/>
                    <a:pt x="84" y="73"/>
                  </a:cubicBezTo>
                  <a:cubicBezTo>
                    <a:pt x="85" y="71"/>
                    <a:pt x="86" y="67"/>
                    <a:pt x="86" y="66"/>
                  </a:cubicBezTo>
                  <a:cubicBezTo>
                    <a:pt x="87" y="63"/>
                    <a:pt x="87" y="61"/>
                    <a:pt x="88" y="60"/>
                  </a:cubicBezTo>
                  <a:cubicBezTo>
                    <a:pt x="88" y="59"/>
                    <a:pt x="87" y="56"/>
                    <a:pt x="86" y="54"/>
                  </a:cubicBezTo>
                  <a:cubicBezTo>
                    <a:pt x="85" y="51"/>
                    <a:pt x="84" y="47"/>
                    <a:pt x="83" y="45"/>
                  </a:cubicBezTo>
                  <a:cubicBezTo>
                    <a:pt x="83" y="41"/>
                    <a:pt x="82" y="38"/>
                    <a:pt x="82" y="37"/>
                  </a:cubicBezTo>
                  <a:cubicBezTo>
                    <a:pt x="81" y="35"/>
                    <a:pt x="81" y="33"/>
                    <a:pt x="82" y="32"/>
                  </a:cubicBezTo>
                  <a:cubicBezTo>
                    <a:pt x="82" y="31"/>
                    <a:pt x="83" y="29"/>
                    <a:pt x="85" y="28"/>
                  </a:cubicBezTo>
                  <a:cubicBezTo>
                    <a:pt x="87" y="27"/>
                    <a:pt x="89" y="25"/>
                    <a:pt x="89" y="25"/>
                  </a:cubicBezTo>
                  <a:cubicBezTo>
                    <a:pt x="91" y="25"/>
                    <a:pt x="91" y="25"/>
                    <a:pt x="91" y="25"/>
                  </a:cubicBezTo>
                  <a:cubicBezTo>
                    <a:pt x="91" y="25"/>
                    <a:pt x="91" y="23"/>
                    <a:pt x="89" y="22"/>
                  </a:cubicBezTo>
                  <a:cubicBezTo>
                    <a:pt x="88" y="21"/>
                    <a:pt x="87" y="18"/>
                    <a:pt x="87" y="1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6" name="Freeform 12">
              <a:extLst>
                <a:ext uri="{FF2B5EF4-FFF2-40B4-BE49-F238E27FC236}">
                  <a16:creationId xmlns:a16="http://schemas.microsoft.com/office/drawing/2014/main" id="{B129B51A-74D8-4B2C-988A-3728CBB48FF2}"/>
                </a:ext>
              </a:extLst>
            </p:cNvPr>
            <p:cNvSpPr>
              <a:spLocks/>
            </p:cNvSpPr>
            <p:nvPr/>
          </p:nvSpPr>
          <p:spPr bwMode="auto">
            <a:xfrm>
              <a:off x="6537647" y="1762773"/>
              <a:ext cx="528755" cy="287716"/>
            </a:xfrm>
            <a:custGeom>
              <a:avLst/>
              <a:gdLst/>
              <a:ahLst/>
              <a:cxnLst>
                <a:cxn ang="0">
                  <a:pos x="287" y="60"/>
                </a:cxn>
                <a:cxn ang="0">
                  <a:pos x="278" y="53"/>
                </a:cxn>
                <a:cxn ang="0">
                  <a:pos x="261" y="54"/>
                </a:cxn>
                <a:cxn ang="0">
                  <a:pos x="241" y="55"/>
                </a:cxn>
                <a:cxn ang="0">
                  <a:pos x="237" y="49"/>
                </a:cxn>
                <a:cxn ang="0">
                  <a:pos x="245" y="37"/>
                </a:cxn>
                <a:cxn ang="0">
                  <a:pos x="239" y="21"/>
                </a:cxn>
                <a:cxn ang="0">
                  <a:pos x="229" y="27"/>
                </a:cxn>
                <a:cxn ang="0">
                  <a:pos x="224" y="17"/>
                </a:cxn>
                <a:cxn ang="0">
                  <a:pos x="230" y="9"/>
                </a:cxn>
                <a:cxn ang="0">
                  <a:pos x="220" y="4"/>
                </a:cxn>
                <a:cxn ang="0">
                  <a:pos x="209" y="3"/>
                </a:cxn>
                <a:cxn ang="0">
                  <a:pos x="191" y="16"/>
                </a:cxn>
                <a:cxn ang="0">
                  <a:pos x="181" y="26"/>
                </a:cxn>
                <a:cxn ang="0">
                  <a:pos x="161" y="22"/>
                </a:cxn>
                <a:cxn ang="0">
                  <a:pos x="145" y="17"/>
                </a:cxn>
                <a:cxn ang="0">
                  <a:pos x="130" y="26"/>
                </a:cxn>
                <a:cxn ang="0">
                  <a:pos x="118" y="38"/>
                </a:cxn>
                <a:cxn ang="0">
                  <a:pos x="110" y="48"/>
                </a:cxn>
                <a:cxn ang="0">
                  <a:pos x="99" y="55"/>
                </a:cxn>
                <a:cxn ang="0">
                  <a:pos x="77" y="65"/>
                </a:cxn>
                <a:cxn ang="0">
                  <a:pos x="64" y="83"/>
                </a:cxn>
                <a:cxn ang="0">
                  <a:pos x="52" y="95"/>
                </a:cxn>
                <a:cxn ang="0">
                  <a:pos x="46" y="107"/>
                </a:cxn>
                <a:cxn ang="0">
                  <a:pos x="33" y="110"/>
                </a:cxn>
                <a:cxn ang="0">
                  <a:pos x="22" y="114"/>
                </a:cxn>
                <a:cxn ang="0">
                  <a:pos x="5" y="116"/>
                </a:cxn>
                <a:cxn ang="0">
                  <a:pos x="1" y="120"/>
                </a:cxn>
                <a:cxn ang="0">
                  <a:pos x="7" y="132"/>
                </a:cxn>
                <a:cxn ang="0">
                  <a:pos x="23" y="135"/>
                </a:cxn>
                <a:cxn ang="0">
                  <a:pos x="23" y="150"/>
                </a:cxn>
                <a:cxn ang="0">
                  <a:pos x="34" y="157"/>
                </a:cxn>
                <a:cxn ang="0">
                  <a:pos x="61" y="147"/>
                </a:cxn>
                <a:cxn ang="0">
                  <a:pos x="73" y="150"/>
                </a:cxn>
                <a:cxn ang="0">
                  <a:pos x="91" y="148"/>
                </a:cxn>
                <a:cxn ang="0">
                  <a:pos x="109" y="145"/>
                </a:cxn>
                <a:cxn ang="0">
                  <a:pos x="122" y="127"/>
                </a:cxn>
                <a:cxn ang="0">
                  <a:pos x="136" y="111"/>
                </a:cxn>
                <a:cxn ang="0">
                  <a:pos x="154" y="106"/>
                </a:cxn>
                <a:cxn ang="0">
                  <a:pos x="169" y="96"/>
                </a:cxn>
                <a:cxn ang="0">
                  <a:pos x="186" y="89"/>
                </a:cxn>
                <a:cxn ang="0">
                  <a:pos x="204" y="82"/>
                </a:cxn>
                <a:cxn ang="0">
                  <a:pos x="219" y="79"/>
                </a:cxn>
                <a:cxn ang="0">
                  <a:pos x="216" y="92"/>
                </a:cxn>
                <a:cxn ang="0">
                  <a:pos x="222" y="106"/>
                </a:cxn>
                <a:cxn ang="0">
                  <a:pos x="222" y="117"/>
                </a:cxn>
                <a:cxn ang="0">
                  <a:pos x="206" y="121"/>
                </a:cxn>
                <a:cxn ang="0">
                  <a:pos x="197" y="128"/>
                </a:cxn>
                <a:cxn ang="0">
                  <a:pos x="190" y="147"/>
                </a:cxn>
                <a:cxn ang="0">
                  <a:pos x="198" y="155"/>
                </a:cxn>
                <a:cxn ang="0">
                  <a:pos x="208" y="144"/>
                </a:cxn>
                <a:cxn ang="0">
                  <a:pos x="221" y="134"/>
                </a:cxn>
                <a:cxn ang="0">
                  <a:pos x="236" y="118"/>
                </a:cxn>
                <a:cxn ang="0">
                  <a:pos x="258" y="111"/>
                </a:cxn>
                <a:cxn ang="0">
                  <a:pos x="271" y="117"/>
                </a:cxn>
                <a:cxn ang="0">
                  <a:pos x="285" y="119"/>
                </a:cxn>
                <a:cxn ang="0">
                  <a:pos x="271" y="102"/>
                </a:cxn>
                <a:cxn ang="0">
                  <a:pos x="276" y="85"/>
                </a:cxn>
                <a:cxn ang="0">
                  <a:pos x="292" y="73"/>
                </a:cxn>
              </a:cxnLst>
              <a:rect l="0" t="0" r="r" b="b"/>
              <a:pathLst>
                <a:path w="292" h="159">
                  <a:moveTo>
                    <a:pt x="289" y="68"/>
                  </a:moveTo>
                  <a:cubicBezTo>
                    <a:pt x="288" y="67"/>
                    <a:pt x="287" y="64"/>
                    <a:pt x="287" y="63"/>
                  </a:cubicBezTo>
                  <a:cubicBezTo>
                    <a:pt x="287" y="60"/>
                    <a:pt x="287" y="60"/>
                    <a:pt x="287" y="60"/>
                  </a:cubicBezTo>
                  <a:cubicBezTo>
                    <a:pt x="287" y="59"/>
                    <a:pt x="287" y="58"/>
                    <a:pt x="286" y="57"/>
                  </a:cubicBezTo>
                  <a:cubicBezTo>
                    <a:pt x="286" y="57"/>
                    <a:pt x="286" y="57"/>
                    <a:pt x="283" y="57"/>
                  </a:cubicBezTo>
                  <a:cubicBezTo>
                    <a:pt x="282" y="55"/>
                    <a:pt x="279" y="53"/>
                    <a:pt x="278" y="53"/>
                  </a:cubicBezTo>
                  <a:cubicBezTo>
                    <a:pt x="276" y="52"/>
                    <a:pt x="273" y="52"/>
                    <a:pt x="273" y="53"/>
                  </a:cubicBezTo>
                  <a:cubicBezTo>
                    <a:pt x="271" y="54"/>
                    <a:pt x="268" y="55"/>
                    <a:pt x="266" y="55"/>
                  </a:cubicBezTo>
                  <a:cubicBezTo>
                    <a:pt x="265" y="54"/>
                    <a:pt x="262" y="54"/>
                    <a:pt x="261" y="54"/>
                  </a:cubicBezTo>
                  <a:cubicBezTo>
                    <a:pt x="259" y="54"/>
                    <a:pt x="256" y="53"/>
                    <a:pt x="254" y="52"/>
                  </a:cubicBezTo>
                  <a:cubicBezTo>
                    <a:pt x="252" y="51"/>
                    <a:pt x="249" y="51"/>
                    <a:pt x="248" y="52"/>
                  </a:cubicBezTo>
                  <a:cubicBezTo>
                    <a:pt x="246" y="53"/>
                    <a:pt x="243" y="54"/>
                    <a:pt x="241" y="55"/>
                  </a:cubicBezTo>
                  <a:cubicBezTo>
                    <a:pt x="240" y="56"/>
                    <a:pt x="238" y="56"/>
                    <a:pt x="237" y="56"/>
                  </a:cubicBezTo>
                  <a:cubicBezTo>
                    <a:pt x="236" y="55"/>
                    <a:pt x="235" y="54"/>
                    <a:pt x="236" y="53"/>
                  </a:cubicBezTo>
                  <a:cubicBezTo>
                    <a:pt x="236" y="52"/>
                    <a:pt x="236" y="50"/>
                    <a:pt x="237" y="49"/>
                  </a:cubicBezTo>
                  <a:cubicBezTo>
                    <a:pt x="237" y="49"/>
                    <a:pt x="238" y="46"/>
                    <a:pt x="239" y="45"/>
                  </a:cubicBezTo>
                  <a:cubicBezTo>
                    <a:pt x="240" y="43"/>
                    <a:pt x="241" y="42"/>
                    <a:pt x="241" y="41"/>
                  </a:cubicBezTo>
                  <a:cubicBezTo>
                    <a:pt x="242" y="39"/>
                    <a:pt x="244" y="37"/>
                    <a:pt x="245" y="37"/>
                  </a:cubicBezTo>
                  <a:cubicBezTo>
                    <a:pt x="246" y="36"/>
                    <a:pt x="246" y="35"/>
                    <a:pt x="246" y="33"/>
                  </a:cubicBezTo>
                  <a:cubicBezTo>
                    <a:pt x="245" y="32"/>
                    <a:pt x="244" y="30"/>
                    <a:pt x="243" y="28"/>
                  </a:cubicBezTo>
                  <a:cubicBezTo>
                    <a:pt x="242" y="26"/>
                    <a:pt x="240" y="24"/>
                    <a:pt x="239" y="21"/>
                  </a:cubicBezTo>
                  <a:cubicBezTo>
                    <a:pt x="238" y="20"/>
                    <a:pt x="237" y="19"/>
                    <a:pt x="236" y="20"/>
                  </a:cubicBezTo>
                  <a:cubicBezTo>
                    <a:pt x="235" y="21"/>
                    <a:pt x="233" y="22"/>
                    <a:pt x="232" y="22"/>
                  </a:cubicBezTo>
                  <a:cubicBezTo>
                    <a:pt x="230" y="23"/>
                    <a:pt x="229" y="25"/>
                    <a:pt x="229" y="27"/>
                  </a:cubicBezTo>
                  <a:cubicBezTo>
                    <a:pt x="228" y="28"/>
                    <a:pt x="226" y="28"/>
                    <a:pt x="225" y="27"/>
                  </a:cubicBezTo>
                  <a:cubicBezTo>
                    <a:pt x="225" y="26"/>
                    <a:pt x="223" y="23"/>
                    <a:pt x="223" y="23"/>
                  </a:cubicBezTo>
                  <a:cubicBezTo>
                    <a:pt x="222" y="21"/>
                    <a:pt x="223" y="19"/>
                    <a:pt x="224" y="17"/>
                  </a:cubicBezTo>
                  <a:cubicBezTo>
                    <a:pt x="225" y="17"/>
                    <a:pt x="227" y="15"/>
                    <a:pt x="229" y="13"/>
                  </a:cubicBezTo>
                  <a:cubicBezTo>
                    <a:pt x="231" y="12"/>
                    <a:pt x="232" y="11"/>
                    <a:pt x="232" y="11"/>
                  </a:cubicBezTo>
                  <a:cubicBezTo>
                    <a:pt x="232" y="10"/>
                    <a:pt x="231" y="9"/>
                    <a:pt x="230" y="9"/>
                  </a:cubicBezTo>
                  <a:cubicBezTo>
                    <a:pt x="229" y="9"/>
                    <a:pt x="228" y="9"/>
                    <a:pt x="226" y="9"/>
                  </a:cubicBezTo>
                  <a:cubicBezTo>
                    <a:pt x="225" y="9"/>
                    <a:pt x="223" y="8"/>
                    <a:pt x="222" y="7"/>
                  </a:cubicBezTo>
                  <a:cubicBezTo>
                    <a:pt x="221" y="7"/>
                    <a:pt x="220" y="5"/>
                    <a:pt x="220" y="4"/>
                  </a:cubicBezTo>
                  <a:cubicBezTo>
                    <a:pt x="219" y="3"/>
                    <a:pt x="219" y="2"/>
                    <a:pt x="217" y="1"/>
                  </a:cubicBezTo>
                  <a:cubicBezTo>
                    <a:pt x="216" y="0"/>
                    <a:pt x="214" y="0"/>
                    <a:pt x="213" y="1"/>
                  </a:cubicBezTo>
                  <a:cubicBezTo>
                    <a:pt x="211" y="2"/>
                    <a:pt x="210" y="3"/>
                    <a:pt x="209" y="3"/>
                  </a:cubicBezTo>
                  <a:cubicBezTo>
                    <a:pt x="207" y="4"/>
                    <a:pt x="205" y="5"/>
                    <a:pt x="204" y="5"/>
                  </a:cubicBezTo>
                  <a:cubicBezTo>
                    <a:pt x="203" y="6"/>
                    <a:pt x="201" y="8"/>
                    <a:pt x="198" y="10"/>
                  </a:cubicBezTo>
                  <a:cubicBezTo>
                    <a:pt x="195" y="11"/>
                    <a:pt x="192" y="14"/>
                    <a:pt x="191" y="16"/>
                  </a:cubicBezTo>
                  <a:cubicBezTo>
                    <a:pt x="190" y="17"/>
                    <a:pt x="190" y="19"/>
                    <a:pt x="189" y="21"/>
                  </a:cubicBezTo>
                  <a:cubicBezTo>
                    <a:pt x="189" y="23"/>
                    <a:pt x="188" y="24"/>
                    <a:pt x="188" y="25"/>
                  </a:cubicBezTo>
                  <a:cubicBezTo>
                    <a:pt x="186" y="27"/>
                    <a:pt x="183" y="27"/>
                    <a:pt x="181" y="26"/>
                  </a:cubicBezTo>
                  <a:cubicBezTo>
                    <a:pt x="180" y="26"/>
                    <a:pt x="177" y="25"/>
                    <a:pt x="176" y="25"/>
                  </a:cubicBezTo>
                  <a:cubicBezTo>
                    <a:pt x="174" y="25"/>
                    <a:pt x="172" y="24"/>
                    <a:pt x="170" y="23"/>
                  </a:cubicBezTo>
                  <a:cubicBezTo>
                    <a:pt x="168" y="22"/>
                    <a:pt x="164" y="22"/>
                    <a:pt x="161" y="22"/>
                  </a:cubicBezTo>
                  <a:cubicBezTo>
                    <a:pt x="158" y="22"/>
                    <a:pt x="155" y="22"/>
                    <a:pt x="154" y="21"/>
                  </a:cubicBezTo>
                  <a:cubicBezTo>
                    <a:pt x="153" y="20"/>
                    <a:pt x="150" y="18"/>
                    <a:pt x="149" y="18"/>
                  </a:cubicBezTo>
                  <a:cubicBezTo>
                    <a:pt x="147" y="18"/>
                    <a:pt x="146" y="17"/>
                    <a:pt x="145" y="17"/>
                  </a:cubicBezTo>
                  <a:cubicBezTo>
                    <a:pt x="144" y="17"/>
                    <a:pt x="143" y="18"/>
                    <a:pt x="142" y="19"/>
                  </a:cubicBezTo>
                  <a:cubicBezTo>
                    <a:pt x="141" y="20"/>
                    <a:pt x="139" y="21"/>
                    <a:pt x="138" y="21"/>
                  </a:cubicBezTo>
                  <a:cubicBezTo>
                    <a:pt x="136" y="22"/>
                    <a:pt x="132" y="24"/>
                    <a:pt x="130" y="26"/>
                  </a:cubicBezTo>
                  <a:cubicBezTo>
                    <a:pt x="127" y="28"/>
                    <a:pt x="125" y="29"/>
                    <a:pt x="124" y="31"/>
                  </a:cubicBezTo>
                  <a:cubicBezTo>
                    <a:pt x="124" y="32"/>
                    <a:pt x="124" y="34"/>
                    <a:pt x="123" y="35"/>
                  </a:cubicBezTo>
                  <a:cubicBezTo>
                    <a:pt x="122" y="37"/>
                    <a:pt x="120" y="38"/>
                    <a:pt x="118" y="38"/>
                  </a:cubicBezTo>
                  <a:cubicBezTo>
                    <a:pt x="117" y="38"/>
                    <a:pt x="116" y="40"/>
                    <a:pt x="116" y="42"/>
                  </a:cubicBezTo>
                  <a:cubicBezTo>
                    <a:pt x="116" y="44"/>
                    <a:pt x="116" y="46"/>
                    <a:pt x="114" y="46"/>
                  </a:cubicBezTo>
                  <a:cubicBezTo>
                    <a:pt x="112" y="46"/>
                    <a:pt x="110" y="47"/>
                    <a:pt x="110" y="48"/>
                  </a:cubicBezTo>
                  <a:cubicBezTo>
                    <a:pt x="110" y="49"/>
                    <a:pt x="109" y="51"/>
                    <a:pt x="108" y="51"/>
                  </a:cubicBezTo>
                  <a:cubicBezTo>
                    <a:pt x="107" y="51"/>
                    <a:pt x="105" y="52"/>
                    <a:pt x="104" y="53"/>
                  </a:cubicBezTo>
                  <a:cubicBezTo>
                    <a:pt x="103" y="54"/>
                    <a:pt x="101" y="55"/>
                    <a:pt x="99" y="55"/>
                  </a:cubicBezTo>
                  <a:cubicBezTo>
                    <a:pt x="97" y="55"/>
                    <a:pt x="93" y="56"/>
                    <a:pt x="90" y="56"/>
                  </a:cubicBezTo>
                  <a:cubicBezTo>
                    <a:pt x="86" y="57"/>
                    <a:pt x="82" y="58"/>
                    <a:pt x="80" y="60"/>
                  </a:cubicBezTo>
                  <a:cubicBezTo>
                    <a:pt x="78" y="62"/>
                    <a:pt x="77" y="64"/>
                    <a:pt x="77" y="65"/>
                  </a:cubicBezTo>
                  <a:cubicBezTo>
                    <a:pt x="76" y="67"/>
                    <a:pt x="76" y="69"/>
                    <a:pt x="75" y="71"/>
                  </a:cubicBezTo>
                  <a:cubicBezTo>
                    <a:pt x="75" y="73"/>
                    <a:pt x="72" y="76"/>
                    <a:pt x="70" y="77"/>
                  </a:cubicBezTo>
                  <a:cubicBezTo>
                    <a:pt x="69" y="80"/>
                    <a:pt x="66" y="82"/>
                    <a:pt x="64" y="83"/>
                  </a:cubicBezTo>
                  <a:cubicBezTo>
                    <a:pt x="63" y="85"/>
                    <a:pt x="61" y="86"/>
                    <a:pt x="59" y="87"/>
                  </a:cubicBezTo>
                  <a:cubicBezTo>
                    <a:pt x="57" y="88"/>
                    <a:pt x="55" y="89"/>
                    <a:pt x="54" y="90"/>
                  </a:cubicBezTo>
                  <a:cubicBezTo>
                    <a:pt x="53" y="92"/>
                    <a:pt x="52" y="94"/>
                    <a:pt x="52" y="95"/>
                  </a:cubicBezTo>
                  <a:cubicBezTo>
                    <a:pt x="53" y="95"/>
                    <a:pt x="54" y="97"/>
                    <a:pt x="54" y="99"/>
                  </a:cubicBezTo>
                  <a:cubicBezTo>
                    <a:pt x="54" y="100"/>
                    <a:pt x="53" y="101"/>
                    <a:pt x="51" y="103"/>
                  </a:cubicBezTo>
                  <a:cubicBezTo>
                    <a:pt x="49" y="104"/>
                    <a:pt x="47" y="106"/>
                    <a:pt x="46" y="107"/>
                  </a:cubicBezTo>
                  <a:cubicBezTo>
                    <a:pt x="44" y="108"/>
                    <a:pt x="42" y="108"/>
                    <a:pt x="40" y="109"/>
                  </a:cubicBezTo>
                  <a:cubicBezTo>
                    <a:pt x="40" y="108"/>
                    <a:pt x="38" y="108"/>
                    <a:pt x="37" y="109"/>
                  </a:cubicBezTo>
                  <a:cubicBezTo>
                    <a:pt x="36" y="110"/>
                    <a:pt x="35" y="110"/>
                    <a:pt x="33" y="110"/>
                  </a:cubicBezTo>
                  <a:cubicBezTo>
                    <a:pt x="32" y="109"/>
                    <a:pt x="31" y="109"/>
                    <a:pt x="31" y="110"/>
                  </a:cubicBezTo>
                  <a:cubicBezTo>
                    <a:pt x="30" y="110"/>
                    <a:pt x="29" y="111"/>
                    <a:pt x="28" y="111"/>
                  </a:cubicBezTo>
                  <a:cubicBezTo>
                    <a:pt x="26" y="111"/>
                    <a:pt x="24" y="112"/>
                    <a:pt x="22" y="114"/>
                  </a:cubicBezTo>
                  <a:cubicBezTo>
                    <a:pt x="20" y="115"/>
                    <a:pt x="17" y="117"/>
                    <a:pt x="16" y="117"/>
                  </a:cubicBezTo>
                  <a:cubicBezTo>
                    <a:pt x="15" y="118"/>
                    <a:pt x="12" y="117"/>
                    <a:pt x="11" y="117"/>
                  </a:cubicBezTo>
                  <a:cubicBezTo>
                    <a:pt x="9" y="116"/>
                    <a:pt x="7" y="116"/>
                    <a:pt x="5" y="116"/>
                  </a:cubicBezTo>
                  <a:cubicBezTo>
                    <a:pt x="3" y="116"/>
                    <a:pt x="3" y="116"/>
                    <a:pt x="3" y="116"/>
                  </a:cubicBezTo>
                  <a:cubicBezTo>
                    <a:pt x="2" y="117"/>
                    <a:pt x="1" y="117"/>
                    <a:pt x="1" y="118"/>
                  </a:cubicBezTo>
                  <a:cubicBezTo>
                    <a:pt x="1" y="118"/>
                    <a:pt x="1" y="118"/>
                    <a:pt x="1" y="120"/>
                  </a:cubicBezTo>
                  <a:cubicBezTo>
                    <a:pt x="1" y="121"/>
                    <a:pt x="0" y="124"/>
                    <a:pt x="0" y="125"/>
                  </a:cubicBezTo>
                  <a:cubicBezTo>
                    <a:pt x="0" y="126"/>
                    <a:pt x="1" y="128"/>
                    <a:pt x="2" y="130"/>
                  </a:cubicBezTo>
                  <a:cubicBezTo>
                    <a:pt x="3" y="131"/>
                    <a:pt x="6" y="132"/>
                    <a:pt x="7" y="132"/>
                  </a:cubicBezTo>
                  <a:cubicBezTo>
                    <a:pt x="9" y="133"/>
                    <a:pt x="11" y="133"/>
                    <a:pt x="12" y="133"/>
                  </a:cubicBezTo>
                  <a:cubicBezTo>
                    <a:pt x="14" y="133"/>
                    <a:pt x="17" y="132"/>
                    <a:pt x="18" y="132"/>
                  </a:cubicBezTo>
                  <a:cubicBezTo>
                    <a:pt x="20" y="132"/>
                    <a:pt x="22" y="134"/>
                    <a:pt x="23" y="135"/>
                  </a:cubicBezTo>
                  <a:cubicBezTo>
                    <a:pt x="25" y="137"/>
                    <a:pt x="25" y="139"/>
                    <a:pt x="25" y="140"/>
                  </a:cubicBezTo>
                  <a:cubicBezTo>
                    <a:pt x="25" y="141"/>
                    <a:pt x="25" y="144"/>
                    <a:pt x="24" y="145"/>
                  </a:cubicBezTo>
                  <a:cubicBezTo>
                    <a:pt x="23" y="147"/>
                    <a:pt x="23" y="150"/>
                    <a:pt x="23" y="150"/>
                  </a:cubicBezTo>
                  <a:cubicBezTo>
                    <a:pt x="23" y="151"/>
                    <a:pt x="24" y="154"/>
                    <a:pt x="26" y="155"/>
                  </a:cubicBezTo>
                  <a:cubicBezTo>
                    <a:pt x="27" y="156"/>
                    <a:pt x="27" y="156"/>
                    <a:pt x="27" y="156"/>
                  </a:cubicBezTo>
                  <a:cubicBezTo>
                    <a:pt x="28" y="158"/>
                    <a:pt x="30" y="159"/>
                    <a:pt x="34" y="157"/>
                  </a:cubicBezTo>
                  <a:cubicBezTo>
                    <a:pt x="38" y="156"/>
                    <a:pt x="44" y="154"/>
                    <a:pt x="48" y="152"/>
                  </a:cubicBezTo>
                  <a:cubicBezTo>
                    <a:pt x="52" y="151"/>
                    <a:pt x="55" y="150"/>
                    <a:pt x="57" y="149"/>
                  </a:cubicBezTo>
                  <a:cubicBezTo>
                    <a:pt x="58" y="148"/>
                    <a:pt x="60" y="147"/>
                    <a:pt x="61" y="147"/>
                  </a:cubicBezTo>
                  <a:cubicBezTo>
                    <a:pt x="61" y="147"/>
                    <a:pt x="64" y="147"/>
                    <a:pt x="66" y="147"/>
                  </a:cubicBezTo>
                  <a:cubicBezTo>
                    <a:pt x="68" y="148"/>
                    <a:pt x="69" y="148"/>
                    <a:pt x="69" y="149"/>
                  </a:cubicBezTo>
                  <a:cubicBezTo>
                    <a:pt x="69" y="150"/>
                    <a:pt x="71" y="150"/>
                    <a:pt x="73" y="150"/>
                  </a:cubicBezTo>
                  <a:cubicBezTo>
                    <a:pt x="76" y="150"/>
                    <a:pt x="78" y="150"/>
                    <a:pt x="79" y="150"/>
                  </a:cubicBezTo>
                  <a:cubicBezTo>
                    <a:pt x="81" y="150"/>
                    <a:pt x="84" y="150"/>
                    <a:pt x="85" y="149"/>
                  </a:cubicBezTo>
                  <a:cubicBezTo>
                    <a:pt x="87" y="149"/>
                    <a:pt x="89" y="148"/>
                    <a:pt x="91" y="148"/>
                  </a:cubicBezTo>
                  <a:cubicBezTo>
                    <a:pt x="92" y="148"/>
                    <a:pt x="94" y="148"/>
                    <a:pt x="95" y="148"/>
                  </a:cubicBezTo>
                  <a:cubicBezTo>
                    <a:pt x="97" y="149"/>
                    <a:pt x="100" y="149"/>
                    <a:pt x="101" y="148"/>
                  </a:cubicBezTo>
                  <a:cubicBezTo>
                    <a:pt x="102" y="148"/>
                    <a:pt x="106" y="147"/>
                    <a:pt x="109" y="145"/>
                  </a:cubicBezTo>
                  <a:cubicBezTo>
                    <a:pt x="111" y="144"/>
                    <a:pt x="114" y="141"/>
                    <a:pt x="115" y="140"/>
                  </a:cubicBezTo>
                  <a:cubicBezTo>
                    <a:pt x="116" y="137"/>
                    <a:pt x="117" y="135"/>
                    <a:pt x="117" y="133"/>
                  </a:cubicBezTo>
                  <a:cubicBezTo>
                    <a:pt x="119" y="131"/>
                    <a:pt x="121" y="129"/>
                    <a:pt x="122" y="127"/>
                  </a:cubicBezTo>
                  <a:cubicBezTo>
                    <a:pt x="124" y="125"/>
                    <a:pt x="125" y="122"/>
                    <a:pt x="127" y="121"/>
                  </a:cubicBezTo>
                  <a:cubicBezTo>
                    <a:pt x="129" y="119"/>
                    <a:pt x="132" y="117"/>
                    <a:pt x="133" y="116"/>
                  </a:cubicBezTo>
                  <a:cubicBezTo>
                    <a:pt x="134" y="115"/>
                    <a:pt x="136" y="113"/>
                    <a:pt x="136" y="111"/>
                  </a:cubicBezTo>
                  <a:cubicBezTo>
                    <a:pt x="136" y="110"/>
                    <a:pt x="138" y="109"/>
                    <a:pt x="139" y="109"/>
                  </a:cubicBezTo>
                  <a:cubicBezTo>
                    <a:pt x="141" y="110"/>
                    <a:pt x="144" y="110"/>
                    <a:pt x="147" y="109"/>
                  </a:cubicBezTo>
                  <a:cubicBezTo>
                    <a:pt x="149" y="108"/>
                    <a:pt x="152" y="107"/>
                    <a:pt x="154" y="106"/>
                  </a:cubicBezTo>
                  <a:cubicBezTo>
                    <a:pt x="155" y="105"/>
                    <a:pt x="158" y="104"/>
                    <a:pt x="159" y="103"/>
                  </a:cubicBezTo>
                  <a:cubicBezTo>
                    <a:pt x="160" y="101"/>
                    <a:pt x="162" y="100"/>
                    <a:pt x="163" y="99"/>
                  </a:cubicBezTo>
                  <a:cubicBezTo>
                    <a:pt x="163" y="98"/>
                    <a:pt x="166" y="96"/>
                    <a:pt x="169" y="96"/>
                  </a:cubicBezTo>
                  <a:cubicBezTo>
                    <a:pt x="171" y="95"/>
                    <a:pt x="175" y="94"/>
                    <a:pt x="176" y="94"/>
                  </a:cubicBezTo>
                  <a:cubicBezTo>
                    <a:pt x="177" y="93"/>
                    <a:pt x="179" y="92"/>
                    <a:pt x="180" y="91"/>
                  </a:cubicBezTo>
                  <a:cubicBezTo>
                    <a:pt x="182" y="91"/>
                    <a:pt x="184" y="90"/>
                    <a:pt x="186" y="89"/>
                  </a:cubicBezTo>
                  <a:cubicBezTo>
                    <a:pt x="187" y="88"/>
                    <a:pt x="190" y="88"/>
                    <a:pt x="191" y="88"/>
                  </a:cubicBezTo>
                  <a:cubicBezTo>
                    <a:pt x="193" y="88"/>
                    <a:pt x="196" y="87"/>
                    <a:pt x="198" y="86"/>
                  </a:cubicBezTo>
                  <a:cubicBezTo>
                    <a:pt x="201" y="86"/>
                    <a:pt x="203" y="83"/>
                    <a:pt x="204" y="82"/>
                  </a:cubicBezTo>
                  <a:cubicBezTo>
                    <a:pt x="205" y="80"/>
                    <a:pt x="208" y="79"/>
                    <a:pt x="210" y="79"/>
                  </a:cubicBezTo>
                  <a:cubicBezTo>
                    <a:pt x="211" y="79"/>
                    <a:pt x="214" y="79"/>
                    <a:pt x="216" y="79"/>
                  </a:cubicBezTo>
                  <a:cubicBezTo>
                    <a:pt x="218" y="79"/>
                    <a:pt x="219" y="79"/>
                    <a:pt x="219" y="79"/>
                  </a:cubicBezTo>
                  <a:cubicBezTo>
                    <a:pt x="220" y="80"/>
                    <a:pt x="220" y="82"/>
                    <a:pt x="220" y="83"/>
                  </a:cubicBezTo>
                  <a:cubicBezTo>
                    <a:pt x="219" y="85"/>
                    <a:pt x="219" y="86"/>
                    <a:pt x="218" y="87"/>
                  </a:cubicBezTo>
                  <a:cubicBezTo>
                    <a:pt x="217" y="89"/>
                    <a:pt x="216" y="91"/>
                    <a:pt x="216" y="92"/>
                  </a:cubicBezTo>
                  <a:cubicBezTo>
                    <a:pt x="215" y="93"/>
                    <a:pt x="215" y="96"/>
                    <a:pt x="216" y="97"/>
                  </a:cubicBezTo>
                  <a:cubicBezTo>
                    <a:pt x="216" y="98"/>
                    <a:pt x="217" y="101"/>
                    <a:pt x="219" y="102"/>
                  </a:cubicBezTo>
                  <a:cubicBezTo>
                    <a:pt x="220" y="104"/>
                    <a:pt x="221" y="106"/>
                    <a:pt x="222" y="106"/>
                  </a:cubicBezTo>
                  <a:cubicBezTo>
                    <a:pt x="223" y="106"/>
                    <a:pt x="225" y="106"/>
                    <a:pt x="225" y="107"/>
                  </a:cubicBezTo>
                  <a:cubicBezTo>
                    <a:pt x="226" y="109"/>
                    <a:pt x="226" y="111"/>
                    <a:pt x="225" y="113"/>
                  </a:cubicBezTo>
                  <a:cubicBezTo>
                    <a:pt x="225" y="115"/>
                    <a:pt x="223" y="117"/>
                    <a:pt x="222" y="117"/>
                  </a:cubicBezTo>
                  <a:cubicBezTo>
                    <a:pt x="221" y="118"/>
                    <a:pt x="219" y="118"/>
                    <a:pt x="218" y="118"/>
                  </a:cubicBezTo>
                  <a:cubicBezTo>
                    <a:pt x="216" y="119"/>
                    <a:pt x="214" y="120"/>
                    <a:pt x="212" y="121"/>
                  </a:cubicBezTo>
                  <a:cubicBezTo>
                    <a:pt x="209" y="121"/>
                    <a:pt x="206" y="121"/>
                    <a:pt x="206" y="121"/>
                  </a:cubicBezTo>
                  <a:cubicBezTo>
                    <a:pt x="204" y="121"/>
                    <a:pt x="203" y="121"/>
                    <a:pt x="203" y="121"/>
                  </a:cubicBezTo>
                  <a:cubicBezTo>
                    <a:pt x="202" y="122"/>
                    <a:pt x="201" y="124"/>
                    <a:pt x="201" y="125"/>
                  </a:cubicBezTo>
                  <a:cubicBezTo>
                    <a:pt x="200" y="126"/>
                    <a:pt x="198" y="127"/>
                    <a:pt x="197" y="128"/>
                  </a:cubicBezTo>
                  <a:cubicBezTo>
                    <a:pt x="196" y="129"/>
                    <a:pt x="193" y="133"/>
                    <a:pt x="192" y="135"/>
                  </a:cubicBezTo>
                  <a:cubicBezTo>
                    <a:pt x="191" y="138"/>
                    <a:pt x="190" y="141"/>
                    <a:pt x="190" y="142"/>
                  </a:cubicBezTo>
                  <a:cubicBezTo>
                    <a:pt x="190" y="144"/>
                    <a:pt x="190" y="145"/>
                    <a:pt x="190" y="147"/>
                  </a:cubicBezTo>
                  <a:cubicBezTo>
                    <a:pt x="190" y="149"/>
                    <a:pt x="192" y="152"/>
                    <a:pt x="193" y="153"/>
                  </a:cubicBezTo>
                  <a:cubicBezTo>
                    <a:pt x="194" y="155"/>
                    <a:pt x="195" y="155"/>
                    <a:pt x="196" y="155"/>
                  </a:cubicBezTo>
                  <a:cubicBezTo>
                    <a:pt x="196" y="155"/>
                    <a:pt x="196" y="155"/>
                    <a:pt x="198" y="155"/>
                  </a:cubicBezTo>
                  <a:cubicBezTo>
                    <a:pt x="200" y="154"/>
                    <a:pt x="201" y="151"/>
                    <a:pt x="202" y="150"/>
                  </a:cubicBezTo>
                  <a:cubicBezTo>
                    <a:pt x="203" y="149"/>
                    <a:pt x="204" y="147"/>
                    <a:pt x="205" y="147"/>
                  </a:cubicBezTo>
                  <a:cubicBezTo>
                    <a:pt x="206" y="146"/>
                    <a:pt x="208" y="145"/>
                    <a:pt x="208" y="144"/>
                  </a:cubicBezTo>
                  <a:cubicBezTo>
                    <a:pt x="209" y="143"/>
                    <a:pt x="211" y="142"/>
                    <a:pt x="212" y="141"/>
                  </a:cubicBezTo>
                  <a:cubicBezTo>
                    <a:pt x="213" y="141"/>
                    <a:pt x="216" y="139"/>
                    <a:pt x="216" y="137"/>
                  </a:cubicBezTo>
                  <a:cubicBezTo>
                    <a:pt x="217" y="136"/>
                    <a:pt x="220" y="135"/>
                    <a:pt x="221" y="134"/>
                  </a:cubicBezTo>
                  <a:cubicBezTo>
                    <a:pt x="222" y="134"/>
                    <a:pt x="224" y="131"/>
                    <a:pt x="225" y="129"/>
                  </a:cubicBezTo>
                  <a:cubicBezTo>
                    <a:pt x="227" y="127"/>
                    <a:pt x="229" y="124"/>
                    <a:pt x="231" y="122"/>
                  </a:cubicBezTo>
                  <a:cubicBezTo>
                    <a:pt x="231" y="121"/>
                    <a:pt x="234" y="119"/>
                    <a:pt x="236" y="118"/>
                  </a:cubicBezTo>
                  <a:cubicBezTo>
                    <a:pt x="238" y="118"/>
                    <a:pt x="242" y="117"/>
                    <a:pt x="246" y="116"/>
                  </a:cubicBezTo>
                  <a:cubicBezTo>
                    <a:pt x="248" y="116"/>
                    <a:pt x="252" y="115"/>
                    <a:pt x="253" y="113"/>
                  </a:cubicBezTo>
                  <a:cubicBezTo>
                    <a:pt x="254" y="112"/>
                    <a:pt x="256" y="112"/>
                    <a:pt x="258" y="111"/>
                  </a:cubicBezTo>
                  <a:cubicBezTo>
                    <a:pt x="261" y="111"/>
                    <a:pt x="262" y="111"/>
                    <a:pt x="263" y="111"/>
                  </a:cubicBezTo>
                  <a:cubicBezTo>
                    <a:pt x="264" y="111"/>
                    <a:pt x="267" y="111"/>
                    <a:pt x="268" y="113"/>
                  </a:cubicBezTo>
                  <a:cubicBezTo>
                    <a:pt x="270" y="114"/>
                    <a:pt x="271" y="116"/>
                    <a:pt x="271" y="117"/>
                  </a:cubicBezTo>
                  <a:cubicBezTo>
                    <a:pt x="272" y="119"/>
                    <a:pt x="274" y="120"/>
                    <a:pt x="276" y="120"/>
                  </a:cubicBezTo>
                  <a:cubicBezTo>
                    <a:pt x="278" y="121"/>
                    <a:pt x="280" y="121"/>
                    <a:pt x="281" y="121"/>
                  </a:cubicBezTo>
                  <a:cubicBezTo>
                    <a:pt x="283" y="121"/>
                    <a:pt x="284" y="120"/>
                    <a:pt x="285" y="119"/>
                  </a:cubicBezTo>
                  <a:cubicBezTo>
                    <a:pt x="286" y="118"/>
                    <a:pt x="284" y="116"/>
                    <a:pt x="282" y="115"/>
                  </a:cubicBezTo>
                  <a:cubicBezTo>
                    <a:pt x="280" y="114"/>
                    <a:pt x="277" y="110"/>
                    <a:pt x="276" y="109"/>
                  </a:cubicBezTo>
                  <a:cubicBezTo>
                    <a:pt x="274" y="107"/>
                    <a:pt x="272" y="104"/>
                    <a:pt x="271" y="102"/>
                  </a:cubicBezTo>
                  <a:cubicBezTo>
                    <a:pt x="270" y="99"/>
                    <a:pt x="270" y="97"/>
                    <a:pt x="270" y="95"/>
                  </a:cubicBezTo>
                  <a:cubicBezTo>
                    <a:pt x="270" y="93"/>
                    <a:pt x="271" y="91"/>
                    <a:pt x="272" y="90"/>
                  </a:cubicBezTo>
                  <a:cubicBezTo>
                    <a:pt x="273" y="88"/>
                    <a:pt x="275" y="87"/>
                    <a:pt x="276" y="85"/>
                  </a:cubicBezTo>
                  <a:cubicBezTo>
                    <a:pt x="278" y="84"/>
                    <a:pt x="280" y="81"/>
                    <a:pt x="282" y="80"/>
                  </a:cubicBezTo>
                  <a:cubicBezTo>
                    <a:pt x="284" y="79"/>
                    <a:pt x="286" y="78"/>
                    <a:pt x="288" y="77"/>
                  </a:cubicBezTo>
                  <a:cubicBezTo>
                    <a:pt x="290" y="77"/>
                    <a:pt x="292" y="75"/>
                    <a:pt x="292" y="73"/>
                  </a:cubicBezTo>
                  <a:cubicBezTo>
                    <a:pt x="292" y="73"/>
                    <a:pt x="291" y="70"/>
                    <a:pt x="289" y="6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7" name="Freeform 13">
              <a:extLst>
                <a:ext uri="{FF2B5EF4-FFF2-40B4-BE49-F238E27FC236}">
                  <a16:creationId xmlns:a16="http://schemas.microsoft.com/office/drawing/2014/main" id="{DB044CD4-5178-498E-8F3B-2757AC06ABA2}"/>
                </a:ext>
              </a:extLst>
            </p:cNvPr>
            <p:cNvSpPr>
              <a:spLocks/>
            </p:cNvSpPr>
            <p:nvPr/>
          </p:nvSpPr>
          <p:spPr bwMode="auto">
            <a:xfrm>
              <a:off x="6385371" y="2132366"/>
              <a:ext cx="286186" cy="110189"/>
            </a:xfrm>
            <a:custGeom>
              <a:avLst/>
              <a:gdLst/>
              <a:ahLst/>
              <a:cxnLst>
                <a:cxn ang="0">
                  <a:pos x="151" y="47"/>
                </a:cxn>
                <a:cxn ang="0">
                  <a:pos x="157" y="39"/>
                </a:cxn>
                <a:cxn ang="0">
                  <a:pos x="150" y="32"/>
                </a:cxn>
                <a:cxn ang="0">
                  <a:pos x="150" y="24"/>
                </a:cxn>
                <a:cxn ang="0">
                  <a:pos x="144" y="21"/>
                </a:cxn>
                <a:cxn ang="0">
                  <a:pos x="136" y="17"/>
                </a:cxn>
                <a:cxn ang="0">
                  <a:pos x="125" y="19"/>
                </a:cxn>
                <a:cxn ang="0">
                  <a:pos x="122" y="13"/>
                </a:cxn>
                <a:cxn ang="0">
                  <a:pos x="123" y="6"/>
                </a:cxn>
                <a:cxn ang="0">
                  <a:pos x="119" y="1"/>
                </a:cxn>
                <a:cxn ang="0">
                  <a:pos x="107" y="3"/>
                </a:cxn>
                <a:cxn ang="0">
                  <a:pos x="96" y="10"/>
                </a:cxn>
                <a:cxn ang="0">
                  <a:pos x="90" y="8"/>
                </a:cxn>
                <a:cxn ang="0">
                  <a:pos x="80" y="17"/>
                </a:cxn>
                <a:cxn ang="0">
                  <a:pos x="73" y="19"/>
                </a:cxn>
                <a:cxn ang="0">
                  <a:pos x="62" y="15"/>
                </a:cxn>
                <a:cxn ang="0">
                  <a:pos x="53" y="13"/>
                </a:cxn>
                <a:cxn ang="0">
                  <a:pos x="38" y="14"/>
                </a:cxn>
                <a:cxn ang="0">
                  <a:pos x="27" y="13"/>
                </a:cxn>
                <a:cxn ang="0">
                  <a:pos x="13" y="18"/>
                </a:cxn>
                <a:cxn ang="0">
                  <a:pos x="9" y="28"/>
                </a:cxn>
                <a:cxn ang="0">
                  <a:pos x="5" y="41"/>
                </a:cxn>
                <a:cxn ang="0">
                  <a:pos x="0" y="50"/>
                </a:cxn>
                <a:cxn ang="0">
                  <a:pos x="12" y="55"/>
                </a:cxn>
                <a:cxn ang="0">
                  <a:pos x="22" y="57"/>
                </a:cxn>
                <a:cxn ang="0">
                  <a:pos x="32" y="60"/>
                </a:cxn>
                <a:cxn ang="0">
                  <a:pos x="48" y="58"/>
                </a:cxn>
                <a:cxn ang="0">
                  <a:pos x="63" y="57"/>
                </a:cxn>
                <a:cxn ang="0">
                  <a:pos x="78" y="54"/>
                </a:cxn>
                <a:cxn ang="0">
                  <a:pos x="90" y="56"/>
                </a:cxn>
                <a:cxn ang="0">
                  <a:pos x="101" y="55"/>
                </a:cxn>
                <a:cxn ang="0">
                  <a:pos x="118" y="52"/>
                </a:cxn>
                <a:cxn ang="0">
                  <a:pos x="130" y="56"/>
                </a:cxn>
                <a:cxn ang="0">
                  <a:pos x="137" y="54"/>
                </a:cxn>
              </a:cxnLst>
              <a:rect l="0" t="0" r="r" b="b"/>
              <a:pathLst>
                <a:path w="158" h="61">
                  <a:moveTo>
                    <a:pt x="145" y="50"/>
                  </a:moveTo>
                  <a:cubicBezTo>
                    <a:pt x="146" y="49"/>
                    <a:pt x="149" y="48"/>
                    <a:pt x="151" y="47"/>
                  </a:cubicBezTo>
                  <a:cubicBezTo>
                    <a:pt x="152" y="46"/>
                    <a:pt x="155" y="44"/>
                    <a:pt x="156" y="43"/>
                  </a:cubicBezTo>
                  <a:cubicBezTo>
                    <a:pt x="158" y="42"/>
                    <a:pt x="158" y="41"/>
                    <a:pt x="157" y="39"/>
                  </a:cubicBezTo>
                  <a:cubicBezTo>
                    <a:pt x="157" y="37"/>
                    <a:pt x="155" y="36"/>
                    <a:pt x="154" y="35"/>
                  </a:cubicBezTo>
                  <a:cubicBezTo>
                    <a:pt x="152" y="34"/>
                    <a:pt x="151" y="32"/>
                    <a:pt x="150" y="32"/>
                  </a:cubicBezTo>
                  <a:cubicBezTo>
                    <a:pt x="148" y="32"/>
                    <a:pt x="147" y="30"/>
                    <a:pt x="147" y="29"/>
                  </a:cubicBezTo>
                  <a:cubicBezTo>
                    <a:pt x="147" y="28"/>
                    <a:pt x="149" y="26"/>
                    <a:pt x="150" y="24"/>
                  </a:cubicBezTo>
                  <a:cubicBezTo>
                    <a:pt x="150" y="23"/>
                    <a:pt x="150" y="22"/>
                    <a:pt x="150" y="22"/>
                  </a:cubicBezTo>
                  <a:cubicBezTo>
                    <a:pt x="149" y="21"/>
                    <a:pt x="146" y="21"/>
                    <a:pt x="144" y="21"/>
                  </a:cubicBezTo>
                  <a:cubicBezTo>
                    <a:pt x="142" y="21"/>
                    <a:pt x="141" y="20"/>
                    <a:pt x="140" y="19"/>
                  </a:cubicBezTo>
                  <a:cubicBezTo>
                    <a:pt x="140" y="18"/>
                    <a:pt x="138" y="18"/>
                    <a:pt x="136" y="17"/>
                  </a:cubicBezTo>
                  <a:cubicBezTo>
                    <a:pt x="134" y="16"/>
                    <a:pt x="132" y="16"/>
                    <a:pt x="130" y="17"/>
                  </a:cubicBezTo>
                  <a:cubicBezTo>
                    <a:pt x="128" y="18"/>
                    <a:pt x="125" y="19"/>
                    <a:pt x="125" y="19"/>
                  </a:cubicBezTo>
                  <a:cubicBezTo>
                    <a:pt x="124" y="20"/>
                    <a:pt x="122" y="19"/>
                    <a:pt x="122" y="17"/>
                  </a:cubicBezTo>
                  <a:cubicBezTo>
                    <a:pt x="122" y="16"/>
                    <a:pt x="122" y="14"/>
                    <a:pt x="122" y="13"/>
                  </a:cubicBezTo>
                  <a:cubicBezTo>
                    <a:pt x="122" y="11"/>
                    <a:pt x="123" y="10"/>
                    <a:pt x="123" y="9"/>
                  </a:cubicBezTo>
                  <a:cubicBezTo>
                    <a:pt x="123" y="9"/>
                    <a:pt x="123" y="7"/>
                    <a:pt x="123" y="6"/>
                  </a:cubicBezTo>
                  <a:cubicBezTo>
                    <a:pt x="123" y="5"/>
                    <a:pt x="123" y="3"/>
                    <a:pt x="123" y="1"/>
                  </a:cubicBezTo>
                  <a:cubicBezTo>
                    <a:pt x="124" y="1"/>
                    <a:pt x="123" y="0"/>
                    <a:pt x="119" y="1"/>
                  </a:cubicBezTo>
                  <a:cubicBezTo>
                    <a:pt x="116" y="2"/>
                    <a:pt x="113" y="2"/>
                    <a:pt x="112" y="2"/>
                  </a:cubicBezTo>
                  <a:cubicBezTo>
                    <a:pt x="111" y="2"/>
                    <a:pt x="108" y="3"/>
                    <a:pt x="107" y="3"/>
                  </a:cubicBezTo>
                  <a:cubicBezTo>
                    <a:pt x="105" y="5"/>
                    <a:pt x="102" y="7"/>
                    <a:pt x="100" y="8"/>
                  </a:cubicBezTo>
                  <a:cubicBezTo>
                    <a:pt x="99" y="9"/>
                    <a:pt x="97" y="10"/>
                    <a:pt x="96" y="10"/>
                  </a:cubicBezTo>
                  <a:cubicBezTo>
                    <a:pt x="95" y="10"/>
                    <a:pt x="94" y="10"/>
                    <a:pt x="93" y="8"/>
                  </a:cubicBezTo>
                  <a:cubicBezTo>
                    <a:pt x="92" y="7"/>
                    <a:pt x="91" y="7"/>
                    <a:pt x="90" y="8"/>
                  </a:cubicBezTo>
                  <a:cubicBezTo>
                    <a:pt x="89" y="10"/>
                    <a:pt x="86" y="11"/>
                    <a:pt x="85" y="12"/>
                  </a:cubicBezTo>
                  <a:cubicBezTo>
                    <a:pt x="83" y="14"/>
                    <a:pt x="81" y="16"/>
                    <a:pt x="80" y="17"/>
                  </a:cubicBezTo>
                  <a:cubicBezTo>
                    <a:pt x="79" y="18"/>
                    <a:pt x="77" y="20"/>
                    <a:pt x="76" y="21"/>
                  </a:cubicBezTo>
                  <a:cubicBezTo>
                    <a:pt x="76" y="22"/>
                    <a:pt x="74" y="22"/>
                    <a:pt x="73" y="19"/>
                  </a:cubicBezTo>
                  <a:cubicBezTo>
                    <a:pt x="72" y="18"/>
                    <a:pt x="70" y="17"/>
                    <a:pt x="67" y="18"/>
                  </a:cubicBezTo>
                  <a:cubicBezTo>
                    <a:pt x="66" y="19"/>
                    <a:pt x="63" y="17"/>
                    <a:pt x="62" y="15"/>
                  </a:cubicBezTo>
                  <a:cubicBezTo>
                    <a:pt x="62" y="14"/>
                    <a:pt x="60" y="13"/>
                    <a:pt x="58" y="13"/>
                  </a:cubicBezTo>
                  <a:cubicBezTo>
                    <a:pt x="57" y="13"/>
                    <a:pt x="54" y="13"/>
                    <a:pt x="53" y="13"/>
                  </a:cubicBezTo>
                  <a:cubicBezTo>
                    <a:pt x="51" y="14"/>
                    <a:pt x="48" y="14"/>
                    <a:pt x="46" y="15"/>
                  </a:cubicBezTo>
                  <a:cubicBezTo>
                    <a:pt x="43" y="15"/>
                    <a:pt x="41" y="15"/>
                    <a:pt x="38" y="14"/>
                  </a:cubicBezTo>
                  <a:cubicBezTo>
                    <a:pt x="36" y="14"/>
                    <a:pt x="34" y="13"/>
                    <a:pt x="32" y="12"/>
                  </a:cubicBezTo>
                  <a:cubicBezTo>
                    <a:pt x="31" y="12"/>
                    <a:pt x="28" y="12"/>
                    <a:pt x="27" y="13"/>
                  </a:cubicBezTo>
                  <a:cubicBezTo>
                    <a:pt x="25" y="13"/>
                    <a:pt x="22" y="15"/>
                    <a:pt x="20" y="15"/>
                  </a:cubicBezTo>
                  <a:cubicBezTo>
                    <a:pt x="17" y="16"/>
                    <a:pt x="15" y="17"/>
                    <a:pt x="13" y="18"/>
                  </a:cubicBezTo>
                  <a:cubicBezTo>
                    <a:pt x="12" y="19"/>
                    <a:pt x="10" y="21"/>
                    <a:pt x="10" y="22"/>
                  </a:cubicBezTo>
                  <a:cubicBezTo>
                    <a:pt x="9" y="23"/>
                    <a:pt x="8" y="26"/>
                    <a:pt x="9" y="28"/>
                  </a:cubicBezTo>
                  <a:cubicBezTo>
                    <a:pt x="9" y="28"/>
                    <a:pt x="9" y="31"/>
                    <a:pt x="9" y="33"/>
                  </a:cubicBezTo>
                  <a:cubicBezTo>
                    <a:pt x="9" y="34"/>
                    <a:pt x="7" y="38"/>
                    <a:pt x="5" y="41"/>
                  </a:cubicBezTo>
                  <a:cubicBezTo>
                    <a:pt x="3" y="44"/>
                    <a:pt x="0" y="48"/>
                    <a:pt x="0" y="49"/>
                  </a:cubicBezTo>
                  <a:cubicBezTo>
                    <a:pt x="0" y="49"/>
                    <a:pt x="0" y="49"/>
                    <a:pt x="0" y="50"/>
                  </a:cubicBezTo>
                  <a:cubicBezTo>
                    <a:pt x="0" y="53"/>
                    <a:pt x="3" y="55"/>
                    <a:pt x="5" y="54"/>
                  </a:cubicBezTo>
                  <a:cubicBezTo>
                    <a:pt x="7" y="55"/>
                    <a:pt x="10" y="55"/>
                    <a:pt x="12" y="55"/>
                  </a:cubicBezTo>
                  <a:cubicBezTo>
                    <a:pt x="13" y="56"/>
                    <a:pt x="14" y="56"/>
                    <a:pt x="16" y="57"/>
                  </a:cubicBezTo>
                  <a:cubicBezTo>
                    <a:pt x="17" y="57"/>
                    <a:pt x="20" y="57"/>
                    <a:pt x="22" y="57"/>
                  </a:cubicBezTo>
                  <a:cubicBezTo>
                    <a:pt x="24" y="58"/>
                    <a:pt x="27" y="59"/>
                    <a:pt x="29" y="60"/>
                  </a:cubicBezTo>
                  <a:cubicBezTo>
                    <a:pt x="30" y="61"/>
                    <a:pt x="31" y="60"/>
                    <a:pt x="32" y="60"/>
                  </a:cubicBezTo>
                  <a:cubicBezTo>
                    <a:pt x="34" y="60"/>
                    <a:pt x="37" y="60"/>
                    <a:pt x="39" y="59"/>
                  </a:cubicBezTo>
                  <a:cubicBezTo>
                    <a:pt x="42" y="59"/>
                    <a:pt x="46" y="58"/>
                    <a:pt x="48" y="58"/>
                  </a:cubicBezTo>
                  <a:cubicBezTo>
                    <a:pt x="51" y="58"/>
                    <a:pt x="55" y="58"/>
                    <a:pt x="56" y="58"/>
                  </a:cubicBezTo>
                  <a:cubicBezTo>
                    <a:pt x="58" y="58"/>
                    <a:pt x="61" y="58"/>
                    <a:pt x="63" y="57"/>
                  </a:cubicBezTo>
                  <a:cubicBezTo>
                    <a:pt x="64" y="56"/>
                    <a:pt x="67" y="55"/>
                    <a:pt x="70" y="55"/>
                  </a:cubicBezTo>
                  <a:cubicBezTo>
                    <a:pt x="72" y="54"/>
                    <a:pt x="76" y="54"/>
                    <a:pt x="78" y="54"/>
                  </a:cubicBezTo>
                  <a:cubicBezTo>
                    <a:pt x="79" y="55"/>
                    <a:pt x="83" y="55"/>
                    <a:pt x="85" y="56"/>
                  </a:cubicBezTo>
                  <a:cubicBezTo>
                    <a:pt x="87" y="57"/>
                    <a:pt x="89" y="57"/>
                    <a:pt x="90" y="56"/>
                  </a:cubicBezTo>
                  <a:cubicBezTo>
                    <a:pt x="92" y="55"/>
                    <a:pt x="94" y="55"/>
                    <a:pt x="95" y="56"/>
                  </a:cubicBezTo>
                  <a:cubicBezTo>
                    <a:pt x="96" y="56"/>
                    <a:pt x="98" y="56"/>
                    <a:pt x="101" y="55"/>
                  </a:cubicBezTo>
                  <a:cubicBezTo>
                    <a:pt x="104" y="54"/>
                    <a:pt x="108" y="54"/>
                    <a:pt x="110" y="53"/>
                  </a:cubicBezTo>
                  <a:cubicBezTo>
                    <a:pt x="112" y="52"/>
                    <a:pt x="115" y="52"/>
                    <a:pt x="118" y="52"/>
                  </a:cubicBezTo>
                  <a:cubicBezTo>
                    <a:pt x="120" y="51"/>
                    <a:pt x="123" y="52"/>
                    <a:pt x="125" y="53"/>
                  </a:cubicBezTo>
                  <a:cubicBezTo>
                    <a:pt x="127" y="54"/>
                    <a:pt x="129" y="56"/>
                    <a:pt x="130" y="56"/>
                  </a:cubicBezTo>
                  <a:cubicBezTo>
                    <a:pt x="132" y="56"/>
                    <a:pt x="132" y="56"/>
                    <a:pt x="132" y="56"/>
                  </a:cubicBezTo>
                  <a:cubicBezTo>
                    <a:pt x="133" y="56"/>
                    <a:pt x="135" y="55"/>
                    <a:pt x="137" y="54"/>
                  </a:cubicBezTo>
                  <a:cubicBezTo>
                    <a:pt x="140" y="54"/>
                    <a:pt x="143" y="51"/>
                    <a:pt x="145" y="5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8" name="Freeform 14">
              <a:extLst>
                <a:ext uri="{FF2B5EF4-FFF2-40B4-BE49-F238E27FC236}">
                  <a16:creationId xmlns:a16="http://schemas.microsoft.com/office/drawing/2014/main" id="{B959D6BB-9F71-4A6E-94AE-1A5A875F9138}"/>
                </a:ext>
              </a:extLst>
            </p:cNvPr>
            <p:cNvSpPr>
              <a:spLocks/>
            </p:cNvSpPr>
            <p:nvPr/>
          </p:nvSpPr>
          <p:spPr bwMode="auto">
            <a:xfrm>
              <a:off x="5601040" y="2527211"/>
              <a:ext cx="603745" cy="481313"/>
            </a:xfrm>
            <a:custGeom>
              <a:avLst/>
              <a:gdLst/>
              <a:ahLst/>
              <a:cxnLst>
                <a:cxn ang="0">
                  <a:pos x="308" y="28"/>
                </a:cxn>
                <a:cxn ang="0">
                  <a:pos x="298" y="25"/>
                </a:cxn>
                <a:cxn ang="0">
                  <a:pos x="272" y="10"/>
                </a:cxn>
                <a:cxn ang="0">
                  <a:pos x="251" y="2"/>
                </a:cxn>
                <a:cxn ang="0">
                  <a:pos x="243" y="12"/>
                </a:cxn>
                <a:cxn ang="0">
                  <a:pos x="237" y="27"/>
                </a:cxn>
                <a:cxn ang="0">
                  <a:pos x="215" y="21"/>
                </a:cxn>
                <a:cxn ang="0">
                  <a:pos x="193" y="24"/>
                </a:cxn>
                <a:cxn ang="0">
                  <a:pos x="192" y="6"/>
                </a:cxn>
                <a:cxn ang="0">
                  <a:pos x="172" y="8"/>
                </a:cxn>
                <a:cxn ang="0">
                  <a:pos x="149" y="13"/>
                </a:cxn>
                <a:cxn ang="0">
                  <a:pos x="130" y="12"/>
                </a:cxn>
                <a:cxn ang="0">
                  <a:pos x="112" y="27"/>
                </a:cxn>
                <a:cxn ang="0">
                  <a:pos x="108" y="47"/>
                </a:cxn>
                <a:cxn ang="0">
                  <a:pos x="103" y="66"/>
                </a:cxn>
                <a:cxn ang="0">
                  <a:pos x="90" y="80"/>
                </a:cxn>
                <a:cxn ang="0">
                  <a:pos x="67" y="82"/>
                </a:cxn>
                <a:cxn ang="0">
                  <a:pos x="48" y="105"/>
                </a:cxn>
                <a:cxn ang="0">
                  <a:pos x="53" y="130"/>
                </a:cxn>
                <a:cxn ang="0">
                  <a:pos x="65" y="146"/>
                </a:cxn>
                <a:cxn ang="0">
                  <a:pos x="55" y="152"/>
                </a:cxn>
                <a:cxn ang="0">
                  <a:pos x="33" y="142"/>
                </a:cxn>
                <a:cxn ang="0">
                  <a:pos x="22" y="152"/>
                </a:cxn>
                <a:cxn ang="0">
                  <a:pos x="31" y="166"/>
                </a:cxn>
                <a:cxn ang="0">
                  <a:pos x="40" y="193"/>
                </a:cxn>
                <a:cxn ang="0">
                  <a:pos x="37" y="213"/>
                </a:cxn>
                <a:cxn ang="0">
                  <a:pos x="22" y="228"/>
                </a:cxn>
                <a:cxn ang="0">
                  <a:pos x="4" y="245"/>
                </a:cxn>
                <a:cxn ang="0">
                  <a:pos x="6" y="265"/>
                </a:cxn>
                <a:cxn ang="0">
                  <a:pos x="31" y="254"/>
                </a:cxn>
                <a:cxn ang="0">
                  <a:pos x="50" y="245"/>
                </a:cxn>
                <a:cxn ang="0">
                  <a:pos x="57" y="228"/>
                </a:cxn>
                <a:cxn ang="0">
                  <a:pos x="71" y="234"/>
                </a:cxn>
                <a:cxn ang="0">
                  <a:pos x="87" y="234"/>
                </a:cxn>
                <a:cxn ang="0">
                  <a:pos x="87" y="219"/>
                </a:cxn>
                <a:cxn ang="0">
                  <a:pos x="104" y="204"/>
                </a:cxn>
                <a:cxn ang="0">
                  <a:pos x="112" y="195"/>
                </a:cxn>
                <a:cxn ang="0">
                  <a:pos x="131" y="200"/>
                </a:cxn>
                <a:cxn ang="0">
                  <a:pos x="151" y="207"/>
                </a:cxn>
                <a:cxn ang="0">
                  <a:pos x="168" y="198"/>
                </a:cxn>
                <a:cxn ang="0">
                  <a:pos x="186" y="185"/>
                </a:cxn>
                <a:cxn ang="0">
                  <a:pos x="205" y="168"/>
                </a:cxn>
                <a:cxn ang="0">
                  <a:pos x="212" y="160"/>
                </a:cxn>
                <a:cxn ang="0">
                  <a:pos x="201" y="167"/>
                </a:cxn>
                <a:cxn ang="0">
                  <a:pos x="209" y="154"/>
                </a:cxn>
                <a:cxn ang="0">
                  <a:pos x="221" y="151"/>
                </a:cxn>
                <a:cxn ang="0">
                  <a:pos x="220" y="159"/>
                </a:cxn>
                <a:cxn ang="0">
                  <a:pos x="238" y="151"/>
                </a:cxn>
                <a:cxn ang="0">
                  <a:pos x="261" y="140"/>
                </a:cxn>
                <a:cxn ang="0">
                  <a:pos x="257" y="135"/>
                </a:cxn>
                <a:cxn ang="0">
                  <a:pos x="270" y="135"/>
                </a:cxn>
                <a:cxn ang="0">
                  <a:pos x="282" y="124"/>
                </a:cxn>
                <a:cxn ang="0">
                  <a:pos x="286" y="115"/>
                </a:cxn>
                <a:cxn ang="0">
                  <a:pos x="295" y="103"/>
                </a:cxn>
                <a:cxn ang="0">
                  <a:pos x="298" y="98"/>
                </a:cxn>
                <a:cxn ang="0">
                  <a:pos x="290" y="80"/>
                </a:cxn>
                <a:cxn ang="0">
                  <a:pos x="299" y="57"/>
                </a:cxn>
                <a:cxn ang="0">
                  <a:pos x="325" y="46"/>
                </a:cxn>
                <a:cxn ang="0">
                  <a:pos x="325" y="37"/>
                </a:cxn>
              </a:cxnLst>
              <a:rect l="0" t="0" r="r" b="b"/>
              <a:pathLst>
                <a:path w="333" h="266">
                  <a:moveTo>
                    <a:pt x="325" y="37"/>
                  </a:moveTo>
                  <a:cubicBezTo>
                    <a:pt x="323" y="37"/>
                    <a:pt x="319" y="37"/>
                    <a:pt x="317" y="36"/>
                  </a:cubicBezTo>
                  <a:cubicBezTo>
                    <a:pt x="315" y="36"/>
                    <a:pt x="312" y="34"/>
                    <a:pt x="311" y="33"/>
                  </a:cubicBezTo>
                  <a:cubicBezTo>
                    <a:pt x="310" y="32"/>
                    <a:pt x="308" y="29"/>
                    <a:pt x="308" y="28"/>
                  </a:cubicBezTo>
                  <a:cubicBezTo>
                    <a:pt x="308" y="27"/>
                    <a:pt x="307" y="27"/>
                    <a:pt x="306" y="27"/>
                  </a:cubicBezTo>
                  <a:cubicBezTo>
                    <a:pt x="305" y="27"/>
                    <a:pt x="303" y="29"/>
                    <a:pt x="302" y="29"/>
                  </a:cubicBezTo>
                  <a:cubicBezTo>
                    <a:pt x="301" y="30"/>
                    <a:pt x="299" y="30"/>
                    <a:pt x="299" y="29"/>
                  </a:cubicBezTo>
                  <a:cubicBezTo>
                    <a:pt x="299" y="29"/>
                    <a:pt x="298" y="27"/>
                    <a:pt x="298" y="25"/>
                  </a:cubicBezTo>
                  <a:cubicBezTo>
                    <a:pt x="298" y="24"/>
                    <a:pt x="297" y="21"/>
                    <a:pt x="296" y="20"/>
                  </a:cubicBezTo>
                  <a:cubicBezTo>
                    <a:pt x="295" y="19"/>
                    <a:pt x="291" y="19"/>
                    <a:pt x="289" y="18"/>
                  </a:cubicBezTo>
                  <a:cubicBezTo>
                    <a:pt x="285" y="16"/>
                    <a:pt x="281" y="15"/>
                    <a:pt x="278" y="13"/>
                  </a:cubicBezTo>
                  <a:cubicBezTo>
                    <a:pt x="276" y="11"/>
                    <a:pt x="272" y="10"/>
                    <a:pt x="272" y="10"/>
                  </a:cubicBezTo>
                  <a:cubicBezTo>
                    <a:pt x="270" y="9"/>
                    <a:pt x="267" y="8"/>
                    <a:pt x="265" y="8"/>
                  </a:cubicBezTo>
                  <a:cubicBezTo>
                    <a:pt x="264" y="8"/>
                    <a:pt x="262" y="8"/>
                    <a:pt x="261" y="8"/>
                  </a:cubicBezTo>
                  <a:cubicBezTo>
                    <a:pt x="260" y="7"/>
                    <a:pt x="259" y="5"/>
                    <a:pt x="257" y="4"/>
                  </a:cubicBezTo>
                  <a:cubicBezTo>
                    <a:pt x="256" y="3"/>
                    <a:pt x="254" y="3"/>
                    <a:pt x="251" y="2"/>
                  </a:cubicBezTo>
                  <a:cubicBezTo>
                    <a:pt x="249" y="2"/>
                    <a:pt x="246" y="1"/>
                    <a:pt x="244" y="0"/>
                  </a:cubicBezTo>
                  <a:cubicBezTo>
                    <a:pt x="242" y="0"/>
                    <a:pt x="241" y="1"/>
                    <a:pt x="242" y="3"/>
                  </a:cubicBezTo>
                  <a:cubicBezTo>
                    <a:pt x="242" y="5"/>
                    <a:pt x="243" y="7"/>
                    <a:pt x="243" y="9"/>
                  </a:cubicBezTo>
                  <a:cubicBezTo>
                    <a:pt x="243" y="11"/>
                    <a:pt x="243" y="11"/>
                    <a:pt x="243" y="12"/>
                  </a:cubicBezTo>
                  <a:cubicBezTo>
                    <a:pt x="242" y="13"/>
                    <a:pt x="242" y="14"/>
                    <a:pt x="242" y="16"/>
                  </a:cubicBezTo>
                  <a:cubicBezTo>
                    <a:pt x="242" y="17"/>
                    <a:pt x="242" y="18"/>
                    <a:pt x="242" y="19"/>
                  </a:cubicBezTo>
                  <a:cubicBezTo>
                    <a:pt x="242" y="20"/>
                    <a:pt x="241" y="22"/>
                    <a:pt x="241" y="23"/>
                  </a:cubicBezTo>
                  <a:cubicBezTo>
                    <a:pt x="241" y="24"/>
                    <a:pt x="239" y="26"/>
                    <a:pt x="237" y="27"/>
                  </a:cubicBezTo>
                  <a:cubicBezTo>
                    <a:pt x="235" y="29"/>
                    <a:pt x="233" y="28"/>
                    <a:pt x="233" y="26"/>
                  </a:cubicBezTo>
                  <a:cubicBezTo>
                    <a:pt x="232" y="24"/>
                    <a:pt x="229" y="23"/>
                    <a:pt x="227" y="25"/>
                  </a:cubicBezTo>
                  <a:cubicBezTo>
                    <a:pt x="225" y="25"/>
                    <a:pt x="223" y="25"/>
                    <a:pt x="221" y="24"/>
                  </a:cubicBezTo>
                  <a:cubicBezTo>
                    <a:pt x="219" y="22"/>
                    <a:pt x="216" y="21"/>
                    <a:pt x="215" y="21"/>
                  </a:cubicBezTo>
                  <a:cubicBezTo>
                    <a:pt x="213" y="22"/>
                    <a:pt x="211" y="22"/>
                    <a:pt x="210" y="22"/>
                  </a:cubicBezTo>
                  <a:cubicBezTo>
                    <a:pt x="209" y="22"/>
                    <a:pt x="207" y="23"/>
                    <a:pt x="205" y="25"/>
                  </a:cubicBezTo>
                  <a:cubicBezTo>
                    <a:pt x="204" y="26"/>
                    <a:pt x="200" y="27"/>
                    <a:pt x="199" y="25"/>
                  </a:cubicBezTo>
                  <a:cubicBezTo>
                    <a:pt x="197" y="24"/>
                    <a:pt x="194" y="24"/>
                    <a:pt x="193" y="24"/>
                  </a:cubicBezTo>
                  <a:cubicBezTo>
                    <a:pt x="192" y="24"/>
                    <a:pt x="191" y="23"/>
                    <a:pt x="191" y="21"/>
                  </a:cubicBezTo>
                  <a:cubicBezTo>
                    <a:pt x="191" y="20"/>
                    <a:pt x="191" y="17"/>
                    <a:pt x="193" y="15"/>
                  </a:cubicBezTo>
                  <a:cubicBezTo>
                    <a:pt x="194" y="14"/>
                    <a:pt x="195" y="12"/>
                    <a:pt x="195" y="10"/>
                  </a:cubicBezTo>
                  <a:cubicBezTo>
                    <a:pt x="195" y="8"/>
                    <a:pt x="194" y="7"/>
                    <a:pt x="192" y="6"/>
                  </a:cubicBezTo>
                  <a:cubicBezTo>
                    <a:pt x="191" y="5"/>
                    <a:pt x="189" y="5"/>
                    <a:pt x="187" y="6"/>
                  </a:cubicBezTo>
                  <a:cubicBezTo>
                    <a:pt x="185" y="7"/>
                    <a:pt x="182" y="8"/>
                    <a:pt x="181" y="7"/>
                  </a:cubicBezTo>
                  <a:cubicBezTo>
                    <a:pt x="180" y="7"/>
                    <a:pt x="179" y="6"/>
                    <a:pt x="178" y="6"/>
                  </a:cubicBezTo>
                  <a:cubicBezTo>
                    <a:pt x="177" y="6"/>
                    <a:pt x="174" y="7"/>
                    <a:pt x="172" y="8"/>
                  </a:cubicBezTo>
                  <a:cubicBezTo>
                    <a:pt x="169" y="9"/>
                    <a:pt x="166" y="9"/>
                    <a:pt x="165" y="9"/>
                  </a:cubicBezTo>
                  <a:cubicBezTo>
                    <a:pt x="165" y="8"/>
                    <a:pt x="162" y="9"/>
                    <a:pt x="161" y="12"/>
                  </a:cubicBezTo>
                  <a:cubicBezTo>
                    <a:pt x="159" y="14"/>
                    <a:pt x="157" y="14"/>
                    <a:pt x="155" y="14"/>
                  </a:cubicBezTo>
                  <a:cubicBezTo>
                    <a:pt x="154" y="15"/>
                    <a:pt x="151" y="14"/>
                    <a:pt x="149" y="13"/>
                  </a:cubicBezTo>
                  <a:cubicBezTo>
                    <a:pt x="148" y="12"/>
                    <a:pt x="145" y="11"/>
                    <a:pt x="144" y="10"/>
                  </a:cubicBezTo>
                  <a:cubicBezTo>
                    <a:pt x="142" y="9"/>
                    <a:pt x="140" y="7"/>
                    <a:pt x="139" y="6"/>
                  </a:cubicBezTo>
                  <a:cubicBezTo>
                    <a:pt x="137" y="6"/>
                    <a:pt x="135" y="6"/>
                    <a:pt x="135" y="7"/>
                  </a:cubicBezTo>
                  <a:cubicBezTo>
                    <a:pt x="134" y="9"/>
                    <a:pt x="132" y="11"/>
                    <a:pt x="130" y="12"/>
                  </a:cubicBezTo>
                  <a:cubicBezTo>
                    <a:pt x="128" y="13"/>
                    <a:pt x="125" y="14"/>
                    <a:pt x="124" y="16"/>
                  </a:cubicBezTo>
                  <a:cubicBezTo>
                    <a:pt x="123" y="17"/>
                    <a:pt x="121" y="19"/>
                    <a:pt x="118" y="20"/>
                  </a:cubicBezTo>
                  <a:cubicBezTo>
                    <a:pt x="117" y="21"/>
                    <a:pt x="114" y="22"/>
                    <a:pt x="114" y="24"/>
                  </a:cubicBezTo>
                  <a:cubicBezTo>
                    <a:pt x="113" y="25"/>
                    <a:pt x="112" y="26"/>
                    <a:pt x="112" y="27"/>
                  </a:cubicBezTo>
                  <a:cubicBezTo>
                    <a:pt x="112" y="27"/>
                    <a:pt x="112" y="30"/>
                    <a:pt x="112" y="32"/>
                  </a:cubicBezTo>
                  <a:cubicBezTo>
                    <a:pt x="112" y="33"/>
                    <a:pt x="112" y="36"/>
                    <a:pt x="112" y="37"/>
                  </a:cubicBezTo>
                  <a:cubicBezTo>
                    <a:pt x="112" y="38"/>
                    <a:pt x="112" y="41"/>
                    <a:pt x="110" y="42"/>
                  </a:cubicBezTo>
                  <a:cubicBezTo>
                    <a:pt x="110" y="43"/>
                    <a:pt x="109" y="45"/>
                    <a:pt x="108" y="47"/>
                  </a:cubicBezTo>
                  <a:cubicBezTo>
                    <a:pt x="107" y="48"/>
                    <a:pt x="106" y="50"/>
                    <a:pt x="105" y="52"/>
                  </a:cubicBezTo>
                  <a:cubicBezTo>
                    <a:pt x="105" y="53"/>
                    <a:pt x="104" y="56"/>
                    <a:pt x="104" y="56"/>
                  </a:cubicBezTo>
                  <a:cubicBezTo>
                    <a:pt x="103" y="57"/>
                    <a:pt x="102" y="59"/>
                    <a:pt x="101" y="61"/>
                  </a:cubicBezTo>
                  <a:cubicBezTo>
                    <a:pt x="101" y="62"/>
                    <a:pt x="101" y="64"/>
                    <a:pt x="103" y="66"/>
                  </a:cubicBezTo>
                  <a:cubicBezTo>
                    <a:pt x="104" y="67"/>
                    <a:pt x="104" y="68"/>
                    <a:pt x="102" y="68"/>
                  </a:cubicBezTo>
                  <a:cubicBezTo>
                    <a:pt x="101" y="68"/>
                    <a:pt x="99" y="69"/>
                    <a:pt x="98" y="70"/>
                  </a:cubicBezTo>
                  <a:cubicBezTo>
                    <a:pt x="97" y="72"/>
                    <a:pt x="96" y="74"/>
                    <a:pt x="95" y="76"/>
                  </a:cubicBezTo>
                  <a:cubicBezTo>
                    <a:pt x="94" y="78"/>
                    <a:pt x="92" y="79"/>
                    <a:pt x="90" y="80"/>
                  </a:cubicBezTo>
                  <a:cubicBezTo>
                    <a:pt x="89" y="81"/>
                    <a:pt x="87" y="82"/>
                    <a:pt x="85" y="81"/>
                  </a:cubicBezTo>
                  <a:cubicBezTo>
                    <a:pt x="83" y="81"/>
                    <a:pt x="81" y="81"/>
                    <a:pt x="79" y="81"/>
                  </a:cubicBezTo>
                  <a:cubicBezTo>
                    <a:pt x="77" y="81"/>
                    <a:pt x="74" y="81"/>
                    <a:pt x="73" y="82"/>
                  </a:cubicBezTo>
                  <a:cubicBezTo>
                    <a:pt x="71" y="82"/>
                    <a:pt x="68" y="83"/>
                    <a:pt x="67" y="82"/>
                  </a:cubicBezTo>
                  <a:cubicBezTo>
                    <a:pt x="65" y="82"/>
                    <a:pt x="64" y="84"/>
                    <a:pt x="62" y="85"/>
                  </a:cubicBezTo>
                  <a:cubicBezTo>
                    <a:pt x="61" y="88"/>
                    <a:pt x="59" y="91"/>
                    <a:pt x="58" y="93"/>
                  </a:cubicBezTo>
                  <a:cubicBezTo>
                    <a:pt x="58" y="95"/>
                    <a:pt x="54" y="97"/>
                    <a:pt x="52" y="99"/>
                  </a:cubicBezTo>
                  <a:cubicBezTo>
                    <a:pt x="50" y="101"/>
                    <a:pt x="48" y="103"/>
                    <a:pt x="48" y="105"/>
                  </a:cubicBezTo>
                  <a:cubicBezTo>
                    <a:pt x="48" y="107"/>
                    <a:pt x="48" y="110"/>
                    <a:pt x="48" y="112"/>
                  </a:cubicBezTo>
                  <a:cubicBezTo>
                    <a:pt x="49" y="114"/>
                    <a:pt x="49" y="116"/>
                    <a:pt x="49" y="117"/>
                  </a:cubicBezTo>
                  <a:cubicBezTo>
                    <a:pt x="49" y="119"/>
                    <a:pt x="50" y="121"/>
                    <a:pt x="51" y="123"/>
                  </a:cubicBezTo>
                  <a:cubicBezTo>
                    <a:pt x="52" y="124"/>
                    <a:pt x="52" y="128"/>
                    <a:pt x="53" y="130"/>
                  </a:cubicBezTo>
                  <a:cubicBezTo>
                    <a:pt x="53" y="133"/>
                    <a:pt x="53" y="135"/>
                    <a:pt x="53" y="137"/>
                  </a:cubicBezTo>
                  <a:cubicBezTo>
                    <a:pt x="53" y="139"/>
                    <a:pt x="54" y="141"/>
                    <a:pt x="54" y="141"/>
                  </a:cubicBezTo>
                  <a:cubicBezTo>
                    <a:pt x="55" y="141"/>
                    <a:pt x="58" y="142"/>
                    <a:pt x="60" y="144"/>
                  </a:cubicBezTo>
                  <a:cubicBezTo>
                    <a:pt x="62" y="145"/>
                    <a:pt x="64" y="145"/>
                    <a:pt x="65" y="146"/>
                  </a:cubicBezTo>
                  <a:cubicBezTo>
                    <a:pt x="66" y="147"/>
                    <a:pt x="67" y="149"/>
                    <a:pt x="68" y="150"/>
                  </a:cubicBezTo>
                  <a:cubicBezTo>
                    <a:pt x="68" y="152"/>
                    <a:pt x="67" y="153"/>
                    <a:pt x="65" y="154"/>
                  </a:cubicBezTo>
                  <a:cubicBezTo>
                    <a:pt x="64" y="154"/>
                    <a:pt x="61" y="154"/>
                    <a:pt x="59" y="154"/>
                  </a:cubicBezTo>
                  <a:cubicBezTo>
                    <a:pt x="58" y="153"/>
                    <a:pt x="55" y="152"/>
                    <a:pt x="55" y="152"/>
                  </a:cubicBezTo>
                  <a:cubicBezTo>
                    <a:pt x="53" y="152"/>
                    <a:pt x="50" y="152"/>
                    <a:pt x="49" y="152"/>
                  </a:cubicBezTo>
                  <a:cubicBezTo>
                    <a:pt x="47" y="153"/>
                    <a:pt x="46" y="153"/>
                    <a:pt x="44" y="152"/>
                  </a:cubicBezTo>
                  <a:cubicBezTo>
                    <a:pt x="43" y="150"/>
                    <a:pt x="40" y="148"/>
                    <a:pt x="39" y="147"/>
                  </a:cubicBezTo>
                  <a:cubicBezTo>
                    <a:pt x="38" y="145"/>
                    <a:pt x="35" y="143"/>
                    <a:pt x="33" y="142"/>
                  </a:cubicBezTo>
                  <a:cubicBezTo>
                    <a:pt x="31" y="140"/>
                    <a:pt x="28" y="139"/>
                    <a:pt x="26" y="140"/>
                  </a:cubicBezTo>
                  <a:cubicBezTo>
                    <a:pt x="24" y="140"/>
                    <a:pt x="22" y="141"/>
                    <a:pt x="21" y="143"/>
                  </a:cubicBezTo>
                  <a:cubicBezTo>
                    <a:pt x="21" y="145"/>
                    <a:pt x="21" y="147"/>
                    <a:pt x="21" y="148"/>
                  </a:cubicBezTo>
                  <a:cubicBezTo>
                    <a:pt x="21" y="150"/>
                    <a:pt x="22" y="151"/>
                    <a:pt x="22" y="152"/>
                  </a:cubicBezTo>
                  <a:cubicBezTo>
                    <a:pt x="24" y="152"/>
                    <a:pt x="26" y="154"/>
                    <a:pt x="27" y="155"/>
                  </a:cubicBezTo>
                  <a:cubicBezTo>
                    <a:pt x="28" y="156"/>
                    <a:pt x="29" y="156"/>
                    <a:pt x="30" y="156"/>
                  </a:cubicBezTo>
                  <a:cubicBezTo>
                    <a:pt x="30" y="157"/>
                    <a:pt x="31" y="159"/>
                    <a:pt x="31" y="161"/>
                  </a:cubicBezTo>
                  <a:cubicBezTo>
                    <a:pt x="31" y="162"/>
                    <a:pt x="31" y="165"/>
                    <a:pt x="31" y="166"/>
                  </a:cubicBezTo>
                  <a:cubicBezTo>
                    <a:pt x="31" y="168"/>
                    <a:pt x="32" y="171"/>
                    <a:pt x="32" y="172"/>
                  </a:cubicBezTo>
                  <a:cubicBezTo>
                    <a:pt x="34" y="174"/>
                    <a:pt x="36" y="176"/>
                    <a:pt x="38" y="179"/>
                  </a:cubicBezTo>
                  <a:cubicBezTo>
                    <a:pt x="39" y="181"/>
                    <a:pt x="40" y="184"/>
                    <a:pt x="39" y="187"/>
                  </a:cubicBezTo>
                  <a:cubicBezTo>
                    <a:pt x="38" y="189"/>
                    <a:pt x="38" y="192"/>
                    <a:pt x="40" y="193"/>
                  </a:cubicBezTo>
                  <a:cubicBezTo>
                    <a:pt x="41" y="195"/>
                    <a:pt x="43" y="197"/>
                    <a:pt x="43" y="199"/>
                  </a:cubicBezTo>
                  <a:cubicBezTo>
                    <a:pt x="43" y="201"/>
                    <a:pt x="43" y="203"/>
                    <a:pt x="42" y="204"/>
                  </a:cubicBezTo>
                  <a:cubicBezTo>
                    <a:pt x="42" y="206"/>
                    <a:pt x="40" y="208"/>
                    <a:pt x="39" y="209"/>
                  </a:cubicBezTo>
                  <a:cubicBezTo>
                    <a:pt x="38" y="209"/>
                    <a:pt x="37" y="211"/>
                    <a:pt x="37" y="213"/>
                  </a:cubicBezTo>
                  <a:cubicBezTo>
                    <a:pt x="37" y="214"/>
                    <a:pt x="37" y="216"/>
                    <a:pt x="36" y="215"/>
                  </a:cubicBezTo>
                  <a:cubicBezTo>
                    <a:pt x="35" y="215"/>
                    <a:pt x="32" y="215"/>
                    <a:pt x="29" y="217"/>
                  </a:cubicBezTo>
                  <a:cubicBezTo>
                    <a:pt x="27" y="219"/>
                    <a:pt x="25" y="222"/>
                    <a:pt x="24" y="223"/>
                  </a:cubicBezTo>
                  <a:cubicBezTo>
                    <a:pt x="24" y="224"/>
                    <a:pt x="23" y="226"/>
                    <a:pt x="22" y="228"/>
                  </a:cubicBezTo>
                  <a:cubicBezTo>
                    <a:pt x="21" y="228"/>
                    <a:pt x="21" y="230"/>
                    <a:pt x="19" y="232"/>
                  </a:cubicBezTo>
                  <a:cubicBezTo>
                    <a:pt x="18" y="234"/>
                    <a:pt x="15" y="235"/>
                    <a:pt x="14" y="237"/>
                  </a:cubicBezTo>
                  <a:cubicBezTo>
                    <a:pt x="13" y="239"/>
                    <a:pt x="9" y="241"/>
                    <a:pt x="7" y="241"/>
                  </a:cubicBezTo>
                  <a:cubicBezTo>
                    <a:pt x="6" y="241"/>
                    <a:pt x="4" y="243"/>
                    <a:pt x="4" y="245"/>
                  </a:cubicBezTo>
                  <a:cubicBezTo>
                    <a:pt x="4" y="246"/>
                    <a:pt x="3" y="248"/>
                    <a:pt x="3" y="250"/>
                  </a:cubicBezTo>
                  <a:cubicBezTo>
                    <a:pt x="3" y="251"/>
                    <a:pt x="2" y="254"/>
                    <a:pt x="1" y="256"/>
                  </a:cubicBezTo>
                  <a:cubicBezTo>
                    <a:pt x="0" y="259"/>
                    <a:pt x="0" y="262"/>
                    <a:pt x="1" y="264"/>
                  </a:cubicBezTo>
                  <a:cubicBezTo>
                    <a:pt x="1" y="265"/>
                    <a:pt x="4" y="266"/>
                    <a:pt x="6" y="265"/>
                  </a:cubicBezTo>
                  <a:cubicBezTo>
                    <a:pt x="8" y="265"/>
                    <a:pt x="10" y="264"/>
                    <a:pt x="11" y="264"/>
                  </a:cubicBezTo>
                  <a:cubicBezTo>
                    <a:pt x="13" y="264"/>
                    <a:pt x="15" y="262"/>
                    <a:pt x="16" y="262"/>
                  </a:cubicBezTo>
                  <a:cubicBezTo>
                    <a:pt x="18" y="260"/>
                    <a:pt x="21" y="258"/>
                    <a:pt x="23" y="257"/>
                  </a:cubicBezTo>
                  <a:cubicBezTo>
                    <a:pt x="24" y="256"/>
                    <a:pt x="28" y="255"/>
                    <a:pt x="31" y="254"/>
                  </a:cubicBezTo>
                  <a:cubicBezTo>
                    <a:pt x="32" y="254"/>
                    <a:pt x="36" y="253"/>
                    <a:pt x="38" y="253"/>
                  </a:cubicBezTo>
                  <a:cubicBezTo>
                    <a:pt x="40" y="254"/>
                    <a:pt x="42" y="254"/>
                    <a:pt x="44" y="253"/>
                  </a:cubicBezTo>
                  <a:cubicBezTo>
                    <a:pt x="45" y="253"/>
                    <a:pt x="48" y="251"/>
                    <a:pt x="48" y="251"/>
                  </a:cubicBezTo>
                  <a:cubicBezTo>
                    <a:pt x="49" y="249"/>
                    <a:pt x="50" y="247"/>
                    <a:pt x="50" y="245"/>
                  </a:cubicBezTo>
                  <a:cubicBezTo>
                    <a:pt x="50" y="244"/>
                    <a:pt x="50" y="241"/>
                    <a:pt x="49" y="240"/>
                  </a:cubicBezTo>
                  <a:cubicBezTo>
                    <a:pt x="49" y="238"/>
                    <a:pt x="50" y="235"/>
                    <a:pt x="51" y="234"/>
                  </a:cubicBezTo>
                  <a:cubicBezTo>
                    <a:pt x="52" y="232"/>
                    <a:pt x="53" y="229"/>
                    <a:pt x="54" y="228"/>
                  </a:cubicBezTo>
                  <a:cubicBezTo>
                    <a:pt x="54" y="227"/>
                    <a:pt x="56" y="228"/>
                    <a:pt x="57" y="228"/>
                  </a:cubicBezTo>
                  <a:cubicBezTo>
                    <a:pt x="58" y="230"/>
                    <a:pt x="59" y="233"/>
                    <a:pt x="61" y="233"/>
                  </a:cubicBezTo>
                  <a:cubicBezTo>
                    <a:pt x="62" y="234"/>
                    <a:pt x="63" y="237"/>
                    <a:pt x="63" y="238"/>
                  </a:cubicBezTo>
                  <a:cubicBezTo>
                    <a:pt x="64" y="239"/>
                    <a:pt x="64" y="239"/>
                    <a:pt x="66" y="238"/>
                  </a:cubicBezTo>
                  <a:cubicBezTo>
                    <a:pt x="68" y="237"/>
                    <a:pt x="71" y="236"/>
                    <a:pt x="71" y="234"/>
                  </a:cubicBezTo>
                  <a:cubicBezTo>
                    <a:pt x="73" y="232"/>
                    <a:pt x="75" y="231"/>
                    <a:pt x="77" y="231"/>
                  </a:cubicBezTo>
                  <a:cubicBezTo>
                    <a:pt x="78" y="231"/>
                    <a:pt x="79" y="232"/>
                    <a:pt x="80" y="234"/>
                  </a:cubicBezTo>
                  <a:cubicBezTo>
                    <a:pt x="80" y="235"/>
                    <a:pt x="81" y="235"/>
                    <a:pt x="82" y="235"/>
                  </a:cubicBezTo>
                  <a:cubicBezTo>
                    <a:pt x="84" y="234"/>
                    <a:pt x="86" y="234"/>
                    <a:pt x="87" y="234"/>
                  </a:cubicBezTo>
                  <a:cubicBezTo>
                    <a:pt x="88" y="234"/>
                    <a:pt x="88" y="232"/>
                    <a:pt x="88" y="231"/>
                  </a:cubicBezTo>
                  <a:cubicBezTo>
                    <a:pt x="88" y="229"/>
                    <a:pt x="88" y="228"/>
                    <a:pt x="89" y="227"/>
                  </a:cubicBezTo>
                  <a:cubicBezTo>
                    <a:pt x="90" y="226"/>
                    <a:pt x="89" y="224"/>
                    <a:pt x="88" y="223"/>
                  </a:cubicBezTo>
                  <a:cubicBezTo>
                    <a:pt x="87" y="223"/>
                    <a:pt x="87" y="221"/>
                    <a:pt x="87" y="219"/>
                  </a:cubicBezTo>
                  <a:cubicBezTo>
                    <a:pt x="87" y="217"/>
                    <a:pt x="89" y="216"/>
                    <a:pt x="91" y="215"/>
                  </a:cubicBezTo>
                  <a:cubicBezTo>
                    <a:pt x="92" y="214"/>
                    <a:pt x="95" y="213"/>
                    <a:pt x="97" y="211"/>
                  </a:cubicBezTo>
                  <a:cubicBezTo>
                    <a:pt x="100" y="210"/>
                    <a:pt x="102" y="209"/>
                    <a:pt x="103" y="208"/>
                  </a:cubicBezTo>
                  <a:cubicBezTo>
                    <a:pt x="104" y="207"/>
                    <a:pt x="104" y="205"/>
                    <a:pt x="104" y="204"/>
                  </a:cubicBezTo>
                  <a:cubicBezTo>
                    <a:pt x="103" y="203"/>
                    <a:pt x="103" y="201"/>
                    <a:pt x="103" y="200"/>
                  </a:cubicBezTo>
                  <a:cubicBezTo>
                    <a:pt x="103" y="199"/>
                    <a:pt x="104" y="199"/>
                    <a:pt x="107" y="199"/>
                  </a:cubicBezTo>
                  <a:cubicBezTo>
                    <a:pt x="109" y="200"/>
                    <a:pt x="110" y="199"/>
                    <a:pt x="110" y="197"/>
                  </a:cubicBezTo>
                  <a:cubicBezTo>
                    <a:pt x="110" y="196"/>
                    <a:pt x="111" y="195"/>
                    <a:pt x="112" y="195"/>
                  </a:cubicBezTo>
                  <a:cubicBezTo>
                    <a:pt x="114" y="196"/>
                    <a:pt x="116" y="196"/>
                    <a:pt x="117" y="196"/>
                  </a:cubicBezTo>
                  <a:cubicBezTo>
                    <a:pt x="117" y="196"/>
                    <a:pt x="119" y="195"/>
                    <a:pt x="121" y="195"/>
                  </a:cubicBezTo>
                  <a:cubicBezTo>
                    <a:pt x="122" y="195"/>
                    <a:pt x="125" y="195"/>
                    <a:pt x="126" y="196"/>
                  </a:cubicBezTo>
                  <a:cubicBezTo>
                    <a:pt x="127" y="197"/>
                    <a:pt x="130" y="199"/>
                    <a:pt x="131" y="200"/>
                  </a:cubicBezTo>
                  <a:cubicBezTo>
                    <a:pt x="131" y="203"/>
                    <a:pt x="133" y="205"/>
                    <a:pt x="134" y="206"/>
                  </a:cubicBezTo>
                  <a:cubicBezTo>
                    <a:pt x="135" y="207"/>
                    <a:pt x="137" y="208"/>
                    <a:pt x="139" y="208"/>
                  </a:cubicBezTo>
                  <a:cubicBezTo>
                    <a:pt x="142" y="208"/>
                    <a:pt x="144" y="208"/>
                    <a:pt x="145" y="208"/>
                  </a:cubicBezTo>
                  <a:cubicBezTo>
                    <a:pt x="147" y="208"/>
                    <a:pt x="149" y="207"/>
                    <a:pt x="151" y="207"/>
                  </a:cubicBezTo>
                  <a:cubicBezTo>
                    <a:pt x="152" y="207"/>
                    <a:pt x="155" y="206"/>
                    <a:pt x="157" y="206"/>
                  </a:cubicBezTo>
                  <a:cubicBezTo>
                    <a:pt x="159" y="205"/>
                    <a:pt x="160" y="204"/>
                    <a:pt x="161" y="203"/>
                  </a:cubicBezTo>
                  <a:cubicBezTo>
                    <a:pt x="162" y="201"/>
                    <a:pt x="163" y="200"/>
                    <a:pt x="165" y="200"/>
                  </a:cubicBezTo>
                  <a:cubicBezTo>
                    <a:pt x="166" y="200"/>
                    <a:pt x="167" y="199"/>
                    <a:pt x="168" y="198"/>
                  </a:cubicBezTo>
                  <a:cubicBezTo>
                    <a:pt x="168" y="196"/>
                    <a:pt x="170" y="193"/>
                    <a:pt x="171" y="193"/>
                  </a:cubicBezTo>
                  <a:cubicBezTo>
                    <a:pt x="172" y="192"/>
                    <a:pt x="175" y="190"/>
                    <a:pt x="179" y="189"/>
                  </a:cubicBezTo>
                  <a:cubicBezTo>
                    <a:pt x="182" y="187"/>
                    <a:pt x="185" y="186"/>
                    <a:pt x="186" y="185"/>
                  </a:cubicBezTo>
                  <a:cubicBezTo>
                    <a:pt x="186" y="185"/>
                    <a:pt x="186" y="185"/>
                    <a:pt x="186" y="185"/>
                  </a:cubicBezTo>
                  <a:cubicBezTo>
                    <a:pt x="188" y="184"/>
                    <a:pt x="190" y="181"/>
                    <a:pt x="193" y="179"/>
                  </a:cubicBezTo>
                  <a:cubicBezTo>
                    <a:pt x="195" y="178"/>
                    <a:pt x="198" y="175"/>
                    <a:pt x="199" y="174"/>
                  </a:cubicBezTo>
                  <a:cubicBezTo>
                    <a:pt x="200" y="173"/>
                    <a:pt x="201" y="171"/>
                    <a:pt x="202" y="171"/>
                  </a:cubicBezTo>
                  <a:cubicBezTo>
                    <a:pt x="203" y="171"/>
                    <a:pt x="205" y="169"/>
                    <a:pt x="205" y="168"/>
                  </a:cubicBezTo>
                  <a:cubicBezTo>
                    <a:pt x="206" y="167"/>
                    <a:pt x="207" y="166"/>
                    <a:pt x="208" y="165"/>
                  </a:cubicBezTo>
                  <a:cubicBezTo>
                    <a:pt x="208" y="165"/>
                    <a:pt x="209" y="164"/>
                    <a:pt x="211" y="164"/>
                  </a:cubicBezTo>
                  <a:cubicBezTo>
                    <a:pt x="212" y="164"/>
                    <a:pt x="213" y="163"/>
                    <a:pt x="213" y="162"/>
                  </a:cubicBezTo>
                  <a:cubicBezTo>
                    <a:pt x="213" y="161"/>
                    <a:pt x="212" y="160"/>
                    <a:pt x="212" y="160"/>
                  </a:cubicBezTo>
                  <a:cubicBezTo>
                    <a:pt x="212" y="159"/>
                    <a:pt x="210" y="159"/>
                    <a:pt x="209" y="160"/>
                  </a:cubicBezTo>
                  <a:cubicBezTo>
                    <a:pt x="207" y="160"/>
                    <a:pt x="205" y="161"/>
                    <a:pt x="205" y="162"/>
                  </a:cubicBezTo>
                  <a:cubicBezTo>
                    <a:pt x="204" y="163"/>
                    <a:pt x="203" y="165"/>
                    <a:pt x="203" y="166"/>
                  </a:cubicBezTo>
                  <a:cubicBezTo>
                    <a:pt x="204" y="166"/>
                    <a:pt x="203" y="167"/>
                    <a:pt x="201" y="167"/>
                  </a:cubicBezTo>
                  <a:cubicBezTo>
                    <a:pt x="200" y="167"/>
                    <a:pt x="199" y="166"/>
                    <a:pt x="199" y="165"/>
                  </a:cubicBezTo>
                  <a:cubicBezTo>
                    <a:pt x="199" y="164"/>
                    <a:pt x="201" y="162"/>
                    <a:pt x="202" y="161"/>
                  </a:cubicBezTo>
                  <a:cubicBezTo>
                    <a:pt x="204" y="160"/>
                    <a:pt x="205" y="158"/>
                    <a:pt x="206" y="157"/>
                  </a:cubicBezTo>
                  <a:cubicBezTo>
                    <a:pt x="207" y="156"/>
                    <a:pt x="208" y="154"/>
                    <a:pt x="209" y="154"/>
                  </a:cubicBezTo>
                  <a:cubicBezTo>
                    <a:pt x="209" y="154"/>
                    <a:pt x="211" y="153"/>
                    <a:pt x="212" y="152"/>
                  </a:cubicBezTo>
                  <a:cubicBezTo>
                    <a:pt x="212" y="152"/>
                    <a:pt x="214" y="150"/>
                    <a:pt x="215" y="149"/>
                  </a:cubicBezTo>
                  <a:cubicBezTo>
                    <a:pt x="217" y="147"/>
                    <a:pt x="219" y="147"/>
                    <a:pt x="220" y="148"/>
                  </a:cubicBezTo>
                  <a:cubicBezTo>
                    <a:pt x="220" y="148"/>
                    <a:pt x="221" y="150"/>
                    <a:pt x="221" y="151"/>
                  </a:cubicBezTo>
                  <a:cubicBezTo>
                    <a:pt x="221" y="152"/>
                    <a:pt x="221" y="153"/>
                    <a:pt x="221" y="154"/>
                  </a:cubicBezTo>
                  <a:cubicBezTo>
                    <a:pt x="221" y="155"/>
                    <a:pt x="221" y="156"/>
                    <a:pt x="219" y="157"/>
                  </a:cubicBezTo>
                  <a:cubicBezTo>
                    <a:pt x="218" y="157"/>
                    <a:pt x="217" y="158"/>
                    <a:pt x="217" y="158"/>
                  </a:cubicBezTo>
                  <a:cubicBezTo>
                    <a:pt x="218" y="159"/>
                    <a:pt x="219" y="159"/>
                    <a:pt x="220" y="159"/>
                  </a:cubicBezTo>
                  <a:cubicBezTo>
                    <a:pt x="221" y="159"/>
                    <a:pt x="222" y="158"/>
                    <a:pt x="224" y="158"/>
                  </a:cubicBezTo>
                  <a:cubicBezTo>
                    <a:pt x="225" y="157"/>
                    <a:pt x="227" y="156"/>
                    <a:pt x="229" y="156"/>
                  </a:cubicBezTo>
                  <a:cubicBezTo>
                    <a:pt x="229" y="155"/>
                    <a:pt x="231" y="154"/>
                    <a:pt x="232" y="154"/>
                  </a:cubicBezTo>
                  <a:cubicBezTo>
                    <a:pt x="233" y="153"/>
                    <a:pt x="236" y="152"/>
                    <a:pt x="238" y="151"/>
                  </a:cubicBezTo>
                  <a:cubicBezTo>
                    <a:pt x="241" y="151"/>
                    <a:pt x="245" y="149"/>
                    <a:pt x="246" y="149"/>
                  </a:cubicBezTo>
                  <a:cubicBezTo>
                    <a:pt x="249" y="148"/>
                    <a:pt x="252" y="147"/>
                    <a:pt x="254" y="146"/>
                  </a:cubicBezTo>
                  <a:cubicBezTo>
                    <a:pt x="256" y="146"/>
                    <a:pt x="259" y="144"/>
                    <a:pt x="261" y="143"/>
                  </a:cubicBezTo>
                  <a:cubicBezTo>
                    <a:pt x="262" y="142"/>
                    <a:pt x="262" y="140"/>
                    <a:pt x="261" y="140"/>
                  </a:cubicBezTo>
                  <a:cubicBezTo>
                    <a:pt x="260" y="140"/>
                    <a:pt x="258" y="138"/>
                    <a:pt x="257" y="137"/>
                  </a:cubicBezTo>
                  <a:cubicBezTo>
                    <a:pt x="255" y="136"/>
                    <a:pt x="255" y="136"/>
                    <a:pt x="255" y="136"/>
                  </a:cubicBezTo>
                  <a:cubicBezTo>
                    <a:pt x="255" y="135"/>
                    <a:pt x="255" y="135"/>
                    <a:pt x="255" y="135"/>
                  </a:cubicBezTo>
                  <a:cubicBezTo>
                    <a:pt x="255" y="135"/>
                    <a:pt x="255" y="135"/>
                    <a:pt x="257" y="135"/>
                  </a:cubicBezTo>
                  <a:cubicBezTo>
                    <a:pt x="258" y="135"/>
                    <a:pt x="260" y="135"/>
                    <a:pt x="261" y="136"/>
                  </a:cubicBezTo>
                  <a:cubicBezTo>
                    <a:pt x="263" y="137"/>
                    <a:pt x="265" y="138"/>
                    <a:pt x="265" y="139"/>
                  </a:cubicBezTo>
                  <a:cubicBezTo>
                    <a:pt x="266" y="139"/>
                    <a:pt x="268" y="139"/>
                    <a:pt x="268" y="138"/>
                  </a:cubicBezTo>
                  <a:cubicBezTo>
                    <a:pt x="268" y="137"/>
                    <a:pt x="270" y="136"/>
                    <a:pt x="270" y="135"/>
                  </a:cubicBezTo>
                  <a:cubicBezTo>
                    <a:pt x="271" y="134"/>
                    <a:pt x="271" y="133"/>
                    <a:pt x="272" y="132"/>
                  </a:cubicBezTo>
                  <a:cubicBezTo>
                    <a:pt x="272" y="130"/>
                    <a:pt x="273" y="128"/>
                    <a:pt x="274" y="128"/>
                  </a:cubicBezTo>
                  <a:cubicBezTo>
                    <a:pt x="275" y="127"/>
                    <a:pt x="276" y="126"/>
                    <a:pt x="277" y="126"/>
                  </a:cubicBezTo>
                  <a:cubicBezTo>
                    <a:pt x="279" y="126"/>
                    <a:pt x="281" y="125"/>
                    <a:pt x="282" y="124"/>
                  </a:cubicBezTo>
                  <a:cubicBezTo>
                    <a:pt x="283" y="124"/>
                    <a:pt x="285" y="121"/>
                    <a:pt x="286" y="119"/>
                  </a:cubicBezTo>
                  <a:cubicBezTo>
                    <a:pt x="287" y="118"/>
                    <a:pt x="287" y="118"/>
                    <a:pt x="287" y="118"/>
                  </a:cubicBezTo>
                  <a:cubicBezTo>
                    <a:pt x="288" y="117"/>
                    <a:pt x="288" y="116"/>
                    <a:pt x="287" y="115"/>
                  </a:cubicBezTo>
                  <a:cubicBezTo>
                    <a:pt x="287" y="115"/>
                    <a:pt x="287" y="115"/>
                    <a:pt x="286" y="115"/>
                  </a:cubicBezTo>
                  <a:cubicBezTo>
                    <a:pt x="285" y="114"/>
                    <a:pt x="285" y="113"/>
                    <a:pt x="286" y="112"/>
                  </a:cubicBezTo>
                  <a:cubicBezTo>
                    <a:pt x="287" y="110"/>
                    <a:pt x="288" y="108"/>
                    <a:pt x="289" y="108"/>
                  </a:cubicBezTo>
                  <a:cubicBezTo>
                    <a:pt x="290" y="108"/>
                    <a:pt x="291" y="107"/>
                    <a:pt x="292" y="106"/>
                  </a:cubicBezTo>
                  <a:cubicBezTo>
                    <a:pt x="293" y="105"/>
                    <a:pt x="295" y="104"/>
                    <a:pt x="295" y="103"/>
                  </a:cubicBezTo>
                  <a:cubicBezTo>
                    <a:pt x="296" y="103"/>
                    <a:pt x="297" y="101"/>
                    <a:pt x="298" y="101"/>
                  </a:cubicBezTo>
                  <a:cubicBezTo>
                    <a:pt x="298" y="100"/>
                    <a:pt x="298" y="100"/>
                    <a:pt x="298" y="100"/>
                  </a:cubicBezTo>
                  <a:cubicBezTo>
                    <a:pt x="299" y="100"/>
                    <a:pt x="299" y="99"/>
                    <a:pt x="299" y="99"/>
                  </a:cubicBezTo>
                  <a:cubicBezTo>
                    <a:pt x="299" y="99"/>
                    <a:pt x="299" y="99"/>
                    <a:pt x="298" y="98"/>
                  </a:cubicBezTo>
                  <a:cubicBezTo>
                    <a:pt x="298" y="97"/>
                    <a:pt x="297" y="96"/>
                    <a:pt x="296" y="96"/>
                  </a:cubicBezTo>
                  <a:cubicBezTo>
                    <a:pt x="294" y="95"/>
                    <a:pt x="294" y="94"/>
                    <a:pt x="294" y="93"/>
                  </a:cubicBezTo>
                  <a:cubicBezTo>
                    <a:pt x="295" y="92"/>
                    <a:pt x="295" y="90"/>
                    <a:pt x="294" y="88"/>
                  </a:cubicBezTo>
                  <a:cubicBezTo>
                    <a:pt x="293" y="86"/>
                    <a:pt x="291" y="83"/>
                    <a:pt x="290" y="80"/>
                  </a:cubicBezTo>
                  <a:cubicBezTo>
                    <a:pt x="289" y="78"/>
                    <a:pt x="288" y="75"/>
                    <a:pt x="288" y="74"/>
                  </a:cubicBezTo>
                  <a:cubicBezTo>
                    <a:pt x="288" y="72"/>
                    <a:pt x="289" y="69"/>
                    <a:pt x="290" y="69"/>
                  </a:cubicBezTo>
                  <a:cubicBezTo>
                    <a:pt x="291" y="68"/>
                    <a:pt x="292" y="65"/>
                    <a:pt x="294" y="63"/>
                  </a:cubicBezTo>
                  <a:cubicBezTo>
                    <a:pt x="294" y="62"/>
                    <a:pt x="297" y="58"/>
                    <a:pt x="299" y="57"/>
                  </a:cubicBezTo>
                  <a:cubicBezTo>
                    <a:pt x="301" y="56"/>
                    <a:pt x="303" y="54"/>
                    <a:pt x="305" y="53"/>
                  </a:cubicBezTo>
                  <a:cubicBezTo>
                    <a:pt x="306" y="52"/>
                    <a:pt x="309" y="51"/>
                    <a:pt x="311" y="50"/>
                  </a:cubicBezTo>
                  <a:cubicBezTo>
                    <a:pt x="314" y="50"/>
                    <a:pt x="317" y="49"/>
                    <a:pt x="318" y="48"/>
                  </a:cubicBezTo>
                  <a:cubicBezTo>
                    <a:pt x="319" y="48"/>
                    <a:pt x="323" y="47"/>
                    <a:pt x="325" y="46"/>
                  </a:cubicBezTo>
                  <a:cubicBezTo>
                    <a:pt x="326" y="45"/>
                    <a:pt x="330" y="44"/>
                    <a:pt x="331" y="44"/>
                  </a:cubicBezTo>
                  <a:cubicBezTo>
                    <a:pt x="332" y="44"/>
                    <a:pt x="332" y="44"/>
                    <a:pt x="332" y="44"/>
                  </a:cubicBezTo>
                  <a:cubicBezTo>
                    <a:pt x="333" y="43"/>
                    <a:pt x="333" y="41"/>
                    <a:pt x="332" y="41"/>
                  </a:cubicBezTo>
                  <a:cubicBezTo>
                    <a:pt x="330" y="39"/>
                    <a:pt x="326" y="38"/>
                    <a:pt x="325"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9" name="Freeform 15">
              <a:extLst>
                <a:ext uri="{FF2B5EF4-FFF2-40B4-BE49-F238E27FC236}">
                  <a16:creationId xmlns:a16="http://schemas.microsoft.com/office/drawing/2014/main" id="{3A0F8493-11BC-4743-8E66-4C97E817A04F}"/>
                </a:ext>
              </a:extLst>
            </p:cNvPr>
            <p:cNvSpPr>
              <a:spLocks/>
            </p:cNvSpPr>
            <p:nvPr/>
          </p:nvSpPr>
          <p:spPr bwMode="auto">
            <a:xfrm>
              <a:off x="6207846" y="1964022"/>
              <a:ext cx="84172" cy="97946"/>
            </a:xfrm>
            <a:custGeom>
              <a:avLst/>
              <a:gdLst/>
              <a:ahLst/>
              <a:cxnLst>
                <a:cxn ang="0">
                  <a:pos x="7" y="51"/>
                </a:cxn>
                <a:cxn ang="0">
                  <a:pos x="12" y="52"/>
                </a:cxn>
                <a:cxn ang="0">
                  <a:pos x="17" y="53"/>
                </a:cxn>
                <a:cxn ang="0">
                  <a:pos x="21" y="52"/>
                </a:cxn>
                <a:cxn ang="0">
                  <a:pos x="29" y="49"/>
                </a:cxn>
                <a:cxn ang="0">
                  <a:pos x="36" y="49"/>
                </a:cxn>
                <a:cxn ang="0">
                  <a:pos x="41" y="44"/>
                </a:cxn>
                <a:cxn ang="0">
                  <a:pos x="43" y="43"/>
                </a:cxn>
                <a:cxn ang="0">
                  <a:pos x="44" y="42"/>
                </a:cxn>
                <a:cxn ang="0">
                  <a:pos x="44" y="39"/>
                </a:cxn>
                <a:cxn ang="0">
                  <a:pos x="42" y="38"/>
                </a:cxn>
                <a:cxn ang="0">
                  <a:pos x="36" y="31"/>
                </a:cxn>
                <a:cxn ang="0">
                  <a:pos x="37" y="27"/>
                </a:cxn>
                <a:cxn ang="0">
                  <a:pos x="40" y="22"/>
                </a:cxn>
                <a:cxn ang="0">
                  <a:pos x="41" y="17"/>
                </a:cxn>
                <a:cxn ang="0">
                  <a:pos x="41" y="12"/>
                </a:cxn>
                <a:cxn ang="0">
                  <a:pos x="39" y="6"/>
                </a:cxn>
                <a:cxn ang="0">
                  <a:pos x="33" y="2"/>
                </a:cxn>
                <a:cxn ang="0">
                  <a:pos x="25" y="2"/>
                </a:cxn>
                <a:cxn ang="0">
                  <a:pos x="20" y="4"/>
                </a:cxn>
                <a:cxn ang="0">
                  <a:pos x="15" y="7"/>
                </a:cxn>
                <a:cxn ang="0">
                  <a:pos x="10" y="7"/>
                </a:cxn>
                <a:cxn ang="0">
                  <a:pos x="6" y="10"/>
                </a:cxn>
                <a:cxn ang="0">
                  <a:pos x="5" y="12"/>
                </a:cxn>
                <a:cxn ang="0">
                  <a:pos x="4" y="13"/>
                </a:cxn>
                <a:cxn ang="0">
                  <a:pos x="5" y="14"/>
                </a:cxn>
                <a:cxn ang="0">
                  <a:pos x="5" y="18"/>
                </a:cxn>
                <a:cxn ang="0">
                  <a:pos x="4" y="25"/>
                </a:cxn>
                <a:cxn ang="0">
                  <a:pos x="1" y="32"/>
                </a:cxn>
                <a:cxn ang="0">
                  <a:pos x="0" y="37"/>
                </a:cxn>
                <a:cxn ang="0">
                  <a:pos x="0" y="43"/>
                </a:cxn>
                <a:cxn ang="0">
                  <a:pos x="0" y="45"/>
                </a:cxn>
                <a:cxn ang="0">
                  <a:pos x="3" y="49"/>
                </a:cxn>
                <a:cxn ang="0">
                  <a:pos x="7" y="51"/>
                </a:cxn>
              </a:cxnLst>
              <a:rect l="0" t="0" r="r" b="b"/>
              <a:pathLst>
                <a:path w="45" h="53">
                  <a:moveTo>
                    <a:pt x="7" y="51"/>
                  </a:moveTo>
                  <a:cubicBezTo>
                    <a:pt x="8" y="51"/>
                    <a:pt x="11" y="51"/>
                    <a:pt x="12" y="52"/>
                  </a:cubicBezTo>
                  <a:cubicBezTo>
                    <a:pt x="13" y="52"/>
                    <a:pt x="16" y="53"/>
                    <a:pt x="17" y="53"/>
                  </a:cubicBezTo>
                  <a:cubicBezTo>
                    <a:pt x="18" y="53"/>
                    <a:pt x="21" y="53"/>
                    <a:pt x="21" y="52"/>
                  </a:cubicBezTo>
                  <a:cubicBezTo>
                    <a:pt x="23" y="51"/>
                    <a:pt x="27" y="49"/>
                    <a:pt x="29" y="49"/>
                  </a:cubicBezTo>
                  <a:cubicBezTo>
                    <a:pt x="31" y="49"/>
                    <a:pt x="35" y="49"/>
                    <a:pt x="36" y="49"/>
                  </a:cubicBezTo>
                  <a:cubicBezTo>
                    <a:pt x="38" y="48"/>
                    <a:pt x="39" y="46"/>
                    <a:pt x="41" y="44"/>
                  </a:cubicBezTo>
                  <a:cubicBezTo>
                    <a:pt x="41" y="44"/>
                    <a:pt x="41" y="44"/>
                    <a:pt x="43" y="43"/>
                  </a:cubicBezTo>
                  <a:cubicBezTo>
                    <a:pt x="44" y="42"/>
                    <a:pt x="44" y="42"/>
                    <a:pt x="44" y="42"/>
                  </a:cubicBezTo>
                  <a:cubicBezTo>
                    <a:pt x="45" y="41"/>
                    <a:pt x="45" y="40"/>
                    <a:pt x="44" y="39"/>
                  </a:cubicBezTo>
                  <a:cubicBezTo>
                    <a:pt x="44" y="39"/>
                    <a:pt x="44" y="39"/>
                    <a:pt x="42" y="38"/>
                  </a:cubicBezTo>
                  <a:cubicBezTo>
                    <a:pt x="39" y="36"/>
                    <a:pt x="37" y="33"/>
                    <a:pt x="36" y="31"/>
                  </a:cubicBezTo>
                  <a:cubicBezTo>
                    <a:pt x="36" y="29"/>
                    <a:pt x="36" y="28"/>
                    <a:pt x="37" y="27"/>
                  </a:cubicBezTo>
                  <a:cubicBezTo>
                    <a:pt x="38" y="26"/>
                    <a:pt x="39" y="24"/>
                    <a:pt x="40" y="22"/>
                  </a:cubicBezTo>
                  <a:cubicBezTo>
                    <a:pt x="40" y="20"/>
                    <a:pt x="41" y="17"/>
                    <a:pt x="41" y="17"/>
                  </a:cubicBezTo>
                  <a:cubicBezTo>
                    <a:pt x="41" y="15"/>
                    <a:pt x="41" y="12"/>
                    <a:pt x="41" y="12"/>
                  </a:cubicBezTo>
                  <a:cubicBezTo>
                    <a:pt x="41" y="10"/>
                    <a:pt x="40" y="7"/>
                    <a:pt x="39" y="6"/>
                  </a:cubicBezTo>
                  <a:cubicBezTo>
                    <a:pt x="37" y="5"/>
                    <a:pt x="34" y="2"/>
                    <a:pt x="33" y="2"/>
                  </a:cubicBezTo>
                  <a:cubicBezTo>
                    <a:pt x="30" y="1"/>
                    <a:pt x="27" y="0"/>
                    <a:pt x="25" y="2"/>
                  </a:cubicBezTo>
                  <a:cubicBezTo>
                    <a:pt x="24" y="3"/>
                    <a:pt x="21" y="4"/>
                    <a:pt x="20" y="4"/>
                  </a:cubicBezTo>
                  <a:cubicBezTo>
                    <a:pt x="18" y="5"/>
                    <a:pt x="16" y="6"/>
                    <a:pt x="15" y="7"/>
                  </a:cubicBezTo>
                  <a:cubicBezTo>
                    <a:pt x="14" y="7"/>
                    <a:pt x="12" y="7"/>
                    <a:pt x="10" y="7"/>
                  </a:cubicBezTo>
                  <a:cubicBezTo>
                    <a:pt x="8" y="7"/>
                    <a:pt x="7" y="9"/>
                    <a:pt x="6" y="10"/>
                  </a:cubicBezTo>
                  <a:cubicBezTo>
                    <a:pt x="5" y="12"/>
                    <a:pt x="5" y="12"/>
                    <a:pt x="5" y="12"/>
                  </a:cubicBezTo>
                  <a:cubicBezTo>
                    <a:pt x="4" y="12"/>
                    <a:pt x="4" y="13"/>
                    <a:pt x="4" y="13"/>
                  </a:cubicBezTo>
                  <a:cubicBezTo>
                    <a:pt x="4" y="13"/>
                    <a:pt x="4" y="13"/>
                    <a:pt x="5" y="14"/>
                  </a:cubicBezTo>
                  <a:cubicBezTo>
                    <a:pt x="5" y="15"/>
                    <a:pt x="6" y="17"/>
                    <a:pt x="5" y="18"/>
                  </a:cubicBezTo>
                  <a:cubicBezTo>
                    <a:pt x="5" y="19"/>
                    <a:pt x="5" y="23"/>
                    <a:pt x="4" y="25"/>
                  </a:cubicBezTo>
                  <a:cubicBezTo>
                    <a:pt x="3" y="27"/>
                    <a:pt x="2" y="30"/>
                    <a:pt x="1" y="32"/>
                  </a:cubicBezTo>
                  <a:cubicBezTo>
                    <a:pt x="1" y="34"/>
                    <a:pt x="1" y="36"/>
                    <a:pt x="0" y="37"/>
                  </a:cubicBezTo>
                  <a:cubicBezTo>
                    <a:pt x="0" y="39"/>
                    <a:pt x="0" y="41"/>
                    <a:pt x="0" y="43"/>
                  </a:cubicBezTo>
                  <a:cubicBezTo>
                    <a:pt x="0" y="45"/>
                    <a:pt x="0" y="45"/>
                    <a:pt x="0" y="45"/>
                  </a:cubicBezTo>
                  <a:cubicBezTo>
                    <a:pt x="0" y="45"/>
                    <a:pt x="1" y="47"/>
                    <a:pt x="3" y="49"/>
                  </a:cubicBezTo>
                  <a:cubicBezTo>
                    <a:pt x="3" y="50"/>
                    <a:pt x="6" y="51"/>
                    <a:pt x="7" y="5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0" name="Freeform 16">
              <a:extLst>
                <a:ext uri="{FF2B5EF4-FFF2-40B4-BE49-F238E27FC236}">
                  <a16:creationId xmlns:a16="http://schemas.microsoft.com/office/drawing/2014/main" id="{44723E1C-0E54-4CAA-883B-5D0644294847}"/>
                </a:ext>
              </a:extLst>
            </p:cNvPr>
            <p:cNvSpPr>
              <a:spLocks/>
            </p:cNvSpPr>
            <p:nvPr/>
          </p:nvSpPr>
          <p:spPr bwMode="auto">
            <a:xfrm>
              <a:off x="5048563" y="3448516"/>
              <a:ext cx="433104" cy="554007"/>
            </a:xfrm>
            <a:custGeom>
              <a:avLst/>
              <a:gdLst/>
              <a:ahLst/>
              <a:cxnLst>
                <a:cxn ang="0">
                  <a:pos x="218" y="4"/>
                </a:cxn>
                <a:cxn ang="0">
                  <a:pos x="201" y="10"/>
                </a:cxn>
                <a:cxn ang="0">
                  <a:pos x="186" y="14"/>
                </a:cxn>
                <a:cxn ang="0">
                  <a:pos x="172" y="21"/>
                </a:cxn>
                <a:cxn ang="0">
                  <a:pos x="154" y="22"/>
                </a:cxn>
                <a:cxn ang="0">
                  <a:pos x="140" y="36"/>
                </a:cxn>
                <a:cxn ang="0">
                  <a:pos x="121" y="42"/>
                </a:cxn>
                <a:cxn ang="0">
                  <a:pos x="107" y="36"/>
                </a:cxn>
                <a:cxn ang="0">
                  <a:pos x="91" y="42"/>
                </a:cxn>
                <a:cxn ang="0">
                  <a:pos x="82" y="55"/>
                </a:cxn>
                <a:cxn ang="0">
                  <a:pos x="69" y="69"/>
                </a:cxn>
                <a:cxn ang="0">
                  <a:pos x="83" y="72"/>
                </a:cxn>
                <a:cxn ang="0">
                  <a:pos x="82" y="85"/>
                </a:cxn>
                <a:cxn ang="0">
                  <a:pos x="68" y="93"/>
                </a:cxn>
                <a:cxn ang="0">
                  <a:pos x="41" y="93"/>
                </a:cxn>
                <a:cxn ang="0">
                  <a:pos x="23" y="102"/>
                </a:cxn>
                <a:cxn ang="0">
                  <a:pos x="10" y="101"/>
                </a:cxn>
                <a:cxn ang="0">
                  <a:pos x="4" y="111"/>
                </a:cxn>
                <a:cxn ang="0">
                  <a:pos x="14" y="123"/>
                </a:cxn>
                <a:cxn ang="0">
                  <a:pos x="28" y="127"/>
                </a:cxn>
                <a:cxn ang="0">
                  <a:pos x="26" y="140"/>
                </a:cxn>
                <a:cxn ang="0">
                  <a:pos x="37" y="155"/>
                </a:cxn>
                <a:cxn ang="0">
                  <a:pos x="33" y="173"/>
                </a:cxn>
                <a:cxn ang="0">
                  <a:pos x="49" y="178"/>
                </a:cxn>
                <a:cxn ang="0">
                  <a:pos x="58" y="188"/>
                </a:cxn>
                <a:cxn ang="0">
                  <a:pos x="56" y="206"/>
                </a:cxn>
                <a:cxn ang="0">
                  <a:pos x="61" y="220"/>
                </a:cxn>
                <a:cxn ang="0">
                  <a:pos x="57" y="244"/>
                </a:cxn>
                <a:cxn ang="0">
                  <a:pos x="52" y="259"/>
                </a:cxn>
                <a:cxn ang="0">
                  <a:pos x="54" y="276"/>
                </a:cxn>
                <a:cxn ang="0">
                  <a:pos x="50" y="289"/>
                </a:cxn>
                <a:cxn ang="0">
                  <a:pos x="56" y="305"/>
                </a:cxn>
                <a:cxn ang="0">
                  <a:pos x="83" y="300"/>
                </a:cxn>
                <a:cxn ang="0">
                  <a:pos x="105" y="280"/>
                </a:cxn>
                <a:cxn ang="0">
                  <a:pos x="109" y="261"/>
                </a:cxn>
                <a:cxn ang="0">
                  <a:pos x="136" y="245"/>
                </a:cxn>
                <a:cxn ang="0">
                  <a:pos x="169" y="240"/>
                </a:cxn>
                <a:cxn ang="0">
                  <a:pos x="183" y="244"/>
                </a:cxn>
                <a:cxn ang="0">
                  <a:pos x="167" y="236"/>
                </a:cxn>
                <a:cxn ang="0">
                  <a:pos x="155" y="222"/>
                </a:cxn>
                <a:cxn ang="0">
                  <a:pos x="170" y="200"/>
                </a:cxn>
                <a:cxn ang="0">
                  <a:pos x="177" y="183"/>
                </a:cxn>
                <a:cxn ang="0">
                  <a:pos x="188" y="177"/>
                </a:cxn>
                <a:cxn ang="0">
                  <a:pos x="198" y="180"/>
                </a:cxn>
                <a:cxn ang="0">
                  <a:pos x="205" y="181"/>
                </a:cxn>
                <a:cxn ang="0">
                  <a:pos x="208" y="164"/>
                </a:cxn>
                <a:cxn ang="0">
                  <a:pos x="208" y="145"/>
                </a:cxn>
                <a:cxn ang="0">
                  <a:pos x="206" y="139"/>
                </a:cxn>
                <a:cxn ang="0">
                  <a:pos x="209" y="130"/>
                </a:cxn>
                <a:cxn ang="0">
                  <a:pos x="205" y="116"/>
                </a:cxn>
                <a:cxn ang="0">
                  <a:pos x="207" y="94"/>
                </a:cxn>
                <a:cxn ang="0">
                  <a:pos x="200" y="87"/>
                </a:cxn>
                <a:cxn ang="0">
                  <a:pos x="197" y="89"/>
                </a:cxn>
                <a:cxn ang="0">
                  <a:pos x="207" y="82"/>
                </a:cxn>
                <a:cxn ang="0">
                  <a:pos x="223" y="65"/>
                </a:cxn>
                <a:cxn ang="0">
                  <a:pos x="232" y="44"/>
                </a:cxn>
                <a:cxn ang="0">
                  <a:pos x="236" y="18"/>
                </a:cxn>
              </a:cxnLst>
              <a:rect l="0" t="0" r="r" b="b"/>
              <a:pathLst>
                <a:path w="239" h="306">
                  <a:moveTo>
                    <a:pt x="232" y="0"/>
                  </a:moveTo>
                  <a:cubicBezTo>
                    <a:pt x="232" y="0"/>
                    <a:pt x="230" y="0"/>
                    <a:pt x="227" y="0"/>
                  </a:cubicBezTo>
                  <a:cubicBezTo>
                    <a:pt x="224" y="0"/>
                    <a:pt x="221" y="0"/>
                    <a:pt x="220" y="1"/>
                  </a:cubicBezTo>
                  <a:cubicBezTo>
                    <a:pt x="219" y="2"/>
                    <a:pt x="218" y="3"/>
                    <a:pt x="218" y="4"/>
                  </a:cubicBezTo>
                  <a:cubicBezTo>
                    <a:pt x="218" y="5"/>
                    <a:pt x="217" y="5"/>
                    <a:pt x="217" y="6"/>
                  </a:cubicBezTo>
                  <a:cubicBezTo>
                    <a:pt x="215" y="7"/>
                    <a:pt x="212" y="9"/>
                    <a:pt x="210" y="10"/>
                  </a:cubicBezTo>
                  <a:cubicBezTo>
                    <a:pt x="209" y="11"/>
                    <a:pt x="207" y="11"/>
                    <a:pt x="205" y="11"/>
                  </a:cubicBezTo>
                  <a:cubicBezTo>
                    <a:pt x="204" y="10"/>
                    <a:pt x="201" y="10"/>
                    <a:pt x="201" y="10"/>
                  </a:cubicBezTo>
                  <a:cubicBezTo>
                    <a:pt x="199" y="10"/>
                    <a:pt x="197" y="9"/>
                    <a:pt x="196" y="9"/>
                  </a:cubicBezTo>
                  <a:cubicBezTo>
                    <a:pt x="195" y="9"/>
                    <a:pt x="193" y="8"/>
                    <a:pt x="193" y="7"/>
                  </a:cubicBezTo>
                  <a:cubicBezTo>
                    <a:pt x="192" y="7"/>
                    <a:pt x="190" y="8"/>
                    <a:pt x="190" y="10"/>
                  </a:cubicBezTo>
                  <a:cubicBezTo>
                    <a:pt x="189" y="10"/>
                    <a:pt x="188" y="13"/>
                    <a:pt x="186" y="14"/>
                  </a:cubicBezTo>
                  <a:cubicBezTo>
                    <a:pt x="185" y="15"/>
                    <a:pt x="185" y="16"/>
                    <a:pt x="184" y="16"/>
                  </a:cubicBezTo>
                  <a:cubicBezTo>
                    <a:pt x="184" y="17"/>
                    <a:pt x="182" y="18"/>
                    <a:pt x="181" y="18"/>
                  </a:cubicBezTo>
                  <a:cubicBezTo>
                    <a:pt x="180" y="18"/>
                    <a:pt x="177" y="18"/>
                    <a:pt x="177" y="18"/>
                  </a:cubicBezTo>
                  <a:cubicBezTo>
                    <a:pt x="175" y="19"/>
                    <a:pt x="173" y="20"/>
                    <a:pt x="172" y="21"/>
                  </a:cubicBezTo>
                  <a:cubicBezTo>
                    <a:pt x="171" y="22"/>
                    <a:pt x="169" y="24"/>
                    <a:pt x="169" y="24"/>
                  </a:cubicBezTo>
                  <a:cubicBezTo>
                    <a:pt x="168" y="24"/>
                    <a:pt x="166" y="25"/>
                    <a:pt x="164" y="24"/>
                  </a:cubicBezTo>
                  <a:cubicBezTo>
                    <a:pt x="162" y="24"/>
                    <a:pt x="161" y="24"/>
                    <a:pt x="159" y="23"/>
                  </a:cubicBezTo>
                  <a:cubicBezTo>
                    <a:pt x="158" y="23"/>
                    <a:pt x="155" y="22"/>
                    <a:pt x="154" y="22"/>
                  </a:cubicBezTo>
                  <a:cubicBezTo>
                    <a:pt x="153" y="22"/>
                    <a:pt x="151" y="23"/>
                    <a:pt x="148" y="23"/>
                  </a:cubicBezTo>
                  <a:cubicBezTo>
                    <a:pt x="146" y="24"/>
                    <a:pt x="144" y="25"/>
                    <a:pt x="144" y="26"/>
                  </a:cubicBezTo>
                  <a:cubicBezTo>
                    <a:pt x="143" y="27"/>
                    <a:pt x="143" y="29"/>
                    <a:pt x="142" y="30"/>
                  </a:cubicBezTo>
                  <a:cubicBezTo>
                    <a:pt x="142" y="32"/>
                    <a:pt x="141" y="34"/>
                    <a:pt x="140" y="36"/>
                  </a:cubicBezTo>
                  <a:cubicBezTo>
                    <a:pt x="139" y="37"/>
                    <a:pt x="138" y="40"/>
                    <a:pt x="136" y="41"/>
                  </a:cubicBezTo>
                  <a:cubicBezTo>
                    <a:pt x="134" y="43"/>
                    <a:pt x="131" y="45"/>
                    <a:pt x="130" y="45"/>
                  </a:cubicBezTo>
                  <a:cubicBezTo>
                    <a:pt x="129" y="46"/>
                    <a:pt x="126" y="45"/>
                    <a:pt x="124" y="44"/>
                  </a:cubicBezTo>
                  <a:cubicBezTo>
                    <a:pt x="122" y="43"/>
                    <a:pt x="121" y="42"/>
                    <a:pt x="121" y="42"/>
                  </a:cubicBezTo>
                  <a:cubicBezTo>
                    <a:pt x="121" y="42"/>
                    <a:pt x="121" y="41"/>
                    <a:pt x="119" y="40"/>
                  </a:cubicBezTo>
                  <a:cubicBezTo>
                    <a:pt x="118" y="39"/>
                    <a:pt x="115" y="38"/>
                    <a:pt x="114" y="38"/>
                  </a:cubicBezTo>
                  <a:cubicBezTo>
                    <a:pt x="113" y="39"/>
                    <a:pt x="112" y="38"/>
                    <a:pt x="111" y="37"/>
                  </a:cubicBezTo>
                  <a:cubicBezTo>
                    <a:pt x="110" y="36"/>
                    <a:pt x="108" y="36"/>
                    <a:pt x="107" y="36"/>
                  </a:cubicBezTo>
                  <a:cubicBezTo>
                    <a:pt x="106" y="36"/>
                    <a:pt x="104" y="36"/>
                    <a:pt x="102" y="35"/>
                  </a:cubicBezTo>
                  <a:cubicBezTo>
                    <a:pt x="99" y="34"/>
                    <a:pt x="96" y="34"/>
                    <a:pt x="96" y="35"/>
                  </a:cubicBezTo>
                  <a:cubicBezTo>
                    <a:pt x="94" y="36"/>
                    <a:pt x="93" y="36"/>
                    <a:pt x="93" y="38"/>
                  </a:cubicBezTo>
                  <a:cubicBezTo>
                    <a:pt x="93" y="39"/>
                    <a:pt x="92" y="41"/>
                    <a:pt x="91" y="42"/>
                  </a:cubicBezTo>
                  <a:cubicBezTo>
                    <a:pt x="90" y="43"/>
                    <a:pt x="88" y="43"/>
                    <a:pt x="87" y="43"/>
                  </a:cubicBezTo>
                  <a:cubicBezTo>
                    <a:pt x="84" y="43"/>
                    <a:pt x="82" y="44"/>
                    <a:pt x="82" y="45"/>
                  </a:cubicBezTo>
                  <a:cubicBezTo>
                    <a:pt x="81" y="46"/>
                    <a:pt x="81" y="49"/>
                    <a:pt x="81" y="50"/>
                  </a:cubicBezTo>
                  <a:cubicBezTo>
                    <a:pt x="82" y="52"/>
                    <a:pt x="82" y="55"/>
                    <a:pt x="82" y="55"/>
                  </a:cubicBezTo>
                  <a:cubicBezTo>
                    <a:pt x="82" y="56"/>
                    <a:pt x="81" y="58"/>
                    <a:pt x="81" y="60"/>
                  </a:cubicBezTo>
                  <a:cubicBezTo>
                    <a:pt x="81" y="61"/>
                    <a:pt x="80" y="63"/>
                    <a:pt x="78" y="64"/>
                  </a:cubicBezTo>
                  <a:cubicBezTo>
                    <a:pt x="77" y="65"/>
                    <a:pt x="74" y="66"/>
                    <a:pt x="73" y="67"/>
                  </a:cubicBezTo>
                  <a:cubicBezTo>
                    <a:pt x="71" y="68"/>
                    <a:pt x="69" y="69"/>
                    <a:pt x="69" y="69"/>
                  </a:cubicBezTo>
                  <a:cubicBezTo>
                    <a:pt x="69" y="69"/>
                    <a:pt x="70" y="70"/>
                    <a:pt x="71" y="71"/>
                  </a:cubicBezTo>
                  <a:cubicBezTo>
                    <a:pt x="72" y="72"/>
                    <a:pt x="73" y="73"/>
                    <a:pt x="74" y="73"/>
                  </a:cubicBezTo>
                  <a:cubicBezTo>
                    <a:pt x="74" y="72"/>
                    <a:pt x="76" y="72"/>
                    <a:pt x="77" y="72"/>
                  </a:cubicBezTo>
                  <a:cubicBezTo>
                    <a:pt x="79" y="72"/>
                    <a:pt x="82" y="72"/>
                    <a:pt x="83" y="72"/>
                  </a:cubicBezTo>
                  <a:cubicBezTo>
                    <a:pt x="85" y="73"/>
                    <a:pt x="87" y="74"/>
                    <a:pt x="88" y="75"/>
                  </a:cubicBezTo>
                  <a:cubicBezTo>
                    <a:pt x="89" y="76"/>
                    <a:pt x="89" y="77"/>
                    <a:pt x="88" y="79"/>
                  </a:cubicBezTo>
                  <a:cubicBezTo>
                    <a:pt x="87" y="80"/>
                    <a:pt x="85" y="82"/>
                    <a:pt x="84" y="82"/>
                  </a:cubicBezTo>
                  <a:cubicBezTo>
                    <a:pt x="83" y="84"/>
                    <a:pt x="82" y="85"/>
                    <a:pt x="82" y="85"/>
                  </a:cubicBezTo>
                  <a:cubicBezTo>
                    <a:pt x="82" y="85"/>
                    <a:pt x="81" y="84"/>
                    <a:pt x="79" y="84"/>
                  </a:cubicBezTo>
                  <a:cubicBezTo>
                    <a:pt x="77" y="84"/>
                    <a:pt x="76" y="85"/>
                    <a:pt x="75" y="86"/>
                  </a:cubicBezTo>
                  <a:cubicBezTo>
                    <a:pt x="73" y="87"/>
                    <a:pt x="72" y="89"/>
                    <a:pt x="71" y="90"/>
                  </a:cubicBezTo>
                  <a:cubicBezTo>
                    <a:pt x="71" y="91"/>
                    <a:pt x="69" y="93"/>
                    <a:pt x="68" y="93"/>
                  </a:cubicBezTo>
                  <a:cubicBezTo>
                    <a:pt x="67" y="94"/>
                    <a:pt x="65" y="93"/>
                    <a:pt x="63" y="93"/>
                  </a:cubicBezTo>
                  <a:cubicBezTo>
                    <a:pt x="62" y="92"/>
                    <a:pt x="59" y="92"/>
                    <a:pt x="56" y="92"/>
                  </a:cubicBezTo>
                  <a:cubicBezTo>
                    <a:pt x="54" y="92"/>
                    <a:pt x="50" y="92"/>
                    <a:pt x="48" y="91"/>
                  </a:cubicBezTo>
                  <a:cubicBezTo>
                    <a:pt x="46" y="91"/>
                    <a:pt x="43" y="92"/>
                    <a:pt x="41" y="93"/>
                  </a:cubicBezTo>
                  <a:cubicBezTo>
                    <a:pt x="39" y="95"/>
                    <a:pt x="36" y="97"/>
                    <a:pt x="36" y="99"/>
                  </a:cubicBezTo>
                  <a:cubicBezTo>
                    <a:pt x="36" y="101"/>
                    <a:pt x="35" y="102"/>
                    <a:pt x="33" y="102"/>
                  </a:cubicBezTo>
                  <a:cubicBezTo>
                    <a:pt x="32" y="102"/>
                    <a:pt x="29" y="102"/>
                    <a:pt x="28" y="102"/>
                  </a:cubicBezTo>
                  <a:cubicBezTo>
                    <a:pt x="28" y="102"/>
                    <a:pt x="25" y="102"/>
                    <a:pt x="23" y="102"/>
                  </a:cubicBezTo>
                  <a:cubicBezTo>
                    <a:pt x="21" y="102"/>
                    <a:pt x="19" y="100"/>
                    <a:pt x="19" y="99"/>
                  </a:cubicBezTo>
                  <a:cubicBezTo>
                    <a:pt x="18" y="98"/>
                    <a:pt x="16" y="98"/>
                    <a:pt x="14" y="99"/>
                  </a:cubicBezTo>
                  <a:cubicBezTo>
                    <a:pt x="13" y="99"/>
                    <a:pt x="11" y="99"/>
                    <a:pt x="11" y="99"/>
                  </a:cubicBezTo>
                  <a:cubicBezTo>
                    <a:pt x="11" y="99"/>
                    <a:pt x="11" y="100"/>
                    <a:pt x="10" y="101"/>
                  </a:cubicBezTo>
                  <a:cubicBezTo>
                    <a:pt x="9" y="103"/>
                    <a:pt x="6" y="104"/>
                    <a:pt x="5" y="104"/>
                  </a:cubicBezTo>
                  <a:cubicBezTo>
                    <a:pt x="3" y="104"/>
                    <a:pt x="2" y="105"/>
                    <a:pt x="1" y="105"/>
                  </a:cubicBezTo>
                  <a:cubicBezTo>
                    <a:pt x="0" y="105"/>
                    <a:pt x="0" y="106"/>
                    <a:pt x="1" y="107"/>
                  </a:cubicBezTo>
                  <a:cubicBezTo>
                    <a:pt x="1" y="109"/>
                    <a:pt x="3" y="111"/>
                    <a:pt x="4" y="111"/>
                  </a:cubicBezTo>
                  <a:cubicBezTo>
                    <a:pt x="5" y="111"/>
                    <a:pt x="7" y="112"/>
                    <a:pt x="9" y="113"/>
                  </a:cubicBezTo>
                  <a:cubicBezTo>
                    <a:pt x="10" y="113"/>
                    <a:pt x="12" y="115"/>
                    <a:pt x="13" y="115"/>
                  </a:cubicBezTo>
                  <a:cubicBezTo>
                    <a:pt x="14" y="115"/>
                    <a:pt x="16" y="117"/>
                    <a:pt x="16" y="119"/>
                  </a:cubicBezTo>
                  <a:cubicBezTo>
                    <a:pt x="16" y="120"/>
                    <a:pt x="15" y="122"/>
                    <a:pt x="14" y="123"/>
                  </a:cubicBezTo>
                  <a:cubicBezTo>
                    <a:pt x="13" y="124"/>
                    <a:pt x="13" y="125"/>
                    <a:pt x="14" y="126"/>
                  </a:cubicBezTo>
                  <a:cubicBezTo>
                    <a:pt x="15" y="126"/>
                    <a:pt x="18" y="126"/>
                    <a:pt x="21" y="125"/>
                  </a:cubicBezTo>
                  <a:cubicBezTo>
                    <a:pt x="22" y="125"/>
                    <a:pt x="25" y="125"/>
                    <a:pt x="26" y="125"/>
                  </a:cubicBezTo>
                  <a:cubicBezTo>
                    <a:pt x="27" y="125"/>
                    <a:pt x="28" y="126"/>
                    <a:pt x="28" y="127"/>
                  </a:cubicBezTo>
                  <a:cubicBezTo>
                    <a:pt x="28" y="128"/>
                    <a:pt x="28" y="130"/>
                    <a:pt x="28" y="131"/>
                  </a:cubicBezTo>
                  <a:cubicBezTo>
                    <a:pt x="28" y="132"/>
                    <a:pt x="29" y="134"/>
                    <a:pt x="29" y="135"/>
                  </a:cubicBezTo>
                  <a:cubicBezTo>
                    <a:pt x="29" y="135"/>
                    <a:pt x="28" y="136"/>
                    <a:pt x="27" y="136"/>
                  </a:cubicBezTo>
                  <a:cubicBezTo>
                    <a:pt x="27" y="136"/>
                    <a:pt x="26" y="138"/>
                    <a:pt x="26" y="140"/>
                  </a:cubicBezTo>
                  <a:cubicBezTo>
                    <a:pt x="26" y="141"/>
                    <a:pt x="27" y="143"/>
                    <a:pt x="28" y="144"/>
                  </a:cubicBezTo>
                  <a:cubicBezTo>
                    <a:pt x="30" y="145"/>
                    <a:pt x="32" y="145"/>
                    <a:pt x="34" y="146"/>
                  </a:cubicBezTo>
                  <a:cubicBezTo>
                    <a:pt x="36" y="147"/>
                    <a:pt x="38" y="149"/>
                    <a:pt x="39" y="150"/>
                  </a:cubicBezTo>
                  <a:cubicBezTo>
                    <a:pt x="39" y="152"/>
                    <a:pt x="38" y="154"/>
                    <a:pt x="37" y="155"/>
                  </a:cubicBezTo>
                  <a:cubicBezTo>
                    <a:pt x="36" y="156"/>
                    <a:pt x="35" y="157"/>
                    <a:pt x="34" y="159"/>
                  </a:cubicBezTo>
                  <a:cubicBezTo>
                    <a:pt x="33" y="160"/>
                    <a:pt x="33" y="162"/>
                    <a:pt x="33" y="163"/>
                  </a:cubicBezTo>
                  <a:cubicBezTo>
                    <a:pt x="32" y="164"/>
                    <a:pt x="32" y="167"/>
                    <a:pt x="32" y="168"/>
                  </a:cubicBezTo>
                  <a:cubicBezTo>
                    <a:pt x="32" y="168"/>
                    <a:pt x="33" y="171"/>
                    <a:pt x="33" y="173"/>
                  </a:cubicBezTo>
                  <a:cubicBezTo>
                    <a:pt x="34" y="175"/>
                    <a:pt x="35" y="178"/>
                    <a:pt x="36" y="178"/>
                  </a:cubicBezTo>
                  <a:cubicBezTo>
                    <a:pt x="37" y="180"/>
                    <a:pt x="39" y="181"/>
                    <a:pt x="40" y="182"/>
                  </a:cubicBezTo>
                  <a:cubicBezTo>
                    <a:pt x="41" y="182"/>
                    <a:pt x="43" y="182"/>
                    <a:pt x="44" y="181"/>
                  </a:cubicBezTo>
                  <a:cubicBezTo>
                    <a:pt x="46" y="180"/>
                    <a:pt x="48" y="178"/>
                    <a:pt x="49" y="178"/>
                  </a:cubicBezTo>
                  <a:cubicBezTo>
                    <a:pt x="51" y="178"/>
                    <a:pt x="52" y="177"/>
                    <a:pt x="54" y="178"/>
                  </a:cubicBezTo>
                  <a:cubicBezTo>
                    <a:pt x="55" y="178"/>
                    <a:pt x="57" y="179"/>
                    <a:pt x="57" y="180"/>
                  </a:cubicBezTo>
                  <a:cubicBezTo>
                    <a:pt x="57" y="181"/>
                    <a:pt x="58" y="183"/>
                    <a:pt x="59" y="184"/>
                  </a:cubicBezTo>
                  <a:cubicBezTo>
                    <a:pt x="59" y="184"/>
                    <a:pt x="59" y="186"/>
                    <a:pt x="58" y="188"/>
                  </a:cubicBezTo>
                  <a:cubicBezTo>
                    <a:pt x="57" y="190"/>
                    <a:pt x="56" y="191"/>
                    <a:pt x="57" y="193"/>
                  </a:cubicBezTo>
                  <a:cubicBezTo>
                    <a:pt x="57" y="194"/>
                    <a:pt x="58" y="196"/>
                    <a:pt x="58" y="196"/>
                  </a:cubicBezTo>
                  <a:cubicBezTo>
                    <a:pt x="58" y="198"/>
                    <a:pt x="57" y="200"/>
                    <a:pt x="57" y="201"/>
                  </a:cubicBezTo>
                  <a:cubicBezTo>
                    <a:pt x="57" y="202"/>
                    <a:pt x="56" y="204"/>
                    <a:pt x="56" y="206"/>
                  </a:cubicBezTo>
                  <a:cubicBezTo>
                    <a:pt x="56" y="208"/>
                    <a:pt x="56" y="210"/>
                    <a:pt x="55" y="212"/>
                  </a:cubicBezTo>
                  <a:cubicBezTo>
                    <a:pt x="55" y="213"/>
                    <a:pt x="55" y="216"/>
                    <a:pt x="55" y="217"/>
                  </a:cubicBezTo>
                  <a:cubicBezTo>
                    <a:pt x="55" y="218"/>
                    <a:pt x="56" y="219"/>
                    <a:pt x="56" y="219"/>
                  </a:cubicBezTo>
                  <a:cubicBezTo>
                    <a:pt x="57" y="219"/>
                    <a:pt x="60" y="220"/>
                    <a:pt x="61" y="220"/>
                  </a:cubicBezTo>
                  <a:cubicBezTo>
                    <a:pt x="63" y="221"/>
                    <a:pt x="64" y="222"/>
                    <a:pt x="64" y="223"/>
                  </a:cubicBezTo>
                  <a:cubicBezTo>
                    <a:pt x="64" y="223"/>
                    <a:pt x="64" y="225"/>
                    <a:pt x="64" y="228"/>
                  </a:cubicBezTo>
                  <a:cubicBezTo>
                    <a:pt x="63" y="229"/>
                    <a:pt x="61" y="233"/>
                    <a:pt x="60" y="235"/>
                  </a:cubicBezTo>
                  <a:cubicBezTo>
                    <a:pt x="59" y="239"/>
                    <a:pt x="58" y="242"/>
                    <a:pt x="57" y="244"/>
                  </a:cubicBezTo>
                  <a:cubicBezTo>
                    <a:pt x="56" y="245"/>
                    <a:pt x="55" y="247"/>
                    <a:pt x="54" y="248"/>
                  </a:cubicBezTo>
                  <a:cubicBezTo>
                    <a:pt x="53" y="249"/>
                    <a:pt x="53" y="250"/>
                    <a:pt x="53" y="252"/>
                  </a:cubicBezTo>
                  <a:cubicBezTo>
                    <a:pt x="53" y="252"/>
                    <a:pt x="53" y="254"/>
                    <a:pt x="53" y="256"/>
                  </a:cubicBezTo>
                  <a:cubicBezTo>
                    <a:pt x="53" y="257"/>
                    <a:pt x="52" y="258"/>
                    <a:pt x="52" y="259"/>
                  </a:cubicBezTo>
                  <a:cubicBezTo>
                    <a:pt x="51" y="260"/>
                    <a:pt x="52" y="263"/>
                    <a:pt x="52" y="264"/>
                  </a:cubicBezTo>
                  <a:cubicBezTo>
                    <a:pt x="52" y="266"/>
                    <a:pt x="52" y="268"/>
                    <a:pt x="52" y="269"/>
                  </a:cubicBezTo>
                  <a:cubicBezTo>
                    <a:pt x="51" y="269"/>
                    <a:pt x="51" y="271"/>
                    <a:pt x="52" y="272"/>
                  </a:cubicBezTo>
                  <a:cubicBezTo>
                    <a:pt x="52" y="274"/>
                    <a:pt x="53" y="275"/>
                    <a:pt x="54" y="276"/>
                  </a:cubicBezTo>
                  <a:cubicBezTo>
                    <a:pt x="56" y="277"/>
                    <a:pt x="56" y="279"/>
                    <a:pt x="56" y="279"/>
                  </a:cubicBezTo>
                  <a:cubicBezTo>
                    <a:pt x="56" y="280"/>
                    <a:pt x="55" y="281"/>
                    <a:pt x="54" y="281"/>
                  </a:cubicBezTo>
                  <a:cubicBezTo>
                    <a:pt x="53" y="281"/>
                    <a:pt x="53" y="282"/>
                    <a:pt x="53" y="284"/>
                  </a:cubicBezTo>
                  <a:cubicBezTo>
                    <a:pt x="53" y="285"/>
                    <a:pt x="52" y="287"/>
                    <a:pt x="50" y="289"/>
                  </a:cubicBezTo>
                  <a:cubicBezTo>
                    <a:pt x="48" y="291"/>
                    <a:pt x="46" y="293"/>
                    <a:pt x="46" y="294"/>
                  </a:cubicBezTo>
                  <a:cubicBezTo>
                    <a:pt x="45" y="296"/>
                    <a:pt x="44" y="297"/>
                    <a:pt x="44" y="297"/>
                  </a:cubicBezTo>
                  <a:cubicBezTo>
                    <a:pt x="46" y="298"/>
                    <a:pt x="47" y="298"/>
                    <a:pt x="47" y="300"/>
                  </a:cubicBezTo>
                  <a:cubicBezTo>
                    <a:pt x="50" y="302"/>
                    <a:pt x="54" y="304"/>
                    <a:pt x="56" y="305"/>
                  </a:cubicBezTo>
                  <a:cubicBezTo>
                    <a:pt x="58" y="306"/>
                    <a:pt x="63" y="306"/>
                    <a:pt x="65" y="306"/>
                  </a:cubicBezTo>
                  <a:cubicBezTo>
                    <a:pt x="68" y="306"/>
                    <a:pt x="71" y="306"/>
                    <a:pt x="72" y="304"/>
                  </a:cubicBezTo>
                  <a:cubicBezTo>
                    <a:pt x="73" y="304"/>
                    <a:pt x="75" y="303"/>
                    <a:pt x="77" y="303"/>
                  </a:cubicBezTo>
                  <a:cubicBezTo>
                    <a:pt x="79" y="302"/>
                    <a:pt x="81" y="301"/>
                    <a:pt x="83" y="300"/>
                  </a:cubicBezTo>
                  <a:cubicBezTo>
                    <a:pt x="84" y="299"/>
                    <a:pt x="87" y="297"/>
                    <a:pt x="89" y="296"/>
                  </a:cubicBezTo>
                  <a:cubicBezTo>
                    <a:pt x="92" y="294"/>
                    <a:pt x="96" y="292"/>
                    <a:pt x="96" y="291"/>
                  </a:cubicBezTo>
                  <a:cubicBezTo>
                    <a:pt x="98" y="290"/>
                    <a:pt x="101" y="289"/>
                    <a:pt x="103" y="287"/>
                  </a:cubicBezTo>
                  <a:cubicBezTo>
                    <a:pt x="104" y="285"/>
                    <a:pt x="105" y="282"/>
                    <a:pt x="105" y="280"/>
                  </a:cubicBezTo>
                  <a:cubicBezTo>
                    <a:pt x="105" y="278"/>
                    <a:pt x="105" y="276"/>
                    <a:pt x="104" y="275"/>
                  </a:cubicBezTo>
                  <a:cubicBezTo>
                    <a:pt x="103" y="275"/>
                    <a:pt x="104" y="272"/>
                    <a:pt x="106" y="271"/>
                  </a:cubicBezTo>
                  <a:cubicBezTo>
                    <a:pt x="108" y="269"/>
                    <a:pt x="109" y="266"/>
                    <a:pt x="108" y="266"/>
                  </a:cubicBezTo>
                  <a:cubicBezTo>
                    <a:pt x="108" y="265"/>
                    <a:pt x="108" y="263"/>
                    <a:pt x="109" y="261"/>
                  </a:cubicBezTo>
                  <a:cubicBezTo>
                    <a:pt x="110" y="259"/>
                    <a:pt x="112" y="256"/>
                    <a:pt x="114" y="254"/>
                  </a:cubicBezTo>
                  <a:cubicBezTo>
                    <a:pt x="116" y="253"/>
                    <a:pt x="118" y="251"/>
                    <a:pt x="121" y="250"/>
                  </a:cubicBezTo>
                  <a:cubicBezTo>
                    <a:pt x="124" y="249"/>
                    <a:pt x="127" y="248"/>
                    <a:pt x="130" y="248"/>
                  </a:cubicBezTo>
                  <a:cubicBezTo>
                    <a:pt x="132" y="247"/>
                    <a:pt x="134" y="246"/>
                    <a:pt x="136" y="245"/>
                  </a:cubicBezTo>
                  <a:cubicBezTo>
                    <a:pt x="137" y="244"/>
                    <a:pt x="141" y="244"/>
                    <a:pt x="143" y="243"/>
                  </a:cubicBezTo>
                  <a:cubicBezTo>
                    <a:pt x="146" y="242"/>
                    <a:pt x="150" y="241"/>
                    <a:pt x="153" y="240"/>
                  </a:cubicBezTo>
                  <a:cubicBezTo>
                    <a:pt x="156" y="240"/>
                    <a:pt x="159" y="240"/>
                    <a:pt x="162" y="240"/>
                  </a:cubicBezTo>
                  <a:cubicBezTo>
                    <a:pt x="164" y="240"/>
                    <a:pt x="167" y="239"/>
                    <a:pt x="169" y="240"/>
                  </a:cubicBezTo>
                  <a:cubicBezTo>
                    <a:pt x="171" y="240"/>
                    <a:pt x="174" y="241"/>
                    <a:pt x="174" y="242"/>
                  </a:cubicBezTo>
                  <a:cubicBezTo>
                    <a:pt x="176" y="242"/>
                    <a:pt x="178" y="243"/>
                    <a:pt x="180" y="244"/>
                  </a:cubicBezTo>
                  <a:cubicBezTo>
                    <a:pt x="181" y="245"/>
                    <a:pt x="182" y="246"/>
                    <a:pt x="183" y="246"/>
                  </a:cubicBezTo>
                  <a:cubicBezTo>
                    <a:pt x="183" y="246"/>
                    <a:pt x="183" y="245"/>
                    <a:pt x="183" y="244"/>
                  </a:cubicBezTo>
                  <a:cubicBezTo>
                    <a:pt x="183" y="243"/>
                    <a:pt x="182" y="242"/>
                    <a:pt x="182" y="241"/>
                  </a:cubicBezTo>
                  <a:cubicBezTo>
                    <a:pt x="181" y="239"/>
                    <a:pt x="179" y="238"/>
                    <a:pt x="178" y="237"/>
                  </a:cubicBezTo>
                  <a:cubicBezTo>
                    <a:pt x="177" y="236"/>
                    <a:pt x="175" y="236"/>
                    <a:pt x="173" y="236"/>
                  </a:cubicBezTo>
                  <a:cubicBezTo>
                    <a:pt x="172" y="236"/>
                    <a:pt x="169" y="236"/>
                    <a:pt x="167" y="236"/>
                  </a:cubicBezTo>
                  <a:cubicBezTo>
                    <a:pt x="165" y="236"/>
                    <a:pt x="163" y="235"/>
                    <a:pt x="161" y="235"/>
                  </a:cubicBezTo>
                  <a:cubicBezTo>
                    <a:pt x="159" y="234"/>
                    <a:pt x="156" y="232"/>
                    <a:pt x="156" y="232"/>
                  </a:cubicBezTo>
                  <a:cubicBezTo>
                    <a:pt x="154" y="231"/>
                    <a:pt x="153" y="229"/>
                    <a:pt x="153" y="228"/>
                  </a:cubicBezTo>
                  <a:cubicBezTo>
                    <a:pt x="153" y="226"/>
                    <a:pt x="154" y="224"/>
                    <a:pt x="155" y="222"/>
                  </a:cubicBezTo>
                  <a:cubicBezTo>
                    <a:pt x="155" y="220"/>
                    <a:pt x="156" y="218"/>
                    <a:pt x="157" y="217"/>
                  </a:cubicBezTo>
                  <a:cubicBezTo>
                    <a:pt x="157" y="215"/>
                    <a:pt x="159" y="213"/>
                    <a:pt x="161" y="212"/>
                  </a:cubicBezTo>
                  <a:cubicBezTo>
                    <a:pt x="163" y="210"/>
                    <a:pt x="164" y="207"/>
                    <a:pt x="165" y="206"/>
                  </a:cubicBezTo>
                  <a:cubicBezTo>
                    <a:pt x="167" y="204"/>
                    <a:pt x="169" y="202"/>
                    <a:pt x="170" y="200"/>
                  </a:cubicBezTo>
                  <a:cubicBezTo>
                    <a:pt x="170" y="200"/>
                    <a:pt x="171" y="197"/>
                    <a:pt x="172" y="195"/>
                  </a:cubicBezTo>
                  <a:cubicBezTo>
                    <a:pt x="173" y="194"/>
                    <a:pt x="173" y="192"/>
                    <a:pt x="173" y="190"/>
                  </a:cubicBezTo>
                  <a:cubicBezTo>
                    <a:pt x="173" y="189"/>
                    <a:pt x="174" y="188"/>
                    <a:pt x="174" y="187"/>
                  </a:cubicBezTo>
                  <a:cubicBezTo>
                    <a:pt x="175" y="186"/>
                    <a:pt x="176" y="184"/>
                    <a:pt x="177" y="183"/>
                  </a:cubicBezTo>
                  <a:cubicBezTo>
                    <a:pt x="176" y="182"/>
                    <a:pt x="178" y="180"/>
                    <a:pt x="180" y="180"/>
                  </a:cubicBezTo>
                  <a:cubicBezTo>
                    <a:pt x="181" y="179"/>
                    <a:pt x="183" y="179"/>
                    <a:pt x="184" y="179"/>
                  </a:cubicBezTo>
                  <a:cubicBezTo>
                    <a:pt x="185" y="179"/>
                    <a:pt x="186" y="179"/>
                    <a:pt x="187" y="178"/>
                  </a:cubicBezTo>
                  <a:cubicBezTo>
                    <a:pt x="188" y="177"/>
                    <a:pt x="188" y="177"/>
                    <a:pt x="188" y="177"/>
                  </a:cubicBezTo>
                  <a:cubicBezTo>
                    <a:pt x="188" y="177"/>
                    <a:pt x="189" y="178"/>
                    <a:pt x="191" y="179"/>
                  </a:cubicBezTo>
                  <a:cubicBezTo>
                    <a:pt x="192" y="180"/>
                    <a:pt x="193" y="180"/>
                    <a:pt x="194" y="181"/>
                  </a:cubicBezTo>
                  <a:cubicBezTo>
                    <a:pt x="195" y="182"/>
                    <a:pt x="197" y="182"/>
                    <a:pt x="198" y="182"/>
                  </a:cubicBezTo>
                  <a:cubicBezTo>
                    <a:pt x="199" y="182"/>
                    <a:pt x="199" y="181"/>
                    <a:pt x="198" y="180"/>
                  </a:cubicBezTo>
                  <a:cubicBezTo>
                    <a:pt x="197" y="179"/>
                    <a:pt x="197" y="179"/>
                    <a:pt x="198" y="179"/>
                  </a:cubicBezTo>
                  <a:cubicBezTo>
                    <a:pt x="199" y="179"/>
                    <a:pt x="201" y="179"/>
                    <a:pt x="201" y="178"/>
                  </a:cubicBezTo>
                  <a:cubicBezTo>
                    <a:pt x="201" y="179"/>
                    <a:pt x="203" y="179"/>
                    <a:pt x="203" y="180"/>
                  </a:cubicBezTo>
                  <a:cubicBezTo>
                    <a:pt x="204" y="181"/>
                    <a:pt x="205" y="181"/>
                    <a:pt x="205" y="181"/>
                  </a:cubicBezTo>
                  <a:cubicBezTo>
                    <a:pt x="206" y="181"/>
                    <a:pt x="207" y="181"/>
                    <a:pt x="208" y="180"/>
                  </a:cubicBezTo>
                  <a:cubicBezTo>
                    <a:pt x="208" y="179"/>
                    <a:pt x="209" y="177"/>
                    <a:pt x="209" y="175"/>
                  </a:cubicBezTo>
                  <a:cubicBezTo>
                    <a:pt x="209" y="173"/>
                    <a:pt x="209" y="171"/>
                    <a:pt x="209" y="169"/>
                  </a:cubicBezTo>
                  <a:cubicBezTo>
                    <a:pt x="209" y="168"/>
                    <a:pt x="208" y="166"/>
                    <a:pt x="208" y="164"/>
                  </a:cubicBezTo>
                  <a:cubicBezTo>
                    <a:pt x="208" y="163"/>
                    <a:pt x="208" y="161"/>
                    <a:pt x="207" y="159"/>
                  </a:cubicBezTo>
                  <a:cubicBezTo>
                    <a:pt x="207" y="158"/>
                    <a:pt x="207" y="155"/>
                    <a:pt x="208" y="154"/>
                  </a:cubicBezTo>
                  <a:cubicBezTo>
                    <a:pt x="208" y="153"/>
                    <a:pt x="208" y="151"/>
                    <a:pt x="208" y="151"/>
                  </a:cubicBezTo>
                  <a:cubicBezTo>
                    <a:pt x="208" y="145"/>
                    <a:pt x="208" y="145"/>
                    <a:pt x="208" y="145"/>
                  </a:cubicBezTo>
                  <a:cubicBezTo>
                    <a:pt x="208" y="144"/>
                    <a:pt x="208" y="144"/>
                    <a:pt x="208" y="144"/>
                  </a:cubicBezTo>
                  <a:cubicBezTo>
                    <a:pt x="205" y="144"/>
                    <a:pt x="205" y="144"/>
                    <a:pt x="205" y="144"/>
                  </a:cubicBezTo>
                  <a:cubicBezTo>
                    <a:pt x="205" y="140"/>
                    <a:pt x="205" y="140"/>
                    <a:pt x="205" y="140"/>
                  </a:cubicBezTo>
                  <a:cubicBezTo>
                    <a:pt x="206" y="139"/>
                    <a:pt x="206" y="139"/>
                    <a:pt x="206" y="139"/>
                  </a:cubicBezTo>
                  <a:cubicBezTo>
                    <a:pt x="209" y="138"/>
                    <a:pt x="209" y="138"/>
                    <a:pt x="209" y="138"/>
                  </a:cubicBezTo>
                  <a:cubicBezTo>
                    <a:pt x="209" y="137"/>
                    <a:pt x="209" y="135"/>
                    <a:pt x="209" y="134"/>
                  </a:cubicBezTo>
                  <a:cubicBezTo>
                    <a:pt x="209" y="133"/>
                    <a:pt x="209" y="133"/>
                    <a:pt x="209" y="133"/>
                  </a:cubicBezTo>
                  <a:cubicBezTo>
                    <a:pt x="209" y="133"/>
                    <a:pt x="209" y="132"/>
                    <a:pt x="209" y="130"/>
                  </a:cubicBezTo>
                  <a:cubicBezTo>
                    <a:pt x="209" y="128"/>
                    <a:pt x="208" y="127"/>
                    <a:pt x="208" y="126"/>
                  </a:cubicBezTo>
                  <a:cubicBezTo>
                    <a:pt x="208" y="125"/>
                    <a:pt x="207" y="123"/>
                    <a:pt x="207" y="122"/>
                  </a:cubicBezTo>
                  <a:cubicBezTo>
                    <a:pt x="206" y="120"/>
                    <a:pt x="206" y="118"/>
                    <a:pt x="206" y="118"/>
                  </a:cubicBezTo>
                  <a:cubicBezTo>
                    <a:pt x="206" y="118"/>
                    <a:pt x="206" y="117"/>
                    <a:pt x="205" y="116"/>
                  </a:cubicBezTo>
                  <a:cubicBezTo>
                    <a:pt x="205" y="115"/>
                    <a:pt x="204" y="112"/>
                    <a:pt x="203" y="112"/>
                  </a:cubicBezTo>
                  <a:cubicBezTo>
                    <a:pt x="203" y="111"/>
                    <a:pt x="203" y="108"/>
                    <a:pt x="203" y="107"/>
                  </a:cubicBezTo>
                  <a:cubicBezTo>
                    <a:pt x="204" y="105"/>
                    <a:pt x="204" y="102"/>
                    <a:pt x="205" y="101"/>
                  </a:cubicBezTo>
                  <a:cubicBezTo>
                    <a:pt x="206" y="99"/>
                    <a:pt x="207" y="95"/>
                    <a:pt x="207" y="94"/>
                  </a:cubicBezTo>
                  <a:cubicBezTo>
                    <a:pt x="207" y="93"/>
                    <a:pt x="207" y="93"/>
                    <a:pt x="208" y="92"/>
                  </a:cubicBezTo>
                  <a:cubicBezTo>
                    <a:pt x="206" y="89"/>
                    <a:pt x="206" y="89"/>
                    <a:pt x="206" y="89"/>
                  </a:cubicBezTo>
                  <a:cubicBezTo>
                    <a:pt x="204" y="86"/>
                    <a:pt x="204" y="86"/>
                    <a:pt x="204" y="86"/>
                  </a:cubicBezTo>
                  <a:cubicBezTo>
                    <a:pt x="200" y="87"/>
                    <a:pt x="200" y="87"/>
                    <a:pt x="200" y="87"/>
                  </a:cubicBezTo>
                  <a:cubicBezTo>
                    <a:pt x="205" y="90"/>
                    <a:pt x="205" y="90"/>
                    <a:pt x="205" y="90"/>
                  </a:cubicBezTo>
                  <a:cubicBezTo>
                    <a:pt x="204" y="92"/>
                    <a:pt x="204" y="92"/>
                    <a:pt x="204" y="92"/>
                  </a:cubicBezTo>
                  <a:cubicBezTo>
                    <a:pt x="201" y="92"/>
                    <a:pt x="201" y="92"/>
                    <a:pt x="201" y="92"/>
                  </a:cubicBezTo>
                  <a:cubicBezTo>
                    <a:pt x="197" y="89"/>
                    <a:pt x="197" y="89"/>
                    <a:pt x="197" y="89"/>
                  </a:cubicBezTo>
                  <a:cubicBezTo>
                    <a:pt x="197" y="86"/>
                    <a:pt x="197" y="86"/>
                    <a:pt x="197" y="86"/>
                  </a:cubicBezTo>
                  <a:cubicBezTo>
                    <a:pt x="198" y="82"/>
                    <a:pt x="198" y="82"/>
                    <a:pt x="198" y="82"/>
                  </a:cubicBezTo>
                  <a:cubicBezTo>
                    <a:pt x="200" y="81"/>
                    <a:pt x="200" y="81"/>
                    <a:pt x="200" y="81"/>
                  </a:cubicBezTo>
                  <a:cubicBezTo>
                    <a:pt x="207" y="82"/>
                    <a:pt x="207" y="82"/>
                    <a:pt x="207" y="82"/>
                  </a:cubicBezTo>
                  <a:cubicBezTo>
                    <a:pt x="213" y="80"/>
                    <a:pt x="213" y="80"/>
                    <a:pt x="213" y="80"/>
                  </a:cubicBezTo>
                  <a:cubicBezTo>
                    <a:pt x="214" y="78"/>
                    <a:pt x="215" y="76"/>
                    <a:pt x="216" y="75"/>
                  </a:cubicBezTo>
                  <a:cubicBezTo>
                    <a:pt x="216" y="74"/>
                    <a:pt x="218" y="71"/>
                    <a:pt x="219" y="70"/>
                  </a:cubicBezTo>
                  <a:cubicBezTo>
                    <a:pt x="221" y="69"/>
                    <a:pt x="223" y="66"/>
                    <a:pt x="223" y="65"/>
                  </a:cubicBezTo>
                  <a:cubicBezTo>
                    <a:pt x="224" y="63"/>
                    <a:pt x="225" y="60"/>
                    <a:pt x="226" y="59"/>
                  </a:cubicBezTo>
                  <a:cubicBezTo>
                    <a:pt x="227" y="59"/>
                    <a:pt x="228" y="57"/>
                    <a:pt x="229" y="54"/>
                  </a:cubicBezTo>
                  <a:cubicBezTo>
                    <a:pt x="229" y="53"/>
                    <a:pt x="230" y="50"/>
                    <a:pt x="230" y="49"/>
                  </a:cubicBezTo>
                  <a:cubicBezTo>
                    <a:pt x="231" y="47"/>
                    <a:pt x="232" y="46"/>
                    <a:pt x="232" y="44"/>
                  </a:cubicBezTo>
                  <a:cubicBezTo>
                    <a:pt x="232" y="43"/>
                    <a:pt x="233" y="41"/>
                    <a:pt x="233" y="40"/>
                  </a:cubicBezTo>
                  <a:cubicBezTo>
                    <a:pt x="233" y="38"/>
                    <a:pt x="234" y="35"/>
                    <a:pt x="234" y="32"/>
                  </a:cubicBezTo>
                  <a:cubicBezTo>
                    <a:pt x="234" y="30"/>
                    <a:pt x="234" y="26"/>
                    <a:pt x="234" y="25"/>
                  </a:cubicBezTo>
                  <a:cubicBezTo>
                    <a:pt x="235" y="24"/>
                    <a:pt x="235" y="21"/>
                    <a:pt x="236" y="18"/>
                  </a:cubicBezTo>
                  <a:cubicBezTo>
                    <a:pt x="237" y="16"/>
                    <a:pt x="238" y="13"/>
                    <a:pt x="238" y="11"/>
                  </a:cubicBezTo>
                  <a:cubicBezTo>
                    <a:pt x="239" y="9"/>
                    <a:pt x="238" y="6"/>
                    <a:pt x="236" y="4"/>
                  </a:cubicBezTo>
                  <a:cubicBezTo>
                    <a:pt x="235" y="3"/>
                    <a:pt x="233" y="1"/>
                    <a:pt x="232" y="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1" name="Freeform 17">
              <a:extLst>
                <a:ext uri="{FF2B5EF4-FFF2-40B4-BE49-F238E27FC236}">
                  <a16:creationId xmlns:a16="http://schemas.microsoft.com/office/drawing/2014/main" id="{ED6945C8-DA5D-4AC9-9FB0-D85784F4DF34}"/>
                </a:ext>
              </a:extLst>
            </p:cNvPr>
            <p:cNvSpPr>
              <a:spLocks/>
            </p:cNvSpPr>
            <p:nvPr/>
          </p:nvSpPr>
          <p:spPr bwMode="auto">
            <a:xfrm>
              <a:off x="5405147" y="3593138"/>
              <a:ext cx="32139" cy="22191"/>
            </a:xfrm>
            <a:custGeom>
              <a:avLst/>
              <a:gdLst/>
              <a:ahLst/>
              <a:cxnLst>
                <a:cxn ang="0">
                  <a:pos x="3" y="1"/>
                </a:cxn>
                <a:cxn ang="0">
                  <a:pos x="1" y="2"/>
                </a:cxn>
                <a:cxn ang="0">
                  <a:pos x="0" y="6"/>
                </a:cxn>
                <a:cxn ang="0">
                  <a:pos x="0" y="9"/>
                </a:cxn>
                <a:cxn ang="0">
                  <a:pos x="4" y="12"/>
                </a:cxn>
                <a:cxn ang="0">
                  <a:pos x="7" y="12"/>
                </a:cxn>
                <a:cxn ang="0">
                  <a:pos x="8" y="9"/>
                </a:cxn>
                <a:cxn ang="0">
                  <a:pos x="4" y="7"/>
                </a:cxn>
                <a:cxn ang="0">
                  <a:pos x="7" y="6"/>
                </a:cxn>
                <a:cxn ang="0">
                  <a:pos x="9" y="9"/>
                </a:cxn>
                <a:cxn ang="0">
                  <a:pos x="11" y="12"/>
                </a:cxn>
                <a:cxn ang="0">
                  <a:pos x="13" y="7"/>
                </a:cxn>
                <a:cxn ang="0">
                  <a:pos x="17" y="0"/>
                </a:cxn>
                <a:cxn ang="0">
                  <a:pos x="10" y="2"/>
                </a:cxn>
                <a:cxn ang="0">
                  <a:pos x="3" y="1"/>
                </a:cxn>
                <a:cxn ang="0">
                  <a:pos x="3" y="1"/>
                </a:cxn>
              </a:cxnLst>
              <a:rect l="0" t="0" r="r" b="b"/>
              <a:pathLst>
                <a:path w="17" h="12">
                  <a:moveTo>
                    <a:pt x="3" y="1"/>
                  </a:moveTo>
                  <a:cubicBezTo>
                    <a:pt x="1" y="2"/>
                    <a:pt x="1" y="2"/>
                    <a:pt x="1" y="2"/>
                  </a:cubicBezTo>
                  <a:cubicBezTo>
                    <a:pt x="0" y="6"/>
                    <a:pt x="0" y="6"/>
                    <a:pt x="0" y="6"/>
                  </a:cubicBezTo>
                  <a:cubicBezTo>
                    <a:pt x="0" y="9"/>
                    <a:pt x="0" y="9"/>
                    <a:pt x="0" y="9"/>
                  </a:cubicBezTo>
                  <a:cubicBezTo>
                    <a:pt x="4" y="12"/>
                    <a:pt x="4" y="12"/>
                    <a:pt x="4" y="12"/>
                  </a:cubicBezTo>
                  <a:cubicBezTo>
                    <a:pt x="7" y="12"/>
                    <a:pt x="7" y="12"/>
                    <a:pt x="7" y="12"/>
                  </a:cubicBezTo>
                  <a:cubicBezTo>
                    <a:pt x="8" y="9"/>
                    <a:pt x="8" y="9"/>
                    <a:pt x="8" y="9"/>
                  </a:cubicBezTo>
                  <a:cubicBezTo>
                    <a:pt x="4" y="7"/>
                    <a:pt x="4" y="7"/>
                    <a:pt x="4" y="7"/>
                  </a:cubicBezTo>
                  <a:cubicBezTo>
                    <a:pt x="7" y="6"/>
                    <a:pt x="7" y="6"/>
                    <a:pt x="7" y="6"/>
                  </a:cubicBezTo>
                  <a:cubicBezTo>
                    <a:pt x="9" y="9"/>
                    <a:pt x="9" y="9"/>
                    <a:pt x="9" y="9"/>
                  </a:cubicBezTo>
                  <a:cubicBezTo>
                    <a:pt x="11" y="12"/>
                    <a:pt x="11" y="12"/>
                    <a:pt x="11" y="12"/>
                  </a:cubicBezTo>
                  <a:cubicBezTo>
                    <a:pt x="11" y="10"/>
                    <a:pt x="12" y="9"/>
                    <a:pt x="13" y="7"/>
                  </a:cubicBezTo>
                  <a:cubicBezTo>
                    <a:pt x="14" y="6"/>
                    <a:pt x="16" y="3"/>
                    <a:pt x="17" y="0"/>
                  </a:cubicBezTo>
                  <a:cubicBezTo>
                    <a:pt x="10" y="2"/>
                    <a:pt x="10" y="2"/>
                    <a:pt x="10" y="2"/>
                  </a:cubicBezTo>
                  <a:cubicBezTo>
                    <a:pt x="3" y="1"/>
                    <a:pt x="3" y="1"/>
                    <a:pt x="3" y="1"/>
                  </a:cubicBezTo>
                  <a:cubicBezTo>
                    <a:pt x="3" y="1"/>
                    <a:pt x="3" y="1"/>
                    <a:pt x="3"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2" name="Freeform 18">
              <a:extLst>
                <a:ext uri="{FF2B5EF4-FFF2-40B4-BE49-F238E27FC236}">
                  <a16:creationId xmlns:a16="http://schemas.microsoft.com/office/drawing/2014/main" id="{AD2843B0-F988-49F2-BCE6-B9C2A6318B8A}"/>
                </a:ext>
              </a:extLst>
            </p:cNvPr>
            <p:cNvSpPr>
              <a:spLocks/>
            </p:cNvSpPr>
            <p:nvPr/>
          </p:nvSpPr>
          <p:spPr bwMode="auto">
            <a:xfrm>
              <a:off x="5419685" y="3695676"/>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3" name="Freeform 19">
              <a:extLst>
                <a:ext uri="{FF2B5EF4-FFF2-40B4-BE49-F238E27FC236}">
                  <a16:creationId xmlns:a16="http://schemas.microsoft.com/office/drawing/2014/main" id="{4D83EF92-1213-48FA-9925-0B4918685318}"/>
                </a:ext>
              </a:extLst>
            </p:cNvPr>
            <p:cNvSpPr>
              <a:spLocks/>
            </p:cNvSpPr>
            <p:nvPr/>
          </p:nvSpPr>
          <p:spPr bwMode="auto">
            <a:xfrm>
              <a:off x="4900113" y="3512027"/>
              <a:ext cx="266290" cy="471364"/>
            </a:xfrm>
            <a:custGeom>
              <a:avLst/>
              <a:gdLst/>
              <a:ahLst/>
              <a:cxnLst>
                <a:cxn ang="0">
                  <a:pos x="137" y="246"/>
                </a:cxn>
                <a:cxn ang="0">
                  <a:pos x="134" y="236"/>
                </a:cxn>
                <a:cxn ang="0">
                  <a:pos x="134" y="224"/>
                </a:cxn>
                <a:cxn ang="0">
                  <a:pos x="136" y="213"/>
                </a:cxn>
                <a:cxn ang="0">
                  <a:pos x="146" y="192"/>
                </a:cxn>
                <a:cxn ang="0">
                  <a:pos x="139" y="184"/>
                </a:cxn>
                <a:cxn ang="0">
                  <a:pos x="138" y="170"/>
                </a:cxn>
                <a:cxn ang="0">
                  <a:pos x="139" y="158"/>
                </a:cxn>
                <a:cxn ang="0">
                  <a:pos x="139" y="145"/>
                </a:cxn>
                <a:cxn ang="0">
                  <a:pos x="127" y="145"/>
                </a:cxn>
                <a:cxn ang="0">
                  <a:pos x="115" y="138"/>
                </a:cxn>
                <a:cxn ang="0">
                  <a:pos x="116" y="124"/>
                </a:cxn>
                <a:cxn ang="0">
                  <a:pos x="116" y="111"/>
                </a:cxn>
                <a:cxn ang="0">
                  <a:pos x="109" y="101"/>
                </a:cxn>
                <a:cxn ang="0">
                  <a:pos x="110" y="92"/>
                </a:cxn>
                <a:cxn ang="0">
                  <a:pos x="96" y="90"/>
                </a:cxn>
                <a:cxn ang="0">
                  <a:pos x="95" y="79"/>
                </a:cxn>
                <a:cxn ang="0">
                  <a:pos x="83" y="72"/>
                </a:cxn>
                <a:cxn ang="0">
                  <a:pos x="92" y="66"/>
                </a:cxn>
                <a:cxn ang="0">
                  <a:pos x="89" y="60"/>
                </a:cxn>
                <a:cxn ang="0">
                  <a:pos x="79" y="54"/>
                </a:cxn>
                <a:cxn ang="0">
                  <a:pos x="72" y="48"/>
                </a:cxn>
                <a:cxn ang="0">
                  <a:pos x="55" y="43"/>
                </a:cxn>
                <a:cxn ang="0">
                  <a:pos x="40" y="31"/>
                </a:cxn>
                <a:cxn ang="0">
                  <a:pos x="32" y="20"/>
                </a:cxn>
                <a:cxn ang="0">
                  <a:pos x="23" y="9"/>
                </a:cxn>
                <a:cxn ang="0">
                  <a:pos x="12" y="3"/>
                </a:cxn>
                <a:cxn ang="0">
                  <a:pos x="4" y="10"/>
                </a:cxn>
                <a:cxn ang="0">
                  <a:pos x="17" y="37"/>
                </a:cxn>
                <a:cxn ang="0">
                  <a:pos x="25" y="50"/>
                </a:cxn>
                <a:cxn ang="0">
                  <a:pos x="35" y="61"/>
                </a:cxn>
                <a:cxn ang="0">
                  <a:pos x="44" y="63"/>
                </a:cxn>
                <a:cxn ang="0">
                  <a:pos x="41" y="70"/>
                </a:cxn>
                <a:cxn ang="0">
                  <a:pos x="48" y="84"/>
                </a:cxn>
                <a:cxn ang="0">
                  <a:pos x="58" y="111"/>
                </a:cxn>
                <a:cxn ang="0">
                  <a:pos x="68" y="135"/>
                </a:cxn>
                <a:cxn ang="0">
                  <a:pos x="73" y="147"/>
                </a:cxn>
                <a:cxn ang="0">
                  <a:pos x="74" y="152"/>
                </a:cxn>
                <a:cxn ang="0">
                  <a:pos x="81" y="158"/>
                </a:cxn>
                <a:cxn ang="0">
                  <a:pos x="80" y="166"/>
                </a:cxn>
                <a:cxn ang="0">
                  <a:pos x="87" y="178"/>
                </a:cxn>
                <a:cxn ang="0">
                  <a:pos x="88" y="188"/>
                </a:cxn>
                <a:cxn ang="0">
                  <a:pos x="83" y="179"/>
                </a:cxn>
                <a:cxn ang="0">
                  <a:pos x="78" y="174"/>
                </a:cxn>
                <a:cxn ang="0">
                  <a:pos x="81" y="197"/>
                </a:cxn>
                <a:cxn ang="0">
                  <a:pos x="89" y="209"/>
                </a:cxn>
                <a:cxn ang="0">
                  <a:pos x="95" y="221"/>
                </a:cxn>
                <a:cxn ang="0">
                  <a:pos x="103" y="236"/>
                </a:cxn>
                <a:cxn ang="0">
                  <a:pos x="121" y="258"/>
                </a:cxn>
                <a:cxn ang="0">
                  <a:pos x="132" y="253"/>
                </a:cxn>
              </a:cxnLst>
              <a:rect l="0" t="0" r="r" b="b"/>
              <a:pathLst>
                <a:path w="147" h="261">
                  <a:moveTo>
                    <a:pt x="132" y="253"/>
                  </a:moveTo>
                  <a:cubicBezTo>
                    <a:pt x="134" y="252"/>
                    <a:pt x="135" y="249"/>
                    <a:pt x="135" y="248"/>
                  </a:cubicBezTo>
                  <a:cubicBezTo>
                    <a:pt x="135" y="247"/>
                    <a:pt x="136" y="246"/>
                    <a:pt x="137" y="246"/>
                  </a:cubicBezTo>
                  <a:cubicBezTo>
                    <a:pt x="137" y="246"/>
                    <a:pt x="138" y="245"/>
                    <a:pt x="138" y="244"/>
                  </a:cubicBezTo>
                  <a:cubicBezTo>
                    <a:pt x="138" y="243"/>
                    <a:pt x="138" y="241"/>
                    <a:pt x="136" y="241"/>
                  </a:cubicBezTo>
                  <a:cubicBezTo>
                    <a:pt x="136" y="240"/>
                    <a:pt x="134" y="238"/>
                    <a:pt x="134" y="236"/>
                  </a:cubicBezTo>
                  <a:cubicBezTo>
                    <a:pt x="133" y="236"/>
                    <a:pt x="133" y="234"/>
                    <a:pt x="134" y="233"/>
                  </a:cubicBezTo>
                  <a:cubicBezTo>
                    <a:pt x="135" y="232"/>
                    <a:pt x="135" y="231"/>
                    <a:pt x="135" y="229"/>
                  </a:cubicBezTo>
                  <a:cubicBezTo>
                    <a:pt x="134" y="227"/>
                    <a:pt x="134" y="225"/>
                    <a:pt x="134" y="224"/>
                  </a:cubicBezTo>
                  <a:cubicBezTo>
                    <a:pt x="134" y="223"/>
                    <a:pt x="135" y="221"/>
                    <a:pt x="135" y="220"/>
                  </a:cubicBezTo>
                  <a:cubicBezTo>
                    <a:pt x="135" y="219"/>
                    <a:pt x="135" y="217"/>
                    <a:pt x="135" y="216"/>
                  </a:cubicBezTo>
                  <a:cubicBezTo>
                    <a:pt x="135" y="214"/>
                    <a:pt x="135" y="214"/>
                    <a:pt x="136" y="213"/>
                  </a:cubicBezTo>
                  <a:cubicBezTo>
                    <a:pt x="137" y="212"/>
                    <a:pt x="138" y="209"/>
                    <a:pt x="139" y="208"/>
                  </a:cubicBezTo>
                  <a:cubicBezTo>
                    <a:pt x="140" y="207"/>
                    <a:pt x="141" y="203"/>
                    <a:pt x="142" y="200"/>
                  </a:cubicBezTo>
                  <a:cubicBezTo>
                    <a:pt x="143" y="197"/>
                    <a:pt x="145" y="194"/>
                    <a:pt x="146" y="192"/>
                  </a:cubicBezTo>
                  <a:cubicBezTo>
                    <a:pt x="147" y="190"/>
                    <a:pt x="147" y="188"/>
                    <a:pt x="147" y="187"/>
                  </a:cubicBezTo>
                  <a:cubicBezTo>
                    <a:pt x="146" y="186"/>
                    <a:pt x="145" y="185"/>
                    <a:pt x="143" y="185"/>
                  </a:cubicBezTo>
                  <a:cubicBezTo>
                    <a:pt x="142" y="185"/>
                    <a:pt x="139" y="184"/>
                    <a:pt x="139" y="184"/>
                  </a:cubicBezTo>
                  <a:cubicBezTo>
                    <a:pt x="138" y="183"/>
                    <a:pt x="137" y="182"/>
                    <a:pt x="137" y="181"/>
                  </a:cubicBezTo>
                  <a:cubicBezTo>
                    <a:pt x="137" y="181"/>
                    <a:pt x="137" y="178"/>
                    <a:pt x="138" y="176"/>
                  </a:cubicBezTo>
                  <a:cubicBezTo>
                    <a:pt x="138" y="175"/>
                    <a:pt x="138" y="172"/>
                    <a:pt x="138" y="170"/>
                  </a:cubicBezTo>
                  <a:cubicBezTo>
                    <a:pt x="138" y="169"/>
                    <a:pt x="139" y="166"/>
                    <a:pt x="139" y="165"/>
                  </a:cubicBezTo>
                  <a:cubicBezTo>
                    <a:pt x="139" y="164"/>
                    <a:pt x="140" y="163"/>
                    <a:pt x="140" y="161"/>
                  </a:cubicBezTo>
                  <a:cubicBezTo>
                    <a:pt x="140" y="160"/>
                    <a:pt x="139" y="158"/>
                    <a:pt x="139" y="158"/>
                  </a:cubicBezTo>
                  <a:cubicBezTo>
                    <a:pt x="138" y="156"/>
                    <a:pt x="139" y="154"/>
                    <a:pt x="140" y="153"/>
                  </a:cubicBezTo>
                  <a:cubicBezTo>
                    <a:pt x="141" y="151"/>
                    <a:pt x="141" y="148"/>
                    <a:pt x="141" y="148"/>
                  </a:cubicBezTo>
                  <a:cubicBezTo>
                    <a:pt x="140" y="147"/>
                    <a:pt x="139" y="146"/>
                    <a:pt x="139" y="145"/>
                  </a:cubicBezTo>
                  <a:cubicBezTo>
                    <a:pt x="139" y="143"/>
                    <a:pt x="137" y="142"/>
                    <a:pt x="136" y="142"/>
                  </a:cubicBezTo>
                  <a:cubicBezTo>
                    <a:pt x="135" y="142"/>
                    <a:pt x="133" y="143"/>
                    <a:pt x="131" y="143"/>
                  </a:cubicBezTo>
                  <a:cubicBezTo>
                    <a:pt x="130" y="143"/>
                    <a:pt x="128" y="144"/>
                    <a:pt x="127" y="145"/>
                  </a:cubicBezTo>
                  <a:cubicBezTo>
                    <a:pt x="125" y="146"/>
                    <a:pt x="123" y="146"/>
                    <a:pt x="122" y="146"/>
                  </a:cubicBezTo>
                  <a:cubicBezTo>
                    <a:pt x="121" y="145"/>
                    <a:pt x="119" y="145"/>
                    <a:pt x="118" y="143"/>
                  </a:cubicBezTo>
                  <a:cubicBezTo>
                    <a:pt x="118" y="142"/>
                    <a:pt x="116" y="140"/>
                    <a:pt x="115" y="138"/>
                  </a:cubicBezTo>
                  <a:cubicBezTo>
                    <a:pt x="115" y="135"/>
                    <a:pt x="114" y="133"/>
                    <a:pt x="114" y="132"/>
                  </a:cubicBezTo>
                  <a:cubicBezTo>
                    <a:pt x="114" y="131"/>
                    <a:pt x="114" y="129"/>
                    <a:pt x="115" y="128"/>
                  </a:cubicBezTo>
                  <a:cubicBezTo>
                    <a:pt x="115" y="126"/>
                    <a:pt x="116" y="124"/>
                    <a:pt x="116" y="124"/>
                  </a:cubicBezTo>
                  <a:cubicBezTo>
                    <a:pt x="117" y="122"/>
                    <a:pt x="118" y="120"/>
                    <a:pt x="119" y="119"/>
                  </a:cubicBezTo>
                  <a:cubicBezTo>
                    <a:pt x="120" y="118"/>
                    <a:pt x="121" y="117"/>
                    <a:pt x="121" y="115"/>
                  </a:cubicBezTo>
                  <a:cubicBezTo>
                    <a:pt x="120" y="113"/>
                    <a:pt x="118" y="112"/>
                    <a:pt x="116" y="111"/>
                  </a:cubicBezTo>
                  <a:cubicBezTo>
                    <a:pt x="115" y="110"/>
                    <a:pt x="112" y="109"/>
                    <a:pt x="110" y="108"/>
                  </a:cubicBezTo>
                  <a:cubicBezTo>
                    <a:pt x="109" y="108"/>
                    <a:pt x="108" y="106"/>
                    <a:pt x="108" y="104"/>
                  </a:cubicBezTo>
                  <a:cubicBezTo>
                    <a:pt x="108" y="103"/>
                    <a:pt x="109" y="101"/>
                    <a:pt x="109" y="101"/>
                  </a:cubicBezTo>
                  <a:cubicBezTo>
                    <a:pt x="110" y="101"/>
                    <a:pt x="111" y="100"/>
                    <a:pt x="111" y="99"/>
                  </a:cubicBezTo>
                  <a:cubicBezTo>
                    <a:pt x="111" y="98"/>
                    <a:pt x="110" y="97"/>
                    <a:pt x="110" y="96"/>
                  </a:cubicBezTo>
                  <a:cubicBezTo>
                    <a:pt x="110" y="94"/>
                    <a:pt x="110" y="92"/>
                    <a:pt x="110" y="92"/>
                  </a:cubicBezTo>
                  <a:cubicBezTo>
                    <a:pt x="110" y="91"/>
                    <a:pt x="109" y="90"/>
                    <a:pt x="108" y="90"/>
                  </a:cubicBezTo>
                  <a:cubicBezTo>
                    <a:pt x="107" y="90"/>
                    <a:pt x="104" y="90"/>
                    <a:pt x="103" y="90"/>
                  </a:cubicBezTo>
                  <a:cubicBezTo>
                    <a:pt x="100" y="90"/>
                    <a:pt x="97" y="90"/>
                    <a:pt x="96" y="90"/>
                  </a:cubicBezTo>
                  <a:cubicBezTo>
                    <a:pt x="95" y="89"/>
                    <a:pt x="95" y="89"/>
                    <a:pt x="96" y="88"/>
                  </a:cubicBezTo>
                  <a:cubicBezTo>
                    <a:pt x="97" y="87"/>
                    <a:pt x="98" y="84"/>
                    <a:pt x="98" y="83"/>
                  </a:cubicBezTo>
                  <a:cubicBezTo>
                    <a:pt x="98" y="82"/>
                    <a:pt x="96" y="80"/>
                    <a:pt x="95" y="79"/>
                  </a:cubicBezTo>
                  <a:cubicBezTo>
                    <a:pt x="95" y="79"/>
                    <a:pt x="92" y="78"/>
                    <a:pt x="91" y="78"/>
                  </a:cubicBezTo>
                  <a:cubicBezTo>
                    <a:pt x="89" y="77"/>
                    <a:pt x="87" y="76"/>
                    <a:pt x="86" y="75"/>
                  </a:cubicBezTo>
                  <a:cubicBezTo>
                    <a:pt x="85" y="75"/>
                    <a:pt x="83" y="74"/>
                    <a:pt x="83" y="72"/>
                  </a:cubicBezTo>
                  <a:cubicBezTo>
                    <a:pt x="82" y="70"/>
                    <a:pt x="82" y="69"/>
                    <a:pt x="83" y="69"/>
                  </a:cubicBezTo>
                  <a:cubicBezTo>
                    <a:pt x="84" y="69"/>
                    <a:pt x="85" y="68"/>
                    <a:pt x="87" y="68"/>
                  </a:cubicBezTo>
                  <a:cubicBezTo>
                    <a:pt x="88" y="68"/>
                    <a:pt x="91" y="67"/>
                    <a:pt x="92" y="66"/>
                  </a:cubicBezTo>
                  <a:cubicBezTo>
                    <a:pt x="93" y="65"/>
                    <a:pt x="93" y="64"/>
                    <a:pt x="93" y="64"/>
                  </a:cubicBezTo>
                  <a:cubicBezTo>
                    <a:pt x="93" y="64"/>
                    <a:pt x="93" y="63"/>
                    <a:pt x="93" y="62"/>
                  </a:cubicBezTo>
                  <a:cubicBezTo>
                    <a:pt x="92" y="61"/>
                    <a:pt x="90" y="60"/>
                    <a:pt x="89" y="60"/>
                  </a:cubicBezTo>
                  <a:cubicBezTo>
                    <a:pt x="87" y="59"/>
                    <a:pt x="85" y="58"/>
                    <a:pt x="85" y="57"/>
                  </a:cubicBezTo>
                  <a:cubicBezTo>
                    <a:pt x="84" y="57"/>
                    <a:pt x="83" y="57"/>
                    <a:pt x="82" y="56"/>
                  </a:cubicBezTo>
                  <a:cubicBezTo>
                    <a:pt x="81" y="56"/>
                    <a:pt x="79" y="55"/>
                    <a:pt x="79" y="54"/>
                  </a:cubicBezTo>
                  <a:cubicBezTo>
                    <a:pt x="79" y="53"/>
                    <a:pt x="77" y="53"/>
                    <a:pt x="76" y="52"/>
                  </a:cubicBezTo>
                  <a:cubicBezTo>
                    <a:pt x="75" y="51"/>
                    <a:pt x="75" y="50"/>
                    <a:pt x="75" y="49"/>
                  </a:cubicBezTo>
                  <a:cubicBezTo>
                    <a:pt x="75" y="48"/>
                    <a:pt x="73" y="48"/>
                    <a:pt x="72" y="48"/>
                  </a:cubicBezTo>
                  <a:cubicBezTo>
                    <a:pt x="70" y="49"/>
                    <a:pt x="67" y="49"/>
                    <a:pt x="66" y="49"/>
                  </a:cubicBezTo>
                  <a:cubicBezTo>
                    <a:pt x="64" y="49"/>
                    <a:pt x="61" y="48"/>
                    <a:pt x="59" y="47"/>
                  </a:cubicBezTo>
                  <a:cubicBezTo>
                    <a:pt x="58" y="47"/>
                    <a:pt x="57" y="45"/>
                    <a:pt x="55" y="43"/>
                  </a:cubicBezTo>
                  <a:cubicBezTo>
                    <a:pt x="54" y="41"/>
                    <a:pt x="51" y="39"/>
                    <a:pt x="50" y="39"/>
                  </a:cubicBezTo>
                  <a:cubicBezTo>
                    <a:pt x="49" y="38"/>
                    <a:pt x="46" y="36"/>
                    <a:pt x="44" y="36"/>
                  </a:cubicBezTo>
                  <a:cubicBezTo>
                    <a:pt x="42" y="35"/>
                    <a:pt x="40" y="32"/>
                    <a:pt x="40" y="31"/>
                  </a:cubicBezTo>
                  <a:cubicBezTo>
                    <a:pt x="39" y="31"/>
                    <a:pt x="37" y="28"/>
                    <a:pt x="36" y="27"/>
                  </a:cubicBezTo>
                  <a:cubicBezTo>
                    <a:pt x="35" y="27"/>
                    <a:pt x="33" y="25"/>
                    <a:pt x="33" y="24"/>
                  </a:cubicBezTo>
                  <a:cubicBezTo>
                    <a:pt x="33" y="24"/>
                    <a:pt x="32" y="22"/>
                    <a:pt x="32" y="20"/>
                  </a:cubicBezTo>
                  <a:cubicBezTo>
                    <a:pt x="32" y="18"/>
                    <a:pt x="31" y="16"/>
                    <a:pt x="30" y="16"/>
                  </a:cubicBezTo>
                  <a:cubicBezTo>
                    <a:pt x="30" y="15"/>
                    <a:pt x="28" y="13"/>
                    <a:pt x="28" y="11"/>
                  </a:cubicBezTo>
                  <a:cubicBezTo>
                    <a:pt x="28" y="11"/>
                    <a:pt x="25" y="9"/>
                    <a:pt x="23" y="9"/>
                  </a:cubicBezTo>
                  <a:cubicBezTo>
                    <a:pt x="21" y="9"/>
                    <a:pt x="19" y="8"/>
                    <a:pt x="19" y="8"/>
                  </a:cubicBezTo>
                  <a:cubicBezTo>
                    <a:pt x="19" y="7"/>
                    <a:pt x="17" y="6"/>
                    <a:pt x="15" y="6"/>
                  </a:cubicBezTo>
                  <a:cubicBezTo>
                    <a:pt x="14" y="5"/>
                    <a:pt x="12" y="3"/>
                    <a:pt x="12" y="3"/>
                  </a:cubicBezTo>
                  <a:cubicBezTo>
                    <a:pt x="11" y="3"/>
                    <a:pt x="8" y="1"/>
                    <a:pt x="5" y="1"/>
                  </a:cubicBezTo>
                  <a:cubicBezTo>
                    <a:pt x="3" y="0"/>
                    <a:pt x="0" y="0"/>
                    <a:pt x="0" y="0"/>
                  </a:cubicBezTo>
                  <a:cubicBezTo>
                    <a:pt x="1" y="3"/>
                    <a:pt x="3" y="7"/>
                    <a:pt x="4" y="10"/>
                  </a:cubicBezTo>
                  <a:cubicBezTo>
                    <a:pt x="5" y="12"/>
                    <a:pt x="7" y="16"/>
                    <a:pt x="9" y="20"/>
                  </a:cubicBezTo>
                  <a:cubicBezTo>
                    <a:pt x="10" y="22"/>
                    <a:pt x="13" y="27"/>
                    <a:pt x="14" y="30"/>
                  </a:cubicBezTo>
                  <a:cubicBezTo>
                    <a:pt x="15" y="32"/>
                    <a:pt x="17" y="35"/>
                    <a:pt x="17" y="37"/>
                  </a:cubicBezTo>
                  <a:cubicBezTo>
                    <a:pt x="18" y="40"/>
                    <a:pt x="18" y="41"/>
                    <a:pt x="19" y="42"/>
                  </a:cubicBezTo>
                  <a:cubicBezTo>
                    <a:pt x="19" y="43"/>
                    <a:pt x="20" y="45"/>
                    <a:pt x="21" y="45"/>
                  </a:cubicBezTo>
                  <a:cubicBezTo>
                    <a:pt x="23" y="47"/>
                    <a:pt x="25" y="49"/>
                    <a:pt x="25" y="50"/>
                  </a:cubicBezTo>
                  <a:cubicBezTo>
                    <a:pt x="26" y="50"/>
                    <a:pt x="27" y="51"/>
                    <a:pt x="27" y="52"/>
                  </a:cubicBezTo>
                  <a:cubicBezTo>
                    <a:pt x="27" y="52"/>
                    <a:pt x="29" y="54"/>
                    <a:pt x="31" y="55"/>
                  </a:cubicBezTo>
                  <a:cubicBezTo>
                    <a:pt x="33" y="58"/>
                    <a:pt x="34" y="60"/>
                    <a:pt x="35" y="61"/>
                  </a:cubicBezTo>
                  <a:cubicBezTo>
                    <a:pt x="36" y="62"/>
                    <a:pt x="36" y="63"/>
                    <a:pt x="37" y="63"/>
                  </a:cubicBezTo>
                  <a:cubicBezTo>
                    <a:pt x="41" y="63"/>
                    <a:pt x="41" y="63"/>
                    <a:pt x="41" y="63"/>
                  </a:cubicBezTo>
                  <a:cubicBezTo>
                    <a:pt x="44" y="63"/>
                    <a:pt x="44" y="63"/>
                    <a:pt x="44" y="63"/>
                  </a:cubicBezTo>
                  <a:cubicBezTo>
                    <a:pt x="45" y="66"/>
                    <a:pt x="45" y="66"/>
                    <a:pt x="45" y="66"/>
                  </a:cubicBezTo>
                  <a:cubicBezTo>
                    <a:pt x="44" y="69"/>
                    <a:pt x="44" y="69"/>
                    <a:pt x="44" y="69"/>
                  </a:cubicBezTo>
                  <a:cubicBezTo>
                    <a:pt x="41" y="70"/>
                    <a:pt x="41" y="70"/>
                    <a:pt x="41" y="70"/>
                  </a:cubicBezTo>
                  <a:cubicBezTo>
                    <a:pt x="41" y="70"/>
                    <a:pt x="42" y="72"/>
                    <a:pt x="42" y="73"/>
                  </a:cubicBezTo>
                  <a:cubicBezTo>
                    <a:pt x="43" y="75"/>
                    <a:pt x="44" y="76"/>
                    <a:pt x="44" y="77"/>
                  </a:cubicBezTo>
                  <a:cubicBezTo>
                    <a:pt x="45" y="77"/>
                    <a:pt x="47" y="80"/>
                    <a:pt x="48" y="84"/>
                  </a:cubicBezTo>
                  <a:cubicBezTo>
                    <a:pt x="50" y="87"/>
                    <a:pt x="52" y="91"/>
                    <a:pt x="53" y="94"/>
                  </a:cubicBezTo>
                  <a:cubicBezTo>
                    <a:pt x="54" y="95"/>
                    <a:pt x="55" y="99"/>
                    <a:pt x="55" y="101"/>
                  </a:cubicBezTo>
                  <a:cubicBezTo>
                    <a:pt x="55" y="104"/>
                    <a:pt x="56" y="108"/>
                    <a:pt x="58" y="111"/>
                  </a:cubicBezTo>
                  <a:cubicBezTo>
                    <a:pt x="59" y="115"/>
                    <a:pt x="61" y="120"/>
                    <a:pt x="62" y="122"/>
                  </a:cubicBezTo>
                  <a:cubicBezTo>
                    <a:pt x="64" y="125"/>
                    <a:pt x="66" y="128"/>
                    <a:pt x="66" y="130"/>
                  </a:cubicBezTo>
                  <a:cubicBezTo>
                    <a:pt x="66" y="132"/>
                    <a:pt x="67" y="134"/>
                    <a:pt x="68" y="135"/>
                  </a:cubicBezTo>
                  <a:cubicBezTo>
                    <a:pt x="68" y="137"/>
                    <a:pt x="69" y="139"/>
                    <a:pt x="70" y="141"/>
                  </a:cubicBezTo>
                  <a:cubicBezTo>
                    <a:pt x="70" y="142"/>
                    <a:pt x="70" y="145"/>
                    <a:pt x="71" y="147"/>
                  </a:cubicBezTo>
                  <a:cubicBezTo>
                    <a:pt x="71" y="147"/>
                    <a:pt x="72" y="148"/>
                    <a:pt x="73" y="147"/>
                  </a:cubicBezTo>
                  <a:cubicBezTo>
                    <a:pt x="73" y="147"/>
                    <a:pt x="75" y="147"/>
                    <a:pt x="76" y="147"/>
                  </a:cubicBezTo>
                  <a:cubicBezTo>
                    <a:pt x="76" y="148"/>
                    <a:pt x="77" y="149"/>
                    <a:pt x="76" y="150"/>
                  </a:cubicBezTo>
                  <a:cubicBezTo>
                    <a:pt x="76" y="150"/>
                    <a:pt x="75" y="151"/>
                    <a:pt x="74" y="152"/>
                  </a:cubicBezTo>
                  <a:cubicBezTo>
                    <a:pt x="74" y="153"/>
                    <a:pt x="74" y="155"/>
                    <a:pt x="75" y="156"/>
                  </a:cubicBezTo>
                  <a:cubicBezTo>
                    <a:pt x="75" y="158"/>
                    <a:pt x="76" y="158"/>
                    <a:pt x="77" y="158"/>
                  </a:cubicBezTo>
                  <a:cubicBezTo>
                    <a:pt x="77" y="157"/>
                    <a:pt x="79" y="157"/>
                    <a:pt x="81" y="158"/>
                  </a:cubicBezTo>
                  <a:cubicBezTo>
                    <a:pt x="83" y="159"/>
                    <a:pt x="83" y="161"/>
                    <a:pt x="81" y="162"/>
                  </a:cubicBezTo>
                  <a:cubicBezTo>
                    <a:pt x="80" y="162"/>
                    <a:pt x="78" y="164"/>
                    <a:pt x="78" y="165"/>
                  </a:cubicBezTo>
                  <a:cubicBezTo>
                    <a:pt x="78" y="166"/>
                    <a:pt x="78" y="166"/>
                    <a:pt x="80" y="166"/>
                  </a:cubicBezTo>
                  <a:cubicBezTo>
                    <a:pt x="82" y="166"/>
                    <a:pt x="84" y="166"/>
                    <a:pt x="85" y="167"/>
                  </a:cubicBezTo>
                  <a:cubicBezTo>
                    <a:pt x="86" y="167"/>
                    <a:pt x="86" y="170"/>
                    <a:pt x="87" y="172"/>
                  </a:cubicBezTo>
                  <a:cubicBezTo>
                    <a:pt x="87" y="174"/>
                    <a:pt x="87" y="177"/>
                    <a:pt x="87" y="178"/>
                  </a:cubicBezTo>
                  <a:cubicBezTo>
                    <a:pt x="87" y="179"/>
                    <a:pt x="87" y="181"/>
                    <a:pt x="87" y="182"/>
                  </a:cubicBezTo>
                  <a:cubicBezTo>
                    <a:pt x="87" y="184"/>
                    <a:pt x="87" y="185"/>
                    <a:pt x="88" y="186"/>
                  </a:cubicBezTo>
                  <a:cubicBezTo>
                    <a:pt x="89" y="187"/>
                    <a:pt x="89" y="188"/>
                    <a:pt x="88" y="188"/>
                  </a:cubicBezTo>
                  <a:cubicBezTo>
                    <a:pt x="86" y="189"/>
                    <a:pt x="85" y="188"/>
                    <a:pt x="84" y="187"/>
                  </a:cubicBezTo>
                  <a:cubicBezTo>
                    <a:pt x="83" y="187"/>
                    <a:pt x="83" y="185"/>
                    <a:pt x="83" y="184"/>
                  </a:cubicBezTo>
                  <a:cubicBezTo>
                    <a:pt x="84" y="182"/>
                    <a:pt x="84" y="179"/>
                    <a:pt x="83" y="179"/>
                  </a:cubicBezTo>
                  <a:cubicBezTo>
                    <a:pt x="83" y="177"/>
                    <a:pt x="82" y="175"/>
                    <a:pt x="82" y="173"/>
                  </a:cubicBezTo>
                  <a:cubicBezTo>
                    <a:pt x="82" y="173"/>
                    <a:pt x="81" y="172"/>
                    <a:pt x="80" y="172"/>
                  </a:cubicBezTo>
                  <a:cubicBezTo>
                    <a:pt x="79" y="172"/>
                    <a:pt x="79" y="173"/>
                    <a:pt x="78" y="174"/>
                  </a:cubicBezTo>
                  <a:cubicBezTo>
                    <a:pt x="78" y="176"/>
                    <a:pt x="78" y="179"/>
                    <a:pt x="78" y="181"/>
                  </a:cubicBezTo>
                  <a:cubicBezTo>
                    <a:pt x="78" y="183"/>
                    <a:pt x="78" y="187"/>
                    <a:pt x="79" y="190"/>
                  </a:cubicBezTo>
                  <a:cubicBezTo>
                    <a:pt x="80" y="192"/>
                    <a:pt x="81" y="195"/>
                    <a:pt x="81" y="197"/>
                  </a:cubicBezTo>
                  <a:cubicBezTo>
                    <a:pt x="82" y="199"/>
                    <a:pt x="83" y="201"/>
                    <a:pt x="84" y="203"/>
                  </a:cubicBezTo>
                  <a:cubicBezTo>
                    <a:pt x="84" y="205"/>
                    <a:pt x="86" y="206"/>
                    <a:pt x="88" y="206"/>
                  </a:cubicBezTo>
                  <a:cubicBezTo>
                    <a:pt x="89" y="207"/>
                    <a:pt x="90" y="208"/>
                    <a:pt x="89" y="209"/>
                  </a:cubicBezTo>
                  <a:cubicBezTo>
                    <a:pt x="88" y="211"/>
                    <a:pt x="88" y="213"/>
                    <a:pt x="90" y="215"/>
                  </a:cubicBezTo>
                  <a:cubicBezTo>
                    <a:pt x="91" y="216"/>
                    <a:pt x="92" y="218"/>
                    <a:pt x="95" y="218"/>
                  </a:cubicBezTo>
                  <a:cubicBezTo>
                    <a:pt x="97" y="218"/>
                    <a:pt x="97" y="220"/>
                    <a:pt x="95" y="221"/>
                  </a:cubicBezTo>
                  <a:cubicBezTo>
                    <a:pt x="93" y="221"/>
                    <a:pt x="93" y="224"/>
                    <a:pt x="94" y="226"/>
                  </a:cubicBezTo>
                  <a:cubicBezTo>
                    <a:pt x="95" y="228"/>
                    <a:pt x="97" y="230"/>
                    <a:pt x="98" y="231"/>
                  </a:cubicBezTo>
                  <a:cubicBezTo>
                    <a:pt x="99" y="231"/>
                    <a:pt x="102" y="233"/>
                    <a:pt x="103" y="236"/>
                  </a:cubicBezTo>
                  <a:cubicBezTo>
                    <a:pt x="105" y="238"/>
                    <a:pt x="108" y="241"/>
                    <a:pt x="110" y="244"/>
                  </a:cubicBezTo>
                  <a:cubicBezTo>
                    <a:pt x="111" y="246"/>
                    <a:pt x="114" y="250"/>
                    <a:pt x="115" y="251"/>
                  </a:cubicBezTo>
                  <a:cubicBezTo>
                    <a:pt x="117" y="254"/>
                    <a:pt x="120" y="256"/>
                    <a:pt x="121" y="258"/>
                  </a:cubicBezTo>
                  <a:cubicBezTo>
                    <a:pt x="123" y="259"/>
                    <a:pt x="124" y="260"/>
                    <a:pt x="126" y="261"/>
                  </a:cubicBezTo>
                  <a:cubicBezTo>
                    <a:pt x="126" y="261"/>
                    <a:pt x="127" y="260"/>
                    <a:pt x="128" y="259"/>
                  </a:cubicBezTo>
                  <a:cubicBezTo>
                    <a:pt x="129" y="258"/>
                    <a:pt x="130" y="255"/>
                    <a:pt x="132" y="253"/>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4" name="Freeform 21">
              <a:extLst>
                <a:ext uri="{FF2B5EF4-FFF2-40B4-BE49-F238E27FC236}">
                  <a16:creationId xmlns:a16="http://schemas.microsoft.com/office/drawing/2014/main" id="{24D85DAE-89E1-4584-A852-D01D13E5F128}"/>
                </a:ext>
              </a:extLst>
            </p:cNvPr>
            <p:cNvSpPr>
              <a:spLocks/>
            </p:cNvSpPr>
            <p:nvPr/>
          </p:nvSpPr>
          <p:spPr bwMode="auto">
            <a:xfrm>
              <a:off x="4720291" y="2579245"/>
              <a:ext cx="824888" cy="646597"/>
            </a:xfrm>
            <a:custGeom>
              <a:avLst/>
              <a:gdLst/>
              <a:ahLst/>
              <a:cxnLst>
                <a:cxn ang="0">
                  <a:pos x="432" y="129"/>
                </a:cxn>
                <a:cxn ang="0">
                  <a:pos x="429" y="108"/>
                </a:cxn>
                <a:cxn ang="0">
                  <a:pos x="435" y="87"/>
                </a:cxn>
                <a:cxn ang="0">
                  <a:pos x="430" y="61"/>
                </a:cxn>
                <a:cxn ang="0">
                  <a:pos x="430" y="41"/>
                </a:cxn>
                <a:cxn ang="0">
                  <a:pos x="397" y="33"/>
                </a:cxn>
                <a:cxn ang="0">
                  <a:pos x="360" y="29"/>
                </a:cxn>
                <a:cxn ang="0">
                  <a:pos x="319" y="32"/>
                </a:cxn>
                <a:cxn ang="0">
                  <a:pos x="272" y="40"/>
                </a:cxn>
                <a:cxn ang="0">
                  <a:pos x="256" y="24"/>
                </a:cxn>
                <a:cxn ang="0">
                  <a:pos x="225" y="45"/>
                </a:cxn>
                <a:cxn ang="0">
                  <a:pos x="195" y="55"/>
                </a:cxn>
                <a:cxn ang="0">
                  <a:pos x="159" y="42"/>
                </a:cxn>
                <a:cxn ang="0">
                  <a:pos x="122" y="28"/>
                </a:cxn>
                <a:cxn ang="0">
                  <a:pos x="96" y="8"/>
                </a:cxn>
                <a:cxn ang="0">
                  <a:pos x="71" y="18"/>
                </a:cxn>
                <a:cxn ang="0">
                  <a:pos x="90" y="29"/>
                </a:cxn>
                <a:cxn ang="0">
                  <a:pos x="72" y="45"/>
                </a:cxn>
                <a:cxn ang="0">
                  <a:pos x="74" y="68"/>
                </a:cxn>
                <a:cxn ang="0">
                  <a:pos x="49" y="77"/>
                </a:cxn>
                <a:cxn ang="0">
                  <a:pos x="39" y="103"/>
                </a:cxn>
                <a:cxn ang="0">
                  <a:pos x="9" y="108"/>
                </a:cxn>
                <a:cxn ang="0">
                  <a:pos x="0" y="127"/>
                </a:cxn>
                <a:cxn ang="0">
                  <a:pos x="7" y="140"/>
                </a:cxn>
                <a:cxn ang="0">
                  <a:pos x="14" y="153"/>
                </a:cxn>
                <a:cxn ang="0">
                  <a:pos x="4" y="160"/>
                </a:cxn>
                <a:cxn ang="0">
                  <a:pos x="16" y="170"/>
                </a:cxn>
                <a:cxn ang="0">
                  <a:pos x="12" y="182"/>
                </a:cxn>
                <a:cxn ang="0">
                  <a:pos x="11" y="197"/>
                </a:cxn>
                <a:cxn ang="0">
                  <a:pos x="16" y="209"/>
                </a:cxn>
                <a:cxn ang="0">
                  <a:pos x="12" y="227"/>
                </a:cxn>
                <a:cxn ang="0">
                  <a:pos x="20" y="249"/>
                </a:cxn>
                <a:cxn ang="0">
                  <a:pos x="23" y="279"/>
                </a:cxn>
                <a:cxn ang="0">
                  <a:pos x="26" y="311"/>
                </a:cxn>
                <a:cxn ang="0">
                  <a:pos x="35" y="339"/>
                </a:cxn>
                <a:cxn ang="0">
                  <a:pos x="56" y="354"/>
                </a:cxn>
                <a:cxn ang="0">
                  <a:pos x="77" y="350"/>
                </a:cxn>
                <a:cxn ang="0">
                  <a:pos x="92" y="325"/>
                </a:cxn>
                <a:cxn ang="0">
                  <a:pos x="97" y="304"/>
                </a:cxn>
                <a:cxn ang="0">
                  <a:pos x="124" y="284"/>
                </a:cxn>
                <a:cxn ang="0">
                  <a:pos x="154" y="284"/>
                </a:cxn>
                <a:cxn ang="0">
                  <a:pos x="158" y="258"/>
                </a:cxn>
                <a:cxn ang="0">
                  <a:pos x="193" y="262"/>
                </a:cxn>
                <a:cxn ang="0">
                  <a:pos x="210" y="244"/>
                </a:cxn>
                <a:cxn ang="0">
                  <a:pos x="230" y="234"/>
                </a:cxn>
                <a:cxn ang="0">
                  <a:pos x="250" y="209"/>
                </a:cxn>
                <a:cxn ang="0">
                  <a:pos x="267" y="211"/>
                </a:cxn>
                <a:cxn ang="0">
                  <a:pos x="283" y="187"/>
                </a:cxn>
                <a:cxn ang="0">
                  <a:pos x="289" y="160"/>
                </a:cxn>
                <a:cxn ang="0">
                  <a:pos x="311" y="145"/>
                </a:cxn>
                <a:cxn ang="0">
                  <a:pos x="337" y="132"/>
                </a:cxn>
                <a:cxn ang="0">
                  <a:pos x="366" y="141"/>
                </a:cxn>
                <a:cxn ang="0">
                  <a:pos x="396" y="142"/>
                </a:cxn>
                <a:cxn ang="0">
                  <a:pos x="399" y="171"/>
                </a:cxn>
                <a:cxn ang="0">
                  <a:pos x="423" y="187"/>
                </a:cxn>
                <a:cxn ang="0">
                  <a:pos x="433" y="154"/>
                </a:cxn>
                <a:cxn ang="0">
                  <a:pos x="454" y="145"/>
                </a:cxn>
              </a:cxnLst>
              <a:rect l="0" t="0" r="r" b="b"/>
              <a:pathLst>
                <a:path w="455" h="357">
                  <a:moveTo>
                    <a:pt x="454" y="145"/>
                  </a:moveTo>
                  <a:cubicBezTo>
                    <a:pt x="453" y="144"/>
                    <a:pt x="450" y="142"/>
                    <a:pt x="448" y="141"/>
                  </a:cubicBezTo>
                  <a:cubicBezTo>
                    <a:pt x="446" y="139"/>
                    <a:pt x="443" y="138"/>
                    <a:pt x="442" y="137"/>
                  </a:cubicBezTo>
                  <a:cubicBezTo>
                    <a:pt x="441" y="135"/>
                    <a:pt x="440" y="135"/>
                    <a:pt x="438" y="135"/>
                  </a:cubicBezTo>
                  <a:cubicBezTo>
                    <a:pt x="438" y="134"/>
                    <a:pt x="437" y="133"/>
                    <a:pt x="436" y="131"/>
                  </a:cubicBezTo>
                  <a:cubicBezTo>
                    <a:pt x="435" y="130"/>
                    <a:pt x="434" y="129"/>
                    <a:pt x="432" y="129"/>
                  </a:cubicBezTo>
                  <a:cubicBezTo>
                    <a:pt x="431" y="128"/>
                    <a:pt x="430" y="126"/>
                    <a:pt x="429" y="126"/>
                  </a:cubicBezTo>
                  <a:cubicBezTo>
                    <a:pt x="429" y="124"/>
                    <a:pt x="430" y="122"/>
                    <a:pt x="432" y="122"/>
                  </a:cubicBezTo>
                  <a:cubicBezTo>
                    <a:pt x="434" y="122"/>
                    <a:pt x="435" y="120"/>
                    <a:pt x="435" y="120"/>
                  </a:cubicBezTo>
                  <a:cubicBezTo>
                    <a:pt x="435" y="119"/>
                    <a:pt x="435" y="116"/>
                    <a:pt x="435" y="115"/>
                  </a:cubicBezTo>
                  <a:cubicBezTo>
                    <a:pt x="435" y="114"/>
                    <a:pt x="434" y="112"/>
                    <a:pt x="433" y="111"/>
                  </a:cubicBezTo>
                  <a:cubicBezTo>
                    <a:pt x="431" y="110"/>
                    <a:pt x="430" y="109"/>
                    <a:pt x="429" y="108"/>
                  </a:cubicBezTo>
                  <a:cubicBezTo>
                    <a:pt x="429" y="107"/>
                    <a:pt x="429" y="105"/>
                    <a:pt x="431" y="104"/>
                  </a:cubicBezTo>
                  <a:cubicBezTo>
                    <a:pt x="432" y="104"/>
                    <a:pt x="434" y="103"/>
                    <a:pt x="435" y="103"/>
                  </a:cubicBezTo>
                  <a:cubicBezTo>
                    <a:pt x="435" y="102"/>
                    <a:pt x="437" y="101"/>
                    <a:pt x="438" y="99"/>
                  </a:cubicBezTo>
                  <a:cubicBezTo>
                    <a:pt x="439" y="98"/>
                    <a:pt x="440" y="97"/>
                    <a:pt x="440" y="95"/>
                  </a:cubicBezTo>
                  <a:cubicBezTo>
                    <a:pt x="440" y="93"/>
                    <a:pt x="439" y="92"/>
                    <a:pt x="438" y="90"/>
                  </a:cubicBezTo>
                  <a:cubicBezTo>
                    <a:pt x="438" y="88"/>
                    <a:pt x="436" y="87"/>
                    <a:pt x="435" y="87"/>
                  </a:cubicBezTo>
                  <a:cubicBezTo>
                    <a:pt x="434" y="87"/>
                    <a:pt x="434" y="86"/>
                    <a:pt x="435" y="85"/>
                  </a:cubicBezTo>
                  <a:cubicBezTo>
                    <a:pt x="436" y="84"/>
                    <a:pt x="437" y="81"/>
                    <a:pt x="437" y="80"/>
                  </a:cubicBezTo>
                  <a:cubicBezTo>
                    <a:pt x="437" y="78"/>
                    <a:pt x="437" y="76"/>
                    <a:pt x="436" y="74"/>
                  </a:cubicBezTo>
                  <a:cubicBezTo>
                    <a:pt x="435" y="71"/>
                    <a:pt x="434" y="70"/>
                    <a:pt x="434" y="69"/>
                  </a:cubicBezTo>
                  <a:cubicBezTo>
                    <a:pt x="433" y="68"/>
                    <a:pt x="432" y="66"/>
                    <a:pt x="431" y="65"/>
                  </a:cubicBezTo>
                  <a:cubicBezTo>
                    <a:pt x="431" y="64"/>
                    <a:pt x="430" y="61"/>
                    <a:pt x="430" y="61"/>
                  </a:cubicBezTo>
                  <a:cubicBezTo>
                    <a:pt x="429" y="59"/>
                    <a:pt x="430" y="57"/>
                    <a:pt x="430" y="56"/>
                  </a:cubicBezTo>
                  <a:cubicBezTo>
                    <a:pt x="430" y="55"/>
                    <a:pt x="433" y="54"/>
                    <a:pt x="435" y="52"/>
                  </a:cubicBezTo>
                  <a:cubicBezTo>
                    <a:pt x="438" y="51"/>
                    <a:pt x="440" y="49"/>
                    <a:pt x="440" y="48"/>
                  </a:cubicBezTo>
                  <a:cubicBezTo>
                    <a:pt x="441" y="48"/>
                    <a:pt x="442" y="48"/>
                    <a:pt x="441" y="46"/>
                  </a:cubicBezTo>
                  <a:cubicBezTo>
                    <a:pt x="441" y="45"/>
                    <a:pt x="438" y="43"/>
                    <a:pt x="437" y="43"/>
                  </a:cubicBezTo>
                  <a:cubicBezTo>
                    <a:pt x="435" y="43"/>
                    <a:pt x="432" y="42"/>
                    <a:pt x="430" y="41"/>
                  </a:cubicBezTo>
                  <a:cubicBezTo>
                    <a:pt x="428" y="41"/>
                    <a:pt x="428" y="40"/>
                    <a:pt x="427" y="39"/>
                  </a:cubicBezTo>
                  <a:cubicBezTo>
                    <a:pt x="427" y="37"/>
                    <a:pt x="425" y="35"/>
                    <a:pt x="424" y="35"/>
                  </a:cubicBezTo>
                  <a:cubicBezTo>
                    <a:pt x="422" y="33"/>
                    <a:pt x="420" y="32"/>
                    <a:pt x="419" y="31"/>
                  </a:cubicBezTo>
                  <a:cubicBezTo>
                    <a:pt x="417" y="30"/>
                    <a:pt x="413" y="30"/>
                    <a:pt x="411" y="31"/>
                  </a:cubicBezTo>
                  <a:cubicBezTo>
                    <a:pt x="410" y="31"/>
                    <a:pt x="406" y="32"/>
                    <a:pt x="403" y="32"/>
                  </a:cubicBezTo>
                  <a:cubicBezTo>
                    <a:pt x="402" y="33"/>
                    <a:pt x="398" y="33"/>
                    <a:pt x="397" y="33"/>
                  </a:cubicBezTo>
                  <a:cubicBezTo>
                    <a:pt x="396" y="32"/>
                    <a:pt x="394" y="31"/>
                    <a:pt x="392" y="31"/>
                  </a:cubicBezTo>
                  <a:cubicBezTo>
                    <a:pt x="390" y="31"/>
                    <a:pt x="387" y="32"/>
                    <a:pt x="386" y="33"/>
                  </a:cubicBezTo>
                  <a:cubicBezTo>
                    <a:pt x="384" y="34"/>
                    <a:pt x="381" y="33"/>
                    <a:pt x="379" y="31"/>
                  </a:cubicBezTo>
                  <a:cubicBezTo>
                    <a:pt x="378" y="29"/>
                    <a:pt x="376" y="27"/>
                    <a:pt x="375" y="26"/>
                  </a:cubicBezTo>
                  <a:cubicBezTo>
                    <a:pt x="373" y="27"/>
                    <a:pt x="370" y="27"/>
                    <a:pt x="368" y="27"/>
                  </a:cubicBezTo>
                  <a:cubicBezTo>
                    <a:pt x="367" y="28"/>
                    <a:pt x="363" y="28"/>
                    <a:pt x="360" y="29"/>
                  </a:cubicBezTo>
                  <a:cubicBezTo>
                    <a:pt x="358" y="30"/>
                    <a:pt x="354" y="31"/>
                    <a:pt x="352" y="31"/>
                  </a:cubicBezTo>
                  <a:cubicBezTo>
                    <a:pt x="350" y="31"/>
                    <a:pt x="348" y="32"/>
                    <a:pt x="348" y="33"/>
                  </a:cubicBezTo>
                  <a:cubicBezTo>
                    <a:pt x="348" y="34"/>
                    <a:pt x="346" y="36"/>
                    <a:pt x="345" y="36"/>
                  </a:cubicBezTo>
                  <a:cubicBezTo>
                    <a:pt x="344" y="37"/>
                    <a:pt x="340" y="37"/>
                    <a:pt x="336" y="37"/>
                  </a:cubicBezTo>
                  <a:cubicBezTo>
                    <a:pt x="334" y="38"/>
                    <a:pt x="329" y="37"/>
                    <a:pt x="327" y="36"/>
                  </a:cubicBezTo>
                  <a:cubicBezTo>
                    <a:pt x="325" y="35"/>
                    <a:pt x="321" y="34"/>
                    <a:pt x="319" y="32"/>
                  </a:cubicBezTo>
                  <a:cubicBezTo>
                    <a:pt x="318" y="30"/>
                    <a:pt x="313" y="31"/>
                    <a:pt x="311" y="32"/>
                  </a:cubicBezTo>
                  <a:cubicBezTo>
                    <a:pt x="309" y="33"/>
                    <a:pt x="305" y="36"/>
                    <a:pt x="303" y="38"/>
                  </a:cubicBezTo>
                  <a:cubicBezTo>
                    <a:pt x="302" y="38"/>
                    <a:pt x="298" y="40"/>
                    <a:pt x="295" y="41"/>
                  </a:cubicBezTo>
                  <a:cubicBezTo>
                    <a:pt x="293" y="41"/>
                    <a:pt x="289" y="41"/>
                    <a:pt x="287" y="41"/>
                  </a:cubicBezTo>
                  <a:cubicBezTo>
                    <a:pt x="286" y="41"/>
                    <a:pt x="282" y="41"/>
                    <a:pt x="279" y="42"/>
                  </a:cubicBezTo>
                  <a:cubicBezTo>
                    <a:pt x="277" y="42"/>
                    <a:pt x="274" y="42"/>
                    <a:pt x="272" y="40"/>
                  </a:cubicBezTo>
                  <a:cubicBezTo>
                    <a:pt x="270" y="39"/>
                    <a:pt x="269" y="38"/>
                    <a:pt x="270" y="37"/>
                  </a:cubicBezTo>
                  <a:cubicBezTo>
                    <a:pt x="271" y="36"/>
                    <a:pt x="273" y="33"/>
                    <a:pt x="273" y="32"/>
                  </a:cubicBezTo>
                  <a:cubicBezTo>
                    <a:pt x="273" y="30"/>
                    <a:pt x="272" y="27"/>
                    <a:pt x="272" y="26"/>
                  </a:cubicBezTo>
                  <a:cubicBezTo>
                    <a:pt x="272" y="25"/>
                    <a:pt x="270" y="23"/>
                    <a:pt x="268" y="22"/>
                  </a:cubicBezTo>
                  <a:cubicBezTo>
                    <a:pt x="267" y="22"/>
                    <a:pt x="264" y="22"/>
                    <a:pt x="262" y="23"/>
                  </a:cubicBezTo>
                  <a:cubicBezTo>
                    <a:pt x="260" y="23"/>
                    <a:pt x="258" y="24"/>
                    <a:pt x="256" y="24"/>
                  </a:cubicBezTo>
                  <a:cubicBezTo>
                    <a:pt x="254" y="24"/>
                    <a:pt x="250" y="25"/>
                    <a:pt x="248" y="26"/>
                  </a:cubicBezTo>
                  <a:cubicBezTo>
                    <a:pt x="245" y="27"/>
                    <a:pt x="240" y="29"/>
                    <a:pt x="237" y="30"/>
                  </a:cubicBezTo>
                  <a:cubicBezTo>
                    <a:pt x="234" y="30"/>
                    <a:pt x="232" y="32"/>
                    <a:pt x="232" y="33"/>
                  </a:cubicBezTo>
                  <a:cubicBezTo>
                    <a:pt x="231" y="34"/>
                    <a:pt x="231" y="37"/>
                    <a:pt x="230" y="39"/>
                  </a:cubicBezTo>
                  <a:cubicBezTo>
                    <a:pt x="229" y="40"/>
                    <a:pt x="227" y="42"/>
                    <a:pt x="227" y="42"/>
                  </a:cubicBezTo>
                  <a:cubicBezTo>
                    <a:pt x="226" y="42"/>
                    <a:pt x="225" y="43"/>
                    <a:pt x="225" y="45"/>
                  </a:cubicBezTo>
                  <a:cubicBezTo>
                    <a:pt x="225" y="46"/>
                    <a:pt x="225" y="49"/>
                    <a:pt x="224" y="50"/>
                  </a:cubicBezTo>
                  <a:cubicBezTo>
                    <a:pt x="224" y="52"/>
                    <a:pt x="222" y="53"/>
                    <a:pt x="220" y="52"/>
                  </a:cubicBezTo>
                  <a:cubicBezTo>
                    <a:pt x="219" y="52"/>
                    <a:pt x="215" y="53"/>
                    <a:pt x="211" y="56"/>
                  </a:cubicBezTo>
                  <a:cubicBezTo>
                    <a:pt x="209" y="58"/>
                    <a:pt x="205" y="59"/>
                    <a:pt x="203" y="59"/>
                  </a:cubicBezTo>
                  <a:cubicBezTo>
                    <a:pt x="203" y="59"/>
                    <a:pt x="200" y="58"/>
                    <a:pt x="199" y="58"/>
                  </a:cubicBezTo>
                  <a:cubicBezTo>
                    <a:pt x="197" y="57"/>
                    <a:pt x="195" y="55"/>
                    <a:pt x="195" y="55"/>
                  </a:cubicBezTo>
                  <a:cubicBezTo>
                    <a:pt x="195" y="54"/>
                    <a:pt x="195" y="51"/>
                    <a:pt x="195" y="50"/>
                  </a:cubicBezTo>
                  <a:cubicBezTo>
                    <a:pt x="195" y="49"/>
                    <a:pt x="193" y="45"/>
                    <a:pt x="193" y="44"/>
                  </a:cubicBezTo>
                  <a:cubicBezTo>
                    <a:pt x="192" y="42"/>
                    <a:pt x="189" y="41"/>
                    <a:pt x="187" y="41"/>
                  </a:cubicBezTo>
                  <a:cubicBezTo>
                    <a:pt x="185" y="41"/>
                    <a:pt x="181" y="41"/>
                    <a:pt x="179" y="41"/>
                  </a:cubicBezTo>
                  <a:cubicBezTo>
                    <a:pt x="176" y="42"/>
                    <a:pt x="172" y="42"/>
                    <a:pt x="169" y="42"/>
                  </a:cubicBezTo>
                  <a:cubicBezTo>
                    <a:pt x="167" y="42"/>
                    <a:pt x="161" y="42"/>
                    <a:pt x="159" y="42"/>
                  </a:cubicBezTo>
                  <a:cubicBezTo>
                    <a:pt x="155" y="42"/>
                    <a:pt x="152" y="41"/>
                    <a:pt x="151" y="40"/>
                  </a:cubicBezTo>
                  <a:cubicBezTo>
                    <a:pt x="151" y="41"/>
                    <a:pt x="149" y="40"/>
                    <a:pt x="146" y="40"/>
                  </a:cubicBezTo>
                  <a:cubicBezTo>
                    <a:pt x="144" y="40"/>
                    <a:pt x="142" y="38"/>
                    <a:pt x="140" y="36"/>
                  </a:cubicBezTo>
                  <a:cubicBezTo>
                    <a:pt x="138" y="34"/>
                    <a:pt x="135" y="32"/>
                    <a:pt x="134" y="31"/>
                  </a:cubicBezTo>
                  <a:cubicBezTo>
                    <a:pt x="133" y="29"/>
                    <a:pt x="130" y="28"/>
                    <a:pt x="128" y="28"/>
                  </a:cubicBezTo>
                  <a:cubicBezTo>
                    <a:pt x="127" y="28"/>
                    <a:pt x="124" y="29"/>
                    <a:pt x="122" y="28"/>
                  </a:cubicBezTo>
                  <a:cubicBezTo>
                    <a:pt x="119" y="27"/>
                    <a:pt x="116" y="25"/>
                    <a:pt x="113" y="24"/>
                  </a:cubicBezTo>
                  <a:cubicBezTo>
                    <a:pt x="110" y="22"/>
                    <a:pt x="107" y="20"/>
                    <a:pt x="107" y="19"/>
                  </a:cubicBezTo>
                  <a:cubicBezTo>
                    <a:pt x="107" y="18"/>
                    <a:pt x="107" y="15"/>
                    <a:pt x="107" y="12"/>
                  </a:cubicBezTo>
                  <a:cubicBezTo>
                    <a:pt x="106" y="10"/>
                    <a:pt x="106" y="7"/>
                    <a:pt x="105" y="7"/>
                  </a:cubicBezTo>
                  <a:cubicBezTo>
                    <a:pt x="104" y="6"/>
                    <a:pt x="101" y="7"/>
                    <a:pt x="99" y="8"/>
                  </a:cubicBezTo>
                  <a:cubicBezTo>
                    <a:pt x="98" y="9"/>
                    <a:pt x="96" y="9"/>
                    <a:pt x="96" y="8"/>
                  </a:cubicBezTo>
                  <a:cubicBezTo>
                    <a:pt x="95" y="7"/>
                    <a:pt x="93" y="5"/>
                    <a:pt x="92" y="3"/>
                  </a:cubicBezTo>
                  <a:cubicBezTo>
                    <a:pt x="90" y="1"/>
                    <a:pt x="89" y="0"/>
                    <a:pt x="89" y="0"/>
                  </a:cubicBezTo>
                  <a:cubicBezTo>
                    <a:pt x="89" y="0"/>
                    <a:pt x="87" y="2"/>
                    <a:pt x="85" y="6"/>
                  </a:cubicBezTo>
                  <a:cubicBezTo>
                    <a:pt x="82" y="8"/>
                    <a:pt x="78" y="12"/>
                    <a:pt x="76" y="12"/>
                  </a:cubicBezTo>
                  <a:cubicBezTo>
                    <a:pt x="74" y="13"/>
                    <a:pt x="72" y="13"/>
                    <a:pt x="72" y="14"/>
                  </a:cubicBezTo>
                  <a:cubicBezTo>
                    <a:pt x="71" y="14"/>
                    <a:pt x="70" y="16"/>
                    <a:pt x="71" y="18"/>
                  </a:cubicBezTo>
                  <a:cubicBezTo>
                    <a:pt x="71" y="20"/>
                    <a:pt x="71" y="22"/>
                    <a:pt x="72" y="24"/>
                  </a:cubicBezTo>
                  <a:cubicBezTo>
                    <a:pt x="72" y="25"/>
                    <a:pt x="71" y="26"/>
                    <a:pt x="70" y="26"/>
                  </a:cubicBezTo>
                  <a:cubicBezTo>
                    <a:pt x="69" y="25"/>
                    <a:pt x="68" y="27"/>
                    <a:pt x="69" y="28"/>
                  </a:cubicBezTo>
                  <a:cubicBezTo>
                    <a:pt x="70" y="30"/>
                    <a:pt x="72" y="31"/>
                    <a:pt x="74" y="31"/>
                  </a:cubicBezTo>
                  <a:cubicBezTo>
                    <a:pt x="77" y="31"/>
                    <a:pt x="80" y="30"/>
                    <a:pt x="82" y="30"/>
                  </a:cubicBezTo>
                  <a:cubicBezTo>
                    <a:pt x="83" y="29"/>
                    <a:pt x="87" y="29"/>
                    <a:pt x="90" y="29"/>
                  </a:cubicBezTo>
                  <a:cubicBezTo>
                    <a:pt x="91" y="28"/>
                    <a:pt x="94" y="29"/>
                    <a:pt x="94" y="31"/>
                  </a:cubicBezTo>
                  <a:cubicBezTo>
                    <a:pt x="94" y="33"/>
                    <a:pt x="92" y="34"/>
                    <a:pt x="91" y="34"/>
                  </a:cubicBezTo>
                  <a:cubicBezTo>
                    <a:pt x="88" y="34"/>
                    <a:pt x="85" y="35"/>
                    <a:pt x="84" y="35"/>
                  </a:cubicBezTo>
                  <a:cubicBezTo>
                    <a:pt x="83" y="35"/>
                    <a:pt x="81" y="36"/>
                    <a:pt x="79" y="36"/>
                  </a:cubicBezTo>
                  <a:cubicBezTo>
                    <a:pt x="77" y="38"/>
                    <a:pt x="75" y="40"/>
                    <a:pt x="75" y="42"/>
                  </a:cubicBezTo>
                  <a:cubicBezTo>
                    <a:pt x="74" y="42"/>
                    <a:pt x="73" y="44"/>
                    <a:pt x="72" y="45"/>
                  </a:cubicBezTo>
                  <a:cubicBezTo>
                    <a:pt x="71" y="45"/>
                    <a:pt x="69" y="47"/>
                    <a:pt x="67" y="47"/>
                  </a:cubicBezTo>
                  <a:cubicBezTo>
                    <a:pt x="67" y="48"/>
                    <a:pt x="63" y="49"/>
                    <a:pt x="61" y="49"/>
                  </a:cubicBezTo>
                  <a:cubicBezTo>
                    <a:pt x="59" y="50"/>
                    <a:pt x="58" y="50"/>
                    <a:pt x="59" y="51"/>
                  </a:cubicBezTo>
                  <a:cubicBezTo>
                    <a:pt x="61" y="53"/>
                    <a:pt x="64" y="55"/>
                    <a:pt x="66" y="57"/>
                  </a:cubicBezTo>
                  <a:cubicBezTo>
                    <a:pt x="68" y="59"/>
                    <a:pt x="70" y="61"/>
                    <a:pt x="71" y="63"/>
                  </a:cubicBezTo>
                  <a:cubicBezTo>
                    <a:pt x="73" y="64"/>
                    <a:pt x="74" y="66"/>
                    <a:pt x="74" y="68"/>
                  </a:cubicBezTo>
                  <a:cubicBezTo>
                    <a:pt x="75" y="69"/>
                    <a:pt x="74" y="71"/>
                    <a:pt x="73" y="73"/>
                  </a:cubicBezTo>
                  <a:cubicBezTo>
                    <a:pt x="71" y="74"/>
                    <a:pt x="70" y="75"/>
                    <a:pt x="69" y="77"/>
                  </a:cubicBezTo>
                  <a:cubicBezTo>
                    <a:pt x="68" y="79"/>
                    <a:pt x="65" y="81"/>
                    <a:pt x="63" y="82"/>
                  </a:cubicBezTo>
                  <a:cubicBezTo>
                    <a:pt x="61" y="82"/>
                    <a:pt x="58" y="83"/>
                    <a:pt x="56" y="83"/>
                  </a:cubicBezTo>
                  <a:cubicBezTo>
                    <a:pt x="55" y="82"/>
                    <a:pt x="53" y="80"/>
                    <a:pt x="52" y="79"/>
                  </a:cubicBezTo>
                  <a:cubicBezTo>
                    <a:pt x="52" y="78"/>
                    <a:pt x="50" y="77"/>
                    <a:pt x="49" y="77"/>
                  </a:cubicBezTo>
                  <a:cubicBezTo>
                    <a:pt x="48" y="76"/>
                    <a:pt x="47" y="77"/>
                    <a:pt x="46" y="78"/>
                  </a:cubicBezTo>
                  <a:cubicBezTo>
                    <a:pt x="46" y="79"/>
                    <a:pt x="46" y="81"/>
                    <a:pt x="47" y="83"/>
                  </a:cubicBezTo>
                  <a:cubicBezTo>
                    <a:pt x="47" y="84"/>
                    <a:pt x="46" y="87"/>
                    <a:pt x="45" y="89"/>
                  </a:cubicBezTo>
                  <a:cubicBezTo>
                    <a:pt x="43" y="90"/>
                    <a:pt x="42" y="93"/>
                    <a:pt x="42" y="96"/>
                  </a:cubicBezTo>
                  <a:cubicBezTo>
                    <a:pt x="42" y="98"/>
                    <a:pt x="41" y="101"/>
                    <a:pt x="40" y="102"/>
                  </a:cubicBezTo>
                  <a:cubicBezTo>
                    <a:pt x="39" y="102"/>
                    <a:pt x="39" y="103"/>
                    <a:pt x="39" y="103"/>
                  </a:cubicBezTo>
                  <a:cubicBezTo>
                    <a:pt x="39" y="103"/>
                    <a:pt x="38" y="104"/>
                    <a:pt x="36" y="105"/>
                  </a:cubicBezTo>
                  <a:cubicBezTo>
                    <a:pt x="34" y="106"/>
                    <a:pt x="31" y="108"/>
                    <a:pt x="31" y="109"/>
                  </a:cubicBezTo>
                  <a:cubicBezTo>
                    <a:pt x="30" y="111"/>
                    <a:pt x="28" y="112"/>
                    <a:pt x="27" y="111"/>
                  </a:cubicBezTo>
                  <a:cubicBezTo>
                    <a:pt x="26" y="110"/>
                    <a:pt x="23" y="110"/>
                    <a:pt x="22" y="109"/>
                  </a:cubicBezTo>
                  <a:cubicBezTo>
                    <a:pt x="20" y="109"/>
                    <a:pt x="18" y="104"/>
                    <a:pt x="16" y="104"/>
                  </a:cubicBezTo>
                  <a:cubicBezTo>
                    <a:pt x="14" y="104"/>
                    <a:pt x="11" y="108"/>
                    <a:pt x="9" y="108"/>
                  </a:cubicBezTo>
                  <a:cubicBezTo>
                    <a:pt x="6" y="108"/>
                    <a:pt x="6" y="108"/>
                    <a:pt x="6" y="108"/>
                  </a:cubicBezTo>
                  <a:cubicBezTo>
                    <a:pt x="5" y="110"/>
                    <a:pt x="4" y="113"/>
                    <a:pt x="4" y="113"/>
                  </a:cubicBezTo>
                  <a:cubicBezTo>
                    <a:pt x="3" y="115"/>
                    <a:pt x="2" y="116"/>
                    <a:pt x="1" y="117"/>
                  </a:cubicBezTo>
                  <a:cubicBezTo>
                    <a:pt x="1" y="118"/>
                    <a:pt x="0" y="119"/>
                    <a:pt x="0" y="120"/>
                  </a:cubicBezTo>
                  <a:cubicBezTo>
                    <a:pt x="0" y="122"/>
                    <a:pt x="0" y="124"/>
                    <a:pt x="0" y="124"/>
                  </a:cubicBezTo>
                  <a:cubicBezTo>
                    <a:pt x="0" y="124"/>
                    <a:pt x="0" y="126"/>
                    <a:pt x="0" y="127"/>
                  </a:cubicBezTo>
                  <a:cubicBezTo>
                    <a:pt x="1" y="128"/>
                    <a:pt x="2" y="129"/>
                    <a:pt x="2" y="129"/>
                  </a:cubicBezTo>
                  <a:cubicBezTo>
                    <a:pt x="3" y="129"/>
                    <a:pt x="3" y="129"/>
                    <a:pt x="2" y="130"/>
                  </a:cubicBezTo>
                  <a:cubicBezTo>
                    <a:pt x="2" y="131"/>
                    <a:pt x="1" y="132"/>
                    <a:pt x="2" y="134"/>
                  </a:cubicBezTo>
                  <a:cubicBezTo>
                    <a:pt x="3" y="135"/>
                    <a:pt x="3" y="136"/>
                    <a:pt x="3" y="137"/>
                  </a:cubicBezTo>
                  <a:cubicBezTo>
                    <a:pt x="3" y="139"/>
                    <a:pt x="4" y="140"/>
                    <a:pt x="4" y="140"/>
                  </a:cubicBezTo>
                  <a:cubicBezTo>
                    <a:pt x="5" y="140"/>
                    <a:pt x="6" y="140"/>
                    <a:pt x="7" y="140"/>
                  </a:cubicBezTo>
                  <a:cubicBezTo>
                    <a:pt x="8" y="140"/>
                    <a:pt x="8" y="140"/>
                    <a:pt x="6" y="141"/>
                  </a:cubicBezTo>
                  <a:cubicBezTo>
                    <a:pt x="4" y="142"/>
                    <a:pt x="3" y="143"/>
                    <a:pt x="3" y="144"/>
                  </a:cubicBezTo>
                  <a:cubicBezTo>
                    <a:pt x="3" y="145"/>
                    <a:pt x="3" y="146"/>
                    <a:pt x="3" y="147"/>
                  </a:cubicBezTo>
                  <a:cubicBezTo>
                    <a:pt x="4" y="148"/>
                    <a:pt x="5" y="149"/>
                    <a:pt x="6" y="150"/>
                  </a:cubicBezTo>
                  <a:cubicBezTo>
                    <a:pt x="7" y="150"/>
                    <a:pt x="9" y="150"/>
                    <a:pt x="10" y="150"/>
                  </a:cubicBezTo>
                  <a:cubicBezTo>
                    <a:pt x="11" y="151"/>
                    <a:pt x="13" y="152"/>
                    <a:pt x="14" y="153"/>
                  </a:cubicBezTo>
                  <a:cubicBezTo>
                    <a:pt x="14" y="154"/>
                    <a:pt x="16" y="154"/>
                    <a:pt x="17" y="156"/>
                  </a:cubicBezTo>
                  <a:cubicBezTo>
                    <a:pt x="18" y="157"/>
                    <a:pt x="18" y="157"/>
                    <a:pt x="16" y="155"/>
                  </a:cubicBezTo>
                  <a:cubicBezTo>
                    <a:pt x="14" y="155"/>
                    <a:pt x="11" y="153"/>
                    <a:pt x="11" y="153"/>
                  </a:cubicBezTo>
                  <a:cubicBezTo>
                    <a:pt x="9" y="153"/>
                    <a:pt x="7" y="153"/>
                    <a:pt x="6" y="153"/>
                  </a:cubicBezTo>
                  <a:cubicBezTo>
                    <a:pt x="5" y="153"/>
                    <a:pt x="4" y="154"/>
                    <a:pt x="4" y="156"/>
                  </a:cubicBezTo>
                  <a:cubicBezTo>
                    <a:pt x="4" y="156"/>
                    <a:pt x="4" y="159"/>
                    <a:pt x="4" y="160"/>
                  </a:cubicBezTo>
                  <a:cubicBezTo>
                    <a:pt x="4" y="161"/>
                    <a:pt x="4" y="162"/>
                    <a:pt x="4" y="163"/>
                  </a:cubicBezTo>
                  <a:cubicBezTo>
                    <a:pt x="4" y="164"/>
                    <a:pt x="4" y="166"/>
                    <a:pt x="4" y="167"/>
                  </a:cubicBezTo>
                  <a:cubicBezTo>
                    <a:pt x="4" y="168"/>
                    <a:pt x="4" y="170"/>
                    <a:pt x="4" y="171"/>
                  </a:cubicBezTo>
                  <a:cubicBezTo>
                    <a:pt x="4" y="172"/>
                    <a:pt x="5" y="172"/>
                    <a:pt x="7" y="171"/>
                  </a:cubicBezTo>
                  <a:cubicBezTo>
                    <a:pt x="8" y="170"/>
                    <a:pt x="11" y="169"/>
                    <a:pt x="12" y="169"/>
                  </a:cubicBezTo>
                  <a:cubicBezTo>
                    <a:pt x="14" y="169"/>
                    <a:pt x="16" y="170"/>
                    <a:pt x="16" y="170"/>
                  </a:cubicBezTo>
                  <a:cubicBezTo>
                    <a:pt x="16" y="171"/>
                    <a:pt x="15" y="173"/>
                    <a:pt x="13" y="173"/>
                  </a:cubicBezTo>
                  <a:cubicBezTo>
                    <a:pt x="13" y="173"/>
                    <a:pt x="12" y="174"/>
                    <a:pt x="11" y="175"/>
                  </a:cubicBezTo>
                  <a:cubicBezTo>
                    <a:pt x="11" y="175"/>
                    <a:pt x="11" y="176"/>
                    <a:pt x="12" y="177"/>
                  </a:cubicBezTo>
                  <a:cubicBezTo>
                    <a:pt x="12" y="177"/>
                    <a:pt x="13" y="177"/>
                    <a:pt x="13" y="178"/>
                  </a:cubicBezTo>
                  <a:cubicBezTo>
                    <a:pt x="13" y="179"/>
                    <a:pt x="13" y="181"/>
                    <a:pt x="14" y="182"/>
                  </a:cubicBezTo>
                  <a:cubicBezTo>
                    <a:pt x="14" y="183"/>
                    <a:pt x="13" y="183"/>
                    <a:pt x="12" y="182"/>
                  </a:cubicBezTo>
                  <a:cubicBezTo>
                    <a:pt x="12" y="182"/>
                    <a:pt x="11" y="181"/>
                    <a:pt x="10" y="181"/>
                  </a:cubicBezTo>
                  <a:cubicBezTo>
                    <a:pt x="9" y="181"/>
                    <a:pt x="8" y="181"/>
                    <a:pt x="8" y="182"/>
                  </a:cubicBezTo>
                  <a:cubicBezTo>
                    <a:pt x="7" y="183"/>
                    <a:pt x="7" y="184"/>
                    <a:pt x="6" y="185"/>
                  </a:cubicBezTo>
                  <a:cubicBezTo>
                    <a:pt x="6" y="187"/>
                    <a:pt x="6" y="188"/>
                    <a:pt x="6" y="189"/>
                  </a:cubicBezTo>
                  <a:cubicBezTo>
                    <a:pt x="6" y="191"/>
                    <a:pt x="7" y="193"/>
                    <a:pt x="8" y="193"/>
                  </a:cubicBezTo>
                  <a:cubicBezTo>
                    <a:pt x="9" y="194"/>
                    <a:pt x="10" y="196"/>
                    <a:pt x="11" y="197"/>
                  </a:cubicBezTo>
                  <a:cubicBezTo>
                    <a:pt x="11" y="197"/>
                    <a:pt x="11" y="198"/>
                    <a:pt x="10" y="198"/>
                  </a:cubicBezTo>
                  <a:cubicBezTo>
                    <a:pt x="8" y="198"/>
                    <a:pt x="7" y="199"/>
                    <a:pt x="7" y="200"/>
                  </a:cubicBezTo>
                  <a:cubicBezTo>
                    <a:pt x="7" y="202"/>
                    <a:pt x="7" y="204"/>
                    <a:pt x="7" y="204"/>
                  </a:cubicBezTo>
                  <a:cubicBezTo>
                    <a:pt x="7" y="204"/>
                    <a:pt x="9" y="205"/>
                    <a:pt x="10" y="206"/>
                  </a:cubicBezTo>
                  <a:cubicBezTo>
                    <a:pt x="10" y="207"/>
                    <a:pt x="12" y="208"/>
                    <a:pt x="13" y="208"/>
                  </a:cubicBezTo>
                  <a:cubicBezTo>
                    <a:pt x="13" y="208"/>
                    <a:pt x="15" y="209"/>
                    <a:pt x="16" y="209"/>
                  </a:cubicBezTo>
                  <a:cubicBezTo>
                    <a:pt x="16" y="210"/>
                    <a:pt x="17" y="212"/>
                    <a:pt x="16" y="213"/>
                  </a:cubicBezTo>
                  <a:cubicBezTo>
                    <a:pt x="15" y="214"/>
                    <a:pt x="14" y="214"/>
                    <a:pt x="12" y="213"/>
                  </a:cubicBezTo>
                  <a:cubicBezTo>
                    <a:pt x="11" y="212"/>
                    <a:pt x="10" y="212"/>
                    <a:pt x="10" y="214"/>
                  </a:cubicBezTo>
                  <a:cubicBezTo>
                    <a:pt x="10" y="215"/>
                    <a:pt x="10" y="218"/>
                    <a:pt x="11" y="220"/>
                  </a:cubicBezTo>
                  <a:cubicBezTo>
                    <a:pt x="11" y="221"/>
                    <a:pt x="12" y="223"/>
                    <a:pt x="12" y="224"/>
                  </a:cubicBezTo>
                  <a:cubicBezTo>
                    <a:pt x="12" y="225"/>
                    <a:pt x="12" y="226"/>
                    <a:pt x="12" y="227"/>
                  </a:cubicBezTo>
                  <a:cubicBezTo>
                    <a:pt x="12" y="228"/>
                    <a:pt x="13" y="230"/>
                    <a:pt x="14" y="231"/>
                  </a:cubicBezTo>
                  <a:cubicBezTo>
                    <a:pt x="15" y="233"/>
                    <a:pt x="16" y="235"/>
                    <a:pt x="16" y="237"/>
                  </a:cubicBezTo>
                  <a:cubicBezTo>
                    <a:pt x="17" y="239"/>
                    <a:pt x="17" y="241"/>
                    <a:pt x="17" y="242"/>
                  </a:cubicBezTo>
                  <a:cubicBezTo>
                    <a:pt x="17" y="244"/>
                    <a:pt x="17" y="246"/>
                    <a:pt x="17" y="246"/>
                  </a:cubicBezTo>
                  <a:cubicBezTo>
                    <a:pt x="18" y="246"/>
                    <a:pt x="19" y="247"/>
                    <a:pt x="19" y="247"/>
                  </a:cubicBezTo>
                  <a:cubicBezTo>
                    <a:pt x="20" y="248"/>
                    <a:pt x="20" y="249"/>
                    <a:pt x="20" y="249"/>
                  </a:cubicBezTo>
                  <a:cubicBezTo>
                    <a:pt x="19" y="250"/>
                    <a:pt x="19" y="251"/>
                    <a:pt x="19" y="253"/>
                  </a:cubicBezTo>
                  <a:cubicBezTo>
                    <a:pt x="20" y="254"/>
                    <a:pt x="20" y="257"/>
                    <a:pt x="19" y="257"/>
                  </a:cubicBezTo>
                  <a:cubicBezTo>
                    <a:pt x="19" y="257"/>
                    <a:pt x="20" y="259"/>
                    <a:pt x="21" y="260"/>
                  </a:cubicBezTo>
                  <a:cubicBezTo>
                    <a:pt x="21" y="261"/>
                    <a:pt x="22" y="263"/>
                    <a:pt x="22" y="264"/>
                  </a:cubicBezTo>
                  <a:cubicBezTo>
                    <a:pt x="22" y="266"/>
                    <a:pt x="22" y="269"/>
                    <a:pt x="22" y="272"/>
                  </a:cubicBezTo>
                  <a:cubicBezTo>
                    <a:pt x="23" y="275"/>
                    <a:pt x="23" y="278"/>
                    <a:pt x="23" y="279"/>
                  </a:cubicBezTo>
                  <a:cubicBezTo>
                    <a:pt x="23" y="280"/>
                    <a:pt x="23" y="283"/>
                    <a:pt x="23" y="286"/>
                  </a:cubicBezTo>
                  <a:cubicBezTo>
                    <a:pt x="24" y="288"/>
                    <a:pt x="24" y="292"/>
                    <a:pt x="24" y="294"/>
                  </a:cubicBezTo>
                  <a:cubicBezTo>
                    <a:pt x="25" y="296"/>
                    <a:pt x="25" y="299"/>
                    <a:pt x="25" y="301"/>
                  </a:cubicBezTo>
                  <a:cubicBezTo>
                    <a:pt x="26" y="303"/>
                    <a:pt x="26" y="304"/>
                    <a:pt x="26" y="305"/>
                  </a:cubicBezTo>
                  <a:cubicBezTo>
                    <a:pt x="26" y="306"/>
                    <a:pt x="26" y="307"/>
                    <a:pt x="26" y="307"/>
                  </a:cubicBezTo>
                  <a:cubicBezTo>
                    <a:pt x="25" y="307"/>
                    <a:pt x="25" y="310"/>
                    <a:pt x="26" y="311"/>
                  </a:cubicBezTo>
                  <a:cubicBezTo>
                    <a:pt x="26" y="314"/>
                    <a:pt x="27" y="318"/>
                    <a:pt x="28" y="320"/>
                  </a:cubicBezTo>
                  <a:cubicBezTo>
                    <a:pt x="28" y="322"/>
                    <a:pt x="29" y="325"/>
                    <a:pt x="30" y="326"/>
                  </a:cubicBezTo>
                  <a:cubicBezTo>
                    <a:pt x="30" y="328"/>
                    <a:pt x="31" y="329"/>
                    <a:pt x="32" y="328"/>
                  </a:cubicBezTo>
                  <a:cubicBezTo>
                    <a:pt x="33" y="328"/>
                    <a:pt x="33" y="328"/>
                    <a:pt x="32" y="330"/>
                  </a:cubicBezTo>
                  <a:cubicBezTo>
                    <a:pt x="31" y="331"/>
                    <a:pt x="31" y="332"/>
                    <a:pt x="31" y="334"/>
                  </a:cubicBezTo>
                  <a:cubicBezTo>
                    <a:pt x="32" y="336"/>
                    <a:pt x="33" y="338"/>
                    <a:pt x="35" y="339"/>
                  </a:cubicBezTo>
                  <a:cubicBezTo>
                    <a:pt x="36" y="341"/>
                    <a:pt x="38" y="342"/>
                    <a:pt x="38" y="344"/>
                  </a:cubicBezTo>
                  <a:cubicBezTo>
                    <a:pt x="39" y="345"/>
                    <a:pt x="40" y="346"/>
                    <a:pt x="40" y="348"/>
                  </a:cubicBezTo>
                  <a:cubicBezTo>
                    <a:pt x="40" y="348"/>
                    <a:pt x="40" y="349"/>
                    <a:pt x="40" y="350"/>
                  </a:cubicBezTo>
                  <a:cubicBezTo>
                    <a:pt x="40" y="350"/>
                    <a:pt x="43" y="350"/>
                    <a:pt x="46" y="349"/>
                  </a:cubicBezTo>
                  <a:cubicBezTo>
                    <a:pt x="48" y="349"/>
                    <a:pt x="52" y="349"/>
                    <a:pt x="54" y="349"/>
                  </a:cubicBezTo>
                  <a:cubicBezTo>
                    <a:pt x="55" y="350"/>
                    <a:pt x="56" y="352"/>
                    <a:pt x="56" y="354"/>
                  </a:cubicBezTo>
                  <a:cubicBezTo>
                    <a:pt x="56" y="354"/>
                    <a:pt x="58" y="356"/>
                    <a:pt x="60" y="356"/>
                  </a:cubicBezTo>
                  <a:cubicBezTo>
                    <a:pt x="62" y="357"/>
                    <a:pt x="65" y="357"/>
                    <a:pt x="66" y="356"/>
                  </a:cubicBezTo>
                  <a:cubicBezTo>
                    <a:pt x="67" y="356"/>
                    <a:pt x="69" y="356"/>
                    <a:pt x="69" y="356"/>
                  </a:cubicBezTo>
                  <a:cubicBezTo>
                    <a:pt x="69" y="356"/>
                    <a:pt x="70" y="354"/>
                    <a:pt x="71" y="353"/>
                  </a:cubicBezTo>
                  <a:cubicBezTo>
                    <a:pt x="72" y="352"/>
                    <a:pt x="73" y="351"/>
                    <a:pt x="74" y="350"/>
                  </a:cubicBezTo>
                  <a:cubicBezTo>
                    <a:pt x="74" y="350"/>
                    <a:pt x="76" y="350"/>
                    <a:pt x="77" y="350"/>
                  </a:cubicBezTo>
                  <a:cubicBezTo>
                    <a:pt x="77" y="351"/>
                    <a:pt x="79" y="351"/>
                    <a:pt x="81" y="351"/>
                  </a:cubicBezTo>
                  <a:cubicBezTo>
                    <a:pt x="82" y="350"/>
                    <a:pt x="84" y="349"/>
                    <a:pt x="84" y="349"/>
                  </a:cubicBezTo>
                  <a:cubicBezTo>
                    <a:pt x="85" y="349"/>
                    <a:pt x="86" y="346"/>
                    <a:pt x="86" y="344"/>
                  </a:cubicBezTo>
                  <a:cubicBezTo>
                    <a:pt x="87" y="343"/>
                    <a:pt x="88" y="339"/>
                    <a:pt x="88" y="338"/>
                  </a:cubicBezTo>
                  <a:cubicBezTo>
                    <a:pt x="89" y="336"/>
                    <a:pt x="91" y="332"/>
                    <a:pt x="92" y="331"/>
                  </a:cubicBezTo>
                  <a:cubicBezTo>
                    <a:pt x="93" y="329"/>
                    <a:pt x="93" y="326"/>
                    <a:pt x="92" y="325"/>
                  </a:cubicBezTo>
                  <a:cubicBezTo>
                    <a:pt x="92" y="323"/>
                    <a:pt x="89" y="321"/>
                    <a:pt x="86" y="321"/>
                  </a:cubicBezTo>
                  <a:cubicBezTo>
                    <a:pt x="85" y="320"/>
                    <a:pt x="83" y="318"/>
                    <a:pt x="84" y="317"/>
                  </a:cubicBezTo>
                  <a:cubicBezTo>
                    <a:pt x="86" y="315"/>
                    <a:pt x="85" y="312"/>
                    <a:pt x="82" y="311"/>
                  </a:cubicBezTo>
                  <a:cubicBezTo>
                    <a:pt x="80" y="310"/>
                    <a:pt x="80" y="308"/>
                    <a:pt x="83" y="306"/>
                  </a:cubicBezTo>
                  <a:cubicBezTo>
                    <a:pt x="85" y="306"/>
                    <a:pt x="89" y="304"/>
                    <a:pt x="91" y="304"/>
                  </a:cubicBezTo>
                  <a:cubicBezTo>
                    <a:pt x="93" y="303"/>
                    <a:pt x="96" y="304"/>
                    <a:pt x="97" y="304"/>
                  </a:cubicBezTo>
                  <a:cubicBezTo>
                    <a:pt x="98" y="305"/>
                    <a:pt x="101" y="304"/>
                    <a:pt x="102" y="303"/>
                  </a:cubicBezTo>
                  <a:cubicBezTo>
                    <a:pt x="104" y="301"/>
                    <a:pt x="107" y="299"/>
                    <a:pt x="109" y="298"/>
                  </a:cubicBezTo>
                  <a:cubicBezTo>
                    <a:pt x="110" y="297"/>
                    <a:pt x="112" y="296"/>
                    <a:pt x="113" y="296"/>
                  </a:cubicBezTo>
                  <a:cubicBezTo>
                    <a:pt x="114" y="296"/>
                    <a:pt x="116" y="295"/>
                    <a:pt x="116" y="293"/>
                  </a:cubicBezTo>
                  <a:cubicBezTo>
                    <a:pt x="117" y="292"/>
                    <a:pt x="117" y="290"/>
                    <a:pt x="119" y="288"/>
                  </a:cubicBezTo>
                  <a:cubicBezTo>
                    <a:pt x="120" y="286"/>
                    <a:pt x="122" y="284"/>
                    <a:pt x="124" y="284"/>
                  </a:cubicBezTo>
                  <a:cubicBezTo>
                    <a:pt x="125" y="284"/>
                    <a:pt x="128" y="286"/>
                    <a:pt x="129" y="287"/>
                  </a:cubicBezTo>
                  <a:cubicBezTo>
                    <a:pt x="130" y="288"/>
                    <a:pt x="132" y="289"/>
                    <a:pt x="133" y="289"/>
                  </a:cubicBezTo>
                  <a:cubicBezTo>
                    <a:pt x="134" y="289"/>
                    <a:pt x="136" y="288"/>
                    <a:pt x="137" y="286"/>
                  </a:cubicBezTo>
                  <a:cubicBezTo>
                    <a:pt x="138" y="286"/>
                    <a:pt x="140" y="284"/>
                    <a:pt x="141" y="285"/>
                  </a:cubicBezTo>
                  <a:cubicBezTo>
                    <a:pt x="142" y="285"/>
                    <a:pt x="145" y="285"/>
                    <a:pt x="147" y="285"/>
                  </a:cubicBezTo>
                  <a:cubicBezTo>
                    <a:pt x="149" y="285"/>
                    <a:pt x="152" y="284"/>
                    <a:pt x="154" y="284"/>
                  </a:cubicBezTo>
                  <a:cubicBezTo>
                    <a:pt x="157" y="285"/>
                    <a:pt x="158" y="283"/>
                    <a:pt x="159" y="282"/>
                  </a:cubicBezTo>
                  <a:cubicBezTo>
                    <a:pt x="160" y="280"/>
                    <a:pt x="160" y="278"/>
                    <a:pt x="159" y="277"/>
                  </a:cubicBezTo>
                  <a:cubicBezTo>
                    <a:pt x="158" y="276"/>
                    <a:pt x="158" y="273"/>
                    <a:pt x="158" y="272"/>
                  </a:cubicBezTo>
                  <a:cubicBezTo>
                    <a:pt x="158" y="271"/>
                    <a:pt x="158" y="269"/>
                    <a:pt x="157" y="268"/>
                  </a:cubicBezTo>
                  <a:cubicBezTo>
                    <a:pt x="156" y="267"/>
                    <a:pt x="156" y="264"/>
                    <a:pt x="156" y="263"/>
                  </a:cubicBezTo>
                  <a:cubicBezTo>
                    <a:pt x="156" y="262"/>
                    <a:pt x="156" y="259"/>
                    <a:pt x="158" y="258"/>
                  </a:cubicBezTo>
                  <a:cubicBezTo>
                    <a:pt x="159" y="256"/>
                    <a:pt x="161" y="256"/>
                    <a:pt x="163" y="258"/>
                  </a:cubicBezTo>
                  <a:cubicBezTo>
                    <a:pt x="164" y="260"/>
                    <a:pt x="165" y="261"/>
                    <a:pt x="166" y="262"/>
                  </a:cubicBezTo>
                  <a:cubicBezTo>
                    <a:pt x="167" y="262"/>
                    <a:pt x="169" y="263"/>
                    <a:pt x="171" y="264"/>
                  </a:cubicBezTo>
                  <a:cubicBezTo>
                    <a:pt x="173" y="264"/>
                    <a:pt x="176" y="264"/>
                    <a:pt x="179" y="264"/>
                  </a:cubicBezTo>
                  <a:cubicBezTo>
                    <a:pt x="181" y="264"/>
                    <a:pt x="185" y="263"/>
                    <a:pt x="187" y="263"/>
                  </a:cubicBezTo>
                  <a:cubicBezTo>
                    <a:pt x="188" y="262"/>
                    <a:pt x="191" y="262"/>
                    <a:pt x="193" y="262"/>
                  </a:cubicBezTo>
                  <a:cubicBezTo>
                    <a:pt x="196" y="262"/>
                    <a:pt x="198" y="262"/>
                    <a:pt x="200" y="262"/>
                  </a:cubicBezTo>
                  <a:cubicBezTo>
                    <a:pt x="201" y="262"/>
                    <a:pt x="202" y="261"/>
                    <a:pt x="201" y="260"/>
                  </a:cubicBezTo>
                  <a:cubicBezTo>
                    <a:pt x="199" y="259"/>
                    <a:pt x="199" y="256"/>
                    <a:pt x="199" y="255"/>
                  </a:cubicBezTo>
                  <a:cubicBezTo>
                    <a:pt x="199" y="253"/>
                    <a:pt x="199" y="250"/>
                    <a:pt x="199" y="249"/>
                  </a:cubicBezTo>
                  <a:cubicBezTo>
                    <a:pt x="199" y="248"/>
                    <a:pt x="201" y="246"/>
                    <a:pt x="204" y="245"/>
                  </a:cubicBezTo>
                  <a:cubicBezTo>
                    <a:pt x="205" y="244"/>
                    <a:pt x="208" y="243"/>
                    <a:pt x="210" y="244"/>
                  </a:cubicBezTo>
                  <a:cubicBezTo>
                    <a:pt x="212" y="246"/>
                    <a:pt x="214" y="246"/>
                    <a:pt x="215" y="245"/>
                  </a:cubicBezTo>
                  <a:cubicBezTo>
                    <a:pt x="217" y="244"/>
                    <a:pt x="219" y="242"/>
                    <a:pt x="220" y="241"/>
                  </a:cubicBezTo>
                  <a:cubicBezTo>
                    <a:pt x="221" y="241"/>
                    <a:pt x="221" y="239"/>
                    <a:pt x="222" y="239"/>
                  </a:cubicBezTo>
                  <a:cubicBezTo>
                    <a:pt x="223" y="239"/>
                    <a:pt x="224" y="237"/>
                    <a:pt x="224" y="235"/>
                  </a:cubicBezTo>
                  <a:cubicBezTo>
                    <a:pt x="224" y="235"/>
                    <a:pt x="225" y="234"/>
                    <a:pt x="227" y="234"/>
                  </a:cubicBezTo>
                  <a:cubicBezTo>
                    <a:pt x="228" y="234"/>
                    <a:pt x="229" y="234"/>
                    <a:pt x="230" y="234"/>
                  </a:cubicBezTo>
                  <a:cubicBezTo>
                    <a:pt x="230" y="233"/>
                    <a:pt x="231" y="231"/>
                    <a:pt x="231" y="229"/>
                  </a:cubicBezTo>
                  <a:cubicBezTo>
                    <a:pt x="231" y="228"/>
                    <a:pt x="232" y="226"/>
                    <a:pt x="232" y="224"/>
                  </a:cubicBezTo>
                  <a:cubicBezTo>
                    <a:pt x="232" y="223"/>
                    <a:pt x="234" y="221"/>
                    <a:pt x="236" y="219"/>
                  </a:cubicBezTo>
                  <a:cubicBezTo>
                    <a:pt x="238" y="218"/>
                    <a:pt x="242" y="215"/>
                    <a:pt x="244" y="214"/>
                  </a:cubicBezTo>
                  <a:cubicBezTo>
                    <a:pt x="246" y="213"/>
                    <a:pt x="248" y="211"/>
                    <a:pt x="249" y="212"/>
                  </a:cubicBezTo>
                  <a:cubicBezTo>
                    <a:pt x="250" y="212"/>
                    <a:pt x="250" y="211"/>
                    <a:pt x="250" y="209"/>
                  </a:cubicBezTo>
                  <a:cubicBezTo>
                    <a:pt x="250" y="208"/>
                    <a:pt x="251" y="206"/>
                    <a:pt x="252" y="204"/>
                  </a:cubicBezTo>
                  <a:cubicBezTo>
                    <a:pt x="253" y="203"/>
                    <a:pt x="255" y="203"/>
                    <a:pt x="255" y="204"/>
                  </a:cubicBezTo>
                  <a:cubicBezTo>
                    <a:pt x="256" y="206"/>
                    <a:pt x="257" y="208"/>
                    <a:pt x="258" y="208"/>
                  </a:cubicBezTo>
                  <a:cubicBezTo>
                    <a:pt x="259" y="209"/>
                    <a:pt x="260" y="211"/>
                    <a:pt x="260" y="212"/>
                  </a:cubicBezTo>
                  <a:cubicBezTo>
                    <a:pt x="261" y="212"/>
                    <a:pt x="263" y="213"/>
                    <a:pt x="265" y="212"/>
                  </a:cubicBezTo>
                  <a:cubicBezTo>
                    <a:pt x="266" y="212"/>
                    <a:pt x="267" y="211"/>
                    <a:pt x="267" y="211"/>
                  </a:cubicBezTo>
                  <a:cubicBezTo>
                    <a:pt x="267" y="211"/>
                    <a:pt x="268" y="209"/>
                    <a:pt x="268" y="206"/>
                  </a:cubicBezTo>
                  <a:cubicBezTo>
                    <a:pt x="268" y="204"/>
                    <a:pt x="270" y="200"/>
                    <a:pt x="272" y="200"/>
                  </a:cubicBezTo>
                  <a:cubicBezTo>
                    <a:pt x="273" y="199"/>
                    <a:pt x="276" y="198"/>
                    <a:pt x="276" y="197"/>
                  </a:cubicBezTo>
                  <a:cubicBezTo>
                    <a:pt x="277" y="195"/>
                    <a:pt x="278" y="193"/>
                    <a:pt x="278" y="193"/>
                  </a:cubicBezTo>
                  <a:cubicBezTo>
                    <a:pt x="278" y="191"/>
                    <a:pt x="279" y="190"/>
                    <a:pt x="280" y="190"/>
                  </a:cubicBezTo>
                  <a:cubicBezTo>
                    <a:pt x="281" y="190"/>
                    <a:pt x="283" y="188"/>
                    <a:pt x="283" y="187"/>
                  </a:cubicBezTo>
                  <a:cubicBezTo>
                    <a:pt x="284" y="186"/>
                    <a:pt x="286" y="184"/>
                    <a:pt x="286" y="184"/>
                  </a:cubicBezTo>
                  <a:cubicBezTo>
                    <a:pt x="287" y="183"/>
                    <a:pt x="287" y="181"/>
                    <a:pt x="286" y="178"/>
                  </a:cubicBezTo>
                  <a:cubicBezTo>
                    <a:pt x="284" y="176"/>
                    <a:pt x="283" y="174"/>
                    <a:pt x="283" y="173"/>
                  </a:cubicBezTo>
                  <a:cubicBezTo>
                    <a:pt x="283" y="172"/>
                    <a:pt x="284" y="171"/>
                    <a:pt x="284" y="170"/>
                  </a:cubicBezTo>
                  <a:cubicBezTo>
                    <a:pt x="285" y="168"/>
                    <a:pt x="286" y="167"/>
                    <a:pt x="287" y="165"/>
                  </a:cubicBezTo>
                  <a:cubicBezTo>
                    <a:pt x="289" y="165"/>
                    <a:pt x="289" y="162"/>
                    <a:pt x="289" y="160"/>
                  </a:cubicBezTo>
                  <a:cubicBezTo>
                    <a:pt x="289" y="159"/>
                    <a:pt x="289" y="156"/>
                    <a:pt x="291" y="156"/>
                  </a:cubicBezTo>
                  <a:cubicBezTo>
                    <a:pt x="292" y="155"/>
                    <a:pt x="294" y="156"/>
                    <a:pt x="296" y="158"/>
                  </a:cubicBezTo>
                  <a:cubicBezTo>
                    <a:pt x="297" y="158"/>
                    <a:pt x="299" y="159"/>
                    <a:pt x="301" y="159"/>
                  </a:cubicBezTo>
                  <a:cubicBezTo>
                    <a:pt x="304" y="159"/>
                    <a:pt x="305" y="157"/>
                    <a:pt x="305" y="154"/>
                  </a:cubicBezTo>
                  <a:cubicBezTo>
                    <a:pt x="305" y="152"/>
                    <a:pt x="306" y="150"/>
                    <a:pt x="307" y="150"/>
                  </a:cubicBezTo>
                  <a:cubicBezTo>
                    <a:pt x="308" y="149"/>
                    <a:pt x="310" y="147"/>
                    <a:pt x="311" y="145"/>
                  </a:cubicBezTo>
                  <a:cubicBezTo>
                    <a:pt x="312" y="143"/>
                    <a:pt x="312" y="139"/>
                    <a:pt x="313" y="138"/>
                  </a:cubicBezTo>
                  <a:cubicBezTo>
                    <a:pt x="313" y="136"/>
                    <a:pt x="313" y="132"/>
                    <a:pt x="313" y="129"/>
                  </a:cubicBezTo>
                  <a:cubicBezTo>
                    <a:pt x="313" y="127"/>
                    <a:pt x="315" y="126"/>
                    <a:pt x="318" y="127"/>
                  </a:cubicBezTo>
                  <a:cubicBezTo>
                    <a:pt x="319" y="128"/>
                    <a:pt x="323" y="130"/>
                    <a:pt x="325" y="129"/>
                  </a:cubicBezTo>
                  <a:cubicBezTo>
                    <a:pt x="327" y="129"/>
                    <a:pt x="329" y="129"/>
                    <a:pt x="330" y="130"/>
                  </a:cubicBezTo>
                  <a:cubicBezTo>
                    <a:pt x="331" y="131"/>
                    <a:pt x="335" y="131"/>
                    <a:pt x="337" y="132"/>
                  </a:cubicBezTo>
                  <a:cubicBezTo>
                    <a:pt x="339" y="132"/>
                    <a:pt x="342" y="134"/>
                    <a:pt x="343" y="136"/>
                  </a:cubicBezTo>
                  <a:cubicBezTo>
                    <a:pt x="344" y="138"/>
                    <a:pt x="346" y="139"/>
                    <a:pt x="346" y="139"/>
                  </a:cubicBezTo>
                  <a:cubicBezTo>
                    <a:pt x="347" y="139"/>
                    <a:pt x="350" y="140"/>
                    <a:pt x="352" y="140"/>
                  </a:cubicBezTo>
                  <a:cubicBezTo>
                    <a:pt x="354" y="141"/>
                    <a:pt x="356" y="141"/>
                    <a:pt x="359" y="140"/>
                  </a:cubicBezTo>
                  <a:cubicBezTo>
                    <a:pt x="361" y="139"/>
                    <a:pt x="363" y="140"/>
                    <a:pt x="363" y="141"/>
                  </a:cubicBezTo>
                  <a:cubicBezTo>
                    <a:pt x="364" y="142"/>
                    <a:pt x="365" y="142"/>
                    <a:pt x="366" y="141"/>
                  </a:cubicBezTo>
                  <a:cubicBezTo>
                    <a:pt x="367" y="141"/>
                    <a:pt x="369" y="142"/>
                    <a:pt x="370" y="143"/>
                  </a:cubicBezTo>
                  <a:cubicBezTo>
                    <a:pt x="371" y="143"/>
                    <a:pt x="373" y="144"/>
                    <a:pt x="374" y="145"/>
                  </a:cubicBezTo>
                  <a:cubicBezTo>
                    <a:pt x="376" y="145"/>
                    <a:pt x="378" y="145"/>
                    <a:pt x="379" y="145"/>
                  </a:cubicBezTo>
                  <a:cubicBezTo>
                    <a:pt x="380" y="145"/>
                    <a:pt x="382" y="144"/>
                    <a:pt x="384" y="144"/>
                  </a:cubicBezTo>
                  <a:cubicBezTo>
                    <a:pt x="386" y="143"/>
                    <a:pt x="388" y="142"/>
                    <a:pt x="390" y="142"/>
                  </a:cubicBezTo>
                  <a:cubicBezTo>
                    <a:pt x="392" y="142"/>
                    <a:pt x="395" y="142"/>
                    <a:pt x="396" y="142"/>
                  </a:cubicBezTo>
                  <a:cubicBezTo>
                    <a:pt x="397" y="143"/>
                    <a:pt x="399" y="146"/>
                    <a:pt x="400" y="147"/>
                  </a:cubicBezTo>
                  <a:cubicBezTo>
                    <a:pt x="402" y="148"/>
                    <a:pt x="403" y="151"/>
                    <a:pt x="403" y="152"/>
                  </a:cubicBezTo>
                  <a:cubicBezTo>
                    <a:pt x="404" y="154"/>
                    <a:pt x="403" y="156"/>
                    <a:pt x="402" y="157"/>
                  </a:cubicBezTo>
                  <a:cubicBezTo>
                    <a:pt x="401" y="158"/>
                    <a:pt x="401" y="160"/>
                    <a:pt x="401" y="162"/>
                  </a:cubicBezTo>
                  <a:cubicBezTo>
                    <a:pt x="401" y="163"/>
                    <a:pt x="399" y="166"/>
                    <a:pt x="399" y="167"/>
                  </a:cubicBezTo>
                  <a:cubicBezTo>
                    <a:pt x="398" y="168"/>
                    <a:pt x="398" y="169"/>
                    <a:pt x="399" y="171"/>
                  </a:cubicBezTo>
                  <a:cubicBezTo>
                    <a:pt x="401" y="173"/>
                    <a:pt x="403" y="176"/>
                    <a:pt x="404" y="179"/>
                  </a:cubicBezTo>
                  <a:cubicBezTo>
                    <a:pt x="405" y="181"/>
                    <a:pt x="406" y="184"/>
                    <a:pt x="407" y="185"/>
                  </a:cubicBezTo>
                  <a:cubicBezTo>
                    <a:pt x="407" y="187"/>
                    <a:pt x="409" y="188"/>
                    <a:pt x="411" y="188"/>
                  </a:cubicBezTo>
                  <a:cubicBezTo>
                    <a:pt x="413" y="188"/>
                    <a:pt x="416" y="189"/>
                    <a:pt x="418" y="190"/>
                  </a:cubicBezTo>
                  <a:cubicBezTo>
                    <a:pt x="419" y="190"/>
                    <a:pt x="420" y="190"/>
                    <a:pt x="420" y="190"/>
                  </a:cubicBezTo>
                  <a:cubicBezTo>
                    <a:pt x="420" y="190"/>
                    <a:pt x="422" y="189"/>
                    <a:pt x="423" y="187"/>
                  </a:cubicBezTo>
                  <a:cubicBezTo>
                    <a:pt x="425" y="186"/>
                    <a:pt x="425" y="184"/>
                    <a:pt x="424" y="182"/>
                  </a:cubicBezTo>
                  <a:cubicBezTo>
                    <a:pt x="423" y="181"/>
                    <a:pt x="421" y="178"/>
                    <a:pt x="421" y="176"/>
                  </a:cubicBezTo>
                  <a:cubicBezTo>
                    <a:pt x="420" y="175"/>
                    <a:pt x="421" y="172"/>
                    <a:pt x="422" y="170"/>
                  </a:cubicBezTo>
                  <a:cubicBezTo>
                    <a:pt x="423" y="168"/>
                    <a:pt x="424" y="165"/>
                    <a:pt x="424" y="164"/>
                  </a:cubicBezTo>
                  <a:cubicBezTo>
                    <a:pt x="425" y="163"/>
                    <a:pt x="427" y="161"/>
                    <a:pt x="428" y="159"/>
                  </a:cubicBezTo>
                  <a:cubicBezTo>
                    <a:pt x="429" y="158"/>
                    <a:pt x="431" y="156"/>
                    <a:pt x="433" y="154"/>
                  </a:cubicBezTo>
                  <a:cubicBezTo>
                    <a:pt x="434" y="153"/>
                    <a:pt x="437" y="152"/>
                    <a:pt x="437" y="153"/>
                  </a:cubicBezTo>
                  <a:cubicBezTo>
                    <a:pt x="438" y="154"/>
                    <a:pt x="440" y="155"/>
                    <a:pt x="440" y="155"/>
                  </a:cubicBezTo>
                  <a:cubicBezTo>
                    <a:pt x="441" y="156"/>
                    <a:pt x="443" y="156"/>
                    <a:pt x="446" y="156"/>
                  </a:cubicBezTo>
                  <a:cubicBezTo>
                    <a:pt x="448" y="156"/>
                    <a:pt x="449" y="155"/>
                    <a:pt x="451" y="154"/>
                  </a:cubicBezTo>
                  <a:cubicBezTo>
                    <a:pt x="452" y="153"/>
                    <a:pt x="453" y="150"/>
                    <a:pt x="454" y="149"/>
                  </a:cubicBezTo>
                  <a:cubicBezTo>
                    <a:pt x="455" y="149"/>
                    <a:pt x="454" y="146"/>
                    <a:pt x="454"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5" name="Freeform 23">
              <a:extLst>
                <a:ext uri="{FF2B5EF4-FFF2-40B4-BE49-F238E27FC236}">
                  <a16:creationId xmlns:a16="http://schemas.microsoft.com/office/drawing/2014/main" id="{308F154D-52AE-4B62-AF0C-A9836B8949E4}"/>
                </a:ext>
              </a:extLst>
            </p:cNvPr>
            <p:cNvSpPr>
              <a:spLocks/>
            </p:cNvSpPr>
            <p:nvPr/>
          </p:nvSpPr>
          <p:spPr bwMode="auto">
            <a:xfrm>
              <a:off x="4313203" y="2315249"/>
              <a:ext cx="603745" cy="462183"/>
            </a:xfrm>
            <a:custGeom>
              <a:avLst/>
              <a:gdLst/>
              <a:ahLst/>
              <a:cxnLst>
                <a:cxn ang="0">
                  <a:pos x="319" y="86"/>
                </a:cxn>
                <a:cxn ang="0">
                  <a:pos x="290" y="66"/>
                </a:cxn>
                <a:cxn ang="0">
                  <a:pos x="277" y="38"/>
                </a:cxn>
                <a:cxn ang="0">
                  <a:pos x="266" y="16"/>
                </a:cxn>
                <a:cxn ang="0">
                  <a:pos x="238" y="13"/>
                </a:cxn>
                <a:cxn ang="0">
                  <a:pos x="229" y="3"/>
                </a:cxn>
                <a:cxn ang="0">
                  <a:pos x="188" y="1"/>
                </a:cxn>
                <a:cxn ang="0">
                  <a:pos x="156" y="3"/>
                </a:cxn>
                <a:cxn ang="0">
                  <a:pos x="143" y="23"/>
                </a:cxn>
                <a:cxn ang="0">
                  <a:pos x="109" y="19"/>
                </a:cxn>
                <a:cxn ang="0">
                  <a:pos x="78" y="18"/>
                </a:cxn>
                <a:cxn ang="0">
                  <a:pos x="43" y="15"/>
                </a:cxn>
                <a:cxn ang="0">
                  <a:pos x="21" y="31"/>
                </a:cxn>
                <a:cxn ang="0">
                  <a:pos x="6" y="52"/>
                </a:cxn>
                <a:cxn ang="0">
                  <a:pos x="27" y="40"/>
                </a:cxn>
                <a:cxn ang="0">
                  <a:pos x="13" y="54"/>
                </a:cxn>
                <a:cxn ang="0">
                  <a:pos x="21" y="69"/>
                </a:cxn>
                <a:cxn ang="0">
                  <a:pos x="46" y="92"/>
                </a:cxn>
                <a:cxn ang="0">
                  <a:pos x="82" y="98"/>
                </a:cxn>
                <a:cxn ang="0">
                  <a:pos x="112" y="94"/>
                </a:cxn>
                <a:cxn ang="0">
                  <a:pos x="117" y="97"/>
                </a:cxn>
                <a:cxn ang="0">
                  <a:pos x="97" y="113"/>
                </a:cxn>
                <a:cxn ang="0">
                  <a:pos x="74" y="121"/>
                </a:cxn>
                <a:cxn ang="0">
                  <a:pos x="56" y="125"/>
                </a:cxn>
                <a:cxn ang="0">
                  <a:pos x="41" y="116"/>
                </a:cxn>
                <a:cxn ang="0">
                  <a:pos x="42" y="138"/>
                </a:cxn>
                <a:cxn ang="0">
                  <a:pos x="78" y="176"/>
                </a:cxn>
                <a:cxn ang="0">
                  <a:pos x="118" y="213"/>
                </a:cxn>
                <a:cxn ang="0">
                  <a:pos x="159" y="210"/>
                </a:cxn>
                <a:cxn ang="0">
                  <a:pos x="191" y="197"/>
                </a:cxn>
                <a:cxn ang="0">
                  <a:pos x="212" y="171"/>
                </a:cxn>
                <a:cxn ang="0">
                  <a:pos x="200" y="158"/>
                </a:cxn>
                <a:cxn ang="0">
                  <a:pos x="206" y="151"/>
                </a:cxn>
                <a:cxn ang="0">
                  <a:pos x="213" y="135"/>
                </a:cxn>
                <a:cxn ang="0">
                  <a:pos x="231" y="136"/>
                </a:cxn>
                <a:cxn ang="0">
                  <a:pos x="240" y="141"/>
                </a:cxn>
                <a:cxn ang="0">
                  <a:pos x="226" y="154"/>
                </a:cxn>
                <a:cxn ang="0">
                  <a:pos x="227" y="169"/>
                </a:cxn>
                <a:cxn ang="0">
                  <a:pos x="242" y="172"/>
                </a:cxn>
                <a:cxn ang="0">
                  <a:pos x="228" y="185"/>
                </a:cxn>
                <a:cxn ang="0">
                  <a:pos x="229" y="199"/>
                </a:cxn>
                <a:cxn ang="0">
                  <a:pos x="240" y="212"/>
                </a:cxn>
                <a:cxn ang="0">
                  <a:pos x="238" y="235"/>
                </a:cxn>
                <a:cxn ang="0">
                  <a:pos x="231" y="249"/>
                </a:cxn>
                <a:cxn ang="0">
                  <a:pos x="246" y="240"/>
                </a:cxn>
                <a:cxn ang="0">
                  <a:pos x="266" y="247"/>
                </a:cxn>
                <a:cxn ang="0">
                  <a:pos x="277" y="225"/>
                </a:cxn>
                <a:cxn ang="0">
                  <a:pos x="297" y="209"/>
                </a:cxn>
                <a:cxn ang="0">
                  <a:pos x="300" y="187"/>
                </a:cxn>
                <a:cxn ang="0">
                  <a:pos x="307" y="175"/>
                </a:cxn>
                <a:cxn ang="0">
                  <a:pos x="297" y="160"/>
                </a:cxn>
                <a:cxn ang="0">
                  <a:pos x="312" y="135"/>
                </a:cxn>
                <a:cxn ang="0">
                  <a:pos x="313" y="123"/>
                </a:cxn>
              </a:cxnLst>
              <a:rect l="0" t="0" r="r" b="b"/>
              <a:pathLst>
                <a:path w="333" h="254">
                  <a:moveTo>
                    <a:pt x="333" y="106"/>
                  </a:moveTo>
                  <a:cubicBezTo>
                    <a:pt x="332" y="106"/>
                    <a:pt x="331" y="105"/>
                    <a:pt x="330" y="104"/>
                  </a:cubicBezTo>
                  <a:cubicBezTo>
                    <a:pt x="329" y="104"/>
                    <a:pt x="329" y="102"/>
                    <a:pt x="329" y="101"/>
                  </a:cubicBezTo>
                  <a:cubicBezTo>
                    <a:pt x="328" y="99"/>
                    <a:pt x="328" y="98"/>
                    <a:pt x="328" y="98"/>
                  </a:cubicBezTo>
                  <a:cubicBezTo>
                    <a:pt x="326" y="93"/>
                    <a:pt x="326" y="93"/>
                    <a:pt x="326" y="93"/>
                  </a:cubicBezTo>
                  <a:cubicBezTo>
                    <a:pt x="326" y="93"/>
                    <a:pt x="322" y="87"/>
                    <a:pt x="319" y="86"/>
                  </a:cubicBezTo>
                  <a:cubicBezTo>
                    <a:pt x="318" y="84"/>
                    <a:pt x="314" y="81"/>
                    <a:pt x="312" y="81"/>
                  </a:cubicBezTo>
                  <a:cubicBezTo>
                    <a:pt x="310" y="79"/>
                    <a:pt x="308" y="78"/>
                    <a:pt x="306" y="78"/>
                  </a:cubicBezTo>
                  <a:cubicBezTo>
                    <a:pt x="305" y="78"/>
                    <a:pt x="302" y="77"/>
                    <a:pt x="301" y="76"/>
                  </a:cubicBezTo>
                  <a:cubicBezTo>
                    <a:pt x="301" y="74"/>
                    <a:pt x="299" y="73"/>
                    <a:pt x="297" y="73"/>
                  </a:cubicBezTo>
                  <a:cubicBezTo>
                    <a:pt x="295" y="73"/>
                    <a:pt x="293" y="72"/>
                    <a:pt x="292" y="71"/>
                  </a:cubicBezTo>
                  <a:cubicBezTo>
                    <a:pt x="292" y="70"/>
                    <a:pt x="291" y="68"/>
                    <a:pt x="290" y="66"/>
                  </a:cubicBezTo>
                  <a:cubicBezTo>
                    <a:pt x="289" y="64"/>
                    <a:pt x="287" y="61"/>
                    <a:pt x="286" y="59"/>
                  </a:cubicBezTo>
                  <a:cubicBezTo>
                    <a:pt x="284" y="57"/>
                    <a:pt x="283" y="55"/>
                    <a:pt x="281" y="54"/>
                  </a:cubicBezTo>
                  <a:cubicBezTo>
                    <a:pt x="280" y="54"/>
                    <a:pt x="279" y="53"/>
                    <a:pt x="280" y="51"/>
                  </a:cubicBezTo>
                  <a:cubicBezTo>
                    <a:pt x="280" y="50"/>
                    <a:pt x="281" y="48"/>
                    <a:pt x="282" y="46"/>
                  </a:cubicBezTo>
                  <a:cubicBezTo>
                    <a:pt x="282" y="44"/>
                    <a:pt x="282" y="42"/>
                    <a:pt x="281" y="40"/>
                  </a:cubicBezTo>
                  <a:cubicBezTo>
                    <a:pt x="279" y="38"/>
                    <a:pt x="278" y="38"/>
                    <a:pt x="277" y="38"/>
                  </a:cubicBezTo>
                  <a:cubicBezTo>
                    <a:pt x="277" y="39"/>
                    <a:pt x="275" y="40"/>
                    <a:pt x="273" y="39"/>
                  </a:cubicBezTo>
                  <a:cubicBezTo>
                    <a:pt x="272" y="39"/>
                    <a:pt x="269" y="38"/>
                    <a:pt x="268" y="37"/>
                  </a:cubicBezTo>
                  <a:cubicBezTo>
                    <a:pt x="266" y="35"/>
                    <a:pt x="265" y="32"/>
                    <a:pt x="265" y="30"/>
                  </a:cubicBezTo>
                  <a:cubicBezTo>
                    <a:pt x="265" y="29"/>
                    <a:pt x="267" y="26"/>
                    <a:pt x="268" y="25"/>
                  </a:cubicBezTo>
                  <a:cubicBezTo>
                    <a:pt x="270" y="23"/>
                    <a:pt x="270" y="22"/>
                    <a:pt x="269" y="20"/>
                  </a:cubicBezTo>
                  <a:cubicBezTo>
                    <a:pt x="267" y="19"/>
                    <a:pt x="266" y="17"/>
                    <a:pt x="266" y="16"/>
                  </a:cubicBezTo>
                  <a:cubicBezTo>
                    <a:pt x="266" y="14"/>
                    <a:pt x="264" y="14"/>
                    <a:pt x="263" y="15"/>
                  </a:cubicBezTo>
                  <a:cubicBezTo>
                    <a:pt x="262" y="15"/>
                    <a:pt x="260" y="17"/>
                    <a:pt x="259" y="19"/>
                  </a:cubicBezTo>
                  <a:cubicBezTo>
                    <a:pt x="258" y="20"/>
                    <a:pt x="256" y="21"/>
                    <a:pt x="255" y="21"/>
                  </a:cubicBezTo>
                  <a:cubicBezTo>
                    <a:pt x="254" y="21"/>
                    <a:pt x="251" y="21"/>
                    <a:pt x="250" y="20"/>
                  </a:cubicBezTo>
                  <a:cubicBezTo>
                    <a:pt x="248" y="18"/>
                    <a:pt x="246" y="16"/>
                    <a:pt x="244" y="16"/>
                  </a:cubicBezTo>
                  <a:cubicBezTo>
                    <a:pt x="242" y="15"/>
                    <a:pt x="240" y="14"/>
                    <a:pt x="238" y="13"/>
                  </a:cubicBezTo>
                  <a:cubicBezTo>
                    <a:pt x="237" y="13"/>
                    <a:pt x="235" y="13"/>
                    <a:pt x="234" y="15"/>
                  </a:cubicBezTo>
                  <a:cubicBezTo>
                    <a:pt x="233" y="16"/>
                    <a:pt x="231" y="16"/>
                    <a:pt x="230" y="15"/>
                  </a:cubicBezTo>
                  <a:cubicBezTo>
                    <a:pt x="230" y="13"/>
                    <a:pt x="228" y="12"/>
                    <a:pt x="227" y="10"/>
                  </a:cubicBezTo>
                  <a:cubicBezTo>
                    <a:pt x="226" y="9"/>
                    <a:pt x="226" y="8"/>
                    <a:pt x="228" y="8"/>
                  </a:cubicBezTo>
                  <a:cubicBezTo>
                    <a:pt x="229" y="8"/>
                    <a:pt x="230" y="6"/>
                    <a:pt x="231" y="4"/>
                  </a:cubicBezTo>
                  <a:cubicBezTo>
                    <a:pt x="232" y="3"/>
                    <a:pt x="231" y="2"/>
                    <a:pt x="229" y="3"/>
                  </a:cubicBezTo>
                  <a:cubicBezTo>
                    <a:pt x="227" y="4"/>
                    <a:pt x="223" y="4"/>
                    <a:pt x="221" y="4"/>
                  </a:cubicBezTo>
                  <a:cubicBezTo>
                    <a:pt x="219" y="4"/>
                    <a:pt x="215" y="4"/>
                    <a:pt x="212" y="3"/>
                  </a:cubicBezTo>
                  <a:cubicBezTo>
                    <a:pt x="211" y="2"/>
                    <a:pt x="206" y="2"/>
                    <a:pt x="204" y="2"/>
                  </a:cubicBezTo>
                  <a:cubicBezTo>
                    <a:pt x="201" y="3"/>
                    <a:pt x="198" y="3"/>
                    <a:pt x="197" y="2"/>
                  </a:cubicBezTo>
                  <a:cubicBezTo>
                    <a:pt x="196" y="2"/>
                    <a:pt x="195" y="2"/>
                    <a:pt x="194" y="2"/>
                  </a:cubicBezTo>
                  <a:cubicBezTo>
                    <a:pt x="193" y="2"/>
                    <a:pt x="190" y="2"/>
                    <a:pt x="188" y="1"/>
                  </a:cubicBezTo>
                  <a:cubicBezTo>
                    <a:pt x="186" y="1"/>
                    <a:pt x="182" y="1"/>
                    <a:pt x="180" y="1"/>
                  </a:cubicBezTo>
                  <a:cubicBezTo>
                    <a:pt x="179" y="2"/>
                    <a:pt x="176" y="2"/>
                    <a:pt x="174" y="1"/>
                  </a:cubicBezTo>
                  <a:cubicBezTo>
                    <a:pt x="173" y="1"/>
                    <a:pt x="171" y="1"/>
                    <a:pt x="169" y="1"/>
                  </a:cubicBezTo>
                  <a:cubicBezTo>
                    <a:pt x="167" y="1"/>
                    <a:pt x="163" y="1"/>
                    <a:pt x="162" y="1"/>
                  </a:cubicBezTo>
                  <a:cubicBezTo>
                    <a:pt x="160" y="0"/>
                    <a:pt x="158" y="0"/>
                    <a:pt x="158" y="0"/>
                  </a:cubicBezTo>
                  <a:cubicBezTo>
                    <a:pt x="158" y="1"/>
                    <a:pt x="157" y="3"/>
                    <a:pt x="156" y="3"/>
                  </a:cubicBezTo>
                  <a:cubicBezTo>
                    <a:pt x="155" y="4"/>
                    <a:pt x="155" y="6"/>
                    <a:pt x="155" y="7"/>
                  </a:cubicBezTo>
                  <a:cubicBezTo>
                    <a:pt x="155" y="9"/>
                    <a:pt x="155" y="11"/>
                    <a:pt x="157" y="12"/>
                  </a:cubicBezTo>
                  <a:cubicBezTo>
                    <a:pt x="158" y="13"/>
                    <a:pt x="158" y="14"/>
                    <a:pt x="157" y="16"/>
                  </a:cubicBezTo>
                  <a:cubicBezTo>
                    <a:pt x="157" y="17"/>
                    <a:pt x="156" y="18"/>
                    <a:pt x="154" y="18"/>
                  </a:cubicBezTo>
                  <a:cubicBezTo>
                    <a:pt x="152" y="18"/>
                    <a:pt x="150" y="19"/>
                    <a:pt x="148" y="21"/>
                  </a:cubicBezTo>
                  <a:cubicBezTo>
                    <a:pt x="148" y="21"/>
                    <a:pt x="145" y="23"/>
                    <a:pt x="143" y="23"/>
                  </a:cubicBezTo>
                  <a:cubicBezTo>
                    <a:pt x="141" y="23"/>
                    <a:pt x="138" y="22"/>
                    <a:pt x="136" y="23"/>
                  </a:cubicBezTo>
                  <a:cubicBezTo>
                    <a:pt x="133" y="22"/>
                    <a:pt x="132" y="20"/>
                    <a:pt x="131" y="18"/>
                  </a:cubicBezTo>
                  <a:cubicBezTo>
                    <a:pt x="132" y="17"/>
                    <a:pt x="131" y="15"/>
                    <a:pt x="130" y="14"/>
                  </a:cubicBezTo>
                  <a:cubicBezTo>
                    <a:pt x="128" y="14"/>
                    <a:pt x="125" y="14"/>
                    <a:pt x="123" y="14"/>
                  </a:cubicBezTo>
                  <a:cubicBezTo>
                    <a:pt x="121" y="14"/>
                    <a:pt x="118" y="15"/>
                    <a:pt x="116" y="16"/>
                  </a:cubicBezTo>
                  <a:cubicBezTo>
                    <a:pt x="115" y="17"/>
                    <a:pt x="111" y="18"/>
                    <a:pt x="109" y="19"/>
                  </a:cubicBezTo>
                  <a:cubicBezTo>
                    <a:pt x="107" y="19"/>
                    <a:pt x="106" y="21"/>
                    <a:pt x="106" y="22"/>
                  </a:cubicBezTo>
                  <a:cubicBezTo>
                    <a:pt x="105" y="23"/>
                    <a:pt x="104" y="24"/>
                    <a:pt x="102" y="24"/>
                  </a:cubicBezTo>
                  <a:cubicBezTo>
                    <a:pt x="101" y="24"/>
                    <a:pt x="99" y="24"/>
                    <a:pt x="96" y="24"/>
                  </a:cubicBezTo>
                  <a:cubicBezTo>
                    <a:pt x="93" y="24"/>
                    <a:pt x="90" y="25"/>
                    <a:pt x="88" y="24"/>
                  </a:cubicBezTo>
                  <a:cubicBezTo>
                    <a:pt x="86" y="24"/>
                    <a:pt x="83" y="22"/>
                    <a:pt x="82" y="21"/>
                  </a:cubicBezTo>
                  <a:cubicBezTo>
                    <a:pt x="82" y="20"/>
                    <a:pt x="80" y="18"/>
                    <a:pt x="78" y="18"/>
                  </a:cubicBezTo>
                  <a:cubicBezTo>
                    <a:pt x="75" y="17"/>
                    <a:pt x="72" y="17"/>
                    <a:pt x="69" y="17"/>
                  </a:cubicBezTo>
                  <a:cubicBezTo>
                    <a:pt x="66" y="16"/>
                    <a:pt x="63" y="16"/>
                    <a:pt x="62" y="17"/>
                  </a:cubicBezTo>
                  <a:cubicBezTo>
                    <a:pt x="60" y="18"/>
                    <a:pt x="57" y="18"/>
                    <a:pt x="56" y="17"/>
                  </a:cubicBezTo>
                  <a:cubicBezTo>
                    <a:pt x="55" y="15"/>
                    <a:pt x="52" y="15"/>
                    <a:pt x="51" y="15"/>
                  </a:cubicBezTo>
                  <a:cubicBezTo>
                    <a:pt x="50" y="16"/>
                    <a:pt x="49" y="15"/>
                    <a:pt x="48" y="15"/>
                  </a:cubicBezTo>
                  <a:cubicBezTo>
                    <a:pt x="47" y="14"/>
                    <a:pt x="44" y="14"/>
                    <a:pt x="43" y="15"/>
                  </a:cubicBezTo>
                  <a:cubicBezTo>
                    <a:pt x="42" y="16"/>
                    <a:pt x="41" y="16"/>
                    <a:pt x="40" y="14"/>
                  </a:cubicBezTo>
                  <a:cubicBezTo>
                    <a:pt x="39" y="12"/>
                    <a:pt x="37" y="13"/>
                    <a:pt x="36" y="15"/>
                  </a:cubicBezTo>
                  <a:cubicBezTo>
                    <a:pt x="35" y="17"/>
                    <a:pt x="34" y="21"/>
                    <a:pt x="34" y="23"/>
                  </a:cubicBezTo>
                  <a:cubicBezTo>
                    <a:pt x="34" y="25"/>
                    <a:pt x="34" y="28"/>
                    <a:pt x="34" y="29"/>
                  </a:cubicBezTo>
                  <a:cubicBezTo>
                    <a:pt x="34" y="31"/>
                    <a:pt x="32" y="32"/>
                    <a:pt x="29" y="31"/>
                  </a:cubicBezTo>
                  <a:cubicBezTo>
                    <a:pt x="27" y="31"/>
                    <a:pt x="23" y="31"/>
                    <a:pt x="21" y="31"/>
                  </a:cubicBezTo>
                  <a:cubicBezTo>
                    <a:pt x="18" y="31"/>
                    <a:pt x="15" y="31"/>
                    <a:pt x="13" y="32"/>
                  </a:cubicBezTo>
                  <a:cubicBezTo>
                    <a:pt x="11" y="32"/>
                    <a:pt x="8" y="34"/>
                    <a:pt x="7" y="35"/>
                  </a:cubicBezTo>
                  <a:cubicBezTo>
                    <a:pt x="5" y="36"/>
                    <a:pt x="3" y="39"/>
                    <a:pt x="2" y="42"/>
                  </a:cubicBezTo>
                  <a:cubicBezTo>
                    <a:pt x="1" y="45"/>
                    <a:pt x="0" y="47"/>
                    <a:pt x="0" y="47"/>
                  </a:cubicBezTo>
                  <a:cubicBezTo>
                    <a:pt x="0" y="47"/>
                    <a:pt x="1" y="48"/>
                    <a:pt x="2" y="50"/>
                  </a:cubicBezTo>
                  <a:cubicBezTo>
                    <a:pt x="3" y="50"/>
                    <a:pt x="4" y="52"/>
                    <a:pt x="6" y="52"/>
                  </a:cubicBezTo>
                  <a:cubicBezTo>
                    <a:pt x="7" y="53"/>
                    <a:pt x="9" y="52"/>
                    <a:pt x="9" y="51"/>
                  </a:cubicBezTo>
                  <a:cubicBezTo>
                    <a:pt x="10" y="50"/>
                    <a:pt x="11" y="48"/>
                    <a:pt x="12" y="48"/>
                  </a:cubicBezTo>
                  <a:cubicBezTo>
                    <a:pt x="14" y="46"/>
                    <a:pt x="17" y="45"/>
                    <a:pt x="18" y="44"/>
                  </a:cubicBezTo>
                  <a:cubicBezTo>
                    <a:pt x="19" y="44"/>
                    <a:pt x="20" y="43"/>
                    <a:pt x="21" y="43"/>
                  </a:cubicBezTo>
                  <a:cubicBezTo>
                    <a:pt x="22" y="43"/>
                    <a:pt x="23" y="42"/>
                    <a:pt x="24" y="41"/>
                  </a:cubicBezTo>
                  <a:cubicBezTo>
                    <a:pt x="25" y="41"/>
                    <a:pt x="26" y="40"/>
                    <a:pt x="27" y="40"/>
                  </a:cubicBezTo>
                  <a:cubicBezTo>
                    <a:pt x="28" y="40"/>
                    <a:pt x="31" y="40"/>
                    <a:pt x="32" y="39"/>
                  </a:cubicBezTo>
                  <a:cubicBezTo>
                    <a:pt x="34" y="39"/>
                    <a:pt x="34" y="39"/>
                    <a:pt x="32" y="40"/>
                  </a:cubicBezTo>
                  <a:cubicBezTo>
                    <a:pt x="29" y="41"/>
                    <a:pt x="27" y="43"/>
                    <a:pt x="26" y="44"/>
                  </a:cubicBezTo>
                  <a:cubicBezTo>
                    <a:pt x="25" y="45"/>
                    <a:pt x="22" y="47"/>
                    <a:pt x="19" y="47"/>
                  </a:cubicBezTo>
                  <a:cubicBezTo>
                    <a:pt x="18" y="48"/>
                    <a:pt x="15" y="50"/>
                    <a:pt x="14" y="51"/>
                  </a:cubicBezTo>
                  <a:cubicBezTo>
                    <a:pt x="13" y="52"/>
                    <a:pt x="13" y="53"/>
                    <a:pt x="13" y="54"/>
                  </a:cubicBezTo>
                  <a:cubicBezTo>
                    <a:pt x="14" y="54"/>
                    <a:pt x="14" y="56"/>
                    <a:pt x="14" y="57"/>
                  </a:cubicBezTo>
                  <a:cubicBezTo>
                    <a:pt x="13" y="58"/>
                    <a:pt x="13" y="59"/>
                    <a:pt x="14" y="59"/>
                  </a:cubicBezTo>
                  <a:cubicBezTo>
                    <a:pt x="14" y="60"/>
                    <a:pt x="15" y="61"/>
                    <a:pt x="15" y="62"/>
                  </a:cubicBezTo>
                  <a:cubicBezTo>
                    <a:pt x="16" y="62"/>
                    <a:pt x="17" y="63"/>
                    <a:pt x="17" y="64"/>
                  </a:cubicBezTo>
                  <a:cubicBezTo>
                    <a:pt x="18" y="64"/>
                    <a:pt x="19" y="65"/>
                    <a:pt x="20" y="66"/>
                  </a:cubicBezTo>
                  <a:cubicBezTo>
                    <a:pt x="21" y="67"/>
                    <a:pt x="21" y="69"/>
                    <a:pt x="21" y="69"/>
                  </a:cubicBezTo>
                  <a:cubicBezTo>
                    <a:pt x="20" y="69"/>
                    <a:pt x="20" y="70"/>
                    <a:pt x="21" y="72"/>
                  </a:cubicBezTo>
                  <a:cubicBezTo>
                    <a:pt x="22" y="74"/>
                    <a:pt x="23" y="75"/>
                    <a:pt x="24" y="76"/>
                  </a:cubicBezTo>
                  <a:cubicBezTo>
                    <a:pt x="25" y="78"/>
                    <a:pt x="27" y="79"/>
                    <a:pt x="29" y="81"/>
                  </a:cubicBezTo>
                  <a:cubicBezTo>
                    <a:pt x="31" y="82"/>
                    <a:pt x="35" y="84"/>
                    <a:pt x="37" y="86"/>
                  </a:cubicBezTo>
                  <a:cubicBezTo>
                    <a:pt x="39" y="88"/>
                    <a:pt x="42" y="89"/>
                    <a:pt x="42" y="90"/>
                  </a:cubicBezTo>
                  <a:cubicBezTo>
                    <a:pt x="43" y="90"/>
                    <a:pt x="45" y="91"/>
                    <a:pt x="46" y="92"/>
                  </a:cubicBezTo>
                  <a:cubicBezTo>
                    <a:pt x="47" y="93"/>
                    <a:pt x="49" y="94"/>
                    <a:pt x="51" y="95"/>
                  </a:cubicBezTo>
                  <a:cubicBezTo>
                    <a:pt x="53" y="96"/>
                    <a:pt x="56" y="96"/>
                    <a:pt x="57" y="96"/>
                  </a:cubicBezTo>
                  <a:cubicBezTo>
                    <a:pt x="58" y="97"/>
                    <a:pt x="61" y="98"/>
                    <a:pt x="64" y="99"/>
                  </a:cubicBezTo>
                  <a:cubicBezTo>
                    <a:pt x="65" y="100"/>
                    <a:pt x="69" y="101"/>
                    <a:pt x="72" y="102"/>
                  </a:cubicBezTo>
                  <a:cubicBezTo>
                    <a:pt x="74" y="102"/>
                    <a:pt x="77" y="102"/>
                    <a:pt x="78" y="101"/>
                  </a:cubicBezTo>
                  <a:cubicBezTo>
                    <a:pt x="80" y="100"/>
                    <a:pt x="82" y="99"/>
                    <a:pt x="82" y="98"/>
                  </a:cubicBezTo>
                  <a:cubicBezTo>
                    <a:pt x="84" y="98"/>
                    <a:pt x="87" y="96"/>
                    <a:pt x="89" y="96"/>
                  </a:cubicBezTo>
                  <a:cubicBezTo>
                    <a:pt x="90" y="96"/>
                    <a:pt x="94" y="95"/>
                    <a:pt x="95" y="95"/>
                  </a:cubicBezTo>
                  <a:cubicBezTo>
                    <a:pt x="97" y="95"/>
                    <a:pt x="98" y="94"/>
                    <a:pt x="99" y="94"/>
                  </a:cubicBezTo>
                  <a:cubicBezTo>
                    <a:pt x="100" y="94"/>
                    <a:pt x="102" y="93"/>
                    <a:pt x="103" y="93"/>
                  </a:cubicBezTo>
                  <a:cubicBezTo>
                    <a:pt x="105" y="93"/>
                    <a:pt x="106" y="93"/>
                    <a:pt x="107" y="93"/>
                  </a:cubicBezTo>
                  <a:cubicBezTo>
                    <a:pt x="108" y="93"/>
                    <a:pt x="110" y="93"/>
                    <a:pt x="112" y="94"/>
                  </a:cubicBezTo>
                  <a:cubicBezTo>
                    <a:pt x="113" y="94"/>
                    <a:pt x="114" y="93"/>
                    <a:pt x="114" y="92"/>
                  </a:cubicBezTo>
                  <a:cubicBezTo>
                    <a:pt x="114" y="91"/>
                    <a:pt x="115" y="89"/>
                    <a:pt x="116" y="88"/>
                  </a:cubicBezTo>
                  <a:cubicBezTo>
                    <a:pt x="116" y="86"/>
                    <a:pt x="118" y="86"/>
                    <a:pt x="119" y="86"/>
                  </a:cubicBezTo>
                  <a:cubicBezTo>
                    <a:pt x="120" y="86"/>
                    <a:pt x="121" y="87"/>
                    <a:pt x="122" y="89"/>
                  </a:cubicBezTo>
                  <a:cubicBezTo>
                    <a:pt x="122" y="90"/>
                    <a:pt x="122" y="92"/>
                    <a:pt x="121" y="93"/>
                  </a:cubicBezTo>
                  <a:cubicBezTo>
                    <a:pt x="120" y="95"/>
                    <a:pt x="118" y="97"/>
                    <a:pt x="117" y="97"/>
                  </a:cubicBezTo>
                  <a:cubicBezTo>
                    <a:pt x="115" y="97"/>
                    <a:pt x="114" y="98"/>
                    <a:pt x="113" y="100"/>
                  </a:cubicBezTo>
                  <a:cubicBezTo>
                    <a:pt x="112" y="101"/>
                    <a:pt x="110" y="103"/>
                    <a:pt x="109" y="104"/>
                  </a:cubicBezTo>
                  <a:cubicBezTo>
                    <a:pt x="108" y="106"/>
                    <a:pt x="107" y="107"/>
                    <a:pt x="107" y="108"/>
                  </a:cubicBezTo>
                  <a:cubicBezTo>
                    <a:pt x="107" y="109"/>
                    <a:pt x="105" y="110"/>
                    <a:pt x="104" y="111"/>
                  </a:cubicBezTo>
                  <a:cubicBezTo>
                    <a:pt x="102" y="112"/>
                    <a:pt x="101" y="113"/>
                    <a:pt x="100" y="114"/>
                  </a:cubicBezTo>
                  <a:cubicBezTo>
                    <a:pt x="100" y="114"/>
                    <a:pt x="98" y="114"/>
                    <a:pt x="97" y="113"/>
                  </a:cubicBezTo>
                  <a:cubicBezTo>
                    <a:pt x="95" y="113"/>
                    <a:pt x="92" y="114"/>
                    <a:pt x="91" y="115"/>
                  </a:cubicBezTo>
                  <a:cubicBezTo>
                    <a:pt x="90" y="116"/>
                    <a:pt x="88" y="117"/>
                    <a:pt x="86" y="118"/>
                  </a:cubicBezTo>
                  <a:cubicBezTo>
                    <a:pt x="85" y="118"/>
                    <a:pt x="84" y="119"/>
                    <a:pt x="83" y="119"/>
                  </a:cubicBezTo>
                  <a:cubicBezTo>
                    <a:pt x="82" y="119"/>
                    <a:pt x="80" y="119"/>
                    <a:pt x="79" y="119"/>
                  </a:cubicBezTo>
                  <a:cubicBezTo>
                    <a:pt x="78" y="118"/>
                    <a:pt x="77" y="119"/>
                    <a:pt x="76" y="120"/>
                  </a:cubicBezTo>
                  <a:cubicBezTo>
                    <a:pt x="76" y="120"/>
                    <a:pt x="75" y="121"/>
                    <a:pt x="74" y="121"/>
                  </a:cubicBezTo>
                  <a:cubicBezTo>
                    <a:pt x="74" y="122"/>
                    <a:pt x="72" y="123"/>
                    <a:pt x="71" y="123"/>
                  </a:cubicBezTo>
                  <a:cubicBezTo>
                    <a:pt x="70" y="123"/>
                    <a:pt x="68" y="123"/>
                    <a:pt x="68" y="122"/>
                  </a:cubicBezTo>
                  <a:cubicBezTo>
                    <a:pt x="67" y="121"/>
                    <a:pt x="66" y="121"/>
                    <a:pt x="65" y="122"/>
                  </a:cubicBezTo>
                  <a:cubicBezTo>
                    <a:pt x="65" y="122"/>
                    <a:pt x="63" y="123"/>
                    <a:pt x="62" y="123"/>
                  </a:cubicBezTo>
                  <a:cubicBezTo>
                    <a:pt x="61" y="124"/>
                    <a:pt x="59" y="124"/>
                    <a:pt x="59" y="123"/>
                  </a:cubicBezTo>
                  <a:cubicBezTo>
                    <a:pt x="59" y="123"/>
                    <a:pt x="57" y="124"/>
                    <a:pt x="56" y="125"/>
                  </a:cubicBezTo>
                  <a:cubicBezTo>
                    <a:pt x="55" y="126"/>
                    <a:pt x="53" y="126"/>
                    <a:pt x="52" y="126"/>
                  </a:cubicBezTo>
                  <a:cubicBezTo>
                    <a:pt x="51" y="125"/>
                    <a:pt x="50" y="125"/>
                    <a:pt x="49" y="125"/>
                  </a:cubicBezTo>
                  <a:cubicBezTo>
                    <a:pt x="48" y="125"/>
                    <a:pt x="48" y="124"/>
                    <a:pt x="48" y="123"/>
                  </a:cubicBezTo>
                  <a:cubicBezTo>
                    <a:pt x="48" y="122"/>
                    <a:pt x="47" y="120"/>
                    <a:pt x="47" y="120"/>
                  </a:cubicBezTo>
                  <a:cubicBezTo>
                    <a:pt x="46" y="119"/>
                    <a:pt x="45" y="119"/>
                    <a:pt x="43" y="119"/>
                  </a:cubicBezTo>
                  <a:cubicBezTo>
                    <a:pt x="43" y="119"/>
                    <a:pt x="41" y="117"/>
                    <a:pt x="41" y="116"/>
                  </a:cubicBezTo>
                  <a:cubicBezTo>
                    <a:pt x="41" y="115"/>
                    <a:pt x="40" y="115"/>
                    <a:pt x="39" y="115"/>
                  </a:cubicBezTo>
                  <a:cubicBezTo>
                    <a:pt x="37" y="115"/>
                    <a:pt x="36" y="115"/>
                    <a:pt x="35" y="116"/>
                  </a:cubicBezTo>
                  <a:cubicBezTo>
                    <a:pt x="34" y="118"/>
                    <a:pt x="34" y="120"/>
                    <a:pt x="34" y="121"/>
                  </a:cubicBezTo>
                  <a:cubicBezTo>
                    <a:pt x="34" y="122"/>
                    <a:pt x="34" y="124"/>
                    <a:pt x="35" y="125"/>
                  </a:cubicBezTo>
                  <a:cubicBezTo>
                    <a:pt x="35" y="127"/>
                    <a:pt x="35" y="129"/>
                    <a:pt x="36" y="131"/>
                  </a:cubicBezTo>
                  <a:cubicBezTo>
                    <a:pt x="38" y="132"/>
                    <a:pt x="40" y="136"/>
                    <a:pt x="42" y="138"/>
                  </a:cubicBezTo>
                  <a:cubicBezTo>
                    <a:pt x="44" y="141"/>
                    <a:pt x="46" y="144"/>
                    <a:pt x="48" y="146"/>
                  </a:cubicBezTo>
                  <a:cubicBezTo>
                    <a:pt x="50" y="147"/>
                    <a:pt x="53" y="151"/>
                    <a:pt x="54" y="152"/>
                  </a:cubicBezTo>
                  <a:cubicBezTo>
                    <a:pt x="56" y="153"/>
                    <a:pt x="60" y="156"/>
                    <a:pt x="63" y="159"/>
                  </a:cubicBezTo>
                  <a:cubicBezTo>
                    <a:pt x="65" y="160"/>
                    <a:pt x="68" y="164"/>
                    <a:pt x="69" y="165"/>
                  </a:cubicBezTo>
                  <a:cubicBezTo>
                    <a:pt x="71" y="167"/>
                    <a:pt x="72" y="170"/>
                    <a:pt x="73" y="170"/>
                  </a:cubicBezTo>
                  <a:cubicBezTo>
                    <a:pt x="75" y="171"/>
                    <a:pt x="77" y="174"/>
                    <a:pt x="78" y="176"/>
                  </a:cubicBezTo>
                  <a:cubicBezTo>
                    <a:pt x="79" y="179"/>
                    <a:pt x="81" y="181"/>
                    <a:pt x="82" y="183"/>
                  </a:cubicBezTo>
                  <a:cubicBezTo>
                    <a:pt x="84" y="184"/>
                    <a:pt x="86" y="186"/>
                    <a:pt x="87" y="188"/>
                  </a:cubicBezTo>
                  <a:cubicBezTo>
                    <a:pt x="89" y="189"/>
                    <a:pt x="91" y="192"/>
                    <a:pt x="92" y="194"/>
                  </a:cubicBezTo>
                  <a:cubicBezTo>
                    <a:pt x="94" y="195"/>
                    <a:pt x="97" y="198"/>
                    <a:pt x="99" y="199"/>
                  </a:cubicBezTo>
                  <a:cubicBezTo>
                    <a:pt x="100" y="201"/>
                    <a:pt x="104" y="204"/>
                    <a:pt x="107" y="207"/>
                  </a:cubicBezTo>
                  <a:cubicBezTo>
                    <a:pt x="110" y="209"/>
                    <a:pt x="116" y="212"/>
                    <a:pt x="118" y="213"/>
                  </a:cubicBezTo>
                  <a:cubicBezTo>
                    <a:pt x="121" y="214"/>
                    <a:pt x="125" y="216"/>
                    <a:pt x="126" y="216"/>
                  </a:cubicBezTo>
                  <a:cubicBezTo>
                    <a:pt x="131" y="211"/>
                    <a:pt x="131" y="211"/>
                    <a:pt x="131" y="211"/>
                  </a:cubicBezTo>
                  <a:cubicBezTo>
                    <a:pt x="137" y="211"/>
                    <a:pt x="137" y="211"/>
                    <a:pt x="137" y="211"/>
                  </a:cubicBezTo>
                  <a:cubicBezTo>
                    <a:pt x="143" y="216"/>
                    <a:pt x="143" y="216"/>
                    <a:pt x="143" y="216"/>
                  </a:cubicBezTo>
                  <a:cubicBezTo>
                    <a:pt x="146" y="215"/>
                    <a:pt x="150" y="214"/>
                    <a:pt x="152" y="213"/>
                  </a:cubicBezTo>
                  <a:cubicBezTo>
                    <a:pt x="155" y="212"/>
                    <a:pt x="158" y="211"/>
                    <a:pt x="159" y="210"/>
                  </a:cubicBezTo>
                  <a:cubicBezTo>
                    <a:pt x="161" y="210"/>
                    <a:pt x="164" y="209"/>
                    <a:pt x="165" y="208"/>
                  </a:cubicBezTo>
                  <a:cubicBezTo>
                    <a:pt x="166" y="207"/>
                    <a:pt x="168" y="206"/>
                    <a:pt x="170" y="206"/>
                  </a:cubicBezTo>
                  <a:cubicBezTo>
                    <a:pt x="173" y="206"/>
                    <a:pt x="175" y="205"/>
                    <a:pt x="176" y="204"/>
                  </a:cubicBezTo>
                  <a:cubicBezTo>
                    <a:pt x="177" y="203"/>
                    <a:pt x="179" y="202"/>
                    <a:pt x="181" y="201"/>
                  </a:cubicBezTo>
                  <a:cubicBezTo>
                    <a:pt x="182" y="201"/>
                    <a:pt x="184" y="200"/>
                    <a:pt x="185" y="199"/>
                  </a:cubicBezTo>
                  <a:cubicBezTo>
                    <a:pt x="187" y="198"/>
                    <a:pt x="190" y="197"/>
                    <a:pt x="191" y="197"/>
                  </a:cubicBezTo>
                  <a:cubicBezTo>
                    <a:pt x="193" y="197"/>
                    <a:pt x="195" y="196"/>
                    <a:pt x="197" y="195"/>
                  </a:cubicBezTo>
                  <a:cubicBezTo>
                    <a:pt x="198" y="194"/>
                    <a:pt x="199" y="193"/>
                    <a:pt x="199" y="191"/>
                  </a:cubicBezTo>
                  <a:cubicBezTo>
                    <a:pt x="200" y="190"/>
                    <a:pt x="201" y="187"/>
                    <a:pt x="202" y="186"/>
                  </a:cubicBezTo>
                  <a:cubicBezTo>
                    <a:pt x="203" y="185"/>
                    <a:pt x="205" y="182"/>
                    <a:pt x="206" y="181"/>
                  </a:cubicBezTo>
                  <a:cubicBezTo>
                    <a:pt x="208" y="180"/>
                    <a:pt x="210" y="178"/>
                    <a:pt x="210" y="176"/>
                  </a:cubicBezTo>
                  <a:cubicBezTo>
                    <a:pt x="211" y="174"/>
                    <a:pt x="212" y="172"/>
                    <a:pt x="212" y="171"/>
                  </a:cubicBezTo>
                  <a:cubicBezTo>
                    <a:pt x="212" y="169"/>
                    <a:pt x="211" y="169"/>
                    <a:pt x="210" y="168"/>
                  </a:cubicBezTo>
                  <a:cubicBezTo>
                    <a:pt x="209" y="167"/>
                    <a:pt x="208" y="165"/>
                    <a:pt x="207" y="164"/>
                  </a:cubicBezTo>
                  <a:cubicBezTo>
                    <a:pt x="206" y="164"/>
                    <a:pt x="204" y="163"/>
                    <a:pt x="203" y="162"/>
                  </a:cubicBezTo>
                  <a:cubicBezTo>
                    <a:pt x="201" y="162"/>
                    <a:pt x="199" y="161"/>
                    <a:pt x="198" y="160"/>
                  </a:cubicBezTo>
                  <a:cubicBezTo>
                    <a:pt x="198" y="160"/>
                    <a:pt x="198" y="160"/>
                    <a:pt x="198" y="160"/>
                  </a:cubicBezTo>
                  <a:cubicBezTo>
                    <a:pt x="199" y="159"/>
                    <a:pt x="200" y="159"/>
                    <a:pt x="200" y="158"/>
                  </a:cubicBezTo>
                  <a:cubicBezTo>
                    <a:pt x="200" y="158"/>
                    <a:pt x="202" y="158"/>
                    <a:pt x="203" y="158"/>
                  </a:cubicBezTo>
                  <a:cubicBezTo>
                    <a:pt x="204" y="159"/>
                    <a:pt x="205" y="158"/>
                    <a:pt x="205" y="157"/>
                  </a:cubicBezTo>
                  <a:cubicBezTo>
                    <a:pt x="205" y="155"/>
                    <a:pt x="204" y="154"/>
                    <a:pt x="203" y="154"/>
                  </a:cubicBezTo>
                  <a:cubicBezTo>
                    <a:pt x="202" y="154"/>
                    <a:pt x="201" y="154"/>
                    <a:pt x="202" y="153"/>
                  </a:cubicBezTo>
                  <a:cubicBezTo>
                    <a:pt x="202" y="152"/>
                    <a:pt x="202" y="151"/>
                    <a:pt x="203" y="151"/>
                  </a:cubicBezTo>
                  <a:cubicBezTo>
                    <a:pt x="203" y="151"/>
                    <a:pt x="205" y="151"/>
                    <a:pt x="206" y="151"/>
                  </a:cubicBezTo>
                  <a:cubicBezTo>
                    <a:pt x="207" y="150"/>
                    <a:pt x="209" y="149"/>
                    <a:pt x="210" y="149"/>
                  </a:cubicBezTo>
                  <a:cubicBezTo>
                    <a:pt x="212" y="148"/>
                    <a:pt x="214" y="146"/>
                    <a:pt x="214" y="144"/>
                  </a:cubicBezTo>
                  <a:cubicBezTo>
                    <a:pt x="215" y="141"/>
                    <a:pt x="215" y="140"/>
                    <a:pt x="214" y="139"/>
                  </a:cubicBezTo>
                  <a:cubicBezTo>
                    <a:pt x="213" y="139"/>
                    <a:pt x="211" y="137"/>
                    <a:pt x="210" y="136"/>
                  </a:cubicBezTo>
                  <a:cubicBezTo>
                    <a:pt x="209" y="136"/>
                    <a:pt x="209" y="135"/>
                    <a:pt x="209" y="135"/>
                  </a:cubicBezTo>
                  <a:cubicBezTo>
                    <a:pt x="210" y="135"/>
                    <a:pt x="212" y="135"/>
                    <a:pt x="213" y="135"/>
                  </a:cubicBezTo>
                  <a:cubicBezTo>
                    <a:pt x="214" y="136"/>
                    <a:pt x="215" y="135"/>
                    <a:pt x="215" y="135"/>
                  </a:cubicBezTo>
                  <a:cubicBezTo>
                    <a:pt x="216" y="135"/>
                    <a:pt x="217" y="134"/>
                    <a:pt x="217" y="132"/>
                  </a:cubicBezTo>
                  <a:cubicBezTo>
                    <a:pt x="218" y="131"/>
                    <a:pt x="219" y="132"/>
                    <a:pt x="219" y="133"/>
                  </a:cubicBezTo>
                  <a:cubicBezTo>
                    <a:pt x="219" y="135"/>
                    <a:pt x="220" y="136"/>
                    <a:pt x="221" y="137"/>
                  </a:cubicBezTo>
                  <a:cubicBezTo>
                    <a:pt x="221" y="138"/>
                    <a:pt x="224" y="138"/>
                    <a:pt x="225" y="137"/>
                  </a:cubicBezTo>
                  <a:cubicBezTo>
                    <a:pt x="227" y="137"/>
                    <a:pt x="230" y="136"/>
                    <a:pt x="231" y="136"/>
                  </a:cubicBezTo>
                  <a:cubicBezTo>
                    <a:pt x="233" y="136"/>
                    <a:pt x="234" y="136"/>
                    <a:pt x="235" y="137"/>
                  </a:cubicBezTo>
                  <a:cubicBezTo>
                    <a:pt x="236" y="137"/>
                    <a:pt x="238" y="137"/>
                    <a:pt x="240" y="137"/>
                  </a:cubicBezTo>
                  <a:cubicBezTo>
                    <a:pt x="242" y="137"/>
                    <a:pt x="244" y="137"/>
                    <a:pt x="245" y="137"/>
                  </a:cubicBezTo>
                  <a:cubicBezTo>
                    <a:pt x="247" y="138"/>
                    <a:pt x="247" y="138"/>
                    <a:pt x="246" y="139"/>
                  </a:cubicBezTo>
                  <a:cubicBezTo>
                    <a:pt x="246" y="140"/>
                    <a:pt x="244" y="140"/>
                    <a:pt x="243" y="140"/>
                  </a:cubicBezTo>
                  <a:cubicBezTo>
                    <a:pt x="242" y="140"/>
                    <a:pt x="241" y="141"/>
                    <a:pt x="240" y="141"/>
                  </a:cubicBezTo>
                  <a:cubicBezTo>
                    <a:pt x="238" y="142"/>
                    <a:pt x="236" y="142"/>
                    <a:pt x="235" y="142"/>
                  </a:cubicBezTo>
                  <a:cubicBezTo>
                    <a:pt x="234" y="142"/>
                    <a:pt x="233" y="142"/>
                    <a:pt x="232" y="141"/>
                  </a:cubicBezTo>
                  <a:cubicBezTo>
                    <a:pt x="231" y="141"/>
                    <a:pt x="229" y="141"/>
                    <a:pt x="227" y="142"/>
                  </a:cubicBezTo>
                  <a:cubicBezTo>
                    <a:pt x="226" y="143"/>
                    <a:pt x="226" y="145"/>
                    <a:pt x="226" y="146"/>
                  </a:cubicBezTo>
                  <a:cubicBezTo>
                    <a:pt x="226" y="148"/>
                    <a:pt x="225" y="150"/>
                    <a:pt x="225" y="151"/>
                  </a:cubicBezTo>
                  <a:cubicBezTo>
                    <a:pt x="224" y="153"/>
                    <a:pt x="225" y="154"/>
                    <a:pt x="226" y="154"/>
                  </a:cubicBezTo>
                  <a:cubicBezTo>
                    <a:pt x="227" y="154"/>
                    <a:pt x="229" y="154"/>
                    <a:pt x="231" y="154"/>
                  </a:cubicBezTo>
                  <a:cubicBezTo>
                    <a:pt x="233" y="153"/>
                    <a:pt x="233" y="154"/>
                    <a:pt x="232" y="155"/>
                  </a:cubicBezTo>
                  <a:cubicBezTo>
                    <a:pt x="230" y="155"/>
                    <a:pt x="228" y="157"/>
                    <a:pt x="228" y="158"/>
                  </a:cubicBezTo>
                  <a:cubicBezTo>
                    <a:pt x="227" y="159"/>
                    <a:pt x="227" y="161"/>
                    <a:pt x="227" y="162"/>
                  </a:cubicBezTo>
                  <a:cubicBezTo>
                    <a:pt x="227" y="163"/>
                    <a:pt x="227" y="165"/>
                    <a:pt x="226" y="167"/>
                  </a:cubicBezTo>
                  <a:cubicBezTo>
                    <a:pt x="225" y="167"/>
                    <a:pt x="225" y="168"/>
                    <a:pt x="227" y="169"/>
                  </a:cubicBezTo>
                  <a:cubicBezTo>
                    <a:pt x="228" y="169"/>
                    <a:pt x="231" y="169"/>
                    <a:pt x="235" y="169"/>
                  </a:cubicBezTo>
                  <a:cubicBezTo>
                    <a:pt x="237" y="169"/>
                    <a:pt x="242" y="169"/>
                    <a:pt x="243" y="169"/>
                  </a:cubicBezTo>
                  <a:cubicBezTo>
                    <a:pt x="245" y="169"/>
                    <a:pt x="247" y="169"/>
                    <a:pt x="250" y="168"/>
                  </a:cubicBezTo>
                  <a:cubicBezTo>
                    <a:pt x="252" y="167"/>
                    <a:pt x="253" y="167"/>
                    <a:pt x="253" y="167"/>
                  </a:cubicBezTo>
                  <a:cubicBezTo>
                    <a:pt x="253" y="167"/>
                    <a:pt x="252" y="168"/>
                    <a:pt x="249" y="169"/>
                  </a:cubicBezTo>
                  <a:cubicBezTo>
                    <a:pt x="246" y="170"/>
                    <a:pt x="243" y="171"/>
                    <a:pt x="242" y="172"/>
                  </a:cubicBezTo>
                  <a:cubicBezTo>
                    <a:pt x="240" y="172"/>
                    <a:pt x="238" y="173"/>
                    <a:pt x="237" y="174"/>
                  </a:cubicBezTo>
                  <a:cubicBezTo>
                    <a:pt x="235" y="176"/>
                    <a:pt x="232" y="176"/>
                    <a:pt x="231" y="177"/>
                  </a:cubicBezTo>
                  <a:cubicBezTo>
                    <a:pt x="229" y="178"/>
                    <a:pt x="229" y="179"/>
                    <a:pt x="229" y="180"/>
                  </a:cubicBezTo>
                  <a:cubicBezTo>
                    <a:pt x="229" y="181"/>
                    <a:pt x="230" y="181"/>
                    <a:pt x="231" y="181"/>
                  </a:cubicBezTo>
                  <a:cubicBezTo>
                    <a:pt x="232" y="181"/>
                    <a:pt x="231" y="181"/>
                    <a:pt x="230" y="182"/>
                  </a:cubicBezTo>
                  <a:cubicBezTo>
                    <a:pt x="229" y="183"/>
                    <a:pt x="228" y="184"/>
                    <a:pt x="228" y="185"/>
                  </a:cubicBezTo>
                  <a:cubicBezTo>
                    <a:pt x="229" y="185"/>
                    <a:pt x="228" y="187"/>
                    <a:pt x="227" y="188"/>
                  </a:cubicBezTo>
                  <a:cubicBezTo>
                    <a:pt x="227" y="188"/>
                    <a:pt x="226" y="189"/>
                    <a:pt x="227" y="190"/>
                  </a:cubicBezTo>
                  <a:cubicBezTo>
                    <a:pt x="227" y="191"/>
                    <a:pt x="228" y="192"/>
                    <a:pt x="229" y="193"/>
                  </a:cubicBezTo>
                  <a:cubicBezTo>
                    <a:pt x="231" y="193"/>
                    <a:pt x="231" y="193"/>
                    <a:pt x="231" y="194"/>
                  </a:cubicBezTo>
                  <a:cubicBezTo>
                    <a:pt x="232" y="195"/>
                    <a:pt x="232" y="196"/>
                    <a:pt x="231" y="197"/>
                  </a:cubicBezTo>
                  <a:cubicBezTo>
                    <a:pt x="231" y="198"/>
                    <a:pt x="230" y="199"/>
                    <a:pt x="229" y="199"/>
                  </a:cubicBezTo>
                  <a:cubicBezTo>
                    <a:pt x="229" y="200"/>
                    <a:pt x="230" y="201"/>
                    <a:pt x="231" y="201"/>
                  </a:cubicBezTo>
                  <a:cubicBezTo>
                    <a:pt x="232" y="202"/>
                    <a:pt x="233" y="202"/>
                    <a:pt x="235" y="201"/>
                  </a:cubicBezTo>
                  <a:cubicBezTo>
                    <a:pt x="236" y="201"/>
                    <a:pt x="237" y="201"/>
                    <a:pt x="238" y="201"/>
                  </a:cubicBezTo>
                  <a:cubicBezTo>
                    <a:pt x="238" y="202"/>
                    <a:pt x="238" y="203"/>
                    <a:pt x="238" y="203"/>
                  </a:cubicBezTo>
                  <a:cubicBezTo>
                    <a:pt x="237" y="204"/>
                    <a:pt x="238" y="206"/>
                    <a:pt x="239" y="207"/>
                  </a:cubicBezTo>
                  <a:cubicBezTo>
                    <a:pt x="240" y="208"/>
                    <a:pt x="240" y="210"/>
                    <a:pt x="240" y="212"/>
                  </a:cubicBezTo>
                  <a:cubicBezTo>
                    <a:pt x="240" y="213"/>
                    <a:pt x="240" y="214"/>
                    <a:pt x="241" y="215"/>
                  </a:cubicBezTo>
                  <a:cubicBezTo>
                    <a:pt x="241" y="215"/>
                    <a:pt x="242" y="216"/>
                    <a:pt x="242" y="218"/>
                  </a:cubicBezTo>
                  <a:cubicBezTo>
                    <a:pt x="242" y="219"/>
                    <a:pt x="242" y="221"/>
                    <a:pt x="242" y="223"/>
                  </a:cubicBezTo>
                  <a:cubicBezTo>
                    <a:pt x="241" y="224"/>
                    <a:pt x="241" y="227"/>
                    <a:pt x="240" y="229"/>
                  </a:cubicBezTo>
                  <a:cubicBezTo>
                    <a:pt x="240" y="230"/>
                    <a:pt x="240" y="231"/>
                    <a:pt x="239" y="233"/>
                  </a:cubicBezTo>
                  <a:cubicBezTo>
                    <a:pt x="239" y="233"/>
                    <a:pt x="238" y="234"/>
                    <a:pt x="238" y="235"/>
                  </a:cubicBezTo>
                  <a:cubicBezTo>
                    <a:pt x="242" y="236"/>
                    <a:pt x="242" y="236"/>
                    <a:pt x="242" y="236"/>
                  </a:cubicBezTo>
                  <a:cubicBezTo>
                    <a:pt x="243" y="239"/>
                    <a:pt x="243" y="239"/>
                    <a:pt x="243" y="239"/>
                  </a:cubicBezTo>
                  <a:cubicBezTo>
                    <a:pt x="237" y="244"/>
                    <a:pt x="237" y="244"/>
                    <a:pt x="237" y="244"/>
                  </a:cubicBezTo>
                  <a:cubicBezTo>
                    <a:pt x="236" y="244"/>
                    <a:pt x="236" y="244"/>
                    <a:pt x="236" y="244"/>
                  </a:cubicBezTo>
                  <a:cubicBezTo>
                    <a:pt x="232" y="243"/>
                    <a:pt x="232" y="243"/>
                    <a:pt x="232" y="243"/>
                  </a:cubicBezTo>
                  <a:cubicBezTo>
                    <a:pt x="231" y="245"/>
                    <a:pt x="231" y="248"/>
                    <a:pt x="231" y="249"/>
                  </a:cubicBezTo>
                  <a:cubicBezTo>
                    <a:pt x="231" y="250"/>
                    <a:pt x="231" y="253"/>
                    <a:pt x="231" y="254"/>
                  </a:cubicBezTo>
                  <a:cubicBezTo>
                    <a:pt x="231" y="254"/>
                    <a:pt x="232" y="254"/>
                    <a:pt x="235" y="254"/>
                  </a:cubicBezTo>
                  <a:cubicBezTo>
                    <a:pt x="237" y="254"/>
                    <a:pt x="240" y="250"/>
                    <a:pt x="242" y="250"/>
                  </a:cubicBezTo>
                  <a:cubicBezTo>
                    <a:pt x="242" y="250"/>
                    <a:pt x="242" y="246"/>
                    <a:pt x="242" y="245"/>
                  </a:cubicBezTo>
                  <a:cubicBezTo>
                    <a:pt x="242" y="244"/>
                    <a:pt x="241" y="242"/>
                    <a:pt x="243" y="242"/>
                  </a:cubicBezTo>
                  <a:cubicBezTo>
                    <a:pt x="244" y="243"/>
                    <a:pt x="245" y="240"/>
                    <a:pt x="246" y="240"/>
                  </a:cubicBezTo>
                  <a:cubicBezTo>
                    <a:pt x="248" y="239"/>
                    <a:pt x="252" y="239"/>
                    <a:pt x="253" y="239"/>
                  </a:cubicBezTo>
                  <a:cubicBezTo>
                    <a:pt x="254" y="241"/>
                    <a:pt x="249" y="245"/>
                    <a:pt x="250" y="245"/>
                  </a:cubicBezTo>
                  <a:cubicBezTo>
                    <a:pt x="251" y="246"/>
                    <a:pt x="252" y="249"/>
                    <a:pt x="254" y="248"/>
                  </a:cubicBezTo>
                  <a:cubicBezTo>
                    <a:pt x="256" y="247"/>
                    <a:pt x="260" y="243"/>
                    <a:pt x="262" y="246"/>
                  </a:cubicBezTo>
                  <a:cubicBezTo>
                    <a:pt x="263" y="248"/>
                    <a:pt x="264" y="249"/>
                    <a:pt x="264" y="249"/>
                  </a:cubicBezTo>
                  <a:cubicBezTo>
                    <a:pt x="264" y="249"/>
                    <a:pt x="265" y="248"/>
                    <a:pt x="266" y="247"/>
                  </a:cubicBezTo>
                  <a:cubicBezTo>
                    <a:pt x="267" y="247"/>
                    <a:pt x="268" y="244"/>
                    <a:pt x="268" y="242"/>
                  </a:cubicBezTo>
                  <a:cubicBezTo>
                    <a:pt x="268" y="239"/>
                    <a:pt x="268" y="236"/>
                    <a:pt x="270" y="235"/>
                  </a:cubicBezTo>
                  <a:cubicBezTo>
                    <a:pt x="272" y="233"/>
                    <a:pt x="273" y="230"/>
                    <a:pt x="273" y="229"/>
                  </a:cubicBezTo>
                  <a:cubicBezTo>
                    <a:pt x="272" y="227"/>
                    <a:pt x="272" y="225"/>
                    <a:pt x="272" y="224"/>
                  </a:cubicBezTo>
                  <a:cubicBezTo>
                    <a:pt x="273" y="223"/>
                    <a:pt x="274" y="222"/>
                    <a:pt x="275" y="223"/>
                  </a:cubicBezTo>
                  <a:cubicBezTo>
                    <a:pt x="275" y="223"/>
                    <a:pt x="277" y="224"/>
                    <a:pt x="277" y="225"/>
                  </a:cubicBezTo>
                  <a:cubicBezTo>
                    <a:pt x="278" y="226"/>
                    <a:pt x="281" y="228"/>
                    <a:pt x="282" y="229"/>
                  </a:cubicBezTo>
                  <a:cubicBezTo>
                    <a:pt x="283" y="228"/>
                    <a:pt x="286" y="228"/>
                    <a:pt x="289" y="227"/>
                  </a:cubicBezTo>
                  <a:cubicBezTo>
                    <a:pt x="291" y="227"/>
                    <a:pt x="293" y="225"/>
                    <a:pt x="294" y="223"/>
                  </a:cubicBezTo>
                  <a:cubicBezTo>
                    <a:pt x="295" y="221"/>
                    <a:pt x="297" y="220"/>
                    <a:pt x="299" y="219"/>
                  </a:cubicBezTo>
                  <a:cubicBezTo>
                    <a:pt x="299" y="217"/>
                    <a:pt x="300" y="215"/>
                    <a:pt x="299" y="214"/>
                  </a:cubicBezTo>
                  <a:cubicBezTo>
                    <a:pt x="299" y="212"/>
                    <a:pt x="298" y="209"/>
                    <a:pt x="297" y="209"/>
                  </a:cubicBezTo>
                  <a:cubicBezTo>
                    <a:pt x="296" y="207"/>
                    <a:pt x="293" y="205"/>
                    <a:pt x="291" y="203"/>
                  </a:cubicBezTo>
                  <a:cubicBezTo>
                    <a:pt x="289" y="201"/>
                    <a:pt x="287" y="199"/>
                    <a:pt x="285" y="197"/>
                  </a:cubicBezTo>
                  <a:cubicBezTo>
                    <a:pt x="283" y="196"/>
                    <a:pt x="284" y="195"/>
                    <a:pt x="287" y="195"/>
                  </a:cubicBezTo>
                  <a:cubicBezTo>
                    <a:pt x="288" y="195"/>
                    <a:pt x="292" y="194"/>
                    <a:pt x="293" y="193"/>
                  </a:cubicBezTo>
                  <a:cubicBezTo>
                    <a:pt x="295" y="193"/>
                    <a:pt x="296" y="191"/>
                    <a:pt x="297" y="191"/>
                  </a:cubicBezTo>
                  <a:cubicBezTo>
                    <a:pt x="298" y="190"/>
                    <a:pt x="299" y="188"/>
                    <a:pt x="300" y="187"/>
                  </a:cubicBezTo>
                  <a:cubicBezTo>
                    <a:pt x="301" y="186"/>
                    <a:pt x="303" y="184"/>
                    <a:pt x="304" y="182"/>
                  </a:cubicBezTo>
                  <a:cubicBezTo>
                    <a:pt x="306" y="181"/>
                    <a:pt x="308" y="181"/>
                    <a:pt x="310" y="180"/>
                  </a:cubicBezTo>
                  <a:cubicBezTo>
                    <a:pt x="311" y="180"/>
                    <a:pt x="313" y="180"/>
                    <a:pt x="316" y="180"/>
                  </a:cubicBezTo>
                  <a:cubicBezTo>
                    <a:pt x="318" y="180"/>
                    <a:pt x="320" y="179"/>
                    <a:pt x="320" y="177"/>
                  </a:cubicBezTo>
                  <a:cubicBezTo>
                    <a:pt x="319" y="175"/>
                    <a:pt x="317" y="174"/>
                    <a:pt x="315" y="174"/>
                  </a:cubicBezTo>
                  <a:cubicBezTo>
                    <a:pt x="312" y="174"/>
                    <a:pt x="309" y="175"/>
                    <a:pt x="307" y="175"/>
                  </a:cubicBezTo>
                  <a:cubicBezTo>
                    <a:pt x="305" y="176"/>
                    <a:pt x="303" y="176"/>
                    <a:pt x="300" y="176"/>
                  </a:cubicBezTo>
                  <a:cubicBezTo>
                    <a:pt x="297" y="177"/>
                    <a:pt x="295" y="176"/>
                    <a:pt x="295" y="174"/>
                  </a:cubicBezTo>
                  <a:cubicBezTo>
                    <a:pt x="294" y="172"/>
                    <a:pt x="294" y="171"/>
                    <a:pt x="295" y="172"/>
                  </a:cubicBezTo>
                  <a:cubicBezTo>
                    <a:pt x="296" y="172"/>
                    <a:pt x="297" y="171"/>
                    <a:pt x="297" y="170"/>
                  </a:cubicBezTo>
                  <a:cubicBezTo>
                    <a:pt x="296" y="168"/>
                    <a:pt x="296" y="166"/>
                    <a:pt x="296" y="164"/>
                  </a:cubicBezTo>
                  <a:cubicBezTo>
                    <a:pt x="295" y="162"/>
                    <a:pt x="296" y="160"/>
                    <a:pt x="297" y="160"/>
                  </a:cubicBezTo>
                  <a:cubicBezTo>
                    <a:pt x="297" y="159"/>
                    <a:pt x="300" y="159"/>
                    <a:pt x="301" y="158"/>
                  </a:cubicBezTo>
                  <a:cubicBezTo>
                    <a:pt x="303" y="158"/>
                    <a:pt x="308" y="154"/>
                    <a:pt x="310" y="152"/>
                  </a:cubicBezTo>
                  <a:cubicBezTo>
                    <a:pt x="312" y="148"/>
                    <a:pt x="315" y="146"/>
                    <a:pt x="315" y="146"/>
                  </a:cubicBezTo>
                  <a:cubicBezTo>
                    <a:pt x="315" y="146"/>
                    <a:pt x="314" y="144"/>
                    <a:pt x="313" y="143"/>
                  </a:cubicBezTo>
                  <a:cubicBezTo>
                    <a:pt x="312" y="142"/>
                    <a:pt x="311" y="139"/>
                    <a:pt x="311" y="138"/>
                  </a:cubicBezTo>
                  <a:cubicBezTo>
                    <a:pt x="310" y="137"/>
                    <a:pt x="311" y="136"/>
                    <a:pt x="312" y="135"/>
                  </a:cubicBezTo>
                  <a:cubicBezTo>
                    <a:pt x="312" y="134"/>
                    <a:pt x="314" y="133"/>
                    <a:pt x="315" y="133"/>
                  </a:cubicBezTo>
                  <a:cubicBezTo>
                    <a:pt x="315" y="134"/>
                    <a:pt x="317" y="134"/>
                    <a:pt x="318" y="133"/>
                  </a:cubicBezTo>
                  <a:cubicBezTo>
                    <a:pt x="320" y="133"/>
                    <a:pt x="320" y="131"/>
                    <a:pt x="320" y="130"/>
                  </a:cubicBezTo>
                  <a:cubicBezTo>
                    <a:pt x="320" y="130"/>
                    <a:pt x="318" y="129"/>
                    <a:pt x="316" y="129"/>
                  </a:cubicBezTo>
                  <a:cubicBezTo>
                    <a:pt x="315" y="129"/>
                    <a:pt x="313" y="127"/>
                    <a:pt x="312" y="126"/>
                  </a:cubicBezTo>
                  <a:cubicBezTo>
                    <a:pt x="311" y="125"/>
                    <a:pt x="312" y="124"/>
                    <a:pt x="313" y="123"/>
                  </a:cubicBezTo>
                  <a:cubicBezTo>
                    <a:pt x="314" y="123"/>
                    <a:pt x="317" y="122"/>
                    <a:pt x="319" y="120"/>
                  </a:cubicBezTo>
                  <a:cubicBezTo>
                    <a:pt x="321" y="119"/>
                    <a:pt x="324" y="118"/>
                    <a:pt x="326" y="117"/>
                  </a:cubicBezTo>
                  <a:cubicBezTo>
                    <a:pt x="328" y="116"/>
                    <a:pt x="330" y="114"/>
                    <a:pt x="331" y="111"/>
                  </a:cubicBezTo>
                  <a:cubicBezTo>
                    <a:pt x="333" y="110"/>
                    <a:pt x="333" y="107"/>
                    <a:pt x="333" y="10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6" name="Freeform 25">
              <a:extLst>
                <a:ext uri="{FF2B5EF4-FFF2-40B4-BE49-F238E27FC236}">
                  <a16:creationId xmlns:a16="http://schemas.microsoft.com/office/drawing/2014/main" id="{2D9164A0-6F4C-4F14-AB93-34231EE48E8F}"/>
                </a:ext>
              </a:extLst>
            </p:cNvPr>
            <p:cNvSpPr>
              <a:spLocks/>
            </p:cNvSpPr>
            <p:nvPr/>
          </p:nvSpPr>
          <p:spPr bwMode="auto">
            <a:xfrm>
              <a:off x="6021132" y="2048960"/>
              <a:ext cx="364236" cy="565485"/>
            </a:xfrm>
            <a:custGeom>
              <a:avLst/>
              <a:gdLst/>
              <a:ahLst/>
              <a:cxnLst>
                <a:cxn ang="0">
                  <a:pos x="180" y="21"/>
                </a:cxn>
                <a:cxn ang="0">
                  <a:pos x="155" y="17"/>
                </a:cxn>
                <a:cxn ang="0">
                  <a:pos x="138" y="2"/>
                </a:cxn>
                <a:cxn ang="0">
                  <a:pos x="110" y="5"/>
                </a:cxn>
                <a:cxn ang="0">
                  <a:pos x="106" y="14"/>
                </a:cxn>
                <a:cxn ang="0">
                  <a:pos x="109" y="39"/>
                </a:cxn>
                <a:cxn ang="0">
                  <a:pos x="110" y="58"/>
                </a:cxn>
                <a:cxn ang="0">
                  <a:pos x="102" y="80"/>
                </a:cxn>
                <a:cxn ang="0">
                  <a:pos x="96" y="102"/>
                </a:cxn>
                <a:cxn ang="0">
                  <a:pos x="100" y="123"/>
                </a:cxn>
                <a:cxn ang="0">
                  <a:pos x="100" y="153"/>
                </a:cxn>
                <a:cxn ang="0">
                  <a:pos x="82" y="178"/>
                </a:cxn>
                <a:cxn ang="0">
                  <a:pos x="61" y="188"/>
                </a:cxn>
                <a:cxn ang="0">
                  <a:pos x="42" y="198"/>
                </a:cxn>
                <a:cxn ang="0">
                  <a:pos x="18" y="212"/>
                </a:cxn>
                <a:cxn ang="0">
                  <a:pos x="4" y="210"/>
                </a:cxn>
                <a:cxn ang="0">
                  <a:pos x="11" y="232"/>
                </a:cxn>
                <a:cxn ang="0">
                  <a:pos x="31" y="246"/>
                </a:cxn>
                <a:cxn ang="0">
                  <a:pos x="48" y="259"/>
                </a:cxn>
                <a:cxn ang="0">
                  <a:pos x="49" y="281"/>
                </a:cxn>
                <a:cxn ang="0">
                  <a:pos x="69" y="294"/>
                </a:cxn>
                <a:cxn ang="0">
                  <a:pos x="92" y="302"/>
                </a:cxn>
                <a:cxn ang="0">
                  <a:pos x="113" y="299"/>
                </a:cxn>
                <a:cxn ang="0">
                  <a:pos x="123" y="281"/>
                </a:cxn>
                <a:cxn ang="0">
                  <a:pos x="114" y="273"/>
                </a:cxn>
                <a:cxn ang="0">
                  <a:pos x="126" y="283"/>
                </a:cxn>
                <a:cxn ang="0">
                  <a:pos x="127" y="305"/>
                </a:cxn>
                <a:cxn ang="0">
                  <a:pos x="133" y="304"/>
                </a:cxn>
                <a:cxn ang="0">
                  <a:pos x="141" y="303"/>
                </a:cxn>
                <a:cxn ang="0">
                  <a:pos x="147" y="291"/>
                </a:cxn>
                <a:cxn ang="0">
                  <a:pos x="151" y="288"/>
                </a:cxn>
                <a:cxn ang="0">
                  <a:pos x="154" y="292"/>
                </a:cxn>
                <a:cxn ang="0">
                  <a:pos x="156" y="309"/>
                </a:cxn>
                <a:cxn ang="0">
                  <a:pos x="169" y="306"/>
                </a:cxn>
                <a:cxn ang="0">
                  <a:pos x="166" y="291"/>
                </a:cxn>
                <a:cxn ang="0">
                  <a:pos x="174" y="289"/>
                </a:cxn>
                <a:cxn ang="0">
                  <a:pos x="170" y="268"/>
                </a:cxn>
                <a:cxn ang="0">
                  <a:pos x="165" y="239"/>
                </a:cxn>
                <a:cxn ang="0">
                  <a:pos x="154" y="218"/>
                </a:cxn>
                <a:cxn ang="0">
                  <a:pos x="146" y="202"/>
                </a:cxn>
                <a:cxn ang="0">
                  <a:pos x="146" y="183"/>
                </a:cxn>
                <a:cxn ang="0">
                  <a:pos x="148" y="166"/>
                </a:cxn>
                <a:cxn ang="0">
                  <a:pos x="131" y="157"/>
                </a:cxn>
                <a:cxn ang="0">
                  <a:pos x="112" y="147"/>
                </a:cxn>
                <a:cxn ang="0">
                  <a:pos x="123" y="130"/>
                </a:cxn>
                <a:cxn ang="0">
                  <a:pos x="144" y="113"/>
                </a:cxn>
                <a:cxn ang="0">
                  <a:pos x="150" y="99"/>
                </a:cxn>
                <a:cxn ang="0">
                  <a:pos x="125" y="85"/>
                </a:cxn>
                <a:cxn ang="0">
                  <a:pos x="111" y="72"/>
                </a:cxn>
                <a:cxn ang="0">
                  <a:pos x="127" y="51"/>
                </a:cxn>
                <a:cxn ang="0">
                  <a:pos x="122" y="37"/>
                </a:cxn>
                <a:cxn ang="0">
                  <a:pos x="137" y="44"/>
                </a:cxn>
                <a:cxn ang="0">
                  <a:pos x="155" y="53"/>
                </a:cxn>
                <a:cxn ang="0">
                  <a:pos x="160" y="48"/>
                </a:cxn>
                <a:cxn ang="0">
                  <a:pos x="170" y="63"/>
                </a:cxn>
                <a:cxn ang="0">
                  <a:pos x="187" y="60"/>
                </a:cxn>
                <a:cxn ang="0">
                  <a:pos x="200" y="35"/>
                </a:cxn>
              </a:cxnLst>
              <a:rect l="0" t="0" r="r" b="b"/>
              <a:pathLst>
                <a:path w="201" h="312">
                  <a:moveTo>
                    <a:pt x="200" y="28"/>
                  </a:moveTo>
                  <a:cubicBezTo>
                    <a:pt x="200" y="25"/>
                    <a:pt x="199" y="24"/>
                    <a:pt x="199" y="24"/>
                  </a:cubicBezTo>
                  <a:cubicBezTo>
                    <a:pt x="199" y="24"/>
                    <a:pt x="198" y="24"/>
                    <a:pt x="195" y="24"/>
                  </a:cubicBezTo>
                  <a:cubicBezTo>
                    <a:pt x="192" y="24"/>
                    <a:pt x="189" y="23"/>
                    <a:pt x="187" y="22"/>
                  </a:cubicBezTo>
                  <a:cubicBezTo>
                    <a:pt x="185" y="22"/>
                    <a:pt x="182" y="21"/>
                    <a:pt x="180" y="21"/>
                  </a:cubicBezTo>
                  <a:cubicBezTo>
                    <a:pt x="178" y="21"/>
                    <a:pt x="176" y="20"/>
                    <a:pt x="174" y="19"/>
                  </a:cubicBezTo>
                  <a:cubicBezTo>
                    <a:pt x="173" y="18"/>
                    <a:pt x="170" y="19"/>
                    <a:pt x="169" y="19"/>
                  </a:cubicBezTo>
                  <a:cubicBezTo>
                    <a:pt x="167" y="20"/>
                    <a:pt x="165" y="21"/>
                    <a:pt x="164" y="21"/>
                  </a:cubicBezTo>
                  <a:cubicBezTo>
                    <a:pt x="163" y="21"/>
                    <a:pt x="161" y="20"/>
                    <a:pt x="160" y="20"/>
                  </a:cubicBezTo>
                  <a:cubicBezTo>
                    <a:pt x="158" y="19"/>
                    <a:pt x="156" y="17"/>
                    <a:pt x="155" y="17"/>
                  </a:cubicBezTo>
                  <a:cubicBezTo>
                    <a:pt x="154" y="16"/>
                    <a:pt x="151" y="15"/>
                    <a:pt x="150" y="15"/>
                  </a:cubicBezTo>
                  <a:cubicBezTo>
                    <a:pt x="148" y="14"/>
                    <a:pt x="147" y="12"/>
                    <a:pt x="147" y="11"/>
                  </a:cubicBezTo>
                  <a:cubicBezTo>
                    <a:pt x="147" y="10"/>
                    <a:pt x="145" y="7"/>
                    <a:pt x="143" y="7"/>
                  </a:cubicBezTo>
                  <a:cubicBezTo>
                    <a:pt x="142" y="6"/>
                    <a:pt x="141" y="3"/>
                    <a:pt x="141" y="2"/>
                  </a:cubicBezTo>
                  <a:cubicBezTo>
                    <a:pt x="141" y="2"/>
                    <a:pt x="140" y="2"/>
                    <a:pt x="138" y="2"/>
                  </a:cubicBezTo>
                  <a:cubicBezTo>
                    <a:pt x="138" y="2"/>
                    <a:pt x="134" y="3"/>
                    <a:pt x="132" y="3"/>
                  </a:cubicBezTo>
                  <a:cubicBezTo>
                    <a:pt x="130" y="3"/>
                    <a:pt x="126" y="4"/>
                    <a:pt x="124" y="5"/>
                  </a:cubicBezTo>
                  <a:cubicBezTo>
                    <a:pt x="123" y="7"/>
                    <a:pt x="121" y="7"/>
                    <a:pt x="120" y="7"/>
                  </a:cubicBezTo>
                  <a:cubicBezTo>
                    <a:pt x="119" y="6"/>
                    <a:pt x="116" y="6"/>
                    <a:pt x="115" y="6"/>
                  </a:cubicBezTo>
                  <a:cubicBezTo>
                    <a:pt x="113" y="5"/>
                    <a:pt x="111" y="5"/>
                    <a:pt x="110" y="5"/>
                  </a:cubicBezTo>
                  <a:cubicBezTo>
                    <a:pt x="109" y="5"/>
                    <a:pt x="106" y="3"/>
                    <a:pt x="105" y="2"/>
                  </a:cubicBezTo>
                  <a:cubicBezTo>
                    <a:pt x="104" y="1"/>
                    <a:pt x="103" y="0"/>
                    <a:pt x="103" y="0"/>
                  </a:cubicBezTo>
                  <a:cubicBezTo>
                    <a:pt x="103" y="0"/>
                    <a:pt x="103" y="2"/>
                    <a:pt x="102" y="4"/>
                  </a:cubicBezTo>
                  <a:cubicBezTo>
                    <a:pt x="102" y="7"/>
                    <a:pt x="102" y="9"/>
                    <a:pt x="103" y="11"/>
                  </a:cubicBezTo>
                  <a:cubicBezTo>
                    <a:pt x="104" y="12"/>
                    <a:pt x="105" y="13"/>
                    <a:pt x="106" y="14"/>
                  </a:cubicBezTo>
                  <a:cubicBezTo>
                    <a:pt x="106" y="16"/>
                    <a:pt x="107" y="18"/>
                    <a:pt x="108" y="18"/>
                  </a:cubicBezTo>
                  <a:cubicBezTo>
                    <a:pt x="108" y="19"/>
                    <a:pt x="109" y="21"/>
                    <a:pt x="110" y="23"/>
                  </a:cubicBezTo>
                  <a:cubicBezTo>
                    <a:pt x="111" y="24"/>
                    <a:pt x="112" y="27"/>
                    <a:pt x="112" y="28"/>
                  </a:cubicBezTo>
                  <a:cubicBezTo>
                    <a:pt x="112" y="30"/>
                    <a:pt x="112" y="34"/>
                    <a:pt x="111" y="35"/>
                  </a:cubicBezTo>
                  <a:cubicBezTo>
                    <a:pt x="110" y="37"/>
                    <a:pt x="109" y="39"/>
                    <a:pt x="109" y="39"/>
                  </a:cubicBezTo>
                  <a:cubicBezTo>
                    <a:pt x="117" y="45"/>
                    <a:pt x="117" y="45"/>
                    <a:pt x="117" y="45"/>
                  </a:cubicBezTo>
                  <a:cubicBezTo>
                    <a:pt x="117" y="45"/>
                    <a:pt x="116" y="46"/>
                    <a:pt x="115" y="47"/>
                  </a:cubicBezTo>
                  <a:cubicBezTo>
                    <a:pt x="114" y="48"/>
                    <a:pt x="117" y="49"/>
                    <a:pt x="116" y="50"/>
                  </a:cubicBezTo>
                  <a:cubicBezTo>
                    <a:pt x="115" y="51"/>
                    <a:pt x="114" y="54"/>
                    <a:pt x="113" y="55"/>
                  </a:cubicBezTo>
                  <a:cubicBezTo>
                    <a:pt x="112" y="56"/>
                    <a:pt x="110" y="57"/>
                    <a:pt x="110" y="58"/>
                  </a:cubicBezTo>
                  <a:cubicBezTo>
                    <a:pt x="108" y="60"/>
                    <a:pt x="106" y="61"/>
                    <a:pt x="104" y="62"/>
                  </a:cubicBezTo>
                  <a:cubicBezTo>
                    <a:pt x="102" y="63"/>
                    <a:pt x="101" y="64"/>
                    <a:pt x="99" y="66"/>
                  </a:cubicBezTo>
                  <a:cubicBezTo>
                    <a:pt x="98" y="68"/>
                    <a:pt x="96" y="70"/>
                    <a:pt x="96" y="71"/>
                  </a:cubicBezTo>
                  <a:cubicBezTo>
                    <a:pt x="96" y="73"/>
                    <a:pt x="97" y="74"/>
                    <a:pt x="98" y="76"/>
                  </a:cubicBezTo>
                  <a:cubicBezTo>
                    <a:pt x="100" y="77"/>
                    <a:pt x="101" y="79"/>
                    <a:pt x="102" y="80"/>
                  </a:cubicBezTo>
                  <a:cubicBezTo>
                    <a:pt x="103" y="81"/>
                    <a:pt x="104" y="84"/>
                    <a:pt x="106" y="86"/>
                  </a:cubicBezTo>
                  <a:cubicBezTo>
                    <a:pt x="107" y="88"/>
                    <a:pt x="109" y="89"/>
                    <a:pt x="109" y="91"/>
                  </a:cubicBezTo>
                  <a:cubicBezTo>
                    <a:pt x="110" y="92"/>
                    <a:pt x="108" y="93"/>
                    <a:pt x="107" y="94"/>
                  </a:cubicBezTo>
                  <a:cubicBezTo>
                    <a:pt x="105" y="95"/>
                    <a:pt x="103" y="96"/>
                    <a:pt x="100" y="97"/>
                  </a:cubicBezTo>
                  <a:cubicBezTo>
                    <a:pt x="98" y="99"/>
                    <a:pt x="96" y="101"/>
                    <a:pt x="96" y="102"/>
                  </a:cubicBezTo>
                  <a:cubicBezTo>
                    <a:pt x="96" y="102"/>
                    <a:pt x="96" y="105"/>
                    <a:pt x="98" y="106"/>
                  </a:cubicBezTo>
                  <a:cubicBezTo>
                    <a:pt x="98" y="107"/>
                    <a:pt x="98" y="109"/>
                    <a:pt x="99" y="111"/>
                  </a:cubicBezTo>
                  <a:cubicBezTo>
                    <a:pt x="99" y="112"/>
                    <a:pt x="98" y="113"/>
                    <a:pt x="98" y="114"/>
                  </a:cubicBezTo>
                  <a:cubicBezTo>
                    <a:pt x="97" y="115"/>
                    <a:pt x="97" y="117"/>
                    <a:pt x="97" y="118"/>
                  </a:cubicBezTo>
                  <a:cubicBezTo>
                    <a:pt x="97" y="121"/>
                    <a:pt x="99" y="123"/>
                    <a:pt x="100" y="123"/>
                  </a:cubicBezTo>
                  <a:cubicBezTo>
                    <a:pt x="102" y="125"/>
                    <a:pt x="103" y="128"/>
                    <a:pt x="102" y="130"/>
                  </a:cubicBezTo>
                  <a:cubicBezTo>
                    <a:pt x="101" y="133"/>
                    <a:pt x="101" y="137"/>
                    <a:pt x="102" y="139"/>
                  </a:cubicBezTo>
                  <a:cubicBezTo>
                    <a:pt x="104" y="141"/>
                    <a:pt x="103" y="143"/>
                    <a:pt x="102" y="144"/>
                  </a:cubicBezTo>
                  <a:cubicBezTo>
                    <a:pt x="99" y="145"/>
                    <a:pt x="98" y="146"/>
                    <a:pt x="99" y="148"/>
                  </a:cubicBezTo>
                  <a:cubicBezTo>
                    <a:pt x="99" y="149"/>
                    <a:pt x="100" y="151"/>
                    <a:pt x="100" y="153"/>
                  </a:cubicBezTo>
                  <a:cubicBezTo>
                    <a:pt x="100" y="155"/>
                    <a:pt x="98" y="157"/>
                    <a:pt x="96" y="159"/>
                  </a:cubicBezTo>
                  <a:cubicBezTo>
                    <a:pt x="95" y="162"/>
                    <a:pt x="93" y="165"/>
                    <a:pt x="92" y="167"/>
                  </a:cubicBezTo>
                  <a:cubicBezTo>
                    <a:pt x="91" y="168"/>
                    <a:pt x="89" y="171"/>
                    <a:pt x="88" y="171"/>
                  </a:cubicBezTo>
                  <a:cubicBezTo>
                    <a:pt x="88" y="172"/>
                    <a:pt x="87" y="174"/>
                    <a:pt x="86" y="175"/>
                  </a:cubicBezTo>
                  <a:cubicBezTo>
                    <a:pt x="85" y="177"/>
                    <a:pt x="83" y="178"/>
                    <a:pt x="82" y="178"/>
                  </a:cubicBezTo>
                  <a:cubicBezTo>
                    <a:pt x="80" y="178"/>
                    <a:pt x="78" y="178"/>
                    <a:pt x="76" y="178"/>
                  </a:cubicBezTo>
                  <a:cubicBezTo>
                    <a:pt x="74" y="178"/>
                    <a:pt x="72" y="179"/>
                    <a:pt x="72" y="180"/>
                  </a:cubicBezTo>
                  <a:cubicBezTo>
                    <a:pt x="72" y="182"/>
                    <a:pt x="71" y="184"/>
                    <a:pt x="70" y="185"/>
                  </a:cubicBezTo>
                  <a:cubicBezTo>
                    <a:pt x="69" y="187"/>
                    <a:pt x="67" y="188"/>
                    <a:pt x="66" y="188"/>
                  </a:cubicBezTo>
                  <a:cubicBezTo>
                    <a:pt x="65" y="188"/>
                    <a:pt x="63" y="188"/>
                    <a:pt x="61" y="188"/>
                  </a:cubicBezTo>
                  <a:cubicBezTo>
                    <a:pt x="60" y="188"/>
                    <a:pt x="57" y="188"/>
                    <a:pt x="56" y="187"/>
                  </a:cubicBezTo>
                  <a:cubicBezTo>
                    <a:pt x="55" y="187"/>
                    <a:pt x="52" y="188"/>
                    <a:pt x="51" y="190"/>
                  </a:cubicBezTo>
                  <a:cubicBezTo>
                    <a:pt x="50" y="191"/>
                    <a:pt x="49" y="193"/>
                    <a:pt x="50" y="195"/>
                  </a:cubicBezTo>
                  <a:cubicBezTo>
                    <a:pt x="50" y="197"/>
                    <a:pt x="49" y="197"/>
                    <a:pt x="48" y="197"/>
                  </a:cubicBezTo>
                  <a:cubicBezTo>
                    <a:pt x="46" y="198"/>
                    <a:pt x="43" y="198"/>
                    <a:pt x="42" y="198"/>
                  </a:cubicBezTo>
                  <a:cubicBezTo>
                    <a:pt x="41" y="199"/>
                    <a:pt x="39" y="200"/>
                    <a:pt x="37" y="200"/>
                  </a:cubicBezTo>
                  <a:cubicBezTo>
                    <a:pt x="35" y="201"/>
                    <a:pt x="32" y="202"/>
                    <a:pt x="30" y="203"/>
                  </a:cubicBezTo>
                  <a:cubicBezTo>
                    <a:pt x="28" y="204"/>
                    <a:pt x="25" y="206"/>
                    <a:pt x="25" y="209"/>
                  </a:cubicBezTo>
                  <a:cubicBezTo>
                    <a:pt x="24" y="211"/>
                    <a:pt x="22" y="213"/>
                    <a:pt x="22" y="213"/>
                  </a:cubicBezTo>
                  <a:cubicBezTo>
                    <a:pt x="21" y="213"/>
                    <a:pt x="19" y="213"/>
                    <a:pt x="18" y="212"/>
                  </a:cubicBezTo>
                  <a:cubicBezTo>
                    <a:pt x="17" y="211"/>
                    <a:pt x="17" y="210"/>
                    <a:pt x="15" y="211"/>
                  </a:cubicBezTo>
                  <a:cubicBezTo>
                    <a:pt x="14" y="211"/>
                    <a:pt x="13" y="209"/>
                    <a:pt x="13" y="208"/>
                  </a:cubicBezTo>
                  <a:cubicBezTo>
                    <a:pt x="13" y="207"/>
                    <a:pt x="12" y="205"/>
                    <a:pt x="11" y="205"/>
                  </a:cubicBezTo>
                  <a:cubicBezTo>
                    <a:pt x="10" y="205"/>
                    <a:pt x="9" y="206"/>
                    <a:pt x="8" y="208"/>
                  </a:cubicBezTo>
                  <a:cubicBezTo>
                    <a:pt x="8" y="209"/>
                    <a:pt x="6" y="210"/>
                    <a:pt x="4" y="210"/>
                  </a:cubicBezTo>
                  <a:cubicBezTo>
                    <a:pt x="2" y="211"/>
                    <a:pt x="1" y="213"/>
                    <a:pt x="0" y="216"/>
                  </a:cubicBezTo>
                  <a:cubicBezTo>
                    <a:pt x="1" y="217"/>
                    <a:pt x="1" y="221"/>
                    <a:pt x="1" y="223"/>
                  </a:cubicBezTo>
                  <a:cubicBezTo>
                    <a:pt x="1" y="225"/>
                    <a:pt x="2" y="227"/>
                    <a:pt x="2" y="228"/>
                  </a:cubicBezTo>
                  <a:cubicBezTo>
                    <a:pt x="2" y="229"/>
                    <a:pt x="4" y="230"/>
                    <a:pt x="6" y="230"/>
                  </a:cubicBezTo>
                  <a:cubicBezTo>
                    <a:pt x="8" y="230"/>
                    <a:pt x="10" y="231"/>
                    <a:pt x="11" y="232"/>
                  </a:cubicBezTo>
                  <a:cubicBezTo>
                    <a:pt x="12" y="233"/>
                    <a:pt x="14" y="235"/>
                    <a:pt x="15" y="236"/>
                  </a:cubicBezTo>
                  <a:cubicBezTo>
                    <a:pt x="17" y="237"/>
                    <a:pt x="19" y="238"/>
                    <a:pt x="20" y="238"/>
                  </a:cubicBezTo>
                  <a:cubicBezTo>
                    <a:pt x="21" y="237"/>
                    <a:pt x="24" y="237"/>
                    <a:pt x="27" y="237"/>
                  </a:cubicBezTo>
                  <a:cubicBezTo>
                    <a:pt x="28" y="237"/>
                    <a:pt x="30" y="238"/>
                    <a:pt x="31" y="239"/>
                  </a:cubicBezTo>
                  <a:cubicBezTo>
                    <a:pt x="31" y="241"/>
                    <a:pt x="32" y="244"/>
                    <a:pt x="31" y="246"/>
                  </a:cubicBezTo>
                  <a:cubicBezTo>
                    <a:pt x="31" y="248"/>
                    <a:pt x="33" y="250"/>
                    <a:pt x="35" y="250"/>
                  </a:cubicBezTo>
                  <a:cubicBezTo>
                    <a:pt x="37" y="251"/>
                    <a:pt x="39" y="252"/>
                    <a:pt x="40" y="253"/>
                  </a:cubicBezTo>
                  <a:cubicBezTo>
                    <a:pt x="40" y="253"/>
                    <a:pt x="41" y="254"/>
                    <a:pt x="42" y="256"/>
                  </a:cubicBezTo>
                  <a:cubicBezTo>
                    <a:pt x="42" y="257"/>
                    <a:pt x="43" y="258"/>
                    <a:pt x="45" y="258"/>
                  </a:cubicBezTo>
                  <a:cubicBezTo>
                    <a:pt x="46" y="258"/>
                    <a:pt x="47" y="259"/>
                    <a:pt x="48" y="259"/>
                  </a:cubicBezTo>
                  <a:cubicBezTo>
                    <a:pt x="50" y="260"/>
                    <a:pt x="50" y="261"/>
                    <a:pt x="49" y="262"/>
                  </a:cubicBezTo>
                  <a:cubicBezTo>
                    <a:pt x="48" y="263"/>
                    <a:pt x="48" y="264"/>
                    <a:pt x="50" y="265"/>
                  </a:cubicBezTo>
                  <a:cubicBezTo>
                    <a:pt x="52" y="267"/>
                    <a:pt x="53" y="269"/>
                    <a:pt x="53" y="271"/>
                  </a:cubicBezTo>
                  <a:cubicBezTo>
                    <a:pt x="53" y="273"/>
                    <a:pt x="52" y="275"/>
                    <a:pt x="51" y="278"/>
                  </a:cubicBezTo>
                  <a:cubicBezTo>
                    <a:pt x="50" y="279"/>
                    <a:pt x="49" y="281"/>
                    <a:pt x="49" y="281"/>
                  </a:cubicBezTo>
                  <a:cubicBezTo>
                    <a:pt x="49" y="281"/>
                    <a:pt x="52" y="281"/>
                    <a:pt x="56" y="283"/>
                  </a:cubicBezTo>
                  <a:cubicBezTo>
                    <a:pt x="58" y="283"/>
                    <a:pt x="62" y="284"/>
                    <a:pt x="63" y="285"/>
                  </a:cubicBezTo>
                  <a:cubicBezTo>
                    <a:pt x="64" y="286"/>
                    <a:pt x="65" y="288"/>
                    <a:pt x="65" y="290"/>
                  </a:cubicBezTo>
                  <a:cubicBezTo>
                    <a:pt x="65" y="292"/>
                    <a:pt x="66" y="293"/>
                    <a:pt x="67" y="294"/>
                  </a:cubicBezTo>
                  <a:cubicBezTo>
                    <a:pt x="67" y="295"/>
                    <a:pt x="68" y="295"/>
                    <a:pt x="69" y="294"/>
                  </a:cubicBezTo>
                  <a:cubicBezTo>
                    <a:pt x="70" y="293"/>
                    <a:pt x="72" y="292"/>
                    <a:pt x="73" y="292"/>
                  </a:cubicBezTo>
                  <a:cubicBezTo>
                    <a:pt x="74" y="292"/>
                    <a:pt x="75" y="291"/>
                    <a:pt x="75" y="293"/>
                  </a:cubicBezTo>
                  <a:cubicBezTo>
                    <a:pt x="75" y="294"/>
                    <a:pt x="77" y="296"/>
                    <a:pt x="78" y="298"/>
                  </a:cubicBezTo>
                  <a:cubicBezTo>
                    <a:pt x="79" y="299"/>
                    <a:pt x="82" y="301"/>
                    <a:pt x="84" y="301"/>
                  </a:cubicBezTo>
                  <a:cubicBezTo>
                    <a:pt x="86" y="301"/>
                    <a:pt x="90" y="301"/>
                    <a:pt x="92" y="302"/>
                  </a:cubicBezTo>
                  <a:cubicBezTo>
                    <a:pt x="93" y="303"/>
                    <a:pt x="97" y="304"/>
                    <a:pt x="99" y="305"/>
                  </a:cubicBezTo>
                  <a:cubicBezTo>
                    <a:pt x="101" y="306"/>
                    <a:pt x="102" y="307"/>
                    <a:pt x="102" y="307"/>
                  </a:cubicBezTo>
                  <a:cubicBezTo>
                    <a:pt x="103" y="306"/>
                    <a:pt x="106" y="305"/>
                    <a:pt x="107" y="305"/>
                  </a:cubicBezTo>
                  <a:cubicBezTo>
                    <a:pt x="109" y="305"/>
                    <a:pt x="110" y="303"/>
                    <a:pt x="110" y="302"/>
                  </a:cubicBezTo>
                  <a:cubicBezTo>
                    <a:pt x="111" y="302"/>
                    <a:pt x="112" y="300"/>
                    <a:pt x="113" y="299"/>
                  </a:cubicBezTo>
                  <a:cubicBezTo>
                    <a:pt x="114" y="298"/>
                    <a:pt x="115" y="297"/>
                    <a:pt x="116" y="296"/>
                  </a:cubicBezTo>
                  <a:cubicBezTo>
                    <a:pt x="117" y="295"/>
                    <a:pt x="117" y="293"/>
                    <a:pt x="117" y="292"/>
                  </a:cubicBezTo>
                  <a:cubicBezTo>
                    <a:pt x="117" y="290"/>
                    <a:pt x="119" y="289"/>
                    <a:pt x="120" y="288"/>
                  </a:cubicBezTo>
                  <a:cubicBezTo>
                    <a:pt x="121" y="286"/>
                    <a:pt x="122" y="284"/>
                    <a:pt x="123" y="284"/>
                  </a:cubicBezTo>
                  <a:cubicBezTo>
                    <a:pt x="124" y="283"/>
                    <a:pt x="124" y="282"/>
                    <a:pt x="123" y="281"/>
                  </a:cubicBezTo>
                  <a:cubicBezTo>
                    <a:pt x="123" y="280"/>
                    <a:pt x="121" y="279"/>
                    <a:pt x="120" y="279"/>
                  </a:cubicBezTo>
                  <a:cubicBezTo>
                    <a:pt x="119" y="279"/>
                    <a:pt x="116" y="279"/>
                    <a:pt x="115" y="278"/>
                  </a:cubicBezTo>
                  <a:cubicBezTo>
                    <a:pt x="114" y="276"/>
                    <a:pt x="113" y="275"/>
                    <a:pt x="113" y="274"/>
                  </a:cubicBezTo>
                  <a:cubicBezTo>
                    <a:pt x="112" y="274"/>
                    <a:pt x="112" y="272"/>
                    <a:pt x="111" y="271"/>
                  </a:cubicBezTo>
                  <a:cubicBezTo>
                    <a:pt x="111" y="270"/>
                    <a:pt x="112" y="270"/>
                    <a:pt x="114" y="273"/>
                  </a:cubicBezTo>
                  <a:cubicBezTo>
                    <a:pt x="115" y="274"/>
                    <a:pt x="117" y="276"/>
                    <a:pt x="118" y="276"/>
                  </a:cubicBezTo>
                  <a:cubicBezTo>
                    <a:pt x="119" y="276"/>
                    <a:pt x="119" y="276"/>
                    <a:pt x="120" y="276"/>
                  </a:cubicBezTo>
                  <a:cubicBezTo>
                    <a:pt x="121" y="277"/>
                    <a:pt x="121" y="277"/>
                    <a:pt x="122" y="277"/>
                  </a:cubicBezTo>
                  <a:cubicBezTo>
                    <a:pt x="123" y="277"/>
                    <a:pt x="124" y="278"/>
                    <a:pt x="125" y="279"/>
                  </a:cubicBezTo>
                  <a:cubicBezTo>
                    <a:pt x="126" y="280"/>
                    <a:pt x="126" y="282"/>
                    <a:pt x="126" y="283"/>
                  </a:cubicBezTo>
                  <a:cubicBezTo>
                    <a:pt x="126" y="283"/>
                    <a:pt x="126" y="286"/>
                    <a:pt x="125" y="287"/>
                  </a:cubicBezTo>
                  <a:cubicBezTo>
                    <a:pt x="124" y="289"/>
                    <a:pt x="124" y="290"/>
                    <a:pt x="124" y="292"/>
                  </a:cubicBezTo>
                  <a:cubicBezTo>
                    <a:pt x="124" y="293"/>
                    <a:pt x="124" y="295"/>
                    <a:pt x="125" y="296"/>
                  </a:cubicBezTo>
                  <a:cubicBezTo>
                    <a:pt x="125" y="297"/>
                    <a:pt x="126" y="299"/>
                    <a:pt x="126" y="300"/>
                  </a:cubicBezTo>
                  <a:cubicBezTo>
                    <a:pt x="127" y="301"/>
                    <a:pt x="127" y="304"/>
                    <a:pt x="127" y="305"/>
                  </a:cubicBezTo>
                  <a:cubicBezTo>
                    <a:pt x="127" y="305"/>
                    <a:pt x="127" y="307"/>
                    <a:pt x="128" y="308"/>
                  </a:cubicBezTo>
                  <a:cubicBezTo>
                    <a:pt x="128" y="309"/>
                    <a:pt x="129" y="310"/>
                    <a:pt x="130" y="311"/>
                  </a:cubicBezTo>
                  <a:cubicBezTo>
                    <a:pt x="130" y="312"/>
                    <a:pt x="131" y="312"/>
                    <a:pt x="132" y="312"/>
                  </a:cubicBezTo>
                  <a:cubicBezTo>
                    <a:pt x="132" y="311"/>
                    <a:pt x="132" y="310"/>
                    <a:pt x="132" y="309"/>
                  </a:cubicBezTo>
                  <a:cubicBezTo>
                    <a:pt x="132" y="308"/>
                    <a:pt x="133" y="305"/>
                    <a:pt x="133" y="304"/>
                  </a:cubicBezTo>
                  <a:cubicBezTo>
                    <a:pt x="133" y="303"/>
                    <a:pt x="134" y="302"/>
                    <a:pt x="134" y="303"/>
                  </a:cubicBezTo>
                  <a:cubicBezTo>
                    <a:pt x="135" y="303"/>
                    <a:pt x="136" y="304"/>
                    <a:pt x="136" y="306"/>
                  </a:cubicBezTo>
                  <a:cubicBezTo>
                    <a:pt x="137" y="308"/>
                    <a:pt x="137" y="309"/>
                    <a:pt x="138" y="308"/>
                  </a:cubicBezTo>
                  <a:cubicBezTo>
                    <a:pt x="139" y="308"/>
                    <a:pt x="140" y="308"/>
                    <a:pt x="140" y="307"/>
                  </a:cubicBezTo>
                  <a:cubicBezTo>
                    <a:pt x="140" y="306"/>
                    <a:pt x="141" y="304"/>
                    <a:pt x="141" y="303"/>
                  </a:cubicBezTo>
                  <a:cubicBezTo>
                    <a:pt x="141" y="303"/>
                    <a:pt x="141" y="301"/>
                    <a:pt x="141" y="300"/>
                  </a:cubicBezTo>
                  <a:cubicBezTo>
                    <a:pt x="142" y="299"/>
                    <a:pt x="142" y="297"/>
                    <a:pt x="142" y="295"/>
                  </a:cubicBezTo>
                  <a:cubicBezTo>
                    <a:pt x="142" y="293"/>
                    <a:pt x="142" y="292"/>
                    <a:pt x="143" y="293"/>
                  </a:cubicBezTo>
                  <a:cubicBezTo>
                    <a:pt x="143" y="295"/>
                    <a:pt x="144" y="295"/>
                    <a:pt x="145" y="295"/>
                  </a:cubicBezTo>
                  <a:cubicBezTo>
                    <a:pt x="146" y="294"/>
                    <a:pt x="147" y="292"/>
                    <a:pt x="147" y="291"/>
                  </a:cubicBezTo>
                  <a:cubicBezTo>
                    <a:pt x="147" y="289"/>
                    <a:pt x="148" y="287"/>
                    <a:pt x="148" y="286"/>
                  </a:cubicBezTo>
                  <a:cubicBezTo>
                    <a:pt x="149" y="285"/>
                    <a:pt x="149" y="282"/>
                    <a:pt x="149" y="280"/>
                  </a:cubicBezTo>
                  <a:cubicBezTo>
                    <a:pt x="150" y="279"/>
                    <a:pt x="150" y="279"/>
                    <a:pt x="151" y="280"/>
                  </a:cubicBezTo>
                  <a:cubicBezTo>
                    <a:pt x="151" y="282"/>
                    <a:pt x="151" y="284"/>
                    <a:pt x="150" y="285"/>
                  </a:cubicBezTo>
                  <a:cubicBezTo>
                    <a:pt x="150" y="286"/>
                    <a:pt x="150" y="287"/>
                    <a:pt x="151" y="288"/>
                  </a:cubicBezTo>
                  <a:cubicBezTo>
                    <a:pt x="152" y="288"/>
                    <a:pt x="153" y="288"/>
                    <a:pt x="153" y="287"/>
                  </a:cubicBezTo>
                  <a:cubicBezTo>
                    <a:pt x="153" y="285"/>
                    <a:pt x="154" y="284"/>
                    <a:pt x="154" y="283"/>
                  </a:cubicBezTo>
                  <a:cubicBezTo>
                    <a:pt x="155" y="281"/>
                    <a:pt x="155" y="282"/>
                    <a:pt x="156" y="283"/>
                  </a:cubicBezTo>
                  <a:cubicBezTo>
                    <a:pt x="156" y="284"/>
                    <a:pt x="156" y="286"/>
                    <a:pt x="155" y="288"/>
                  </a:cubicBezTo>
                  <a:cubicBezTo>
                    <a:pt x="155" y="289"/>
                    <a:pt x="154" y="291"/>
                    <a:pt x="154" y="292"/>
                  </a:cubicBezTo>
                  <a:cubicBezTo>
                    <a:pt x="154" y="294"/>
                    <a:pt x="154" y="295"/>
                    <a:pt x="154" y="296"/>
                  </a:cubicBezTo>
                  <a:cubicBezTo>
                    <a:pt x="154" y="298"/>
                    <a:pt x="154" y="300"/>
                    <a:pt x="154" y="300"/>
                  </a:cubicBezTo>
                  <a:cubicBezTo>
                    <a:pt x="154" y="301"/>
                    <a:pt x="154" y="303"/>
                    <a:pt x="154" y="304"/>
                  </a:cubicBezTo>
                  <a:cubicBezTo>
                    <a:pt x="154" y="304"/>
                    <a:pt x="154" y="306"/>
                    <a:pt x="154" y="306"/>
                  </a:cubicBezTo>
                  <a:cubicBezTo>
                    <a:pt x="155" y="307"/>
                    <a:pt x="156" y="308"/>
                    <a:pt x="156" y="309"/>
                  </a:cubicBezTo>
                  <a:cubicBezTo>
                    <a:pt x="157" y="309"/>
                    <a:pt x="158" y="309"/>
                    <a:pt x="158" y="307"/>
                  </a:cubicBezTo>
                  <a:cubicBezTo>
                    <a:pt x="159" y="306"/>
                    <a:pt x="160" y="305"/>
                    <a:pt x="159" y="305"/>
                  </a:cubicBezTo>
                  <a:cubicBezTo>
                    <a:pt x="160" y="305"/>
                    <a:pt x="160" y="304"/>
                    <a:pt x="161" y="303"/>
                  </a:cubicBezTo>
                  <a:cubicBezTo>
                    <a:pt x="161" y="301"/>
                    <a:pt x="163" y="302"/>
                    <a:pt x="164" y="303"/>
                  </a:cubicBezTo>
                  <a:cubicBezTo>
                    <a:pt x="166" y="304"/>
                    <a:pt x="168" y="306"/>
                    <a:pt x="169" y="306"/>
                  </a:cubicBezTo>
                  <a:cubicBezTo>
                    <a:pt x="171" y="306"/>
                    <a:pt x="173" y="306"/>
                    <a:pt x="174" y="305"/>
                  </a:cubicBezTo>
                  <a:cubicBezTo>
                    <a:pt x="176" y="304"/>
                    <a:pt x="176" y="302"/>
                    <a:pt x="175" y="301"/>
                  </a:cubicBezTo>
                  <a:cubicBezTo>
                    <a:pt x="174" y="299"/>
                    <a:pt x="172" y="297"/>
                    <a:pt x="172" y="297"/>
                  </a:cubicBezTo>
                  <a:cubicBezTo>
                    <a:pt x="171" y="296"/>
                    <a:pt x="170" y="294"/>
                    <a:pt x="169" y="293"/>
                  </a:cubicBezTo>
                  <a:cubicBezTo>
                    <a:pt x="168" y="293"/>
                    <a:pt x="167" y="291"/>
                    <a:pt x="166" y="291"/>
                  </a:cubicBezTo>
                  <a:cubicBezTo>
                    <a:pt x="166" y="290"/>
                    <a:pt x="166" y="289"/>
                    <a:pt x="166" y="288"/>
                  </a:cubicBezTo>
                  <a:cubicBezTo>
                    <a:pt x="166" y="288"/>
                    <a:pt x="166" y="287"/>
                    <a:pt x="167" y="288"/>
                  </a:cubicBezTo>
                  <a:cubicBezTo>
                    <a:pt x="168" y="288"/>
                    <a:pt x="170" y="290"/>
                    <a:pt x="171" y="291"/>
                  </a:cubicBezTo>
                  <a:cubicBezTo>
                    <a:pt x="172" y="292"/>
                    <a:pt x="173" y="292"/>
                    <a:pt x="173" y="292"/>
                  </a:cubicBezTo>
                  <a:cubicBezTo>
                    <a:pt x="173" y="292"/>
                    <a:pt x="173" y="291"/>
                    <a:pt x="174" y="289"/>
                  </a:cubicBezTo>
                  <a:cubicBezTo>
                    <a:pt x="174" y="286"/>
                    <a:pt x="174" y="284"/>
                    <a:pt x="174" y="283"/>
                  </a:cubicBezTo>
                  <a:cubicBezTo>
                    <a:pt x="173" y="282"/>
                    <a:pt x="173" y="280"/>
                    <a:pt x="173" y="278"/>
                  </a:cubicBezTo>
                  <a:cubicBezTo>
                    <a:pt x="173" y="276"/>
                    <a:pt x="174" y="275"/>
                    <a:pt x="174" y="275"/>
                  </a:cubicBezTo>
                  <a:cubicBezTo>
                    <a:pt x="174" y="275"/>
                    <a:pt x="173" y="275"/>
                    <a:pt x="173" y="273"/>
                  </a:cubicBezTo>
                  <a:cubicBezTo>
                    <a:pt x="173" y="272"/>
                    <a:pt x="171" y="270"/>
                    <a:pt x="170" y="268"/>
                  </a:cubicBezTo>
                  <a:cubicBezTo>
                    <a:pt x="168" y="266"/>
                    <a:pt x="168" y="263"/>
                    <a:pt x="168" y="261"/>
                  </a:cubicBezTo>
                  <a:cubicBezTo>
                    <a:pt x="168" y="260"/>
                    <a:pt x="168" y="257"/>
                    <a:pt x="167" y="255"/>
                  </a:cubicBezTo>
                  <a:cubicBezTo>
                    <a:pt x="166" y="254"/>
                    <a:pt x="165" y="252"/>
                    <a:pt x="165" y="250"/>
                  </a:cubicBezTo>
                  <a:cubicBezTo>
                    <a:pt x="164" y="249"/>
                    <a:pt x="164" y="246"/>
                    <a:pt x="165" y="244"/>
                  </a:cubicBezTo>
                  <a:cubicBezTo>
                    <a:pt x="166" y="243"/>
                    <a:pt x="166" y="241"/>
                    <a:pt x="165" y="239"/>
                  </a:cubicBezTo>
                  <a:cubicBezTo>
                    <a:pt x="164" y="239"/>
                    <a:pt x="163" y="236"/>
                    <a:pt x="162" y="234"/>
                  </a:cubicBezTo>
                  <a:cubicBezTo>
                    <a:pt x="161" y="233"/>
                    <a:pt x="160" y="230"/>
                    <a:pt x="160" y="228"/>
                  </a:cubicBezTo>
                  <a:cubicBezTo>
                    <a:pt x="160" y="227"/>
                    <a:pt x="161" y="224"/>
                    <a:pt x="162" y="223"/>
                  </a:cubicBezTo>
                  <a:cubicBezTo>
                    <a:pt x="163" y="221"/>
                    <a:pt x="162" y="219"/>
                    <a:pt x="160" y="218"/>
                  </a:cubicBezTo>
                  <a:cubicBezTo>
                    <a:pt x="159" y="218"/>
                    <a:pt x="156" y="218"/>
                    <a:pt x="154" y="218"/>
                  </a:cubicBezTo>
                  <a:cubicBezTo>
                    <a:pt x="152" y="218"/>
                    <a:pt x="151" y="216"/>
                    <a:pt x="151" y="214"/>
                  </a:cubicBezTo>
                  <a:cubicBezTo>
                    <a:pt x="152" y="213"/>
                    <a:pt x="152" y="211"/>
                    <a:pt x="153" y="209"/>
                  </a:cubicBezTo>
                  <a:cubicBezTo>
                    <a:pt x="153" y="208"/>
                    <a:pt x="153" y="207"/>
                    <a:pt x="153" y="207"/>
                  </a:cubicBezTo>
                  <a:cubicBezTo>
                    <a:pt x="153" y="207"/>
                    <a:pt x="152" y="206"/>
                    <a:pt x="150" y="205"/>
                  </a:cubicBezTo>
                  <a:cubicBezTo>
                    <a:pt x="149" y="203"/>
                    <a:pt x="147" y="203"/>
                    <a:pt x="146" y="202"/>
                  </a:cubicBezTo>
                  <a:cubicBezTo>
                    <a:pt x="145" y="201"/>
                    <a:pt x="144" y="199"/>
                    <a:pt x="143" y="198"/>
                  </a:cubicBezTo>
                  <a:cubicBezTo>
                    <a:pt x="142" y="197"/>
                    <a:pt x="141" y="194"/>
                    <a:pt x="141" y="193"/>
                  </a:cubicBezTo>
                  <a:cubicBezTo>
                    <a:pt x="141" y="191"/>
                    <a:pt x="142" y="188"/>
                    <a:pt x="142" y="187"/>
                  </a:cubicBezTo>
                  <a:cubicBezTo>
                    <a:pt x="143" y="185"/>
                    <a:pt x="144" y="184"/>
                    <a:pt x="144" y="184"/>
                  </a:cubicBezTo>
                  <a:cubicBezTo>
                    <a:pt x="144" y="184"/>
                    <a:pt x="144" y="183"/>
                    <a:pt x="146" y="183"/>
                  </a:cubicBezTo>
                  <a:cubicBezTo>
                    <a:pt x="147" y="183"/>
                    <a:pt x="148" y="181"/>
                    <a:pt x="149" y="181"/>
                  </a:cubicBezTo>
                  <a:cubicBezTo>
                    <a:pt x="150" y="180"/>
                    <a:pt x="150" y="178"/>
                    <a:pt x="150" y="177"/>
                  </a:cubicBezTo>
                  <a:cubicBezTo>
                    <a:pt x="149" y="176"/>
                    <a:pt x="148" y="174"/>
                    <a:pt x="148" y="172"/>
                  </a:cubicBezTo>
                  <a:cubicBezTo>
                    <a:pt x="148" y="171"/>
                    <a:pt x="148" y="170"/>
                    <a:pt x="148" y="170"/>
                  </a:cubicBezTo>
                  <a:cubicBezTo>
                    <a:pt x="148" y="170"/>
                    <a:pt x="148" y="168"/>
                    <a:pt x="148" y="166"/>
                  </a:cubicBezTo>
                  <a:cubicBezTo>
                    <a:pt x="148" y="165"/>
                    <a:pt x="147" y="162"/>
                    <a:pt x="146" y="161"/>
                  </a:cubicBezTo>
                  <a:cubicBezTo>
                    <a:pt x="145" y="160"/>
                    <a:pt x="143" y="160"/>
                    <a:pt x="142" y="160"/>
                  </a:cubicBezTo>
                  <a:cubicBezTo>
                    <a:pt x="141" y="160"/>
                    <a:pt x="138" y="161"/>
                    <a:pt x="137" y="160"/>
                  </a:cubicBezTo>
                  <a:cubicBezTo>
                    <a:pt x="135" y="159"/>
                    <a:pt x="134" y="159"/>
                    <a:pt x="134" y="159"/>
                  </a:cubicBezTo>
                  <a:cubicBezTo>
                    <a:pt x="134" y="159"/>
                    <a:pt x="133" y="158"/>
                    <a:pt x="131" y="157"/>
                  </a:cubicBezTo>
                  <a:cubicBezTo>
                    <a:pt x="130" y="157"/>
                    <a:pt x="128" y="156"/>
                    <a:pt x="126" y="155"/>
                  </a:cubicBezTo>
                  <a:cubicBezTo>
                    <a:pt x="125" y="154"/>
                    <a:pt x="122" y="153"/>
                    <a:pt x="120" y="153"/>
                  </a:cubicBezTo>
                  <a:cubicBezTo>
                    <a:pt x="119" y="153"/>
                    <a:pt x="117" y="153"/>
                    <a:pt x="116" y="152"/>
                  </a:cubicBezTo>
                  <a:cubicBezTo>
                    <a:pt x="115" y="150"/>
                    <a:pt x="114" y="149"/>
                    <a:pt x="114" y="149"/>
                  </a:cubicBezTo>
                  <a:cubicBezTo>
                    <a:pt x="114" y="149"/>
                    <a:pt x="113" y="148"/>
                    <a:pt x="112" y="147"/>
                  </a:cubicBezTo>
                  <a:cubicBezTo>
                    <a:pt x="111" y="145"/>
                    <a:pt x="111" y="143"/>
                    <a:pt x="112" y="142"/>
                  </a:cubicBezTo>
                  <a:cubicBezTo>
                    <a:pt x="112" y="140"/>
                    <a:pt x="114" y="137"/>
                    <a:pt x="115" y="136"/>
                  </a:cubicBezTo>
                  <a:cubicBezTo>
                    <a:pt x="116" y="134"/>
                    <a:pt x="117" y="132"/>
                    <a:pt x="117" y="131"/>
                  </a:cubicBezTo>
                  <a:cubicBezTo>
                    <a:pt x="117" y="130"/>
                    <a:pt x="117" y="129"/>
                    <a:pt x="118" y="129"/>
                  </a:cubicBezTo>
                  <a:cubicBezTo>
                    <a:pt x="119" y="129"/>
                    <a:pt x="121" y="130"/>
                    <a:pt x="123" y="130"/>
                  </a:cubicBezTo>
                  <a:cubicBezTo>
                    <a:pt x="124" y="130"/>
                    <a:pt x="125" y="130"/>
                    <a:pt x="127" y="128"/>
                  </a:cubicBezTo>
                  <a:cubicBezTo>
                    <a:pt x="128" y="126"/>
                    <a:pt x="130" y="124"/>
                    <a:pt x="131" y="122"/>
                  </a:cubicBezTo>
                  <a:cubicBezTo>
                    <a:pt x="131" y="120"/>
                    <a:pt x="132" y="118"/>
                    <a:pt x="132" y="115"/>
                  </a:cubicBezTo>
                  <a:cubicBezTo>
                    <a:pt x="132" y="113"/>
                    <a:pt x="133" y="112"/>
                    <a:pt x="136" y="112"/>
                  </a:cubicBezTo>
                  <a:cubicBezTo>
                    <a:pt x="139" y="112"/>
                    <a:pt x="142" y="112"/>
                    <a:pt x="144" y="113"/>
                  </a:cubicBezTo>
                  <a:cubicBezTo>
                    <a:pt x="146" y="114"/>
                    <a:pt x="149" y="114"/>
                    <a:pt x="149" y="113"/>
                  </a:cubicBezTo>
                  <a:cubicBezTo>
                    <a:pt x="150" y="112"/>
                    <a:pt x="152" y="111"/>
                    <a:pt x="154" y="111"/>
                  </a:cubicBezTo>
                  <a:cubicBezTo>
                    <a:pt x="156" y="110"/>
                    <a:pt x="157" y="109"/>
                    <a:pt x="157" y="108"/>
                  </a:cubicBezTo>
                  <a:cubicBezTo>
                    <a:pt x="157" y="107"/>
                    <a:pt x="156" y="104"/>
                    <a:pt x="154" y="104"/>
                  </a:cubicBezTo>
                  <a:cubicBezTo>
                    <a:pt x="152" y="103"/>
                    <a:pt x="150" y="100"/>
                    <a:pt x="150" y="99"/>
                  </a:cubicBezTo>
                  <a:cubicBezTo>
                    <a:pt x="150" y="97"/>
                    <a:pt x="148" y="95"/>
                    <a:pt x="147" y="95"/>
                  </a:cubicBezTo>
                  <a:cubicBezTo>
                    <a:pt x="144" y="94"/>
                    <a:pt x="141" y="95"/>
                    <a:pt x="140" y="95"/>
                  </a:cubicBezTo>
                  <a:cubicBezTo>
                    <a:pt x="139" y="96"/>
                    <a:pt x="137" y="96"/>
                    <a:pt x="135" y="96"/>
                  </a:cubicBezTo>
                  <a:cubicBezTo>
                    <a:pt x="132" y="95"/>
                    <a:pt x="130" y="92"/>
                    <a:pt x="130" y="91"/>
                  </a:cubicBezTo>
                  <a:cubicBezTo>
                    <a:pt x="129" y="89"/>
                    <a:pt x="127" y="86"/>
                    <a:pt x="125" y="85"/>
                  </a:cubicBezTo>
                  <a:cubicBezTo>
                    <a:pt x="123" y="83"/>
                    <a:pt x="121" y="82"/>
                    <a:pt x="120" y="82"/>
                  </a:cubicBezTo>
                  <a:cubicBezTo>
                    <a:pt x="119" y="81"/>
                    <a:pt x="117" y="81"/>
                    <a:pt x="115" y="81"/>
                  </a:cubicBezTo>
                  <a:cubicBezTo>
                    <a:pt x="113" y="81"/>
                    <a:pt x="112" y="80"/>
                    <a:pt x="112" y="79"/>
                  </a:cubicBezTo>
                  <a:cubicBezTo>
                    <a:pt x="112" y="78"/>
                    <a:pt x="112" y="77"/>
                    <a:pt x="111" y="76"/>
                  </a:cubicBezTo>
                  <a:cubicBezTo>
                    <a:pt x="111" y="75"/>
                    <a:pt x="111" y="72"/>
                    <a:pt x="111" y="72"/>
                  </a:cubicBezTo>
                  <a:cubicBezTo>
                    <a:pt x="112" y="71"/>
                    <a:pt x="113" y="68"/>
                    <a:pt x="113" y="66"/>
                  </a:cubicBezTo>
                  <a:cubicBezTo>
                    <a:pt x="113" y="64"/>
                    <a:pt x="115" y="61"/>
                    <a:pt x="116" y="60"/>
                  </a:cubicBezTo>
                  <a:cubicBezTo>
                    <a:pt x="117" y="60"/>
                    <a:pt x="119" y="60"/>
                    <a:pt x="119" y="59"/>
                  </a:cubicBezTo>
                  <a:cubicBezTo>
                    <a:pt x="120" y="58"/>
                    <a:pt x="122" y="56"/>
                    <a:pt x="122" y="55"/>
                  </a:cubicBezTo>
                  <a:cubicBezTo>
                    <a:pt x="123" y="54"/>
                    <a:pt x="125" y="52"/>
                    <a:pt x="127" y="51"/>
                  </a:cubicBezTo>
                  <a:cubicBezTo>
                    <a:pt x="129" y="49"/>
                    <a:pt x="130" y="47"/>
                    <a:pt x="129" y="46"/>
                  </a:cubicBezTo>
                  <a:cubicBezTo>
                    <a:pt x="128" y="44"/>
                    <a:pt x="126" y="43"/>
                    <a:pt x="125" y="43"/>
                  </a:cubicBezTo>
                  <a:cubicBezTo>
                    <a:pt x="123" y="43"/>
                    <a:pt x="121" y="43"/>
                    <a:pt x="121" y="43"/>
                  </a:cubicBezTo>
                  <a:cubicBezTo>
                    <a:pt x="121" y="43"/>
                    <a:pt x="121" y="43"/>
                    <a:pt x="121" y="41"/>
                  </a:cubicBezTo>
                  <a:cubicBezTo>
                    <a:pt x="121" y="39"/>
                    <a:pt x="122" y="38"/>
                    <a:pt x="122" y="37"/>
                  </a:cubicBezTo>
                  <a:cubicBezTo>
                    <a:pt x="122" y="36"/>
                    <a:pt x="123" y="35"/>
                    <a:pt x="124" y="35"/>
                  </a:cubicBezTo>
                  <a:cubicBezTo>
                    <a:pt x="124" y="34"/>
                    <a:pt x="125" y="35"/>
                    <a:pt x="126" y="36"/>
                  </a:cubicBezTo>
                  <a:cubicBezTo>
                    <a:pt x="127" y="37"/>
                    <a:pt x="128" y="38"/>
                    <a:pt x="129" y="39"/>
                  </a:cubicBezTo>
                  <a:cubicBezTo>
                    <a:pt x="129" y="40"/>
                    <a:pt x="131" y="41"/>
                    <a:pt x="133" y="41"/>
                  </a:cubicBezTo>
                  <a:cubicBezTo>
                    <a:pt x="134" y="42"/>
                    <a:pt x="136" y="44"/>
                    <a:pt x="137" y="44"/>
                  </a:cubicBezTo>
                  <a:cubicBezTo>
                    <a:pt x="139" y="45"/>
                    <a:pt x="140" y="46"/>
                    <a:pt x="140" y="47"/>
                  </a:cubicBezTo>
                  <a:cubicBezTo>
                    <a:pt x="140" y="49"/>
                    <a:pt x="141" y="51"/>
                    <a:pt x="143" y="51"/>
                  </a:cubicBezTo>
                  <a:cubicBezTo>
                    <a:pt x="144" y="53"/>
                    <a:pt x="147" y="54"/>
                    <a:pt x="148" y="54"/>
                  </a:cubicBezTo>
                  <a:cubicBezTo>
                    <a:pt x="150" y="54"/>
                    <a:pt x="152" y="55"/>
                    <a:pt x="153" y="54"/>
                  </a:cubicBezTo>
                  <a:cubicBezTo>
                    <a:pt x="154" y="54"/>
                    <a:pt x="155" y="54"/>
                    <a:pt x="155" y="53"/>
                  </a:cubicBezTo>
                  <a:cubicBezTo>
                    <a:pt x="155" y="52"/>
                    <a:pt x="155" y="50"/>
                    <a:pt x="154" y="49"/>
                  </a:cubicBezTo>
                  <a:cubicBezTo>
                    <a:pt x="153" y="49"/>
                    <a:pt x="152" y="47"/>
                    <a:pt x="152" y="46"/>
                  </a:cubicBezTo>
                  <a:cubicBezTo>
                    <a:pt x="152" y="45"/>
                    <a:pt x="152" y="44"/>
                    <a:pt x="153" y="44"/>
                  </a:cubicBezTo>
                  <a:cubicBezTo>
                    <a:pt x="154" y="44"/>
                    <a:pt x="156" y="44"/>
                    <a:pt x="157" y="45"/>
                  </a:cubicBezTo>
                  <a:cubicBezTo>
                    <a:pt x="158" y="46"/>
                    <a:pt x="159" y="47"/>
                    <a:pt x="160" y="48"/>
                  </a:cubicBezTo>
                  <a:cubicBezTo>
                    <a:pt x="161" y="48"/>
                    <a:pt x="161" y="49"/>
                    <a:pt x="161" y="50"/>
                  </a:cubicBezTo>
                  <a:cubicBezTo>
                    <a:pt x="160" y="51"/>
                    <a:pt x="160" y="52"/>
                    <a:pt x="161" y="53"/>
                  </a:cubicBezTo>
                  <a:cubicBezTo>
                    <a:pt x="161" y="53"/>
                    <a:pt x="161" y="54"/>
                    <a:pt x="162" y="56"/>
                  </a:cubicBezTo>
                  <a:cubicBezTo>
                    <a:pt x="162" y="57"/>
                    <a:pt x="164" y="58"/>
                    <a:pt x="166" y="58"/>
                  </a:cubicBezTo>
                  <a:cubicBezTo>
                    <a:pt x="168" y="59"/>
                    <a:pt x="169" y="61"/>
                    <a:pt x="170" y="63"/>
                  </a:cubicBezTo>
                  <a:cubicBezTo>
                    <a:pt x="172" y="63"/>
                    <a:pt x="174" y="65"/>
                    <a:pt x="175" y="64"/>
                  </a:cubicBezTo>
                  <a:cubicBezTo>
                    <a:pt x="176" y="64"/>
                    <a:pt x="178" y="64"/>
                    <a:pt x="180" y="64"/>
                  </a:cubicBezTo>
                  <a:cubicBezTo>
                    <a:pt x="182" y="65"/>
                    <a:pt x="184" y="65"/>
                    <a:pt x="185" y="66"/>
                  </a:cubicBezTo>
                  <a:cubicBezTo>
                    <a:pt x="186" y="66"/>
                    <a:pt x="187" y="65"/>
                    <a:pt x="187" y="64"/>
                  </a:cubicBezTo>
                  <a:cubicBezTo>
                    <a:pt x="188" y="63"/>
                    <a:pt x="188" y="60"/>
                    <a:pt x="187" y="60"/>
                  </a:cubicBezTo>
                  <a:cubicBezTo>
                    <a:pt x="187" y="59"/>
                    <a:pt x="187" y="56"/>
                    <a:pt x="187" y="54"/>
                  </a:cubicBezTo>
                  <a:cubicBezTo>
                    <a:pt x="187" y="54"/>
                    <a:pt x="189" y="54"/>
                    <a:pt x="190" y="51"/>
                  </a:cubicBezTo>
                  <a:cubicBezTo>
                    <a:pt x="192" y="49"/>
                    <a:pt x="193" y="47"/>
                    <a:pt x="195" y="46"/>
                  </a:cubicBezTo>
                  <a:cubicBezTo>
                    <a:pt x="197" y="44"/>
                    <a:pt x="199" y="42"/>
                    <a:pt x="199" y="41"/>
                  </a:cubicBezTo>
                  <a:cubicBezTo>
                    <a:pt x="199" y="39"/>
                    <a:pt x="200" y="36"/>
                    <a:pt x="200" y="35"/>
                  </a:cubicBezTo>
                  <a:cubicBezTo>
                    <a:pt x="201" y="33"/>
                    <a:pt x="201" y="30"/>
                    <a:pt x="200" y="2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7" name="Freeform 26">
              <a:extLst>
                <a:ext uri="{FF2B5EF4-FFF2-40B4-BE49-F238E27FC236}">
                  <a16:creationId xmlns:a16="http://schemas.microsoft.com/office/drawing/2014/main" id="{73A9AD78-C5C1-40EC-8463-43AE5356070D}"/>
                </a:ext>
              </a:extLst>
            </p:cNvPr>
            <p:cNvSpPr>
              <a:spLocks/>
            </p:cNvSpPr>
            <p:nvPr/>
          </p:nvSpPr>
          <p:spPr bwMode="auto">
            <a:xfrm>
              <a:off x="5671435" y="3109531"/>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8" name="Freeform 27">
              <a:extLst>
                <a:ext uri="{FF2B5EF4-FFF2-40B4-BE49-F238E27FC236}">
                  <a16:creationId xmlns:a16="http://schemas.microsoft.com/office/drawing/2014/main" id="{30941BE6-01A4-43CE-BD89-4B8D3ACF8712}"/>
                </a:ext>
              </a:extLst>
            </p:cNvPr>
            <p:cNvSpPr>
              <a:spLocks/>
            </p:cNvSpPr>
            <p:nvPr/>
          </p:nvSpPr>
          <p:spPr bwMode="auto">
            <a:xfrm>
              <a:off x="5110544" y="2805746"/>
              <a:ext cx="824123" cy="726177"/>
            </a:xfrm>
            <a:custGeom>
              <a:avLst/>
              <a:gdLst/>
              <a:ahLst/>
              <a:cxnLst>
                <a:cxn ang="0">
                  <a:pos x="427" y="51"/>
                </a:cxn>
                <a:cxn ang="0">
                  <a:pos x="397" y="42"/>
                </a:cxn>
                <a:cxn ang="0">
                  <a:pos x="373" y="46"/>
                </a:cxn>
                <a:cxn ang="0">
                  <a:pos x="358" y="69"/>
                </a:cxn>
                <a:cxn ang="0">
                  <a:pos x="347" y="77"/>
                </a:cxn>
                <a:cxn ang="0">
                  <a:pos x="324" y="74"/>
                </a:cxn>
                <a:cxn ang="0">
                  <a:pos x="308" y="99"/>
                </a:cxn>
                <a:cxn ang="0">
                  <a:pos x="271" y="110"/>
                </a:cxn>
                <a:cxn ang="0">
                  <a:pos x="244" y="109"/>
                </a:cxn>
                <a:cxn ang="0">
                  <a:pos x="228" y="83"/>
                </a:cxn>
                <a:cxn ang="0">
                  <a:pos x="205" y="65"/>
                </a:cxn>
                <a:cxn ang="0">
                  <a:pos x="183" y="41"/>
                </a:cxn>
                <a:cxn ang="0">
                  <a:pos x="175" y="16"/>
                </a:cxn>
                <a:cxn ang="0">
                  <a:pos x="148" y="15"/>
                </a:cxn>
                <a:cxn ang="0">
                  <a:pos x="115" y="4"/>
                </a:cxn>
                <a:cxn ang="0">
                  <a:pos x="92" y="24"/>
                </a:cxn>
                <a:cxn ang="0">
                  <a:pos x="71" y="40"/>
                </a:cxn>
                <a:cxn ang="0">
                  <a:pos x="64" y="65"/>
                </a:cxn>
                <a:cxn ang="0">
                  <a:pos x="53" y="89"/>
                </a:cxn>
                <a:cxn ang="0">
                  <a:pos x="50" y="113"/>
                </a:cxn>
                <a:cxn ang="0">
                  <a:pos x="53" y="134"/>
                </a:cxn>
                <a:cxn ang="0">
                  <a:pos x="43" y="170"/>
                </a:cxn>
                <a:cxn ang="0">
                  <a:pos x="46" y="202"/>
                </a:cxn>
                <a:cxn ang="0">
                  <a:pos x="28" y="218"/>
                </a:cxn>
                <a:cxn ang="0">
                  <a:pos x="19" y="237"/>
                </a:cxn>
                <a:cxn ang="0">
                  <a:pos x="18" y="270"/>
                </a:cxn>
                <a:cxn ang="0">
                  <a:pos x="4" y="280"/>
                </a:cxn>
                <a:cxn ang="0">
                  <a:pos x="10" y="307"/>
                </a:cxn>
                <a:cxn ang="0">
                  <a:pos x="38" y="309"/>
                </a:cxn>
                <a:cxn ang="0">
                  <a:pos x="34" y="328"/>
                </a:cxn>
                <a:cxn ang="0">
                  <a:pos x="10" y="316"/>
                </a:cxn>
                <a:cxn ang="0">
                  <a:pos x="14" y="337"/>
                </a:cxn>
                <a:cxn ang="0">
                  <a:pos x="39" y="337"/>
                </a:cxn>
                <a:cxn ang="0">
                  <a:pos x="60" y="332"/>
                </a:cxn>
                <a:cxn ang="0">
                  <a:pos x="77" y="341"/>
                </a:cxn>
                <a:cxn ang="0">
                  <a:pos x="95" y="361"/>
                </a:cxn>
                <a:cxn ang="0">
                  <a:pos x="99" y="380"/>
                </a:cxn>
                <a:cxn ang="0">
                  <a:pos x="88" y="393"/>
                </a:cxn>
                <a:cxn ang="0">
                  <a:pos x="108" y="385"/>
                </a:cxn>
                <a:cxn ang="0">
                  <a:pos x="135" y="379"/>
                </a:cxn>
                <a:cxn ang="0">
                  <a:pos x="156" y="365"/>
                </a:cxn>
                <a:cxn ang="0">
                  <a:pos x="183" y="362"/>
                </a:cxn>
                <a:cxn ang="0">
                  <a:pos x="191" y="352"/>
                </a:cxn>
                <a:cxn ang="0">
                  <a:pos x="199" y="351"/>
                </a:cxn>
                <a:cxn ang="0">
                  <a:pos x="194" y="327"/>
                </a:cxn>
                <a:cxn ang="0">
                  <a:pos x="196" y="301"/>
                </a:cxn>
                <a:cxn ang="0">
                  <a:pos x="190" y="282"/>
                </a:cxn>
                <a:cxn ang="0">
                  <a:pos x="198" y="243"/>
                </a:cxn>
                <a:cxn ang="0">
                  <a:pos x="230" y="224"/>
                </a:cxn>
                <a:cxn ang="0">
                  <a:pos x="241" y="229"/>
                </a:cxn>
                <a:cxn ang="0">
                  <a:pos x="255" y="204"/>
                </a:cxn>
                <a:cxn ang="0">
                  <a:pos x="279" y="198"/>
                </a:cxn>
                <a:cxn ang="0">
                  <a:pos x="312" y="185"/>
                </a:cxn>
                <a:cxn ang="0">
                  <a:pos x="315" y="168"/>
                </a:cxn>
                <a:cxn ang="0">
                  <a:pos x="335" y="142"/>
                </a:cxn>
                <a:cxn ang="0">
                  <a:pos x="371" y="121"/>
                </a:cxn>
                <a:cxn ang="0">
                  <a:pos x="404" y="90"/>
                </a:cxn>
                <a:cxn ang="0">
                  <a:pos x="431" y="65"/>
                </a:cxn>
                <a:cxn ang="0">
                  <a:pos x="452" y="36"/>
                </a:cxn>
              </a:cxnLst>
              <a:rect l="0" t="0" r="r" b="b"/>
              <a:pathLst>
                <a:path w="455" h="401">
                  <a:moveTo>
                    <a:pt x="449" y="35"/>
                  </a:moveTo>
                  <a:cubicBezTo>
                    <a:pt x="446" y="36"/>
                    <a:pt x="442" y="38"/>
                    <a:pt x="441" y="38"/>
                  </a:cubicBezTo>
                  <a:cubicBezTo>
                    <a:pt x="440" y="39"/>
                    <a:pt x="439" y="42"/>
                    <a:pt x="439" y="44"/>
                  </a:cubicBezTo>
                  <a:cubicBezTo>
                    <a:pt x="438" y="45"/>
                    <a:pt x="436" y="46"/>
                    <a:pt x="435" y="46"/>
                  </a:cubicBezTo>
                  <a:cubicBezTo>
                    <a:pt x="433" y="46"/>
                    <a:pt x="432" y="47"/>
                    <a:pt x="432" y="49"/>
                  </a:cubicBezTo>
                  <a:cubicBezTo>
                    <a:pt x="431" y="50"/>
                    <a:pt x="429" y="51"/>
                    <a:pt x="427" y="51"/>
                  </a:cubicBezTo>
                  <a:cubicBezTo>
                    <a:pt x="425" y="52"/>
                    <a:pt x="423" y="52"/>
                    <a:pt x="421" y="53"/>
                  </a:cubicBezTo>
                  <a:cubicBezTo>
                    <a:pt x="419" y="53"/>
                    <a:pt x="417" y="54"/>
                    <a:pt x="415" y="54"/>
                  </a:cubicBezTo>
                  <a:cubicBezTo>
                    <a:pt x="415" y="54"/>
                    <a:pt x="412" y="53"/>
                    <a:pt x="409" y="54"/>
                  </a:cubicBezTo>
                  <a:cubicBezTo>
                    <a:pt x="407" y="54"/>
                    <a:pt x="405" y="53"/>
                    <a:pt x="404" y="52"/>
                  </a:cubicBezTo>
                  <a:cubicBezTo>
                    <a:pt x="403" y="51"/>
                    <a:pt x="401" y="49"/>
                    <a:pt x="401" y="46"/>
                  </a:cubicBezTo>
                  <a:cubicBezTo>
                    <a:pt x="400" y="44"/>
                    <a:pt x="397" y="43"/>
                    <a:pt x="397" y="42"/>
                  </a:cubicBezTo>
                  <a:cubicBezTo>
                    <a:pt x="395" y="41"/>
                    <a:pt x="392" y="40"/>
                    <a:pt x="391" y="40"/>
                  </a:cubicBezTo>
                  <a:cubicBezTo>
                    <a:pt x="389" y="41"/>
                    <a:pt x="388" y="41"/>
                    <a:pt x="387" y="41"/>
                  </a:cubicBezTo>
                  <a:cubicBezTo>
                    <a:pt x="386" y="41"/>
                    <a:pt x="384" y="41"/>
                    <a:pt x="382" y="41"/>
                  </a:cubicBezTo>
                  <a:cubicBezTo>
                    <a:pt x="381" y="41"/>
                    <a:pt x="380" y="42"/>
                    <a:pt x="381" y="43"/>
                  </a:cubicBezTo>
                  <a:cubicBezTo>
                    <a:pt x="381" y="45"/>
                    <a:pt x="379" y="46"/>
                    <a:pt x="377" y="45"/>
                  </a:cubicBezTo>
                  <a:cubicBezTo>
                    <a:pt x="374" y="45"/>
                    <a:pt x="373" y="45"/>
                    <a:pt x="373" y="46"/>
                  </a:cubicBezTo>
                  <a:cubicBezTo>
                    <a:pt x="373" y="47"/>
                    <a:pt x="373" y="49"/>
                    <a:pt x="374" y="49"/>
                  </a:cubicBezTo>
                  <a:cubicBezTo>
                    <a:pt x="374" y="51"/>
                    <a:pt x="374" y="53"/>
                    <a:pt x="373" y="54"/>
                  </a:cubicBezTo>
                  <a:cubicBezTo>
                    <a:pt x="373" y="54"/>
                    <a:pt x="370" y="56"/>
                    <a:pt x="367" y="57"/>
                  </a:cubicBezTo>
                  <a:cubicBezTo>
                    <a:pt x="365" y="59"/>
                    <a:pt x="362" y="60"/>
                    <a:pt x="361" y="61"/>
                  </a:cubicBezTo>
                  <a:cubicBezTo>
                    <a:pt x="359" y="62"/>
                    <a:pt x="357" y="63"/>
                    <a:pt x="358" y="65"/>
                  </a:cubicBezTo>
                  <a:cubicBezTo>
                    <a:pt x="357" y="67"/>
                    <a:pt x="358" y="68"/>
                    <a:pt x="358" y="69"/>
                  </a:cubicBezTo>
                  <a:cubicBezTo>
                    <a:pt x="359" y="70"/>
                    <a:pt x="360" y="72"/>
                    <a:pt x="359" y="73"/>
                  </a:cubicBezTo>
                  <a:cubicBezTo>
                    <a:pt x="358" y="73"/>
                    <a:pt x="358" y="75"/>
                    <a:pt x="359" y="77"/>
                  </a:cubicBezTo>
                  <a:cubicBezTo>
                    <a:pt x="359" y="78"/>
                    <a:pt x="358" y="79"/>
                    <a:pt x="357" y="79"/>
                  </a:cubicBezTo>
                  <a:cubicBezTo>
                    <a:pt x="356" y="79"/>
                    <a:pt x="354" y="80"/>
                    <a:pt x="352" y="80"/>
                  </a:cubicBezTo>
                  <a:cubicBezTo>
                    <a:pt x="351" y="81"/>
                    <a:pt x="350" y="80"/>
                    <a:pt x="350" y="80"/>
                  </a:cubicBezTo>
                  <a:cubicBezTo>
                    <a:pt x="350" y="78"/>
                    <a:pt x="348" y="77"/>
                    <a:pt x="347" y="77"/>
                  </a:cubicBezTo>
                  <a:cubicBezTo>
                    <a:pt x="345" y="77"/>
                    <a:pt x="343" y="78"/>
                    <a:pt x="342" y="80"/>
                  </a:cubicBezTo>
                  <a:cubicBezTo>
                    <a:pt x="341" y="82"/>
                    <a:pt x="338" y="83"/>
                    <a:pt x="336" y="84"/>
                  </a:cubicBezTo>
                  <a:cubicBezTo>
                    <a:pt x="334" y="85"/>
                    <a:pt x="334" y="85"/>
                    <a:pt x="333" y="83"/>
                  </a:cubicBezTo>
                  <a:cubicBezTo>
                    <a:pt x="333" y="83"/>
                    <a:pt x="332" y="80"/>
                    <a:pt x="331" y="79"/>
                  </a:cubicBezTo>
                  <a:cubicBezTo>
                    <a:pt x="329" y="78"/>
                    <a:pt x="328" y="76"/>
                    <a:pt x="327" y="74"/>
                  </a:cubicBezTo>
                  <a:cubicBezTo>
                    <a:pt x="326" y="73"/>
                    <a:pt x="325" y="73"/>
                    <a:pt x="324" y="74"/>
                  </a:cubicBezTo>
                  <a:cubicBezTo>
                    <a:pt x="323" y="75"/>
                    <a:pt x="322" y="78"/>
                    <a:pt x="321" y="79"/>
                  </a:cubicBezTo>
                  <a:cubicBezTo>
                    <a:pt x="320" y="81"/>
                    <a:pt x="319" y="84"/>
                    <a:pt x="319" y="85"/>
                  </a:cubicBezTo>
                  <a:cubicBezTo>
                    <a:pt x="320" y="87"/>
                    <a:pt x="320" y="90"/>
                    <a:pt x="320" y="91"/>
                  </a:cubicBezTo>
                  <a:cubicBezTo>
                    <a:pt x="320" y="93"/>
                    <a:pt x="319" y="95"/>
                    <a:pt x="318" y="96"/>
                  </a:cubicBezTo>
                  <a:cubicBezTo>
                    <a:pt x="318" y="97"/>
                    <a:pt x="315" y="99"/>
                    <a:pt x="314" y="99"/>
                  </a:cubicBezTo>
                  <a:cubicBezTo>
                    <a:pt x="312" y="100"/>
                    <a:pt x="310" y="100"/>
                    <a:pt x="308" y="99"/>
                  </a:cubicBezTo>
                  <a:cubicBezTo>
                    <a:pt x="306" y="99"/>
                    <a:pt x="302" y="99"/>
                    <a:pt x="301" y="100"/>
                  </a:cubicBezTo>
                  <a:cubicBezTo>
                    <a:pt x="298" y="101"/>
                    <a:pt x="294" y="102"/>
                    <a:pt x="293" y="103"/>
                  </a:cubicBezTo>
                  <a:cubicBezTo>
                    <a:pt x="291" y="104"/>
                    <a:pt x="288" y="106"/>
                    <a:pt x="286" y="107"/>
                  </a:cubicBezTo>
                  <a:cubicBezTo>
                    <a:pt x="285" y="108"/>
                    <a:pt x="283" y="110"/>
                    <a:pt x="281" y="110"/>
                  </a:cubicBezTo>
                  <a:cubicBezTo>
                    <a:pt x="280" y="110"/>
                    <a:pt x="278" y="111"/>
                    <a:pt x="276" y="111"/>
                  </a:cubicBezTo>
                  <a:cubicBezTo>
                    <a:pt x="274" y="112"/>
                    <a:pt x="271" y="111"/>
                    <a:pt x="271" y="110"/>
                  </a:cubicBezTo>
                  <a:cubicBezTo>
                    <a:pt x="270" y="108"/>
                    <a:pt x="269" y="106"/>
                    <a:pt x="269" y="106"/>
                  </a:cubicBezTo>
                  <a:cubicBezTo>
                    <a:pt x="269" y="106"/>
                    <a:pt x="268" y="108"/>
                    <a:pt x="265" y="110"/>
                  </a:cubicBezTo>
                  <a:cubicBezTo>
                    <a:pt x="261" y="111"/>
                    <a:pt x="258" y="112"/>
                    <a:pt x="256" y="112"/>
                  </a:cubicBezTo>
                  <a:cubicBezTo>
                    <a:pt x="253" y="113"/>
                    <a:pt x="251" y="113"/>
                    <a:pt x="249" y="113"/>
                  </a:cubicBezTo>
                  <a:cubicBezTo>
                    <a:pt x="246" y="114"/>
                    <a:pt x="244" y="114"/>
                    <a:pt x="244" y="114"/>
                  </a:cubicBezTo>
                  <a:cubicBezTo>
                    <a:pt x="244" y="113"/>
                    <a:pt x="244" y="110"/>
                    <a:pt x="244" y="109"/>
                  </a:cubicBezTo>
                  <a:cubicBezTo>
                    <a:pt x="244" y="107"/>
                    <a:pt x="243" y="104"/>
                    <a:pt x="243" y="103"/>
                  </a:cubicBezTo>
                  <a:cubicBezTo>
                    <a:pt x="243" y="101"/>
                    <a:pt x="243" y="98"/>
                    <a:pt x="243" y="97"/>
                  </a:cubicBezTo>
                  <a:cubicBezTo>
                    <a:pt x="243" y="96"/>
                    <a:pt x="242" y="94"/>
                    <a:pt x="240" y="94"/>
                  </a:cubicBezTo>
                  <a:cubicBezTo>
                    <a:pt x="238" y="94"/>
                    <a:pt x="234" y="93"/>
                    <a:pt x="234" y="93"/>
                  </a:cubicBezTo>
                  <a:cubicBezTo>
                    <a:pt x="232" y="92"/>
                    <a:pt x="230" y="90"/>
                    <a:pt x="230" y="89"/>
                  </a:cubicBezTo>
                  <a:cubicBezTo>
                    <a:pt x="230" y="88"/>
                    <a:pt x="229" y="85"/>
                    <a:pt x="228" y="83"/>
                  </a:cubicBezTo>
                  <a:cubicBezTo>
                    <a:pt x="226" y="81"/>
                    <a:pt x="225" y="78"/>
                    <a:pt x="224" y="77"/>
                  </a:cubicBezTo>
                  <a:cubicBezTo>
                    <a:pt x="224" y="75"/>
                    <a:pt x="222" y="73"/>
                    <a:pt x="220" y="72"/>
                  </a:cubicBezTo>
                  <a:cubicBezTo>
                    <a:pt x="218" y="70"/>
                    <a:pt x="215" y="69"/>
                    <a:pt x="215" y="70"/>
                  </a:cubicBezTo>
                  <a:cubicBezTo>
                    <a:pt x="213" y="70"/>
                    <a:pt x="210" y="70"/>
                    <a:pt x="209" y="70"/>
                  </a:cubicBezTo>
                  <a:cubicBezTo>
                    <a:pt x="208" y="70"/>
                    <a:pt x="206" y="68"/>
                    <a:pt x="206" y="67"/>
                  </a:cubicBezTo>
                  <a:cubicBezTo>
                    <a:pt x="206" y="65"/>
                    <a:pt x="205" y="65"/>
                    <a:pt x="205" y="65"/>
                  </a:cubicBezTo>
                  <a:cubicBezTo>
                    <a:pt x="205" y="65"/>
                    <a:pt x="204" y="65"/>
                    <a:pt x="202" y="65"/>
                  </a:cubicBezTo>
                  <a:cubicBezTo>
                    <a:pt x="200" y="64"/>
                    <a:pt x="197" y="63"/>
                    <a:pt x="196" y="63"/>
                  </a:cubicBezTo>
                  <a:cubicBezTo>
                    <a:pt x="194" y="62"/>
                    <a:pt x="191" y="62"/>
                    <a:pt x="191" y="60"/>
                  </a:cubicBezTo>
                  <a:cubicBezTo>
                    <a:pt x="190" y="59"/>
                    <a:pt x="189" y="56"/>
                    <a:pt x="188" y="53"/>
                  </a:cubicBezTo>
                  <a:cubicBezTo>
                    <a:pt x="188" y="51"/>
                    <a:pt x="186" y="47"/>
                    <a:pt x="184" y="46"/>
                  </a:cubicBezTo>
                  <a:cubicBezTo>
                    <a:pt x="182" y="44"/>
                    <a:pt x="182" y="42"/>
                    <a:pt x="183" y="41"/>
                  </a:cubicBezTo>
                  <a:cubicBezTo>
                    <a:pt x="184" y="41"/>
                    <a:pt x="186" y="38"/>
                    <a:pt x="186" y="36"/>
                  </a:cubicBezTo>
                  <a:cubicBezTo>
                    <a:pt x="186" y="35"/>
                    <a:pt x="186" y="33"/>
                    <a:pt x="186" y="31"/>
                  </a:cubicBezTo>
                  <a:cubicBezTo>
                    <a:pt x="187" y="30"/>
                    <a:pt x="188" y="29"/>
                    <a:pt x="187" y="27"/>
                  </a:cubicBezTo>
                  <a:cubicBezTo>
                    <a:pt x="187" y="25"/>
                    <a:pt x="186" y="23"/>
                    <a:pt x="185" y="21"/>
                  </a:cubicBezTo>
                  <a:cubicBezTo>
                    <a:pt x="184" y="20"/>
                    <a:pt x="182" y="18"/>
                    <a:pt x="180" y="17"/>
                  </a:cubicBezTo>
                  <a:cubicBezTo>
                    <a:pt x="179" y="16"/>
                    <a:pt x="176" y="16"/>
                    <a:pt x="175" y="16"/>
                  </a:cubicBezTo>
                  <a:cubicBezTo>
                    <a:pt x="173" y="16"/>
                    <a:pt x="170" y="17"/>
                    <a:pt x="168" y="18"/>
                  </a:cubicBezTo>
                  <a:cubicBezTo>
                    <a:pt x="167" y="19"/>
                    <a:pt x="164" y="20"/>
                    <a:pt x="163" y="20"/>
                  </a:cubicBezTo>
                  <a:cubicBezTo>
                    <a:pt x="162" y="19"/>
                    <a:pt x="160" y="19"/>
                    <a:pt x="159" y="19"/>
                  </a:cubicBezTo>
                  <a:cubicBezTo>
                    <a:pt x="158" y="18"/>
                    <a:pt x="156" y="18"/>
                    <a:pt x="154" y="18"/>
                  </a:cubicBezTo>
                  <a:cubicBezTo>
                    <a:pt x="153" y="17"/>
                    <a:pt x="151" y="16"/>
                    <a:pt x="150" y="16"/>
                  </a:cubicBezTo>
                  <a:cubicBezTo>
                    <a:pt x="150" y="16"/>
                    <a:pt x="149" y="16"/>
                    <a:pt x="148" y="15"/>
                  </a:cubicBezTo>
                  <a:cubicBezTo>
                    <a:pt x="147" y="14"/>
                    <a:pt x="145" y="14"/>
                    <a:pt x="143" y="14"/>
                  </a:cubicBezTo>
                  <a:cubicBezTo>
                    <a:pt x="141" y="15"/>
                    <a:pt x="138" y="15"/>
                    <a:pt x="136" y="15"/>
                  </a:cubicBezTo>
                  <a:cubicBezTo>
                    <a:pt x="134" y="15"/>
                    <a:pt x="132" y="14"/>
                    <a:pt x="131" y="14"/>
                  </a:cubicBezTo>
                  <a:cubicBezTo>
                    <a:pt x="130" y="14"/>
                    <a:pt x="128" y="12"/>
                    <a:pt x="127" y="11"/>
                  </a:cubicBezTo>
                  <a:cubicBezTo>
                    <a:pt x="126" y="9"/>
                    <a:pt x="124" y="7"/>
                    <a:pt x="122" y="7"/>
                  </a:cubicBezTo>
                  <a:cubicBezTo>
                    <a:pt x="119" y="6"/>
                    <a:pt x="116" y="5"/>
                    <a:pt x="115" y="4"/>
                  </a:cubicBezTo>
                  <a:cubicBezTo>
                    <a:pt x="114" y="3"/>
                    <a:pt x="111" y="3"/>
                    <a:pt x="109" y="3"/>
                  </a:cubicBezTo>
                  <a:cubicBezTo>
                    <a:pt x="107" y="4"/>
                    <a:pt x="104" y="3"/>
                    <a:pt x="102" y="2"/>
                  </a:cubicBezTo>
                  <a:cubicBezTo>
                    <a:pt x="99" y="0"/>
                    <a:pt x="98" y="1"/>
                    <a:pt x="98" y="4"/>
                  </a:cubicBezTo>
                  <a:cubicBezTo>
                    <a:pt x="98" y="6"/>
                    <a:pt x="98" y="11"/>
                    <a:pt x="98" y="12"/>
                  </a:cubicBezTo>
                  <a:cubicBezTo>
                    <a:pt x="97" y="14"/>
                    <a:pt x="96" y="17"/>
                    <a:pt x="95" y="20"/>
                  </a:cubicBezTo>
                  <a:cubicBezTo>
                    <a:pt x="94" y="22"/>
                    <a:pt x="92" y="23"/>
                    <a:pt x="92" y="24"/>
                  </a:cubicBezTo>
                  <a:cubicBezTo>
                    <a:pt x="91" y="24"/>
                    <a:pt x="90" y="27"/>
                    <a:pt x="90" y="29"/>
                  </a:cubicBezTo>
                  <a:cubicBezTo>
                    <a:pt x="89" y="31"/>
                    <a:pt x="88" y="34"/>
                    <a:pt x="85" y="34"/>
                  </a:cubicBezTo>
                  <a:cubicBezTo>
                    <a:pt x="84" y="34"/>
                    <a:pt x="81" y="33"/>
                    <a:pt x="80" y="32"/>
                  </a:cubicBezTo>
                  <a:cubicBezTo>
                    <a:pt x="78" y="31"/>
                    <a:pt x="76" y="30"/>
                    <a:pt x="76" y="31"/>
                  </a:cubicBezTo>
                  <a:cubicBezTo>
                    <a:pt x="74" y="31"/>
                    <a:pt x="74" y="33"/>
                    <a:pt x="74" y="35"/>
                  </a:cubicBezTo>
                  <a:cubicBezTo>
                    <a:pt x="74" y="37"/>
                    <a:pt x="73" y="39"/>
                    <a:pt x="71" y="40"/>
                  </a:cubicBezTo>
                  <a:cubicBezTo>
                    <a:pt x="70" y="42"/>
                    <a:pt x="69" y="43"/>
                    <a:pt x="69" y="44"/>
                  </a:cubicBezTo>
                  <a:cubicBezTo>
                    <a:pt x="69" y="45"/>
                    <a:pt x="68" y="47"/>
                    <a:pt x="68" y="48"/>
                  </a:cubicBezTo>
                  <a:cubicBezTo>
                    <a:pt x="68" y="49"/>
                    <a:pt x="69" y="51"/>
                    <a:pt x="70" y="53"/>
                  </a:cubicBezTo>
                  <a:cubicBezTo>
                    <a:pt x="71" y="55"/>
                    <a:pt x="71" y="58"/>
                    <a:pt x="70" y="59"/>
                  </a:cubicBezTo>
                  <a:cubicBezTo>
                    <a:pt x="70" y="59"/>
                    <a:pt x="69" y="60"/>
                    <a:pt x="68" y="62"/>
                  </a:cubicBezTo>
                  <a:cubicBezTo>
                    <a:pt x="67" y="63"/>
                    <a:pt x="65" y="65"/>
                    <a:pt x="64" y="65"/>
                  </a:cubicBezTo>
                  <a:cubicBezTo>
                    <a:pt x="63" y="65"/>
                    <a:pt x="63" y="66"/>
                    <a:pt x="63" y="67"/>
                  </a:cubicBezTo>
                  <a:cubicBezTo>
                    <a:pt x="63" y="68"/>
                    <a:pt x="62" y="70"/>
                    <a:pt x="61" y="72"/>
                  </a:cubicBezTo>
                  <a:cubicBezTo>
                    <a:pt x="60" y="72"/>
                    <a:pt x="57" y="73"/>
                    <a:pt x="56" y="74"/>
                  </a:cubicBezTo>
                  <a:cubicBezTo>
                    <a:pt x="55" y="75"/>
                    <a:pt x="53" y="79"/>
                    <a:pt x="53" y="81"/>
                  </a:cubicBezTo>
                  <a:cubicBezTo>
                    <a:pt x="52" y="84"/>
                    <a:pt x="51" y="86"/>
                    <a:pt x="51" y="86"/>
                  </a:cubicBezTo>
                  <a:cubicBezTo>
                    <a:pt x="51" y="86"/>
                    <a:pt x="52" y="87"/>
                    <a:pt x="53" y="89"/>
                  </a:cubicBezTo>
                  <a:cubicBezTo>
                    <a:pt x="54" y="90"/>
                    <a:pt x="55" y="92"/>
                    <a:pt x="55" y="94"/>
                  </a:cubicBezTo>
                  <a:cubicBezTo>
                    <a:pt x="55" y="95"/>
                    <a:pt x="55" y="97"/>
                    <a:pt x="54" y="98"/>
                  </a:cubicBezTo>
                  <a:cubicBezTo>
                    <a:pt x="54" y="100"/>
                    <a:pt x="55" y="101"/>
                    <a:pt x="55" y="102"/>
                  </a:cubicBezTo>
                  <a:cubicBezTo>
                    <a:pt x="56" y="103"/>
                    <a:pt x="57" y="105"/>
                    <a:pt x="57" y="106"/>
                  </a:cubicBezTo>
                  <a:cubicBezTo>
                    <a:pt x="57" y="107"/>
                    <a:pt x="56" y="109"/>
                    <a:pt x="54" y="110"/>
                  </a:cubicBezTo>
                  <a:cubicBezTo>
                    <a:pt x="53" y="111"/>
                    <a:pt x="50" y="112"/>
                    <a:pt x="50" y="113"/>
                  </a:cubicBezTo>
                  <a:cubicBezTo>
                    <a:pt x="49" y="115"/>
                    <a:pt x="48" y="118"/>
                    <a:pt x="47" y="119"/>
                  </a:cubicBezTo>
                  <a:cubicBezTo>
                    <a:pt x="46" y="121"/>
                    <a:pt x="46" y="124"/>
                    <a:pt x="47" y="124"/>
                  </a:cubicBezTo>
                  <a:cubicBezTo>
                    <a:pt x="48" y="125"/>
                    <a:pt x="50" y="126"/>
                    <a:pt x="52" y="127"/>
                  </a:cubicBezTo>
                  <a:cubicBezTo>
                    <a:pt x="52" y="128"/>
                    <a:pt x="54" y="128"/>
                    <a:pt x="55" y="128"/>
                  </a:cubicBezTo>
                  <a:cubicBezTo>
                    <a:pt x="57" y="128"/>
                    <a:pt x="57" y="128"/>
                    <a:pt x="57" y="129"/>
                  </a:cubicBezTo>
                  <a:cubicBezTo>
                    <a:pt x="57" y="130"/>
                    <a:pt x="55" y="132"/>
                    <a:pt x="53" y="134"/>
                  </a:cubicBezTo>
                  <a:cubicBezTo>
                    <a:pt x="53" y="135"/>
                    <a:pt x="49" y="137"/>
                    <a:pt x="48" y="139"/>
                  </a:cubicBezTo>
                  <a:cubicBezTo>
                    <a:pt x="46" y="141"/>
                    <a:pt x="45" y="143"/>
                    <a:pt x="44" y="145"/>
                  </a:cubicBezTo>
                  <a:cubicBezTo>
                    <a:pt x="43" y="147"/>
                    <a:pt x="43" y="149"/>
                    <a:pt x="44" y="151"/>
                  </a:cubicBezTo>
                  <a:cubicBezTo>
                    <a:pt x="44" y="152"/>
                    <a:pt x="45" y="155"/>
                    <a:pt x="45" y="157"/>
                  </a:cubicBezTo>
                  <a:cubicBezTo>
                    <a:pt x="45" y="159"/>
                    <a:pt x="44" y="162"/>
                    <a:pt x="44" y="163"/>
                  </a:cubicBezTo>
                  <a:cubicBezTo>
                    <a:pt x="44" y="165"/>
                    <a:pt x="44" y="168"/>
                    <a:pt x="43" y="170"/>
                  </a:cubicBezTo>
                  <a:cubicBezTo>
                    <a:pt x="43" y="172"/>
                    <a:pt x="43" y="175"/>
                    <a:pt x="43" y="177"/>
                  </a:cubicBezTo>
                  <a:cubicBezTo>
                    <a:pt x="43" y="180"/>
                    <a:pt x="42" y="182"/>
                    <a:pt x="41" y="183"/>
                  </a:cubicBezTo>
                  <a:cubicBezTo>
                    <a:pt x="41" y="185"/>
                    <a:pt x="39" y="186"/>
                    <a:pt x="37" y="187"/>
                  </a:cubicBezTo>
                  <a:cubicBezTo>
                    <a:pt x="35" y="188"/>
                    <a:pt x="36" y="190"/>
                    <a:pt x="38" y="192"/>
                  </a:cubicBezTo>
                  <a:cubicBezTo>
                    <a:pt x="41" y="192"/>
                    <a:pt x="44" y="195"/>
                    <a:pt x="45" y="196"/>
                  </a:cubicBezTo>
                  <a:cubicBezTo>
                    <a:pt x="47" y="198"/>
                    <a:pt x="47" y="201"/>
                    <a:pt x="46" y="202"/>
                  </a:cubicBezTo>
                  <a:cubicBezTo>
                    <a:pt x="45" y="202"/>
                    <a:pt x="45" y="205"/>
                    <a:pt x="45" y="207"/>
                  </a:cubicBezTo>
                  <a:cubicBezTo>
                    <a:pt x="46" y="208"/>
                    <a:pt x="45" y="211"/>
                    <a:pt x="45" y="213"/>
                  </a:cubicBezTo>
                  <a:cubicBezTo>
                    <a:pt x="44" y="216"/>
                    <a:pt x="44" y="218"/>
                    <a:pt x="42" y="218"/>
                  </a:cubicBezTo>
                  <a:cubicBezTo>
                    <a:pt x="41" y="218"/>
                    <a:pt x="39" y="218"/>
                    <a:pt x="38" y="218"/>
                  </a:cubicBezTo>
                  <a:cubicBezTo>
                    <a:pt x="36" y="218"/>
                    <a:pt x="35" y="218"/>
                    <a:pt x="34" y="218"/>
                  </a:cubicBezTo>
                  <a:cubicBezTo>
                    <a:pt x="32" y="218"/>
                    <a:pt x="30" y="218"/>
                    <a:pt x="28" y="218"/>
                  </a:cubicBezTo>
                  <a:cubicBezTo>
                    <a:pt x="27" y="218"/>
                    <a:pt x="25" y="218"/>
                    <a:pt x="24" y="219"/>
                  </a:cubicBezTo>
                  <a:cubicBezTo>
                    <a:pt x="23" y="220"/>
                    <a:pt x="22" y="222"/>
                    <a:pt x="22" y="222"/>
                  </a:cubicBezTo>
                  <a:cubicBezTo>
                    <a:pt x="22" y="224"/>
                    <a:pt x="22" y="227"/>
                    <a:pt x="22" y="228"/>
                  </a:cubicBezTo>
                  <a:cubicBezTo>
                    <a:pt x="22" y="229"/>
                    <a:pt x="22" y="231"/>
                    <a:pt x="22" y="232"/>
                  </a:cubicBezTo>
                  <a:cubicBezTo>
                    <a:pt x="22" y="233"/>
                    <a:pt x="21" y="233"/>
                    <a:pt x="20" y="233"/>
                  </a:cubicBezTo>
                  <a:cubicBezTo>
                    <a:pt x="20" y="234"/>
                    <a:pt x="19" y="235"/>
                    <a:pt x="19" y="237"/>
                  </a:cubicBezTo>
                  <a:cubicBezTo>
                    <a:pt x="19" y="239"/>
                    <a:pt x="19" y="243"/>
                    <a:pt x="19" y="245"/>
                  </a:cubicBezTo>
                  <a:cubicBezTo>
                    <a:pt x="19" y="247"/>
                    <a:pt x="20" y="250"/>
                    <a:pt x="21" y="250"/>
                  </a:cubicBezTo>
                  <a:cubicBezTo>
                    <a:pt x="21" y="250"/>
                    <a:pt x="22" y="253"/>
                    <a:pt x="23" y="255"/>
                  </a:cubicBezTo>
                  <a:cubicBezTo>
                    <a:pt x="24" y="258"/>
                    <a:pt x="24" y="260"/>
                    <a:pt x="23" y="261"/>
                  </a:cubicBezTo>
                  <a:cubicBezTo>
                    <a:pt x="23" y="262"/>
                    <a:pt x="22" y="265"/>
                    <a:pt x="22" y="266"/>
                  </a:cubicBezTo>
                  <a:cubicBezTo>
                    <a:pt x="21" y="268"/>
                    <a:pt x="20" y="270"/>
                    <a:pt x="18" y="270"/>
                  </a:cubicBezTo>
                  <a:cubicBezTo>
                    <a:pt x="16" y="269"/>
                    <a:pt x="13" y="268"/>
                    <a:pt x="11" y="268"/>
                  </a:cubicBezTo>
                  <a:cubicBezTo>
                    <a:pt x="10" y="268"/>
                    <a:pt x="7" y="268"/>
                    <a:pt x="6" y="267"/>
                  </a:cubicBezTo>
                  <a:cubicBezTo>
                    <a:pt x="5" y="267"/>
                    <a:pt x="3" y="268"/>
                    <a:pt x="3" y="269"/>
                  </a:cubicBezTo>
                  <a:cubicBezTo>
                    <a:pt x="3" y="270"/>
                    <a:pt x="3" y="271"/>
                    <a:pt x="5" y="272"/>
                  </a:cubicBezTo>
                  <a:cubicBezTo>
                    <a:pt x="6" y="272"/>
                    <a:pt x="7" y="274"/>
                    <a:pt x="6" y="275"/>
                  </a:cubicBezTo>
                  <a:cubicBezTo>
                    <a:pt x="5" y="276"/>
                    <a:pt x="5" y="278"/>
                    <a:pt x="4" y="280"/>
                  </a:cubicBezTo>
                  <a:cubicBezTo>
                    <a:pt x="4" y="282"/>
                    <a:pt x="3" y="285"/>
                    <a:pt x="2" y="286"/>
                  </a:cubicBezTo>
                  <a:cubicBezTo>
                    <a:pt x="0" y="288"/>
                    <a:pt x="1" y="291"/>
                    <a:pt x="2" y="293"/>
                  </a:cubicBezTo>
                  <a:cubicBezTo>
                    <a:pt x="4" y="295"/>
                    <a:pt x="7" y="297"/>
                    <a:pt x="8" y="298"/>
                  </a:cubicBezTo>
                  <a:cubicBezTo>
                    <a:pt x="10" y="299"/>
                    <a:pt x="10" y="300"/>
                    <a:pt x="10" y="301"/>
                  </a:cubicBezTo>
                  <a:cubicBezTo>
                    <a:pt x="10" y="302"/>
                    <a:pt x="10" y="303"/>
                    <a:pt x="10" y="304"/>
                  </a:cubicBezTo>
                  <a:cubicBezTo>
                    <a:pt x="10" y="305"/>
                    <a:pt x="10" y="307"/>
                    <a:pt x="10" y="307"/>
                  </a:cubicBezTo>
                  <a:cubicBezTo>
                    <a:pt x="10" y="308"/>
                    <a:pt x="11" y="310"/>
                    <a:pt x="12" y="311"/>
                  </a:cubicBezTo>
                  <a:cubicBezTo>
                    <a:pt x="13" y="312"/>
                    <a:pt x="15" y="312"/>
                    <a:pt x="17" y="311"/>
                  </a:cubicBezTo>
                  <a:cubicBezTo>
                    <a:pt x="18" y="311"/>
                    <a:pt x="19" y="311"/>
                    <a:pt x="21" y="309"/>
                  </a:cubicBezTo>
                  <a:cubicBezTo>
                    <a:pt x="23" y="307"/>
                    <a:pt x="26" y="307"/>
                    <a:pt x="27" y="307"/>
                  </a:cubicBezTo>
                  <a:cubicBezTo>
                    <a:pt x="28" y="308"/>
                    <a:pt x="31" y="309"/>
                    <a:pt x="33" y="309"/>
                  </a:cubicBezTo>
                  <a:cubicBezTo>
                    <a:pt x="34" y="310"/>
                    <a:pt x="36" y="310"/>
                    <a:pt x="38" y="309"/>
                  </a:cubicBezTo>
                  <a:cubicBezTo>
                    <a:pt x="40" y="308"/>
                    <a:pt x="41" y="308"/>
                    <a:pt x="42" y="309"/>
                  </a:cubicBezTo>
                  <a:cubicBezTo>
                    <a:pt x="42" y="311"/>
                    <a:pt x="42" y="313"/>
                    <a:pt x="41" y="314"/>
                  </a:cubicBezTo>
                  <a:cubicBezTo>
                    <a:pt x="40" y="316"/>
                    <a:pt x="39" y="318"/>
                    <a:pt x="37" y="318"/>
                  </a:cubicBezTo>
                  <a:cubicBezTo>
                    <a:pt x="37" y="318"/>
                    <a:pt x="36" y="319"/>
                    <a:pt x="36" y="320"/>
                  </a:cubicBezTo>
                  <a:cubicBezTo>
                    <a:pt x="36" y="321"/>
                    <a:pt x="36" y="324"/>
                    <a:pt x="36" y="325"/>
                  </a:cubicBezTo>
                  <a:cubicBezTo>
                    <a:pt x="37" y="327"/>
                    <a:pt x="36" y="328"/>
                    <a:pt x="34" y="328"/>
                  </a:cubicBezTo>
                  <a:cubicBezTo>
                    <a:pt x="33" y="328"/>
                    <a:pt x="31" y="327"/>
                    <a:pt x="31" y="326"/>
                  </a:cubicBezTo>
                  <a:cubicBezTo>
                    <a:pt x="30" y="325"/>
                    <a:pt x="29" y="324"/>
                    <a:pt x="28" y="324"/>
                  </a:cubicBezTo>
                  <a:cubicBezTo>
                    <a:pt x="27" y="324"/>
                    <a:pt x="24" y="324"/>
                    <a:pt x="22" y="324"/>
                  </a:cubicBezTo>
                  <a:cubicBezTo>
                    <a:pt x="21" y="323"/>
                    <a:pt x="18" y="322"/>
                    <a:pt x="17" y="322"/>
                  </a:cubicBezTo>
                  <a:cubicBezTo>
                    <a:pt x="15" y="322"/>
                    <a:pt x="14" y="320"/>
                    <a:pt x="13" y="319"/>
                  </a:cubicBezTo>
                  <a:cubicBezTo>
                    <a:pt x="13" y="318"/>
                    <a:pt x="12" y="317"/>
                    <a:pt x="10" y="316"/>
                  </a:cubicBezTo>
                  <a:cubicBezTo>
                    <a:pt x="9" y="316"/>
                    <a:pt x="8" y="317"/>
                    <a:pt x="9" y="318"/>
                  </a:cubicBezTo>
                  <a:cubicBezTo>
                    <a:pt x="10" y="320"/>
                    <a:pt x="11" y="322"/>
                    <a:pt x="11" y="323"/>
                  </a:cubicBezTo>
                  <a:cubicBezTo>
                    <a:pt x="12" y="323"/>
                    <a:pt x="12" y="324"/>
                    <a:pt x="13" y="325"/>
                  </a:cubicBezTo>
                  <a:cubicBezTo>
                    <a:pt x="13" y="326"/>
                    <a:pt x="13" y="328"/>
                    <a:pt x="14" y="328"/>
                  </a:cubicBezTo>
                  <a:cubicBezTo>
                    <a:pt x="15" y="328"/>
                    <a:pt x="15" y="330"/>
                    <a:pt x="15" y="332"/>
                  </a:cubicBezTo>
                  <a:cubicBezTo>
                    <a:pt x="14" y="334"/>
                    <a:pt x="14" y="335"/>
                    <a:pt x="14" y="337"/>
                  </a:cubicBezTo>
                  <a:cubicBezTo>
                    <a:pt x="14" y="338"/>
                    <a:pt x="14" y="339"/>
                    <a:pt x="17" y="338"/>
                  </a:cubicBezTo>
                  <a:cubicBezTo>
                    <a:pt x="20" y="338"/>
                    <a:pt x="22" y="336"/>
                    <a:pt x="22" y="334"/>
                  </a:cubicBezTo>
                  <a:cubicBezTo>
                    <a:pt x="22" y="333"/>
                    <a:pt x="24" y="332"/>
                    <a:pt x="26" y="332"/>
                  </a:cubicBezTo>
                  <a:cubicBezTo>
                    <a:pt x="28" y="333"/>
                    <a:pt x="30" y="333"/>
                    <a:pt x="32" y="334"/>
                  </a:cubicBezTo>
                  <a:cubicBezTo>
                    <a:pt x="33" y="334"/>
                    <a:pt x="36" y="334"/>
                    <a:pt x="37" y="335"/>
                  </a:cubicBezTo>
                  <a:cubicBezTo>
                    <a:pt x="38" y="335"/>
                    <a:pt x="39" y="336"/>
                    <a:pt x="39" y="337"/>
                  </a:cubicBezTo>
                  <a:cubicBezTo>
                    <a:pt x="39" y="338"/>
                    <a:pt x="39" y="341"/>
                    <a:pt x="39" y="341"/>
                  </a:cubicBezTo>
                  <a:cubicBezTo>
                    <a:pt x="39" y="342"/>
                    <a:pt x="40" y="343"/>
                    <a:pt x="41" y="343"/>
                  </a:cubicBezTo>
                  <a:cubicBezTo>
                    <a:pt x="42" y="343"/>
                    <a:pt x="44" y="342"/>
                    <a:pt x="46" y="342"/>
                  </a:cubicBezTo>
                  <a:cubicBezTo>
                    <a:pt x="47" y="341"/>
                    <a:pt x="48" y="340"/>
                    <a:pt x="50" y="339"/>
                  </a:cubicBezTo>
                  <a:cubicBezTo>
                    <a:pt x="51" y="339"/>
                    <a:pt x="53" y="338"/>
                    <a:pt x="56" y="337"/>
                  </a:cubicBezTo>
                  <a:cubicBezTo>
                    <a:pt x="57" y="336"/>
                    <a:pt x="60" y="334"/>
                    <a:pt x="60" y="332"/>
                  </a:cubicBezTo>
                  <a:cubicBezTo>
                    <a:pt x="61" y="331"/>
                    <a:pt x="63" y="330"/>
                    <a:pt x="64" y="330"/>
                  </a:cubicBezTo>
                  <a:cubicBezTo>
                    <a:pt x="65" y="329"/>
                    <a:pt x="67" y="330"/>
                    <a:pt x="67" y="331"/>
                  </a:cubicBezTo>
                  <a:cubicBezTo>
                    <a:pt x="67" y="332"/>
                    <a:pt x="68" y="333"/>
                    <a:pt x="69" y="333"/>
                  </a:cubicBezTo>
                  <a:cubicBezTo>
                    <a:pt x="70" y="332"/>
                    <a:pt x="72" y="332"/>
                    <a:pt x="72" y="333"/>
                  </a:cubicBezTo>
                  <a:cubicBezTo>
                    <a:pt x="74" y="333"/>
                    <a:pt x="76" y="335"/>
                    <a:pt x="77" y="336"/>
                  </a:cubicBezTo>
                  <a:cubicBezTo>
                    <a:pt x="77" y="337"/>
                    <a:pt x="78" y="340"/>
                    <a:pt x="77" y="341"/>
                  </a:cubicBezTo>
                  <a:cubicBezTo>
                    <a:pt x="77" y="342"/>
                    <a:pt x="77" y="344"/>
                    <a:pt x="79" y="345"/>
                  </a:cubicBezTo>
                  <a:cubicBezTo>
                    <a:pt x="80" y="345"/>
                    <a:pt x="82" y="347"/>
                    <a:pt x="83" y="347"/>
                  </a:cubicBezTo>
                  <a:cubicBezTo>
                    <a:pt x="84" y="348"/>
                    <a:pt x="88" y="349"/>
                    <a:pt x="90" y="348"/>
                  </a:cubicBezTo>
                  <a:cubicBezTo>
                    <a:pt x="91" y="348"/>
                    <a:pt x="93" y="349"/>
                    <a:pt x="93" y="351"/>
                  </a:cubicBezTo>
                  <a:cubicBezTo>
                    <a:pt x="92" y="353"/>
                    <a:pt x="92" y="355"/>
                    <a:pt x="93" y="357"/>
                  </a:cubicBezTo>
                  <a:cubicBezTo>
                    <a:pt x="93" y="359"/>
                    <a:pt x="94" y="360"/>
                    <a:pt x="95" y="361"/>
                  </a:cubicBezTo>
                  <a:cubicBezTo>
                    <a:pt x="95" y="362"/>
                    <a:pt x="96" y="363"/>
                    <a:pt x="97" y="363"/>
                  </a:cubicBezTo>
                  <a:cubicBezTo>
                    <a:pt x="98" y="363"/>
                    <a:pt x="101" y="364"/>
                    <a:pt x="101" y="364"/>
                  </a:cubicBezTo>
                  <a:cubicBezTo>
                    <a:pt x="103" y="364"/>
                    <a:pt x="104" y="365"/>
                    <a:pt x="103" y="366"/>
                  </a:cubicBezTo>
                  <a:cubicBezTo>
                    <a:pt x="103" y="367"/>
                    <a:pt x="102" y="369"/>
                    <a:pt x="101" y="370"/>
                  </a:cubicBezTo>
                  <a:cubicBezTo>
                    <a:pt x="101" y="372"/>
                    <a:pt x="101" y="375"/>
                    <a:pt x="101" y="375"/>
                  </a:cubicBezTo>
                  <a:cubicBezTo>
                    <a:pt x="101" y="377"/>
                    <a:pt x="100" y="379"/>
                    <a:pt x="99" y="380"/>
                  </a:cubicBezTo>
                  <a:cubicBezTo>
                    <a:pt x="98" y="381"/>
                    <a:pt x="98" y="383"/>
                    <a:pt x="98" y="384"/>
                  </a:cubicBezTo>
                  <a:cubicBezTo>
                    <a:pt x="99" y="385"/>
                    <a:pt x="99" y="386"/>
                    <a:pt x="99" y="388"/>
                  </a:cubicBezTo>
                  <a:cubicBezTo>
                    <a:pt x="100" y="389"/>
                    <a:pt x="99" y="389"/>
                    <a:pt x="98" y="389"/>
                  </a:cubicBezTo>
                  <a:cubicBezTo>
                    <a:pt x="96" y="389"/>
                    <a:pt x="95" y="388"/>
                    <a:pt x="94" y="387"/>
                  </a:cubicBezTo>
                  <a:cubicBezTo>
                    <a:pt x="93" y="387"/>
                    <a:pt x="91" y="387"/>
                    <a:pt x="91" y="388"/>
                  </a:cubicBezTo>
                  <a:cubicBezTo>
                    <a:pt x="90" y="388"/>
                    <a:pt x="89" y="390"/>
                    <a:pt x="88" y="393"/>
                  </a:cubicBezTo>
                  <a:cubicBezTo>
                    <a:pt x="88" y="394"/>
                    <a:pt x="87" y="397"/>
                    <a:pt x="87" y="397"/>
                  </a:cubicBezTo>
                  <a:cubicBezTo>
                    <a:pt x="87" y="397"/>
                    <a:pt x="88" y="398"/>
                    <a:pt x="90" y="399"/>
                  </a:cubicBezTo>
                  <a:cubicBezTo>
                    <a:pt x="92" y="400"/>
                    <a:pt x="95" y="401"/>
                    <a:pt x="96" y="400"/>
                  </a:cubicBezTo>
                  <a:cubicBezTo>
                    <a:pt x="97" y="400"/>
                    <a:pt x="100" y="398"/>
                    <a:pt x="102" y="397"/>
                  </a:cubicBezTo>
                  <a:cubicBezTo>
                    <a:pt x="104" y="395"/>
                    <a:pt x="105" y="392"/>
                    <a:pt x="106" y="391"/>
                  </a:cubicBezTo>
                  <a:cubicBezTo>
                    <a:pt x="107" y="390"/>
                    <a:pt x="108" y="387"/>
                    <a:pt x="108" y="385"/>
                  </a:cubicBezTo>
                  <a:cubicBezTo>
                    <a:pt x="109" y="385"/>
                    <a:pt x="109" y="382"/>
                    <a:pt x="110" y="381"/>
                  </a:cubicBezTo>
                  <a:cubicBezTo>
                    <a:pt x="110" y="380"/>
                    <a:pt x="112" y="379"/>
                    <a:pt x="114" y="378"/>
                  </a:cubicBezTo>
                  <a:cubicBezTo>
                    <a:pt x="117" y="378"/>
                    <a:pt x="119" y="378"/>
                    <a:pt x="120" y="377"/>
                  </a:cubicBezTo>
                  <a:cubicBezTo>
                    <a:pt x="121" y="377"/>
                    <a:pt x="124" y="378"/>
                    <a:pt x="125" y="378"/>
                  </a:cubicBezTo>
                  <a:cubicBezTo>
                    <a:pt x="127" y="379"/>
                    <a:pt x="128" y="379"/>
                    <a:pt x="130" y="379"/>
                  </a:cubicBezTo>
                  <a:cubicBezTo>
                    <a:pt x="132" y="380"/>
                    <a:pt x="134" y="380"/>
                    <a:pt x="135" y="379"/>
                  </a:cubicBezTo>
                  <a:cubicBezTo>
                    <a:pt x="136" y="379"/>
                    <a:pt x="137" y="377"/>
                    <a:pt x="138" y="376"/>
                  </a:cubicBezTo>
                  <a:cubicBezTo>
                    <a:pt x="139" y="375"/>
                    <a:pt x="141" y="374"/>
                    <a:pt x="143" y="374"/>
                  </a:cubicBezTo>
                  <a:cubicBezTo>
                    <a:pt x="144" y="374"/>
                    <a:pt x="146" y="373"/>
                    <a:pt x="147" y="373"/>
                  </a:cubicBezTo>
                  <a:cubicBezTo>
                    <a:pt x="148" y="373"/>
                    <a:pt x="150" y="373"/>
                    <a:pt x="150" y="372"/>
                  </a:cubicBezTo>
                  <a:cubicBezTo>
                    <a:pt x="151" y="371"/>
                    <a:pt x="152" y="370"/>
                    <a:pt x="152" y="369"/>
                  </a:cubicBezTo>
                  <a:cubicBezTo>
                    <a:pt x="154" y="368"/>
                    <a:pt x="155" y="366"/>
                    <a:pt x="156" y="365"/>
                  </a:cubicBezTo>
                  <a:cubicBezTo>
                    <a:pt x="156" y="363"/>
                    <a:pt x="158" y="362"/>
                    <a:pt x="159" y="362"/>
                  </a:cubicBezTo>
                  <a:cubicBezTo>
                    <a:pt x="160" y="363"/>
                    <a:pt x="161" y="364"/>
                    <a:pt x="162" y="364"/>
                  </a:cubicBezTo>
                  <a:cubicBezTo>
                    <a:pt x="163" y="365"/>
                    <a:pt x="165" y="365"/>
                    <a:pt x="167" y="365"/>
                  </a:cubicBezTo>
                  <a:cubicBezTo>
                    <a:pt x="168" y="365"/>
                    <a:pt x="170" y="365"/>
                    <a:pt x="171" y="366"/>
                  </a:cubicBezTo>
                  <a:cubicBezTo>
                    <a:pt x="173" y="366"/>
                    <a:pt x="175" y="366"/>
                    <a:pt x="177" y="365"/>
                  </a:cubicBezTo>
                  <a:cubicBezTo>
                    <a:pt x="178" y="364"/>
                    <a:pt x="181" y="362"/>
                    <a:pt x="183" y="362"/>
                  </a:cubicBezTo>
                  <a:cubicBezTo>
                    <a:pt x="184" y="361"/>
                    <a:pt x="184" y="360"/>
                    <a:pt x="184" y="359"/>
                  </a:cubicBezTo>
                  <a:cubicBezTo>
                    <a:pt x="184" y="358"/>
                    <a:pt x="185" y="357"/>
                    <a:pt x="186" y="356"/>
                  </a:cubicBezTo>
                  <a:cubicBezTo>
                    <a:pt x="187" y="355"/>
                    <a:pt x="190" y="355"/>
                    <a:pt x="193" y="355"/>
                  </a:cubicBezTo>
                  <a:cubicBezTo>
                    <a:pt x="196" y="355"/>
                    <a:pt x="198" y="355"/>
                    <a:pt x="198" y="355"/>
                  </a:cubicBezTo>
                  <a:cubicBezTo>
                    <a:pt x="197" y="354"/>
                    <a:pt x="196" y="354"/>
                    <a:pt x="195" y="354"/>
                  </a:cubicBezTo>
                  <a:cubicBezTo>
                    <a:pt x="194" y="354"/>
                    <a:pt x="192" y="353"/>
                    <a:pt x="191" y="352"/>
                  </a:cubicBezTo>
                  <a:cubicBezTo>
                    <a:pt x="190" y="351"/>
                    <a:pt x="189" y="350"/>
                    <a:pt x="189" y="349"/>
                  </a:cubicBezTo>
                  <a:cubicBezTo>
                    <a:pt x="189" y="348"/>
                    <a:pt x="190" y="348"/>
                    <a:pt x="191" y="348"/>
                  </a:cubicBezTo>
                  <a:cubicBezTo>
                    <a:pt x="192" y="349"/>
                    <a:pt x="192" y="348"/>
                    <a:pt x="192" y="347"/>
                  </a:cubicBezTo>
                  <a:cubicBezTo>
                    <a:pt x="192" y="345"/>
                    <a:pt x="193" y="345"/>
                    <a:pt x="194" y="347"/>
                  </a:cubicBezTo>
                  <a:cubicBezTo>
                    <a:pt x="195" y="348"/>
                    <a:pt x="196" y="348"/>
                    <a:pt x="197" y="349"/>
                  </a:cubicBezTo>
                  <a:cubicBezTo>
                    <a:pt x="197" y="350"/>
                    <a:pt x="198" y="350"/>
                    <a:pt x="199" y="351"/>
                  </a:cubicBezTo>
                  <a:cubicBezTo>
                    <a:pt x="200" y="352"/>
                    <a:pt x="200" y="351"/>
                    <a:pt x="199" y="349"/>
                  </a:cubicBezTo>
                  <a:cubicBezTo>
                    <a:pt x="199" y="348"/>
                    <a:pt x="198" y="346"/>
                    <a:pt x="198" y="345"/>
                  </a:cubicBezTo>
                  <a:cubicBezTo>
                    <a:pt x="198" y="344"/>
                    <a:pt x="199" y="343"/>
                    <a:pt x="199" y="341"/>
                  </a:cubicBezTo>
                  <a:cubicBezTo>
                    <a:pt x="199" y="340"/>
                    <a:pt x="199" y="337"/>
                    <a:pt x="199" y="337"/>
                  </a:cubicBezTo>
                  <a:cubicBezTo>
                    <a:pt x="198" y="335"/>
                    <a:pt x="197" y="333"/>
                    <a:pt x="197" y="332"/>
                  </a:cubicBezTo>
                  <a:cubicBezTo>
                    <a:pt x="196" y="331"/>
                    <a:pt x="195" y="328"/>
                    <a:pt x="194" y="327"/>
                  </a:cubicBezTo>
                  <a:cubicBezTo>
                    <a:pt x="194" y="326"/>
                    <a:pt x="193" y="322"/>
                    <a:pt x="193" y="321"/>
                  </a:cubicBezTo>
                  <a:cubicBezTo>
                    <a:pt x="193" y="318"/>
                    <a:pt x="192" y="316"/>
                    <a:pt x="192" y="316"/>
                  </a:cubicBezTo>
                  <a:cubicBezTo>
                    <a:pt x="191" y="316"/>
                    <a:pt x="190" y="316"/>
                    <a:pt x="191" y="315"/>
                  </a:cubicBezTo>
                  <a:cubicBezTo>
                    <a:pt x="191" y="314"/>
                    <a:pt x="192" y="312"/>
                    <a:pt x="193" y="310"/>
                  </a:cubicBezTo>
                  <a:cubicBezTo>
                    <a:pt x="195" y="310"/>
                    <a:pt x="196" y="308"/>
                    <a:pt x="196" y="306"/>
                  </a:cubicBezTo>
                  <a:cubicBezTo>
                    <a:pt x="196" y="305"/>
                    <a:pt x="196" y="303"/>
                    <a:pt x="196" y="301"/>
                  </a:cubicBezTo>
                  <a:cubicBezTo>
                    <a:pt x="196" y="299"/>
                    <a:pt x="195" y="298"/>
                    <a:pt x="195" y="297"/>
                  </a:cubicBezTo>
                  <a:cubicBezTo>
                    <a:pt x="194" y="297"/>
                    <a:pt x="194" y="296"/>
                    <a:pt x="194" y="295"/>
                  </a:cubicBezTo>
                  <a:cubicBezTo>
                    <a:pt x="195" y="293"/>
                    <a:pt x="195" y="293"/>
                    <a:pt x="194" y="292"/>
                  </a:cubicBezTo>
                  <a:cubicBezTo>
                    <a:pt x="193" y="291"/>
                    <a:pt x="193" y="290"/>
                    <a:pt x="192" y="289"/>
                  </a:cubicBezTo>
                  <a:cubicBezTo>
                    <a:pt x="191" y="289"/>
                    <a:pt x="191" y="288"/>
                    <a:pt x="191" y="287"/>
                  </a:cubicBezTo>
                  <a:cubicBezTo>
                    <a:pt x="191" y="285"/>
                    <a:pt x="191" y="283"/>
                    <a:pt x="190" y="282"/>
                  </a:cubicBezTo>
                  <a:cubicBezTo>
                    <a:pt x="190" y="280"/>
                    <a:pt x="189" y="277"/>
                    <a:pt x="189" y="274"/>
                  </a:cubicBezTo>
                  <a:cubicBezTo>
                    <a:pt x="189" y="272"/>
                    <a:pt x="189" y="269"/>
                    <a:pt x="189" y="267"/>
                  </a:cubicBezTo>
                  <a:cubicBezTo>
                    <a:pt x="189" y="265"/>
                    <a:pt x="190" y="262"/>
                    <a:pt x="191" y="261"/>
                  </a:cubicBezTo>
                  <a:cubicBezTo>
                    <a:pt x="191" y="260"/>
                    <a:pt x="191" y="257"/>
                    <a:pt x="191" y="255"/>
                  </a:cubicBezTo>
                  <a:cubicBezTo>
                    <a:pt x="192" y="253"/>
                    <a:pt x="193" y="250"/>
                    <a:pt x="194" y="249"/>
                  </a:cubicBezTo>
                  <a:cubicBezTo>
                    <a:pt x="196" y="248"/>
                    <a:pt x="197" y="245"/>
                    <a:pt x="198" y="243"/>
                  </a:cubicBezTo>
                  <a:cubicBezTo>
                    <a:pt x="198" y="241"/>
                    <a:pt x="199" y="237"/>
                    <a:pt x="201" y="235"/>
                  </a:cubicBezTo>
                  <a:cubicBezTo>
                    <a:pt x="203" y="233"/>
                    <a:pt x="205" y="231"/>
                    <a:pt x="207" y="230"/>
                  </a:cubicBezTo>
                  <a:cubicBezTo>
                    <a:pt x="209" y="228"/>
                    <a:pt x="212" y="227"/>
                    <a:pt x="213" y="226"/>
                  </a:cubicBezTo>
                  <a:cubicBezTo>
                    <a:pt x="215" y="225"/>
                    <a:pt x="218" y="224"/>
                    <a:pt x="221" y="223"/>
                  </a:cubicBezTo>
                  <a:cubicBezTo>
                    <a:pt x="223" y="222"/>
                    <a:pt x="226" y="222"/>
                    <a:pt x="228" y="222"/>
                  </a:cubicBezTo>
                  <a:cubicBezTo>
                    <a:pt x="229" y="222"/>
                    <a:pt x="230" y="223"/>
                    <a:pt x="230" y="224"/>
                  </a:cubicBezTo>
                  <a:cubicBezTo>
                    <a:pt x="230" y="225"/>
                    <a:pt x="231" y="227"/>
                    <a:pt x="231" y="228"/>
                  </a:cubicBezTo>
                  <a:cubicBezTo>
                    <a:pt x="231" y="229"/>
                    <a:pt x="231" y="230"/>
                    <a:pt x="231" y="230"/>
                  </a:cubicBezTo>
                  <a:cubicBezTo>
                    <a:pt x="231" y="230"/>
                    <a:pt x="231" y="230"/>
                    <a:pt x="233" y="229"/>
                  </a:cubicBezTo>
                  <a:cubicBezTo>
                    <a:pt x="234" y="229"/>
                    <a:pt x="235" y="229"/>
                    <a:pt x="236" y="230"/>
                  </a:cubicBezTo>
                  <a:cubicBezTo>
                    <a:pt x="237" y="230"/>
                    <a:pt x="238" y="231"/>
                    <a:pt x="239" y="231"/>
                  </a:cubicBezTo>
                  <a:cubicBezTo>
                    <a:pt x="239" y="231"/>
                    <a:pt x="240" y="230"/>
                    <a:pt x="241" y="229"/>
                  </a:cubicBezTo>
                  <a:cubicBezTo>
                    <a:pt x="242" y="228"/>
                    <a:pt x="242" y="228"/>
                    <a:pt x="242" y="228"/>
                  </a:cubicBezTo>
                  <a:cubicBezTo>
                    <a:pt x="242" y="228"/>
                    <a:pt x="242" y="227"/>
                    <a:pt x="243" y="225"/>
                  </a:cubicBezTo>
                  <a:cubicBezTo>
                    <a:pt x="243" y="225"/>
                    <a:pt x="245" y="222"/>
                    <a:pt x="247" y="221"/>
                  </a:cubicBezTo>
                  <a:cubicBezTo>
                    <a:pt x="248" y="220"/>
                    <a:pt x="250" y="218"/>
                    <a:pt x="251" y="216"/>
                  </a:cubicBezTo>
                  <a:cubicBezTo>
                    <a:pt x="251" y="214"/>
                    <a:pt x="252" y="211"/>
                    <a:pt x="253" y="209"/>
                  </a:cubicBezTo>
                  <a:cubicBezTo>
                    <a:pt x="254" y="207"/>
                    <a:pt x="254" y="205"/>
                    <a:pt x="255" y="204"/>
                  </a:cubicBezTo>
                  <a:cubicBezTo>
                    <a:pt x="256" y="202"/>
                    <a:pt x="257" y="200"/>
                    <a:pt x="257" y="200"/>
                  </a:cubicBezTo>
                  <a:cubicBezTo>
                    <a:pt x="258" y="199"/>
                    <a:pt x="259" y="197"/>
                    <a:pt x="260" y="197"/>
                  </a:cubicBezTo>
                  <a:cubicBezTo>
                    <a:pt x="261" y="196"/>
                    <a:pt x="262" y="196"/>
                    <a:pt x="264" y="196"/>
                  </a:cubicBezTo>
                  <a:cubicBezTo>
                    <a:pt x="265" y="196"/>
                    <a:pt x="268" y="197"/>
                    <a:pt x="269" y="197"/>
                  </a:cubicBezTo>
                  <a:cubicBezTo>
                    <a:pt x="269" y="197"/>
                    <a:pt x="272" y="197"/>
                    <a:pt x="274" y="197"/>
                  </a:cubicBezTo>
                  <a:cubicBezTo>
                    <a:pt x="276" y="197"/>
                    <a:pt x="278" y="197"/>
                    <a:pt x="279" y="198"/>
                  </a:cubicBezTo>
                  <a:cubicBezTo>
                    <a:pt x="281" y="198"/>
                    <a:pt x="282" y="198"/>
                    <a:pt x="282" y="198"/>
                  </a:cubicBezTo>
                  <a:cubicBezTo>
                    <a:pt x="282" y="198"/>
                    <a:pt x="284" y="198"/>
                    <a:pt x="286" y="197"/>
                  </a:cubicBezTo>
                  <a:cubicBezTo>
                    <a:pt x="287" y="196"/>
                    <a:pt x="290" y="195"/>
                    <a:pt x="293" y="195"/>
                  </a:cubicBezTo>
                  <a:cubicBezTo>
                    <a:pt x="295" y="193"/>
                    <a:pt x="299" y="192"/>
                    <a:pt x="302" y="191"/>
                  </a:cubicBezTo>
                  <a:cubicBezTo>
                    <a:pt x="303" y="190"/>
                    <a:pt x="306" y="188"/>
                    <a:pt x="308" y="187"/>
                  </a:cubicBezTo>
                  <a:cubicBezTo>
                    <a:pt x="309" y="186"/>
                    <a:pt x="311" y="186"/>
                    <a:pt x="312" y="185"/>
                  </a:cubicBezTo>
                  <a:cubicBezTo>
                    <a:pt x="314" y="184"/>
                    <a:pt x="315" y="182"/>
                    <a:pt x="315" y="181"/>
                  </a:cubicBezTo>
                  <a:cubicBezTo>
                    <a:pt x="316" y="180"/>
                    <a:pt x="316" y="179"/>
                    <a:pt x="316" y="179"/>
                  </a:cubicBezTo>
                  <a:cubicBezTo>
                    <a:pt x="316" y="179"/>
                    <a:pt x="316" y="178"/>
                    <a:pt x="317" y="176"/>
                  </a:cubicBezTo>
                  <a:cubicBezTo>
                    <a:pt x="317" y="175"/>
                    <a:pt x="317" y="174"/>
                    <a:pt x="317" y="174"/>
                  </a:cubicBezTo>
                  <a:cubicBezTo>
                    <a:pt x="310" y="173"/>
                    <a:pt x="310" y="173"/>
                    <a:pt x="310" y="173"/>
                  </a:cubicBezTo>
                  <a:cubicBezTo>
                    <a:pt x="315" y="168"/>
                    <a:pt x="315" y="168"/>
                    <a:pt x="315" y="168"/>
                  </a:cubicBezTo>
                  <a:cubicBezTo>
                    <a:pt x="315" y="168"/>
                    <a:pt x="314" y="168"/>
                    <a:pt x="314" y="167"/>
                  </a:cubicBezTo>
                  <a:cubicBezTo>
                    <a:pt x="314" y="167"/>
                    <a:pt x="313" y="165"/>
                    <a:pt x="313" y="164"/>
                  </a:cubicBezTo>
                  <a:cubicBezTo>
                    <a:pt x="313" y="162"/>
                    <a:pt x="315" y="159"/>
                    <a:pt x="316" y="157"/>
                  </a:cubicBezTo>
                  <a:cubicBezTo>
                    <a:pt x="317" y="154"/>
                    <a:pt x="321" y="151"/>
                    <a:pt x="323" y="150"/>
                  </a:cubicBezTo>
                  <a:cubicBezTo>
                    <a:pt x="324" y="149"/>
                    <a:pt x="327" y="146"/>
                    <a:pt x="329" y="145"/>
                  </a:cubicBezTo>
                  <a:cubicBezTo>
                    <a:pt x="330" y="144"/>
                    <a:pt x="332" y="143"/>
                    <a:pt x="335" y="142"/>
                  </a:cubicBezTo>
                  <a:cubicBezTo>
                    <a:pt x="337" y="141"/>
                    <a:pt x="340" y="139"/>
                    <a:pt x="343" y="138"/>
                  </a:cubicBezTo>
                  <a:cubicBezTo>
                    <a:pt x="346" y="137"/>
                    <a:pt x="348" y="136"/>
                    <a:pt x="350" y="135"/>
                  </a:cubicBezTo>
                  <a:cubicBezTo>
                    <a:pt x="351" y="134"/>
                    <a:pt x="354" y="132"/>
                    <a:pt x="356" y="131"/>
                  </a:cubicBezTo>
                  <a:cubicBezTo>
                    <a:pt x="358" y="130"/>
                    <a:pt x="361" y="128"/>
                    <a:pt x="363" y="128"/>
                  </a:cubicBezTo>
                  <a:cubicBezTo>
                    <a:pt x="364" y="127"/>
                    <a:pt x="366" y="126"/>
                    <a:pt x="367" y="124"/>
                  </a:cubicBezTo>
                  <a:cubicBezTo>
                    <a:pt x="368" y="123"/>
                    <a:pt x="370" y="121"/>
                    <a:pt x="371" y="121"/>
                  </a:cubicBezTo>
                  <a:cubicBezTo>
                    <a:pt x="371" y="119"/>
                    <a:pt x="373" y="117"/>
                    <a:pt x="374" y="116"/>
                  </a:cubicBezTo>
                  <a:cubicBezTo>
                    <a:pt x="375" y="115"/>
                    <a:pt x="377" y="112"/>
                    <a:pt x="378" y="110"/>
                  </a:cubicBezTo>
                  <a:cubicBezTo>
                    <a:pt x="379" y="109"/>
                    <a:pt x="381" y="106"/>
                    <a:pt x="382" y="104"/>
                  </a:cubicBezTo>
                  <a:cubicBezTo>
                    <a:pt x="384" y="102"/>
                    <a:pt x="386" y="101"/>
                    <a:pt x="387" y="100"/>
                  </a:cubicBezTo>
                  <a:cubicBezTo>
                    <a:pt x="389" y="98"/>
                    <a:pt x="392" y="96"/>
                    <a:pt x="394" y="95"/>
                  </a:cubicBezTo>
                  <a:cubicBezTo>
                    <a:pt x="397" y="93"/>
                    <a:pt x="402" y="91"/>
                    <a:pt x="404" y="90"/>
                  </a:cubicBezTo>
                  <a:cubicBezTo>
                    <a:pt x="406" y="89"/>
                    <a:pt x="410" y="88"/>
                    <a:pt x="410" y="87"/>
                  </a:cubicBezTo>
                  <a:cubicBezTo>
                    <a:pt x="412" y="87"/>
                    <a:pt x="414" y="86"/>
                    <a:pt x="415" y="85"/>
                  </a:cubicBezTo>
                  <a:cubicBezTo>
                    <a:pt x="416" y="84"/>
                    <a:pt x="417" y="82"/>
                    <a:pt x="418" y="80"/>
                  </a:cubicBezTo>
                  <a:cubicBezTo>
                    <a:pt x="418" y="79"/>
                    <a:pt x="420" y="76"/>
                    <a:pt x="421" y="75"/>
                  </a:cubicBezTo>
                  <a:cubicBezTo>
                    <a:pt x="422" y="74"/>
                    <a:pt x="425" y="72"/>
                    <a:pt x="425" y="71"/>
                  </a:cubicBezTo>
                  <a:cubicBezTo>
                    <a:pt x="427" y="70"/>
                    <a:pt x="429" y="67"/>
                    <a:pt x="431" y="65"/>
                  </a:cubicBezTo>
                  <a:cubicBezTo>
                    <a:pt x="432" y="63"/>
                    <a:pt x="434" y="61"/>
                    <a:pt x="436" y="59"/>
                  </a:cubicBezTo>
                  <a:cubicBezTo>
                    <a:pt x="437" y="57"/>
                    <a:pt x="439" y="55"/>
                    <a:pt x="441" y="54"/>
                  </a:cubicBezTo>
                  <a:cubicBezTo>
                    <a:pt x="441" y="52"/>
                    <a:pt x="443" y="49"/>
                    <a:pt x="445" y="48"/>
                  </a:cubicBezTo>
                  <a:cubicBezTo>
                    <a:pt x="447" y="46"/>
                    <a:pt x="448" y="44"/>
                    <a:pt x="448" y="43"/>
                  </a:cubicBezTo>
                  <a:cubicBezTo>
                    <a:pt x="449" y="42"/>
                    <a:pt x="449" y="42"/>
                    <a:pt x="449" y="40"/>
                  </a:cubicBezTo>
                  <a:cubicBezTo>
                    <a:pt x="449" y="39"/>
                    <a:pt x="450" y="36"/>
                    <a:pt x="452" y="36"/>
                  </a:cubicBezTo>
                  <a:cubicBezTo>
                    <a:pt x="453" y="35"/>
                    <a:pt x="454" y="34"/>
                    <a:pt x="455" y="32"/>
                  </a:cubicBezTo>
                  <a:cubicBezTo>
                    <a:pt x="455" y="32"/>
                    <a:pt x="452" y="33"/>
                    <a:pt x="449" y="3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9" name="Freeform 46">
              <a:extLst>
                <a:ext uri="{FF2B5EF4-FFF2-40B4-BE49-F238E27FC236}">
                  <a16:creationId xmlns:a16="http://schemas.microsoft.com/office/drawing/2014/main" id="{3A2738EA-4A2D-41E7-BF20-329E4DA128F7}"/>
                </a:ext>
              </a:extLst>
            </p:cNvPr>
            <p:cNvSpPr>
              <a:spLocks/>
            </p:cNvSpPr>
            <p:nvPr/>
          </p:nvSpPr>
          <p:spPr bwMode="auto">
            <a:xfrm>
              <a:off x="5479369" y="2378761"/>
              <a:ext cx="398670" cy="635118"/>
            </a:xfrm>
            <a:custGeom>
              <a:avLst/>
              <a:gdLst/>
              <a:ahLst/>
              <a:cxnLst>
                <a:cxn ang="0">
                  <a:pos x="10" y="171"/>
                </a:cxn>
                <a:cxn ang="0">
                  <a:pos x="17" y="191"/>
                </a:cxn>
                <a:cxn ang="0">
                  <a:pos x="20" y="206"/>
                </a:cxn>
                <a:cxn ang="0">
                  <a:pos x="10" y="219"/>
                </a:cxn>
                <a:cxn ang="0">
                  <a:pos x="12" y="233"/>
                </a:cxn>
                <a:cxn ang="0">
                  <a:pos x="19" y="245"/>
                </a:cxn>
                <a:cxn ang="0">
                  <a:pos x="34" y="260"/>
                </a:cxn>
                <a:cxn ang="0">
                  <a:pos x="17" y="264"/>
                </a:cxn>
                <a:cxn ang="0">
                  <a:pos x="2" y="281"/>
                </a:cxn>
                <a:cxn ang="0">
                  <a:pos x="2" y="303"/>
                </a:cxn>
                <a:cxn ang="0">
                  <a:pos x="20" y="313"/>
                </a:cxn>
                <a:cxn ang="0">
                  <a:pos x="36" y="330"/>
                </a:cxn>
                <a:cxn ang="0">
                  <a:pos x="40" y="350"/>
                </a:cxn>
                <a:cxn ang="0">
                  <a:pos x="67" y="338"/>
                </a:cxn>
                <a:cxn ang="0">
                  <a:pos x="79" y="319"/>
                </a:cxn>
                <a:cxn ang="0">
                  <a:pos x="95" y="299"/>
                </a:cxn>
                <a:cxn ang="0">
                  <a:pos x="108" y="286"/>
                </a:cxn>
                <a:cxn ang="0">
                  <a:pos x="104" y="261"/>
                </a:cxn>
                <a:cxn ang="0">
                  <a:pos x="95" y="238"/>
                </a:cxn>
                <a:cxn ang="0">
                  <a:pos x="87" y="225"/>
                </a:cxn>
                <a:cxn ang="0">
                  <a:pos x="110" y="234"/>
                </a:cxn>
                <a:cxn ang="0">
                  <a:pos x="131" y="236"/>
                </a:cxn>
                <a:cxn ang="0">
                  <a:pos x="120" y="223"/>
                </a:cxn>
                <a:cxn ang="0">
                  <a:pos x="115" y="199"/>
                </a:cxn>
                <a:cxn ang="0">
                  <a:pos x="124" y="175"/>
                </a:cxn>
                <a:cxn ang="0">
                  <a:pos x="145" y="163"/>
                </a:cxn>
                <a:cxn ang="0">
                  <a:pos x="164" y="152"/>
                </a:cxn>
                <a:cxn ang="0">
                  <a:pos x="169" y="139"/>
                </a:cxn>
                <a:cxn ang="0">
                  <a:pos x="178" y="119"/>
                </a:cxn>
                <a:cxn ang="0">
                  <a:pos x="184" y="102"/>
                </a:cxn>
                <a:cxn ang="0">
                  <a:pos x="204" y="83"/>
                </a:cxn>
                <a:cxn ang="0">
                  <a:pos x="218" y="63"/>
                </a:cxn>
                <a:cxn ang="0">
                  <a:pos x="200" y="41"/>
                </a:cxn>
                <a:cxn ang="0">
                  <a:pos x="197" y="27"/>
                </a:cxn>
                <a:cxn ang="0">
                  <a:pos x="183" y="16"/>
                </a:cxn>
                <a:cxn ang="0">
                  <a:pos x="169" y="0"/>
                </a:cxn>
                <a:cxn ang="0">
                  <a:pos x="152" y="11"/>
                </a:cxn>
                <a:cxn ang="0">
                  <a:pos x="132" y="14"/>
                </a:cxn>
                <a:cxn ang="0">
                  <a:pos x="119" y="22"/>
                </a:cxn>
                <a:cxn ang="0">
                  <a:pos x="95" y="22"/>
                </a:cxn>
                <a:cxn ang="0">
                  <a:pos x="79" y="22"/>
                </a:cxn>
                <a:cxn ang="0">
                  <a:pos x="72" y="23"/>
                </a:cxn>
                <a:cxn ang="0">
                  <a:pos x="73" y="39"/>
                </a:cxn>
                <a:cxn ang="0">
                  <a:pos x="86" y="39"/>
                </a:cxn>
                <a:cxn ang="0">
                  <a:pos x="99" y="47"/>
                </a:cxn>
                <a:cxn ang="0">
                  <a:pos x="97" y="61"/>
                </a:cxn>
                <a:cxn ang="0">
                  <a:pos x="84" y="74"/>
                </a:cxn>
                <a:cxn ang="0">
                  <a:pos x="75" y="89"/>
                </a:cxn>
                <a:cxn ang="0">
                  <a:pos x="62" y="97"/>
                </a:cxn>
                <a:cxn ang="0">
                  <a:pos x="47" y="99"/>
                </a:cxn>
                <a:cxn ang="0">
                  <a:pos x="42" y="110"/>
                </a:cxn>
                <a:cxn ang="0">
                  <a:pos x="32" y="124"/>
                </a:cxn>
                <a:cxn ang="0">
                  <a:pos x="26" y="137"/>
                </a:cxn>
                <a:cxn ang="0">
                  <a:pos x="24" y="151"/>
                </a:cxn>
                <a:cxn ang="0">
                  <a:pos x="21" y="157"/>
                </a:cxn>
              </a:cxnLst>
              <a:rect l="0" t="0" r="r" b="b"/>
              <a:pathLst>
                <a:path w="220" h="351">
                  <a:moveTo>
                    <a:pt x="21" y="159"/>
                  </a:moveTo>
                  <a:cubicBezTo>
                    <a:pt x="21" y="160"/>
                    <a:pt x="18" y="162"/>
                    <a:pt x="15" y="163"/>
                  </a:cubicBezTo>
                  <a:cubicBezTo>
                    <a:pt x="13" y="164"/>
                    <a:pt x="11" y="166"/>
                    <a:pt x="11" y="167"/>
                  </a:cubicBezTo>
                  <a:cubicBezTo>
                    <a:pt x="10" y="168"/>
                    <a:pt x="9" y="170"/>
                    <a:pt x="10" y="171"/>
                  </a:cubicBezTo>
                  <a:cubicBezTo>
                    <a:pt x="10" y="172"/>
                    <a:pt x="11" y="175"/>
                    <a:pt x="12" y="176"/>
                  </a:cubicBezTo>
                  <a:cubicBezTo>
                    <a:pt x="13" y="177"/>
                    <a:pt x="14" y="179"/>
                    <a:pt x="14" y="180"/>
                  </a:cubicBezTo>
                  <a:cubicBezTo>
                    <a:pt x="14" y="181"/>
                    <a:pt x="15" y="182"/>
                    <a:pt x="16" y="185"/>
                  </a:cubicBezTo>
                  <a:cubicBezTo>
                    <a:pt x="17" y="186"/>
                    <a:pt x="17" y="189"/>
                    <a:pt x="17" y="191"/>
                  </a:cubicBezTo>
                  <a:cubicBezTo>
                    <a:pt x="17" y="192"/>
                    <a:pt x="16" y="195"/>
                    <a:pt x="16" y="196"/>
                  </a:cubicBezTo>
                  <a:cubicBezTo>
                    <a:pt x="15" y="197"/>
                    <a:pt x="15" y="197"/>
                    <a:pt x="16" y="197"/>
                  </a:cubicBezTo>
                  <a:cubicBezTo>
                    <a:pt x="16" y="198"/>
                    <a:pt x="18" y="199"/>
                    <a:pt x="18" y="201"/>
                  </a:cubicBezTo>
                  <a:cubicBezTo>
                    <a:pt x="19" y="202"/>
                    <a:pt x="20" y="204"/>
                    <a:pt x="20" y="206"/>
                  </a:cubicBezTo>
                  <a:cubicBezTo>
                    <a:pt x="20" y="207"/>
                    <a:pt x="19" y="209"/>
                    <a:pt x="18" y="210"/>
                  </a:cubicBezTo>
                  <a:cubicBezTo>
                    <a:pt x="17" y="212"/>
                    <a:pt x="16" y="213"/>
                    <a:pt x="15" y="213"/>
                  </a:cubicBezTo>
                  <a:cubicBezTo>
                    <a:pt x="14" y="213"/>
                    <a:pt x="12" y="215"/>
                    <a:pt x="11" y="215"/>
                  </a:cubicBezTo>
                  <a:cubicBezTo>
                    <a:pt x="10" y="216"/>
                    <a:pt x="10" y="218"/>
                    <a:pt x="10" y="219"/>
                  </a:cubicBezTo>
                  <a:cubicBezTo>
                    <a:pt x="10" y="219"/>
                    <a:pt x="11" y="221"/>
                    <a:pt x="13" y="222"/>
                  </a:cubicBezTo>
                  <a:cubicBezTo>
                    <a:pt x="14" y="223"/>
                    <a:pt x="15" y="224"/>
                    <a:pt x="15" y="226"/>
                  </a:cubicBezTo>
                  <a:cubicBezTo>
                    <a:pt x="15" y="227"/>
                    <a:pt x="15" y="230"/>
                    <a:pt x="15" y="230"/>
                  </a:cubicBezTo>
                  <a:cubicBezTo>
                    <a:pt x="15" y="231"/>
                    <a:pt x="14" y="233"/>
                    <a:pt x="12" y="233"/>
                  </a:cubicBezTo>
                  <a:cubicBezTo>
                    <a:pt x="11" y="233"/>
                    <a:pt x="10" y="235"/>
                    <a:pt x="10" y="236"/>
                  </a:cubicBezTo>
                  <a:cubicBezTo>
                    <a:pt x="11" y="237"/>
                    <a:pt x="12" y="239"/>
                    <a:pt x="12" y="240"/>
                  </a:cubicBezTo>
                  <a:cubicBezTo>
                    <a:pt x="14" y="240"/>
                    <a:pt x="15" y="241"/>
                    <a:pt x="16" y="242"/>
                  </a:cubicBezTo>
                  <a:cubicBezTo>
                    <a:pt x="17" y="244"/>
                    <a:pt x="18" y="245"/>
                    <a:pt x="19" y="245"/>
                  </a:cubicBezTo>
                  <a:cubicBezTo>
                    <a:pt x="21" y="245"/>
                    <a:pt x="21" y="246"/>
                    <a:pt x="22" y="248"/>
                  </a:cubicBezTo>
                  <a:cubicBezTo>
                    <a:pt x="23" y="249"/>
                    <a:pt x="26" y="250"/>
                    <a:pt x="29" y="252"/>
                  </a:cubicBezTo>
                  <a:cubicBezTo>
                    <a:pt x="30" y="253"/>
                    <a:pt x="33" y="255"/>
                    <a:pt x="34" y="256"/>
                  </a:cubicBezTo>
                  <a:cubicBezTo>
                    <a:pt x="34" y="257"/>
                    <a:pt x="35" y="259"/>
                    <a:pt x="34" y="260"/>
                  </a:cubicBezTo>
                  <a:cubicBezTo>
                    <a:pt x="33" y="261"/>
                    <a:pt x="32" y="264"/>
                    <a:pt x="31" y="265"/>
                  </a:cubicBezTo>
                  <a:cubicBezTo>
                    <a:pt x="30" y="266"/>
                    <a:pt x="28" y="267"/>
                    <a:pt x="26" y="267"/>
                  </a:cubicBezTo>
                  <a:cubicBezTo>
                    <a:pt x="23" y="266"/>
                    <a:pt x="22" y="267"/>
                    <a:pt x="21" y="266"/>
                  </a:cubicBezTo>
                  <a:cubicBezTo>
                    <a:pt x="20" y="266"/>
                    <a:pt x="18" y="265"/>
                    <a:pt x="17" y="264"/>
                  </a:cubicBezTo>
                  <a:cubicBezTo>
                    <a:pt x="17" y="263"/>
                    <a:pt x="14" y="264"/>
                    <a:pt x="14" y="265"/>
                  </a:cubicBezTo>
                  <a:cubicBezTo>
                    <a:pt x="12" y="267"/>
                    <a:pt x="9" y="269"/>
                    <a:pt x="8" y="270"/>
                  </a:cubicBezTo>
                  <a:cubicBezTo>
                    <a:pt x="7" y="272"/>
                    <a:pt x="6" y="274"/>
                    <a:pt x="5" y="275"/>
                  </a:cubicBezTo>
                  <a:cubicBezTo>
                    <a:pt x="4" y="276"/>
                    <a:pt x="3" y="279"/>
                    <a:pt x="2" y="281"/>
                  </a:cubicBezTo>
                  <a:cubicBezTo>
                    <a:pt x="1" y="283"/>
                    <a:pt x="0" y="286"/>
                    <a:pt x="1" y="287"/>
                  </a:cubicBezTo>
                  <a:cubicBezTo>
                    <a:pt x="1" y="289"/>
                    <a:pt x="3" y="292"/>
                    <a:pt x="4" y="293"/>
                  </a:cubicBezTo>
                  <a:cubicBezTo>
                    <a:pt x="5" y="295"/>
                    <a:pt x="5" y="297"/>
                    <a:pt x="3" y="298"/>
                  </a:cubicBezTo>
                  <a:cubicBezTo>
                    <a:pt x="2" y="300"/>
                    <a:pt x="1" y="302"/>
                    <a:pt x="2" y="303"/>
                  </a:cubicBezTo>
                  <a:cubicBezTo>
                    <a:pt x="2" y="304"/>
                    <a:pt x="4" y="306"/>
                    <a:pt x="5" y="306"/>
                  </a:cubicBezTo>
                  <a:cubicBezTo>
                    <a:pt x="6" y="307"/>
                    <a:pt x="9" y="307"/>
                    <a:pt x="10" y="307"/>
                  </a:cubicBezTo>
                  <a:cubicBezTo>
                    <a:pt x="11" y="306"/>
                    <a:pt x="14" y="306"/>
                    <a:pt x="16" y="308"/>
                  </a:cubicBezTo>
                  <a:cubicBezTo>
                    <a:pt x="18" y="309"/>
                    <a:pt x="19" y="311"/>
                    <a:pt x="20" y="313"/>
                  </a:cubicBezTo>
                  <a:cubicBezTo>
                    <a:pt x="21" y="315"/>
                    <a:pt x="22" y="317"/>
                    <a:pt x="24" y="319"/>
                  </a:cubicBezTo>
                  <a:cubicBezTo>
                    <a:pt x="25" y="321"/>
                    <a:pt x="26" y="324"/>
                    <a:pt x="26" y="325"/>
                  </a:cubicBezTo>
                  <a:cubicBezTo>
                    <a:pt x="26" y="326"/>
                    <a:pt x="28" y="328"/>
                    <a:pt x="29" y="329"/>
                  </a:cubicBezTo>
                  <a:cubicBezTo>
                    <a:pt x="30" y="330"/>
                    <a:pt x="34" y="330"/>
                    <a:pt x="36" y="330"/>
                  </a:cubicBezTo>
                  <a:cubicBezTo>
                    <a:pt x="37" y="330"/>
                    <a:pt x="38" y="332"/>
                    <a:pt x="38" y="333"/>
                  </a:cubicBezTo>
                  <a:cubicBezTo>
                    <a:pt x="38" y="335"/>
                    <a:pt x="39" y="337"/>
                    <a:pt x="39" y="339"/>
                  </a:cubicBezTo>
                  <a:cubicBezTo>
                    <a:pt x="39" y="340"/>
                    <a:pt x="39" y="343"/>
                    <a:pt x="39" y="345"/>
                  </a:cubicBezTo>
                  <a:cubicBezTo>
                    <a:pt x="39" y="346"/>
                    <a:pt x="39" y="349"/>
                    <a:pt x="40" y="350"/>
                  </a:cubicBezTo>
                  <a:cubicBezTo>
                    <a:pt x="40" y="351"/>
                    <a:pt x="42" y="351"/>
                    <a:pt x="45" y="350"/>
                  </a:cubicBezTo>
                  <a:cubicBezTo>
                    <a:pt x="47" y="350"/>
                    <a:pt x="49" y="349"/>
                    <a:pt x="52" y="349"/>
                  </a:cubicBezTo>
                  <a:cubicBezTo>
                    <a:pt x="54" y="349"/>
                    <a:pt x="57" y="348"/>
                    <a:pt x="61" y="346"/>
                  </a:cubicBezTo>
                  <a:cubicBezTo>
                    <a:pt x="64" y="344"/>
                    <a:pt x="66" y="341"/>
                    <a:pt x="67" y="338"/>
                  </a:cubicBezTo>
                  <a:cubicBezTo>
                    <a:pt x="68" y="336"/>
                    <a:pt x="69" y="333"/>
                    <a:pt x="69" y="332"/>
                  </a:cubicBezTo>
                  <a:cubicBezTo>
                    <a:pt x="69" y="330"/>
                    <a:pt x="70" y="328"/>
                    <a:pt x="70" y="327"/>
                  </a:cubicBezTo>
                  <a:cubicBezTo>
                    <a:pt x="70" y="325"/>
                    <a:pt x="71" y="324"/>
                    <a:pt x="73" y="323"/>
                  </a:cubicBezTo>
                  <a:cubicBezTo>
                    <a:pt x="75" y="323"/>
                    <a:pt x="78" y="321"/>
                    <a:pt x="79" y="319"/>
                  </a:cubicBezTo>
                  <a:cubicBezTo>
                    <a:pt x="81" y="317"/>
                    <a:pt x="84" y="316"/>
                    <a:pt x="85" y="314"/>
                  </a:cubicBezTo>
                  <a:cubicBezTo>
                    <a:pt x="86" y="312"/>
                    <a:pt x="87" y="311"/>
                    <a:pt x="88" y="310"/>
                  </a:cubicBezTo>
                  <a:cubicBezTo>
                    <a:pt x="89" y="308"/>
                    <a:pt x="90" y="306"/>
                    <a:pt x="90" y="305"/>
                  </a:cubicBezTo>
                  <a:cubicBezTo>
                    <a:pt x="91" y="304"/>
                    <a:pt x="93" y="301"/>
                    <a:pt x="95" y="299"/>
                  </a:cubicBezTo>
                  <a:cubicBezTo>
                    <a:pt x="98" y="298"/>
                    <a:pt x="101" y="297"/>
                    <a:pt x="101" y="297"/>
                  </a:cubicBezTo>
                  <a:cubicBezTo>
                    <a:pt x="102" y="298"/>
                    <a:pt x="103" y="297"/>
                    <a:pt x="103" y="295"/>
                  </a:cubicBezTo>
                  <a:cubicBezTo>
                    <a:pt x="103" y="293"/>
                    <a:pt x="104" y="291"/>
                    <a:pt x="105" y="291"/>
                  </a:cubicBezTo>
                  <a:cubicBezTo>
                    <a:pt x="106" y="290"/>
                    <a:pt x="108" y="288"/>
                    <a:pt x="108" y="286"/>
                  </a:cubicBezTo>
                  <a:cubicBezTo>
                    <a:pt x="108" y="285"/>
                    <a:pt x="108" y="283"/>
                    <a:pt x="108" y="281"/>
                  </a:cubicBezTo>
                  <a:cubicBezTo>
                    <a:pt x="108" y="280"/>
                    <a:pt x="107" y="277"/>
                    <a:pt x="106" y="275"/>
                  </a:cubicBezTo>
                  <a:cubicBezTo>
                    <a:pt x="104" y="275"/>
                    <a:pt x="104" y="271"/>
                    <a:pt x="105" y="269"/>
                  </a:cubicBezTo>
                  <a:cubicBezTo>
                    <a:pt x="106" y="266"/>
                    <a:pt x="105" y="263"/>
                    <a:pt x="104" y="261"/>
                  </a:cubicBezTo>
                  <a:cubicBezTo>
                    <a:pt x="102" y="259"/>
                    <a:pt x="100" y="256"/>
                    <a:pt x="98" y="254"/>
                  </a:cubicBezTo>
                  <a:cubicBezTo>
                    <a:pt x="97" y="253"/>
                    <a:pt x="96" y="250"/>
                    <a:pt x="96" y="249"/>
                  </a:cubicBezTo>
                  <a:cubicBezTo>
                    <a:pt x="96" y="247"/>
                    <a:pt x="96" y="244"/>
                    <a:pt x="96" y="243"/>
                  </a:cubicBezTo>
                  <a:cubicBezTo>
                    <a:pt x="96" y="241"/>
                    <a:pt x="95" y="239"/>
                    <a:pt x="95" y="238"/>
                  </a:cubicBezTo>
                  <a:cubicBezTo>
                    <a:pt x="95" y="239"/>
                    <a:pt x="94" y="238"/>
                    <a:pt x="93" y="237"/>
                  </a:cubicBezTo>
                  <a:cubicBezTo>
                    <a:pt x="92" y="236"/>
                    <a:pt x="90" y="234"/>
                    <a:pt x="88" y="234"/>
                  </a:cubicBezTo>
                  <a:cubicBezTo>
                    <a:pt x="87" y="234"/>
                    <a:pt x="86" y="232"/>
                    <a:pt x="86" y="230"/>
                  </a:cubicBezTo>
                  <a:cubicBezTo>
                    <a:pt x="86" y="229"/>
                    <a:pt x="86" y="227"/>
                    <a:pt x="87" y="225"/>
                  </a:cubicBezTo>
                  <a:cubicBezTo>
                    <a:pt x="88" y="223"/>
                    <a:pt x="90" y="223"/>
                    <a:pt x="92" y="222"/>
                  </a:cubicBezTo>
                  <a:cubicBezTo>
                    <a:pt x="93" y="222"/>
                    <a:pt x="97" y="222"/>
                    <a:pt x="99" y="224"/>
                  </a:cubicBezTo>
                  <a:cubicBezTo>
                    <a:pt x="101" y="225"/>
                    <a:pt x="103" y="227"/>
                    <a:pt x="105" y="229"/>
                  </a:cubicBezTo>
                  <a:cubicBezTo>
                    <a:pt x="106" y="230"/>
                    <a:pt x="109" y="232"/>
                    <a:pt x="110" y="234"/>
                  </a:cubicBezTo>
                  <a:cubicBezTo>
                    <a:pt x="111" y="236"/>
                    <a:pt x="113" y="235"/>
                    <a:pt x="115" y="235"/>
                  </a:cubicBezTo>
                  <a:cubicBezTo>
                    <a:pt x="116" y="234"/>
                    <a:pt x="119" y="234"/>
                    <a:pt x="120" y="234"/>
                  </a:cubicBezTo>
                  <a:cubicBezTo>
                    <a:pt x="121" y="234"/>
                    <a:pt x="124" y="235"/>
                    <a:pt x="125" y="236"/>
                  </a:cubicBezTo>
                  <a:cubicBezTo>
                    <a:pt x="127" y="236"/>
                    <a:pt x="129" y="236"/>
                    <a:pt x="131" y="236"/>
                  </a:cubicBezTo>
                  <a:cubicBezTo>
                    <a:pt x="133" y="235"/>
                    <a:pt x="134" y="234"/>
                    <a:pt x="134" y="232"/>
                  </a:cubicBezTo>
                  <a:cubicBezTo>
                    <a:pt x="133" y="231"/>
                    <a:pt x="132" y="229"/>
                    <a:pt x="131" y="228"/>
                  </a:cubicBezTo>
                  <a:cubicBezTo>
                    <a:pt x="130" y="227"/>
                    <a:pt x="127" y="227"/>
                    <a:pt x="126" y="226"/>
                  </a:cubicBezTo>
                  <a:cubicBezTo>
                    <a:pt x="124" y="224"/>
                    <a:pt x="121" y="223"/>
                    <a:pt x="120" y="223"/>
                  </a:cubicBezTo>
                  <a:cubicBezTo>
                    <a:pt x="119" y="223"/>
                    <a:pt x="118" y="221"/>
                    <a:pt x="118" y="219"/>
                  </a:cubicBezTo>
                  <a:cubicBezTo>
                    <a:pt x="118" y="218"/>
                    <a:pt x="118" y="215"/>
                    <a:pt x="118" y="213"/>
                  </a:cubicBezTo>
                  <a:cubicBezTo>
                    <a:pt x="117" y="210"/>
                    <a:pt x="117" y="207"/>
                    <a:pt x="117" y="205"/>
                  </a:cubicBezTo>
                  <a:cubicBezTo>
                    <a:pt x="116" y="203"/>
                    <a:pt x="115" y="201"/>
                    <a:pt x="115" y="199"/>
                  </a:cubicBezTo>
                  <a:cubicBezTo>
                    <a:pt x="115" y="198"/>
                    <a:pt x="115" y="196"/>
                    <a:pt x="114" y="194"/>
                  </a:cubicBezTo>
                  <a:cubicBezTo>
                    <a:pt x="114" y="192"/>
                    <a:pt x="114" y="189"/>
                    <a:pt x="114" y="187"/>
                  </a:cubicBezTo>
                  <a:cubicBezTo>
                    <a:pt x="114" y="186"/>
                    <a:pt x="115" y="183"/>
                    <a:pt x="118" y="181"/>
                  </a:cubicBezTo>
                  <a:cubicBezTo>
                    <a:pt x="120" y="180"/>
                    <a:pt x="123" y="177"/>
                    <a:pt x="124" y="175"/>
                  </a:cubicBezTo>
                  <a:cubicBezTo>
                    <a:pt x="125" y="174"/>
                    <a:pt x="127" y="170"/>
                    <a:pt x="128" y="168"/>
                  </a:cubicBezTo>
                  <a:cubicBezTo>
                    <a:pt x="129" y="166"/>
                    <a:pt x="131" y="164"/>
                    <a:pt x="133" y="164"/>
                  </a:cubicBezTo>
                  <a:cubicBezTo>
                    <a:pt x="134" y="165"/>
                    <a:pt x="137" y="164"/>
                    <a:pt x="138" y="164"/>
                  </a:cubicBezTo>
                  <a:cubicBezTo>
                    <a:pt x="140" y="163"/>
                    <a:pt x="143" y="163"/>
                    <a:pt x="145" y="163"/>
                  </a:cubicBezTo>
                  <a:cubicBezTo>
                    <a:pt x="146" y="163"/>
                    <a:pt x="149" y="164"/>
                    <a:pt x="151" y="164"/>
                  </a:cubicBezTo>
                  <a:cubicBezTo>
                    <a:pt x="153" y="164"/>
                    <a:pt x="155" y="163"/>
                    <a:pt x="156" y="163"/>
                  </a:cubicBezTo>
                  <a:cubicBezTo>
                    <a:pt x="158" y="162"/>
                    <a:pt x="160" y="160"/>
                    <a:pt x="161" y="158"/>
                  </a:cubicBezTo>
                  <a:cubicBezTo>
                    <a:pt x="162" y="157"/>
                    <a:pt x="162" y="154"/>
                    <a:pt x="164" y="152"/>
                  </a:cubicBezTo>
                  <a:cubicBezTo>
                    <a:pt x="165" y="151"/>
                    <a:pt x="167" y="150"/>
                    <a:pt x="168" y="150"/>
                  </a:cubicBezTo>
                  <a:cubicBezTo>
                    <a:pt x="170" y="150"/>
                    <a:pt x="169" y="149"/>
                    <a:pt x="169" y="148"/>
                  </a:cubicBezTo>
                  <a:cubicBezTo>
                    <a:pt x="167" y="146"/>
                    <a:pt x="167" y="144"/>
                    <a:pt x="167" y="143"/>
                  </a:cubicBezTo>
                  <a:cubicBezTo>
                    <a:pt x="168" y="141"/>
                    <a:pt x="169" y="139"/>
                    <a:pt x="169" y="139"/>
                  </a:cubicBezTo>
                  <a:cubicBezTo>
                    <a:pt x="169" y="138"/>
                    <a:pt x="171" y="135"/>
                    <a:pt x="171" y="134"/>
                  </a:cubicBezTo>
                  <a:cubicBezTo>
                    <a:pt x="172" y="133"/>
                    <a:pt x="173" y="130"/>
                    <a:pt x="174" y="129"/>
                  </a:cubicBezTo>
                  <a:cubicBezTo>
                    <a:pt x="175" y="127"/>
                    <a:pt x="175" y="125"/>
                    <a:pt x="176" y="124"/>
                  </a:cubicBezTo>
                  <a:cubicBezTo>
                    <a:pt x="178" y="123"/>
                    <a:pt x="178" y="121"/>
                    <a:pt x="178" y="119"/>
                  </a:cubicBezTo>
                  <a:cubicBezTo>
                    <a:pt x="178" y="118"/>
                    <a:pt x="178" y="116"/>
                    <a:pt x="178" y="114"/>
                  </a:cubicBezTo>
                  <a:cubicBezTo>
                    <a:pt x="178" y="112"/>
                    <a:pt x="178" y="110"/>
                    <a:pt x="178" y="109"/>
                  </a:cubicBezTo>
                  <a:cubicBezTo>
                    <a:pt x="178" y="108"/>
                    <a:pt x="179" y="107"/>
                    <a:pt x="180" y="106"/>
                  </a:cubicBezTo>
                  <a:cubicBezTo>
                    <a:pt x="180" y="105"/>
                    <a:pt x="182" y="104"/>
                    <a:pt x="184" y="102"/>
                  </a:cubicBezTo>
                  <a:cubicBezTo>
                    <a:pt x="187" y="101"/>
                    <a:pt x="189" y="99"/>
                    <a:pt x="189" y="98"/>
                  </a:cubicBezTo>
                  <a:cubicBezTo>
                    <a:pt x="191" y="97"/>
                    <a:pt x="194" y="95"/>
                    <a:pt x="196" y="94"/>
                  </a:cubicBezTo>
                  <a:cubicBezTo>
                    <a:pt x="198" y="93"/>
                    <a:pt x="200" y="91"/>
                    <a:pt x="201" y="90"/>
                  </a:cubicBezTo>
                  <a:cubicBezTo>
                    <a:pt x="201" y="88"/>
                    <a:pt x="202" y="85"/>
                    <a:pt x="204" y="83"/>
                  </a:cubicBezTo>
                  <a:cubicBezTo>
                    <a:pt x="204" y="81"/>
                    <a:pt x="206" y="79"/>
                    <a:pt x="208" y="78"/>
                  </a:cubicBezTo>
                  <a:cubicBezTo>
                    <a:pt x="209" y="78"/>
                    <a:pt x="212" y="75"/>
                    <a:pt x="212" y="73"/>
                  </a:cubicBezTo>
                  <a:cubicBezTo>
                    <a:pt x="214" y="71"/>
                    <a:pt x="216" y="68"/>
                    <a:pt x="218" y="67"/>
                  </a:cubicBezTo>
                  <a:cubicBezTo>
                    <a:pt x="220" y="66"/>
                    <a:pt x="219" y="65"/>
                    <a:pt x="218" y="63"/>
                  </a:cubicBezTo>
                  <a:cubicBezTo>
                    <a:pt x="216" y="61"/>
                    <a:pt x="213" y="60"/>
                    <a:pt x="211" y="59"/>
                  </a:cubicBezTo>
                  <a:cubicBezTo>
                    <a:pt x="208" y="58"/>
                    <a:pt x="205" y="57"/>
                    <a:pt x="205" y="55"/>
                  </a:cubicBezTo>
                  <a:cubicBezTo>
                    <a:pt x="204" y="53"/>
                    <a:pt x="203" y="50"/>
                    <a:pt x="203" y="48"/>
                  </a:cubicBezTo>
                  <a:cubicBezTo>
                    <a:pt x="203" y="46"/>
                    <a:pt x="201" y="43"/>
                    <a:pt x="200" y="41"/>
                  </a:cubicBezTo>
                  <a:cubicBezTo>
                    <a:pt x="199" y="40"/>
                    <a:pt x="198" y="37"/>
                    <a:pt x="199" y="36"/>
                  </a:cubicBezTo>
                  <a:cubicBezTo>
                    <a:pt x="200" y="34"/>
                    <a:pt x="200" y="31"/>
                    <a:pt x="200" y="30"/>
                  </a:cubicBezTo>
                  <a:cubicBezTo>
                    <a:pt x="200" y="30"/>
                    <a:pt x="199" y="28"/>
                    <a:pt x="199" y="27"/>
                  </a:cubicBezTo>
                  <a:cubicBezTo>
                    <a:pt x="199" y="26"/>
                    <a:pt x="198" y="26"/>
                    <a:pt x="197" y="27"/>
                  </a:cubicBezTo>
                  <a:cubicBezTo>
                    <a:pt x="195" y="28"/>
                    <a:pt x="193" y="29"/>
                    <a:pt x="191" y="29"/>
                  </a:cubicBezTo>
                  <a:cubicBezTo>
                    <a:pt x="191" y="29"/>
                    <a:pt x="188" y="27"/>
                    <a:pt x="187" y="27"/>
                  </a:cubicBezTo>
                  <a:cubicBezTo>
                    <a:pt x="185" y="26"/>
                    <a:pt x="184" y="23"/>
                    <a:pt x="184" y="21"/>
                  </a:cubicBezTo>
                  <a:cubicBezTo>
                    <a:pt x="184" y="19"/>
                    <a:pt x="183" y="17"/>
                    <a:pt x="183" y="16"/>
                  </a:cubicBezTo>
                  <a:cubicBezTo>
                    <a:pt x="182" y="16"/>
                    <a:pt x="181" y="14"/>
                    <a:pt x="179" y="12"/>
                  </a:cubicBezTo>
                  <a:cubicBezTo>
                    <a:pt x="178" y="12"/>
                    <a:pt x="176" y="10"/>
                    <a:pt x="175" y="8"/>
                  </a:cubicBezTo>
                  <a:cubicBezTo>
                    <a:pt x="175" y="7"/>
                    <a:pt x="173" y="5"/>
                    <a:pt x="172" y="3"/>
                  </a:cubicBezTo>
                  <a:cubicBezTo>
                    <a:pt x="172" y="2"/>
                    <a:pt x="170" y="1"/>
                    <a:pt x="169" y="0"/>
                  </a:cubicBezTo>
                  <a:cubicBezTo>
                    <a:pt x="167" y="0"/>
                    <a:pt x="165" y="0"/>
                    <a:pt x="164" y="1"/>
                  </a:cubicBezTo>
                  <a:cubicBezTo>
                    <a:pt x="163" y="2"/>
                    <a:pt x="161" y="4"/>
                    <a:pt x="160" y="5"/>
                  </a:cubicBezTo>
                  <a:cubicBezTo>
                    <a:pt x="159" y="7"/>
                    <a:pt x="158" y="9"/>
                    <a:pt x="156" y="10"/>
                  </a:cubicBezTo>
                  <a:cubicBezTo>
                    <a:pt x="156" y="10"/>
                    <a:pt x="154" y="11"/>
                    <a:pt x="152" y="11"/>
                  </a:cubicBezTo>
                  <a:cubicBezTo>
                    <a:pt x="150" y="11"/>
                    <a:pt x="147" y="12"/>
                    <a:pt x="144" y="12"/>
                  </a:cubicBezTo>
                  <a:cubicBezTo>
                    <a:pt x="142" y="12"/>
                    <a:pt x="139" y="10"/>
                    <a:pt x="138" y="9"/>
                  </a:cubicBezTo>
                  <a:cubicBezTo>
                    <a:pt x="138" y="9"/>
                    <a:pt x="137" y="10"/>
                    <a:pt x="136" y="11"/>
                  </a:cubicBezTo>
                  <a:cubicBezTo>
                    <a:pt x="135" y="12"/>
                    <a:pt x="133" y="14"/>
                    <a:pt x="132" y="14"/>
                  </a:cubicBezTo>
                  <a:cubicBezTo>
                    <a:pt x="131" y="15"/>
                    <a:pt x="131" y="16"/>
                    <a:pt x="130" y="17"/>
                  </a:cubicBezTo>
                  <a:cubicBezTo>
                    <a:pt x="129" y="18"/>
                    <a:pt x="128" y="19"/>
                    <a:pt x="127" y="20"/>
                  </a:cubicBezTo>
                  <a:cubicBezTo>
                    <a:pt x="126" y="21"/>
                    <a:pt x="125" y="21"/>
                    <a:pt x="124" y="21"/>
                  </a:cubicBezTo>
                  <a:cubicBezTo>
                    <a:pt x="124" y="21"/>
                    <a:pt x="121" y="22"/>
                    <a:pt x="119" y="22"/>
                  </a:cubicBezTo>
                  <a:cubicBezTo>
                    <a:pt x="116" y="22"/>
                    <a:pt x="114" y="23"/>
                    <a:pt x="113" y="23"/>
                  </a:cubicBezTo>
                  <a:cubicBezTo>
                    <a:pt x="112" y="23"/>
                    <a:pt x="110" y="23"/>
                    <a:pt x="107" y="23"/>
                  </a:cubicBezTo>
                  <a:cubicBezTo>
                    <a:pt x="106" y="23"/>
                    <a:pt x="103" y="23"/>
                    <a:pt x="100" y="23"/>
                  </a:cubicBezTo>
                  <a:cubicBezTo>
                    <a:pt x="99" y="22"/>
                    <a:pt x="96" y="22"/>
                    <a:pt x="95" y="22"/>
                  </a:cubicBezTo>
                  <a:cubicBezTo>
                    <a:pt x="94" y="21"/>
                    <a:pt x="91" y="21"/>
                    <a:pt x="90" y="21"/>
                  </a:cubicBezTo>
                  <a:cubicBezTo>
                    <a:pt x="89" y="20"/>
                    <a:pt x="87" y="21"/>
                    <a:pt x="86" y="22"/>
                  </a:cubicBezTo>
                  <a:cubicBezTo>
                    <a:pt x="85" y="22"/>
                    <a:pt x="83" y="23"/>
                    <a:pt x="82" y="23"/>
                  </a:cubicBezTo>
                  <a:cubicBezTo>
                    <a:pt x="82" y="23"/>
                    <a:pt x="80" y="23"/>
                    <a:pt x="79" y="22"/>
                  </a:cubicBezTo>
                  <a:cubicBezTo>
                    <a:pt x="78" y="22"/>
                    <a:pt x="77" y="20"/>
                    <a:pt x="75" y="19"/>
                  </a:cubicBezTo>
                  <a:cubicBezTo>
                    <a:pt x="74" y="18"/>
                    <a:pt x="73" y="19"/>
                    <a:pt x="72" y="20"/>
                  </a:cubicBezTo>
                  <a:cubicBezTo>
                    <a:pt x="72" y="20"/>
                    <a:pt x="72" y="20"/>
                    <a:pt x="72" y="21"/>
                  </a:cubicBezTo>
                  <a:cubicBezTo>
                    <a:pt x="72" y="23"/>
                    <a:pt x="72" y="23"/>
                    <a:pt x="72" y="23"/>
                  </a:cubicBezTo>
                  <a:cubicBezTo>
                    <a:pt x="73" y="24"/>
                    <a:pt x="74" y="26"/>
                    <a:pt x="74" y="28"/>
                  </a:cubicBezTo>
                  <a:cubicBezTo>
                    <a:pt x="74" y="29"/>
                    <a:pt x="75" y="30"/>
                    <a:pt x="74" y="32"/>
                  </a:cubicBezTo>
                  <a:cubicBezTo>
                    <a:pt x="74" y="33"/>
                    <a:pt x="74" y="35"/>
                    <a:pt x="73" y="35"/>
                  </a:cubicBezTo>
                  <a:cubicBezTo>
                    <a:pt x="73" y="37"/>
                    <a:pt x="73" y="38"/>
                    <a:pt x="73" y="39"/>
                  </a:cubicBezTo>
                  <a:cubicBezTo>
                    <a:pt x="74" y="40"/>
                    <a:pt x="75" y="40"/>
                    <a:pt x="75" y="40"/>
                  </a:cubicBezTo>
                  <a:cubicBezTo>
                    <a:pt x="76" y="39"/>
                    <a:pt x="78" y="38"/>
                    <a:pt x="79" y="38"/>
                  </a:cubicBezTo>
                  <a:cubicBezTo>
                    <a:pt x="80" y="38"/>
                    <a:pt x="82" y="38"/>
                    <a:pt x="83" y="39"/>
                  </a:cubicBezTo>
                  <a:cubicBezTo>
                    <a:pt x="84" y="38"/>
                    <a:pt x="85" y="39"/>
                    <a:pt x="86" y="39"/>
                  </a:cubicBezTo>
                  <a:cubicBezTo>
                    <a:pt x="87" y="39"/>
                    <a:pt x="89" y="40"/>
                    <a:pt x="89" y="41"/>
                  </a:cubicBezTo>
                  <a:cubicBezTo>
                    <a:pt x="90" y="42"/>
                    <a:pt x="92" y="43"/>
                    <a:pt x="93" y="44"/>
                  </a:cubicBezTo>
                  <a:cubicBezTo>
                    <a:pt x="93" y="45"/>
                    <a:pt x="95" y="46"/>
                    <a:pt x="96" y="47"/>
                  </a:cubicBezTo>
                  <a:cubicBezTo>
                    <a:pt x="97" y="47"/>
                    <a:pt x="98" y="47"/>
                    <a:pt x="99" y="47"/>
                  </a:cubicBezTo>
                  <a:cubicBezTo>
                    <a:pt x="100" y="48"/>
                    <a:pt x="101" y="50"/>
                    <a:pt x="102" y="51"/>
                  </a:cubicBezTo>
                  <a:cubicBezTo>
                    <a:pt x="102" y="52"/>
                    <a:pt x="102" y="54"/>
                    <a:pt x="102" y="55"/>
                  </a:cubicBezTo>
                  <a:cubicBezTo>
                    <a:pt x="101" y="57"/>
                    <a:pt x="100" y="58"/>
                    <a:pt x="100" y="58"/>
                  </a:cubicBezTo>
                  <a:cubicBezTo>
                    <a:pt x="100" y="59"/>
                    <a:pt x="99" y="61"/>
                    <a:pt x="97" y="61"/>
                  </a:cubicBezTo>
                  <a:cubicBezTo>
                    <a:pt x="96" y="62"/>
                    <a:pt x="94" y="63"/>
                    <a:pt x="94" y="64"/>
                  </a:cubicBezTo>
                  <a:cubicBezTo>
                    <a:pt x="93" y="64"/>
                    <a:pt x="92" y="65"/>
                    <a:pt x="91" y="66"/>
                  </a:cubicBezTo>
                  <a:cubicBezTo>
                    <a:pt x="90" y="66"/>
                    <a:pt x="88" y="68"/>
                    <a:pt x="87" y="70"/>
                  </a:cubicBezTo>
                  <a:cubicBezTo>
                    <a:pt x="87" y="71"/>
                    <a:pt x="85" y="73"/>
                    <a:pt x="84" y="74"/>
                  </a:cubicBezTo>
                  <a:cubicBezTo>
                    <a:pt x="83" y="75"/>
                    <a:pt x="82" y="77"/>
                    <a:pt x="82" y="77"/>
                  </a:cubicBezTo>
                  <a:cubicBezTo>
                    <a:pt x="82" y="78"/>
                    <a:pt x="82" y="80"/>
                    <a:pt x="81" y="82"/>
                  </a:cubicBezTo>
                  <a:cubicBezTo>
                    <a:pt x="80" y="83"/>
                    <a:pt x="80" y="85"/>
                    <a:pt x="79" y="86"/>
                  </a:cubicBezTo>
                  <a:cubicBezTo>
                    <a:pt x="77" y="87"/>
                    <a:pt x="76" y="89"/>
                    <a:pt x="75" y="89"/>
                  </a:cubicBezTo>
                  <a:cubicBezTo>
                    <a:pt x="74" y="90"/>
                    <a:pt x="72" y="91"/>
                    <a:pt x="72" y="92"/>
                  </a:cubicBezTo>
                  <a:cubicBezTo>
                    <a:pt x="71" y="92"/>
                    <a:pt x="69" y="94"/>
                    <a:pt x="68" y="95"/>
                  </a:cubicBezTo>
                  <a:cubicBezTo>
                    <a:pt x="67" y="96"/>
                    <a:pt x="65" y="96"/>
                    <a:pt x="64" y="96"/>
                  </a:cubicBezTo>
                  <a:cubicBezTo>
                    <a:pt x="64" y="97"/>
                    <a:pt x="63" y="97"/>
                    <a:pt x="62" y="97"/>
                  </a:cubicBezTo>
                  <a:cubicBezTo>
                    <a:pt x="61" y="97"/>
                    <a:pt x="59" y="97"/>
                    <a:pt x="57" y="97"/>
                  </a:cubicBezTo>
                  <a:cubicBezTo>
                    <a:pt x="56" y="97"/>
                    <a:pt x="54" y="98"/>
                    <a:pt x="53" y="98"/>
                  </a:cubicBezTo>
                  <a:cubicBezTo>
                    <a:pt x="53" y="98"/>
                    <a:pt x="51" y="98"/>
                    <a:pt x="50" y="98"/>
                  </a:cubicBezTo>
                  <a:cubicBezTo>
                    <a:pt x="48" y="98"/>
                    <a:pt x="48" y="98"/>
                    <a:pt x="47" y="99"/>
                  </a:cubicBezTo>
                  <a:cubicBezTo>
                    <a:pt x="47" y="99"/>
                    <a:pt x="46" y="101"/>
                    <a:pt x="46" y="102"/>
                  </a:cubicBezTo>
                  <a:cubicBezTo>
                    <a:pt x="46" y="104"/>
                    <a:pt x="46" y="105"/>
                    <a:pt x="46" y="105"/>
                  </a:cubicBezTo>
                  <a:cubicBezTo>
                    <a:pt x="46" y="106"/>
                    <a:pt x="45" y="108"/>
                    <a:pt x="45" y="108"/>
                  </a:cubicBezTo>
                  <a:cubicBezTo>
                    <a:pt x="44" y="109"/>
                    <a:pt x="43" y="110"/>
                    <a:pt x="42" y="110"/>
                  </a:cubicBezTo>
                  <a:cubicBezTo>
                    <a:pt x="41" y="110"/>
                    <a:pt x="41" y="111"/>
                    <a:pt x="41" y="111"/>
                  </a:cubicBezTo>
                  <a:cubicBezTo>
                    <a:pt x="41" y="112"/>
                    <a:pt x="40" y="114"/>
                    <a:pt x="39" y="116"/>
                  </a:cubicBezTo>
                  <a:cubicBezTo>
                    <a:pt x="38" y="117"/>
                    <a:pt x="36" y="119"/>
                    <a:pt x="35" y="120"/>
                  </a:cubicBezTo>
                  <a:cubicBezTo>
                    <a:pt x="34" y="121"/>
                    <a:pt x="33" y="123"/>
                    <a:pt x="32" y="124"/>
                  </a:cubicBezTo>
                  <a:cubicBezTo>
                    <a:pt x="32" y="125"/>
                    <a:pt x="31" y="127"/>
                    <a:pt x="31" y="128"/>
                  </a:cubicBezTo>
                  <a:cubicBezTo>
                    <a:pt x="31" y="129"/>
                    <a:pt x="31" y="130"/>
                    <a:pt x="30" y="131"/>
                  </a:cubicBezTo>
                  <a:cubicBezTo>
                    <a:pt x="30" y="132"/>
                    <a:pt x="29" y="134"/>
                    <a:pt x="28" y="135"/>
                  </a:cubicBezTo>
                  <a:cubicBezTo>
                    <a:pt x="28" y="135"/>
                    <a:pt x="27" y="136"/>
                    <a:pt x="26" y="137"/>
                  </a:cubicBezTo>
                  <a:cubicBezTo>
                    <a:pt x="26" y="137"/>
                    <a:pt x="25" y="139"/>
                    <a:pt x="24" y="139"/>
                  </a:cubicBezTo>
                  <a:cubicBezTo>
                    <a:pt x="24" y="140"/>
                    <a:pt x="24" y="141"/>
                    <a:pt x="24" y="142"/>
                  </a:cubicBezTo>
                  <a:cubicBezTo>
                    <a:pt x="24" y="143"/>
                    <a:pt x="24" y="145"/>
                    <a:pt x="24" y="146"/>
                  </a:cubicBezTo>
                  <a:cubicBezTo>
                    <a:pt x="25" y="147"/>
                    <a:pt x="24" y="150"/>
                    <a:pt x="24" y="151"/>
                  </a:cubicBezTo>
                  <a:cubicBezTo>
                    <a:pt x="24" y="152"/>
                    <a:pt x="23" y="154"/>
                    <a:pt x="22" y="155"/>
                  </a:cubicBezTo>
                  <a:cubicBezTo>
                    <a:pt x="22" y="156"/>
                    <a:pt x="21" y="157"/>
                    <a:pt x="21" y="157"/>
                  </a:cubicBezTo>
                  <a:cubicBezTo>
                    <a:pt x="21" y="157"/>
                    <a:pt x="21" y="157"/>
                    <a:pt x="21" y="157"/>
                  </a:cubicBezTo>
                  <a:cubicBezTo>
                    <a:pt x="21" y="157"/>
                    <a:pt x="21" y="157"/>
                    <a:pt x="21" y="157"/>
                  </a:cubicBezTo>
                  <a:cubicBezTo>
                    <a:pt x="22" y="158"/>
                    <a:pt x="21" y="159"/>
                    <a:pt x="21" y="15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0" name="Freeform 47">
              <a:extLst>
                <a:ext uri="{FF2B5EF4-FFF2-40B4-BE49-F238E27FC236}">
                  <a16:creationId xmlns:a16="http://schemas.microsoft.com/office/drawing/2014/main" id="{631A7431-8927-43F8-BB48-9C4AD6AB792D}"/>
                </a:ext>
              </a:extLst>
            </p:cNvPr>
            <p:cNvSpPr>
              <a:spLocks/>
            </p:cNvSpPr>
            <p:nvPr/>
          </p:nvSpPr>
          <p:spPr bwMode="auto">
            <a:xfrm>
              <a:off x="5773208" y="2048959"/>
              <a:ext cx="456061" cy="311438"/>
            </a:xfrm>
            <a:custGeom>
              <a:avLst/>
              <a:gdLst/>
              <a:ahLst/>
              <a:cxnLst>
                <a:cxn ang="0">
                  <a:pos x="16" y="164"/>
                </a:cxn>
                <a:cxn ang="0">
                  <a:pos x="34" y="161"/>
                </a:cxn>
                <a:cxn ang="0">
                  <a:pos x="41" y="162"/>
                </a:cxn>
                <a:cxn ang="0">
                  <a:pos x="52" y="165"/>
                </a:cxn>
                <a:cxn ang="0">
                  <a:pos x="61" y="172"/>
                </a:cxn>
                <a:cxn ang="0">
                  <a:pos x="73" y="167"/>
                </a:cxn>
                <a:cxn ang="0">
                  <a:pos x="82" y="163"/>
                </a:cxn>
                <a:cxn ang="0">
                  <a:pos x="86" y="170"/>
                </a:cxn>
                <a:cxn ang="0">
                  <a:pos x="106" y="161"/>
                </a:cxn>
                <a:cxn ang="0">
                  <a:pos x="119" y="158"/>
                </a:cxn>
                <a:cxn ang="0">
                  <a:pos x="128" y="146"/>
                </a:cxn>
                <a:cxn ang="0">
                  <a:pos x="140" y="148"/>
                </a:cxn>
                <a:cxn ang="0">
                  <a:pos x="148" y="152"/>
                </a:cxn>
                <a:cxn ang="0">
                  <a:pos x="157" y="159"/>
                </a:cxn>
                <a:cxn ang="0">
                  <a:pos x="165" y="166"/>
                </a:cxn>
                <a:cxn ang="0">
                  <a:pos x="172" y="155"/>
                </a:cxn>
                <a:cxn ang="0">
                  <a:pos x="188" y="154"/>
                </a:cxn>
                <a:cxn ang="0">
                  <a:pos x="199" y="144"/>
                </a:cxn>
                <a:cxn ang="0">
                  <a:pos x="200" y="133"/>
                </a:cxn>
                <a:cxn ang="0">
                  <a:pos x="211" y="118"/>
                </a:cxn>
                <a:cxn ang="0">
                  <a:pos x="221" y="110"/>
                </a:cxn>
                <a:cxn ang="0">
                  <a:pos x="235" y="114"/>
                </a:cxn>
                <a:cxn ang="0">
                  <a:pos x="233" y="102"/>
                </a:cxn>
                <a:cxn ang="0">
                  <a:pos x="246" y="91"/>
                </a:cxn>
                <a:cxn ang="0">
                  <a:pos x="235" y="77"/>
                </a:cxn>
                <a:cxn ang="0">
                  <a:pos x="241" y="62"/>
                </a:cxn>
                <a:cxn ang="0">
                  <a:pos x="253" y="50"/>
                </a:cxn>
                <a:cxn ang="0">
                  <a:pos x="246" y="39"/>
                </a:cxn>
                <a:cxn ang="0">
                  <a:pos x="238" y="48"/>
                </a:cxn>
                <a:cxn ang="0">
                  <a:pos x="225" y="48"/>
                </a:cxn>
                <a:cxn ang="0">
                  <a:pos x="213" y="49"/>
                </a:cxn>
                <a:cxn ang="0">
                  <a:pos x="200" y="51"/>
                </a:cxn>
                <a:cxn ang="0">
                  <a:pos x="189" y="45"/>
                </a:cxn>
                <a:cxn ang="0">
                  <a:pos x="173" y="50"/>
                </a:cxn>
                <a:cxn ang="0">
                  <a:pos x="147" y="43"/>
                </a:cxn>
                <a:cxn ang="0">
                  <a:pos x="131" y="44"/>
                </a:cxn>
                <a:cxn ang="0">
                  <a:pos x="120" y="37"/>
                </a:cxn>
                <a:cxn ang="0">
                  <a:pos x="106" y="36"/>
                </a:cxn>
                <a:cxn ang="0">
                  <a:pos x="89" y="31"/>
                </a:cxn>
                <a:cxn ang="0">
                  <a:pos x="70" y="24"/>
                </a:cxn>
                <a:cxn ang="0">
                  <a:pos x="65" y="11"/>
                </a:cxn>
                <a:cxn ang="0">
                  <a:pos x="48" y="4"/>
                </a:cxn>
                <a:cxn ang="0">
                  <a:pos x="31" y="2"/>
                </a:cxn>
                <a:cxn ang="0">
                  <a:pos x="26" y="8"/>
                </a:cxn>
                <a:cxn ang="0">
                  <a:pos x="33" y="23"/>
                </a:cxn>
                <a:cxn ang="0">
                  <a:pos x="47" y="37"/>
                </a:cxn>
                <a:cxn ang="0">
                  <a:pos x="47" y="43"/>
                </a:cxn>
                <a:cxn ang="0">
                  <a:pos x="33" y="50"/>
                </a:cxn>
                <a:cxn ang="0">
                  <a:pos x="40" y="58"/>
                </a:cxn>
                <a:cxn ang="0">
                  <a:pos x="36" y="70"/>
                </a:cxn>
                <a:cxn ang="0">
                  <a:pos x="50" y="81"/>
                </a:cxn>
                <a:cxn ang="0">
                  <a:pos x="66" y="90"/>
                </a:cxn>
                <a:cxn ang="0">
                  <a:pos x="53" y="94"/>
                </a:cxn>
                <a:cxn ang="0">
                  <a:pos x="43" y="97"/>
                </a:cxn>
                <a:cxn ang="0">
                  <a:pos x="25" y="110"/>
                </a:cxn>
                <a:cxn ang="0">
                  <a:pos x="5" y="121"/>
                </a:cxn>
                <a:cxn ang="0">
                  <a:pos x="1" y="141"/>
                </a:cxn>
                <a:cxn ang="0">
                  <a:pos x="11" y="153"/>
                </a:cxn>
                <a:cxn ang="0">
                  <a:pos x="9" y="161"/>
                </a:cxn>
              </a:cxnLst>
              <a:rect l="0" t="0" r="r" b="b"/>
              <a:pathLst>
                <a:path w="253" h="172">
                  <a:moveTo>
                    <a:pt x="9" y="162"/>
                  </a:moveTo>
                  <a:cubicBezTo>
                    <a:pt x="9" y="163"/>
                    <a:pt x="10" y="163"/>
                    <a:pt x="11" y="163"/>
                  </a:cubicBezTo>
                  <a:cubicBezTo>
                    <a:pt x="12" y="163"/>
                    <a:pt x="15" y="163"/>
                    <a:pt x="16" y="164"/>
                  </a:cubicBezTo>
                  <a:cubicBezTo>
                    <a:pt x="17" y="164"/>
                    <a:pt x="19" y="164"/>
                    <a:pt x="22" y="163"/>
                  </a:cubicBezTo>
                  <a:cubicBezTo>
                    <a:pt x="24" y="163"/>
                    <a:pt x="27" y="163"/>
                    <a:pt x="29" y="162"/>
                  </a:cubicBezTo>
                  <a:cubicBezTo>
                    <a:pt x="31" y="162"/>
                    <a:pt x="33" y="161"/>
                    <a:pt x="34" y="161"/>
                  </a:cubicBezTo>
                  <a:cubicBezTo>
                    <a:pt x="34" y="161"/>
                    <a:pt x="34" y="161"/>
                    <a:pt x="35" y="161"/>
                  </a:cubicBezTo>
                  <a:cubicBezTo>
                    <a:pt x="36" y="161"/>
                    <a:pt x="37" y="161"/>
                    <a:pt x="38" y="161"/>
                  </a:cubicBezTo>
                  <a:cubicBezTo>
                    <a:pt x="39" y="161"/>
                    <a:pt x="41" y="161"/>
                    <a:pt x="41" y="162"/>
                  </a:cubicBezTo>
                  <a:cubicBezTo>
                    <a:pt x="42" y="162"/>
                    <a:pt x="43" y="163"/>
                    <a:pt x="45" y="163"/>
                  </a:cubicBezTo>
                  <a:cubicBezTo>
                    <a:pt x="47" y="163"/>
                    <a:pt x="49" y="163"/>
                    <a:pt x="50" y="163"/>
                  </a:cubicBezTo>
                  <a:cubicBezTo>
                    <a:pt x="50" y="163"/>
                    <a:pt x="51" y="164"/>
                    <a:pt x="52" y="165"/>
                  </a:cubicBezTo>
                  <a:cubicBezTo>
                    <a:pt x="53" y="166"/>
                    <a:pt x="54" y="168"/>
                    <a:pt x="55" y="169"/>
                  </a:cubicBezTo>
                  <a:cubicBezTo>
                    <a:pt x="56" y="170"/>
                    <a:pt x="57" y="170"/>
                    <a:pt x="58" y="171"/>
                  </a:cubicBezTo>
                  <a:cubicBezTo>
                    <a:pt x="59" y="172"/>
                    <a:pt x="60" y="172"/>
                    <a:pt x="61" y="172"/>
                  </a:cubicBezTo>
                  <a:cubicBezTo>
                    <a:pt x="61" y="172"/>
                    <a:pt x="63" y="172"/>
                    <a:pt x="64" y="172"/>
                  </a:cubicBezTo>
                  <a:cubicBezTo>
                    <a:pt x="65" y="172"/>
                    <a:pt x="67" y="171"/>
                    <a:pt x="67" y="170"/>
                  </a:cubicBezTo>
                  <a:cubicBezTo>
                    <a:pt x="69" y="169"/>
                    <a:pt x="72" y="167"/>
                    <a:pt x="73" y="167"/>
                  </a:cubicBezTo>
                  <a:cubicBezTo>
                    <a:pt x="75" y="165"/>
                    <a:pt x="76" y="164"/>
                    <a:pt x="77" y="163"/>
                  </a:cubicBezTo>
                  <a:cubicBezTo>
                    <a:pt x="77" y="163"/>
                    <a:pt x="80" y="162"/>
                    <a:pt x="82" y="162"/>
                  </a:cubicBezTo>
                  <a:cubicBezTo>
                    <a:pt x="82" y="162"/>
                    <a:pt x="82" y="162"/>
                    <a:pt x="82" y="163"/>
                  </a:cubicBezTo>
                  <a:cubicBezTo>
                    <a:pt x="82" y="164"/>
                    <a:pt x="82" y="164"/>
                    <a:pt x="82" y="164"/>
                  </a:cubicBezTo>
                  <a:cubicBezTo>
                    <a:pt x="82" y="165"/>
                    <a:pt x="83" y="167"/>
                    <a:pt x="83" y="168"/>
                  </a:cubicBezTo>
                  <a:cubicBezTo>
                    <a:pt x="84" y="169"/>
                    <a:pt x="85" y="170"/>
                    <a:pt x="86" y="170"/>
                  </a:cubicBezTo>
                  <a:cubicBezTo>
                    <a:pt x="87" y="170"/>
                    <a:pt x="89" y="170"/>
                    <a:pt x="91" y="170"/>
                  </a:cubicBezTo>
                  <a:cubicBezTo>
                    <a:pt x="92" y="169"/>
                    <a:pt x="95" y="169"/>
                    <a:pt x="98" y="167"/>
                  </a:cubicBezTo>
                  <a:cubicBezTo>
                    <a:pt x="100" y="165"/>
                    <a:pt x="103" y="162"/>
                    <a:pt x="106" y="161"/>
                  </a:cubicBezTo>
                  <a:cubicBezTo>
                    <a:pt x="106" y="161"/>
                    <a:pt x="106" y="161"/>
                    <a:pt x="107" y="161"/>
                  </a:cubicBezTo>
                  <a:cubicBezTo>
                    <a:pt x="108" y="161"/>
                    <a:pt x="108" y="161"/>
                    <a:pt x="108" y="161"/>
                  </a:cubicBezTo>
                  <a:cubicBezTo>
                    <a:pt x="113" y="160"/>
                    <a:pt x="118" y="158"/>
                    <a:pt x="119" y="158"/>
                  </a:cubicBezTo>
                  <a:cubicBezTo>
                    <a:pt x="121" y="157"/>
                    <a:pt x="122" y="155"/>
                    <a:pt x="123" y="154"/>
                  </a:cubicBezTo>
                  <a:cubicBezTo>
                    <a:pt x="123" y="153"/>
                    <a:pt x="125" y="149"/>
                    <a:pt x="127" y="146"/>
                  </a:cubicBezTo>
                  <a:cubicBezTo>
                    <a:pt x="127" y="146"/>
                    <a:pt x="127" y="146"/>
                    <a:pt x="128" y="146"/>
                  </a:cubicBezTo>
                  <a:cubicBezTo>
                    <a:pt x="130" y="146"/>
                    <a:pt x="130" y="146"/>
                    <a:pt x="130" y="146"/>
                  </a:cubicBezTo>
                  <a:cubicBezTo>
                    <a:pt x="132" y="147"/>
                    <a:pt x="135" y="147"/>
                    <a:pt x="136" y="147"/>
                  </a:cubicBezTo>
                  <a:cubicBezTo>
                    <a:pt x="137" y="148"/>
                    <a:pt x="139" y="148"/>
                    <a:pt x="140" y="148"/>
                  </a:cubicBezTo>
                  <a:cubicBezTo>
                    <a:pt x="141" y="148"/>
                    <a:pt x="146" y="149"/>
                    <a:pt x="148" y="149"/>
                  </a:cubicBezTo>
                  <a:cubicBezTo>
                    <a:pt x="148" y="149"/>
                    <a:pt x="148" y="149"/>
                    <a:pt x="148" y="150"/>
                  </a:cubicBezTo>
                  <a:cubicBezTo>
                    <a:pt x="148" y="152"/>
                    <a:pt x="148" y="152"/>
                    <a:pt x="148" y="152"/>
                  </a:cubicBezTo>
                  <a:cubicBezTo>
                    <a:pt x="148" y="154"/>
                    <a:pt x="150" y="155"/>
                    <a:pt x="152" y="155"/>
                  </a:cubicBezTo>
                  <a:cubicBezTo>
                    <a:pt x="154" y="155"/>
                    <a:pt x="156" y="156"/>
                    <a:pt x="156" y="156"/>
                  </a:cubicBezTo>
                  <a:cubicBezTo>
                    <a:pt x="157" y="157"/>
                    <a:pt x="157" y="158"/>
                    <a:pt x="157" y="159"/>
                  </a:cubicBezTo>
                  <a:cubicBezTo>
                    <a:pt x="157" y="160"/>
                    <a:pt x="157" y="162"/>
                    <a:pt x="158" y="163"/>
                  </a:cubicBezTo>
                  <a:cubicBezTo>
                    <a:pt x="158" y="164"/>
                    <a:pt x="160" y="164"/>
                    <a:pt x="161" y="164"/>
                  </a:cubicBezTo>
                  <a:cubicBezTo>
                    <a:pt x="162" y="164"/>
                    <a:pt x="164" y="165"/>
                    <a:pt x="165" y="166"/>
                  </a:cubicBezTo>
                  <a:cubicBezTo>
                    <a:pt x="166" y="166"/>
                    <a:pt x="166" y="166"/>
                    <a:pt x="167" y="164"/>
                  </a:cubicBezTo>
                  <a:cubicBezTo>
                    <a:pt x="168" y="163"/>
                    <a:pt x="169" y="161"/>
                    <a:pt x="169" y="159"/>
                  </a:cubicBezTo>
                  <a:cubicBezTo>
                    <a:pt x="170" y="157"/>
                    <a:pt x="171" y="156"/>
                    <a:pt x="172" y="155"/>
                  </a:cubicBezTo>
                  <a:cubicBezTo>
                    <a:pt x="173" y="154"/>
                    <a:pt x="174" y="153"/>
                    <a:pt x="176" y="153"/>
                  </a:cubicBezTo>
                  <a:cubicBezTo>
                    <a:pt x="178" y="153"/>
                    <a:pt x="181" y="153"/>
                    <a:pt x="182" y="154"/>
                  </a:cubicBezTo>
                  <a:cubicBezTo>
                    <a:pt x="183" y="154"/>
                    <a:pt x="186" y="154"/>
                    <a:pt x="188" y="154"/>
                  </a:cubicBezTo>
                  <a:cubicBezTo>
                    <a:pt x="189" y="154"/>
                    <a:pt x="191" y="153"/>
                    <a:pt x="191" y="153"/>
                  </a:cubicBezTo>
                  <a:cubicBezTo>
                    <a:pt x="191" y="152"/>
                    <a:pt x="192" y="152"/>
                    <a:pt x="194" y="152"/>
                  </a:cubicBezTo>
                  <a:cubicBezTo>
                    <a:pt x="195" y="152"/>
                    <a:pt x="197" y="148"/>
                    <a:pt x="199" y="144"/>
                  </a:cubicBezTo>
                  <a:cubicBezTo>
                    <a:pt x="199" y="144"/>
                    <a:pt x="199" y="144"/>
                    <a:pt x="198" y="144"/>
                  </a:cubicBezTo>
                  <a:cubicBezTo>
                    <a:pt x="196" y="144"/>
                    <a:pt x="196" y="144"/>
                    <a:pt x="196" y="144"/>
                  </a:cubicBezTo>
                  <a:cubicBezTo>
                    <a:pt x="198" y="140"/>
                    <a:pt x="200" y="135"/>
                    <a:pt x="200" y="133"/>
                  </a:cubicBezTo>
                  <a:cubicBezTo>
                    <a:pt x="200" y="131"/>
                    <a:pt x="201" y="130"/>
                    <a:pt x="202" y="129"/>
                  </a:cubicBezTo>
                  <a:cubicBezTo>
                    <a:pt x="203" y="127"/>
                    <a:pt x="205" y="125"/>
                    <a:pt x="207" y="124"/>
                  </a:cubicBezTo>
                  <a:cubicBezTo>
                    <a:pt x="209" y="122"/>
                    <a:pt x="210" y="119"/>
                    <a:pt x="211" y="118"/>
                  </a:cubicBezTo>
                  <a:cubicBezTo>
                    <a:pt x="213" y="118"/>
                    <a:pt x="215" y="116"/>
                    <a:pt x="217" y="115"/>
                  </a:cubicBezTo>
                  <a:cubicBezTo>
                    <a:pt x="218" y="114"/>
                    <a:pt x="219" y="113"/>
                    <a:pt x="219" y="113"/>
                  </a:cubicBezTo>
                  <a:cubicBezTo>
                    <a:pt x="221" y="110"/>
                    <a:pt x="221" y="110"/>
                    <a:pt x="221" y="110"/>
                  </a:cubicBezTo>
                  <a:cubicBezTo>
                    <a:pt x="223" y="111"/>
                    <a:pt x="224" y="111"/>
                    <a:pt x="225" y="112"/>
                  </a:cubicBezTo>
                  <a:cubicBezTo>
                    <a:pt x="226" y="112"/>
                    <a:pt x="229" y="113"/>
                    <a:pt x="231" y="114"/>
                  </a:cubicBezTo>
                  <a:cubicBezTo>
                    <a:pt x="233" y="114"/>
                    <a:pt x="235" y="114"/>
                    <a:pt x="235" y="114"/>
                  </a:cubicBezTo>
                  <a:cubicBezTo>
                    <a:pt x="235" y="114"/>
                    <a:pt x="235" y="112"/>
                    <a:pt x="235" y="111"/>
                  </a:cubicBezTo>
                  <a:cubicBezTo>
                    <a:pt x="235" y="109"/>
                    <a:pt x="235" y="108"/>
                    <a:pt x="234" y="106"/>
                  </a:cubicBezTo>
                  <a:cubicBezTo>
                    <a:pt x="233" y="105"/>
                    <a:pt x="233" y="103"/>
                    <a:pt x="233" y="102"/>
                  </a:cubicBezTo>
                  <a:cubicBezTo>
                    <a:pt x="233" y="101"/>
                    <a:pt x="234" y="99"/>
                    <a:pt x="237" y="98"/>
                  </a:cubicBezTo>
                  <a:cubicBezTo>
                    <a:pt x="240" y="97"/>
                    <a:pt x="242" y="95"/>
                    <a:pt x="244" y="94"/>
                  </a:cubicBezTo>
                  <a:cubicBezTo>
                    <a:pt x="245" y="93"/>
                    <a:pt x="247" y="92"/>
                    <a:pt x="246" y="91"/>
                  </a:cubicBezTo>
                  <a:cubicBezTo>
                    <a:pt x="246" y="90"/>
                    <a:pt x="244" y="88"/>
                    <a:pt x="243" y="86"/>
                  </a:cubicBezTo>
                  <a:cubicBezTo>
                    <a:pt x="241" y="84"/>
                    <a:pt x="240" y="81"/>
                    <a:pt x="239" y="81"/>
                  </a:cubicBezTo>
                  <a:cubicBezTo>
                    <a:pt x="238" y="79"/>
                    <a:pt x="237" y="77"/>
                    <a:pt x="235" y="77"/>
                  </a:cubicBezTo>
                  <a:cubicBezTo>
                    <a:pt x="234" y="75"/>
                    <a:pt x="233" y="73"/>
                    <a:pt x="233" y="72"/>
                  </a:cubicBezTo>
                  <a:cubicBezTo>
                    <a:pt x="233" y="71"/>
                    <a:pt x="235" y="68"/>
                    <a:pt x="236" y="66"/>
                  </a:cubicBezTo>
                  <a:cubicBezTo>
                    <a:pt x="238" y="65"/>
                    <a:pt x="239" y="63"/>
                    <a:pt x="241" y="62"/>
                  </a:cubicBezTo>
                  <a:cubicBezTo>
                    <a:pt x="243" y="61"/>
                    <a:pt x="245" y="60"/>
                    <a:pt x="246" y="59"/>
                  </a:cubicBezTo>
                  <a:cubicBezTo>
                    <a:pt x="247" y="58"/>
                    <a:pt x="249" y="56"/>
                    <a:pt x="250" y="55"/>
                  </a:cubicBezTo>
                  <a:cubicBezTo>
                    <a:pt x="251" y="54"/>
                    <a:pt x="252" y="52"/>
                    <a:pt x="253" y="50"/>
                  </a:cubicBezTo>
                  <a:cubicBezTo>
                    <a:pt x="253" y="49"/>
                    <a:pt x="251" y="48"/>
                    <a:pt x="252" y="47"/>
                  </a:cubicBezTo>
                  <a:cubicBezTo>
                    <a:pt x="253" y="47"/>
                    <a:pt x="253" y="46"/>
                    <a:pt x="253" y="46"/>
                  </a:cubicBezTo>
                  <a:cubicBezTo>
                    <a:pt x="246" y="39"/>
                    <a:pt x="246" y="39"/>
                    <a:pt x="246" y="39"/>
                  </a:cubicBezTo>
                  <a:cubicBezTo>
                    <a:pt x="246" y="39"/>
                    <a:pt x="246" y="41"/>
                    <a:pt x="245" y="43"/>
                  </a:cubicBezTo>
                  <a:cubicBezTo>
                    <a:pt x="244" y="46"/>
                    <a:pt x="243" y="49"/>
                    <a:pt x="242" y="49"/>
                  </a:cubicBezTo>
                  <a:cubicBezTo>
                    <a:pt x="240" y="49"/>
                    <a:pt x="239" y="49"/>
                    <a:pt x="238" y="48"/>
                  </a:cubicBezTo>
                  <a:cubicBezTo>
                    <a:pt x="237" y="47"/>
                    <a:pt x="236" y="45"/>
                    <a:pt x="234" y="45"/>
                  </a:cubicBezTo>
                  <a:cubicBezTo>
                    <a:pt x="232" y="45"/>
                    <a:pt x="230" y="45"/>
                    <a:pt x="228" y="46"/>
                  </a:cubicBezTo>
                  <a:cubicBezTo>
                    <a:pt x="228" y="47"/>
                    <a:pt x="226" y="48"/>
                    <a:pt x="225" y="48"/>
                  </a:cubicBezTo>
                  <a:cubicBezTo>
                    <a:pt x="224" y="48"/>
                    <a:pt x="223" y="48"/>
                    <a:pt x="222" y="49"/>
                  </a:cubicBezTo>
                  <a:cubicBezTo>
                    <a:pt x="221" y="50"/>
                    <a:pt x="220" y="51"/>
                    <a:pt x="219" y="50"/>
                  </a:cubicBezTo>
                  <a:cubicBezTo>
                    <a:pt x="217" y="49"/>
                    <a:pt x="215" y="48"/>
                    <a:pt x="213" y="49"/>
                  </a:cubicBezTo>
                  <a:cubicBezTo>
                    <a:pt x="212" y="49"/>
                    <a:pt x="209" y="50"/>
                    <a:pt x="208" y="51"/>
                  </a:cubicBezTo>
                  <a:cubicBezTo>
                    <a:pt x="207" y="52"/>
                    <a:pt x="205" y="52"/>
                    <a:pt x="204" y="52"/>
                  </a:cubicBezTo>
                  <a:cubicBezTo>
                    <a:pt x="204" y="52"/>
                    <a:pt x="202" y="51"/>
                    <a:pt x="200" y="51"/>
                  </a:cubicBezTo>
                  <a:cubicBezTo>
                    <a:pt x="198" y="51"/>
                    <a:pt x="196" y="51"/>
                    <a:pt x="195" y="50"/>
                  </a:cubicBezTo>
                  <a:cubicBezTo>
                    <a:pt x="195" y="49"/>
                    <a:pt x="194" y="47"/>
                    <a:pt x="193" y="46"/>
                  </a:cubicBezTo>
                  <a:cubicBezTo>
                    <a:pt x="192" y="45"/>
                    <a:pt x="190" y="44"/>
                    <a:pt x="189" y="45"/>
                  </a:cubicBezTo>
                  <a:cubicBezTo>
                    <a:pt x="187" y="45"/>
                    <a:pt x="186" y="46"/>
                    <a:pt x="185" y="47"/>
                  </a:cubicBezTo>
                  <a:cubicBezTo>
                    <a:pt x="184" y="47"/>
                    <a:pt x="182" y="49"/>
                    <a:pt x="180" y="49"/>
                  </a:cubicBezTo>
                  <a:cubicBezTo>
                    <a:pt x="179" y="50"/>
                    <a:pt x="175" y="50"/>
                    <a:pt x="173" y="50"/>
                  </a:cubicBezTo>
                  <a:cubicBezTo>
                    <a:pt x="171" y="49"/>
                    <a:pt x="167" y="49"/>
                    <a:pt x="164" y="48"/>
                  </a:cubicBezTo>
                  <a:cubicBezTo>
                    <a:pt x="162" y="46"/>
                    <a:pt x="157" y="45"/>
                    <a:pt x="155" y="44"/>
                  </a:cubicBezTo>
                  <a:cubicBezTo>
                    <a:pt x="153" y="43"/>
                    <a:pt x="149" y="43"/>
                    <a:pt x="147" y="43"/>
                  </a:cubicBezTo>
                  <a:cubicBezTo>
                    <a:pt x="146" y="43"/>
                    <a:pt x="143" y="43"/>
                    <a:pt x="142" y="43"/>
                  </a:cubicBezTo>
                  <a:cubicBezTo>
                    <a:pt x="140" y="42"/>
                    <a:pt x="138" y="41"/>
                    <a:pt x="137" y="41"/>
                  </a:cubicBezTo>
                  <a:cubicBezTo>
                    <a:pt x="135" y="41"/>
                    <a:pt x="132" y="42"/>
                    <a:pt x="131" y="44"/>
                  </a:cubicBezTo>
                  <a:cubicBezTo>
                    <a:pt x="130" y="45"/>
                    <a:pt x="129" y="45"/>
                    <a:pt x="128" y="45"/>
                  </a:cubicBezTo>
                  <a:cubicBezTo>
                    <a:pt x="126" y="45"/>
                    <a:pt x="124" y="43"/>
                    <a:pt x="123" y="42"/>
                  </a:cubicBezTo>
                  <a:cubicBezTo>
                    <a:pt x="122" y="41"/>
                    <a:pt x="121" y="39"/>
                    <a:pt x="120" y="37"/>
                  </a:cubicBezTo>
                  <a:cubicBezTo>
                    <a:pt x="120" y="36"/>
                    <a:pt x="120" y="33"/>
                    <a:pt x="119" y="33"/>
                  </a:cubicBezTo>
                  <a:cubicBezTo>
                    <a:pt x="117" y="32"/>
                    <a:pt x="115" y="32"/>
                    <a:pt x="112" y="33"/>
                  </a:cubicBezTo>
                  <a:cubicBezTo>
                    <a:pt x="111" y="33"/>
                    <a:pt x="108" y="35"/>
                    <a:pt x="106" y="36"/>
                  </a:cubicBezTo>
                  <a:cubicBezTo>
                    <a:pt x="104" y="38"/>
                    <a:pt x="101" y="38"/>
                    <a:pt x="99" y="37"/>
                  </a:cubicBezTo>
                  <a:cubicBezTo>
                    <a:pt x="97" y="37"/>
                    <a:pt x="95" y="35"/>
                    <a:pt x="94" y="34"/>
                  </a:cubicBezTo>
                  <a:cubicBezTo>
                    <a:pt x="93" y="32"/>
                    <a:pt x="91" y="31"/>
                    <a:pt x="89" y="31"/>
                  </a:cubicBezTo>
                  <a:cubicBezTo>
                    <a:pt x="87" y="31"/>
                    <a:pt x="86" y="31"/>
                    <a:pt x="84" y="30"/>
                  </a:cubicBezTo>
                  <a:cubicBezTo>
                    <a:pt x="83" y="28"/>
                    <a:pt x="80" y="26"/>
                    <a:pt x="78" y="26"/>
                  </a:cubicBezTo>
                  <a:cubicBezTo>
                    <a:pt x="76" y="25"/>
                    <a:pt x="72" y="25"/>
                    <a:pt x="70" y="24"/>
                  </a:cubicBezTo>
                  <a:cubicBezTo>
                    <a:pt x="68" y="24"/>
                    <a:pt x="66" y="23"/>
                    <a:pt x="66" y="22"/>
                  </a:cubicBezTo>
                  <a:cubicBezTo>
                    <a:pt x="66" y="20"/>
                    <a:pt x="67" y="18"/>
                    <a:pt x="67" y="16"/>
                  </a:cubicBezTo>
                  <a:cubicBezTo>
                    <a:pt x="67" y="14"/>
                    <a:pt x="66" y="12"/>
                    <a:pt x="65" y="11"/>
                  </a:cubicBezTo>
                  <a:cubicBezTo>
                    <a:pt x="63" y="9"/>
                    <a:pt x="61" y="8"/>
                    <a:pt x="60" y="7"/>
                  </a:cubicBezTo>
                  <a:cubicBezTo>
                    <a:pt x="58" y="6"/>
                    <a:pt x="55" y="5"/>
                    <a:pt x="53" y="5"/>
                  </a:cubicBezTo>
                  <a:cubicBezTo>
                    <a:pt x="51" y="5"/>
                    <a:pt x="50" y="5"/>
                    <a:pt x="48" y="4"/>
                  </a:cubicBezTo>
                  <a:cubicBezTo>
                    <a:pt x="46" y="3"/>
                    <a:pt x="43" y="2"/>
                    <a:pt x="41" y="0"/>
                  </a:cubicBezTo>
                  <a:cubicBezTo>
                    <a:pt x="39" y="0"/>
                    <a:pt x="36" y="0"/>
                    <a:pt x="35" y="1"/>
                  </a:cubicBezTo>
                  <a:cubicBezTo>
                    <a:pt x="33" y="2"/>
                    <a:pt x="31" y="2"/>
                    <a:pt x="31" y="2"/>
                  </a:cubicBezTo>
                  <a:cubicBezTo>
                    <a:pt x="30" y="2"/>
                    <a:pt x="28" y="2"/>
                    <a:pt x="27" y="3"/>
                  </a:cubicBezTo>
                  <a:cubicBezTo>
                    <a:pt x="25" y="4"/>
                    <a:pt x="24" y="4"/>
                    <a:pt x="24" y="4"/>
                  </a:cubicBezTo>
                  <a:cubicBezTo>
                    <a:pt x="24" y="4"/>
                    <a:pt x="25" y="6"/>
                    <a:pt x="26" y="8"/>
                  </a:cubicBezTo>
                  <a:cubicBezTo>
                    <a:pt x="27" y="9"/>
                    <a:pt x="28" y="12"/>
                    <a:pt x="28" y="13"/>
                  </a:cubicBezTo>
                  <a:cubicBezTo>
                    <a:pt x="29" y="13"/>
                    <a:pt x="29" y="16"/>
                    <a:pt x="29" y="17"/>
                  </a:cubicBezTo>
                  <a:cubicBezTo>
                    <a:pt x="29" y="18"/>
                    <a:pt x="31" y="21"/>
                    <a:pt x="33" y="23"/>
                  </a:cubicBezTo>
                  <a:cubicBezTo>
                    <a:pt x="34" y="24"/>
                    <a:pt x="37" y="26"/>
                    <a:pt x="38" y="27"/>
                  </a:cubicBezTo>
                  <a:cubicBezTo>
                    <a:pt x="40" y="28"/>
                    <a:pt x="42" y="31"/>
                    <a:pt x="44" y="32"/>
                  </a:cubicBezTo>
                  <a:cubicBezTo>
                    <a:pt x="46" y="34"/>
                    <a:pt x="47" y="36"/>
                    <a:pt x="47" y="37"/>
                  </a:cubicBezTo>
                  <a:cubicBezTo>
                    <a:pt x="48" y="37"/>
                    <a:pt x="50" y="38"/>
                    <a:pt x="52" y="40"/>
                  </a:cubicBezTo>
                  <a:cubicBezTo>
                    <a:pt x="54" y="41"/>
                    <a:pt x="54" y="43"/>
                    <a:pt x="52" y="43"/>
                  </a:cubicBezTo>
                  <a:cubicBezTo>
                    <a:pt x="50" y="44"/>
                    <a:pt x="48" y="44"/>
                    <a:pt x="47" y="43"/>
                  </a:cubicBezTo>
                  <a:cubicBezTo>
                    <a:pt x="45" y="43"/>
                    <a:pt x="43" y="43"/>
                    <a:pt x="41" y="44"/>
                  </a:cubicBezTo>
                  <a:cubicBezTo>
                    <a:pt x="40" y="44"/>
                    <a:pt x="38" y="46"/>
                    <a:pt x="37" y="48"/>
                  </a:cubicBezTo>
                  <a:cubicBezTo>
                    <a:pt x="36" y="49"/>
                    <a:pt x="34" y="50"/>
                    <a:pt x="33" y="50"/>
                  </a:cubicBezTo>
                  <a:cubicBezTo>
                    <a:pt x="32" y="50"/>
                    <a:pt x="32" y="51"/>
                    <a:pt x="32" y="53"/>
                  </a:cubicBezTo>
                  <a:cubicBezTo>
                    <a:pt x="32" y="54"/>
                    <a:pt x="34" y="55"/>
                    <a:pt x="36" y="55"/>
                  </a:cubicBezTo>
                  <a:cubicBezTo>
                    <a:pt x="38" y="55"/>
                    <a:pt x="40" y="56"/>
                    <a:pt x="40" y="58"/>
                  </a:cubicBezTo>
                  <a:cubicBezTo>
                    <a:pt x="42" y="59"/>
                    <a:pt x="42" y="60"/>
                    <a:pt x="41" y="62"/>
                  </a:cubicBezTo>
                  <a:cubicBezTo>
                    <a:pt x="41" y="63"/>
                    <a:pt x="40" y="65"/>
                    <a:pt x="38" y="65"/>
                  </a:cubicBezTo>
                  <a:cubicBezTo>
                    <a:pt x="36" y="65"/>
                    <a:pt x="35" y="68"/>
                    <a:pt x="36" y="70"/>
                  </a:cubicBezTo>
                  <a:cubicBezTo>
                    <a:pt x="37" y="72"/>
                    <a:pt x="39" y="74"/>
                    <a:pt x="40" y="74"/>
                  </a:cubicBezTo>
                  <a:cubicBezTo>
                    <a:pt x="41" y="74"/>
                    <a:pt x="42" y="75"/>
                    <a:pt x="43" y="77"/>
                  </a:cubicBezTo>
                  <a:cubicBezTo>
                    <a:pt x="44" y="79"/>
                    <a:pt x="47" y="80"/>
                    <a:pt x="50" y="81"/>
                  </a:cubicBezTo>
                  <a:cubicBezTo>
                    <a:pt x="51" y="82"/>
                    <a:pt x="55" y="84"/>
                    <a:pt x="57" y="84"/>
                  </a:cubicBezTo>
                  <a:cubicBezTo>
                    <a:pt x="59" y="84"/>
                    <a:pt x="61" y="86"/>
                    <a:pt x="63" y="87"/>
                  </a:cubicBezTo>
                  <a:cubicBezTo>
                    <a:pt x="64" y="87"/>
                    <a:pt x="66" y="88"/>
                    <a:pt x="66" y="90"/>
                  </a:cubicBezTo>
                  <a:cubicBezTo>
                    <a:pt x="66" y="91"/>
                    <a:pt x="64" y="93"/>
                    <a:pt x="63" y="93"/>
                  </a:cubicBezTo>
                  <a:cubicBezTo>
                    <a:pt x="61" y="94"/>
                    <a:pt x="59" y="94"/>
                    <a:pt x="58" y="94"/>
                  </a:cubicBezTo>
                  <a:cubicBezTo>
                    <a:pt x="57" y="94"/>
                    <a:pt x="55" y="94"/>
                    <a:pt x="53" y="94"/>
                  </a:cubicBezTo>
                  <a:cubicBezTo>
                    <a:pt x="52" y="94"/>
                    <a:pt x="52" y="95"/>
                    <a:pt x="51" y="96"/>
                  </a:cubicBezTo>
                  <a:cubicBezTo>
                    <a:pt x="50" y="98"/>
                    <a:pt x="49" y="98"/>
                    <a:pt x="48" y="98"/>
                  </a:cubicBezTo>
                  <a:cubicBezTo>
                    <a:pt x="47" y="97"/>
                    <a:pt x="44" y="96"/>
                    <a:pt x="43" y="97"/>
                  </a:cubicBezTo>
                  <a:cubicBezTo>
                    <a:pt x="41" y="97"/>
                    <a:pt x="37" y="98"/>
                    <a:pt x="36" y="100"/>
                  </a:cubicBezTo>
                  <a:cubicBezTo>
                    <a:pt x="35" y="101"/>
                    <a:pt x="33" y="103"/>
                    <a:pt x="31" y="105"/>
                  </a:cubicBezTo>
                  <a:cubicBezTo>
                    <a:pt x="28" y="106"/>
                    <a:pt x="27" y="108"/>
                    <a:pt x="25" y="110"/>
                  </a:cubicBezTo>
                  <a:cubicBezTo>
                    <a:pt x="24" y="110"/>
                    <a:pt x="21" y="112"/>
                    <a:pt x="19" y="114"/>
                  </a:cubicBezTo>
                  <a:cubicBezTo>
                    <a:pt x="16" y="115"/>
                    <a:pt x="13" y="117"/>
                    <a:pt x="11" y="118"/>
                  </a:cubicBezTo>
                  <a:cubicBezTo>
                    <a:pt x="9" y="118"/>
                    <a:pt x="6" y="120"/>
                    <a:pt x="5" y="121"/>
                  </a:cubicBezTo>
                  <a:cubicBezTo>
                    <a:pt x="5" y="122"/>
                    <a:pt x="3" y="124"/>
                    <a:pt x="2" y="127"/>
                  </a:cubicBezTo>
                  <a:cubicBezTo>
                    <a:pt x="1" y="130"/>
                    <a:pt x="1" y="133"/>
                    <a:pt x="0" y="135"/>
                  </a:cubicBezTo>
                  <a:cubicBezTo>
                    <a:pt x="0" y="137"/>
                    <a:pt x="0" y="140"/>
                    <a:pt x="1" y="141"/>
                  </a:cubicBezTo>
                  <a:cubicBezTo>
                    <a:pt x="1" y="142"/>
                    <a:pt x="3" y="144"/>
                    <a:pt x="4" y="145"/>
                  </a:cubicBezTo>
                  <a:cubicBezTo>
                    <a:pt x="5" y="145"/>
                    <a:pt x="8" y="146"/>
                    <a:pt x="8" y="148"/>
                  </a:cubicBezTo>
                  <a:cubicBezTo>
                    <a:pt x="10" y="149"/>
                    <a:pt x="11" y="151"/>
                    <a:pt x="11" y="153"/>
                  </a:cubicBezTo>
                  <a:cubicBezTo>
                    <a:pt x="11" y="155"/>
                    <a:pt x="11" y="157"/>
                    <a:pt x="11" y="159"/>
                  </a:cubicBezTo>
                  <a:cubicBezTo>
                    <a:pt x="11" y="160"/>
                    <a:pt x="9" y="161"/>
                    <a:pt x="9" y="162"/>
                  </a:cubicBezTo>
                  <a:cubicBezTo>
                    <a:pt x="9" y="161"/>
                    <a:pt x="9" y="161"/>
                    <a:pt x="9" y="161"/>
                  </a:cubicBezTo>
                  <a:cubicBezTo>
                    <a:pt x="9" y="162"/>
                    <a:pt x="9" y="162"/>
                    <a:pt x="9" y="16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1" name="Freeform 48">
              <a:extLst>
                <a:ext uri="{FF2B5EF4-FFF2-40B4-BE49-F238E27FC236}">
                  <a16:creationId xmlns:a16="http://schemas.microsoft.com/office/drawing/2014/main" id="{C6AFADBF-8F95-42BF-BD9B-D608CB57E17C}"/>
                </a:ext>
              </a:extLst>
            </p:cNvPr>
            <p:cNvSpPr>
              <a:spLocks/>
            </p:cNvSpPr>
            <p:nvPr/>
          </p:nvSpPr>
          <p:spPr bwMode="auto">
            <a:xfrm>
              <a:off x="5780093" y="2246382"/>
              <a:ext cx="430044" cy="330568"/>
            </a:xfrm>
            <a:custGeom>
              <a:avLst/>
              <a:gdLst/>
              <a:ahLst/>
              <a:cxnLst>
                <a:cxn ang="0">
                  <a:pos x="1" y="69"/>
                </a:cxn>
                <a:cxn ang="0">
                  <a:pos x="7" y="77"/>
                </a:cxn>
                <a:cxn ang="0">
                  <a:pos x="18" y="89"/>
                </a:cxn>
                <a:cxn ang="0">
                  <a:pos x="26" y="102"/>
                </a:cxn>
                <a:cxn ang="0">
                  <a:pos x="35" y="104"/>
                </a:cxn>
                <a:cxn ang="0">
                  <a:pos x="38" y="121"/>
                </a:cxn>
                <a:cxn ang="0">
                  <a:pos x="52" y="136"/>
                </a:cxn>
                <a:cxn ang="0">
                  <a:pos x="42" y="152"/>
                </a:cxn>
                <a:cxn ang="0">
                  <a:pos x="39" y="162"/>
                </a:cxn>
                <a:cxn ang="0">
                  <a:pos x="55" y="170"/>
                </a:cxn>
                <a:cxn ang="0">
                  <a:pos x="72" y="164"/>
                </a:cxn>
                <a:cxn ang="0">
                  <a:pos x="87" y="162"/>
                </a:cxn>
                <a:cxn ang="0">
                  <a:pos x="93" y="171"/>
                </a:cxn>
                <a:cxn ang="0">
                  <a:pos x="99" y="181"/>
                </a:cxn>
                <a:cxn ang="0">
                  <a:pos x="115" y="177"/>
                </a:cxn>
                <a:cxn ang="0">
                  <a:pos x="133" y="182"/>
                </a:cxn>
                <a:cxn ang="0">
                  <a:pos x="143" y="175"/>
                </a:cxn>
                <a:cxn ang="0">
                  <a:pos x="143" y="164"/>
                </a:cxn>
                <a:cxn ang="0">
                  <a:pos x="151" y="157"/>
                </a:cxn>
                <a:cxn ang="0">
                  <a:pos x="166" y="164"/>
                </a:cxn>
                <a:cxn ang="0">
                  <a:pos x="183" y="172"/>
                </a:cxn>
                <a:cxn ang="0">
                  <a:pos x="183" y="156"/>
                </a:cxn>
                <a:cxn ang="0">
                  <a:pos x="178" y="149"/>
                </a:cxn>
                <a:cxn ang="0">
                  <a:pos x="168" y="141"/>
                </a:cxn>
                <a:cxn ang="0">
                  <a:pos x="160" y="128"/>
                </a:cxn>
                <a:cxn ang="0">
                  <a:pos x="145" y="123"/>
                </a:cxn>
                <a:cxn ang="0">
                  <a:pos x="134" y="114"/>
                </a:cxn>
                <a:cxn ang="0">
                  <a:pos x="142" y="99"/>
                </a:cxn>
                <a:cxn ang="0">
                  <a:pos x="148" y="102"/>
                </a:cxn>
                <a:cxn ang="0">
                  <a:pos x="158" y="100"/>
                </a:cxn>
                <a:cxn ang="0">
                  <a:pos x="176" y="89"/>
                </a:cxn>
                <a:cxn ang="0">
                  <a:pos x="184" y="81"/>
                </a:cxn>
                <a:cxn ang="0">
                  <a:pos x="199" y="78"/>
                </a:cxn>
                <a:cxn ang="0">
                  <a:pos x="209" y="69"/>
                </a:cxn>
                <a:cxn ang="0">
                  <a:pos x="222" y="62"/>
                </a:cxn>
                <a:cxn ang="0">
                  <a:pos x="233" y="44"/>
                </a:cxn>
                <a:cxn ang="0">
                  <a:pos x="236" y="29"/>
                </a:cxn>
                <a:cxn ang="0">
                  <a:pos x="230" y="9"/>
                </a:cxn>
                <a:cxn ang="0">
                  <a:pos x="221" y="3"/>
                </a:cxn>
                <a:cxn ang="0">
                  <a:pos x="213" y="5"/>
                </a:cxn>
                <a:cxn ang="0">
                  <a:pos x="198" y="19"/>
                </a:cxn>
                <a:cxn ang="0">
                  <a:pos x="195" y="35"/>
                </a:cxn>
                <a:cxn ang="0">
                  <a:pos x="188" y="43"/>
                </a:cxn>
                <a:cxn ang="0">
                  <a:pos x="172" y="44"/>
                </a:cxn>
                <a:cxn ang="0">
                  <a:pos x="164" y="55"/>
                </a:cxn>
                <a:cxn ang="0">
                  <a:pos x="155" y="53"/>
                </a:cxn>
                <a:cxn ang="0">
                  <a:pos x="148" y="46"/>
                </a:cxn>
                <a:cxn ang="0">
                  <a:pos x="145" y="40"/>
                </a:cxn>
                <a:cxn ang="0">
                  <a:pos x="126" y="36"/>
                </a:cxn>
                <a:cxn ang="0">
                  <a:pos x="119" y="45"/>
                </a:cxn>
                <a:cxn ang="0">
                  <a:pos x="103" y="51"/>
                </a:cxn>
                <a:cxn ang="0">
                  <a:pos x="87" y="61"/>
                </a:cxn>
                <a:cxn ang="0">
                  <a:pos x="78" y="54"/>
                </a:cxn>
                <a:cxn ang="0">
                  <a:pos x="73" y="54"/>
                </a:cxn>
                <a:cxn ang="0">
                  <a:pos x="60" y="63"/>
                </a:cxn>
                <a:cxn ang="0">
                  <a:pos x="51" y="59"/>
                </a:cxn>
                <a:cxn ang="0">
                  <a:pos x="41" y="54"/>
                </a:cxn>
                <a:cxn ang="0">
                  <a:pos x="31" y="51"/>
                </a:cxn>
                <a:cxn ang="0">
                  <a:pos x="18" y="53"/>
                </a:cxn>
                <a:cxn ang="0">
                  <a:pos x="5" y="53"/>
                </a:cxn>
                <a:cxn ang="0">
                  <a:pos x="4" y="53"/>
                </a:cxn>
              </a:cxnLst>
              <a:rect l="0" t="0" r="r" b="b"/>
              <a:pathLst>
                <a:path w="237" h="184">
                  <a:moveTo>
                    <a:pt x="0" y="58"/>
                  </a:moveTo>
                  <a:cubicBezTo>
                    <a:pt x="0" y="59"/>
                    <a:pt x="1" y="61"/>
                    <a:pt x="1" y="63"/>
                  </a:cubicBezTo>
                  <a:cubicBezTo>
                    <a:pt x="1" y="65"/>
                    <a:pt x="1" y="67"/>
                    <a:pt x="1" y="69"/>
                  </a:cubicBezTo>
                  <a:cubicBezTo>
                    <a:pt x="1" y="72"/>
                    <a:pt x="1" y="73"/>
                    <a:pt x="1" y="73"/>
                  </a:cubicBezTo>
                  <a:cubicBezTo>
                    <a:pt x="1" y="73"/>
                    <a:pt x="1" y="73"/>
                    <a:pt x="3" y="73"/>
                  </a:cubicBezTo>
                  <a:cubicBezTo>
                    <a:pt x="4" y="74"/>
                    <a:pt x="6" y="75"/>
                    <a:pt x="7" y="77"/>
                  </a:cubicBezTo>
                  <a:cubicBezTo>
                    <a:pt x="8" y="78"/>
                    <a:pt x="9" y="80"/>
                    <a:pt x="10" y="82"/>
                  </a:cubicBezTo>
                  <a:cubicBezTo>
                    <a:pt x="10" y="83"/>
                    <a:pt x="12" y="85"/>
                    <a:pt x="13" y="86"/>
                  </a:cubicBezTo>
                  <a:cubicBezTo>
                    <a:pt x="15" y="87"/>
                    <a:pt x="17" y="89"/>
                    <a:pt x="18" y="89"/>
                  </a:cubicBezTo>
                  <a:cubicBezTo>
                    <a:pt x="18" y="90"/>
                    <a:pt x="19" y="92"/>
                    <a:pt x="19" y="94"/>
                  </a:cubicBezTo>
                  <a:cubicBezTo>
                    <a:pt x="19" y="97"/>
                    <a:pt x="20" y="99"/>
                    <a:pt x="21" y="100"/>
                  </a:cubicBezTo>
                  <a:cubicBezTo>
                    <a:pt x="22" y="101"/>
                    <a:pt x="25" y="102"/>
                    <a:pt x="26" y="102"/>
                  </a:cubicBezTo>
                  <a:cubicBezTo>
                    <a:pt x="28" y="102"/>
                    <a:pt x="29" y="101"/>
                    <a:pt x="31" y="100"/>
                  </a:cubicBezTo>
                  <a:cubicBezTo>
                    <a:pt x="32" y="100"/>
                    <a:pt x="33" y="100"/>
                    <a:pt x="34" y="100"/>
                  </a:cubicBezTo>
                  <a:cubicBezTo>
                    <a:pt x="34" y="101"/>
                    <a:pt x="35" y="103"/>
                    <a:pt x="35" y="104"/>
                  </a:cubicBezTo>
                  <a:cubicBezTo>
                    <a:pt x="35" y="105"/>
                    <a:pt x="34" y="107"/>
                    <a:pt x="33" y="109"/>
                  </a:cubicBezTo>
                  <a:cubicBezTo>
                    <a:pt x="32" y="111"/>
                    <a:pt x="33" y="113"/>
                    <a:pt x="34" y="115"/>
                  </a:cubicBezTo>
                  <a:cubicBezTo>
                    <a:pt x="36" y="116"/>
                    <a:pt x="38" y="119"/>
                    <a:pt x="38" y="121"/>
                  </a:cubicBezTo>
                  <a:cubicBezTo>
                    <a:pt x="38" y="123"/>
                    <a:pt x="39" y="126"/>
                    <a:pt x="39" y="128"/>
                  </a:cubicBezTo>
                  <a:cubicBezTo>
                    <a:pt x="39" y="130"/>
                    <a:pt x="42" y="131"/>
                    <a:pt x="45" y="132"/>
                  </a:cubicBezTo>
                  <a:cubicBezTo>
                    <a:pt x="48" y="133"/>
                    <a:pt x="50" y="135"/>
                    <a:pt x="52" y="136"/>
                  </a:cubicBezTo>
                  <a:cubicBezTo>
                    <a:pt x="54" y="138"/>
                    <a:pt x="54" y="140"/>
                    <a:pt x="52" y="140"/>
                  </a:cubicBezTo>
                  <a:cubicBezTo>
                    <a:pt x="50" y="141"/>
                    <a:pt x="49" y="144"/>
                    <a:pt x="47" y="147"/>
                  </a:cubicBezTo>
                  <a:cubicBezTo>
                    <a:pt x="46" y="148"/>
                    <a:pt x="43" y="151"/>
                    <a:pt x="42" y="152"/>
                  </a:cubicBezTo>
                  <a:cubicBezTo>
                    <a:pt x="41" y="153"/>
                    <a:pt x="39" y="154"/>
                    <a:pt x="38" y="156"/>
                  </a:cubicBezTo>
                  <a:cubicBezTo>
                    <a:pt x="36" y="159"/>
                    <a:pt x="35" y="159"/>
                    <a:pt x="35" y="159"/>
                  </a:cubicBezTo>
                  <a:cubicBezTo>
                    <a:pt x="35" y="159"/>
                    <a:pt x="37" y="161"/>
                    <a:pt x="39" y="162"/>
                  </a:cubicBezTo>
                  <a:cubicBezTo>
                    <a:pt x="41" y="163"/>
                    <a:pt x="42" y="164"/>
                    <a:pt x="44" y="165"/>
                  </a:cubicBezTo>
                  <a:cubicBezTo>
                    <a:pt x="45" y="166"/>
                    <a:pt x="48" y="168"/>
                    <a:pt x="50" y="168"/>
                  </a:cubicBezTo>
                  <a:cubicBezTo>
                    <a:pt x="51" y="169"/>
                    <a:pt x="54" y="170"/>
                    <a:pt x="55" y="170"/>
                  </a:cubicBezTo>
                  <a:cubicBezTo>
                    <a:pt x="57" y="170"/>
                    <a:pt x="59" y="169"/>
                    <a:pt x="61" y="167"/>
                  </a:cubicBezTo>
                  <a:cubicBezTo>
                    <a:pt x="62" y="165"/>
                    <a:pt x="65" y="164"/>
                    <a:pt x="66" y="165"/>
                  </a:cubicBezTo>
                  <a:cubicBezTo>
                    <a:pt x="67" y="165"/>
                    <a:pt x="69" y="165"/>
                    <a:pt x="72" y="164"/>
                  </a:cubicBezTo>
                  <a:cubicBezTo>
                    <a:pt x="75" y="163"/>
                    <a:pt x="77" y="162"/>
                    <a:pt x="78" y="162"/>
                  </a:cubicBezTo>
                  <a:cubicBezTo>
                    <a:pt x="79" y="162"/>
                    <a:pt x="80" y="163"/>
                    <a:pt x="82" y="163"/>
                  </a:cubicBezTo>
                  <a:cubicBezTo>
                    <a:pt x="83" y="163"/>
                    <a:pt x="85" y="162"/>
                    <a:pt x="87" y="162"/>
                  </a:cubicBezTo>
                  <a:cubicBezTo>
                    <a:pt x="89" y="161"/>
                    <a:pt x="92" y="161"/>
                    <a:pt x="92" y="161"/>
                  </a:cubicBezTo>
                  <a:cubicBezTo>
                    <a:pt x="94" y="162"/>
                    <a:pt x="95" y="164"/>
                    <a:pt x="95" y="166"/>
                  </a:cubicBezTo>
                  <a:cubicBezTo>
                    <a:pt x="95" y="167"/>
                    <a:pt x="94" y="169"/>
                    <a:pt x="93" y="171"/>
                  </a:cubicBezTo>
                  <a:cubicBezTo>
                    <a:pt x="92" y="172"/>
                    <a:pt x="91" y="175"/>
                    <a:pt x="92" y="177"/>
                  </a:cubicBezTo>
                  <a:cubicBezTo>
                    <a:pt x="92" y="178"/>
                    <a:pt x="93" y="179"/>
                    <a:pt x="93" y="179"/>
                  </a:cubicBezTo>
                  <a:cubicBezTo>
                    <a:pt x="94" y="179"/>
                    <a:pt x="97" y="180"/>
                    <a:pt x="99" y="181"/>
                  </a:cubicBezTo>
                  <a:cubicBezTo>
                    <a:pt x="101" y="182"/>
                    <a:pt x="104" y="181"/>
                    <a:pt x="105" y="181"/>
                  </a:cubicBezTo>
                  <a:cubicBezTo>
                    <a:pt x="107" y="179"/>
                    <a:pt x="110" y="177"/>
                    <a:pt x="110" y="177"/>
                  </a:cubicBezTo>
                  <a:cubicBezTo>
                    <a:pt x="111" y="177"/>
                    <a:pt x="113" y="177"/>
                    <a:pt x="115" y="177"/>
                  </a:cubicBezTo>
                  <a:cubicBezTo>
                    <a:pt x="117" y="177"/>
                    <a:pt x="119" y="178"/>
                    <a:pt x="121" y="179"/>
                  </a:cubicBezTo>
                  <a:cubicBezTo>
                    <a:pt x="123" y="180"/>
                    <a:pt x="126" y="181"/>
                    <a:pt x="127" y="180"/>
                  </a:cubicBezTo>
                  <a:cubicBezTo>
                    <a:pt x="129" y="178"/>
                    <a:pt x="132" y="179"/>
                    <a:pt x="133" y="182"/>
                  </a:cubicBezTo>
                  <a:cubicBezTo>
                    <a:pt x="134" y="183"/>
                    <a:pt x="135" y="184"/>
                    <a:pt x="137" y="182"/>
                  </a:cubicBezTo>
                  <a:cubicBezTo>
                    <a:pt x="139" y="181"/>
                    <a:pt x="141" y="180"/>
                    <a:pt x="142" y="179"/>
                  </a:cubicBezTo>
                  <a:cubicBezTo>
                    <a:pt x="142" y="177"/>
                    <a:pt x="143" y="175"/>
                    <a:pt x="143" y="175"/>
                  </a:cubicBezTo>
                  <a:cubicBezTo>
                    <a:pt x="142" y="174"/>
                    <a:pt x="142" y="172"/>
                    <a:pt x="142" y="171"/>
                  </a:cubicBezTo>
                  <a:cubicBezTo>
                    <a:pt x="142" y="169"/>
                    <a:pt x="142" y="169"/>
                    <a:pt x="143" y="168"/>
                  </a:cubicBezTo>
                  <a:cubicBezTo>
                    <a:pt x="143" y="167"/>
                    <a:pt x="143" y="166"/>
                    <a:pt x="143" y="164"/>
                  </a:cubicBezTo>
                  <a:cubicBezTo>
                    <a:pt x="143" y="163"/>
                    <a:pt x="142" y="160"/>
                    <a:pt x="142" y="158"/>
                  </a:cubicBezTo>
                  <a:cubicBezTo>
                    <a:pt x="141" y="157"/>
                    <a:pt x="142" y="156"/>
                    <a:pt x="144" y="156"/>
                  </a:cubicBezTo>
                  <a:cubicBezTo>
                    <a:pt x="146" y="157"/>
                    <a:pt x="149" y="157"/>
                    <a:pt x="151" y="157"/>
                  </a:cubicBezTo>
                  <a:cubicBezTo>
                    <a:pt x="154" y="158"/>
                    <a:pt x="157" y="159"/>
                    <a:pt x="158" y="160"/>
                  </a:cubicBezTo>
                  <a:cubicBezTo>
                    <a:pt x="159" y="161"/>
                    <a:pt x="160" y="162"/>
                    <a:pt x="161" y="163"/>
                  </a:cubicBezTo>
                  <a:cubicBezTo>
                    <a:pt x="162" y="163"/>
                    <a:pt x="164" y="164"/>
                    <a:pt x="166" y="164"/>
                  </a:cubicBezTo>
                  <a:cubicBezTo>
                    <a:pt x="167" y="164"/>
                    <a:pt x="170" y="165"/>
                    <a:pt x="172" y="165"/>
                  </a:cubicBezTo>
                  <a:cubicBezTo>
                    <a:pt x="173" y="165"/>
                    <a:pt x="176" y="167"/>
                    <a:pt x="178" y="169"/>
                  </a:cubicBezTo>
                  <a:cubicBezTo>
                    <a:pt x="181" y="170"/>
                    <a:pt x="183" y="172"/>
                    <a:pt x="183" y="172"/>
                  </a:cubicBezTo>
                  <a:cubicBezTo>
                    <a:pt x="183" y="172"/>
                    <a:pt x="183" y="170"/>
                    <a:pt x="184" y="168"/>
                  </a:cubicBezTo>
                  <a:cubicBezTo>
                    <a:pt x="185" y="166"/>
                    <a:pt x="186" y="163"/>
                    <a:pt x="186" y="162"/>
                  </a:cubicBezTo>
                  <a:cubicBezTo>
                    <a:pt x="186" y="160"/>
                    <a:pt x="185" y="157"/>
                    <a:pt x="183" y="156"/>
                  </a:cubicBezTo>
                  <a:cubicBezTo>
                    <a:pt x="182" y="155"/>
                    <a:pt x="182" y="153"/>
                    <a:pt x="182" y="152"/>
                  </a:cubicBezTo>
                  <a:cubicBezTo>
                    <a:pt x="183" y="152"/>
                    <a:pt x="183" y="151"/>
                    <a:pt x="181" y="150"/>
                  </a:cubicBezTo>
                  <a:cubicBezTo>
                    <a:pt x="181" y="150"/>
                    <a:pt x="179" y="149"/>
                    <a:pt x="178" y="149"/>
                  </a:cubicBezTo>
                  <a:cubicBezTo>
                    <a:pt x="176" y="148"/>
                    <a:pt x="175" y="148"/>
                    <a:pt x="175" y="147"/>
                  </a:cubicBezTo>
                  <a:cubicBezTo>
                    <a:pt x="174" y="145"/>
                    <a:pt x="173" y="144"/>
                    <a:pt x="173" y="143"/>
                  </a:cubicBezTo>
                  <a:cubicBezTo>
                    <a:pt x="172" y="143"/>
                    <a:pt x="170" y="142"/>
                    <a:pt x="168" y="141"/>
                  </a:cubicBezTo>
                  <a:cubicBezTo>
                    <a:pt x="166" y="141"/>
                    <a:pt x="164" y="138"/>
                    <a:pt x="164" y="137"/>
                  </a:cubicBezTo>
                  <a:cubicBezTo>
                    <a:pt x="165" y="134"/>
                    <a:pt x="164" y="132"/>
                    <a:pt x="164" y="130"/>
                  </a:cubicBezTo>
                  <a:cubicBezTo>
                    <a:pt x="163" y="129"/>
                    <a:pt x="162" y="128"/>
                    <a:pt x="160" y="128"/>
                  </a:cubicBezTo>
                  <a:cubicBezTo>
                    <a:pt x="157" y="128"/>
                    <a:pt x="155" y="128"/>
                    <a:pt x="154" y="129"/>
                  </a:cubicBezTo>
                  <a:cubicBezTo>
                    <a:pt x="152" y="129"/>
                    <a:pt x="150" y="128"/>
                    <a:pt x="148" y="127"/>
                  </a:cubicBezTo>
                  <a:cubicBezTo>
                    <a:pt x="147" y="125"/>
                    <a:pt x="146" y="124"/>
                    <a:pt x="145" y="123"/>
                  </a:cubicBezTo>
                  <a:cubicBezTo>
                    <a:pt x="144" y="121"/>
                    <a:pt x="141" y="120"/>
                    <a:pt x="139" y="121"/>
                  </a:cubicBezTo>
                  <a:cubicBezTo>
                    <a:pt x="137" y="121"/>
                    <a:pt x="136" y="120"/>
                    <a:pt x="135" y="119"/>
                  </a:cubicBezTo>
                  <a:cubicBezTo>
                    <a:pt x="135" y="118"/>
                    <a:pt x="134" y="116"/>
                    <a:pt x="134" y="114"/>
                  </a:cubicBezTo>
                  <a:cubicBezTo>
                    <a:pt x="134" y="111"/>
                    <a:pt x="134" y="108"/>
                    <a:pt x="134" y="106"/>
                  </a:cubicBezTo>
                  <a:cubicBezTo>
                    <a:pt x="135" y="104"/>
                    <a:pt x="135" y="102"/>
                    <a:pt x="137" y="101"/>
                  </a:cubicBezTo>
                  <a:cubicBezTo>
                    <a:pt x="139" y="101"/>
                    <a:pt x="141" y="99"/>
                    <a:pt x="142" y="99"/>
                  </a:cubicBezTo>
                  <a:cubicBezTo>
                    <a:pt x="143" y="97"/>
                    <a:pt x="143" y="96"/>
                    <a:pt x="144" y="96"/>
                  </a:cubicBezTo>
                  <a:cubicBezTo>
                    <a:pt x="145" y="96"/>
                    <a:pt x="146" y="98"/>
                    <a:pt x="146" y="99"/>
                  </a:cubicBezTo>
                  <a:cubicBezTo>
                    <a:pt x="146" y="100"/>
                    <a:pt x="147" y="102"/>
                    <a:pt x="148" y="102"/>
                  </a:cubicBezTo>
                  <a:cubicBezTo>
                    <a:pt x="150" y="101"/>
                    <a:pt x="151" y="102"/>
                    <a:pt x="152" y="102"/>
                  </a:cubicBezTo>
                  <a:cubicBezTo>
                    <a:pt x="152" y="103"/>
                    <a:pt x="154" y="104"/>
                    <a:pt x="155" y="104"/>
                  </a:cubicBezTo>
                  <a:cubicBezTo>
                    <a:pt x="155" y="104"/>
                    <a:pt x="157" y="102"/>
                    <a:pt x="158" y="100"/>
                  </a:cubicBezTo>
                  <a:cubicBezTo>
                    <a:pt x="159" y="97"/>
                    <a:pt x="161" y="95"/>
                    <a:pt x="163" y="94"/>
                  </a:cubicBezTo>
                  <a:cubicBezTo>
                    <a:pt x="166" y="93"/>
                    <a:pt x="168" y="92"/>
                    <a:pt x="170" y="91"/>
                  </a:cubicBezTo>
                  <a:cubicBezTo>
                    <a:pt x="172" y="91"/>
                    <a:pt x="174" y="90"/>
                    <a:pt x="176" y="89"/>
                  </a:cubicBezTo>
                  <a:cubicBezTo>
                    <a:pt x="176" y="89"/>
                    <a:pt x="179" y="88"/>
                    <a:pt x="181" y="88"/>
                  </a:cubicBezTo>
                  <a:cubicBezTo>
                    <a:pt x="183" y="88"/>
                    <a:pt x="184" y="87"/>
                    <a:pt x="183" y="86"/>
                  </a:cubicBezTo>
                  <a:cubicBezTo>
                    <a:pt x="183" y="84"/>
                    <a:pt x="183" y="82"/>
                    <a:pt x="184" y="81"/>
                  </a:cubicBezTo>
                  <a:cubicBezTo>
                    <a:pt x="185" y="79"/>
                    <a:pt x="188" y="78"/>
                    <a:pt x="189" y="78"/>
                  </a:cubicBezTo>
                  <a:cubicBezTo>
                    <a:pt x="191" y="79"/>
                    <a:pt x="193" y="79"/>
                    <a:pt x="194" y="79"/>
                  </a:cubicBezTo>
                  <a:cubicBezTo>
                    <a:pt x="196" y="79"/>
                    <a:pt x="199" y="78"/>
                    <a:pt x="199" y="78"/>
                  </a:cubicBezTo>
                  <a:cubicBezTo>
                    <a:pt x="200" y="78"/>
                    <a:pt x="202" y="78"/>
                    <a:pt x="203" y="76"/>
                  </a:cubicBezTo>
                  <a:cubicBezTo>
                    <a:pt x="204" y="75"/>
                    <a:pt x="205" y="72"/>
                    <a:pt x="206" y="71"/>
                  </a:cubicBezTo>
                  <a:cubicBezTo>
                    <a:pt x="206" y="70"/>
                    <a:pt x="207" y="69"/>
                    <a:pt x="209" y="69"/>
                  </a:cubicBezTo>
                  <a:cubicBezTo>
                    <a:pt x="211" y="69"/>
                    <a:pt x="214" y="69"/>
                    <a:pt x="215" y="69"/>
                  </a:cubicBezTo>
                  <a:cubicBezTo>
                    <a:pt x="216" y="69"/>
                    <a:pt x="218" y="68"/>
                    <a:pt x="219" y="66"/>
                  </a:cubicBezTo>
                  <a:cubicBezTo>
                    <a:pt x="220" y="64"/>
                    <a:pt x="222" y="63"/>
                    <a:pt x="222" y="62"/>
                  </a:cubicBezTo>
                  <a:cubicBezTo>
                    <a:pt x="222" y="62"/>
                    <a:pt x="224" y="59"/>
                    <a:pt x="225" y="58"/>
                  </a:cubicBezTo>
                  <a:cubicBezTo>
                    <a:pt x="226" y="56"/>
                    <a:pt x="228" y="52"/>
                    <a:pt x="230" y="50"/>
                  </a:cubicBezTo>
                  <a:cubicBezTo>
                    <a:pt x="231" y="48"/>
                    <a:pt x="233" y="46"/>
                    <a:pt x="233" y="44"/>
                  </a:cubicBezTo>
                  <a:cubicBezTo>
                    <a:pt x="233" y="42"/>
                    <a:pt x="232" y="40"/>
                    <a:pt x="232" y="39"/>
                  </a:cubicBezTo>
                  <a:cubicBezTo>
                    <a:pt x="231" y="37"/>
                    <a:pt x="232" y="35"/>
                    <a:pt x="235" y="34"/>
                  </a:cubicBezTo>
                  <a:cubicBezTo>
                    <a:pt x="236" y="34"/>
                    <a:pt x="237" y="32"/>
                    <a:pt x="236" y="29"/>
                  </a:cubicBezTo>
                  <a:cubicBezTo>
                    <a:pt x="235" y="28"/>
                    <a:pt x="235" y="24"/>
                    <a:pt x="235" y="21"/>
                  </a:cubicBezTo>
                  <a:cubicBezTo>
                    <a:pt x="236" y="18"/>
                    <a:pt x="235" y="16"/>
                    <a:pt x="234" y="14"/>
                  </a:cubicBezTo>
                  <a:cubicBezTo>
                    <a:pt x="232" y="13"/>
                    <a:pt x="230" y="12"/>
                    <a:pt x="230" y="9"/>
                  </a:cubicBezTo>
                  <a:cubicBezTo>
                    <a:pt x="230" y="8"/>
                    <a:pt x="230" y="6"/>
                    <a:pt x="231" y="5"/>
                  </a:cubicBezTo>
                  <a:cubicBezTo>
                    <a:pt x="231" y="5"/>
                    <a:pt x="229" y="4"/>
                    <a:pt x="227" y="4"/>
                  </a:cubicBezTo>
                  <a:cubicBezTo>
                    <a:pt x="225" y="3"/>
                    <a:pt x="223" y="3"/>
                    <a:pt x="221" y="3"/>
                  </a:cubicBezTo>
                  <a:cubicBezTo>
                    <a:pt x="220" y="2"/>
                    <a:pt x="219" y="1"/>
                    <a:pt x="217" y="0"/>
                  </a:cubicBezTo>
                  <a:cubicBezTo>
                    <a:pt x="216" y="4"/>
                    <a:pt x="216" y="4"/>
                    <a:pt x="216" y="4"/>
                  </a:cubicBezTo>
                  <a:cubicBezTo>
                    <a:pt x="216" y="4"/>
                    <a:pt x="214" y="5"/>
                    <a:pt x="213" y="5"/>
                  </a:cubicBezTo>
                  <a:cubicBezTo>
                    <a:pt x="211" y="6"/>
                    <a:pt x="209" y="8"/>
                    <a:pt x="208" y="9"/>
                  </a:cubicBezTo>
                  <a:cubicBezTo>
                    <a:pt x="207" y="10"/>
                    <a:pt x="205" y="12"/>
                    <a:pt x="203" y="14"/>
                  </a:cubicBezTo>
                  <a:cubicBezTo>
                    <a:pt x="201" y="16"/>
                    <a:pt x="199" y="18"/>
                    <a:pt x="198" y="19"/>
                  </a:cubicBezTo>
                  <a:cubicBezTo>
                    <a:pt x="197" y="20"/>
                    <a:pt x="196" y="22"/>
                    <a:pt x="196" y="24"/>
                  </a:cubicBezTo>
                  <a:cubicBezTo>
                    <a:pt x="196" y="25"/>
                    <a:pt x="195" y="30"/>
                    <a:pt x="193" y="35"/>
                  </a:cubicBezTo>
                  <a:cubicBezTo>
                    <a:pt x="193" y="35"/>
                    <a:pt x="193" y="35"/>
                    <a:pt x="195" y="35"/>
                  </a:cubicBezTo>
                  <a:cubicBezTo>
                    <a:pt x="195" y="35"/>
                    <a:pt x="195" y="35"/>
                    <a:pt x="195" y="35"/>
                  </a:cubicBezTo>
                  <a:cubicBezTo>
                    <a:pt x="194" y="39"/>
                    <a:pt x="191" y="42"/>
                    <a:pt x="190" y="42"/>
                  </a:cubicBezTo>
                  <a:cubicBezTo>
                    <a:pt x="188" y="42"/>
                    <a:pt x="187" y="42"/>
                    <a:pt x="188" y="43"/>
                  </a:cubicBezTo>
                  <a:cubicBezTo>
                    <a:pt x="188" y="44"/>
                    <a:pt x="186" y="44"/>
                    <a:pt x="184" y="44"/>
                  </a:cubicBezTo>
                  <a:cubicBezTo>
                    <a:pt x="182" y="44"/>
                    <a:pt x="179" y="44"/>
                    <a:pt x="179" y="44"/>
                  </a:cubicBezTo>
                  <a:cubicBezTo>
                    <a:pt x="177" y="44"/>
                    <a:pt x="174" y="44"/>
                    <a:pt x="172" y="44"/>
                  </a:cubicBezTo>
                  <a:cubicBezTo>
                    <a:pt x="171" y="44"/>
                    <a:pt x="169" y="45"/>
                    <a:pt x="168" y="45"/>
                  </a:cubicBezTo>
                  <a:cubicBezTo>
                    <a:pt x="167" y="46"/>
                    <a:pt x="166" y="48"/>
                    <a:pt x="165" y="50"/>
                  </a:cubicBezTo>
                  <a:cubicBezTo>
                    <a:pt x="165" y="51"/>
                    <a:pt x="164" y="54"/>
                    <a:pt x="164" y="55"/>
                  </a:cubicBezTo>
                  <a:cubicBezTo>
                    <a:pt x="163" y="57"/>
                    <a:pt x="162" y="57"/>
                    <a:pt x="161" y="57"/>
                  </a:cubicBezTo>
                  <a:cubicBezTo>
                    <a:pt x="160" y="56"/>
                    <a:pt x="158" y="55"/>
                    <a:pt x="157" y="55"/>
                  </a:cubicBezTo>
                  <a:cubicBezTo>
                    <a:pt x="156" y="55"/>
                    <a:pt x="155" y="54"/>
                    <a:pt x="155" y="53"/>
                  </a:cubicBezTo>
                  <a:cubicBezTo>
                    <a:pt x="154" y="53"/>
                    <a:pt x="154" y="51"/>
                    <a:pt x="154" y="50"/>
                  </a:cubicBezTo>
                  <a:cubicBezTo>
                    <a:pt x="154" y="48"/>
                    <a:pt x="153" y="48"/>
                    <a:pt x="152" y="47"/>
                  </a:cubicBezTo>
                  <a:cubicBezTo>
                    <a:pt x="152" y="47"/>
                    <a:pt x="150" y="46"/>
                    <a:pt x="148" y="46"/>
                  </a:cubicBezTo>
                  <a:cubicBezTo>
                    <a:pt x="147" y="46"/>
                    <a:pt x="145" y="44"/>
                    <a:pt x="145" y="43"/>
                  </a:cubicBezTo>
                  <a:cubicBezTo>
                    <a:pt x="145" y="43"/>
                    <a:pt x="145" y="43"/>
                    <a:pt x="145" y="41"/>
                  </a:cubicBezTo>
                  <a:cubicBezTo>
                    <a:pt x="145" y="40"/>
                    <a:pt x="145" y="40"/>
                    <a:pt x="145" y="40"/>
                  </a:cubicBezTo>
                  <a:cubicBezTo>
                    <a:pt x="142" y="39"/>
                    <a:pt x="137" y="39"/>
                    <a:pt x="137" y="39"/>
                  </a:cubicBezTo>
                  <a:cubicBezTo>
                    <a:pt x="135" y="39"/>
                    <a:pt x="133" y="39"/>
                    <a:pt x="132" y="38"/>
                  </a:cubicBezTo>
                  <a:cubicBezTo>
                    <a:pt x="131" y="38"/>
                    <a:pt x="129" y="37"/>
                    <a:pt x="126" y="36"/>
                  </a:cubicBezTo>
                  <a:cubicBezTo>
                    <a:pt x="126" y="36"/>
                    <a:pt x="126" y="36"/>
                    <a:pt x="124" y="36"/>
                  </a:cubicBezTo>
                  <a:cubicBezTo>
                    <a:pt x="123" y="36"/>
                    <a:pt x="123" y="36"/>
                    <a:pt x="123" y="36"/>
                  </a:cubicBezTo>
                  <a:cubicBezTo>
                    <a:pt x="121" y="40"/>
                    <a:pt x="120" y="43"/>
                    <a:pt x="119" y="45"/>
                  </a:cubicBezTo>
                  <a:cubicBezTo>
                    <a:pt x="118" y="46"/>
                    <a:pt x="117" y="48"/>
                    <a:pt x="115" y="48"/>
                  </a:cubicBezTo>
                  <a:cubicBezTo>
                    <a:pt x="114" y="48"/>
                    <a:pt x="109" y="50"/>
                    <a:pt x="105" y="51"/>
                  </a:cubicBezTo>
                  <a:cubicBezTo>
                    <a:pt x="105" y="51"/>
                    <a:pt x="105" y="51"/>
                    <a:pt x="103" y="51"/>
                  </a:cubicBezTo>
                  <a:cubicBezTo>
                    <a:pt x="102" y="51"/>
                    <a:pt x="102" y="51"/>
                    <a:pt x="102" y="51"/>
                  </a:cubicBezTo>
                  <a:cubicBezTo>
                    <a:pt x="99" y="53"/>
                    <a:pt x="96" y="56"/>
                    <a:pt x="94" y="57"/>
                  </a:cubicBezTo>
                  <a:cubicBezTo>
                    <a:pt x="91" y="59"/>
                    <a:pt x="89" y="60"/>
                    <a:pt x="87" y="61"/>
                  </a:cubicBezTo>
                  <a:cubicBezTo>
                    <a:pt x="85" y="61"/>
                    <a:pt x="83" y="61"/>
                    <a:pt x="82" y="61"/>
                  </a:cubicBezTo>
                  <a:cubicBezTo>
                    <a:pt x="82" y="60"/>
                    <a:pt x="80" y="59"/>
                    <a:pt x="79" y="59"/>
                  </a:cubicBezTo>
                  <a:cubicBezTo>
                    <a:pt x="79" y="58"/>
                    <a:pt x="78" y="56"/>
                    <a:pt x="78" y="54"/>
                  </a:cubicBezTo>
                  <a:cubicBezTo>
                    <a:pt x="78" y="54"/>
                    <a:pt x="78" y="54"/>
                    <a:pt x="78" y="54"/>
                  </a:cubicBezTo>
                  <a:cubicBezTo>
                    <a:pt x="78" y="53"/>
                    <a:pt x="78" y="53"/>
                    <a:pt x="78" y="53"/>
                  </a:cubicBezTo>
                  <a:cubicBezTo>
                    <a:pt x="76" y="53"/>
                    <a:pt x="73" y="54"/>
                    <a:pt x="73" y="54"/>
                  </a:cubicBezTo>
                  <a:cubicBezTo>
                    <a:pt x="73" y="55"/>
                    <a:pt x="71" y="55"/>
                    <a:pt x="69" y="57"/>
                  </a:cubicBezTo>
                  <a:cubicBezTo>
                    <a:pt x="68" y="58"/>
                    <a:pt x="65" y="60"/>
                    <a:pt x="64" y="61"/>
                  </a:cubicBezTo>
                  <a:cubicBezTo>
                    <a:pt x="63" y="62"/>
                    <a:pt x="61" y="63"/>
                    <a:pt x="60" y="63"/>
                  </a:cubicBezTo>
                  <a:cubicBezTo>
                    <a:pt x="59" y="63"/>
                    <a:pt x="57" y="63"/>
                    <a:pt x="57" y="63"/>
                  </a:cubicBezTo>
                  <a:cubicBezTo>
                    <a:pt x="57" y="63"/>
                    <a:pt x="56" y="63"/>
                    <a:pt x="54" y="62"/>
                  </a:cubicBezTo>
                  <a:cubicBezTo>
                    <a:pt x="53" y="61"/>
                    <a:pt x="52" y="60"/>
                    <a:pt x="51" y="59"/>
                  </a:cubicBezTo>
                  <a:cubicBezTo>
                    <a:pt x="50" y="59"/>
                    <a:pt x="49" y="57"/>
                    <a:pt x="48" y="55"/>
                  </a:cubicBezTo>
                  <a:cubicBezTo>
                    <a:pt x="48" y="54"/>
                    <a:pt x="47" y="54"/>
                    <a:pt x="46" y="54"/>
                  </a:cubicBezTo>
                  <a:cubicBezTo>
                    <a:pt x="45" y="54"/>
                    <a:pt x="43" y="54"/>
                    <a:pt x="41" y="54"/>
                  </a:cubicBezTo>
                  <a:cubicBezTo>
                    <a:pt x="40" y="54"/>
                    <a:pt x="38" y="53"/>
                    <a:pt x="37" y="53"/>
                  </a:cubicBezTo>
                  <a:cubicBezTo>
                    <a:pt x="37" y="52"/>
                    <a:pt x="35" y="51"/>
                    <a:pt x="34" y="51"/>
                  </a:cubicBezTo>
                  <a:cubicBezTo>
                    <a:pt x="33" y="51"/>
                    <a:pt x="32" y="51"/>
                    <a:pt x="31" y="51"/>
                  </a:cubicBezTo>
                  <a:cubicBezTo>
                    <a:pt x="31" y="51"/>
                    <a:pt x="30" y="51"/>
                    <a:pt x="30" y="51"/>
                  </a:cubicBezTo>
                  <a:cubicBezTo>
                    <a:pt x="29" y="51"/>
                    <a:pt x="27" y="52"/>
                    <a:pt x="25" y="52"/>
                  </a:cubicBezTo>
                  <a:cubicBezTo>
                    <a:pt x="23" y="53"/>
                    <a:pt x="20" y="53"/>
                    <a:pt x="18" y="53"/>
                  </a:cubicBezTo>
                  <a:cubicBezTo>
                    <a:pt x="15" y="54"/>
                    <a:pt x="13" y="54"/>
                    <a:pt x="12" y="54"/>
                  </a:cubicBezTo>
                  <a:cubicBezTo>
                    <a:pt x="11" y="54"/>
                    <a:pt x="8" y="54"/>
                    <a:pt x="7" y="54"/>
                  </a:cubicBezTo>
                  <a:cubicBezTo>
                    <a:pt x="7" y="54"/>
                    <a:pt x="6" y="54"/>
                    <a:pt x="5" y="53"/>
                  </a:cubicBezTo>
                  <a:cubicBezTo>
                    <a:pt x="5" y="52"/>
                    <a:pt x="5" y="52"/>
                    <a:pt x="5" y="52"/>
                  </a:cubicBezTo>
                  <a:cubicBezTo>
                    <a:pt x="5" y="53"/>
                    <a:pt x="5" y="53"/>
                    <a:pt x="5" y="53"/>
                  </a:cubicBezTo>
                  <a:cubicBezTo>
                    <a:pt x="4" y="53"/>
                    <a:pt x="4" y="53"/>
                    <a:pt x="4" y="53"/>
                  </a:cubicBezTo>
                  <a:cubicBezTo>
                    <a:pt x="2" y="54"/>
                    <a:pt x="0" y="56"/>
                    <a:pt x="0" y="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2" name="Freeform 49">
              <a:extLst>
                <a:ext uri="{FF2B5EF4-FFF2-40B4-BE49-F238E27FC236}">
                  <a16:creationId xmlns:a16="http://schemas.microsoft.com/office/drawing/2014/main" id="{0EFB2D7A-B605-4D57-9325-2516F44F6B4A}"/>
                </a:ext>
              </a:extLst>
            </p:cNvPr>
            <p:cNvSpPr>
              <a:spLocks/>
            </p:cNvSpPr>
            <p:nvPr/>
          </p:nvSpPr>
          <p:spPr bwMode="auto">
            <a:xfrm>
              <a:off x="4783034" y="1074856"/>
              <a:ext cx="681795" cy="495852"/>
            </a:xfrm>
            <a:custGeom>
              <a:avLst/>
              <a:gdLst/>
              <a:ahLst/>
              <a:cxnLst>
                <a:cxn ang="0">
                  <a:pos x="327" y="173"/>
                </a:cxn>
                <a:cxn ang="0">
                  <a:pos x="318" y="179"/>
                </a:cxn>
                <a:cxn ang="0">
                  <a:pos x="317" y="189"/>
                </a:cxn>
                <a:cxn ang="0">
                  <a:pos x="318" y="202"/>
                </a:cxn>
                <a:cxn ang="0">
                  <a:pos x="322" y="208"/>
                </a:cxn>
                <a:cxn ang="0">
                  <a:pos x="325" y="211"/>
                </a:cxn>
                <a:cxn ang="0">
                  <a:pos x="327" y="222"/>
                </a:cxn>
                <a:cxn ang="0">
                  <a:pos x="339" y="229"/>
                </a:cxn>
                <a:cxn ang="0">
                  <a:pos x="345" y="235"/>
                </a:cxn>
                <a:cxn ang="0">
                  <a:pos x="347" y="245"/>
                </a:cxn>
                <a:cxn ang="0">
                  <a:pos x="351" y="252"/>
                </a:cxn>
                <a:cxn ang="0">
                  <a:pos x="349" y="261"/>
                </a:cxn>
                <a:cxn ang="0">
                  <a:pos x="341" y="266"/>
                </a:cxn>
                <a:cxn ang="0">
                  <a:pos x="333" y="271"/>
                </a:cxn>
                <a:cxn ang="0">
                  <a:pos x="321" y="273"/>
                </a:cxn>
                <a:cxn ang="0">
                  <a:pos x="315" y="264"/>
                </a:cxn>
                <a:cxn ang="0">
                  <a:pos x="306" y="263"/>
                </a:cxn>
                <a:cxn ang="0">
                  <a:pos x="300" y="264"/>
                </a:cxn>
                <a:cxn ang="0">
                  <a:pos x="291" y="264"/>
                </a:cxn>
                <a:cxn ang="0">
                  <a:pos x="297" y="255"/>
                </a:cxn>
                <a:cxn ang="0">
                  <a:pos x="291" y="252"/>
                </a:cxn>
                <a:cxn ang="0">
                  <a:pos x="283" y="259"/>
                </a:cxn>
                <a:cxn ang="0">
                  <a:pos x="275" y="256"/>
                </a:cxn>
                <a:cxn ang="0">
                  <a:pos x="273" y="247"/>
                </a:cxn>
                <a:cxn ang="0">
                  <a:pos x="264" y="238"/>
                </a:cxn>
                <a:cxn ang="0">
                  <a:pos x="251" y="243"/>
                </a:cxn>
                <a:cxn ang="0">
                  <a:pos x="237" y="241"/>
                </a:cxn>
                <a:cxn ang="0">
                  <a:pos x="223" y="232"/>
                </a:cxn>
                <a:cxn ang="0">
                  <a:pos x="211" y="226"/>
                </a:cxn>
                <a:cxn ang="0">
                  <a:pos x="197" y="228"/>
                </a:cxn>
                <a:cxn ang="0">
                  <a:pos x="187" y="235"/>
                </a:cxn>
                <a:cxn ang="0">
                  <a:pos x="176" y="240"/>
                </a:cxn>
                <a:cxn ang="0">
                  <a:pos x="170" y="241"/>
                </a:cxn>
                <a:cxn ang="0">
                  <a:pos x="175" y="254"/>
                </a:cxn>
                <a:cxn ang="0">
                  <a:pos x="173" y="265"/>
                </a:cxn>
                <a:cxn ang="0">
                  <a:pos x="165" y="266"/>
                </a:cxn>
                <a:cxn ang="0">
                  <a:pos x="154" y="272"/>
                </a:cxn>
                <a:cxn ang="0">
                  <a:pos x="146" y="272"/>
                </a:cxn>
                <a:cxn ang="0">
                  <a:pos x="138" y="271"/>
                </a:cxn>
                <a:cxn ang="0">
                  <a:pos x="129" y="268"/>
                </a:cxn>
                <a:cxn ang="0">
                  <a:pos x="121" y="268"/>
                </a:cxn>
                <a:cxn ang="0">
                  <a:pos x="112" y="262"/>
                </a:cxn>
                <a:cxn ang="0">
                  <a:pos x="112" y="251"/>
                </a:cxn>
                <a:cxn ang="0">
                  <a:pos x="108" y="247"/>
                </a:cxn>
                <a:cxn ang="0">
                  <a:pos x="96" y="246"/>
                </a:cxn>
                <a:cxn ang="0">
                  <a:pos x="94" y="236"/>
                </a:cxn>
                <a:cxn ang="0">
                  <a:pos x="47" y="208"/>
                </a:cxn>
                <a:cxn ang="0">
                  <a:pos x="43" y="147"/>
                </a:cxn>
                <a:cxn ang="0">
                  <a:pos x="61" y="103"/>
                </a:cxn>
                <a:cxn ang="0">
                  <a:pos x="21" y="72"/>
                </a:cxn>
                <a:cxn ang="0">
                  <a:pos x="17" y="38"/>
                </a:cxn>
                <a:cxn ang="0">
                  <a:pos x="76" y="17"/>
                </a:cxn>
                <a:cxn ang="0">
                  <a:pos x="138" y="18"/>
                </a:cxn>
                <a:cxn ang="0">
                  <a:pos x="173" y="44"/>
                </a:cxn>
                <a:cxn ang="0">
                  <a:pos x="221" y="82"/>
                </a:cxn>
                <a:cxn ang="0">
                  <a:pos x="278" y="76"/>
                </a:cxn>
                <a:cxn ang="0">
                  <a:pos x="338" y="69"/>
                </a:cxn>
                <a:cxn ang="0">
                  <a:pos x="368" y="116"/>
                </a:cxn>
                <a:cxn ang="0">
                  <a:pos x="342" y="153"/>
                </a:cxn>
                <a:cxn ang="0">
                  <a:pos x="328" y="170"/>
                </a:cxn>
              </a:cxnLst>
              <a:rect l="0" t="0" r="r" b="b"/>
              <a:pathLst>
                <a:path w="378" h="274">
                  <a:moveTo>
                    <a:pt x="328" y="170"/>
                  </a:moveTo>
                  <a:cubicBezTo>
                    <a:pt x="328" y="171"/>
                    <a:pt x="327" y="173"/>
                    <a:pt x="327" y="173"/>
                  </a:cubicBezTo>
                  <a:cubicBezTo>
                    <a:pt x="326" y="174"/>
                    <a:pt x="325" y="175"/>
                    <a:pt x="323" y="176"/>
                  </a:cubicBezTo>
                  <a:cubicBezTo>
                    <a:pt x="322" y="177"/>
                    <a:pt x="320" y="178"/>
                    <a:pt x="318" y="179"/>
                  </a:cubicBezTo>
                  <a:cubicBezTo>
                    <a:pt x="318" y="180"/>
                    <a:pt x="317" y="181"/>
                    <a:pt x="317" y="183"/>
                  </a:cubicBezTo>
                  <a:cubicBezTo>
                    <a:pt x="316" y="185"/>
                    <a:pt x="317" y="187"/>
                    <a:pt x="317" y="189"/>
                  </a:cubicBezTo>
                  <a:cubicBezTo>
                    <a:pt x="318" y="191"/>
                    <a:pt x="318" y="194"/>
                    <a:pt x="318" y="196"/>
                  </a:cubicBezTo>
                  <a:cubicBezTo>
                    <a:pt x="318" y="198"/>
                    <a:pt x="318" y="201"/>
                    <a:pt x="318" y="202"/>
                  </a:cubicBezTo>
                  <a:cubicBezTo>
                    <a:pt x="318" y="204"/>
                    <a:pt x="319" y="206"/>
                    <a:pt x="319" y="207"/>
                  </a:cubicBezTo>
                  <a:cubicBezTo>
                    <a:pt x="319" y="208"/>
                    <a:pt x="321" y="208"/>
                    <a:pt x="322" y="208"/>
                  </a:cubicBezTo>
                  <a:cubicBezTo>
                    <a:pt x="324" y="207"/>
                    <a:pt x="326" y="206"/>
                    <a:pt x="326" y="206"/>
                  </a:cubicBezTo>
                  <a:cubicBezTo>
                    <a:pt x="326" y="206"/>
                    <a:pt x="325" y="208"/>
                    <a:pt x="325" y="211"/>
                  </a:cubicBezTo>
                  <a:cubicBezTo>
                    <a:pt x="324" y="213"/>
                    <a:pt x="324" y="216"/>
                    <a:pt x="325" y="217"/>
                  </a:cubicBezTo>
                  <a:cubicBezTo>
                    <a:pt x="325" y="219"/>
                    <a:pt x="326" y="221"/>
                    <a:pt x="327" y="222"/>
                  </a:cubicBezTo>
                  <a:cubicBezTo>
                    <a:pt x="328" y="223"/>
                    <a:pt x="330" y="225"/>
                    <a:pt x="332" y="226"/>
                  </a:cubicBezTo>
                  <a:cubicBezTo>
                    <a:pt x="335" y="227"/>
                    <a:pt x="338" y="228"/>
                    <a:pt x="339" y="229"/>
                  </a:cubicBezTo>
                  <a:cubicBezTo>
                    <a:pt x="340" y="229"/>
                    <a:pt x="342" y="230"/>
                    <a:pt x="344" y="230"/>
                  </a:cubicBezTo>
                  <a:cubicBezTo>
                    <a:pt x="345" y="231"/>
                    <a:pt x="346" y="233"/>
                    <a:pt x="345" y="235"/>
                  </a:cubicBezTo>
                  <a:cubicBezTo>
                    <a:pt x="345" y="235"/>
                    <a:pt x="344" y="238"/>
                    <a:pt x="345" y="240"/>
                  </a:cubicBezTo>
                  <a:cubicBezTo>
                    <a:pt x="345" y="241"/>
                    <a:pt x="347" y="244"/>
                    <a:pt x="347" y="245"/>
                  </a:cubicBezTo>
                  <a:cubicBezTo>
                    <a:pt x="348" y="245"/>
                    <a:pt x="349" y="247"/>
                    <a:pt x="350" y="249"/>
                  </a:cubicBezTo>
                  <a:cubicBezTo>
                    <a:pt x="350" y="250"/>
                    <a:pt x="351" y="252"/>
                    <a:pt x="351" y="252"/>
                  </a:cubicBezTo>
                  <a:cubicBezTo>
                    <a:pt x="352" y="253"/>
                    <a:pt x="352" y="255"/>
                    <a:pt x="352" y="256"/>
                  </a:cubicBezTo>
                  <a:cubicBezTo>
                    <a:pt x="351" y="257"/>
                    <a:pt x="350" y="260"/>
                    <a:pt x="349" y="261"/>
                  </a:cubicBezTo>
                  <a:cubicBezTo>
                    <a:pt x="348" y="262"/>
                    <a:pt x="346" y="264"/>
                    <a:pt x="345" y="264"/>
                  </a:cubicBezTo>
                  <a:cubicBezTo>
                    <a:pt x="344" y="265"/>
                    <a:pt x="342" y="266"/>
                    <a:pt x="341" y="266"/>
                  </a:cubicBezTo>
                  <a:cubicBezTo>
                    <a:pt x="340" y="266"/>
                    <a:pt x="337" y="267"/>
                    <a:pt x="335" y="268"/>
                  </a:cubicBezTo>
                  <a:cubicBezTo>
                    <a:pt x="335" y="269"/>
                    <a:pt x="333" y="270"/>
                    <a:pt x="333" y="271"/>
                  </a:cubicBezTo>
                  <a:cubicBezTo>
                    <a:pt x="332" y="272"/>
                    <a:pt x="330" y="274"/>
                    <a:pt x="328" y="274"/>
                  </a:cubicBezTo>
                  <a:cubicBezTo>
                    <a:pt x="325" y="274"/>
                    <a:pt x="322" y="274"/>
                    <a:pt x="321" y="273"/>
                  </a:cubicBezTo>
                  <a:cubicBezTo>
                    <a:pt x="320" y="272"/>
                    <a:pt x="319" y="271"/>
                    <a:pt x="318" y="270"/>
                  </a:cubicBezTo>
                  <a:cubicBezTo>
                    <a:pt x="316" y="268"/>
                    <a:pt x="315" y="266"/>
                    <a:pt x="315" y="264"/>
                  </a:cubicBezTo>
                  <a:cubicBezTo>
                    <a:pt x="315" y="262"/>
                    <a:pt x="314" y="261"/>
                    <a:pt x="312" y="262"/>
                  </a:cubicBezTo>
                  <a:cubicBezTo>
                    <a:pt x="309" y="262"/>
                    <a:pt x="307" y="262"/>
                    <a:pt x="306" y="263"/>
                  </a:cubicBezTo>
                  <a:cubicBezTo>
                    <a:pt x="304" y="263"/>
                    <a:pt x="302" y="263"/>
                    <a:pt x="301" y="263"/>
                  </a:cubicBezTo>
                  <a:cubicBezTo>
                    <a:pt x="301" y="263"/>
                    <a:pt x="300" y="264"/>
                    <a:pt x="300" y="264"/>
                  </a:cubicBezTo>
                  <a:cubicBezTo>
                    <a:pt x="300" y="264"/>
                    <a:pt x="298" y="264"/>
                    <a:pt x="295" y="264"/>
                  </a:cubicBezTo>
                  <a:cubicBezTo>
                    <a:pt x="293" y="265"/>
                    <a:pt x="291" y="265"/>
                    <a:pt x="291" y="264"/>
                  </a:cubicBezTo>
                  <a:cubicBezTo>
                    <a:pt x="292" y="262"/>
                    <a:pt x="293" y="260"/>
                    <a:pt x="294" y="259"/>
                  </a:cubicBezTo>
                  <a:cubicBezTo>
                    <a:pt x="296" y="259"/>
                    <a:pt x="297" y="256"/>
                    <a:pt x="297" y="255"/>
                  </a:cubicBezTo>
                  <a:cubicBezTo>
                    <a:pt x="297" y="253"/>
                    <a:pt x="296" y="252"/>
                    <a:pt x="296" y="251"/>
                  </a:cubicBezTo>
                  <a:cubicBezTo>
                    <a:pt x="295" y="251"/>
                    <a:pt x="293" y="251"/>
                    <a:pt x="291" y="252"/>
                  </a:cubicBezTo>
                  <a:cubicBezTo>
                    <a:pt x="290" y="253"/>
                    <a:pt x="288" y="255"/>
                    <a:pt x="287" y="255"/>
                  </a:cubicBezTo>
                  <a:cubicBezTo>
                    <a:pt x="285" y="256"/>
                    <a:pt x="283" y="258"/>
                    <a:pt x="283" y="259"/>
                  </a:cubicBezTo>
                  <a:cubicBezTo>
                    <a:pt x="281" y="260"/>
                    <a:pt x="279" y="260"/>
                    <a:pt x="278" y="259"/>
                  </a:cubicBezTo>
                  <a:cubicBezTo>
                    <a:pt x="278" y="258"/>
                    <a:pt x="276" y="257"/>
                    <a:pt x="275" y="256"/>
                  </a:cubicBezTo>
                  <a:cubicBezTo>
                    <a:pt x="275" y="255"/>
                    <a:pt x="274" y="253"/>
                    <a:pt x="274" y="252"/>
                  </a:cubicBezTo>
                  <a:cubicBezTo>
                    <a:pt x="274" y="251"/>
                    <a:pt x="274" y="249"/>
                    <a:pt x="273" y="247"/>
                  </a:cubicBezTo>
                  <a:cubicBezTo>
                    <a:pt x="272" y="245"/>
                    <a:pt x="269" y="242"/>
                    <a:pt x="268" y="242"/>
                  </a:cubicBezTo>
                  <a:cubicBezTo>
                    <a:pt x="266" y="240"/>
                    <a:pt x="265" y="238"/>
                    <a:pt x="264" y="238"/>
                  </a:cubicBezTo>
                  <a:cubicBezTo>
                    <a:pt x="264" y="237"/>
                    <a:pt x="261" y="237"/>
                    <a:pt x="258" y="239"/>
                  </a:cubicBezTo>
                  <a:cubicBezTo>
                    <a:pt x="256" y="240"/>
                    <a:pt x="253" y="242"/>
                    <a:pt x="251" y="243"/>
                  </a:cubicBezTo>
                  <a:cubicBezTo>
                    <a:pt x="249" y="243"/>
                    <a:pt x="246" y="244"/>
                    <a:pt x="243" y="243"/>
                  </a:cubicBezTo>
                  <a:cubicBezTo>
                    <a:pt x="241" y="243"/>
                    <a:pt x="238" y="242"/>
                    <a:pt x="237" y="241"/>
                  </a:cubicBezTo>
                  <a:cubicBezTo>
                    <a:pt x="235" y="240"/>
                    <a:pt x="231" y="238"/>
                    <a:pt x="230" y="237"/>
                  </a:cubicBezTo>
                  <a:cubicBezTo>
                    <a:pt x="228" y="236"/>
                    <a:pt x="225" y="233"/>
                    <a:pt x="223" y="232"/>
                  </a:cubicBezTo>
                  <a:cubicBezTo>
                    <a:pt x="221" y="231"/>
                    <a:pt x="220" y="229"/>
                    <a:pt x="218" y="228"/>
                  </a:cubicBezTo>
                  <a:cubicBezTo>
                    <a:pt x="216" y="227"/>
                    <a:pt x="213" y="226"/>
                    <a:pt x="211" y="226"/>
                  </a:cubicBezTo>
                  <a:cubicBezTo>
                    <a:pt x="208" y="225"/>
                    <a:pt x="205" y="225"/>
                    <a:pt x="204" y="225"/>
                  </a:cubicBezTo>
                  <a:cubicBezTo>
                    <a:pt x="202" y="225"/>
                    <a:pt x="199" y="226"/>
                    <a:pt x="197" y="228"/>
                  </a:cubicBezTo>
                  <a:cubicBezTo>
                    <a:pt x="196" y="231"/>
                    <a:pt x="193" y="232"/>
                    <a:pt x="191" y="232"/>
                  </a:cubicBezTo>
                  <a:cubicBezTo>
                    <a:pt x="189" y="233"/>
                    <a:pt x="188" y="234"/>
                    <a:pt x="187" y="235"/>
                  </a:cubicBezTo>
                  <a:cubicBezTo>
                    <a:pt x="185" y="236"/>
                    <a:pt x="183" y="238"/>
                    <a:pt x="181" y="239"/>
                  </a:cubicBezTo>
                  <a:cubicBezTo>
                    <a:pt x="180" y="240"/>
                    <a:pt x="177" y="241"/>
                    <a:pt x="176" y="240"/>
                  </a:cubicBezTo>
                  <a:cubicBezTo>
                    <a:pt x="175" y="240"/>
                    <a:pt x="173" y="240"/>
                    <a:pt x="171" y="240"/>
                  </a:cubicBezTo>
                  <a:cubicBezTo>
                    <a:pt x="170" y="239"/>
                    <a:pt x="169" y="240"/>
                    <a:pt x="170" y="241"/>
                  </a:cubicBezTo>
                  <a:cubicBezTo>
                    <a:pt x="171" y="243"/>
                    <a:pt x="172" y="246"/>
                    <a:pt x="173" y="247"/>
                  </a:cubicBezTo>
                  <a:cubicBezTo>
                    <a:pt x="174" y="249"/>
                    <a:pt x="174" y="252"/>
                    <a:pt x="175" y="254"/>
                  </a:cubicBezTo>
                  <a:cubicBezTo>
                    <a:pt x="175" y="256"/>
                    <a:pt x="174" y="259"/>
                    <a:pt x="174" y="261"/>
                  </a:cubicBezTo>
                  <a:cubicBezTo>
                    <a:pt x="174" y="263"/>
                    <a:pt x="173" y="265"/>
                    <a:pt x="173" y="265"/>
                  </a:cubicBezTo>
                  <a:cubicBezTo>
                    <a:pt x="173" y="265"/>
                    <a:pt x="172" y="265"/>
                    <a:pt x="170" y="265"/>
                  </a:cubicBezTo>
                  <a:cubicBezTo>
                    <a:pt x="168" y="265"/>
                    <a:pt x="165" y="265"/>
                    <a:pt x="165" y="266"/>
                  </a:cubicBezTo>
                  <a:cubicBezTo>
                    <a:pt x="164" y="267"/>
                    <a:pt x="162" y="269"/>
                    <a:pt x="160" y="270"/>
                  </a:cubicBezTo>
                  <a:cubicBezTo>
                    <a:pt x="159" y="270"/>
                    <a:pt x="157" y="271"/>
                    <a:pt x="154" y="272"/>
                  </a:cubicBezTo>
                  <a:cubicBezTo>
                    <a:pt x="154" y="272"/>
                    <a:pt x="154" y="272"/>
                    <a:pt x="154" y="272"/>
                  </a:cubicBezTo>
                  <a:cubicBezTo>
                    <a:pt x="152" y="272"/>
                    <a:pt x="148" y="272"/>
                    <a:pt x="146" y="272"/>
                  </a:cubicBezTo>
                  <a:cubicBezTo>
                    <a:pt x="143" y="272"/>
                    <a:pt x="141" y="273"/>
                    <a:pt x="141" y="273"/>
                  </a:cubicBezTo>
                  <a:cubicBezTo>
                    <a:pt x="141" y="273"/>
                    <a:pt x="140" y="272"/>
                    <a:pt x="138" y="271"/>
                  </a:cubicBezTo>
                  <a:cubicBezTo>
                    <a:pt x="136" y="271"/>
                    <a:pt x="133" y="269"/>
                    <a:pt x="132" y="269"/>
                  </a:cubicBezTo>
                  <a:cubicBezTo>
                    <a:pt x="131" y="268"/>
                    <a:pt x="130" y="268"/>
                    <a:pt x="129" y="268"/>
                  </a:cubicBezTo>
                  <a:cubicBezTo>
                    <a:pt x="127" y="268"/>
                    <a:pt x="125" y="268"/>
                    <a:pt x="124" y="268"/>
                  </a:cubicBezTo>
                  <a:cubicBezTo>
                    <a:pt x="123" y="269"/>
                    <a:pt x="122" y="269"/>
                    <a:pt x="121" y="268"/>
                  </a:cubicBezTo>
                  <a:cubicBezTo>
                    <a:pt x="119" y="268"/>
                    <a:pt x="117" y="267"/>
                    <a:pt x="115" y="266"/>
                  </a:cubicBezTo>
                  <a:cubicBezTo>
                    <a:pt x="114" y="266"/>
                    <a:pt x="113" y="264"/>
                    <a:pt x="112" y="262"/>
                  </a:cubicBezTo>
                  <a:cubicBezTo>
                    <a:pt x="112" y="261"/>
                    <a:pt x="112" y="259"/>
                    <a:pt x="112" y="257"/>
                  </a:cubicBezTo>
                  <a:cubicBezTo>
                    <a:pt x="112" y="256"/>
                    <a:pt x="112" y="252"/>
                    <a:pt x="112" y="251"/>
                  </a:cubicBezTo>
                  <a:cubicBezTo>
                    <a:pt x="112" y="248"/>
                    <a:pt x="112" y="246"/>
                    <a:pt x="112" y="246"/>
                  </a:cubicBezTo>
                  <a:cubicBezTo>
                    <a:pt x="112" y="246"/>
                    <a:pt x="110" y="247"/>
                    <a:pt x="108" y="247"/>
                  </a:cubicBezTo>
                  <a:cubicBezTo>
                    <a:pt x="106" y="248"/>
                    <a:pt x="103" y="248"/>
                    <a:pt x="100" y="249"/>
                  </a:cubicBezTo>
                  <a:cubicBezTo>
                    <a:pt x="97" y="249"/>
                    <a:pt x="95" y="248"/>
                    <a:pt x="96" y="246"/>
                  </a:cubicBezTo>
                  <a:cubicBezTo>
                    <a:pt x="96" y="244"/>
                    <a:pt x="96" y="242"/>
                    <a:pt x="96" y="240"/>
                  </a:cubicBezTo>
                  <a:cubicBezTo>
                    <a:pt x="96" y="238"/>
                    <a:pt x="94" y="237"/>
                    <a:pt x="94" y="236"/>
                  </a:cubicBezTo>
                  <a:cubicBezTo>
                    <a:pt x="94" y="236"/>
                    <a:pt x="75" y="235"/>
                    <a:pt x="66" y="233"/>
                  </a:cubicBezTo>
                  <a:cubicBezTo>
                    <a:pt x="57" y="230"/>
                    <a:pt x="47" y="222"/>
                    <a:pt x="47" y="208"/>
                  </a:cubicBezTo>
                  <a:cubicBezTo>
                    <a:pt x="47" y="194"/>
                    <a:pt x="43" y="186"/>
                    <a:pt x="43" y="174"/>
                  </a:cubicBezTo>
                  <a:cubicBezTo>
                    <a:pt x="43" y="162"/>
                    <a:pt x="22" y="157"/>
                    <a:pt x="43" y="147"/>
                  </a:cubicBezTo>
                  <a:cubicBezTo>
                    <a:pt x="64" y="138"/>
                    <a:pt x="74" y="139"/>
                    <a:pt x="78" y="123"/>
                  </a:cubicBezTo>
                  <a:cubicBezTo>
                    <a:pt x="81" y="106"/>
                    <a:pt x="69" y="110"/>
                    <a:pt x="61" y="103"/>
                  </a:cubicBezTo>
                  <a:cubicBezTo>
                    <a:pt x="53" y="95"/>
                    <a:pt x="70" y="91"/>
                    <a:pt x="51" y="88"/>
                  </a:cubicBezTo>
                  <a:cubicBezTo>
                    <a:pt x="32" y="84"/>
                    <a:pt x="24" y="75"/>
                    <a:pt x="21" y="72"/>
                  </a:cubicBezTo>
                  <a:cubicBezTo>
                    <a:pt x="18" y="69"/>
                    <a:pt x="2" y="62"/>
                    <a:pt x="2" y="58"/>
                  </a:cubicBezTo>
                  <a:cubicBezTo>
                    <a:pt x="2" y="53"/>
                    <a:pt x="0" y="43"/>
                    <a:pt x="17" y="38"/>
                  </a:cubicBezTo>
                  <a:cubicBezTo>
                    <a:pt x="34" y="33"/>
                    <a:pt x="38" y="33"/>
                    <a:pt x="55" y="28"/>
                  </a:cubicBezTo>
                  <a:cubicBezTo>
                    <a:pt x="72" y="24"/>
                    <a:pt x="53" y="21"/>
                    <a:pt x="76" y="17"/>
                  </a:cubicBezTo>
                  <a:cubicBezTo>
                    <a:pt x="98" y="12"/>
                    <a:pt x="107" y="0"/>
                    <a:pt x="113" y="6"/>
                  </a:cubicBezTo>
                  <a:cubicBezTo>
                    <a:pt x="119" y="12"/>
                    <a:pt x="145" y="4"/>
                    <a:pt x="138" y="18"/>
                  </a:cubicBezTo>
                  <a:cubicBezTo>
                    <a:pt x="132" y="33"/>
                    <a:pt x="139" y="29"/>
                    <a:pt x="148" y="32"/>
                  </a:cubicBezTo>
                  <a:cubicBezTo>
                    <a:pt x="158" y="36"/>
                    <a:pt x="157" y="28"/>
                    <a:pt x="173" y="44"/>
                  </a:cubicBezTo>
                  <a:cubicBezTo>
                    <a:pt x="189" y="60"/>
                    <a:pt x="177" y="62"/>
                    <a:pt x="194" y="70"/>
                  </a:cubicBezTo>
                  <a:cubicBezTo>
                    <a:pt x="210" y="79"/>
                    <a:pt x="210" y="71"/>
                    <a:pt x="221" y="82"/>
                  </a:cubicBezTo>
                  <a:cubicBezTo>
                    <a:pt x="232" y="93"/>
                    <a:pt x="223" y="89"/>
                    <a:pt x="241" y="88"/>
                  </a:cubicBezTo>
                  <a:cubicBezTo>
                    <a:pt x="259" y="88"/>
                    <a:pt x="263" y="82"/>
                    <a:pt x="278" y="76"/>
                  </a:cubicBezTo>
                  <a:cubicBezTo>
                    <a:pt x="292" y="70"/>
                    <a:pt x="304" y="66"/>
                    <a:pt x="312" y="66"/>
                  </a:cubicBezTo>
                  <a:cubicBezTo>
                    <a:pt x="320" y="66"/>
                    <a:pt x="327" y="58"/>
                    <a:pt x="338" y="69"/>
                  </a:cubicBezTo>
                  <a:cubicBezTo>
                    <a:pt x="349" y="80"/>
                    <a:pt x="368" y="73"/>
                    <a:pt x="368" y="83"/>
                  </a:cubicBezTo>
                  <a:cubicBezTo>
                    <a:pt x="368" y="93"/>
                    <a:pt x="378" y="107"/>
                    <a:pt x="368" y="116"/>
                  </a:cubicBezTo>
                  <a:cubicBezTo>
                    <a:pt x="359" y="126"/>
                    <a:pt x="347" y="131"/>
                    <a:pt x="347" y="137"/>
                  </a:cubicBezTo>
                  <a:cubicBezTo>
                    <a:pt x="347" y="143"/>
                    <a:pt x="352" y="143"/>
                    <a:pt x="342" y="153"/>
                  </a:cubicBezTo>
                  <a:cubicBezTo>
                    <a:pt x="333" y="162"/>
                    <a:pt x="296" y="161"/>
                    <a:pt x="310" y="164"/>
                  </a:cubicBezTo>
                  <a:cubicBezTo>
                    <a:pt x="325" y="167"/>
                    <a:pt x="329" y="167"/>
                    <a:pt x="328" y="17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3" name="Freeform 50">
              <a:extLst>
                <a:ext uri="{FF2B5EF4-FFF2-40B4-BE49-F238E27FC236}">
                  <a16:creationId xmlns:a16="http://schemas.microsoft.com/office/drawing/2014/main" id="{6B7C70B6-5A64-4453-A5BD-3CD41F77B821}"/>
                </a:ext>
              </a:extLst>
            </p:cNvPr>
            <p:cNvSpPr>
              <a:spLocks/>
            </p:cNvSpPr>
            <p:nvPr/>
          </p:nvSpPr>
          <p:spPr bwMode="auto">
            <a:xfrm>
              <a:off x="5064630" y="1483474"/>
              <a:ext cx="290012" cy="279299"/>
            </a:xfrm>
            <a:custGeom>
              <a:avLst/>
              <a:gdLst/>
              <a:ahLst/>
              <a:cxnLst>
                <a:cxn ang="0">
                  <a:pos x="137" y="35"/>
                </a:cxn>
                <a:cxn ang="0">
                  <a:pos x="138" y="26"/>
                </a:cxn>
                <a:cxn ang="0">
                  <a:pos x="129" y="31"/>
                </a:cxn>
                <a:cxn ang="0">
                  <a:pos x="121" y="34"/>
                </a:cxn>
                <a:cxn ang="0">
                  <a:pos x="117" y="28"/>
                </a:cxn>
                <a:cxn ang="0">
                  <a:pos x="111" y="17"/>
                </a:cxn>
                <a:cxn ang="0">
                  <a:pos x="101" y="14"/>
                </a:cxn>
                <a:cxn ang="0">
                  <a:pos x="86" y="18"/>
                </a:cxn>
                <a:cxn ang="0">
                  <a:pos x="72" y="13"/>
                </a:cxn>
                <a:cxn ang="0">
                  <a:pos x="60" y="3"/>
                </a:cxn>
                <a:cxn ang="0">
                  <a:pos x="46" y="0"/>
                </a:cxn>
                <a:cxn ang="0">
                  <a:pos x="34" y="8"/>
                </a:cxn>
                <a:cxn ang="0">
                  <a:pos x="24" y="15"/>
                </a:cxn>
                <a:cxn ang="0">
                  <a:pos x="14" y="15"/>
                </a:cxn>
                <a:cxn ang="0">
                  <a:pos x="16" y="22"/>
                </a:cxn>
                <a:cxn ang="0">
                  <a:pos x="17" y="36"/>
                </a:cxn>
                <a:cxn ang="0">
                  <a:pos x="13" y="45"/>
                </a:cxn>
                <a:cxn ang="0">
                  <a:pos x="4" y="53"/>
                </a:cxn>
                <a:cxn ang="0">
                  <a:pos x="4" y="63"/>
                </a:cxn>
                <a:cxn ang="0">
                  <a:pos x="17" y="74"/>
                </a:cxn>
                <a:cxn ang="0">
                  <a:pos x="21" y="88"/>
                </a:cxn>
                <a:cxn ang="0">
                  <a:pos x="27" y="100"/>
                </a:cxn>
                <a:cxn ang="0">
                  <a:pos x="38" y="104"/>
                </a:cxn>
                <a:cxn ang="0">
                  <a:pos x="45" y="107"/>
                </a:cxn>
                <a:cxn ang="0">
                  <a:pos x="49" y="118"/>
                </a:cxn>
                <a:cxn ang="0">
                  <a:pos x="56" y="125"/>
                </a:cxn>
                <a:cxn ang="0">
                  <a:pos x="67" y="131"/>
                </a:cxn>
                <a:cxn ang="0">
                  <a:pos x="74" y="142"/>
                </a:cxn>
                <a:cxn ang="0">
                  <a:pos x="80" y="151"/>
                </a:cxn>
                <a:cxn ang="0">
                  <a:pos x="90" y="155"/>
                </a:cxn>
                <a:cxn ang="0">
                  <a:pos x="99" y="151"/>
                </a:cxn>
                <a:cxn ang="0">
                  <a:pos x="106" y="141"/>
                </a:cxn>
                <a:cxn ang="0">
                  <a:pos x="105" y="131"/>
                </a:cxn>
                <a:cxn ang="0">
                  <a:pos x="107" y="125"/>
                </a:cxn>
                <a:cxn ang="0">
                  <a:pos x="113" y="116"/>
                </a:cxn>
                <a:cxn ang="0">
                  <a:pos x="127" y="110"/>
                </a:cxn>
                <a:cxn ang="0">
                  <a:pos x="139" y="108"/>
                </a:cxn>
                <a:cxn ang="0">
                  <a:pos x="151" y="111"/>
                </a:cxn>
                <a:cxn ang="0">
                  <a:pos x="160" y="110"/>
                </a:cxn>
                <a:cxn ang="0">
                  <a:pos x="156" y="104"/>
                </a:cxn>
                <a:cxn ang="0">
                  <a:pos x="154" y="97"/>
                </a:cxn>
                <a:cxn ang="0">
                  <a:pos x="158" y="89"/>
                </a:cxn>
                <a:cxn ang="0">
                  <a:pos x="155" y="80"/>
                </a:cxn>
                <a:cxn ang="0">
                  <a:pos x="154" y="69"/>
                </a:cxn>
                <a:cxn ang="0">
                  <a:pos x="146" y="58"/>
                </a:cxn>
                <a:cxn ang="0">
                  <a:pos x="141" y="46"/>
                </a:cxn>
                <a:cxn ang="0">
                  <a:pos x="142" y="39"/>
                </a:cxn>
                <a:cxn ang="0">
                  <a:pos x="133" y="39"/>
                </a:cxn>
              </a:cxnLst>
              <a:rect l="0" t="0" r="r" b="b"/>
              <a:pathLst>
                <a:path w="160" h="155">
                  <a:moveTo>
                    <a:pt x="133" y="39"/>
                  </a:moveTo>
                  <a:cubicBezTo>
                    <a:pt x="134" y="37"/>
                    <a:pt x="136" y="36"/>
                    <a:pt x="137" y="35"/>
                  </a:cubicBezTo>
                  <a:cubicBezTo>
                    <a:pt x="138" y="34"/>
                    <a:pt x="139" y="31"/>
                    <a:pt x="139" y="30"/>
                  </a:cubicBezTo>
                  <a:cubicBezTo>
                    <a:pt x="139" y="29"/>
                    <a:pt x="138" y="27"/>
                    <a:pt x="138" y="26"/>
                  </a:cubicBezTo>
                  <a:cubicBezTo>
                    <a:pt x="137" y="26"/>
                    <a:pt x="136" y="26"/>
                    <a:pt x="134" y="27"/>
                  </a:cubicBezTo>
                  <a:cubicBezTo>
                    <a:pt x="132" y="28"/>
                    <a:pt x="130" y="30"/>
                    <a:pt x="129" y="31"/>
                  </a:cubicBezTo>
                  <a:cubicBezTo>
                    <a:pt x="128" y="32"/>
                    <a:pt x="126" y="33"/>
                    <a:pt x="125" y="34"/>
                  </a:cubicBezTo>
                  <a:cubicBezTo>
                    <a:pt x="123" y="35"/>
                    <a:pt x="122" y="35"/>
                    <a:pt x="121" y="34"/>
                  </a:cubicBezTo>
                  <a:cubicBezTo>
                    <a:pt x="121" y="33"/>
                    <a:pt x="119" y="32"/>
                    <a:pt x="118" y="31"/>
                  </a:cubicBezTo>
                  <a:cubicBezTo>
                    <a:pt x="118" y="30"/>
                    <a:pt x="117" y="28"/>
                    <a:pt x="117" y="28"/>
                  </a:cubicBezTo>
                  <a:cubicBezTo>
                    <a:pt x="117" y="26"/>
                    <a:pt x="116" y="24"/>
                    <a:pt x="115" y="22"/>
                  </a:cubicBezTo>
                  <a:cubicBezTo>
                    <a:pt x="114" y="20"/>
                    <a:pt x="112" y="18"/>
                    <a:pt x="111" y="17"/>
                  </a:cubicBezTo>
                  <a:cubicBezTo>
                    <a:pt x="109" y="15"/>
                    <a:pt x="108" y="13"/>
                    <a:pt x="107" y="13"/>
                  </a:cubicBezTo>
                  <a:cubicBezTo>
                    <a:pt x="106" y="13"/>
                    <a:pt x="103" y="13"/>
                    <a:pt x="101" y="14"/>
                  </a:cubicBezTo>
                  <a:cubicBezTo>
                    <a:pt x="99" y="15"/>
                    <a:pt x="95" y="17"/>
                    <a:pt x="94" y="18"/>
                  </a:cubicBezTo>
                  <a:cubicBezTo>
                    <a:pt x="92" y="18"/>
                    <a:pt x="88" y="19"/>
                    <a:pt x="86" y="18"/>
                  </a:cubicBezTo>
                  <a:cubicBezTo>
                    <a:pt x="84" y="18"/>
                    <a:pt x="80" y="17"/>
                    <a:pt x="79" y="17"/>
                  </a:cubicBezTo>
                  <a:cubicBezTo>
                    <a:pt x="78" y="15"/>
                    <a:pt x="74" y="13"/>
                    <a:pt x="72" y="13"/>
                  </a:cubicBezTo>
                  <a:cubicBezTo>
                    <a:pt x="70" y="11"/>
                    <a:pt x="68" y="8"/>
                    <a:pt x="66" y="7"/>
                  </a:cubicBezTo>
                  <a:cubicBezTo>
                    <a:pt x="64" y="6"/>
                    <a:pt x="62" y="4"/>
                    <a:pt x="60" y="3"/>
                  </a:cubicBezTo>
                  <a:cubicBezTo>
                    <a:pt x="59" y="2"/>
                    <a:pt x="56" y="1"/>
                    <a:pt x="53" y="1"/>
                  </a:cubicBezTo>
                  <a:cubicBezTo>
                    <a:pt x="51" y="0"/>
                    <a:pt x="48" y="0"/>
                    <a:pt x="46" y="0"/>
                  </a:cubicBezTo>
                  <a:cubicBezTo>
                    <a:pt x="44" y="1"/>
                    <a:pt x="42" y="1"/>
                    <a:pt x="40" y="3"/>
                  </a:cubicBezTo>
                  <a:cubicBezTo>
                    <a:pt x="38" y="6"/>
                    <a:pt x="36" y="8"/>
                    <a:pt x="34" y="8"/>
                  </a:cubicBezTo>
                  <a:cubicBezTo>
                    <a:pt x="32" y="8"/>
                    <a:pt x="30" y="9"/>
                    <a:pt x="29" y="10"/>
                  </a:cubicBezTo>
                  <a:cubicBezTo>
                    <a:pt x="28" y="11"/>
                    <a:pt x="26" y="13"/>
                    <a:pt x="24" y="15"/>
                  </a:cubicBezTo>
                  <a:cubicBezTo>
                    <a:pt x="22" y="15"/>
                    <a:pt x="20" y="16"/>
                    <a:pt x="19" y="16"/>
                  </a:cubicBezTo>
                  <a:cubicBezTo>
                    <a:pt x="18" y="16"/>
                    <a:pt x="16" y="15"/>
                    <a:pt x="14" y="15"/>
                  </a:cubicBezTo>
                  <a:cubicBezTo>
                    <a:pt x="12" y="14"/>
                    <a:pt x="12" y="15"/>
                    <a:pt x="12" y="17"/>
                  </a:cubicBezTo>
                  <a:cubicBezTo>
                    <a:pt x="13" y="18"/>
                    <a:pt x="15" y="21"/>
                    <a:pt x="16" y="22"/>
                  </a:cubicBezTo>
                  <a:cubicBezTo>
                    <a:pt x="17" y="24"/>
                    <a:pt x="17" y="27"/>
                    <a:pt x="18" y="29"/>
                  </a:cubicBezTo>
                  <a:cubicBezTo>
                    <a:pt x="18" y="31"/>
                    <a:pt x="17" y="34"/>
                    <a:pt x="17" y="36"/>
                  </a:cubicBezTo>
                  <a:cubicBezTo>
                    <a:pt x="16" y="39"/>
                    <a:pt x="15" y="40"/>
                    <a:pt x="15" y="40"/>
                  </a:cubicBezTo>
                  <a:cubicBezTo>
                    <a:pt x="15" y="40"/>
                    <a:pt x="15" y="42"/>
                    <a:pt x="13" y="45"/>
                  </a:cubicBezTo>
                  <a:cubicBezTo>
                    <a:pt x="11" y="46"/>
                    <a:pt x="9" y="50"/>
                    <a:pt x="8" y="51"/>
                  </a:cubicBezTo>
                  <a:cubicBezTo>
                    <a:pt x="7" y="51"/>
                    <a:pt x="6" y="53"/>
                    <a:pt x="4" y="53"/>
                  </a:cubicBezTo>
                  <a:cubicBezTo>
                    <a:pt x="3" y="53"/>
                    <a:pt x="1" y="55"/>
                    <a:pt x="1" y="57"/>
                  </a:cubicBezTo>
                  <a:cubicBezTo>
                    <a:pt x="0" y="58"/>
                    <a:pt x="2" y="61"/>
                    <a:pt x="4" y="63"/>
                  </a:cubicBezTo>
                  <a:cubicBezTo>
                    <a:pt x="7" y="64"/>
                    <a:pt x="10" y="66"/>
                    <a:pt x="12" y="67"/>
                  </a:cubicBezTo>
                  <a:cubicBezTo>
                    <a:pt x="15" y="69"/>
                    <a:pt x="17" y="72"/>
                    <a:pt x="17" y="74"/>
                  </a:cubicBezTo>
                  <a:cubicBezTo>
                    <a:pt x="17" y="76"/>
                    <a:pt x="18" y="79"/>
                    <a:pt x="19" y="82"/>
                  </a:cubicBezTo>
                  <a:cubicBezTo>
                    <a:pt x="19" y="83"/>
                    <a:pt x="20" y="86"/>
                    <a:pt x="21" y="88"/>
                  </a:cubicBezTo>
                  <a:cubicBezTo>
                    <a:pt x="22" y="90"/>
                    <a:pt x="23" y="93"/>
                    <a:pt x="23" y="94"/>
                  </a:cubicBezTo>
                  <a:cubicBezTo>
                    <a:pt x="24" y="95"/>
                    <a:pt x="26" y="98"/>
                    <a:pt x="27" y="100"/>
                  </a:cubicBezTo>
                  <a:cubicBezTo>
                    <a:pt x="29" y="103"/>
                    <a:pt x="31" y="104"/>
                    <a:pt x="33" y="104"/>
                  </a:cubicBezTo>
                  <a:cubicBezTo>
                    <a:pt x="35" y="104"/>
                    <a:pt x="37" y="104"/>
                    <a:pt x="38" y="104"/>
                  </a:cubicBezTo>
                  <a:cubicBezTo>
                    <a:pt x="39" y="103"/>
                    <a:pt x="40" y="103"/>
                    <a:pt x="40" y="104"/>
                  </a:cubicBezTo>
                  <a:cubicBezTo>
                    <a:pt x="41" y="105"/>
                    <a:pt x="43" y="107"/>
                    <a:pt x="45" y="107"/>
                  </a:cubicBezTo>
                  <a:cubicBezTo>
                    <a:pt x="46" y="109"/>
                    <a:pt x="48" y="111"/>
                    <a:pt x="48" y="112"/>
                  </a:cubicBezTo>
                  <a:cubicBezTo>
                    <a:pt x="48" y="114"/>
                    <a:pt x="49" y="117"/>
                    <a:pt x="49" y="118"/>
                  </a:cubicBezTo>
                  <a:cubicBezTo>
                    <a:pt x="49" y="120"/>
                    <a:pt x="51" y="122"/>
                    <a:pt x="53" y="123"/>
                  </a:cubicBezTo>
                  <a:cubicBezTo>
                    <a:pt x="55" y="124"/>
                    <a:pt x="56" y="125"/>
                    <a:pt x="56" y="125"/>
                  </a:cubicBezTo>
                  <a:cubicBezTo>
                    <a:pt x="56" y="125"/>
                    <a:pt x="58" y="126"/>
                    <a:pt x="60" y="126"/>
                  </a:cubicBezTo>
                  <a:cubicBezTo>
                    <a:pt x="63" y="127"/>
                    <a:pt x="65" y="130"/>
                    <a:pt x="67" y="131"/>
                  </a:cubicBezTo>
                  <a:cubicBezTo>
                    <a:pt x="68" y="134"/>
                    <a:pt x="71" y="136"/>
                    <a:pt x="72" y="137"/>
                  </a:cubicBezTo>
                  <a:cubicBezTo>
                    <a:pt x="74" y="138"/>
                    <a:pt x="74" y="140"/>
                    <a:pt x="74" y="142"/>
                  </a:cubicBezTo>
                  <a:cubicBezTo>
                    <a:pt x="75" y="143"/>
                    <a:pt x="75" y="146"/>
                    <a:pt x="75" y="147"/>
                  </a:cubicBezTo>
                  <a:cubicBezTo>
                    <a:pt x="76" y="149"/>
                    <a:pt x="78" y="150"/>
                    <a:pt x="80" y="151"/>
                  </a:cubicBezTo>
                  <a:cubicBezTo>
                    <a:pt x="82" y="151"/>
                    <a:pt x="84" y="152"/>
                    <a:pt x="86" y="154"/>
                  </a:cubicBezTo>
                  <a:cubicBezTo>
                    <a:pt x="89" y="155"/>
                    <a:pt x="90" y="155"/>
                    <a:pt x="90" y="155"/>
                  </a:cubicBezTo>
                  <a:cubicBezTo>
                    <a:pt x="90" y="155"/>
                    <a:pt x="92" y="154"/>
                    <a:pt x="92" y="153"/>
                  </a:cubicBezTo>
                  <a:cubicBezTo>
                    <a:pt x="94" y="151"/>
                    <a:pt x="97" y="150"/>
                    <a:pt x="99" y="151"/>
                  </a:cubicBezTo>
                  <a:cubicBezTo>
                    <a:pt x="100" y="151"/>
                    <a:pt x="103" y="149"/>
                    <a:pt x="104" y="147"/>
                  </a:cubicBezTo>
                  <a:cubicBezTo>
                    <a:pt x="106" y="146"/>
                    <a:pt x="107" y="142"/>
                    <a:pt x="106" y="141"/>
                  </a:cubicBezTo>
                  <a:cubicBezTo>
                    <a:pt x="105" y="139"/>
                    <a:pt x="104" y="136"/>
                    <a:pt x="104" y="135"/>
                  </a:cubicBezTo>
                  <a:cubicBezTo>
                    <a:pt x="103" y="134"/>
                    <a:pt x="104" y="132"/>
                    <a:pt x="105" y="131"/>
                  </a:cubicBezTo>
                  <a:cubicBezTo>
                    <a:pt x="106" y="130"/>
                    <a:pt x="106" y="130"/>
                    <a:pt x="107" y="129"/>
                  </a:cubicBezTo>
                  <a:cubicBezTo>
                    <a:pt x="107" y="129"/>
                    <a:pt x="107" y="127"/>
                    <a:pt x="107" y="125"/>
                  </a:cubicBezTo>
                  <a:cubicBezTo>
                    <a:pt x="106" y="124"/>
                    <a:pt x="107" y="122"/>
                    <a:pt x="108" y="120"/>
                  </a:cubicBezTo>
                  <a:cubicBezTo>
                    <a:pt x="110" y="118"/>
                    <a:pt x="112" y="117"/>
                    <a:pt x="113" y="116"/>
                  </a:cubicBezTo>
                  <a:cubicBezTo>
                    <a:pt x="115" y="114"/>
                    <a:pt x="118" y="113"/>
                    <a:pt x="121" y="112"/>
                  </a:cubicBezTo>
                  <a:cubicBezTo>
                    <a:pt x="122" y="112"/>
                    <a:pt x="126" y="111"/>
                    <a:pt x="127" y="110"/>
                  </a:cubicBezTo>
                  <a:cubicBezTo>
                    <a:pt x="129" y="109"/>
                    <a:pt x="131" y="109"/>
                    <a:pt x="133" y="108"/>
                  </a:cubicBezTo>
                  <a:cubicBezTo>
                    <a:pt x="135" y="107"/>
                    <a:pt x="137" y="108"/>
                    <a:pt x="139" y="108"/>
                  </a:cubicBezTo>
                  <a:cubicBezTo>
                    <a:pt x="141" y="110"/>
                    <a:pt x="144" y="111"/>
                    <a:pt x="146" y="111"/>
                  </a:cubicBezTo>
                  <a:cubicBezTo>
                    <a:pt x="146" y="111"/>
                    <a:pt x="149" y="111"/>
                    <a:pt x="151" y="111"/>
                  </a:cubicBezTo>
                  <a:cubicBezTo>
                    <a:pt x="152" y="111"/>
                    <a:pt x="154" y="111"/>
                    <a:pt x="156" y="110"/>
                  </a:cubicBezTo>
                  <a:cubicBezTo>
                    <a:pt x="158" y="110"/>
                    <a:pt x="160" y="110"/>
                    <a:pt x="160" y="110"/>
                  </a:cubicBezTo>
                  <a:cubicBezTo>
                    <a:pt x="160" y="110"/>
                    <a:pt x="159" y="109"/>
                    <a:pt x="157" y="108"/>
                  </a:cubicBezTo>
                  <a:cubicBezTo>
                    <a:pt x="156" y="107"/>
                    <a:pt x="155" y="105"/>
                    <a:pt x="156" y="104"/>
                  </a:cubicBezTo>
                  <a:cubicBezTo>
                    <a:pt x="156" y="102"/>
                    <a:pt x="156" y="100"/>
                    <a:pt x="155" y="99"/>
                  </a:cubicBezTo>
                  <a:cubicBezTo>
                    <a:pt x="154" y="99"/>
                    <a:pt x="154" y="98"/>
                    <a:pt x="154" y="97"/>
                  </a:cubicBezTo>
                  <a:cubicBezTo>
                    <a:pt x="155" y="96"/>
                    <a:pt x="156" y="94"/>
                    <a:pt x="157" y="93"/>
                  </a:cubicBezTo>
                  <a:cubicBezTo>
                    <a:pt x="159" y="93"/>
                    <a:pt x="159" y="91"/>
                    <a:pt x="158" y="89"/>
                  </a:cubicBezTo>
                  <a:cubicBezTo>
                    <a:pt x="156" y="88"/>
                    <a:pt x="155" y="86"/>
                    <a:pt x="155" y="85"/>
                  </a:cubicBezTo>
                  <a:cubicBezTo>
                    <a:pt x="154" y="83"/>
                    <a:pt x="154" y="82"/>
                    <a:pt x="155" y="80"/>
                  </a:cubicBezTo>
                  <a:cubicBezTo>
                    <a:pt x="156" y="78"/>
                    <a:pt x="156" y="76"/>
                    <a:pt x="156" y="75"/>
                  </a:cubicBezTo>
                  <a:cubicBezTo>
                    <a:pt x="156" y="73"/>
                    <a:pt x="155" y="71"/>
                    <a:pt x="154" y="69"/>
                  </a:cubicBezTo>
                  <a:cubicBezTo>
                    <a:pt x="153" y="68"/>
                    <a:pt x="151" y="66"/>
                    <a:pt x="150" y="64"/>
                  </a:cubicBezTo>
                  <a:cubicBezTo>
                    <a:pt x="149" y="62"/>
                    <a:pt x="147" y="60"/>
                    <a:pt x="146" y="58"/>
                  </a:cubicBezTo>
                  <a:cubicBezTo>
                    <a:pt x="144" y="57"/>
                    <a:pt x="143" y="53"/>
                    <a:pt x="142" y="51"/>
                  </a:cubicBezTo>
                  <a:cubicBezTo>
                    <a:pt x="142" y="49"/>
                    <a:pt x="141" y="46"/>
                    <a:pt x="141" y="46"/>
                  </a:cubicBezTo>
                  <a:cubicBezTo>
                    <a:pt x="140" y="44"/>
                    <a:pt x="140" y="42"/>
                    <a:pt x="141" y="40"/>
                  </a:cubicBezTo>
                  <a:cubicBezTo>
                    <a:pt x="142" y="40"/>
                    <a:pt x="142" y="39"/>
                    <a:pt x="142" y="39"/>
                  </a:cubicBezTo>
                  <a:cubicBezTo>
                    <a:pt x="142" y="39"/>
                    <a:pt x="140" y="39"/>
                    <a:pt x="138" y="40"/>
                  </a:cubicBezTo>
                  <a:cubicBezTo>
                    <a:pt x="135" y="41"/>
                    <a:pt x="133" y="40"/>
                    <a:pt x="133" y="3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4" name="Freeform 51">
              <a:extLst>
                <a:ext uri="{FF2B5EF4-FFF2-40B4-BE49-F238E27FC236}">
                  <a16:creationId xmlns:a16="http://schemas.microsoft.com/office/drawing/2014/main" id="{7D96FCC9-D297-4C79-B059-5B431BB5DA20}"/>
                </a:ext>
              </a:extLst>
            </p:cNvPr>
            <p:cNvSpPr>
              <a:spLocks/>
            </p:cNvSpPr>
            <p:nvPr/>
          </p:nvSpPr>
          <p:spPr bwMode="auto">
            <a:xfrm>
              <a:off x="5227618" y="1664827"/>
              <a:ext cx="319089" cy="267821"/>
            </a:xfrm>
            <a:custGeom>
              <a:avLst/>
              <a:gdLst/>
              <a:ahLst/>
              <a:cxnLst>
                <a:cxn ang="0">
                  <a:pos x="50" y="8"/>
                </a:cxn>
                <a:cxn ang="0">
                  <a:pos x="31" y="11"/>
                </a:cxn>
                <a:cxn ang="0">
                  <a:pos x="18" y="24"/>
                </a:cxn>
                <a:cxn ang="0">
                  <a:pos x="14" y="34"/>
                </a:cxn>
                <a:cxn ang="0">
                  <a:pos x="9" y="50"/>
                </a:cxn>
                <a:cxn ang="0">
                  <a:pos x="4" y="56"/>
                </a:cxn>
                <a:cxn ang="0">
                  <a:pos x="8" y="57"/>
                </a:cxn>
                <a:cxn ang="0">
                  <a:pos x="15" y="61"/>
                </a:cxn>
                <a:cxn ang="0">
                  <a:pos x="22" y="65"/>
                </a:cxn>
                <a:cxn ang="0">
                  <a:pos x="17" y="73"/>
                </a:cxn>
                <a:cxn ang="0">
                  <a:pos x="13" y="82"/>
                </a:cxn>
                <a:cxn ang="0">
                  <a:pos x="15" y="93"/>
                </a:cxn>
                <a:cxn ang="0">
                  <a:pos x="20" y="95"/>
                </a:cxn>
                <a:cxn ang="0">
                  <a:pos x="28" y="96"/>
                </a:cxn>
                <a:cxn ang="0">
                  <a:pos x="36" y="94"/>
                </a:cxn>
                <a:cxn ang="0">
                  <a:pos x="34" y="83"/>
                </a:cxn>
                <a:cxn ang="0">
                  <a:pos x="42" y="89"/>
                </a:cxn>
                <a:cxn ang="0">
                  <a:pos x="50" y="94"/>
                </a:cxn>
                <a:cxn ang="0">
                  <a:pos x="56" y="102"/>
                </a:cxn>
                <a:cxn ang="0">
                  <a:pos x="64" y="107"/>
                </a:cxn>
                <a:cxn ang="0">
                  <a:pos x="70" y="112"/>
                </a:cxn>
                <a:cxn ang="0">
                  <a:pos x="65" y="117"/>
                </a:cxn>
                <a:cxn ang="0">
                  <a:pos x="70" y="122"/>
                </a:cxn>
                <a:cxn ang="0">
                  <a:pos x="76" y="125"/>
                </a:cxn>
                <a:cxn ang="0">
                  <a:pos x="85" y="130"/>
                </a:cxn>
                <a:cxn ang="0">
                  <a:pos x="93" y="135"/>
                </a:cxn>
                <a:cxn ang="0">
                  <a:pos x="101" y="140"/>
                </a:cxn>
                <a:cxn ang="0">
                  <a:pos x="114" y="141"/>
                </a:cxn>
                <a:cxn ang="0">
                  <a:pos x="123" y="146"/>
                </a:cxn>
                <a:cxn ang="0">
                  <a:pos x="133" y="143"/>
                </a:cxn>
                <a:cxn ang="0">
                  <a:pos x="134" y="132"/>
                </a:cxn>
                <a:cxn ang="0">
                  <a:pos x="140" y="121"/>
                </a:cxn>
                <a:cxn ang="0">
                  <a:pos x="141" y="107"/>
                </a:cxn>
                <a:cxn ang="0">
                  <a:pos x="147" y="91"/>
                </a:cxn>
                <a:cxn ang="0">
                  <a:pos x="156" y="81"/>
                </a:cxn>
                <a:cxn ang="0">
                  <a:pos x="171" y="69"/>
                </a:cxn>
                <a:cxn ang="0">
                  <a:pos x="168" y="58"/>
                </a:cxn>
                <a:cxn ang="0">
                  <a:pos x="148" y="50"/>
                </a:cxn>
                <a:cxn ang="0">
                  <a:pos x="138" y="39"/>
                </a:cxn>
                <a:cxn ang="0">
                  <a:pos x="129" y="33"/>
                </a:cxn>
                <a:cxn ang="0">
                  <a:pos x="115" y="25"/>
                </a:cxn>
                <a:cxn ang="0">
                  <a:pos x="102" y="22"/>
                </a:cxn>
                <a:cxn ang="0">
                  <a:pos x="92" y="14"/>
                </a:cxn>
                <a:cxn ang="0">
                  <a:pos x="82" y="0"/>
                </a:cxn>
                <a:cxn ang="0">
                  <a:pos x="72" y="8"/>
                </a:cxn>
                <a:cxn ang="0">
                  <a:pos x="61" y="10"/>
                </a:cxn>
              </a:cxnLst>
              <a:rect l="0" t="0" r="r" b="b"/>
              <a:pathLst>
                <a:path w="176" h="148">
                  <a:moveTo>
                    <a:pt x="61" y="10"/>
                  </a:moveTo>
                  <a:cubicBezTo>
                    <a:pt x="59" y="10"/>
                    <a:pt x="57" y="10"/>
                    <a:pt x="56" y="10"/>
                  </a:cubicBezTo>
                  <a:cubicBezTo>
                    <a:pt x="54" y="10"/>
                    <a:pt x="51" y="9"/>
                    <a:pt x="50" y="8"/>
                  </a:cubicBezTo>
                  <a:cubicBezTo>
                    <a:pt x="48" y="7"/>
                    <a:pt x="45" y="6"/>
                    <a:pt x="43" y="7"/>
                  </a:cubicBezTo>
                  <a:cubicBezTo>
                    <a:pt x="42" y="8"/>
                    <a:pt x="39" y="9"/>
                    <a:pt x="37" y="10"/>
                  </a:cubicBezTo>
                  <a:cubicBezTo>
                    <a:pt x="36" y="10"/>
                    <a:pt x="33" y="11"/>
                    <a:pt x="31" y="11"/>
                  </a:cubicBezTo>
                  <a:cubicBezTo>
                    <a:pt x="28" y="12"/>
                    <a:pt x="26" y="13"/>
                    <a:pt x="24" y="15"/>
                  </a:cubicBezTo>
                  <a:cubicBezTo>
                    <a:pt x="22" y="16"/>
                    <a:pt x="20" y="18"/>
                    <a:pt x="19" y="19"/>
                  </a:cubicBezTo>
                  <a:cubicBezTo>
                    <a:pt x="18" y="21"/>
                    <a:pt x="17" y="23"/>
                    <a:pt x="18" y="24"/>
                  </a:cubicBezTo>
                  <a:cubicBezTo>
                    <a:pt x="18" y="26"/>
                    <a:pt x="18" y="28"/>
                    <a:pt x="18" y="28"/>
                  </a:cubicBezTo>
                  <a:cubicBezTo>
                    <a:pt x="17" y="29"/>
                    <a:pt x="16" y="29"/>
                    <a:pt x="15" y="30"/>
                  </a:cubicBezTo>
                  <a:cubicBezTo>
                    <a:pt x="14" y="31"/>
                    <a:pt x="13" y="33"/>
                    <a:pt x="14" y="34"/>
                  </a:cubicBezTo>
                  <a:cubicBezTo>
                    <a:pt x="14" y="35"/>
                    <a:pt x="15" y="38"/>
                    <a:pt x="16" y="40"/>
                  </a:cubicBezTo>
                  <a:cubicBezTo>
                    <a:pt x="17" y="41"/>
                    <a:pt x="16" y="45"/>
                    <a:pt x="14" y="46"/>
                  </a:cubicBezTo>
                  <a:cubicBezTo>
                    <a:pt x="13" y="48"/>
                    <a:pt x="11" y="50"/>
                    <a:pt x="9" y="50"/>
                  </a:cubicBezTo>
                  <a:cubicBezTo>
                    <a:pt x="7" y="49"/>
                    <a:pt x="5" y="50"/>
                    <a:pt x="3" y="52"/>
                  </a:cubicBezTo>
                  <a:cubicBezTo>
                    <a:pt x="2" y="52"/>
                    <a:pt x="0" y="54"/>
                    <a:pt x="0" y="54"/>
                  </a:cubicBezTo>
                  <a:cubicBezTo>
                    <a:pt x="0" y="54"/>
                    <a:pt x="2" y="55"/>
                    <a:pt x="4" y="56"/>
                  </a:cubicBezTo>
                  <a:cubicBezTo>
                    <a:pt x="5" y="57"/>
                    <a:pt x="5" y="57"/>
                    <a:pt x="5" y="57"/>
                  </a:cubicBezTo>
                  <a:cubicBezTo>
                    <a:pt x="5" y="57"/>
                    <a:pt x="6" y="57"/>
                    <a:pt x="6" y="57"/>
                  </a:cubicBezTo>
                  <a:cubicBezTo>
                    <a:pt x="7" y="57"/>
                    <a:pt x="8" y="57"/>
                    <a:pt x="8" y="57"/>
                  </a:cubicBezTo>
                  <a:cubicBezTo>
                    <a:pt x="9" y="57"/>
                    <a:pt x="10" y="57"/>
                    <a:pt x="11" y="57"/>
                  </a:cubicBezTo>
                  <a:cubicBezTo>
                    <a:pt x="11" y="58"/>
                    <a:pt x="12" y="59"/>
                    <a:pt x="13" y="59"/>
                  </a:cubicBezTo>
                  <a:cubicBezTo>
                    <a:pt x="13" y="60"/>
                    <a:pt x="14" y="61"/>
                    <a:pt x="15" y="61"/>
                  </a:cubicBezTo>
                  <a:cubicBezTo>
                    <a:pt x="15" y="61"/>
                    <a:pt x="17" y="62"/>
                    <a:pt x="18" y="62"/>
                  </a:cubicBezTo>
                  <a:cubicBezTo>
                    <a:pt x="18" y="62"/>
                    <a:pt x="20" y="63"/>
                    <a:pt x="21" y="64"/>
                  </a:cubicBezTo>
                  <a:cubicBezTo>
                    <a:pt x="22" y="64"/>
                    <a:pt x="22" y="65"/>
                    <a:pt x="22" y="65"/>
                  </a:cubicBezTo>
                  <a:cubicBezTo>
                    <a:pt x="22" y="66"/>
                    <a:pt x="22" y="67"/>
                    <a:pt x="21" y="68"/>
                  </a:cubicBezTo>
                  <a:cubicBezTo>
                    <a:pt x="21" y="69"/>
                    <a:pt x="20" y="70"/>
                    <a:pt x="19" y="71"/>
                  </a:cubicBezTo>
                  <a:cubicBezTo>
                    <a:pt x="18" y="71"/>
                    <a:pt x="17" y="72"/>
                    <a:pt x="17" y="73"/>
                  </a:cubicBezTo>
                  <a:cubicBezTo>
                    <a:pt x="16" y="74"/>
                    <a:pt x="16" y="75"/>
                    <a:pt x="16" y="76"/>
                  </a:cubicBezTo>
                  <a:cubicBezTo>
                    <a:pt x="15" y="77"/>
                    <a:pt x="14" y="78"/>
                    <a:pt x="13" y="79"/>
                  </a:cubicBezTo>
                  <a:cubicBezTo>
                    <a:pt x="13" y="80"/>
                    <a:pt x="13" y="82"/>
                    <a:pt x="13" y="82"/>
                  </a:cubicBezTo>
                  <a:cubicBezTo>
                    <a:pt x="13" y="83"/>
                    <a:pt x="13" y="85"/>
                    <a:pt x="13" y="86"/>
                  </a:cubicBezTo>
                  <a:cubicBezTo>
                    <a:pt x="13" y="87"/>
                    <a:pt x="14" y="88"/>
                    <a:pt x="14" y="89"/>
                  </a:cubicBezTo>
                  <a:cubicBezTo>
                    <a:pt x="15" y="90"/>
                    <a:pt x="15" y="92"/>
                    <a:pt x="15" y="93"/>
                  </a:cubicBezTo>
                  <a:cubicBezTo>
                    <a:pt x="16" y="93"/>
                    <a:pt x="16" y="94"/>
                    <a:pt x="16" y="95"/>
                  </a:cubicBezTo>
                  <a:cubicBezTo>
                    <a:pt x="17" y="96"/>
                    <a:pt x="17" y="96"/>
                    <a:pt x="18" y="96"/>
                  </a:cubicBezTo>
                  <a:cubicBezTo>
                    <a:pt x="18" y="96"/>
                    <a:pt x="19" y="96"/>
                    <a:pt x="20" y="95"/>
                  </a:cubicBezTo>
                  <a:cubicBezTo>
                    <a:pt x="21" y="94"/>
                    <a:pt x="23" y="94"/>
                    <a:pt x="24" y="93"/>
                  </a:cubicBezTo>
                  <a:cubicBezTo>
                    <a:pt x="24" y="93"/>
                    <a:pt x="25" y="93"/>
                    <a:pt x="26" y="94"/>
                  </a:cubicBezTo>
                  <a:cubicBezTo>
                    <a:pt x="26" y="95"/>
                    <a:pt x="27" y="96"/>
                    <a:pt x="28" y="96"/>
                  </a:cubicBezTo>
                  <a:cubicBezTo>
                    <a:pt x="28" y="96"/>
                    <a:pt x="30" y="97"/>
                    <a:pt x="31" y="97"/>
                  </a:cubicBezTo>
                  <a:cubicBezTo>
                    <a:pt x="32" y="97"/>
                    <a:pt x="34" y="97"/>
                    <a:pt x="35" y="96"/>
                  </a:cubicBezTo>
                  <a:cubicBezTo>
                    <a:pt x="35" y="96"/>
                    <a:pt x="36" y="95"/>
                    <a:pt x="36" y="94"/>
                  </a:cubicBezTo>
                  <a:cubicBezTo>
                    <a:pt x="36" y="93"/>
                    <a:pt x="36" y="91"/>
                    <a:pt x="35" y="89"/>
                  </a:cubicBezTo>
                  <a:cubicBezTo>
                    <a:pt x="34" y="89"/>
                    <a:pt x="34" y="87"/>
                    <a:pt x="34" y="85"/>
                  </a:cubicBezTo>
                  <a:cubicBezTo>
                    <a:pt x="34" y="84"/>
                    <a:pt x="34" y="84"/>
                    <a:pt x="34" y="83"/>
                  </a:cubicBezTo>
                  <a:cubicBezTo>
                    <a:pt x="35" y="83"/>
                    <a:pt x="36" y="83"/>
                    <a:pt x="37" y="83"/>
                  </a:cubicBezTo>
                  <a:cubicBezTo>
                    <a:pt x="39" y="84"/>
                    <a:pt x="40" y="84"/>
                    <a:pt x="41" y="86"/>
                  </a:cubicBezTo>
                  <a:cubicBezTo>
                    <a:pt x="41" y="87"/>
                    <a:pt x="42" y="89"/>
                    <a:pt x="42" y="89"/>
                  </a:cubicBezTo>
                  <a:cubicBezTo>
                    <a:pt x="42" y="90"/>
                    <a:pt x="44" y="91"/>
                    <a:pt x="44" y="92"/>
                  </a:cubicBezTo>
                  <a:cubicBezTo>
                    <a:pt x="45" y="92"/>
                    <a:pt x="46" y="93"/>
                    <a:pt x="47" y="93"/>
                  </a:cubicBezTo>
                  <a:cubicBezTo>
                    <a:pt x="48" y="93"/>
                    <a:pt x="49" y="93"/>
                    <a:pt x="50" y="94"/>
                  </a:cubicBezTo>
                  <a:cubicBezTo>
                    <a:pt x="51" y="95"/>
                    <a:pt x="51" y="96"/>
                    <a:pt x="51" y="97"/>
                  </a:cubicBezTo>
                  <a:cubicBezTo>
                    <a:pt x="52" y="97"/>
                    <a:pt x="53" y="99"/>
                    <a:pt x="54" y="100"/>
                  </a:cubicBezTo>
                  <a:cubicBezTo>
                    <a:pt x="54" y="101"/>
                    <a:pt x="55" y="102"/>
                    <a:pt x="56" y="102"/>
                  </a:cubicBezTo>
                  <a:cubicBezTo>
                    <a:pt x="56" y="102"/>
                    <a:pt x="57" y="103"/>
                    <a:pt x="58" y="103"/>
                  </a:cubicBezTo>
                  <a:cubicBezTo>
                    <a:pt x="59" y="103"/>
                    <a:pt x="60" y="104"/>
                    <a:pt x="61" y="105"/>
                  </a:cubicBezTo>
                  <a:cubicBezTo>
                    <a:pt x="61" y="106"/>
                    <a:pt x="63" y="106"/>
                    <a:pt x="64" y="107"/>
                  </a:cubicBezTo>
                  <a:cubicBezTo>
                    <a:pt x="65" y="108"/>
                    <a:pt x="66" y="108"/>
                    <a:pt x="67" y="108"/>
                  </a:cubicBezTo>
                  <a:cubicBezTo>
                    <a:pt x="69" y="109"/>
                    <a:pt x="69" y="110"/>
                    <a:pt x="70" y="110"/>
                  </a:cubicBezTo>
                  <a:cubicBezTo>
                    <a:pt x="70" y="110"/>
                    <a:pt x="70" y="111"/>
                    <a:pt x="70" y="112"/>
                  </a:cubicBezTo>
                  <a:cubicBezTo>
                    <a:pt x="70" y="113"/>
                    <a:pt x="69" y="114"/>
                    <a:pt x="69" y="114"/>
                  </a:cubicBezTo>
                  <a:cubicBezTo>
                    <a:pt x="69" y="114"/>
                    <a:pt x="67" y="115"/>
                    <a:pt x="66" y="115"/>
                  </a:cubicBezTo>
                  <a:cubicBezTo>
                    <a:pt x="65" y="115"/>
                    <a:pt x="65" y="116"/>
                    <a:pt x="65" y="117"/>
                  </a:cubicBezTo>
                  <a:cubicBezTo>
                    <a:pt x="65" y="117"/>
                    <a:pt x="65" y="117"/>
                    <a:pt x="65" y="118"/>
                  </a:cubicBezTo>
                  <a:cubicBezTo>
                    <a:pt x="65" y="119"/>
                    <a:pt x="66" y="120"/>
                    <a:pt x="67" y="121"/>
                  </a:cubicBezTo>
                  <a:cubicBezTo>
                    <a:pt x="68" y="121"/>
                    <a:pt x="69" y="121"/>
                    <a:pt x="70" y="122"/>
                  </a:cubicBezTo>
                  <a:cubicBezTo>
                    <a:pt x="70" y="123"/>
                    <a:pt x="70" y="124"/>
                    <a:pt x="70" y="125"/>
                  </a:cubicBezTo>
                  <a:cubicBezTo>
                    <a:pt x="71" y="126"/>
                    <a:pt x="72" y="126"/>
                    <a:pt x="72" y="126"/>
                  </a:cubicBezTo>
                  <a:cubicBezTo>
                    <a:pt x="73" y="126"/>
                    <a:pt x="75" y="126"/>
                    <a:pt x="76" y="125"/>
                  </a:cubicBezTo>
                  <a:cubicBezTo>
                    <a:pt x="77" y="125"/>
                    <a:pt x="79" y="126"/>
                    <a:pt x="79" y="126"/>
                  </a:cubicBezTo>
                  <a:cubicBezTo>
                    <a:pt x="81" y="126"/>
                    <a:pt x="82" y="127"/>
                    <a:pt x="83" y="128"/>
                  </a:cubicBezTo>
                  <a:cubicBezTo>
                    <a:pt x="83" y="129"/>
                    <a:pt x="84" y="129"/>
                    <a:pt x="85" y="130"/>
                  </a:cubicBezTo>
                  <a:cubicBezTo>
                    <a:pt x="85" y="130"/>
                    <a:pt x="86" y="131"/>
                    <a:pt x="87" y="132"/>
                  </a:cubicBezTo>
                  <a:cubicBezTo>
                    <a:pt x="87" y="133"/>
                    <a:pt x="89" y="134"/>
                    <a:pt x="90" y="134"/>
                  </a:cubicBezTo>
                  <a:cubicBezTo>
                    <a:pt x="90" y="134"/>
                    <a:pt x="92" y="134"/>
                    <a:pt x="93" y="135"/>
                  </a:cubicBezTo>
                  <a:cubicBezTo>
                    <a:pt x="94" y="135"/>
                    <a:pt x="96" y="136"/>
                    <a:pt x="96" y="137"/>
                  </a:cubicBezTo>
                  <a:cubicBezTo>
                    <a:pt x="96" y="138"/>
                    <a:pt x="97" y="138"/>
                    <a:pt x="98" y="139"/>
                  </a:cubicBezTo>
                  <a:cubicBezTo>
                    <a:pt x="98" y="140"/>
                    <a:pt x="100" y="140"/>
                    <a:pt x="101" y="140"/>
                  </a:cubicBezTo>
                  <a:cubicBezTo>
                    <a:pt x="102" y="140"/>
                    <a:pt x="104" y="140"/>
                    <a:pt x="104" y="140"/>
                  </a:cubicBezTo>
                  <a:cubicBezTo>
                    <a:pt x="105" y="140"/>
                    <a:pt x="108" y="140"/>
                    <a:pt x="109" y="140"/>
                  </a:cubicBezTo>
                  <a:cubicBezTo>
                    <a:pt x="111" y="140"/>
                    <a:pt x="113" y="141"/>
                    <a:pt x="114" y="141"/>
                  </a:cubicBezTo>
                  <a:cubicBezTo>
                    <a:pt x="115" y="140"/>
                    <a:pt x="117" y="141"/>
                    <a:pt x="118" y="142"/>
                  </a:cubicBezTo>
                  <a:cubicBezTo>
                    <a:pt x="119" y="143"/>
                    <a:pt x="121" y="144"/>
                    <a:pt x="121" y="145"/>
                  </a:cubicBezTo>
                  <a:cubicBezTo>
                    <a:pt x="121" y="145"/>
                    <a:pt x="122" y="146"/>
                    <a:pt x="123" y="146"/>
                  </a:cubicBezTo>
                  <a:cubicBezTo>
                    <a:pt x="125" y="147"/>
                    <a:pt x="127" y="148"/>
                    <a:pt x="128" y="147"/>
                  </a:cubicBezTo>
                  <a:cubicBezTo>
                    <a:pt x="129" y="147"/>
                    <a:pt x="130" y="145"/>
                    <a:pt x="131" y="144"/>
                  </a:cubicBezTo>
                  <a:cubicBezTo>
                    <a:pt x="132" y="143"/>
                    <a:pt x="133" y="143"/>
                    <a:pt x="133" y="143"/>
                  </a:cubicBezTo>
                  <a:cubicBezTo>
                    <a:pt x="132" y="142"/>
                    <a:pt x="131" y="141"/>
                    <a:pt x="130" y="140"/>
                  </a:cubicBezTo>
                  <a:cubicBezTo>
                    <a:pt x="129" y="139"/>
                    <a:pt x="130" y="137"/>
                    <a:pt x="131" y="136"/>
                  </a:cubicBezTo>
                  <a:cubicBezTo>
                    <a:pt x="133" y="134"/>
                    <a:pt x="134" y="132"/>
                    <a:pt x="134" y="132"/>
                  </a:cubicBezTo>
                  <a:cubicBezTo>
                    <a:pt x="134" y="131"/>
                    <a:pt x="134" y="130"/>
                    <a:pt x="134" y="129"/>
                  </a:cubicBezTo>
                  <a:cubicBezTo>
                    <a:pt x="135" y="129"/>
                    <a:pt x="136" y="127"/>
                    <a:pt x="136" y="126"/>
                  </a:cubicBezTo>
                  <a:cubicBezTo>
                    <a:pt x="138" y="124"/>
                    <a:pt x="139" y="122"/>
                    <a:pt x="140" y="121"/>
                  </a:cubicBezTo>
                  <a:cubicBezTo>
                    <a:pt x="140" y="120"/>
                    <a:pt x="141" y="118"/>
                    <a:pt x="141" y="117"/>
                  </a:cubicBezTo>
                  <a:cubicBezTo>
                    <a:pt x="141" y="116"/>
                    <a:pt x="140" y="114"/>
                    <a:pt x="140" y="112"/>
                  </a:cubicBezTo>
                  <a:cubicBezTo>
                    <a:pt x="139" y="110"/>
                    <a:pt x="140" y="108"/>
                    <a:pt x="141" y="107"/>
                  </a:cubicBezTo>
                  <a:cubicBezTo>
                    <a:pt x="142" y="105"/>
                    <a:pt x="144" y="103"/>
                    <a:pt x="145" y="101"/>
                  </a:cubicBezTo>
                  <a:cubicBezTo>
                    <a:pt x="146" y="99"/>
                    <a:pt x="147" y="97"/>
                    <a:pt x="147" y="95"/>
                  </a:cubicBezTo>
                  <a:cubicBezTo>
                    <a:pt x="146" y="94"/>
                    <a:pt x="146" y="92"/>
                    <a:pt x="147" y="91"/>
                  </a:cubicBezTo>
                  <a:cubicBezTo>
                    <a:pt x="147" y="90"/>
                    <a:pt x="149" y="89"/>
                    <a:pt x="150" y="89"/>
                  </a:cubicBezTo>
                  <a:cubicBezTo>
                    <a:pt x="152" y="89"/>
                    <a:pt x="154" y="88"/>
                    <a:pt x="155" y="87"/>
                  </a:cubicBezTo>
                  <a:cubicBezTo>
                    <a:pt x="156" y="86"/>
                    <a:pt x="156" y="83"/>
                    <a:pt x="156" y="81"/>
                  </a:cubicBezTo>
                  <a:cubicBezTo>
                    <a:pt x="157" y="81"/>
                    <a:pt x="158" y="79"/>
                    <a:pt x="160" y="79"/>
                  </a:cubicBezTo>
                  <a:cubicBezTo>
                    <a:pt x="161" y="79"/>
                    <a:pt x="163" y="78"/>
                    <a:pt x="164" y="76"/>
                  </a:cubicBezTo>
                  <a:cubicBezTo>
                    <a:pt x="165" y="74"/>
                    <a:pt x="168" y="72"/>
                    <a:pt x="171" y="69"/>
                  </a:cubicBezTo>
                  <a:cubicBezTo>
                    <a:pt x="173" y="67"/>
                    <a:pt x="176" y="65"/>
                    <a:pt x="176" y="65"/>
                  </a:cubicBezTo>
                  <a:cubicBezTo>
                    <a:pt x="176" y="65"/>
                    <a:pt x="175" y="64"/>
                    <a:pt x="173" y="62"/>
                  </a:cubicBezTo>
                  <a:cubicBezTo>
                    <a:pt x="171" y="62"/>
                    <a:pt x="170" y="59"/>
                    <a:pt x="168" y="58"/>
                  </a:cubicBezTo>
                  <a:cubicBezTo>
                    <a:pt x="167" y="57"/>
                    <a:pt x="164" y="55"/>
                    <a:pt x="162" y="54"/>
                  </a:cubicBezTo>
                  <a:cubicBezTo>
                    <a:pt x="161" y="53"/>
                    <a:pt x="157" y="52"/>
                    <a:pt x="154" y="52"/>
                  </a:cubicBezTo>
                  <a:cubicBezTo>
                    <a:pt x="153" y="51"/>
                    <a:pt x="150" y="50"/>
                    <a:pt x="148" y="50"/>
                  </a:cubicBezTo>
                  <a:cubicBezTo>
                    <a:pt x="147" y="49"/>
                    <a:pt x="145" y="47"/>
                    <a:pt x="143" y="47"/>
                  </a:cubicBezTo>
                  <a:cubicBezTo>
                    <a:pt x="140" y="47"/>
                    <a:pt x="138" y="45"/>
                    <a:pt x="138" y="43"/>
                  </a:cubicBezTo>
                  <a:cubicBezTo>
                    <a:pt x="137" y="42"/>
                    <a:pt x="138" y="40"/>
                    <a:pt x="138" y="39"/>
                  </a:cubicBezTo>
                  <a:cubicBezTo>
                    <a:pt x="139" y="38"/>
                    <a:pt x="139" y="36"/>
                    <a:pt x="138" y="36"/>
                  </a:cubicBezTo>
                  <a:cubicBezTo>
                    <a:pt x="137" y="36"/>
                    <a:pt x="135" y="35"/>
                    <a:pt x="135" y="35"/>
                  </a:cubicBezTo>
                  <a:cubicBezTo>
                    <a:pt x="134" y="35"/>
                    <a:pt x="131" y="34"/>
                    <a:pt x="129" y="33"/>
                  </a:cubicBezTo>
                  <a:cubicBezTo>
                    <a:pt x="127" y="33"/>
                    <a:pt x="126" y="31"/>
                    <a:pt x="124" y="29"/>
                  </a:cubicBezTo>
                  <a:cubicBezTo>
                    <a:pt x="123" y="28"/>
                    <a:pt x="121" y="27"/>
                    <a:pt x="119" y="26"/>
                  </a:cubicBezTo>
                  <a:cubicBezTo>
                    <a:pt x="118" y="26"/>
                    <a:pt x="116" y="25"/>
                    <a:pt x="115" y="25"/>
                  </a:cubicBezTo>
                  <a:cubicBezTo>
                    <a:pt x="113" y="25"/>
                    <a:pt x="110" y="25"/>
                    <a:pt x="110" y="25"/>
                  </a:cubicBezTo>
                  <a:cubicBezTo>
                    <a:pt x="109" y="26"/>
                    <a:pt x="107" y="25"/>
                    <a:pt x="106" y="25"/>
                  </a:cubicBezTo>
                  <a:cubicBezTo>
                    <a:pt x="105" y="25"/>
                    <a:pt x="103" y="23"/>
                    <a:pt x="102" y="22"/>
                  </a:cubicBezTo>
                  <a:cubicBezTo>
                    <a:pt x="101" y="21"/>
                    <a:pt x="99" y="21"/>
                    <a:pt x="99" y="19"/>
                  </a:cubicBezTo>
                  <a:cubicBezTo>
                    <a:pt x="98" y="18"/>
                    <a:pt x="96" y="17"/>
                    <a:pt x="95" y="17"/>
                  </a:cubicBezTo>
                  <a:cubicBezTo>
                    <a:pt x="94" y="16"/>
                    <a:pt x="92" y="15"/>
                    <a:pt x="92" y="14"/>
                  </a:cubicBezTo>
                  <a:cubicBezTo>
                    <a:pt x="92" y="13"/>
                    <a:pt x="92" y="12"/>
                    <a:pt x="91" y="10"/>
                  </a:cubicBezTo>
                  <a:cubicBezTo>
                    <a:pt x="89" y="8"/>
                    <a:pt x="87" y="5"/>
                    <a:pt x="86" y="3"/>
                  </a:cubicBezTo>
                  <a:cubicBezTo>
                    <a:pt x="84" y="2"/>
                    <a:pt x="83" y="0"/>
                    <a:pt x="82" y="0"/>
                  </a:cubicBezTo>
                  <a:cubicBezTo>
                    <a:pt x="81" y="0"/>
                    <a:pt x="80" y="1"/>
                    <a:pt x="79" y="3"/>
                  </a:cubicBezTo>
                  <a:cubicBezTo>
                    <a:pt x="79" y="3"/>
                    <a:pt x="77" y="5"/>
                    <a:pt x="76" y="6"/>
                  </a:cubicBezTo>
                  <a:cubicBezTo>
                    <a:pt x="75" y="6"/>
                    <a:pt x="74" y="7"/>
                    <a:pt x="72" y="8"/>
                  </a:cubicBezTo>
                  <a:cubicBezTo>
                    <a:pt x="71" y="8"/>
                    <a:pt x="70" y="9"/>
                    <a:pt x="70" y="9"/>
                  </a:cubicBezTo>
                  <a:cubicBezTo>
                    <a:pt x="70" y="9"/>
                    <a:pt x="68" y="9"/>
                    <a:pt x="67" y="10"/>
                  </a:cubicBezTo>
                  <a:cubicBezTo>
                    <a:pt x="65" y="10"/>
                    <a:pt x="62" y="10"/>
                    <a:pt x="61" y="1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5" name="Freeform 52">
              <a:extLst>
                <a:ext uri="{FF2B5EF4-FFF2-40B4-BE49-F238E27FC236}">
                  <a16:creationId xmlns:a16="http://schemas.microsoft.com/office/drawing/2014/main" id="{F686B779-A943-4884-8D35-D66716399671}"/>
                </a:ext>
              </a:extLst>
            </p:cNvPr>
            <p:cNvSpPr>
              <a:spLocks/>
            </p:cNvSpPr>
            <p:nvPr/>
          </p:nvSpPr>
          <p:spPr bwMode="auto">
            <a:xfrm>
              <a:off x="4950615" y="1709210"/>
              <a:ext cx="286186" cy="323681"/>
            </a:xfrm>
            <a:custGeom>
              <a:avLst/>
              <a:gdLst/>
              <a:ahLst/>
              <a:cxnLst>
                <a:cxn ang="0">
                  <a:pos x="143" y="26"/>
                </a:cxn>
                <a:cxn ang="0">
                  <a:pos x="135" y="13"/>
                </a:cxn>
                <a:cxn ang="0">
                  <a:pos x="119" y="0"/>
                </a:cxn>
                <a:cxn ang="0">
                  <a:pos x="122" y="18"/>
                </a:cxn>
                <a:cxn ang="0">
                  <a:pos x="126" y="30"/>
                </a:cxn>
                <a:cxn ang="0">
                  <a:pos x="117" y="32"/>
                </a:cxn>
                <a:cxn ang="0">
                  <a:pos x="109" y="40"/>
                </a:cxn>
                <a:cxn ang="0">
                  <a:pos x="101" y="45"/>
                </a:cxn>
                <a:cxn ang="0">
                  <a:pos x="89" y="56"/>
                </a:cxn>
                <a:cxn ang="0">
                  <a:pos x="73" y="67"/>
                </a:cxn>
                <a:cxn ang="0">
                  <a:pos x="57" y="65"/>
                </a:cxn>
                <a:cxn ang="0">
                  <a:pos x="45" y="69"/>
                </a:cxn>
                <a:cxn ang="0">
                  <a:pos x="39" y="68"/>
                </a:cxn>
                <a:cxn ang="0">
                  <a:pos x="31" y="57"/>
                </a:cxn>
                <a:cxn ang="0">
                  <a:pos x="15" y="53"/>
                </a:cxn>
                <a:cxn ang="0">
                  <a:pos x="5" y="56"/>
                </a:cxn>
                <a:cxn ang="0">
                  <a:pos x="6" y="65"/>
                </a:cxn>
                <a:cxn ang="0">
                  <a:pos x="8" y="79"/>
                </a:cxn>
                <a:cxn ang="0">
                  <a:pos x="17" y="83"/>
                </a:cxn>
                <a:cxn ang="0">
                  <a:pos x="28" y="91"/>
                </a:cxn>
                <a:cxn ang="0">
                  <a:pos x="45" y="93"/>
                </a:cxn>
                <a:cxn ang="0">
                  <a:pos x="51" y="106"/>
                </a:cxn>
                <a:cxn ang="0">
                  <a:pos x="53" y="119"/>
                </a:cxn>
                <a:cxn ang="0">
                  <a:pos x="58" y="132"/>
                </a:cxn>
                <a:cxn ang="0">
                  <a:pos x="74" y="143"/>
                </a:cxn>
                <a:cxn ang="0">
                  <a:pos x="73" y="159"/>
                </a:cxn>
                <a:cxn ang="0">
                  <a:pos x="80" y="171"/>
                </a:cxn>
                <a:cxn ang="0">
                  <a:pos x="84" y="162"/>
                </a:cxn>
                <a:cxn ang="0">
                  <a:pos x="93" y="156"/>
                </a:cxn>
                <a:cxn ang="0">
                  <a:pos x="102" y="163"/>
                </a:cxn>
                <a:cxn ang="0">
                  <a:pos x="110" y="160"/>
                </a:cxn>
                <a:cxn ang="0">
                  <a:pos x="119" y="152"/>
                </a:cxn>
                <a:cxn ang="0">
                  <a:pos x="121" y="169"/>
                </a:cxn>
                <a:cxn ang="0">
                  <a:pos x="123" y="178"/>
                </a:cxn>
                <a:cxn ang="0">
                  <a:pos x="132" y="174"/>
                </a:cxn>
                <a:cxn ang="0">
                  <a:pos x="143" y="174"/>
                </a:cxn>
                <a:cxn ang="0">
                  <a:pos x="150" y="164"/>
                </a:cxn>
                <a:cxn ang="0">
                  <a:pos x="152" y="149"/>
                </a:cxn>
                <a:cxn ang="0">
                  <a:pos x="146" y="135"/>
                </a:cxn>
                <a:cxn ang="0">
                  <a:pos x="133" y="136"/>
                </a:cxn>
                <a:cxn ang="0">
                  <a:pos x="120" y="128"/>
                </a:cxn>
                <a:cxn ang="0">
                  <a:pos x="127" y="115"/>
                </a:cxn>
                <a:cxn ang="0">
                  <a:pos x="137" y="113"/>
                </a:cxn>
                <a:cxn ang="0">
                  <a:pos x="135" y="90"/>
                </a:cxn>
                <a:cxn ang="0">
                  <a:pos x="135" y="65"/>
                </a:cxn>
                <a:cxn ang="0">
                  <a:pos x="150" y="46"/>
                </a:cxn>
                <a:cxn ang="0">
                  <a:pos x="157" y="33"/>
                </a:cxn>
              </a:cxnLst>
              <a:rect l="0" t="0" r="r" b="b"/>
              <a:pathLst>
                <a:path w="158" h="179">
                  <a:moveTo>
                    <a:pt x="153" y="31"/>
                  </a:moveTo>
                  <a:cubicBezTo>
                    <a:pt x="153" y="31"/>
                    <a:pt x="152" y="30"/>
                    <a:pt x="149" y="29"/>
                  </a:cubicBezTo>
                  <a:cubicBezTo>
                    <a:pt x="147" y="28"/>
                    <a:pt x="145" y="27"/>
                    <a:pt x="143" y="26"/>
                  </a:cubicBezTo>
                  <a:cubicBezTo>
                    <a:pt x="141" y="25"/>
                    <a:pt x="139" y="24"/>
                    <a:pt x="138" y="23"/>
                  </a:cubicBezTo>
                  <a:cubicBezTo>
                    <a:pt x="138" y="21"/>
                    <a:pt x="138" y="18"/>
                    <a:pt x="137" y="18"/>
                  </a:cubicBezTo>
                  <a:cubicBezTo>
                    <a:pt x="137" y="16"/>
                    <a:pt x="136" y="13"/>
                    <a:pt x="135" y="13"/>
                  </a:cubicBezTo>
                  <a:cubicBezTo>
                    <a:pt x="134" y="12"/>
                    <a:pt x="131" y="9"/>
                    <a:pt x="130" y="7"/>
                  </a:cubicBezTo>
                  <a:cubicBezTo>
                    <a:pt x="128" y="5"/>
                    <a:pt x="126" y="3"/>
                    <a:pt x="123" y="2"/>
                  </a:cubicBezTo>
                  <a:cubicBezTo>
                    <a:pt x="121" y="1"/>
                    <a:pt x="119" y="0"/>
                    <a:pt x="119" y="0"/>
                  </a:cubicBezTo>
                  <a:cubicBezTo>
                    <a:pt x="119" y="0"/>
                    <a:pt x="119" y="3"/>
                    <a:pt x="120" y="5"/>
                  </a:cubicBezTo>
                  <a:cubicBezTo>
                    <a:pt x="122" y="8"/>
                    <a:pt x="122" y="10"/>
                    <a:pt x="122" y="12"/>
                  </a:cubicBezTo>
                  <a:cubicBezTo>
                    <a:pt x="122" y="13"/>
                    <a:pt x="122" y="15"/>
                    <a:pt x="122" y="18"/>
                  </a:cubicBezTo>
                  <a:cubicBezTo>
                    <a:pt x="122" y="20"/>
                    <a:pt x="124" y="21"/>
                    <a:pt x="125" y="23"/>
                  </a:cubicBezTo>
                  <a:cubicBezTo>
                    <a:pt x="126" y="24"/>
                    <a:pt x="127" y="26"/>
                    <a:pt x="127" y="26"/>
                  </a:cubicBezTo>
                  <a:cubicBezTo>
                    <a:pt x="127" y="28"/>
                    <a:pt x="126" y="29"/>
                    <a:pt x="126" y="30"/>
                  </a:cubicBezTo>
                  <a:cubicBezTo>
                    <a:pt x="125" y="31"/>
                    <a:pt x="123" y="31"/>
                    <a:pt x="123" y="31"/>
                  </a:cubicBezTo>
                  <a:cubicBezTo>
                    <a:pt x="122" y="31"/>
                    <a:pt x="121" y="30"/>
                    <a:pt x="120" y="30"/>
                  </a:cubicBezTo>
                  <a:cubicBezTo>
                    <a:pt x="119" y="30"/>
                    <a:pt x="117" y="31"/>
                    <a:pt x="117" y="32"/>
                  </a:cubicBezTo>
                  <a:cubicBezTo>
                    <a:pt x="116" y="33"/>
                    <a:pt x="115" y="34"/>
                    <a:pt x="114" y="34"/>
                  </a:cubicBezTo>
                  <a:cubicBezTo>
                    <a:pt x="113" y="35"/>
                    <a:pt x="111" y="36"/>
                    <a:pt x="110" y="37"/>
                  </a:cubicBezTo>
                  <a:cubicBezTo>
                    <a:pt x="109" y="38"/>
                    <a:pt x="108" y="40"/>
                    <a:pt x="109" y="40"/>
                  </a:cubicBezTo>
                  <a:cubicBezTo>
                    <a:pt x="110" y="42"/>
                    <a:pt x="109" y="44"/>
                    <a:pt x="108" y="45"/>
                  </a:cubicBezTo>
                  <a:cubicBezTo>
                    <a:pt x="107" y="46"/>
                    <a:pt x="106" y="46"/>
                    <a:pt x="104" y="46"/>
                  </a:cubicBezTo>
                  <a:cubicBezTo>
                    <a:pt x="103" y="46"/>
                    <a:pt x="102" y="45"/>
                    <a:pt x="101" y="45"/>
                  </a:cubicBezTo>
                  <a:cubicBezTo>
                    <a:pt x="100" y="45"/>
                    <a:pt x="98" y="45"/>
                    <a:pt x="96" y="46"/>
                  </a:cubicBezTo>
                  <a:cubicBezTo>
                    <a:pt x="94" y="47"/>
                    <a:pt x="92" y="48"/>
                    <a:pt x="91" y="50"/>
                  </a:cubicBezTo>
                  <a:cubicBezTo>
                    <a:pt x="90" y="52"/>
                    <a:pt x="89" y="54"/>
                    <a:pt x="89" y="56"/>
                  </a:cubicBezTo>
                  <a:cubicBezTo>
                    <a:pt x="89" y="59"/>
                    <a:pt x="87" y="60"/>
                    <a:pt x="86" y="61"/>
                  </a:cubicBezTo>
                  <a:cubicBezTo>
                    <a:pt x="85" y="62"/>
                    <a:pt x="82" y="64"/>
                    <a:pt x="80" y="65"/>
                  </a:cubicBezTo>
                  <a:cubicBezTo>
                    <a:pt x="78" y="66"/>
                    <a:pt x="76" y="67"/>
                    <a:pt x="73" y="67"/>
                  </a:cubicBezTo>
                  <a:cubicBezTo>
                    <a:pt x="71" y="67"/>
                    <a:pt x="69" y="65"/>
                    <a:pt x="69" y="64"/>
                  </a:cubicBezTo>
                  <a:cubicBezTo>
                    <a:pt x="68" y="63"/>
                    <a:pt x="65" y="62"/>
                    <a:pt x="62" y="63"/>
                  </a:cubicBezTo>
                  <a:cubicBezTo>
                    <a:pt x="60" y="64"/>
                    <a:pt x="57" y="65"/>
                    <a:pt x="57" y="65"/>
                  </a:cubicBezTo>
                  <a:cubicBezTo>
                    <a:pt x="56" y="65"/>
                    <a:pt x="54" y="64"/>
                    <a:pt x="54" y="63"/>
                  </a:cubicBezTo>
                  <a:cubicBezTo>
                    <a:pt x="52" y="63"/>
                    <a:pt x="50" y="64"/>
                    <a:pt x="49" y="65"/>
                  </a:cubicBezTo>
                  <a:cubicBezTo>
                    <a:pt x="48" y="67"/>
                    <a:pt x="46" y="68"/>
                    <a:pt x="45" y="69"/>
                  </a:cubicBezTo>
                  <a:cubicBezTo>
                    <a:pt x="44" y="69"/>
                    <a:pt x="42" y="71"/>
                    <a:pt x="42" y="73"/>
                  </a:cubicBezTo>
                  <a:cubicBezTo>
                    <a:pt x="41" y="74"/>
                    <a:pt x="40" y="74"/>
                    <a:pt x="39" y="74"/>
                  </a:cubicBezTo>
                  <a:cubicBezTo>
                    <a:pt x="39" y="73"/>
                    <a:pt x="39" y="70"/>
                    <a:pt x="39" y="68"/>
                  </a:cubicBezTo>
                  <a:cubicBezTo>
                    <a:pt x="38" y="66"/>
                    <a:pt x="38" y="63"/>
                    <a:pt x="38" y="62"/>
                  </a:cubicBezTo>
                  <a:cubicBezTo>
                    <a:pt x="38" y="60"/>
                    <a:pt x="38" y="58"/>
                    <a:pt x="36" y="57"/>
                  </a:cubicBezTo>
                  <a:cubicBezTo>
                    <a:pt x="35" y="56"/>
                    <a:pt x="33" y="56"/>
                    <a:pt x="31" y="57"/>
                  </a:cubicBezTo>
                  <a:cubicBezTo>
                    <a:pt x="30" y="58"/>
                    <a:pt x="28" y="57"/>
                    <a:pt x="26" y="56"/>
                  </a:cubicBezTo>
                  <a:cubicBezTo>
                    <a:pt x="25" y="55"/>
                    <a:pt x="22" y="54"/>
                    <a:pt x="21" y="53"/>
                  </a:cubicBezTo>
                  <a:cubicBezTo>
                    <a:pt x="20" y="52"/>
                    <a:pt x="17" y="52"/>
                    <a:pt x="15" y="53"/>
                  </a:cubicBezTo>
                  <a:cubicBezTo>
                    <a:pt x="14" y="54"/>
                    <a:pt x="10" y="54"/>
                    <a:pt x="8" y="54"/>
                  </a:cubicBezTo>
                  <a:cubicBezTo>
                    <a:pt x="6" y="54"/>
                    <a:pt x="6" y="53"/>
                    <a:pt x="6" y="53"/>
                  </a:cubicBezTo>
                  <a:cubicBezTo>
                    <a:pt x="6" y="53"/>
                    <a:pt x="6" y="55"/>
                    <a:pt x="5" y="56"/>
                  </a:cubicBezTo>
                  <a:cubicBezTo>
                    <a:pt x="5" y="57"/>
                    <a:pt x="3" y="59"/>
                    <a:pt x="2" y="61"/>
                  </a:cubicBezTo>
                  <a:cubicBezTo>
                    <a:pt x="0" y="62"/>
                    <a:pt x="0" y="64"/>
                    <a:pt x="2" y="63"/>
                  </a:cubicBezTo>
                  <a:cubicBezTo>
                    <a:pt x="3" y="64"/>
                    <a:pt x="5" y="65"/>
                    <a:pt x="6" y="65"/>
                  </a:cubicBezTo>
                  <a:cubicBezTo>
                    <a:pt x="7" y="65"/>
                    <a:pt x="7" y="68"/>
                    <a:pt x="7" y="69"/>
                  </a:cubicBezTo>
                  <a:cubicBezTo>
                    <a:pt x="8" y="72"/>
                    <a:pt x="8" y="74"/>
                    <a:pt x="8" y="75"/>
                  </a:cubicBezTo>
                  <a:cubicBezTo>
                    <a:pt x="8" y="76"/>
                    <a:pt x="8" y="79"/>
                    <a:pt x="8" y="79"/>
                  </a:cubicBezTo>
                  <a:cubicBezTo>
                    <a:pt x="8" y="81"/>
                    <a:pt x="9" y="83"/>
                    <a:pt x="9" y="84"/>
                  </a:cubicBezTo>
                  <a:cubicBezTo>
                    <a:pt x="9" y="84"/>
                    <a:pt x="10" y="85"/>
                    <a:pt x="11" y="85"/>
                  </a:cubicBezTo>
                  <a:cubicBezTo>
                    <a:pt x="13" y="85"/>
                    <a:pt x="15" y="84"/>
                    <a:pt x="17" y="83"/>
                  </a:cubicBezTo>
                  <a:cubicBezTo>
                    <a:pt x="17" y="83"/>
                    <a:pt x="19" y="83"/>
                    <a:pt x="21" y="84"/>
                  </a:cubicBezTo>
                  <a:cubicBezTo>
                    <a:pt x="22" y="85"/>
                    <a:pt x="24" y="87"/>
                    <a:pt x="25" y="87"/>
                  </a:cubicBezTo>
                  <a:cubicBezTo>
                    <a:pt x="25" y="88"/>
                    <a:pt x="26" y="90"/>
                    <a:pt x="28" y="91"/>
                  </a:cubicBezTo>
                  <a:cubicBezTo>
                    <a:pt x="30" y="91"/>
                    <a:pt x="33" y="92"/>
                    <a:pt x="34" y="91"/>
                  </a:cubicBezTo>
                  <a:cubicBezTo>
                    <a:pt x="36" y="91"/>
                    <a:pt x="40" y="91"/>
                    <a:pt x="41" y="90"/>
                  </a:cubicBezTo>
                  <a:cubicBezTo>
                    <a:pt x="42" y="90"/>
                    <a:pt x="44" y="91"/>
                    <a:pt x="45" y="93"/>
                  </a:cubicBezTo>
                  <a:cubicBezTo>
                    <a:pt x="46" y="95"/>
                    <a:pt x="47" y="98"/>
                    <a:pt x="47" y="100"/>
                  </a:cubicBezTo>
                  <a:cubicBezTo>
                    <a:pt x="47" y="101"/>
                    <a:pt x="48" y="104"/>
                    <a:pt x="49" y="105"/>
                  </a:cubicBezTo>
                  <a:cubicBezTo>
                    <a:pt x="49" y="106"/>
                    <a:pt x="50" y="106"/>
                    <a:pt x="51" y="106"/>
                  </a:cubicBezTo>
                  <a:cubicBezTo>
                    <a:pt x="52" y="107"/>
                    <a:pt x="52" y="108"/>
                    <a:pt x="52" y="110"/>
                  </a:cubicBezTo>
                  <a:cubicBezTo>
                    <a:pt x="52" y="111"/>
                    <a:pt x="52" y="112"/>
                    <a:pt x="52" y="114"/>
                  </a:cubicBezTo>
                  <a:cubicBezTo>
                    <a:pt x="52" y="116"/>
                    <a:pt x="52" y="117"/>
                    <a:pt x="53" y="119"/>
                  </a:cubicBezTo>
                  <a:cubicBezTo>
                    <a:pt x="53" y="120"/>
                    <a:pt x="54" y="122"/>
                    <a:pt x="54" y="124"/>
                  </a:cubicBezTo>
                  <a:cubicBezTo>
                    <a:pt x="54" y="126"/>
                    <a:pt x="54" y="128"/>
                    <a:pt x="55" y="129"/>
                  </a:cubicBezTo>
                  <a:cubicBezTo>
                    <a:pt x="55" y="130"/>
                    <a:pt x="57" y="132"/>
                    <a:pt x="58" y="132"/>
                  </a:cubicBezTo>
                  <a:cubicBezTo>
                    <a:pt x="60" y="132"/>
                    <a:pt x="61" y="134"/>
                    <a:pt x="63" y="135"/>
                  </a:cubicBezTo>
                  <a:cubicBezTo>
                    <a:pt x="65" y="136"/>
                    <a:pt x="68" y="137"/>
                    <a:pt x="69" y="139"/>
                  </a:cubicBezTo>
                  <a:cubicBezTo>
                    <a:pt x="71" y="140"/>
                    <a:pt x="73" y="142"/>
                    <a:pt x="74" y="143"/>
                  </a:cubicBezTo>
                  <a:cubicBezTo>
                    <a:pt x="76" y="145"/>
                    <a:pt x="77" y="147"/>
                    <a:pt x="77" y="149"/>
                  </a:cubicBezTo>
                  <a:cubicBezTo>
                    <a:pt x="77" y="150"/>
                    <a:pt x="76" y="152"/>
                    <a:pt x="75" y="154"/>
                  </a:cubicBezTo>
                  <a:cubicBezTo>
                    <a:pt x="75" y="155"/>
                    <a:pt x="73" y="158"/>
                    <a:pt x="73" y="159"/>
                  </a:cubicBezTo>
                  <a:cubicBezTo>
                    <a:pt x="72" y="160"/>
                    <a:pt x="72" y="163"/>
                    <a:pt x="72" y="164"/>
                  </a:cubicBezTo>
                  <a:cubicBezTo>
                    <a:pt x="72" y="166"/>
                    <a:pt x="73" y="168"/>
                    <a:pt x="75" y="169"/>
                  </a:cubicBezTo>
                  <a:cubicBezTo>
                    <a:pt x="76" y="169"/>
                    <a:pt x="79" y="170"/>
                    <a:pt x="80" y="171"/>
                  </a:cubicBezTo>
                  <a:cubicBezTo>
                    <a:pt x="82" y="172"/>
                    <a:pt x="84" y="172"/>
                    <a:pt x="84" y="171"/>
                  </a:cubicBezTo>
                  <a:cubicBezTo>
                    <a:pt x="84" y="170"/>
                    <a:pt x="84" y="168"/>
                    <a:pt x="84" y="167"/>
                  </a:cubicBezTo>
                  <a:cubicBezTo>
                    <a:pt x="84" y="166"/>
                    <a:pt x="84" y="164"/>
                    <a:pt x="84" y="162"/>
                  </a:cubicBezTo>
                  <a:cubicBezTo>
                    <a:pt x="84" y="161"/>
                    <a:pt x="85" y="159"/>
                    <a:pt x="86" y="159"/>
                  </a:cubicBezTo>
                  <a:cubicBezTo>
                    <a:pt x="87" y="158"/>
                    <a:pt x="89" y="158"/>
                    <a:pt x="90" y="159"/>
                  </a:cubicBezTo>
                  <a:cubicBezTo>
                    <a:pt x="91" y="159"/>
                    <a:pt x="93" y="158"/>
                    <a:pt x="93" y="156"/>
                  </a:cubicBezTo>
                  <a:cubicBezTo>
                    <a:pt x="94" y="154"/>
                    <a:pt x="95" y="154"/>
                    <a:pt x="96" y="155"/>
                  </a:cubicBezTo>
                  <a:cubicBezTo>
                    <a:pt x="97" y="155"/>
                    <a:pt x="98" y="157"/>
                    <a:pt x="99" y="159"/>
                  </a:cubicBezTo>
                  <a:cubicBezTo>
                    <a:pt x="100" y="159"/>
                    <a:pt x="102" y="161"/>
                    <a:pt x="102" y="163"/>
                  </a:cubicBezTo>
                  <a:cubicBezTo>
                    <a:pt x="102" y="164"/>
                    <a:pt x="104" y="164"/>
                    <a:pt x="105" y="164"/>
                  </a:cubicBezTo>
                  <a:cubicBezTo>
                    <a:pt x="106" y="163"/>
                    <a:pt x="108" y="163"/>
                    <a:pt x="109" y="163"/>
                  </a:cubicBezTo>
                  <a:cubicBezTo>
                    <a:pt x="110" y="163"/>
                    <a:pt x="110" y="161"/>
                    <a:pt x="110" y="160"/>
                  </a:cubicBezTo>
                  <a:cubicBezTo>
                    <a:pt x="110" y="158"/>
                    <a:pt x="110" y="157"/>
                    <a:pt x="111" y="156"/>
                  </a:cubicBezTo>
                  <a:cubicBezTo>
                    <a:pt x="112" y="155"/>
                    <a:pt x="114" y="153"/>
                    <a:pt x="116" y="152"/>
                  </a:cubicBezTo>
                  <a:cubicBezTo>
                    <a:pt x="117" y="151"/>
                    <a:pt x="118" y="151"/>
                    <a:pt x="119" y="152"/>
                  </a:cubicBezTo>
                  <a:cubicBezTo>
                    <a:pt x="120" y="152"/>
                    <a:pt x="121" y="155"/>
                    <a:pt x="121" y="156"/>
                  </a:cubicBezTo>
                  <a:cubicBezTo>
                    <a:pt x="121" y="158"/>
                    <a:pt x="122" y="161"/>
                    <a:pt x="121" y="163"/>
                  </a:cubicBezTo>
                  <a:cubicBezTo>
                    <a:pt x="121" y="165"/>
                    <a:pt x="121" y="167"/>
                    <a:pt x="121" y="169"/>
                  </a:cubicBezTo>
                  <a:cubicBezTo>
                    <a:pt x="121" y="171"/>
                    <a:pt x="120" y="172"/>
                    <a:pt x="120" y="173"/>
                  </a:cubicBezTo>
                  <a:cubicBezTo>
                    <a:pt x="120" y="175"/>
                    <a:pt x="120" y="177"/>
                    <a:pt x="120" y="178"/>
                  </a:cubicBezTo>
                  <a:cubicBezTo>
                    <a:pt x="120" y="178"/>
                    <a:pt x="122" y="179"/>
                    <a:pt x="123" y="178"/>
                  </a:cubicBezTo>
                  <a:cubicBezTo>
                    <a:pt x="125" y="177"/>
                    <a:pt x="126" y="177"/>
                    <a:pt x="127" y="177"/>
                  </a:cubicBezTo>
                  <a:cubicBezTo>
                    <a:pt x="127" y="177"/>
                    <a:pt x="128" y="177"/>
                    <a:pt x="128" y="176"/>
                  </a:cubicBezTo>
                  <a:cubicBezTo>
                    <a:pt x="128" y="175"/>
                    <a:pt x="130" y="174"/>
                    <a:pt x="132" y="174"/>
                  </a:cubicBezTo>
                  <a:cubicBezTo>
                    <a:pt x="134" y="174"/>
                    <a:pt x="135" y="174"/>
                    <a:pt x="137" y="174"/>
                  </a:cubicBezTo>
                  <a:cubicBezTo>
                    <a:pt x="138" y="174"/>
                    <a:pt x="139" y="174"/>
                    <a:pt x="139" y="174"/>
                  </a:cubicBezTo>
                  <a:cubicBezTo>
                    <a:pt x="139" y="174"/>
                    <a:pt x="141" y="174"/>
                    <a:pt x="143" y="174"/>
                  </a:cubicBezTo>
                  <a:cubicBezTo>
                    <a:pt x="144" y="174"/>
                    <a:pt x="146" y="173"/>
                    <a:pt x="147" y="173"/>
                  </a:cubicBezTo>
                  <a:cubicBezTo>
                    <a:pt x="148" y="172"/>
                    <a:pt x="150" y="171"/>
                    <a:pt x="150" y="169"/>
                  </a:cubicBezTo>
                  <a:cubicBezTo>
                    <a:pt x="150" y="168"/>
                    <a:pt x="150" y="166"/>
                    <a:pt x="150" y="164"/>
                  </a:cubicBezTo>
                  <a:cubicBezTo>
                    <a:pt x="150" y="162"/>
                    <a:pt x="150" y="159"/>
                    <a:pt x="150" y="157"/>
                  </a:cubicBezTo>
                  <a:cubicBezTo>
                    <a:pt x="151" y="156"/>
                    <a:pt x="152" y="154"/>
                    <a:pt x="152" y="152"/>
                  </a:cubicBezTo>
                  <a:cubicBezTo>
                    <a:pt x="153" y="151"/>
                    <a:pt x="153" y="150"/>
                    <a:pt x="152" y="149"/>
                  </a:cubicBezTo>
                  <a:cubicBezTo>
                    <a:pt x="152" y="148"/>
                    <a:pt x="151" y="146"/>
                    <a:pt x="151" y="145"/>
                  </a:cubicBezTo>
                  <a:cubicBezTo>
                    <a:pt x="151" y="145"/>
                    <a:pt x="150" y="142"/>
                    <a:pt x="150" y="140"/>
                  </a:cubicBezTo>
                  <a:cubicBezTo>
                    <a:pt x="149" y="140"/>
                    <a:pt x="147" y="136"/>
                    <a:pt x="146" y="135"/>
                  </a:cubicBezTo>
                  <a:cubicBezTo>
                    <a:pt x="144" y="133"/>
                    <a:pt x="142" y="132"/>
                    <a:pt x="142" y="132"/>
                  </a:cubicBezTo>
                  <a:cubicBezTo>
                    <a:pt x="142" y="132"/>
                    <a:pt x="141" y="133"/>
                    <a:pt x="139" y="134"/>
                  </a:cubicBezTo>
                  <a:cubicBezTo>
                    <a:pt x="139" y="136"/>
                    <a:pt x="136" y="136"/>
                    <a:pt x="133" y="136"/>
                  </a:cubicBezTo>
                  <a:cubicBezTo>
                    <a:pt x="131" y="136"/>
                    <a:pt x="128" y="135"/>
                    <a:pt x="126" y="134"/>
                  </a:cubicBezTo>
                  <a:cubicBezTo>
                    <a:pt x="123" y="134"/>
                    <a:pt x="122" y="133"/>
                    <a:pt x="120" y="133"/>
                  </a:cubicBezTo>
                  <a:cubicBezTo>
                    <a:pt x="119" y="132"/>
                    <a:pt x="119" y="130"/>
                    <a:pt x="120" y="128"/>
                  </a:cubicBezTo>
                  <a:cubicBezTo>
                    <a:pt x="120" y="128"/>
                    <a:pt x="122" y="126"/>
                    <a:pt x="122" y="124"/>
                  </a:cubicBezTo>
                  <a:cubicBezTo>
                    <a:pt x="122" y="123"/>
                    <a:pt x="123" y="121"/>
                    <a:pt x="123" y="120"/>
                  </a:cubicBezTo>
                  <a:cubicBezTo>
                    <a:pt x="124" y="118"/>
                    <a:pt x="126" y="116"/>
                    <a:pt x="127" y="115"/>
                  </a:cubicBezTo>
                  <a:cubicBezTo>
                    <a:pt x="129" y="115"/>
                    <a:pt x="131" y="115"/>
                    <a:pt x="134" y="115"/>
                  </a:cubicBezTo>
                  <a:cubicBezTo>
                    <a:pt x="137" y="115"/>
                    <a:pt x="139" y="116"/>
                    <a:pt x="139" y="116"/>
                  </a:cubicBezTo>
                  <a:cubicBezTo>
                    <a:pt x="139" y="116"/>
                    <a:pt x="138" y="114"/>
                    <a:pt x="137" y="113"/>
                  </a:cubicBezTo>
                  <a:cubicBezTo>
                    <a:pt x="137" y="111"/>
                    <a:pt x="136" y="108"/>
                    <a:pt x="135" y="106"/>
                  </a:cubicBezTo>
                  <a:cubicBezTo>
                    <a:pt x="135" y="103"/>
                    <a:pt x="134" y="100"/>
                    <a:pt x="135" y="98"/>
                  </a:cubicBezTo>
                  <a:cubicBezTo>
                    <a:pt x="135" y="96"/>
                    <a:pt x="135" y="92"/>
                    <a:pt x="135" y="90"/>
                  </a:cubicBezTo>
                  <a:cubicBezTo>
                    <a:pt x="135" y="87"/>
                    <a:pt x="135" y="84"/>
                    <a:pt x="134" y="83"/>
                  </a:cubicBezTo>
                  <a:cubicBezTo>
                    <a:pt x="134" y="81"/>
                    <a:pt x="134" y="78"/>
                    <a:pt x="133" y="75"/>
                  </a:cubicBezTo>
                  <a:cubicBezTo>
                    <a:pt x="133" y="72"/>
                    <a:pt x="134" y="68"/>
                    <a:pt x="135" y="65"/>
                  </a:cubicBezTo>
                  <a:cubicBezTo>
                    <a:pt x="137" y="62"/>
                    <a:pt x="139" y="58"/>
                    <a:pt x="140" y="57"/>
                  </a:cubicBezTo>
                  <a:cubicBezTo>
                    <a:pt x="142" y="54"/>
                    <a:pt x="145" y="51"/>
                    <a:pt x="146" y="51"/>
                  </a:cubicBezTo>
                  <a:cubicBezTo>
                    <a:pt x="147" y="49"/>
                    <a:pt x="149" y="47"/>
                    <a:pt x="150" y="46"/>
                  </a:cubicBezTo>
                  <a:cubicBezTo>
                    <a:pt x="152" y="45"/>
                    <a:pt x="154" y="43"/>
                    <a:pt x="154" y="42"/>
                  </a:cubicBezTo>
                  <a:cubicBezTo>
                    <a:pt x="155" y="40"/>
                    <a:pt x="157" y="38"/>
                    <a:pt x="158" y="37"/>
                  </a:cubicBezTo>
                  <a:cubicBezTo>
                    <a:pt x="158" y="36"/>
                    <a:pt x="158" y="34"/>
                    <a:pt x="157" y="33"/>
                  </a:cubicBezTo>
                  <a:cubicBezTo>
                    <a:pt x="156" y="32"/>
                    <a:pt x="156" y="32"/>
                    <a:pt x="156" y="32"/>
                  </a:cubicBezTo>
                  <a:cubicBezTo>
                    <a:pt x="154" y="32"/>
                    <a:pt x="153" y="31"/>
                    <a:pt x="153" y="3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6" name="Freeform 53">
              <a:extLst>
                <a:ext uri="{FF2B5EF4-FFF2-40B4-BE49-F238E27FC236}">
                  <a16:creationId xmlns:a16="http://schemas.microsoft.com/office/drawing/2014/main" id="{82BC0367-140C-40F2-B752-A6BC86D9AE64}"/>
                </a:ext>
              </a:extLst>
            </p:cNvPr>
            <p:cNvSpPr>
              <a:spLocks/>
            </p:cNvSpPr>
            <p:nvPr/>
          </p:nvSpPr>
          <p:spPr bwMode="auto">
            <a:xfrm>
              <a:off x="4900111" y="1554639"/>
              <a:ext cx="280829" cy="287716"/>
            </a:xfrm>
            <a:custGeom>
              <a:avLst/>
              <a:gdLst/>
              <a:ahLst/>
              <a:cxnLst>
                <a:cxn ang="0">
                  <a:pos x="15" y="136"/>
                </a:cxn>
                <a:cxn ang="0">
                  <a:pos x="30" y="138"/>
                </a:cxn>
                <a:cxn ang="0">
                  <a:pos x="36" y="139"/>
                </a:cxn>
                <a:cxn ang="0">
                  <a:pos x="49" y="137"/>
                </a:cxn>
                <a:cxn ang="0">
                  <a:pos x="59" y="141"/>
                </a:cxn>
                <a:cxn ang="0">
                  <a:pos x="66" y="146"/>
                </a:cxn>
                <a:cxn ang="0">
                  <a:pos x="67" y="158"/>
                </a:cxn>
                <a:cxn ang="0">
                  <a:pos x="73" y="154"/>
                </a:cxn>
                <a:cxn ang="0">
                  <a:pos x="81" y="148"/>
                </a:cxn>
                <a:cxn ang="0">
                  <a:pos x="90" y="147"/>
                </a:cxn>
                <a:cxn ang="0">
                  <a:pos x="101" y="151"/>
                </a:cxn>
                <a:cxn ang="0">
                  <a:pos x="114" y="146"/>
                </a:cxn>
                <a:cxn ang="0">
                  <a:pos x="119" y="135"/>
                </a:cxn>
                <a:cxn ang="0">
                  <a:pos x="129" y="129"/>
                </a:cxn>
                <a:cxn ang="0">
                  <a:pos x="136" y="129"/>
                </a:cxn>
                <a:cxn ang="0">
                  <a:pos x="138" y="122"/>
                </a:cxn>
                <a:cxn ang="0">
                  <a:pos x="145" y="116"/>
                </a:cxn>
                <a:cxn ang="0">
                  <a:pos x="151" y="115"/>
                </a:cxn>
                <a:cxn ang="0">
                  <a:pos x="155" y="111"/>
                </a:cxn>
                <a:cxn ang="0">
                  <a:pos x="150" y="103"/>
                </a:cxn>
                <a:cxn ang="0">
                  <a:pos x="149" y="90"/>
                </a:cxn>
                <a:cxn ang="0">
                  <a:pos x="144" y="83"/>
                </a:cxn>
                <a:cxn ang="0">
                  <a:pos x="139" y="72"/>
                </a:cxn>
                <a:cxn ang="0">
                  <a:pos x="131" y="64"/>
                </a:cxn>
                <a:cxn ang="0">
                  <a:pos x="124" y="64"/>
                </a:cxn>
                <a:cxn ang="0">
                  <a:pos x="114" y="54"/>
                </a:cxn>
                <a:cxn ang="0">
                  <a:pos x="110" y="42"/>
                </a:cxn>
                <a:cxn ang="0">
                  <a:pos x="103" y="27"/>
                </a:cxn>
                <a:cxn ang="0">
                  <a:pos x="92" y="17"/>
                </a:cxn>
                <a:cxn ang="0">
                  <a:pos x="100" y="11"/>
                </a:cxn>
                <a:cxn ang="0">
                  <a:pos x="107" y="0"/>
                </a:cxn>
                <a:cxn ang="0">
                  <a:pos x="99" y="1"/>
                </a:cxn>
                <a:cxn ang="0">
                  <a:pos x="88" y="7"/>
                </a:cxn>
                <a:cxn ang="0">
                  <a:pos x="75" y="8"/>
                </a:cxn>
                <a:cxn ang="0">
                  <a:pos x="78" y="15"/>
                </a:cxn>
                <a:cxn ang="0">
                  <a:pos x="76" y="19"/>
                </a:cxn>
                <a:cxn ang="0">
                  <a:pos x="66" y="23"/>
                </a:cxn>
                <a:cxn ang="0">
                  <a:pos x="55" y="27"/>
                </a:cxn>
                <a:cxn ang="0">
                  <a:pos x="48" y="30"/>
                </a:cxn>
                <a:cxn ang="0">
                  <a:pos x="43" y="34"/>
                </a:cxn>
                <a:cxn ang="0">
                  <a:pos x="37" y="41"/>
                </a:cxn>
                <a:cxn ang="0">
                  <a:pos x="38" y="48"/>
                </a:cxn>
                <a:cxn ang="0">
                  <a:pos x="40" y="60"/>
                </a:cxn>
                <a:cxn ang="0">
                  <a:pos x="37" y="68"/>
                </a:cxn>
                <a:cxn ang="0">
                  <a:pos x="41" y="77"/>
                </a:cxn>
                <a:cxn ang="0">
                  <a:pos x="39" y="80"/>
                </a:cxn>
                <a:cxn ang="0">
                  <a:pos x="29" y="87"/>
                </a:cxn>
                <a:cxn ang="0">
                  <a:pos x="17" y="98"/>
                </a:cxn>
                <a:cxn ang="0">
                  <a:pos x="11" y="104"/>
                </a:cxn>
                <a:cxn ang="0">
                  <a:pos x="3" y="113"/>
                </a:cxn>
                <a:cxn ang="0">
                  <a:pos x="1" y="117"/>
                </a:cxn>
                <a:cxn ang="0">
                  <a:pos x="5" y="124"/>
                </a:cxn>
                <a:cxn ang="0">
                  <a:pos x="3" y="131"/>
                </a:cxn>
              </a:cxnLst>
              <a:rect l="0" t="0" r="r" b="b"/>
              <a:pathLst>
                <a:path w="155" h="159">
                  <a:moveTo>
                    <a:pt x="6" y="136"/>
                  </a:moveTo>
                  <a:cubicBezTo>
                    <a:pt x="8" y="136"/>
                    <a:pt x="13" y="136"/>
                    <a:pt x="15" y="136"/>
                  </a:cubicBezTo>
                  <a:cubicBezTo>
                    <a:pt x="19" y="136"/>
                    <a:pt x="22" y="136"/>
                    <a:pt x="23" y="136"/>
                  </a:cubicBezTo>
                  <a:cubicBezTo>
                    <a:pt x="25" y="137"/>
                    <a:pt x="28" y="137"/>
                    <a:pt x="30" y="138"/>
                  </a:cubicBezTo>
                  <a:cubicBezTo>
                    <a:pt x="31" y="138"/>
                    <a:pt x="33" y="138"/>
                    <a:pt x="33" y="138"/>
                  </a:cubicBezTo>
                  <a:cubicBezTo>
                    <a:pt x="33" y="138"/>
                    <a:pt x="34" y="139"/>
                    <a:pt x="36" y="139"/>
                  </a:cubicBezTo>
                  <a:cubicBezTo>
                    <a:pt x="38" y="138"/>
                    <a:pt x="41" y="138"/>
                    <a:pt x="43" y="138"/>
                  </a:cubicBezTo>
                  <a:cubicBezTo>
                    <a:pt x="45" y="137"/>
                    <a:pt x="47" y="137"/>
                    <a:pt x="49" y="137"/>
                  </a:cubicBezTo>
                  <a:cubicBezTo>
                    <a:pt x="50" y="138"/>
                    <a:pt x="53" y="140"/>
                    <a:pt x="54" y="141"/>
                  </a:cubicBezTo>
                  <a:cubicBezTo>
                    <a:pt x="55" y="141"/>
                    <a:pt x="58" y="142"/>
                    <a:pt x="59" y="141"/>
                  </a:cubicBezTo>
                  <a:cubicBezTo>
                    <a:pt x="61" y="140"/>
                    <a:pt x="63" y="140"/>
                    <a:pt x="64" y="141"/>
                  </a:cubicBezTo>
                  <a:cubicBezTo>
                    <a:pt x="65" y="143"/>
                    <a:pt x="66" y="145"/>
                    <a:pt x="66" y="146"/>
                  </a:cubicBezTo>
                  <a:cubicBezTo>
                    <a:pt x="66" y="148"/>
                    <a:pt x="66" y="151"/>
                    <a:pt x="66" y="153"/>
                  </a:cubicBezTo>
                  <a:cubicBezTo>
                    <a:pt x="66" y="155"/>
                    <a:pt x="66" y="157"/>
                    <a:pt x="67" y="158"/>
                  </a:cubicBezTo>
                  <a:cubicBezTo>
                    <a:pt x="68" y="159"/>
                    <a:pt x="69" y="159"/>
                    <a:pt x="70" y="157"/>
                  </a:cubicBezTo>
                  <a:cubicBezTo>
                    <a:pt x="70" y="155"/>
                    <a:pt x="72" y="154"/>
                    <a:pt x="73" y="154"/>
                  </a:cubicBezTo>
                  <a:cubicBezTo>
                    <a:pt x="74" y="153"/>
                    <a:pt x="76" y="151"/>
                    <a:pt x="77" y="149"/>
                  </a:cubicBezTo>
                  <a:cubicBezTo>
                    <a:pt x="78" y="149"/>
                    <a:pt x="80" y="148"/>
                    <a:pt x="81" y="148"/>
                  </a:cubicBezTo>
                  <a:cubicBezTo>
                    <a:pt x="82" y="148"/>
                    <a:pt x="84" y="149"/>
                    <a:pt x="85" y="149"/>
                  </a:cubicBezTo>
                  <a:cubicBezTo>
                    <a:pt x="85" y="149"/>
                    <a:pt x="88" y="148"/>
                    <a:pt x="90" y="147"/>
                  </a:cubicBezTo>
                  <a:cubicBezTo>
                    <a:pt x="93" y="146"/>
                    <a:pt x="96" y="147"/>
                    <a:pt x="97" y="149"/>
                  </a:cubicBezTo>
                  <a:cubicBezTo>
                    <a:pt x="97" y="150"/>
                    <a:pt x="99" y="151"/>
                    <a:pt x="101" y="151"/>
                  </a:cubicBezTo>
                  <a:cubicBezTo>
                    <a:pt x="104" y="151"/>
                    <a:pt x="106" y="150"/>
                    <a:pt x="108" y="149"/>
                  </a:cubicBezTo>
                  <a:cubicBezTo>
                    <a:pt x="110" y="149"/>
                    <a:pt x="113" y="147"/>
                    <a:pt x="114" y="146"/>
                  </a:cubicBezTo>
                  <a:cubicBezTo>
                    <a:pt x="115" y="145"/>
                    <a:pt x="117" y="143"/>
                    <a:pt x="117" y="141"/>
                  </a:cubicBezTo>
                  <a:cubicBezTo>
                    <a:pt x="117" y="139"/>
                    <a:pt x="118" y="136"/>
                    <a:pt x="119" y="135"/>
                  </a:cubicBezTo>
                  <a:cubicBezTo>
                    <a:pt x="120" y="133"/>
                    <a:pt x="122" y="131"/>
                    <a:pt x="124" y="130"/>
                  </a:cubicBezTo>
                  <a:cubicBezTo>
                    <a:pt x="126" y="130"/>
                    <a:pt x="128" y="129"/>
                    <a:pt x="129" y="129"/>
                  </a:cubicBezTo>
                  <a:cubicBezTo>
                    <a:pt x="130" y="129"/>
                    <a:pt x="131" y="130"/>
                    <a:pt x="132" y="130"/>
                  </a:cubicBezTo>
                  <a:cubicBezTo>
                    <a:pt x="134" y="131"/>
                    <a:pt x="136" y="131"/>
                    <a:pt x="136" y="129"/>
                  </a:cubicBezTo>
                  <a:cubicBezTo>
                    <a:pt x="137" y="128"/>
                    <a:pt x="138" y="127"/>
                    <a:pt x="137" y="125"/>
                  </a:cubicBezTo>
                  <a:cubicBezTo>
                    <a:pt x="136" y="124"/>
                    <a:pt x="137" y="122"/>
                    <a:pt x="138" y="122"/>
                  </a:cubicBezTo>
                  <a:cubicBezTo>
                    <a:pt x="139" y="121"/>
                    <a:pt x="141" y="120"/>
                    <a:pt x="143" y="119"/>
                  </a:cubicBezTo>
                  <a:cubicBezTo>
                    <a:pt x="143" y="119"/>
                    <a:pt x="144" y="117"/>
                    <a:pt x="145" y="116"/>
                  </a:cubicBezTo>
                  <a:cubicBezTo>
                    <a:pt x="145" y="115"/>
                    <a:pt x="147" y="115"/>
                    <a:pt x="148" y="115"/>
                  </a:cubicBezTo>
                  <a:cubicBezTo>
                    <a:pt x="150" y="114"/>
                    <a:pt x="151" y="115"/>
                    <a:pt x="151" y="115"/>
                  </a:cubicBezTo>
                  <a:cubicBezTo>
                    <a:pt x="151" y="115"/>
                    <a:pt x="153" y="115"/>
                    <a:pt x="154" y="114"/>
                  </a:cubicBezTo>
                  <a:cubicBezTo>
                    <a:pt x="154" y="114"/>
                    <a:pt x="155" y="113"/>
                    <a:pt x="155" y="111"/>
                  </a:cubicBezTo>
                  <a:cubicBezTo>
                    <a:pt x="155" y="110"/>
                    <a:pt x="154" y="108"/>
                    <a:pt x="153" y="108"/>
                  </a:cubicBezTo>
                  <a:cubicBezTo>
                    <a:pt x="152" y="106"/>
                    <a:pt x="150" y="104"/>
                    <a:pt x="150" y="103"/>
                  </a:cubicBezTo>
                  <a:cubicBezTo>
                    <a:pt x="150" y="100"/>
                    <a:pt x="150" y="98"/>
                    <a:pt x="150" y="97"/>
                  </a:cubicBezTo>
                  <a:cubicBezTo>
                    <a:pt x="150" y="95"/>
                    <a:pt x="150" y="92"/>
                    <a:pt x="149" y="90"/>
                  </a:cubicBezTo>
                  <a:cubicBezTo>
                    <a:pt x="148" y="87"/>
                    <a:pt x="147" y="85"/>
                    <a:pt x="147" y="85"/>
                  </a:cubicBezTo>
                  <a:cubicBezTo>
                    <a:pt x="147" y="85"/>
                    <a:pt x="146" y="84"/>
                    <a:pt x="144" y="83"/>
                  </a:cubicBezTo>
                  <a:cubicBezTo>
                    <a:pt x="142" y="82"/>
                    <a:pt x="140" y="80"/>
                    <a:pt x="140" y="78"/>
                  </a:cubicBezTo>
                  <a:cubicBezTo>
                    <a:pt x="140" y="77"/>
                    <a:pt x="139" y="74"/>
                    <a:pt x="139" y="72"/>
                  </a:cubicBezTo>
                  <a:cubicBezTo>
                    <a:pt x="139" y="72"/>
                    <a:pt x="138" y="69"/>
                    <a:pt x="136" y="67"/>
                  </a:cubicBezTo>
                  <a:cubicBezTo>
                    <a:pt x="134" y="67"/>
                    <a:pt x="132" y="65"/>
                    <a:pt x="131" y="64"/>
                  </a:cubicBezTo>
                  <a:cubicBezTo>
                    <a:pt x="131" y="63"/>
                    <a:pt x="130" y="63"/>
                    <a:pt x="130" y="64"/>
                  </a:cubicBezTo>
                  <a:cubicBezTo>
                    <a:pt x="129" y="64"/>
                    <a:pt x="126" y="64"/>
                    <a:pt x="124" y="64"/>
                  </a:cubicBezTo>
                  <a:cubicBezTo>
                    <a:pt x="122" y="64"/>
                    <a:pt x="120" y="63"/>
                    <a:pt x="118" y="60"/>
                  </a:cubicBezTo>
                  <a:cubicBezTo>
                    <a:pt x="117" y="58"/>
                    <a:pt x="115" y="55"/>
                    <a:pt x="114" y="54"/>
                  </a:cubicBezTo>
                  <a:cubicBezTo>
                    <a:pt x="114" y="53"/>
                    <a:pt x="113" y="50"/>
                    <a:pt x="112" y="48"/>
                  </a:cubicBezTo>
                  <a:cubicBezTo>
                    <a:pt x="112" y="46"/>
                    <a:pt x="111" y="43"/>
                    <a:pt x="110" y="42"/>
                  </a:cubicBezTo>
                  <a:cubicBezTo>
                    <a:pt x="109" y="39"/>
                    <a:pt x="108" y="36"/>
                    <a:pt x="108" y="34"/>
                  </a:cubicBezTo>
                  <a:cubicBezTo>
                    <a:pt x="108" y="32"/>
                    <a:pt x="106" y="29"/>
                    <a:pt x="103" y="27"/>
                  </a:cubicBezTo>
                  <a:cubicBezTo>
                    <a:pt x="102" y="26"/>
                    <a:pt x="98" y="24"/>
                    <a:pt x="95" y="23"/>
                  </a:cubicBezTo>
                  <a:cubicBezTo>
                    <a:pt x="93" y="21"/>
                    <a:pt x="92" y="18"/>
                    <a:pt x="92" y="17"/>
                  </a:cubicBezTo>
                  <a:cubicBezTo>
                    <a:pt x="92" y="15"/>
                    <a:pt x="94" y="13"/>
                    <a:pt x="95" y="13"/>
                  </a:cubicBezTo>
                  <a:cubicBezTo>
                    <a:pt x="97" y="13"/>
                    <a:pt x="99" y="11"/>
                    <a:pt x="100" y="11"/>
                  </a:cubicBezTo>
                  <a:cubicBezTo>
                    <a:pt x="100" y="10"/>
                    <a:pt x="102" y="6"/>
                    <a:pt x="104" y="5"/>
                  </a:cubicBezTo>
                  <a:cubicBezTo>
                    <a:pt x="106" y="2"/>
                    <a:pt x="107" y="0"/>
                    <a:pt x="107" y="0"/>
                  </a:cubicBezTo>
                  <a:cubicBezTo>
                    <a:pt x="107" y="0"/>
                    <a:pt x="106" y="0"/>
                    <a:pt x="104" y="0"/>
                  </a:cubicBezTo>
                  <a:cubicBezTo>
                    <a:pt x="102" y="0"/>
                    <a:pt x="99" y="0"/>
                    <a:pt x="99" y="1"/>
                  </a:cubicBezTo>
                  <a:cubicBezTo>
                    <a:pt x="98" y="2"/>
                    <a:pt x="96" y="4"/>
                    <a:pt x="94" y="5"/>
                  </a:cubicBezTo>
                  <a:cubicBezTo>
                    <a:pt x="93" y="6"/>
                    <a:pt x="91" y="7"/>
                    <a:pt x="88" y="7"/>
                  </a:cubicBezTo>
                  <a:cubicBezTo>
                    <a:pt x="86" y="8"/>
                    <a:pt x="82" y="8"/>
                    <a:pt x="80" y="8"/>
                  </a:cubicBezTo>
                  <a:cubicBezTo>
                    <a:pt x="77" y="8"/>
                    <a:pt x="75" y="8"/>
                    <a:pt x="75" y="8"/>
                  </a:cubicBezTo>
                  <a:cubicBezTo>
                    <a:pt x="75" y="8"/>
                    <a:pt x="76" y="9"/>
                    <a:pt x="77" y="9"/>
                  </a:cubicBezTo>
                  <a:cubicBezTo>
                    <a:pt x="78" y="11"/>
                    <a:pt x="78" y="14"/>
                    <a:pt x="78" y="15"/>
                  </a:cubicBezTo>
                  <a:cubicBezTo>
                    <a:pt x="77" y="16"/>
                    <a:pt x="77" y="18"/>
                    <a:pt x="77" y="18"/>
                  </a:cubicBezTo>
                  <a:cubicBezTo>
                    <a:pt x="77" y="18"/>
                    <a:pt x="76" y="18"/>
                    <a:pt x="76" y="19"/>
                  </a:cubicBezTo>
                  <a:cubicBezTo>
                    <a:pt x="74" y="20"/>
                    <a:pt x="72" y="21"/>
                    <a:pt x="71" y="21"/>
                  </a:cubicBezTo>
                  <a:cubicBezTo>
                    <a:pt x="70" y="23"/>
                    <a:pt x="68" y="23"/>
                    <a:pt x="66" y="23"/>
                  </a:cubicBezTo>
                  <a:cubicBezTo>
                    <a:pt x="64" y="23"/>
                    <a:pt x="61" y="23"/>
                    <a:pt x="60" y="24"/>
                  </a:cubicBezTo>
                  <a:cubicBezTo>
                    <a:pt x="60" y="25"/>
                    <a:pt x="58" y="26"/>
                    <a:pt x="55" y="27"/>
                  </a:cubicBezTo>
                  <a:cubicBezTo>
                    <a:pt x="53" y="27"/>
                    <a:pt x="52" y="28"/>
                    <a:pt x="51" y="29"/>
                  </a:cubicBezTo>
                  <a:cubicBezTo>
                    <a:pt x="50" y="30"/>
                    <a:pt x="49" y="30"/>
                    <a:pt x="48" y="30"/>
                  </a:cubicBezTo>
                  <a:cubicBezTo>
                    <a:pt x="48" y="30"/>
                    <a:pt x="46" y="31"/>
                    <a:pt x="46" y="31"/>
                  </a:cubicBezTo>
                  <a:cubicBezTo>
                    <a:pt x="45" y="32"/>
                    <a:pt x="45" y="33"/>
                    <a:pt x="43" y="34"/>
                  </a:cubicBezTo>
                  <a:cubicBezTo>
                    <a:pt x="42" y="35"/>
                    <a:pt x="39" y="37"/>
                    <a:pt x="38" y="38"/>
                  </a:cubicBezTo>
                  <a:cubicBezTo>
                    <a:pt x="37" y="39"/>
                    <a:pt x="37" y="41"/>
                    <a:pt x="37" y="41"/>
                  </a:cubicBezTo>
                  <a:cubicBezTo>
                    <a:pt x="37" y="41"/>
                    <a:pt x="37" y="42"/>
                    <a:pt x="37" y="43"/>
                  </a:cubicBezTo>
                  <a:cubicBezTo>
                    <a:pt x="38" y="44"/>
                    <a:pt x="38" y="46"/>
                    <a:pt x="38" y="48"/>
                  </a:cubicBezTo>
                  <a:cubicBezTo>
                    <a:pt x="39" y="49"/>
                    <a:pt x="40" y="52"/>
                    <a:pt x="41" y="53"/>
                  </a:cubicBezTo>
                  <a:cubicBezTo>
                    <a:pt x="42" y="54"/>
                    <a:pt x="41" y="57"/>
                    <a:pt x="40" y="60"/>
                  </a:cubicBezTo>
                  <a:cubicBezTo>
                    <a:pt x="39" y="61"/>
                    <a:pt x="39" y="64"/>
                    <a:pt x="39" y="64"/>
                  </a:cubicBezTo>
                  <a:cubicBezTo>
                    <a:pt x="39" y="65"/>
                    <a:pt x="38" y="66"/>
                    <a:pt x="37" y="68"/>
                  </a:cubicBezTo>
                  <a:cubicBezTo>
                    <a:pt x="36" y="69"/>
                    <a:pt x="36" y="72"/>
                    <a:pt x="37" y="72"/>
                  </a:cubicBezTo>
                  <a:cubicBezTo>
                    <a:pt x="39" y="74"/>
                    <a:pt x="40" y="76"/>
                    <a:pt x="41" y="77"/>
                  </a:cubicBezTo>
                  <a:cubicBezTo>
                    <a:pt x="41" y="77"/>
                    <a:pt x="41" y="78"/>
                    <a:pt x="41" y="78"/>
                  </a:cubicBezTo>
                  <a:cubicBezTo>
                    <a:pt x="41" y="78"/>
                    <a:pt x="41" y="79"/>
                    <a:pt x="39" y="80"/>
                  </a:cubicBezTo>
                  <a:cubicBezTo>
                    <a:pt x="37" y="82"/>
                    <a:pt x="35" y="83"/>
                    <a:pt x="34" y="84"/>
                  </a:cubicBezTo>
                  <a:cubicBezTo>
                    <a:pt x="34" y="85"/>
                    <a:pt x="31" y="86"/>
                    <a:pt x="29" y="87"/>
                  </a:cubicBezTo>
                  <a:cubicBezTo>
                    <a:pt x="27" y="88"/>
                    <a:pt x="25" y="90"/>
                    <a:pt x="23" y="92"/>
                  </a:cubicBezTo>
                  <a:cubicBezTo>
                    <a:pt x="21" y="95"/>
                    <a:pt x="18" y="97"/>
                    <a:pt x="17" y="98"/>
                  </a:cubicBezTo>
                  <a:cubicBezTo>
                    <a:pt x="16" y="100"/>
                    <a:pt x="14" y="101"/>
                    <a:pt x="13" y="101"/>
                  </a:cubicBezTo>
                  <a:cubicBezTo>
                    <a:pt x="12" y="101"/>
                    <a:pt x="11" y="103"/>
                    <a:pt x="11" y="104"/>
                  </a:cubicBezTo>
                  <a:cubicBezTo>
                    <a:pt x="10" y="105"/>
                    <a:pt x="8" y="108"/>
                    <a:pt x="7" y="109"/>
                  </a:cubicBezTo>
                  <a:cubicBezTo>
                    <a:pt x="5" y="110"/>
                    <a:pt x="3" y="111"/>
                    <a:pt x="3" y="113"/>
                  </a:cubicBezTo>
                  <a:cubicBezTo>
                    <a:pt x="1" y="114"/>
                    <a:pt x="0" y="115"/>
                    <a:pt x="0" y="115"/>
                  </a:cubicBezTo>
                  <a:cubicBezTo>
                    <a:pt x="0" y="115"/>
                    <a:pt x="1" y="116"/>
                    <a:pt x="1" y="117"/>
                  </a:cubicBezTo>
                  <a:cubicBezTo>
                    <a:pt x="2" y="117"/>
                    <a:pt x="3" y="118"/>
                    <a:pt x="4" y="120"/>
                  </a:cubicBezTo>
                  <a:cubicBezTo>
                    <a:pt x="4" y="121"/>
                    <a:pt x="4" y="122"/>
                    <a:pt x="5" y="124"/>
                  </a:cubicBezTo>
                  <a:cubicBezTo>
                    <a:pt x="5" y="125"/>
                    <a:pt x="5" y="127"/>
                    <a:pt x="5" y="127"/>
                  </a:cubicBezTo>
                  <a:cubicBezTo>
                    <a:pt x="5" y="127"/>
                    <a:pt x="4" y="128"/>
                    <a:pt x="3" y="131"/>
                  </a:cubicBezTo>
                  <a:cubicBezTo>
                    <a:pt x="2" y="133"/>
                    <a:pt x="3" y="136"/>
                    <a:pt x="6" y="13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7" name="Freeform 54">
              <a:extLst>
                <a:ext uri="{FF2B5EF4-FFF2-40B4-BE49-F238E27FC236}">
                  <a16:creationId xmlns:a16="http://schemas.microsoft.com/office/drawing/2014/main" id="{209BFF52-63E5-4538-A17F-EC354E31E796}"/>
                </a:ext>
              </a:extLst>
            </p:cNvPr>
            <p:cNvSpPr>
              <a:spLocks/>
            </p:cNvSpPr>
            <p:nvPr/>
          </p:nvSpPr>
          <p:spPr bwMode="auto">
            <a:xfrm>
              <a:off x="4470832" y="1784964"/>
              <a:ext cx="818765" cy="707814"/>
            </a:xfrm>
            <a:custGeom>
              <a:avLst/>
              <a:gdLst/>
              <a:ahLst/>
              <a:cxnLst>
                <a:cxn ang="0">
                  <a:pos x="425" y="181"/>
                </a:cxn>
                <a:cxn ang="0">
                  <a:pos x="420" y="177"/>
                </a:cxn>
                <a:cxn ang="0">
                  <a:pos x="420" y="158"/>
                </a:cxn>
                <a:cxn ang="0">
                  <a:pos x="406" y="134"/>
                </a:cxn>
                <a:cxn ang="0">
                  <a:pos x="392" y="135"/>
                </a:cxn>
                <a:cxn ang="0">
                  <a:pos x="386" y="121"/>
                </a:cxn>
                <a:cxn ang="0">
                  <a:pos x="374" y="118"/>
                </a:cxn>
                <a:cxn ang="0">
                  <a:pos x="361" y="113"/>
                </a:cxn>
                <a:cxn ang="0">
                  <a:pos x="349" y="125"/>
                </a:cxn>
                <a:cxn ang="0">
                  <a:pos x="338" y="117"/>
                </a:cxn>
                <a:cxn ang="0">
                  <a:pos x="328" y="93"/>
                </a:cxn>
                <a:cxn ang="0">
                  <a:pos x="317" y="72"/>
                </a:cxn>
                <a:cxn ang="0">
                  <a:pos x="309" y="51"/>
                </a:cxn>
                <a:cxn ang="0">
                  <a:pos x="285" y="42"/>
                </a:cxn>
                <a:cxn ang="0">
                  <a:pos x="272" y="33"/>
                </a:cxn>
                <a:cxn ang="0">
                  <a:pos x="269" y="14"/>
                </a:cxn>
                <a:cxn ang="0">
                  <a:pos x="242" y="9"/>
                </a:cxn>
                <a:cxn ang="0">
                  <a:pos x="223" y="7"/>
                </a:cxn>
                <a:cxn ang="0">
                  <a:pos x="197" y="45"/>
                </a:cxn>
                <a:cxn ang="0">
                  <a:pos x="165" y="70"/>
                </a:cxn>
                <a:cxn ang="0">
                  <a:pos x="139" y="100"/>
                </a:cxn>
                <a:cxn ang="0">
                  <a:pos x="108" y="121"/>
                </a:cxn>
                <a:cxn ang="0">
                  <a:pos x="66" y="124"/>
                </a:cxn>
                <a:cxn ang="0">
                  <a:pos x="42" y="116"/>
                </a:cxn>
                <a:cxn ang="0">
                  <a:pos x="21" y="141"/>
                </a:cxn>
                <a:cxn ang="0">
                  <a:pos x="0" y="173"/>
                </a:cxn>
                <a:cxn ang="0">
                  <a:pos x="29" y="187"/>
                </a:cxn>
                <a:cxn ang="0">
                  <a:pos x="30" y="227"/>
                </a:cxn>
                <a:cxn ang="0">
                  <a:pos x="54" y="248"/>
                </a:cxn>
                <a:cxn ang="0">
                  <a:pos x="66" y="281"/>
                </a:cxn>
                <a:cxn ang="0">
                  <a:pos x="86" y="295"/>
                </a:cxn>
                <a:cxn ang="0">
                  <a:pos x="115" y="296"/>
                </a:cxn>
                <a:cxn ang="0">
                  <a:pos x="140" y="301"/>
                </a:cxn>
                <a:cxn ang="0">
                  <a:pos x="156" y="309"/>
                </a:cxn>
                <a:cxn ang="0">
                  <a:pos x="178" y="309"/>
                </a:cxn>
                <a:cxn ang="0">
                  <a:pos x="186" y="333"/>
                </a:cxn>
                <a:cxn ang="0">
                  <a:pos x="193" y="348"/>
                </a:cxn>
                <a:cxn ang="0">
                  <a:pos x="214" y="369"/>
                </a:cxn>
                <a:cxn ang="0">
                  <a:pos x="240" y="392"/>
                </a:cxn>
                <a:cxn ang="0">
                  <a:pos x="258" y="381"/>
                </a:cxn>
                <a:cxn ang="0">
                  <a:pos x="270" y="363"/>
                </a:cxn>
                <a:cxn ang="0">
                  <a:pos x="274" y="332"/>
                </a:cxn>
                <a:cxn ang="0">
                  <a:pos x="268" y="311"/>
                </a:cxn>
                <a:cxn ang="0">
                  <a:pos x="278" y="299"/>
                </a:cxn>
                <a:cxn ang="0">
                  <a:pos x="285" y="286"/>
                </a:cxn>
                <a:cxn ang="0">
                  <a:pos x="302" y="289"/>
                </a:cxn>
                <a:cxn ang="0">
                  <a:pos x="291" y="295"/>
                </a:cxn>
                <a:cxn ang="0">
                  <a:pos x="322" y="298"/>
                </a:cxn>
                <a:cxn ang="0">
                  <a:pos x="320" y="325"/>
                </a:cxn>
                <a:cxn ang="0">
                  <a:pos x="305" y="342"/>
                </a:cxn>
                <a:cxn ang="0">
                  <a:pos x="322" y="345"/>
                </a:cxn>
                <a:cxn ang="0">
                  <a:pos x="338" y="326"/>
                </a:cxn>
                <a:cxn ang="0">
                  <a:pos x="362" y="326"/>
                </a:cxn>
                <a:cxn ang="0">
                  <a:pos x="378" y="322"/>
                </a:cxn>
                <a:cxn ang="0">
                  <a:pos x="388" y="308"/>
                </a:cxn>
                <a:cxn ang="0">
                  <a:pos x="382" y="282"/>
                </a:cxn>
                <a:cxn ang="0">
                  <a:pos x="405" y="265"/>
                </a:cxn>
                <a:cxn ang="0">
                  <a:pos x="372" y="264"/>
                </a:cxn>
                <a:cxn ang="0">
                  <a:pos x="371" y="235"/>
                </a:cxn>
                <a:cxn ang="0">
                  <a:pos x="397" y="219"/>
                </a:cxn>
                <a:cxn ang="0">
                  <a:pos x="430" y="201"/>
                </a:cxn>
                <a:cxn ang="0">
                  <a:pos x="450" y="188"/>
                </a:cxn>
              </a:cxnLst>
              <a:rect l="0" t="0" r="r" b="b"/>
              <a:pathLst>
                <a:path w="452" h="392">
                  <a:moveTo>
                    <a:pt x="448" y="179"/>
                  </a:moveTo>
                  <a:cubicBezTo>
                    <a:pt x="447" y="179"/>
                    <a:pt x="446" y="179"/>
                    <a:pt x="444" y="180"/>
                  </a:cubicBezTo>
                  <a:cubicBezTo>
                    <a:pt x="443" y="181"/>
                    <a:pt x="440" y="181"/>
                    <a:pt x="439" y="180"/>
                  </a:cubicBezTo>
                  <a:cubicBezTo>
                    <a:pt x="438" y="179"/>
                    <a:pt x="434" y="180"/>
                    <a:pt x="431" y="180"/>
                  </a:cubicBezTo>
                  <a:cubicBezTo>
                    <a:pt x="430" y="180"/>
                    <a:pt x="427" y="180"/>
                    <a:pt x="425" y="181"/>
                  </a:cubicBezTo>
                  <a:cubicBezTo>
                    <a:pt x="424" y="181"/>
                    <a:pt x="422" y="182"/>
                    <a:pt x="421" y="183"/>
                  </a:cubicBezTo>
                  <a:cubicBezTo>
                    <a:pt x="420" y="184"/>
                    <a:pt x="416" y="186"/>
                    <a:pt x="414" y="187"/>
                  </a:cubicBezTo>
                  <a:cubicBezTo>
                    <a:pt x="412" y="188"/>
                    <a:pt x="410" y="187"/>
                    <a:pt x="411" y="185"/>
                  </a:cubicBezTo>
                  <a:cubicBezTo>
                    <a:pt x="412" y="184"/>
                    <a:pt x="414" y="182"/>
                    <a:pt x="415" y="181"/>
                  </a:cubicBezTo>
                  <a:cubicBezTo>
                    <a:pt x="416" y="180"/>
                    <a:pt x="418" y="177"/>
                    <a:pt x="420" y="177"/>
                  </a:cubicBezTo>
                  <a:cubicBezTo>
                    <a:pt x="421" y="175"/>
                    <a:pt x="421" y="173"/>
                    <a:pt x="419" y="172"/>
                  </a:cubicBezTo>
                  <a:cubicBezTo>
                    <a:pt x="418" y="172"/>
                    <a:pt x="417" y="171"/>
                    <a:pt x="418" y="170"/>
                  </a:cubicBezTo>
                  <a:cubicBezTo>
                    <a:pt x="419" y="169"/>
                    <a:pt x="421" y="167"/>
                    <a:pt x="421" y="166"/>
                  </a:cubicBezTo>
                  <a:cubicBezTo>
                    <a:pt x="421" y="166"/>
                    <a:pt x="422" y="164"/>
                    <a:pt x="422" y="162"/>
                  </a:cubicBezTo>
                  <a:cubicBezTo>
                    <a:pt x="422" y="160"/>
                    <a:pt x="421" y="159"/>
                    <a:pt x="420" y="158"/>
                  </a:cubicBezTo>
                  <a:cubicBezTo>
                    <a:pt x="419" y="157"/>
                    <a:pt x="417" y="155"/>
                    <a:pt x="414" y="154"/>
                  </a:cubicBezTo>
                  <a:cubicBezTo>
                    <a:pt x="412" y="153"/>
                    <a:pt x="411" y="151"/>
                    <a:pt x="410" y="149"/>
                  </a:cubicBezTo>
                  <a:cubicBezTo>
                    <a:pt x="409" y="147"/>
                    <a:pt x="408" y="146"/>
                    <a:pt x="408" y="144"/>
                  </a:cubicBezTo>
                  <a:cubicBezTo>
                    <a:pt x="407" y="143"/>
                    <a:pt x="407" y="141"/>
                    <a:pt x="407" y="140"/>
                  </a:cubicBezTo>
                  <a:cubicBezTo>
                    <a:pt x="407" y="138"/>
                    <a:pt x="406" y="135"/>
                    <a:pt x="406" y="134"/>
                  </a:cubicBezTo>
                  <a:cubicBezTo>
                    <a:pt x="405" y="132"/>
                    <a:pt x="404" y="131"/>
                    <a:pt x="404" y="131"/>
                  </a:cubicBezTo>
                  <a:cubicBezTo>
                    <a:pt x="404" y="131"/>
                    <a:pt x="403" y="131"/>
                    <a:pt x="402" y="131"/>
                  </a:cubicBezTo>
                  <a:cubicBezTo>
                    <a:pt x="401" y="131"/>
                    <a:pt x="399" y="131"/>
                    <a:pt x="397" y="131"/>
                  </a:cubicBezTo>
                  <a:cubicBezTo>
                    <a:pt x="395" y="131"/>
                    <a:pt x="393" y="132"/>
                    <a:pt x="393" y="133"/>
                  </a:cubicBezTo>
                  <a:cubicBezTo>
                    <a:pt x="393" y="134"/>
                    <a:pt x="393" y="135"/>
                    <a:pt x="392" y="135"/>
                  </a:cubicBezTo>
                  <a:cubicBezTo>
                    <a:pt x="391" y="135"/>
                    <a:pt x="390" y="135"/>
                    <a:pt x="388" y="136"/>
                  </a:cubicBezTo>
                  <a:cubicBezTo>
                    <a:pt x="387" y="137"/>
                    <a:pt x="385" y="136"/>
                    <a:pt x="385" y="135"/>
                  </a:cubicBezTo>
                  <a:cubicBezTo>
                    <a:pt x="385" y="134"/>
                    <a:pt x="385" y="133"/>
                    <a:pt x="385" y="131"/>
                  </a:cubicBezTo>
                  <a:cubicBezTo>
                    <a:pt x="385" y="130"/>
                    <a:pt x="386" y="128"/>
                    <a:pt x="386" y="127"/>
                  </a:cubicBezTo>
                  <a:cubicBezTo>
                    <a:pt x="386" y="125"/>
                    <a:pt x="386" y="122"/>
                    <a:pt x="386" y="121"/>
                  </a:cubicBezTo>
                  <a:cubicBezTo>
                    <a:pt x="387" y="118"/>
                    <a:pt x="386" y="116"/>
                    <a:pt x="386" y="114"/>
                  </a:cubicBezTo>
                  <a:cubicBezTo>
                    <a:pt x="386" y="112"/>
                    <a:pt x="385" y="110"/>
                    <a:pt x="384" y="110"/>
                  </a:cubicBezTo>
                  <a:cubicBezTo>
                    <a:pt x="383" y="109"/>
                    <a:pt x="382" y="109"/>
                    <a:pt x="381" y="110"/>
                  </a:cubicBezTo>
                  <a:cubicBezTo>
                    <a:pt x="379" y="111"/>
                    <a:pt x="377" y="112"/>
                    <a:pt x="376" y="113"/>
                  </a:cubicBezTo>
                  <a:cubicBezTo>
                    <a:pt x="375" y="114"/>
                    <a:pt x="374" y="116"/>
                    <a:pt x="374" y="118"/>
                  </a:cubicBezTo>
                  <a:cubicBezTo>
                    <a:pt x="374" y="118"/>
                    <a:pt x="374" y="120"/>
                    <a:pt x="374" y="120"/>
                  </a:cubicBezTo>
                  <a:cubicBezTo>
                    <a:pt x="373" y="120"/>
                    <a:pt x="371" y="120"/>
                    <a:pt x="370" y="121"/>
                  </a:cubicBezTo>
                  <a:cubicBezTo>
                    <a:pt x="369" y="122"/>
                    <a:pt x="367" y="121"/>
                    <a:pt x="366" y="120"/>
                  </a:cubicBezTo>
                  <a:cubicBezTo>
                    <a:pt x="366" y="119"/>
                    <a:pt x="365" y="117"/>
                    <a:pt x="364" y="116"/>
                  </a:cubicBezTo>
                  <a:cubicBezTo>
                    <a:pt x="363" y="115"/>
                    <a:pt x="362" y="113"/>
                    <a:pt x="361" y="113"/>
                  </a:cubicBezTo>
                  <a:cubicBezTo>
                    <a:pt x="360" y="112"/>
                    <a:pt x="358" y="112"/>
                    <a:pt x="357" y="114"/>
                  </a:cubicBezTo>
                  <a:cubicBezTo>
                    <a:pt x="357" y="115"/>
                    <a:pt x="356" y="116"/>
                    <a:pt x="355" y="116"/>
                  </a:cubicBezTo>
                  <a:cubicBezTo>
                    <a:pt x="354" y="116"/>
                    <a:pt x="352" y="116"/>
                    <a:pt x="351" y="117"/>
                  </a:cubicBezTo>
                  <a:cubicBezTo>
                    <a:pt x="349" y="117"/>
                    <a:pt x="349" y="118"/>
                    <a:pt x="349" y="120"/>
                  </a:cubicBezTo>
                  <a:cubicBezTo>
                    <a:pt x="349" y="122"/>
                    <a:pt x="349" y="123"/>
                    <a:pt x="349" y="125"/>
                  </a:cubicBezTo>
                  <a:cubicBezTo>
                    <a:pt x="349" y="126"/>
                    <a:pt x="349" y="128"/>
                    <a:pt x="349" y="128"/>
                  </a:cubicBezTo>
                  <a:cubicBezTo>
                    <a:pt x="349" y="129"/>
                    <a:pt x="347" y="129"/>
                    <a:pt x="345" y="128"/>
                  </a:cubicBezTo>
                  <a:cubicBezTo>
                    <a:pt x="343" y="128"/>
                    <a:pt x="341" y="127"/>
                    <a:pt x="340" y="126"/>
                  </a:cubicBezTo>
                  <a:cubicBezTo>
                    <a:pt x="338" y="125"/>
                    <a:pt x="337" y="124"/>
                    <a:pt x="337" y="122"/>
                  </a:cubicBezTo>
                  <a:cubicBezTo>
                    <a:pt x="337" y="120"/>
                    <a:pt x="337" y="118"/>
                    <a:pt x="338" y="117"/>
                  </a:cubicBezTo>
                  <a:cubicBezTo>
                    <a:pt x="338" y="115"/>
                    <a:pt x="340" y="113"/>
                    <a:pt x="340" y="112"/>
                  </a:cubicBezTo>
                  <a:cubicBezTo>
                    <a:pt x="340" y="110"/>
                    <a:pt x="341" y="107"/>
                    <a:pt x="341" y="107"/>
                  </a:cubicBezTo>
                  <a:cubicBezTo>
                    <a:pt x="341" y="105"/>
                    <a:pt x="340" y="102"/>
                    <a:pt x="339" y="101"/>
                  </a:cubicBezTo>
                  <a:cubicBezTo>
                    <a:pt x="338" y="100"/>
                    <a:pt x="336" y="97"/>
                    <a:pt x="334" y="97"/>
                  </a:cubicBezTo>
                  <a:cubicBezTo>
                    <a:pt x="332" y="95"/>
                    <a:pt x="330" y="93"/>
                    <a:pt x="328" y="93"/>
                  </a:cubicBezTo>
                  <a:cubicBezTo>
                    <a:pt x="326" y="92"/>
                    <a:pt x="324" y="90"/>
                    <a:pt x="322" y="90"/>
                  </a:cubicBezTo>
                  <a:cubicBezTo>
                    <a:pt x="321" y="89"/>
                    <a:pt x="320" y="88"/>
                    <a:pt x="320" y="87"/>
                  </a:cubicBezTo>
                  <a:cubicBezTo>
                    <a:pt x="319" y="86"/>
                    <a:pt x="319" y="83"/>
                    <a:pt x="319" y="82"/>
                  </a:cubicBezTo>
                  <a:cubicBezTo>
                    <a:pt x="319" y="80"/>
                    <a:pt x="318" y="78"/>
                    <a:pt x="318" y="77"/>
                  </a:cubicBezTo>
                  <a:cubicBezTo>
                    <a:pt x="317" y="75"/>
                    <a:pt x="317" y="73"/>
                    <a:pt x="317" y="72"/>
                  </a:cubicBezTo>
                  <a:cubicBezTo>
                    <a:pt x="317" y="70"/>
                    <a:pt x="317" y="68"/>
                    <a:pt x="317" y="67"/>
                  </a:cubicBezTo>
                  <a:cubicBezTo>
                    <a:pt x="317" y="66"/>
                    <a:pt x="317" y="65"/>
                    <a:pt x="316" y="64"/>
                  </a:cubicBezTo>
                  <a:cubicBezTo>
                    <a:pt x="315" y="64"/>
                    <a:pt x="313" y="63"/>
                    <a:pt x="313" y="62"/>
                  </a:cubicBezTo>
                  <a:cubicBezTo>
                    <a:pt x="312" y="62"/>
                    <a:pt x="311" y="59"/>
                    <a:pt x="311" y="57"/>
                  </a:cubicBezTo>
                  <a:cubicBezTo>
                    <a:pt x="311" y="56"/>
                    <a:pt x="310" y="52"/>
                    <a:pt x="309" y="51"/>
                  </a:cubicBezTo>
                  <a:cubicBezTo>
                    <a:pt x="309" y="49"/>
                    <a:pt x="307" y="47"/>
                    <a:pt x="305" y="48"/>
                  </a:cubicBezTo>
                  <a:cubicBezTo>
                    <a:pt x="304" y="48"/>
                    <a:pt x="300" y="48"/>
                    <a:pt x="299" y="49"/>
                  </a:cubicBezTo>
                  <a:cubicBezTo>
                    <a:pt x="297" y="49"/>
                    <a:pt x="294" y="49"/>
                    <a:pt x="292" y="49"/>
                  </a:cubicBezTo>
                  <a:cubicBezTo>
                    <a:pt x="291" y="48"/>
                    <a:pt x="289" y="46"/>
                    <a:pt x="289" y="45"/>
                  </a:cubicBezTo>
                  <a:cubicBezTo>
                    <a:pt x="288" y="44"/>
                    <a:pt x="286" y="43"/>
                    <a:pt x="285" y="42"/>
                  </a:cubicBezTo>
                  <a:cubicBezTo>
                    <a:pt x="283" y="41"/>
                    <a:pt x="282" y="41"/>
                    <a:pt x="281" y="41"/>
                  </a:cubicBezTo>
                  <a:cubicBezTo>
                    <a:pt x="279" y="42"/>
                    <a:pt x="277" y="43"/>
                    <a:pt x="275" y="43"/>
                  </a:cubicBezTo>
                  <a:cubicBezTo>
                    <a:pt x="274" y="43"/>
                    <a:pt x="274" y="42"/>
                    <a:pt x="274" y="41"/>
                  </a:cubicBezTo>
                  <a:cubicBezTo>
                    <a:pt x="274" y="41"/>
                    <a:pt x="273" y="39"/>
                    <a:pt x="273" y="37"/>
                  </a:cubicBezTo>
                  <a:cubicBezTo>
                    <a:pt x="272" y="36"/>
                    <a:pt x="272" y="34"/>
                    <a:pt x="272" y="33"/>
                  </a:cubicBezTo>
                  <a:cubicBezTo>
                    <a:pt x="272" y="32"/>
                    <a:pt x="272" y="30"/>
                    <a:pt x="272" y="27"/>
                  </a:cubicBezTo>
                  <a:cubicBezTo>
                    <a:pt x="272" y="25"/>
                    <a:pt x="271" y="23"/>
                    <a:pt x="270" y="23"/>
                  </a:cubicBezTo>
                  <a:cubicBezTo>
                    <a:pt x="269" y="23"/>
                    <a:pt x="267" y="22"/>
                    <a:pt x="266" y="21"/>
                  </a:cubicBezTo>
                  <a:cubicBezTo>
                    <a:pt x="264" y="21"/>
                    <a:pt x="264" y="20"/>
                    <a:pt x="266" y="19"/>
                  </a:cubicBezTo>
                  <a:cubicBezTo>
                    <a:pt x="267" y="17"/>
                    <a:pt x="269" y="15"/>
                    <a:pt x="269" y="14"/>
                  </a:cubicBezTo>
                  <a:cubicBezTo>
                    <a:pt x="270" y="13"/>
                    <a:pt x="270" y="11"/>
                    <a:pt x="270" y="11"/>
                  </a:cubicBezTo>
                  <a:cubicBezTo>
                    <a:pt x="270" y="11"/>
                    <a:pt x="268" y="11"/>
                    <a:pt x="266" y="11"/>
                  </a:cubicBezTo>
                  <a:cubicBezTo>
                    <a:pt x="264" y="10"/>
                    <a:pt x="262" y="10"/>
                    <a:pt x="260" y="10"/>
                  </a:cubicBezTo>
                  <a:cubicBezTo>
                    <a:pt x="259" y="10"/>
                    <a:pt x="255" y="10"/>
                    <a:pt x="252" y="9"/>
                  </a:cubicBezTo>
                  <a:cubicBezTo>
                    <a:pt x="249" y="9"/>
                    <a:pt x="245" y="9"/>
                    <a:pt x="242" y="9"/>
                  </a:cubicBezTo>
                  <a:cubicBezTo>
                    <a:pt x="239" y="9"/>
                    <a:pt x="238" y="7"/>
                    <a:pt x="239" y="4"/>
                  </a:cubicBezTo>
                  <a:cubicBezTo>
                    <a:pt x="240" y="2"/>
                    <a:pt x="241" y="0"/>
                    <a:pt x="241" y="0"/>
                  </a:cubicBezTo>
                  <a:cubicBezTo>
                    <a:pt x="241" y="0"/>
                    <a:pt x="239" y="1"/>
                    <a:pt x="237" y="2"/>
                  </a:cubicBezTo>
                  <a:cubicBezTo>
                    <a:pt x="235" y="3"/>
                    <a:pt x="231" y="4"/>
                    <a:pt x="229" y="5"/>
                  </a:cubicBezTo>
                  <a:cubicBezTo>
                    <a:pt x="228" y="6"/>
                    <a:pt x="225" y="7"/>
                    <a:pt x="223" y="7"/>
                  </a:cubicBezTo>
                  <a:cubicBezTo>
                    <a:pt x="221" y="8"/>
                    <a:pt x="218" y="9"/>
                    <a:pt x="215" y="10"/>
                  </a:cubicBezTo>
                  <a:cubicBezTo>
                    <a:pt x="213" y="11"/>
                    <a:pt x="210" y="13"/>
                    <a:pt x="209" y="17"/>
                  </a:cubicBezTo>
                  <a:cubicBezTo>
                    <a:pt x="207" y="19"/>
                    <a:pt x="205" y="25"/>
                    <a:pt x="205" y="27"/>
                  </a:cubicBezTo>
                  <a:cubicBezTo>
                    <a:pt x="204" y="30"/>
                    <a:pt x="202" y="34"/>
                    <a:pt x="201" y="36"/>
                  </a:cubicBezTo>
                  <a:cubicBezTo>
                    <a:pt x="200" y="38"/>
                    <a:pt x="199" y="42"/>
                    <a:pt x="197" y="45"/>
                  </a:cubicBezTo>
                  <a:cubicBezTo>
                    <a:pt x="195" y="48"/>
                    <a:pt x="192" y="50"/>
                    <a:pt x="191" y="52"/>
                  </a:cubicBezTo>
                  <a:cubicBezTo>
                    <a:pt x="190" y="53"/>
                    <a:pt x="188" y="55"/>
                    <a:pt x="187" y="57"/>
                  </a:cubicBezTo>
                  <a:cubicBezTo>
                    <a:pt x="186" y="59"/>
                    <a:pt x="184" y="61"/>
                    <a:pt x="182" y="62"/>
                  </a:cubicBezTo>
                  <a:cubicBezTo>
                    <a:pt x="180" y="62"/>
                    <a:pt x="176" y="63"/>
                    <a:pt x="175" y="65"/>
                  </a:cubicBezTo>
                  <a:cubicBezTo>
                    <a:pt x="172" y="66"/>
                    <a:pt x="168" y="69"/>
                    <a:pt x="165" y="70"/>
                  </a:cubicBezTo>
                  <a:cubicBezTo>
                    <a:pt x="162" y="71"/>
                    <a:pt x="158" y="73"/>
                    <a:pt x="156" y="75"/>
                  </a:cubicBezTo>
                  <a:cubicBezTo>
                    <a:pt x="153" y="76"/>
                    <a:pt x="152" y="78"/>
                    <a:pt x="151" y="80"/>
                  </a:cubicBezTo>
                  <a:cubicBezTo>
                    <a:pt x="150" y="82"/>
                    <a:pt x="149" y="85"/>
                    <a:pt x="148" y="87"/>
                  </a:cubicBezTo>
                  <a:cubicBezTo>
                    <a:pt x="148" y="89"/>
                    <a:pt x="146" y="92"/>
                    <a:pt x="145" y="94"/>
                  </a:cubicBezTo>
                  <a:cubicBezTo>
                    <a:pt x="145" y="95"/>
                    <a:pt x="142" y="98"/>
                    <a:pt x="139" y="100"/>
                  </a:cubicBezTo>
                  <a:cubicBezTo>
                    <a:pt x="137" y="102"/>
                    <a:pt x="133" y="104"/>
                    <a:pt x="132" y="106"/>
                  </a:cubicBezTo>
                  <a:cubicBezTo>
                    <a:pt x="130" y="108"/>
                    <a:pt x="129" y="110"/>
                    <a:pt x="129" y="112"/>
                  </a:cubicBezTo>
                  <a:cubicBezTo>
                    <a:pt x="129" y="114"/>
                    <a:pt x="128" y="116"/>
                    <a:pt x="126" y="117"/>
                  </a:cubicBezTo>
                  <a:cubicBezTo>
                    <a:pt x="124" y="117"/>
                    <a:pt x="122" y="119"/>
                    <a:pt x="119" y="119"/>
                  </a:cubicBezTo>
                  <a:cubicBezTo>
                    <a:pt x="116" y="119"/>
                    <a:pt x="112" y="120"/>
                    <a:pt x="108" y="121"/>
                  </a:cubicBezTo>
                  <a:cubicBezTo>
                    <a:pt x="106" y="121"/>
                    <a:pt x="101" y="122"/>
                    <a:pt x="98" y="122"/>
                  </a:cubicBezTo>
                  <a:cubicBezTo>
                    <a:pt x="96" y="122"/>
                    <a:pt x="91" y="122"/>
                    <a:pt x="89" y="123"/>
                  </a:cubicBezTo>
                  <a:cubicBezTo>
                    <a:pt x="87" y="124"/>
                    <a:pt x="83" y="125"/>
                    <a:pt x="81" y="126"/>
                  </a:cubicBezTo>
                  <a:cubicBezTo>
                    <a:pt x="79" y="127"/>
                    <a:pt x="74" y="127"/>
                    <a:pt x="73" y="127"/>
                  </a:cubicBezTo>
                  <a:cubicBezTo>
                    <a:pt x="71" y="127"/>
                    <a:pt x="68" y="125"/>
                    <a:pt x="66" y="124"/>
                  </a:cubicBezTo>
                  <a:cubicBezTo>
                    <a:pt x="65" y="123"/>
                    <a:pt x="64" y="120"/>
                    <a:pt x="64" y="119"/>
                  </a:cubicBezTo>
                  <a:cubicBezTo>
                    <a:pt x="63" y="117"/>
                    <a:pt x="63" y="114"/>
                    <a:pt x="62" y="113"/>
                  </a:cubicBezTo>
                  <a:cubicBezTo>
                    <a:pt x="62" y="111"/>
                    <a:pt x="61" y="110"/>
                    <a:pt x="59" y="109"/>
                  </a:cubicBezTo>
                  <a:cubicBezTo>
                    <a:pt x="57" y="109"/>
                    <a:pt x="54" y="110"/>
                    <a:pt x="52" y="110"/>
                  </a:cubicBezTo>
                  <a:cubicBezTo>
                    <a:pt x="49" y="112"/>
                    <a:pt x="45" y="114"/>
                    <a:pt x="42" y="116"/>
                  </a:cubicBezTo>
                  <a:cubicBezTo>
                    <a:pt x="40" y="117"/>
                    <a:pt x="38" y="119"/>
                    <a:pt x="36" y="121"/>
                  </a:cubicBezTo>
                  <a:cubicBezTo>
                    <a:pt x="35" y="123"/>
                    <a:pt x="33" y="125"/>
                    <a:pt x="33" y="127"/>
                  </a:cubicBezTo>
                  <a:cubicBezTo>
                    <a:pt x="32" y="128"/>
                    <a:pt x="31" y="130"/>
                    <a:pt x="30" y="130"/>
                  </a:cubicBezTo>
                  <a:cubicBezTo>
                    <a:pt x="29" y="131"/>
                    <a:pt x="27" y="133"/>
                    <a:pt x="26" y="135"/>
                  </a:cubicBezTo>
                  <a:cubicBezTo>
                    <a:pt x="25" y="136"/>
                    <a:pt x="24" y="139"/>
                    <a:pt x="21" y="141"/>
                  </a:cubicBezTo>
                  <a:cubicBezTo>
                    <a:pt x="18" y="143"/>
                    <a:pt x="15" y="145"/>
                    <a:pt x="13" y="146"/>
                  </a:cubicBezTo>
                  <a:cubicBezTo>
                    <a:pt x="11" y="148"/>
                    <a:pt x="8" y="150"/>
                    <a:pt x="8" y="151"/>
                  </a:cubicBezTo>
                  <a:cubicBezTo>
                    <a:pt x="7" y="152"/>
                    <a:pt x="5" y="155"/>
                    <a:pt x="4" y="156"/>
                  </a:cubicBezTo>
                  <a:cubicBezTo>
                    <a:pt x="2" y="159"/>
                    <a:pt x="1" y="162"/>
                    <a:pt x="1" y="165"/>
                  </a:cubicBezTo>
                  <a:cubicBezTo>
                    <a:pt x="1" y="168"/>
                    <a:pt x="0" y="171"/>
                    <a:pt x="0" y="173"/>
                  </a:cubicBezTo>
                  <a:cubicBezTo>
                    <a:pt x="1" y="174"/>
                    <a:pt x="2" y="176"/>
                    <a:pt x="3" y="177"/>
                  </a:cubicBezTo>
                  <a:cubicBezTo>
                    <a:pt x="5" y="178"/>
                    <a:pt x="8" y="180"/>
                    <a:pt x="10" y="182"/>
                  </a:cubicBezTo>
                  <a:cubicBezTo>
                    <a:pt x="11" y="183"/>
                    <a:pt x="13" y="184"/>
                    <a:pt x="14" y="185"/>
                  </a:cubicBezTo>
                  <a:cubicBezTo>
                    <a:pt x="16" y="185"/>
                    <a:pt x="20" y="186"/>
                    <a:pt x="22" y="186"/>
                  </a:cubicBezTo>
                  <a:cubicBezTo>
                    <a:pt x="25" y="186"/>
                    <a:pt x="28" y="185"/>
                    <a:pt x="29" y="187"/>
                  </a:cubicBezTo>
                  <a:cubicBezTo>
                    <a:pt x="31" y="188"/>
                    <a:pt x="33" y="190"/>
                    <a:pt x="32" y="193"/>
                  </a:cubicBezTo>
                  <a:cubicBezTo>
                    <a:pt x="32" y="196"/>
                    <a:pt x="31" y="201"/>
                    <a:pt x="31" y="203"/>
                  </a:cubicBezTo>
                  <a:cubicBezTo>
                    <a:pt x="31" y="206"/>
                    <a:pt x="31" y="210"/>
                    <a:pt x="30" y="212"/>
                  </a:cubicBezTo>
                  <a:cubicBezTo>
                    <a:pt x="28" y="214"/>
                    <a:pt x="27" y="218"/>
                    <a:pt x="27" y="219"/>
                  </a:cubicBezTo>
                  <a:cubicBezTo>
                    <a:pt x="27" y="221"/>
                    <a:pt x="28" y="224"/>
                    <a:pt x="30" y="227"/>
                  </a:cubicBezTo>
                  <a:cubicBezTo>
                    <a:pt x="32" y="230"/>
                    <a:pt x="34" y="234"/>
                    <a:pt x="36" y="235"/>
                  </a:cubicBezTo>
                  <a:cubicBezTo>
                    <a:pt x="38" y="237"/>
                    <a:pt x="41" y="238"/>
                    <a:pt x="42" y="238"/>
                  </a:cubicBezTo>
                  <a:cubicBezTo>
                    <a:pt x="44" y="238"/>
                    <a:pt x="48" y="238"/>
                    <a:pt x="50" y="237"/>
                  </a:cubicBezTo>
                  <a:cubicBezTo>
                    <a:pt x="53" y="237"/>
                    <a:pt x="55" y="238"/>
                    <a:pt x="55" y="240"/>
                  </a:cubicBezTo>
                  <a:cubicBezTo>
                    <a:pt x="54" y="242"/>
                    <a:pt x="54" y="246"/>
                    <a:pt x="54" y="248"/>
                  </a:cubicBezTo>
                  <a:cubicBezTo>
                    <a:pt x="54" y="251"/>
                    <a:pt x="55" y="254"/>
                    <a:pt x="56" y="256"/>
                  </a:cubicBezTo>
                  <a:cubicBezTo>
                    <a:pt x="57" y="258"/>
                    <a:pt x="58" y="260"/>
                    <a:pt x="59" y="262"/>
                  </a:cubicBezTo>
                  <a:cubicBezTo>
                    <a:pt x="59" y="263"/>
                    <a:pt x="61" y="266"/>
                    <a:pt x="62" y="268"/>
                  </a:cubicBezTo>
                  <a:cubicBezTo>
                    <a:pt x="63" y="268"/>
                    <a:pt x="65" y="272"/>
                    <a:pt x="65" y="273"/>
                  </a:cubicBezTo>
                  <a:cubicBezTo>
                    <a:pt x="65" y="276"/>
                    <a:pt x="65" y="279"/>
                    <a:pt x="66" y="281"/>
                  </a:cubicBezTo>
                  <a:cubicBezTo>
                    <a:pt x="67" y="283"/>
                    <a:pt x="68" y="286"/>
                    <a:pt x="69" y="288"/>
                  </a:cubicBezTo>
                  <a:cubicBezTo>
                    <a:pt x="69" y="290"/>
                    <a:pt x="70" y="293"/>
                    <a:pt x="70" y="294"/>
                  </a:cubicBezTo>
                  <a:cubicBezTo>
                    <a:pt x="70" y="294"/>
                    <a:pt x="72" y="294"/>
                    <a:pt x="73" y="294"/>
                  </a:cubicBezTo>
                  <a:cubicBezTo>
                    <a:pt x="75" y="294"/>
                    <a:pt x="79" y="295"/>
                    <a:pt x="81" y="294"/>
                  </a:cubicBezTo>
                  <a:cubicBezTo>
                    <a:pt x="82" y="294"/>
                    <a:pt x="85" y="295"/>
                    <a:pt x="86" y="295"/>
                  </a:cubicBezTo>
                  <a:cubicBezTo>
                    <a:pt x="88" y="296"/>
                    <a:pt x="90" y="296"/>
                    <a:pt x="92" y="295"/>
                  </a:cubicBezTo>
                  <a:cubicBezTo>
                    <a:pt x="94" y="295"/>
                    <a:pt x="98" y="295"/>
                    <a:pt x="100" y="295"/>
                  </a:cubicBezTo>
                  <a:cubicBezTo>
                    <a:pt x="102" y="295"/>
                    <a:pt x="105" y="295"/>
                    <a:pt x="106" y="295"/>
                  </a:cubicBezTo>
                  <a:cubicBezTo>
                    <a:pt x="106" y="295"/>
                    <a:pt x="108" y="296"/>
                    <a:pt x="109" y="296"/>
                  </a:cubicBezTo>
                  <a:cubicBezTo>
                    <a:pt x="110" y="297"/>
                    <a:pt x="113" y="297"/>
                    <a:pt x="115" y="296"/>
                  </a:cubicBezTo>
                  <a:cubicBezTo>
                    <a:pt x="118" y="296"/>
                    <a:pt x="123" y="296"/>
                    <a:pt x="124" y="296"/>
                  </a:cubicBezTo>
                  <a:cubicBezTo>
                    <a:pt x="127" y="297"/>
                    <a:pt x="131" y="298"/>
                    <a:pt x="133" y="298"/>
                  </a:cubicBezTo>
                  <a:cubicBezTo>
                    <a:pt x="135" y="298"/>
                    <a:pt x="139" y="298"/>
                    <a:pt x="140" y="297"/>
                  </a:cubicBezTo>
                  <a:cubicBezTo>
                    <a:pt x="143" y="296"/>
                    <a:pt x="144" y="297"/>
                    <a:pt x="143" y="298"/>
                  </a:cubicBezTo>
                  <a:cubicBezTo>
                    <a:pt x="142" y="299"/>
                    <a:pt x="140" y="301"/>
                    <a:pt x="140" y="301"/>
                  </a:cubicBezTo>
                  <a:cubicBezTo>
                    <a:pt x="138" y="302"/>
                    <a:pt x="138" y="303"/>
                    <a:pt x="139" y="304"/>
                  </a:cubicBezTo>
                  <a:cubicBezTo>
                    <a:pt x="140" y="305"/>
                    <a:pt x="141" y="307"/>
                    <a:pt x="142" y="309"/>
                  </a:cubicBezTo>
                  <a:cubicBezTo>
                    <a:pt x="143" y="310"/>
                    <a:pt x="145" y="309"/>
                    <a:pt x="146" y="309"/>
                  </a:cubicBezTo>
                  <a:cubicBezTo>
                    <a:pt x="147" y="307"/>
                    <a:pt x="149" y="307"/>
                    <a:pt x="150" y="307"/>
                  </a:cubicBezTo>
                  <a:cubicBezTo>
                    <a:pt x="152" y="308"/>
                    <a:pt x="154" y="308"/>
                    <a:pt x="156" y="309"/>
                  </a:cubicBezTo>
                  <a:cubicBezTo>
                    <a:pt x="158" y="310"/>
                    <a:pt x="160" y="312"/>
                    <a:pt x="162" y="313"/>
                  </a:cubicBezTo>
                  <a:cubicBezTo>
                    <a:pt x="163" y="314"/>
                    <a:pt x="166" y="315"/>
                    <a:pt x="167" y="315"/>
                  </a:cubicBezTo>
                  <a:cubicBezTo>
                    <a:pt x="168" y="315"/>
                    <a:pt x="170" y="314"/>
                    <a:pt x="171" y="312"/>
                  </a:cubicBezTo>
                  <a:cubicBezTo>
                    <a:pt x="172" y="310"/>
                    <a:pt x="174" y="309"/>
                    <a:pt x="175" y="309"/>
                  </a:cubicBezTo>
                  <a:cubicBezTo>
                    <a:pt x="176" y="308"/>
                    <a:pt x="178" y="308"/>
                    <a:pt x="178" y="309"/>
                  </a:cubicBezTo>
                  <a:cubicBezTo>
                    <a:pt x="178" y="310"/>
                    <a:pt x="179" y="313"/>
                    <a:pt x="181" y="314"/>
                  </a:cubicBezTo>
                  <a:cubicBezTo>
                    <a:pt x="182" y="315"/>
                    <a:pt x="182" y="317"/>
                    <a:pt x="180" y="319"/>
                  </a:cubicBezTo>
                  <a:cubicBezTo>
                    <a:pt x="179" y="320"/>
                    <a:pt x="177" y="322"/>
                    <a:pt x="177" y="324"/>
                  </a:cubicBezTo>
                  <a:cubicBezTo>
                    <a:pt x="177" y="326"/>
                    <a:pt x="178" y="329"/>
                    <a:pt x="180" y="331"/>
                  </a:cubicBezTo>
                  <a:cubicBezTo>
                    <a:pt x="181" y="331"/>
                    <a:pt x="184" y="333"/>
                    <a:pt x="186" y="333"/>
                  </a:cubicBezTo>
                  <a:cubicBezTo>
                    <a:pt x="187" y="334"/>
                    <a:pt x="189" y="333"/>
                    <a:pt x="189" y="332"/>
                  </a:cubicBezTo>
                  <a:cubicBezTo>
                    <a:pt x="190" y="331"/>
                    <a:pt x="191" y="331"/>
                    <a:pt x="193" y="334"/>
                  </a:cubicBezTo>
                  <a:cubicBezTo>
                    <a:pt x="194" y="335"/>
                    <a:pt x="194" y="338"/>
                    <a:pt x="194" y="340"/>
                  </a:cubicBezTo>
                  <a:cubicBezTo>
                    <a:pt x="193" y="341"/>
                    <a:pt x="192" y="344"/>
                    <a:pt x="192" y="345"/>
                  </a:cubicBezTo>
                  <a:cubicBezTo>
                    <a:pt x="191" y="346"/>
                    <a:pt x="192" y="347"/>
                    <a:pt x="193" y="348"/>
                  </a:cubicBezTo>
                  <a:cubicBezTo>
                    <a:pt x="195" y="349"/>
                    <a:pt x="196" y="350"/>
                    <a:pt x="198" y="352"/>
                  </a:cubicBezTo>
                  <a:cubicBezTo>
                    <a:pt x="199" y="355"/>
                    <a:pt x="201" y="357"/>
                    <a:pt x="202" y="360"/>
                  </a:cubicBezTo>
                  <a:cubicBezTo>
                    <a:pt x="203" y="361"/>
                    <a:pt x="204" y="364"/>
                    <a:pt x="204" y="365"/>
                  </a:cubicBezTo>
                  <a:cubicBezTo>
                    <a:pt x="205" y="365"/>
                    <a:pt x="207" y="366"/>
                    <a:pt x="209" y="366"/>
                  </a:cubicBezTo>
                  <a:cubicBezTo>
                    <a:pt x="211" y="367"/>
                    <a:pt x="213" y="368"/>
                    <a:pt x="214" y="369"/>
                  </a:cubicBezTo>
                  <a:cubicBezTo>
                    <a:pt x="214" y="370"/>
                    <a:pt x="217" y="372"/>
                    <a:pt x="218" y="372"/>
                  </a:cubicBezTo>
                  <a:cubicBezTo>
                    <a:pt x="220" y="372"/>
                    <a:pt x="223" y="373"/>
                    <a:pt x="224" y="374"/>
                  </a:cubicBezTo>
                  <a:cubicBezTo>
                    <a:pt x="226" y="375"/>
                    <a:pt x="230" y="378"/>
                    <a:pt x="232" y="379"/>
                  </a:cubicBezTo>
                  <a:cubicBezTo>
                    <a:pt x="233" y="381"/>
                    <a:pt x="236" y="384"/>
                    <a:pt x="238" y="387"/>
                  </a:cubicBezTo>
                  <a:cubicBezTo>
                    <a:pt x="239" y="389"/>
                    <a:pt x="240" y="392"/>
                    <a:pt x="240" y="392"/>
                  </a:cubicBezTo>
                  <a:cubicBezTo>
                    <a:pt x="240" y="392"/>
                    <a:pt x="242" y="391"/>
                    <a:pt x="243" y="391"/>
                  </a:cubicBezTo>
                  <a:cubicBezTo>
                    <a:pt x="245" y="390"/>
                    <a:pt x="248" y="389"/>
                    <a:pt x="250" y="388"/>
                  </a:cubicBezTo>
                  <a:cubicBezTo>
                    <a:pt x="250" y="387"/>
                    <a:pt x="253" y="386"/>
                    <a:pt x="256" y="386"/>
                  </a:cubicBezTo>
                  <a:cubicBezTo>
                    <a:pt x="258" y="386"/>
                    <a:pt x="259" y="384"/>
                    <a:pt x="259" y="384"/>
                  </a:cubicBezTo>
                  <a:cubicBezTo>
                    <a:pt x="260" y="383"/>
                    <a:pt x="259" y="382"/>
                    <a:pt x="258" y="381"/>
                  </a:cubicBezTo>
                  <a:cubicBezTo>
                    <a:pt x="257" y="381"/>
                    <a:pt x="256" y="379"/>
                    <a:pt x="255" y="379"/>
                  </a:cubicBezTo>
                  <a:cubicBezTo>
                    <a:pt x="253" y="378"/>
                    <a:pt x="252" y="375"/>
                    <a:pt x="253" y="374"/>
                  </a:cubicBezTo>
                  <a:cubicBezTo>
                    <a:pt x="254" y="372"/>
                    <a:pt x="256" y="369"/>
                    <a:pt x="257" y="369"/>
                  </a:cubicBezTo>
                  <a:cubicBezTo>
                    <a:pt x="258" y="368"/>
                    <a:pt x="261" y="367"/>
                    <a:pt x="263" y="367"/>
                  </a:cubicBezTo>
                  <a:cubicBezTo>
                    <a:pt x="264" y="366"/>
                    <a:pt x="267" y="365"/>
                    <a:pt x="270" y="363"/>
                  </a:cubicBezTo>
                  <a:cubicBezTo>
                    <a:pt x="272" y="362"/>
                    <a:pt x="273" y="360"/>
                    <a:pt x="273" y="358"/>
                  </a:cubicBezTo>
                  <a:cubicBezTo>
                    <a:pt x="273" y="357"/>
                    <a:pt x="273" y="354"/>
                    <a:pt x="273" y="351"/>
                  </a:cubicBezTo>
                  <a:cubicBezTo>
                    <a:pt x="273" y="349"/>
                    <a:pt x="273" y="345"/>
                    <a:pt x="274" y="343"/>
                  </a:cubicBezTo>
                  <a:cubicBezTo>
                    <a:pt x="275" y="342"/>
                    <a:pt x="275" y="338"/>
                    <a:pt x="275" y="338"/>
                  </a:cubicBezTo>
                  <a:cubicBezTo>
                    <a:pt x="276" y="336"/>
                    <a:pt x="275" y="333"/>
                    <a:pt x="274" y="332"/>
                  </a:cubicBezTo>
                  <a:cubicBezTo>
                    <a:pt x="274" y="331"/>
                    <a:pt x="273" y="328"/>
                    <a:pt x="273" y="327"/>
                  </a:cubicBezTo>
                  <a:cubicBezTo>
                    <a:pt x="273" y="325"/>
                    <a:pt x="271" y="324"/>
                    <a:pt x="269" y="323"/>
                  </a:cubicBezTo>
                  <a:cubicBezTo>
                    <a:pt x="268" y="323"/>
                    <a:pt x="267" y="322"/>
                    <a:pt x="267" y="321"/>
                  </a:cubicBezTo>
                  <a:cubicBezTo>
                    <a:pt x="267" y="320"/>
                    <a:pt x="268" y="317"/>
                    <a:pt x="269" y="316"/>
                  </a:cubicBezTo>
                  <a:cubicBezTo>
                    <a:pt x="270" y="314"/>
                    <a:pt x="270" y="312"/>
                    <a:pt x="268" y="311"/>
                  </a:cubicBezTo>
                  <a:cubicBezTo>
                    <a:pt x="267" y="311"/>
                    <a:pt x="266" y="308"/>
                    <a:pt x="267" y="306"/>
                  </a:cubicBezTo>
                  <a:cubicBezTo>
                    <a:pt x="267" y="305"/>
                    <a:pt x="269" y="301"/>
                    <a:pt x="269" y="300"/>
                  </a:cubicBezTo>
                  <a:cubicBezTo>
                    <a:pt x="270" y="298"/>
                    <a:pt x="271" y="297"/>
                    <a:pt x="273" y="299"/>
                  </a:cubicBezTo>
                  <a:cubicBezTo>
                    <a:pt x="274" y="300"/>
                    <a:pt x="275" y="301"/>
                    <a:pt x="276" y="301"/>
                  </a:cubicBezTo>
                  <a:cubicBezTo>
                    <a:pt x="277" y="302"/>
                    <a:pt x="278" y="300"/>
                    <a:pt x="278" y="299"/>
                  </a:cubicBezTo>
                  <a:cubicBezTo>
                    <a:pt x="278" y="298"/>
                    <a:pt x="278" y="295"/>
                    <a:pt x="278" y="294"/>
                  </a:cubicBezTo>
                  <a:cubicBezTo>
                    <a:pt x="277" y="294"/>
                    <a:pt x="275" y="292"/>
                    <a:pt x="274" y="291"/>
                  </a:cubicBezTo>
                  <a:cubicBezTo>
                    <a:pt x="273" y="289"/>
                    <a:pt x="273" y="288"/>
                    <a:pt x="276" y="289"/>
                  </a:cubicBezTo>
                  <a:cubicBezTo>
                    <a:pt x="278" y="289"/>
                    <a:pt x="281" y="289"/>
                    <a:pt x="282" y="289"/>
                  </a:cubicBezTo>
                  <a:cubicBezTo>
                    <a:pt x="283" y="288"/>
                    <a:pt x="285" y="287"/>
                    <a:pt x="285" y="286"/>
                  </a:cubicBezTo>
                  <a:cubicBezTo>
                    <a:pt x="286" y="286"/>
                    <a:pt x="287" y="283"/>
                    <a:pt x="289" y="282"/>
                  </a:cubicBezTo>
                  <a:cubicBezTo>
                    <a:pt x="290" y="280"/>
                    <a:pt x="293" y="280"/>
                    <a:pt x="295" y="279"/>
                  </a:cubicBezTo>
                  <a:cubicBezTo>
                    <a:pt x="297" y="279"/>
                    <a:pt x="299" y="280"/>
                    <a:pt x="301" y="282"/>
                  </a:cubicBezTo>
                  <a:cubicBezTo>
                    <a:pt x="303" y="283"/>
                    <a:pt x="305" y="285"/>
                    <a:pt x="305" y="286"/>
                  </a:cubicBezTo>
                  <a:cubicBezTo>
                    <a:pt x="305" y="288"/>
                    <a:pt x="304" y="289"/>
                    <a:pt x="302" y="289"/>
                  </a:cubicBezTo>
                  <a:cubicBezTo>
                    <a:pt x="301" y="289"/>
                    <a:pt x="299" y="289"/>
                    <a:pt x="299" y="287"/>
                  </a:cubicBezTo>
                  <a:cubicBezTo>
                    <a:pt x="298" y="285"/>
                    <a:pt x="297" y="285"/>
                    <a:pt x="296" y="286"/>
                  </a:cubicBezTo>
                  <a:cubicBezTo>
                    <a:pt x="295" y="287"/>
                    <a:pt x="293" y="288"/>
                    <a:pt x="292" y="288"/>
                  </a:cubicBezTo>
                  <a:cubicBezTo>
                    <a:pt x="291" y="288"/>
                    <a:pt x="290" y="289"/>
                    <a:pt x="291" y="290"/>
                  </a:cubicBezTo>
                  <a:cubicBezTo>
                    <a:pt x="291" y="291"/>
                    <a:pt x="291" y="293"/>
                    <a:pt x="291" y="295"/>
                  </a:cubicBezTo>
                  <a:cubicBezTo>
                    <a:pt x="291" y="297"/>
                    <a:pt x="291" y="298"/>
                    <a:pt x="293" y="298"/>
                  </a:cubicBezTo>
                  <a:cubicBezTo>
                    <a:pt x="295" y="299"/>
                    <a:pt x="298" y="300"/>
                    <a:pt x="300" y="300"/>
                  </a:cubicBezTo>
                  <a:cubicBezTo>
                    <a:pt x="301" y="300"/>
                    <a:pt x="304" y="300"/>
                    <a:pt x="306" y="300"/>
                  </a:cubicBezTo>
                  <a:cubicBezTo>
                    <a:pt x="308" y="299"/>
                    <a:pt x="312" y="299"/>
                    <a:pt x="315" y="298"/>
                  </a:cubicBezTo>
                  <a:cubicBezTo>
                    <a:pt x="316" y="298"/>
                    <a:pt x="320" y="298"/>
                    <a:pt x="322" y="298"/>
                  </a:cubicBezTo>
                  <a:cubicBezTo>
                    <a:pt x="323" y="298"/>
                    <a:pt x="325" y="300"/>
                    <a:pt x="325" y="302"/>
                  </a:cubicBezTo>
                  <a:cubicBezTo>
                    <a:pt x="325" y="303"/>
                    <a:pt x="326" y="307"/>
                    <a:pt x="326" y="308"/>
                  </a:cubicBezTo>
                  <a:cubicBezTo>
                    <a:pt x="326" y="309"/>
                    <a:pt x="325" y="312"/>
                    <a:pt x="323" y="313"/>
                  </a:cubicBezTo>
                  <a:cubicBezTo>
                    <a:pt x="321" y="315"/>
                    <a:pt x="319" y="318"/>
                    <a:pt x="319" y="319"/>
                  </a:cubicBezTo>
                  <a:cubicBezTo>
                    <a:pt x="319" y="320"/>
                    <a:pt x="319" y="323"/>
                    <a:pt x="320" y="325"/>
                  </a:cubicBezTo>
                  <a:cubicBezTo>
                    <a:pt x="320" y="326"/>
                    <a:pt x="320" y="329"/>
                    <a:pt x="320" y="330"/>
                  </a:cubicBezTo>
                  <a:cubicBezTo>
                    <a:pt x="320" y="331"/>
                    <a:pt x="319" y="333"/>
                    <a:pt x="318" y="335"/>
                  </a:cubicBezTo>
                  <a:cubicBezTo>
                    <a:pt x="317" y="336"/>
                    <a:pt x="314" y="337"/>
                    <a:pt x="312" y="337"/>
                  </a:cubicBezTo>
                  <a:cubicBezTo>
                    <a:pt x="310" y="337"/>
                    <a:pt x="307" y="338"/>
                    <a:pt x="306" y="338"/>
                  </a:cubicBezTo>
                  <a:cubicBezTo>
                    <a:pt x="305" y="338"/>
                    <a:pt x="304" y="340"/>
                    <a:pt x="305" y="342"/>
                  </a:cubicBezTo>
                  <a:cubicBezTo>
                    <a:pt x="305" y="344"/>
                    <a:pt x="307" y="345"/>
                    <a:pt x="308" y="346"/>
                  </a:cubicBezTo>
                  <a:cubicBezTo>
                    <a:pt x="309" y="346"/>
                    <a:pt x="311" y="346"/>
                    <a:pt x="312" y="344"/>
                  </a:cubicBezTo>
                  <a:cubicBezTo>
                    <a:pt x="312" y="343"/>
                    <a:pt x="313" y="342"/>
                    <a:pt x="315" y="342"/>
                  </a:cubicBezTo>
                  <a:cubicBezTo>
                    <a:pt x="316" y="341"/>
                    <a:pt x="317" y="342"/>
                    <a:pt x="318" y="343"/>
                  </a:cubicBezTo>
                  <a:cubicBezTo>
                    <a:pt x="318" y="345"/>
                    <a:pt x="321" y="346"/>
                    <a:pt x="322" y="345"/>
                  </a:cubicBezTo>
                  <a:cubicBezTo>
                    <a:pt x="325" y="344"/>
                    <a:pt x="328" y="343"/>
                    <a:pt x="329" y="342"/>
                  </a:cubicBezTo>
                  <a:cubicBezTo>
                    <a:pt x="329" y="342"/>
                    <a:pt x="330" y="340"/>
                    <a:pt x="331" y="339"/>
                  </a:cubicBezTo>
                  <a:cubicBezTo>
                    <a:pt x="331" y="337"/>
                    <a:pt x="332" y="335"/>
                    <a:pt x="334" y="334"/>
                  </a:cubicBezTo>
                  <a:cubicBezTo>
                    <a:pt x="335" y="333"/>
                    <a:pt x="337" y="333"/>
                    <a:pt x="337" y="332"/>
                  </a:cubicBezTo>
                  <a:cubicBezTo>
                    <a:pt x="337" y="331"/>
                    <a:pt x="338" y="328"/>
                    <a:pt x="338" y="326"/>
                  </a:cubicBezTo>
                  <a:cubicBezTo>
                    <a:pt x="339" y="323"/>
                    <a:pt x="342" y="321"/>
                    <a:pt x="345" y="322"/>
                  </a:cubicBezTo>
                  <a:cubicBezTo>
                    <a:pt x="348" y="323"/>
                    <a:pt x="352" y="324"/>
                    <a:pt x="352" y="325"/>
                  </a:cubicBezTo>
                  <a:cubicBezTo>
                    <a:pt x="353" y="325"/>
                    <a:pt x="354" y="325"/>
                    <a:pt x="355" y="325"/>
                  </a:cubicBezTo>
                  <a:cubicBezTo>
                    <a:pt x="357" y="325"/>
                    <a:pt x="359" y="326"/>
                    <a:pt x="360" y="326"/>
                  </a:cubicBezTo>
                  <a:cubicBezTo>
                    <a:pt x="361" y="327"/>
                    <a:pt x="362" y="327"/>
                    <a:pt x="362" y="326"/>
                  </a:cubicBezTo>
                  <a:cubicBezTo>
                    <a:pt x="363" y="325"/>
                    <a:pt x="364" y="324"/>
                    <a:pt x="366" y="324"/>
                  </a:cubicBezTo>
                  <a:cubicBezTo>
                    <a:pt x="367" y="323"/>
                    <a:pt x="368" y="324"/>
                    <a:pt x="368" y="325"/>
                  </a:cubicBezTo>
                  <a:cubicBezTo>
                    <a:pt x="368" y="327"/>
                    <a:pt x="369" y="328"/>
                    <a:pt x="370" y="328"/>
                  </a:cubicBezTo>
                  <a:cubicBezTo>
                    <a:pt x="371" y="329"/>
                    <a:pt x="374" y="328"/>
                    <a:pt x="377" y="327"/>
                  </a:cubicBezTo>
                  <a:cubicBezTo>
                    <a:pt x="378" y="326"/>
                    <a:pt x="379" y="324"/>
                    <a:pt x="378" y="322"/>
                  </a:cubicBezTo>
                  <a:cubicBezTo>
                    <a:pt x="377" y="321"/>
                    <a:pt x="376" y="319"/>
                    <a:pt x="376" y="317"/>
                  </a:cubicBezTo>
                  <a:cubicBezTo>
                    <a:pt x="376" y="316"/>
                    <a:pt x="376" y="313"/>
                    <a:pt x="376" y="312"/>
                  </a:cubicBezTo>
                  <a:cubicBezTo>
                    <a:pt x="376" y="310"/>
                    <a:pt x="377" y="310"/>
                    <a:pt x="378" y="311"/>
                  </a:cubicBezTo>
                  <a:cubicBezTo>
                    <a:pt x="380" y="312"/>
                    <a:pt x="383" y="313"/>
                    <a:pt x="385" y="312"/>
                  </a:cubicBezTo>
                  <a:cubicBezTo>
                    <a:pt x="386" y="312"/>
                    <a:pt x="388" y="309"/>
                    <a:pt x="388" y="308"/>
                  </a:cubicBezTo>
                  <a:cubicBezTo>
                    <a:pt x="388" y="305"/>
                    <a:pt x="386" y="303"/>
                    <a:pt x="384" y="301"/>
                  </a:cubicBezTo>
                  <a:cubicBezTo>
                    <a:pt x="381" y="300"/>
                    <a:pt x="379" y="298"/>
                    <a:pt x="378" y="296"/>
                  </a:cubicBezTo>
                  <a:cubicBezTo>
                    <a:pt x="378" y="295"/>
                    <a:pt x="378" y="293"/>
                    <a:pt x="379" y="292"/>
                  </a:cubicBezTo>
                  <a:cubicBezTo>
                    <a:pt x="380" y="290"/>
                    <a:pt x="380" y="288"/>
                    <a:pt x="379" y="287"/>
                  </a:cubicBezTo>
                  <a:cubicBezTo>
                    <a:pt x="379" y="285"/>
                    <a:pt x="381" y="283"/>
                    <a:pt x="382" y="282"/>
                  </a:cubicBezTo>
                  <a:cubicBezTo>
                    <a:pt x="385" y="281"/>
                    <a:pt x="389" y="281"/>
                    <a:pt x="391" y="280"/>
                  </a:cubicBezTo>
                  <a:cubicBezTo>
                    <a:pt x="393" y="280"/>
                    <a:pt x="397" y="279"/>
                    <a:pt x="398" y="279"/>
                  </a:cubicBezTo>
                  <a:cubicBezTo>
                    <a:pt x="401" y="279"/>
                    <a:pt x="404" y="278"/>
                    <a:pt x="405" y="277"/>
                  </a:cubicBezTo>
                  <a:cubicBezTo>
                    <a:pt x="406" y="275"/>
                    <a:pt x="407" y="273"/>
                    <a:pt x="407" y="272"/>
                  </a:cubicBezTo>
                  <a:cubicBezTo>
                    <a:pt x="406" y="270"/>
                    <a:pt x="406" y="267"/>
                    <a:pt x="405" y="265"/>
                  </a:cubicBezTo>
                  <a:cubicBezTo>
                    <a:pt x="404" y="263"/>
                    <a:pt x="402" y="262"/>
                    <a:pt x="400" y="264"/>
                  </a:cubicBezTo>
                  <a:cubicBezTo>
                    <a:pt x="398" y="266"/>
                    <a:pt x="396" y="268"/>
                    <a:pt x="394" y="267"/>
                  </a:cubicBezTo>
                  <a:cubicBezTo>
                    <a:pt x="392" y="266"/>
                    <a:pt x="389" y="266"/>
                    <a:pt x="387" y="267"/>
                  </a:cubicBezTo>
                  <a:cubicBezTo>
                    <a:pt x="385" y="267"/>
                    <a:pt x="381" y="267"/>
                    <a:pt x="380" y="266"/>
                  </a:cubicBezTo>
                  <a:cubicBezTo>
                    <a:pt x="377" y="266"/>
                    <a:pt x="374" y="265"/>
                    <a:pt x="372" y="264"/>
                  </a:cubicBezTo>
                  <a:cubicBezTo>
                    <a:pt x="371" y="263"/>
                    <a:pt x="368" y="262"/>
                    <a:pt x="366" y="260"/>
                  </a:cubicBezTo>
                  <a:cubicBezTo>
                    <a:pt x="364" y="259"/>
                    <a:pt x="363" y="256"/>
                    <a:pt x="362" y="254"/>
                  </a:cubicBezTo>
                  <a:cubicBezTo>
                    <a:pt x="362" y="252"/>
                    <a:pt x="362" y="248"/>
                    <a:pt x="362" y="246"/>
                  </a:cubicBezTo>
                  <a:cubicBezTo>
                    <a:pt x="362" y="243"/>
                    <a:pt x="364" y="240"/>
                    <a:pt x="366" y="239"/>
                  </a:cubicBezTo>
                  <a:cubicBezTo>
                    <a:pt x="367" y="237"/>
                    <a:pt x="369" y="235"/>
                    <a:pt x="371" y="235"/>
                  </a:cubicBezTo>
                  <a:cubicBezTo>
                    <a:pt x="372" y="235"/>
                    <a:pt x="374" y="234"/>
                    <a:pt x="375" y="233"/>
                  </a:cubicBezTo>
                  <a:cubicBezTo>
                    <a:pt x="377" y="233"/>
                    <a:pt x="378" y="230"/>
                    <a:pt x="381" y="228"/>
                  </a:cubicBezTo>
                  <a:cubicBezTo>
                    <a:pt x="383" y="227"/>
                    <a:pt x="385" y="225"/>
                    <a:pt x="387" y="224"/>
                  </a:cubicBezTo>
                  <a:cubicBezTo>
                    <a:pt x="388" y="223"/>
                    <a:pt x="391" y="222"/>
                    <a:pt x="393" y="221"/>
                  </a:cubicBezTo>
                  <a:cubicBezTo>
                    <a:pt x="394" y="220"/>
                    <a:pt x="396" y="219"/>
                    <a:pt x="397" y="219"/>
                  </a:cubicBezTo>
                  <a:cubicBezTo>
                    <a:pt x="398" y="218"/>
                    <a:pt x="401" y="216"/>
                    <a:pt x="402" y="214"/>
                  </a:cubicBezTo>
                  <a:cubicBezTo>
                    <a:pt x="404" y="213"/>
                    <a:pt x="408" y="212"/>
                    <a:pt x="410" y="211"/>
                  </a:cubicBezTo>
                  <a:cubicBezTo>
                    <a:pt x="413" y="210"/>
                    <a:pt x="416" y="208"/>
                    <a:pt x="416" y="207"/>
                  </a:cubicBezTo>
                  <a:cubicBezTo>
                    <a:pt x="418" y="206"/>
                    <a:pt x="421" y="205"/>
                    <a:pt x="424" y="204"/>
                  </a:cubicBezTo>
                  <a:cubicBezTo>
                    <a:pt x="425" y="203"/>
                    <a:pt x="429" y="202"/>
                    <a:pt x="430" y="201"/>
                  </a:cubicBezTo>
                  <a:cubicBezTo>
                    <a:pt x="432" y="200"/>
                    <a:pt x="433" y="198"/>
                    <a:pt x="435" y="197"/>
                  </a:cubicBezTo>
                  <a:cubicBezTo>
                    <a:pt x="436" y="196"/>
                    <a:pt x="439" y="196"/>
                    <a:pt x="440" y="195"/>
                  </a:cubicBezTo>
                  <a:cubicBezTo>
                    <a:pt x="441" y="196"/>
                    <a:pt x="442" y="195"/>
                    <a:pt x="443" y="194"/>
                  </a:cubicBezTo>
                  <a:cubicBezTo>
                    <a:pt x="444" y="193"/>
                    <a:pt x="445" y="191"/>
                    <a:pt x="446" y="190"/>
                  </a:cubicBezTo>
                  <a:cubicBezTo>
                    <a:pt x="448" y="190"/>
                    <a:pt x="449" y="188"/>
                    <a:pt x="450" y="188"/>
                  </a:cubicBezTo>
                  <a:cubicBezTo>
                    <a:pt x="451" y="187"/>
                    <a:pt x="452" y="187"/>
                    <a:pt x="452" y="187"/>
                  </a:cubicBezTo>
                  <a:cubicBezTo>
                    <a:pt x="452" y="187"/>
                    <a:pt x="452" y="185"/>
                    <a:pt x="451" y="183"/>
                  </a:cubicBezTo>
                  <a:cubicBezTo>
                    <a:pt x="451" y="181"/>
                    <a:pt x="450" y="179"/>
                    <a:pt x="448" y="17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8" name="Freeform 55">
              <a:extLst>
                <a:ext uri="{FF2B5EF4-FFF2-40B4-BE49-F238E27FC236}">
                  <a16:creationId xmlns:a16="http://schemas.microsoft.com/office/drawing/2014/main" id="{1893459F-B154-4776-AA55-E49797830292}"/>
                </a:ext>
              </a:extLst>
            </p:cNvPr>
            <p:cNvSpPr>
              <a:spLocks/>
            </p:cNvSpPr>
            <p:nvPr/>
          </p:nvSpPr>
          <p:spPr bwMode="auto">
            <a:xfrm>
              <a:off x="5193184" y="1768130"/>
              <a:ext cx="697100" cy="630526"/>
            </a:xfrm>
            <a:custGeom>
              <a:avLst/>
              <a:gdLst/>
              <a:ahLst/>
              <a:cxnLst>
                <a:cxn ang="0">
                  <a:pos x="315" y="162"/>
                </a:cxn>
                <a:cxn ang="0">
                  <a:pos x="285" y="148"/>
                </a:cxn>
                <a:cxn ang="0">
                  <a:pos x="246" y="135"/>
                </a:cxn>
                <a:cxn ang="0">
                  <a:pos x="211" y="120"/>
                </a:cxn>
                <a:cxn ang="0">
                  <a:pos x="174" y="97"/>
                </a:cxn>
                <a:cxn ang="0">
                  <a:pos x="147" y="90"/>
                </a:cxn>
                <a:cxn ang="0">
                  <a:pos x="124" y="83"/>
                </a:cxn>
                <a:cxn ang="0">
                  <a:pos x="106" y="75"/>
                </a:cxn>
                <a:cxn ang="0">
                  <a:pos x="90" y="68"/>
                </a:cxn>
                <a:cxn ang="0">
                  <a:pos x="88" y="57"/>
                </a:cxn>
                <a:cxn ang="0">
                  <a:pos x="77" y="47"/>
                </a:cxn>
                <a:cxn ang="0">
                  <a:pos x="63" y="35"/>
                </a:cxn>
                <a:cxn ang="0">
                  <a:pos x="54" y="33"/>
                </a:cxn>
                <a:cxn ang="0">
                  <a:pos x="43" y="37"/>
                </a:cxn>
                <a:cxn ang="0">
                  <a:pos x="32" y="29"/>
                </a:cxn>
                <a:cxn ang="0">
                  <a:pos x="40" y="11"/>
                </a:cxn>
                <a:cxn ang="0">
                  <a:pos x="30" y="1"/>
                </a:cxn>
                <a:cxn ang="0">
                  <a:pos x="17" y="13"/>
                </a:cxn>
                <a:cxn ang="0">
                  <a:pos x="2" y="56"/>
                </a:cxn>
                <a:cxn ang="0">
                  <a:pos x="9" y="93"/>
                </a:cxn>
                <a:cxn ang="0">
                  <a:pos x="19" y="118"/>
                </a:cxn>
                <a:cxn ang="0">
                  <a:pos x="6" y="140"/>
                </a:cxn>
                <a:cxn ang="0">
                  <a:pos x="21" y="166"/>
                </a:cxn>
                <a:cxn ang="0">
                  <a:pos x="17" y="189"/>
                </a:cxn>
                <a:cxn ang="0">
                  <a:pos x="40" y="189"/>
                </a:cxn>
                <a:cxn ang="0">
                  <a:pos x="65" y="199"/>
                </a:cxn>
                <a:cxn ang="0">
                  <a:pos x="95" y="212"/>
                </a:cxn>
                <a:cxn ang="0">
                  <a:pos x="86" y="243"/>
                </a:cxn>
                <a:cxn ang="0">
                  <a:pos x="60" y="265"/>
                </a:cxn>
                <a:cxn ang="0">
                  <a:pos x="51" y="305"/>
                </a:cxn>
                <a:cxn ang="0">
                  <a:pos x="72" y="329"/>
                </a:cxn>
                <a:cxn ang="0">
                  <a:pos x="86" y="316"/>
                </a:cxn>
                <a:cxn ang="0">
                  <a:pos x="69" y="278"/>
                </a:cxn>
                <a:cxn ang="0">
                  <a:pos x="90" y="273"/>
                </a:cxn>
                <a:cxn ang="0">
                  <a:pos x="101" y="286"/>
                </a:cxn>
                <a:cxn ang="0">
                  <a:pos x="116" y="279"/>
                </a:cxn>
                <a:cxn ang="0">
                  <a:pos x="136" y="285"/>
                </a:cxn>
                <a:cxn ang="0">
                  <a:pos x="160" y="272"/>
                </a:cxn>
                <a:cxn ang="0">
                  <a:pos x="162" y="292"/>
                </a:cxn>
                <a:cxn ang="0">
                  <a:pos x="186" y="284"/>
                </a:cxn>
                <a:cxn ang="0">
                  <a:pos x="196" y="294"/>
                </a:cxn>
                <a:cxn ang="0">
                  <a:pos x="222" y="284"/>
                </a:cxn>
                <a:cxn ang="0">
                  <a:pos x="255" y="300"/>
                </a:cxn>
                <a:cxn ang="0">
                  <a:pos x="286" y="306"/>
                </a:cxn>
                <a:cxn ang="0">
                  <a:pos x="292" y="328"/>
                </a:cxn>
                <a:cxn ang="0">
                  <a:pos x="315" y="346"/>
                </a:cxn>
                <a:cxn ang="0">
                  <a:pos x="324" y="322"/>
                </a:cxn>
                <a:cxn ang="0">
                  <a:pos x="324" y="299"/>
                </a:cxn>
                <a:cxn ang="0">
                  <a:pos x="339" y="268"/>
                </a:cxn>
                <a:cxn ang="0">
                  <a:pos x="371" y="250"/>
                </a:cxn>
                <a:cxn ang="0">
                  <a:pos x="377" y="238"/>
                </a:cxn>
                <a:cxn ang="0">
                  <a:pos x="362" y="216"/>
                </a:cxn>
                <a:cxn ang="0">
                  <a:pos x="362" y="198"/>
                </a:cxn>
                <a:cxn ang="0">
                  <a:pos x="359" y="181"/>
                </a:cxn>
                <a:cxn ang="0">
                  <a:pos x="341" y="159"/>
                </a:cxn>
              </a:cxnLst>
              <a:rect l="0" t="0" r="r" b="b"/>
              <a:pathLst>
                <a:path w="386" h="348">
                  <a:moveTo>
                    <a:pt x="336" y="158"/>
                  </a:moveTo>
                  <a:cubicBezTo>
                    <a:pt x="333" y="157"/>
                    <a:pt x="331" y="156"/>
                    <a:pt x="329" y="156"/>
                  </a:cubicBezTo>
                  <a:cubicBezTo>
                    <a:pt x="327" y="156"/>
                    <a:pt x="324" y="156"/>
                    <a:pt x="324" y="157"/>
                  </a:cubicBezTo>
                  <a:cubicBezTo>
                    <a:pt x="322" y="157"/>
                    <a:pt x="320" y="158"/>
                    <a:pt x="320" y="159"/>
                  </a:cubicBezTo>
                  <a:cubicBezTo>
                    <a:pt x="320" y="160"/>
                    <a:pt x="319" y="161"/>
                    <a:pt x="318" y="162"/>
                  </a:cubicBezTo>
                  <a:cubicBezTo>
                    <a:pt x="317" y="163"/>
                    <a:pt x="316" y="163"/>
                    <a:pt x="315" y="162"/>
                  </a:cubicBezTo>
                  <a:cubicBezTo>
                    <a:pt x="315" y="161"/>
                    <a:pt x="313" y="160"/>
                    <a:pt x="311" y="159"/>
                  </a:cubicBezTo>
                  <a:cubicBezTo>
                    <a:pt x="310" y="158"/>
                    <a:pt x="308" y="157"/>
                    <a:pt x="306" y="157"/>
                  </a:cubicBezTo>
                  <a:cubicBezTo>
                    <a:pt x="304" y="157"/>
                    <a:pt x="301" y="158"/>
                    <a:pt x="299" y="157"/>
                  </a:cubicBezTo>
                  <a:cubicBezTo>
                    <a:pt x="298" y="157"/>
                    <a:pt x="294" y="156"/>
                    <a:pt x="293" y="156"/>
                  </a:cubicBezTo>
                  <a:cubicBezTo>
                    <a:pt x="291" y="156"/>
                    <a:pt x="290" y="155"/>
                    <a:pt x="289" y="154"/>
                  </a:cubicBezTo>
                  <a:cubicBezTo>
                    <a:pt x="287" y="152"/>
                    <a:pt x="286" y="149"/>
                    <a:pt x="285" y="148"/>
                  </a:cubicBezTo>
                  <a:cubicBezTo>
                    <a:pt x="285" y="146"/>
                    <a:pt x="284" y="144"/>
                    <a:pt x="283" y="144"/>
                  </a:cubicBezTo>
                  <a:cubicBezTo>
                    <a:pt x="282" y="145"/>
                    <a:pt x="280" y="145"/>
                    <a:pt x="277" y="145"/>
                  </a:cubicBezTo>
                  <a:cubicBezTo>
                    <a:pt x="274" y="146"/>
                    <a:pt x="271" y="146"/>
                    <a:pt x="269" y="144"/>
                  </a:cubicBezTo>
                  <a:cubicBezTo>
                    <a:pt x="267" y="143"/>
                    <a:pt x="264" y="141"/>
                    <a:pt x="261" y="139"/>
                  </a:cubicBezTo>
                  <a:cubicBezTo>
                    <a:pt x="258" y="138"/>
                    <a:pt x="255" y="136"/>
                    <a:pt x="253" y="135"/>
                  </a:cubicBezTo>
                  <a:cubicBezTo>
                    <a:pt x="251" y="134"/>
                    <a:pt x="247" y="134"/>
                    <a:pt x="246" y="135"/>
                  </a:cubicBezTo>
                  <a:cubicBezTo>
                    <a:pt x="244" y="136"/>
                    <a:pt x="241" y="136"/>
                    <a:pt x="240" y="135"/>
                  </a:cubicBezTo>
                  <a:cubicBezTo>
                    <a:pt x="239" y="135"/>
                    <a:pt x="237" y="134"/>
                    <a:pt x="235" y="132"/>
                  </a:cubicBezTo>
                  <a:cubicBezTo>
                    <a:pt x="233" y="131"/>
                    <a:pt x="230" y="130"/>
                    <a:pt x="228" y="128"/>
                  </a:cubicBezTo>
                  <a:cubicBezTo>
                    <a:pt x="225" y="127"/>
                    <a:pt x="222" y="126"/>
                    <a:pt x="221" y="124"/>
                  </a:cubicBezTo>
                  <a:cubicBezTo>
                    <a:pt x="219" y="122"/>
                    <a:pt x="216" y="122"/>
                    <a:pt x="215" y="122"/>
                  </a:cubicBezTo>
                  <a:cubicBezTo>
                    <a:pt x="213" y="122"/>
                    <a:pt x="212" y="121"/>
                    <a:pt x="211" y="120"/>
                  </a:cubicBezTo>
                  <a:cubicBezTo>
                    <a:pt x="210" y="119"/>
                    <a:pt x="208" y="117"/>
                    <a:pt x="207" y="114"/>
                  </a:cubicBezTo>
                  <a:cubicBezTo>
                    <a:pt x="206" y="113"/>
                    <a:pt x="204" y="110"/>
                    <a:pt x="203" y="110"/>
                  </a:cubicBezTo>
                  <a:cubicBezTo>
                    <a:pt x="203" y="109"/>
                    <a:pt x="200" y="109"/>
                    <a:pt x="197" y="107"/>
                  </a:cubicBezTo>
                  <a:cubicBezTo>
                    <a:pt x="194" y="106"/>
                    <a:pt x="190" y="105"/>
                    <a:pt x="188" y="103"/>
                  </a:cubicBezTo>
                  <a:cubicBezTo>
                    <a:pt x="186" y="102"/>
                    <a:pt x="184" y="100"/>
                    <a:pt x="181" y="98"/>
                  </a:cubicBezTo>
                  <a:cubicBezTo>
                    <a:pt x="178" y="96"/>
                    <a:pt x="176" y="96"/>
                    <a:pt x="174" y="97"/>
                  </a:cubicBezTo>
                  <a:cubicBezTo>
                    <a:pt x="172" y="97"/>
                    <a:pt x="169" y="98"/>
                    <a:pt x="168" y="96"/>
                  </a:cubicBezTo>
                  <a:cubicBezTo>
                    <a:pt x="165" y="95"/>
                    <a:pt x="162" y="93"/>
                    <a:pt x="161" y="93"/>
                  </a:cubicBezTo>
                  <a:cubicBezTo>
                    <a:pt x="160" y="92"/>
                    <a:pt x="157" y="89"/>
                    <a:pt x="155" y="89"/>
                  </a:cubicBezTo>
                  <a:cubicBezTo>
                    <a:pt x="154" y="88"/>
                    <a:pt x="153" y="87"/>
                    <a:pt x="152" y="86"/>
                  </a:cubicBezTo>
                  <a:cubicBezTo>
                    <a:pt x="152" y="86"/>
                    <a:pt x="151" y="87"/>
                    <a:pt x="151" y="88"/>
                  </a:cubicBezTo>
                  <a:cubicBezTo>
                    <a:pt x="150" y="89"/>
                    <a:pt x="148" y="90"/>
                    <a:pt x="147" y="90"/>
                  </a:cubicBezTo>
                  <a:cubicBezTo>
                    <a:pt x="146" y="91"/>
                    <a:pt x="144" y="91"/>
                    <a:pt x="143" y="90"/>
                  </a:cubicBezTo>
                  <a:cubicBezTo>
                    <a:pt x="142" y="90"/>
                    <a:pt x="141" y="88"/>
                    <a:pt x="140" y="88"/>
                  </a:cubicBezTo>
                  <a:cubicBezTo>
                    <a:pt x="140" y="87"/>
                    <a:pt x="138" y="86"/>
                    <a:pt x="137" y="86"/>
                  </a:cubicBezTo>
                  <a:cubicBezTo>
                    <a:pt x="136" y="85"/>
                    <a:pt x="134" y="84"/>
                    <a:pt x="134" y="84"/>
                  </a:cubicBezTo>
                  <a:cubicBezTo>
                    <a:pt x="133" y="84"/>
                    <a:pt x="130" y="83"/>
                    <a:pt x="128" y="83"/>
                  </a:cubicBezTo>
                  <a:cubicBezTo>
                    <a:pt x="127" y="83"/>
                    <a:pt x="125" y="83"/>
                    <a:pt x="124" y="83"/>
                  </a:cubicBezTo>
                  <a:cubicBezTo>
                    <a:pt x="123" y="84"/>
                    <a:pt x="121" y="84"/>
                    <a:pt x="120" y="84"/>
                  </a:cubicBezTo>
                  <a:cubicBezTo>
                    <a:pt x="119" y="84"/>
                    <a:pt x="117" y="84"/>
                    <a:pt x="117" y="83"/>
                  </a:cubicBezTo>
                  <a:cubicBezTo>
                    <a:pt x="117" y="82"/>
                    <a:pt x="116" y="81"/>
                    <a:pt x="115" y="80"/>
                  </a:cubicBezTo>
                  <a:cubicBezTo>
                    <a:pt x="115" y="79"/>
                    <a:pt x="113" y="79"/>
                    <a:pt x="112" y="79"/>
                  </a:cubicBezTo>
                  <a:cubicBezTo>
                    <a:pt x="111" y="78"/>
                    <a:pt x="109" y="78"/>
                    <a:pt x="109" y="77"/>
                  </a:cubicBezTo>
                  <a:cubicBezTo>
                    <a:pt x="108" y="77"/>
                    <a:pt x="107" y="76"/>
                    <a:pt x="106" y="75"/>
                  </a:cubicBezTo>
                  <a:cubicBezTo>
                    <a:pt x="105" y="75"/>
                    <a:pt x="104" y="74"/>
                    <a:pt x="104" y="74"/>
                  </a:cubicBezTo>
                  <a:cubicBezTo>
                    <a:pt x="103" y="73"/>
                    <a:pt x="102" y="72"/>
                    <a:pt x="102" y="71"/>
                  </a:cubicBezTo>
                  <a:cubicBezTo>
                    <a:pt x="101" y="71"/>
                    <a:pt x="100" y="70"/>
                    <a:pt x="99" y="70"/>
                  </a:cubicBezTo>
                  <a:cubicBezTo>
                    <a:pt x="98" y="70"/>
                    <a:pt x="96" y="69"/>
                    <a:pt x="95" y="69"/>
                  </a:cubicBezTo>
                  <a:cubicBezTo>
                    <a:pt x="94" y="69"/>
                    <a:pt x="92" y="69"/>
                    <a:pt x="91" y="69"/>
                  </a:cubicBezTo>
                  <a:cubicBezTo>
                    <a:pt x="91" y="69"/>
                    <a:pt x="91" y="69"/>
                    <a:pt x="90" y="68"/>
                  </a:cubicBezTo>
                  <a:cubicBezTo>
                    <a:pt x="90" y="67"/>
                    <a:pt x="89" y="67"/>
                    <a:pt x="89" y="66"/>
                  </a:cubicBezTo>
                  <a:cubicBezTo>
                    <a:pt x="88" y="65"/>
                    <a:pt x="87" y="65"/>
                    <a:pt x="86" y="64"/>
                  </a:cubicBezTo>
                  <a:cubicBezTo>
                    <a:pt x="85" y="63"/>
                    <a:pt x="84" y="63"/>
                    <a:pt x="84" y="62"/>
                  </a:cubicBezTo>
                  <a:cubicBezTo>
                    <a:pt x="84" y="61"/>
                    <a:pt x="84" y="60"/>
                    <a:pt x="84" y="60"/>
                  </a:cubicBezTo>
                  <a:cubicBezTo>
                    <a:pt x="84" y="59"/>
                    <a:pt x="84" y="58"/>
                    <a:pt x="85" y="58"/>
                  </a:cubicBezTo>
                  <a:cubicBezTo>
                    <a:pt x="86" y="58"/>
                    <a:pt x="88" y="57"/>
                    <a:pt x="88" y="57"/>
                  </a:cubicBezTo>
                  <a:cubicBezTo>
                    <a:pt x="89" y="57"/>
                    <a:pt x="89" y="56"/>
                    <a:pt x="89" y="56"/>
                  </a:cubicBezTo>
                  <a:cubicBezTo>
                    <a:pt x="89" y="55"/>
                    <a:pt x="89" y="54"/>
                    <a:pt x="89" y="53"/>
                  </a:cubicBezTo>
                  <a:cubicBezTo>
                    <a:pt x="89" y="53"/>
                    <a:pt x="88" y="52"/>
                    <a:pt x="86" y="52"/>
                  </a:cubicBezTo>
                  <a:cubicBezTo>
                    <a:pt x="85" y="52"/>
                    <a:pt x="84" y="52"/>
                    <a:pt x="83" y="51"/>
                  </a:cubicBezTo>
                  <a:cubicBezTo>
                    <a:pt x="82" y="50"/>
                    <a:pt x="80" y="49"/>
                    <a:pt x="80" y="48"/>
                  </a:cubicBezTo>
                  <a:cubicBezTo>
                    <a:pt x="80" y="47"/>
                    <a:pt x="78" y="47"/>
                    <a:pt x="77" y="47"/>
                  </a:cubicBezTo>
                  <a:cubicBezTo>
                    <a:pt x="76" y="47"/>
                    <a:pt x="75" y="46"/>
                    <a:pt x="75" y="45"/>
                  </a:cubicBezTo>
                  <a:cubicBezTo>
                    <a:pt x="74" y="45"/>
                    <a:pt x="73" y="44"/>
                    <a:pt x="73" y="43"/>
                  </a:cubicBezTo>
                  <a:cubicBezTo>
                    <a:pt x="72" y="43"/>
                    <a:pt x="71" y="41"/>
                    <a:pt x="71" y="40"/>
                  </a:cubicBezTo>
                  <a:cubicBezTo>
                    <a:pt x="71" y="39"/>
                    <a:pt x="70" y="38"/>
                    <a:pt x="69" y="38"/>
                  </a:cubicBezTo>
                  <a:cubicBezTo>
                    <a:pt x="68" y="37"/>
                    <a:pt x="67" y="37"/>
                    <a:pt x="66" y="36"/>
                  </a:cubicBezTo>
                  <a:cubicBezTo>
                    <a:pt x="65" y="36"/>
                    <a:pt x="64" y="35"/>
                    <a:pt x="63" y="35"/>
                  </a:cubicBezTo>
                  <a:cubicBezTo>
                    <a:pt x="63" y="34"/>
                    <a:pt x="62" y="34"/>
                    <a:pt x="62" y="33"/>
                  </a:cubicBezTo>
                  <a:cubicBezTo>
                    <a:pt x="61" y="32"/>
                    <a:pt x="60" y="30"/>
                    <a:pt x="60" y="29"/>
                  </a:cubicBezTo>
                  <a:cubicBezTo>
                    <a:pt x="59" y="28"/>
                    <a:pt x="58" y="27"/>
                    <a:pt x="56" y="26"/>
                  </a:cubicBezTo>
                  <a:cubicBezTo>
                    <a:pt x="55" y="26"/>
                    <a:pt x="54" y="26"/>
                    <a:pt x="53" y="26"/>
                  </a:cubicBezTo>
                  <a:cubicBezTo>
                    <a:pt x="53" y="27"/>
                    <a:pt x="53" y="28"/>
                    <a:pt x="53" y="29"/>
                  </a:cubicBezTo>
                  <a:cubicBezTo>
                    <a:pt x="53" y="30"/>
                    <a:pt x="54" y="32"/>
                    <a:pt x="54" y="33"/>
                  </a:cubicBezTo>
                  <a:cubicBezTo>
                    <a:pt x="55" y="35"/>
                    <a:pt x="55" y="36"/>
                    <a:pt x="55" y="37"/>
                  </a:cubicBezTo>
                  <a:cubicBezTo>
                    <a:pt x="55" y="38"/>
                    <a:pt x="54" y="40"/>
                    <a:pt x="54" y="40"/>
                  </a:cubicBezTo>
                  <a:cubicBezTo>
                    <a:pt x="53" y="41"/>
                    <a:pt x="51" y="41"/>
                    <a:pt x="50" y="41"/>
                  </a:cubicBezTo>
                  <a:cubicBezTo>
                    <a:pt x="49" y="41"/>
                    <a:pt x="47" y="40"/>
                    <a:pt x="47" y="39"/>
                  </a:cubicBezTo>
                  <a:cubicBezTo>
                    <a:pt x="46" y="39"/>
                    <a:pt x="46" y="38"/>
                    <a:pt x="45" y="37"/>
                  </a:cubicBezTo>
                  <a:cubicBezTo>
                    <a:pt x="44" y="37"/>
                    <a:pt x="43" y="37"/>
                    <a:pt x="43" y="37"/>
                  </a:cubicBezTo>
                  <a:cubicBezTo>
                    <a:pt x="42" y="37"/>
                    <a:pt x="40" y="37"/>
                    <a:pt x="39" y="38"/>
                  </a:cubicBezTo>
                  <a:cubicBezTo>
                    <a:pt x="38" y="39"/>
                    <a:pt x="37" y="39"/>
                    <a:pt x="37" y="39"/>
                  </a:cubicBezTo>
                  <a:cubicBezTo>
                    <a:pt x="36" y="39"/>
                    <a:pt x="36" y="39"/>
                    <a:pt x="35" y="38"/>
                  </a:cubicBezTo>
                  <a:cubicBezTo>
                    <a:pt x="35" y="38"/>
                    <a:pt x="35" y="37"/>
                    <a:pt x="34" y="36"/>
                  </a:cubicBezTo>
                  <a:cubicBezTo>
                    <a:pt x="34" y="35"/>
                    <a:pt x="34" y="33"/>
                    <a:pt x="33" y="33"/>
                  </a:cubicBezTo>
                  <a:cubicBezTo>
                    <a:pt x="33" y="32"/>
                    <a:pt x="32" y="30"/>
                    <a:pt x="32" y="29"/>
                  </a:cubicBezTo>
                  <a:cubicBezTo>
                    <a:pt x="32" y="28"/>
                    <a:pt x="32" y="27"/>
                    <a:pt x="32" y="26"/>
                  </a:cubicBezTo>
                  <a:cubicBezTo>
                    <a:pt x="32" y="25"/>
                    <a:pt x="32" y="23"/>
                    <a:pt x="32" y="22"/>
                  </a:cubicBezTo>
                  <a:cubicBezTo>
                    <a:pt x="33" y="22"/>
                    <a:pt x="34" y="21"/>
                    <a:pt x="35" y="19"/>
                  </a:cubicBezTo>
                  <a:cubicBezTo>
                    <a:pt x="35" y="18"/>
                    <a:pt x="35" y="17"/>
                    <a:pt x="36" y="16"/>
                  </a:cubicBezTo>
                  <a:cubicBezTo>
                    <a:pt x="36" y="16"/>
                    <a:pt x="37" y="15"/>
                    <a:pt x="38" y="14"/>
                  </a:cubicBezTo>
                  <a:cubicBezTo>
                    <a:pt x="39" y="13"/>
                    <a:pt x="40" y="12"/>
                    <a:pt x="40" y="11"/>
                  </a:cubicBezTo>
                  <a:cubicBezTo>
                    <a:pt x="41" y="10"/>
                    <a:pt x="41" y="10"/>
                    <a:pt x="41" y="9"/>
                  </a:cubicBezTo>
                  <a:cubicBezTo>
                    <a:pt x="41" y="8"/>
                    <a:pt x="41" y="7"/>
                    <a:pt x="40" y="7"/>
                  </a:cubicBezTo>
                  <a:cubicBezTo>
                    <a:pt x="39" y="6"/>
                    <a:pt x="37" y="5"/>
                    <a:pt x="37" y="5"/>
                  </a:cubicBezTo>
                  <a:cubicBezTo>
                    <a:pt x="36" y="5"/>
                    <a:pt x="34" y="5"/>
                    <a:pt x="34" y="5"/>
                  </a:cubicBezTo>
                  <a:cubicBezTo>
                    <a:pt x="33" y="4"/>
                    <a:pt x="32" y="3"/>
                    <a:pt x="32" y="2"/>
                  </a:cubicBezTo>
                  <a:cubicBezTo>
                    <a:pt x="31" y="2"/>
                    <a:pt x="30" y="1"/>
                    <a:pt x="30" y="1"/>
                  </a:cubicBezTo>
                  <a:cubicBezTo>
                    <a:pt x="29" y="1"/>
                    <a:pt x="28" y="0"/>
                    <a:pt x="27" y="0"/>
                  </a:cubicBezTo>
                  <a:cubicBezTo>
                    <a:pt x="27" y="0"/>
                    <a:pt x="26" y="0"/>
                    <a:pt x="25" y="0"/>
                  </a:cubicBezTo>
                  <a:cubicBezTo>
                    <a:pt x="25" y="0"/>
                    <a:pt x="24" y="0"/>
                    <a:pt x="24" y="0"/>
                  </a:cubicBezTo>
                  <a:cubicBezTo>
                    <a:pt x="25" y="1"/>
                    <a:pt x="25" y="2"/>
                    <a:pt x="25" y="3"/>
                  </a:cubicBezTo>
                  <a:cubicBezTo>
                    <a:pt x="24" y="4"/>
                    <a:pt x="22" y="7"/>
                    <a:pt x="21" y="8"/>
                  </a:cubicBezTo>
                  <a:cubicBezTo>
                    <a:pt x="20" y="9"/>
                    <a:pt x="18" y="12"/>
                    <a:pt x="17" y="13"/>
                  </a:cubicBezTo>
                  <a:cubicBezTo>
                    <a:pt x="16" y="14"/>
                    <a:pt x="13" y="15"/>
                    <a:pt x="12" y="17"/>
                  </a:cubicBezTo>
                  <a:cubicBezTo>
                    <a:pt x="11" y="18"/>
                    <a:pt x="9" y="21"/>
                    <a:pt x="7" y="23"/>
                  </a:cubicBezTo>
                  <a:cubicBezTo>
                    <a:pt x="5" y="25"/>
                    <a:pt x="3" y="28"/>
                    <a:pt x="2" y="32"/>
                  </a:cubicBezTo>
                  <a:cubicBezTo>
                    <a:pt x="1" y="34"/>
                    <a:pt x="0" y="38"/>
                    <a:pt x="0" y="41"/>
                  </a:cubicBezTo>
                  <a:cubicBezTo>
                    <a:pt x="1" y="44"/>
                    <a:pt x="1" y="48"/>
                    <a:pt x="1" y="49"/>
                  </a:cubicBezTo>
                  <a:cubicBezTo>
                    <a:pt x="2" y="50"/>
                    <a:pt x="2" y="54"/>
                    <a:pt x="2" y="56"/>
                  </a:cubicBezTo>
                  <a:cubicBezTo>
                    <a:pt x="2" y="59"/>
                    <a:pt x="1" y="62"/>
                    <a:pt x="1" y="65"/>
                  </a:cubicBezTo>
                  <a:cubicBezTo>
                    <a:pt x="0" y="66"/>
                    <a:pt x="1" y="70"/>
                    <a:pt x="1" y="72"/>
                  </a:cubicBezTo>
                  <a:cubicBezTo>
                    <a:pt x="2" y="74"/>
                    <a:pt x="4" y="77"/>
                    <a:pt x="4" y="79"/>
                  </a:cubicBezTo>
                  <a:cubicBezTo>
                    <a:pt x="5" y="81"/>
                    <a:pt x="6" y="82"/>
                    <a:pt x="6" y="82"/>
                  </a:cubicBezTo>
                  <a:cubicBezTo>
                    <a:pt x="6" y="82"/>
                    <a:pt x="7" y="84"/>
                    <a:pt x="8" y="85"/>
                  </a:cubicBezTo>
                  <a:cubicBezTo>
                    <a:pt x="9" y="86"/>
                    <a:pt x="9" y="90"/>
                    <a:pt x="9" y="93"/>
                  </a:cubicBezTo>
                  <a:cubicBezTo>
                    <a:pt x="9" y="96"/>
                    <a:pt x="9" y="98"/>
                    <a:pt x="9" y="98"/>
                  </a:cubicBezTo>
                  <a:cubicBezTo>
                    <a:pt x="9" y="98"/>
                    <a:pt x="10" y="99"/>
                    <a:pt x="12" y="101"/>
                  </a:cubicBezTo>
                  <a:cubicBezTo>
                    <a:pt x="14" y="102"/>
                    <a:pt x="16" y="106"/>
                    <a:pt x="17" y="106"/>
                  </a:cubicBezTo>
                  <a:cubicBezTo>
                    <a:pt x="17" y="108"/>
                    <a:pt x="18" y="111"/>
                    <a:pt x="18" y="111"/>
                  </a:cubicBezTo>
                  <a:cubicBezTo>
                    <a:pt x="18" y="112"/>
                    <a:pt x="19" y="114"/>
                    <a:pt x="19" y="115"/>
                  </a:cubicBezTo>
                  <a:cubicBezTo>
                    <a:pt x="20" y="116"/>
                    <a:pt x="20" y="117"/>
                    <a:pt x="19" y="118"/>
                  </a:cubicBezTo>
                  <a:cubicBezTo>
                    <a:pt x="19" y="120"/>
                    <a:pt x="18" y="122"/>
                    <a:pt x="17" y="123"/>
                  </a:cubicBezTo>
                  <a:cubicBezTo>
                    <a:pt x="17" y="125"/>
                    <a:pt x="17" y="128"/>
                    <a:pt x="17" y="130"/>
                  </a:cubicBezTo>
                  <a:cubicBezTo>
                    <a:pt x="17" y="132"/>
                    <a:pt x="16" y="134"/>
                    <a:pt x="16" y="135"/>
                  </a:cubicBezTo>
                  <a:cubicBezTo>
                    <a:pt x="16" y="137"/>
                    <a:pt x="14" y="138"/>
                    <a:pt x="14" y="139"/>
                  </a:cubicBezTo>
                  <a:cubicBezTo>
                    <a:pt x="13" y="139"/>
                    <a:pt x="11" y="139"/>
                    <a:pt x="9" y="140"/>
                  </a:cubicBezTo>
                  <a:cubicBezTo>
                    <a:pt x="7" y="140"/>
                    <a:pt x="6" y="140"/>
                    <a:pt x="6" y="140"/>
                  </a:cubicBezTo>
                  <a:cubicBezTo>
                    <a:pt x="6" y="140"/>
                    <a:pt x="6" y="140"/>
                    <a:pt x="7" y="142"/>
                  </a:cubicBezTo>
                  <a:cubicBezTo>
                    <a:pt x="7" y="144"/>
                    <a:pt x="8" y="146"/>
                    <a:pt x="8" y="148"/>
                  </a:cubicBezTo>
                  <a:cubicBezTo>
                    <a:pt x="8" y="150"/>
                    <a:pt x="8" y="151"/>
                    <a:pt x="9" y="152"/>
                  </a:cubicBezTo>
                  <a:cubicBezTo>
                    <a:pt x="9" y="154"/>
                    <a:pt x="10" y="156"/>
                    <a:pt x="11" y="157"/>
                  </a:cubicBezTo>
                  <a:cubicBezTo>
                    <a:pt x="12" y="159"/>
                    <a:pt x="14" y="161"/>
                    <a:pt x="16" y="162"/>
                  </a:cubicBezTo>
                  <a:cubicBezTo>
                    <a:pt x="18" y="164"/>
                    <a:pt x="20" y="165"/>
                    <a:pt x="21" y="166"/>
                  </a:cubicBezTo>
                  <a:cubicBezTo>
                    <a:pt x="23" y="167"/>
                    <a:pt x="24" y="169"/>
                    <a:pt x="24" y="170"/>
                  </a:cubicBezTo>
                  <a:cubicBezTo>
                    <a:pt x="24" y="172"/>
                    <a:pt x="23" y="175"/>
                    <a:pt x="22" y="175"/>
                  </a:cubicBezTo>
                  <a:cubicBezTo>
                    <a:pt x="22" y="175"/>
                    <a:pt x="20" y="177"/>
                    <a:pt x="19" y="178"/>
                  </a:cubicBezTo>
                  <a:cubicBezTo>
                    <a:pt x="18" y="179"/>
                    <a:pt x="19" y="180"/>
                    <a:pt x="20" y="181"/>
                  </a:cubicBezTo>
                  <a:cubicBezTo>
                    <a:pt x="22" y="181"/>
                    <a:pt x="22" y="183"/>
                    <a:pt x="21" y="185"/>
                  </a:cubicBezTo>
                  <a:cubicBezTo>
                    <a:pt x="19" y="186"/>
                    <a:pt x="18" y="188"/>
                    <a:pt x="17" y="189"/>
                  </a:cubicBezTo>
                  <a:cubicBezTo>
                    <a:pt x="15" y="190"/>
                    <a:pt x="13" y="193"/>
                    <a:pt x="12" y="193"/>
                  </a:cubicBezTo>
                  <a:cubicBezTo>
                    <a:pt x="11" y="195"/>
                    <a:pt x="13" y="196"/>
                    <a:pt x="15" y="195"/>
                  </a:cubicBezTo>
                  <a:cubicBezTo>
                    <a:pt x="18" y="194"/>
                    <a:pt x="21" y="192"/>
                    <a:pt x="22" y="192"/>
                  </a:cubicBezTo>
                  <a:cubicBezTo>
                    <a:pt x="24" y="190"/>
                    <a:pt x="26" y="189"/>
                    <a:pt x="27" y="189"/>
                  </a:cubicBezTo>
                  <a:cubicBezTo>
                    <a:pt x="28" y="188"/>
                    <a:pt x="31" y="188"/>
                    <a:pt x="33" y="188"/>
                  </a:cubicBezTo>
                  <a:cubicBezTo>
                    <a:pt x="36" y="188"/>
                    <a:pt x="39" y="188"/>
                    <a:pt x="40" y="189"/>
                  </a:cubicBezTo>
                  <a:cubicBezTo>
                    <a:pt x="42" y="189"/>
                    <a:pt x="44" y="189"/>
                    <a:pt x="45" y="188"/>
                  </a:cubicBezTo>
                  <a:cubicBezTo>
                    <a:pt x="47" y="188"/>
                    <a:pt x="49" y="187"/>
                    <a:pt x="50" y="187"/>
                  </a:cubicBezTo>
                  <a:cubicBezTo>
                    <a:pt x="52" y="187"/>
                    <a:pt x="52" y="189"/>
                    <a:pt x="53" y="192"/>
                  </a:cubicBezTo>
                  <a:cubicBezTo>
                    <a:pt x="53" y="193"/>
                    <a:pt x="53" y="195"/>
                    <a:pt x="53" y="195"/>
                  </a:cubicBezTo>
                  <a:cubicBezTo>
                    <a:pt x="53" y="195"/>
                    <a:pt x="55" y="196"/>
                    <a:pt x="58" y="197"/>
                  </a:cubicBezTo>
                  <a:cubicBezTo>
                    <a:pt x="61" y="197"/>
                    <a:pt x="64" y="198"/>
                    <a:pt x="65" y="199"/>
                  </a:cubicBezTo>
                  <a:cubicBezTo>
                    <a:pt x="66" y="200"/>
                    <a:pt x="69" y="200"/>
                    <a:pt x="71" y="200"/>
                  </a:cubicBezTo>
                  <a:cubicBezTo>
                    <a:pt x="73" y="199"/>
                    <a:pt x="77" y="199"/>
                    <a:pt x="78" y="199"/>
                  </a:cubicBezTo>
                  <a:cubicBezTo>
                    <a:pt x="80" y="200"/>
                    <a:pt x="83" y="201"/>
                    <a:pt x="84" y="202"/>
                  </a:cubicBezTo>
                  <a:cubicBezTo>
                    <a:pt x="86" y="203"/>
                    <a:pt x="88" y="204"/>
                    <a:pt x="89" y="205"/>
                  </a:cubicBezTo>
                  <a:cubicBezTo>
                    <a:pt x="91" y="206"/>
                    <a:pt x="92" y="208"/>
                    <a:pt x="93" y="210"/>
                  </a:cubicBezTo>
                  <a:cubicBezTo>
                    <a:pt x="94" y="211"/>
                    <a:pt x="95" y="212"/>
                    <a:pt x="95" y="212"/>
                  </a:cubicBezTo>
                  <a:cubicBezTo>
                    <a:pt x="95" y="212"/>
                    <a:pt x="95" y="214"/>
                    <a:pt x="95" y="216"/>
                  </a:cubicBezTo>
                  <a:cubicBezTo>
                    <a:pt x="95" y="218"/>
                    <a:pt x="95" y="220"/>
                    <a:pt x="95" y="222"/>
                  </a:cubicBezTo>
                  <a:cubicBezTo>
                    <a:pt x="96" y="223"/>
                    <a:pt x="94" y="225"/>
                    <a:pt x="93" y="226"/>
                  </a:cubicBezTo>
                  <a:cubicBezTo>
                    <a:pt x="91" y="228"/>
                    <a:pt x="90" y="229"/>
                    <a:pt x="91" y="230"/>
                  </a:cubicBezTo>
                  <a:cubicBezTo>
                    <a:pt x="91" y="232"/>
                    <a:pt x="91" y="235"/>
                    <a:pt x="90" y="236"/>
                  </a:cubicBezTo>
                  <a:cubicBezTo>
                    <a:pt x="89" y="239"/>
                    <a:pt x="87" y="241"/>
                    <a:pt x="86" y="243"/>
                  </a:cubicBezTo>
                  <a:cubicBezTo>
                    <a:pt x="85" y="245"/>
                    <a:pt x="83" y="247"/>
                    <a:pt x="82" y="249"/>
                  </a:cubicBezTo>
                  <a:cubicBezTo>
                    <a:pt x="81" y="251"/>
                    <a:pt x="80" y="253"/>
                    <a:pt x="80" y="255"/>
                  </a:cubicBezTo>
                  <a:cubicBezTo>
                    <a:pt x="81" y="256"/>
                    <a:pt x="80" y="258"/>
                    <a:pt x="77" y="260"/>
                  </a:cubicBezTo>
                  <a:cubicBezTo>
                    <a:pt x="76" y="261"/>
                    <a:pt x="73" y="263"/>
                    <a:pt x="72" y="263"/>
                  </a:cubicBezTo>
                  <a:cubicBezTo>
                    <a:pt x="71" y="263"/>
                    <a:pt x="68" y="263"/>
                    <a:pt x="65" y="263"/>
                  </a:cubicBezTo>
                  <a:cubicBezTo>
                    <a:pt x="62" y="263"/>
                    <a:pt x="60" y="264"/>
                    <a:pt x="60" y="265"/>
                  </a:cubicBezTo>
                  <a:cubicBezTo>
                    <a:pt x="60" y="267"/>
                    <a:pt x="59" y="268"/>
                    <a:pt x="57" y="268"/>
                  </a:cubicBezTo>
                  <a:cubicBezTo>
                    <a:pt x="55" y="269"/>
                    <a:pt x="54" y="271"/>
                    <a:pt x="55" y="273"/>
                  </a:cubicBezTo>
                  <a:cubicBezTo>
                    <a:pt x="55" y="275"/>
                    <a:pt x="57" y="278"/>
                    <a:pt x="58" y="281"/>
                  </a:cubicBezTo>
                  <a:cubicBezTo>
                    <a:pt x="58" y="283"/>
                    <a:pt x="58" y="288"/>
                    <a:pt x="56" y="289"/>
                  </a:cubicBezTo>
                  <a:cubicBezTo>
                    <a:pt x="54" y="292"/>
                    <a:pt x="53" y="295"/>
                    <a:pt x="52" y="298"/>
                  </a:cubicBezTo>
                  <a:cubicBezTo>
                    <a:pt x="51" y="300"/>
                    <a:pt x="51" y="303"/>
                    <a:pt x="51" y="305"/>
                  </a:cubicBezTo>
                  <a:cubicBezTo>
                    <a:pt x="52" y="306"/>
                    <a:pt x="52" y="310"/>
                    <a:pt x="53" y="312"/>
                  </a:cubicBezTo>
                  <a:cubicBezTo>
                    <a:pt x="53" y="314"/>
                    <a:pt x="53" y="317"/>
                    <a:pt x="53" y="319"/>
                  </a:cubicBezTo>
                  <a:cubicBezTo>
                    <a:pt x="52" y="321"/>
                    <a:pt x="53" y="322"/>
                    <a:pt x="55" y="323"/>
                  </a:cubicBezTo>
                  <a:cubicBezTo>
                    <a:pt x="56" y="323"/>
                    <a:pt x="57" y="326"/>
                    <a:pt x="58" y="328"/>
                  </a:cubicBezTo>
                  <a:cubicBezTo>
                    <a:pt x="58" y="330"/>
                    <a:pt x="60" y="331"/>
                    <a:pt x="63" y="330"/>
                  </a:cubicBezTo>
                  <a:cubicBezTo>
                    <a:pt x="66" y="329"/>
                    <a:pt x="69" y="329"/>
                    <a:pt x="72" y="329"/>
                  </a:cubicBezTo>
                  <a:cubicBezTo>
                    <a:pt x="74" y="330"/>
                    <a:pt x="77" y="331"/>
                    <a:pt x="78" y="333"/>
                  </a:cubicBezTo>
                  <a:cubicBezTo>
                    <a:pt x="79" y="334"/>
                    <a:pt x="81" y="334"/>
                    <a:pt x="83" y="334"/>
                  </a:cubicBezTo>
                  <a:cubicBezTo>
                    <a:pt x="84" y="333"/>
                    <a:pt x="86" y="332"/>
                    <a:pt x="87" y="330"/>
                  </a:cubicBezTo>
                  <a:cubicBezTo>
                    <a:pt x="88" y="329"/>
                    <a:pt x="89" y="327"/>
                    <a:pt x="90" y="326"/>
                  </a:cubicBezTo>
                  <a:cubicBezTo>
                    <a:pt x="91" y="324"/>
                    <a:pt x="90" y="321"/>
                    <a:pt x="90" y="321"/>
                  </a:cubicBezTo>
                  <a:cubicBezTo>
                    <a:pt x="89" y="319"/>
                    <a:pt x="88" y="316"/>
                    <a:pt x="86" y="316"/>
                  </a:cubicBezTo>
                  <a:cubicBezTo>
                    <a:pt x="85" y="314"/>
                    <a:pt x="82" y="313"/>
                    <a:pt x="81" y="313"/>
                  </a:cubicBezTo>
                  <a:cubicBezTo>
                    <a:pt x="80" y="312"/>
                    <a:pt x="78" y="311"/>
                    <a:pt x="78" y="309"/>
                  </a:cubicBezTo>
                  <a:cubicBezTo>
                    <a:pt x="78" y="307"/>
                    <a:pt x="78" y="304"/>
                    <a:pt x="78" y="303"/>
                  </a:cubicBezTo>
                  <a:cubicBezTo>
                    <a:pt x="77" y="302"/>
                    <a:pt x="76" y="299"/>
                    <a:pt x="76" y="297"/>
                  </a:cubicBezTo>
                  <a:cubicBezTo>
                    <a:pt x="75" y="294"/>
                    <a:pt x="73" y="290"/>
                    <a:pt x="72" y="287"/>
                  </a:cubicBezTo>
                  <a:cubicBezTo>
                    <a:pt x="70" y="285"/>
                    <a:pt x="70" y="281"/>
                    <a:pt x="69" y="278"/>
                  </a:cubicBezTo>
                  <a:cubicBezTo>
                    <a:pt x="69" y="276"/>
                    <a:pt x="70" y="274"/>
                    <a:pt x="72" y="273"/>
                  </a:cubicBezTo>
                  <a:cubicBezTo>
                    <a:pt x="74" y="272"/>
                    <a:pt x="76" y="272"/>
                    <a:pt x="77" y="273"/>
                  </a:cubicBezTo>
                  <a:cubicBezTo>
                    <a:pt x="78" y="274"/>
                    <a:pt x="80" y="273"/>
                    <a:pt x="80" y="270"/>
                  </a:cubicBezTo>
                  <a:cubicBezTo>
                    <a:pt x="80" y="268"/>
                    <a:pt x="82" y="266"/>
                    <a:pt x="84" y="266"/>
                  </a:cubicBezTo>
                  <a:cubicBezTo>
                    <a:pt x="86" y="267"/>
                    <a:pt x="88" y="268"/>
                    <a:pt x="89" y="269"/>
                  </a:cubicBezTo>
                  <a:cubicBezTo>
                    <a:pt x="90" y="270"/>
                    <a:pt x="90" y="272"/>
                    <a:pt x="90" y="273"/>
                  </a:cubicBezTo>
                  <a:cubicBezTo>
                    <a:pt x="90" y="274"/>
                    <a:pt x="88" y="277"/>
                    <a:pt x="87" y="278"/>
                  </a:cubicBezTo>
                  <a:cubicBezTo>
                    <a:pt x="86" y="279"/>
                    <a:pt x="86" y="281"/>
                    <a:pt x="87" y="283"/>
                  </a:cubicBezTo>
                  <a:cubicBezTo>
                    <a:pt x="87" y="284"/>
                    <a:pt x="88" y="284"/>
                    <a:pt x="90" y="283"/>
                  </a:cubicBezTo>
                  <a:cubicBezTo>
                    <a:pt x="91" y="282"/>
                    <a:pt x="94" y="281"/>
                    <a:pt x="95" y="281"/>
                  </a:cubicBezTo>
                  <a:cubicBezTo>
                    <a:pt x="96" y="282"/>
                    <a:pt x="98" y="282"/>
                    <a:pt x="98" y="284"/>
                  </a:cubicBezTo>
                  <a:cubicBezTo>
                    <a:pt x="99" y="286"/>
                    <a:pt x="100" y="287"/>
                    <a:pt x="101" y="286"/>
                  </a:cubicBezTo>
                  <a:cubicBezTo>
                    <a:pt x="102" y="286"/>
                    <a:pt x="104" y="286"/>
                    <a:pt x="105" y="286"/>
                  </a:cubicBezTo>
                  <a:cubicBezTo>
                    <a:pt x="106" y="286"/>
                    <a:pt x="108" y="285"/>
                    <a:pt x="109" y="283"/>
                  </a:cubicBezTo>
                  <a:cubicBezTo>
                    <a:pt x="109" y="282"/>
                    <a:pt x="109" y="280"/>
                    <a:pt x="108" y="279"/>
                  </a:cubicBezTo>
                  <a:cubicBezTo>
                    <a:pt x="108" y="278"/>
                    <a:pt x="109" y="276"/>
                    <a:pt x="111" y="275"/>
                  </a:cubicBezTo>
                  <a:cubicBezTo>
                    <a:pt x="112" y="275"/>
                    <a:pt x="113" y="275"/>
                    <a:pt x="113" y="276"/>
                  </a:cubicBezTo>
                  <a:cubicBezTo>
                    <a:pt x="113" y="278"/>
                    <a:pt x="115" y="280"/>
                    <a:pt x="116" y="279"/>
                  </a:cubicBezTo>
                  <a:cubicBezTo>
                    <a:pt x="118" y="279"/>
                    <a:pt x="118" y="281"/>
                    <a:pt x="116" y="283"/>
                  </a:cubicBezTo>
                  <a:cubicBezTo>
                    <a:pt x="115" y="285"/>
                    <a:pt x="115" y="285"/>
                    <a:pt x="116" y="285"/>
                  </a:cubicBezTo>
                  <a:cubicBezTo>
                    <a:pt x="118" y="285"/>
                    <a:pt x="120" y="285"/>
                    <a:pt x="121" y="284"/>
                  </a:cubicBezTo>
                  <a:cubicBezTo>
                    <a:pt x="122" y="284"/>
                    <a:pt x="123" y="284"/>
                    <a:pt x="124" y="284"/>
                  </a:cubicBezTo>
                  <a:cubicBezTo>
                    <a:pt x="125" y="284"/>
                    <a:pt x="128" y="284"/>
                    <a:pt x="128" y="284"/>
                  </a:cubicBezTo>
                  <a:cubicBezTo>
                    <a:pt x="130" y="285"/>
                    <a:pt x="133" y="285"/>
                    <a:pt x="136" y="285"/>
                  </a:cubicBezTo>
                  <a:cubicBezTo>
                    <a:pt x="137" y="285"/>
                    <a:pt x="138" y="283"/>
                    <a:pt x="138" y="282"/>
                  </a:cubicBezTo>
                  <a:cubicBezTo>
                    <a:pt x="138" y="281"/>
                    <a:pt x="139" y="279"/>
                    <a:pt x="140" y="278"/>
                  </a:cubicBezTo>
                  <a:cubicBezTo>
                    <a:pt x="142" y="278"/>
                    <a:pt x="144" y="276"/>
                    <a:pt x="145" y="275"/>
                  </a:cubicBezTo>
                  <a:cubicBezTo>
                    <a:pt x="146" y="275"/>
                    <a:pt x="149" y="273"/>
                    <a:pt x="150" y="273"/>
                  </a:cubicBezTo>
                  <a:cubicBezTo>
                    <a:pt x="152" y="272"/>
                    <a:pt x="154" y="271"/>
                    <a:pt x="156" y="271"/>
                  </a:cubicBezTo>
                  <a:cubicBezTo>
                    <a:pt x="158" y="270"/>
                    <a:pt x="160" y="271"/>
                    <a:pt x="160" y="272"/>
                  </a:cubicBezTo>
                  <a:cubicBezTo>
                    <a:pt x="161" y="272"/>
                    <a:pt x="162" y="274"/>
                    <a:pt x="162" y="275"/>
                  </a:cubicBezTo>
                  <a:cubicBezTo>
                    <a:pt x="162" y="276"/>
                    <a:pt x="163" y="277"/>
                    <a:pt x="164" y="279"/>
                  </a:cubicBezTo>
                  <a:cubicBezTo>
                    <a:pt x="165" y="281"/>
                    <a:pt x="166" y="282"/>
                    <a:pt x="166" y="283"/>
                  </a:cubicBezTo>
                  <a:cubicBezTo>
                    <a:pt x="166" y="284"/>
                    <a:pt x="164" y="286"/>
                    <a:pt x="162" y="287"/>
                  </a:cubicBezTo>
                  <a:cubicBezTo>
                    <a:pt x="162" y="288"/>
                    <a:pt x="161" y="290"/>
                    <a:pt x="161" y="290"/>
                  </a:cubicBezTo>
                  <a:cubicBezTo>
                    <a:pt x="161" y="291"/>
                    <a:pt x="162" y="292"/>
                    <a:pt x="162" y="292"/>
                  </a:cubicBezTo>
                  <a:cubicBezTo>
                    <a:pt x="163" y="292"/>
                    <a:pt x="166" y="292"/>
                    <a:pt x="168" y="291"/>
                  </a:cubicBezTo>
                  <a:cubicBezTo>
                    <a:pt x="170" y="291"/>
                    <a:pt x="171" y="290"/>
                    <a:pt x="172" y="290"/>
                  </a:cubicBezTo>
                  <a:cubicBezTo>
                    <a:pt x="173" y="291"/>
                    <a:pt x="174" y="291"/>
                    <a:pt x="175" y="290"/>
                  </a:cubicBezTo>
                  <a:cubicBezTo>
                    <a:pt x="176" y="290"/>
                    <a:pt x="177" y="289"/>
                    <a:pt x="178" y="288"/>
                  </a:cubicBezTo>
                  <a:cubicBezTo>
                    <a:pt x="178" y="286"/>
                    <a:pt x="179" y="285"/>
                    <a:pt x="181" y="285"/>
                  </a:cubicBezTo>
                  <a:cubicBezTo>
                    <a:pt x="182" y="285"/>
                    <a:pt x="185" y="285"/>
                    <a:pt x="186" y="284"/>
                  </a:cubicBezTo>
                  <a:cubicBezTo>
                    <a:pt x="187" y="284"/>
                    <a:pt x="187" y="283"/>
                    <a:pt x="188" y="282"/>
                  </a:cubicBezTo>
                  <a:cubicBezTo>
                    <a:pt x="189" y="282"/>
                    <a:pt x="189" y="282"/>
                    <a:pt x="189" y="283"/>
                  </a:cubicBezTo>
                  <a:cubicBezTo>
                    <a:pt x="189" y="284"/>
                    <a:pt x="189" y="284"/>
                    <a:pt x="189" y="285"/>
                  </a:cubicBezTo>
                  <a:cubicBezTo>
                    <a:pt x="189" y="287"/>
                    <a:pt x="189" y="289"/>
                    <a:pt x="188" y="290"/>
                  </a:cubicBezTo>
                  <a:cubicBezTo>
                    <a:pt x="188" y="292"/>
                    <a:pt x="189" y="293"/>
                    <a:pt x="190" y="293"/>
                  </a:cubicBezTo>
                  <a:cubicBezTo>
                    <a:pt x="192" y="293"/>
                    <a:pt x="195" y="294"/>
                    <a:pt x="196" y="294"/>
                  </a:cubicBezTo>
                  <a:cubicBezTo>
                    <a:pt x="197" y="295"/>
                    <a:pt x="200" y="296"/>
                    <a:pt x="202" y="296"/>
                  </a:cubicBezTo>
                  <a:cubicBezTo>
                    <a:pt x="204" y="296"/>
                    <a:pt x="206" y="295"/>
                    <a:pt x="207" y="294"/>
                  </a:cubicBezTo>
                  <a:cubicBezTo>
                    <a:pt x="209" y="294"/>
                    <a:pt x="210" y="291"/>
                    <a:pt x="210" y="290"/>
                  </a:cubicBezTo>
                  <a:cubicBezTo>
                    <a:pt x="210" y="288"/>
                    <a:pt x="212" y="286"/>
                    <a:pt x="212" y="285"/>
                  </a:cubicBezTo>
                  <a:cubicBezTo>
                    <a:pt x="214" y="283"/>
                    <a:pt x="216" y="283"/>
                    <a:pt x="218" y="284"/>
                  </a:cubicBezTo>
                  <a:cubicBezTo>
                    <a:pt x="220" y="284"/>
                    <a:pt x="221" y="284"/>
                    <a:pt x="222" y="284"/>
                  </a:cubicBezTo>
                  <a:cubicBezTo>
                    <a:pt x="224" y="282"/>
                    <a:pt x="226" y="282"/>
                    <a:pt x="227" y="283"/>
                  </a:cubicBezTo>
                  <a:cubicBezTo>
                    <a:pt x="228" y="283"/>
                    <a:pt x="229" y="284"/>
                    <a:pt x="229" y="286"/>
                  </a:cubicBezTo>
                  <a:cubicBezTo>
                    <a:pt x="230" y="287"/>
                    <a:pt x="232" y="288"/>
                    <a:pt x="235" y="289"/>
                  </a:cubicBezTo>
                  <a:cubicBezTo>
                    <a:pt x="237" y="291"/>
                    <a:pt x="241" y="292"/>
                    <a:pt x="244" y="294"/>
                  </a:cubicBezTo>
                  <a:cubicBezTo>
                    <a:pt x="246" y="296"/>
                    <a:pt x="247" y="298"/>
                    <a:pt x="249" y="298"/>
                  </a:cubicBezTo>
                  <a:cubicBezTo>
                    <a:pt x="250" y="299"/>
                    <a:pt x="253" y="300"/>
                    <a:pt x="255" y="300"/>
                  </a:cubicBezTo>
                  <a:cubicBezTo>
                    <a:pt x="256" y="300"/>
                    <a:pt x="260" y="301"/>
                    <a:pt x="261" y="302"/>
                  </a:cubicBezTo>
                  <a:cubicBezTo>
                    <a:pt x="263" y="302"/>
                    <a:pt x="264" y="304"/>
                    <a:pt x="265" y="304"/>
                  </a:cubicBezTo>
                  <a:cubicBezTo>
                    <a:pt x="265" y="305"/>
                    <a:pt x="266" y="307"/>
                    <a:pt x="267" y="309"/>
                  </a:cubicBezTo>
                  <a:cubicBezTo>
                    <a:pt x="268" y="309"/>
                    <a:pt x="270" y="309"/>
                    <a:pt x="272" y="308"/>
                  </a:cubicBezTo>
                  <a:cubicBezTo>
                    <a:pt x="274" y="307"/>
                    <a:pt x="278" y="306"/>
                    <a:pt x="280" y="306"/>
                  </a:cubicBezTo>
                  <a:cubicBezTo>
                    <a:pt x="281" y="306"/>
                    <a:pt x="284" y="306"/>
                    <a:pt x="286" y="306"/>
                  </a:cubicBezTo>
                  <a:cubicBezTo>
                    <a:pt x="287" y="306"/>
                    <a:pt x="289" y="307"/>
                    <a:pt x="290" y="308"/>
                  </a:cubicBezTo>
                  <a:cubicBezTo>
                    <a:pt x="291" y="308"/>
                    <a:pt x="293" y="310"/>
                    <a:pt x="294" y="311"/>
                  </a:cubicBezTo>
                  <a:cubicBezTo>
                    <a:pt x="294" y="312"/>
                    <a:pt x="294" y="314"/>
                    <a:pt x="292" y="315"/>
                  </a:cubicBezTo>
                  <a:cubicBezTo>
                    <a:pt x="291" y="315"/>
                    <a:pt x="290" y="317"/>
                    <a:pt x="290" y="319"/>
                  </a:cubicBezTo>
                  <a:cubicBezTo>
                    <a:pt x="290" y="320"/>
                    <a:pt x="291" y="322"/>
                    <a:pt x="291" y="323"/>
                  </a:cubicBezTo>
                  <a:cubicBezTo>
                    <a:pt x="292" y="325"/>
                    <a:pt x="292" y="327"/>
                    <a:pt x="292" y="328"/>
                  </a:cubicBezTo>
                  <a:cubicBezTo>
                    <a:pt x="291" y="329"/>
                    <a:pt x="291" y="332"/>
                    <a:pt x="290" y="334"/>
                  </a:cubicBezTo>
                  <a:cubicBezTo>
                    <a:pt x="289" y="336"/>
                    <a:pt x="290" y="338"/>
                    <a:pt x="292" y="340"/>
                  </a:cubicBezTo>
                  <a:cubicBezTo>
                    <a:pt x="292" y="342"/>
                    <a:pt x="295" y="344"/>
                    <a:pt x="296" y="346"/>
                  </a:cubicBezTo>
                  <a:cubicBezTo>
                    <a:pt x="297" y="347"/>
                    <a:pt x="301" y="348"/>
                    <a:pt x="302" y="348"/>
                  </a:cubicBezTo>
                  <a:cubicBezTo>
                    <a:pt x="305" y="348"/>
                    <a:pt x="309" y="348"/>
                    <a:pt x="310" y="348"/>
                  </a:cubicBezTo>
                  <a:cubicBezTo>
                    <a:pt x="312" y="348"/>
                    <a:pt x="314" y="347"/>
                    <a:pt x="315" y="346"/>
                  </a:cubicBezTo>
                  <a:cubicBezTo>
                    <a:pt x="317" y="345"/>
                    <a:pt x="318" y="344"/>
                    <a:pt x="318" y="342"/>
                  </a:cubicBezTo>
                  <a:cubicBezTo>
                    <a:pt x="319" y="340"/>
                    <a:pt x="321" y="339"/>
                    <a:pt x="323" y="338"/>
                  </a:cubicBezTo>
                  <a:cubicBezTo>
                    <a:pt x="324" y="337"/>
                    <a:pt x="325" y="337"/>
                    <a:pt x="325" y="337"/>
                  </a:cubicBezTo>
                  <a:cubicBezTo>
                    <a:pt x="325" y="337"/>
                    <a:pt x="325" y="335"/>
                    <a:pt x="325" y="332"/>
                  </a:cubicBezTo>
                  <a:cubicBezTo>
                    <a:pt x="325" y="331"/>
                    <a:pt x="325" y="328"/>
                    <a:pt x="325" y="327"/>
                  </a:cubicBezTo>
                  <a:cubicBezTo>
                    <a:pt x="325" y="325"/>
                    <a:pt x="324" y="322"/>
                    <a:pt x="324" y="322"/>
                  </a:cubicBezTo>
                  <a:cubicBezTo>
                    <a:pt x="324" y="320"/>
                    <a:pt x="326" y="317"/>
                    <a:pt x="328" y="316"/>
                  </a:cubicBezTo>
                  <a:cubicBezTo>
                    <a:pt x="328" y="316"/>
                    <a:pt x="328" y="316"/>
                    <a:pt x="329" y="316"/>
                  </a:cubicBezTo>
                  <a:cubicBezTo>
                    <a:pt x="330" y="315"/>
                    <a:pt x="331" y="314"/>
                    <a:pt x="331" y="313"/>
                  </a:cubicBezTo>
                  <a:cubicBezTo>
                    <a:pt x="331" y="311"/>
                    <a:pt x="331" y="310"/>
                    <a:pt x="331" y="307"/>
                  </a:cubicBezTo>
                  <a:cubicBezTo>
                    <a:pt x="331" y="305"/>
                    <a:pt x="330" y="303"/>
                    <a:pt x="329" y="302"/>
                  </a:cubicBezTo>
                  <a:cubicBezTo>
                    <a:pt x="328" y="300"/>
                    <a:pt x="325" y="300"/>
                    <a:pt x="324" y="299"/>
                  </a:cubicBezTo>
                  <a:cubicBezTo>
                    <a:pt x="323" y="298"/>
                    <a:pt x="321" y="296"/>
                    <a:pt x="321" y="295"/>
                  </a:cubicBezTo>
                  <a:cubicBezTo>
                    <a:pt x="321" y="294"/>
                    <a:pt x="321" y="291"/>
                    <a:pt x="321" y="289"/>
                  </a:cubicBezTo>
                  <a:cubicBezTo>
                    <a:pt x="321" y="287"/>
                    <a:pt x="321" y="284"/>
                    <a:pt x="322" y="281"/>
                  </a:cubicBezTo>
                  <a:cubicBezTo>
                    <a:pt x="323" y="279"/>
                    <a:pt x="325" y="276"/>
                    <a:pt x="326" y="275"/>
                  </a:cubicBezTo>
                  <a:cubicBezTo>
                    <a:pt x="327" y="274"/>
                    <a:pt x="329" y="272"/>
                    <a:pt x="331" y="272"/>
                  </a:cubicBezTo>
                  <a:cubicBezTo>
                    <a:pt x="333" y="271"/>
                    <a:pt x="336" y="269"/>
                    <a:pt x="339" y="268"/>
                  </a:cubicBezTo>
                  <a:cubicBezTo>
                    <a:pt x="341" y="266"/>
                    <a:pt x="344" y="264"/>
                    <a:pt x="345" y="264"/>
                  </a:cubicBezTo>
                  <a:cubicBezTo>
                    <a:pt x="347" y="262"/>
                    <a:pt x="349" y="260"/>
                    <a:pt x="351" y="259"/>
                  </a:cubicBezTo>
                  <a:cubicBezTo>
                    <a:pt x="353" y="258"/>
                    <a:pt x="355" y="255"/>
                    <a:pt x="357" y="254"/>
                  </a:cubicBezTo>
                  <a:cubicBezTo>
                    <a:pt x="358" y="252"/>
                    <a:pt x="361" y="251"/>
                    <a:pt x="363" y="251"/>
                  </a:cubicBezTo>
                  <a:cubicBezTo>
                    <a:pt x="365" y="250"/>
                    <a:pt x="367" y="251"/>
                    <a:pt x="368" y="252"/>
                  </a:cubicBezTo>
                  <a:cubicBezTo>
                    <a:pt x="369" y="252"/>
                    <a:pt x="370" y="252"/>
                    <a:pt x="371" y="250"/>
                  </a:cubicBezTo>
                  <a:cubicBezTo>
                    <a:pt x="372" y="249"/>
                    <a:pt x="373" y="248"/>
                    <a:pt x="374" y="248"/>
                  </a:cubicBezTo>
                  <a:cubicBezTo>
                    <a:pt x="375" y="248"/>
                    <a:pt x="377" y="248"/>
                    <a:pt x="378" y="248"/>
                  </a:cubicBezTo>
                  <a:cubicBezTo>
                    <a:pt x="379" y="248"/>
                    <a:pt x="382" y="248"/>
                    <a:pt x="383" y="247"/>
                  </a:cubicBezTo>
                  <a:cubicBezTo>
                    <a:pt x="384" y="247"/>
                    <a:pt x="386" y="245"/>
                    <a:pt x="386" y="244"/>
                  </a:cubicBezTo>
                  <a:cubicBezTo>
                    <a:pt x="386" y="242"/>
                    <a:pt x="384" y="241"/>
                    <a:pt x="383" y="241"/>
                  </a:cubicBezTo>
                  <a:cubicBezTo>
                    <a:pt x="382" y="240"/>
                    <a:pt x="379" y="238"/>
                    <a:pt x="377" y="238"/>
                  </a:cubicBezTo>
                  <a:cubicBezTo>
                    <a:pt x="375" y="238"/>
                    <a:pt x="372" y="236"/>
                    <a:pt x="370" y="235"/>
                  </a:cubicBezTo>
                  <a:cubicBezTo>
                    <a:pt x="367" y="234"/>
                    <a:pt x="365" y="233"/>
                    <a:pt x="364" y="231"/>
                  </a:cubicBezTo>
                  <a:cubicBezTo>
                    <a:pt x="363" y="229"/>
                    <a:pt x="361" y="228"/>
                    <a:pt x="360" y="228"/>
                  </a:cubicBezTo>
                  <a:cubicBezTo>
                    <a:pt x="359" y="228"/>
                    <a:pt x="357" y="226"/>
                    <a:pt x="356" y="224"/>
                  </a:cubicBezTo>
                  <a:cubicBezTo>
                    <a:pt x="356" y="222"/>
                    <a:pt x="356" y="219"/>
                    <a:pt x="358" y="219"/>
                  </a:cubicBezTo>
                  <a:cubicBezTo>
                    <a:pt x="360" y="219"/>
                    <a:pt x="362" y="217"/>
                    <a:pt x="362" y="216"/>
                  </a:cubicBezTo>
                  <a:cubicBezTo>
                    <a:pt x="363" y="214"/>
                    <a:pt x="363" y="213"/>
                    <a:pt x="361" y="212"/>
                  </a:cubicBezTo>
                  <a:cubicBezTo>
                    <a:pt x="360" y="210"/>
                    <a:pt x="358" y="209"/>
                    <a:pt x="356" y="209"/>
                  </a:cubicBezTo>
                  <a:cubicBezTo>
                    <a:pt x="354" y="209"/>
                    <a:pt x="353" y="208"/>
                    <a:pt x="353" y="207"/>
                  </a:cubicBezTo>
                  <a:cubicBezTo>
                    <a:pt x="353" y="205"/>
                    <a:pt x="353" y="204"/>
                    <a:pt x="354" y="204"/>
                  </a:cubicBezTo>
                  <a:cubicBezTo>
                    <a:pt x="354" y="204"/>
                    <a:pt x="356" y="203"/>
                    <a:pt x="357" y="202"/>
                  </a:cubicBezTo>
                  <a:cubicBezTo>
                    <a:pt x="358" y="200"/>
                    <a:pt x="361" y="198"/>
                    <a:pt x="362" y="198"/>
                  </a:cubicBezTo>
                  <a:cubicBezTo>
                    <a:pt x="363" y="197"/>
                    <a:pt x="365" y="197"/>
                    <a:pt x="367" y="197"/>
                  </a:cubicBezTo>
                  <a:cubicBezTo>
                    <a:pt x="369" y="198"/>
                    <a:pt x="370" y="198"/>
                    <a:pt x="372" y="197"/>
                  </a:cubicBezTo>
                  <a:cubicBezTo>
                    <a:pt x="374" y="197"/>
                    <a:pt x="374" y="195"/>
                    <a:pt x="372" y="194"/>
                  </a:cubicBezTo>
                  <a:cubicBezTo>
                    <a:pt x="370" y="192"/>
                    <a:pt x="369" y="190"/>
                    <a:pt x="368" y="190"/>
                  </a:cubicBezTo>
                  <a:cubicBezTo>
                    <a:pt x="368" y="190"/>
                    <a:pt x="366" y="188"/>
                    <a:pt x="364" y="186"/>
                  </a:cubicBezTo>
                  <a:cubicBezTo>
                    <a:pt x="362" y="185"/>
                    <a:pt x="360" y="182"/>
                    <a:pt x="359" y="181"/>
                  </a:cubicBezTo>
                  <a:cubicBezTo>
                    <a:pt x="357" y="180"/>
                    <a:pt x="354" y="178"/>
                    <a:pt x="353" y="176"/>
                  </a:cubicBezTo>
                  <a:cubicBezTo>
                    <a:pt x="351" y="175"/>
                    <a:pt x="350" y="172"/>
                    <a:pt x="350" y="171"/>
                  </a:cubicBezTo>
                  <a:cubicBezTo>
                    <a:pt x="350" y="170"/>
                    <a:pt x="350" y="167"/>
                    <a:pt x="349" y="166"/>
                  </a:cubicBezTo>
                  <a:cubicBezTo>
                    <a:pt x="349" y="166"/>
                    <a:pt x="347" y="163"/>
                    <a:pt x="346" y="161"/>
                  </a:cubicBezTo>
                  <a:cubicBezTo>
                    <a:pt x="345" y="160"/>
                    <a:pt x="344" y="158"/>
                    <a:pt x="344" y="158"/>
                  </a:cubicBezTo>
                  <a:cubicBezTo>
                    <a:pt x="344" y="158"/>
                    <a:pt x="343" y="159"/>
                    <a:pt x="341" y="159"/>
                  </a:cubicBezTo>
                  <a:cubicBezTo>
                    <a:pt x="341" y="159"/>
                    <a:pt x="338" y="159"/>
                    <a:pt x="336" y="1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9" name="Freeform 56">
              <a:extLst>
                <a:ext uri="{FF2B5EF4-FFF2-40B4-BE49-F238E27FC236}">
                  <a16:creationId xmlns:a16="http://schemas.microsoft.com/office/drawing/2014/main" id="{4D8A6879-2C62-409A-B0A9-90903A730801}"/>
                </a:ext>
              </a:extLst>
            </p:cNvPr>
            <p:cNvSpPr>
              <a:spLocks/>
            </p:cNvSpPr>
            <p:nvPr/>
          </p:nvSpPr>
          <p:spPr bwMode="auto">
            <a:xfrm>
              <a:off x="4872564" y="2121652"/>
              <a:ext cx="857026" cy="562423"/>
            </a:xfrm>
            <a:custGeom>
              <a:avLst/>
              <a:gdLst/>
              <a:ahLst/>
              <a:cxnLst>
                <a:cxn ang="0">
                  <a:pos x="470" y="116"/>
                </a:cxn>
                <a:cxn ang="0">
                  <a:pos x="437" y="107"/>
                </a:cxn>
                <a:cxn ang="0">
                  <a:pos x="399" y="89"/>
                </a:cxn>
                <a:cxn ang="0">
                  <a:pos x="367" y="98"/>
                </a:cxn>
                <a:cxn ang="0">
                  <a:pos x="354" y="93"/>
                </a:cxn>
                <a:cxn ang="0">
                  <a:pos x="342" y="88"/>
                </a:cxn>
                <a:cxn ang="0">
                  <a:pos x="316" y="83"/>
                </a:cxn>
                <a:cxn ang="0">
                  <a:pos x="292" y="88"/>
                </a:cxn>
                <a:cxn ang="0">
                  <a:pos x="277" y="91"/>
                </a:cxn>
                <a:cxn ang="0">
                  <a:pos x="265" y="74"/>
                </a:cxn>
                <a:cxn ang="0">
                  <a:pos x="252" y="102"/>
                </a:cxn>
                <a:cxn ang="0">
                  <a:pos x="263" y="135"/>
                </a:cxn>
                <a:cxn ang="0">
                  <a:pos x="229" y="124"/>
                </a:cxn>
                <a:cxn ang="0">
                  <a:pos x="233" y="73"/>
                </a:cxn>
                <a:cxn ang="0">
                  <a:pos x="262" y="48"/>
                </a:cxn>
                <a:cxn ang="0">
                  <a:pos x="269" y="15"/>
                </a:cxn>
                <a:cxn ang="0">
                  <a:pos x="230" y="0"/>
                </a:cxn>
                <a:cxn ang="0">
                  <a:pos x="201" y="18"/>
                </a:cxn>
                <a:cxn ang="0">
                  <a:pos x="159" y="41"/>
                </a:cxn>
                <a:cxn ang="0">
                  <a:pos x="150" y="77"/>
                </a:cxn>
                <a:cxn ang="0">
                  <a:pos x="182" y="90"/>
                </a:cxn>
                <a:cxn ang="0">
                  <a:pos x="161" y="114"/>
                </a:cxn>
                <a:cxn ang="0">
                  <a:pos x="154" y="140"/>
                </a:cxn>
                <a:cxn ang="0">
                  <a:pos x="129" y="138"/>
                </a:cxn>
                <a:cxn ang="0">
                  <a:pos x="100" y="158"/>
                </a:cxn>
                <a:cxn ang="0">
                  <a:pos x="89" y="150"/>
                </a:cxn>
                <a:cxn ang="0">
                  <a:pos x="102" y="115"/>
                </a:cxn>
                <a:cxn ang="0">
                  <a:pos x="69" y="103"/>
                </a:cxn>
                <a:cxn ang="0">
                  <a:pos x="73" y="93"/>
                </a:cxn>
                <a:cxn ang="0">
                  <a:pos x="56" y="112"/>
                </a:cxn>
                <a:cxn ang="0">
                  <a:pos x="44" y="134"/>
                </a:cxn>
                <a:cxn ang="0">
                  <a:pos x="51" y="171"/>
                </a:cxn>
                <a:cxn ang="0">
                  <a:pos x="37" y="197"/>
                </a:cxn>
                <a:cxn ang="0">
                  <a:pos x="23" y="213"/>
                </a:cxn>
                <a:cxn ang="0">
                  <a:pos x="10" y="237"/>
                </a:cxn>
                <a:cxn ang="0">
                  <a:pos x="7" y="256"/>
                </a:cxn>
                <a:cxn ang="0">
                  <a:pos x="37" y="280"/>
                </a:cxn>
                <a:cxn ang="0">
                  <a:pos x="85" y="294"/>
                </a:cxn>
                <a:cxn ang="0">
                  <a:pos x="119" y="311"/>
                </a:cxn>
                <a:cxn ang="0">
                  <a:pos x="147" y="286"/>
                </a:cxn>
                <a:cxn ang="0">
                  <a:pos x="188" y="284"/>
                </a:cxn>
                <a:cxn ang="0">
                  <a:pos x="227" y="285"/>
                </a:cxn>
                <a:cxn ang="0">
                  <a:pos x="276" y="282"/>
                </a:cxn>
                <a:cxn ang="0">
                  <a:pos x="319" y="285"/>
                </a:cxn>
                <a:cxn ang="0">
                  <a:pos x="356" y="298"/>
                </a:cxn>
                <a:cxn ang="0">
                  <a:pos x="363" y="276"/>
                </a:cxn>
                <a:cxn ang="0">
                  <a:pos x="377" y="251"/>
                </a:cxn>
                <a:cxn ang="0">
                  <a:pos x="392" y="239"/>
                </a:cxn>
                <a:cxn ang="0">
                  <a:pos x="416" y="223"/>
                </a:cxn>
                <a:cxn ang="0">
                  <a:pos x="435" y="200"/>
                </a:cxn>
                <a:cxn ang="0">
                  <a:pos x="421" y="181"/>
                </a:cxn>
                <a:cxn ang="0">
                  <a:pos x="409" y="170"/>
                </a:cxn>
                <a:cxn ang="0">
                  <a:pos x="421" y="163"/>
                </a:cxn>
                <a:cxn ang="0">
                  <a:pos x="459" y="163"/>
                </a:cxn>
              </a:cxnLst>
              <a:rect l="0" t="0" r="r" b="b"/>
              <a:pathLst>
                <a:path w="473" h="311">
                  <a:moveTo>
                    <a:pt x="468" y="145"/>
                  </a:moveTo>
                  <a:cubicBezTo>
                    <a:pt x="466" y="144"/>
                    <a:pt x="465" y="141"/>
                    <a:pt x="466" y="139"/>
                  </a:cubicBezTo>
                  <a:cubicBezTo>
                    <a:pt x="467" y="137"/>
                    <a:pt x="468" y="134"/>
                    <a:pt x="469" y="133"/>
                  </a:cubicBezTo>
                  <a:cubicBezTo>
                    <a:pt x="469" y="132"/>
                    <a:pt x="469" y="130"/>
                    <a:pt x="468" y="128"/>
                  </a:cubicBezTo>
                  <a:cubicBezTo>
                    <a:pt x="467" y="128"/>
                    <a:pt x="467" y="125"/>
                    <a:pt x="467" y="124"/>
                  </a:cubicBezTo>
                  <a:cubicBezTo>
                    <a:pt x="467" y="122"/>
                    <a:pt x="468" y="120"/>
                    <a:pt x="469" y="120"/>
                  </a:cubicBezTo>
                  <a:cubicBezTo>
                    <a:pt x="471" y="119"/>
                    <a:pt x="470" y="117"/>
                    <a:pt x="470" y="116"/>
                  </a:cubicBezTo>
                  <a:cubicBezTo>
                    <a:pt x="470" y="115"/>
                    <a:pt x="468" y="113"/>
                    <a:pt x="467" y="113"/>
                  </a:cubicBezTo>
                  <a:cubicBezTo>
                    <a:pt x="466" y="112"/>
                    <a:pt x="463" y="112"/>
                    <a:pt x="462" y="112"/>
                  </a:cubicBezTo>
                  <a:cubicBezTo>
                    <a:pt x="461" y="111"/>
                    <a:pt x="458" y="111"/>
                    <a:pt x="456" y="111"/>
                  </a:cubicBezTo>
                  <a:cubicBezTo>
                    <a:pt x="454" y="111"/>
                    <a:pt x="451" y="112"/>
                    <a:pt x="448" y="113"/>
                  </a:cubicBezTo>
                  <a:cubicBezTo>
                    <a:pt x="446" y="115"/>
                    <a:pt x="445" y="115"/>
                    <a:pt x="444" y="114"/>
                  </a:cubicBezTo>
                  <a:cubicBezTo>
                    <a:pt x="443" y="112"/>
                    <a:pt x="442" y="110"/>
                    <a:pt x="442" y="110"/>
                  </a:cubicBezTo>
                  <a:cubicBezTo>
                    <a:pt x="441" y="109"/>
                    <a:pt x="439" y="107"/>
                    <a:pt x="437" y="107"/>
                  </a:cubicBezTo>
                  <a:cubicBezTo>
                    <a:pt x="436" y="106"/>
                    <a:pt x="433" y="106"/>
                    <a:pt x="431" y="106"/>
                  </a:cubicBezTo>
                  <a:cubicBezTo>
                    <a:pt x="429" y="105"/>
                    <a:pt x="427" y="104"/>
                    <a:pt x="426" y="103"/>
                  </a:cubicBezTo>
                  <a:cubicBezTo>
                    <a:pt x="424" y="103"/>
                    <a:pt x="422" y="101"/>
                    <a:pt x="420" y="99"/>
                  </a:cubicBezTo>
                  <a:cubicBezTo>
                    <a:pt x="418" y="98"/>
                    <a:pt x="414" y="96"/>
                    <a:pt x="411" y="94"/>
                  </a:cubicBezTo>
                  <a:cubicBezTo>
                    <a:pt x="409" y="94"/>
                    <a:pt x="407" y="92"/>
                    <a:pt x="406" y="91"/>
                  </a:cubicBezTo>
                  <a:cubicBezTo>
                    <a:pt x="406" y="89"/>
                    <a:pt x="404" y="88"/>
                    <a:pt x="403" y="88"/>
                  </a:cubicBezTo>
                  <a:cubicBezTo>
                    <a:pt x="402" y="87"/>
                    <a:pt x="400" y="87"/>
                    <a:pt x="399" y="89"/>
                  </a:cubicBezTo>
                  <a:cubicBezTo>
                    <a:pt x="398" y="90"/>
                    <a:pt x="396" y="90"/>
                    <a:pt x="394" y="89"/>
                  </a:cubicBezTo>
                  <a:cubicBezTo>
                    <a:pt x="392" y="88"/>
                    <a:pt x="391" y="88"/>
                    <a:pt x="389" y="90"/>
                  </a:cubicBezTo>
                  <a:cubicBezTo>
                    <a:pt x="388" y="91"/>
                    <a:pt x="386" y="93"/>
                    <a:pt x="386" y="95"/>
                  </a:cubicBezTo>
                  <a:cubicBezTo>
                    <a:pt x="386" y="97"/>
                    <a:pt x="385" y="99"/>
                    <a:pt x="384" y="99"/>
                  </a:cubicBezTo>
                  <a:cubicBezTo>
                    <a:pt x="383" y="100"/>
                    <a:pt x="380" y="101"/>
                    <a:pt x="378" y="101"/>
                  </a:cubicBezTo>
                  <a:cubicBezTo>
                    <a:pt x="376" y="101"/>
                    <a:pt x="374" y="100"/>
                    <a:pt x="372" y="100"/>
                  </a:cubicBezTo>
                  <a:cubicBezTo>
                    <a:pt x="371" y="99"/>
                    <a:pt x="368" y="98"/>
                    <a:pt x="367" y="98"/>
                  </a:cubicBezTo>
                  <a:cubicBezTo>
                    <a:pt x="366" y="98"/>
                    <a:pt x="365" y="97"/>
                    <a:pt x="365" y="95"/>
                  </a:cubicBezTo>
                  <a:cubicBezTo>
                    <a:pt x="366" y="94"/>
                    <a:pt x="366" y="92"/>
                    <a:pt x="366" y="90"/>
                  </a:cubicBezTo>
                  <a:cubicBezTo>
                    <a:pt x="366" y="90"/>
                    <a:pt x="366" y="89"/>
                    <a:pt x="366" y="88"/>
                  </a:cubicBezTo>
                  <a:cubicBezTo>
                    <a:pt x="366" y="87"/>
                    <a:pt x="366" y="87"/>
                    <a:pt x="365" y="87"/>
                  </a:cubicBezTo>
                  <a:cubicBezTo>
                    <a:pt x="364" y="88"/>
                    <a:pt x="363" y="89"/>
                    <a:pt x="362" y="90"/>
                  </a:cubicBezTo>
                  <a:cubicBezTo>
                    <a:pt x="361" y="90"/>
                    <a:pt x="359" y="91"/>
                    <a:pt x="358" y="91"/>
                  </a:cubicBezTo>
                  <a:cubicBezTo>
                    <a:pt x="356" y="91"/>
                    <a:pt x="354" y="92"/>
                    <a:pt x="354" y="93"/>
                  </a:cubicBezTo>
                  <a:cubicBezTo>
                    <a:pt x="353" y="94"/>
                    <a:pt x="352" y="95"/>
                    <a:pt x="351" y="95"/>
                  </a:cubicBezTo>
                  <a:cubicBezTo>
                    <a:pt x="351" y="96"/>
                    <a:pt x="350" y="96"/>
                    <a:pt x="349" y="95"/>
                  </a:cubicBezTo>
                  <a:cubicBezTo>
                    <a:pt x="348" y="95"/>
                    <a:pt x="346" y="96"/>
                    <a:pt x="344" y="96"/>
                  </a:cubicBezTo>
                  <a:cubicBezTo>
                    <a:pt x="342" y="97"/>
                    <a:pt x="340" y="97"/>
                    <a:pt x="339" y="97"/>
                  </a:cubicBezTo>
                  <a:cubicBezTo>
                    <a:pt x="338" y="97"/>
                    <a:pt x="337" y="96"/>
                    <a:pt x="337" y="95"/>
                  </a:cubicBezTo>
                  <a:cubicBezTo>
                    <a:pt x="337" y="95"/>
                    <a:pt x="338" y="94"/>
                    <a:pt x="339" y="92"/>
                  </a:cubicBezTo>
                  <a:cubicBezTo>
                    <a:pt x="341" y="91"/>
                    <a:pt x="342" y="89"/>
                    <a:pt x="342" y="88"/>
                  </a:cubicBezTo>
                  <a:cubicBezTo>
                    <a:pt x="342" y="88"/>
                    <a:pt x="341" y="86"/>
                    <a:pt x="341" y="84"/>
                  </a:cubicBezTo>
                  <a:cubicBezTo>
                    <a:pt x="340" y="83"/>
                    <a:pt x="339" y="81"/>
                    <a:pt x="339" y="80"/>
                  </a:cubicBezTo>
                  <a:cubicBezTo>
                    <a:pt x="339" y="79"/>
                    <a:pt x="338" y="78"/>
                    <a:pt x="337" y="77"/>
                  </a:cubicBezTo>
                  <a:cubicBezTo>
                    <a:pt x="337" y="76"/>
                    <a:pt x="334" y="75"/>
                    <a:pt x="332" y="76"/>
                  </a:cubicBezTo>
                  <a:cubicBezTo>
                    <a:pt x="331" y="76"/>
                    <a:pt x="328" y="77"/>
                    <a:pt x="326" y="78"/>
                  </a:cubicBezTo>
                  <a:cubicBezTo>
                    <a:pt x="325" y="78"/>
                    <a:pt x="323" y="80"/>
                    <a:pt x="322" y="80"/>
                  </a:cubicBezTo>
                  <a:cubicBezTo>
                    <a:pt x="320" y="81"/>
                    <a:pt x="318" y="83"/>
                    <a:pt x="316" y="83"/>
                  </a:cubicBezTo>
                  <a:cubicBezTo>
                    <a:pt x="316" y="84"/>
                    <a:pt x="315" y="86"/>
                    <a:pt x="315" y="87"/>
                  </a:cubicBezTo>
                  <a:cubicBezTo>
                    <a:pt x="315" y="88"/>
                    <a:pt x="314" y="90"/>
                    <a:pt x="312" y="90"/>
                  </a:cubicBezTo>
                  <a:cubicBezTo>
                    <a:pt x="309" y="90"/>
                    <a:pt x="307" y="90"/>
                    <a:pt x="305" y="89"/>
                  </a:cubicBezTo>
                  <a:cubicBezTo>
                    <a:pt x="304" y="89"/>
                    <a:pt x="301" y="89"/>
                    <a:pt x="300" y="89"/>
                  </a:cubicBezTo>
                  <a:cubicBezTo>
                    <a:pt x="300" y="89"/>
                    <a:pt x="299" y="90"/>
                    <a:pt x="298" y="90"/>
                  </a:cubicBezTo>
                  <a:cubicBezTo>
                    <a:pt x="296" y="90"/>
                    <a:pt x="294" y="90"/>
                    <a:pt x="292" y="91"/>
                  </a:cubicBezTo>
                  <a:cubicBezTo>
                    <a:pt x="291" y="91"/>
                    <a:pt x="291" y="90"/>
                    <a:pt x="292" y="88"/>
                  </a:cubicBezTo>
                  <a:cubicBezTo>
                    <a:pt x="294" y="86"/>
                    <a:pt x="294" y="85"/>
                    <a:pt x="292" y="85"/>
                  </a:cubicBezTo>
                  <a:cubicBezTo>
                    <a:pt x="291" y="85"/>
                    <a:pt x="290" y="83"/>
                    <a:pt x="290" y="81"/>
                  </a:cubicBezTo>
                  <a:cubicBezTo>
                    <a:pt x="290" y="80"/>
                    <a:pt x="289" y="80"/>
                    <a:pt x="287" y="81"/>
                  </a:cubicBezTo>
                  <a:cubicBezTo>
                    <a:pt x="285" y="81"/>
                    <a:pt x="284" y="83"/>
                    <a:pt x="284" y="84"/>
                  </a:cubicBezTo>
                  <a:cubicBezTo>
                    <a:pt x="285" y="85"/>
                    <a:pt x="285" y="87"/>
                    <a:pt x="285" y="88"/>
                  </a:cubicBezTo>
                  <a:cubicBezTo>
                    <a:pt x="284" y="90"/>
                    <a:pt x="283" y="91"/>
                    <a:pt x="282" y="91"/>
                  </a:cubicBezTo>
                  <a:cubicBezTo>
                    <a:pt x="280" y="91"/>
                    <a:pt x="278" y="91"/>
                    <a:pt x="277" y="91"/>
                  </a:cubicBezTo>
                  <a:cubicBezTo>
                    <a:pt x="276" y="92"/>
                    <a:pt x="275" y="91"/>
                    <a:pt x="274" y="89"/>
                  </a:cubicBezTo>
                  <a:cubicBezTo>
                    <a:pt x="274" y="88"/>
                    <a:pt x="273" y="87"/>
                    <a:pt x="271" y="86"/>
                  </a:cubicBezTo>
                  <a:cubicBezTo>
                    <a:pt x="270" y="86"/>
                    <a:pt x="267" y="87"/>
                    <a:pt x="266" y="88"/>
                  </a:cubicBezTo>
                  <a:cubicBezTo>
                    <a:pt x="265" y="90"/>
                    <a:pt x="264" y="90"/>
                    <a:pt x="263" y="88"/>
                  </a:cubicBezTo>
                  <a:cubicBezTo>
                    <a:pt x="263" y="86"/>
                    <a:pt x="263" y="84"/>
                    <a:pt x="264" y="83"/>
                  </a:cubicBezTo>
                  <a:cubicBezTo>
                    <a:pt x="265" y="82"/>
                    <a:pt x="266" y="79"/>
                    <a:pt x="266" y="78"/>
                  </a:cubicBezTo>
                  <a:cubicBezTo>
                    <a:pt x="266" y="77"/>
                    <a:pt x="266" y="75"/>
                    <a:pt x="265" y="74"/>
                  </a:cubicBezTo>
                  <a:cubicBezTo>
                    <a:pt x="264" y="73"/>
                    <a:pt x="263" y="72"/>
                    <a:pt x="260" y="71"/>
                  </a:cubicBezTo>
                  <a:cubicBezTo>
                    <a:pt x="258" y="71"/>
                    <a:pt x="256" y="73"/>
                    <a:pt x="256" y="75"/>
                  </a:cubicBezTo>
                  <a:cubicBezTo>
                    <a:pt x="257" y="78"/>
                    <a:pt x="255" y="79"/>
                    <a:pt x="254" y="78"/>
                  </a:cubicBezTo>
                  <a:cubicBezTo>
                    <a:pt x="252" y="77"/>
                    <a:pt x="250" y="77"/>
                    <a:pt x="248" y="78"/>
                  </a:cubicBezTo>
                  <a:cubicBezTo>
                    <a:pt x="247" y="79"/>
                    <a:pt x="246" y="82"/>
                    <a:pt x="246" y="83"/>
                  </a:cubicBezTo>
                  <a:cubicBezTo>
                    <a:pt x="246" y="86"/>
                    <a:pt x="247" y="90"/>
                    <a:pt x="249" y="92"/>
                  </a:cubicBezTo>
                  <a:cubicBezTo>
                    <a:pt x="250" y="95"/>
                    <a:pt x="251" y="99"/>
                    <a:pt x="252" y="102"/>
                  </a:cubicBezTo>
                  <a:cubicBezTo>
                    <a:pt x="252" y="104"/>
                    <a:pt x="253" y="107"/>
                    <a:pt x="254" y="108"/>
                  </a:cubicBezTo>
                  <a:cubicBezTo>
                    <a:pt x="254" y="109"/>
                    <a:pt x="254" y="112"/>
                    <a:pt x="254" y="114"/>
                  </a:cubicBezTo>
                  <a:cubicBezTo>
                    <a:pt x="254" y="116"/>
                    <a:pt x="256" y="118"/>
                    <a:pt x="257" y="118"/>
                  </a:cubicBezTo>
                  <a:cubicBezTo>
                    <a:pt x="259" y="118"/>
                    <a:pt x="261" y="119"/>
                    <a:pt x="262" y="121"/>
                  </a:cubicBezTo>
                  <a:cubicBezTo>
                    <a:pt x="264" y="122"/>
                    <a:pt x="265" y="124"/>
                    <a:pt x="266" y="126"/>
                  </a:cubicBezTo>
                  <a:cubicBezTo>
                    <a:pt x="267" y="127"/>
                    <a:pt x="267" y="129"/>
                    <a:pt x="266" y="131"/>
                  </a:cubicBezTo>
                  <a:cubicBezTo>
                    <a:pt x="265" y="132"/>
                    <a:pt x="264" y="134"/>
                    <a:pt x="263" y="135"/>
                  </a:cubicBezTo>
                  <a:cubicBezTo>
                    <a:pt x="262" y="137"/>
                    <a:pt x="261" y="139"/>
                    <a:pt x="259" y="140"/>
                  </a:cubicBezTo>
                  <a:cubicBezTo>
                    <a:pt x="257" y="140"/>
                    <a:pt x="255" y="139"/>
                    <a:pt x="254" y="138"/>
                  </a:cubicBezTo>
                  <a:cubicBezTo>
                    <a:pt x="254" y="136"/>
                    <a:pt x="250" y="135"/>
                    <a:pt x="248" y="134"/>
                  </a:cubicBezTo>
                  <a:cubicBezTo>
                    <a:pt x="245" y="134"/>
                    <a:pt x="242" y="134"/>
                    <a:pt x="239" y="135"/>
                  </a:cubicBezTo>
                  <a:cubicBezTo>
                    <a:pt x="237" y="136"/>
                    <a:pt x="235" y="135"/>
                    <a:pt x="234" y="133"/>
                  </a:cubicBezTo>
                  <a:cubicBezTo>
                    <a:pt x="234" y="131"/>
                    <a:pt x="232" y="128"/>
                    <a:pt x="231" y="128"/>
                  </a:cubicBezTo>
                  <a:cubicBezTo>
                    <a:pt x="229" y="128"/>
                    <a:pt x="228" y="126"/>
                    <a:pt x="229" y="124"/>
                  </a:cubicBezTo>
                  <a:cubicBezTo>
                    <a:pt x="229" y="123"/>
                    <a:pt x="229" y="119"/>
                    <a:pt x="229" y="117"/>
                  </a:cubicBezTo>
                  <a:cubicBezTo>
                    <a:pt x="228" y="115"/>
                    <a:pt x="228" y="112"/>
                    <a:pt x="227" y="110"/>
                  </a:cubicBezTo>
                  <a:cubicBezTo>
                    <a:pt x="227" y="108"/>
                    <a:pt x="227" y="105"/>
                    <a:pt x="228" y="103"/>
                  </a:cubicBezTo>
                  <a:cubicBezTo>
                    <a:pt x="229" y="101"/>
                    <a:pt x="231" y="97"/>
                    <a:pt x="233" y="95"/>
                  </a:cubicBezTo>
                  <a:cubicBezTo>
                    <a:pt x="234" y="93"/>
                    <a:pt x="234" y="89"/>
                    <a:pt x="234" y="86"/>
                  </a:cubicBezTo>
                  <a:cubicBezTo>
                    <a:pt x="233" y="84"/>
                    <a:pt x="232" y="80"/>
                    <a:pt x="231" y="79"/>
                  </a:cubicBezTo>
                  <a:cubicBezTo>
                    <a:pt x="231" y="76"/>
                    <a:pt x="231" y="74"/>
                    <a:pt x="233" y="73"/>
                  </a:cubicBezTo>
                  <a:cubicBezTo>
                    <a:pt x="235" y="73"/>
                    <a:pt x="236" y="72"/>
                    <a:pt x="236" y="70"/>
                  </a:cubicBezTo>
                  <a:cubicBezTo>
                    <a:pt x="236" y="69"/>
                    <a:pt x="239" y="68"/>
                    <a:pt x="241" y="68"/>
                  </a:cubicBezTo>
                  <a:cubicBezTo>
                    <a:pt x="244" y="68"/>
                    <a:pt x="247" y="68"/>
                    <a:pt x="248" y="68"/>
                  </a:cubicBezTo>
                  <a:cubicBezTo>
                    <a:pt x="249" y="68"/>
                    <a:pt x="252" y="66"/>
                    <a:pt x="254" y="65"/>
                  </a:cubicBezTo>
                  <a:cubicBezTo>
                    <a:pt x="256" y="64"/>
                    <a:pt x="257" y="61"/>
                    <a:pt x="256" y="60"/>
                  </a:cubicBezTo>
                  <a:cubicBezTo>
                    <a:pt x="256" y="58"/>
                    <a:pt x="257" y="56"/>
                    <a:pt x="258" y="54"/>
                  </a:cubicBezTo>
                  <a:cubicBezTo>
                    <a:pt x="260" y="52"/>
                    <a:pt x="262" y="50"/>
                    <a:pt x="262" y="48"/>
                  </a:cubicBezTo>
                  <a:cubicBezTo>
                    <a:pt x="263" y="46"/>
                    <a:pt x="265" y="44"/>
                    <a:pt x="267" y="41"/>
                  </a:cubicBezTo>
                  <a:cubicBezTo>
                    <a:pt x="268" y="40"/>
                    <a:pt x="268" y="37"/>
                    <a:pt x="268" y="35"/>
                  </a:cubicBezTo>
                  <a:cubicBezTo>
                    <a:pt x="267" y="35"/>
                    <a:pt x="268" y="33"/>
                    <a:pt x="269" y="31"/>
                  </a:cubicBezTo>
                  <a:cubicBezTo>
                    <a:pt x="270" y="30"/>
                    <a:pt x="272" y="28"/>
                    <a:pt x="271" y="27"/>
                  </a:cubicBezTo>
                  <a:cubicBezTo>
                    <a:pt x="271" y="25"/>
                    <a:pt x="271" y="23"/>
                    <a:pt x="271" y="21"/>
                  </a:cubicBezTo>
                  <a:cubicBezTo>
                    <a:pt x="271" y="19"/>
                    <a:pt x="271" y="18"/>
                    <a:pt x="271" y="18"/>
                  </a:cubicBezTo>
                  <a:cubicBezTo>
                    <a:pt x="271" y="18"/>
                    <a:pt x="270" y="16"/>
                    <a:pt x="269" y="15"/>
                  </a:cubicBezTo>
                  <a:cubicBezTo>
                    <a:pt x="268" y="13"/>
                    <a:pt x="267" y="11"/>
                    <a:pt x="266" y="10"/>
                  </a:cubicBezTo>
                  <a:cubicBezTo>
                    <a:pt x="265" y="9"/>
                    <a:pt x="262" y="8"/>
                    <a:pt x="260" y="7"/>
                  </a:cubicBezTo>
                  <a:cubicBezTo>
                    <a:pt x="259" y="6"/>
                    <a:pt x="257" y="5"/>
                    <a:pt x="255" y="4"/>
                  </a:cubicBezTo>
                  <a:cubicBezTo>
                    <a:pt x="253" y="4"/>
                    <a:pt x="249" y="4"/>
                    <a:pt x="248" y="5"/>
                  </a:cubicBezTo>
                  <a:cubicBezTo>
                    <a:pt x="245" y="5"/>
                    <a:pt x="242" y="5"/>
                    <a:pt x="241" y="4"/>
                  </a:cubicBezTo>
                  <a:cubicBezTo>
                    <a:pt x="241" y="3"/>
                    <a:pt x="237" y="2"/>
                    <a:pt x="234" y="2"/>
                  </a:cubicBezTo>
                  <a:cubicBezTo>
                    <a:pt x="232" y="1"/>
                    <a:pt x="230" y="0"/>
                    <a:pt x="230" y="0"/>
                  </a:cubicBezTo>
                  <a:cubicBezTo>
                    <a:pt x="230" y="0"/>
                    <a:pt x="229" y="0"/>
                    <a:pt x="228" y="1"/>
                  </a:cubicBezTo>
                  <a:cubicBezTo>
                    <a:pt x="227" y="2"/>
                    <a:pt x="225" y="3"/>
                    <a:pt x="224" y="4"/>
                  </a:cubicBezTo>
                  <a:cubicBezTo>
                    <a:pt x="223" y="4"/>
                    <a:pt x="222" y="6"/>
                    <a:pt x="221" y="7"/>
                  </a:cubicBezTo>
                  <a:cubicBezTo>
                    <a:pt x="220" y="9"/>
                    <a:pt x="219" y="10"/>
                    <a:pt x="217" y="9"/>
                  </a:cubicBezTo>
                  <a:cubicBezTo>
                    <a:pt x="216" y="9"/>
                    <a:pt x="214" y="10"/>
                    <a:pt x="213" y="11"/>
                  </a:cubicBezTo>
                  <a:cubicBezTo>
                    <a:pt x="211" y="11"/>
                    <a:pt x="209" y="13"/>
                    <a:pt x="208" y="14"/>
                  </a:cubicBezTo>
                  <a:cubicBezTo>
                    <a:pt x="207" y="15"/>
                    <a:pt x="203" y="17"/>
                    <a:pt x="201" y="18"/>
                  </a:cubicBezTo>
                  <a:cubicBezTo>
                    <a:pt x="199" y="19"/>
                    <a:pt x="196" y="19"/>
                    <a:pt x="194" y="20"/>
                  </a:cubicBezTo>
                  <a:cubicBezTo>
                    <a:pt x="193" y="21"/>
                    <a:pt x="191" y="23"/>
                    <a:pt x="188" y="24"/>
                  </a:cubicBezTo>
                  <a:cubicBezTo>
                    <a:pt x="185" y="25"/>
                    <a:pt x="182" y="27"/>
                    <a:pt x="180" y="27"/>
                  </a:cubicBezTo>
                  <a:cubicBezTo>
                    <a:pt x="178" y="29"/>
                    <a:pt x="176" y="31"/>
                    <a:pt x="175" y="32"/>
                  </a:cubicBezTo>
                  <a:cubicBezTo>
                    <a:pt x="174" y="33"/>
                    <a:pt x="172" y="34"/>
                    <a:pt x="170" y="34"/>
                  </a:cubicBezTo>
                  <a:cubicBezTo>
                    <a:pt x="168" y="35"/>
                    <a:pt x="166" y="36"/>
                    <a:pt x="165" y="37"/>
                  </a:cubicBezTo>
                  <a:cubicBezTo>
                    <a:pt x="163" y="38"/>
                    <a:pt x="160" y="40"/>
                    <a:pt x="159" y="41"/>
                  </a:cubicBezTo>
                  <a:cubicBezTo>
                    <a:pt x="156" y="43"/>
                    <a:pt x="154" y="46"/>
                    <a:pt x="153" y="47"/>
                  </a:cubicBezTo>
                  <a:cubicBezTo>
                    <a:pt x="152" y="48"/>
                    <a:pt x="150" y="48"/>
                    <a:pt x="149" y="48"/>
                  </a:cubicBezTo>
                  <a:cubicBezTo>
                    <a:pt x="147" y="49"/>
                    <a:pt x="145" y="50"/>
                    <a:pt x="144" y="52"/>
                  </a:cubicBezTo>
                  <a:cubicBezTo>
                    <a:pt x="142" y="53"/>
                    <a:pt x="140" y="56"/>
                    <a:pt x="140" y="59"/>
                  </a:cubicBezTo>
                  <a:cubicBezTo>
                    <a:pt x="139" y="61"/>
                    <a:pt x="139" y="66"/>
                    <a:pt x="140" y="67"/>
                  </a:cubicBezTo>
                  <a:cubicBezTo>
                    <a:pt x="140" y="69"/>
                    <a:pt x="142" y="72"/>
                    <a:pt x="144" y="73"/>
                  </a:cubicBezTo>
                  <a:cubicBezTo>
                    <a:pt x="146" y="75"/>
                    <a:pt x="148" y="76"/>
                    <a:pt x="150" y="77"/>
                  </a:cubicBezTo>
                  <a:cubicBezTo>
                    <a:pt x="152" y="78"/>
                    <a:pt x="155" y="80"/>
                    <a:pt x="157" y="80"/>
                  </a:cubicBezTo>
                  <a:cubicBezTo>
                    <a:pt x="159" y="80"/>
                    <a:pt x="163" y="80"/>
                    <a:pt x="164" y="80"/>
                  </a:cubicBezTo>
                  <a:cubicBezTo>
                    <a:pt x="167" y="79"/>
                    <a:pt x="170" y="79"/>
                    <a:pt x="172" y="80"/>
                  </a:cubicBezTo>
                  <a:cubicBezTo>
                    <a:pt x="173" y="81"/>
                    <a:pt x="176" y="79"/>
                    <a:pt x="178" y="77"/>
                  </a:cubicBezTo>
                  <a:cubicBezTo>
                    <a:pt x="180" y="76"/>
                    <a:pt x="181" y="76"/>
                    <a:pt x="182" y="78"/>
                  </a:cubicBezTo>
                  <a:cubicBezTo>
                    <a:pt x="183" y="80"/>
                    <a:pt x="184" y="83"/>
                    <a:pt x="185" y="85"/>
                  </a:cubicBezTo>
                  <a:cubicBezTo>
                    <a:pt x="185" y="86"/>
                    <a:pt x="184" y="88"/>
                    <a:pt x="182" y="90"/>
                  </a:cubicBezTo>
                  <a:cubicBezTo>
                    <a:pt x="182" y="91"/>
                    <a:pt x="179" y="93"/>
                    <a:pt x="176" y="93"/>
                  </a:cubicBezTo>
                  <a:cubicBezTo>
                    <a:pt x="174" y="93"/>
                    <a:pt x="171" y="93"/>
                    <a:pt x="169" y="93"/>
                  </a:cubicBezTo>
                  <a:cubicBezTo>
                    <a:pt x="166" y="94"/>
                    <a:pt x="163" y="95"/>
                    <a:pt x="160" y="96"/>
                  </a:cubicBezTo>
                  <a:cubicBezTo>
                    <a:pt x="158" y="96"/>
                    <a:pt x="157" y="98"/>
                    <a:pt x="157" y="100"/>
                  </a:cubicBezTo>
                  <a:cubicBezTo>
                    <a:pt x="158" y="101"/>
                    <a:pt x="158" y="103"/>
                    <a:pt x="157" y="105"/>
                  </a:cubicBezTo>
                  <a:cubicBezTo>
                    <a:pt x="156" y="106"/>
                    <a:pt x="156" y="108"/>
                    <a:pt x="156" y="109"/>
                  </a:cubicBezTo>
                  <a:cubicBezTo>
                    <a:pt x="157" y="111"/>
                    <a:pt x="159" y="113"/>
                    <a:pt x="161" y="114"/>
                  </a:cubicBezTo>
                  <a:cubicBezTo>
                    <a:pt x="164" y="116"/>
                    <a:pt x="166" y="118"/>
                    <a:pt x="166" y="121"/>
                  </a:cubicBezTo>
                  <a:cubicBezTo>
                    <a:pt x="166" y="122"/>
                    <a:pt x="164" y="125"/>
                    <a:pt x="162" y="125"/>
                  </a:cubicBezTo>
                  <a:cubicBezTo>
                    <a:pt x="160" y="126"/>
                    <a:pt x="158" y="125"/>
                    <a:pt x="156" y="124"/>
                  </a:cubicBezTo>
                  <a:cubicBezTo>
                    <a:pt x="155" y="123"/>
                    <a:pt x="153" y="124"/>
                    <a:pt x="153" y="125"/>
                  </a:cubicBezTo>
                  <a:cubicBezTo>
                    <a:pt x="153" y="126"/>
                    <a:pt x="153" y="129"/>
                    <a:pt x="153" y="130"/>
                  </a:cubicBezTo>
                  <a:cubicBezTo>
                    <a:pt x="153" y="132"/>
                    <a:pt x="155" y="134"/>
                    <a:pt x="156" y="135"/>
                  </a:cubicBezTo>
                  <a:cubicBezTo>
                    <a:pt x="157" y="137"/>
                    <a:pt x="156" y="140"/>
                    <a:pt x="154" y="140"/>
                  </a:cubicBezTo>
                  <a:cubicBezTo>
                    <a:pt x="152" y="141"/>
                    <a:pt x="149" y="142"/>
                    <a:pt x="148" y="141"/>
                  </a:cubicBezTo>
                  <a:cubicBezTo>
                    <a:pt x="146" y="141"/>
                    <a:pt x="145" y="140"/>
                    <a:pt x="145" y="138"/>
                  </a:cubicBezTo>
                  <a:cubicBezTo>
                    <a:pt x="145" y="137"/>
                    <a:pt x="145" y="136"/>
                    <a:pt x="144" y="137"/>
                  </a:cubicBezTo>
                  <a:cubicBezTo>
                    <a:pt x="142" y="137"/>
                    <a:pt x="141" y="138"/>
                    <a:pt x="140" y="139"/>
                  </a:cubicBezTo>
                  <a:cubicBezTo>
                    <a:pt x="140" y="140"/>
                    <a:pt x="138" y="140"/>
                    <a:pt x="137" y="139"/>
                  </a:cubicBezTo>
                  <a:cubicBezTo>
                    <a:pt x="137" y="139"/>
                    <a:pt x="135" y="138"/>
                    <a:pt x="133" y="138"/>
                  </a:cubicBezTo>
                  <a:cubicBezTo>
                    <a:pt x="132" y="138"/>
                    <a:pt x="130" y="139"/>
                    <a:pt x="129" y="138"/>
                  </a:cubicBezTo>
                  <a:cubicBezTo>
                    <a:pt x="129" y="137"/>
                    <a:pt x="126" y="136"/>
                    <a:pt x="123" y="135"/>
                  </a:cubicBezTo>
                  <a:cubicBezTo>
                    <a:pt x="119" y="135"/>
                    <a:pt x="117" y="136"/>
                    <a:pt x="116" y="139"/>
                  </a:cubicBezTo>
                  <a:cubicBezTo>
                    <a:pt x="116" y="141"/>
                    <a:pt x="115" y="144"/>
                    <a:pt x="114" y="145"/>
                  </a:cubicBezTo>
                  <a:cubicBezTo>
                    <a:pt x="114" y="146"/>
                    <a:pt x="112" y="147"/>
                    <a:pt x="112" y="147"/>
                  </a:cubicBezTo>
                  <a:cubicBezTo>
                    <a:pt x="110" y="148"/>
                    <a:pt x="109" y="150"/>
                    <a:pt x="109" y="152"/>
                  </a:cubicBezTo>
                  <a:cubicBezTo>
                    <a:pt x="108" y="153"/>
                    <a:pt x="107" y="155"/>
                    <a:pt x="106" y="155"/>
                  </a:cubicBezTo>
                  <a:cubicBezTo>
                    <a:pt x="105" y="156"/>
                    <a:pt x="103" y="157"/>
                    <a:pt x="100" y="158"/>
                  </a:cubicBezTo>
                  <a:cubicBezTo>
                    <a:pt x="98" y="159"/>
                    <a:pt x="96" y="158"/>
                    <a:pt x="96" y="156"/>
                  </a:cubicBezTo>
                  <a:cubicBezTo>
                    <a:pt x="95" y="155"/>
                    <a:pt x="94" y="154"/>
                    <a:pt x="93" y="155"/>
                  </a:cubicBezTo>
                  <a:cubicBezTo>
                    <a:pt x="91" y="155"/>
                    <a:pt x="90" y="156"/>
                    <a:pt x="89" y="157"/>
                  </a:cubicBezTo>
                  <a:cubicBezTo>
                    <a:pt x="88" y="159"/>
                    <a:pt x="87" y="159"/>
                    <a:pt x="86" y="159"/>
                  </a:cubicBezTo>
                  <a:cubicBezTo>
                    <a:pt x="85" y="158"/>
                    <a:pt x="83" y="157"/>
                    <a:pt x="83" y="155"/>
                  </a:cubicBezTo>
                  <a:cubicBezTo>
                    <a:pt x="82" y="153"/>
                    <a:pt x="83" y="152"/>
                    <a:pt x="84" y="151"/>
                  </a:cubicBezTo>
                  <a:cubicBezTo>
                    <a:pt x="85" y="151"/>
                    <a:pt x="87" y="150"/>
                    <a:pt x="89" y="150"/>
                  </a:cubicBezTo>
                  <a:cubicBezTo>
                    <a:pt x="92" y="150"/>
                    <a:pt x="95" y="149"/>
                    <a:pt x="95" y="148"/>
                  </a:cubicBezTo>
                  <a:cubicBezTo>
                    <a:pt x="96" y="146"/>
                    <a:pt x="97" y="144"/>
                    <a:pt x="98" y="144"/>
                  </a:cubicBezTo>
                  <a:cubicBezTo>
                    <a:pt x="98" y="142"/>
                    <a:pt x="98" y="139"/>
                    <a:pt x="98" y="138"/>
                  </a:cubicBezTo>
                  <a:cubicBezTo>
                    <a:pt x="97" y="136"/>
                    <a:pt x="97" y="133"/>
                    <a:pt x="97" y="133"/>
                  </a:cubicBezTo>
                  <a:cubicBezTo>
                    <a:pt x="97" y="131"/>
                    <a:pt x="99" y="128"/>
                    <a:pt x="101" y="127"/>
                  </a:cubicBezTo>
                  <a:cubicBezTo>
                    <a:pt x="102" y="125"/>
                    <a:pt x="103" y="122"/>
                    <a:pt x="103" y="121"/>
                  </a:cubicBezTo>
                  <a:cubicBezTo>
                    <a:pt x="103" y="120"/>
                    <a:pt x="103" y="116"/>
                    <a:pt x="102" y="115"/>
                  </a:cubicBezTo>
                  <a:cubicBezTo>
                    <a:pt x="102" y="113"/>
                    <a:pt x="100" y="111"/>
                    <a:pt x="100" y="111"/>
                  </a:cubicBezTo>
                  <a:cubicBezTo>
                    <a:pt x="98" y="111"/>
                    <a:pt x="94" y="112"/>
                    <a:pt x="92" y="112"/>
                  </a:cubicBezTo>
                  <a:cubicBezTo>
                    <a:pt x="90" y="112"/>
                    <a:pt x="86" y="113"/>
                    <a:pt x="84" y="113"/>
                  </a:cubicBezTo>
                  <a:cubicBezTo>
                    <a:pt x="82" y="114"/>
                    <a:pt x="79" y="114"/>
                    <a:pt x="77" y="113"/>
                  </a:cubicBezTo>
                  <a:cubicBezTo>
                    <a:pt x="75" y="113"/>
                    <a:pt x="73" y="112"/>
                    <a:pt x="71" y="111"/>
                  </a:cubicBezTo>
                  <a:cubicBezTo>
                    <a:pt x="69" y="111"/>
                    <a:pt x="68" y="110"/>
                    <a:pt x="68" y="108"/>
                  </a:cubicBezTo>
                  <a:cubicBezTo>
                    <a:pt x="69" y="106"/>
                    <a:pt x="69" y="105"/>
                    <a:pt x="69" y="103"/>
                  </a:cubicBezTo>
                  <a:cubicBezTo>
                    <a:pt x="68" y="102"/>
                    <a:pt x="69" y="101"/>
                    <a:pt x="70" y="101"/>
                  </a:cubicBezTo>
                  <a:cubicBezTo>
                    <a:pt x="71" y="101"/>
                    <a:pt x="73" y="100"/>
                    <a:pt x="74" y="99"/>
                  </a:cubicBezTo>
                  <a:cubicBezTo>
                    <a:pt x="74" y="99"/>
                    <a:pt x="75" y="98"/>
                    <a:pt x="76" y="100"/>
                  </a:cubicBezTo>
                  <a:cubicBezTo>
                    <a:pt x="77" y="102"/>
                    <a:pt x="79" y="103"/>
                    <a:pt x="80" y="103"/>
                  </a:cubicBezTo>
                  <a:cubicBezTo>
                    <a:pt x="82" y="103"/>
                    <a:pt x="82" y="101"/>
                    <a:pt x="82" y="99"/>
                  </a:cubicBezTo>
                  <a:cubicBezTo>
                    <a:pt x="82" y="98"/>
                    <a:pt x="81" y="96"/>
                    <a:pt x="79" y="95"/>
                  </a:cubicBezTo>
                  <a:cubicBezTo>
                    <a:pt x="77" y="93"/>
                    <a:pt x="74" y="93"/>
                    <a:pt x="73" y="93"/>
                  </a:cubicBezTo>
                  <a:cubicBezTo>
                    <a:pt x="71" y="93"/>
                    <a:pt x="68" y="94"/>
                    <a:pt x="66" y="95"/>
                  </a:cubicBezTo>
                  <a:cubicBezTo>
                    <a:pt x="65" y="96"/>
                    <a:pt x="64" y="99"/>
                    <a:pt x="63" y="100"/>
                  </a:cubicBezTo>
                  <a:cubicBezTo>
                    <a:pt x="63" y="100"/>
                    <a:pt x="61" y="101"/>
                    <a:pt x="60" y="102"/>
                  </a:cubicBezTo>
                  <a:cubicBezTo>
                    <a:pt x="58" y="102"/>
                    <a:pt x="56" y="102"/>
                    <a:pt x="54" y="102"/>
                  </a:cubicBezTo>
                  <a:cubicBezTo>
                    <a:pt x="51" y="102"/>
                    <a:pt x="50" y="102"/>
                    <a:pt x="52" y="104"/>
                  </a:cubicBezTo>
                  <a:cubicBezTo>
                    <a:pt x="53" y="105"/>
                    <a:pt x="55" y="107"/>
                    <a:pt x="56" y="107"/>
                  </a:cubicBezTo>
                  <a:cubicBezTo>
                    <a:pt x="56" y="108"/>
                    <a:pt x="56" y="111"/>
                    <a:pt x="56" y="112"/>
                  </a:cubicBezTo>
                  <a:cubicBezTo>
                    <a:pt x="56" y="113"/>
                    <a:pt x="55" y="115"/>
                    <a:pt x="54" y="114"/>
                  </a:cubicBezTo>
                  <a:cubicBezTo>
                    <a:pt x="53" y="114"/>
                    <a:pt x="51" y="113"/>
                    <a:pt x="50" y="112"/>
                  </a:cubicBezTo>
                  <a:cubicBezTo>
                    <a:pt x="49" y="110"/>
                    <a:pt x="48" y="111"/>
                    <a:pt x="47" y="113"/>
                  </a:cubicBezTo>
                  <a:cubicBezTo>
                    <a:pt x="47" y="114"/>
                    <a:pt x="45" y="118"/>
                    <a:pt x="44" y="120"/>
                  </a:cubicBezTo>
                  <a:cubicBezTo>
                    <a:pt x="43" y="121"/>
                    <a:pt x="44" y="124"/>
                    <a:pt x="46" y="125"/>
                  </a:cubicBezTo>
                  <a:cubicBezTo>
                    <a:pt x="48" y="125"/>
                    <a:pt x="48" y="127"/>
                    <a:pt x="47" y="129"/>
                  </a:cubicBezTo>
                  <a:cubicBezTo>
                    <a:pt x="45" y="130"/>
                    <a:pt x="44" y="133"/>
                    <a:pt x="44" y="134"/>
                  </a:cubicBezTo>
                  <a:cubicBezTo>
                    <a:pt x="44" y="136"/>
                    <a:pt x="45" y="136"/>
                    <a:pt x="47" y="136"/>
                  </a:cubicBezTo>
                  <a:cubicBezTo>
                    <a:pt x="49" y="137"/>
                    <a:pt x="51" y="138"/>
                    <a:pt x="51" y="140"/>
                  </a:cubicBezTo>
                  <a:cubicBezTo>
                    <a:pt x="51" y="141"/>
                    <a:pt x="52" y="144"/>
                    <a:pt x="52" y="146"/>
                  </a:cubicBezTo>
                  <a:cubicBezTo>
                    <a:pt x="53" y="146"/>
                    <a:pt x="54" y="149"/>
                    <a:pt x="53" y="151"/>
                  </a:cubicBezTo>
                  <a:cubicBezTo>
                    <a:pt x="53" y="151"/>
                    <a:pt x="53" y="155"/>
                    <a:pt x="52" y="157"/>
                  </a:cubicBezTo>
                  <a:cubicBezTo>
                    <a:pt x="51" y="158"/>
                    <a:pt x="51" y="162"/>
                    <a:pt x="51" y="164"/>
                  </a:cubicBezTo>
                  <a:cubicBezTo>
                    <a:pt x="51" y="167"/>
                    <a:pt x="51" y="170"/>
                    <a:pt x="51" y="171"/>
                  </a:cubicBezTo>
                  <a:cubicBezTo>
                    <a:pt x="51" y="173"/>
                    <a:pt x="49" y="175"/>
                    <a:pt x="48" y="176"/>
                  </a:cubicBezTo>
                  <a:cubicBezTo>
                    <a:pt x="45" y="178"/>
                    <a:pt x="42" y="179"/>
                    <a:pt x="40" y="180"/>
                  </a:cubicBezTo>
                  <a:cubicBezTo>
                    <a:pt x="39" y="180"/>
                    <a:pt x="36" y="181"/>
                    <a:pt x="35" y="182"/>
                  </a:cubicBezTo>
                  <a:cubicBezTo>
                    <a:pt x="33" y="182"/>
                    <a:pt x="32" y="185"/>
                    <a:pt x="31" y="187"/>
                  </a:cubicBezTo>
                  <a:cubicBezTo>
                    <a:pt x="30" y="188"/>
                    <a:pt x="31" y="191"/>
                    <a:pt x="33" y="192"/>
                  </a:cubicBezTo>
                  <a:cubicBezTo>
                    <a:pt x="33" y="192"/>
                    <a:pt x="35" y="194"/>
                    <a:pt x="36" y="194"/>
                  </a:cubicBezTo>
                  <a:cubicBezTo>
                    <a:pt x="37" y="195"/>
                    <a:pt x="38" y="196"/>
                    <a:pt x="37" y="197"/>
                  </a:cubicBezTo>
                  <a:cubicBezTo>
                    <a:pt x="37" y="197"/>
                    <a:pt x="35" y="199"/>
                    <a:pt x="33" y="199"/>
                  </a:cubicBezTo>
                  <a:cubicBezTo>
                    <a:pt x="31" y="199"/>
                    <a:pt x="28" y="200"/>
                    <a:pt x="27" y="201"/>
                  </a:cubicBezTo>
                  <a:cubicBezTo>
                    <a:pt x="25" y="202"/>
                    <a:pt x="23" y="203"/>
                    <a:pt x="21" y="204"/>
                  </a:cubicBezTo>
                  <a:cubicBezTo>
                    <a:pt x="19" y="204"/>
                    <a:pt x="17" y="205"/>
                    <a:pt x="17" y="205"/>
                  </a:cubicBezTo>
                  <a:cubicBezTo>
                    <a:pt x="17" y="205"/>
                    <a:pt x="17" y="206"/>
                    <a:pt x="18" y="207"/>
                  </a:cubicBezTo>
                  <a:cubicBezTo>
                    <a:pt x="18" y="209"/>
                    <a:pt x="19" y="211"/>
                    <a:pt x="20" y="211"/>
                  </a:cubicBezTo>
                  <a:cubicBezTo>
                    <a:pt x="21" y="211"/>
                    <a:pt x="22" y="212"/>
                    <a:pt x="23" y="213"/>
                  </a:cubicBezTo>
                  <a:cubicBezTo>
                    <a:pt x="23" y="214"/>
                    <a:pt x="23" y="216"/>
                    <a:pt x="21" y="218"/>
                  </a:cubicBezTo>
                  <a:cubicBezTo>
                    <a:pt x="20" y="221"/>
                    <a:pt x="18" y="222"/>
                    <a:pt x="16" y="223"/>
                  </a:cubicBezTo>
                  <a:cubicBezTo>
                    <a:pt x="14" y="224"/>
                    <a:pt x="11" y="226"/>
                    <a:pt x="9" y="227"/>
                  </a:cubicBezTo>
                  <a:cubicBezTo>
                    <a:pt x="7" y="229"/>
                    <a:pt x="4" y="230"/>
                    <a:pt x="3" y="230"/>
                  </a:cubicBezTo>
                  <a:cubicBezTo>
                    <a:pt x="2" y="230"/>
                    <a:pt x="1" y="231"/>
                    <a:pt x="2" y="233"/>
                  </a:cubicBezTo>
                  <a:cubicBezTo>
                    <a:pt x="3" y="234"/>
                    <a:pt x="4" y="235"/>
                    <a:pt x="6" y="235"/>
                  </a:cubicBezTo>
                  <a:cubicBezTo>
                    <a:pt x="8" y="235"/>
                    <a:pt x="10" y="236"/>
                    <a:pt x="10" y="237"/>
                  </a:cubicBezTo>
                  <a:cubicBezTo>
                    <a:pt x="10" y="238"/>
                    <a:pt x="10" y="240"/>
                    <a:pt x="8" y="240"/>
                  </a:cubicBezTo>
                  <a:cubicBezTo>
                    <a:pt x="7" y="240"/>
                    <a:pt x="5" y="240"/>
                    <a:pt x="4" y="240"/>
                  </a:cubicBezTo>
                  <a:cubicBezTo>
                    <a:pt x="4" y="240"/>
                    <a:pt x="2" y="241"/>
                    <a:pt x="2" y="241"/>
                  </a:cubicBezTo>
                  <a:cubicBezTo>
                    <a:pt x="1" y="242"/>
                    <a:pt x="0" y="244"/>
                    <a:pt x="1" y="245"/>
                  </a:cubicBezTo>
                  <a:cubicBezTo>
                    <a:pt x="1" y="246"/>
                    <a:pt x="2" y="248"/>
                    <a:pt x="3" y="250"/>
                  </a:cubicBezTo>
                  <a:cubicBezTo>
                    <a:pt x="4" y="251"/>
                    <a:pt x="5" y="252"/>
                    <a:pt x="5" y="252"/>
                  </a:cubicBezTo>
                  <a:cubicBezTo>
                    <a:pt x="5" y="252"/>
                    <a:pt x="5" y="253"/>
                    <a:pt x="7" y="256"/>
                  </a:cubicBezTo>
                  <a:cubicBezTo>
                    <a:pt x="8" y="257"/>
                    <a:pt x="10" y="260"/>
                    <a:pt x="11" y="261"/>
                  </a:cubicBezTo>
                  <a:cubicBezTo>
                    <a:pt x="11" y="261"/>
                    <a:pt x="14" y="261"/>
                    <a:pt x="14" y="261"/>
                  </a:cubicBezTo>
                  <a:cubicBezTo>
                    <a:pt x="16" y="260"/>
                    <a:pt x="19" y="259"/>
                    <a:pt x="20" y="260"/>
                  </a:cubicBezTo>
                  <a:cubicBezTo>
                    <a:pt x="21" y="260"/>
                    <a:pt x="22" y="262"/>
                    <a:pt x="23" y="265"/>
                  </a:cubicBezTo>
                  <a:cubicBezTo>
                    <a:pt x="23" y="267"/>
                    <a:pt x="23" y="270"/>
                    <a:pt x="23" y="271"/>
                  </a:cubicBezTo>
                  <a:cubicBezTo>
                    <a:pt x="23" y="273"/>
                    <a:pt x="25" y="275"/>
                    <a:pt x="28" y="276"/>
                  </a:cubicBezTo>
                  <a:cubicBezTo>
                    <a:pt x="31" y="278"/>
                    <a:pt x="34" y="279"/>
                    <a:pt x="37" y="280"/>
                  </a:cubicBezTo>
                  <a:cubicBezTo>
                    <a:pt x="40" y="281"/>
                    <a:pt x="42" y="281"/>
                    <a:pt x="43" y="281"/>
                  </a:cubicBezTo>
                  <a:cubicBezTo>
                    <a:pt x="45" y="281"/>
                    <a:pt x="48" y="282"/>
                    <a:pt x="50" y="283"/>
                  </a:cubicBezTo>
                  <a:cubicBezTo>
                    <a:pt x="50" y="284"/>
                    <a:pt x="53" y="287"/>
                    <a:pt x="55" y="288"/>
                  </a:cubicBezTo>
                  <a:cubicBezTo>
                    <a:pt x="57" y="291"/>
                    <a:pt x="59" y="292"/>
                    <a:pt x="61" y="292"/>
                  </a:cubicBezTo>
                  <a:cubicBezTo>
                    <a:pt x="64" y="292"/>
                    <a:pt x="66" y="293"/>
                    <a:pt x="67" y="293"/>
                  </a:cubicBezTo>
                  <a:cubicBezTo>
                    <a:pt x="68" y="294"/>
                    <a:pt x="70" y="295"/>
                    <a:pt x="74" y="295"/>
                  </a:cubicBezTo>
                  <a:cubicBezTo>
                    <a:pt x="76" y="294"/>
                    <a:pt x="82" y="294"/>
                    <a:pt x="85" y="294"/>
                  </a:cubicBezTo>
                  <a:cubicBezTo>
                    <a:pt x="87" y="294"/>
                    <a:pt x="92" y="294"/>
                    <a:pt x="94" y="294"/>
                  </a:cubicBezTo>
                  <a:cubicBezTo>
                    <a:pt x="96" y="294"/>
                    <a:pt x="100" y="294"/>
                    <a:pt x="102" y="294"/>
                  </a:cubicBezTo>
                  <a:cubicBezTo>
                    <a:pt x="104" y="294"/>
                    <a:pt x="107" y="295"/>
                    <a:pt x="108" y="296"/>
                  </a:cubicBezTo>
                  <a:cubicBezTo>
                    <a:pt x="109" y="298"/>
                    <a:pt x="111" y="301"/>
                    <a:pt x="111" y="302"/>
                  </a:cubicBezTo>
                  <a:cubicBezTo>
                    <a:pt x="111" y="304"/>
                    <a:pt x="111" y="306"/>
                    <a:pt x="111" y="307"/>
                  </a:cubicBezTo>
                  <a:cubicBezTo>
                    <a:pt x="111" y="308"/>
                    <a:pt x="112" y="310"/>
                    <a:pt x="114" y="310"/>
                  </a:cubicBezTo>
                  <a:cubicBezTo>
                    <a:pt x="115" y="310"/>
                    <a:pt x="118" y="311"/>
                    <a:pt x="119" y="311"/>
                  </a:cubicBezTo>
                  <a:cubicBezTo>
                    <a:pt x="120" y="311"/>
                    <a:pt x="124" y="310"/>
                    <a:pt x="127" y="308"/>
                  </a:cubicBezTo>
                  <a:cubicBezTo>
                    <a:pt x="130" y="306"/>
                    <a:pt x="134" y="305"/>
                    <a:pt x="136" y="305"/>
                  </a:cubicBezTo>
                  <a:cubicBezTo>
                    <a:pt x="137" y="306"/>
                    <a:pt x="139" y="305"/>
                    <a:pt x="139" y="303"/>
                  </a:cubicBezTo>
                  <a:cubicBezTo>
                    <a:pt x="140" y="301"/>
                    <a:pt x="140" y="299"/>
                    <a:pt x="140" y="297"/>
                  </a:cubicBezTo>
                  <a:cubicBezTo>
                    <a:pt x="140" y="295"/>
                    <a:pt x="141" y="295"/>
                    <a:pt x="142" y="295"/>
                  </a:cubicBezTo>
                  <a:cubicBezTo>
                    <a:pt x="143" y="294"/>
                    <a:pt x="144" y="293"/>
                    <a:pt x="145" y="291"/>
                  </a:cubicBezTo>
                  <a:cubicBezTo>
                    <a:pt x="146" y="289"/>
                    <a:pt x="146" y="287"/>
                    <a:pt x="147" y="286"/>
                  </a:cubicBezTo>
                  <a:cubicBezTo>
                    <a:pt x="147" y="284"/>
                    <a:pt x="150" y="282"/>
                    <a:pt x="152" y="282"/>
                  </a:cubicBezTo>
                  <a:cubicBezTo>
                    <a:pt x="155" y="282"/>
                    <a:pt x="160" y="280"/>
                    <a:pt x="163" y="279"/>
                  </a:cubicBezTo>
                  <a:cubicBezTo>
                    <a:pt x="166" y="278"/>
                    <a:pt x="169" y="277"/>
                    <a:pt x="171" y="277"/>
                  </a:cubicBezTo>
                  <a:cubicBezTo>
                    <a:pt x="173" y="277"/>
                    <a:pt x="175" y="276"/>
                    <a:pt x="177" y="275"/>
                  </a:cubicBezTo>
                  <a:cubicBezTo>
                    <a:pt x="179" y="274"/>
                    <a:pt x="183" y="274"/>
                    <a:pt x="184" y="275"/>
                  </a:cubicBezTo>
                  <a:cubicBezTo>
                    <a:pt x="185" y="276"/>
                    <a:pt x="187" y="277"/>
                    <a:pt x="187" y="278"/>
                  </a:cubicBezTo>
                  <a:cubicBezTo>
                    <a:pt x="187" y="280"/>
                    <a:pt x="188" y="282"/>
                    <a:pt x="188" y="284"/>
                  </a:cubicBezTo>
                  <a:cubicBezTo>
                    <a:pt x="188" y="286"/>
                    <a:pt x="186" y="288"/>
                    <a:pt x="185" y="289"/>
                  </a:cubicBezTo>
                  <a:cubicBezTo>
                    <a:pt x="185" y="290"/>
                    <a:pt x="185" y="292"/>
                    <a:pt x="187" y="293"/>
                  </a:cubicBezTo>
                  <a:cubicBezTo>
                    <a:pt x="189" y="294"/>
                    <a:pt x="193" y="294"/>
                    <a:pt x="194" y="294"/>
                  </a:cubicBezTo>
                  <a:cubicBezTo>
                    <a:pt x="197" y="294"/>
                    <a:pt x="201" y="294"/>
                    <a:pt x="202" y="294"/>
                  </a:cubicBezTo>
                  <a:cubicBezTo>
                    <a:pt x="204" y="294"/>
                    <a:pt x="208" y="294"/>
                    <a:pt x="211" y="294"/>
                  </a:cubicBezTo>
                  <a:cubicBezTo>
                    <a:pt x="213" y="293"/>
                    <a:pt x="217" y="291"/>
                    <a:pt x="219" y="290"/>
                  </a:cubicBezTo>
                  <a:cubicBezTo>
                    <a:pt x="220" y="288"/>
                    <a:pt x="224" y="286"/>
                    <a:pt x="227" y="285"/>
                  </a:cubicBezTo>
                  <a:cubicBezTo>
                    <a:pt x="228" y="283"/>
                    <a:pt x="233" y="283"/>
                    <a:pt x="235" y="285"/>
                  </a:cubicBezTo>
                  <a:cubicBezTo>
                    <a:pt x="236" y="286"/>
                    <a:pt x="240" y="288"/>
                    <a:pt x="242" y="289"/>
                  </a:cubicBezTo>
                  <a:cubicBezTo>
                    <a:pt x="244" y="289"/>
                    <a:pt x="249" y="290"/>
                    <a:pt x="252" y="289"/>
                  </a:cubicBezTo>
                  <a:cubicBezTo>
                    <a:pt x="255" y="289"/>
                    <a:pt x="259" y="289"/>
                    <a:pt x="261" y="288"/>
                  </a:cubicBezTo>
                  <a:cubicBezTo>
                    <a:pt x="261" y="288"/>
                    <a:pt x="263" y="286"/>
                    <a:pt x="263" y="286"/>
                  </a:cubicBezTo>
                  <a:cubicBezTo>
                    <a:pt x="263" y="285"/>
                    <a:pt x="265" y="284"/>
                    <a:pt x="268" y="284"/>
                  </a:cubicBezTo>
                  <a:cubicBezTo>
                    <a:pt x="269" y="284"/>
                    <a:pt x="273" y="283"/>
                    <a:pt x="276" y="282"/>
                  </a:cubicBezTo>
                  <a:cubicBezTo>
                    <a:pt x="278" y="281"/>
                    <a:pt x="282" y="280"/>
                    <a:pt x="284" y="280"/>
                  </a:cubicBezTo>
                  <a:cubicBezTo>
                    <a:pt x="285" y="279"/>
                    <a:pt x="288" y="279"/>
                    <a:pt x="290" y="279"/>
                  </a:cubicBezTo>
                  <a:cubicBezTo>
                    <a:pt x="291" y="280"/>
                    <a:pt x="293" y="281"/>
                    <a:pt x="294" y="283"/>
                  </a:cubicBezTo>
                  <a:cubicBezTo>
                    <a:pt x="296" y="286"/>
                    <a:pt x="299" y="286"/>
                    <a:pt x="301" y="285"/>
                  </a:cubicBezTo>
                  <a:cubicBezTo>
                    <a:pt x="302" y="285"/>
                    <a:pt x="305" y="284"/>
                    <a:pt x="307" y="284"/>
                  </a:cubicBezTo>
                  <a:cubicBezTo>
                    <a:pt x="309" y="284"/>
                    <a:pt x="311" y="284"/>
                    <a:pt x="312" y="285"/>
                  </a:cubicBezTo>
                  <a:cubicBezTo>
                    <a:pt x="313" y="286"/>
                    <a:pt x="317" y="286"/>
                    <a:pt x="319" y="285"/>
                  </a:cubicBezTo>
                  <a:cubicBezTo>
                    <a:pt x="321" y="284"/>
                    <a:pt x="325" y="283"/>
                    <a:pt x="327" y="283"/>
                  </a:cubicBezTo>
                  <a:cubicBezTo>
                    <a:pt x="328" y="282"/>
                    <a:pt x="332" y="283"/>
                    <a:pt x="334" y="284"/>
                  </a:cubicBezTo>
                  <a:cubicBezTo>
                    <a:pt x="336" y="285"/>
                    <a:pt x="337" y="285"/>
                    <a:pt x="339" y="287"/>
                  </a:cubicBezTo>
                  <a:cubicBezTo>
                    <a:pt x="340" y="288"/>
                    <a:pt x="342" y="290"/>
                    <a:pt x="342" y="291"/>
                  </a:cubicBezTo>
                  <a:cubicBezTo>
                    <a:pt x="343" y="293"/>
                    <a:pt x="344" y="294"/>
                    <a:pt x="345" y="294"/>
                  </a:cubicBezTo>
                  <a:cubicBezTo>
                    <a:pt x="347" y="294"/>
                    <a:pt x="350" y="295"/>
                    <a:pt x="352" y="295"/>
                  </a:cubicBezTo>
                  <a:cubicBezTo>
                    <a:pt x="354" y="296"/>
                    <a:pt x="355" y="298"/>
                    <a:pt x="356" y="298"/>
                  </a:cubicBezTo>
                  <a:cubicBezTo>
                    <a:pt x="356" y="298"/>
                    <a:pt x="357" y="298"/>
                    <a:pt x="357" y="297"/>
                  </a:cubicBezTo>
                  <a:cubicBezTo>
                    <a:pt x="358" y="296"/>
                    <a:pt x="359" y="293"/>
                    <a:pt x="359" y="292"/>
                  </a:cubicBezTo>
                  <a:cubicBezTo>
                    <a:pt x="359" y="292"/>
                    <a:pt x="360" y="289"/>
                    <a:pt x="359" y="287"/>
                  </a:cubicBezTo>
                  <a:cubicBezTo>
                    <a:pt x="359" y="287"/>
                    <a:pt x="359" y="285"/>
                    <a:pt x="359" y="284"/>
                  </a:cubicBezTo>
                  <a:cubicBezTo>
                    <a:pt x="359" y="283"/>
                    <a:pt x="359" y="281"/>
                    <a:pt x="359" y="281"/>
                  </a:cubicBezTo>
                  <a:cubicBezTo>
                    <a:pt x="360" y="281"/>
                    <a:pt x="360" y="279"/>
                    <a:pt x="360" y="279"/>
                  </a:cubicBezTo>
                  <a:cubicBezTo>
                    <a:pt x="361" y="278"/>
                    <a:pt x="363" y="277"/>
                    <a:pt x="363" y="276"/>
                  </a:cubicBezTo>
                  <a:cubicBezTo>
                    <a:pt x="364" y="275"/>
                    <a:pt x="365" y="274"/>
                    <a:pt x="365" y="273"/>
                  </a:cubicBezTo>
                  <a:cubicBezTo>
                    <a:pt x="366" y="272"/>
                    <a:pt x="366" y="270"/>
                    <a:pt x="366" y="269"/>
                  </a:cubicBezTo>
                  <a:cubicBezTo>
                    <a:pt x="366" y="269"/>
                    <a:pt x="367" y="267"/>
                    <a:pt x="367" y="266"/>
                  </a:cubicBezTo>
                  <a:cubicBezTo>
                    <a:pt x="367" y="264"/>
                    <a:pt x="369" y="263"/>
                    <a:pt x="370" y="262"/>
                  </a:cubicBezTo>
                  <a:cubicBezTo>
                    <a:pt x="371" y="261"/>
                    <a:pt x="373" y="259"/>
                    <a:pt x="374" y="257"/>
                  </a:cubicBezTo>
                  <a:cubicBezTo>
                    <a:pt x="375" y="256"/>
                    <a:pt x="375" y="254"/>
                    <a:pt x="375" y="253"/>
                  </a:cubicBezTo>
                  <a:cubicBezTo>
                    <a:pt x="375" y="252"/>
                    <a:pt x="376" y="251"/>
                    <a:pt x="377" y="251"/>
                  </a:cubicBezTo>
                  <a:cubicBezTo>
                    <a:pt x="378" y="251"/>
                    <a:pt x="379" y="251"/>
                    <a:pt x="380" y="250"/>
                  </a:cubicBezTo>
                  <a:cubicBezTo>
                    <a:pt x="380" y="250"/>
                    <a:pt x="381" y="248"/>
                    <a:pt x="381" y="247"/>
                  </a:cubicBezTo>
                  <a:cubicBezTo>
                    <a:pt x="381" y="246"/>
                    <a:pt x="381" y="245"/>
                    <a:pt x="381" y="244"/>
                  </a:cubicBezTo>
                  <a:cubicBezTo>
                    <a:pt x="381" y="243"/>
                    <a:pt x="382" y="241"/>
                    <a:pt x="382" y="240"/>
                  </a:cubicBezTo>
                  <a:cubicBezTo>
                    <a:pt x="382" y="239"/>
                    <a:pt x="383" y="239"/>
                    <a:pt x="385" y="239"/>
                  </a:cubicBezTo>
                  <a:cubicBezTo>
                    <a:pt x="386" y="239"/>
                    <a:pt x="388" y="239"/>
                    <a:pt x="388" y="239"/>
                  </a:cubicBezTo>
                  <a:cubicBezTo>
                    <a:pt x="389" y="239"/>
                    <a:pt x="390" y="239"/>
                    <a:pt x="392" y="239"/>
                  </a:cubicBezTo>
                  <a:cubicBezTo>
                    <a:pt x="394" y="239"/>
                    <a:pt x="396" y="239"/>
                    <a:pt x="397" y="239"/>
                  </a:cubicBezTo>
                  <a:cubicBezTo>
                    <a:pt x="398" y="239"/>
                    <a:pt x="398" y="239"/>
                    <a:pt x="399" y="238"/>
                  </a:cubicBezTo>
                  <a:cubicBezTo>
                    <a:pt x="400" y="238"/>
                    <a:pt x="402" y="237"/>
                    <a:pt x="403" y="236"/>
                  </a:cubicBezTo>
                  <a:cubicBezTo>
                    <a:pt x="404" y="236"/>
                    <a:pt x="406" y="234"/>
                    <a:pt x="406" y="234"/>
                  </a:cubicBezTo>
                  <a:cubicBezTo>
                    <a:pt x="407" y="233"/>
                    <a:pt x="409" y="232"/>
                    <a:pt x="410" y="231"/>
                  </a:cubicBezTo>
                  <a:cubicBezTo>
                    <a:pt x="411" y="230"/>
                    <a:pt x="412" y="229"/>
                    <a:pt x="414" y="228"/>
                  </a:cubicBezTo>
                  <a:cubicBezTo>
                    <a:pt x="414" y="227"/>
                    <a:pt x="415" y="225"/>
                    <a:pt x="416" y="223"/>
                  </a:cubicBezTo>
                  <a:cubicBezTo>
                    <a:pt x="417" y="222"/>
                    <a:pt x="417" y="220"/>
                    <a:pt x="417" y="219"/>
                  </a:cubicBezTo>
                  <a:cubicBezTo>
                    <a:pt x="417" y="218"/>
                    <a:pt x="418" y="217"/>
                    <a:pt x="419" y="216"/>
                  </a:cubicBezTo>
                  <a:cubicBezTo>
                    <a:pt x="420" y="215"/>
                    <a:pt x="421" y="213"/>
                    <a:pt x="422" y="211"/>
                  </a:cubicBezTo>
                  <a:cubicBezTo>
                    <a:pt x="423" y="210"/>
                    <a:pt x="425" y="208"/>
                    <a:pt x="426" y="208"/>
                  </a:cubicBezTo>
                  <a:cubicBezTo>
                    <a:pt x="427" y="207"/>
                    <a:pt x="428" y="205"/>
                    <a:pt x="429" y="205"/>
                  </a:cubicBezTo>
                  <a:cubicBezTo>
                    <a:pt x="429" y="205"/>
                    <a:pt x="431" y="204"/>
                    <a:pt x="432" y="203"/>
                  </a:cubicBezTo>
                  <a:cubicBezTo>
                    <a:pt x="434" y="203"/>
                    <a:pt x="435" y="201"/>
                    <a:pt x="435" y="200"/>
                  </a:cubicBezTo>
                  <a:cubicBezTo>
                    <a:pt x="435" y="199"/>
                    <a:pt x="436" y="198"/>
                    <a:pt x="436" y="197"/>
                  </a:cubicBezTo>
                  <a:cubicBezTo>
                    <a:pt x="437" y="196"/>
                    <a:pt x="437" y="194"/>
                    <a:pt x="436" y="193"/>
                  </a:cubicBezTo>
                  <a:cubicBezTo>
                    <a:pt x="436" y="192"/>
                    <a:pt x="435" y="190"/>
                    <a:pt x="434" y="189"/>
                  </a:cubicBezTo>
                  <a:cubicBezTo>
                    <a:pt x="433" y="189"/>
                    <a:pt x="432" y="188"/>
                    <a:pt x="431" y="188"/>
                  </a:cubicBezTo>
                  <a:cubicBezTo>
                    <a:pt x="430" y="188"/>
                    <a:pt x="428" y="187"/>
                    <a:pt x="427" y="186"/>
                  </a:cubicBezTo>
                  <a:cubicBezTo>
                    <a:pt x="427" y="185"/>
                    <a:pt x="425" y="184"/>
                    <a:pt x="424" y="183"/>
                  </a:cubicBezTo>
                  <a:cubicBezTo>
                    <a:pt x="424" y="182"/>
                    <a:pt x="422" y="181"/>
                    <a:pt x="421" y="181"/>
                  </a:cubicBezTo>
                  <a:cubicBezTo>
                    <a:pt x="420" y="181"/>
                    <a:pt x="418" y="180"/>
                    <a:pt x="418" y="180"/>
                  </a:cubicBezTo>
                  <a:cubicBezTo>
                    <a:pt x="417" y="179"/>
                    <a:pt x="415" y="180"/>
                    <a:pt x="414" y="180"/>
                  </a:cubicBezTo>
                  <a:cubicBezTo>
                    <a:pt x="413" y="180"/>
                    <a:pt x="411" y="180"/>
                    <a:pt x="410" y="181"/>
                  </a:cubicBezTo>
                  <a:cubicBezTo>
                    <a:pt x="410" y="181"/>
                    <a:pt x="409" y="181"/>
                    <a:pt x="408" y="181"/>
                  </a:cubicBezTo>
                  <a:cubicBezTo>
                    <a:pt x="408" y="180"/>
                    <a:pt x="408" y="179"/>
                    <a:pt x="408" y="177"/>
                  </a:cubicBezTo>
                  <a:cubicBezTo>
                    <a:pt x="409" y="176"/>
                    <a:pt x="409" y="175"/>
                    <a:pt x="409" y="174"/>
                  </a:cubicBezTo>
                  <a:cubicBezTo>
                    <a:pt x="409" y="172"/>
                    <a:pt x="409" y="170"/>
                    <a:pt x="409" y="170"/>
                  </a:cubicBezTo>
                  <a:cubicBezTo>
                    <a:pt x="408" y="168"/>
                    <a:pt x="408" y="165"/>
                    <a:pt x="407" y="165"/>
                  </a:cubicBezTo>
                  <a:cubicBezTo>
                    <a:pt x="407" y="165"/>
                    <a:pt x="407" y="165"/>
                    <a:pt x="407" y="163"/>
                  </a:cubicBezTo>
                  <a:cubicBezTo>
                    <a:pt x="407" y="162"/>
                    <a:pt x="407" y="162"/>
                    <a:pt x="407" y="162"/>
                  </a:cubicBezTo>
                  <a:cubicBezTo>
                    <a:pt x="408" y="161"/>
                    <a:pt x="409" y="160"/>
                    <a:pt x="410" y="161"/>
                  </a:cubicBezTo>
                  <a:cubicBezTo>
                    <a:pt x="412" y="162"/>
                    <a:pt x="413" y="164"/>
                    <a:pt x="414" y="164"/>
                  </a:cubicBezTo>
                  <a:cubicBezTo>
                    <a:pt x="415" y="164"/>
                    <a:pt x="416" y="165"/>
                    <a:pt x="417" y="165"/>
                  </a:cubicBezTo>
                  <a:cubicBezTo>
                    <a:pt x="418" y="165"/>
                    <a:pt x="420" y="164"/>
                    <a:pt x="421" y="163"/>
                  </a:cubicBezTo>
                  <a:cubicBezTo>
                    <a:pt x="422" y="162"/>
                    <a:pt x="424" y="162"/>
                    <a:pt x="425" y="162"/>
                  </a:cubicBezTo>
                  <a:cubicBezTo>
                    <a:pt x="426" y="163"/>
                    <a:pt x="429" y="163"/>
                    <a:pt x="430" y="164"/>
                  </a:cubicBezTo>
                  <a:cubicBezTo>
                    <a:pt x="431" y="164"/>
                    <a:pt x="433" y="164"/>
                    <a:pt x="435" y="165"/>
                  </a:cubicBezTo>
                  <a:cubicBezTo>
                    <a:pt x="438" y="165"/>
                    <a:pt x="441" y="165"/>
                    <a:pt x="442" y="164"/>
                  </a:cubicBezTo>
                  <a:cubicBezTo>
                    <a:pt x="445" y="164"/>
                    <a:pt x="447" y="164"/>
                    <a:pt x="448" y="164"/>
                  </a:cubicBezTo>
                  <a:cubicBezTo>
                    <a:pt x="449" y="164"/>
                    <a:pt x="451" y="164"/>
                    <a:pt x="454" y="164"/>
                  </a:cubicBezTo>
                  <a:cubicBezTo>
                    <a:pt x="456" y="164"/>
                    <a:pt x="458" y="163"/>
                    <a:pt x="459" y="163"/>
                  </a:cubicBezTo>
                  <a:cubicBezTo>
                    <a:pt x="460" y="163"/>
                    <a:pt x="461" y="162"/>
                    <a:pt x="462" y="161"/>
                  </a:cubicBezTo>
                  <a:cubicBezTo>
                    <a:pt x="463" y="161"/>
                    <a:pt x="464" y="160"/>
                    <a:pt x="465" y="159"/>
                  </a:cubicBezTo>
                  <a:cubicBezTo>
                    <a:pt x="466" y="158"/>
                    <a:pt x="466" y="157"/>
                    <a:pt x="467" y="156"/>
                  </a:cubicBezTo>
                  <a:cubicBezTo>
                    <a:pt x="468" y="155"/>
                    <a:pt x="470" y="154"/>
                    <a:pt x="471" y="153"/>
                  </a:cubicBezTo>
                  <a:cubicBezTo>
                    <a:pt x="472" y="152"/>
                    <a:pt x="473" y="151"/>
                    <a:pt x="473" y="151"/>
                  </a:cubicBezTo>
                  <a:cubicBezTo>
                    <a:pt x="472" y="149"/>
                    <a:pt x="469" y="147"/>
                    <a:pt x="468"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90" name="Freeform 94">
              <a:extLst>
                <a:ext uri="{FF2B5EF4-FFF2-40B4-BE49-F238E27FC236}">
                  <a16:creationId xmlns:a16="http://schemas.microsoft.com/office/drawing/2014/main" id="{6E1C7BF2-131F-4F29-9A1A-5BF70C0C3411}"/>
                </a:ext>
              </a:extLst>
            </p:cNvPr>
            <p:cNvSpPr/>
            <p:nvPr/>
          </p:nvSpPr>
          <p:spPr>
            <a:xfrm rot="14377707">
              <a:off x="5190344" y="2608709"/>
              <a:ext cx="765526" cy="824403"/>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Lst>
              <a:ahLst/>
              <a:cxnLst>
                <a:cxn ang="0">
                  <a:pos x="connsiteX0" y="connsiteY0"/>
                </a:cxn>
                <a:cxn ang="0">
                  <a:pos x="connsiteX1" y="connsiteY1"/>
                </a:cxn>
              </a:cxnLst>
              <a:rect l="l" t="t" r="r" b="b"/>
              <a:pathLst>
                <a:path w="739067" h="2607778">
                  <a:moveTo>
                    <a:pt x="232" y="1"/>
                  </a:moveTo>
                  <a:cubicBezTo>
                    <a:pt x="-7581" y="884898"/>
                    <a:pt x="180264" y="2106458"/>
                    <a:pt x="739067" y="2607778"/>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91" name="Freeform 77">
              <a:extLst>
                <a:ext uri="{FF2B5EF4-FFF2-40B4-BE49-F238E27FC236}">
                  <a16:creationId xmlns:a16="http://schemas.microsoft.com/office/drawing/2014/main" id="{72ABD69A-8522-493D-B37B-263EE1BF7DD0}"/>
                </a:ext>
              </a:extLst>
            </p:cNvPr>
            <p:cNvSpPr/>
            <p:nvPr/>
          </p:nvSpPr>
          <p:spPr>
            <a:xfrm rot="16878557">
              <a:off x="4935232" y="2632326"/>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92" name="Freeform 103">
              <a:extLst>
                <a:ext uri="{FF2B5EF4-FFF2-40B4-BE49-F238E27FC236}">
                  <a16:creationId xmlns:a16="http://schemas.microsoft.com/office/drawing/2014/main" id="{06B2ACD3-D1CE-4E86-B24B-B8323ED2CDF4}"/>
                </a:ext>
              </a:extLst>
            </p:cNvPr>
            <p:cNvSpPr/>
            <p:nvPr/>
          </p:nvSpPr>
          <p:spPr>
            <a:xfrm rot="18860595">
              <a:off x="5474739" y="1568211"/>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grpSp>
      <p:cxnSp>
        <p:nvCxnSpPr>
          <p:cNvPr id="25" name="Straight Connector 24">
            <a:extLst>
              <a:ext uri="{FF2B5EF4-FFF2-40B4-BE49-F238E27FC236}">
                <a16:creationId xmlns:a16="http://schemas.microsoft.com/office/drawing/2014/main" id="{6C181744-6935-6546-B4BD-F731C6F0EDAB}"/>
              </a:ext>
            </a:extLst>
          </p:cNvPr>
          <p:cNvCxnSpPr>
            <a:cxnSpLocks/>
          </p:cNvCxnSpPr>
          <p:nvPr/>
        </p:nvCxnSpPr>
        <p:spPr>
          <a:xfrm rot="16200000">
            <a:off x="6047638"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2083CA-AA24-084E-AAF0-4CF6A761DFE6}"/>
              </a:ext>
            </a:extLst>
          </p:cNvPr>
          <p:cNvCxnSpPr>
            <a:cxnSpLocks/>
          </p:cNvCxnSpPr>
          <p:nvPr/>
        </p:nvCxnSpPr>
        <p:spPr>
          <a:xfrm rot="16200000">
            <a:off x="3626215" y="2704796"/>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38E3AD-9A71-5B47-897D-90F2785E5AD3}"/>
              </a:ext>
            </a:extLst>
          </p:cNvPr>
          <p:cNvSpPr txBox="1"/>
          <p:nvPr/>
        </p:nvSpPr>
        <p:spPr>
          <a:xfrm>
            <a:off x="7802756" y="629015"/>
            <a:ext cx="900000" cy="439989"/>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dirty="0"/>
              <a:t>Tower B</a:t>
            </a:r>
          </a:p>
          <a:p>
            <a:pPr defTabSz="914151"/>
            <a:r>
              <a:rPr lang="en-US" dirty="0"/>
              <a:t>26 MW</a:t>
            </a:r>
          </a:p>
          <a:p>
            <a:pPr defTabSz="914151"/>
            <a:r>
              <a:rPr lang="en-US" dirty="0"/>
              <a:t>Q2 2024</a:t>
            </a:r>
          </a:p>
        </p:txBody>
      </p:sp>
      <p:sp>
        <p:nvSpPr>
          <p:cNvPr id="34" name="TextBox 33">
            <a:extLst>
              <a:ext uri="{FF2B5EF4-FFF2-40B4-BE49-F238E27FC236}">
                <a16:creationId xmlns:a16="http://schemas.microsoft.com/office/drawing/2014/main" id="{CED1D57E-36B5-4743-A9A7-D6F3E529B529}"/>
              </a:ext>
            </a:extLst>
          </p:cNvPr>
          <p:cNvSpPr txBox="1"/>
          <p:nvPr/>
        </p:nvSpPr>
        <p:spPr>
          <a:xfrm>
            <a:off x="4549484" y="4404603"/>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CHENNAI 01 </a:t>
            </a:r>
          </a:p>
          <a:p>
            <a:pPr defTabSz="914151">
              <a:defRPr/>
            </a:pPr>
            <a:r>
              <a:rPr lang="en-US" sz="700" b="1" dirty="0">
                <a:solidFill>
                  <a:prstClr val="black"/>
                </a:solidFill>
                <a:latin typeface="Trebuchet MS"/>
              </a:rPr>
              <a:t>Tidel Park</a:t>
            </a:r>
          </a:p>
          <a:p>
            <a:pPr defTabSz="914151">
              <a:defRPr/>
            </a:pPr>
            <a:r>
              <a:rPr lang="en-US" sz="700" b="1" dirty="0">
                <a:solidFill>
                  <a:prstClr val="black"/>
                </a:solidFill>
                <a:latin typeface="Trebuchet MS"/>
              </a:rPr>
              <a:t>3.6 MW</a:t>
            </a:r>
          </a:p>
        </p:txBody>
      </p:sp>
      <p:sp>
        <p:nvSpPr>
          <p:cNvPr id="44" name="TextBox 43">
            <a:extLst>
              <a:ext uri="{FF2B5EF4-FFF2-40B4-BE49-F238E27FC236}">
                <a16:creationId xmlns:a16="http://schemas.microsoft.com/office/drawing/2014/main" id="{D9C75059-5D3C-BF44-8208-4F9D50094141}"/>
              </a:ext>
            </a:extLst>
          </p:cNvPr>
          <p:cNvSpPr txBox="1"/>
          <p:nvPr/>
        </p:nvSpPr>
        <p:spPr>
          <a:xfrm>
            <a:off x="6633292" y="4422208"/>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dirty="0"/>
              <a:t>Tower B</a:t>
            </a:r>
          </a:p>
          <a:p>
            <a:pPr defTabSz="914151"/>
            <a:r>
              <a:rPr lang="en-US" dirty="0"/>
              <a:t>26 MW</a:t>
            </a:r>
          </a:p>
          <a:p>
            <a:pPr defTabSz="914151"/>
            <a:r>
              <a:rPr lang="en-US" dirty="0"/>
              <a:t> Q2 2024</a:t>
            </a:r>
          </a:p>
        </p:txBody>
      </p:sp>
      <p:sp>
        <p:nvSpPr>
          <p:cNvPr id="55" name="TextBox 54">
            <a:extLst>
              <a:ext uri="{FF2B5EF4-FFF2-40B4-BE49-F238E27FC236}">
                <a16:creationId xmlns:a16="http://schemas.microsoft.com/office/drawing/2014/main" id="{261B86C7-6DBC-8340-9C44-8B9869349E0F}"/>
              </a:ext>
            </a:extLst>
          </p:cNvPr>
          <p:cNvSpPr txBox="1"/>
          <p:nvPr/>
        </p:nvSpPr>
        <p:spPr>
          <a:xfrm>
            <a:off x="5921714" y="2891537"/>
            <a:ext cx="835027"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HYDERABAD 01</a:t>
            </a:r>
          </a:p>
          <a:p>
            <a:pPr defTabSz="914151">
              <a:defRPr/>
            </a:pPr>
            <a:r>
              <a:rPr lang="en-US" sz="700" b="1" dirty="0">
                <a:solidFill>
                  <a:prstClr val="black"/>
                </a:solidFill>
                <a:latin typeface="Trebuchet MS"/>
              </a:rPr>
              <a:t>Financial Dist.</a:t>
            </a:r>
          </a:p>
          <a:p>
            <a:pPr defTabSz="914151">
              <a:defRPr/>
            </a:pPr>
            <a:r>
              <a:rPr lang="en-US" sz="700" b="1" dirty="0">
                <a:solidFill>
                  <a:prstClr val="black"/>
                </a:solidFill>
                <a:latin typeface="Trebuchet MS"/>
              </a:rPr>
              <a:t>14.4 MW</a:t>
            </a:r>
          </a:p>
        </p:txBody>
      </p:sp>
      <p:sp>
        <p:nvSpPr>
          <p:cNvPr id="51" name="TextBox 50">
            <a:extLst>
              <a:ext uri="{FF2B5EF4-FFF2-40B4-BE49-F238E27FC236}">
                <a16:creationId xmlns:a16="http://schemas.microsoft.com/office/drawing/2014/main" id="{68BED03C-9501-5148-8CEE-70FA115DBD56}"/>
              </a:ext>
            </a:extLst>
          </p:cNvPr>
          <p:cNvSpPr txBox="1"/>
          <p:nvPr/>
        </p:nvSpPr>
        <p:spPr>
          <a:xfrm>
            <a:off x="6958737" y="2003568"/>
            <a:ext cx="921508" cy="39923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KOLKATA 01</a:t>
            </a:r>
          </a:p>
          <a:p>
            <a:pPr defTabSz="914151">
              <a:defRPr/>
            </a:pPr>
            <a:r>
              <a:rPr lang="en-US" sz="700" b="1" dirty="0">
                <a:solidFill>
                  <a:prstClr val="black"/>
                </a:solidFill>
                <a:latin typeface="Trebuchet MS"/>
              </a:rPr>
              <a:t>2.2 MW</a:t>
            </a:r>
          </a:p>
        </p:txBody>
      </p:sp>
      <p:sp>
        <p:nvSpPr>
          <p:cNvPr id="60" name="TextBox 59">
            <a:extLst>
              <a:ext uri="{FF2B5EF4-FFF2-40B4-BE49-F238E27FC236}">
                <a16:creationId xmlns:a16="http://schemas.microsoft.com/office/drawing/2014/main" id="{C95F3268-58B7-0F46-9FCB-F261B744C6EA}"/>
              </a:ext>
            </a:extLst>
          </p:cNvPr>
          <p:cNvSpPr txBox="1"/>
          <p:nvPr/>
        </p:nvSpPr>
        <p:spPr>
          <a:xfrm>
            <a:off x="5644224" y="4436358"/>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A</a:t>
            </a:r>
          </a:p>
          <a:p>
            <a:pPr defTabSz="914151">
              <a:defRPr/>
            </a:pPr>
            <a:r>
              <a:rPr lang="en-US" dirty="0">
                <a:latin typeface="Trebuchet MS"/>
              </a:rPr>
              <a:t>26 MW</a:t>
            </a:r>
          </a:p>
        </p:txBody>
      </p:sp>
      <p:sp>
        <p:nvSpPr>
          <p:cNvPr id="39" name="TextBox 38">
            <a:extLst>
              <a:ext uri="{FF2B5EF4-FFF2-40B4-BE49-F238E27FC236}">
                <a16:creationId xmlns:a16="http://schemas.microsoft.com/office/drawing/2014/main" id="{9101B1A0-8F8C-3C49-9B9C-74564C2CB672}"/>
              </a:ext>
            </a:extLst>
          </p:cNvPr>
          <p:cNvSpPr txBox="1"/>
          <p:nvPr/>
        </p:nvSpPr>
        <p:spPr>
          <a:xfrm>
            <a:off x="5132740" y="4949893"/>
            <a:ext cx="3687415" cy="215444"/>
          </a:xfrm>
          <a:prstGeom prst="rect">
            <a:avLst/>
          </a:prstGeom>
          <a:noFill/>
        </p:spPr>
        <p:txBody>
          <a:bodyPr wrap="square" rtlCol="0">
            <a:spAutoFit/>
          </a:bodyPr>
          <a:lstStyle/>
          <a:p>
            <a:pPr algn="r" defTabSz="914198">
              <a:defRPr/>
            </a:pPr>
            <a:r>
              <a:rPr lang="en-US" sz="800" dirty="0">
                <a:solidFill>
                  <a:prstClr val="black"/>
                </a:solidFill>
                <a:latin typeface="Trebuchet MS"/>
                <a:cs typeface="Arial" panose="020B0604020202020204" pitchFamily="34" charset="0"/>
              </a:rPr>
              <a:t>All Power references are Design IT Power at Full Capacity </a:t>
            </a:r>
          </a:p>
        </p:txBody>
      </p:sp>
      <p:sp>
        <p:nvSpPr>
          <p:cNvPr id="63" name="TextBox 62">
            <a:extLst>
              <a:ext uri="{FF2B5EF4-FFF2-40B4-BE49-F238E27FC236}">
                <a16:creationId xmlns:a16="http://schemas.microsoft.com/office/drawing/2014/main" id="{55145113-E672-654A-8405-FAC2967FB54E}"/>
              </a:ext>
            </a:extLst>
          </p:cNvPr>
          <p:cNvSpPr txBox="1"/>
          <p:nvPr/>
        </p:nvSpPr>
        <p:spPr>
          <a:xfrm>
            <a:off x="7643865" y="4411972"/>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C</a:t>
            </a:r>
          </a:p>
          <a:p>
            <a:pPr defTabSz="914151">
              <a:defRPr/>
            </a:pPr>
            <a:r>
              <a:rPr lang="en-US" dirty="0">
                <a:latin typeface="Trebuchet MS"/>
              </a:rPr>
              <a:t>26 MW</a:t>
            </a:r>
          </a:p>
        </p:txBody>
      </p:sp>
      <p:cxnSp>
        <p:nvCxnSpPr>
          <p:cNvPr id="69" name="Straight Connector 68">
            <a:extLst>
              <a:ext uri="{FF2B5EF4-FFF2-40B4-BE49-F238E27FC236}">
                <a16:creationId xmlns:a16="http://schemas.microsoft.com/office/drawing/2014/main" id="{BFF7C88A-3643-B24C-8AC2-73CF1F210B64}"/>
              </a:ext>
            </a:extLst>
          </p:cNvPr>
          <p:cNvCxnSpPr>
            <a:cxnSpLocks/>
          </p:cNvCxnSpPr>
          <p:nvPr/>
        </p:nvCxnSpPr>
        <p:spPr>
          <a:xfrm>
            <a:off x="4985489" y="4214325"/>
            <a:ext cx="3112509" cy="0"/>
          </a:xfrm>
          <a:prstGeom prst="line">
            <a:avLst/>
          </a:prstGeom>
          <a:ln w="12700">
            <a:solidFill>
              <a:srgbClr val="ABC12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2C2138-5482-D940-A2AD-F8FDF64C2D12}"/>
              </a:ext>
            </a:extLst>
          </p:cNvPr>
          <p:cNvCxnSpPr>
            <a:cxnSpLocks/>
          </p:cNvCxnSpPr>
          <p:nvPr/>
        </p:nvCxnSpPr>
        <p:spPr>
          <a:xfrm rot="5400000" flipV="1">
            <a:off x="3626215" y="254192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Freeform 18">
            <a:extLst>
              <a:ext uri="{FF2B5EF4-FFF2-40B4-BE49-F238E27FC236}">
                <a16:creationId xmlns:a16="http://schemas.microsoft.com/office/drawing/2014/main" id="{010AABB5-EE0F-1B4A-BB2B-8A6B8753CD23}"/>
              </a:ext>
            </a:extLst>
          </p:cNvPr>
          <p:cNvSpPr>
            <a:spLocks/>
          </p:cNvSpPr>
          <p:nvPr/>
        </p:nvSpPr>
        <p:spPr bwMode="auto">
          <a:xfrm>
            <a:off x="5419685" y="3885155"/>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04" name="Freeform 26">
            <a:extLst>
              <a:ext uri="{FF2B5EF4-FFF2-40B4-BE49-F238E27FC236}">
                <a16:creationId xmlns:a16="http://schemas.microsoft.com/office/drawing/2014/main" id="{C44D92D6-841E-1A49-A5B3-532BC39ED11E}"/>
              </a:ext>
            </a:extLst>
          </p:cNvPr>
          <p:cNvSpPr>
            <a:spLocks/>
          </p:cNvSpPr>
          <p:nvPr/>
        </p:nvSpPr>
        <p:spPr bwMode="auto">
          <a:xfrm>
            <a:off x="5671435" y="3299010"/>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19" name="Freeform 94">
            <a:extLst>
              <a:ext uri="{FF2B5EF4-FFF2-40B4-BE49-F238E27FC236}">
                <a16:creationId xmlns:a16="http://schemas.microsoft.com/office/drawing/2014/main" id="{30B8A552-5D5E-D44B-9E8C-B94C6723DBF0}"/>
              </a:ext>
            </a:extLst>
          </p:cNvPr>
          <p:cNvSpPr/>
          <p:nvPr/>
        </p:nvSpPr>
        <p:spPr>
          <a:xfrm rot="14377707">
            <a:off x="5138787" y="2812811"/>
            <a:ext cx="765526" cy="824403"/>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Lst>
            <a:ahLst/>
            <a:cxnLst>
              <a:cxn ang="0">
                <a:pos x="connsiteX0" y="connsiteY0"/>
              </a:cxn>
              <a:cxn ang="0">
                <a:pos x="connsiteX1" y="connsiteY1"/>
              </a:cxn>
            </a:cxnLst>
            <a:rect l="l" t="t" r="r" b="b"/>
            <a:pathLst>
              <a:path w="739067" h="2607778">
                <a:moveTo>
                  <a:pt x="232" y="1"/>
                </a:moveTo>
                <a:cubicBezTo>
                  <a:pt x="-7581" y="884898"/>
                  <a:pt x="180264" y="2106458"/>
                  <a:pt x="739067" y="2607778"/>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20" name="Freeform 77">
            <a:extLst>
              <a:ext uri="{FF2B5EF4-FFF2-40B4-BE49-F238E27FC236}">
                <a16:creationId xmlns:a16="http://schemas.microsoft.com/office/drawing/2014/main" id="{74A7FB34-EE38-904D-8235-F9E00104DF64}"/>
              </a:ext>
            </a:extLst>
          </p:cNvPr>
          <p:cNvSpPr/>
          <p:nvPr/>
        </p:nvSpPr>
        <p:spPr>
          <a:xfrm rot="16878557">
            <a:off x="4935233" y="2821800"/>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21" name="Freeform 103">
            <a:extLst>
              <a:ext uri="{FF2B5EF4-FFF2-40B4-BE49-F238E27FC236}">
                <a16:creationId xmlns:a16="http://schemas.microsoft.com/office/drawing/2014/main" id="{CA18CB82-07E0-A245-8ADB-9CEBA9C41DFC}"/>
              </a:ext>
            </a:extLst>
          </p:cNvPr>
          <p:cNvSpPr/>
          <p:nvPr/>
        </p:nvSpPr>
        <p:spPr>
          <a:xfrm rot="18860595">
            <a:off x="5474740" y="1757685"/>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36" name="TextBox 135">
            <a:extLst>
              <a:ext uri="{FF2B5EF4-FFF2-40B4-BE49-F238E27FC236}">
                <a16:creationId xmlns:a16="http://schemas.microsoft.com/office/drawing/2014/main" id="{EF0BE55B-5DAA-EF48-939F-E1C094425B26}"/>
              </a:ext>
            </a:extLst>
          </p:cNvPr>
          <p:cNvSpPr txBox="1"/>
          <p:nvPr/>
        </p:nvSpPr>
        <p:spPr>
          <a:xfrm>
            <a:off x="6828798" y="1142377"/>
            <a:ext cx="900000" cy="3666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A</a:t>
            </a:r>
          </a:p>
          <a:p>
            <a:pPr defTabSz="914151">
              <a:defRPr/>
            </a:pPr>
            <a:r>
              <a:rPr lang="en-US" dirty="0">
                <a:latin typeface="Trebuchet MS"/>
              </a:rPr>
              <a:t> 26 MW</a:t>
            </a:r>
          </a:p>
        </p:txBody>
      </p:sp>
      <p:sp>
        <p:nvSpPr>
          <p:cNvPr id="137" name="TextBox 136">
            <a:extLst>
              <a:ext uri="{FF2B5EF4-FFF2-40B4-BE49-F238E27FC236}">
                <a16:creationId xmlns:a16="http://schemas.microsoft.com/office/drawing/2014/main" id="{6ADA9A84-B11A-5D45-BD9E-0DCD1F4361D9}"/>
              </a:ext>
            </a:extLst>
          </p:cNvPr>
          <p:cNvSpPr txBox="1"/>
          <p:nvPr/>
        </p:nvSpPr>
        <p:spPr>
          <a:xfrm>
            <a:off x="7797077" y="1129931"/>
            <a:ext cx="900000" cy="3666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stStyle>
          <a:p>
            <a:pPr defTabSz="914151">
              <a:defRPr/>
            </a:pPr>
            <a:r>
              <a:rPr lang="en-US" dirty="0">
                <a:latin typeface="Trebuchet MS"/>
              </a:rPr>
              <a:t>Tower C</a:t>
            </a:r>
          </a:p>
          <a:p>
            <a:pPr defTabSz="914151">
              <a:defRPr/>
            </a:pPr>
            <a:r>
              <a:rPr lang="en-US" dirty="0">
                <a:latin typeface="Trebuchet MS"/>
              </a:rPr>
              <a:t>26 MW</a:t>
            </a:r>
          </a:p>
        </p:txBody>
      </p:sp>
      <p:cxnSp>
        <p:nvCxnSpPr>
          <p:cNvPr id="139" name="Straight Connector 138">
            <a:extLst>
              <a:ext uri="{FF2B5EF4-FFF2-40B4-BE49-F238E27FC236}">
                <a16:creationId xmlns:a16="http://schemas.microsoft.com/office/drawing/2014/main" id="{F4471930-FE4C-074C-B2B9-9AA24B7808B6}"/>
              </a:ext>
            </a:extLst>
          </p:cNvPr>
          <p:cNvCxnSpPr>
            <a:cxnSpLocks/>
          </p:cNvCxnSpPr>
          <p:nvPr/>
        </p:nvCxnSpPr>
        <p:spPr>
          <a:xfrm>
            <a:off x="8252756" y="1569238"/>
            <a:ext cx="0" cy="23786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25CA4E81-B504-AB40-9981-68ACDC108452}"/>
              </a:ext>
            </a:extLst>
          </p:cNvPr>
          <p:cNvSpPr/>
          <p:nvPr/>
        </p:nvSpPr>
        <p:spPr>
          <a:xfrm>
            <a:off x="3338215" y="1949407"/>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r>
              <a:rPr lang="en-US" sz="700" b="1" dirty="0">
                <a:solidFill>
                  <a:prstClr val="black"/>
                </a:solidFill>
                <a:latin typeface="Trebuchet MS"/>
              </a:rPr>
              <a:t>MUMBAI 01</a:t>
            </a:r>
          </a:p>
          <a:p>
            <a:pPr algn="ctr" defTabSz="914151"/>
            <a:r>
              <a:rPr lang="en-US" sz="700" b="1" dirty="0">
                <a:solidFill>
                  <a:prstClr val="black"/>
                </a:solidFill>
                <a:latin typeface="Trebuchet MS"/>
              </a:rPr>
              <a:t>Vashi</a:t>
            </a:r>
          </a:p>
          <a:p>
            <a:pPr algn="ctr" defTabSz="914151"/>
            <a:r>
              <a:rPr lang="en-US" sz="700" b="1" dirty="0">
                <a:solidFill>
                  <a:prstClr val="black"/>
                </a:solidFill>
                <a:latin typeface="Trebuchet MS"/>
              </a:rPr>
              <a:t>0.9 MW</a:t>
            </a:r>
          </a:p>
        </p:txBody>
      </p:sp>
      <p:sp>
        <p:nvSpPr>
          <p:cNvPr id="140" name="Rounded Rectangle 139">
            <a:extLst>
              <a:ext uri="{FF2B5EF4-FFF2-40B4-BE49-F238E27FC236}">
                <a16:creationId xmlns:a16="http://schemas.microsoft.com/office/drawing/2014/main" id="{1211AE9B-8C38-354E-ABE5-00145F1EAE0A}"/>
              </a:ext>
            </a:extLst>
          </p:cNvPr>
          <p:cNvSpPr/>
          <p:nvPr/>
        </p:nvSpPr>
        <p:spPr>
          <a:xfrm>
            <a:off x="3338215" y="2882492"/>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MUMBAI 02</a:t>
            </a:r>
          </a:p>
          <a:p>
            <a:pPr algn="ctr" defTabSz="914151">
              <a:defRPr/>
            </a:pPr>
            <a:r>
              <a:rPr lang="en-US" sz="700" b="1" dirty="0">
                <a:solidFill>
                  <a:prstClr val="black"/>
                </a:solidFill>
                <a:latin typeface="Trebuchet MS"/>
              </a:rPr>
              <a:t>Airoli</a:t>
            </a:r>
          </a:p>
          <a:p>
            <a:pPr algn="ctr" defTabSz="914151">
              <a:defRPr/>
            </a:pPr>
            <a:r>
              <a:rPr lang="en-US" sz="700" b="1" dirty="0">
                <a:solidFill>
                  <a:prstClr val="black"/>
                </a:solidFill>
                <a:latin typeface="Trebuchet MS"/>
              </a:rPr>
              <a:t>5.4 MW</a:t>
            </a:r>
          </a:p>
        </p:txBody>
      </p:sp>
      <p:cxnSp>
        <p:nvCxnSpPr>
          <p:cNvPr id="144" name="Straight Connector 143">
            <a:extLst>
              <a:ext uri="{FF2B5EF4-FFF2-40B4-BE49-F238E27FC236}">
                <a16:creationId xmlns:a16="http://schemas.microsoft.com/office/drawing/2014/main" id="{E51DB885-E60D-8243-B3AE-97F358B2A29E}"/>
              </a:ext>
            </a:extLst>
          </p:cNvPr>
          <p:cNvCxnSpPr>
            <a:cxnSpLocks/>
          </p:cNvCxnSpPr>
          <p:nvPr/>
        </p:nvCxnSpPr>
        <p:spPr>
          <a:xfrm rot="16200000">
            <a:off x="6966767"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0BA0F5D-6341-2D48-932D-19ED5FBE9367}"/>
              </a:ext>
            </a:extLst>
          </p:cNvPr>
          <p:cNvCxnSpPr>
            <a:cxnSpLocks/>
          </p:cNvCxnSpPr>
          <p:nvPr/>
        </p:nvCxnSpPr>
        <p:spPr>
          <a:xfrm rot="16200000">
            <a:off x="8025996"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D16C9AE-E5C2-2E42-ADC9-2B8C5B68C08D}"/>
              </a:ext>
            </a:extLst>
          </p:cNvPr>
          <p:cNvCxnSpPr>
            <a:cxnSpLocks/>
          </p:cNvCxnSpPr>
          <p:nvPr/>
        </p:nvCxnSpPr>
        <p:spPr>
          <a:xfrm rot="16200000">
            <a:off x="4913487" y="428867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E0D29E3D-6CE0-B743-A197-0B2243872F48}"/>
              </a:ext>
            </a:extLst>
          </p:cNvPr>
          <p:cNvSpPr txBox="1"/>
          <p:nvPr/>
        </p:nvSpPr>
        <p:spPr>
          <a:xfrm>
            <a:off x="5615180" y="1165632"/>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26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pPr defTabSz="914174">
              <a:defRPr/>
            </a:pPr>
            <a:r>
              <a:rPr lang="en-US" dirty="0"/>
              <a:t>NOIDA 01</a:t>
            </a:r>
          </a:p>
          <a:p>
            <a:pPr defTabSz="914174">
              <a:defRPr/>
            </a:pPr>
            <a:r>
              <a:rPr lang="en-US" dirty="0"/>
              <a:t>Noida</a:t>
            </a:r>
          </a:p>
          <a:p>
            <a:pPr defTabSz="914174">
              <a:defRPr/>
            </a:pPr>
            <a:r>
              <a:rPr lang="en-US" dirty="0"/>
              <a:t> 10.8MW</a:t>
            </a:r>
          </a:p>
        </p:txBody>
      </p:sp>
      <p:sp>
        <p:nvSpPr>
          <p:cNvPr id="6" name="Rectangle 5">
            <a:extLst>
              <a:ext uri="{FF2B5EF4-FFF2-40B4-BE49-F238E27FC236}">
                <a16:creationId xmlns:a16="http://schemas.microsoft.com/office/drawing/2014/main" id="{40E88582-FF6C-0147-8F8B-177FA84E3C8E}"/>
              </a:ext>
            </a:extLst>
          </p:cNvPr>
          <p:cNvSpPr/>
          <p:nvPr/>
        </p:nvSpPr>
        <p:spPr>
          <a:xfrm>
            <a:off x="74951" y="1039818"/>
            <a:ext cx="3170548" cy="2407192"/>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7" name="TextBox 6">
            <a:extLst>
              <a:ext uri="{FF2B5EF4-FFF2-40B4-BE49-F238E27FC236}">
                <a16:creationId xmlns:a16="http://schemas.microsoft.com/office/drawing/2014/main" id="{204C5E11-6F3B-074B-8987-9162DB81719E}"/>
              </a:ext>
            </a:extLst>
          </p:cNvPr>
          <p:cNvSpPr txBox="1"/>
          <p:nvPr/>
        </p:nvSpPr>
        <p:spPr>
          <a:xfrm>
            <a:off x="450953" y="3181694"/>
            <a:ext cx="2423973" cy="246221"/>
          </a:xfrm>
          <a:prstGeom prst="rect">
            <a:avLst/>
          </a:prstGeom>
          <a:noFill/>
        </p:spPr>
        <p:txBody>
          <a:bodyPr wrap="square" rtlCol="0">
            <a:spAutoFit/>
          </a:bodyPr>
          <a:lstStyle/>
          <a:p>
            <a:pPr algn="ctr" defTabSz="914151">
              <a:defRPr/>
            </a:pPr>
            <a:r>
              <a:rPr lang="en-US" sz="1000" b="1" dirty="0">
                <a:solidFill>
                  <a:prstClr val="white"/>
                </a:solidFill>
                <a:latin typeface="Trebuchet MS"/>
              </a:rPr>
              <a:t>MUMBAI 03 CAMPUS (RABALE)</a:t>
            </a:r>
          </a:p>
        </p:txBody>
      </p:sp>
      <p:sp>
        <p:nvSpPr>
          <p:cNvPr id="149" name="Rectangle 148">
            <a:extLst>
              <a:ext uri="{FF2B5EF4-FFF2-40B4-BE49-F238E27FC236}">
                <a16:creationId xmlns:a16="http://schemas.microsoft.com/office/drawing/2014/main" id="{82B194BF-9574-E042-9A11-0B1347162899}"/>
              </a:ext>
            </a:extLst>
          </p:cNvPr>
          <p:cNvSpPr/>
          <p:nvPr/>
        </p:nvSpPr>
        <p:spPr>
          <a:xfrm>
            <a:off x="6550786" y="587066"/>
            <a:ext cx="2242801" cy="982171"/>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50" name="TextBox 149">
            <a:extLst>
              <a:ext uri="{FF2B5EF4-FFF2-40B4-BE49-F238E27FC236}">
                <a16:creationId xmlns:a16="http://schemas.microsoft.com/office/drawing/2014/main" id="{D99EA087-7F49-E547-98EF-61E343BF92DB}"/>
              </a:ext>
            </a:extLst>
          </p:cNvPr>
          <p:cNvSpPr txBox="1"/>
          <p:nvPr/>
        </p:nvSpPr>
        <p:spPr>
          <a:xfrm>
            <a:off x="6598149" y="644873"/>
            <a:ext cx="1045717" cy="415498"/>
          </a:xfrm>
          <a:prstGeom prst="rect">
            <a:avLst/>
          </a:prstGeom>
          <a:noFill/>
        </p:spPr>
        <p:txBody>
          <a:bodyPr wrap="square" rtlCol="0">
            <a:spAutoFit/>
          </a:bodyPr>
          <a:lstStyle/>
          <a:p>
            <a:pPr defTabSz="914151">
              <a:defRPr/>
            </a:pPr>
            <a:r>
              <a:rPr lang="en-US" sz="1050" b="1" dirty="0">
                <a:solidFill>
                  <a:prstClr val="white"/>
                </a:solidFill>
                <a:latin typeface="Trebuchet MS"/>
              </a:rPr>
              <a:t>NOIDA 02 CAMPUS </a:t>
            </a:r>
          </a:p>
        </p:txBody>
      </p:sp>
      <p:sp>
        <p:nvSpPr>
          <p:cNvPr id="151" name="Rectangle 150">
            <a:extLst>
              <a:ext uri="{FF2B5EF4-FFF2-40B4-BE49-F238E27FC236}">
                <a16:creationId xmlns:a16="http://schemas.microsoft.com/office/drawing/2014/main" id="{646A8A2A-00BB-6446-94AE-E0814110679E}"/>
              </a:ext>
            </a:extLst>
          </p:cNvPr>
          <p:cNvSpPr/>
          <p:nvPr/>
        </p:nvSpPr>
        <p:spPr>
          <a:xfrm>
            <a:off x="5552210" y="3976732"/>
            <a:ext cx="3106452" cy="942320"/>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52" name="TextBox 151">
            <a:extLst>
              <a:ext uri="{FF2B5EF4-FFF2-40B4-BE49-F238E27FC236}">
                <a16:creationId xmlns:a16="http://schemas.microsoft.com/office/drawing/2014/main" id="{CAB0F183-F882-2340-B697-886CDCE44163}"/>
              </a:ext>
            </a:extLst>
          </p:cNvPr>
          <p:cNvSpPr txBox="1"/>
          <p:nvPr/>
        </p:nvSpPr>
        <p:spPr>
          <a:xfrm>
            <a:off x="5615180" y="3976733"/>
            <a:ext cx="2928683" cy="253916"/>
          </a:xfrm>
          <a:prstGeom prst="rect">
            <a:avLst/>
          </a:prstGeom>
          <a:noFill/>
        </p:spPr>
        <p:txBody>
          <a:bodyPr wrap="square" rtlCol="0">
            <a:spAutoFit/>
          </a:bodyPr>
          <a:lstStyle/>
          <a:p>
            <a:pPr algn="ctr" defTabSz="914151">
              <a:defRPr/>
            </a:pPr>
            <a:r>
              <a:rPr lang="en-US" sz="1050" b="1" dirty="0">
                <a:solidFill>
                  <a:prstClr val="white"/>
                </a:solidFill>
                <a:latin typeface="Trebuchet MS"/>
              </a:rPr>
              <a:t>CHENNAI 02 CAMPUS (SIRUSERI)</a:t>
            </a:r>
          </a:p>
        </p:txBody>
      </p:sp>
      <p:sp>
        <p:nvSpPr>
          <p:cNvPr id="153" name="TextBox 152">
            <a:extLst>
              <a:ext uri="{FF2B5EF4-FFF2-40B4-BE49-F238E27FC236}">
                <a16:creationId xmlns:a16="http://schemas.microsoft.com/office/drawing/2014/main" id="{6B74910B-A3F7-AE45-9431-B383765CC31F}"/>
              </a:ext>
            </a:extLst>
          </p:cNvPr>
          <p:cNvSpPr txBox="1"/>
          <p:nvPr/>
        </p:nvSpPr>
        <p:spPr>
          <a:xfrm>
            <a:off x="1172415" y="4041768"/>
            <a:ext cx="687782" cy="360000"/>
          </a:xfrm>
          <a:prstGeom prst="roundRect">
            <a:avLst>
              <a:gd name="adj" fmla="val 9442"/>
            </a:avLst>
          </a:prstGeom>
          <a:solidFill>
            <a:schemeClr val="accent6"/>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1</a:t>
            </a:r>
          </a:p>
          <a:p>
            <a:pPr defTabSz="914151">
              <a:defRPr/>
            </a:pPr>
            <a:r>
              <a:rPr lang="en-US" dirty="0">
                <a:latin typeface="Trebuchet MS"/>
              </a:rPr>
              <a:t>11 MW</a:t>
            </a:r>
          </a:p>
          <a:p>
            <a:pPr defTabSz="914151">
              <a:defRPr/>
            </a:pPr>
            <a:r>
              <a:rPr lang="en-US" dirty="0">
                <a:latin typeface="Trebuchet MS"/>
              </a:rPr>
              <a:t>Q2 2025</a:t>
            </a:r>
          </a:p>
        </p:txBody>
      </p:sp>
      <p:grpSp>
        <p:nvGrpSpPr>
          <p:cNvPr id="195" name="Group 194">
            <a:extLst>
              <a:ext uri="{FF2B5EF4-FFF2-40B4-BE49-F238E27FC236}">
                <a16:creationId xmlns:a16="http://schemas.microsoft.com/office/drawing/2014/main" id="{DBC002BC-A6A9-49FB-A963-75C8BFC8AB91}"/>
              </a:ext>
            </a:extLst>
          </p:cNvPr>
          <p:cNvGrpSpPr/>
          <p:nvPr/>
        </p:nvGrpSpPr>
        <p:grpSpPr>
          <a:xfrm>
            <a:off x="4371502" y="1609784"/>
            <a:ext cx="1824217" cy="1934387"/>
            <a:chOff x="4589533" y="1669603"/>
            <a:chExt cx="1824217" cy="1934387"/>
          </a:xfrm>
        </p:grpSpPr>
        <p:pic>
          <p:nvPicPr>
            <p:cNvPr id="196" name="Picture 195" descr="A close up of a logo&#10;&#10;Description automatically generated">
              <a:extLst>
                <a:ext uri="{FF2B5EF4-FFF2-40B4-BE49-F238E27FC236}">
                  <a16:creationId xmlns:a16="http://schemas.microsoft.com/office/drawing/2014/main" id="{6B11A503-6E58-44AE-B007-63D4D78798B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57402" y="1669603"/>
              <a:ext cx="360000" cy="360000"/>
            </a:xfrm>
            <a:prstGeom prst="rect">
              <a:avLst/>
            </a:prstGeom>
          </p:spPr>
        </p:pic>
        <p:pic>
          <p:nvPicPr>
            <p:cNvPr id="197" name="Picture 196" descr="A close up of a logo&#10;&#10;Description automatically generated">
              <a:extLst>
                <a:ext uri="{FF2B5EF4-FFF2-40B4-BE49-F238E27FC236}">
                  <a16:creationId xmlns:a16="http://schemas.microsoft.com/office/drawing/2014/main" id="{C192FC76-EDF7-4F0E-B182-D11AA086C37F}"/>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2821496"/>
              <a:ext cx="360000" cy="360000"/>
            </a:xfrm>
            <a:prstGeom prst="rect">
              <a:avLst/>
            </a:prstGeom>
          </p:spPr>
        </p:pic>
        <p:pic>
          <p:nvPicPr>
            <p:cNvPr id="198" name="Picture 197" descr="A close up of a logo&#10;&#10;Description automatically generated">
              <a:extLst>
                <a:ext uri="{FF2B5EF4-FFF2-40B4-BE49-F238E27FC236}">
                  <a16:creationId xmlns:a16="http://schemas.microsoft.com/office/drawing/2014/main" id="{F2BD5DD1-D623-4DF1-9B74-32671BD01F3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58818" y="3220895"/>
              <a:ext cx="360000" cy="360000"/>
            </a:xfrm>
            <a:prstGeom prst="rect">
              <a:avLst/>
            </a:prstGeom>
          </p:spPr>
        </p:pic>
        <p:pic>
          <p:nvPicPr>
            <p:cNvPr id="199" name="Picture 198" descr="A close up of a logo&#10;&#10;Description automatically generated">
              <a:extLst>
                <a:ext uri="{FF2B5EF4-FFF2-40B4-BE49-F238E27FC236}">
                  <a16:creationId xmlns:a16="http://schemas.microsoft.com/office/drawing/2014/main" id="{6817CD42-AB6A-43C7-8F2C-4C9AE9EEDD4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8020" y="3243990"/>
              <a:ext cx="360000" cy="360000"/>
            </a:xfrm>
            <a:prstGeom prst="rect">
              <a:avLst/>
            </a:prstGeom>
          </p:spPr>
        </p:pic>
        <p:pic>
          <p:nvPicPr>
            <p:cNvPr id="200" name="Picture 199" descr="A close up of a logo&#10;&#10;Description automatically generated">
              <a:extLst>
                <a:ext uri="{FF2B5EF4-FFF2-40B4-BE49-F238E27FC236}">
                  <a16:creationId xmlns:a16="http://schemas.microsoft.com/office/drawing/2014/main" id="{D786860D-F4CF-4CA0-811E-D5026C15B8C2}"/>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89533" y="2608818"/>
              <a:ext cx="360000" cy="360000"/>
            </a:xfrm>
            <a:prstGeom prst="rect">
              <a:avLst/>
            </a:prstGeom>
          </p:spPr>
        </p:pic>
        <p:pic>
          <p:nvPicPr>
            <p:cNvPr id="201" name="Picture 200" descr="A close up of a logo&#10;&#10;Description automatically generated">
              <a:extLst>
                <a:ext uri="{FF2B5EF4-FFF2-40B4-BE49-F238E27FC236}">
                  <a16:creationId xmlns:a16="http://schemas.microsoft.com/office/drawing/2014/main" id="{787C0477-73DE-4A0A-8C9C-B98CB31D308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53750" y="2261150"/>
              <a:ext cx="360000" cy="360000"/>
            </a:xfrm>
            <a:prstGeom prst="rect">
              <a:avLst/>
            </a:prstGeom>
          </p:spPr>
        </p:pic>
      </p:grpSp>
      <p:cxnSp>
        <p:nvCxnSpPr>
          <p:cNvPr id="130" name="Straight Connector 129">
            <a:extLst>
              <a:ext uri="{FF2B5EF4-FFF2-40B4-BE49-F238E27FC236}">
                <a16:creationId xmlns:a16="http://schemas.microsoft.com/office/drawing/2014/main" id="{A86D63C7-40CD-444A-AF28-1B87F38B9AD9}"/>
              </a:ext>
            </a:extLst>
          </p:cNvPr>
          <p:cNvCxnSpPr>
            <a:cxnSpLocks/>
          </p:cNvCxnSpPr>
          <p:nvPr/>
        </p:nvCxnSpPr>
        <p:spPr>
          <a:xfrm flipH="1" flipV="1">
            <a:off x="3698216" y="2632798"/>
            <a:ext cx="841189" cy="103919"/>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565B39B0-F258-4EA9-B467-DFE2E7F8BFCB}"/>
              </a:ext>
            </a:extLst>
          </p:cNvPr>
          <p:cNvSpPr/>
          <p:nvPr/>
        </p:nvSpPr>
        <p:spPr>
          <a:xfrm>
            <a:off x="6836648" y="2706592"/>
            <a:ext cx="2092433" cy="799226"/>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32" name="TextBox 131">
            <a:extLst>
              <a:ext uri="{FF2B5EF4-FFF2-40B4-BE49-F238E27FC236}">
                <a16:creationId xmlns:a16="http://schemas.microsoft.com/office/drawing/2014/main" id="{DE6B26A6-7245-46A4-83B0-D431F6B445AE}"/>
              </a:ext>
            </a:extLst>
          </p:cNvPr>
          <p:cNvSpPr txBox="1"/>
          <p:nvPr/>
        </p:nvSpPr>
        <p:spPr>
          <a:xfrm>
            <a:off x="6865887" y="2702287"/>
            <a:ext cx="1954264" cy="400110"/>
          </a:xfrm>
          <a:prstGeom prst="rect">
            <a:avLst/>
          </a:prstGeom>
          <a:noFill/>
        </p:spPr>
        <p:txBody>
          <a:bodyPr wrap="square" rtlCol="0">
            <a:spAutoFit/>
          </a:bodyPr>
          <a:lstStyle/>
          <a:p>
            <a:pPr defTabSz="914151">
              <a:defRPr/>
            </a:pPr>
            <a:r>
              <a:rPr lang="en-US" sz="1000" b="1" dirty="0">
                <a:solidFill>
                  <a:prstClr val="white"/>
                </a:solidFill>
                <a:latin typeface="Trebuchet MS"/>
              </a:rPr>
              <a:t>HYDERABAD 02 CAMPUS</a:t>
            </a:r>
          </a:p>
          <a:p>
            <a:pPr defTabSz="914151">
              <a:defRPr/>
            </a:pPr>
            <a:r>
              <a:rPr lang="en-US" sz="1000" b="1" dirty="0">
                <a:solidFill>
                  <a:prstClr val="white"/>
                </a:solidFill>
                <a:latin typeface="Trebuchet MS"/>
              </a:rPr>
              <a:t>(FAB CITY)</a:t>
            </a:r>
          </a:p>
        </p:txBody>
      </p:sp>
      <p:sp>
        <p:nvSpPr>
          <p:cNvPr id="203" name="TextBox 202">
            <a:extLst>
              <a:ext uri="{FF2B5EF4-FFF2-40B4-BE49-F238E27FC236}">
                <a16:creationId xmlns:a16="http://schemas.microsoft.com/office/drawing/2014/main" id="{052442D8-8246-43CA-A50E-8BCB49307687}"/>
              </a:ext>
            </a:extLst>
          </p:cNvPr>
          <p:cNvSpPr txBox="1"/>
          <p:nvPr/>
        </p:nvSpPr>
        <p:spPr>
          <a:xfrm>
            <a:off x="1111949" y="3626270"/>
            <a:ext cx="1742759" cy="415498"/>
          </a:xfrm>
          <a:prstGeom prst="rect">
            <a:avLst/>
          </a:prstGeom>
          <a:noFill/>
        </p:spPr>
        <p:txBody>
          <a:bodyPr wrap="square" rtlCol="0">
            <a:spAutoFit/>
          </a:bodyPr>
          <a:lstStyle/>
          <a:p>
            <a:pPr algn="ctr" defTabSz="914151">
              <a:defRPr/>
            </a:pPr>
            <a:r>
              <a:rPr lang="en-US" sz="1050" b="1" dirty="0">
                <a:solidFill>
                  <a:prstClr val="white"/>
                </a:solidFill>
                <a:latin typeface="Trebuchet MS"/>
              </a:rPr>
              <a:t>BANGALORE 02 CAMPUS (AEROSPACE PARK)</a:t>
            </a:r>
          </a:p>
        </p:txBody>
      </p:sp>
      <p:sp>
        <p:nvSpPr>
          <p:cNvPr id="117" name="TextBox 116">
            <a:extLst>
              <a:ext uri="{FF2B5EF4-FFF2-40B4-BE49-F238E27FC236}">
                <a16:creationId xmlns:a16="http://schemas.microsoft.com/office/drawing/2014/main" id="{C035A21B-8B8C-4055-85DE-CD7C03EE13B0}"/>
              </a:ext>
            </a:extLst>
          </p:cNvPr>
          <p:cNvSpPr txBox="1"/>
          <p:nvPr/>
        </p:nvSpPr>
        <p:spPr>
          <a:xfrm>
            <a:off x="6958968" y="3084037"/>
            <a:ext cx="864020" cy="34131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Block 1</a:t>
            </a:r>
          </a:p>
          <a:p>
            <a:pPr defTabSz="914151">
              <a:defRPr/>
            </a:pPr>
            <a:r>
              <a:rPr lang="en-US" dirty="0">
                <a:latin typeface="Trebuchet MS"/>
              </a:rPr>
              <a:t>26 MW</a:t>
            </a:r>
          </a:p>
        </p:txBody>
      </p:sp>
      <p:sp>
        <p:nvSpPr>
          <p:cNvPr id="207" name="TextBox 206">
            <a:extLst>
              <a:ext uri="{FF2B5EF4-FFF2-40B4-BE49-F238E27FC236}">
                <a16:creationId xmlns:a16="http://schemas.microsoft.com/office/drawing/2014/main" id="{6E5BF5F4-5912-48FB-B647-9912BF4E7A37}"/>
              </a:ext>
            </a:extLst>
          </p:cNvPr>
          <p:cNvSpPr txBox="1"/>
          <p:nvPr/>
        </p:nvSpPr>
        <p:spPr>
          <a:xfrm>
            <a:off x="7861451" y="3084036"/>
            <a:ext cx="950967" cy="331121"/>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Additional Blocks</a:t>
            </a:r>
          </a:p>
          <a:p>
            <a:pPr defTabSz="914151">
              <a:defRPr/>
            </a:pPr>
            <a:r>
              <a:rPr lang="en-US" dirty="0">
                <a:latin typeface="Trebuchet MS"/>
              </a:rPr>
              <a:t>26-52 MW each </a:t>
            </a:r>
          </a:p>
          <a:p>
            <a:pPr defTabSz="914151">
              <a:defRPr/>
            </a:pPr>
            <a:r>
              <a:rPr lang="en-US" dirty="0">
                <a:latin typeface="Trebuchet MS"/>
              </a:rPr>
              <a:t>(including BTS)</a:t>
            </a:r>
          </a:p>
        </p:txBody>
      </p:sp>
      <p:sp>
        <p:nvSpPr>
          <p:cNvPr id="193" name="Title 2">
            <a:extLst>
              <a:ext uri="{FF2B5EF4-FFF2-40B4-BE49-F238E27FC236}">
                <a16:creationId xmlns:a16="http://schemas.microsoft.com/office/drawing/2014/main" id="{A2878140-FDC8-43CE-9F8C-AAAE30E7177E}"/>
              </a:ext>
            </a:extLst>
          </p:cNvPr>
          <p:cNvSpPr>
            <a:spLocks noGrp="1"/>
          </p:cNvSpPr>
          <p:nvPr>
            <p:ph type="title"/>
          </p:nvPr>
        </p:nvSpPr>
        <p:spPr>
          <a:xfrm>
            <a:off x="324000" y="211574"/>
            <a:ext cx="8496150" cy="415490"/>
          </a:xfrm>
        </p:spPr>
        <p:txBody>
          <a:bodyPr/>
          <a:lstStyle/>
          <a:p>
            <a:r>
              <a:rPr lang="en-US" dirty="0"/>
              <a:t>SIFY DATA CENTERS: INDIA FOOTPRINT (Six Markets)</a:t>
            </a:r>
            <a:endParaRPr lang="en-IN" dirty="0"/>
          </a:p>
        </p:txBody>
      </p:sp>
      <p:cxnSp>
        <p:nvCxnSpPr>
          <p:cNvPr id="36" name="Straight Connector 35">
            <a:extLst>
              <a:ext uri="{FF2B5EF4-FFF2-40B4-BE49-F238E27FC236}">
                <a16:creationId xmlns:a16="http://schemas.microsoft.com/office/drawing/2014/main" id="{E041CB2B-706A-9FED-E1C8-BE723DC12023}"/>
              </a:ext>
            </a:extLst>
          </p:cNvPr>
          <p:cNvCxnSpPr>
            <a:cxnSpLocks/>
            <a:stCxn id="102" idx="3"/>
          </p:cNvCxnSpPr>
          <p:nvPr/>
        </p:nvCxnSpPr>
        <p:spPr>
          <a:xfrm flipV="1">
            <a:off x="3966522" y="3415156"/>
            <a:ext cx="925936" cy="48963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B34ADE-77C0-A65F-D9DD-93CF26401C23}"/>
              </a:ext>
            </a:extLst>
          </p:cNvPr>
          <p:cNvCxnSpPr>
            <a:cxnSpLocks/>
            <a:endCxn id="201" idx="2"/>
          </p:cNvCxnSpPr>
          <p:nvPr/>
        </p:nvCxnSpPr>
        <p:spPr>
          <a:xfrm flipH="1">
            <a:off x="6015719" y="2203144"/>
            <a:ext cx="943019" cy="35818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3F2AE3-E310-1BDA-F39F-093C8A46916F}"/>
              </a:ext>
            </a:extLst>
          </p:cNvPr>
          <p:cNvCxnSpPr>
            <a:cxnSpLocks/>
          </p:cNvCxnSpPr>
          <p:nvPr/>
        </p:nvCxnSpPr>
        <p:spPr>
          <a:xfrm>
            <a:off x="3270469" y="2605428"/>
            <a:ext cx="434096" cy="2098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2F5A24B-B64F-5639-8766-D6034AD44E1F}"/>
              </a:ext>
            </a:extLst>
          </p:cNvPr>
          <p:cNvCxnSpPr>
            <a:cxnSpLocks/>
          </p:cNvCxnSpPr>
          <p:nvPr/>
        </p:nvCxnSpPr>
        <p:spPr>
          <a:xfrm flipV="1">
            <a:off x="6072796" y="1553479"/>
            <a:ext cx="1280" cy="252135"/>
          </a:xfrm>
          <a:prstGeom prst="line">
            <a:avLst/>
          </a:prstGeom>
          <a:ln w="12700">
            <a:solidFill>
              <a:srgbClr val="ABC125"/>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C5D6D6-77C6-494D-3890-749BE6E3E53D}"/>
              </a:ext>
            </a:extLst>
          </p:cNvPr>
          <p:cNvCxnSpPr>
            <a:cxnSpLocks/>
          </p:cNvCxnSpPr>
          <p:nvPr/>
        </p:nvCxnSpPr>
        <p:spPr>
          <a:xfrm flipV="1">
            <a:off x="5021871" y="1805969"/>
            <a:ext cx="3230887" cy="11565"/>
          </a:xfrm>
          <a:prstGeom prst="line">
            <a:avLst/>
          </a:prstGeom>
          <a:ln w="12700">
            <a:solidFill>
              <a:srgbClr val="C0D72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FBFBCB-98AE-281D-3BF0-D7D5C436DB35}"/>
              </a:ext>
            </a:extLst>
          </p:cNvPr>
          <p:cNvCxnSpPr>
            <a:cxnSpLocks/>
          </p:cNvCxnSpPr>
          <p:nvPr/>
        </p:nvCxnSpPr>
        <p:spPr>
          <a:xfrm>
            <a:off x="7198676" y="1569238"/>
            <a:ext cx="0" cy="23786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4038A76-D314-673A-B593-FABBB0276FB4}"/>
              </a:ext>
            </a:extLst>
          </p:cNvPr>
          <p:cNvCxnSpPr>
            <a:cxnSpLocks/>
            <a:stCxn id="152" idx="0"/>
            <a:endCxn id="198" idx="2"/>
          </p:cNvCxnSpPr>
          <p:nvPr/>
        </p:nvCxnSpPr>
        <p:spPr>
          <a:xfrm flipH="1" flipV="1">
            <a:off x="5420787" y="3521076"/>
            <a:ext cx="1658735" cy="45565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65093C2-95D3-1CFA-DEB6-04C238BC0DE0}"/>
              </a:ext>
            </a:extLst>
          </p:cNvPr>
          <p:cNvCxnSpPr>
            <a:cxnSpLocks/>
            <a:stCxn id="55" idx="1"/>
          </p:cNvCxnSpPr>
          <p:nvPr/>
        </p:nvCxnSpPr>
        <p:spPr>
          <a:xfrm flipH="1" flipV="1">
            <a:off x="5199371" y="2949056"/>
            <a:ext cx="722343" cy="122481"/>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A7E023-73D9-5CA1-2DDC-59578F8FCE88}"/>
              </a:ext>
            </a:extLst>
          </p:cNvPr>
          <p:cNvCxnSpPr>
            <a:cxnSpLocks/>
          </p:cNvCxnSpPr>
          <p:nvPr/>
        </p:nvCxnSpPr>
        <p:spPr>
          <a:xfrm>
            <a:off x="2962766" y="3912079"/>
            <a:ext cx="148409" cy="2774"/>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CB4359F-ACAA-8E3A-91EB-59F7792A1DA7}"/>
              </a:ext>
            </a:extLst>
          </p:cNvPr>
          <p:cNvSpPr txBox="1"/>
          <p:nvPr/>
        </p:nvSpPr>
        <p:spPr>
          <a:xfrm>
            <a:off x="3111195" y="3688794"/>
            <a:ext cx="855328"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BANGALORE 01</a:t>
            </a:r>
          </a:p>
          <a:p>
            <a:pPr defTabSz="914151">
              <a:defRPr/>
            </a:pPr>
            <a:r>
              <a:rPr lang="en-US" sz="700" b="1" dirty="0">
                <a:solidFill>
                  <a:prstClr val="black"/>
                </a:solidFill>
                <a:latin typeface="Trebuchet MS"/>
              </a:rPr>
              <a:t>Electronic City</a:t>
            </a:r>
          </a:p>
          <a:p>
            <a:pPr defTabSz="914151">
              <a:defRPr/>
            </a:pPr>
            <a:r>
              <a:rPr lang="en-US" sz="700" b="1" dirty="0">
                <a:solidFill>
                  <a:prstClr val="black"/>
                </a:solidFill>
                <a:latin typeface="Trebuchet MS"/>
              </a:rPr>
              <a:t>7.6 MW</a:t>
            </a:r>
          </a:p>
        </p:txBody>
      </p:sp>
      <p:sp>
        <p:nvSpPr>
          <p:cNvPr id="103" name="Rectangle 102">
            <a:extLst>
              <a:ext uri="{FF2B5EF4-FFF2-40B4-BE49-F238E27FC236}">
                <a16:creationId xmlns:a16="http://schemas.microsoft.com/office/drawing/2014/main" id="{3FCF83DD-766C-FBE6-22FD-9FA3640E612C}"/>
              </a:ext>
            </a:extLst>
          </p:cNvPr>
          <p:cNvSpPr/>
          <p:nvPr/>
        </p:nvSpPr>
        <p:spPr>
          <a:xfrm>
            <a:off x="1031634" y="3625433"/>
            <a:ext cx="1910088" cy="865629"/>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3" name="TextBox 12">
            <a:extLst>
              <a:ext uri="{FF2B5EF4-FFF2-40B4-BE49-F238E27FC236}">
                <a16:creationId xmlns:a16="http://schemas.microsoft.com/office/drawing/2014/main" id="{F5C7F49D-A01F-8CCC-61D1-F86E71B7F8F4}"/>
              </a:ext>
            </a:extLst>
          </p:cNvPr>
          <p:cNvSpPr txBox="1"/>
          <p:nvPr/>
        </p:nvSpPr>
        <p:spPr>
          <a:xfrm>
            <a:off x="5132737" y="4949893"/>
            <a:ext cx="3687415" cy="215444"/>
          </a:xfrm>
          <a:prstGeom prst="rect">
            <a:avLst/>
          </a:prstGeom>
          <a:noFill/>
        </p:spPr>
        <p:txBody>
          <a:bodyPr wrap="square" rtlCol="0">
            <a:spAutoFit/>
          </a:bodyPr>
          <a:lstStyle/>
          <a:p>
            <a:pPr algn="r" defTabSz="914265">
              <a:defRPr/>
            </a:pPr>
            <a:r>
              <a:rPr lang="en-US" sz="800" dirty="0">
                <a:solidFill>
                  <a:prstClr val="white">
                    <a:lumMod val="75000"/>
                  </a:prstClr>
                </a:solidFill>
                <a:latin typeface="Trebuchet MS"/>
                <a:cs typeface="Arial" panose="020B0604020202020204" pitchFamily="34" charset="0"/>
              </a:rPr>
              <a:t>All Power references are Design IT Power at Full Capacity </a:t>
            </a:r>
          </a:p>
        </p:txBody>
      </p:sp>
      <p:sp>
        <p:nvSpPr>
          <p:cNvPr id="38" name="TextBox 37">
            <a:extLst>
              <a:ext uri="{FF2B5EF4-FFF2-40B4-BE49-F238E27FC236}">
                <a16:creationId xmlns:a16="http://schemas.microsoft.com/office/drawing/2014/main" id="{A368C7F2-46B4-A741-91AE-0F1501F8919D}"/>
              </a:ext>
            </a:extLst>
          </p:cNvPr>
          <p:cNvSpPr txBox="1"/>
          <p:nvPr/>
        </p:nvSpPr>
        <p:spPr>
          <a:xfrm>
            <a:off x="327268" y="4601426"/>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48" name="TextBox 47">
            <a:extLst>
              <a:ext uri="{FF2B5EF4-FFF2-40B4-BE49-F238E27FC236}">
                <a16:creationId xmlns:a16="http://schemas.microsoft.com/office/drawing/2014/main" id="{F91CD5B9-D5B1-FB42-A964-FD88EC5176B0}"/>
              </a:ext>
            </a:extLst>
          </p:cNvPr>
          <p:cNvSpPr txBox="1"/>
          <p:nvPr/>
        </p:nvSpPr>
        <p:spPr>
          <a:xfrm>
            <a:off x="1209224" y="4601426"/>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62" name="TextBox 61">
            <a:extLst>
              <a:ext uri="{FF2B5EF4-FFF2-40B4-BE49-F238E27FC236}">
                <a16:creationId xmlns:a16="http://schemas.microsoft.com/office/drawing/2014/main" id="{82FD6C04-B7E6-CC4D-8D4A-4AC6FD328A5B}"/>
              </a:ext>
            </a:extLst>
          </p:cNvPr>
          <p:cNvSpPr txBox="1"/>
          <p:nvPr/>
        </p:nvSpPr>
        <p:spPr>
          <a:xfrm>
            <a:off x="2316732" y="4601426"/>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24" name="TextBox 23">
            <a:extLst>
              <a:ext uri="{FF2B5EF4-FFF2-40B4-BE49-F238E27FC236}">
                <a16:creationId xmlns:a16="http://schemas.microsoft.com/office/drawing/2014/main" id="{7DABDBA5-D555-2BF1-D80E-6A494E7BA543}"/>
              </a:ext>
            </a:extLst>
          </p:cNvPr>
          <p:cNvSpPr txBox="1"/>
          <p:nvPr/>
        </p:nvSpPr>
        <p:spPr>
          <a:xfrm>
            <a:off x="435269" y="4547704"/>
            <a:ext cx="740389" cy="215444"/>
          </a:xfrm>
          <a:prstGeom prst="rect">
            <a:avLst/>
          </a:prstGeom>
          <a:noFill/>
        </p:spPr>
        <p:txBody>
          <a:bodyPr wrap="square" rtlCol="0">
            <a:spAutoFit/>
          </a:bodyPr>
          <a:lstStyle/>
          <a:p>
            <a:pPr defTabSz="914264">
              <a:defRPr/>
            </a:pPr>
            <a:r>
              <a:rPr lang="en-US" sz="800" dirty="0">
                <a:solidFill>
                  <a:prstClr val="white">
                    <a:lumMod val="85000"/>
                  </a:prstClr>
                </a:solidFill>
                <a:latin typeface="Trebuchet MS"/>
              </a:rPr>
              <a:t>Operational</a:t>
            </a:r>
            <a:endParaRPr lang="en-IN" sz="800" dirty="0">
              <a:solidFill>
                <a:prstClr val="white">
                  <a:lumMod val="85000"/>
                </a:prstClr>
              </a:solidFill>
              <a:latin typeface="Trebuchet MS"/>
            </a:endParaRPr>
          </a:p>
        </p:txBody>
      </p:sp>
      <p:sp>
        <p:nvSpPr>
          <p:cNvPr id="26" name="TextBox 25">
            <a:extLst>
              <a:ext uri="{FF2B5EF4-FFF2-40B4-BE49-F238E27FC236}">
                <a16:creationId xmlns:a16="http://schemas.microsoft.com/office/drawing/2014/main" id="{DB931F41-D236-2C7B-14C2-85F8DF3BA9A1}"/>
              </a:ext>
            </a:extLst>
          </p:cNvPr>
          <p:cNvSpPr txBox="1"/>
          <p:nvPr/>
        </p:nvSpPr>
        <p:spPr>
          <a:xfrm>
            <a:off x="1317225" y="4547704"/>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sp>
        <p:nvSpPr>
          <p:cNvPr id="28" name="TextBox 27">
            <a:extLst>
              <a:ext uri="{FF2B5EF4-FFF2-40B4-BE49-F238E27FC236}">
                <a16:creationId xmlns:a16="http://schemas.microsoft.com/office/drawing/2014/main" id="{D338264E-0341-17DF-4CB4-CE8AD16D8DB5}"/>
              </a:ext>
            </a:extLst>
          </p:cNvPr>
          <p:cNvSpPr txBox="1"/>
          <p:nvPr/>
        </p:nvSpPr>
        <p:spPr>
          <a:xfrm>
            <a:off x="2424733" y="4547705"/>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Planning</a:t>
            </a:r>
          </a:p>
        </p:txBody>
      </p:sp>
      <p:sp>
        <p:nvSpPr>
          <p:cNvPr id="46" name="TextBox 45">
            <a:extLst>
              <a:ext uri="{FF2B5EF4-FFF2-40B4-BE49-F238E27FC236}">
                <a16:creationId xmlns:a16="http://schemas.microsoft.com/office/drawing/2014/main" id="{1B4C155E-C97F-2940-886B-2B4FF5E5317B}"/>
              </a:ext>
            </a:extLst>
          </p:cNvPr>
          <p:cNvSpPr txBox="1"/>
          <p:nvPr/>
        </p:nvSpPr>
        <p:spPr>
          <a:xfrm>
            <a:off x="1230498" y="1142680"/>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2</a:t>
            </a:r>
          </a:p>
          <a:p>
            <a:pPr defTabSz="914151">
              <a:defRPr/>
            </a:pPr>
            <a:r>
              <a:rPr lang="en-US" sz="700" b="1" dirty="0">
                <a:solidFill>
                  <a:prstClr val="black"/>
                </a:solidFill>
                <a:latin typeface="Trebuchet MS"/>
              </a:rPr>
              <a:t>9.6 MW</a:t>
            </a:r>
          </a:p>
        </p:txBody>
      </p:sp>
      <p:sp>
        <p:nvSpPr>
          <p:cNvPr id="47" name="TextBox 46">
            <a:extLst>
              <a:ext uri="{FF2B5EF4-FFF2-40B4-BE49-F238E27FC236}">
                <a16:creationId xmlns:a16="http://schemas.microsoft.com/office/drawing/2014/main" id="{5FA66EDA-5821-DD48-9B92-134815689405}"/>
              </a:ext>
            </a:extLst>
          </p:cNvPr>
          <p:cNvSpPr txBox="1"/>
          <p:nvPr/>
        </p:nvSpPr>
        <p:spPr>
          <a:xfrm>
            <a:off x="231472" y="1142680"/>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1</a:t>
            </a:r>
          </a:p>
          <a:p>
            <a:pPr defTabSz="914151">
              <a:defRPr/>
            </a:pPr>
            <a:r>
              <a:rPr lang="en-US" sz="700" b="1" dirty="0">
                <a:solidFill>
                  <a:prstClr val="black"/>
                </a:solidFill>
                <a:latin typeface="Trebuchet MS"/>
              </a:rPr>
              <a:t>11.5 MW</a:t>
            </a:r>
          </a:p>
        </p:txBody>
      </p:sp>
      <p:cxnSp>
        <p:nvCxnSpPr>
          <p:cNvPr id="72" name="Straight Connector 71">
            <a:extLst>
              <a:ext uri="{FF2B5EF4-FFF2-40B4-BE49-F238E27FC236}">
                <a16:creationId xmlns:a16="http://schemas.microsoft.com/office/drawing/2014/main" id="{6C2D928E-054E-AB43-9C5F-557ED4C1C62D}"/>
              </a:ext>
            </a:extLst>
          </p:cNvPr>
          <p:cNvCxnSpPr>
            <a:cxnSpLocks/>
          </p:cNvCxnSpPr>
          <p:nvPr/>
        </p:nvCxnSpPr>
        <p:spPr>
          <a:xfrm rot="5400000" flipV="1">
            <a:off x="643445"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DFE8E6-34A9-E646-BC68-7429D21898DB}"/>
              </a:ext>
            </a:extLst>
          </p:cNvPr>
          <p:cNvCxnSpPr>
            <a:cxnSpLocks/>
          </p:cNvCxnSpPr>
          <p:nvPr/>
        </p:nvCxnSpPr>
        <p:spPr>
          <a:xfrm rot="5400000" flipV="1">
            <a:off x="1296357"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A9B810-5256-6048-9DDF-788A7E3EFCE3}"/>
              </a:ext>
            </a:extLst>
          </p:cNvPr>
          <p:cNvSpPr/>
          <p:nvPr/>
        </p:nvSpPr>
        <p:spPr>
          <a:xfrm>
            <a:off x="2231019" y="1142680"/>
            <a:ext cx="904417" cy="360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3</a:t>
            </a:r>
          </a:p>
          <a:p>
            <a:pPr algn="ctr" defTabSz="914151">
              <a:defRPr/>
            </a:pPr>
            <a:r>
              <a:rPr lang="en-US" sz="700" b="1" dirty="0">
                <a:solidFill>
                  <a:prstClr val="black"/>
                </a:solidFill>
                <a:latin typeface="Trebuchet MS"/>
              </a:rPr>
              <a:t>BTS</a:t>
            </a:r>
          </a:p>
        </p:txBody>
      </p:sp>
      <p:cxnSp>
        <p:nvCxnSpPr>
          <p:cNvPr id="143" name="Straight Connector 142">
            <a:extLst>
              <a:ext uri="{FF2B5EF4-FFF2-40B4-BE49-F238E27FC236}">
                <a16:creationId xmlns:a16="http://schemas.microsoft.com/office/drawing/2014/main" id="{406643CE-F9B2-5F47-8BCC-B56B5B10CA8E}"/>
              </a:ext>
            </a:extLst>
          </p:cNvPr>
          <p:cNvCxnSpPr>
            <a:cxnSpLocks/>
          </p:cNvCxnSpPr>
          <p:nvPr/>
        </p:nvCxnSpPr>
        <p:spPr>
          <a:xfrm rot="5400000" flipV="1">
            <a:off x="2691253"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ADEDA2-7966-C178-676F-463AA701ABE9}"/>
              </a:ext>
            </a:extLst>
          </p:cNvPr>
          <p:cNvSpPr txBox="1"/>
          <p:nvPr/>
        </p:nvSpPr>
        <p:spPr>
          <a:xfrm>
            <a:off x="1238895" y="1695597"/>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5</a:t>
            </a:r>
          </a:p>
          <a:p>
            <a:pPr defTabSz="914151">
              <a:defRPr/>
            </a:pPr>
            <a:r>
              <a:rPr lang="en-US" dirty="0">
                <a:latin typeface="Trebuchet MS"/>
              </a:rPr>
              <a:t>38.8 MW</a:t>
            </a:r>
          </a:p>
        </p:txBody>
      </p:sp>
      <p:sp>
        <p:nvSpPr>
          <p:cNvPr id="5" name="TextBox 4">
            <a:extLst>
              <a:ext uri="{FF2B5EF4-FFF2-40B4-BE49-F238E27FC236}">
                <a16:creationId xmlns:a16="http://schemas.microsoft.com/office/drawing/2014/main" id="{F4FEBB2C-56F7-CA11-D547-D74FA0AE5A8C}"/>
              </a:ext>
            </a:extLst>
          </p:cNvPr>
          <p:cNvSpPr txBox="1"/>
          <p:nvPr/>
        </p:nvSpPr>
        <p:spPr>
          <a:xfrm>
            <a:off x="239869" y="1695597"/>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4</a:t>
            </a:r>
          </a:p>
          <a:p>
            <a:pPr defTabSz="914151">
              <a:defRPr/>
            </a:pPr>
            <a:r>
              <a:rPr lang="en-US" sz="700" b="1" dirty="0">
                <a:solidFill>
                  <a:prstClr val="black"/>
                </a:solidFill>
                <a:latin typeface="Trebuchet MS"/>
              </a:rPr>
              <a:t>8.1 MW</a:t>
            </a:r>
          </a:p>
        </p:txBody>
      </p:sp>
      <p:sp>
        <p:nvSpPr>
          <p:cNvPr id="8" name="Rounded Rectangle 140">
            <a:extLst>
              <a:ext uri="{FF2B5EF4-FFF2-40B4-BE49-F238E27FC236}">
                <a16:creationId xmlns:a16="http://schemas.microsoft.com/office/drawing/2014/main" id="{0073DD52-FC8D-97EB-9AF1-E506D00B9AAB}"/>
              </a:ext>
            </a:extLst>
          </p:cNvPr>
          <p:cNvSpPr/>
          <p:nvPr/>
        </p:nvSpPr>
        <p:spPr>
          <a:xfrm>
            <a:off x="2239481" y="1695597"/>
            <a:ext cx="904417"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6</a:t>
            </a:r>
          </a:p>
          <a:p>
            <a:pPr algn="ctr" defTabSz="914151">
              <a:defRPr/>
            </a:pPr>
            <a:r>
              <a:rPr lang="en-US" sz="700" b="1" dirty="0">
                <a:solidFill>
                  <a:prstClr val="black"/>
                </a:solidFill>
                <a:latin typeface="Trebuchet MS"/>
              </a:rPr>
              <a:t>26 MW</a:t>
            </a:r>
          </a:p>
          <a:p>
            <a:pPr algn="ctr" defTabSz="914151">
              <a:defRPr/>
            </a:pPr>
            <a:r>
              <a:rPr lang="en-US" sz="700" b="1" dirty="0">
                <a:solidFill>
                  <a:prstClr val="black"/>
                </a:solidFill>
                <a:latin typeface="Trebuchet MS"/>
              </a:rPr>
              <a:t>Q2 2025</a:t>
            </a:r>
          </a:p>
        </p:txBody>
      </p:sp>
      <p:sp>
        <p:nvSpPr>
          <p:cNvPr id="9" name="TextBox 8">
            <a:extLst>
              <a:ext uri="{FF2B5EF4-FFF2-40B4-BE49-F238E27FC236}">
                <a16:creationId xmlns:a16="http://schemas.microsoft.com/office/drawing/2014/main" id="{37010456-4B39-F95B-ADC1-8BD398F09D55}"/>
              </a:ext>
            </a:extLst>
          </p:cNvPr>
          <p:cNvSpPr txBox="1"/>
          <p:nvPr/>
        </p:nvSpPr>
        <p:spPr>
          <a:xfrm>
            <a:off x="986760" y="2234150"/>
            <a:ext cx="648000" cy="360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8</a:t>
            </a:r>
          </a:p>
          <a:p>
            <a:pPr defTabSz="914198">
              <a:defRPr/>
            </a:pPr>
            <a:r>
              <a:rPr lang="en-US" sz="700" dirty="0">
                <a:solidFill>
                  <a:prstClr val="black"/>
                </a:solidFill>
                <a:latin typeface="Trebuchet MS"/>
              </a:rPr>
              <a:t>20-30 MW</a:t>
            </a:r>
          </a:p>
        </p:txBody>
      </p:sp>
      <p:sp>
        <p:nvSpPr>
          <p:cNvPr id="10" name="TextBox 9">
            <a:extLst>
              <a:ext uri="{FF2B5EF4-FFF2-40B4-BE49-F238E27FC236}">
                <a16:creationId xmlns:a16="http://schemas.microsoft.com/office/drawing/2014/main" id="{44D9531C-CE2A-2F38-B908-C7CA66A6FE48}"/>
              </a:ext>
            </a:extLst>
          </p:cNvPr>
          <p:cNvSpPr txBox="1"/>
          <p:nvPr/>
        </p:nvSpPr>
        <p:spPr>
          <a:xfrm>
            <a:off x="233794" y="2234150"/>
            <a:ext cx="648000" cy="360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7</a:t>
            </a:r>
          </a:p>
          <a:p>
            <a:pPr defTabSz="914198">
              <a:defRPr/>
            </a:pPr>
            <a:r>
              <a:rPr lang="en-US" sz="700" dirty="0">
                <a:solidFill>
                  <a:prstClr val="black"/>
                </a:solidFill>
                <a:latin typeface="Trebuchet MS"/>
              </a:rPr>
              <a:t>20-30 MW</a:t>
            </a:r>
          </a:p>
          <a:p>
            <a:pPr defTabSz="914198">
              <a:defRPr/>
            </a:pPr>
            <a:r>
              <a:rPr lang="en-US" sz="700" dirty="0">
                <a:solidFill>
                  <a:prstClr val="black"/>
                </a:solidFill>
                <a:latin typeface="Trebuchet MS"/>
              </a:rPr>
              <a:t>Q3 2025</a:t>
            </a:r>
          </a:p>
        </p:txBody>
      </p:sp>
      <p:sp>
        <p:nvSpPr>
          <p:cNvPr id="11" name="Rounded Rectangle 140">
            <a:extLst>
              <a:ext uri="{FF2B5EF4-FFF2-40B4-BE49-F238E27FC236}">
                <a16:creationId xmlns:a16="http://schemas.microsoft.com/office/drawing/2014/main" id="{B11B1184-517B-A26D-2946-6A5CA7C8980C}"/>
              </a:ext>
            </a:extLst>
          </p:cNvPr>
          <p:cNvSpPr/>
          <p:nvPr/>
        </p:nvSpPr>
        <p:spPr>
          <a:xfrm>
            <a:off x="1739726" y="2234150"/>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9</a:t>
            </a:r>
          </a:p>
          <a:p>
            <a:pPr algn="ctr" defTabSz="914151">
              <a:defRPr/>
            </a:pPr>
            <a:r>
              <a:rPr lang="en-US" sz="700" b="1" dirty="0">
                <a:solidFill>
                  <a:prstClr val="black"/>
                </a:solidFill>
                <a:latin typeface="Trebuchet MS"/>
              </a:rPr>
              <a:t>20-40 MW</a:t>
            </a:r>
          </a:p>
        </p:txBody>
      </p:sp>
      <p:cxnSp>
        <p:nvCxnSpPr>
          <p:cNvPr id="18" name="Straight Connector 17">
            <a:extLst>
              <a:ext uri="{FF2B5EF4-FFF2-40B4-BE49-F238E27FC236}">
                <a16:creationId xmlns:a16="http://schemas.microsoft.com/office/drawing/2014/main" id="{3E9A97AD-4FC2-FF22-779D-B2F4D8081868}"/>
              </a:ext>
            </a:extLst>
          </p:cNvPr>
          <p:cNvCxnSpPr>
            <a:cxnSpLocks/>
          </p:cNvCxnSpPr>
          <p:nvPr/>
        </p:nvCxnSpPr>
        <p:spPr>
          <a:xfrm rot="5400000" flipV="1">
            <a:off x="637946"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C0A7F-2232-692D-2D5F-A849F2BD430F}"/>
              </a:ext>
            </a:extLst>
          </p:cNvPr>
          <p:cNvCxnSpPr>
            <a:cxnSpLocks/>
          </p:cNvCxnSpPr>
          <p:nvPr/>
        </p:nvCxnSpPr>
        <p:spPr>
          <a:xfrm rot="5400000" flipV="1">
            <a:off x="1646058"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4F7C35-CF29-E79A-73CD-33661530D39F}"/>
              </a:ext>
            </a:extLst>
          </p:cNvPr>
          <p:cNvCxnSpPr>
            <a:cxnSpLocks/>
          </p:cNvCxnSpPr>
          <p:nvPr/>
        </p:nvCxnSpPr>
        <p:spPr>
          <a:xfrm rot="5400000" flipV="1">
            <a:off x="2691729" y="2159483"/>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ounded Rectangle 140">
            <a:extLst>
              <a:ext uri="{FF2B5EF4-FFF2-40B4-BE49-F238E27FC236}">
                <a16:creationId xmlns:a16="http://schemas.microsoft.com/office/drawing/2014/main" id="{073F6474-D928-9EC6-64BB-8C54ED504B3D}"/>
              </a:ext>
            </a:extLst>
          </p:cNvPr>
          <p:cNvSpPr/>
          <p:nvPr/>
        </p:nvSpPr>
        <p:spPr>
          <a:xfrm>
            <a:off x="2492692" y="2234150"/>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10</a:t>
            </a:r>
          </a:p>
          <a:p>
            <a:pPr algn="ctr" defTabSz="914151">
              <a:defRPr/>
            </a:pPr>
            <a:r>
              <a:rPr lang="en-US" sz="700" b="1" dirty="0">
                <a:solidFill>
                  <a:prstClr val="black"/>
                </a:solidFill>
                <a:latin typeface="Trebuchet MS"/>
              </a:rPr>
              <a:t>20-40 MW</a:t>
            </a:r>
          </a:p>
        </p:txBody>
      </p:sp>
      <p:cxnSp>
        <p:nvCxnSpPr>
          <p:cNvPr id="12" name="Straight Connector 11">
            <a:extLst>
              <a:ext uri="{FF2B5EF4-FFF2-40B4-BE49-F238E27FC236}">
                <a16:creationId xmlns:a16="http://schemas.microsoft.com/office/drawing/2014/main" id="{F18E8875-4F7D-0137-B041-E3BB43356E60}"/>
              </a:ext>
            </a:extLst>
          </p:cNvPr>
          <p:cNvCxnSpPr>
            <a:cxnSpLocks/>
          </p:cNvCxnSpPr>
          <p:nvPr/>
        </p:nvCxnSpPr>
        <p:spPr>
          <a:xfrm rot="5400000" flipV="1">
            <a:off x="1935167"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0C0138-F9E0-D9AB-1419-18B5760172EA}"/>
              </a:ext>
            </a:extLst>
          </p:cNvPr>
          <p:cNvCxnSpPr>
            <a:cxnSpLocks/>
          </p:cNvCxnSpPr>
          <p:nvPr/>
        </p:nvCxnSpPr>
        <p:spPr>
          <a:xfrm>
            <a:off x="686057" y="2641778"/>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F91367E-5838-E0EF-6A07-8AFB3A960E65}"/>
              </a:ext>
            </a:extLst>
          </p:cNvPr>
          <p:cNvCxnSpPr>
            <a:cxnSpLocks/>
          </p:cNvCxnSpPr>
          <p:nvPr/>
        </p:nvCxnSpPr>
        <p:spPr>
          <a:xfrm>
            <a:off x="1313333" y="2641778"/>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ounded Rectangle 140">
            <a:extLst>
              <a:ext uri="{FF2B5EF4-FFF2-40B4-BE49-F238E27FC236}">
                <a16:creationId xmlns:a16="http://schemas.microsoft.com/office/drawing/2014/main" id="{B00051C5-B2BB-9B73-10B4-3918FE7925A7}"/>
              </a:ext>
            </a:extLst>
          </p:cNvPr>
          <p:cNvSpPr/>
          <p:nvPr/>
        </p:nvSpPr>
        <p:spPr>
          <a:xfrm>
            <a:off x="323850" y="2768098"/>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11</a:t>
            </a:r>
          </a:p>
          <a:p>
            <a:pPr algn="ctr" defTabSz="914151">
              <a:defRPr/>
            </a:pPr>
            <a:r>
              <a:rPr lang="en-US" sz="700" b="1" dirty="0">
                <a:solidFill>
                  <a:prstClr val="black"/>
                </a:solidFill>
                <a:latin typeface="Trebuchet MS"/>
              </a:rPr>
              <a:t>19.2 MW</a:t>
            </a:r>
          </a:p>
          <a:p>
            <a:pPr algn="ctr" defTabSz="914151">
              <a:defRPr/>
            </a:pPr>
            <a:r>
              <a:rPr lang="en-US" sz="700" b="1" dirty="0">
                <a:solidFill>
                  <a:prstClr val="black"/>
                </a:solidFill>
                <a:latin typeface="Trebuchet MS"/>
              </a:rPr>
              <a:t>Q3 2025</a:t>
            </a:r>
          </a:p>
        </p:txBody>
      </p:sp>
      <p:sp>
        <p:nvSpPr>
          <p:cNvPr id="41" name="Rounded Rectangle 140">
            <a:extLst>
              <a:ext uri="{FF2B5EF4-FFF2-40B4-BE49-F238E27FC236}">
                <a16:creationId xmlns:a16="http://schemas.microsoft.com/office/drawing/2014/main" id="{E8F97E82-D728-D803-8344-0784715F2B68}"/>
              </a:ext>
            </a:extLst>
          </p:cNvPr>
          <p:cNvSpPr/>
          <p:nvPr/>
        </p:nvSpPr>
        <p:spPr>
          <a:xfrm>
            <a:off x="1066009" y="2768098"/>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12</a:t>
            </a:r>
          </a:p>
          <a:p>
            <a:pPr algn="ctr" defTabSz="914151">
              <a:defRPr/>
            </a:pPr>
            <a:r>
              <a:rPr lang="en-US" sz="700" b="1" dirty="0">
                <a:solidFill>
                  <a:prstClr val="black"/>
                </a:solidFill>
                <a:latin typeface="Trebuchet MS"/>
              </a:rPr>
              <a:t>19.2 MW</a:t>
            </a:r>
          </a:p>
          <a:p>
            <a:pPr algn="ctr" defTabSz="914151">
              <a:defRPr/>
            </a:pPr>
            <a:r>
              <a:rPr lang="en-US" sz="700" b="1" dirty="0">
                <a:solidFill>
                  <a:prstClr val="black"/>
                </a:solidFill>
                <a:latin typeface="Trebuchet MS"/>
              </a:rPr>
              <a:t>Q4 2025</a:t>
            </a:r>
          </a:p>
        </p:txBody>
      </p:sp>
      <p:sp>
        <p:nvSpPr>
          <p:cNvPr id="14" name="TextBox 13">
            <a:extLst>
              <a:ext uri="{FF2B5EF4-FFF2-40B4-BE49-F238E27FC236}">
                <a16:creationId xmlns:a16="http://schemas.microsoft.com/office/drawing/2014/main" id="{35CA22BC-9788-BFEB-64F8-AA26615C34A8}"/>
              </a:ext>
            </a:extLst>
          </p:cNvPr>
          <p:cNvSpPr txBox="1"/>
          <p:nvPr/>
        </p:nvSpPr>
        <p:spPr>
          <a:xfrm>
            <a:off x="2036494" y="4053606"/>
            <a:ext cx="687782" cy="360000"/>
          </a:xfrm>
          <a:prstGeom prst="roundRect">
            <a:avLst>
              <a:gd name="adj" fmla="val 9442"/>
            </a:avLst>
          </a:prstGeom>
          <a:solidFill>
            <a:schemeClr val="accent6">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2</a:t>
            </a:r>
          </a:p>
          <a:p>
            <a:pPr defTabSz="914151">
              <a:defRPr/>
            </a:pPr>
            <a:r>
              <a:rPr lang="en-US" dirty="0">
                <a:latin typeface="Trebuchet MS"/>
              </a:rPr>
              <a:t>11 MW</a:t>
            </a:r>
          </a:p>
        </p:txBody>
      </p:sp>
      <p:sp>
        <p:nvSpPr>
          <p:cNvPr id="16" name="Star: 5 Points 14">
            <a:extLst>
              <a:ext uri="{FF2B5EF4-FFF2-40B4-BE49-F238E27FC236}">
                <a16:creationId xmlns:a16="http://schemas.microsoft.com/office/drawing/2014/main" id="{1756AC72-40BA-4598-C020-DE8D5F8B005B}"/>
              </a:ext>
            </a:extLst>
          </p:cNvPr>
          <p:cNvSpPr/>
          <p:nvPr/>
        </p:nvSpPr>
        <p:spPr>
          <a:xfrm>
            <a:off x="3499584" y="1302867"/>
            <a:ext cx="688026" cy="628108"/>
          </a:xfrm>
          <a:prstGeom prst="star6">
            <a:avLst/>
          </a:prstGeom>
          <a:solidFill>
            <a:srgbClr val="00B0F0"/>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178"/>
            <a:endParaRPr lang="en-US" sz="800" dirty="0">
              <a:solidFill>
                <a:prstClr val="black"/>
              </a:solidFill>
              <a:latin typeface="Trebuchet MS"/>
            </a:endParaRPr>
          </a:p>
        </p:txBody>
      </p:sp>
      <p:sp>
        <p:nvSpPr>
          <p:cNvPr id="17" name="TextBox 16">
            <a:extLst>
              <a:ext uri="{FF2B5EF4-FFF2-40B4-BE49-F238E27FC236}">
                <a16:creationId xmlns:a16="http://schemas.microsoft.com/office/drawing/2014/main" id="{9F257014-2E1D-6C18-BF6C-29A60A1F5282}"/>
              </a:ext>
            </a:extLst>
          </p:cNvPr>
          <p:cNvSpPr txBox="1"/>
          <p:nvPr/>
        </p:nvSpPr>
        <p:spPr>
          <a:xfrm>
            <a:off x="3500930" y="1447643"/>
            <a:ext cx="686587" cy="338554"/>
          </a:xfrm>
          <a:prstGeom prst="rect">
            <a:avLst/>
          </a:prstGeom>
          <a:noFill/>
        </p:spPr>
        <p:txBody>
          <a:bodyPr wrap="square" rtlCol="0">
            <a:spAutoFit/>
          </a:bodyPr>
          <a:lstStyle/>
          <a:p>
            <a:pPr algn="ctr" defTabSz="457178"/>
            <a:r>
              <a:rPr lang="en-US" sz="800" dirty="0">
                <a:solidFill>
                  <a:prstClr val="black"/>
                </a:solidFill>
                <a:latin typeface="Trebuchet MS"/>
              </a:rPr>
              <a:t>1</a:t>
            </a:r>
            <a:r>
              <a:rPr lang="en-US" sz="800" baseline="30000" dirty="0">
                <a:solidFill>
                  <a:prstClr val="black"/>
                </a:solidFill>
                <a:latin typeface="Trebuchet MS"/>
              </a:rPr>
              <a:t>st</a:t>
            </a:r>
            <a:r>
              <a:rPr lang="en-US" sz="800" dirty="0">
                <a:solidFill>
                  <a:prstClr val="black"/>
                </a:solidFill>
                <a:latin typeface="Trebuchet MS"/>
              </a:rPr>
              <a:t> Tier 3</a:t>
            </a:r>
          </a:p>
          <a:p>
            <a:pPr algn="ctr" defTabSz="457178"/>
            <a:r>
              <a:rPr lang="en-US" sz="800" dirty="0">
                <a:solidFill>
                  <a:prstClr val="black"/>
                </a:solidFill>
                <a:latin typeface="Trebuchet MS"/>
              </a:rPr>
              <a:t>in 2000</a:t>
            </a:r>
          </a:p>
        </p:txBody>
      </p:sp>
    </p:spTree>
    <p:extLst>
      <p:ext uri="{BB962C8B-B14F-4D97-AF65-F5344CB8AC3E}">
        <p14:creationId xmlns:p14="http://schemas.microsoft.com/office/powerpoint/2010/main" val="1347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AF15-B771-9206-3FFB-BBF2E849A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EB8DB-BBDE-E926-4DC7-08D704A4AF9E}"/>
              </a:ext>
            </a:extLst>
          </p:cNvPr>
          <p:cNvSpPr>
            <a:spLocks noGrp="1"/>
          </p:cNvSpPr>
          <p:nvPr>
            <p:ph type="title"/>
          </p:nvPr>
        </p:nvSpPr>
        <p:spPr>
          <a:xfrm>
            <a:off x="324000" y="211574"/>
            <a:ext cx="8496150" cy="415490"/>
          </a:xfrm>
        </p:spPr>
        <p:txBody>
          <a:bodyPr/>
          <a:lstStyle/>
          <a:p>
            <a:r>
              <a:rPr lang="en-US" dirty="0"/>
              <a:t>Sify Data Center Advantage</a:t>
            </a:r>
            <a:endParaRPr lang="en-IN" dirty="0"/>
          </a:p>
        </p:txBody>
      </p:sp>
      <p:sp>
        <p:nvSpPr>
          <p:cNvPr id="7" name="TextBox 6">
            <a:extLst>
              <a:ext uri="{FF2B5EF4-FFF2-40B4-BE49-F238E27FC236}">
                <a16:creationId xmlns:a16="http://schemas.microsoft.com/office/drawing/2014/main" id="{745EE531-CF0E-3C09-734A-9AD8D4F5CF56}"/>
              </a:ext>
            </a:extLst>
          </p:cNvPr>
          <p:cNvSpPr txBox="1"/>
          <p:nvPr/>
        </p:nvSpPr>
        <p:spPr>
          <a:xfrm>
            <a:off x="1797804" y="1142592"/>
            <a:ext cx="2316996" cy="461665"/>
          </a:xfrm>
          <a:prstGeom prst="rect">
            <a:avLst/>
          </a:prstGeom>
          <a:noFill/>
        </p:spPr>
        <p:txBody>
          <a:bodyPr wrap="square" rtlCol="0">
            <a:spAutoFit/>
          </a:bodyPr>
          <a:lstStyle/>
          <a:p>
            <a:pPr algn="r" defTabSz="457178">
              <a:defRPr/>
            </a:pPr>
            <a:r>
              <a:rPr lang="en-US" sz="1200" b="1" dirty="0">
                <a:solidFill>
                  <a:srgbClr val="BED730"/>
                </a:solidFill>
                <a:latin typeface="Trebuchet MS"/>
              </a:rPr>
              <a:t>RAS</a:t>
            </a:r>
            <a:r>
              <a:rPr lang="en-US" sz="1200" dirty="0">
                <a:solidFill>
                  <a:prstClr val="white">
                    <a:lumMod val="85000"/>
                  </a:prstClr>
                </a:solidFill>
                <a:latin typeface="Trebuchet MS"/>
              </a:rPr>
              <a:t> based design for future ready infrastructure  </a:t>
            </a:r>
            <a:endParaRPr lang="en-IN" sz="1200" dirty="0">
              <a:solidFill>
                <a:prstClr val="white">
                  <a:lumMod val="85000"/>
                </a:prstClr>
              </a:solidFill>
              <a:latin typeface="Trebuchet MS"/>
            </a:endParaRPr>
          </a:p>
        </p:txBody>
      </p:sp>
      <p:sp>
        <p:nvSpPr>
          <p:cNvPr id="9" name="TextBox 8">
            <a:extLst>
              <a:ext uri="{FF2B5EF4-FFF2-40B4-BE49-F238E27FC236}">
                <a16:creationId xmlns:a16="http://schemas.microsoft.com/office/drawing/2014/main" id="{0D8039EC-A840-41EF-903B-9E29D3CD3A5B}"/>
              </a:ext>
            </a:extLst>
          </p:cNvPr>
          <p:cNvSpPr txBox="1"/>
          <p:nvPr/>
        </p:nvSpPr>
        <p:spPr>
          <a:xfrm>
            <a:off x="633876" y="2237224"/>
            <a:ext cx="2375692" cy="461665"/>
          </a:xfrm>
          <a:prstGeom prst="rect">
            <a:avLst/>
          </a:prstGeom>
          <a:noFill/>
        </p:spPr>
        <p:txBody>
          <a:bodyPr wrap="square" rtlCol="0">
            <a:spAutoFit/>
          </a:bodyPr>
          <a:lstStyle/>
          <a:p>
            <a:pPr algn="r" defTabSz="457154">
              <a:defRPr/>
            </a:pPr>
            <a:r>
              <a:rPr lang="en-US" sz="1200" b="1" dirty="0">
                <a:solidFill>
                  <a:srgbClr val="BED730"/>
                </a:solidFill>
                <a:latin typeface="Trebuchet MS"/>
              </a:rPr>
              <a:t>14 DCs, 190+ MW </a:t>
            </a:r>
            <a:r>
              <a:rPr lang="en-US" sz="1200" dirty="0">
                <a:solidFill>
                  <a:prstClr val="white"/>
                </a:solidFill>
                <a:latin typeface="Trebuchet MS"/>
              </a:rPr>
              <a:t>IT power, expanding to </a:t>
            </a:r>
            <a:r>
              <a:rPr lang="en-US" sz="1200" b="1" dirty="0">
                <a:solidFill>
                  <a:srgbClr val="BED730"/>
                </a:solidFill>
                <a:latin typeface="Trebuchet MS"/>
              </a:rPr>
              <a:t>300+ MW</a:t>
            </a:r>
            <a:r>
              <a:rPr lang="en-US" sz="1200" dirty="0">
                <a:solidFill>
                  <a:srgbClr val="BED730"/>
                </a:solidFill>
                <a:latin typeface="Trebuchet MS"/>
              </a:rPr>
              <a:t> </a:t>
            </a:r>
            <a:r>
              <a:rPr lang="en-US" sz="1200" dirty="0">
                <a:solidFill>
                  <a:prstClr val="white"/>
                </a:solidFill>
                <a:latin typeface="Trebuchet MS"/>
              </a:rPr>
              <a:t>by 2025</a:t>
            </a:r>
            <a:endParaRPr lang="en-IN" sz="1200" dirty="0">
              <a:solidFill>
                <a:prstClr val="white"/>
              </a:solidFill>
              <a:latin typeface="Trebuchet MS"/>
            </a:endParaRPr>
          </a:p>
        </p:txBody>
      </p:sp>
      <p:sp>
        <p:nvSpPr>
          <p:cNvPr id="10" name="TextBox 9">
            <a:extLst>
              <a:ext uri="{FF2B5EF4-FFF2-40B4-BE49-F238E27FC236}">
                <a16:creationId xmlns:a16="http://schemas.microsoft.com/office/drawing/2014/main" id="{3C9C2C8D-F822-54C9-C4CE-1E31E845EF1E}"/>
              </a:ext>
            </a:extLst>
          </p:cNvPr>
          <p:cNvSpPr txBox="1"/>
          <p:nvPr/>
        </p:nvSpPr>
        <p:spPr>
          <a:xfrm>
            <a:off x="482893" y="3273617"/>
            <a:ext cx="2399795" cy="461665"/>
          </a:xfrm>
          <a:prstGeom prst="rect">
            <a:avLst/>
          </a:prstGeom>
          <a:noFill/>
        </p:spPr>
        <p:txBody>
          <a:bodyPr wrap="square" rtlCol="0">
            <a:spAutoFit/>
          </a:bodyPr>
          <a:lstStyle/>
          <a:p>
            <a:pPr algn="r" defTabSz="457154">
              <a:defRPr/>
            </a:pPr>
            <a:r>
              <a:rPr lang="en-US" sz="1200" dirty="0">
                <a:solidFill>
                  <a:prstClr val="white"/>
                </a:solidFill>
                <a:latin typeface="Trebuchet MS"/>
              </a:rPr>
              <a:t>Campuses scalable to </a:t>
            </a:r>
          </a:p>
          <a:p>
            <a:pPr algn="r" defTabSz="457154">
              <a:defRPr/>
            </a:pPr>
            <a:r>
              <a:rPr lang="en-US" sz="1200" b="1" dirty="0">
                <a:solidFill>
                  <a:srgbClr val="BED730"/>
                </a:solidFill>
                <a:latin typeface="Trebuchet MS"/>
              </a:rPr>
              <a:t>600+ MW </a:t>
            </a:r>
            <a:r>
              <a:rPr lang="en-US" sz="1200" dirty="0">
                <a:solidFill>
                  <a:prstClr val="white"/>
                </a:solidFill>
                <a:latin typeface="Trebuchet MS"/>
              </a:rPr>
              <a:t>with BTS capabilities</a:t>
            </a:r>
            <a:endParaRPr lang="en-IN" sz="1200" dirty="0">
              <a:solidFill>
                <a:prstClr val="white"/>
              </a:solidFill>
              <a:latin typeface="Trebuchet MS"/>
            </a:endParaRPr>
          </a:p>
        </p:txBody>
      </p:sp>
      <p:sp>
        <p:nvSpPr>
          <p:cNvPr id="11" name="TextBox 10">
            <a:extLst>
              <a:ext uri="{FF2B5EF4-FFF2-40B4-BE49-F238E27FC236}">
                <a16:creationId xmlns:a16="http://schemas.microsoft.com/office/drawing/2014/main" id="{78F2A64A-95F6-793C-D8EB-F4E3BF8A0537}"/>
              </a:ext>
            </a:extLst>
          </p:cNvPr>
          <p:cNvSpPr txBox="1"/>
          <p:nvPr/>
        </p:nvSpPr>
        <p:spPr>
          <a:xfrm>
            <a:off x="1866952" y="4101378"/>
            <a:ext cx="2216654" cy="461665"/>
          </a:xfrm>
          <a:prstGeom prst="rect">
            <a:avLst/>
          </a:prstGeom>
          <a:noFill/>
        </p:spPr>
        <p:txBody>
          <a:bodyPr wrap="square" rtlCol="0">
            <a:spAutoFit/>
          </a:bodyPr>
          <a:lstStyle/>
          <a:p>
            <a:pPr algn="r" defTabSz="457154">
              <a:defRPr/>
            </a:pPr>
            <a:r>
              <a:rPr lang="en-US" sz="1200" dirty="0">
                <a:solidFill>
                  <a:prstClr val="white"/>
                </a:solidFill>
                <a:latin typeface="Trebuchet MS"/>
              </a:rPr>
              <a:t>Enhanced </a:t>
            </a:r>
            <a:r>
              <a:rPr lang="en-US" sz="1200" b="1" dirty="0">
                <a:solidFill>
                  <a:srgbClr val="BED730"/>
                </a:solidFill>
                <a:latin typeface="Trebuchet MS"/>
              </a:rPr>
              <a:t>10 levels </a:t>
            </a:r>
            <a:r>
              <a:rPr lang="en-US" sz="1200" dirty="0">
                <a:solidFill>
                  <a:prstClr val="white"/>
                </a:solidFill>
                <a:latin typeface="Trebuchet MS"/>
              </a:rPr>
              <a:t>of security with automation</a:t>
            </a:r>
            <a:endParaRPr lang="en-IN" sz="1200" dirty="0">
              <a:solidFill>
                <a:prstClr val="white"/>
              </a:solidFill>
              <a:latin typeface="Trebuchet MS"/>
            </a:endParaRPr>
          </a:p>
        </p:txBody>
      </p:sp>
      <p:sp>
        <p:nvSpPr>
          <p:cNvPr id="12" name="TextBox 11">
            <a:extLst>
              <a:ext uri="{FF2B5EF4-FFF2-40B4-BE49-F238E27FC236}">
                <a16:creationId xmlns:a16="http://schemas.microsoft.com/office/drawing/2014/main" id="{446F243D-7BDA-40E4-879A-C1648AD92CBF}"/>
              </a:ext>
            </a:extLst>
          </p:cNvPr>
          <p:cNvSpPr txBox="1"/>
          <p:nvPr/>
        </p:nvSpPr>
        <p:spPr>
          <a:xfrm>
            <a:off x="5013703" y="4101378"/>
            <a:ext cx="2216654" cy="461665"/>
          </a:xfrm>
          <a:prstGeom prst="rect">
            <a:avLst/>
          </a:prstGeom>
          <a:noFill/>
        </p:spPr>
        <p:txBody>
          <a:bodyPr wrap="square" rtlCol="0">
            <a:spAutoFit/>
          </a:bodyPr>
          <a:lstStyle/>
          <a:p>
            <a:pPr defTabSz="457154">
              <a:defRPr/>
            </a:pPr>
            <a:r>
              <a:rPr lang="en-IN" sz="1200" b="1" dirty="0">
                <a:solidFill>
                  <a:srgbClr val="BED730"/>
                </a:solidFill>
                <a:latin typeface="Trebuchet MS"/>
              </a:rPr>
              <a:t>231 MW </a:t>
            </a:r>
            <a:r>
              <a:rPr lang="en-IN" sz="1200" dirty="0">
                <a:solidFill>
                  <a:prstClr val="white"/>
                </a:solidFill>
                <a:latin typeface="Trebuchet MS"/>
              </a:rPr>
              <a:t>renewable energy contracted</a:t>
            </a:r>
          </a:p>
        </p:txBody>
      </p:sp>
      <p:sp>
        <p:nvSpPr>
          <p:cNvPr id="13" name="TextBox 12">
            <a:extLst>
              <a:ext uri="{FF2B5EF4-FFF2-40B4-BE49-F238E27FC236}">
                <a16:creationId xmlns:a16="http://schemas.microsoft.com/office/drawing/2014/main" id="{5159D424-C901-CCD9-37D7-4E7D3D137DBA}"/>
              </a:ext>
            </a:extLst>
          </p:cNvPr>
          <p:cNvSpPr txBox="1"/>
          <p:nvPr/>
        </p:nvSpPr>
        <p:spPr>
          <a:xfrm>
            <a:off x="6261316" y="3273617"/>
            <a:ext cx="2558834" cy="461665"/>
          </a:xfrm>
          <a:prstGeom prst="rect">
            <a:avLst/>
          </a:prstGeom>
          <a:noFill/>
        </p:spPr>
        <p:txBody>
          <a:bodyPr wrap="square" rtlCol="0">
            <a:spAutoFit/>
          </a:bodyPr>
          <a:lstStyle/>
          <a:p>
            <a:pPr defTabSz="457154">
              <a:defRPr/>
            </a:pPr>
            <a:r>
              <a:rPr lang="en-IN" sz="1200" dirty="0">
                <a:solidFill>
                  <a:prstClr val="white"/>
                </a:solidFill>
                <a:latin typeface="Trebuchet MS"/>
              </a:rPr>
              <a:t>AI/ML led operational excellence with </a:t>
            </a:r>
            <a:r>
              <a:rPr lang="en-IN" sz="1200" b="1" dirty="0">
                <a:solidFill>
                  <a:srgbClr val="BED730"/>
                </a:solidFill>
                <a:latin typeface="Trebuchet MS"/>
              </a:rPr>
              <a:t>100% uptime</a:t>
            </a:r>
            <a:endParaRPr lang="en-IN" sz="1200" dirty="0">
              <a:solidFill>
                <a:prstClr val="white"/>
              </a:solidFill>
              <a:latin typeface="Trebuchet MS"/>
            </a:endParaRPr>
          </a:p>
        </p:txBody>
      </p:sp>
      <p:sp>
        <p:nvSpPr>
          <p:cNvPr id="14" name="TextBox 13">
            <a:extLst>
              <a:ext uri="{FF2B5EF4-FFF2-40B4-BE49-F238E27FC236}">
                <a16:creationId xmlns:a16="http://schemas.microsoft.com/office/drawing/2014/main" id="{B701DCF4-0CA4-9952-C62D-65A2472D2B8A}"/>
              </a:ext>
            </a:extLst>
          </p:cNvPr>
          <p:cNvSpPr txBox="1"/>
          <p:nvPr/>
        </p:nvSpPr>
        <p:spPr>
          <a:xfrm>
            <a:off x="6180886" y="2237224"/>
            <a:ext cx="2586377" cy="461665"/>
          </a:xfrm>
          <a:prstGeom prst="rect">
            <a:avLst/>
          </a:prstGeom>
          <a:noFill/>
        </p:spPr>
        <p:txBody>
          <a:bodyPr wrap="square" rtlCol="0">
            <a:spAutoFit/>
          </a:bodyPr>
          <a:lstStyle/>
          <a:p>
            <a:pPr defTabSz="457154">
              <a:defRPr/>
            </a:pPr>
            <a:r>
              <a:rPr lang="en-IN" sz="1200" b="1" dirty="0">
                <a:solidFill>
                  <a:srgbClr val="BED730"/>
                </a:solidFill>
                <a:latin typeface="Trebuchet MS"/>
              </a:rPr>
              <a:t>Hyperconnected</a:t>
            </a:r>
            <a:r>
              <a:rPr lang="en-IN" sz="1200" b="1" dirty="0">
                <a:solidFill>
                  <a:prstClr val="white"/>
                </a:solidFill>
                <a:latin typeface="Trebuchet MS"/>
              </a:rPr>
              <a:t>, </a:t>
            </a:r>
            <a:r>
              <a:rPr lang="en-IN" sz="1200" dirty="0">
                <a:solidFill>
                  <a:prstClr val="white"/>
                </a:solidFill>
                <a:latin typeface="Trebuchet MS"/>
              </a:rPr>
              <a:t>Carrier-neutral and Rich Interconnect ecosystem</a:t>
            </a:r>
          </a:p>
        </p:txBody>
      </p:sp>
      <p:sp>
        <p:nvSpPr>
          <p:cNvPr id="15" name="TextBox 14">
            <a:extLst>
              <a:ext uri="{FF2B5EF4-FFF2-40B4-BE49-F238E27FC236}">
                <a16:creationId xmlns:a16="http://schemas.microsoft.com/office/drawing/2014/main" id="{C8B6D222-819E-A2C4-FC65-B9F27AFABCDF}"/>
              </a:ext>
            </a:extLst>
          </p:cNvPr>
          <p:cNvSpPr txBox="1"/>
          <p:nvPr/>
        </p:nvSpPr>
        <p:spPr>
          <a:xfrm>
            <a:off x="5013704" y="1142591"/>
            <a:ext cx="3159684" cy="461665"/>
          </a:xfrm>
          <a:prstGeom prst="rect">
            <a:avLst/>
          </a:prstGeom>
          <a:noFill/>
        </p:spPr>
        <p:txBody>
          <a:bodyPr wrap="square" rtlCol="0">
            <a:spAutoFit/>
          </a:bodyPr>
          <a:lstStyle/>
          <a:p>
            <a:pPr defTabSz="457178">
              <a:defRPr/>
            </a:pPr>
            <a:r>
              <a:rPr lang="en-IN" sz="1200" b="1" dirty="0">
                <a:solidFill>
                  <a:srgbClr val="BED730"/>
                </a:solidFill>
                <a:latin typeface="Trebuchet MS"/>
              </a:rPr>
              <a:t>AI Ready</a:t>
            </a:r>
            <a:r>
              <a:rPr lang="en-IN" sz="1200" b="1" dirty="0">
                <a:solidFill>
                  <a:prstClr val="white"/>
                </a:solidFill>
                <a:latin typeface="Trebuchet MS"/>
              </a:rPr>
              <a:t> with Hybrid Liquid Cooling,</a:t>
            </a:r>
            <a:r>
              <a:rPr lang="en-IN" sz="1200" b="1" dirty="0">
                <a:solidFill>
                  <a:srgbClr val="BED730"/>
                </a:solidFill>
                <a:latin typeface="Trebuchet MS"/>
              </a:rPr>
              <a:t> </a:t>
            </a:r>
            <a:r>
              <a:rPr lang="en-IN" sz="1200" dirty="0">
                <a:solidFill>
                  <a:prstClr val="white">
                    <a:lumMod val="85000"/>
                  </a:prstClr>
                </a:solidFill>
                <a:latin typeface="Trebuchet MS"/>
              </a:rPr>
              <a:t>up to 200 KW power/rack</a:t>
            </a:r>
          </a:p>
        </p:txBody>
      </p:sp>
      <p:sp>
        <p:nvSpPr>
          <p:cNvPr id="6" name="Rounded Rectangular Callout 5">
            <a:extLst>
              <a:ext uri="{FF2B5EF4-FFF2-40B4-BE49-F238E27FC236}">
                <a16:creationId xmlns:a16="http://schemas.microsoft.com/office/drawing/2014/main" id="{3F39AD05-C6E3-EA00-4670-B8878F3E275B}"/>
              </a:ext>
            </a:extLst>
          </p:cNvPr>
          <p:cNvSpPr/>
          <p:nvPr/>
        </p:nvSpPr>
        <p:spPr>
          <a:xfrm>
            <a:off x="1816602" y="1078043"/>
            <a:ext cx="2375692" cy="596793"/>
          </a:xfrm>
          <a:prstGeom prst="wedgeRoundRectCallout">
            <a:avLst>
              <a:gd name="adj1" fmla="val 33858"/>
              <a:gd name="adj2" fmla="val 141448"/>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8" name="Rounded Rectangular Callout 7">
            <a:extLst>
              <a:ext uri="{FF2B5EF4-FFF2-40B4-BE49-F238E27FC236}">
                <a16:creationId xmlns:a16="http://schemas.microsoft.com/office/drawing/2014/main" id="{EBEFEB26-93AA-C622-A756-1ADF1068FA27}"/>
              </a:ext>
            </a:extLst>
          </p:cNvPr>
          <p:cNvSpPr/>
          <p:nvPr/>
        </p:nvSpPr>
        <p:spPr>
          <a:xfrm>
            <a:off x="4951714" y="1078043"/>
            <a:ext cx="3159685" cy="596793"/>
          </a:xfrm>
          <a:prstGeom prst="wedgeRoundRectCallout">
            <a:avLst>
              <a:gd name="adj1" fmla="val -38905"/>
              <a:gd name="adj2" fmla="val 141448"/>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16" name="Rounded Rectangular Callout 15">
            <a:extLst>
              <a:ext uri="{FF2B5EF4-FFF2-40B4-BE49-F238E27FC236}">
                <a16:creationId xmlns:a16="http://schemas.microsoft.com/office/drawing/2014/main" id="{D156D96A-0541-7A16-F645-D39A89EB0E32}"/>
              </a:ext>
            </a:extLst>
          </p:cNvPr>
          <p:cNvSpPr/>
          <p:nvPr/>
        </p:nvSpPr>
        <p:spPr>
          <a:xfrm>
            <a:off x="679107" y="2189570"/>
            <a:ext cx="2375692" cy="596793"/>
          </a:xfrm>
          <a:prstGeom prst="wedgeRoundRectCallout">
            <a:avLst>
              <a:gd name="adj1" fmla="val 59014"/>
              <a:gd name="adj2" fmla="val -2727"/>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2" name="Rounded Rectangular Callout 21">
            <a:extLst>
              <a:ext uri="{FF2B5EF4-FFF2-40B4-BE49-F238E27FC236}">
                <a16:creationId xmlns:a16="http://schemas.microsoft.com/office/drawing/2014/main" id="{AA52649D-ED7F-75DF-3019-7333C79E8AE1}"/>
              </a:ext>
            </a:extLst>
          </p:cNvPr>
          <p:cNvSpPr/>
          <p:nvPr/>
        </p:nvSpPr>
        <p:spPr>
          <a:xfrm>
            <a:off x="6089206" y="2189570"/>
            <a:ext cx="2716201" cy="596793"/>
          </a:xfrm>
          <a:prstGeom prst="wedgeRoundRectCallout">
            <a:avLst>
              <a:gd name="adj1" fmla="val -60971"/>
              <a:gd name="adj2" fmla="val -9288"/>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6" name="Rounded Rectangular Callout 25">
            <a:extLst>
              <a:ext uri="{FF2B5EF4-FFF2-40B4-BE49-F238E27FC236}">
                <a16:creationId xmlns:a16="http://schemas.microsoft.com/office/drawing/2014/main" id="{AC4FC304-A541-F46C-5A2B-694E8ADF8D00}"/>
              </a:ext>
            </a:extLst>
          </p:cNvPr>
          <p:cNvSpPr/>
          <p:nvPr/>
        </p:nvSpPr>
        <p:spPr>
          <a:xfrm>
            <a:off x="323851" y="3214802"/>
            <a:ext cx="2632452" cy="596793"/>
          </a:xfrm>
          <a:prstGeom prst="wedgeRoundRectCallout">
            <a:avLst>
              <a:gd name="adj1" fmla="val 58649"/>
              <a:gd name="adj2" fmla="val -50726"/>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7" name="Rounded Rectangular Callout 26">
            <a:extLst>
              <a:ext uri="{FF2B5EF4-FFF2-40B4-BE49-F238E27FC236}">
                <a16:creationId xmlns:a16="http://schemas.microsoft.com/office/drawing/2014/main" id="{BA9F93F2-33A5-426F-7365-7A94147D9CDE}"/>
              </a:ext>
            </a:extLst>
          </p:cNvPr>
          <p:cNvSpPr/>
          <p:nvPr/>
        </p:nvSpPr>
        <p:spPr>
          <a:xfrm>
            <a:off x="6187698" y="3214802"/>
            <a:ext cx="2632452" cy="596793"/>
          </a:xfrm>
          <a:prstGeom prst="wedgeRoundRectCallout">
            <a:avLst>
              <a:gd name="adj1" fmla="val -62337"/>
              <a:gd name="adj2" fmla="val -50726"/>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8" name="Rounded Rectangular Callout 27">
            <a:extLst>
              <a:ext uri="{FF2B5EF4-FFF2-40B4-BE49-F238E27FC236}">
                <a16:creationId xmlns:a16="http://schemas.microsoft.com/office/drawing/2014/main" id="{C23EB78A-2FD3-F719-989D-070CEF804AEB}"/>
              </a:ext>
            </a:extLst>
          </p:cNvPr>
          <p:cNvSpPr/>
          <p:nvPr/>
        </p:nvSpPr>
        <p:spPr>
          <a:xfrm flipV="1">
            <a:off x="1816602" y="4023608"/>
            <a:ext cx="2375692" cy="596793"/>
          </a:xfrm>
          <a:prstGeom prst="wedgeRoundRectCallout">
            <a:avLst>
              <a:gd name="adj1" fmla="val 33532"/>
              <a:gd name="adj2" fmla="val 97300"/>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9" name="Rounded Rectangular Callout 28">
            <a:extLst>
              <a:ext uri="{FF2B5EF4-FFF2-40B4-BE49-F238E27FC236}">
                <a16:creationId xmlns:a16="http://schemas.microsoft.com/office/drawing/2014/main" id="{275F4A33-CD19-6354-0590-7B9A782A71E2}"/>
              </a:ext>
            </a:extLst>
          </p:cNvPr>
          <p:cNvSpPr/>
          <p:nvPr/>
        </p:nvSpPr>
        <p:spPr>
          <a:xfrm flipV="1">
            <a:off x="4951711" y="4023608"/>
            <a:ext cx="2325338" cy="596793"/>
          </a:xfrm>
          <a:prstGeom prst="wedgeRoundRectCallout">
            <a:avLst>
              <a:gd name="adj1" fmla="val -33795"/>
              <a:gd name="adj2" fmla="val 105091"/>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4A35C35E-43E3-93C0-1AEB-EC2D884DFF32}"/>
              </a:ext>
            </a:extLst>
          </p:cNvPr>
          <p:cNvSpPr txBox="1"/>
          <p:nvPr/>
        </p:nvSpPr>
        <p:spPr>
          <a:xfrm>
            <a:off x="241666" y="535629"/>
            <a:ext cx="8578487" cy="338554"/>
          </a:xfrm>
          <a:prstGeom prst="rect">
            <a:avLst/>
          </a:prstGeom>
          <a:noFill/>
        </p:spPr>
        <p:txBody>
          <a:bodyPr wrap="square" rtlCol="0">
            <a:spAutoFit/>
          </a:bodyPr>
          <a:lstStyle/>
          <a:p>
            <a:pPr defTabSz="457189">
              <a:defRPr/>
            </a:pPr>
            <a:r>
              <a:rPr lang="en-US" sz="1600" dirty="0">
                <a:solidFill>
                  <a:prstClr val="white">
                    <a:lumMod val="95000"/>
                  </a:prstClr>
                </a:solidFill>
                <a:latin typeface="Trebuchet MS"/>
              </a:rPr>
              <a:t>Hyperscale, Hyperconnected, Green, AI-ready</a:t>
            </a:r>
          </a:p>
        </p:txBody>
      </p:sp>
      <p:sp>
        <p:nvSpPr>
          <p:cNvPr id="5" name="Rounded Rectangle 4">
            <a:extLst>
              <a:ext uri="{FF2B5EF4-FFF2-40B4-BE49-F238E27FC236}">
                <a16:creationId xmlns:a16="http://schemas.microsoft.com/office/drawing/2014/main" id="{4516138D-1343-646A-CFF2-7C45E5F60687}"/>
              </a:ext>
            </a:extLst>
          </p:cNvPr>
          <p:cNvSpPr/>
          <p:nvPr/>
        </p:nvSpPr>
        <p:spPr>
          <a:xfrm>
            <a:off x="3175562" y="2197727"/>
            <a:ext cx="2805193" cy="1570311"/>
          </a:xfrm>
          <a:prstGeom prst="roundRect">
            <a:avLst>
              <a:gd name="adj" fmla="val 50000"/>
            </a:avLst>
          </a:prstGeom>
          <a:solidFill>
            <a:srgbClr val="BED730"/>
          </a:solidFill>
          <a:ln w="57150"/>
        </p:spPr>
        <p:style>
          <a:lnRef idx="3">
            <a:schemeClr val="lt1"/>
          </a:lnRef>
          <a:fillRef idx="1">
            <a:schemeClr val="accent3"/>
          </a:fillRef>
          <a:effectRef idx="1">
            <a:schemeClr val="accent3"/>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2D944172-B9D1-E850-53F9-546422358544}"/>
              </a:ext>
            </a:extLst>
          </p:cNvPr>
          <p:cNvSpPr txBox="1"/>
          <p:nvPr/>
        </p:nvSpPr>
        <p:spPr>
          <a:xfrm>
            <a:off x="3458462" y="2447084"/>
            <a:ext cx="2239389" cy="430887"/>
          </a:xfrm>
          <a:prstGeom prst="rect">
            <a:avLst/>
          </a:prstGeom>
          <a:noFill/>
        </p:spPr>
        <p:txBody>
          <a:bodyPr wrap="square" rtlCol="0">
            <a:spAutoFit/>
          </a:bodyPr>
          <a:lstStyle/>
          <a:p>
            <a:pPr algn="ctr" defTabSz="457142">
              <a:defRPr/>
            </a:pPr>
            <a:r>
              <a:rPr lang="en-US" sz="1100" b="1" dirty="0">
                <a:solidFill>
                  <a:prstClr val="black"/>
                </a:solidFill>
                <a:latin typeface="Trebuchet MS"/>
              </a:rPr>
              <a:t>India’s Data Center Powerhouse for over 23 years</a:t>
            </a:r>
            <a:endParaRPr lang="en-IN" sz="1100" b="1" dirty="0">
              <a:solidFill>
                <a:prstClr val="black"/>
              </a:solidFill>
              <a:latin typeface="Trebuchet MS"/>
            </a:endParaRPr>
          </a:p>
        </p:txBody>
      </p:sp>
      <p:sp>
        <p:nvSpPr>
          <p:cNvPr id="4" name="TextBox 3">
            <a:extLst>
              <a:ext uri="{FF2B5EF4-FFF2-40B4-BE49-F238E27FC236}">
                <a16:creationId xmlns:a16="http://schemas.microsoft.com/office/drawing/2014/main" id="{55671C53-5F52-460E-0462-93C679BA08FB}"/>
              </a:ext>
            </a:extLst>
          </p:cNvPr>
          <p:cNvSpPr txBox="1"/>
          <p:nvPr/>
        </p:nvSpPr>
        <p:spPr>
          <a:xfrm>
            <a:off x="3318514" y="2829205"/>
            <a:ext cx="2519288" cy="769441"/>
          </a:xfrm>
          <a:prstGeom prst="rect">
            <a:avLst/>
          </a:prstGeom>
          <a:noFill/>
        </p:spPr>
        <p:txBody>
          <a:bodyPr wrap="square" rtlCol="0">
            <a:spAutoFit/>
          </a:bodyPr>
          <a:lstStyle/>
          <a:p>
            <a:pPr algn="ctr" defTabSz="457142">
              <a:defRPr/>
            </a:pPr>
            <a:r>
              <a:rPr lang="en-US" sz="1100" b="1" dirty="0">
                <a:solidFill>
                  <a:prstClr val="black"/>
                </a:solidFill>
                <a:latin typeface="Trebuchet MS"/>
              </a:rPr>
              <a:t>India’s Top 5 banks, 3 of 4 Hyperscalers, Global OTT &amp; Social media players, </a:t>
            </a:r>
          </a:p>
          <a:p>
            <a:pPr algn="ctr" defTabSz="457142">
              <a:defRPr/>
            </a:pPr>
            <a:r>
              <a:rPr lang="en-US" sz="1100" b="1" dirty="0">
                <a:solidFill>
                  <a:prstClr val="black"/>
                </a:solidFill>
                <a:latin typeface="Trebuchet MS"/>
              </a:rPr>
              <a:t> and 600+ enterprises…</a:t>
            </a:r>
          </a:p>
        </p:txBody>
      </p:sp>
    </p:spTree>
    <p:extLst>
      <p:ext uri="{BB962C8B-B14F-4D97-AF65-F5344CB8AC3E}">
        <p14:creationId xmlns:p14="http://schemas.microsoft.com/office/powerpoint/2010/main" val="20791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7BD8-0A86-C532-ABBC-E9945B72AD7C}"/>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2485C9E-97BF-2C3B-B9D5-E0E00B320B7E}"/>
              </a:ext>
            </a:extLst>
          </p:cNvPr>
          <p:cNvSpPr/>
          <p:nvPr/>
        </p:nvSpPr>
        <p:spPr>
          <a:xfrm>
            <a:off x="324000" y="985169"/>
            <a:ext cx="8496300" cy="3744913"/>
          </a:xfrm>
          <a:prstGeom prst="roundRect">
            <a:avLst>
              <a:gd name="adj" fmla="val 3689"/>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defRPr/>
            </a:pPr>
            <a:r>
              <a:rPr lang="en-US" sz="1800" dirty="0">
                <a:solidFill>
                  <a:prstClr val="white"/>
                </a:solidFill>
                <a:latin typeface="Trebuchet MS"/>
              </a:rPr>
              <a:t>z</a:t>
            </a:r>
            <a:endParaRPr lang="en-IN" sz="1800" dirty="0">
              <a:solidFill>
                <a:prstClr val="white"/>
              </a:solidFill>
              <a:latin typeface="Trebuchet MS"/>
            </a:endParaRPr>
          </a:p>
        </p:txBody>
      </p:sp>
      <p:sp>
        <p:nvSpPr>
          <p:cNvPr id="2" name="Title 1">
            <a:extLst>
              <a:ext uri="{FF2B5EF4-FFF2-40B4-BE49-F238E27FC236}">
                <a16:creationId xmlns:a16="http://schemas.microsoft.com/office/drawing/2014/main" id="{2792891D-D89E-CE11-05B5-7BDE7DBC0CE6}"/>
              </a:ext>
            </a:extLst>
          </p:cNvPr>
          <p:cNvSpPr>
            <a:spLocks noGrp="1"/>
          </p:cNvSpPr>
          <p:nvPr>
            <p:ph type="title"/>
          </p:nvPr>
        </p:nvSpPr>
        <p:spPr>
          <a:xfrm>
            <a:off x="324000" y="211574"/>
            <a:ext cx="8496150" cy="415490"/>
          </a:xfrm>
        </p:spPr>
        <p:txBody>
          <a:bodyPr/>
          <a:lstStyle/>
          <a:p>
            <a:r>
              <a:rPr lang="en-US" dirty="0"/>
              <a:t>DATA CENTER: COMPLIANCE AND CERTIFICATIONS</a:t>
            </a:r>
            <a:endParaRPr lang="en-IN" dirty="0"/>
          </a:p>
        </p:txBody>
      </p:sp>
      <p:sp>
        <p:nvSpPr>
          <p:cNvPr id="7" name="TextBox 6">
            <a:extLst>
              <a:ext uri="{FF2B5EF4-FFF2-40B4-BE49-F238E27FC236}">
                <a16:creationId xmlns:a16="http://schemas.microsoft.com/office/drawing/2014/main" id="{6013CCFB-AA6F-86DE-C6E8-8424649C738F}"/>
              </a:ext>
            </a:extLst>
          </p:cNvPr>
          <p:cNvSpPr txBox="1"/>
          <p:nvPr/>
        </p:nvSpPr>
        <p:spPr>
          <a:xfrm>
            <a:off x="2551522" y="2061597"/>
            <a:ext cx="1044236" cy="584775"/>
          </a:xfrm>
          <a:prstGeom prst="rect">
            <a:avLst/>
          </a:prstGeom>
          <a:noFill/>
        </p:spPr>
        <p:txBody>
          <a:bodyPr wrap="square" rtlCol="0">
            <a:spAutoFit/>
          </a:bodyPr>
          <a:lstStyle/>
          <a:p>
            <a:pPr algn="ctr" defTabSz="914219">
              <a:defRPr/>
            </a:pPr>
            <a:r>
              <a:rPr lang="en-IN" sz="800" dirty="0">
                <a:solidFill>
                  <a:prstClr val="black"/>
                </a:solidFill>
                <a:latin typeface="Trebuchet MS"/>
              </a:rPr>
              <a:t>Rated 3: Concurrently Maintainable Site Infrastructure</a:t>
            </a:r>
          </a:p>
        </p:txBody>
      </p:sp>
      <p:sp>
        <p:nvSpPr>
          <p:cNvPr id="8" name="TextBox 7">
            <a:extLst>
              <a:ext uri="{FF2B5EF4-FFF2-40B4-BE49-F238E27FC236}">
                <a16:creationId xmlns:a16="http://schemas.microsoft.com/office/drawing/2014/main" id="{9F44C9E8-E51B-7E22-C08F-871C4CBDB3E2}"/>
              </a:ext>
            </a:extLst>
          </p:cNvPr>
          <p:cNvSpPr txBox="1"/>
          <p:nvPr/>
        </p:nvSpPr>
        <p:spPr>
          <a:xfrm>
            <a:off x="6710721" y="2144546"/>
            <a:ext cx="943615" cy="215444"/>
          </a:xfrm>
          <a:prstGeom prst="rect">
            <a:avLst/>
          </a:prstGeom>
          <a:noFill/>
        </p:spPr>
        <p:txBody>
          <a:bodyPr wrap="square" rtlCol="0">
            <a:spAutoFit/>
          </a:bodyPr>
          <a:lstStyle/>
          <a:p>
            <a:pPr algn="ctr" defTabSz="914219">
              <a:defRPr/>
            </a:pPr>
            <a:r>
              <a:rPr lang="en-IN" sz="800" dirty="0">
                <a:solidFill>
                  <a:prstClr val="black"/>
                </a:solidFill>
                <a:latin typeface="Trebuchet MS"/>
              </a:rPr>
              <a:t>PCI DSS</a:t>
            </a:r>
          </a:p>
        </p:txBody>
      </p:sp>
      <p:sp>
        <p:nvSpPr>
          <p:cNvPr id="9" name="TextBox 8">
            <a:extLst>
              <a:ext uri="{FF2B5EF4-FFF2-40B4-BE49-F238E27FC236}">
                <a16:creationId xmlns:a16="http://schemas.microsoft.com/office/drawing/2014/main" id="{413D913D-D283-D31E-3291-3B7E69A0406E}"/>
              </a:ext>
            </a:extLst>
          </p:cNvPr>
          <p:cNvSpPr txBox="1"/>
          <p:nvPr/>
        </p:nvSpPr>
        <p:spPr>
          <a:xfrm>
            <a:off x="3750586" y="2144544"/>
            <a:ext cx="1834532" cy="338554"/>
          </a:xfrm>
          <a:prstGeom prst="rect">
            <a:avLst/>
          </a:prstGeom>
          <a:noFill/>
        </p:spPr>
        <p:txBody>
          <a:bodyPr wrap="square" rtlCol="0">
            <a:spAutoFit/>
          </a:bodyPr>
          <a:lstStyle/>
          <a:p>
            <a:pPr algn="ctr" defTabSz="914219">
              <a:defRPr/>
            </a:pPr>
            <a:r>
              <a:rPr lang="en-US" sz="800" dirty="0">
                <a:solidFill>
                  <a:prstClr val="black"/>
                </a:solidFill>
                <a:latin typeface="Trebuchet MS"/>
              </a:rPr>
              <a:t>Data Center, Cloud &amp; </a:t>
            </a:r>
          </a:p>
          <a:p>
            <a:pPr algn="ctr" defTabSz="914219">
              <a:defRPr/>
            </a:pPr>
            <a:r>
              <a:rPr lang="en-US" sz="800" dirty="0">
                <a:solidFill>
                  <a:prstClr val="black"/>
                </a:solidFill>
                <a:latin typeface="Trebuchet MS"/>
              </a:rPr>
              <a:t>Managed Services</a:t>
            </a:r>
            <a:endParaRPr lang="en-IN" sz="800" dirty="0">
              <a:solidFill>
                <a:prstClr val="black"/>
              </a:solidFill>
              <a:latin typeface="Trebuchet MS"/>
            </a:endParaRPr>
          </a:p>
        </p:txBody>
      </p:sp>
      <p:sp>
        <p:nvSpPr>
          <p:cNvPr id="11" name="TextBox 10">
            <a:extLst>
              <a:ext uri="{FF2B5EF4-FFF2-40B4-BE49-F238E27FC236}">
                <a16:creationId xmlns:a16="http://schemas.microsoft.com/office/drawing/2014/main" id="{EA87AD28-A41F-DE94-B567-572F97E779BD}"/>
              </a:ext>
            </a:extLst>
          </p:cNvPr>
          <p:cNvSpPr txBox="1"/>
          <p:nvPr/>
        </p:nvSpPr>
        <p:spPr>
          <a:xfrm>
            <a:off x="597203" y="3740209"/>
            <a:ext cx="857577" cy="215444"/>
          </a:xfrm>
          <a:prstGeom prst="rect">
            <a:avLst/>
          </a:prstGeom>
          <a:noFill/>
        </p:spPr>
        <p:txBody>
          <a:bodyPr wrap="square" rtlCol="0">
            <a:spAutoFit/>
          </a:bodyPr>
          <a:lstStyle/>
          <a:p>
            <a:pPr algn="ctr" defTabSz="914219">
              <a:defRPr/>
            </a:pPr>
            <a:r>
              <a:rPr lang="en-IN" sz="800" dirty="0">
                <a:solidFill>
                  <a:prstClr val="black"/>
                </a:solidFill>
                <a:latin typeface="Trebuchet MS"/>
              </a:rPr>
              <a:t>SOC 1 Type II</a:t>
            </a:r>
          </a:p>
        </p:txBody>
      </p:sp>
      <p:sp>
        <p:nvSpPr>
          <p:cNvPr id="12" name="TextBox 11">
            <a:extLst>
              <a:ext uri="{FF2B5EF4-FFF2-40B4-BE49-F238E27FC236}">
                <a16:creationId xmlns:a16="http://schemas.microsoft.com/office/drawing/2014/main" id="{DA2386DE-E383-F70A-F716-BC4449C58D43}"/>
              </a:ext>
            </a:extLst>
          </p:cNvPr>
          <p:cNvSpPr txBox="1"/>
          <p:nvPr/>
        </p:nvSpPr>
        <p:spPr>
          <a:xfrm>
            <a:off x="1558981" y="3740209"/>
            <a:ext cx="852776" cy="215444"/>
          </a:xfrm>
          <a:prstGeom prst="rect">
            <a:avLst/>
          </a:prstGeom>
          <a:noFill/>
        </p:spPr>
        <p:txBody>
          <a:bodyPr wrap="square" rtlCol="0">
            <a:spAutoFit/>
          </a:bodyPr>
          <a:lstStyle/>
          <a:p>
            <a:pPr algn="ctr" defTabSz="914219">
              <a:defRPr/>
            </a:pPr>
            <a:r>
              <a:rPr lang="en-IN" sz="800" dirty="0">
                <a:solidFill>
                  <a:prstClr val="black"/>
                </a:solidFill>
                <a:latin typeface="Trebuchet MS"/>
              </a:rPr>
              <a:t>SOC 2 Type II</a:t>
            </a:r>
          </a:p>
        </p:txBody>
      </p:sp>
      <p:sp>
        <p:nvSpPr>
          <p:cNvPr id="13" name="TextBox 12">
            <a:extLst>
              <a:ext uri="{FF2B5EF4-FFF2-40B4-BE49-F238E27FC236}">
                <a16:creationId xmlns:a16="http://schemas.microsoft.com/office/drawing/2014/main" id="{01C3BFB7-B42C-C28F-C28A-46E54B9A567E}"/>
              </a:ext>
            </a:extLst>
          </p:cNvPr>
          <p:cNvSpPr txBox="1"/>
          <p:nvPr/>
        </p:nvSpPr>
        <p:spPr>
          <a:xfrm>
            <a:off x="2400798" y="3740211"/>
            <a:ext cx="1183198" cy="584775"/>
          </a:xfrm>
          <a:prstGeom prst="rect">
            <a:avLst/>
          </a:prstGeom>
          <a:noFill/>
        </p:spPr>
        <p:txBody>
          <a:bodyPr wrap="square" rtlCol="0">
            <a:spAutoFit/>
          </a:bodyPr>
          <a:lstStyle/>
          <a:p>
            <a:pPr algn="ctr" defTabSz="914219">
              <a:defRPr/>
            </a:pPr>
            <a:r>
              <a:rPr lang="en-IN" sz="800" dirty="0">
                <a:solidFill>
                  <a:prstClr val="black"/>
                </a:solidFill>
                <a:latin typeface="Trebuchet MS"/>
              </a:rPr>
              <a:t>World’s international standard for occupational health and safety</a:t>
            </a:r>
          </a:p>
        </p:txBody>
      </p:sp>
      <p:sp>
        <p:nvSpPr>
          <p:cNvPr id="14" name="TextBox 13">
            <a:extLst>
              <a:ext uri="{FF2B5EF4-FFF2-40B4-BE49-F238E27FC236}">
                <a16:creationId xmlns:a16="http://schemas.microsoft.com/office/drawing/2014/main" id="{B87F0E2D-12F2-905E-9315-0EE4DF834866}"/>
              </a:ext>
            </a:extLst>
          </p:cNvPr>
          <p:cNvSpPr txBox="1"/>
          <p:nvPr/>
        </p:nvSpPr>
        <p:spPr>
          <a:xfrm>
            <a:off x="4479740" y="3740209"/>
            <a:ext cx="1096625" cy="461665"/>
          </a:xfrm>
          <a:prstGeom prst="rect">
            <a:avLst/>
          </a:prstGeom>
          <a:noFill/>
        </p:spPr>
        <p:txBody>
          <a:bodyPr wrap="square" rtlCol="0">
            <a:spAutoFit/>
          </a:bodyPr>
          <a:lstStyle/>
          <a:p>
            <a:pPr algn="ctr" defTabSz="914219">
              <a:defRPr/>
            </a:pPr>
            <a:r>
              <a:rPr lang="en-IN" sz="800" dirty="0">
                <a:solidFill>
                  <a:prstClr val="black"/>
                </a:solidFill>
                <a:latin typeface="Trebuchet MS"/>
              </a:rPr>
              <a:t>Environmental Management system</a:t>
            </a:r>
          </a:p>
        </p:txBody>
      </p:sp>
      <p:pic>
        <p:nvPicPr>
          <p:cNvPr id="17" name="Picture 16" descr="Graphical user interface, application&#10;&#10;Description automatically generated with medium confidence">
            <a:extLst>
              <a:ext uri="{FF2B5EF4-FFF2-40B4-BE49-F238E27FC236}">
                <a16:creationId xmlns:a16="http://schemas.microsoft.com/office/drawing/2014/main" id="{DEEE2420-6C25-0F0F-20F4-F46652D50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262"/>
          <a:stretch/>
        </p:blipFill>
        <p:spPr>
          <a:xfrm>
            <a:off x="671353" y="2896973"/>
            <a:ext cx="709274" cy="720000"/>
          </a:xfrm>
          <a:prstGeom prst="rect">
            <a:avLst/>
          </a:prstGeom>
        </p:spPr>
      </p:pic>
      <p:pic>
        <p:nvPicPr>
          <p:cNvPr id="19" name="Picture 18" descr="A picture containing application&#10;&#10;Description automatically generated">
            <a:extLst>
              <a:ext uri="{FF2B5EF4-FFF2-40B4-BE49-F238E27FC236}">
                <a16:creationId xmlns:a16="http://schemas.microsoft.com/office/drawing/2014/main" id="{D087010C-34AC-24FF-945A-BB788BFDB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936" y="2896973"/>
            <a:ext cx="720000" cy="720000"/>
          </a:xfrm>
          <a:prstGeom prst="rect">
            <a:avLst/>
          </a:prstGeom>
        </p:spPr>
      </p:pic>
      <p:pic>
        <p:nvPicPr>
          <p:cNvPr id="21" name="Picture 20" descr="Logo&#10;&#10;Description automatically generated">
            <a:extLst>
              <a:ext uri="{FF2B5EF4-FFF2-40B4-BE49-F238E27FC236}">
                <a16:creationId xmlns:a16="http://schemas.microsoft.com/office/drawing/2014/main" id="{1FFDC4FD-B407-6AE9-C2F8-C1556435F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9454" y="1377596"/>
            <a:ext cx="647091" cy="720000"/>
          </a:xfrm>
          <a:prstGeom prst="rect">
            <a:avLst/>
          </a:prstGeom>
        </p:spPr>
      </p:pic>
      <p:pic>
        <p:nvPicPr>
          <p:cNvPr id="23" name="Picture 22" descr="Graphical user interface, text, website&#10;&#10;Description automatically generated">
            <a:extLst>
              <a:ext uri="{FF2B5EF4-FFF2-40B4-BE49-F238E27FC236}">
                <a16:creationId xmlns:a16="http://schemas.microsoft.com/office/drawing/2014/main" id="{4F2A5BE7-BE77-A006-EEEC-D5412C964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2322" y="1377596"/>
            <a:ext cx="1842797" cy="720000"/>
          </a:xfrm>
          <a:prstGeom prst="rect">
            <a:avLst/>
          </a:prstGeom>
        </p:spPr>
      </p:pic>
      <p:pic>
        <p:nvPicPr>
          <p:cNvPr id="25" name="Picture 24" descr="Logo&#10;&#10;Description automatically generated">
            <a:extLst>
              <a:ext uri="{FF2B5EF4-FFF2-40B4-BE49-F238E27FC236}">
                <a16:creationId xmlns:a16="http://schemas.microsoft.com/office/drawing/2014/main" id="{647467C8-6E2D-326B-59D3-EC78FAC4D4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9246" y="2896973"/>
            <a:ext cx="727500" cy="720000"/>
          </a:xfrm>
          <a:prstGeom prst="rect">
            <a:avLst/>
          </a:prstGeom>
        </p:spPr>
      </p:pic>
      <p:pic>
        <p:nvPicPr>
          <p:cNvPr id="27" name="Picture 26" descr="Logo&#10;&#10;Description automatically generated">
            <a:extLst>
              <a:ext uri="{FF2B5EF4-FFF2-40B4-BE49-F238E27FC236}">
                <a16:creationId xmlns:a16="http://schemas.microsoft.com/office/drawing/2014/main" id="{42C05888-E240-5A63-A797-CD2124F93E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0205" y="2896973"/>
            <a:ext cx="790730" cy="720000"/>
          </a:xfrm>
          <a:prstGeom prst="rect">
            <a:avLst/>
          </a:prstGeom>
        </p:spPr>
      </p:pic>
      <p:pic>
        <p:nvPicPr>
          <p:cNvPr id="29" name="Picture 28" descr="Diagram&#10;&#10;Description automatically generated">
            <a:extLst>
              <a:ext uri="{FF2B5EF4-FFF2-40B4-BE49-F238E27FC236}">
                <a16:creationId xmlns:a16="http://schemas.microsoft.com/office/drawing/2014/main" id="{D65F4929-6FEE-98E3-3478-C24D00AC58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9672" y="1377596"/>
            <a:ext cx="805713" cy="720000"/>
          </a:xfrm>
          <a:prstGeom prst="rect">
            <a:avLst/>
          </a:prstGeom>
        </p:spPr>
      </p:pic>
      <p:pic>
        <p:nvPicPr>
          <p:cNvPr id="31" name="Picture 30" descr="A picture containing text, wheel, gear&#10;&#10;Description automatically generated">
            <a:extLst>
              <a:ext uri="{FF2B5EF4-FFF2-40B4-BE49-F238E27FC236}">
                <a16:creationId xmlns:a16="http://schemas.microsoft.com/office/drawing/2014/main" id="{3182E7AE-7229-4286-1D0A-D55C3E6AF5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36554" y="1377596"/>
            <a:ext cx="720000" cy="720000"/>
          </a:xfrm>
          <a:prstGeom prst="rect">
            <a:avLst/>
          </a:prstGeom>
        </p:spPr>
      </p:pic>
      <p:sp>
        <p:nvSpPr>
          <p:cNvPr id="3" name="TextBox 2">
            <a:extLst>
              <a:ext uri="{FF2B5EF4-FFF2-40B4-BE49-F238E27FC236}">
                <a16:creationId xmlns:a16="http://schemas.microsoft.com/office/drawing/2014/main" id="{21B50F79-2868-1D23-F7F1-D59060DDDF00}"/>
              </a:ext>
            </a:extLst>
          </p:cNvPr>
          <p:cNvSpPr txBox="1"/>
          <p:nvPr/>
        </p:nvSpPr>
        <p:spPr>
          <a:xfrm>
            <a:off x="7660899" y="2144545"/>
            <a:ext cx="1013056" cy="461665"/>
          </a:xfrm>
          <a:prstGeom prst="rect">
            <a:avLst/>
          </a:prstGeom>
          <a:noFill/>
        </p:spPr>
        <p:txBody>
          <a:bodyPr wrap="square" rtlCol="0">
            <a:spAutoFit/>
          </a:bodyPr>
          <a:lstStyle/>
          <a:p>
            <a:pPr algn="ctr" defTabSz="914219">
              <a:defRPr/>
            </a:pPr>
            <a:r>
              <a:rPr lang="en-IN" sz="800" dirty="0">
                <a:solidFill>
                  <a:prstClr val="black"/>
                </a:solidFill>
                <a:latin typeface="Trebuchet MS"/>
              </a:rPr>
              <a:t>Telecom Data Center &amp; Managed Services</a:t>
            </a:r>
          </a:p>
        </p:txBody>
      </p:sp>
      <p:pic>
        <p:nvPicPr>
          <p:cNvPr id="4" name="Picture 3">
            <a:extLst>
              <a:ext uri="{FF2B5EF4-FFF2-40B4-BE49-F238E27FC236}">
                <a16:creationId xmlns:a16="http://schemas.microsoft.com/office/drawing/2014/main" id="{8EF555D6-4A0D-3F7B-144A-1740112DBB5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550" t="4274" r="15495" b="5299"/>
          <a:stretch/>
        </p:blipFill>
        <p:spPr>
          <a:xfrm>
            <a:off x="7800935" y="1377596"/>
            <a:ext cx="732987" cy="720000"/>
          </a:xfrm>
          <a:prstGeom prst="rect">
            <a:avLst/>
          </a:prstGeom>
        </p:spPr>
      </p:pic>
      <p:sp>
        <p:nvSpPr>
          <p:cNvPr id="5" name="TextBox 4">
            <a:extLst>
              <a:ext uri="{FF2B5EF4-FFF2-40B4-BE49-F238E27FC236}">
                <a16:creationId xmlns:a16="http://schemas.microsoft.com/office/drawing/2014/main" id="{6AF1ECFD-AAFE-434C-D5F7-75CAC5D1B382}"/>
              </a:ext>
            </a:extLst>
          </p:cNvPr>
          <p:cNvSpPr txBox="1"/>
          <p:nvPr/>
        </p:nvSpPr>
        <p:spPr>
          <a:xfrm>
            <a:off x="3507428" y="3740209"/>
            <a:ext cx="988193" cy="584775"/>
          </a:xfrm>
          <a:prstGeom prst="rect">
            <a:avLst/>
          </a:prstGeom>
          <a:noFill/>
        </p:spPr>
        <p:txBody>
          <a:bodyPr wrap="square" rtlCol="0">
            <a:spAutoFit/>
          </a:bodyPr>
          <a:lstStyle/>
          <a:p>
            <a:pPr algn="ctr" defTabSz="914219">
              <a:defRPr/>
            </a:pPr>
            <a:r>
              <a:rPr lang="en-IN" sz="800" dirty="0">
                <a:solidFill>
                  <a:prstClr val="black"/>
                </a:solidFill>
                <a:latin typeface="Trebuchet MS"/>
              </a:rPr>
              <a:t>Business Continuity Management System</a:t>
            </a:r>
          </a:p>
        </p:txBody>
      </p:sp>
      <p:pic>
        <p:nvPicPr>
          <p:cNvPr id="6" name="Picture 5">
            <a:extLst>
              <a:ext uri="{FF2B5EF4-FFF2-40B4-BE49-F238E27FC236}">
                <a16:creationId xmlns:a16="http://schemas.microsoft.com/office/drawing/2014/main" id="{CAEC9938-88AB-E775-F9D1-5676A3BEB94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2596" t="3983" r="21542" b="2481"/>
          <a:stretch/>
        </p:blipFill>
        <p:spPr>
          <a:xfrm>
            <a:off x="3621058" y="2896973"/>
            <a:ext cx="764837" cy="720000"/>
          </a:xfrm>
          <a:prstGeom prst="rect">
            <a:avLst/>
          </a:prstGeom>
        </p:spPr>
      </p:pic>
      <p:sp>
        <p:nvSpPr>
          <p:cNvPr id="18" name="TextBox 17">
            <a:extLst>
              <a:ext uri="{FF2B5EF4-FFF2-40B4-BE49-F238E27FC236}">
                <a16:creationId xmlns:a16="http://schemas.microsoft.com/office/drawing/2014/main" id="{072781EB-0E8E-2AB7-F8E3-301E7D4B7FB4}"/>
              </a:ext>
            </a:extLst>
          </p:cNvPr>
          <p:cNvSpPr txBox="1"/>
          <p:nvPr/>
        </p:nvSpPr>
        <p:spPr>
          <a:xfrm>
            <a:off x="5731715" y="2144544"/>
            <a:ext cx="862569" cy="338554"/>
          </a:xfrm>
          <a:prstGeom prst="rect">
            <a:avLst/>
          </a:prstGeom>
          <a:noFill/>
        </p:spPr>
        <p:txBody>
          <a:bodyPr wrap="square" rtlCol="0">
            <a:spAutoFit/>
          </a:bodyPr>
          <a:lstStyle/>
          <a:p>
            <a:pPr algn="ctr" defTabSz="914219">
              <a:defRPr/>
            </a:pPr>
            <a:r>
              <a:rPr lang="en-US" sz="800" dirty="0">
                <a:solidFill>
                  <a:prstClr val="black"/>
                </a:solidFill>
                <a:latin typeface="Trebuchet MS"/>
              </a:rPr>
              <a:t>I</a:t>
            </a:r>
            <a:r>
              <a:rPr lang="en-IN" sz="800" dirty="0">
                <a:solidFill>
                  <a:prstClr val="black"/>
                </a:solidFill>
                <a:latin typeface="Trebuchet MS"/>
              </a:rPr>
              <a:t>T Service Management</a:t>
            </a:r>
          </a:p>
        </p:txBody>
      </p:sp>
      <p:pic>
        <p:nvPicPr>
          <p:cNvPr id="26" name="Picture 25">
            <a:extLst>
              <a:ext uri="{FF2B5EF4-FFF2-40B4-BE49-F238E27FC236}">
                <a16:creationId xmlns:a16="http://schemas.microsoft.com/office/drawing/2014/main" id="{ECBE7BF2-FB7A-CC2C-3DE2-62CA0282EE47}"/>
              </a:ext>
            </a:extLst>
          </p:cNvPr>
          <p:cNvPicPr>
            <a:picLocks noChangeAspect="1"/>
          </p:cNvPicPr>
          <p:nvPr/>
        </p:nvPicPr>
        <p:blipFill rotWithShape="1">
          <a:blip r:embed="rId13"/>
          <a:srcRect l="62054" t="1589" b="1"/>
          <a:stretch/>
        </p:blipFill>
        <p:spPr>
          <a:xfrm>
            <a:off x="1567398" y="1484777"/>
            <a:ext cx="955459" cy="473238"/>
          </a:xfrm>
          <a:prstGeom prst="rect">
            <a:avLst/>
          </a:prstGeom>
        </p:spPr>
      </p:pic>
      <p:pic>
        <p:nvPicPr>
          <p:cNvPr id="10" name="Picture 9">
            <a:extLst>
              <a:ext uri="{FF2B5EF4-FFF2-40B4-BE49-F238E27FC236}">
                <a16:creationId xmlns:a16="http://schemas.microsoft.com/office/drawing/2014/main" id="{09511BA2-9EE3-840C-928D-B8FEB5D48EE1}"/>
              </a:ext>
            </a:extLst>
          </p:cNvPr>
          <p:cNvPicPr>
            <a:picLocks noChangeAspect="1"/>
          </p:cNvPicPr>
          <p:nvPr/>
        </p:nvPicPr>
        <p:blipFill>
          <a:blip r:embed="rId14"/>
          <a:stretch>
            <a:fillRect/>
          </a:stretch>
        </p:blipFill>
        <p:spPr>
          <a:xfrm>
            <a:off x="5632293" y="2896973"/>
            <a:ext cx="440471" cy="720000"/>
          </a:xfrm>
          <a:prstGeom prst="rect">
            <a:avLst/>
          </a:prstGeom>
        </p:spPr>
      </p:pic>
      <p:pic>
        <p:nvPicPr>
          <p:cNvPr id="1026" name="Picture 2" descr="MEITY - GOV INDIA Case Study | Amazon Web Services">
            <a:extLst>
              <a:ext uri="{FF2B5EF4-FFF2-40B4-BE49-F238E27FC236}">
                <a16:creationId xmlns:a16="http://schemas.microsoft.com/office/drawing/2014/main" id="{BE88F378-0F9A-21BB-A651-0ECB1E55ACF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5413" y="1444302"/>
            <a:ext cx="651428" cy="64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isco service provider partner of the year 2017">
            <a:extLst>
              <a:ext uri="{FF2B5EF4-FFF2-40B4-BE49-F238E27FC236}">
                <a16:creationId xmlns:a16="http://schemas.microsoft.com/office/drawing/2014/main" id="{C0E85995-156D-2A7F-9185-F5D7CFB5F1D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69178" y="2961017"/>
            <a:ext cx="594638" cy="655957"/>
          </a:xfrm>
          <a:prstGeom prst="rect">
            <a:avLst/>
          </a:prstGeom>
          <a:noFill/>
          <a:extLst>
            <a:ext uri="{909E8E84-426E-40DD-AFC4-6F175D3DCCD1}">
              <a14:hiddenFill xmlns:a14="http://schemas.microsoft.com/office/drawing/2010/main">
                <a:solidFill>
                  <a:srgbClr val="FFFFFF"/>
                </a:solidFill>
              </a14:hiddenFill>
            </a:ext>
          </a:extLst>
        </p:spPr>
      </p:pic>
      <p:grpSp>
        <p:nvGrpSpPr>
          <p:cNvPr id="1024" name="Group 1023">
            <a:extLst>
              <a:ext uri="{FF2B5EF4-FFF2-40B4-BE49-F238E27FC236}">
                <a16:creationId xmlns:a16="http://schemas.microsoft.com/office/drawing/2014/main" id="{2FF73C2C-7B44-AE2C-5CE0-351F4F329827}"/>
              </a:ext>
            </a:extLst>
          </p:cNvPr>
          <p:cNvGrpSpPr/>
          <p:nvPr/>
        </p:nvGrpSpPr>
        <p:grpSpPr>
          <a:xfrm>
            <a:off x="7264313" y="3043552"/>
            <a:ext cx="803415" cy="461666"/>
            <a:chOff x="3546100" y="4468830"/>
            <a:chExt cx="853036" cy="475040"/>
          </a:xfrm>
        </p:grpSpPr>
        <p:pic>
          <p:nvPicPr>
            <p:cNvPr id="1025" name="Picture 8" descr="Image result for microsoft hosting partner logo">
              <a:extLst>
                <a:ext uri="{FF2B5EF4-FFF2-40B4-BE49-F238E27FC236}">
                  <a16:creationId xmlns:a16="http://schemas.microsoft.com/office/drawing/2014/main" id="{D47B63F7-A86B-BDD7-3B06-B603947E5BE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t="23908" b="23173"/>
            <a:stretch/>
          </p:blipFill>
          <p:spPr bwMode="auto">
            <a:xfrm>
              <a:off x="3546102" y="4468830"/>
              <a:ext cx="853034" cy="23908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a:extLst>
                <a:ext uri="{FF2B5EF4-FFF2-40B4-BE49-F238E27FC236}">
                  <a16:creationId xmlns:a16="http://schemas.microsoft.com/office/drawing/2014/main" id="{900085ED-DD1C-96FA-0E9F-686395BCC524}"/>
                </a:ext>
              </a:extLst>
            </p:cNvPr>
            <p:cNvSpPr>
              <a:spLocks/>
            </p:cNvSpPr>
            <p:nvPr/>
          </p:nvSpPr>
          <p:spPr>
            <a:xfrm>
              <a:off x="3546100" y="4688741"/>
              <a:ext cx="853035" cy="2551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49">
                <a:defRPr/>
              </a:pPr>
              <a:r>
                <a:rPr lang="en-US" sz="700" b="1" dirty="0">
                  <a:solidFill>
                    <a:prstClr val="white"/>
                  </a:solidFill>
                  <a:latin typeface="Trebuchet MS"/>
                </a:rPr>
                <a:t>Hosting Partner</a:t>
              </a:r>
            </a:p>
          </p:txBody>
        </p:sp>
      </p:grpSp>
      <p:sp>
        <p:nvSpPr>
          <p:cNvPr id="32" name="TextBox 31">
            <a:extLst>
              <a:ext uri="{FF2B5EF4-FFF2-40B4-BE49-F238E27FC236}">
                <a16:creationId xmlns:a16="http://schemas.microsoft.com/office/drawing/2014/main" id="{708EFD32-1CE6-7317-1FF4-B93707B569CE}"/>
              </a:ext>
            </a:extLst>
          </p:cNvPr>
          <p:cNvSpPr txBox="1"/>
          <p:nvPr/>
        </p:nvSpPr>
        <p:spPr>
          <a:xfrm>
            <a:off x="1518391" y="2031333"/>
            <a:ext cx="853512" cy="461665"/>
          </a:xfrm>
          <a:prstGeom prst="rect">
            <a:avLst/>
          </a:prstGeom>
          <a:noFill/>
        </p:spPr>
        <p:txBody>
          <a:bodyPr wrap="square" rtlCol="0">
            <a:spAutoFit/>
          </a:bodyPr>
          <a:lstStyle/>
          <a:p>
            <a:pPr algn="ctr" defTabSz="914219">
              <a:defRPr/>
            </a:pPr>
            <a:r>
              <a:rPr lang="en-US" sz="800" dirty="0">
                <a:solidFill>
                  <a:prstClr val="black"/>
                </a:solidFill>
                <a:latin typeface="Trebuchet MS"/>
              </a:rPr>
              <a:t>India’s 1st Nvidia DGX Ready DC</a:t>
            </a:r>
            <a:r>
              <a:rPr lang="en-IN" sz="800" dirty="0">
                <a:solidFill>
                  <a:prstClr val="black"/>
                </a:solidFill>
                <a:latin typeface="Trebuchet MS"/>
              </a:rPr>
              <a:t> </a:t>
            </a:r>
          </a:p>
        </p:txBody>
      </p:sp>
      <p:sp>
        <p:nvSpPr>
          <p:cNvPr id="33" name="TextBox 32">
            <a:extLst>
              <a:ext uri="{FF2B5EF4-FFF2-40B4-BE49-F238E27FC236}">
                <a16:creationId xmlns:a16="http://schemas.microsoft.com/office/drawing/2014/main" id="{61A00750-0BEE-7F15-39A6-F613F6909E51}"/>
              </a:ext>
            </a:extLst>
          </p:cNvPr>
          <p:cNvSpPr txBox="1"/>
          <p:nvPr/>
        </p:nvSpPr>
        <p:spPr>
          <a:xfrm>
            <a:off x="618675" y="2061598"/>
            <a:ext cx="735022" cy="461665"/>
          </a:xfrm>
          <a:prstGeom prst="rect">
            <a:avLst/>
          </a:prstGeom>
          <a:noFill/>
        </p:spPr>
        <p:txBody>
          <a:bodyPr wrap="square" rtlCol="0">
            <a:spAutoFit/>
          </a:bodyPr>
          <a:lstStyle/>
          <a:p>
            <a:pPr algn="ctr" defTabSz="914219">
              <a:defRPr/>
            </a:pPr>
            <a:r>
              <a:rPr lang="en-IN" sz="800" dirty="0">
                <a:solidFill>
                  <a:prstClr val="black"/>
                </a:solidFill>
                <a:latin typeface="Trebuchet MS"/>
              </a:rPr>
              <a:t>MEITY Cloud Empanelled</a:t>
            </a:r>
          </a:p>
        </p:txBody>
      </p:sp>
      <p:sp>
        <p:nvSpPr>
          <p:cNvPr id="35" name="TextBox 34">
            <a:extLst>
              <a:ext uri="{FF2B5EF4-FFF2-40B4-BE49-F238E27FC236}">
                <a16:creationId xmlns:a16="http://schemas.microsoft.com/office/drawing/2014/main" id="{7CE7EF16-D8B6-7859-264C-72D86F310127}"/>
              </a:ext>
            </a:extLst>
          </p:cNvPr>
          <p:cNvSpPr txBox="1"/>
          <p:nvPr/>
        </p:nvSpPr>
        <p:spPr>
          <a:xfrm>
            <a:off x="5459509" y="3740209"/>
            <a:ext cx="736694" cy="338554"/>
          </a:xfrm>
          <a:prstGeom prst="rect">
            <a:avLst/>
          </a:prstGeom>
          <a:noFill/>
        </p:spPr>
        <p:txBody>
          <a:bodyPr wrap="square" rtlCol="0">
            <a:spAutoFit/>
          </a:bodyPr>
          <a:lstStyle/>
          <a:p>
            <a:pPr algn="ctr" defTabSz="914219">
              <a:defRPr/>
            </a:pPr>
            <a:r>
              <a:rPr lang="en-IN" sz="800" dirty="0">
                <a:solidFill>
                  <a:prstClr val="black"/>
                </a:solidFill>
                <a:latin typeface="Trebuchet MS"/>
              </a:rPr>
              <a:t>Green Building</a:t>
            </a:r>
          </a:p>
        </p:txBody>
      </p:sp>
      <p:pic>
        <p:nvPicPr>
          <p:cNvPr id="36" name="Picture 35">
            <a:extLst>
              <a:ext uri="{FF2B5EF4-FFF2-40B4-BE49-F238E27FC236}">
                <a16:creationId xmlns:a16="http://schemas.microsoft.com/office/drawing/2014/main" id="{AE6E62C3-A901-762F-6EE0-ECC2812A1218}"/>
              </a:ext>
            </a:extLst>
          </p:cNvPr>
          <p:cNvPicPr>
            <a:picLocks noChangeAspect="1"/>
          </p:cNvPicPr>
          <p:nvPr/>
        </p:nvPicPr>
        <p:blipFill rotWithShape="1">
          <a:blip r:embed="rId18"/>
          <a:srcRect l="190" t="846" r="921" b="82"/>
          <a:stretch/>
        </p:blipFill>
        <p:spPr>
          <a:xfrm>
            <a:off x="6242932" y="3740209"/>
            <a:ext cx="594638" cy="384180"/>
          </a:xfrm>
          <a:prstGeom prst="rect">
            <a:avLst/>
          </a:prstGeom>
        </p:spPr>
      </p:pic>
      <p:sp>
        <p:nvSpPr>
          <p:cNvPr id="37" name="TextBox 36">
            <a:extLst>
              <a:ext uri="{FF2B5EF4-FFF2-40B4-BE49-F238E27FC236}">
                <a16:creationId xmlns:a16="http://schemas.microsoft.com/office/drawing/2014/main" id="{EE836037-2267-86A4-A054-DA5AC6E39264}"/>
              </a:ext>
            </a:extLst>
          </p:cNvPr>
          <p:cNvSpPr txBox="1"/>
          <p:nvPr/>
        </p:nvSpPr>
        <p:spPr>
          <a:xfrm>
            <a:off x="6779672" y="3680793"/>
            <a:ext cx="2242409" cy="461663"/>
          </a:xfrm>
          <a:prstGeom prst="rect">
            <a:avLst/>
          </a:prstGeom>
          <a:noFill/>
        </p:spPr>
        <p:txBody>
          <a:bodyPr wrap="square" lIns="91438" tIns="45719" rIns="91438" bIns="45719" rtlCol="0">
            <a:spAutoFit/>
          </a:bodyPr>
          <a:lstStyle/>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Hosting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Cloud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SAP HANA Operations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Application Management Services </a:t>
            </a:r>
          </a:p>
        </p:txBody>
      </p:sp>
    </p:spTree>
    <p:extLst>
      <p:ext uri="{BB962C8B-B14F-4D97-AF65-F5344CB8AC3E}">
        <p14:creationId xmlns:p14="http://schemas.microsoft.com/office/powerpoint/2010/main" val="34201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4118-8A0C-E85D-3DFC-A888712B3B23}"/>
              </a:ext>
            </a:extLst>
          </p:cNvPr>
          <p:cNvSpPr>
            <a:spLocks noGrp="1"/>
          </p:cNvSpPr>
          <p:nvPr>
            <p:ph type="title"/>
          </p:nvPr>
        </p:nvSpPr>
        <p:spPr>
          <a:xfrm>
            <a:off x="324000" y="211574"/>
            <a:ext cx="8496150" cy="415490"/>
          </a:xfrm>
        </p:spPr>
        <p:txBody>
          <a:bodyPr/>
          <a:lstStyle/>
          <a:p>
            <a:r>
              <a:rPr lang="en-US" dirty="0"/>
              <a:t>agenda</a:t>
            </a:r>
          </a:p>
        </p:txBody>
      </p:sp>
      <p:graphicFrame>
        <p:nvGraphicFramePr>
          <p:cNvPr id="3" name="Diagram 2">
            <a:extLst>
              <a:ext uri="{FF2B5EF4-FFF2-40B4-BE49-F238E27FC236}">
                <a16:creationId xmlns:a16="http://schemas.microsoft.com/office/drawing/2014/main" id="{84E0F534-90BA-83D7-5F04-25767EBA91DE}"/>
              </a:ext>
            </a:extLst>
          </p:cNvPr>
          <p:cNvGraphicFramePr/>
          <p:nvPr>
            <p:extLst>
              <p:ext uri="{D42A27DB-BD31-4B8C-83A1-F6EECF244321}">
                <p14:modId xmlns:p14="http://schemas.microsoft.com/office/powerpoint/2010/main" val="3170110913"/>
              </p:ext>
            </p:extLst>
          </p:nvPr>
        </p:nvGraphicFramePr>
        <p:xfrm>
          <a:off x="323999" y="987426"/>
          <a:ext cx="8496443" cy="3600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9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uildings with trees and roads&#10;&#10;Description automatically generated">
            <a:extLst>
              <a:ext uri="{FF2B5EF4-FFF2-40B4-BE49-F238E27FC236}">
                <a16:creationId xmlns:a16="http://schemas.microsoft.com/office/drawing/2014/main" id="{298E2DD3-3DBA-1640-2F99-2BA866D28E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4" t="8479" r="3545" b="17637"/>
          <a:stretch/>
        </p:blipFill>
        <p:spPr>
          <a:xfrm>
            <a:off x="320965" y="987425"/>
            <a:ext cx="4811515" cy="1647083"/>
          </a:xfrm>
          <a:prstGeom prst="rect">
            <a:avLst/>
          </a:prstGeom>
        </p:spPr>
      </p:pic>
      <p:sp>
        <p:nvSpPr>
          <p:cNvPr id="13" name="Title 12">
            <a:extLst>
              <a:ext uri="{FF2B5EF4-FFF2-40B4-BE49-F238E27FC236}">
                <a16:creationId xmlns:a16="http://schemas.microsoft.com/office/drawing/2014/main" id="{63B23685-D9CE-0896-454A-653B2AFEB94B}"/>
              </a:ext>
            </a:extLst>
          </p:cNvPr>
          <p:cNvSpPr>
            <a:spLocks noGrp="1"/>
          </p:cNvSpPr>
          <p:nvPr>
            <p:ph type="title"/>
          </p:nvPr>
        </p:nvSpPr>
        <p:spPr>
          <a:xfrm>
            <a:off x="324000" y="211574"/>
            <a:ext cx="8496150" cy="415490"/>
          </a:xfrm>
        </p:spPr>
        <p:txBody>
          <a:bodyPr/>
          <a:lstStyle/>
          <a:p>
            <a:r>
              <a:rPr lang="en-IN" dirty="0"/>
              <a:t>OUR HYPERSCALE DATA CENTER CAMPUSES</a:t>
            </a:r>
          </a:p>
        </p:txBody>
      </p:sp>
      <p:graphicFrame>
        <p:nvGraphicFramePr>
          <p:cNvPr id="18" name="Diagram 17">
            <a:extLst>
              <a:ext uri="{FF2B5EF4-FFF2-40B4-BE49-F238E27FC236}">
                <a16:creationId xmlns:a16="http://schemas.microsoft.com/office/drawing/2014/main" id="{A670DE06-41C0-AAC0-CCBD-1F2B8BB6BFB2}"/>
              </a:ext>
            </a:extLst>
          </p:cNvPr>
          <p:cNvGraphicFramePr/>
          <p:nvPr/>
        </p:nvGraphicFramePr>
        <p:xfrm>
          <a:off x="323850" y="1033467"/>
          <a:ext cx="2700000" cy="2147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roup 38">
            <a:extLst>
              <a:ext uri="{FF2B5EF4-FFF2-40B4-BE49-F238E27FC236}">
                <a16:creationId xmlns:a16="http://schemas.microsoft.com/office/drawing/2014/main" id="{91601B0A-B655-2F4C-532E-C09833854607}"/>
              </a:ext>
            </a:extLst>
          </p:cNvPr>
          <p:cNvGrpSpPr/>
          <p:nvPr/>
        </p:nvGrpSpPr>
        <p:grpSpPr>
          <a:xfrm>
            <a:off x="5803144" y="996037"/>
            <a:ext cx="3022488" cy="1647083"/>
            <a:chOff x="319655" y="3038446"/>
            <a:chExt cx="2840665" cy="1548000"/>
          </a:xfrm>
        </p:grpSpPr>
        <p:pic>
          <p:nvPicPr>
            <p:cNvPr id="7" name="Picture 6" descr="A picture containing sky, building, outdoor, property&#10;&#10;Description automatically generated">
              <a:extLst>
                <a:ext uri="{FF2B5EF4-FFF2-40B4-BE49-F238E27FC236}">
                  <a16:creationId xmlns:a16="http://schemas.microsoft.com/office/drawing/2014/main" id="{E4ED5795-FCFC-F50B-5FF9-136EF542A49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80" t="325" r="6388" b="2329"/>
            <a:stretch/>
          </p:blipFill>
          <p:spPr>
            <a:xfrm>
              <a:off x="326360" y="3038446"/>
              <a:ext cx="2833960" cy="1548000"/>
            </a:xfrm>
            <a:prstGeom prst="rect">
              <a:avLst/>
            </a:prstGeom>
            <a:ln>
              <a:solidFill>
                <a:schemeClr val="bg1"/>
              </a:solidFill>
            </a:ln>
          </p:spPr>
        </p:pic>
        <p:sp>
          <p:nvSpPr>
            <p:cNvPr id="20" name="Rectangle: Rounded Corners 19">
              <a:extLst>
                <a:ext uri="{FF2B5EF4-FFF2-40B4-BE49-F238E27FC236}">
                  <a16:creationId xmlns:a16="http://schemas.microsoft.com/office/drawing/2014/main" id="{04A3ACDC-CC6C-5285-CB30-6F48D9B4954F}"/>
                </a:ext>
              </a:extLst>
            </p:cNvPr>
            <p:cNvSpPr/>
            <p:nvPr/>
          </p:nvSpPr>
          <p:spPr>
            <a:xfrm>
              <a:off x="330340" y="4219558"/>
              <a:ext cx="2826000"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9" name="TextBox 8">
              <a:extLst>
                <a:ext uri="{FF2B5EF4-FFF2-40B4-BE49-F238E27FC236}">
                  <a16:creationId xmlns:a16="http://schemas.microsoft.com/office/drawing/2014/main" id="{543018C1-4635-5FA4-B5B8-8D6C57704287}"/>
                </a:ext>
              </a:extLst>
            </p:cNvPr>
            <p:cNvSpPr txBox="1"/>
            <p:nvPr/>
          </p:nvSpPr>
          <p:spPr>
            <a:xfrm>
              <a:off x="319655" y="4210226"/>
              <a:ext cx="2833960" cy="347114"/>
            </a:xfrm>
            <a:prstGeom prst="rect">
              <a:avLst/>
            </a:prstGeom>
            <a:noFill/>
          </p:spPr>
          <p:txBody>
            <a:bodyPr wrap="square" rtlCol="0">
              <a:spAutoFit/>
            </a:bodyPr>
            <a:lstStyle/>
            <a:p>
              <a:pPr algn="ctr" defTabSz="914264">
                <a:defRPr/>
              </a:pPr>
              <a:r>
                <a:rPr lang="en-US" sz="900" b="1" dirty="0">
                  <a:solidFill>
                    <a:prstClr val="white"/>
                  </a:solidFill>
                  <a:latin typeface="Trebuchet MS"/>
                </a:rPr>
                <a:t>Noida 02 </a:t>
              </a:r>
            </a:p>
            <a:p>
              <a:pPr algn="ctr" defTabSz="914264">
                <a:defRPr/>
              </a:pPr>
              <a:r>
                <a:rPr lang="en-US" sz="900" dirty="0">
                  <a:solidFill>
                    <a:prstClr val="white"/>
                  </a:solidFill>
                  <a:latin typeface="Trebuchet MS"/>
                </a:rPr>
                <a:t>Power: 78 MW IT | Racks: 13,000</a:t>
              </a:r>
              <a:endParaRPr lang="en-IN" sz="900" dirty="0">
                <a:solidFill>
                  <a:prstClr val="black"/>
                </a:solidFill>
                <a:latin typeface="Trebuchet MS"/>
              </a:endParaRPr>
            </a:p>
          </p:txBody>
        </p:sp>
      </p:grpSp>
      <p:grpSp>
        <p:nvGrpSpPr>
          <p:cNvPr id="40" name="Group 39">
            <a:extLst>
              <a:ext uri="{FF2B5EF4-FFF2-40B4-BE49-F238E27FC236}">
                <a16:creationId xmlns:a16="http://schemas.microsoft.com/office/drawing/2014/main" id="{EEC178E9-79A3-8866-2D6C-BAA4D2075A12}"/>
              </a:ext>
            </a:extLst>
          </p:cNvPr>
          <p:cNvGrpSpPr/>
          <p:nvPr/>
        </p:nvGrpSpPr>
        <p:grpSpPr>
          <a:xfrm>
            <a:off x="320965" y="3185886"/>
            <a:ext cx="2676428" cy="1548000"/>
            <a:chOff x="3286765" y="3038446"/>
            <a:chExt cx="2676428" cy="1548000"/>
          </a:xfrm>
        </p:grpSpPr>
        <p:pic>
          <p:nvPicPr>
            <p:cNvPr id="19" name="Picture 18" descr="A picture containing tower, building, sky, cloud&#10;&#10;Description automatically generated">
              <a:extLst>
                <a:ext uri="{FF2B5EF4-FFF2-40B4-BE49-F238E27FC236}">
                  <a16:creationId xmlns:a16="http://schemas.microsoft.com/office/drawing/2014/main" id="{7F6C634C-BF59-D091-AD99-DC332AA026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56" r="5746"/>
            <a:stretch/>
          </p:blipFill>
          <p:spPr>
            <a:xfrm>
              <a:off x="3292616" y="3038446"/>
              <a:ext cx="2665709" cy="1548000"/>
            </a:xfrm>
            <a:prstGeom prst="rect">
              <a:avLst/>
            </a:prstGeom>
            <a:ln>
              <a:solidFill>
                <a:schemeClr val="bg1"/>
              </a:solidFill>
            </a:ln>
          </p:spPr>
        </p:pic>
        <p:sp>
          <p:nvSpPr>
            <p:cNvPr id="22" name="Rectangle: Rounded Corners 21">
              <a:extLst>
                <a:ext uri="{FF2B5EF4-FFF2-40B4-BE49-F238E27FC236}">
                  <a16:creationId xmlns:a16="http://schemas.microsoft.com/office/drawing/2014/main" id="{94E16A44-958B-E138-950D-47161E9831AB}"/>
                </a:ext>
              </a:extLst>
            </p:cNvPr>
            <p:cNvSpPr/>
            <p:nvPr/>
          </p:nvSpPr>
          <p:spPr>
            <a:xfrm>
              <a:off x="3287748" y="4219558"/>
              <a:ext cx="2675445"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7" name="TextBox 16">
              <a:extLst>
                <a:ext uri="{FF2B5EF4-FFF2-40B4-BE49-F238E27FC236}">
                  <a16:creationId xmlns:a16="http://schemas.microsoft.com/office/drawing/2014/main" id="{BF6ACD27-133D-4625-209E-A56F48A6B4A9}"/>
                </a:ext>
              </a:extLst>
            </p:cNvPr>
            <p:cNvSpPr txBox="1"/>
            <p:nvPr/>
          </p:nvSpPr>
          <p:spPr>
            <a:xfrm>
              <a:off x="3286765" y="4210226"/>
              <a:ext cx="2664000" cy="369332"/>
            </a:xfrm>
            <a:prstGeom prst="rect">
              <a:avLst/>
            </a:prstGeom>
            <a:noFill/>
          </p:spPr>
          <p:txBody>
            <a:bodyPr wrap="square" rtlCol="0">
              <a:spAutoFit/>
            </a:bodyPr>
            <a:lstStyle/>
            <a:p>
              <a:pPr algn="ctr" defTabSz="914264">
                <a:defRPr/>
              </a:pPr>
              <a:r>
                <a:rPr lang="en-IN" sz="900" b="1" dirty="0">
                  <a:solidFill>
                    <a:prstClr val="white"/>
                  </a:solidFill>
                  <a:latin typeface="Trebuchet MS"/>
                </a:rPr>
                <a:t>Chennai 02, Siruseri </a:t>
              </a:r>
            </a:p>
            <a:p>
              <a:pPr algn="ctr" defTabSz="914264">
                <a:defRPr/>
              </a:pPr>
              <a:r>
                <a:rPr lang="en-IN" sz="900" dirty="0">
                  <a:solidFill>
                    <a:prstClr val="white"/>
                  </a:solidFill>
                  <a:latin typeface="Trebuchet MS"/>
                </a:rPr>
                <a:t>Power: 78 MW IT | Racks: 13,000</a:t>
              </a:r>
              <a:endParaRPr lang="en-IN" sz="900" dirty="0">
                <a:solidFill>
                  <a:prstClr val="black"/>
                </a:solidFill>
                <a:latin typeface="Trebuchet MS"/>
              </a:endParaRPr>
            </a:p>
          </p:txBody>
        </p:sp>
      </p:grpSp>
      <p:grpSp>
        <p:nvGrpSpPr>
          <p:cNvPr id="30" name="Group 29">
            <a:extLst>
              <a:ext uri="{FF2B5EF4-FFF2-40B4-BE49-F238E27FC236}">
                <a16:creationId xmlns:a16="http://schemas.microsoft.com/office/drawing/2014/main" id="{4580C485-2A64-8633-138B-5E0C12B67D85}"/>
              </a:ext>
            </a:extLst>
          </p:cNvPr>
          <p:cNvGrpSpPr/>
          <p:nvPr/>
        </p:nvGrpSpPr>
        <p:grpSpPr>
          <a:xfrm>
            <a:off x="6071736" y="3190119"/>
            <a:ext cx="2769854" cy="1571197"/>
            <a:chOff x="3154525" y="3038446"/>
            <a:chExt cx="2769854" cy="1571197"/>
          </a:xfrm>
        </p:grpSpPr>
        <p:pic>
          <p:nvPicPr>
            <p:cNvPr id="11" name="Picture 10" descr="A picture containing scale model, urban design, tree, building&#10;&#10;Description automatically generated">
              <a:extLst>
                <a:ext uri="{FF2B5EF4-FFF2-40B4-BE49-F238E27FC236}">
                  <a16:creationId xmlns:a16="http://schemas.microsoft.com/office/drawing/2014/main" id="{494FBA20-B844-F2A0-5A33-B0EFEB965BF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81" r="3973"/>
            <a:stretch/>
          </p:blipFill>
          <p:spPr>
            <a:xfrm>
              <a:off x="3170656" y="3038446"/>
              <a:ext cx="2747161" cy="1548000"/>
            </a:xfrm>
            <a:prstGeom prst="rect">
              <a:avLst/>
            </a:prstGeom>
            <a:ln>
              <a:solidFill>
                <a:schemeClr val="bg1"/>
              </a:solidFill>
            </a:ln>
          </p:spPr>
        </p:pic>
        <p:grpSp>
          <p:nvGrpSpPr>
            <p:cNvPr id="28" name="Group 27">
              <a:extLst>
                <a:ext uri="{FF2B5EF4-FFF2-40B4-BE49-F238E27FC236}">
                  <a16:creationId xmlns:a16="http://schemas.microsoft.com/office/drawing/2014/main" id="{0931DBC4-CB6A-94F5-A4E7-ABFDF03A0571}"/>
                </a:ext>
              </a:extLst>
            </p:cNvPr>
            <p:cNvGrpSpPr/>
            <p:nvPr/>
          </p:nvGrpSpPr>
          <p:grpSpPr>
            <a:xfrm>
              <a:off x="3154525" y="4219558"/>
              <a:ext cx="2769854" cy="390085"/>
              <a:chOff x="3154525" y="4219558"/>
              <a:chExt cx="2769854" cy="390085"/>
            </a:xfrm>
          </p:grpSpPr>
          <p:sp>
            <p:nvSpPr>
              <p:cNvPr id="25" name="Rectangle: Rounded Corners 24">
                <a:extLst>
                  <a:ext uri="{FF2B5EF4-FFF2-40B4-BE49-F238E27FC236}">
                    <a16:creationId xmlns:a16="http://schemas.microsoft.com/office/drawing/2014/main" id="{98A59D3F-3FFE-6E60-4685-E0EBB37F0D8C}"/>
                  </a:ext>
                </a:extLst>
              </p:cNvPr>
              <p:cNvSpPr/>
              <p:nvPr/>
            </p:nvSpPr>
            <p:spPr>
              <a:xfrm>
                <a:off x="3169813" y="4219558"/>
                <a:ext cx="275456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4" name="TextBox 13">
                <a:extLst>
                  <a:ext uri="{FF2B5EF4-FFF2-40B4-BE49-F238E27FC236}">
                    <a16:creationId xmlns:a16="http://schemas.microsoft.com/office/drawing/2014/main" id="{3020B474-07D8-F137-5600-D87800176B80}"/>
                  </a:ext>
                </a:extLst>
              </p:cNvPr>
              <p:cNvSpPr txBox="1"/>
              <p:nvPr/>
            </p:nvSpPr>
            <p:spPr>
              <a:xfrm>
                <a:off x="3154525" y="4240311"/>
                <a:ext cx="2584424" cy="369332"/>
              </a:xfrm>
              <a:prstGeom prst="rect">
                <a:avLst/>
              </a:prstGeom>
              <a:noFill/>
            </p:spPr>
            <p:txBody>
              <a:bodyPr wrap="square" rtlCol="0">
                <a:spAutoFit/>
              </a:bodyPr>
              <a:lstStyle/>
              <a:p>
                <a:pPr algn="ctr" defTabSz="914264">
                  <a:defRPr/>
                </a:pPr>
                <a:r>
                  <a:rPr lang="en-US" sz="900" b="1" dirty="0">
                    <a:solidFill>
                      <a:prstClr val="white"/>
                    </a:solidFill>
                    <a:latin typeface="Trebuchet MS"/>
                  </a:rPr>
                  <a:t>Hyderabad 02, Fab City </a:t>
                </a:r>
              </a:p>
              <a:p>
                <a:pPr algn="ctr" defTabSz="914264">
                  <a:defRPr/>
                </a:pPr>
                <a:r>
                  <a:rPr lang="en-US" sz="900" dirty="0">
                    <a:solidFill>
                      <a:prstClr val="white"/>
                    </a:solidFill>
                    <a:latin typeface="Trebuchet MS"/>
                  </a:rPr>
                  <a:t>Power: up to 250 MW IT | Racks: 25,000</a:t>
                </a:r>
                <a:endParaRPr lang="en-IN" sz="900" dirty="0">
                  <a:solidFill>
                    <a:prstClr val="black"/>
                  </a:solidFill>
                  <a:latin typeface="Trebuchet MS"/>
                </a:endParaRPr>
              </a:p>
            </p:txBody>
          </p:sp>
        </p:grpSp>
      </p:grpSp>
      <p:sp>
        <p:nvSpPr>
          <p:cNvPr id="2" name="Rectangle: Rounded Corners 1">
            <a:extLst>
              <a:ext uri="{FF2B5EF4-FFF2-40B4-BE49-F238E27FC236}">
                <a16:creationId xmlns:a16="http://schemas.microsoft.com/office/drawing/2014/main" id="{B0909979-7DB9-204B-CEAA-A5681FFE73D1}"/>
              </a:ext>
            </a:extLst>
          </p:cNvPr>
          <p:cNvSpPr/>
          <p:nvPr/>
        </p:nvSpPr>
        <p:spPr>
          <a:xfrm>
            <a:off x="307655" y="2294267"/>
            <a:ext cx="482482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24" name="TextBox 23">
            <a:extLst>
              <a:ext uri="{FF2B5EF4-FFF2-40B4-BE49-F238E27FC236}">
                <a16:creationId xmlns:a16="http://schemas.microsoft.com/office/drawing/2014/main" id="{E7505EC2-A9D6-D50E-12B1-8FB29795953F}"/>
              </a:ext>
            </a:extLst>
          </p:cNvPr>
          <p:cNvSpPr txBox="1"/>
          <p:nvPr/>
        </p:nvSpPr>
        <p:spPr>
          <a:xfrm>
            <a:off x="356892" y="2358852"/>
            <a:ext cx="4811515" cy="230832"/>
          </a:xfrm>
          <a:prstGeom prst="rect">
            <a:avLst/>
          </a:prstGeom>
          <a:noFill/>
        </p:spPr>
        <p:txBody>
          <a:bodyPr wrap="square" rtlCol="0">
            <a:spAutoFit/>
          </a:bodyPr>
          <a:lstStyle/>
          <a:p>
            <a:pPr algn="ctr" defTabSz="914264">
              <a:defRPr/>
            </a:pPr>
            <a:r>
              <a:rPr lang="en-IN" sz="900" b="1" dirty="0">
                <a:solidFill>
                  <a:prstClr val="white"/>
                </a:solidFill>
                <a:latin typeface="Trebuchet MS"/>
              </a:rPr>
              <a:t>Mumbai 03, Rabale | </a:t>
            </a:r>
            <a:r>
              <a:rPr lang="en-IN" sz="900" dirty="0">
                <a:solidFill>
                  <a:prstClr val="white"/>
                </a:solidFill>
                <a:latin typeface="Trebuchet MS"/>
              </a:rPr>
              <a:t>Power: 240 MW IT | Racks: 32,000</a:t>
            </a:r>
          </a:p>
        </p:txBody>
      </p:sp>
      <p:grpSp>
        <p:nvGrpSpPr>
          <p:cNvPr id="31" name="Group 30">
            <a:extLst>
              <a:ext uri="{FF2B5EF4-FFF2-40B4-BE49-F238E27FC236}">
                <a16:creationId xmlns:a16="http://schemas.microsoft.com/office/drawing/2014/main" id="{1B120D45-C984-44B8-5978-94E7278AA8B9}"/>
              </a:ext>
            </a:extLst>
          </p:cNvPr>
          <p:cNvGrpSpPr/>
          <p:nvPr/>
        </p:nvGrpSpPr>
        <p:grpSpPr>
          <a:xfrm>
            <a:off x="3157281" y="3185886"/>
            <a:ext cx="2754566" cy="1552657"/>
            <a:chOff x="6065584" y="3038446"/>
            <a:chExt cx="2754566" cy="1552657"/>
          </a:xfrm>
        </p:grpSpPr>
        <p:pic>
          <p:nvPicPr>
            <p:cNvPr id="10" name="Picture 9">
              <a:extLst>
                <a:ext uri="{FF2B5EF4-FFF2-40B4-BE49-F238E27FC236}">
                  <a16:creationId xmlns:a16="http://schemas.microsoft.com/office/drawing/2014/main" id="{67FA23A9-DB14-B38A-AE6A-FF8897A1D1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6607" y="3038446"/>
              <a:ext cx="2736271" cy="1539522"/>
            </a:xfrm>
            <a:prstGeom prst="rect">
              <a:avLst/>
            </a:prstGeom>
            <a:ln w="9525">
              <a:solidFill>
                <a:schemeClr val="bg1"/>
              </a:solidFill>
            </a:ln>
          </p:spPr>
        </p:pic>
        <p:sp>
          <p:nvSpPr>
            <p:cNvPr id="23" name="Rectangle: Rounded Corners 22">
              <a:extLst>
                <a:ext uri="{FF2B5EF4-FFF2-40B4-BE49-F238E27FC236}">
                  <a16:creationId xmlns:a16="http://schemas.microsoft.com/office/drawing/2014/main" id="{C772BB5D-2C90-B631-B327-BE26EE5BB551}"/>
                </a:ext>
              </a:extLst>
            </p:cNvPr>
            <p:cNvSpPr/>
            <p:nvPr/>
          </p:nvSpPr>
          <p:spPr>
            <a:xfrm>
              <a:off x="6065584" y="4222969"/>
              <a:ext cx="275456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6" name="TextBox 15">
              <a:extLst>
                <a:ext uri="{FF2B5EF4-FFF2-40B4-BE49-F238E27FC236}">
                  <a16:creationId xmlns:a16="http://schemas.microsoft.com/office/drawing/2014/main" id="{3252A9EA-9B23-4789-663F-A12D96B5F4BB}"/>
                </a:ext>
              </a:extLst>
            </p:cNvPr>
            <p:cNvSpPr txBox="1"/>
            <p:nvPr/>
          </p:nvSpPr>
          <p:spPr>
            <a:xfrm>
              <a:off x="6076607" y="4221771"/>
              <a:ext cx="2457793" cy="369332"/>
            </a:xfrm>
            <a:prstGeom prst="rect">
              <a:avLst/>
            </a:prstGeom>
            <a:noFill/>
          </p:spPr>
          <p:txBody>
            <a:bodyPr wrap="square" rtlCol="0">
              <a:spAutoFit/>
            </a:bodyPr>
            <a:lstStyle/>
            <a:p>
              <a:pPr algn="ctr" defTabSz="914264">
                <a:defRPr/>
              </a:pPr>
              <a:r>
                <a:rPr lang="en-US" sz="900" b="1" dirty="0">
                  <a:solidFill>
                    <a:prstClr val="white"/>
                  </a:solidFill>
                  <a:latin typeface="Trebuchet MS"/>
                </a:rPr>
                <a:t>Bengaluru 02 </a:t>
              </a:r>
            </a:p>
            <a:p>
              <a:pPr algn="ctr" defTabSz="914264">
                <a:defRPr/>
              </a:pPr>
              <a:r>
                <a:rPr lang="en-US" sz="900" dirty="0">
                  <a:solidFill>
                    <a:prstClr val="white"/>
                  </a:solidFill>
                  <a:latin typeface="Trebuchet MS"/>
                </a:rPr>
                <a:t>Power: 22 MW  IT| Racks: 4,500  </a:t>
              </a:r>
              <a:endParaRPr lang="en-IN" sz="900" dirty="0">
                <a:solidFill>
                  <a:prstClr val="black"/>
                </a:solidFill>
                <a:latin typeface="Trebuchet MS"/>
              </a:endParaRPr>
            </a:p>
          </p:txBody>
        </p:sp>
      </p:grpSp>
      <p:grpSp>
        <p:nvGrpSpPr>
          <p:cNvPr id="21" name="Group 20">
            <a:extLst>
              <a:ext uri="{FF2B5EF4-FFF2-40B4-BE49-F238E27FC236}">
                <a16:creationId xmlns:a16="http://schemas.microsoft.com/office/drawing/2014/main" id="{1E707768-32D1-80E6-E783-1EDE847331F8}"/>
              </a:ext>
            </a:extLst>
          </p:cNvPr>
          <p:cNvGrpSpPr/>
          <p:nvPr/>
        </p:nvGrpSpPr>
        <p:grpSpPr>
          <a:xfrm>
            <a:off x="316477" y="2633056"/>
            <a:ext cx="1726747" cy="215444"/>
            <a:chOff x="327268" y="4683390"/>
            <a:chExt cx="848389" cy="215444"/>
          </a:xfrm>
        </p:grpSpPr>
        <p:sp>
          <p:nvSpPr>
            <p:cNvPr id="3" name="TextBox 2">
              <a:extLst>
                <a:ext uri="{FF2B5EF4-FFF2-40B4-BE49-F238E27FC236}">
                  <a16:creationId xmlns:a16="http://schemas.microsoft.com/office/drawing/2014/main" id="{74033CD1-779E-D9C2-C811-7BE5BDBCB950}"/>
                </a:ext>
              </a:extLst>
            </p:cNvPr>
            <p:cNvSpPr txBox="1"/>
            <p:nvPr/>
          </p:nvSpPr>
          <p:spPr>
            <a:xfrm>
              <a:off x="327268" y="4737112"/>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8" name="TextBox 7">
              <a:extLst>
                <a:ext uri="{FF2B5EF4-FFF2-40B4-BE49-F238E27FC236}">
                  <a16:creationId xmlns:a16="http://schemas.microsoft.com/office/drawing/2014/main" id="{CE7BEAFF-88B6-F7EF-8D6A-87EFF27ACDC9}"/>
                </a:ext>
              </a:extLst>
            </p:cNvPr>
            <p:cNvSpPr txBox="1"/>
            <p:nvPr/>
          </p:nvSpPr>
          <p:spPr>
            <a:xfrm>
              <a:off x="435268" y="4683390"/>
              <a:ext cx="740389" cy="215444"/>
            </a:xfrm>
            <a:prstGeom prst="rect">
              <a:avLst/>
            </a:prstGeom>
            <a:noFill/>
          </p:spPr>
          <p:txBody>
            <a:bodyPr wrap="square" rtlCol="0">
              <a:spAutoFit/>
            </a:bodyPr>
            <a:lstStyle/>
            <a:p>
              <a:pPr defTabSz="914264">
                <a:defRPr/>
              </a:pPr>
              <a:r>
                <a:rPr lang="en-US" sz="800" dirty="0">
                  <a:solidFill>
                    <a:prstClr val="white">
                      <a:lumMod val="85000"/>
                    </a:prstClr>
                  </a:solidFill>
                  <a:latin typeface="Trebuchet MS"/>
                </a:rPr>
                <a:t> 5 Towers Operational</a:t>
              </a:r>
              <a:endParaRPr lang="en-IN" sz="800" dirty="0">
                <a:solidFill>
                  <a:prstClr val="white">
                    <a:lumMod val="85000"/>
                  </a:prstClr>
                </a:solidFill>
                <a:latin typeface="Trebuchet MS"/>
              </a:endParaRPr>
            </a:p>
          </p:txBody>
        </p:sp>
      </p:grpSp>
      <p:grpSp>
        <p:nvGrpSpPr>
          <p:cNvPr id="26" name="Group 25">
            <a:extLst>
              <a:ext uri="{FF2B5EF4-FFF2-40B4-BE49-F238E27FC236}">
                <a16:creationId xmlns:a16="http://schemas.microsoft.com/office/drawing/2014/main" id="{FC1AA1C9-3409-EC93-7403-0BB76118A1E1}"/>
              </a:ext>
            </a:extLst>
          </p:cNvPr>
          <p:cNvGrpSpPr/>
          <p:nvPr/>
        </p:nvGrpSpPr>
        <p:grpSpPr>
          <a:xfrm>
            <a:off x="1160808" y="4780947"/>
            <a:ext cx="1073941" cy="215444"/>
            <a:chOff x="1209224" y="4683390"/>
            <a:chExt cx="1073941" cy="215444"/>
          </a:xfrm>
        </p:grpSpPr>
        <p:sp>
          <p:nvSpPr>
            <p:cNvPr id="5" name="TextBox 4">
              <a:extLst>
                <a:ext uri="{FF2B5EF4-FFF2-40B4-BE49-F238E27FC236}">
                  <a16:creationId xmlns:a16="http://schemas.microsoft.com/office/drawing/2014/main" id="{2A40A0DF-1BAE-AE70-1941-054049A1F13A}"/>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12" name="TextBox 11">
              <a:extLst>
                <a:ext uri="{FF2B5EF4-FFF2-40B4-BE49-F238E27FC236}">
                  <a16:creationId xmlns:a16="http://schemas.microsoft.com/office/drawing/2014/main" id="{AE6A88CF-2A2F-8D2C-5164-B32E39DE39E1}"/>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grpSp>
        <p:nvGrpSpPr>
          <p:cNvPr id="34" name="Group 33">
            <a:extLst>
              <a:ext uri="{FF2B5EF4-FFF2-40B4-BE49-F238E27FC236}">
                <a16:creationId xmlns:a16="http://schemas.microsoft.com/office/drawing/2014/main" id="{372DA3A2-F20D-A17D-3EE5-49229D98061C}"/>
              </a:ext>
            </a:extLst>
          </p:cNvPr>
          <p:cNvGrpSpPr/>
          <p:nvPr/>
        </p:nvGrpSpPr>
        <p:grpSpPr>
          <a:xfrm>
            <a:off x="7159985" y="4751976"/>
            <a:ext cx="849239" cy="215444"/>
            <a:chOff x="2316732" y="4683390"/>
            <a:chExt cx="849239" cy="215444"/>
          </a:xfrm>
        </p:grpSpPr>
        <p:sp>
          <p:nvSpPr>
            <p:cNvPr id="35" name="TextBox 34">
              <a:extLst>
                <a:ext uri="{FF2B5EF4-FFF2-40B4-BE49-F238E27FC236}">
                  <a16:creationId xmlns:a16="http://schemas.microsoft.com/office/drawing/2014/main" id="{83C8B99D-1ECC-9A14-65F0-6E45AF41E4D5}"/>
                </a:ext>
              </a:extLst>
            </p:cNvPr>
            <p:cNvSpPr txBox="1"/>
            <p:nvPr/>
          </p:nvSpPr>
          <p:spPr>
            <a:xfrm>
              <a:off x="2316732" y="4737112"/>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36" name="TextBox 35">
              <a:extLst>
                <a:ext uri="{FF2B5EF4-FFF2-40B4-BE49-F238E27FC236}">
                  <a16:creationId xmlns:a16="http://schemas.microsoft.com/office/drawing/2014/main" id="{2BDF38D3-ECF2-F91D-C154-EE64CAFD4ABE}"/>
                </a:ext>
              </a:extLst>
            </p:cNvPr>
            <p:cNvSpPr txBox="1"/>
            <p:nvPr/>
          </p:nvSpPr>
          <p:spPr>
            <a:xfrm>
              <a:off x="2424732" y="4683390"/>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Planning</a:t>
              </a:r>
            </a:p>
          </p:txBody>
        </p:sp>
      </p:grpSp>
      <p:grpSp>
        <p:nvGrpSpPr>
          <p:cNvPr id="45" name="Group 44">
            <a:extLst>
              <a:ext uri="{FF2B5EF4-FFF2-40B4-BE49-F238E27FC236}">
                <a16:creationId xmlns:a16="http://schemas.microsoft.com/office/drawing/2014/main" id="{3ED5983B-4256-A304-C373-75FD2B68FCD5}"/>
              </a:ext>
            </a:extLst>
          </p:cNvPr>
          <p:cNvGrpSpPr/>
          <p:nvPr/>
        </p:nvGrpSpPr>
        <p:grpSpPr>
          <a:xfrm>
            <a:off x="7119605" y="2656747"/>
            <a:ext cx="1073941" cy="215444"/>
            <a:chOff x="1209224" y="4683390"/>
            <a:chExt cx="1073941" cy="215444"/>
          </a:xfrm>
        </p:grpSpPr>
        <p:sp>
          <p:nvSpPr>
            <p:cNvPr id="46" name="TextBox 45">
              <a:extLst>
                <a:ext uri="{FF2B5EF4-FFF2-40B4-BE49-F238E27FC236}">
                  <a16:creationId xmlns:a16="http://schemas.microsoft.com/office/drawing/2014/main" id="{F6677866-8A43-A2E7-65BA-AF3E6B7583A2}"/>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47" name="TextBox 46">
              <a:extLst>
                <a:ext uri="{FF2B5EF4-FFF2-40B4-BE49-F238E27FC236}">
                  <a16:creationId xmlns:a16="http://schemas.microsoft.com/office/drawing/2014/main" id="{994914DE-7FE0-4CEA-EB8C-7591C3C43A3D}"/>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grpSp>
        <p:nvGrpSpPr>
          <p:cNvPr id="48" name="Group 47">
            <a:extLst>
              <a:ext uri="{FF2B5EF4-FFF2-40B4-BE49-F238E27FC236}">
                <a16:creationId xmlns:a16="http://schemas.microsoft.com/office/drawing/2014/main" id="{A87FF8EC-3C1C-7518-9500-11CEFB8D4A27}"/>
              </a:ext>
            </a:extLst>
          </p:cNvPr>
          <p:cNvGrpSpPr/>
          <p:nvPr/>
        </p:nvGrpSpPr>
        <p:grpSpPr>
          <a:xfrm>
            <a:off x="1913570" y="2614374"/>
            <a:ext cx="1846297" cy="215444"/>
            <a:chOff x="1209224" y="4683390"/>
            <a:chExt cx="1073941" cy="215444"/>
          </a:xfrm>
        </p:grpSpPr>
        <p:sp>
          <p:nvSpPr>
            <p:cNvPr id="49" name="TextBox 48">
              <a:extLst>
                <a:ext uri="{FF2B5EF4-FFF2-40B4-BE49-F238E27FC236}">
                  <a16:creationId xmlns:a16="http://schemas.microsoft.com/office/drawing/2014/main" id="{01E0E1C8-1BDC-13C4-2EA7-DCC3B406C430}"/>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50" name="TextBox 49">
              <a:extLst>
                <a:ext uri="{FF2B5EF4-FFF2-40B4-BE49-F238E27FC236}">
                  <a16:creationId xmlns:a16="http://schemas.microsoft.com/office/drawing/2014/main" id="{E5621D6C-2934-382E-0555-0896089FB12E}"/>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4 Towers In Development</a:t>
              </a:r>
            </a:p>
          </p:txBody>
        </p:sp>
      </p:grpSp>
      <p:grpSp>
        <p:nvGrpSpPr>
          <p:cNvPr id="51" name="Group 50">
            <a:extLst>
              <a:ext uri="{FF2B5EF4-FFF2-40B4-BE49-F238E27FC236}">
                <a16:creationId xmlns:a16="http://schemas.microsoft.com/office/drawing/2014/main" id="{6C054B8D-20F1-1B46-69A0-A31F48D8EC29}"/>
              </a:ext>
            </a:extLst>
          </p:cNvPr>
          <p:cNvGrpSpPr/>
          <p:nvPr/>
        </p:nvGrpSpPr>
        <p:grpSpPr>
          <a:xfrm>
            <a:off x="3793957" y="2603972"/>
            <a:ext cx="1338522" cy="215444"/>
            <a:chOff x="2316732" y="4683390"/>
            <a:chExt cx="849239" cy="215444"/>
          </a:xfrm>
        </p:grpSpPr>
        <p:sp>
          <p:nvSpPr>
            <p:cNvPr id="52" name="TextBox 51">
              <a:extLst>
                <a:ext uri="{FF2B5EF4-FFF2-40B4-BE49-F238E27FC236}">
                  <a16:creationId xmlns:a16="http://schemas.microsoft.com/office/drawing/2014/main" id="{E355C2BC-56AE-0593-F19F-C510512A429F}"/>
                </a:ext>
              </a:extLst>
            </p:cNvPr>
            <p:cNvSpPr txBox="1"/>
            <p:nvPr/>
          </p:nvSpPr>
          <p:spPr>
            <a:xfrm>
              <a:off x="2316732" y="4737112"/>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53" name="TextBox 52">
              <a:extLst>
                <a:ext uri="{FF2B5EF4-FFF2-40B4-BE49-F238E27FC236}">
                  <a16:creationId xmlns:a16="http://schemas.microsoft.com/office/drawing/2014/main" id="{F2357FBD-123B-F299-5B1F-15F8FC847205}"/>
                </a:ext>
              </a:extLst>
            </p:cNvPr>
            <p:cNvSpPr txBox="1"/>
            <p:nvPr/>
          </p:nvSpPr>
          <p:spPr>
            <a:xfrm>
              <a:off x="2424732" y="4683390"/>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3 Towers in Planning</a:t>
              </a:r>
            </a:p>
          </p:txBody>
        </p:sp>
      </p:grpSp>
      <p:grpSp>
        <p:nvGrpSpPr>
          <p:cNvPr id="38" name="Group 37">
            <a:extLst>
              <a:ext uri="{FF2B5EF4-FFF2-40B4-BE49-F238E27FC236}">
                <a16:creationId xmlns:a16="http://schemas.microsoft.com/office/drawing/2014/main" id="{99736935-A261-AEBE-DD0B-B53665C27A3C}"/>
              </a:ext>
            </a:extLst>
          </p:cNvPr>
          <p:cNvGrpSpPr/>
          <p:nvPr/>
        </p:nvGrpSpPr>
        <p:grpSpPr>
          <a:xfrm>
            <a:off x="3847231" y="4747855"/>
            <a:ext cx="1073941" cy="215444"/>
            <a:chOff x="1209224" y="4683390"/>
            <a:chExt cx="1073941" cy="215444"/>
          </a:xfrm>
        </p:grpSpPr>
        <p:sp>
          <p:nvSpPr>
            <p:cNvPr id="41" name="TextBox 40">
              <a:extLst>
                <a:ext uri="{FF2B5EF4-FFF2-40B4-BE49-F238E27FC236}">
                  <a16:creationId xmlns:a16="http://schemas.microsoft.com/office/drawing/2014/main" id="{7C6F0C3A-E24C-7F18-C589-EFDA5A9B9D9A}"/>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42" name="TextBox 41">
              <a:extLst>
                <a:ext uri="{FF2B5EF4-FFF2-40B4-BE49-F238E27FC236}">
                  <a16:creationId xmlns:a16="http://schemas.microsoft.com/office/drawing/2014/main" id="{96B604DF-6963-D02C-0729-1420094D9D5D}"/>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sp>
        <p:nvSpPr>
          <p:cNvPr id="6" name="TextBox 5">
            <a:extLst>
              <a:ext uri="{FF2B5EF4-FFF2-40B4-BE49-F238E27FC236}">
                <a16:creationId xmlns:a16="http://schemas.microsoft.com/office/drawing/2014/main" id="{DC06DE5C-E660-30D6-934C-EFC4F5CC94E6}"/>
              </a:ext>
            </a:extLst>
          </p:cNvPr>
          <p:cNvSpPr txBox="1"/>
          <p:nvPr/>
        </p:nvSpPr>
        <p:spPr>
          <a:xfrm>
            <a:off x="5014447" y="774850"/>
            <a:ext cx="3008255" cy="215444"/>
          </a:xfrm>
          <a:prstGeom prst="rect">
            <a:avLst/>
          </a:prstGeom>
          <a:noFill/>
        </p:spPr>
        <p:txBody>
          <a:bodyPr wrap="square" rtlCol="0">
            <a:spAutoFit/>
          </a:bodyPr>
          <a:lstStyle/>
          <a:p>
            <a:pPr algn="ctr" defTabSz="914264">
              <a:defRPr/>
            </a:pPr>
            <a:r>
              <a:rPr lang="en-SG" sz="800" b="1" dirty="0">
                <a:solidFill>
                  <a:srgbClr val="BED730"/>
                </a:solidFill>
                <a:latin typeface="Trebuchet MS"/>
              </a:rPr>
              <a:t>Tower B Operational Q2 FY 24</a:t>
            </a:r>
          </a:p>
        </p:txBody>
      </p:sp>
      <p:sp>
        <p:nvSpPr>
          <p:cNvPr id="27" name="TextBox 26">
            <a:extLst>
              <a:ext uri="{FF2B5EF4-FFF2-40B4-BE49-F238E27FC236}">
                <a16:creationId xmlns:a16="http://schemas.microsoft.com/office/drawing/2014/main" id="{B4939205-14A2-FDC8-3C1A-6D103A7C26BF}"/>
              </a:ext>
            </a:extLst>
          </p:cNvPr>
          <p:cNvSpPr txBox="1"/>
          <p:nvPr/>
        </p:nvSpPr>
        <p:spPr>
          <a:xfrm>
            <a:off x="268162" y="2977397"/>
            <a:ext cx="2676309" cy="215444"/>
          </a:xfrm>
          <a:prstGeom prst="rect">
            <a:avLst/>
          </a:prstGeom>
          <a:noFill/>
        </p:spPr>
        <p:txBody>
          <a:bodyPr wrap="square" rtlCol="0">
            <a:spAutoFit/>
          </a:bodyPr>
          <a:lstStyle/>
          <a:p>
            <a:pPr defTabSz="914264">
              <a:defRPr/>
            </a:pPr>
            <a:r>
              <a:rPr lang="en-SG" sz="800" b="1" dirty="0">
                <a:solidFill>
                  <a:srgbClr val="BED730"/>
                </a:solidFill>
                <a:latin typeface="Trebuchet MS"/>
              </a:rPr>
              <a:t>Tower B Operational Q2 FY 24</a:t>
            </a:r>
          </a:p>
        </p:txBody>
      </p:sp>
      <p:sp>
        <p:nvSpPr>
          <p:cNvPr id="29" name="TextBox 28">
            <a:extLst>
              <a:ext uri="{FF2B5EF4-FFF2-40B4-BE49-F238E27FC236}">
                <a16:creationId xmlns:a16="http://schemas.microsoft.com/office/drawing/2014/main" id="{C1C9894C-5CC3-6DC7-4902-3C72CC8ADB6D}"/>
              </a:ext>
            </a:extLst>
          </p:cNvPr>
          <p:cNvSpPr txBox="1"/>
          <p:nvPr/>
        </p:nvSpPr>
        <p:spPr>
          <a:xfrm>
            <a:off x="3146647" y="2985414"/>
            <a:ext cx="2676309" cy="215444"/>
          </a:xfrm>
          <a:prstGeom prst="rect">
            <a:avLst/>
          </a:prstGeom>
          <a:noFill/>
        </p:spPr>
        <p:txBody>
          <a:bodyPr wrap="square" rtlCol="0">
            <a:spAutoFit/>
          </a:bodyPr>
          <a:lstStyle/>
          <a:p>
            <a:pPr defTabSz="914264">
              <a:defRPr/>
            </a:pPr>
            <a:r>
              <a:rPr lang="en-SG" sz="800" b="1" dirty="0">
                <a:solidFill>
                  <a:srgbClr val="BED730"/>
                </a:solidFill>
                <a:latin typeface="Trebuchet MS"/>
              </a:rPr>
              <a:t>Tower 1 Operational Q3 2025</a:t>
            </a:r>
          </a:p>
        </p:txBody>
      </p:sp>
    </p:spTree>
    <p:extLst>
      <p:ext uri="{BB962C8B-B14F-4D97-AF65-F5344CB8AC3E}">
        <p14:creationId xmlns:p14="http://schemas.microsoft.com/office/powerpoint/2010/main" val="4855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C146-5505-1AE0-3391-053A7B55BE70}"/>
              </a:ext>
            </a:extLst>
          </p:cNvPr>
          <p:cNvSpPr>
            <a:spLocks noGrp="1"/>
          </p:cNvSpPr>
          <p:nvPr>
            <p:ph type="title"/>
          </p:nvPr>
        </p:nvSpPr>
        <p:spPr>
          <a:xfrm>
            <a:off x="324000" y="211574"/>
            <a:ext cx="8496150" cy="415490"/>
          </a:xfrm>
        </p:spPr>
        <p:txBody>
          <a:bodyPr>
            <a:normAutofit fontScale="90000"/>
          </a:bodyPr>
          <a:lstStyle/>
          <a:p>
            <a:r>
              <a:rPr lang="en-US" dirty="0"/>
              <a:t>Sify’s strong presence in </a:t>
            </a:r>
            <a:br>
              <a:rPr lang="en-US" dirty="0"/>
            </a:br>
            <a:r>
              <a:rPr lang="en-US" dirty="0"/>
              <a:t>India’s Financial Services Industry</a:t>
            </a:r>
            <a:endParaRPr lang="en-IN" dirty="0"/>
          </a:p>
        </p:txBody>
      </p:sp>
      <p:graphicFrame>
        <p:nvGraphicFramePr>
          <p:cNvPr id="5" name="Table 4">
            <a:extLst>
              <a:ext uri="{FF2B5EF4-FFF2-40B4-BE49-F238E27FC236}">
                <a16:creationId xmlns:a16="http://schemas.microsoft.com/office/drawing/2014/main" id="{53B2D94D-773B-F812-1A5A-4AE37D09690F}"/>
              </a:ext>
            </a:extLst>
          </p:cNvPr>
          <p:cNvGraphicFramePr>
            <a:graphicFrameLocks noGrp="1"/>
          </p:cNvGraphicFramePr>
          <p:nvPr>
            <p:extLst>
              <p:ext uri="{D42A27DB-BD31-4B8C-83A1-F6EECF244321}">
                <p14:modId xmlns:p14="http://schemas.microsoft.com/office/powerpoint/2010/main" val="2844755369"/>
              </p:ext>
            </p:extLst>
          </p:nvPr>
        </p:nvGraphicFramePr>
        <p:xfrm>
          <a:off x="647694" y="-859180"/>
          <a:ext cx="8496306" cy="682562"/>
        </p:xfrm>
        <a:graphic>
          <a:graphicData uri="http://schemas.openxmlformats.org/drawingml/2006/table">
            <a:tbl>
              <a:tblPr>
                <a:tableStyleId>{5C22544A-7EE6-4342-B048-85BDC9FD1C3A}</a:tableStyleId>
              </a:tblPr>
              <a:tblGrid>
                <a:gridCol w="1002444">
                  <a:extLst>
                    <a:ext uri="{9D8B030D-6E8A-4147-A177-3AD203B41FA5}">
                      <a16:colId xmlns:a16="http://schemas.microsoft.com/office/drawing/2014/main" val="1873747248"/>
                    </a:ext>
                  </a:extLst>
                </a:gridCol>
                <a:gridCol w="1260389">
                  <a:extLst>
                    <a:ext uri="{9D8B030D-6E8A-4147-A177-3AD203B41FA5}">
                      <a16:colId xmlns:a16="http://schemas.microsoft.com/office/drawing/2014/main" val="1319026378"/>
                    </a:ext>
                  </a:extLst>
                </a:gridCol>
                <a:gridCol w="1233105">
                  <a:extLst>
                    <a:ext uri="{9D8B030D-6E8A-4147-A177-3AD203B41FA5}">
                      <a16:colId xmlns:a16="http://schemas.microsoft.com/office/drawing/2014/main" val="3663007180"/>
                    </a:ext>
                  </a:extLst>
                </a:gridCol>
                <a:gridCol w="1253437">
                  <a:extLst>
                    <a:ext uri="{9D8B030D-6E8A-4147-A177-3AD203B41FA5}">
                      <a16:colId xmlns:a16="http://schemas.microsoft.com/office/drawing/2014/main" val="2471474715"/>
                    </a:ext>
                  </a:extLst>
                </a:gridCol>
                <a:gridCol w="1248977">
                  <a:extLst>
                    <a:ext uri="{9D8B030D-6E8A-4147-A177-3AD203B41FA5}">
                      <a16:colId xmlns:a16="http://schemas.microsoft.com/office/drawing/2014/main" val="912940132"/>
                    </a:ext>
                  </a:extLst>
                </a:gridCol>
                <a:gridCol w="1248977">
                  <a:extLst>
                    <a:ext uri="{9D8B030D-6E8A-4147-A177-3AD203B41FA5}">
                      <a16:colId xmlns:a16="http://schemas.microsoft.com/office/drawing/2014/main" val="903845114"/>
                    </a:ext>
                  </a:extLst>
                </a:gridCol>
                <a:gridCol w="1248977">
                  <a:extLst>
                    <a:ext uri="{9D8B030D-6E8A-4147-A177-3AD203B41FA5}">
                      <a16:colId xmlns:a16="http://schemas.microsoft.com/office/drawing/2014/main" val="1842997131"/>
                    </a:ext>
                  </a:extLst>
                </a:gridCol>
              </a:tblGrid>
              <a:tr h="415925">
                <a:tc>
                  <a:txBody>
                    <a:bodyPr/>
                    <a:lstStyle/>
                    <a:p>
                      <a:pPr indent="-685800" algn="ctr">
                        <a:lnSpc>
                          <a:spcPts val="1400"/>
                        </a:lnSpc>
                        <a:spcAft>
                          <a:spcPts val="1000"/>
                        </a:spcAft>
                      </a:pPr>
                      <a:endParaRPr lang="en-IN" sz="1200" b="1" dirty="0">
                        <a:effectLst/>
                        <a:latin typeface="Calibri" panose="020F0502020204030204" pitchFamily="34" charset="0"/>
                        <a:ea typeface="Calibri" panose="020F0502020204030204" pitchFamily="34" charset="0"/>
                        <a:cs typeface="Mangal" panose="02040503050203030202" pitchFamily="18" charset="0"/>
                      </a:endParaRPr>
                    </a:p>
                  </a:txBody>
                  <a:tcPr marL="36195" marR="36195" marT="36195" marB="36195" anchor="ctr">
                    <a:solidFill>
                      <a:srgbClr val="BED730"/>
                    </a:solidFill>
                  </a:tcPr>
                </a:tc>
                <a:tc>
                  <a:txBody>
                    <a:bodyPr/>
                    <a:lstStyle/>
                    <a:p>
                      <a:pPr marL="0" indent="-685800" algn="ctr" defTabSz="914286" rtl="0" eaLnBrk="1" latinLnBrk="0" hangingPunct="1">
                        <a:lnSpc>
                          <a:spcPts val="1400"/>
                        </a:lnSpc>
                        <a:spcBef>
                          <a:spcPts val="600"/>
                        </a:spcBef>
                        <a:spcAft>
                          <a:spcPts val="1000"/>
                        </a:spcAft>
                      </a:pPr>
                      <a:r>
                        <a:rPr lang="en-US" sz="1200" b="1" kern="1200" dirty="0">
                          <a:solidFill>
                            <a:schemeClr val="dk1"/>
                          </a:solidFill>
                          <a:effectLst/>
                          <a:latin typeface="+mn-lt"/>
                          <a:ea typeface="+mn-ea"/>
                          <a:cs typeface="+mn-cs"/>
                        </a:rPr>
                        <a:t>15,000+</a:t>
                      </a:r>
                      <a:endParaRPr lang="en-IN" sz="1200" b="1" kern="1200" dirty="0">
                        <a:solidFill>
                          <a:schemeClr val="dk1"/>
                        </a:solidFill>
                        <a:effectLst/>
                        <a:latin typeface="+mn-lt"/>
                        <a:ea typeface="+mn-ea"/>
                        <a:cs typeface="+mn-cs"/>
                      </a:endParaRPr>
                    </a:p>
                    <a:p>
                      <a:pPr indent="-685800" algn="ctr">
                        <a:lnSpc>
                          <a:spcPct val="115000"/>
                        </a:lnSpc>
                        <a:spcAft>
                          <a:spcPts val="1000"/>
                        </a:spcAft>
                      </a:pPr>
                      <a:r>
                        <a:rPr lang="en-US" sz="900" dirty="0">
                          <a:effectLst/>
                        </a:rPr>
                        <a:t>Public sector Bank offices</a:t>
                      </a:r>
                      <a:endParaRPr lang="en-IN" sz="1050" dirty="0">
                        <a:effectLst/>
                        <a:latin typeface="Calibri" panose="020F0502020204030204" pitchFamily="34" charset="0"/>
                        <a:ea typeface="Calibri" panose="020F0502020204030204" pitchFamily="34" charset="0"/>
                        <a:cs typeface="Mangal" panose="02040503050203030202" pitchFamily="18" charset="0"/>
                      </a:endParaRPr>
                    </a:p>
                  </a:txBody>
                  <a:tcPr marL="36195" marR="36195" marT="36195" marB="36195" anchor="ctr">
                    <a:solidFill>
                      <a:schemeClr val="bg1"/>
                    </a:solidFill>
                  </a:tcPr>
                </a:tc>
                <a:tc>
                  <a:txBody>
                    <a:bodyPr/>
                    <a:lstStyle/>
                    <a:p>
                      <a:pPr marL="0" indent="-685800" algn="ctr" defTabSz="914286" rtl="0" eaLnBrk="1" latinLnBrk="0" hangingPunct="1">
                        <a:lnSpc>
                          <a:spcPts val="1400"/>
                        </a:lnSpc>
                        <a:spcBef>
                          <a:spcPts val="600"/>
                        </a:spcBef>
                        <a:spcAft>
                          <a:spcPts val="1000"/>
                        </a:spcAft>
                      </a:pPr>
                      <a:r>
                        <a:rPr lang="en-US" sz="1200" b="1" kern="1200" dirty="0">
                          <a:solidFill>
                            <a:schemeClr val="dk1"/>
                          </a:solidFill>
                          <a:effectLst/>
                          <a:latin typeface="+mn-lt"/>
                          <a:ea typeface="+mn-ea"/>
                          <a:cs typeface="+mn-cs"/>
                        </a:rPr>
                        <a:t>27000+</a:t>
                      </a:r>
                    </a:p>
                    <a:p>
                      <a:pPr marL="0" indent="-685800" algn="ctr" defTabSz="914219" rtl="0" eaLnBrk="1" latinLnBrk="0" hangingPunct="1">
                        <a:lnSpc>
                          <a:spcPct val="115000"/>
                        </a:lnSpc>
                        <a:spcAft>
                          <a:spcPts val="1000"/>
                        </a:spcAft>
                      </a:pPr>
                      <a:r>
                        <a:rPr lang="en-US" sz="900" kern="1200" dirty="0">
                          <a:solidFill>
                            <a:schemeClr val="dk1"/>
                          </a:solidFill>
                          <a:effectLst/>
                          <a:latin typeface="+mn-lt"/>
                          <a:ea typeface="+mn-ea"/>
                          <a:cs typeface="+mn-cs"/>
                        </a:rPr>
                        <a:t>Postal </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Banks</a:t>
                      </a:r>
                    </a:p>
                  </a:txBody>
                  <a:tcPr marL="36195" marR="36195" marT="36195" marB="36195" anchor="ctr">
                    <a:solidFill>
                      <a:schemeClr val="bg1"/>
                    </a:solidFill>
                  </a:tcPr>
                </a:tc>
                <a:tc>
                  <a:txBody>
                    <a:bodyPr/>
                    <a:lstStyle/>
                    <a:p>
                      <a:pPr marL="0" indent="-685800" algn="ctr" defTabSz="914286" rtl="0" eaLnBrk="1" latinLnBrk="0" hangingPunct="1">
                        <a:lnSpc>
                          <a:spcPts val="1400"/>
                        </a:lnSpc>
                        <a:spcBef>
                          <a:spcPts val="600"/>
                        </a:spcBef>
                        <a:spcAft>
                          <a:spcPts val="1000"/>
                        </a:spcAft>
                      </a:pPr>
                      <a:r>
                        <a:rPr lang="en-US" sz="1200" b="1" kern="1200" dirty="0">
                          <a:solidFill>
                            <a:schemeClr val="dk1"/>
                          </a:solidFill>
                          <a:effectLst/>
                          <a:latin typeface="+mn-lt"/>
                          <a:ea typeface="+mn-ea"/>
                          <a:cs typeface="+mn-cs"/>
                        </a:rPr>
                        <a:t>5,000+</a:t>
                      </a:r>
                      <a:endParaRPr lang="en-IN" sz="1200" b="1" kern="1200" dirty="0">
                        <a:solidFill>
                          <a:schemeClr val="dk1"/>
                        </a:solidFill>
                        <a:effectLst/>
                        <a:latin typeface="+mn-lt"/>
                        <a:ea typeface="+mn-ea"/>
                        <a:cs typeface="+mn-cs"/>
                      </a:endParaRPr>
                    </a:p>
                    <a:p>
                      <a:pPr indent="-685800" algn="ctr">
                        <a:lnSpc>
                          <a:spcPct val="115000"/>
                        </a:lnSpc>
                        <a:spcAft>
                          <a:spcPts val="1000"/>
                        </a:spcAft>
                      </a:pPr>
                      <a:r>
                        <a:rPr lang="en-US" sz="900" dirty="0">
                          <a:effectLst/>
                        </a:rPr>
                        <a:t>Co-operative Bank offices</a:t>
                      </a:r>
                      <a:endParaRPr lang="en-IN" sz="1050" dirty="0">
                        <a:effectLst/>
                        <a:latin typeface="Calibri" panose="020F0502020204030204" pitchFamily="34" charset="0"/>
                        <a:ea typeface="+mn-ea"/>
                        <a:cs typeface="Mangal" panose="02040503050203030202" pitchFamily="18" charset="0"/>
                      </a:endParaRPr>
                    </a:p>
                  </a:txBody>
                  <a:tcPr marL="36195" marR="36195" marT="36195" marB="36195" anchor="ctr">
                    <a:solidFill>
                      <a:schemeClr val="bg1"/>
                    </a:solidFill>
                  </a:tcPr>
                </a:tc>
                <a:tc>
                  <a:txBody>
                    <a:bodyPr/>
                    <a:lstStyle/>
                    <a:p>
                      <a:pPr marL="0" indent="-685800" algn="ctr" defTabSz="914286" rtl="0" eaLnBrk="1" latinLnBrk="0" hangingPunct="1">
                        <a:lnSpc>
                          <a:spcPts val="1400"/>
                        </a:lnSpc>
                        <a:spcBef>
                          <a:spcPts val="600"/>
                        </a:spcBef>
                        <a:spcAft>
                          <a:spcPts val="1000"/>
                        </a:spcAft>
                      </a:pPr>
                      <a:r>
                        <a:rPr lang="en-US" sz="1200" b="1" kern="1200" dirty="0">
                          <a:solidFill>
                            <a:schemeClr val="dk1"/>
                          </a:solidFill>
                          <a:effectLst/>
                          <a:latin typeface="+mn-lt"/>
                          <a:ea typeface="+mn-ea"/>
                          <a:cs typeface="+mn-cs"/>
                        </a:rPr>
                        <a:t>13,000+</a:t>
                      </a:r>
                      <a:endParaRPr lang="en-IN" sz="1200" b="1" kern="1200" dirty="0">
                        <a:solidFill>
                          <a:schemeClr val="dk1"/>
                        </a:solidFill>
                        <a:effectLst/>
                        <a:latin typeface="+mn-lt"/>
                        <a:ea typeface="+mn-ea"/>
                        <a:cs typeface="+mn-cs"/>
                      </a:endParaRPr>
                    </a:p>
                    <a:p>
                      <a:pPr indent="-685800" algn="ctr">
                        <a:lnSpc>
                          <a:spcPct val="115000"/>
                        </a:lnSpc>
                        <a:spcAft>
                          <a:spcPts val="1000"/>
                        </a:spcAft>
                      </a:pPr>
                      <a:r>
                        <a:rPr lang="en-US" sz="900" dirty="0">
                          <a:effectLst/>
                        </a:rPr>
                        <a:t>Private sector &amp; Small Banks</a:t>
                      </a:r>
                      <a:endParaRPr lang="en-IN" sz="1050" dirty="0">
                        <a:effectLst/>
                        <a:latin typeface="Calibri" panose="020F0502020204030204" pitchFamily="34" charset="0"/>
                        <a:ea typeface="Calibri" panose="020F0502020204030204" pitchFamily="34" charset="0"/>
                        <a:cs typeface="Mangal" panose="02040503050203030202" pitchFamily="18" charset="0"/>
                      </a:endParaRPr>
                    </a:p>
                  </a:txBody>
                  <a:tcPr marL="36195" marR="36195" marT="36195" marB="36195" anchor="ctr">
                    <a:solidFill>
                      <a:schemeClr val="bg1"/>
                    </a:solidFill>
                  </a:tcPr>
                </a:tc>
                <a:tc>
                  <a:txBody>
                    <a:bodyPr/>
                    <a:lstStyle/>
                    <a:p>
                      <a:pPr marL="0" indent="-685800" algn="ctr" defTabSz="914286" rtl="0" eaLnBrk="1" latinLnBrk="0" hangingPunct="1">
                        <a:lnSpc>
                          <a:spcPts val="1400"/>
                        </a:lnSpc>
                        <a:spcBef>
                          <a:spcPts val="600"/>
                        </a:spcBef>
                        <a:spcAft>
                          <a:spcPts val="1000"/>
                        </a:spcAft>
                      </a:pPr>
                      <a:r>
                        <a:rPr lang="en-US" sz="1200" b="1" kern="1200" dirty="0">
                          <a:solidFill>
                            <a:schemeClr val="dk1"/>
                          </a:solidFill>
                          <a:effectLst/>
                          <a:latin typeface="+mn-lt"/>
                          <a:ea typeface="+mn-ea"/>
                          <a:cs typeface="+mn-cs"/>
                        </a:rPr>
                        <a:t>4,500+</a:t>
                      </a:r>
                      <a:endParaRPr lang="en-IN" sz="1200" b="1" kern="1200" dirty="0">
                        <a:solidFill>
                          <a:schemeClr val="dk1"/>
                        </a:solidFill>
                        <a:effectLst/>
                        <a:latin typeface="+mn-lt"/>
                        <a:ea typeface="+mn-ea"/>
                        <a:cs typeface="+mn-cs"/>
                      </a:endParaRPr>
                    </a:p>
                    <a:p>
                      <a:pPr indent="-685800" algn="ctr">
                        <a:lnSpc>
                          <a:spcPct val="115000"/>
                        </a:lnSpc>
                        <a:spcAft>
                          <a:spcPts val="1000"/>
                        </a:spcAft>
                      </a:pPr>
                      <a:r>
                        <a:rPr lang="en-US" sz="900" dirty="0">
                          <a:effectLst/>
                        </a:rPr>
                        <a:t>Public sector insurance co. offices</a:t>
                      </a:r>
                      <a:endParaRPr lang="en-IN" sz="1050" dirty="0">
                        <a:effectLst/>
                        <a:latin typeface="Calibri" panose="020F0502020204030204" pitchFamily="34" charset="0"/>
                        <a:ea typeface="Calibri" panose="020F0502020204030204" pitchFamily="34" charset="0"/>
                        <a:cs typeface="Mangal" panose="02040503050203030202" pitchFamily="18" charset="0"/>
                      </a:endParaRPr>
                    </a:p>
                  </a:txBody>
                  <a:tcPr marL="36195" marR="36195" marT="36195" marB="36195" anchor="ctr">
                    <a:solidFill>
                      <a:schemeClr val="bg1"/>
                    </a:solidFill>
                  </a:tcPr>
                </a:tc>
                <a:tc>
                  <a:txBody>
                    <a:bodyPr/>
                    <a:lstStyle/>
                    <a:p>
                      <a:pPr marL="0" indent="-685800" algn="ctr" defTabSz="914286" rtl="0" eaLnBrk="1" latinLnBrk="0" hangingPunct="1">
                        <a:lnSpc>
                          <a:spcPts val="1400"/>
                        </a:lnSpc>
                        <a:spcBef>
                          <a:spcPts val="600"/>
                        </a:spcBef>
                        <a:spcAft>
                          <a:spcPts val="1000"/>
                        </a:spcAft>
                      </a:pPr>
                      <a:r>
                        <a:rPr lang="en-US" sz="1200" b="1" kern="1200" dirty="0">
                          <a:solidFill>
                            <a:schemeClr val="dk1"/>
                          </a:solidFill>
                          <a:effectLst/>
                          <a:latin typeface="+mn-lt"/>
                          <a:ea typeface="+mn-ea"/>
                          <a:cs typeface="+mn-cs"/>
                        </a:rPr>
                        <a:t>4000+</a:t>
                      </a:r>
                    </a:p>
                    <a:p>
                      <a:pPr marL="0" indent="-685800" algn="ctr" defTabSz="914219" rtl="0" eaLnBrk="1" latinLnBrk="0" hangingPunct="1">
                        <a:lnSpc>
                          <a:spcPct val="115000"/>
                        </a:lnSpc>
                        <a:spcAft>
                          <a:spcPts val="1000"/>
                        </a:spcAft>
                      </a:pPr>
                      <a:r>
                        <a:rPr lang="en-US" sz="900" kern="1200" dirty="0">
                          <a:solidFill>
                            <a:schemeClr val="dk1"/>
                          </a:solidFill>
                          <a:effectLst/>
                          <a:latin typeface="+mn-lt"/>
                          <a:ea typeface="+mn-ea"/>
                          <a:cs typeface="+mn-cs"/>
                        </a:rPr>
                        <a:t>Payment &amp; Stock Exchanges</a:t>
                      </a:r>
                    </a:p>
                  </a:txBody>
                  <a:tcPr marL="36195" marR="36195" marT="36195" marB="36195" anchor="ctr">
                    <a:solidFill>
                      <a:schemeClr val="bg1"/>
                    </a:solidFill>
                  </a:tcPr>
                </a:tc>
                <a:extLst>
                  <a:ext uri="{0D108BD9-81ED-4DB2-BD59-A6C34878D82A}">
                    <a16:rowId xmlns:a16="http://schemas.microsoft.com/office/drawing/2014/main" val="2690987068"/>
                  </a:ext>
                </a:extLst>
              </a:tr>
            </a:tbl>
          </a:graphicData>
        </a:graphic>
      </p:graphicFrame>
      <p:sp>
        <p:nvSpPr>
          <p:cNvPr id="9" name="Freeform: Shape 8">
            <a:extLst>
              <a:ext uri="{FF2B5EF4-FFF2-40B4-BE49-F238E27FC236}">
                <a16:creationId xmlns:a16="http://schemas.microsoft.com/office/drawing/2014/main" id="{8E6F4822-9A9D-70B2-F30D-B5222C6B4731}"/>
              </a:ext>
            </a:extLst>
          </p:cNvPr>
          <p:cNvSpPr/>
          <p:nvPr/>
        </p:nvSpPr>
        <p:spPr>
          <a:xfrm>
            <a:off x="254438" y="1481462"/>
            <a:ext cx="4060525" cy="360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b="1" dirty="0">
                <a:solidFill>
                  <a:srgbClr val="BED730"/>
                </a:solidFill>
                <a:latin typeface="Trebuchet MS" panose="020B0703020202090204" pitchFamily="34" charset="0"/>
                <a:cs typeface="Arial" panose="020B0604020202020204" pitchFamily="34" charset="0"/>
              </a:rPr>
              <a:t>42% of Sify’s revenue </a:t>
            </a:r>
            <a:r>
              <a:rPr lang="en-GB" altLang="en-US" sz="900" dirty="0">
                <a:solidFill>
                  <a:prstClr val="white"/>
                </a:solidFill>
                <a:latin typeface="Trebuchet MS" panose="020B0703020202090204" pitchFamily="34" charset="0"/>
                <a:cs typeface="Arial" panose="020B0604020202020204" pitchFamily="34" charset="0"/>
              </a:rPr>
              <a:t>is generated from financial services vertical.</a:t>
            </a:r>
          </a:p>
        </p:txBody>
      </p:sp>
      <p:sp>
        <p:nvSpPr>
          <p:cNvPr id="10" name="Freeform: Shape 9">
            <a:extLst>
              <a:ext uri="{FF2B5EF4-FFF2-40B4-BE49-F238E27FC236}">
                <a16:creationId xmlns:a16="http://schemas.microsoft.com/office/drawing/2014/main" id="{7365B881-D14A-4752-CC44-A5B12A62090A}"/>
              </a:ext>
            </a:extLst>
          </p:cNvPr>
          <p:cNvSpPr/>
          <p:nvPr/>
        </p:nvSpPr>
        <p:spPr>
          <a:xfrm>
            <a:off x="4625541" y="1458933"/>
            <a:ext cx="4075630" cy="360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b="1" dirty="0">
                <a:solidFill>
                  <a:srgbClr val="BED730"/>
                </a:solidFill>
                <a:latin typeface="Trebuchet MS" panose="020B0703020202090204" pitchFamily="34" charset="0"/>
                <a:cs typeface="Arial" panose="020B0604020202020204" pitchFamily="34" charset="0"/>
              </a:rPr>
              <a:t>India’s top 5 Banks </a:t>
            </a:r>
            <a:r>
              <a:rPr lang="en-GB" altLang="en-US" sz="900" b="1" dirty="0">
                <a:solidFill>
                  <a:prstClr val="white"/>
                </a:solidFill>
                <a:latin typeface="Trebuchet MS" panose="020B0703020202090204" pitchFamily="34" charset="0"/>
                <a:cs typeface="Arial" panose="020B0604020202020204" pitchFamily="34" charset="0"/>
              </a:rPr>
              <a:t>trust Sify Data </a:t>
            </a:r>
            <a:r>
              <a:rPr lang="en-GB" altLang="en-US" sz="900" b="1" dirty="0" err="1">
                <a:solidFill>
                  <a:prstClr val="white"/>
                </a:solidFill>
                <a:latin typeface="Trebuchet MS" panose="020B0703020202090204" pitchFamily="34" charset="0"/>
                <a:cs typeface="Arial" panose="020B0604020202020204" pitchFamily="34" charset="0"/>
              </a:rPr>
              <a:t>Centers</a:t>
            </a:r>
            <a:r>
              <a:rPr lang="en-GB" altLang="en-US" sz="900" b="1" dirty="0">
                <a:solidFill>
                  <a:prstClr val="white"/>
                </a:solidFill>
                <a:latin typeface="Trebuchet MS" panose="020B0703020202090204" pitchFamily="34" charset="0"/>
                <a:cs typeface="Arial" panose="020B0604020202020204" pitchFamily="34" charset="0"/>
              </a:rPr>
              <a:t>.</a:t>
            </a:r>
            <a:endParaRPr lang="en-GB" altLang="en-US" sz="900" dirty="0">
              <a:solidFill>
                <a:prstClr val="white"/>
              </a:solidFill>
              <a:latin typeface="Trebuchet MS" panose="020B070302020209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51D38975-D37C-C0E5-E4D9-5DB9BCD9D0E9}"/>
              </a:ext>
            </a:extLst>
          </p:cNvPr>
          <p:cNvSpPr/>
          <p:nvPr/>
        </p:nvSpPr>
        <p:spPr>
          <a:xfrm>
            <a:off x="254439" y="3139622"/>
            <a:ext cx="4060525" cy="648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dirty="0">
                <a:solidFill>
                  <a:prstClr val="white"/>
                </a:solidFill>
                <a:latin typeface="Trebuchet MS" panose="020B0703020202090204" pitchFamily="34" charset="0"/>
                <a:cs typeface="Arial" panose="020B0604020202020204" pitchFamily="34" charset="0"/>
              </a:rPr>
              <a:t>35+ leading Banks, 15+ Insurance companies, 2</a:t>
            </a:r>
            <a:r>
              <a:rPr lang="en-GB" altLang="en-US" sz="900" baseline="30000" dirty="0">
                <a:solidFill>
                  <a:prstClr val="white"/>
                </a:solidFill>
                <a:latin typeface="Trebuchet MS" panose="020B0703020202090204" pitchFamily="34" charset="0"/>
                <a:cs typeface="Arial" panose="020B0604020202020204" pitchFamily="34" charset="0"/>
              </a:rPr>
              <a:t>nd</a:t>
            </a:r>
            <a:r>
              <a:rPr lang="en-GB" altLang="en-US" sz="900" dirty="0">
                <a:solidFill>
                  <a:prstClr val="white"/>
                </a:solidFill>
                <a:latin typeface="Trebuchet MS" panose="020B0703020202090204" pitchFamily="34" charset="0"/>
                <a:cs typeface="Arial" panose="020B0604020202020204" pitchFamily="34" charset="0"/>
              </a:rPr>
              <a:t>  largest housing finance company, largest general insurance company, large NBFCs, new age Fintechs have signed </a:t>
            </a:r>
            <a:r>
              <a:rPr lang="en-GB" altLang="en-US" sz="900" b="1" dirty="0">
                <a:solidFill>
                  <a:srgbClr val="BED730"/>
                </a:solidFill>
                <a:latin typeface="Trebuchet MS" panose="020B0703020202090204" pitchFamily="34" charset="0"/>
                <a:cs typeface="Arial" panose="020B0604020202020204" pitchFamily="34" charset="0"/>
              </a:rPr>
              <a:t>multi-year Data Center services contract</a:t>
            </a:r>
            <a:r>
              <a:rPr lang="en-GB" altLang="en-US" sz="900" dirty="0">
                <a:solidFill>
                  <a:srgbClr val="BED730"/>
                </a:solidFill>
                <a:latin typeface="Trebuchet MS" panose="020B0703020202090204" pitchFamily="34" charset="0"/>
                <a:cs typeface="Arial" panose="020B0604020202020204" pitchFamily="34" charset="0"/>
              </a:rPr>
              <a:t> </a:t>
            </a:r>
            <a:r>
              <a:rPr lang="en-GB" altLang="en-US" sz="900" dirty="0">
                <a:solidFill>
                  <a:prstClr val="white"/>
                </a:solidFill>
                <a:latin typeface="Trebuchet MS" panose="020B0703020202090204" pitchFamily="34" charset="0"/>
                <a:cs typeface="Arial" panose="020B0604020202020204" pitchFamily="34" charset="0"/>
              </a:rPr>
              <a:t>with Sify.</a:t>
            </a:r>
          </a:p>
        </p:txBody>
      </p:sp>
      <p:sp>
        <p:nvSpPr>
          <p:cNvPr id="12" name="Freeform: Shape 11">
            <a:extLst>
              <a:ext uri="{FF2B5EF4-FFF2-40B4-BE49-F238E27FC236}">
                <a16:creationId xmlns:a16="http://schemas.microsoft.com/office/drawing/2014/main" id="{801359AF-FA38-FF2D-EE03-5F3141DD8F30}"/>
              </a:ext>
            </a:extLst>
          </p:cNvPr>
          <p:cNvSpPr/>
          <p:nvPr/>
        </p:nvSpPr>
        <p:spPr>
          <a:xfrm>
            <a:off x="4648199" y="3355622"/>
            <a:ext cx="4075630" cy="432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dirty="0">
                <a:solidFill>
                  <a:prstClr val="white"/>
                </a:solidFill>
                <a:latin typeface="Trebuchet MS" panose="020B0703020202090204" pitchFamily="34" charset="0"/>
                <a:ea typeface="Times New Roman" panose="02020603050405020304" pitchFamily="18" charset="0"/>
                <a:cs typeface="Arial" panose="020B0604020202020204" pitchFamily="34" charset="0"/>
              </a:rPr>
              <a:t>Sify has designed, deployed and is managing the infrastructure that runs </a:t>
            </a:r>
            <a:r>
              <a:rPr lang="en-GB" altLang="en-US" sz="900" b="1" dirty="0">
                <a:solidFill>
                  <a:srgbClr val="BED730"/>
                </a:solidFill>
                <a:latin typeface="Trebuchet MS" panose="020B0703020202090204" pitchFamily="34" charset="0"/>
                <a:cs typeface="Arial" panose="020B0604020202020204" pitchFamily="34" charset="0"/>
              </a:rPr>
              <a:t>India’s entire inter banking transactions.</a:t>
            </a:r>
          </a:p>
        </p:txBody>
      </p:sp>
      <p:sp>
        <p:nvSpPr>
          <p:cNvPr id="13" name="Freeform: Shape 12">
            <a:extLst>
              <a:ext uri="{FF2B5EF4-FFF2-40B4-BE49-F238E27FC236}">
                <a16:creationId xmlns:a16="http://schemas.microsoft.com/office/drawing/2014/main" id="{696FF574-CB44-E4D7-AFC5-EF2A4D49478B}"/>
              </a:ext>
            </a:extLst>
          </p:cNvPr>
          <p:cNvSpPr/>
          <p:nvPr/>
        </p:nvSpPr>
        <p:spPr>
          <a:xfrm>
            <a:off x="4640646" y="1909207"/>
            <a:ext cx="4060525" cy="432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b="1" dirty="0">
                <a:solidFill>
                  <a:srgbClr val="BED730"/>
                </a:solidFill>
                <a:latin typeface="Trebuchet MS" panose="020B0703020202090204" pitchFamily="34" charset="0"/>
                <a:cs typeface="Arial" panose="020B0604020202020204" pitchFamily="34" charset="0"/>
              </a:rPr>
              <a:t>Top 10 Banks in India</a:t>
            </a:r>
            <a:r>
              <a:rPr lang="en-GB" altLang="en-US" sz="900" dirty="0">
                <a:solidFill>
                  <a:srgbClr val="BED730"/>
                </a:solidFill>
                <a:latin typeface="Trebuchet MS" panose="020B0703020202090204" pitchFamily="34" charset="0"/>
                <a:ea typeface="Times New Roman" panose="02020603050405020304" pitchFamily="18" charset="0"/>
                <a:cs typeface="Arial" panose="020B0604020202020204" pitchFamily="34" charset="0"/>
              </a:rPr>
              <a:t> </a:t>
            </a:r>
            <a:r>
              <a:rPr lang="en-GB" altLang="en-US" sz="900" dirty="0">
                <a:solidFill>
                  <a:prstClr val="white"/>
                </a:solidFill>
                <a:latin typeface="Trebuchet MS" panose="020B0703020202090204" pitchFamily="34" charset="0"/>
                <a:ea typeface="Times New Roman" panose="02020603050405020304" pitchFamily="18" charset="0"/>
                <a:cs typeface="Arial" panose="020B0604020202020204" pitchFamily="34" charset="0"/>
              </a:rPr>
              <a:t>are using integrated Data Center and Network services from Sify.</a:t>
            </a:r>
            <a:endParaRPr lang="en-GB" altLang="en-US" sz="900" dirty="0">
              <a:solidFill>
                <a:prstClr val="white"/>
              </a:solidFill>
              <a:latin typeface="Trebuchet MS" panose="020B0703020202090204" pitchFamily="34" charset="0"/>
            </a:endParaRPr>
          </a:p>
        </p:txBody>
      </p:sp>
      <p:sp>
        <p:nvSpPr>
          <p:cNvPr id="14" name="Freeform: Shape 13">
            <a:extLst>
              <a:ext uri="{FF2B5EF4-FFF2-40B4-BE49-F238E27FC236}">
                <a16:creationId xmlns:a16="http://schemas.microsoft.com/office/drawing/2014/main" id="{29E7222F-3724-FBB3-4181-AA6E045F36EB}"/>
              </a:ext>
            </a:extLst>
          </p:cNvPr>
          <p:cNvSpPr/>
          <p:nvPr/>
        </p:nvSpPr>
        <p:spPr>
          <a:xfrm>
            <a:off x="4633094" y="2844514"/>
            <a:ext cx="4075630" cy="432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b="1" dirty="0">
                <a:solidFill>
                  <a:srgbClr val="BED730"/>
                </a:solidFill>
                <a:latin typeface="Trebuchet MS" panose="020B0703020202090204" pitchFamily="34" charset="0"/>
                <a:cs typeface="Arial" panose="020B0604020202020204" pitchFamily="34" charset="0"/>
              </a:rPr>
              <a:t>World’s most widely distributed postal system </a:t>
            </a:r>
            <a:r>
              <a:rPr lang="en-GB" altLang="en-US" sz="900" dirty="0">
                <a:solidFill>
                  <a:prstClr val="white"/>
                </a:solidFill>
                <a:latin typeface="Trebuchet MS" panose="020B0703020202090204" pitchFamily="34" charset="0"/>
                <a:cs typeface="Arial" panose="020B0604020202020204" pitchFamily="34" charset="0"/>
              </a:rPr>
              <a:t>runs on network    managed by Sify.</a:t>
            </a:r>
          </a:p>
        </p:txBody>
      </p:sp>
      <p:sp>
        <p:nvSpPr>
          <p:cNvPr id="3" name="Freeform: Shape 2">
            <a:extLst>
              <a:ext uri="{FF2B5EF4-FFF2-40B4-BE49-F238E27FC236}">
                <a16:creationId xmlns:a16="http://schemas.microsoft.com/office/drawing/2014/main" id="{A8CE1BF0-3B34-878F-5789-E37C699D662D}"/>
              </a:ext>
            </a:extLst>
          </p:cNvPr>
          <p:cNvSpPr/>
          <p:nvPr/>
        </p:nvSpPr>
        <p:spPr>
          <a:xfrm>
            <a:off x="4640646" y="2420151"/>
            <a:ext cx="4075630" cy="360000"/>
          </a:xfrm>
          <a:prstGeom prst="roundRect">
            <a:avLst/>
          </a:prstGeom>
          <a:solidFill>
            <a:srgbClr val="17375E">
              <a:alpha val="69804"/>
            </a:srgbClr>
          </a:solidFill>
          <a:ln w="6350">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72000" defTabSz="914355" eaLnBrk="0" fontAlgn="base" hangingPunct="0"/>
            <a:r>
              <a:rPr lang="en-GB" altLang="en-US" sz="900" b="1" dirty="0">
                <a:solidFill>
                  <a:srgbClr val="BED730"/>
                </a:solidFill>
                <a:latin typeface="Trebuchet MS" panose="020B0703020202090204" pitchFamily="34" charset="0"/>
                <a:cs typeface="Arial" panose="020B0604020202020204" pitchFamily="34" charset="0"/>
              </a:rPr>
              <a:t>80+ </a:t>
            </a:r>
            <a:r>
              <a:rPr lang="en-GB" altLang="en-US" sz="900" b="1" dirty="0">
                <a:solidFill>
                  <a:srgbClr val="FFFFFF"/>
                </a:solidFill>
                <a:latin typeface="Trebuchet MS" panose="020B0703020202090204" pitchFamily="34" charset="0"/>
                <a:cs typeface="Arial" panose="020B0604020202020204" pitchFamily="34" charset="0"/>
              </a:rPr>
              <a:t>leading </a:t>
            </a:r>
            <a:r>
              <a:rPr lang="en-GB" altLang="en-US" sz="900" b="1" dirty="0">
                <a:solidFill>
                  <a:srgbClr val="BED730"/>
                </a:solidFill>
                <a:latin typeface="Trebuchet MS" panose="020B0703020202090204" pitchFamily="34" charset="0"/>
                <a:cs typeface="Arial" panose="020B0604020202020204" pitchFamily="34" charset="0"/>
              </a:rPr>
              <a:t>BFSI</a:t>
            </a:r>
            <a:r>
              <a:rPr lang="en-GB" altLang="en-US" sz="900" b="1" dirty="0">
                <a:solidFill>
                  <a:srgbClr val="9BBB59"/>
                </a:solidFill>
                <a:latin typeface="Trebuchet MS" panose="020B0703020202090204" pitchFamily="34" charset="0"/>
                <a:cs typeface="Arial" panose="020B0604020202020204" pitchFamily="34" charset="0"/>
              </a:rPr>
              <a:t> </a:t>
            </a:r>
            <a:r>
              <a:rPr lang="en-GB" altLang="en-US" sz="900" b="1" dirty="0">
                <a:solidFill>
                  <a:srgbClr val="FFFFFF"/>
                </a:solidFill>
                <a:latin typeface="Trebuchet MS" panose="020B0703020202090204" pitchFamily="34" charset="0"/>
                <a:cs typeface="Arial" panose="020B0604020202020204" pitchFamily="34" charset="0"/>
              </a:rPr>
              <a:t>customers are hosted in Sify DCs. </a:t>
            </a:r>
            <a:r>
              <a:rPr lang="en-GB" altLang="en-US" sz="900" dirty="0">
                <a:solidFill>
                  <a:srgbClr val="000000"/>
                </a:solidFill>
                <a:latin typeface="Trebuchet MS" panose="020B0703020202090204" pitchFamily="34" charset="0"/>
                <a:ea typeface="Calibri" panose="020F0502020204030204" pitchFamily="34" charset="0"/>
                <a:cs typeface="Arial" panose="020B0604020202020204" pitchFamily="34" charset="0"/>
              </a:rPr>
              <a:t> </a:t>
            </a:r>
            <a:endParaRPr lang="en-IN" sz="900" dirty="0">
              <a:solidFill>
                <a:prstClr val="white"/>
              </a:solidFill>
              <a:latin typeface="Trebuchet MS" panose="020B0703020202090204" pitchFamily="34" charset="0"/>
            </a:endParaRPr>
          </a:p>
        </p:txBody>
      </p:sp>
      <p:sp>
        <p:nvSpPr>
          <p:cNvPr id="16" name="TextBox 15">
            <a:extLst>
              <a:ext uri="{FF2B5EF4-FFF2-40B4-BE49-F238E27FC236}">
                <a16:creationId xmlns:a16="http://schemas.microsoft.com/office/drawing/2014/main" id="{FCDA6D12-6381-2199-C7B4-27428BCE33C6}"/>
              </a:ext>
            </a:extLst>
          </p:cNvPr>
          <p:cNvSpPr txBox="1"/>
          <p:nvPr/>
        </p:nvSpPr>
        <p:spPr>
          <a:xfrm>
            <a:off x="254438" y="1994826"/>
            <a:ext cx="4060525" cy="360000"/>
          </a:xfrm>
          <a:prstGeom prst="roundRect">
            <a:avLst/>
          </a:prstGeom>
          <a:solidFill>
            <a:srgbClr val="17375E">
              <a:alpha val="69804"/>
            </a:srgbClr>
          </a:solidFill>
          <a:ln>
            <a:solidFill>
              <a:schemeClr val="accent1">
                <a:lumMod val="75000"/>
              </a:schemeClr>
            </a:solidFill>
          </a:ln>
        </p:spPr>
        <p:txBody>
          <a:bodyPr wrap="square" anchor="ctr">
            <a:spAutoFit/>
          </a:bodyPr>
          <a:lstStyle/>
          <a:p>
            <a:pPr marL="72000" defTabSz="457189"/>
            <a:r>
              <a:rPr lang="en-US" sz="900" b="1" dirty="0">
                <a:solidFill>
                  <a:srgbClr val="BED730"/>
                </a:solidFill>
                <a:latin typeface="Trebuchet MS" panose="020B0703020202090204" pitchFamily="34" charset="0"/>
              </a:rPr>
              <a:t>300+ </a:t>
            </a:r>
            <a:r>
              <a:rPr lang="en-US" sz="900" dirty="0">
                <a:solidFill>
                  <a:prstClr val="white"/>
                </a:solidFill>
                <a:latin typeface="Trebuchet MS" panose="020B0703020202090204" pitchFamily="34" charset="0"/>
              </a:rPr>
              <a:t>Data Center services projects executed in </a:t>
            </a:r>
            <a:r>
              <a:rPr lang="en-US" sz="900" b="1" dirty="0">
                <a:solidFill>
                  <a:prstClr val="white"/>
                </a:solidFill>
                <a:latin typeface="Trebuchet MS" panose="020B0703020202090204" pitchFamily="34" charset="0"/>
              </a:rPr>
              <a:t>BFSI.</a:t>
            </a:r>
          </a:p>
        </p:txBody>
      </p:sp>
      <p:sp>
        <p:nvSpPr>
          <p:cNvPr id="19" name="TextBox 18">
            <a:extLst>
              <a:ext uri="{FF2B5EF4-FFF2-40B4-BE49-F238E27FC236}">
                <a16:creationId xmlns:a16="http://schemas.microsoft.com/office/drawing/2014/main" id="{D92D132B-9864-E162-142A-07215E355262}"/>
              </a:ext>
            </a:extLst>
          </p:cNvPr>
          <p:cNvSpPr txBox="1"/>
          <p:nvPr/>
        </p:nvSpPr>
        <p:spPr>
          <a:xfrm>
            <a:off x="254438" y="2554258"/>
            <a:ext cx="4060525" cy="432000"/>
          </a:xfrm>
          <a:prstGeom prst="roundRect">
            <a:avLst/>
          </a:prstGeom>
          <a:solidFill>
            <a:srgbClr val="17375E">
              <a:alpha val="69804"/>
            </a:srgbClr>
          </a:solidFill>
          <a:ln>
            <a:solidFill>
              <a:schemeClr val="accent1">
                <a:lumMod val="75000"/>
              </a:schemeClr>
            </a:solidFill>
          </a:ln>
        </p:spPr>
        <p:txBody>
          <a:bodyPr wrap="square" rtlCol="0" anchor="ctr">
            <a:spAutoFit/>
          </a:bodyPr>
          <a:lstStyle/>
          <a:p>
            <a:pPr marL="72000" defTabSz="457189"/>
            <a:r>
              <a:rPr lang="en-IN" sz="900" b="1" dirty="0">
                <a:solidFill>
                  <a:prstClr val="white"/>
                </a:solidFill>
                <a:latin typeface="Trebuchet MS" panose="020B0703020202090204" pitchFamily="34" charset="0"/>
              </a:rPr>
              <a:t>Data Center migration &amp; transition projects executed: </a:t>
            </a:r>
            <a:r>
              <a:rPr lang="en-US" sz="900" b="1" dirty="0">
                <a:solidFill>
                  <a:srgbClr val="BED730"/>
                </a:solidFill>
                <a:latin typeface="Trebuchet MS" panose="020B0703020202090204" pitchFamily="34" charset="0"/>
              </a:rPr>
              <a:t>100+ </a:t>
            </a:r>
            <a:r>
              <a:rPr lang="en-US" sz="900" dirty="0">
                <a:solidFill>
                  <a:prstClr val="white"/>
                </a:solidFill>
                <a:latin typeface="Trebuchet MS" panose="020B0703020202090204" pitchFamily="34" charset="0"/>
              </a:rPr>
              <a:t>BFSI Private. </a:t>
            </a:r>
            <a:r>
              <a:rPr lang="en-US" sz="900" b="1" dirty="0">
                <a:solidFill>
                  <a:srgbClr val="BED730"/>
                </a:solidFill>
                <a:latin typeface="Trebuchet MS" panose="020B0703020202090204" pitchFamily="34" charset="0"/>
              </a:rPr>
              <a:t>80+ </a:t>
            </a:r>
            <a:r>
              <a:rPr lang="en-US" sz="900" dirty="0">
                <a:solidFill>
                  <a:prstClr val="white"/>
                </a:solidFill>
                <a:latin typeface="Trebuchet MS" panose="020B0703020202090204" pitchFamily="34" charset="0"/>
              </a:rPr>
              <a:t>BFSI PSU.</a:t>
            </a:r>
          </a:p>
        </p:txBody>
      </p:sp>
      <p:sp>
        <p:nvSpPr>
          <p:cNvPr id="17" name="Rectangular Callout 16">
            <a:extLst>
              <a:ext uri="{FF2B5EF4-FFF2-40B4-BE49-F238E27FC236}">
                <a16:creationId xmlns:a16="http://schemas.microsoft.com/office/drawing/2014/main" id="{B6493E4C-1461-B1F7-2E83-038CA4A4F020}"/>
              </a:ext>
            </a:extLst>
          </p:cNvPr>
          <p:cNvSpPr/>
          <p:nvPr/>
        </p:nvSpPr>
        <p:spPr>
          <a:xfrm rot="16200000" flipH="1">
            <a:off x="543134" y="3792661"/>
            <a:ext cx="720000" cy="1159360"/>
          </a:xfrm>
          <a:prstGeom prst="wedgeRectCallout">
            <a:avLst/>
          </a:prstGeom>
          <a:solidFill>
            <a:srgbClr val="BED73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8AFF9-EA91-222B-D429-92DE00BA204E}"/>
              </a:ext>
            </a:extLst>
          </p:cNvPr>
          <p:cNvSpPr/>
          <p:nvPr/>
        </p:nvSpPr>
        <p:spPr>
          <a:xfrm rot="16200000" flipH="1">
            <a:off x="1734814" y="3751622"/>
            <a:ext cx="720000" cy="1224000"/>
          </a:xfrm>
          <a:prstGeom prst="rect">
            <a:avLst/>
          </a:prstGeom>
          <a:solidFill>
            <a:srgbClr val="10253F">
              <a:alpha val="80000"/>
            </a:srgbClr>
          </a:solidFill>
          <a:ln w="31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7EDC41-DFCA-D42E-72C3-81E460794E0A}"/>
              </a:ext>
            </a:extLst>
          </p:cNvPr>
          <p:cNvSpPr/>
          <p:nvPr/>
        </p:nvSpPr>
        <p:spPr>
          <a:xfrm rot="16200000" flipH="1">
            <a:off x="2958855" y="3751623"/>
            <a:ext cx="720000" cy="1224000"/>
          </a:xfrm>
          <a:prstGeom prst="rect">
            <a:avLst/>
          </a:prstGeom>
          <a:solidFill>
            <a:srgbClr val="10253F">
              <a:alpha val="80000"/>
            </a:srgbClr>
          </a:solidFill>
          <a:ln w="31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E182D8-167C-7CB5-471E-4F3E39C2FB12}"/>
              </a:ext>
            </a:extLst>
          </p:cNvPr>
          <p:cNvSpPr/>
          <p:nvPr/>
        </p:nvSpPr>
        <p:spPr>
          <a:xfrm rot="16200000" flipH="1">
            <a:off x="4182896" y="3751624"/>
            <a:ext cx="720000" cy="1224000"/>
          </a:xfrm>
          <a:prstGeom prst="rect">
            <a:avLst/>
          </a:prstGeom>
          <a:solidFill>
            <a:srgbClr val="10253F">
              <a:alpha val="80000"/>
            </a:srgbClr>
          </a:solidFill>
          <a:ln w="31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93ACF7-55FC-A987-21D5-57015A9BD335}"/>
              </a:ext>
            </a:extLst>
          </p:cNvPr>
          <p:cNvSpPr/>
          <p:nvPr/>
        </p:nvSpPr>
        <p:spPr>
          <a:xfrm rot="16200000" flipH="1">
            <a:off x="5406937" y="3751626"/>
            <a:ext cx="720000" cy="1224000"/>
          </a:xfrm>
          <a:prstGeom prst="rect">
            <a:avLst/>
          </a:prstGeom>
          <a:solidFill>
            <a:srgbClr val="10253F">
              <a:alpha val="80000"/>
            </a:srgbClr>
          </a:solidFill>
          <a:ln w="31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3B3A64-0B3A-FDF2-BBDF-470DDFEEED8B}"/>
              </a:ext>
            </a:extLst>
          </p:cNvPr>
          <p:cNvSpPr/>
          <p:nvPr/>
        </p:nvSpPr>
        <p:spPr>
          <a:xfrm rot="16200000" flipH="1">
            <a:off x="6630978" y="3751627"/>
            <a:ext cx="720000" cy="1224000"/>
          </a:xfrm>
          <a:prstGeom prst="rect">
            <a:avLst/>
          </a:prstGeom>
          <a:solidFill>
            <a:srgbClr val="10253F">
              <a:alpha val="80000"/>
            </a:srgbClr>
          </a:solidFill>
          <a:ln w="31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7807A07-F9D2-4008-477F-5C7CAF03BDAB}"/>
              </a:ext>
            </a:extLst>
          </p:cNvPr>
          <p:cNvSpPr/>
          <p:nvPr/>
        </p:nvSpPr>
        <p:spPr>
          <a:xfrm rot="16200000" flipH="1">
            <a:off x="7855018" y="3751628"/>
            <a:ext cx="720000" cy="1224000"/>
          </a:xfrm>
          <a:prstGeom prst="rect">
            <a:avLst/>
          </a:prstGeom>
          <a:solidFill>
            <a:srgbClr val="10253F">
              <a:alpha val="80000"/>
            </a:srgbClr>
          </a:solidFill>
          <a:ln w="31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87B5998-3028-FEEB-7E33-123DA573C142}"/>
              </a:ext>
            </a:extLst>
          </p:cNvPr>
          <p:cNvSpPr txBox="1"/>
          <p:nvPr/>
        </p:nvSpPr>
        <p:spPr>
          <a:xfrm>
            <a:off x="363208" y="4164648"/>
            <a:ext cx="1062642" cy="461665"/>
          </a:xfrm>
          <a:prstGeom prst="rect">
            <a:avLst/>
          </a:prstGeom>
          <a:noFill/>
        </p:spPr>
        <p:txBody>
          <a:bodyPr wrap="square" rtlCol="0">
            <a:spAutoFit/>
          </a:bodyPr>
          <a:lstStyle/>
          <a:p>
            <a:r>
              <a:rPr lang="en-US" sz="1200" b="1" dirty="0">
                <a:effectLst/>
                <a:latin typeface="Trebuchet MS" panose="020B0703020202090204" pitchFamily="34" charset="0"/>
              </a:rPr>
              <a:t>Sify</a:t>
            </a:r>
            <a:r>
              <a:rPr lang="en-IN" sz="1200" b="1" dirty="0">
                <a:effectLst/>
                <a:latin typeface="Trebuchet MS" panose="020B0703020202090204" pitchFamily="34" charset="0"/>
              </a:rPr>
              <a:t> </a:t>
            </a:r>
            <a:r>
              <a:rPr lang="en-US" sz="1200" b="1" dirty="0">
                <a:effectLst/>
                <a:latin typeface="Trebuchet MS" panose="020B0703020202090204" pitchFamily="34" charset="0"/>
              </a:rPr>
              <a:t>Connects…</a:t>
            </a:r>
            <a:endParaRPr lang="en-IN" sz="1200" b="1" dirty="0">
              <a:effectLst/>
              <a:latin typeface="Trebuchet MS" panose="020B0703020202090204" pitchFamily="34" charset="0"/>
              <a:ea typeface="Calibri" panose="020F0502020204030204" pitchFamily="34" charset="0"/>
              <a:cs typeface="Mangal" panose="02040503050203030202" pitchFamily="18" charset="0"/>
            </a:endParaRPr>
          </a:p>
        </p:txBody>
      </p:sp>
      <p:sp>
        <p:nvSpPr>
          <p:cNvPr id="26" name="TextBox 25">
            <a:extLst>
              <a:ext uri="{FF2B5EF4-FFF2-40B4-BE49-F238E27FC236}">
                <a16:creationId xmlns:a16="http://schemas.microsoft.com/office/drawing/2014/main" id="{8366324D-2CB2-31A6-B6BA-61FECEB5BD92}"/>
              </a:ext>
            </a:extLst>
          </p:cNvPr>
          <p:cNvSpPr txBox="1"/>
          <p:nvPr/>
        </p:nvSpPr>
        <p:spPr>
          <a:xfrm>
            <a:off x="1563493" y="4089830"/>
            <a:ext cx="1062642" cy="271869"/>
          </a:xfrm>
          <a:prstGeom prst="rect">
            <a:avLst/>
          </a:prstGeom>
          <a:noFill/>
        </p:spPr>
        <p:txBody>
          <a:bodyPr wrap="square" rtlCol="0">
            <a:spAutoFit/>
          </a:bodyPr>
          <a:lstStyle/>
          <a:p>
            <a:pPr marL="0" indent="-685800" algn="ctr" defTabSz="914286" rtl="0" eaLnBrk="1" latinLnBrk="0" hangingPunct="1">
              <a:lnSpc>
                <a:spcPts val="1400"/>
              </a:lnSpc>
              <a:spcBef>
                <a:spcPts val="600"/>
              </a:spcBef>
              <a:spcAft>
                <a:spcPts val="1000"/>
              </a:spcAft>
            </a:pPr>
            <a:r>
              <a:rPr lang="en-US" sz="1200" b="1" kern="1200" dirty="0">
                <a:solidFill>
                  <a:srgbClr val="BED730"/>
                </a:solidFill>
                <a:effectLst/>
                <a:latin typeface="+mn-lt"/>
                <a:ea typeface="+mn-ea"/>
                <a:cs typeface="+mn-cs"/>
              </a:rPr>
              <a:t>15,000+</a:t>
            </a:r>
            <a:endParaRPr lang="en-IN" sz="1200" b="1" kern="1200" dirty="0">
              <a:solidFill>
                <a:srgbClr val="BED730"/>
              </a:solidFill>
              <a:effectLst/>
              <a:latin typeface="+mn-lt"/>
              <a:ea typeface="+mn-ea"/>
              <a:cs typeface="+mn-cs"/>
            </a:endParaRPr>
          </a:p>
        </p:txBody>
      </p:sp>
      <p:sp>
        <p:nvSpPr>
          <p:cNvPr id="27" name="TextBox 26">
            <a:extLst>
              <a:ext uri="{FF2B5EF4-FFF2-40B4-BE49-F238E27FC236}">
                <a16:creationId xmlns:a16="http://schemas.microsoft.com/office/drawing/2014/main" id="{7A3FF114-47C8-6C60-A9B1-2FC9EB03A328}"/>
              </a:ext>
            </a:extLst>
          </p:cNvPr>
          <p:cNvSpPr txBox="1"/>
          <p:nvPr/>
        </p:nvSpPr>
        <p:spPr>
          <a:xfrm>
            <a:off x="1563493" y="4333649"/>
            <a:ext cx="1062642" cy="366382"/>
          </a:xfrm>
          <a:prstGeom prst="rect">
            <a:avLst/>
          </a:prstGeom>
          <a:noFill/>
        </p:spPr>
        <p:txBody>
          <a:bodyPr wrap="square" rtlCol="0">
            <a:spAutoFit/>
          </a:bodyPr>
          <a:lstStyle/>
          <a:p>
            <a:pPr indent="-685800" algn="ctr">
              <a:lnSpc>
                <a:spcPct val="115000"/>
              </a:lnSpc>
              <a:spcAft>
                <a:spcPts val="1000"/>
              </a:spcAft>
            </a:pPr>
            <a:r>
              <a:rPr lang="en-US" sz="800" dirty="0">
                <a:solidFill>
                  <a:schemeClr val="bg1">
                    <a:lumMod val="95000"/>
                  </a:schemeClr>
                </a:solidFill>
                <a:effectLst/>
              </a:rPr>
              <a:t>Public sector Bank offices</a:t>
            </a:r>
            <a:endParaRPr lang="en-IN" sz="1000" dirty="0">
              <a:solidFill>
                <a:schemeClr val="bg1">
                  <a:lumMod val="95000"/>
                </a:schemeClr>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8" name="TextBox 27">
            <a:extLst>
              <a:ext uri="{FF2B5EF4-FFF2-40B4-BE49-F238E27FC236}">
                <a16:creationId xmlns:a16="http://schemas.microsoft.com/office/drawing/2014/main" id="{76BB228D-BAF4-ADAA-F72E-A02ABD742C17}"/>
              </a:ext>
            </a:extLst>
          </p:cNvPr>
          <p:cNvSpPr txBox="1"/>
          <p:nvPr/>
        </p:nvSpPr>
        <p:spPr>
          <a:xfrm>
            <a:off x="2787533" y="4089830"/>
            <a:ext cx="1062642" cy="271869"/>
          </a:xfrm>
          <a:prstGeom prst="rect">
            <a:avLst/>
          </a:prstGeom>
          <a:noFill/>
        </p:spPr>
        <p:txBody>
          <a:bodyPr wrap="square" rtlCol="0">
            <a:spAutoFit/>
          </a:bodyPr>
          <a:lstStyle/>
          <a:p>
            <a:pPr marL="0" indent="-685800" algn="ctr" defTabSz="914286" rtl="0" eaLnBrk="1" latinLnBrk="0" hangingPunct="1">
              <a:lnSpc>
                <a:spcPts val="1400"/>
              </a:lnSpc>
              <a:spcBef>
                <a:spcPts val="600"/>
              </a:spcBef>
              <a:spcAft>
                <a:spcPts val="1000"/>
              </a:spcAft>
            </a:pPr>
            <a:r>
              <a:rPr lang="en-US" sz="1200" b="1" kern="1200" dirty="0">
                <a:solidFill>
                  <a:srgbClr val="BED730"/>
                </a:solidFill>
                <a:effectLst/>
                <a:latin typeface="+mn-lt"/>
                <a:ea typeface="+mn-ea"/>
                <a:cs typeface="+mn-cs"/>
              </a:rPr>
              <a:t>27000+</a:t>
            </a:r>
          </a:p>
        </p:txBody>
      </p:sp>
      <p:sp>
        <p:nvSpPr>
          <p:cNvPr id="29" name="TextBox 28">
            <a:extLst>
              <a:ext uri="{FF2B5EF4-FFF2-40B4-BE49-F238E27FC236}">
                <a16:creationId xmlns:a16="http://schemas.microsoft.com/office/drawing/2014/main" id="{7491DE6B-094F-B264-1A05-AB7B30DA1736}"/>
              </a:ext>
            </a:extLst>
          </p:cNvPr>
          <p:cNvSpPr txBox="1"/>
          <p:nvPr/>
        </p:nvSpPr>
        <p:spPr>
          <a:xfrm>
            <a:off x="2787533" y="4333649"/>
            <a:ext cx="1062642" cy="366382"/>
          </a:xfrm>
          <a:prstGeom prst="rect">
            <a:avLst/>
          </a:prstGeom>
          <a:noFill/>
        </p:spPr>
        <p:txBody>
          <a:bodyPr wrap="square" rtlCol="0">
            <a:spAutoFit/>
          </a:bodyPr>
          <a:lstStyle/>
          <a:p>
            <a:pPr marL="0" indent="-685800" algn="ctr" defTabSz="914219" rtl="0" eaLnBrk="1" latinLnBrk="0" hangingPunct="1">
              <a:lnSpc>
                <a:spcPct val="115000"/>
              </a:lnSpc>
              <a:spcAft>
                <a:spcPts val="1000"/>
              </a:spcAft>
            </a:pPr>
            <a:r>
              <a:rPr lang="en-US" sz="800" kern="1200" dirty="0">
                <a:solidFill>
                  <a:schemeClr val="bg1">
                    <a:lumMod val="95000"/>
                  </a:schemeClr>
                </a:solidFill>
                <a:effectLst/>
                <a:latin typeface="+mn-lt"/>
                <a:ea typeface="+mn-ea"/>
                <a:cs typeface="+mn-cs"/>
              </a:rPr>
              <a:t>Postal </a:t>
            </a:r>
            <a:br>
              <a:rPr lang="en-US" sz="800" kern="1200" dirty="0">
                <a:solidFill>
                  <a:schemeClr val="bg1">
                    <a:lumMod val="95000"/>
                  </a:schemeClr>
                </a:solidFill>
                <a:effectLst/>
                <a:latin typeface="+mn-lt"/>
                <a:ea typeface="+mn-ea"/>
                <a:cs typeface="+mn-cs"/>
              </a:rPr>
            </a:br>
            <a:r>
              <a:rPr lang="en-US" sz="800" kern="1200" dirty="0">
                <a:solidFill>
                  <a:schemeClr val="bg1">
                    <a:lumMod val="95000"/>
                  </a:schemeClr>
                </a:solidFill>
                <a:effectLst/>
                <a:latin typeface="+mn-lt"/>
                <a:ea typeface="+mn-ea"/>
                <a:cs typeface="+mn-cs"/>
              </a:rPr>
              <a:t>Banks</a:t>
            </a:r>
          </a:p>
        </p:txBody>
      </p:sp>
      <p:sp>
        <p:nvSpPr>
          <p:cNvPr id="30" name="TextBox 29">
            <a:extLst>
              <a:ext uri="{FF2B5EF4-FFF2-40B4-BE49-F238E27FC236}">
                <a16:creationId xmlns:a16="http://schemas.microsoft.com/office/drawing/2014/main" id="{E261B91A-29DE-54FF-C3AF-40CB7376FC92}"/>
              </a:ext>
            </a:extLst>
          </p:cNvPr>
          <p:cNvSpPr txBox="1"/>
          <p:nvPr/>
        </p:nvSpPr>
        <p:spPr>
          <a:xfrm>
            <a:off x="4011574" y="4089830"/>
            <a:ext cx="1062642" cy="271869"/>
          </a:xfrm>
          <a:prstGeom prst="rect">
            <a:avLst/>
          </a:prstGeom>
          <a:noFill/>
        </p:spPr>
        <p:txBody>
          <a:bodyPr wrap="square" rtlCol="0">
            <a:spAutoFit/>
          </a:bodyPr>
          <a:lstStyle/>
          <a:p>
            <a:pPr marL="0" indent="-685800" algn="ctr" defTabSz="914286" rtl="0" eaLnBrk="1" latinLnBrk="0" hangingPunct="1">
              <a:lnSpc>
                <a:spcPts val="1400"/>
              </a:lnSpc>
              <a:spcBef>
                <a:spcPts val="600"/>
              </a:spcBef>
              <a:spcAft>
                <a:spcPts val="1000"/>
              </a:spcAft>
            </a:pPr>
            <a:r>
              <a:rPr lang="en-US" sz="1200" b="1" kern="1200" dirty="0">
                <a:solidFill>
                  <a:srgbClr val="BED730"/>
                </a:solidFill>
                <a:effectLst/>
                <a:latin typeface="+mn-lt"/>
                <a:ea typeface="+mn-ea"/>
                <a:cs typeface="+mn-cs"/>
              </a:rPr>
              <a:t>5,000+</a:t>
            </a:r>
            <a:endParaRPr lang="en-IN" sz="1200" b="1" kern="1200" dirty="0">
              <a:solidFill>
                <a:srgbClr val="BED730"/>
              </a:solidFill>
              <a:effectLst/>
              <a:latin typeface="+mn-lt"/>
              <a:ea typeface="+mn-ea"/>
              <a:cs typeface="+mn-cs"/>
            </a:endParaRPr>
          </a:p>
        </p:txBody>
      </p:sp>
      <p:sp>
        <p:nvSpPr>
          <p:cNvPr id="31" name="TextBox 30">
            <a:extLst>
              <a:ext uri="{FF2B5EF4-FFF2-40B4-BE49-F238E27FC236}">
                <a16:creationId xmlns:a16="http://schemas.microsoft.com/office/drawing/2014/main" id="{3509D31E-9497-2CDB-F680-A4F18D6ED088}"/>
              </a:ext>
            </a:extLst>
          </p:cNvPr>
          <p:cNvSpPr txBox="1"/>
          <p:nvPr/>
        </p:nvSpPr>
        <p:spPr>
          <a:xfrm>
            <a:off x="4011574" y="4333649"/>
            <a:ext cx="1062642" cy="366382"/>
          </a:xfrm>
          <a:prstGeom prst="rect">
            <a:avLst/>
          </a:prstGeom>
          <a:noFill/>
        </p:spPr>
        <p:txBody>
          <a:bodyPr wrap="square" rtlCol="0">
            <a:spAutoFit/>
          </a:bodyPr>
          <a:lstStyle/>
          <a:p>
            <a:pPr indent="-685800" algn="ctr">
              <a:lnSpc>
                <a:spcPct val="115000"/>
              </a:lnSpc>
              <a:spcAft>
                <a:spcPts val="1000"/>
              </a:spcAft>
            </a:pPr>
            <a:r>
              <a:rPr lang="en-US" sz="800" dirty="0">
                <a:solidFill>
                  <a:schemeClr val="bg1">
                    <a:lumMod val="95000"/>
                  </a:schemeClr>
                </a:solidFill>
                <a:effectLst/>
              </a:rPr>
              <a:t>Co-operative Bank offices</a:t>
            </a:r>
            <a:endParaRPr lang="en-IN" sz="1000" dirty="0">
              <a:solidFill>
                <a:schemeClr val="bg1">
                  <a:lumMod val="95000"/>
                </a:schemeClr>
              </a:solidFill>
              <a:effectLst/>
              <a:latin typeface="Calibri" panose="020F0502020204030204" pitchFamily="34" charset="0"/>
              <a:ea typeface="+mn-ea"/>
              <a:cs typeface="Mangal" panose="02040503050203030202" pitchFamily="18" charset="0"/>
            </a:endParaRPr>
          </a:p>
        </p:txBody>
      </p:sp>
      <p:sp>
        <p:nvSpPr>
          <p:cNvPr id="32" name="TextBox 31">
            <a:extLst>
              <a:ext uri="{FF2B5EF4-FFF2-40B4-BE49-F238E27FC236}">
                <a16:creationId xmlns:a16="http://schemas.microsoft.com/office/drawing/2014/main" id="{A208212D-B53C-E4F0-D736-2109039A42CF}"/>
              </a:ext>
            </a:extLst>
          </p:cNvPr>
          <p:cNvSpPr txBox="1"/>
          <p:nvPr/>
        </p:nvSpPr>
        <p:spPr>
          <a:xfrm>
            <a:off x="5235615" y="4089830"/>
            <a:ext cx="1062642" cy="271869"/>
          </a:xfrm>
          <a:prstGeom prst="rect">
            <a:avLst/>
          </a:prstGeom>
          <a:noFill/>
        </p:spPr>
        <p:txBody>
          <a:bodyPr wrap="square" rtlCol="0">
            <a:spAutoFit/>
          </a:bodyPr>
          <a:lstStyle/>
          <a:p>
            <a:pPr marL="0" indent="-685800" algn="ctr" defTabSz="914286" rtl="0" eaLnBrk="1" latinLnBrk="0" hangingPunct="1">
              <a:lnSpc>
                <a:spcPts val="1400"/>
              </a:lnSpc>
              <a:spcBef>
                <a:spcPts val="600"/>
              </a:spcBef>
              <a:spcAft>
                <a:spcPts val="1000"/>
              </a:spcAft>
            </a:pPr>
            <a:r>
              <a:rPr lang="en-US" sz="1200" b="1" kern="1200" dirty="0">
                <a:solidFill>
                  <a:srgbClr val="BED730"/>
                </a:solidFill>
                <a:effectLst/>
                <a:latin typeface="+mn-lt"/>
                <a:ea typeface="+mn-ea"/>
                <a:cs typeface="+mn-cs"/>
              </a:rPr>
              <a:t>13,000+</a:t>
            </a:r>
            <a:endParaRPr lang="en-IN" sz="1200" b="1" kern="1200" dirty="0">
              <a:solidFill>
                <a:srgbClr val="BED730"/>
              </a:solidFill>
              <a:effectLst/>
              <a:latin typeface="+mn-lt"/>
              <a:ea typeface="+mn-ea"/>
              <a:cs typeface="+mn-cs"/>
            </a:endParaRPr>
          </a:p>
        </p:txBody>
      </p:sp>
      <p:sp>
        <p:nvSpPr>
          <p:cNvPr id="33" name="TextBox 32">
            <a:extLst>
              <a:ext uri="{FF2B5EF4-FFF2-40B4-BE49-F238E27FC236}">
                <a16:creationId xmlns:a16="http://schemas.microsoft.com/office/drawing/2014/main" id="{906E5D5F-3329-0075-F678-10936627223A}"/>
              </a:ext>
            </a:extLst>
          </p:cNvPr>
          <p:cNvSpPr txBox="1"/>
          <p:nvPr/>
        </p:nvSpPr>
        <p:spPr>
          <a:xfrm>
            <a:off x="5235615" y="4333649"/>
            <a:ext cx="1062642" cy="366382"/>
          </a:xfrm>
          <a:prstGeom prst="rect">
            <a:avLst/>
          </a:prstGeom>
          <a:noFill/>
        </p:spPr>
        <p:txBody>
          <a:bodyPr wrap="square" rtlCol="0">
            <a:spAutoFit/>
          </a:bodyPr>
          <a:lstStyle/>
          <a:p>
            <a:pPr indent="-685800" algn="ctr">
              <a:lnSpc>
                <a:spcPct val="115000"/>
              </a:lnSpc>
              <a:spcAft>
                <a:spcPts val="1000"/>
              </a:spcAft>
            </a:pPr>
            <a:r>
              <a:rPr lang="en-US" sz="800" dirty="0">
                <a:solidFill>
                  <a:schemeClr val="bg1">
                    <a:lumMod val="95000"/>
                  </a:schemeClr>
                </a:solidFill>
                <a:effectLst/>
              </a:rPr>
              <a:t>Private sector &amp; Small Banks</a:t>
            </a:r>
            <a:endParaRPr lang="en-IN" sz="1000" dirty="0">
              <a:solidFill>
                <a:schemeClr val="bg1">
                  <a:lumMod val="95000"/>
                </a:schemeClr>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4" name="TextBox 33">
            <a:extLst>
              <a:ext uri="{FF2B5EF4-FFF2-40B4-BE49-F238E27FC236}">
                <a16:creationId xmlns:a16="http://schemas.microsoft.com/office/drawing/2014/main" id="{00EC62A6-5BA0-0C1C-E8BA-66C70674E299}"/>
              </a:ext>
            </a:extLst>
          </p:cNvPr>
          <p:cNvSpPr txBox="1"/>
          <p:nvPr/>
        </p:nvSpPr>
        <p:spPr>
          <a:xfrm>
            <a:off x="6459656" y="4089830"/>
            <a:ext cx="1062642" cy="271869"/>
          </a:xfrm>
          <a:prstGeom prst="rect">
            <a:avLst/>
          </a:prstGeom>
          <a:noFill/>
        </p:spPr>
        <p:txBody>
          <a:bodyPr wrap="square" rtlCol="0">
            <a:spAutoFit/>
          </a:bodyPr>
          <a:lstStyle/>
          <a:p>
            <a:pPr marL="0" indent="-685800" algn="ctr" defTabSz="914286" rtl="0" eaLnBrk="1" latinLnBrk="0" hangingPunct="1">
              <a:lnSpc>
                <a:spcPts val="1400"/>
              </a:lnSpc>
              <a:spcBef>
                <a:spcPts val="600"/>
              </a:spcBef>
              <a:spcAft>
                <a:spcPts val="1000"/>
              </a:spcAft>
            </a:pPr>
            <a:r>
              <a:rPr lang="en-US" sz="1200" b="1" kern="1200" dirty="0">
                <a:solidFill>
                  <a:srgbClr val="BED730"/>
                </a:solidFill>
                <a:effectLst/>
                <a:latin typeface="+mn-lt"/>
                <a:ea typeface="+mn-ea"/>
                <a:cs typeface="+mn-cs"/>
              </a:rPr>
              <a:t>4,500+</a:t>
            </a:r>
            <a:endParaRPr lang="en-IN" sz="1200" b="1" kern="1200" dirty="0">
              <a:solidFill>
                <a:srgbClr val="BED730"/>
              </a:solidFill>
              <a:effectLst/>
              <a:latin typeface="+mn-lt"/>
              <a:ea typeface="+mn-ea"/>
              <a:cs typeface="+mn-cs"/>
            </a:endParaRPr>
          </a:p>
        </p:txBody>
      </p:sp>
      <p:sp>
        <p:nvSpPr>
          <p:cNvPr id="35" name="TextBox 34">
            <a:extLst>
              <a:ext uri="{FF2B5EF4-FFF2-40B4-BE49-F238E27FC236}">
                <a16:creationId xmlns:a16="http://schemas.microsoft.com/office/drawing/2014/main" id="{BD59B080-8A46-E4E5-4EE4-A3A1BEE8D8FF}"/>
              </a:ext>
            </a:extLst>
          </p:cNvPr>
          <p:cNvSpPr txBox="1"/>
          <p:nvPr/>
        </p:nvSpPr>
        <p:spPr>
          <a:xfrm>
            <a:off x="6414635" y="4333649"/>
            <a:ext cx="1143363" cy="366382"/>
          </a:xfrm>
          <a:prstGeom prst="rect">
            <a:avLst/>
          </a:prstGeom>
          <a:noFill/>
        </p:spPr>
        <p:txBody>
          <a:bodyPr wrap="square" rtlCol="0">
            <a:spAutoFit/>
          </a:bodyPr>
          <a:lstStyle/>
          <a:p>
            <a:pPr indent="-685800" algn="ctr">
              <a:lnSpc>
                <a:spcPct val="115000"/>
              </a:lnSpc>
              <a:spcAft>
                <a:spcPts val="1000"/>
              </a:spcAft>
            </a:pPr>
            <a:r>
              <a:rPr lang="en-US" sz="800" dirty="0">
                <a:solidFill>
                  <a:schemeClr val="bg1">
                    <a:lumMod val="95000"/>
                  </a:schemeClr>
                </a:solidFill>
                <a:effectLst/>
              </a:rPr>
              <a:t>Public sector insurance co. offices</a:t>
            </a:r>
            <a:endParaRPr lang="en-IN" sz="1000" dirty="0">
              <a:solidFill>
                <a:schemeClr val="bg1">
                  <a:lumMod val="95000"/>
                </a:schemeClr>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6" name="TextBox 35">
            <a:extLst>
              <a:ext uri="{FF2B5EF4-FFF2-40B4-BE49-F238E27FC236}">
                <a16:creationId xmlns:a16="http://schemas.microsoft.com/office/drawing/2014/main" id="{367E9991-4C0C-EBE8-2B0F-669B5003A556}"/>
              </a:ext>
            </a:extLst>
          </p:cNvPr>
          <p:cNvSpPr txBox="1"/>
          <p:nvPr/>
        </p:nvSpPr>
        <p:spPr>
          <a:xfrm>
            <a:off x="7661187" y="4089830"/>
            <a:ext cx="1062642" cy="271869"/>
          </a:xfrm>
          <a:prstGeom prst="rect">
            <a:avLst/>
          </a:prstGeom>
          <a:noFill/>
        </p:spPr>
        <p:txBody>
          <a:bodyPr wrap="square" rtlCol="0">
            <a:spAutoFit/>
          </a:bodyPr>
          <a:lstStyle/>
          <a:p>
            <a:pPr marL="0" indent="-685800" algn="ctr" defTabSz="914286" rtl="0" eaLnBrk="1" latinLnBrk="0" hangingPunct="1">
              <a:lnSpc>
                <a:spcPts val="1400"/>
              </a:lnSpc>
              <a:spcBef>
                <a:spcPts val="600"/>
              </a:spcBef>
              <a:spcAft>
                <a:spcPts val="1000"/>
              </a:spcAft>
            </a:pPr>
            <a:r>
              <a:rPr lang="en-US" sz="1200" b="1" kern="1200" dirty="0">
                <a:solidFill>
                  <a:srgbClr val="BED730"/>
                </a:solidFill>
                <a:effectLst/>
                <a:latin typeface="+mn-lt"/>
                <a:ea typeface="+mn-ea"/>
                <a:cs typeface="+mn-cs"/>
              </a:rPr>
              <a:t>4000+</a:t>
            </a:r>
          </a:p>
        </p:txBody>
      </p:sp>
      <p:sp>
        <p:nvSpPr>
          <p:cNvPr id="37" name="TextBox 36">
            <a:extLst>
              <a:ext uri="{FF2B5EF4-FFF2-40B4-BE49-F238E27FC236}">
                <a16:creationId xmlns:a16="http://schemas.microsoft.com/office/drawing/2014/main" id="{E0FEE24C-65F7-D490-1824-856FF636E6DC}"/>
              </a:ext>
            </a:extLst>
          </p:cNvPr>
          <p:cNvSpPr txBox="1"/>
          <p:nvPr/>
        </p:nvSpPr>
        <p:spPr>
          <a:xfrm>
            <a:off x="7661187" y="4333649"/>
            <a:ext cx="1062642" cy="366382"/>
          </a:xfrm>
          <a:prstGeom prst="rect">
            <a:avLst/>
          </a:prstGeom>
          <a:noFill/>
        </p:spPr>
        <p:txBody>
          <a:bodyPr wrap="square" rtlCol="0">
            <a:spAutoFit/>
          </a:bodyPr>
          <a:lstStyle/>
          <a:p>
            <a:pPr marL="0" indent="-685800" algn="ctr" defTabSz="914219" rtl="0" eaLnBrk="1" latinLnBrk="0" hangingPunct="1">
              <a:lnSpc>
                <a:spcPct val="115000"/>
              </a:lnSpc>
              <a:spcAft>
                <a:spcPts val="1000"/>
              </a:spcAft>
            </a:pPr>
            <a:r>
              <a:rPr lang="en-US" sz="800" kern="1200" dirty="0">
                <a:solidFill>
                  <a:schemeClr val="bg1">
                    <a:lumMod val="95000"/>
                  </a:schemeClr>
                </a:solidFill>
                <a:effectLst/>
                <a:latin typeface="+mn-lt"/>
                <a:ea typeface="+mn-ea"/>
                <a:cs typeface="+mn-cs"/>
              </a:rPr>
              <a:t>Payment &amp; Stock Exchanges</a:t>
            </a:r>
          </a:p>
        </p:txBody>
      </p:sp>
      <p:sp>
        <p:nvSpPr>
          <p:cNvPr id="38" name="TextBox 37">
            <a:extLst>
              <a:ext uri="{FF2B5EF4-FFF2-40B4-BE49-F238E27FC236}">
                <a16:creationId xmlns:a16="http://schemas.microsoft.com/office/drawing/2014/main" id="{6A52ADB6-7C79-4C45-A5D0-9ADD90CE3F17}"/>
              </a:ext>
            </a:extLst>
          </p:cNvPr>
          <p:cNvSpPr txBox="1"/>
          <p:nvPr/>
        </p:nvSpPr>
        <p:spPr>
          <a:xfrm>
            <a:off x="254442" y="811166"/>
            <a:ext cx="8565708" cy="507831"/>
          </a:xfrm>
          <a:prstGeom prst="rect">
            <a:avLst/>
          </a:prstGeom>
          <a:noFill/>
        </p:spPr>
        <p:txBody>
          <a:bodyPr wrap="square" rtlCol="0">
            <a:spAutoFit/>
          </a:bodyPr>
          <a:lstStyle/>
          <a:p>
            <a:pPr defTabSz="914355" eaLnBrk="0" fontAlgn="base" hangingPunct="0">
              <a:spcBef>
                <a:spcPct val="0"/>
              </a:spcBef>
              <a:spcAft>
                <a:spcPct val="0"/>
              </a:spcAft>
            </a:pPr>
            <a:r>
              <a:rPr lang="en-US" altLang="en-US" sz="900" dirty="0">
                <a:solidFill>
                  <a:schemeClr val="bg1"/>
                </a:solidFill>
                <a:latin typeface="Trebuchet MS"/>
              </a:rPr>
              <a:t>As a preferred partner to BFSI industry leaders, Sify enables over </a:t>
            </a:r>
            <a:r>
              <a:rPr lang="en-US" altLang="en-US" sz="900" dirty="0">
                <a:solidFill>
                  <a:srgbClr val="BED730"/>
                </a:solidFill>
                <a:latin typeface="Trebuchet MS"/>
              </a:rPr>
              <a:t>60% </a:t>
            </a:r>
            <a:r>
              <a:rPr lang="en-US" altLang="en-US" sz="900" dirty="0">
                <a:solidFill>
                  <a:schemeClr val="bg1"/>
                </a:solidFill>
                <a:latin typeface="Trebuchet MS"/>
              </a:rPr>
              <a:t>of financial transactions in India through its integrated Digital </a:t>
            </a:r>
            <a:r>
              <a:rPr lang="en-US" altLang="en-US" sz="900">
                <a:solidFill>
                  <a:schemeClr val="bg1"/>
                </a:solidFill>
                <a:latin typeface="Trebuchet MS"/>
              </a:rPr>
              <a:t>ICT services,</a:t>
            </a:r>
            <a:endParaRPr lang="en-US" altLang="en-US" sz="900" dirty="0">
              <a:solidFill>
                <a:schemeClr val="bg1"/>
              </a:solidFill>
              <a:latin typeface="Trebuchet MS"/>
            </a:endParaRPr>
          </a:p>
          <a:p>
            <a:pPr defTabSz="914355" eaLnBrk="0" fontAlgn="base" hangingPunct="0">
              <a:spcBef>
                <a:spcPct val="0"/>
              </a:spcBef>
              <a:spcAft>
                <a:spcPct val="0"/>
              </a:spcAft>
            </a:pPr>
            <a:r>
              <a:rPr lang="en-US" altLang="en-US" sz="900" dirty="0">
                <a:solidFill>
                  <a:schemeClr val="bg1"/>
                </a:solidFill>
                <a:latin typeface="Trebuchet MS"/>
              </a:rPr>
              <a:t>built on data centers, cloud, network, and digital services. Sify is proud to support the government's digital initiatives, digital payments, and financial inclusion with its comprehensive hosting, network, and managed services.</a:t>
            </a:r>
            <a:endParaRPr lang="en-US" sz="900" dirty="0">
              <a:solidFill>
                <a:schemeClr val="bg1"/>
              </a:solidFill>
            </a:endParaRPr>
          </a:p>
        </p:txBody>
      </p:sp>
    </p:spTree>
    <p:extLst>
      <p:ext uri="{BB962C8B-B14F-4D97-AF65-F5344CB8AC3E}">
        <p14:creationId xmlns:p14="http://schemas.microsoft.com/office/powerpoint/2010/main" val="5798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7A1F92D-AD6B-A4ED-A180-41E7EB4A7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256"/>
            <a:ext cx="9144000"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D24007B-9127-C0FE-8E8B-C6241B3DDD13}"/>
              </a:ext>
            </a:extLst>
          </p:cNvPr>
          <p:cNvSpPr/>
          <p:nvPr/>
        </p:nvSpPr>
        <p:spPr>
          <a:xfrm>
            <a:off x="0" y="0"/>
            <a:ext cx="9144000"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endParaRPr lang="en-IN" sz="1800" dirty="0">
              <a:solidFill>
                <a:prstClr val="white"/>
              </a:solidFill>
              <a:latin typeface="Trebuchet MS"/>
            </a:endParaRPr>
          </a:p>
        </p:txBody>
      </p:sp>
      <p:sp>
        <p:nvSpPr>
          <p:cNvPr id="2" name="TextBox 1">
            <a:extLst>
              <a:ext uri="{FF2B5EF4-FFF2-40B4-BE49-F238E27FC236}">
                <a16:creationId xmlns:a16="http://schemas.microsoft.com/office/drawing/2014/main" id="{B8E32C9A-3950-1E5A-5BBD-4D42C3F39A21}"/>
              </a:ext>
            </a:extLst>
          </p:cNvPr>
          <p:cNvSpPr txBox="1"/>
          <p:nvPr/>
        </p:nvSpPr>
        <p:spPr>
          <a:xfrm>
            <a:off x="1767118" y="4093804"/>
            <a:ext cx="5700021" cy="523220"/>
          </a:xfrm>
          <a:prstGeom prst="rect">
            <a:avLst/>
          </a:prstGeom>
          <a:noFill/>
        </p:spPr>
        <p:txBody>
          <a:bodyPr wrap="square" rtlCol="0">
            <a:spAutoFit/>
          </a:bodyPr>
          <a:lstStyle/>
          <a:p>
            <a:pPr algn="ctr" defTabSz="457166">
              <a:spcAft>
                <a:spcPts val="600"/>
              </a:spcAft>
              <a:defRPr/>
            </a:pPr>
            <a:r>
              <a:rPr lang="en-IN" sz="2800"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1718134" y="1136586"/>
            <a:ext cx="5732705" cy="948743"/>
            <a:chOff x="323850" y="2753261"/>
            <a:chExt cx="8496300" cy="1406110"/>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49142"/>
            </a:xfrm>
            <a:prstGeom prst="rect">
              <a:avLst/>
            </a:prstGeom>
            <a:noFill/>
          </p:spPr>
          <p:txBody>
            <a:bodyPr wrap="square" rtlCol="0">
              <a:spAutoFit/>
            </a:bodyPr>
            <a:lstStyle/>
            <a:p>
              <a:pPr defTabSz="685766">
                <a:defRPr/>
              </a:pPr>
              <a:r>
                <a:rPr lang="en-US" sz="4000" b="1" dirty="0">
                  <a:solidFill>
                    <a:srgbClr val="BED730"/>
                  </a:solidFill>
                  <a:latin typeface="Trebuchet MS"/>
                </a:rPr>
                <a:t>Tried  Tested  Trusted</a:t>
              </a:r>
              <a:endParaRPr lang="en-IN" sz="4000"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501763"/>
            </a:xfrm>
            <a:prstGeom prst="rect">
              <a:avLst/>
            </a:prstGeom>
            <a:noFill/>
          </p:spPr>
          <p:txBody>
            <a:bodyPr wrap="square" rtlCol="0">
              <a:spAutoFit/>
            </a:bodyPr>
            <a:lstStyle/>
            <a:p>
              <a:pPr defTabSz="685766">
                <a:defRPr/>
              </a:pPr>
              <a:r>
                <a:rPr lang="en-US" sz="1600" b="1" dirty="0">
                  <a:solidFill>
                    <a:prstClr val="white"/>
                  </a:solidFill>
                  <a:latin typeface="Trebuchet MS"/>
                </a:rPr>
                <a:t>Your digital infrastructure partner for over 23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2172AB10-2064-77EC-B5AD-6A162D606387}"/>
              </a:ext>
            </a:extLst>
          </p:cNvPr>
          <p:cNvGrpSpPr/>
          <p:nvPr/>
        </p:nvGrpSpPr>
        <p:grpSpPr>
          <a:xfrm>
            <a:off x="483929" y="2565720"/>
            <a:ext cx="945000" cy="894286"/>
            <a:chOff x="444173" y="2556318"/>
            <a:chExt cx="945000" cy="894286"/>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a:t>
              </a:r>
            </a:p>
            <a:p>
              <a:pPr algn="ctr" defTabSz="685783">
                <a:defRPr/>
              </a:pPr>
              <a:r>
                <a:rPr lang="en-IN" sz="750" dirty="0">
                  <a:solidFill>
                    <a:prstClr val="white"/>
                  </a:solidFill>
                  <a:latin typeface="TheSansOffice" panose="020B0503040302060204"/>
                </a:rPr>
                <a:t>Infra Services</a:t>
              </a:r>
              <a:endParaRPr lang="en-US" sz="75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2"/>
            <a:ext cx="945000" cy="886833"/>
            <a:chOff x="5726469" y="2563772"/>
            <a:chExt cx="945000" cy="886832"/>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Digital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2"/>
            <a:ext cx="945000" cy="886833"/>
            <a:chOff x="6784264" y="2563771"/>
            <a:chExt cx="945000" cy="886833"/>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Industry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0"/>
            <a:ext cx="945000" cy="892360"/>
            <a:chOff x="4675343" y="2558244"/>
            <a:chExt cx="945000" cy="892360"/>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 &amp; IT</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3"/>
            <a:ext cx="945000" cy="879378"/>
            <a:chOff x="2568712" y="2571226"/>
            <a:chExt cx="945000" cy="879378"/>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23165"/>
            </a:xfrm>
            <a:prstGeom prst="rect">
              <a:avLst/>
            </a:prstGeom>
            <a:noFill/>
          </p:spPr>
          <p:txBody>
            <a:bodyPr wrap="square" rtlCol="0">
              <a:spAutoFit/>
            </a:bodyPr>
            <a:lstStyle/>
            <a:p>
              <a:pPr algn="ctr" defTabSz="685783">
                <a:defRPr/>
              </a:pPr>
              <a:r>
                <a:rPr lang="pt-BR" sz="750">
                  <a:solidFill>
                    <a:prstClr val="white"/>
                  </a:solidFill>
                  <a:latin typeface="TheSansOffice" panose="020B0503040302060204"/>
                </a:rPr>
                <a:t>Data Center</a:t>
              </a:r>
            </a:p>
            <a:p>
              <a:pPr algn="ctr" defTabSz="685783">
                <a:defRPr/>
              </a:pPr>
              <a:r>
                <a:rPr lang="pt-BR" sz="750">
                  <a:solidFill>
                    <a:prstClr val="white"/>
                  </a:solidFill>
                  <a:latin typeface="TheSansOffice" panose="020B0503040302060204"/>
                </a:rPr>
                <a:t>Colo Services</a:t>
              </a:r>
              <a:endParaRPr lang="en-US" sz="75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0"/>
            <a:ext cx="945000" cy="892360"/>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CloudInfinit</a:t>
              </a:r>
            </a:p>
            <a:p>
              <a:pPr algn="ctr" defTabSz="685783">
                <a:defRPr/>
              </a:pPr>
              <a:r>
                <a:rPr lang="en-IN" sz="750" dirty="0">
                  <a:solidFill>
                    <a:prstClr val="white"/>
                  </a:solidFill>
                  <a:latin typeface="TheSansOffice" panose="020B0503040302060204"/>
                </a:rPr>
                <a:t>Ent Cloud Infra</a:t>
              </a:r>
              <a:endParaRPr lang="en-US" sz="75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0"/>
            <a:ext cx="945000" cy="869614"/>
            <a:chOff x="1508631" y="2580990"/>
            <a:chExt cx="945000" cy="869614"/>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 Digital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0"/>
            <a:ext cx="945000" cy="862162"/>
            <a:chOff x="7837240" y="2588442"/>
            <a:chExt cx="945000" cy="862162"/>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Security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spTree>
    <p:extLst>
      <p:ext uri="{BB962C8B-B14F-4D97-AF65-F5344CB8AC3E}">
        <p14:creationId xmlns:p14="http://schemas.microsoft.com/office/powerpoint/2010/main" val="40354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32360" y="778657"/>
            <a:ext cx="1563282"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704159" y="778658"/>
            <a:ext cx="1563283"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6964384" y="2827800"/>
            <a:ext cx="1761446" cy="1950085"/>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7005856" y="820562"/>
            <a:ext cx="1563284" cy="1896192"/>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BFSI BUSINESS PRIORITIES</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57200"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Diverse Product Portfolio</a:t>
            </a:r>
            <a:endParaRPr lang="en-US" sz="1800" dirty="0">
              <a:solidFill>
                <a:prstClr val="black"/>
              </a:solidFill>
              <a:latin typeface="Trebuchet MS"/>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2628000" y="1073732"/>
            <a:ext cx="1714800" cy="523220"/>
          </a:xfrm>
          <a:prstGeom prst="rect">
            <a:avLst/>
          </a:prstGeom>
          <a:noFill/>
        </p:spPr>
        <p:txBody>
          <a:bodyPr wrap="square" lIns="91440" tIns="45720" rIns="91440" bIns="45720" rtlCol="0" anchor="t">
            <a:spAutoFit/>
          </a:bodyPr>
          <a:lstStyle/>
          <a:p>
            <a:pPr algn="ctr" defTabSz="685766"/>
            <a:r>
              <a:rPr lang="en-US" sz="1400" b="1" dirty="0">
                <a:solidFill>
                  <a:srgbClr val="BED730"/>
                </a:solidFill>
                <a:latin typeface="Trebuchet MS"/>
              </a:rPr>
              <a:t>Customer Centric Services</a:t>
            </a:r>
          </a:p>
        </p:txBody>
      </p:sp>
      <p:sp>
        <p:nvSpPr>
          <p:cNvPr id="16" name="TextBox 15">
            <a:extLst>
              <a:ext uri="{FF2B5EF4-FFF2-40B4-BE49-F238E27FC236}">
                <a16:creationId xmlns:a16="http://schemas.microsoft.com/office/drawing/2014/main" id="{7550A0F8-467D-BA67-B845-21708F753876}"/>
              </a:ext>
            </a:extLst>
          </p:cNvPr>
          <p:cNvSpPr txBox="1"/>
          <p:nvPr/>
        </p:nvSpPr>
        <p:spPr>
          <a:xfrm>
            <a:off x="7003665" y="3070392"/>
            <a:ext cx="1714800" cy="523220"/>
          </a:xfrm>
          <a:prstGeom prst="rect">
            <a:avLst/>
          </a:prstGeom>
          <a:noFill/>
        </p:spPr>
        <p:txBody>
          <a:bodyPr wrap="square" lIns="91440" tIns="45720" rIns="91440" bIns="45720" rtlCol="0" anchor="t">
            <a:spAutoFit/>
          </a:bodyPr>
          <a:lstStyle/>
          <a:p>
            <a:pPr algn="ctr" defTabSz="685766"/>
            <a:r>
              <a:rPr lang="en-US" sz="1400" b="1" dirty="0">
                <a:solidFill>
                  <a:srgbClr val="BED730"/>
                </a:solidFill>
                <a:latin typeface="Trebuchet MS"/>
              </a:rPr>
              <a:t>Personalized Solutions</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72000" y="1126247"/>
            <a:ext cx="1714800" cy="523220"/>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Digital</a:t>
            </a:r>
          </a:p>
          <a:p>
            <a:pPr algn="ctr" defTabSz="685766"/>
            <a:r>
              <a:rPr lang="en-GB" sz="1400" b="1" dirty="0">
                <a:solidFill>
                  <a:srgbClr val="BED730"/>
                </a:solidFill>
                <a:latin typeface="Trebuchet MS"/>
              </a:rPr>
              <a:t> Security </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54845" y="2828603"/>
            <a:ext cx="1761445"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478766" y="3024595"/>
            <a:ext cx="1714800" cy="523220"/>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Multi-channel Accessibility</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581582" y="2828236"/>
            <a:ext cx="1761447"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09560" y="3024226"/>
            <a:ext cx="1714800" cy="523220"/>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Financial Inclusion</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800974" y="2828235"/>
            <a:ext cx="1761447"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824896" y="3024226"/>
            <a:ext cx="1714800" cy="307777"/>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Neo Banking</a:t>
            </a: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4876043" y="800196"/>
            <a:ext cx="1563113"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4800798" y="1095354"/>
            <a:ext cx="1714800" cy="307777"/>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Compliance-Ready</a:t>
            </a:r>
          </a:p>
        </p:txBody>
      </p:sp>
      <p:sp>
        <p:nvSpPr>
          <p:cNvPr id="25" name="TextBox 42">
            <a:extLst>
              <a:ext uri="{FF2B5EF4-FFF2-40B4-BE49-F238E27FC236}">
                <a16:creationId xmlns:a16="http://schemas.microsoft.com/office/drawing/2014/main" id="{1B933E32-A017-55C7-E92B-E729C8049030}"/>
              </a:ext>
            </a:extLst>
          </p:cNvPr>
          <p:cNvSpPr txBox="1"/>
          <p:nvPr/>
        </p:nvSpPr>
        <p:spPr>
          <a:xfrm>
            <a:off x="478766" y="168366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Innovative products/services for evolving customers needs- Saving accounts, loans, insurance, and digital payment solutions </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539712" y="1689306"/>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Unique experience, exceptional customer service, addressing issues, &amp; continuously improving services </a:t>
            </a:r>
          </a:p>
        </p:txBody>
      </p:sp>
      <p:sp>
        <p:nvSpPr>
          <p:cNvPr id="27" name="TextBox 42">
            <a:extLst>
              <a:ext uri="{FF2B5EF4-FFF2-40B4-BE49-F238E27FC236}">
                <a16:creationId xmlns:a16="http://schemas.microsoft.com/office/drawing/2014/main" id="{C11813D5-B193-4C90-4B26-36424344DB88}"/>
              </a:ext>
            </a:extLst>
          </p:cNvPr>
          <p:cNvSpPr txBox="1"/>
          <p:nvPr/>
        </p:nvSpPr>
        <p:spPr>
          <a:xfrm>
            <a:off x="6945041" y="3617428"/>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Tailored products/services for individual customer needs. Addressing specific queries, preferences, and achieving financial goals</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887594" y="167965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Fraud detection &amp; prevention, cyber security protocols, and data privacy to safeguard customer information &amp; core systems</a:t>
            </a:r>
          </a:p>
        </p:txBody>
      </p:sp>
      <p:sp>
        <p:nvSpPr>
          <p:cNvPr id="29" name="TextBox 42">
            <a:extLst>
              <a:ext uri="{FF2B5EF4-FFF2-40B4-BE49-F238E27FC236}">
                <a16:creationId xmlns:a16="http://schemas.microsoft.com/office/drawing/2014/main" id="{2EFEA5EC-C72E-DD9E-867F-852D65F6CAA9}"/>
              </a:ext>
            </a:extLst>
          </p:cNvPr>
          <p:cNvSpPr txBox="1"/>
          <p:nvPr/>
        </p:nvSpPr>
        <p:spPr>
          <a:xfrm>
            <a:off x="474623" y="3634531"/>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Seamless experience across multiple channels- branch, ATMs, online banking, mobile apps, and phone banking</a:t>
            </a:r>
          </a:p>
        </p:txBody>
      </p:sp>
      <p:sp>
        <p:nvSpPr>
          <p:cNvPr id="30" name="TextBox 42">
            <a:extLst>
              <a:ext uri="{FF2B5EF4-FFF2-40B4-BE49-F238E27FC236}">
                <a16:creationId xmlns:a16="http://schemas.microsoft.com/office/drawing/2014/main" id="{A51F0F11-094A-58F4-D300-FA64ECC90F54}"/>
              </a:ext>
            </a:extLst>
          </p:cNvPr>
          <p:cNvSpPr txBox="1"/>
          <p:nvPr/>
        </p:nvSpPr>
        <p:spPr>
          <a:xfrm>
            <a:off x="2606255" y="3634531"/>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Serving the unserved &amp; underserved segments of society- rural and low-income communities</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824896" y="3623990"/>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Digital first banking experience, operates completely online ensuring simplified processes and enhanced banking experience</a:t>
            </a:r>
          </a:p>
        </p:txBody>
      </p:sp>
      <p:sp>
        <p:nvSpPr>
          <p:cNvPr id="32" name="TextBox 42">
            <a:extLst>
              <a:ext uri="{FF2B5EF4-FFF2-40B4-BE49-F238E27FC236}">
                <a16:creationId xmlns:a16="http://schemas.microsoft.com/office/drawing/2014/main" id="{BB0DB4F4-2F8C-271C-E2AF-D6F6C1922A93}"/>
              </a:ext>
            </a:extLst>
          </p:cNvPr>
          <p:cNvSpPr txBox="1"/>
          <p:nvPr/>
        </p:nvSpPr>
        <p:spPr>
          <a:xfrm>
            <a:off x="4757308" y="1727112"/>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Adherence to compliance with RBI, IRDA, SEBI.</a:t>
            </a:r>
          </a:p>
          <a:p>
            <a:pPr algn="ctr" defTabSz="685647">
              <a:defRPr/>
            </a:pPr>
            <a:r>
              <a:rPr lang="en-US" sz="800" dirty="0">
                <a:solidFill>
                  <a:prstClr val="white">
                    <a:lumMod val="75000"/>
                  </a:prstClr>
                </a:solidFill>
                <a:latin typeface="Trebuchet MS"/>
                <a:cs typeface="Calibri" panose="020F0502020204030204" pitchFamily="34" charset="0"/>
              </a:rPr>
              <a:t> Compliance frameworks, risk mgmt., and governance transparency</a:t>
            </a:r>
          </a:p>
        </p:txBody>
      </p:sp>
    </p:spTree>
    <p:extLst>
      <p:ext uri="{BB962C8B-B14F-4D97-AF65-F5344CB8AC3E}">
        <p14:creationId xmlns:p14="http://schemas.microsoft.com/office/powerpoint/2010/main" val="17878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32360" y="778657"/>
            <a:ext cx="1563282"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defRPr/>
            </a:pPr>
            <a:endParaRPr lang="en-IN" sz="1800" dirty="0">
              <a:solidFill>
                <a:prstClr val="white"/>
              </a:solidFill>
              <a:latin typeface="TheSansOffice" panose="020B050304030206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704159" y="778658"/>
            <a:ext cx="1563283"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400" b="1" dirty="0">
              <a:solidFill>
                <a:srgbClr val="BED730"/>
              </a:solidFill>
              <a:latin typeface="Trebuchet MS"/>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4850274" y="804342"/>
            <a:ext cx="1584736" cy="1950085"/>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defRPr/>
            </a:pPr>
            <a:endParaRPr lang="en-IN" sz="1800" dirty="0">
              <a:solidFill>
                <a:prstClr val="white"/>
              </a:solidFill>
              <a:latin typeface="TheSansOffice" panose="020B050304030206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6958352" y="2837314"/>
            <a:ext cx="1743291" cy="1979999"/>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Business Priorities translating to </a:t>
            </a:r>
            <a:br>
              <a:rPr lang="en-US" dirty="0"/>
            </a:br>
            <a:r>
              <a:rPr lang="en-US" dirty="0"/>
              <a:t>technology demands </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57200" y="1073732"/>
            <a:ext cx="1714800" cy="523220"/>
          </a:xfrm>
          <a:prstGeom prst="rect">
            <a:avLst/>
          </a:prstGeom>
          <a:noFill/>
        </p:spPr>
        <p:txBody>
          <a:bodyPr wrap="square" lIns="91440" tIns="45720" rIns="91440" bIns="45720" rtlCol="0" anchor="t">
            <a:spAutoFit/>
          </a:bodyPr>
          <a:lstStyle/>
          <a:p>
            <a:pPr algn="ctr" defTabSz="685766">
              <a:defRPr/>
            </a:pPr>
            <a:r>
              <a:rPr lang="en-US" sz="1400" b="1" dirty="0">
                <a:solidFill>
                  <a:srgbClr val="BED730"/>
                </a:solidFill>
                <a:latin typeface="Trebuchet MS"/>
              </a:rPr>
              <a:t>Digital-first platforms</a:t>
            </a:r>
          </a:p>
        </p:txBody>
      </p:sp>
      <p:sp>
        <p:nvSpPr>
          <p:cNvPr id="15" name="TextBox 14">
            <a:extLst>
              <a:ext uri="{FF2B5EF4-FFF2-40B4-BE49-F238E27FC236}">
                <a16:creationId xmlns:a16="http://schemas.microsoft.com/office/drawing/2014/main" id="{E8F13817-2CD3-9208-4788-C763910DFD7D}"/>
              </a:ext>
            </a:extLst>
          </p:cNvPr>
          <p:cNvSpPr txBox="1"/>
          <p:nvPr/>
        </p:nvSpPr>
        <p:spPr>
          <a:xfrm>
            <a:off x="2628000" y="1073732"/>
            <a:ext cx="1714800" cy="523220"/>
          </a:xfrm>
          <a:prstGeom prst="rect">
            <a:avLst/>
          </a:prstGeom>
          <a:noFill/>
        </p:spPr>
        <p:txBody>
          <a:bodyPr wrap="square" lIns="91440" tIns="45720" rIns="91440" bIns="45720" rtlCol="0" anchor="t">
            <a:spAutoFit/>
          </a:bodyPr>
          <a:lstStyle/>
          <a:p>
            <a:pPr algn="ctr" defTabSz="685766">
              <a:defRPr/>
            </a:pPr>
            <a:r>
              <a:rPr lang="en-US" sz="1400" b="1" dirty="0">
                <a:solidFill>
                  <a:srgbClr val="BED730"/>
                </a:solidFill>
                <a:latin typeface="Trebuchet MS"/>
              </a:rPr>
              <a:t>User </a:t>
            </a:r>
          </a:p>
          <a:p>
            <a:pPr algn="ctr" defTabSz="685766">
              <a:defRPr/>
            </a:pPr>
            <a:r>
              <a:rPr lang="en-US" sz="1400" b="1" dirty="0">
                <a:solidFill>
                  <a:srgbClr val="BED730"/>
                </a:solidFill>
                <a:latin typeface="Trebuchet MS"/>
              </a:rPr>
              <a:t>Experience</a:t>
            </a:r>
          </a:p>
        </p:txBody>
      </p:sp>
      <p:sp>
        <p:nvSpPr>
          <p:cNvPr id="16" name="TextBox 15">
            <a:extLst>
              <a:ext uri="{FF2B5EF4-FFF2-40B4-BE49-F238E27FC236}">
                <a16:creationId xmlns:a16="http://schemas.microsoft.com/office/drawing/2014/main" id="{7550A0F8-467D-BA67-B845-21708F753876}"/>
              </a:ext>
            </a:extLst>
          </p:cNvPr>
          <p:cNvSpPr txBox="1"/>
          <p:nvPr/>
        </p:nvSpPr>
        <p:spPr>
          <a:xfrm>
            <a:off x="4801199" y="1135289"/>
            <a:ext cx="1714800" cy="307777"/>
          </a:xfrm>
          <a:prstGeom prst="rect">
            <a:avLst/>
          </a:prstGeom>
          <a:noFill/>
        </p:spPr>
        <p:txBody>
          <a:bodyPr wrap="square" lIns="91440" tIns="45720" rIns="91440" bIns="45720" rtlCol="0" anchor="t">
            <a:spAutoFit/>
          </a:bodyPr>
          <a:lstStyle/>
          <a:p>
            <a:pPr algn="ctr" defTabSz="685766">
              <a:defRPr/>
            </a:pPr>
            <a:r>
              <a:rPr lang="en-GB" sz="1400" b="1" dirty="0">
                <a:solidFill>
                  <a:srgbClr val="BED730"/>
                </a:solidFill>
                <a:latin typeface="Trebuchet MS"/>
              </a:rPr>
              <a:t>Cybersecurity</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72598" y="3094898"/>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rgbClr val="BED730"/>
                </a:solidFill>
                <a:latin typeface="Trebuchet MS"/>
              </a:rPr>
              <a:t>Financial Inclusion</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54845" y="2828603"/>
            <a:ext cx="1761445"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478766" y="3024595"/>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rgbClr val="BED730"/>
                </a:solidFill>
                <a:latin typeface="Trebuchet MS"/>
              </a:rPr>
              <a:t>Risk </a:t>
            </a:r>
          </a:p>
          <a:p>
            <a:pPr algn="ctr" defTabSz="685766">
              <a:defRPr/>
            </a:pPr>
            <a:r>
              <a:rPr lang="en-GB" sz="1400" b="1" dirty="0">
                <a:solidFill>
                  <a:srgbClr val="BED730"/>
                </a:solidFill>
                <a:latin typeface="Trebuchet MS"/>
              </a:rPr>
              <a:t>Management</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581582" y="2828236"/>
            <a:ext cx="1761447"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defRPr/>
            </a:pPr>
            <a:endParaRPr lang="en-IN" sz="1800" dirty="0">
              <a:solidFill>
                <a:prstClr val="white"/>
              </a:solidFill>
              <a:latin typeface="TheSansOffice" panose="020B050304030206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09560" y="302422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rgbClr val="BED730"/>
                </a:solidFill>
                <a:latin typeface="Trebuchet MS"/>
              </a:rPr>
              <a:t>Legacy system modernization</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800974" y="2828235"/>
            <a:ext cx="1761447"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824896" y="3024226"/>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rgbClr val="BED730"/>
                </a:solidFill>
                <a:latin typeface="Trebuchet MS"/>
              </a:rPr>
              <a:t>Talent </a:t>
            </a:r>
          </a:p>
          <a:p>
            <a:pPr algn="ctr" defTabSz="685766">
              <a:defRPr/>
            </a:pPr>
            <a:r>
              <a:rPr lang="en-GB" sz="1400" b="1" dirty="0">
                <a:solidFill>
                  <a:srgbClr val="BED730"/>
                </a:solidFill>
                <a:latin typeface="Trebuchet MS"/>
              </a:rPr>
              <a:t>acquisition</a:t>
            </a: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7040006" y="791759"/>
            <a:ext cx="1579986"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6973198" y="1078480"/>
            <a:ext cx="1714800" cy="523220"/>
          </a:xfrm>
          <a:prstGeom prst="rect">
            <a:avLst/>
          </a:prstGeom>
          <a:noFill/>
        </p:spPr>
        <p:txBody>
          <a:bodyPr wrap="square" lIns="91440" tIns="45720" rIns="91440" bIns="45720" rtlCol="0" anchor="t">
            <a:spAutoFit/>
          </a:bodyPr>
          <a:lstStyle/>
          <a:p>
            <a:pPr algn="ctr" defTabSz="685766">
              <a:defRPr/>
            </a:pPr>
            <a:r>
              <a:rPr lang="en-GB" sz="1400" b="1" dirty="0">
                <a:solidFill>
                  <a:srgbClr val="BED730"/>
                </a:solidFill>
                <a:latin typeface="Trebuchet MS"/>
              </a:rPr>
              <a:t>Regulatory Compliance</a:t>
            </a:r>
          </a:p>
        </p:txBody>
      </p:sp>
      <p:sp>
        <p:nvSpPr>
          <p:cNvPr id="25" name="TextBox 42">
            <a:extLst>
              <a:ext uri="{FF2B5EF4-FFF2-40B4-BE49-F238E27FC236}">
                <a16:creationId xmlns:a16="http://schemas.microsoft.com/office/drawing/2014/main" id="{1B933E32-A017-55C7-E92B-E729C8049030}"/>
              </a:ext>
            </a:extLst>
          </p:cNvPr>
          <p:cNvSpPr txBox="1"/>
          <p:nvPr/>
        </p:nvSpPr>
        <p:spPr>
          <a:xfrm>
            <a:off x="368255" y="1682325"/>
            <a:ext cx="18914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Intuitive user experience across platforms- mobile Apps, internet portals, IVRs built on Open APIs, microservices, and cloud for faster time to market</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495800" y="1682326"/>
            <a:ext cx="190973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CRM systems with AI, data analytics, chatbots, and NLP technologies personalizes customer interactions &amp; facilitates omnichannel communication</a:t>
            </a:r>
          </a:p>
        </p:txBody>
      </p:sp>
      <p:sp>
        <p:nvSpPr>
          <p:cNvPr id="27" name="TextBox 42">
            <a:extLst>
              <a:ext uri="{FF2B5EF4-FFF2-40B4-BE49-F238E27FC236}">
                <a16:creationId xmlns:a16="http://schemas.microsoft.com/office/drawing/2014/main" id="{C11813D5-B193-4C90-4B26-36424344DB88}"/>
              </a:ext>
            </a:extLst>
          </p:cNvPr>
          <p:cNvSpPr txBox="1"/>
          <p:nvPr/>
        </p:nvSpPr>
        <p:spPr>
          <a:xfrm>
            <a:off x="4742575" y="1682326"/>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Next gen firewalls, intrusion detection systems, encryption technologies, and multi-factor authentication to protect against cyber threats</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871787" y="3650976"/>
            <a:ext cx="1864404"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Mobile banking, digital payments, and branchless solutions with biometric &amp; Aadhar authentication empowers underserved populations</a:t>
            </a:r>
          </a:p>
        </p:txBody>
      </p:sp>
      <p:sp>
        <p:nvSpPr>
          <p:cNvPr id="29" name="TextBox 42">
            <a:extLst>
              <a:ext uri="{FF2B5EF4-FFF2-40B4-BE49-F238E27FC236}">
                <a16:creationId xmlns:a16="http://schemas.microsoft.com/office/drawing/2014/main" id="{2EFEA5EC-C72E-DD9E-867F-852D65F6CAA9}"/>
              </a:ext>
            </a:extLst>
          </p:cNvPr>
          <p:cNvSpPr txBox="1"/>
          <p:nvPr/>
        </p:nvSpPr>
        <p:spPr>
          <a:xfrm>
            <a:off x="477469" y="3634531"/>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Systems powered by data analytics, machine learning, and predictive modeling help assess and mitigate risks more accurately</a:t>
            </a:r>
          </a:p>
        </p:txBody>
      </p:sp>
      <p:sp>
        <p:nvSpPr>
          <p:cNvPr id="30" name="TextBox 42">
            <a:extLst>
              <a:ext uri="{FF2B5EF4-FFF2-40B4-BE49-F238E27FC236}">
                <a16:creationId xmlns:a16="http://schemas.microsoft.com/office/drawing/2014/main" id="{A51F0F11-094A-58F4-D300-FA64ECC90F54}"/>
              </a:ext>
            </a:extLst>
          </p:cNvPr>
          <p:cNvSpPr txBox="1"/>
          <p:nvPr/>
        </p:nvSpPr>
        <p:spPr>
          <a:xfrm>
            <a:off x="2574259" y="3634161"/>
            <a:ext cx="1799587"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Modernizing legacy systems with app re-platforming, containerization, API enablement facilitates seamless integration while ensuring data integrity and system reliability</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802551" y="3634531"/>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AI-powered recruitment platforms, virtual interviews, assessment tools, and digital learning platforms, enhances right talent sourcing/acquisition</a:t>
            </a:r>
          </a:p>
        </p:txBody>
      </p:sp>
      <p:sp>
        <p:nvSpPr>
          <p:cNvPr id="32" name="TextBox 42">
            <a:extLst>
              <a:ext uri="{FF2B5EF4-FFF2-40B4-BE49-F238E27FC236}">
                <a16:creationId xmlns:a16="http://schemas.microsoft.com/office/drawing/2014/main" id="{BB0DB4F4-2F8C-271C-E2AF-D6F6C1922A93}"/>
              </a:ext>
            </a:extLst>
          </p:cNvPr>
          <p:cNvSpPr txBox="1"/>
          <p:nvPr/>
        </p:nvSpPr>
        <p:spPr>
          <a:xfrm>
            <a:off x="6929107" y="1643190"/>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Automated compliance tools, blockchain for audit trails, AI-driven tools ensures adherence to regulatory requirements-KYC, AML, GDPR</a:t>
            </a:r>
          </a:p>
        </p:txBody>
      </p:sp>
    </p:spTree>
    <p:extLst>
      <p:ext uri="{BB962C8B-B14F-4D97-AF65-F5344CB8AC3E}">
        <p14:creationId xmlns:p14="http://schemas.microsoft.com/office/powerpoint/2010/main" val="1893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1A6296C-3A41-86FA-062D-FB4D9A5B4F99}"/>
              </a:ext>
            </a:extLst>
          </p:cNvPr>
          <p:cNvSpPr/>
          <p:nvPr/>
        </p:nvSpPr>
        <p:spPr>
          <a:xfrm>
            <a:off x="323850" y="987425"/>
            <a:ext cx="8496300" cy="3744913"/>
          </a:xfrm>
          <a:prstGeom prst="roundRect">
            <a:avLst>
              <a:gd name="adj" fmla="val 11828"/>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Where are we moving?</a:t>
            </a:r>
          </a:p>
        </p:txBody>
      </p:sp>
      <p:sp>
        <p:nvSpPr>
          <p:cNvPr id="9" name="TextBox 8">
            <a:extLst>
              <a:ext uri="{FF2B5EF4-FFF2-40B4-BE49-F238E27FC236}">
                <a16:creationId xmlns:a16="http://schemas.microsoft.com/office/drawing/2014/main" id="{2223CCB6-F4A2-9009-DA79-4F3D212594E9}"/>
              </a:ext>
            </a:extLst>
          </p:cNvPr>
          <p:cNvSpPr txBox="1"/>
          <p:nvPr/>
        </p:nvSpPr>
        <p:spPr>
          <a:xfrm>
            <a:off x="371545" y="1257012"/>
            <a:ext cx="1701180" cy="523220"/>
          </a:xfrm>
          <a:prstGeom prst="rect">
            <a:avLst/>
          </a:prstGeom>
          <a:noFill/>
        </p:spPr>
        <p:txBody>
          <a:bodyPr wrap="square" rtlCol="0">
            <a:spAutoFit/>
          </a:bodyPr>
          <a:lstStyle/>
          <a:p>
            <a:pPr defTabSz="457189"/>
            <a:r>
              <a:rPr lang="en-US" sz="1400" b="1" dirty="0">
                <a:solidFill>
                  <a:srgbClr val="BED730"/>
                </a:solidFill>
                <a:latin typeface="Trebuchet MS"/>
              </a:rPr>
              <a:t>TRADITIONAL </a:t>
            </a:r>
          </a:p>
          <a:p>
            <a:pPr defTabSz="457189"/>
            <a:r>
              <a:rPr lang="en-US" sz="1400" b="1" dirty="0">
                <a:solidFill>
                  <a:srgbClr val="BED730"/>
                </a:solidFill>
                <a:latin typeface="Trebuchet MS"/>
              </a:rPr>
              <a:t>IT ENVIRONMENT</a:t>
            </a:r>
          </a:p>
        </p:txBody>
      </p:sp>
      <p:sp>
        <p:nvSpPr>
          <p:cNvPr id="10" name="TextBox 9">
            <a:extLst>
              <a:ext uri="{FF2B5EF4-FFF2-40B4-BE49-F238E27FC236}">
                <a16:creationId xmlns:a16="http://schemas.microsoft.com/office/drawing/2014/main" id="{FECAD54B-58E9-4440-9C13-86BDC1089BCB}"/>
              </a:ext>
            </a:extLst>
          </p:cNvPr>
          <p:cNvSpPr txBox="1"/>
          <p:nvPr/>
        </p:nvSpPr>
        <p:spPr>
          <a:xfrm>
            <a:off x="400444" y="1780232"/>
            <a:ext cx="1672281" cy="2323713"/>
          </a:xfrm>
          <a:prstGeom prst="rect">
            <a:avLst/>
          </a:prstGeom>
          <a:noFill/>
        </p:spPr>
        <p:txBody>
          <a:bodyPr wrap="square" rtlCol="0">
            <a:spAutoFit/>
          </a:bodyPr>
          <a:lstStyle/>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Centralized / </a:t>
            </a:r>
            <a:br>
              <a:rPr lang="en-US" sz="1100" dirty="0">
                <a:solidFill>
                  <a:schemeClr val="bg1"/>
                </a:solidFill>
                <a:latin typeface="Trebuchet MS"/>
              </a:rPr>
            </a:br>
            <a:r>
              <a:rPr lang="en-US" sz="1100" dirty="0">
                <a:solidFill>
                  <a:schemeClr val="bg1"/>
                </a:solidFill>
                <a:latin typeface="Trebuchet MS"/>
              </a:rPr>
              <a:t>on-premise</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Slow to adapt</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Large, sparse, and horizontal</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Manual operations</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Interconnected </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Tier level design</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Subpar security</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a:rPr>
              <a:t>Unregulated</a:t>
            </a:r>
          </a:p>
        </p:txBody>
      </p:sp>
      <p:sp>
        <p:nvSpPr>
          <p:cNvPr id="11" name="TextBox 10">
            <a:extLst>
              <a:ext uri="{FF2B5EF4-FFF2-40B4-BE49-F238E27FC236}">
                <a16:creationId xmlns:a16="http://schemas.microsoft.com/office/drawing/2014/main" id="{5680873D-3258-917F-138A-B26213E6C149}"/>
              </a:ext>
            </a:extLst>
          </p:cNvPr>
          <p:cNvSpPr txBox="1"/>
          <p:nvPr/>
        </p:nvSpPr>
        <p:spPr>
          <a:xfrm>
            <a:off x="7004994" y="1257012"/>
            <a:ext cx="1767461" cy="523220"/>
          </a:xfrm>
          <a:prstGeom prst="rect">
            <a:avLst/>
          </a:prstGeom>
          <a:noFill/>
        </p:spPr>
        <p:txBody>
          <a:bodyPr wrap="square" rtlCol="0">
            <a:spAutoFit/>
          </a:bodyPr>
          <a:lstStyle/>
          <a:p>
            <a:pPr defTabSz="457189"/>
            <a:r>
              <a:rPr lang="en-US" sz="1400" b="1" dirty="0">
                <a:solidFill>
                  <a:srgbClr val="BED730"/>
                </a:solidFill>
                <a:latin typeface="Trebuchet MS"/>
              </a:rPr>
              <a:t>DIGITAL </a:t>
            </a:r>
          </a:p>
          <a:p>
            <a:pPr defTabSz="457189"/>
            <a:r>
              <a:rPr lang="en-US" sz="1400" b="1" dirty="0">
                <a:solidFill>
                  <a:srgbClr val="BED730"/>
                </a:solidFill>
                <a:latin typeface="Trebuchet MS"/>
              </a:rPr>
              <a:t>IT ENVIRONMENT</a:t>
            </a:r>
          </a:p>
        </p:txBody>
      </p:sp>
      <p:sp>
        <p:nvSpPr>
          <p:cNvPr id="12" name="TextBox 11">
            <a:extLst>
              <a:ext uri="{FF2B5EF4-FFF2-40B4-BE49-F238E27FC236}">
                <a16:creationId xmlns:a16="http://schemas.microsoft.com/office/drawing/2014/main" id="{F8E9CA74-2C0E-A7B3-3CEA-359C13FF3E63}"/>
              </a:ext>
            </a:extLst>
          </p:cNvPr>
          <p:cNvSpPr txBox="1"/>
          <p:nvPr/>
        </p:nvSpPr>
        <p:spPr>
          <a:xfrm>
            <a:off x="7004994" y="1780232"/>
            <a:ext cx="1672281" cy="2731517"/>
          </a:xfrm>
          <a:prstGeom prst="rect">
            <a:avLst/>
          </a:prstGeom>
          <a:noFill/>
        </p:spPr>
        <p:txBody>
          <a:bodyPr wrap="square" rtlCol="0">
            <a:spAutoFit/>
          </a:bodyPr>
          <a:lstStyle/>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Distributed / </a:t>
            </a:r>
            <a:br>
              <a:rPr lang="en-US" sz="1100" dirty="0">
                <a:solidFill>
                  <a:schemeClr val="bg1"/>
                </a:solidFill>
                <a:latin typeface="Trebuchet MS"/>
              </a:rPr>
            </a:br>
            <a:r>
              <a:rPr lang="en-US" sz="1100" dirty="0">
                <a:solidFill>
                  <a:schemeClr val="bg1"/>
                </a:solidFill>
                <a:latin typeface="Trebuchet MS"/>
              </a:rPr>
              <a:t>Hybrid IT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Simple, Scalable, Agile and Flexible</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Automated and SLA based operations</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Connecting multi sites</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Heightened Security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BCP- Disaster Recovery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Compliance ready</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a:rPr>
              <a:t>Green and Sustainable </a:t>
            </a:r>
          </a:p>
        </p:txBody>
      </p:sp>
      <p:sp>
        <p:nvSpPr>
          <p:cNvPr id="3" name="TextBox 2">
            <a:extLst>
              <a:ext uri="{FF2B5EF4-FFF2-40B4-BE49-F238E27FC236}">
                <a16:creationId xmlns:a16="http://schemas.microsoft.com/office/drawing/2014/main" id="{34EFE580-368C-CA7F-D637-BCBAA3663D08}"/>
              </a:ext>
            </a:extLst>
          </p:cNvPr>
          <p:cNvSpPr txBox="1"/>
          <p:nvPr/>
        </p:nvSpPr>
        <p:spPr>
          <a:xfrm>
            <a:off x="2377076" y="1279467"/>
            <a:ext cx="1602336" cy="276999"/>
          </a:xfrm>
          <a:prstGeom prst="rect">
            <a:avLst/>
          </a:prstGeom>
          <a:noFill/>
        </p:spPr>
        <p:txBody>
          <a:bodyPr wrap="square" rtlCol="0">
            <a:spAutoFit/>
          </a:bodyPr>
          <a:lstStyle/>
          <a:p>
            <a:pPr algn="ctr" defTabSz="457189"/>
            <a:r>
              <a:rPr lang="en-US" sz="1200" b="1" dirty="0">
                <a:solidFill>
                  <a:schemeClr val="bg1"/>
                </a:solidFill>
                <a:latin typeface="Trebuchet MS"/>
              </a:rPr>
              <a:t>THE PAST</a:t>
            </a:r>
          </a:p>
        </p:txBody>
      </p:sp>
      <p:sp>
        <p:nvSpPr>
          <p:cNvPr id="18" name="TextBox 17">
            <a:extLst>
              <a:ext uri="{FF2B5EF4-FFF2-40B4-BE49-F238E27FC236}">
                <a16:creationId xmlns:a16="http://schemas.microsoft.com/office/drawing/2014/main" id="{9765D291-86D7-6D12-394A-DFFA4841035D}"/>
              </a:ext>
            </a:extLst>
          </p:cNvPr>
          <p:cNvSpPr txBox="1"/>
          <p:nvPr/>
        </p:nvSpPr>
        <p:spPr>
          <a:xfrm>
            <a:off x="5041502" y="1279467"/>
            <a:ext cx="1602336" cy="276999"/>
          </a:xfrm>
          <a:prstGeom prst="rect">
            <a:avLst/>
          </a:prstGeom>
          <a:noFill/>
        </p:spPr>
        <p:txBody>
          <a:bodyPr wrap="square" rtlCol="0">
            <a:spAutoFit/>
          </a:bodyPr>
          <a:lstStyle/>
          <a:p>
            <a:pPr algn="ctr" defTabSz="457189"/>
            <a:r>
              <a:rPr lang="en-US" sz="1200" b="1" dirty="0">
                <a:solidFill>
                  <a:schemeClr val="bg1"/>
                </a:solidFill>
                <a:latin typeface="Trebuchet MS"/>
              </a:rPr>
              <a:t>THE FUTURE</a:t>
            </a:r>
          </a:p>
        </p:txBody>
      </p:sp>
      <p:cxnSp>
        <p:nvCxnSpPr>
          <p:cNvPr id="20" name="Straight Arrow Connector 19">
            <a:extLst>
              <a:ext uri="{FF2B5EF4-FFF2-40B4-BE49-F238E27FC236}">
                <a16:creationId xmlns:a16="http://schemas.microsoft.com/office/drawing/2014/main" id="{6D55E426-AC86-14EF-1AB3-2F1A7717175C}"/>
              </a:ext>
            </a:extLst>
          </p:cNvPr>
          <p:cNvCxnSpPr>
            <a:cxnSpLocks/>
          </p:cNvCxnSpPr>
          <p:nvPr/>
        </p:nvCxnSpPr>
        <p:spPr>
          <a:xfrm>
            <a:off x="4572000" y="987425"/>
            <a:ext cx="0" cy="3744913"/>
          </a:xfrm>
          <a:prstGeom prst="straightConnector1">
            <a:avLst/>
          </a:prstGeom>
          <a:ln w="9525">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2" name="Graphic 21" descr="History with solid fill">
            <a:extLst>
              <a:ext uri="{FF2B5EF4-FFF2-40B4-BE49-F238E27FC236}">
                <a16:creationId xmlns:a16="http://schemas.microsoft.com/office/drawing/2014/main" id="{7960029D-C7FB-94CE-0CFF-FF17CF94F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8244" y="1600737"/>
            <a:ext cx="720000" cy="720000"/>
          </a:xfrm>
          <a:prstGeom prst="rect">
            <a:avLst/>
          </a:prstGeom>
        </p:spPr>
      </p:pic>
      <p:pic>
        <p:nvPicPr>
          <p:cNvPr id="24" name="Graphic 23" descr="Future with solid fill">
            <a:extLst>
              <a:ext uri="{FF2B5EF4-FFF2-40B4-BE49-F238E27FC236}">
                <a16:creationId xmlns:a16="http://schemas.microsoft.com/office/drawing/2014/main" id="{9F5F8D44-FBE3-A4D9-EFB6-2554DE4A7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2670" y="1536850"/>
            <a:ext cx="720000" cy="720000"/>
          </a:xfrm>
          <a:prstGeom prst="rect">
            <a:avLst/>
          </a:prstGeom>
        </p:spPr>
      </p:pic>
      <p:grpSp>
        <p:nvGrpSpPr>
          <p:cNvPr id="82" name="Group 81">
            <a:extLst>
              <a:ext uri="{FF2B5EF4-FFF2-40B4-BE49-F238E27FC236}">
                <a16:creationId xmlns:a16="http://schemas.microsoft.com/office/drawing/2014/main" id="{CAF1159F-A791-7587-4E92-A81DBEFDF26F}"/>
              </a:ext>
            </a:extLst>
          </p:cNvPr>
          <p:cNvGrpSpPr/>
          <p:nvPr/>
        </p:nvGrpSpPr>
        <p:grpSpPr>
          <a:xfrm>
            <a:off x="2130013" y="2663037"/>
            <a:ext cx="2096463" cy="1145827"/>
            <a:chOff x="2147156" y="2571750"/>
            <a:chExt cx="2245376" cy="1227216"/>
          </a:xfrm>
        </p:grpSpPr>
        <p:sp>
          <p:nvSpPr>
            <p:cNvPr id="79" name="Rounded Rectangle 78">
              <a:extLst>
                <a:ext uri="{FF2B5EF4-FFF2-40B4-BE49-F238E27FC236}">
                  <a16:creationId xmlns:a16="http://schemas.microsoft.com/office/drawing/2014/main" id="{5F7279F1-6D25-4E32-528C-6F09DB6EF976}"/>
                </a:ext>
              </a:extLst>
            </p:cNvPr>
            <p:cNvSpPr/>
            <p:nvPr/>
          </p:nvSpPr>
          <p:spPr>
            <a:xfrm>
              <a:off x="2147156"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06DFCC1D-702B-8D79-D591-78499B02A9AB}"/>
                </a:ext>
              </a:extLst>
            </p:cNvPr>
            <p:cNvSpPr/>
            <p:nvPr/>
          </p:nvSpPr>
          <p:spPr>
            <a:xfrm>
              <a:off x="3323989"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B24637-4CA8-5211-3F3F-6A188CBF4515}"/>
                </a:ext>
              </a:extLst>
            </p:cNvPr>
            <p:cNvSpPr txBox="1"/>
            <p:nvPr/>
          </p:nvSpPr>
          <p:spPr>
            <a:xfrm>
              <a:off x="2147156" y="2721116"/>
              <a:ext cx="1068543" cy="247228"/>
            </a:xfrm>
            <a:prstGeom prst="rect">
              <a:avLst/>
            </a:prstGeom>
            <a:noFill/>
          </p:spPr>
          <p:txBody>
            <a:bodyPr wrap="square" rtlCol="0">
              <a:spAutoFit/>
            </a:bodyPr>
            <a:lstStyle/>
            <a:p>
              <a:pPr algn="ctr" defTabSz="457189"/>
              <a:r>
                <a:rPr lang="en-US" sz="900" b="1" dirty="0">
                  <a:solidFill>
                    <a:schemeClr val="bg1">
                      <a:lumMod val="95000"/>
                    </a:schemeClr>
                  </a:solidFill>
                  <a:latin typeface="Trebuchet MS"/>
                </a:rPr>
                <a:t>On-Premises</a:t>
              </a:r>
            </a:p>
          </p:txBody>
        </p:sp>
        <p:sp>
          <p:nvSpPr>
            <p:cNvPr id="14" name="TextBox 13">
              <a:extLst>
                <a:ext uri="{FF2B5EF4-FFF2-40B4-BE49-F238E27FC236}">
                  <a16:creationId xmlns:a16="http://schemas.microsoft.com/office/drawing/2014/main" id="{DCD33E21-5F70-65CC-4B48-B56711AC149C}"/>
                </a:ext>
              </a:extLst>
            </p:cNvPr>
            <p:cNvSpPr txBox="1"/>
            <p:nvPr/>
          </p:nvSpPr>
          <p:spPr>
            <a:xfrm>
              <a:off x="2147156" y="3429634"/>
              <a:ext cx="1068543" cy="230747"/>
            </a:xfrm>
            <a:prstGeom prst="rect">
              <a:avLst/>
            </a:prstGeom>
            <a:noFill/>
          </p:spPr>
          <p:txBody>
            <a:bodyPr wrap="square" rtlCol="0">
              <a:spAutoFit/>
            </a:bodyPr>
            <a:lstStyle/>
            <a:p>
              <a:pPr algn="ctr" defTabSz="457189"/>
              <a:r>
                <a:rPr lang="en-US" sz="800" dirty="0">
                  <a:solidFill>
                    <a:schemeClr val="bg1">
                      <a:lumMod val="95000"/>
                    </a:schemeClr>
                  </a:solidFill>
                  <a:latin typeface="Trebuchet MS"/>
                </a:rPr>
                <a:t>Primary Site</a:t>
              </a:r>
            </a:p>
          </p:txBody>
        </p:sp>
        <p:sp>
          <p:nvSpPr>
            <p:cNvPr id="16" name="TextBox 15">
              <a:extLst>
                <a:ext uri="{FF2B5EF4-FFF2-40B4-BE49-F238E27FC236}">
                  <a16:creationId xmlns:a16="http://schemas.microsoft.com/office/drawing/2014/main" id="{D6F71915-5C10-AA6B-2AD5-32D42C378C21}"/>
                </a:ext>
              </a:extLst>
            </p:cNvPr>
            <p:cNvSpPr txBox="1"/>
            <p:nvPr/>
          </p:nvSpPr>
          <p:spPr>
            <a:xfrm>
              <a:off x="3323989" y="2721116"/>
              <a:ext cx="1068543" cy="247228"/>
            </a:xfrm>
            <a:prstGeom prst="rect">
              <a:avLst/>
            </a:prstGeom>
            <a:noFill/>
          </p:spPr>
          <p:txBody>
            <a:bodyPr wrap="square" rtlCol="0">
              <a:spAutoFit/>
            </a:bodyPr>
            <a:lstStyle/>
            <a:p>
              <a:pPr algn="ctr" defTabSz="457189"/>
              <a:r>
                <a:rPr lang="en-US" sz="900" b="1" dirty="0">
                  <a:solidFill>
                    <a:schemeClr val="bg1">
                      <a:lumMod val="95000"/>
                    </a:schemeClr>
                  </a:solidFill>
                  <a:latin typeface="Trebuchet MS"/>
                </a:rPr>
                <a:t>On-Premises</a:t>
              </a:r>
            </a:p>
          </p:txBody>
        </p:sp>
        <p:sp>
          <p:nvSpPr>
            <p:cNvPr id="17" name="TextBox 16">
              <a:extLst>
                <a:ext uri="{FF2B5EF4-FFF2-40B4-BE49-F238E27FC236}">
                  <a16:creationId xmlns:a16="http://schemas.microsoft.com/office/drawing/2014/main" id="{B7546ED5-B0D1-7496-BA91-F35997D24DDD}"/>
                </a:ext>
              </a:extLst>
            </p:cNvPr>
            <p:cNvSpPr txBox="1"/>
            <p:nvPr/>
          </p:nvSpPr>
          <p:spPr>
            <a:xfrm>
              <a:off x="3323989" y="3429634"/>
              <a:ext cx="1068543" cy="362602"/>
            </a:xfrm>
            <a:prstGeom prst="rect">
              <a:avLst/>
            </a:prstGeom>
            <a:noFill/>
          </p:spPr>
          <p:txBody>
            <a:bodyPr wrap="square" rtlCol="0">
              <a:spAutoFit/>
            </a:bodyPr>
            <a:lstStyle/>
            <a:p>
              <a:pPr algn="ctr" defTabSz="457189"/>
              <a:r>
                <a:rPr lang="en-US" sz="800" dirty="0">
                  <a:solidFill>
                    <a:schemeClr val="bg1">
                      <a:lumMod val="95000"/>
                    </a:schemeClr>
                  </a:solidFill>
                  <a:latin typeface="Trebuchet MS"/>
                </a:rPr>
                <a:t>Secondary Site/DR</a:t>
              </a: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21E21DC8-668D-5F00-F45A-B1A0FAFDAA41}"/>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501427" y="3003501"/>
              <a:ext cx="360000" cy="3600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44CD9A4D-1703-F4C7-1A15-30500395E89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678260" y="3003501"/>
              <a:ext cx="360000" cy="360000"/>
            </a:xfrm>
            <a:prstGeom prst="rect">
              <a:avLst/>
            </a:prstGeom>
          </p:spPr>
        </p:pic>
      </p:grpSp>
      <p:grpSp>
        <p:nvGrpSpPr>
          <p:cNvPr id="81" name="Group 80">
            <a:extLst>
              <a:ext uri="{FF2B5EF4-FFF2-40B4-BE49-F238E27FC236}">
                <a16:creationId xmlns:a16="http://schemas.microsoft.com/office/drawing/2014/main" id="{21CA6C08-F28F-7E81-9CD5-520A4DF976A2}"/>
              </a:ext>
            </a:extLst>
          </p:cNvPr>
          <p:cNvGrpSpPr/>
          <p:nvPr/>
        </p:nvGrpSpPr>
        <p:grpSpPr>
          <a:xfrm>
            <a:off x="4900381" y="2272352"/>
            <a:ext cx="1884579" cy="2053358"/>
            <a:chOff x="4897783" y="2447786"/>
            <a:chExt cx="1884579" cy="2053358"/>
          </a:xfrm>
        </p:grpSpPr>
        <p:sp>
          <p:nvSpPr>
            <p:cNvPr id="30" name="Oval 29">
              <a:extLst>
                <a:ext uri="{FF2B5EF4-FFF2-40B4-BE49-F238E27FC236}">
                  <a16:creationId xmlns:a16="http://schemas.microsoft.com/office/drawing/2014/main" id="{DF89F77F-F8AA-45B5-A0C0-CEAA2FF797E0}"/>
                </a:ext>
              </a:extLst>
            </p:cNvPr>
            <p:cNvSpPr/>
            <p:nvPr/>
          </p:nvSpPr>
          <p:spPr>
            <a:xfrm>
              <a:off x="5615784" y="331825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1987E2C-4840-5931-566C-9F829B1A3315}"/>
                </a:ext>
              </a:extLst>
            </p:cNvPr>
            <p:cNvSpPr/>
            <p:nvPr/>
          </p:nvSpPr>
          <p:spPr>
            <a:xfrm>
              <a:off x="5615784" y="267898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0BE31E-1964-E5DF-3F4E-9F9CFD3FDA9F}"/>
                </a:ext>
              </a:extLst>
            </p:cNvPr>
            <p:cNvSpPr/>
            <p:nvPr/>
          </p:nvSpPr>
          <p:spPr>
            <a:xfrm>
              <a:off x="5057433"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E257426-81C9-F4FD-23A0-5AD749436781}"/>
                </a:ext>
              </a:extLst>
            </p:cNvPr>
            <p:cNvSpPr/>
            <p:nvPr/>
          </p:nvSpPr>
          <p:spPr>
            <a:xfrm>
              <a:off x="6214594"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B542E14-22B4-C1AD-411F-8A45E3367F98}"/>
                </a:ext>
              </a:extLst>
            </p:cNvPr>
            <p:cNvSpPr/>
            <p:nvPr/>
          </p:nvSpPr>
          <p:spPr>
            <a:xfrm>
              <a:off x="5161783"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1AA0B3A-4905-2AD5-5ADF-081525522DAD}"/>
                </a:ext>
              </a:extLst>
            </p:cNvPr>
            <p:cNvSpPr/>
            <p:nvPr/>
          </p:nvSpPr>
          <p:spPr>
            <a:xfrm>
              <a:off x="6085459"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9612FC5-CEAD-2D04-FD8B-0F271B4C6AFD}"/>
                </a:ext>
              </a:extLst>
            </p:cNvPr>
            <p:cNvSpPr txBox="1"/>
            <p:nvPr/>
          </p:nvSpPr>
          <p:spPr>
            <a:xfrm>
              <a:off x="5507932" y="2447786"/>
              <a:ext cx="668744" cy="200055"/>
            </a:xfrm>
            <a:prstGeom prst="rect">
              <a:avLst/>
            </a:prstGeom>
            <a:noFill/>
          </p:spPr>
          <p:txBody>
            <a:bodyPr wrap="square" rtlCol="0">
              <a:spAutoFit/>
            </a:bodyPr>
            <a:lstStyle/>
            <a:p>
              <a:pPr algn="ctr" defTabSz="457189"/>
              <a:r>
                <a:rPr lang="en-US" sz="700" dirty="0">
                  <a:solidFill>
                    <a:schemeClr val="bg1"/>
                  </a:solidFill>
                  <a:latin typeface="Trebuchet MS"/>
                </a:rPr>
                <a:t>Cloud</a:t>
              </a:r>
            </a:p>
          </p:txBody>
        </p:sp>
        <p:sp>
          <p:nvSpPr>
            <p:cNvPr id="39" name="TextBox 38">
              <a:extLst>
                <a:ext uri="{FF2B5EF4-FFF2-40B4-BE49-F238E27FC236}">
                  <a16:creationId xmlns:a16="http://schemas.microsoft.com/office/drawing/2014/main" id="{1A8E3CFF-E38A-232F-DC57-BA7D98D9AA11}"/>
                </a:ext>
              </a:extLst>
            </p:cNvPr>
            <p:cNvSpPr txBox="1"/>
            <p:nvPr/>
          </p:nvSpPr>
          <p:spPr>
            <a:xfrm>
              <a:off x="6113618" y="2869981"/>
              <a:ext cx="668744" cy="200055"/>
            </a:xfrm>
            <a:prstGeom prst="rect">
              <a:avLst/>
            </a:prstGeom>
            <a:noFill/>
          </p:spPr>
          <p:txBody>
            <a:bodyPr wrap="square" rtlCol="0">
              <a:spAutoFit/>
            </a:bodyPr>
            <a:lstStyle/>
            <a:p>
              <a:pPr algn="ctr" defTabSz="457189"/>
              <a:r>
                <a:rPr lang="en-US" sz="700" dirty="0">
                  <a:solidFill>
                    <a:schemeClr val="bg1"/>
                  </a:solidFill>
                  <a:latin typeface="Trebuchet MS"/>
                </a:rPr>
                <a:t>Edge</a:t>
              </a:r>
            </a:p>
          </p:txBody>
        </p:sp>
        <p:sp>
          <p:nvSpPr>
            <p:cNvPr id="40" name="TextBox 39">
              <a:extLst>
                <a:ext uri="{FF2B5EF4-FFF2-40B4-BE49-F238E27FC236}">
                  <a16:creationId xmlns:a16="http://schemas.microsoft.com/office/drawing/2014/main" id="{5B7FDFC3-B8E6-9BBF-8029-9C5D1CF40C3E}"/>
                </a:ext>
              </a:extLst>
            </p:cNvPr>
            <p:cNvSpPr txBox="1"/>
            <p:nvPr/>
          </p:nvSpPr>
          <p:spPr>
            <a:xfrm>
              <a:off x="4897783" y="2901054"/>
              <a:ext cx="793275" cy="200055"/>
            </a:xfrm>
            <a:prstGeom prst="rect">
              <a:avLst/>
            </a:prstGeom>
            <a:noFill/>
          </p:spPr>
          <p:txBody>
            <a:bodyPr wrap="square" rtlCol="0">
              <a:spAutoFit/>
            </a:bodyPr>
            <a:lstStyle/>
            <a:p>
              <a:pPr algn="ctr" defTabSz="457189"/>
              <a:r>
                <a:rPr lang="en-US" sz="700" dirty="0">
                  <a:solidFill>
                    <a:schemeClr val="bg1"/>
                  </a:solidFill>
                  <a:latin typeface="Trebuchet MS"/>
                </a:rPr>
                <a:t>On-Premises</a:t>
              </a:r>
            </a:p>
          </p:txBody>
        </p:sp>
        <p:sp>
          <p:nvSpPr>
            <p:cNvPr id="41" name="TextBox 40">
              <a:extLst>
                <a:ext uri="{FF2B5EF4-FFF2-40B4-BE49-F238E27FC236}">
                  <a16:creationId xmlns:a16="http://schemas.microsoft.com/office/drawing/2014/main" id="{95DAFAD8-E70C-4536-628D-E754272AFE93}"/>
                </a:ext>
              </a:extLst>
            </p:cNvPr>
            <p:cNvSpPr txBox="1"/>
            <p:nvPr/>
          </p:nvSpPr>
          <p:spPr>
            <a:xfrm>
              <a:off x="5069050" y="4301089"/>
              <a:ext cx="668744" cy="200055"/>
            </a:xfrm>
            <a:prstGeom prst="rect">
              <a:avLst/>
            </a:prstGeom>
            <a:noFill/>
          </p:spPr>
          <p:txBody>
            <a:bodyPr wrap="square" rtlCol="0">
              <a:spAutoFit/>
            </a:bodyPr>
            <a:lstStyle/>
            <a:p>
              <a:pPr algn="ctr" defTabSz="457189"/>
              <a:r>
                <a:rPr lang="en-US" sz="700" dirty="0">
                  <a:solidFill>
                    <a:schemeClr val="bg1"/>
                  </a:solidFill>
                  <a:latin typeface="Trebuchet MS"/>
                </a:rPr>
                <a:t>Hosting</a:t>
              </a:r>
            </a:p>
          </p:txBody>
        </p:sp>
        <p:sp>
          <p:nvSpPr>
            <p:cNvPr id="42" name="TextBox 41">
              <a:extLst>
                <a:ext uri="{FF2B5EF4-FFF2-40B4-BE49-F238E27FC236}">
                  <a16:creationId xmlns:a16="http://schemas.microsoft.com/office/drawing/2014/main" id="{85FFC23E-07CA-55B2-5CAC-BAF52D1E9C22}"/>
                </a:ext>
              </a:extLst>
            </p:cNvPr>
            <p:cNvSpPr txBox="1"/>
            <p:nvPr/>
          </p:nvSpPr>
          <p:spPr>
            <a:xfrm>
              <a:off x="6000061" y="4301089"/>
              <a:ext cx="668744" cy="200055"/>
            </a:xfrm>
            <a:prstGeom prst="rect">
              <a:avLst/>
            </a:prstGeom>
            <a:noFill/>
          </p:spPr>
          <p:txBody>
            <a:bodyPr wrap="square" rtlCol="0">
              <a:spAutoFit/>
            </a:bodyPr>
            <a:lstStyle/>
            <a:p>
              <a:pPr algn="ctr" defTabSz="457189"/>
              <a:r>
                <a:rPr lang="en-US" sz="700" dirty="0">
                  <a:solidFill>
                    <a:schemeClr val="bg1"/>
                  </a:solidFill>
                  <a:latin typeface="Trebuchet MS"/>
                </a:rPr>
                <a:t>Colocation</a:t>
              </a:r>
            </a:p>
          </p:txBody>
        </p:sp>
        <p:pic>
          <p:nvPicPr>
            <p:cNvPr id="45" name="Picture 44" descr="A black and white cloud&#10;&#10;Description automatically generated">
              <a:extLst>
                <a:ext uri="{FF2B5EF4-FFF2-40B4-BE49-F238E27FC236}">
                  <a16:creationId xmlns:a16="http://schemas.microsoft.com/office/drawing/2014/main" id="{B9F58A2D-A9D8-7D87-E270-8FE51A266040}"/>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744415" y="2793054"/>
              <a:ext cx="216000" cy="21600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974E6897-6A42-1AAF-88F2-ADECF62BE43E}"/>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6214594" y="3931732"/>
              <a:ext cx="216000" cy="21600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A191B7-F71A-838E-0BDC-FEB0999CE09B}"/>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6306941" y="3183501"/>
              <a:ext cx="288000" cy="28800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AC8490B1-1799-00A0-2045-5DB92C4EE1EB}"/>
                </a:ext>
              </a:extLst>
            </p:cNvPr>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8919" y="3411385"/>
              <a:ext cx="288000" cy="28800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4B80A74F-44C1-0D5F-FD54-166CA2126D5D}"/>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5284783" y="3942362"/>
              <a:ext cx="216000" cy="21600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D2861D39-CE69-C3F6-C3A3-CE7274701924}"/>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182918" y="3230042"/>
              <a:ext cx="216000" cy="216000"/>
            </a:xfrm>
            <a:prstGeom prst="rect">
              <a:avLst/>
            </a:prstGeom>
          </p:spPr>
        </p:pic>
        <p:cxnSp>
          <p:nvCxnSpPr>
            <p:cNvPr id="59" name="Straight Connector 58">
              <a:extLst>
                <a:ext uri="{FF2B5EF4-FFF2-40B4-BE49-F238E27FC236}">
                  <a16:creationId xmlns:a16="http://schemas.microsoft.com/office/drawing/2014/main" id="{F922F4C1-0214-4BB4-57A9-DF611EBC91AC}"/>
                </a:ext>
              </a:extLst>
            </p:cNvPr>
            <p:cNvCxnSpPr>
              <a:stCxn id="30" idx="6"/>
              <a:endCxn id="33" idx="3"/>
            </p:cNvCxnSpPr>
            <p:nvPr/>
          </p:nvCxnSpPr>
          <p:spPr>
            <a:xfrm flipV="1">
              <a:off x="6090054" y="3512673"/>
              <a:ext cx="193995" cy="42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9F944E-4EFB-1697-2167-18B65AAFCF2E}"/>
                </a:ext>
              </a:extLst>
            </p:cNvPr>
            <p:cNvCxnSpPr>
              <a:stCxn id="30" idx="2"/>
            </p:cNvCxnSpPr>
            <p:nvPr/>
          </p:nvCxnSpPr>
          <p:spPr>
            <a:xfrm flipH="1" flipV="1">
              <a:off x="5472219" y="3512085"/>
              <a:ext cx="143565" cy="4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29AC973-47EC-6102-9B3A-4DBC1A5C57AF}"/>
                </a:ext>
              </a:extLst>
            </p:cNvPr>
            <p:cNvCxnSpPr>
              <a:stCxn id="30" idx="0"/>
              <a:endCxn id="31" idx="4"/>
            </p:cNvCxnSpPr>
            <p:nvPr/>
          </p:nvCxnSpPr>
          <p:spPr>
            <a:xfrm flipV="1">
              <a:off x="5852919" y="3153250"/>
              <a:ext cx="0" cy="16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B3FF92-4FD3-BC84-7CBC-47B951C2A0E2}"/>
                </a:ext>
              </a:extLst>
            </p:cNvPr>
            <p:cNvCxnSpPr>
              <a:cxnSpLocks/>
              <a:stCxn id="30" idx="5"/>
              <a:endCxn id="35" idx="1"/>
            </p:cNvCxnSpPr>
            <p:nvPr/>
          </p:nvCxnSpPr>
          <p:spPr>
            <a:xfrm>
              <a:off x="6020599" y="3723065"/>
              <a:ext cx="134315" cy="1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2480811-2963-2612-CAFC-22E46792ADF8}"/>
                </a:ext>
              </a:extLst>
            </p:cNvPr>
            <p:cNvCxnSpPr>
              <a:cxnSpLocks/>
              <a:stCxn id="30" idx="3"/>
              <a:endCxn id="34" idx="7"/>
            </p:cNvCxnSpPr>
            <p:nvPr/>
          </p:nvCxnSpPr>
          <p:spPr>
            <a:xfrm flipH="1">
              <a:off x="5566598" y="3723065"/>
              <a:ext cx="118641" cy="1420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3979A-9238-C76D-CDFF-CBC50B8F9ECF}"/>
              </a:ext>
            </a:extLst>
          </p:cNvPr>
          <p:cNvSpPr>
            <a:spLocks noGrp="1"/>
          </p:cNvSpPr>
          <p:nvPr>
            <p:ph type="body" sz="quarter" idx="11"/>
          </p:nvPr>
        </p:nvSpPr>
        <p:spPr>
          <a:xfrm>
            <a:off x="323850" y="3929322"/>
            <a:ext cx="8496300" cy="1106806"/>
          </a:xfrm>
        </p:spPr>
        <p:txBody>
          <a:bodyPr/>
          <a:lstStyle/>
          <a:p>
            <a:r>
              <a:rPr lang="en-US" dirty="0"/>
              <a:t>Ai-ready data centers</a:t>
            </a:r>
          </a:p>
        </p:txBody>
      </p:sp>
    </p:spTree>
    <p:extLst>
      <p:ext uri="{BB962C8B-B14F-4D97-AF65-F5344CB8AC3E}">
        <p14:creationId xmlns:p14="http://schemas.microsoft.com/office/powerpoint/2010/main" val="244077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554BBD-4098-7F45-848E-48B241ADA6C8}"/>
              </a:ext>
            </a:extLst>
          </p:cNvPr>
          <p:cNvSpPr>
            <a:spLocks noGrp="1"/>
          </p:cNvSpPr>
          <p:nvPr>
            <p:ph type="title"/>
          </p:nvPr>
        </p:nvSpPr>
        <p:spPr>
          <a:xfrm>
            <a:off x="324000" y="211574"/>
            <a:ext cx="8496150" cy="415490"/>
          </a:xfrm>
        </p:spPr>
        <p:txBody>
          <a:bodyPr>
            <a:noAutofit/>
          </a:bodyPr>
          <a:lstStyle/>
          <a:p>
            <a:r>
              <a:rPr lang="en-US" dirty="0"/>
              <a:t>DIGITALIZATION OF DATA CENTERS: EVOLUTION</a:t>
            </a:r>
          </a:p>
        </p:txBody>
      </p:sp>
      <p:cxnSp>
        <p:nvCxnSpPr>
          <p:cNvPr id="5" name="Straight Arrow Connector 4">
            <a:extLst>
              <a:ext uri="{FF2B5EF4-FFF2-40B4-BE49-F238E27FC236}">
                <a16:creationId xmlns:a16="http://schemas.microsoft.com/office/drawing/2014/main" id="{1C595F31-69DB-9A45-9412-43A9040D8C14}"/>
              </a:ext>
            </a:extLst>
          </p:cNvPr>
          <p:cNvCxnSpPr/>
          <p:nvPr/>
        </p:nvCxnSpPr>
        <p:spPr>
          <a:xfrm flipV="1">
            <a:off x="331352" y="1721226"/>
            <a:ext cx="0" cy="302180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31E05F-D4D4-AE40-9042-6FCAB6EFD67E}"/>
              </a:ext>
            </a:extLst>
          </p:cNvPr>
          <p:cNvCxnSpPr>
            <a:cxnSpLocks/>
          </p:cNvCxnSpPr>
          <p:nvPr/>
        </p:nvCxnSpPr>
        <p:spPr>
          <a:xfrm>
            <a:off x="323850" y="4732338"/>
            <a:ext cx="856877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B60A72-B5D3-814F-8E54-EA76F0F18526}"/>
              </a:ext>
            </a:extLst>
          </p:cNvPr>
          <p:cNvSpPr txBox="1"/>
          <p:nvPr/>
        </p:nvSpPr>
        <p:spPr>
          <a:xfrm rot="16200000">
            <a:off x="-84696" y="1898774"/>
            <a:ext cx="514885"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Value</a:t>
            </a:r>
          </a:p>
        </p:txBody>
      </p:sp>
      <p:sp>
        <p:nvSpPr>
          <p:cNvPr id="16" name="Rectangle 15">
            <a:extLst>
              <a:ext uri="{FF2B5EF4-FFF2-40B4-BE49-F238E27FC236}">
                <a16:creationId xmlns:a16="http://schemas.microsoft.com/office/drawing/2014/main" id="{83EE7C27-47D6-B149-B13F-9C9BE9250C80}"/>
              </a:ext>
            </a:extLst>
          </p:cNvPr>
          <p:cNvSpPr/>
          <p:nvPr/>
        </p:nvSpPr>
        <p:spPr>
          <a:xfrm>
            <a:off x="439677" y="4038269"/>
            <a:ext cx="1100297" cy="557939"/>
          </a:xfrm>
          <a:prstGeom prst="rect">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18" name="Rectangle 17">
            <a:extLst>
              <a:ext uri="{FF2B5EF4-FFF2-40B4-BE49-F238E27FC236}">
                <a16:creationId xmlns:a16="http://schemas.microsoft.com/office/drawing/2014/main" id="{C1A3401D-E722-7249-9D86-13A38636186E}"/>
              </a:ext>
            </a:extLst>
          </p:cNvPr>
          <p:cNvSpPr/>
          <p:nvPr/>
        </p:nvSpPr>
        <p:spPr>
          <a:xfrm>
            <a:off x="1595366" y="3937190"/>
            <a:ext cx="1100297" cy="659018"/>
          </a:xfrm>
          <a:prstGeom prst="rect">
            <a:avLst/>
          </a:prstGeom>
          <a:solidFill>
            <a:srgbClr val="10253F">
              <a:alpha val="6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19" name="Rectangle 18">
            <a:extLst>
              <a:ext uri="{FF2B5EF4-FFF2-40B4-BE49-F238E27FC236}">
                <a16:creationId xmlns:a16="http://schemas.microsoft.com/office/drawing/2014/main" id="{9F7C80F7-BD06-D445-A730-DA97F76692A9}"/>
              </a:ext>
            </a:extLst>
          </p:cNvPr>
          <p:cNvSpPr/>
          <p:nvPr/>
        </p:nvSpPr>
        <p:spPr>
          <a:xfrm>
            <a:off x="2751055" y="3752067"/>
            <a:ext cx="1100297" cy="842288"/>
          </a:xfrm>
          <a:prstGeom prst="rect">
            <a:avLst/>
          </a:prstGeom>
          <a:solidFill>
            <a:srgbClr val="10253F">
              <a:alpha val="4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0" name="Rectangle 19">
            <a:extLst>
              <a:ext uri="{FF2B5EF4-FFF2-40B4-BE49-F238E27FC236}">
                <a16:creationId xmlns:a16="http://schemas.microsoft.com/office/drawing/2014/main" id="{191C2737-DCCD-504B-A0AF-6E8218A6A35F}"/>
              </a:ext>
            </a:extLst>
          </p:cNvPr>
          <p:cNvSpPr/>
          <p:nvPr/>
        </p:nvSpPr>
        <p:spPr>
          <a:xfrm>
            <a:off x="3922878" y="3525537"/>
            <a:ext cx="1100297" cy="1068818"/>
          </a:xfrm>
          <a:prstGeom prst="rect">
            <a:avLst/>
          </a:prstGeom>
          <a:solidFill>
            <a:srgbClr val="17375E">
              <a:alpha val="69804"/>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1" name="Rectangle 20">
            <a:extLst>
              <a:ext uri="{FF2B5EF4-FFF2-40B4-BE49-F238E27FC236}">
                <a16:creationId xmlns:a16="http://schemas.microsoft.com/office/drawing/2014/main" id="{486C8549-8A7B-4741-8F80-6612056DE868}"/>
              </a:ext>
            </a:extLst>
          </p:cNvPr>
          <p:cNvSpPr/>
          <p:nvPr/>
        </p:nvSpPr>
        <p:spPr>
          <a:xfrm>
            <a:off x="5115364" y="3232129"/>
            <a:ext cx="1100297" cy="1362227"/>
          </a:xfrm>
          <a:prstGeom prst="rect">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2" name="Rectangle 21">
            <a:extLst>
              <a:ext uri="{FF2B5EF4-FFF2-40B4-BE49-F238E27FC236}">
                <a16:creationId xmlns:a16="http://schemas.microsoft.com/office/drawing/2014/main" id="{426FFED9-8F18-BD4E-B4D7-10E974280E13}"/>
              </a:ext>
            </a:extLst>
          </p:cNvPr>
          <p:cNvSpPr/>
          <p:nvPr/>
        </p:nvSpPr>
        <p:spPr>
          <a:xfrm>
            <a:off x="6307851" y="2884181"/>
            <a:ext cx="1100297" cy="1710174"/>
          </a:xfrm>
          <a:prstGeom prst="rect">
            <a:avLst/>
          </a:prstGeom>
          <a:solidFill>
            <a:schemeClr val="accent1">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3" name="Rectangle 22">
            <a:extLst>
              <a:ext uri="{FF2B5EF4-FFF2-40B4-BE49-F238E27FC236}">
                <a16:creationId xmlns:a16="http://schemas.microsoft.com/office/drawing/2014/main" id="{338565FE-1FE5-C84E-B198-6512FA4F0919}"/>
              </a:ext>
            </a:extLst>
          </p:cNvPr>
          <p:cNvSpPr/>
          <p:nvPr/>
        </p:nvSpPr>
        <p:spPr>
          <a:xfrm>
            <a:off x="7500337" y="2598431"/>
            <a:ext cx="1100297" cy="1995924"/>
          </a:xfrm>
          <a:prstGeom prst="rect">
            <a:avLst/>
          </a:prstGeom>
          <a:solidFill>
            <a:schemeClr val="accent1">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5" name="TextBox 24">
            <a:extLst>
              <a:ext uri="{FF2B5EF4-FFF2-40B4-BE49-F238E27FC236}">
                <a16:creationId xmlns:a16="http://schemas.microsoft.com/office/drawing/2014/main" id="{D03E79FC-E5F6-5447-BFAE-F710ED6C412C}"/>
              </a:ext>
            </a:extLst>
          </p:cNvPr>
          <p:cNvSpPr txBox="1"/>
          <p:nvPr/>
        </p:nvSpPr>
        <p:spPr>
          <a:xfrm>
            <a:off x="8359460" y="4726668"/>
            <a:ext cx="478016"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Time</a:t>
            </a:r>
          </a:p>
        </p:txBody>
      </p:sp>
      <p:sp>
        <p:nvSpPr>
          <p:cNvPr id="26" name="TextBox 25">
            <a:extLst>
              <a:ext uri="{FF2B5EF4-FFF2-40B4-BE49-F238E27FC236}">
                <a16:creationId xmlns:a16="http://schemas.microsoft.com/office/drawing/2014/main" id="{72F4AC9D-777B-CE4F-8218-6A7C59428EB8}"/>
              </a:ext>
            </a:extLst>
          </p:cNvPr>
          <p:cNvSpPr txBox="1"/>
          <p:nvPr/>
        </p:nvSpPr>
        <p:spPr>
          <a:xfrm>
            <a:off x="444210" y="3637113"/>
            <a:ext cx="1087257"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“Define data and sources”</a:t>
            </a:r>
          </a:p>
        </p:txBody>
      </p:sp>
      <p:sp>
        <p:nvSpPr>
          <p:cNvPr id="27" name="TextBox 26">
            <a:extLst>
              <a:ext uri="{FF2B5EF4-FFF2-40B4-BE49-F238E27FC236}">
                <a16:creationId xmlns:a16="http://schemas.microsoft.com/office/drawing/2014/main" id="{735E1C1B-005D-044A-A739-FB7682F93425}"/>
              </a:ext>
            </a:extLst>
          </p:cNvPr>
          <p:cNvSpPr txBox="1"/>
          <p:nvPr/>
        </p:nvSpPr>
        <p:spPr>
          <a:xfrm>
            <a:off x="462985" y="4075002"/>
            <a:ext cx="1003394" cy="553998"/>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BMS, ERP, Serviceability data</a:t>
            </a:r>
          </a:p>
        </p:txBody>
      </p:sp>
      <p:sp>
        <p:nvSpPr>
          <p:cNvPr id="28" name="TextBox 27">
            <a:extLst>
              <a:ext uri="{FF2B5EF4-FFF2-40B4-BE49-F238E27FC236}">
                <a16:creationId xmlns:a16="http://schemas.microsoft.com/office/drawing/2014/main" id="{B21B9DBA-F8AB-E045-9C5E-0C87F66AAFCD}"/>
              </a:ext>
            </a:extLst>
          </p:cNvPr>
          <p:cNvSpPr txBox="1"/>
          <p:nvPr/>
        </p:nvSpPr>
        <p:spPr>
          <a:xfrm>
            <a:off x="1586860" y="3650065"/>
            <a:ext cx="1092670" cy="2308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“Get plugged in”</a:t>
            </a:r>
          </a:p>
        </p:txBody>
      </p:sp>
      <p:sp>
        <p:nvSpPr>
          <p:cNvPr id="29" name="TextBox 28">
            <a:extLst>
              <a:ext uri="{FF2B5EF4-FFF2-40B4-BE49-F238E27FC236}">
                <a16:creationId xmlns:a16="http://schemas.microsoft.com/office/drawing/2014/main" id="{8AF7835B-F12B-9B45-BBD5-9E2F01109332}"/>
              </a:ext>
            </a:extLst>
          </p:cNvPr>
          <p:cNvSpPr txBox="1"/>
          <p:nvPr/>
        </p:nvSpPr>
        <p:spPr>
          <a:xfrm>
            <a:off x="1596902" y="4009624"/>
            <a:ext cx="1072005" cy="553998"/>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Edge Gateways &amp; Cloud data model</a:t>
            </a:r>
          </a:p>
        </p:txBody>
      </p:sp>
      <p:sp>
        <p:nvSpPr>
          <p:cNvPr id="30" name="TextBox 29">
            <a:extLst>
              <a:ext uri="{FF2B5EF4-FFF2-40B4-BE49-F238E27FC236}">
                <a16:creationId xmlns:a16="http://schemas.microsoft.com/office/drawing/2014/main" id="{FF400151-F50D-4141-9AAB-6AB880F6D039}"/>
              </a:ext>
            </a:extLst>
          </p:cNvPr>
          <p:cNvSpPr txBox="1"/>
          <p:nvPr/>
        </p:nvSpPr>
        <p:spPr>
          <a:xfrm>
            <a:off x="2805753" y="3820002"/>
            <a:ext cx="991409" cy="707886"/>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Telemetry dashboards for CXO, Ops &amp; Process</a:t>
            </a:r>
          </a:p>
        </p:txBody>
      </p:sp>
      <p:sp>
        <p:nvSpPr>
          <p:cNvPr id="31" name="TextBox 30">
            <a:extLst>
              <a:ext uri="{FF2B5EF4-FFF2-40B4-BE49-F238E27FC236}">
                <a16:creationId xmlns:a16="http://schemas.microsoft.com/office/drawing/2014/main" id="{008727D1-8A8B-8548-A2F8-990F5316F836}"/>
              </a:ext>
            </a:extLst>
          </p:cNvPr>
          <p:cNvSpPr txBox="1"/>
          <p:nvPr/>
        </p:nvSpPr>
        <p:spPr>
          <a:xfrm>
            <a:off x="2734923" y="3342847"/>
            <a:ext cx="1122519"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“See what is happening”</a:t>
            </a:r>
          </a:p>
        </p:txBody>
      </p:sp>
      <p:sp>
        <p:nvSpPr>
          <p:cNvPr id="32" name="TextBox 31">
            <a:extLst>
              <a:ext uri="{FF2B5EF4-FFF2-40B4-BE49-F238E27FC236}">
                <a16:creationId xmlns:a16="http://schemas.microsoft.com/office/drawing/2014/main" id="{2134A6A8-B6F1-5E48-89A2-49FD72077F4B}"/>
              </a:ext>
            </a:extLst>
          </p:cNvPr>
          <p:cNvSpPr txBox="1"/>
          <p:nvPr/>
        </p:nvSpPr>
        <p:spPr>
          <a:xfrm>
            <a:off x="3912835" y="3129421"/>
            <a:ext cx="1217104"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“Understand causes and impacts”</a:t>
            </a:r>
          </a:p>
        </p:txBody>
      </p:sp>
      <p:sp>
        <p:nvSpPr>
          <p:cNvPr id="33" name="TextBox 32">
            <a:extLst>
              <a:ext uri="{FF2B5EF4-FFF2-40B4-BE49-F238E27FC236}">
                <a16:creationId xmlns:a16="http://schemas.microsoft.com/office/drawing/2014/main" id="{080CF0DF-D91C-D74C-8665-740EFDC2DD31}"/>
              </a:ext>
            </a:extLst>
          </p:cNvPr>
          <p:cNvSpPr txBox="1"/>
          <p:nvPr/>
        </p:nvSpPr>
        <p:spPr>
          <a:xfrm>
            <a:off x="5090408" y="2827596"/>
            <a:ext cx="1125252"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“Predict what will happen”</a:t>
            </a:r>
          </a:p>
        </p:txBody>
      </p:sp>
      <p:sp>
        <p:nvSpPr>
          <p:cNvPr id="34" name="TextBox 33">
            <a:extLst>
              <a:ext uri="{FF2B5EF4-FFF2-40B4-BE49-F238E27FC236}">
                <a16:creationId xmlns:a16="http://schemas.microsoft.com/office/drawing/2014/main" id="{F1DE2AAE-2C5A-F647-ADB1-BCC112D85CAA}"/>
              </a:ext>
            </a:extLst>
          </p:cNvPr>
          <p:cNvSpPr txBox="1"/>
          <p:nvPr/>
        </p:nvSpPr>
        <p:spPr>
          <a:xfrm>
            <a:off x="6280925" y="2485399"/>
            <a:ext cx="1125252"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“Self optimizing response”</a:t>
            </a:r>
          </a:p>
        </p:txBody>
      </p:sp>
      <p:sp>
        <p:nvSpPr>
          <p:cNvPr id="35" name="TextBox 34">
            <a:extLst>
              <a:ext uri="{FF2B5EF4-FFF2-40B4-BE49-F238E27FC236}">
                <a16:creationId xmlns:a16="http://schemas.microsoft.com/office/drawing/2014/main" id="{85FE8E46-41D7-AB47-91A6-F5F2CF52A897}"/>
              </a:ext>
            </a:extLst>
          </p:cNvPr>
          <p:cNvSpPr txBox="1"/>
          <p:nvPr/>
        </p:nvSpPr>
        <p:spPr>
          <a:xfrm>
            <a:off x="7484248" y="2183574"/>
            <a:ext cx="1179680"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“New services and business models”</a:t>
            </a:r>
          </a:p>
        </p:txBody>
      </p:sp>
      <p:sp>
        <p:nvSpPr>
          <p:cNvPr id="36" name="TextBox 35">
            <a:extLst>
              <a:ext uri="{FF2B5EF4-FFF2-40B4-BE49-F238E27FC236}">
                <a16:creationId xmlns:a16="http://schemas.microsoft.com/office/drawing/2014/main" id="{0C9381EF-5CF1-8B4E-9E52-BFE725E2BF40}"/>
              </a:ext>
            </a:extLst>
          </p:cNvPr>
          <p:cNvSpPr txBox="1"/>
          <p:nvPr/>
        </p:nvSpPr>
        <p:spPr>
          <a:xfrm>
            <a:off x="3976070" y="3584519"/>
            <a:ext cx="966368"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Time series/ Historical data and data object model</a:t>
            </a:r>
          </a:p>
        </p:txBody>
      </p:sp>
      <p:sp>
        <p:nvSpPr>
          <p:cNvPr id="37" name="TextBox 36">
            <a:extLst>
              <a:ext uri="{FF2B5EF4-FFF2-40B4-BE49-F238E27FC236}">
                <a16:creationId xmlns:a16="http://schemas.microsoft.com/office/drawing/2014/main" id="{3F9C1A64-8BF4-8746-ABE3-2EC0115C4301}"/>
              </a:ext>
            </a:extLst>
          </p:cNvPr>
          <p:cNvSpPr txBox="1"/>
          <p:nvPr/>
        </p:nvSpPr>
        <p:spPr>
          <a:xfrm>
            <a:off x="5183131" y="3286285"/>
            <a:ext cx="924671" cy="400110"/>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ML data models</a:t>
            </a:r>
          </a:p>
        </p:txBody>
      </p:sp>
      <p:sp>
        <p:nvSpPr>
          <p:cNvPr id="38" name="TextBox 37">
            <a:extLst>
              <a:ext uri="{FF2B5EF4-FFF2-40B4-BE49-F238E27FC236}">
                <a16:creationId xmlns:a16="http://schemas.microsoft.com/office/drawing/2014/main" id="{12BC519D-02EE-4442-8DCD-E7FCC7EF9CE0}"/>
              </a:ext>
            </a:extLst>
          </p:cNvPr>
          <p:cNvSpPr txBox="1"/>
          <p:nvPr/>
        </p:nvSpPr>
        <p:spPr>
          <a:xfrm>
            <a:off x="6373287" y="2975652"/>
            <a:ext cx="912427"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Digital feedback, auto-Ticket generation &amp; resolution</a:t>
            </a:r>
          </a:p>
        </p:txBody>
      </p:sp>
      <p:sp>
        <p:nvSpPr>
          <p:cNvPr id="39" name="TextBox 38">
            <a:extLst>
              <a:ext uri="{FF2B5EF4-FFF2-40B4-BE49-F238E27FC236}">
                <a16:creationId xmlns:a16="http://schemas.microsoft.com/office/drawing/2014/main" id="{05EE8C6F-85B8-2842-A7D3-1DEA9F8E936B}"/>
              </a:ext>
            </a:extLst>
          </p:cNvPr>
          <p:cNvSpPr txBox="1"/>
          <p:nvPr/>
        </p:nvSpPr>
        <p:spPr>
          <a:xfrm>
            <a:off x="7566552" y="2695633"/>
            <a:ext cx="948399"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Offer as value added service with core products</a:t>
            </a:r>
          </a:p>
        </p:txBody>
      </p:sp>
      <p:sp>
        <p:nvSpPr>
          <p:cNvPr id="40" name="TextBox 39">
            <a:extLst>
              <a:ext uri="{FF2B5EF4-FFF2-40B4-BE49-F238E27FC236}">
                <a16:creationId xmlns:a16="http://schemas.microsoft.com/office/drawing/2014/main" id="{0E6A7901-6935-8C49-BD77-C77109F485D2}"/>
              </a:ext>
            </a:extLst>
          </p:cNvPr>
          <p:cNvSpPr txBox="1"/>
          <p:nvPr/>
        </p:nvSpPr>
        <p:spPr>
          <a:xfrm>
            <a:off x="1260466" y="2228318"/>
            <a:ext cx="1709253"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CONNECTED</a:t>
            </a:r>
          </a:p>
        </p:txBody>
      </p:sp>
      <p:sp>
        <p:nvSpPr>
          <p:cNvPr id="41" name="TextBox 40">
            <a:extLst>
              <a:ext uri="{FF2B5EF4-FFF2-40B4-BE49-F238E27FC236}">
                <a16:creationId xmlns:a16="http://schemas.microsoft.com/office/drawing/2014/main" id="{CF7294EF-50EC-8347-9A18-06A46D6C8BCC}"/>
              </a:ext>
            </a:extLst>
          </p:cNvPr>
          <p:cNvSpPr txBox="1"/>
          <p:nvPr/>
        </p:nvSpPr>
        <p:spPr>
          <a:xfrm>
            <a:off x="4193767" y="1739114"/>
            <a:ext cx="1542785"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PREDICTIVE</a:t>
            </a:r>
          </a:p>
        </p:txBody>
      </p:sp>
      <p:sp>
        <p:nvSpPr>
          <p:cNvPr id="42" name="TextBox 41">
            <a:extLst>
              <a:ext uri="{FF2B5EF4-FFF2-40B4-BE49-F238E27FC236}">
                <a16:creationId xmlns:a16="http://schemas.microsoft.com/office/drawing/2014/main" id="{0B5A0136-7A30-1B4F-89FA-E469CA136FB4}"/>
              </a:ext>
            </a:extLst>
          </p:cNvPr>
          <p:cNvSpPr txBox="1"/>
          <p:nvPr/>
        </p:nvSpPr>
        <p:spPr>
          <a:xfrm>
            <a:off x="7001052" y="1214034"/>
            <a:ext cx="1568672"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COGNITIVE</a:t>
            </a:r>
          </a:p>
        </p:txBody>
      </p:sp>
      <p:cxnSp>
        <p:nvCxnSpPr>
          <p:cNvPr id="44" name="Straight Connector 43">
            <a:extLst>
              <a:ext uri="{FF2B5EF4-FFF2-40B4-BE49-F238E27FC236}">
                <a16:creationId xmlns:a16="http://schemas.microsoft.com/office/drawing/2014/main" id="{63EC8193-CEBD-4F4A-B385-956940B9141E}"/>
              </a:ext>
            </a:extLst>
          </p:cNvPr>
          <p:cNvCxnSpPr>
            <a:cxnSpLocks/>
          </p:cNvCxnSpPr>
          <p:nvPr/>
        </p:nvCxnSpPr>
        <p:spPr>
          <a:xfrm flipV="1">
            <a:off x="488923" y="3167322"/>
            <a:ext cx="3128397" cy="3290"/>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D4969E4-9EF1-864A-8F01-01F1AE36D826}"/>
              </a:ext>
            </a:extLst>
          </p:cNvPr>
          <p:cNvCxnSpPr>
            <a:cxnSpLocks/>
          </p:cNvCxnSpPr>
          <p:nvPr/>
        </p:nvCxnSpPr>
        <p:spPr>
          <a:xfrm flipV="1">
            <a:off x="3922877" y="2609116"/>
            <a:ext cx="2191099" cy="7637"/>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AB69B8-9D79-694D-BC38-FC8EA36C7180}"/>
              </a:ext>
            </a:extLst>
          </p:cNvPr>
          <p:cNvCxnSpPr>
            <a:cxnSpLocks/>
          </p:cNvCxnSpPr>
          <p:nvPr/>
        </p:nvCxnSpPr>
        <p:spPr>
          <a:xfrm>
            <a:off x="6488093" y="2030804"/>
            <a:ext cx="1985798" cy="0"/>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2DC7E7-5B99-4A4B-8265-FF66EB29078A}"/>
              </a:ext>
            </a:extLst>
          </p:cNvPr>
          <p:cNvCxnSpPr>
            <a:cxnSpLocks/>
          </p:cNvCxnSpPr>
          <p:nvPr/>
        </p:nvCxnSpPr>
        <p:spPr>
          <a:xfrm flipV="1">
            <a:off x="6120552" y="2030196"/>
            <a:ext cx="367541" cy="586556"/>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898133-CCA1-8147-8348-F3CAD61CA895}"/>
              </a:ext>
            </a:extLst>
          </p:cNvPr>
          <p:cNvCxnSpPr>
            <a:cxnSpLocks/>
          </p:cNvCxnSpPr>
          <p:nvPr/>
        </p:nvCxnSpPr>
        <p:spPr>
          <a:xfrm flipV="1">
            <a:off x="3602376" y="2611934"/>
            <a:ext cx="320501" cy="561737"/>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8B47F97-59A1-3A40-B586-A2BB4CE62E95}"/>
              </a:ext>
            </a:extLst>
          </p:cNvPr>
          <p:cNvSpPr txBox="1"/>
          <p:nvPr/>
        </p:nvSpPr>
        <p:spPr>
          <a:xfrm>
            <a:off x="476370" y="2864120"/>
            <a:ext cx="519694"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Phase</a:t>
            </a:r>
          </a:p>
        </p:txBody>
      </p:sp>
      <p:sp>
        <p:nvSpPr>
          <p:cNvPr id="59" name="Oval 58">
            <a:extLst>
              <a:ext uri="{FF2B5EF4-FFF2-40B4-BE49-F238E27FC236}">
                <a16:creationId xmlns:a16="http://schemas.microsoft.com/office/drawing/2014/main" id="{987EB810-FDE1-7F4B-B6BA-6FBA693E79CD}"/>
              </a:ext>
            </a:extLst>
          </p:cNvPr>
          <p:cNvSpPr/>
          <p:nvPr/>
        </p:nvSpPr>
        <p:spPr>
          <a:xfrm>
            <a:off x="1784695" y="3045198"/>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1</a:t>
            </a:r>
          </a:p>
        </p:txBody>
      </p:sp>
      <p:sp>
        <p:nvSpPr>
          <p:cNvPr id="60" name="Oval 59">
            <a:extLst>
              <a:ext uri="{FF2B5EF4-FFF2-40B4-BE49-F238E27FC236}">
                <a16:creationId xmlns:a16="http://schemas.microsoft.com/office/drawing/2014/main" id="{4CBBBF56-74FB-404E-8F1E-69749AB4762D}"/>
              </a:ext>
            </a:extLst>
          </p:cNvPr>
          <p:cNvSpPr/>
          <p:nvPr/>
        </p:nvSpPr>
        <p:spPr>
          <a:xfrm>
            <a:off x="4738921" y="2474626"/>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2</a:t>
            </a:r>
          </a:p>
        </p:txBody>
      </p:sp>
      <p:sp>
        <p:nvSpPr>
          <p:cNvPr id="61" name="Oval 60">
            <a:extLst>
              <a:ext uri="{FF2B5EF4-FFF2-40B4-BE49-F238E27FC236}">
                <a16:creationId xmlns:a16="http://schemas.microsoft.com/office/drawing/2014/main" id="{25A64A0B-0140-CF47-8898-15794F9313B7}"/>
              </a:ext>
            </a:extLst>
          </p:cNvPr>
          <p:cNvSpPr/>
          <p:nvPr/>
        </p:nvSpPr>
        <p:spPr>
          <a:xfrm>
            <a:off x="7348267" y="1883437"/>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3</a:t>
            </a:r>
          </a:p>
        </p:txBody>
      </p:sp>
      <p:sp>
        <p:nvSpPr>
          <p:cNvPr id="62" name="TextBox 61">
            <a:extLst>
              <a:ext uri="{FF2B5EF4-FFF2-40B4-BE49-F238E27FC236}">
                <a16:creationId xmlns:a16="http://schemas.microsoft.com/office/drawing/2014/main" id="{90A8DCA0-3CF1-1647-992A-AAE2D8971EF4}"/>
              </a:ext>
            </a:extLst>
          </p:cNvPr>
          <p:cNvSpPr txBox="1"/>
          <p:nvPr/>
        </p:nvSpPr>
        <p:spPr>
          <a:xfrm>
            <a:off x="1260467" y="2532560"/>
            <a:ext cx="1880329"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visibility</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Enhance productivity</a:t>
            </a:r>
          </a:p>
        </p:txBody>
      </p:sp>
      <p:sp>
        <p:nvSpPr>
          <p:cNvPr id="63" name="TextBox 62">
            <a:extLst>
              <a:ext uri="{FF2B5EF4-FFF2-40B4-BE49-F238E27FC236}">
                <a16:creationId xmlns:a16="http://schemas.microsoft.com/office/drawing/2014/main" id="{0250C1BB-7823-4A49-A384-B83D4E4E3F5C}"/>
              </a:ext>
            </a:extLst>
          </p:cNvPr>
          <p:cNvSpPr txBox="1"/>
          <p:nvPr/>
        </p:nvSpPr>
        <p:spPr>
          <a:xfrm>
            <a:off x="4193767" y="2029366"/>
            <a:ext cx="1880329"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Service level</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Reduce lead time</a:t>
            </a:r>
          </a:p>
        </p:txBody>
      </p:sp>
      <p:sp>
        <p:nvSpPr>
          <p:cNvPr id="64" name="TextBox 63">
            <a:extLst>
              <a:ext uri="{FF2B5EF4-FFF2-40B4-BE49-F238E27FC236}">
                <a16:creationId xmlns:a16="http://schemas.microsoft.com/office/drawing/2014/main" id="{0260AA06-5AE7-2D4E-8037-5AFEB45E3430}"/>
              </a:ext>
            </a:extLst>
          </p:cNvPr>
          <p:cNvSpPr txBox="1"/>
          <p:nvPr/>
        </p:nvSpPr>
        <p:spPr>
          <a:xfrm>
            <a:off x="7001053" y="1497688"/>
            <a:ext cx="1618270"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Service level</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Reduce lead time</a:t>
            </a:r>
          </a:p>
        </p:txBody>
      </p:sp>
    </p:spTree>
    <p:extLst>
      <p:ext uri="{BB962C8B-B14F-4D97-AF65-F5344CB8AC3E}">
        <p14:creationId xmlns:p14="http://schemas.microsoft.com/office/powerpoint/2010/main" val="2420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DAE1B-1DD4-4F0E-84EA-9AB6FDDB217D}"/>
              </a:ext>
            </a:extLst>
          </p:cNvPr>
          <p:cNvSpPr/>
          <p:nvPr/>
        </p:nvSpPr>
        <p:spPr>
          <a:xfrm>
            <a:off x="6699933" y="987425"/>
            <a:ext cx="2115916" cy="2005941"/>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5" name="Rectangle 4">
            <a:extLst>
              <a:ext uri="{FF2B5EF4-FFF2-40B4-BE49-F238E27FC236}">
                <a16:creationId xmlns:a16="http://schemas.microsoft.com/office/drawing/2014/main" id="{F7A4E35E-0889-F084-AD55-FCBE81FC4790}"/>
              </a:ext>
            </a:extLst>
          </p:cNvPr>
          <p:cNvSpPr/>
          <p:nvPr/>
        </p:nvSpPr>
        <p:spPr>
          <a:xfrm>
            <a:off x="336069" y="987425"/>
            <a:ext cx="2115916" cy="2005941"/>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6" name="Rectangle 5">
            <a:extLst>
              <a:ext uri="{FF2B5EF4-FFF2-40B4-BE49-F238E27FC236}">
                <a16:creationId xmlns:a16="http://schemas.microsoft.com/office/drawing/2014/main" id="{3718FB65-B473-4E16-F877-A8C11BDF1D2E}"/>
              </a:ext>
            </a:extLst>
          </p:cNvPr>
          <p:cNvSpPr/>
          <p:nvPr/>
        </p:nvSpPr>
        <p:spPr>
          <a:xfrm>
            <a:off x="3166773" y="2992605"/>
            <a:ext cx="2826644" cy="1733910"/>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2" name="Title 1">
            <a:extLst>
              <a:ext uri="{FF2B5EF4-FFF2-40B4-BE49-F238E27FC236}">
                <a16:creationId xmlns:a16="http://schemas.microsoft.com/office/drawing/2014/main" id="{35A69989-AD35-C3F9-5902-F45BA8E4A8C8}"/>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Building blocks of an AI-Ready Data center</a:t>
            </a:r>
          </a:p>
        </p:txBody>
      </p:sp>
      <p:cxnSp>
        <p:nvCxnSpPr>
          <p:cNvPr id="4" name="Straight Connector 3">
            <a:extLst>
              <a:ext uri="{FF2B5EF4-FFF2-40B4-BE49-F238E27FC236}">
                <a16:creationId xmlns:a16="http://schemas.microsoft.com/office/drawing/2014/main" id="{AB17B416-4290-D868-F3E5-A1FAE9310694}"/>
              </a:ext>
            </a:extLst>
          </p:cNvPr>
          <p:cNvCxnSpPr/>
          <p:nvPr/>
        </p:nvCxnSpPr>
        <p:spPr>
          <a:xfrm>
            <a:off x="4580196"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5A970E-9BFA-FBCF-658F-D35718E30690}"/>
              </a:ext>
            </a:extLst>
          </p:cNvPr>
          <p:cNvCxnSpPr/>
          <p:nvPr/>
        </p:nvCxnSpPr>
        <p:spPr>
          <a:xfrm>
            <a:off x="2460254"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E3558F-0341-41A5-F9DE-E0639A802F19}"/>
              </a:ext>
            </a:extLst>
          </p:cNvPr>
          <p:cNvCxnSpPr/>
          <p:nvPr/>
        </p:nvCxnSpPr>
        <p:spPr>
          <a:xfrm>
            <a:off x="6700138"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1A24D5-9705-A5AB-8F03-35ADB4AD066C}"/>
              </a:ext>
            </a:extLst>
          </p:cNvPr>
          <p:cNvCxnSpPr/>
          <p:nvPr/>
        </p:nvCxnSpPr>
        <p:spPr>
          <a:xfrm>
            <a:off x="5993490" y="2993368"/>
            <a:ext cx="0" cy="1733909"/>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D934E9-14CE-F1C5-9B62-21789AFB7CD8}"/>
              </a:ext>
            </a:extLst>
          </p:cNvPr>
          <p:cNvCxnSpPr/>
          <p:nvPr/>
        </p:nvCxnSpPr>
        <p:spPr>
          <a:xfrm>
            <a:off x="3166901" y="2993368"/>
            <a:ext cx="0" cy="1733909"/>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AA730-74EF-CF4A-0D22-F023A78AD0ED}"/>
              </a:ext>
            </a:extLst>
          </p:cNvPr>
          <p:cNvCxnSpPr/>
          <p:nvPr/>
        </p:nvCxnSpPr>
        <p:spPr>
          <a:xfrm>
            <a:off x="323850" y="2993366"/>
            <a:ext cx="8496300" cy="0"/>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D68C151-9E04-F3F2-4C2B-3DE8AA8FE256}"/>
              </a:ext>
            </a:extLst>
          </p:cNvPr>
          <p:cNvSpPr txBox="1"/>
          <p:nvPr/>
        </p:nvSpPr>
        <p:spPr>
          <a:xfrm>
            <a:off x="4579916" y="1960698"/>
            <a:ext cx="2111811" cy="307777"/>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ESG</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7" name="TextBox 26">
            <a:extLst>
              <a:ext uri="{FF2B5EF4-FFF2-40B4-BE49-F238E27FC236}">
                <a16:creationId xmlns:a16="http://schemas.microsoft.com/office/drawing/2014/main" id="{0F4C063C-E727-36C8-F273-C9BFAA86E20A}"/>
              </a:ext>
            </a:extLst>
          </p:cNvPr>
          <p:cNvSpPr txBox="1"/>
          <p:nvPr/>
        </p:nvSpPr>
        <p:spPr>
          <a:xfrm>
            <a:off x="349980" y="1960698"/>
            <a:ext cx="2110200" cy="307777"/>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Scalability</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6FEFE5D1-AF8E-8C14-42F8-F29D175DA293}"/>
              </a:ext>
            </a:extLst>
          </p:cNvPr>
          <p:cNvSpPr txBox="1"/>
          <p:nvPr/>
        </p:nvSpPr>
        <p:spPr>
          <a:xfrm>
            <a:off x="2460180" y="1960698"/>
            <a:ext cx="2111820" cy="307777"/>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Security</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9" name="TextBox 28">
            <a:extLst>
              <a:ext uri="{FF2B5EF4-FFF2-40B4-BE49-F238E27FC236}">
                <a16:creationId xmlns:a16="http://schemas.microsoft.com/office/drawing/2014/main" id="{C1BC1BDC-CABF-0C39-0A1C-3D06F4358CCE}"/>
              </a:ext>
            </a:extLst>
          </p:cNvPr>
          <p:cNvSpPr txBox="1"/>
          <p:nvPr/>
        </p:nvSpPr>
        <p:spPr>
          <a:xfrm>
            <a:off x="3166847" y="3852803"/>
            <a:ext cx="2810253" cy="738664"/>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Low Latency Connect to Hyperscale Clouds, OTTs and Various IXs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83824BBD-8393-76EF-8BEE-E86768BD252D}"/>
              </a:ext>
            </a:extLst>
          </p:cNvPr>
          <p:cNvSpPr txBox="1"/>
          <p:nvPr/>
        </p:nvSpPr>
        <p:spPr>
          <a:xfrm>
            <a:off x="5993492" y="3852803"/>
            <a:ext cx="2826645"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AI/ML </a:t>
            </a:r>
          </a:p>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Based Operations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9CCF4436-22F6-1A41-D818-AF4C048125C0}"/>
              </a:ext>
            </a:extLst>
          </p:cNvPr>
          <p:cNvSpPr txBox="1"/>
          <p:nvPr/>
        </p:nvSpPr>
        <p:spPr>
          <a:xfrm>
            <a:off x="323851" y="3852803"/>
            <a:ext cx="2826605"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Global </a:t>
            </a:r>
          </a:p>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Compliances </a:t>
            </a:r>
            <a:endParaRPr lang="en-IN" sz="1400" dirty="0">
              <a:solidFill>
                <a:srgbClr val="BED730"/>
              </a:solidFill>
              <a:latin typeface="Trebuchet MS" panose="020B0703020202090204" pitchFamily="34" charset="0"/>
            </a:endParaRPr>
          </a:p>
        </p:txBody>
      </p:sp>
      <p:sp>
        <p:nvSpPr>
          <p:cNvPr id="32" name="TextBox 31">
            <a:extLst>
              <a:ext uri="{FF2B5EF4-FFF2-40B4-BE49-F238E27FC236}">
                <a16:creationId xmlns:a16="http://schemas.microsoft.com/office/drawing/2014/main" id="{BE290288-4BB6-9441-9F0B-78CBA491A105}"/>
              </a:ext>
            </a:extLst>
          </p:cNvPr>
          <p:cNvSpPr txBox="1"/>
          <p:nvPr/>
        </p:nvSpPr>
        <p:spPr>
          <a:xfrm>
            <a:off x="6699642" y="1960698"/>
            <a:ext cx="2120510"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SimSun" panose="02010600030101010101" pitchFamily="2" charset="-122"/>
                <a:cs typeface="Arial" panose="020B0604020202020204" pitchFamily="34" charset="0"/>
              </a:rPr>
              <a:t>Future-ready Cooling Technologies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pic>
        <p:nvPicPr>
          <p:cNvPr id="38" name="Picture 37" descr="A black background with a black square&#10;&#10;Description automatically generated with medium confidence">
            <a:extLst>
              <a:ext uri="{FF2B5EF4-FFF2-40B4-BE49-F238E27FC236}">
                <a16:creationId xmlns:a16="http://schemas.microsoft.com/office/drawing/2014/main" id="{9CFC1131-D9AC-C4E3-EE00-87F7624A34E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35080" y="1299913"/>
            <a:ext cx="540000" cy="5400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3200A576-E27C-121D-EB5F-226C2E4F66C7}"/>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6090" y="1299913"/>
            <a:ext cx="540000" cy="540000"/>
          </a:xfrm>
          <a:prstGeom prst="rect">
            <a:avLst/>
          </a:prstGeom>
        </p:spPr>
      </p:pic>
      <p:pic>
        <p:nvPicPr>
          <p:cNvPr id="42" name="Picture 41" descr="A black and white image of a stack of papers&#10;&#10;Description automatically generated">
            <a:extLst>
              <a:ext uri="{FF2B5EF4-FFF2-40B4-BE49-F238E27FC236}">
                <a16:creationId xmlns:a16="http://schemas.microsoft.com/office/drawing/2014/main" id="{22AFF7C8-3BDE-C2FE-6A33-476644CC6C37}"/>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67146" y="3216732"/>
            <a:ext cx="540000" cy="540000"/>
          </a:xfrm>
          <a:prstGeom prst="rect">
            <a:avLst/>
          </a:prstGeom>
        </p:spPr>
      </p:pic>
      <p:pic>
        <p:nvPicPr>
          <p:cNvPr id="44" name="Picture 43" descr="A black background with a black square&#10;&#10;Description automatically generated with medium confidence">
            <a:extLst>
              <a:ext uri="{FF2B5EF4-FFF2-40B4-BE49-F238E27FC236}">
                <a16:creationId xmlns:a16="http://schemas.microsoft.com/office/drawing/2014/main" id="{D504C718-7B4B-D912-1C27-7C0C546DC944}"/>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2283" y="1299913"/>
            <a:ext cx="540000" cy="540000"/>
          </a:xfrm>
          <a:prstGeom prst="rect">
            <a:avLst/>
          </a:prstGeom>
        </p:spPr>
      </p:pic>
      <p:pic>
        <p:nvPicPr>
          <p:cNvPr id="48" name="Picture 47">
            <a:extLst>
              <a:ext uri="{FF2B5EF4-FFF2-40B4-BE49-F238E27FC236}">
                <a16:creationId xmlns:a16="http://schemas.microsoft.com/office/drawing/2014/main" id="{BBCCE544-D932-6FA4-1C2C-113FBD127ED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93805" y="3216732"/>
            <a:ext cx="540000" cy="540000"/>
          </a:xfrm>
          <a:prstGeom prst="rect">
            <a:avLst/>
          </a:prstGeom>
        </p:spPr>
      </p:pic>
      <p:pic>
        <p:nvPicPr>
          <p:cNvPr id="50" name="Picture 49" descr="A black background with a black square&#10;&#10;Description automatically generated with medium confidence">
            <a:extLst>
              <a:ext uri="{FF2B5EF4-FFF2-40B4-BE49-F238E27FC236}">
                <a16:creationId xmlns:a16="http://schemas.microsoft.com/office/drawing/2014/main" id="{DEC4ECD9-3DFC-A2AE-61E8-6DE56904BE74}"/>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36854" y="3216732"/>
            <a:ext cx="540000" cy="540000"/>
          </a:xfrm>
          <a:prstGeom prst="rect">
            <a:avLst/>
          </a:prstGeom>
        </p:spPr>
      </p:pic>
      <p:pic>
        <p:nvPicPr>
          <p:cNvPr id="9" name="Picture 8">
            <a:extLst>
              <a:ext uri="{FF2B5EF4-FFF2-40B4-BE49-F238E27FC236}">
                <a16:creationId xmlns:a16="http://schemas.microsoft.com/office/drawing/2014/main" id="{9DEC8EEB-ABEE-CA12-E8B1-C10E69908016}"/>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rcRect/>
          <a:stretch/>
        </p:blipFill>
        <p:spPr>
          <a:xfrm>
            <a:off x="7487994" y="1299913"/>
            <a:ext cx="540000" cy="540000"/>
          </a:xfrm>
          <a:prstGeom prst="rect">
            <a:avLst/>
          </a:prstGeom>
        </p:spPr>
      </p:pic>
    </p:spTree>
    <p:extLst>
      <p:ext uri="{BB962C8B-B14F-4D97-AF65-F5344CB8AC3E}">
        <p14:creationId xmlns:p14="http://schemas.microsoft.com/office/powerpoint/2010/main" val="84642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3306-CFC3-4991-A093-4215ABB7622C}"/>
              </a:ext>
            </a:extLst>
          </p:cNvPr>
          <p:cNvSpPr>
            <a:spLocks noGrp="1"/>
          </p:cNvSpPr>
          <p:nvPr>
            <p:ph type="title"/>
          </p:nvPr>
        </p:nvSpPr>
        <p:spPr>
          <a:xfrm>
            <a:off x="324000" y="211574"/>
            <a:ext cx="8496150" cy="415490"/>
          </a:xfrm>
        </p:spPr>
        <p:txBody>
          <a:bodyPr>
            <a:noAutofit/>
          </a:bodyPr>
          <a:lstStyle/>
          <a:p>
            <a:r>
              <a:rPr lang="en-US" dirty="0"/>
              <a:t>AUTOMATION: TECHNICAL ARCHITECTURE</a:t>
            </a:r>
          </a:p>
        </p:txBody>
      </p:sp>
      <p:sp>
        <p:nvSpPr>
          <p:cNvPr id="145" name="Rectangle: Rounded Corners 2">
            <a:extLst>
              <a:ext uri="{FF2B5EF4-FFF2-40B4-BE49-F238E27FC236}">
                <a16:creationId xmlns:a16="http://schemas.microsoft.com/office/drawing/2014/main" id="{4A047AA1-4482-4CD1-BFBD-398A9EA7CB94}"/>
              </a:ext>
            </a:extLst>
          </p:cNvPr>
          <p:cNvSpPr/>
          <p:nvPr/>
        </p:nvSpPr>
        <p:spPr>
          <a:xfrm>
            <a:off x="323851" y="993128"/>
            <a:ext cx="3517267" cy="224002"/>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Site Equipment</a:t>
            </a:r>
          </a:p>
        </p:txBody>
      </p:sp>
      <p:sp>
        <p:nvSpPr>
          <p:cNvPr id="5" name="Rounded Rectangle 36">
            <a:extLst>
              <a:ext uri="{FF2B5EF4-FFF2-40B4-BE49-F238E27FC236}">
                <a16:creationId xmlns:a16="http://schemas.microsoft.com/office/drawing/2014/main" id="{A3BA684D-7DE6-4C94-9603-6D9FEC1B5599}"/>
              </a:ext>
            </a:extLst>
          </p:cNvPr>
          <p:cNvSpPr/>
          <p:nvPr/>
        </p:nvSpPr>
        <p:spPr>
          <a:xfrm>
            <a:off x="1543733" y="3835907"/>
            <a:ext cx="656322"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L2 switch</a:t>
            </a:r>
          </a:p>
        </p:txBody>
      </p:sp>
      <p:sp>
        <p:nvSpPr>
          <p:cNvPr id="17" name="Rounded Rectangle 36">
            <a:extLst>
              <a:ext uri="{FF2B5EF4-FFF2-40B4-BE49-F238E27FC236}">
                <a16:creationId xmlns:a16="http://schemas.microsoft.com/office/drawing/2014/main" id="{EECA628D-7D4B-4F26-AA93-4FF4C7DB8E1C}"/>
              </a:ext>
            </a:extLst>
          </p:cNvPr>
          <p:cNvSpPr/>
          <p:nvPr/>
        </p:nvSpPr>
        <p:spPr>
          <a:xfrm>
            <a:off x="511574" y="3843228"/>
            <a:ext cx="744461" cy="2617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UPS-1</a:t>
            </a:r>
          </a:p>
        </p:txBody>
      </p:sp>
      <p:sp>
        <p:nvSpPr>
          <p:cNvPr id="27" name="Rounded Rectangle 36">
            <a:extLst>
              <a:ext uri="{FF2B5EF4-FFF2-40B4-BE49-F238E27FC236}">
                <a16:creationId xmlns:a16="http://schemas.microsoft.com/office/drawing/2014/main" id="{02344E82-7ECD-4F26-AA90-24CF4F652529}"/>
              </a:ext>
            </a:extLst>
          </p:cNvPr>
          <p:cNvSpPr/>
          <p:nvPr/>
        </p:nvSpPr>
        <p:spPr>
          <a:xfrm>
            <a:off x="596611" y="4429010"/>
            <a:ext cx="519392" cy="2513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TX</a:t>
            </a:r>
          </a:p>
        </p:txBody>
      </p:sp>
      <p:cxnSp>
        <p:nvCxnSpPr>
          <p:cNvPr id="64" name="Straight Connector 63">
            <a:extLst>
              <a:ext uri="{FF2B5EF4-FFF2-40B4-BE49-F238E27FC236}">
                <a16:creationId xmlns:a16="http://schemas.microsoft.com/office/drawing/2014/main" id="{4F492691-51F5-4226-BFEA-5D7E6F91DA64}"/>
              </a:ext>
            </a:extLst>
          </p:cNvPr>
          <p:cNvCxnSpPr>
            <a:cxnSpLocks/>
          </p:cNvCxnSpPr>
          <p:nvPr/>
        </p:nvCxnSpPr>
        <p:spPr>
          <a:xfrm>
            <a:off x="860474" y="4031756"/>
            <a:ext cx="0" cy="149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000C564-3817-49BD-B3C8-135D3A9AEB95}"/>
              </a:ext>
            </a:extLst>
          </p:cNvPr>
          <p:cNvSpPr txBox="1"/>
          <p:nvPr/>
        </p:nvSpPr>
        <p:spPr>
          <a:xfrm>
            <a:off x="2790604" y="3759470"/>
            <a:ext cx="800016" cy="230832"/>
          </a:xfrm>
          <a:prstGeom prst="rect">
            <a:avLst/>
          </a:prstGeom>
          <a:noFill/>
          <a:ln>
            <a:noFill/>
          </a:ln>
        </p:spPr>
        <p:txBody>
          <a:bodyPr wrap="square">
            <a:spAutoFit/>
          </a:bodyPr>
          <a:lstStyle/>
          <a:p>
            <a:pPr algn="ctr" defTabSz="685783">
              <a:defRPr/>
            </a:pPr>
            <a:r>
              <a:rPr lang="en-US" sz="900" dirty="0">
                <a:solidFill>
                  <a:prstClr val="white"/>
                </a:solidFill>
                <a:latin typeface="Trebuchet MS" panose="020B0703020202090204" pitchFamily="34" charset="0"/>
              </a:rPr>
              <a:t>Ethernet</a:t>
            </a:r>
          </a:p>
        </p:txBody>
      </p:sp>
      <p:pic>
        <p:nvPicPr>
          <p:cNvPr id="6" name="Picture 5" descr="A picture containing shape&#10;&#10;Description automatically generated">
            <a:extLst>
              <a:ext uri="{FF2B5EF4-FFF2-40B4-BE49-F238E27FC236}">
                <a16:creationId xmlns:a16="http://schemas.microsoft.com/office/drawing/2014/main" id="{55070BF3-5F59-47ED-80B7-BB6C2B43F26E}"/>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705938" y="4180082"/>
            <a:ext cx="309075" cy="30907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CB369C2C-6F79-436F-9A58-089322E087D6}"/>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tretch>
            <a:fillRect/>
          </a:stretch>
        </p:blipFill>
        <p:spPr>
          <a:xfrm>
            <a:off x="718329" y="3519232"/>
            <a:ext cx="344580" cy="344580"/>
          </a:xfrm>
          <a:prstGeom prst="rect">
            <a:avLst/>
          </a:prstGeom>
        </p:spPr>
      </p:pic>
      <p:sp>
        <p:nvSpPr>
          <p:cNvPr id="22" name="Rounded Rectangle 36">
            <a:extLst>
              <a:ext uri="{FF2B5EF4-FFF2-40B4-BE49-F238E27FC236}">
                <a16:creationId xmlns:a16="http://schemas.microsoft.com/office/drawing/2014/main" id="{9EAAE877-6509-4CF0-A668-33ED0EF32DF9}"/>
              </a:ext>
            </a:extLst>
          </p:cNvPr>
          <p:cNvSpPr/>
          <p:nvPr/>
        </p:nvSpPr>
        <p:spPr>
          <a:xfrm>
            <a:off x="2856029" y="2580180"/>
            <a:ext cx="720000" cy="538672"/>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Smart IO interface</a:t>
            </a:r>
          </a:p>
        </p:txBody>
      </p:sp>
      <p:pic>
        <p:nvPicPr>
          <p:cNvPr id="24" name="Picture 23" descr="A close up of a logo&#10;&#10;Description automatically generated">
            <a:extLst>
              <a:ext uri="{FF2B5EF4-FFF2-40B4-BE49-F238E27FC236}">
                <a16:creationId xmlns:a16="http://schemas.microsoft.com/office/drawing/2014/main" id="{475BF09C-3045-41EC-A952-4CEAFD0C80D7}"/>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608340" y="2457580"/>
            <a:ext cx="1033826" cy="1033826"/>
          </a:xfrm>
          <a:prstGeom prst="rect">
            <a:avLst/>
          </a:prstGeom>
          <a:solidFill>
            <a:schemeClr val="accent6">
              <a:lumMod val="60000"/>
              <a:lumOff val="40000"/>
            </a:schemeClr>
          </a:solidFill>
          <a:ln>
            <a:noFill/>
          </a:ln>
        </p:spPr>
      </p:pic>
      <p:sp>
        <p:nvSpPr>
          <p:cNvPr id="26" name="Rounded Rectangle 36">
            <a:extLst>
              <a:ext uri="{FF2B5EF4-FFF2-40B4-BE49-F238E27FC236}">
                <a16:creationId xmlns:a16="http://schemas.microsoft.com/office/drawing/2014/main" id="{96BEA4DE-E712-4D05-9080-E7D7295B4F57}"/>
              </a:ext>
            </a:extLst>
          </p:cNvPr>
          <p:cNvSpPr/>
          <p:nvPr/>
        </p:nvSpPr>
        <p:spPr>
          <a:xfrm>
            <a:off x="4594458" y="3652643"/>
            <a:ext cx="1078319" cy="261786"/>
          </a:xfrm>
          <a:prstGeom prst="roundRect">
            <a:avLst/>
          </a:prstGeom>
          <a:solidFill>
            <a:srgbClr val="C2DB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IOT Gateway</a:t>
            </a:r>
          </a:p>
        </p:txBody>
      </p:sp>
      <p:sp>
        <p:nvSpPr>
          <p:cNvPr id="28" name="Rounded Rectangle 36">
            <a:extLst>
              <a:ext uri="{FF2B5EF4-FFF2-40B4-BE49-F238E27FC236}">
                <a16:creationId xmlns:a16="http://schemas.microsoft.com/office/drawing/2014/main" id="{0FBCD82A-DBF0-418A-A3E6-E3620C53E68F}"/>
              </a:ext>
            </a:extLst>
          </p:cNvPr>
          <p:cNvSpPr/>
          <p:nvPr/>
        </p:nvSpPr>
        <p:spPr>
          <a:xfrm>
            <a:off x="2727866" y="4122664"/>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sp>
        <p:nvSpPr>
          <p:cNvPr id="29" name="Rounded Rectangle 36">
            <a:extLst>
              <a:ext uri="{FF2B5EF4-FFF2-40B4-BE49-F238E27FC236}">
                <a16:creationId xmlns:a16="http://schemas.microsoft.com/office/drawing/2014/main" id="{30410DC0-20ED-4122-B141-C6DED359ED00}"/>
              </a:ext>
            </a:extLst>
          </p:cNvPr>
          <p:cNvSpPr/>
          <p:nvPr/>
        </p:nvSpPr>
        <p:spPr>
          <a:xfrm>
            <a:off x="2856029" y="1354444"/>
            <a:ext cx="720000" cy="1174020"/>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Multiple Energy meters</a:t>
            </a:r>
          </a:p>
        </p:txBody>
      </p:sp>
      <p:cxnSp>
        <p:nvCxnSpPr>
          <p:cNvPr id="108" name="Straight Arrow Connector 107">
            <a:extLst>
              <a:ext uri="{FF2B5EF4-FFF2-40B4-BE49-F238E27FC236}">
                <a16:creationId xmlns:a16="http://schemas.microsoft.com/office/drawing/2014/main" id="{99E21E6A-4548-4199-85AC-37B7102C3AF0}"/>
              </a:ext>
            </a:extLst>
          </p:cNvPr>
          <p:cNvCxnSpPr>
            <a:cxnSpLocks/>
          </p:cNvCxnSpPr>
          <p:nvPr/>
        </p:nvCxnSpPr>
        <p:spPr>
          <a:xfrm rot="16200000">
            <a:off x="2648420" y="2200691"/>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36">
            <a:extLst>
              <a:ext uri="{FF2B5EF4-FFF2-40B4-BE49-F238E27FC236}">
                <a16:creationId xmlns:a16="http://schemas.microsoft.com/office/drawing/2014/main" id="{B3111DFD-AD08-4E1C-A211-0FF3404C439F}"/>
              </a:ext>
            </a:extLst>
          </p:cNvPr>
          <p:cNvSpPr/>
          <p:nvPr/>
        </p:nvSpPr>
        <p:spPr>
          <a:xfrm>
            <a:off x="1400124" y="4303159"/>
            <a:ext cx="943544" cy="435705"/>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Transformers (LT &amp; HT)</a:t>
            </a:r>
          </a:p>
        </p:txBody>
      </p:sp>
      <p:sp>
        <p:nvSpPr>
          <p:cNvPr id="33" name="Rounded Rectangle 36">
            <a:extLst>
              <a:ext uri="{FF2B5EF4-FFF2-40B4-BE49-F238E27FC236}">
                <a16:creationId xmlns:a16="http://schemas.microsoft.com/office/drawing/2014/main" id="{E0BA3C6C-981F-4B24-AF70-ED6E92799F55}"/>
              </a:ext>
            </a:extLst>
          </p:cNvPr>
          <p:cNvSpPr/>
          <p:nvPr/>
        </p:nvSpPr>
        <p:spPr>
          <a:xfrm>
            <a:off x="330987" y="1323665"/>
            <a:ext cx="2116912"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POWER</a:t>
            </a:r>
          </a:p>
        </p:txBody>
      </p:sp>
      <p:sp>
        <p:nvSpPr>
          <p:cNvPr id="34" name="Rounded Rectangle 36">
            <a:extLst>
              <a:ext uri="{FF2B5EF4-FFF2-40B4-BE49-F238E27FC236}">
                <a16:creationId xmlns:a16="http://schemas.microsoft.com/office/drawing/2014/main" id="{C80A7AE0-9724-4279-95DC-6A327F4AB9A8}"/>
              </a:ext>
            </a:extLst>
          </p:cNvPr>
          <p:cNvSpPr/>
          <p:nvPr/>
        </p:nvSpPr>
        <p:spPr>
          <a:xfrm>
            <a:off x="1453968" y="1645662"/>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Busway Sensors</a:t>
            </a:r>
          </a:p>
        </p:txBody>
      </p:sp>
      <p:sp>
        <p:nvSpPr>
          <p:cNvPr id="35" name="Rounded Rectangle 36">
            <a:extLst>
              <a:ext uri="{FF2B5EF4-FFF2-40B4-BE49-F238E27FC236}">
                <a16:creationId xmlns:a16="http://schemas.microsoft.com/office/drawing/2014/main" id="{5A5C7C23-1A2F-47B8-9F15-DCF13863AE8E}"/>
              </a:ext>
            </a:extLst>
          </p:cNvPr>
          <p:cNvSpPr/>
          <p:nvPr/>
        </p:nvSpPr>
        <p:spPr>
          <a:xfrm>
            <a:off x="330988" y="1646507"/>
            <a:ext cx="979064" cy="568361"/>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Chiller Plant</a:t>
            </a:r>
          </a:p>
        </p:txBody>
      </p:sp>
      <p:sp>
        <p:nvSpPr>
          <p:cNvPr id="36" name="Rounded Rectangle 36">
            <a:extLst>
              <a:ext uri="{FF2B5EF4-FFF2-40B4-BE49-F238E27FC236}">
                <a16:creationId xmlns:a16="http://schemas.microsoft.com/office/drawing/2014/main" id="{46D15131-6FFE-4C54-8989-905BC1EDA8F0}"/>
              </a:ext>
            </a:extLst>
          </p:cNvPr>
          <p:cNvSpPr/>
          <p:nvPr/>
        </p:nvSpPr>
        <p:spPr>
          <a:xfrm>
            <a:off x="1453968" y="1945301"/>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DG</a:t>
            </a:r>
          </a:p>
        </p:txBody>
      </p:sp>
      <p:sp>
        <p:nvSpPr>
          <p:cNvPr id="41" name="Rounded Rectangle 36">
            <a:extLst>
              <a:ext uri="{FF2B5EF4-FFF2-40B4-BE49-F238E27FC236}">
                <a16:creationId xmlns:a16="http://schemas.microsoft.com/office/drawing/2014/main" id="{0A0C13E1-0369-4F47-85F6-63DA1A667E21}"/>
              </a:ext>
            </a:extLst>
          </p:cNvPr>
          <p:cNvSpPr/>
          <p:nvPr/>
        </p:nvSpPr>
        <p:spPr>
          <a:xfrm>
            <a:off x="330988" y="2275923"/>
            <a:ext cx="979064" cy="926630"/>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Multiple PACs/ CRAH/ AHU</a:t>
            </a:r>
          </a:p>
        </p:txBody>
      </p:sp>
      <p:sp>
        <p:nvSpPr>
          <p:cNvPr id="57" name="Rounded Rectangle 36">
            <a:extLst>
              <a:ext uri="{FF2B5EF4-FFF2-40B4-BE49-F238E27FC236}">
                <a16:creationId xmlns:a16="http://schemas.microsoft.com/office/drawing/2014/main" id="{E5488027-6D74-48C4-8874-58D319D7F15E}"/>
              </a:ext>
            </a:extLst>
          </p:cNvPr>
          <p:cNvSpPr/>
          <p:nvPr/>
        </p:nvSpPr>
        <p:spPr>
          <a:xfrm>
            <a:off x="1442910" y="2574873"/>
            <a:ext cx="998203" cy="627685"/>
          </a:xfrm>
          <a:prstGeom prst="roundRect">
            <a:avLst>
              <a:gd name="adj" fmla="val 9545"/>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rPr>
              <a:t>Ops Equipment</a:t>
            </a:r>
          </a:p>
          <a:p>
            <a:pPr algn="ctr" defTabSz="685783">
              <a:defRPr/>
            </a:pPr>
            <a:endPar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endParaRPr>
          </a:p>
          <a:p>
            <a:pPr algn="ctr" defTabSz="685783">
              <a:defRPr/>
            </a:pPr>
            <a:r>
              <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rPr>
              <a:t>Safety &amp; Security Equipment</a:t>
            </a:r>
            <a:endParaRPr lang="en-US" sz="900" dirty="0">
              <a:solidFill>
                <a:prstClr val="white"/>
              </a:solidFill>
              <a:latin typeface="Trebuchet MS" panose="020B0703020202090204" pitchFamily="34" charset="0"/>
            </a:endParaRPr>
          </a:p>
        </p:txBody>
      </p:sp>
      <p:sp>
        <p:nvSpPr>
          <p:cNvPr id="59" name="Rounded Rectangle 36">
            <a:extLst>
              <a:ext uri="{FF2B5EF4-FFF2-40B4-BE49-F238E27FC236}">
                <a16:creationId xmlns:a16="http://schemas.microsoft.com/office/drawing/2014/main" id="{45601365-C1C2-C346-9180-BE9F39A062DF}"/>
              </a:ext>
            </a:extLst>
          </p:cNvPr>
          <p:cNvSpPr/>
          <p:nvPr/>
        </p:nvSpPr>
        <p:spPr>
          <a:xfrm>
            <a:off x="1454215" y="2252875"/>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UPS</a:t>
            </a:r>
          </a:p>
        </p:txBody>
      </p:sp>
      <p:sp>
        <p:nvSpPr>
          <p:cNvPr id="16" name="Rounded Rectangle 36">
            <a:extLst>
              <a:ext uri="{FF2B5EF4-FFF2-40B4-BE49-F238E27FC236}">
                <a16:creationId xmlns:a16="http://schemas.microsoft.com/office/drawing/2014/main" id="{F30FA80B-7021-4030-A06D-125D96AAAAF6}"/>
              </a:ext>
            </a:extLst>
          </p:cNvPr>
          <p:cNvSpPr/>
          <p:nvPr/>
        </p:nvSpPr>
        <p:spPr>
          <a:xfrm>
            <a:off x="1442909" y="3291774"/>
            <a:ext cx="986670" cy="454918"/>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ea typeface="Calibri" panose="020F0502020204030204"/>
                <a:cs typeface="Calibri" panose="020F0502020204030204"/>
                <a:sym typeface="Calibri" panose="020F0502020204030204"/>
              </a:rPr>
              <a:t>Temperature &amp; Humidity Sensor</a:t>
            </a:r>
            <a:endParaRPr lang="en-US" sz="900" dirty="0">
              <a:solidFill>
                <a:prstClr val="black"/>
              </a:solidFill>
              <a:latin typeface="Trebuchet MS" panose="020B0703020202090204" pitchFamily="34" charset="0"/>
            </a:endParaRPr>
          </a:p>
        </p:txBody>
      </p:sp>
      <p:sp>
        <p:nvSpPr>
          <p:cNvPr id="18" name="Rounded Rectangle 36">
            <a:extLst>
              <a:ext uri="{FF2B5EF4-FFF2-40B4-BE49-F238E27FC236}">
                <a16:creationId xmlns:a16="http://schemas.microsoft.com/office/drawing/2014/main" id="{53E9B9E1-90E1-4B80-ACBE-D96DC697D09B}"/>
              </a:ext>
            </a:extLst>
          </p:cNvPr>
          <p:cNvSpPr/>
          <p:nvPr/>
        </p:nvSpPr>
        <p:spPr>
          <a:xfrm>
            <a:off x="2856029" y="3234798"/>
            <a:ext cx="720000" cy="538672"/>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Wireless/ Wired</a:t>
            </a:r>
          </a:p>
        </p:txBody>
      </p:sp>
      <p:cxnSp>
        <p:nvCxnSpPr>
          <p:cNvPr id="63" name="Straight Arrow Connector 62">
            <a:extLst>
              <a:ext uri="{FF2B5EF4-FFF2-40B4-BE49-F238E27FC236}">
                <a16:creationId xmlns:a16="http://schemas.microsoft.com/office/drawing/2014/main" id="{15F400EE-246D-4D8C-BB50-3ADCA0E8B937}"/>
              </a:ext>
            </a:extLst>
          </p:cNvPr>
          <p:cNvCxnSpPr>
            <a:cxnSpLocks/>
          </p:cNvCxnSpPr>
          <p:nvPr/>
        </p:nvCxnSpPr>
        <p:spPr>
          <a:xfrm rot="16200000">
            <a:off x="2648420" y="2759717"/>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BBFDC5D-5334-48E6-895A-561C32980A8C}"/>
              </a:ext>
            </a:extLst>
          </p:cNvPr>
          <p:cNvCxnSpPr>
            <a:cxnSpLocks/>
          </p:cNvCxnSpPr>
          <p:nvPr/>
        </p:nvCxnSpPr>
        <p:spPr>
          <a:xfrm rot="16200000">
            <a:off x="2636887" y="3371136"/>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42FB61-152D-4100-A67C-8F13C4EA9138}"/>
              </a:ext>
            </a:extLst>
          </p:cNvPr>
          <p:cNvCxnSpPr>
            <a:cxnSpLocks/>
          </p:cNvCxnSpPr>
          <p:nvPr/>
        </p:nvCxnSpPr>
        <p:spPr>
          <a:xfrm>
            <a:off x="3992741" y="1411356"/>
            <a:ext cx="0" cy="3327509"/>
          </a:xfrm>
          <a:prstGeom prst="line">
            <a:avLst/>
          </a:prstGeom>
          <a:ln>
            <a:solidFill>
              <a:schemeClr val="accent1">
                <a:lumMod val="60000"/>
                <a:lumOff val="40000"/>
              </a:schemeClr>
            </a:solidFill>
            <a:prstDash val="lg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2282EF0-F4FA-4452-9181-70989458FE35}"/>
              </a:ext>
            </a:extLst>
          </p:cNvPr>
          <p:cNvCxnSpPr>
            <a:cxnSpLocks/>
          </p:cNvCxnSpPr>
          <p:nvPr/>
        </p:nvCxnSpPr>
        <p:spPr>
          <a:xfrm rot="16200000">
            <a:off x="1332855" y="3853644"/>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F68FCF5-B642-4422-B1FF-62F8EC722004}"/>
              </a:ext>
            </a:extLst>
          </p:cNvPr>
          <p:cNvCxnSpPr>
            <a:cxnSpLocks/>
          </p:cNvCxnSpPr>
          <p:nvPr/>
        </p:nvCxnSpPr>
        <p:spPr>
          <a:xfrm rot="16200000">
            <a:off x="1229985" y="4473598"/>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Cloud">
            <a:extLst>
              <a:ext uri="{FF2B5EF4-FFF2-40B4-BE49-F238E27FC236}">
                <a16:creationId xmlns:a16="http://schemas.microsoft.com/office/drawing/2014/main" id="{78703376-DD54-4782-ADC6-1644CB10D5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593" y="1304062"/>
            <a:ext cx="1646112" cy="1646112"/>
          </a:xfrm>
          <a:prstGeom prst="rect">
            <a:avLst/>
          </a:prstGeom>
        </p:spPr>
      </p:pic>
      <p:sp>
        <p:nvSpPr>
          <p:cNvPr id="77" name="TextBox 76">
            <a:extLst>
              <a:ext uri="{FF2B5EF4-FFF2-40B4-BE49-F238E27FC236}">
                <a16:creationId xmlns:a16="http://schemas.microsoft.com/office/drawing/2014/main" id="{DC96EB05-41C8-496C-9B66-CCF205FDDEEE}"/>
              </a:ext>
            </a:extLst>
          </p:cNvPr>
          <p:cNvSpPr txBox="1"/>
          <p:nvPr/>
        </p:nvSpPr>
        <p:spPr>
          <a:xfrm>
            <a:off x="6829653" y="1930687"/>
            <a:ext cx="89817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685783">
              <a:defRPr/>
            </a:pPr>
            <a:r>
              <a:rPr lang="en-US" sz="1050" dirty="0">
                <a:solidFill>
                  <a:prstClr val="white"/>
                </a:solidFill>
                <a:latin typeface="Trebuchet MS" panose="020B0703020202090204" pitchFamily="34" charset="0"/>
              </a:rPr>
              <a:t>IOT Cloud with AI/ML Algorithms</a:t>
            </a:r>
          </a:p>
        </p:txBody>
      </p:sp>
      <p:cxnSp>
        <p:nvCxnSpPr>
          <p:cNvPr id="78" name="Straight Arrow Connector 77">
            <a:extLst>
              <a:ext uri="{FF2B5EF4-FFF2-40B4-BE49-F238E27FC236}">
                <a16:creationId xmlns:a16="http://schemas.microsoft.com/office/drawing/2014/main" id="{21992C9E-1648-4621-8B41-AC02838BCEA0}"/>
              </a:ext>
            </a:extLst>
          </p:cNvPr>
          <p:cNvCxnSpPr>
            <a:cxnSpLocks/>
          </p:cNvCxnSpPr>
          <p:nvPr/>
        </p:nvCxnSpPr>
        <p:spPr>
          <a:xfrm>
            <a:off x="7292815" y="2528465"/>
            <a:ext cx="0" cy="424001"/>
          </a:xfrm>
          <a:prstGeom prst="straightConnector1">
            <a:avLst/>
          </a:prstGeom>
          <a:noFill/>
          <a:ln w="12700" cap="flat">
            <a:solidFill>
              <a:schemeClr val="accent1">
                <a:lumMod val="75000"/>
              </a:schemeClr>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cxnSp>
        <p:nvCxnSpPr>
          <p:cNvPr id="79" name="Straight Connector 78">
            <a:extLst>
              <a:ext uri="{FF2B5EF4-FFF2-40B4-BE49-F238E27FC236}">
                <a16:creationId xmlns:a16="http://schemas.microsoft.com/office/drawing/2014/main" id="{B596D926-B6B3-4A6F-A57E-440BEFD48E77}"/>
              </a:ext>
            </a:extLst>
          </p:cNvPr>
          <p:cNvCxnSpPr>
            <a:cxnSpLocks/>
          </p:cNvCxnSpPr>
          <p:nvPr/>
        </p:nvCxnSpPr>
        <p:spPr>
          <a:xfrm>
            <a:off x="6159963" y="1354444"/>
            <a:ext cx="0" cy="3384420"/>
          </a:xfrm>
          <a:prstGeom prst="line">
            <a:avLst/>
          </a:prstGeom>
          <a:noFill/>
          <a:ln w="12700" cap="flat">
            <a:solidFill>
              <a:schemeClr val="accent1">
                <a:lumMod val="60000"/>
                <a:lumOff val="40000"/>
              </a:schemeClr>
            </a:solidFill>
            <a:prstDash val="dash"/>
            <a:miter lim="400000"/>
            <a:headEnd type="oval" w="med" len="med"/>
            <a:tailEnd type="oval" w="med" len="med"/>
          </a:ln>
          <a:effectLst/>
          <a:sp3d/>
        </p:spPr>
        <p:style>
          <a:lnRef idx="0">
            <a:scrgbClr r="0" g="0" b="0"/>
          </a:lnRef>
          <a:fillRef idx="0">
            <a:scrgbClr r="0" g="0" b="0"/>
          </a:fillRef>
          <a:effectRef idx="0">
            <a:scrgbClr r="0" g="0" b="0"/>
          </a:effectRef>
          <a:fontRef idx="none"/>
        </p:style>
      </p:cxnSp>
      <p:sp>
        <p:nvSpPr>
          <p:cNvPr id="80" name="Rectangle: Rounded Corners 2">
            <a:extLst>
              <a:ext uri="{FF2B5EF4-FFF2-40B4-BE49-F238E27FC236}">
                <a16:creationId xmlns:a16="http://schemas.microsoft.com/office/drawing/2014/main" id="{86707F04-D3B7-44E8-AB0A-CA55C9AFDB2E}"/>
              </a:ext>
            </a:extLst>
          </p:cNvPr>
          <p:cNvSpPr/>
          <p:nvPr/>
        </p:nvSpPr>
        <p:spPr>
          <a:xfrm>
            <a:off x="6522864" y="993127"/>
            <a:ext cx="2297287" cy="231836"/>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Operation Command Center</a:t>
            </a:r>
          </a:p>
        </p:txBody>
      </p:sp>
      <p:pic>
        <p:nvPicPr>
          <p:cNvPr id="81" name="Picture 80" descr="A screen shot of an open computer sitting on top of a desk&#10;&#10;Description automatically generated">
            <a:extLst>
              <a:ext uri="{FF2B5EF4-FFF2-40B4-BE49-F238E27FC236}">
                <a16:creationId xmlns:a16="http://schemas.microsoft.com/office/drawing/2014/main" id="{EBDBD057-57C5-4D15-BF64-2A625C29461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472227" y="2876204"/>
            <a:ext cx="1767584" cy="987609"/>
          </a:xfrm>
          <a:prstGeom prst="rect">
            <a:avLst/>
          </a:prstGeom>
        </p:spPr>
      </p:pic>
      <p:sp>
        <p:nvSpPr>
          <p:cNvPr id="82" name="Rectangle 81">
            <a:extLst>
              <a:ext uri="{FF2B5EF4-FFF2-40B4-BE49-F238E27FC236}">
                <a16:creationId xmlns:a16="http://schemas.microsoft.com/office/drawing/2014/main" id="{0B1627FE-299B-4369-AE9F-51C279C0C5A6}"/>
              </a:ext>
            </a:extLst>
          </p:cNvPr>
          <p:cNvSpPr/>
          <p:nvPr/>
        </p:nvSpPr>
        <p:spPr>
          <a:xfrm>
            <a:off x="6472226" y="4207387"/>
            <a:ext cx="1854960" cy="507831"/>
          </a:xfrm>
          <a:prstGeom prst="rect">
            <a:avLst/>
          </a:prstGeom>
        </p:spPr>
        <p:txBody>
          <a:bodyPr wrap="square">
            <a:spAutoFit/>
          </a:bodyPr>
          <a:lstStyle/>
          <a:p>
            <a:pPr algn="ctr" defTabSz="685783">
              <a:defRPr/>
            </a:pPr>
            <a:r>
              <a:rPr lang="en-US" sz="900" dirty="0">
                <a:solidFill>
                  <a:prstClr val="white"/>
                </a:solidFill>
                <a:latin typeface="Trebuchet MS" panose="020B0703020202090204" pitchFamily="34" charset="0"/>
              </a:rPr>
              <a:t>Centralized dashboards, tickets and reports accessed via Laptop, Tablet, Mobile etc.</a:t>
            </a:r>
          </a:p>
        </p:txBody>
      </p:sp>
      <p:sp>
        <p:nvSpPr>
          <p:cNvPr id="83" name="Rounded Rectangle 25">
            <a:extLst>
              <a:ext uri="{FF2B5EF4-FFF2-40B4-BE49-F238E27FC236}">
                <a16:creationId xmlns:a16="http://schemas.microsoft.com/office/drawing/2014/main" id="{098A97A7-FA49-4249-B846-6DCCAF936115}"/>
              </a:ext>
            </a:extLst>
          </p:cNvPr>
          <p:cNvSpPr/>
          <p:nvPr/>
        </p:nvSpPr>
        <p:spPr>
          <a:xfrm>
            <a:off x="6609038" y="3863584"/>
            <a:ext cx="1444557" cy="307076"/>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b="1" dirty="0">
                <a:solidFill>
                  <a:prstClr val="black"/>
                </a:solidFill>
                <a:latin typeface="Trebuchet MS" panose="020B0703020202090204" pitchFamily="34" charset="0"/>
                <a:cs typeface="Arial" panose="020B0604020202020204" pitchFamily="34" charset="0"/>
              </a:rPr>
              <a:t>dashboard</a:t>
            </a:r>
          </a:p>
        </p:txBody>
      </p:sp>
      <p:sp>
        <p:nvSpPr>
          <p:cNvPr id="84" name="Rectangle: Rounded Corners 2">
            <a:extLst>
              <a:ext uri="{FF2B5EF4-FFF2-40B4-BE49-F238E27FC236}">
                <a16:creationId xmlns:a16="http://schemas.microsoft.com/office/drawing/2014/main" id="{DAA56019-B3E0-455B-8B3A-B4CC1B1F0676}"/>
              </a:ext>
            </a:extLst>
          </p:cNvPr>
          <p:cNvSpPr/>
          <p:nvPr/>
        </p:nvSpPr>
        <p:spPr>
          <a:xfrm>
            <a:off x="7292816" y="2627772"/>
            <a:ext cx="822640" cy="222932"/>
          </a:xfrm>
          <a:prstGeom prst="roundRect">
            <a:avLst>
              <a:gd name="adj" fmla="val 15756"/>
            </a:avLst>
          </a:prstGeom>
          <a:noFill/>
          <a:ln>
            <a:no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900" dirty="0">
                <a:solidFill>
                  <a:prstClr val="white"/>
                </a:solidFill>
                <a:latin typeface="Trebuchet MS" panose="020B0703020202090204" pitchFamily="34" charset="0"/>
              </a:rPr>
              <a:t>Internet</a:t>
            </a:r>
          </a:p>
        </p:txBody>
      </p:sp>
      <p:sp>
        <p:nvSpPr>
          <p:cNvPr id="86" name="Rectangle 85">
            <a:extLst>
              <a:ext uri="{FF2B5EF4-FFF2-40B4-BE49-F238E27FC236}">
                <a16:creationId xmlns:a16="http://schemas.microsoft.com/office/drawing/2014/main" id="{54DA3693-AD3A-4003-B7C8-93BB56F679A6}"/>
              </a:ext>
            </a:extLst>
          </p:cNvPr>
          <p:cNvSpPr/>
          <p:nvPr/>
        </p:nvSpPr>
        <p:spPr>
          <a:xfrm>
            <a:off x="6777808" y="3316099"/>
            <a:ext cx="131690" cy="16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pic>
        <p:nvPicPr>
          <p:cNvPr id="87" name="Picture 86">
            <a:extLst>
              <a:ext uri="{FF2B5EF4-FFF2-40B4-BE49-F238E27FC236}">
                <a16:creationId xmlns:a16="http://schemas.microsoft.com/office/drawing/2014/main" id="{FD2E0A37-69CE-4D25-849A-09141152BB4E}"/>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741327" y="2937314"/>
            <a:ext cx="1245082" cy="706881"/>
          </a:xfrm>
          <a:prstGeom prst="rect">
            <a:avLst/>
          </a:prstGeom>
        </p:spPr>
      </p:pic>
      <p:sp>
        <p:nvSpPr>
          <p:cNvPr id="88" name="Rounded Rectangle 35">
            <a:extLst>
              <a:ext uri="{FF2B5EF4-FFF2-40B4-BE49-F238E27FC236}">
                <a16:creationId xmlns:a16="http://schemas.microsoft.com/office/drawing/2014/main" id="{8BC35534-A777-4AE1-9CDD-80E7F84737EF}"/>
              </a:ext>
            </a:extLst>
          </p:cNvPr>
          <p:cNvSpPr/>
          <p:nvPr/>
        </p:nvSpPr>
        <p:spPr>
          <a:xfrm>
            <a:off x="7415034" y="1333817"/>
            <a:ext cx="1405118" cy="442739"/>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defTabSz="685783">
              <a:defRPr/>
            </a:pPr>
            <a:r>
              <a:rPr lang="en-US" sz="1050" b="1" dirty="0">
                <a:solidFill>
                  <a:prstClr val="black"/>
                </a:solidFill>
                <a:latin typeface="Trebuchet MS" panose="020B0703020202090204" pitchFamily="34" charset="0"/>
              </a:rPr>
              <a:t>3</a:t>
            </a:r>
            <a:r>
              <a:rPr lang="en-US" sz="1050" b="1" baseline="30000" dirty="0">
                <a:solidFill>
                  <a:prstClr val="black"/>
                </a:solidFill>
                <a:latin typeface="Trebuchet MS" panose="020B0703020202090204" pitchFamily="34" charset="0"/>
              </a:rPr>
              <a:t>rd</a:t>
            </a:r>
            <a:r>
              <a:rPr lang="en-US" sz="1050" b="1" dirty="0">
                <a:solidFill>
                  <a:prstClr val="black"/>
                </a:solidFill>
                <a:latin typeface="Trebuchet MS" panose="020B0703020202090204" pitchFamily="34" charset="0"/>
              </a:rPr>
              <a:t> party Integration - ERPs &amp; tools</a:t>
            </a:r>
          </a:p>
        </p:txBody>
      </p:sp>
      <p:cxnSp>
        <p:nvCxnSpPr>
          <p:cNvPr id="90" name="Straight Connector 89">
            <a:extLst>
              <a:ext uri="{FF2B5EF4-FFF2-40B4-BE49-F238E27FC236}">
                <a16:creationId xmlns:a16="http://schemas.microsoft.com/office/drawing/2014/main" id="{6D1E3D95-F20C-48A0-98B5-B46B1BE70471}"/>
              </a:ext>
            </a:extLst>
          </p:cNvPr>
          <p:cNvCxnSpPr>
            <a:cxnSpLocks/>
            <a:endCxn id="88" idx="2"/>
          </p:cNvCxnSpPr>
          <p:nvPr/>
        </p:nvCxnSpPr>
        <p:spPr>
          <a:xfrm flipV="1">
            <a:off x="8117592" y="1776555"/>
            <a:ext cx="0" cy="376870"/>
          </a:xfrm>
          <a:prstGeom prst="line">
            <a:avLst/>
          </a:prstGeom>
          <a:ln>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E0C594B-1CF4-4ECE-AEC1-B0B67BE7FD56}"/>
              </a:ext>
            </a:extLst>
          </p:cNvPr>
          <p:cNvCxnSpPr>
            <a:cxnSpLocks/>
          </p:cNvCxnSpPr>
          <p:nvPr/>
        </p:nvCxnSpPr>
        <p:spPr>
          <a:xfrm flipH="1">
            <a:off x="7897193" y="2153425"/>
            <a:ext cx="21826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Rounded Corners 2">
            <a:extLst>
              <a:ext uri="{FF2B5EF4-FFF2-40B4-BE49-F238E27FC236}">
                <a16:creationId xmlns:a16="http://schemas.microsoft.com/office/drawing/2014/main" id="{CD6482EC-E760-43FD-B6AF-41D5C2FD9479}"/>
              </a:ext>
            </a:extLst>
          </p:cNvPr>
          <p:cNvSpPr/>
          <p:nvPr/>
        </p:nvSpPr>
        <p:spPr>
          <a:xfrm>
            <a:off x="8045080" y="2074114"/>
            <a:ext cx="546158" cy="222932"/>
          </a:xfrm>
          <a:prstGeom prst="roundRect">
            <a:avLst>
              <a:gd name="adj" fmla="val 15756"/>
            </a:avLst>
          </a:prstGeom>
          <a:noFill/>
          <a:ln>
            <a:no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900" dirty="0">
                <a:solidFill>
                  <a:prstClr val="white"/>
                </a:solidFill>
                <a:latin typeface="Trebuchet MS" panose="020B0703020202090204" pitchFamily="34" charset="0"/>
              </a:rPr>
              <a:t>API</a:t>
            </a:r>
          </a:p>
        </p:txBody>
      </p:sp>
      <p:sp>
        <p:nvSpPr>
          <p:cNvPr id="25" name="Rectangle: Rounded Corners 2">
            <a:extLst>
              <a:ext uri="{FF2B5EF4-FFF2-40B4-BE49-F238E27FC236}">
                <a16:creationId xmlns:a16="http://schemas.microsoft.com/office/drawing/2014/main" id="{E78AF218-F2A0-4285-85CC-BD84780DC64A}"/>
              </a:ext>
            </a:extLst>
          </p:cNvPr>
          <p:cNvSpPr/>
          <p:nvPr/>
        </p:nvSpPr>
        <p:spPr>
          <a:xfrm>
            <a:off x="4056257" y="993128"/>
            <a:ext cx="2251468" cy="224002"/>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Hardware Connectivity</a:t>
            </a:r>
          </a:p>
        </p:txBody>
      </p:sp>
      <p:cxnSp>
        <p:nvCxnSpPr>
          <p:cNvPr id="40" name="Connector: Elbow 39">
            <a:extLst>
              <a:ext uri="{FF2B5EF4-FFF2-40B4-BE49-F238E27FC236}">
                <a16:creationId xmlns:a16="http://schemas.microsoft.com/office/drawing/2014/main" id="{250E52AE-1F32-4F39-9DCF-4890C150FCD4}"/>
              </a:ext>
            </a:extLst>
          </p:cNvPr>
          <p:cNvCxnSpPr>
            <a:cxnSpLocks/>
            <a:endCxn id="24" idx="1"/>
          </p:cNvCxnSpPr>
          <p:nvPr/>
        </p:nvCxnSpPr>
        <p:spPr>
          <a:xfrm flipV="1">
            <a:off x="2189421" y="2974494"/>
            <a:ext cx="2418920" cy="1011343"/>
          </a:xfrm>
          <a:prstGeom prst="bentConnector3">
            <a:avLst>
              <a:gd name="adj1" fmla="val 6372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2768C55-1767-4E11-9386-7C7DD1F50C17}"/>
              </a:ext>
            </a:extLst>
          </p:cNvPr>
          <p:cNvCxnSpPr>
            <a:cxnSpLocks/>
            <a:stCxn id="100" idx="3"/>
            <a:endCxn id="26" idx="2"/>
          </p:cNvCxnSpPr>
          <p:nvPr/>
        </p:nvCxnSpPr>
        <p:spPr>
          <a:xfrm flipV="1">
            <a:off x="2343668" y="3914429"/>
            <a:ext cx="2789950" cy="606582"/>
          </a:xfrm>
          <a:prstGeom prst="bentConnector2">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1AA2F0BD-8331-496C-A5DC-52673F77E78B}"/>
              </a:ext>
            </a:extLst>
          </p:cNvPr>
          <p:cNvCxnSpPr>
            <a:cxnSpLocks/>
            <a:stCxn id="29" idx="3"/>
          </p:cNvCxnSpPr>
          <p:nvPr/>
        </p:nvCxnSpPr>
        <p:spPr>
          <a:xfrm>
            <a:off x="3576030" y="1941454"/>
            <a:ext cx="1032311" cy="650720"/>
          </a:xfrm>
          <a:prstGeom prst="bentConnector3">
            <a:avLst>
              <a:gd name="adj1" fmla="val 5000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36">
            <a:extLst>
              <a:ext uri="{FF2B5EF4-FFF2-40B4-BE49-F238E27FC236}">
                <a16:creationId xmlns:a16="http://schemas.microsoft.com/office/drawing/2014/main" id="{F7EBDA89-1465-454D-B2AE-66E0B41699B9}"/>
              </a:ext>
            </a:extLst>
          </p:cNvPr>
          <p:cNvSpPr/>
          <p:nvPr/>
        </p:nvSpPr>
        <p:spPr>
          <a:xfrm>
            <a:off x="3492380" y="1679647"/>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sp>
        <p:nvSpPr>
          <p:cNvPr id="107" name="Rounded Rectangle 36">
            <a:extLst>
              <a:ext uri="{FF2B5EF4-FFF2-40B4-BE49-F238E27FC236}">
                <a16:creationId xmlns:a16="http://schemas.microsoft.com/office/drawing/2014/main" id="{31CD72F5-689E-4F6C-A664-E419CC54379E}"/>
              </a:ext>
            </a:extLst>
          </p:cNvPr>
          <p:cNvSpPr/>
          <p:nvPr/>
        </p:nvSpPr>
        <p:spPr>
          <a:xfrm>
            <a:off x="3524885" y="2433295"/>
            <a:ext cx="436203"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cxnSp>
        <p:nvCxnSpPr>
          <p:cNvPr id="139" name="Straight Arrow Connector 138">
            <a:extLst>
              <a:ext uri="{FF2B5EF4-FFF2-40B4-BE49-F238E27FC236}">
                <a16:creationId xmlns:a16="http://schemas.microsoft.com/office/drawing/2014/main" id="{B4B81371-3343-44CD-AE62-C2DC7B38461D}"/>
              </a:ext>
            </a:extLst>
          </p:cNvPr>
          <p:cNvCxnSpPr>
            <a:cxnSpLocks/>
          </p:cNvCxnSpPr>
          <p:nvPr/>
        </p:nvCxnSpPr>
        <p:spPr>
          <a:xfrm>
            <a:off x="3348720" y="2792616"/>
            <a:ext cx="125962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8" name="Rounded Rectangle 35">
            <a:extLst>
              <a:ext uri="{FF2B5EF4-FFF2-40B4-BE49-F238E27FC236}">
                <a16:creationId xmlns:a16="http://schemas.microsoft.com/office/drawing/2014/main" id="{27ECC173-8F4C-487A-A44F-46F525265A78}"/>
              </a:ext>
            </a:extLst>
          </p:cNvPr>
          <p:cNvSpPr/>
          <p:nvPr/>
        </p:nvSpPr>
        <p:spPr>
          <a:xfrm>
            <a:off x="6249808" y="4722099"/>
            <a:ext cx="1114061" cy="170357"/>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i="1" dirty="0">
                <a:solidFill>
                  <a:prstClr val="black"/>
                </a:solidFill>
                <a:latin typeface="Trebuchet MS" panose="020B0703020202090204" pitchFamily="34" charset="0"/>
              </a:rPr>
              <a:t>Solution Components</a:t>
            </a:r>
          </a:p>
        </p:txBody>
      </p:sp>
      <p:cxnSp>
        <p:nvCxnSpPr>
          <p:cNvPr id="136" name="Straight Connector 135">
            <a:extLst>
              <a:ext uri="{FF2B5EF4-FFF2-40B4-BE49-F238E27FC236}">
                <a16:creationId xmlns:a16="http://schemas.microsoft.com/office/drawing/2014/main" id="{05DDEC03-8329-434C-91F9-8566D995891B}"/>
              </a:ext>
            </a:extLst>
          </p:cNvPr>
          <p:cNvCxnSpPr>
            <a:cxnSpLocks/>
          </p:cNvCxnSpPr>
          <p:nvPr/>
        </p:nvCxnSpPr>
        <p:spPr>
          <a:xfrm flipV="1">
            <a:off x="5363917" y="1506126"/>
            <a:ext cx="0" cy="95145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675A4DF-FC2E-4513-8052-924F7D7E1B2E}"/>
              </a:ext>
            </a:extLst>
          </p:cNvPr>
          <p:cNvCxnSpPr>
            <a:cxnSpLocks/>
          </p:cNvCxnSpPr>
          <p:nvPr/>
        </p:nvCxnSpPr>
        <p:spPr>
          <a:xfrm rot="5400000" flipV="1">
            <a:off x="6255457" y="614586"/>
            <a:ext cx="0" cy="17830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FF9AA77-4512-4AAD-AAD9-A3287E60748E}"/>
              </a:ext>
            </a:extLst>
          </p:cNvPr>
          <p:cNvCxnSpPr>
            <a:cxnSpLocks/>
          </p:cNvCxnSpPr>
          <p:nvPr/>
        </p:nvCxnSpPr>
        <p:spPr>
          <a:xfrm>
            <a:off x="7146997" y="1506126"/>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36">
            <a:extLst>
              <a:ext uri="{FF2B5EF4-FFF2-40B4-BE49-F238E27FC236}">
                <a16:creationId xmlns:a16="http://schemas.microsoft.com/office/drawing/2014/main" id="{61126FA2-0C36-AA47-9B7F-535CFBBC24D2}"/>
              </a:ext>
            </a:extLst>
          </p:cNvPr>
          <p:cNvSpPr/>
          <p:nvPr/>
        </p:nvSpPr>
        <p:spPr>
          <a:xfrm>
            <a:off x="2408540" y="4567980"/>
            <a:ext cx="1340697" cy="30823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CMMS (Manual Ops Data)</a:t>
            </a:r>
          </a:p>
        </p:txBody>
      </p:sp>
      <p:cxnSp>
        <p:nvCxnSpPr>
          <p:cNvPr id="74" name="Connector: Elbow 44">
            <a:extLst>
              <a:ext uri="{FF2B5EF4-FFF2-40B4-BE49-F238E27FC236}">
                <a16:creationId xmlns:a16="http://schemas.microsoft.com/office/drawing/2014/main" id="{A276E938-3E3D-284D-9602-0A03E522AE87}"/>
              </a:ext>
            </a:extLst>
          </p:cNvPr>
          <p:cNvCxnSpPr>
            <a:cxnSpLocks/>
            <a:stCxn id="73" idx="3"/>
          </p:cNvCxnSpPr>
          <p:nvPr/>
        </p:nvCxnSpPr>
        <p:spPr>
          <a:xfrm flipV="1">
            <a:off x="3749237" y="3914429"/>
            <a:ext cx="1537411" cy="807669"/>
          </a:xfrm>
          <a:prstGeom prst="bentConnector3">
            <a:avLst>
              <a:gd name="adj1" fmla="val 100508"/>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36">
            <a:extLst>
              <a:ext uri="{FF2B5EF4-FFF2-40B4-BE49-F238E27FC236}">
                <a16:creationId xmlns:a16="http://schemas.microsoft.com/office/drawing/2014/main" id="{4F7E26E1-F093-1D46-AF09-AEC8A3A27AD9}"/>
              </a:ext>
            </a:extLst>
          </p:cNvPr>
          <p:cNvSpPr/>
          <p:nvPr/>
        </p:nvSpPr>
        <p:spPr>
          <a:xfrm>
            <a:off x="3936897" y="4500495"/>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API’s</a:t>
            </a:r>
          </a:p>
        </p:txBody>
      </p:sp>
    </p:spTree>
    <p:extLst>
      <p:ext uri="{BB962C8B-B14F-4D97-AF65-F5344CB8AC3E}">
        <p14:creationId xmlns:p14="http://schemas.microsoft.com/office/powerpoint/2010/main" val="34786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1_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4041</TotalTime>
  <Words>2364</Words>
  <Application>Microsoft Office PowerPoint</Application>
  <PresentationFormat>On-screen Show (16:9)</PresentationFormat>
  <Paragraphs>478</Paragraphs>
  <Slides>22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Arial,Sans-Serif</vt:lpstr>
      <vt:lpstr>Calibri</vt:lpstr>
      <vt:lpstr>Courier New</vt:lpstr>
      <vt:lpstr>Open Sans</vt:lpstr>
      <vt:lpstr>TheSansOffice</vt:lpstr>
      <vt:lpstr>Trebuchet MS</vt:lpstr>
      <vt:lpstr>11_Sify Theme Nov20</vt:lpstr>
      <vt:lpstr>PowerPoint Presentation</vt:lpstr>
      <vt:lpstr>agenda</vt:lpstr>
      <vt:lpstr>BFSI BUSINESS PRIORITIES</vt:lpstr>
      <vt:lpstr>Business Priorities translating to  technology demands </vt:lpstr>
      <vt:lpstr>Where are we moving?</vt:lpstr>
      <vt:lpstr>PowerPoint Presentation</vt:lpstr>
      <vt:lpstr>DIGITALIZATION OF DATA CENTERS: EVOLUTION</vt:lpstr>
      <vt:lpstr>Building blocks of an AI-Ready Data center</vt:lpstr>
      <vt:lpstr>AUTOMATION: TECHNICAL ARCHITECTURE</vt:lpstr>
      <vt:lpstr>Transforming Data Center Management with AI/ML</vt:lpstr>
      <vt:lpstr>Comprehensive Security framework  </vt:lpstr>
      <vt:lpstr>ESG FOcus</vt:lpstr>
      <vt:lpstr> liquid cooling for ai &amp; power Dense workloads</vt:lpstr>
      <vt:lpstr>Network and Connectivity Highlights </vt:lpstr>
      <vt:lpstr>Network Fiber Paths</vt:lpstr>
      <vt:lpstr>PowerPoint Presentation</vt:lpstr>
      <vt:lpstr>SIFY DATA CENTERS: INDIA FOOTPRINT (Six Markets)</vt:lpstr>
      <vt:lpstr>Sify Data Center Advantage</vt:lpstr>
      <vt:lpstr>DATA CENTER: COMPLIANCE AND CERTIFICATIONS</vt:lpstr>
      <vt:lpstr>OUR HYPERSCALE DATA CENTER CAMPUSES</vt:lpstr>
      <vt:lpstr>Sify’s strong presence in  India’s Financial Services Industry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Shombit Roy</dc:creator>
  <cp:lastModifiedBy>Shombit Roy</cp:lastModifiedBy>
  <cp:revision>38</cp:revision>
  <dcterms:created xsi:type="dcterms:W3CDTF">2024-06-10T20:31:21Z</dcterms:created>
  <dcterms:modified xsi:type="dcterms:W3CDTF">2024-06-17T06:24:02Z</dcterms:modified>
</cp:coreProperties>
</file>