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147479890" r:id="rId2"/>
    <p:sldId id="2147479897" r:id="rId3"/>
    <p:sldId id="2147479899" r:id="rId4"/>
    <p:sldId id="2147480173" r:id="rId5"/>
    <p:sldId id="2147480179" r:id="rId6"/>
    <p:sldId id="2147480194" r:id="rId7"/>
    <p:sldId id="2147480191" r:id="rId8"/>
    <p:sldId id="2147480189" r:id="rId9"/>
    <p:sldId id="2147480192" r:id="rId10"/>
    <p:sldId id="2147479803" r:id="rId11"/>
    <p:sldId id="2147480184" r:id="rId12"/>
    <p:sldId id="2147473223" r:id="rId13"/>
    <p:sldId id="2147479806" r:id="rId14"/>
    <p:sldId id="2147479807" r:id="rId15"/>
    <p:sldId id="2147473230" r:id="rId16"/>
    <p:sldId id="2147480193" r:id="rId17"/>
    <p:sldId id="2147479847" r:id="rId1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D730"/>
    <a:srgbClr val="10253F"/>
    <a:srgbClr val="17375E"/>
    <a:srgbClr val="F9F9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3" autoAdjust="0"/>
    <p:restoredTop sz="94249" autoAdjust="0"/>
  </p:normalViewPr>
  <p:slideViewPr>
    <p:cSldViewPr snapToGrid="0">
      <p:cViewPr varScale="1">
        <p:scale>
          <a:sx n="87" d="100"/>
          <a:sy n="87" d="100"/>
        </p:scale>
        <p:origin x="5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A05C7-07C7-403D-AD6A-B685AE6A0096}" type="doc">
      <dgm:prSet loTypeId="urn:microsoft.com/office/officeart/2008/layout/LinedList" loCatId="list" qsTypeId="urn:microsoft.com/office/officeart/2005/8/quickstyle/simple4" qsCatId="simple" csTypeId="urn:microsoft.com/office/officeart/2005/8/colors/colorful4" csCatId="colorful" phldr="1"/>
      <dgm:spPr/>
      <dgm:t>
        <a:bodyPr/>
        <a:lstStyle/>
        <a:p>
          <a:endParaRPr lang="en-IN"/>
        </a:p>
      </dgm:t>
    </dgm:pt>
    <dgm:pt modelId="{03F31012-4BB8-4293-B298-A7EB77269A65}">
      <dgm:prSet custT="1"/>
      <dgm:spPr/>
      <dgm:t>
        <a:bodyPr anchor="ctr"/>
        <a:lstStyle/>
        <a:p>
          <a:r>
            <a:rPr lang="en-US" sz="1600" b="1" dirty="0">
              <a:solidFill>
                <a:schemeClr val="bg1"/>
              </a:solidFill>
              <a:latin typeface="Trebuchet MS" panose="020B0703020202090204" pitchFamily="34" charset="0"/>
            </a:rPr>
            <a:t>MANUFACTURING BUSINESS PRIORITIES &amp; TECHNOLOGY DEMANDS </a:t>
          </a:r>
          <a:endParaRPr lang="en-IN" sz="1600" b="1" cap="none" baseline="0" dirty="0">
            <a:solidFill>
              <a:schemeClr val="bg1"/>
            </a:solidFill>
          </a:endParaRPr>
        </a:p>
      </dgm:t>
    </dgm:pt>
    <dgm:pt modelId="{C4063C69-DB6B-457B-9660-950424F0A29B}" type="parTrans" cxnId="{50861A17-178D-48E9-BF5E-75BBA9EB9C58}">
      <dgm:prSet/>
      <dgm:spPr/>
      <dgm:t>
        <a:bodyPr/>
        <a:lstStyle/>
        <a:p>
          <a:endParaRPr lang="en-IN" sz="1600">
            <a:solidFill>
              <a:srgbClr val="B9D300"/>
            </a:solidFill>
          </a:endParaRPr>
        </a:p>
      </dgm:t>
    </dgm:pt>
    <dgm:pt modelId="{FC8B63D3-FC99-4AF4-803D-1FF73EB33514}" type="sibTrans" cxnId="{50861A17-178D-48E9-BF5E-75BBA9EB9C58}">
      <dgm:prSet/>
      <dgm:spPr/>
      <dgm:t>
        <a:bodyPr/>
        <a:lstStyle/>
        <a:p>
          <a:endParaRPr lang="en-IN" sz="1600">
            <a:solidFill>
              <a:srgbClr val="B9D300"/>
            </a:solidFill>
          </a:endParaRPr>
        </a:p>
      </dgm:t>
    </dgm:pt>
    <dgm:pt modelId="{E7FE09A0-51F7-F742-84A8-0E9984FB737F}">
      <dgm:prSet custT="1"/>
      <dgm:spPr/>
      <dgm:t>
        <a:bodyPr anchor="ctr"/>
        <a:lstStyle/>
        <a:p>
          <a:r>
            <a:rPr lang="en-US" sz="1600" b="1" dirty="0">
              <a:solidFill>
                <a:schemeClr val="bg1"/>
              </a:solidFill>
              <a:latin typeface="Trebuchet MS" panose="020B0703020202090204" pitchFamily="34" charset="0"/>
            </a:rPr>
            <a:t>WHERE ARE WE MOVING?</a:t>
          </a:r>
        </a:p>
      </dgm:t>
    </dgm:pt>
    <dgm:pt modelId="{587F2301-644D-AD40-90B5-DB41637D3C6E}" type="parTrans" cxnId="{23DBE390-1FAD-5C45-9611-BA2A8B0094E0}">
      <dgm:prSet/>
      <dgm:spPr/>
      <dgm:t>
        <a:bodyPr/>
        <a:lstStyle/>
        <a:p>
          <a:endParaRPr lang="en-US"/>
        </a:p>
      </dgm:t>
    </dgm:pt>
    <dgm:pt modelId="{263496D5-4D40-1746-83D6-BD0BEA1D70EF}" type="sibTrans" cxnId="{23DBE390-1FAD-5C45-9611-BA2A8B0094E0}">
      <dgm:prSet/>
      <dgm:spPr/>
      <dgm:t>
        <a:bodyPr/>
        <a:lstStyle/>
        <a:p>
          <a:endParaRPr lang="en-US"/>
        </a:p>
      </dgm:t>
    </dgm:pt>
    <dgm:pt modelId="{5EB74DA4-A57F-B54D-82C4-C1308E9F943F}">
      <dgm:prSet custT="1"/>
      <dgm:spPr/>
      <dgm:t>
        <a:bodyPr anchor="ctr"/>
        <a:lstStyle/>
        <a:p>
          <a:r>
            <a:rPr lang="en-US" sz="1600" b="1" dirty="0">
              <a:solidFill>
                <a:schemeClr val="bg1"/>
              </a:solidFill>
              <a:latin typeface="Trebuchet MS" panose="020B0703020202090204" pitchFamily="34" charset="0"/>
            </a:rPr>
            <a:t>MANUFACTURING </a:t>
          </a:r>
          <a:r>
            <a:rPr lang="en-US" sz="1600" b="1" dirty="0">
              <a:solidFill>
                <a:schemeClr val="bg1"/>
              </a:solidFill>
              <a:latin typeface="TheSansOffice"/>
            </a:rPr>
            <a:t>4.0 </a:t>
          </a:r>
          <a:r>
            <a:rPr lang="en-US" sz="1600" b="1" dirty="0">
              <a:solidFill>
                <a:schemeClr val="bg1"/>
              </a:solidFill>
              <a:latin typeface="TheSansOffice"/>
              <a:sym typeface="Wingdings" panose="05000000000000000000" pitchFamily="2" charset="2"/>
            </a:rPr>
            <a:t> 5.0 </a:t>
          </a:r>
          <a:r>
            <a:rPr lang="en-US" sz="1600" b="1" dirty="0">
              <a:solidFill>
                <a:schemeClr val="bg1"/>
              </a:solidFill>
              <a:latin typeface="Trebuchet MS" panose="020B0703020202090204" pitchFamily="34" charset="0"/>
            </a:rPr>
            <a:t>&amp; NETWORK LANDSCAPE </a:t>
          </a:r>
        </a:p>
      </dgm:t>
    </dgm:pt>
    <dgm:pt modelId="{CBFC326C-85A4-B942-838C-48756733053C}" type="parTrans" cxnId="{8AEE4F0B-7221-3746-9749-E762207E889C}">
      <dgm:prSet/>
      <dgm:spPr/>
      <dgm:t>
        <a:bodyPr/>
        <a:lstStyle/>
        <a:p>
          <a:endParaRPr lang="en-US"/>
        </a:p>
      </dgm:t>
    </dgm:pt>
    <dgm:pt modelId="{E1D678E7-4548-C64C-890F-910BBB7572A8}" type="sibTrans" cxnId="{8AEE4F0B-7221-3746-9749-E762207E889C}">
      <dgm:prSet/>
      <dgm:spPr/>
      <dgm:t>
        <a:bodyPr/>
        <a:lstStyle/>
        <a:p>
          <a:endParaRPr lang="en-US"/>
        </a:p>
      </dgm:t>
    </dgm:pt>
    <dgm:pt modelId="{4E85D62C-2D8E-C440-8D5B-F30E7FC5BAD5}">
      <dgm:prSet custT="1"/>
      <dgm:spPr/>
      <dgm:t>
        <a:bodyPr anchor="ctr"/>
        <a:lstStyle/>
        <a:p>
          <a:r>
            <a:rPr lang="en-US" sz="1600" b="1" dirty="0">
              <a:solidFill>
                <a:schemeClr val="bg1"/>
              </a:solidFill>
              <a:latin typeface="Trebuchet MS" panose="020B0703020202090204" pitchFamily="34" charset="0"/>
            </a:rPr>
            <a:t>SIFY DIGITAL MANAGED NETWORK SERVICES</a:t>
          </a:r>
        </a:p>
      </dgm:t>
    </dgm:pt>
    <dgm:pt modelId="{555BD5E4-9907-4B4E-BF90-73FCD73CB3B0}" type="parTrans" cxnId="{2251E7B8-7EA7-CC4F-B66A-3F8D8BC24EBB}">
      <dgm:prSet/>
      <dgm:spPr/>
      <dgm:t>
        <a:bodyPr/>
        <a:lstStyle/>
        <a:p>
          <a:endParaRPr lang="en-US"/>
        </a:p>
      </dgm:t>
    </dgm:pt>
    <dgm:pt modelId="{446D687C-AFE6-E44A-B670-921D07D220B8}" type="sibTrans" cxnId="{2251E7B8-7EA7-CC4F-B66A-3F8D8BC24EBB}">
      <dgm:prSet/>
      <dgm:spPr/>
      <dgm:t>
        <a:bodyPr/>
        <a:lstStyle/>
        <a:p>
          <a:endParaRPr lang="en-US"/>
        </a:p>
      </dgm:t>
    </dgm:pt>
    <dgm:pt modelId="{B3987FE2-E3F3-5C44-94A8-352E30D190D1}">
      <dgm:prSet custT="1"/>
      <dgm:spPr/>
      <dgm:t>
        <a:bodyPr anchor="ctr"/>
        <a:lstStyle/>
        <a:p>
          <a:r>
            <a:rPr lang="en-US" sz="1600" b="1" dirty="0">
              <a:solidFill>
                <a:schemeClr val="bg1"/>
              </a:solidFill>
              <a:latin typeface="Trebuchet MS" panose="020B0703020202090204" pitchFamily="34" charset="0"/>
            </a:rPr>
            <a:t>SIFY EMPOWERING THE INDUSTRY </a:t>
          </a:r>
        </a:p>
      </dgm:t>
    </dgm:pt>
    <dgm:pt modelId="{F81880FF-A301-2048-9E17-A5D41D1759D9}" type="parTrans" cxnId="{58DAD9B4-57E7-744C-8A6B-5113E158F317}">
      <dgm:prSet/>
      <dgm:spPr/>
      <dgm:t>
        <a:bodyPr/>
        <a:lstStyle/>
        <a:p>
          <a:endParaRPr lang="en-US"/>
        </a:p>
      </dgm:t>
    </dgm:pt>
    <dgm:pt modelId="{39F2F0AB-443C-A843-AC17-66C02563A450}" type="sibTrans" cxnId="{58DAD9B4-57E7-744C-8A6B-5113E158F317}">
      <dgm:prSet/>
      <dgm:spPr/>
      <dgm:t>
        <a:bodyPr/>
        <a:lstStyle/>
        <a:p>
          <a:endParaRPr lang="en-US"/>
        </a:p>
      </dgm:t>
    </dgm:pt>
    <dgm:pt modelId="{A7FBD368-F683-4920-A669-FC17188D2097}" type="pres">
      <dgm:prSet presAssocID="{49DA05C7-07C7-403D-AD6A-B685AE6A0096}" presName="vert0" presStyleCnt="0">
        <dgm:presLayoutVars>
          <dgm:dir/>
          <dgm:animOne val="branch"/>
          <dgm:animLvl val="lvl"/>
        </dgm:presLayoutVars>
      </dgm:prSet>
      <dgm:spPr/>
    </dgm:pt>
    <dgm:pt modelId="{8E4F29EF-C02C-4610-8613-655E2302BCAF}" type="pres">
      <dgm:prSet presAssocID="{03F31012-4BB8-4293-B298-A7EB77269A65}" presName="thickLine" presStyleLbl="alignNode1" presStyleIdx="0" presStyleCnt="5"/>
      <dgm:spPr/>
    </dgm:pt>
    <dgm:pt modelId="{C2A396C3-3490-4E66-BB84-C5DB1AF7A844}" type="pres">
      <dgm:prSet presAssocID="{03F31012-4BB8-4293-B298-A7EB77269A65}" presName="horz1" presStyleCnt="0"/>
      <dgm:spPr/>
    </dgm:pt>
    <dgm:pt modelId="{90354892-1EEE-44FC-BC2D-CA907B74E09C}" type="pres">
      <dgm:prSet presAssocID="{03F31012-4BB8-4293-B298-A7EB77269A65}" presName="tx1" presStyleLbl="revTx" presStyleIdx="0" presStyleCnt="5"/>
      <dgm:spPr/>
    </dgm:pt>
    <dgm:pt modelId="{86FA0C5B-2B3F-4C20-A612-88657483DBF3}" type="pres">
      <dgm:prSet presAssocID="{03F31012-4BB8-4293-B298-A7EB77269A65}" presName="vert1" presStyleCnt="0"/>
      <dgm:spPr/>
    </dgm:pt>
    <dgm:pt modelId="{E0735068-C02F-ED40-81BE-A8B1CC0E2B05}" type="pres">
      <dgm:prSet presAssocID="{E7FE09A0-51F7-F742-84A8-0E9984FB737F}" presName="thickLine" presStyleLbl="alignNode1" presStyleIdx="1" presStyleCnt="5"/>
      <dgm:spPr/>
    </dgm:pt>
    <dgm:pt modelId="{3788BA00-04EE-7C42-9AB5-8DDB7776D162}" type="pres">
      <dgm:prSet presAssocID="{E7FE09A0-51F7-F742-84A8-0E9984FB737F}" presName="horz1" presStyleCnt="0"/>
      <dgm:spPr/>
    </dgm:pt>
    <dgm:pt modelId="{20AFEAE5-BE49-6A48-9609-6149C94852B5}" type="pres">
      <dgm:prSet presAssocID="{E7FE09A0-51F7-F742-84A8-0E9984FB737F}" presName="tx1" presStyleLbl="revTx" presStyleIdx="1" presStyleCnt="5"/>
      <dgm:spPr/>
    </dgm:pt>
    <dgm:pt modelId="{AB02EA48-6A96-354E-BA4E-948946C26BF9}" type="pres">
      <dgm:prSet presAssocID="{E7FE09A0-51F7-F742-84A8-0E9984FB737F}" presName="vert1" presStyleCnt="0"/>
      <dgm:spPr/>
    </dgm:pt>
    <dgm:pt modelId="{D0EC2EBF-0006-C24B-A06D-C29F4CCEB683}" type="pres">
      <dgm:prSet presAssocID="{5EB74DA4-A57F-B54D-82C4-C1308E9F943F}" presName="thickLine" presStyleLbl="alignNode1" presStyleIdx="2" presStyleCnt="5"/>
      <dgm:spPr/>
    </dgm:pt>
    <dgm:pt modelId="{30D61D97-83C7-CE4C-BB8B-C2C1ED3CD56E}" type="pres">
      <dgm:prSet presAssocID="{5EB74DA4-A57F-B54D-82C4-C1308E9F943F}" presName="horz1" presStyleCnt="0"/>
      <dgm:spPr/>
    </dgm:pt>
    <dgm:pt modelId="{FB14B990-3182-D648-8429-BBE56637F422}" type="pres">
      <dgm:prSet presAssocID="{5EB74DA4-A57F-B54D-82C4-C1308E9F943F}" presName="tx1" presStyleLbl="revTx" presStyleIdx="2" presStyleCnt="5"/>
      <dgm:spPr/>
    </dgm:pt>
    <dgm:pt modelId="{0D571BD5-77F0-B641-A4F0-CD1B8D2581D8}" type="pres">
      <dgm:prSet presAssocID="{5EB74DA4-A57F-B54D-82C4-C1308E9F943F}" presName="vert1" presStyleCnt="0"/>
      <dgm:spPr/>
    </dgm:pt>
    <dgm:pt modelId="{39A425EC-11DE-CF49-ACF7-447E886D6260}" type="pres">
      <dgm:prSet presAssocID="{4E85D62C-2D8E-C440-8D5B-F30E7FC5BAD5}" presName="thickLine" presStyleLbl="alignNode1" presStyleIdx="3" presStyleCnt="5"/>
      <dgm:spPr/>
    </dgm:pt>
    <dgm:pt modelId="{0E26939A-3876-1D44-813D-D48481774124}" type="pres">
      <dgm:prSet presAssocID="{4E85D62C-2D8E-C440-8D5B-F30E7FC5BAD5}" presName="horz1" presStyleCnt="0"/>
      <dgm:spPr/>
    </dgm:pt>
    <dgm:pt modelId="{D189AA50-B0BC-A040-86F7-EBA77A4D06F7}" type="pres">
      <dgm:prSet presAssocID="{4E85D62C-2D8E-C440-8D5B-F30E7FC5BAD5}" presName="tx1" presStyleLbl="revTx" presStyleIdx="3" presStyleCnt="5"/>
      <dgm:spPr/>
    </dgm:pt>
    <dgm:pt modelId="{BFC46597-1EAD-A041-84C9-77E726133295}" type="pres">
      <dgm:prSet presAssocID="{4E85D62C-2D8E-C440-8D5B-F30E7FC5BAD5}" presName="vert1" presStyleCnt="0"/>
      <dgm:spPr/>
    </dgm:pt>
    <dgm:pt modelId="{4F06F4F8-A779-A248-B9EC-B77D5709C085}" type="pres">
      <dgm:prSet presAssocID="{B3987FE2-E3F3-5C44-94A8-352E30D190D1}" presName="thickLine" presStyleLbl="alignNode1" presStyleIdx="4" presStyleCnt="5"/>
      <dgm:spPr/>
    </dgm:pt>
    <dgm:pt modelId="{740493CA-DBF9-C342-8891-D7B5B094C269}" type="pres">
      <dgm:prSet presAssocID="{B3987FE2-E3F3-5C44-94A8-352E30D190D1}" presName="horz1" presStyleCnt="0"/>
      <dgm:spPr/>
    </dgm:pt>
    <dgm:pt modelId="{19D11156-E811-F04F-B76D-5AD11C571B77}" type="pres">
      <dgm:prSet presAssocID="{B3987FE2-E3F3-5C44-94A8-352E30D190D1}" presName="tx1" presStyleLbl="revTx" presStyleIdx="4" presStyleCnt="5"/>
      <dgm:spPr/>
    </dgm:pt>
    <dgm:pt modelId="{A833AAE5-0DFE-A449-9BAB-FF14F03D1131}" type="pres">
      <dgm:prSet presAssocID="{B3987FE2-E3F3-5C44-94A8-352E30D190D1}" presName="vert1" presStyleCnt="0"/>
      <dgm:spPr/>
    </dgm:pt>
  </dgm:ptLst>
  <dgm:cxnLst>
    <dgm:cxn modelId="{8AEE4F0B-7221-3746-9749-E762207E889C}" srcId="{49DA05C7-07C7-403D-AD6A-B685AE6A0096}" destId="{5EB74DA4-A57F-B54D-82C4-C1308E9F943F}" srcOrd="2" destOrd="0" parTransId="{CBFC326C-85A4-B942-838C-48756733053C}" sibTransId="{E1D678E7-4548-C64C-890F-910BBB7572A8}"/>
    <dgm:cxn modelId="{50861A17-178D-48E9-BF5E-75BBA9EB9C58}" srcId="{49DA05C7-07C7-403D-AD6A-B685AE6A0096}" destId="{03F31012-4BB8-4293-B298-A7EB77269A65}" srcOrd="0" destOrd="0" parTransId="{C4063C69-DB6B-457B-9660-950424F0A29B}" sibTransId="{FC8B63D3-FC99-4AF4-803D-1FF73EB33514}"/>
    <dgm:cxn modelId="{CE7F402C-1E7B-4747-8F5C-B9DBEABB5DE0}" type="presOf" srcId="{E7FE09A0-51F7-F742-84A8-0E9984FB737F}" destId="{20AFEAE5-BE49-6A48-9609-6149C94852B5}" srcOrd="0" destOrd="0" presId="urn:microsoft.com/office/officeart/2008/layout/LinedList"/>
    <dgm:cxn modelId="{0083A72E-B1CB-FC43-AD0B-143963032F13}" type="presOf" srcId="{4E85D62C-2D8E-C440-8D5B-F30E7FC5BAD5}" destId="{D189AA50-B0BC-A040-86F7-EBA77A4D06F7}" srcOrd="0" destOrd="0" presId="urn:microsoft.com/office/officeart/2008/layout/LinedList"/>
    <dgm:cxn modelId="{25C1E575-B89F-427B-91DD-5741F5443690}" type="presOf" srcId="{49DA05C7-07C7-403D-AD6A-B685AE6A0096}" destId="{A7FBD368-F683-4920-A669-FC17188D2097}" srcOrd="0" destOrd="0" presId="urn:microsoft.com/office/officeart/2008/layout/LinedList"/>
    <dgm:cxn modelId="{A01A7778-93E0-4279-B85F-643647EF327D}" type="presOf" srcId="{03F31012-4BB8-4293-B298-A7EB77269A65}" destId="{90354892-1EEE-44FC-BC2D-CA907B74E09C}" srcOrd="0" destOrd="0" presId="urn:microsoft.com/office/officeart/2008/layout/LinedList"/>
    <dgm:cxn modelId="{23DBE390-1FAD-5C45-9611-BA2A8B0094E0}" srcId="{49DA05C7-07C7-403D-AD6A-B685AE6A0096}" destId="{E7FE09A0-51F7-F742-84A8-0E9984FB737F}" srcOrd="1" destOrd="0" parTransId="{587F2301-644D-AD40-90B5-DB41637D3C6E}" sibTransId="{263496D5-4D40-1746-83D6-BD0BEA1D70EF}"/>
    <dgm:cxn modelId="{7FFAE5A6-6D1E-2A44-A95A-713B91B02846}" type="presOf" srcId="{B3987FE2-E3F3-5C44-94A8-352E30D190D1}" destId="{19D11156-E811-F04F-B76D-5AD11C571B77}" srcOrd="0" destOrd="0" presId="urn:microsoft.com/office/officeart/2008/layout/LinedList"/>
    <dgm:cxn modelId="{58DAD9B4-57E7-744C-8A6B-5113E158F317}" srcId="{49DA05C7-07C7-403D-AD6A-B685AE6A0096}" destId="{B3987FE2-E3F3-5C44-94A8-352E30D190D1}" srcOrd="4" destOrd="0" parTransId="{F81880FF-A301-2048-9E17-A5D41D1759D9}" sibTransId="{39F2F0AB-443C-A843-AC17-66C02563A450}"/>
    <dgm:cxn modelId="{2251E7B8-7EA7-CC4F-B66A-3F8D8BC24EBB}" srcId="{49DA05C7-07C7-403D-AD6A-B685AE6A0096}" destId="{4E85D62C-2D8E-C440-8D5B-F30E7FC5BAD5}" srcOrd="3" destOrd="0" parTransId="{555BD5E4-9907-4B4E-BF90-73FCD73CB3B0}" sibTransId="{446D687C-AFE6-E44A-B670-921D07D220B8}"/>
    <dgm:cxn modelId="{2FF357E5-1723-F54E-8170-B2FD51C13084}" type="presOf" srcId="{5EB74DA4-A57F-B54D-82C4-C1308E9F943F}" destId="{FB14B990-3182-D648-8429-BBE56637F422}" srcOrd="0" destOrd="0" presId="urn:microsoft.com/office/officeart/2008/layout/LinedList"/>
    <dgm:cxn modelId="{CF8B2215-FEFA-468B-981E-E9DD487FE3AE}" type="presParOf" srcId="{A7FBD368-F683-4920-A669-FC17188D2097}" destId="{8E4F29EF-C02C-4610-8613-655E2302BCAF}" srcOrd="0" destOrd="0" presId="urn:microsoft.com/office/officeart/2008/layout/LinedList"/>
    <dgm:cxn modelId="{BEA2A9A3-474C-4B77-9389-B4E9E2909542}" type="presParOf" srcId="{A7FBD368-F683-4920-A669-FC17188D2097}" destId="{C2A396C3-3490-4E66-BB84-C5DB1AF7A844}" srcOrd="1" destOrd="0" presId="urn:microsoft.com/office/officeart/2008/layout/LinedList"/>
    <dgm:cxn modelId="{DE83E7D6-8D55-4D5C-BEED-AF307FCF0F0F}" type="presParOf" srcId="{C2A396C3-3490-4E66-BB84-C5DB1AF7A844}" destId="{90354892-1EEE-44FC-BC2D-CA907B74E09C}" srcOrd="0" destOrd="0" presId="urn:microsoft.com/office/officeart/2008/layout/LinedList"/>
    <dgm:cxn modelId="{240F8BDD-F5A6-4A88-976F-026A3C2A8E1C}" type="presParOf" srcId="{C2A396C3-3490-4E66-BB84-C5DB1AF7A844}" destId="{86FA0C5B-2B3F-4C20-A612-88657483DBF3}" srcOrd="1" destOrd="0" presId="urn:microsoft.com/office/officeart/2008/layout/LinedList"/>
    <dgm:cxn modelId="{ED2AC2C6-2871-D048-A38D-4F99A8EDC914}" type="presParOf" srcId="{A7FBD368-F683-4920-A669-FC17188D2097}" destId="{E0735068-C02F-ED40-81BE-A8B1CC0E2B05}" srcOrd="2" destOrd="0" presId="urn:microsoft.com/office/officeart/2008/layout/LinedList"/>
    <dgm:cxn modelId="{2BFD92A9-C572-8446-AABC-8C299EED5A09}" type="presParOf" srcId="{A7FBD368-F683-4920-A669-FC17188D2097}" destId="{3788BA00-04EE-7C42-9AB5-8DDB7776D162}" srcOrd="3" destOrd="0" presId="urn:microsoft.com/office/officeart/2008/layout/LinedList"/>
    <dgm:cxn modelId="{6075A27C-D10A-6E4B-A652-C60D89CEB0BB}" type="presParOf" srcId="{3788BA00-04EE-7C42-9AB5-8DDB7776D162}" destId="{20AFEAE5-BE49-6A48-9609-6149C94852B5}" srcOrd="0" destOrd="0" presId="urn:microsoft.com/office/officeart/2008/layout/LinedList"/>
    <dgm:cxn modelId="{11862265-B924-F345-BDB0-581E585F87F3}" type="presParOf" srcId="{3788BA00-04EE-7C42-9AB5-8DDB7776D162}" destId="{AB02EA48-6A96-354E-BA4E-948946C26BF9}" srcOrd="1" destOrd="0" presId="urn:microsoft.com/office/officeart/2008/layout/LinedList"/>
    <dgm:cxn modelId="{F8C7500C-A6CA-964B-BCB6-66B2842A374E}" type="presParOf" srcId="{A7FBD368-F683-4920-A669-FC17188D2097}" destId="{D0EC2EBF-0006-C24B-A06D-C29F4CCEB683}" srcOrd="4" destOrd="0" presId="urn:microsoft.com/office/officeart/2008/layout/LinedList"/>
    <dgm:cxn modelId="{9F905D6D-5090-C74C-86A6-B09A8C7B3B7C}" type="presParOf" srcId="{A7FBD368-F683-4920-A669-FC17188D2097}" destId="{30D61D97-83C7-CE4C-BB8B-C2C1ED3CD56E}" srcOrd="5" destOrd="0" presId="urn:microsoft.com/office/officeart/2008/layout/LinedList"/>
    <dgm:cxn modelId="{AF04B796-030F-CE40-9E93-7B72DB91D6D0}" type="presParOf" srcId="{30D61D97-83C7-CE4C-BB8B-C2C1ED3CD56E}" destId="{FB14B990-3182-D648-8429-BBE56637F422}" srcOrd="0" destOrd="0" presId="urn:microsoft.com/office/officeart/2008/layout/LinedList"/>
    <dgm:cxn modelId="{06225B9C-FA90-A540-BE57-057C195340B5}" type="presParOf" srcId="{30D61D97-83C7-CE4C-BB8B-C2C1ED3CD56E}" destId="{0D571BD5-77F0-B641-A4F0-CD1B8D2581D8}" srcOrd="1" destOrd="0" presId="urn:microsoft.com/office/officeart/2008/layout/LinedList"/>
    <dgm:cxn modelId="{1C12D662-9FF0-E042-AADC-51A237E784B2}" type="presParOf" srcId="{A7FBD368-F683-4920-A669-FC17188D2097}" destId="{39A425EC-11DE-CF49-ACF7-447E886D6260}" srcOrd="6" destOrd="0" presId="urn:microsoft.com/office/officeart/2008/layout/LinedList"/>
    <dgm:cxn modelId="{0E0B90E0-D33F-1740-B23E-B2FA4DAB2C8E}" type="presParOf" srcId="{A7FBD368-F683-4920-A669-FC17188D2097}" destId="{0E26939A-3876-1D44-813D-D48481774124}" srcOrd="7" destOrd="0" presId="urn:microsoft.com/office/officeart/2008/layout/LinedList"/>
    <dgm:cxn modelId="{3F860569-DE47-F845-84DB-01AE2EBDACB4}" type="presParOf" srcId="{0E26939A-3876-1D44-813D-D48481774124}" destId="{D189AA50-B0BC-A040-86F7-EBA77A4D06F7}" srcOrd="0" destOrd="0" presId="urn:microsoft.com/office/officeart/2008/layout/LinedList"/>
    <dgm:cxn modelId="{92E0559D-E33B-6042-9FE7-FD4201B3A4F2}" type="presParOf" srcId="{0E26939A-3876-1D44-813D-D48481774124}" destId="{BFC46597-1EAD-A041-84C9-77E726133295}" srcOrd="1" destOrd="0" presId="urn:microsoft.com/office/officeart/2008/layout/LinedList"/>
    <dgm:cxn modelId="{57427EEE-D7DE-874B-A7E4-74EE13355D46}" type="presParOf" srcId="{A7FBD368-F683-4920-A669-FC17188D2097}" destId="{4F06F4F8-A779-A248-B9EC-B77D5709C085}" srcOrd="8" destOrd="0" presId="urn:microsoft.com/office/officeart/2008/layout/LinedList"/>
    <dgm:cxn modelId="{BBE83069-9E6B-B94E-BA0B-44B3ED67B0B6}" type="presParOf" srcId="{A7FBD368-F683-4920-A669-FC17188D2097}" destId="{740493CA-DBF9-C342-8891-D7B5B094C269}" srcOrd="9" destOrd="0" presId="urn:microsoft.com/office/officeart/2008/layout/LinedList"/>
    <dgm:cxn modelId="{AD6F37E2-21DA-FE4D-A91D-AB3253997DE5}" type="presParOf" srcId="{740493CA-DBF9-C342-8891-D7B5B094C269}" destId="{19D11156-E811-F04F-B76D-5AD11C571B77}" srcOrd="0" destOrd="0" presId="urn:microsoft.com/office/officeart/2008/layout/LinedList"/>
    <dgm:cxn modelId="{02EE45DC-8353-0C48-8D4C-91196DBDEB3F}" type="presParOf" srcId="{740493CA-DBF9-C342-8891-D7B5B094C269}" destId="{A833AAE5-0DFE-A449-9BAB-FF14F03D1131}" srcOrd="1" destOrd="0" presId="urn:microsoft.com/office/officeart/2008/layout/Line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910D83-5FF1-AC4F-8E6F-701B8AECFC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243FAA-6C70-D148-BBD3-2AD5B90B903C}">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200" dirty="0"/>
            <a:t>Actionable Insights &amp; Analytics</a:t>
          </a:r>
          <a:endParaRPr lang="en-IN" sz="1200" dirty="0"/>
        </a:p>
      </dgm:t>
    </dgm:pt>
    <dgm:pt modelId="{B9C0304B-D363-A544-A5FA-F2B76A3C9F4C}" type="parTrans" cxnId="{66AA32BA-8C04-CF4A-8541-C959C1C0A81C}">
      <dgm:prSet/>
      <dgm:spPr/>
      <dgm:t>
        <a:bodyPr/>
        <a:lstStyle/>
        <a:p>
          <a:endParaRPr lang="en-US"/>
        </a:p>
      </dgm:t>
    </dgm:pt>
    <dgm:pt modelId="{CD4D6734-CA28-A645-8EE5-B6650D9AA132}" type="sibTrans" cxnId="{66AA32BA-8C04-CF4A-8541-C959C1C0A81C}">
      <dgm:prSet/>
      <dgm:spPr/>
      <dgm:t>
        <a:bodyPr/>
        <a:lstStyle/>
        <a:p>
          <a:endParaRPr lang="en-US"/>
        </a:p>
      </dgm:t>
    </dgm:pt>
    <dgm:pt modelId="{4359C123-30FA-D64A-93DD-9A50AAD22302}">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200" dirty="0"/>
            <a:t>Delivery Process Automation &amp; AIOps</a:t>
          </a:r>
          <a:endParaRPr lang="en-IN" sz="1200" dirty="0"/>
        </a:p>
      </dgm:t>
    </dgm:pt>
    <dgm:pt modelId="{F0C545ED-00B2-B143-9F38-081E98030D42}" type="parTrans" cxnId="{E3340B60-CC52-9E4B-9593-FC11AAECBC5C}">
      <dgm:prSet/>
      <dgm:spPr/>
      <dgm:t>
        <a:bodyPr/>
        <a:lstStyle/>
        <a:p>
          <a:endParaRPr lang="en-US"/>
        </a:p>
      </dgm:t>
    </dgm:pt>
    <dgm:pt modelId="{C65BBC43-A616-5245-9C91-E417F4588AD0}" type="sibTrans" cxnId="{E3340B60-CC52-9E4B-9593-FC11AAECBC5C}">
      <dgm:prSet/>
      <dgm:spPr/>
      <dgm:t>
        <a:bodyPr/>
        <a:lstStyle/>
        <a:p>
          <a:endParaRPr lang="en-US"/>
        </a:p>
      </dgm:t>
    </dgm:pt>
    <dgm:pt modelId="{E1CFF482-C5EA-5049-BAC3-D01E178483AC}" type="pres">
      <dgm:prSet presAssocID="{20910D83-5FF1-AC4F-8E6F-701B8AECFC2A}" presName="diagram" presStyleCnt="0">
        <dgm:presLayoutVars>
          <dgm:dir/>
          <dgm:resizeHandles val="exact"/>
        </dgm:presLayoutVars>
      </dgm:prSet>
      <dgm:spPr/>
    </dgm:pt>
    <dgm:pt modelId="{FDE1F614-2803-4044-8A66-60772D7FEFED}" type="pres">
      <dgm:prSet presAssocID="{FC243FAA-6C70-D148-BBD3-2AD5B90B903C}" presName="node" presStyleLbl="node1" presStyleIdx="0" presStyleCnt="2" custScaleX="97784" custScaleY="16664">
        <dgm:presLayoutVars>
          <dgm:bulletEnabled val="1"/>
        </dgm:presLayoutVars>
      </dgm:prSet>
      <dgm:spPr>
        <a:prstGeom prst="roundRect">
          <a:avLst/>
        </a:prstGeom>
      </dgm:spPr>
    </dgm:pt>
    <dgm:pt modelId="{38BA2D5D-FAF3-7048-858A-090A1F001396}" type="pres">
      <dgm:prSet presAssocID="{CD4D6734-CA28-A645-8EE5-B6650D9AA132}" presName="sibTrans" presStyleCnt="0"/>
      <dgm:spPr/>
    </dgm:pt>
    <dgm:pt modelId="{BA883654-EC56-B943-9663-461D01C01299}" type="pres">
      <dgm:prSet presAssocID="{4359C123-30FA-D64A-93DD-9A50AAD22302}" presName="node" presStyleLbl="node1" presStyleIdx="1" presStyleCnt="2" custScaleX="97784" custScaleY="16664">
        <dgm:presLayoutVars>
          <dgm:bulletEnabled val="1"/>
        </dgm:presLayoutVars>
      </dgm:prSet>
      <dgm:spPr>
        <a:prstGeom prst="roundRect">
          <a:avLst/>
        </a:prstGeom>
      </dgm:spPr>
    </dgm:pt>
  </dgm:ptLst>
  <dgm:cxnLst>
    <dgm:cxn modelId="{E3340B60-CC52-9E4B-9593-FC11AAECBC5C}" srcId="{20910D83-5FF1-AC4F-8E6F-701B8AECFC2A}" destId="{4359C123-30FA-D64A-93DD-9A50AAD22302}" srcOrd="1" destOrd="0" parTransId="{F0C545ED-00B2-B143-9F38-081E98030D42}" sibTransId="{C65BBC43-A616-5245-9C91-E417F4588AD0}"/>
    <dgm:cxn modelId="{3FFF6068-3350-724F-82AE-E772DD745BA5}" type="presOf" srcId="{FC243FAA-6C70-D148-BBD3-2AD5B90B903C}" destId="{FDE1F614-2803-4044-8A66-60772D7FEFED}" srcOrd="0" destOrd="0" presId="urn:microsoft.com/office/officeart/2005/8/layout/default"/>
    <dgm:cxn modelId="{7D1C9F50-931B-CF4C-9287-5B19C397B24D}" type="presOf" srcId="{20910D83-5FF1-AC4F-8E6F-701B8AECFC2A}" destId="{E1CFF482-C5EA-5049-BAC3-D01E178483AC}" srcOrd="0" destOrd="0" presId="urn:microsoft.com/office/officeart/2005/8/layout/default"/>
    <dgm:cxn modelId="{66AA32BA-8C04-CF4A-8541-C959C1C0A81C}" srcId="{20910D83-5FF1-AC4F-8E6F-701B8AECFC2A}" destId="{FC243FAA-6C70-D148-BBD3-2AD5B90B903C}" srcOrd="0" destOrd="0" parTransId="{B9C0304B-D363-A544-A5FA-F2B76A3C9F4C}" sibTransId="{CD4D6734-CA28-A645-8EE5-B6650D9AA132}"/>
    <dgm:cxn modelId="{15C060C3-2789-0046-887D-6C000FC83789}" type="presOf" srcId="{4359C123-30FA-D64A-93DD-9A50AAD22302}" destId="{BA883654-EC56-B943-9663-461D01C01299}" srcOrd="0" destOrd="0" presId="urn:microsoft.com/office/officeart/2005/8/layout/default"/>
    <dgm:cxn modelId="{88B7E339-EF03-B649-BCD9-4B2D006E217D}" type="presParOf" srcId="{E1CFF482-C5EA-5049-BAC3-D01E178483AC}" destId="{FDE1F614-2803-4044-8A66-60772D7FEFED}" srcOrd="0" destOrd="0" presId="urn:microsoft.com/office/officeart/2005/8/layout/default"/>
    <dgm:cxn modelId="{2A09282A-AB8B-FC46-92D9-5C42D4937BD9}" type="presParOf" srcId="{E1CFF482-C5EA-5049-BAC3-D01E178483AC}" destId="{38BA2D5D-FAF3-7048-858A-090A1F001396}" srcOrd="1" destOrd="0" presId="urn:microsoft.com/office/officeart/2005/8/layout/default"/>
    <dgm:cxn modelId="{03E18135-7A43-264E-B243-1C36F6672C8C}" type="presParOf" srcId="{E1CFF482-C5EA-5049-BAC3-D01E178483AC}" destId="{BA883654-EC56-B943-9663-461D01C0129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10D83-5FF1-AC4F-8E6F-701B8AECFC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C243FAA-6C70-D148-BBD3-2AD5B90B903C}">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200" dirty="0">
              <a:solidFill>
                <a:schemeClr val="bg1"/>
              </a:solidFill>
              <a:latin typeface="CiscoSansTT ExtraLight" panose="020B0303020201020303" pitchFamily="34" charset="0"/>
            </a:rPr>
            <a:t>Expand the network </a:t>
          </a:r>
          <a:endParaRPr lang="en-IN" sz="1200" dirty="0">
            <a:solidFill>
              <a:schemeClr val="bg1"/>
            </a:solidFill>
          </a:endParaRPr>
        </a:p>
      </dgm:t>
    </dgm:pt>
    <dgm:pt modelId="{B9C0304B-D363-A544-A5FA-F2B76A3C9F4C}" type="parTrans" cxnId="{66AA32BA-8C04-CF4A-8541-C959C1C0A81C}">
      <dgm:prSet/>
      <dgm:spPr/>
      <dgm:t>
        <a:bodyPr/>
        <a:lstStyle/>
        <a:p>
          <a:endParaRPr lang="en-US"/>
        </a:p>
      </dgm:t>
    </dgm:pt>
    <dgm:pt modelId="{CD4D6734-CA28-A645-8EE5-B6650D9AA132}" type="sibTrans" cxnId="{66AA32BA-8C04-CF4A-8541-C959C1C0A81C}">
      <dgm:prSet/>
      <dgm:spPr/>
      <dgm:t>
        <a:bodyPr/>
        <a:lstStyle/>
        <a:p>
          <a:endParaRPr lang="en-US"/>
        </a:p>
      </dgm:t>
    </dgm:pt>
    <dgm:pt modelId="{4359C123-30FA-D64A-93DD-9A50AAD22302}">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200" dirty="0">
              <a:solidFill>
                <a:schemeClr val="bg1"/>
              </a:solidFill>
              <a:latin typeface="CiscoSansTT ExtraLight" panose="020B0303020201020303" pitchFamily="34" charset="0"/>
            </a:rPr>
            <a:t>Move data securely to applications &amp; analytics </a:t>
          </a:r>
          <a:endParaRPr lang="en-IN" sz="1200" dirty="0">
            <a:solidFill>
              <a:schemeClr val="bg1"/>
            </a:solidFill>
          </a:endParaRPr>
        </a:p>
      </dgm:t>
    </dgm:pt>
    <dgm:pt modelId="{F0C545ED-00B2-B143-9F38-081E98030D42}" type="parTrans" cxnId="{E3340B60-CC52-9E4B-9593-FC11AAECBC5C}">
      <dgm:prSet/>
      <dgm:spPr/>
      <dgm:t>
        <a:bodyPr/>
        <a:lstStyle/>
        <a:p>
          <a:endParaRPr lang="en-US"/>
        </a:p>
      </dgm:t>
    </dgm:pt>
    <dgm:pt modelId="{C65BBC43-A616-5245-9C91-E417F4588AD0}" type="sibTrans" cxnId="{E3340B60-CC52-9E4B-9593-FC11AAECBC5C}">
      <dgm:prSet/>
      <dgm:spPr/>
      <dgm:t>
        <a:bodyPr/>
        <a:lstStyle/>
        <a:p>
          <a:endParaRPr lang="en-US"/>
        </a:p>
      </dgm:t>
    </dgm:pt>
    <dgm:pt modelId="{7553AF19-8D4A-3E4D-8044-ECDCD4F03090}">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US" sz="1200" dirty="0">
              <a:solidFill>
                <a:schemeClr val="bg1"/>
              </a:solidFill>
              <a:latin typeface="CiscoSansTT ExtraLight" panose="020B0303020201020303" pitchFamily="34" charset="0"/>
            </a:rPr>
            <a:t>Extract and route IoT edge data</a:t>
          </a:r>
          <a:endParaRPr lang="en-IN" sz="1200" dirty="0">
            <a:solidFill>
              <a:schemeClr val="bg1"/>
            </a:solidFill>
          </a:endParaRPr>
        </a:p>
      </dgm:t>
    </dgm:pt>
    <dgm:pt modelId="{B88527D0-4B88-BD48-BECF-6B8F2A2CF77D}" type="parTrans" cxnId="{8D9756AF-8E58-8E43-B33B-5395B6F18AF5}">
      <dgm:prSet/>
      <dgm:spPr/>
      <dgm:t>
        <a:bodyPr/>
        <a:lstStyle/>
        <a:p>
          <a:endParaRPr lang="en-US"/>
        </a:p>
      </dgm:t>
    </dgm:pt>
    <dgm:pt modelId="{C3F28AD7-108B-774B-B556-B8BBFFCAA726}" type="sibTrans" cxnId="{8D9756AF-8E58-8E43-B33B-5395B6F18AF5}">
      <dgm:prSet/>
      <dgm:spPr/>
      <dgm:t>
        <a:bodyPr/>
        <a:lstStyle/>
        <a:p>
          <a:endParaRPr lang="en-US"/>
        </a:p>
      </dgm:t>
    </dgm:pt>
    <dgm:pt modelId="{E1CFF482-C5EA-5049-BAC3-D01E178483AC}" type="pres">
      <dgm:prSet presAssocID="{20910D83-5FF1-AC4F-8E6F-701B8AECFC2A}" presName="diagram" presStyleCnt="0">
        <dgm:presLayoutVars>
          <dgm:dir/>
          <dgm:resizeHandles val="exact"/>
        </dgm:presLayoutVars>
      </dgm:prSet>
      <dgm:spPr/>
    </dgm:pt>
    <dgm:pt modelId="{FDE1F614-2803-4044-8A66-60772D7FEFED}" type="pres">
      <dgm:prSet presAssocID="{FC243FAA-6C70-D148-BBD3-2AD5B90B903C}" presName="node" presStyleLbl="node1" presStyleIdx="0" presStyleCnt="3" custScaleX="420931" custScaleY="89945">
        <dgm:presLayoutVars>
          <dgm:bulletEnabled val="1"/>
        </dgm:presLayoutVars>
      </dgm:prSet>
      <dgm:spPr>
        <a:prstGeom prst="roundRect">
          <a:avLst/>
        </a:prstGeom>
      </dgm:spPr>
    </dgm:pt>
    <dgm:pt modelId="{38BA2D5D-FAF3-7048-858A-090A1F001396}" type="pres">
      <dgm:prSet presAssocID="{CD4D6734-CA28-A645-8EE5-B6650D9AA132}" presName="sibTrans" presStyleCnt="0"/>
      <dgm:spPr/>
    </dgm:pt>
    <dgm:pt modelId="{BA883654-EC56-B943-9663-461D01C01299}" type="pres">
      <dgm:prSet presAssocID="{4359C123-30FA-D64A-93DD-9A50AAD22302}" presName="node" presStyleLbl="node1" presStyleIdx="1" presStyleCnt="3" custScaleX="665778" custScaleY="89945">
        <dgm:presLayoutVars>
          <dgm:bulletEnabled val="1"/>
        </dgm:presLayoutVars>
      </dgm:prSet>
      <dgm:spPr>
        <a:prstGeom prst="roundRect">
          <a:avLst/>
        </a:prstGeom>
      </dgm:spPr>
    </dgm:pt>
    <dgm:pt modelId="{48BD2E1A-EE30-F440-ABFA-4DAEEFF69EB4}" type="pres">
      <dgm:prSet presAssocID="{C65BBC43-A616-5245-9C91-E417F4588AD0}" presName="sibTrans" presStyleCnt="0"/>
      <dgm:spPr/>
    </dgm:pt>
    <dgm:pt modelId="{3AA787FD-80CF-1345-9877-32ABAABB0450}" type="pres">
      <dgm:prSet presAssocID="{7553AF19-8D4A-3E4D-8044-ECDCD4F03090}" presName="node" presStyleLbl="node1" presStyleIdx="2" presStyleCnt="3" custScaleX="420931" custScaleY="89945">
        <dgm:presLayoutVars>
          <dgm:bulletEnabled val="1"/>
        </dgm:presLayoutVars>
      </dgm:prSet>
      <dgm:spPr/>
    </dgm:pt>
  </dgm:ptLst>
  <dgm:cxnLst>
    <dgm:cxn modelId="{E3340B60-CC52-9E4B-9593-FC11AAECBC5C}" srcId="{20910D83-5FF1-AC4F-8E6F-701B8AECFC2A}" destId="{4359C123-30FA-D64A-93DD-9A50AAD22302}" srcOrd="1" destOrd="0" parTransId="{F0C545ED-00B2-B143-9F38-081E98030D42}" sibTransId="{C65BBC43-A616-5245-9C91-E417F4588AD0}"/>
    <dgm:cxn modelId="{3FFF6068-3350-724F-82AE-E772DD745BA5}" type="presOf" srcId="{FC243FAA-6C70-D148-BBD3-2AD5B90B903C}" destId="{FDE1F614-2803-4044-8A66-60772D7FEFED}" srcOrd="0" destOrd="0" presId="urn:microsoft.com/office/officeart/2005/8/layout/default"/>
    <dgm:cxn modelId="{7D1C9F50-931B-CF4C-9287-5B19C397B24D}" type="presOf" srcId="{20910D83-5FF1-AC4F-8E6F-701B8AECFC2A}" destId="{E1CFF482-C5EA-5049-BAC3-D01E178483AC}" srcOrd="0" destOrd="0" presId="urn:microsoft.com/office/officeart/2005/8/layout/default"/>
    <dgm:cxn modelId="{0D80E6A5-BCE2-4B47-BAB6-8A80F7128159}" type="presOf" srcId="{7553AF19-8D4A-3E4D-8044-ECDCD4F03090}" destId="{3AA787FD-80CF-1345-9877-32ABAABB0450}" srcOrd="0" destOrd="0" presId="urn:microsoft.com/office/officeart/2005/8/layout/default"/>
    <dgm:cxn modelId="{8D9756AF-8E58-8E43-B33B-5395B6F18AF5}" srcId="{20910D83-5FF1-AC4F-8E6F-701B8AECFC2A}" destId="{7553AF19-8D4A-3E4D-8044-ECDCD4F03090}" srcOrd="2" destOrd="0" parTransId="{B88527D0-4B88-BD48-BECF-6B8F2A2CF77D}" sibTransId="{C3F28AD7-108B-774B-B556-B8BBFFCAA726}"/>
    <dgm:cxn modelId="{66AA32BA-8C04-CF4A-8541-C959C1C0A81C}" srcId="{20910D83-5FF1-AC4F-8E6F-701B8AECFC2A}" destId="{FC243FAA-6C70-D148-BBD3-2AD5B90B903C}" srcOrd="0" destOrd="0" parTransId="{B9C0304B-D363-A544-A5FA-F2B76A3C9F4C}" sibTransId="{CD4D6734-CA28-A645-8EE5-B6650D9AA132}"/>
    <dgm:cxn modelId="{15C060C3-2789-0046-887D-6C000FC83789}" type="presOf" srcId="{4359C123-30FA-D64A-93DD-9A50AAD22302}" destId="{BA883654-EC56-B943-9663-461D01C01299}" srcOrd="0" destOrd="0" presId="urn:microsoft.com/office/officeart/2005/8/layout/default"/>
    <dgm:cxn modelId="{88B7E339-EF03-B649-BCD9-4B2D006E217D}" type="presParOf" srcId="{E1CFF482-C5EA-5049-BAC3-D01E178483AC}" destId="{FDE1F614-2803-4044-8A66-60772D7FEFED}" srcOrd="0" destOrd="0" presId="urn:microsoft.com/office/officeart/2005/8/layout/default"/>
    <dgm:cxn modelId="{2A09282A-AB8B-FC46-92D9-5C42D4937BD9}" type="presParOf" srcId="{E1CFF482-C5EA-5049-BAC3-D01E178483AC}" destId="{38BA2D5D-FAF3-7048-858A-090A1F001396}" srcOrd="1" destOrd="0" presId="urn:microsoft.com/office/officeart/2005/8/layout/default"/>
    <dgm:cxn modelId="{03E18135-7A43-264E-B243-1C36F6672C8C}" type="presParOf" srcId="{E1CFF482-C5EA-5049-BAC3-D01E178483AC}" destId="{BA883654-EC56-B943-9663-461D01C01299}" srcOrd="2" destOrd="0" presId="urn:microsoft.com/office/officeart/2005/8/layout/default"/>
    <dgm:cxn modelId="{E609AC02-FDF3-CA41-BF2B-ADF0D2D71023}" type="presParOf" srcId="{E1CFF482-C5EA-5049-BAC3-D01E178483AC}" destId="{48BD2E1A-EE30-F440-ABFA-4DAEEFF69EB4}" srcOrd="3" destOrd="0" presId="urn:microsoft.com/office/officeart/2005/8/layout/default"/>
    <dgm:cxn modelId="{579524FE-F9E9-8F42-A472-4EC37E591D4E}" type="presParOf" srcId="{E1CFF482-C5EA-5049-BAC3-D01E178483AC}" destId="{3AA787FD-80CF-1345-9877-32ABAABB0450}"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6111C2-5336-C444-B7C9-51ABDBE5B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7A079F-177D-2A49-9CE1-15F406547981}">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US" sz="1200" b="1" dirty="0">
              <a:solidFill>
                <a:srgbClr val="BFD72F"/>
              </a:solidFill>
            </a:rPr>
            <a:t>SD-WAN USE CASES</a:t>
          </a:r>
          <a:endParaRPr lang="en-IN" sz="1200" dirty="0">
            <a:solidFill>
              <a:srgbClr val="BFD72F"/>
            </a:solidFill>
          </a:endParaRPr>
        </a:p>
      </dgm:t>
    </dgm:pt>
    <dgm:pt modelId="{A892101A-0835-3E4E-8F24-32241A83B361}" type="parTrans" cxnId="{A3DC5DF2-FF26-9D4D-9068-E80C79B42769}">
      <dgm:prSet/>
      <dgm:spPr/>
      <dgm:t>
        <a:bodyPr/>
        <a:lstStyle/>
        <a:p>
          <a:endParaRPr lang="en-US"/>
        </a:p>
      </dgm:t>
    </dgm:pt>
    <dgm:pt modelId="{5161CE5A-FE19-464B-8881-1E15154F116D}" type="sibTrans" cxnId="{A3DC5DF2-FF26-9D4D-9068-E80C79B42769}">
      <dgm:prSet/>
      <dgm:spPr/>
      <dgm:t>
        <a:bodyPr/>
        <a:lstStyle/>
        <a:p>
          <a:endParaRPr lang="en-US"/>
        </a:p>
      </dgm:t>
    </dgm:pt>
    <dgm:pt modelId="{E8D955AE-7F8A-BD42-A299-1F97C098624E}">
      <dgm:prSet custT="1"/>
      <dgm:spPr/>
      <dgm:t>
        <a:bodyPr anchor="ctr"/>
        <a:lstStyle/>
        <a:p>
          <a:pPr marL="92075" indent="-92075">
            <a:lnSpc>
              <a:spcPct val="100000"/>
            </a:lnSpc>
            <a:spcAft>
              <a:spcPts val="600"/>
            </a:spcAft>
            <a:tabLst/>
          </a:pPr>
          <a:r>
            <a:rPr lang="en-US" sz="900" dirty="0">
              <a:solidFill>
                <a:schemeClr val="bg1"/>
              </a:solidFill>
            </a:rPr>
            <a:t>Improve </a:t>
          </a:r>
          <a:r>
            <a:rPr lang="en-US" sz="900" b="1" dirty="0">
              <a:solidFill>
                <a:schemeClr val="bg1"/>
              </a:solidFill>
            </a:rPr>
            <a:t>Resiliency</a:t>
          </a:r>
          <a:r>
            <a:rPr lang="en-US" sz="900" dirty="0">
              <a:solidFill>
                <a:schemeClr val="bg1"/>
              </a:solidFill>
            </a:rPr>
            <a:t> through Overlay SD-WAN across MPLS &amp; Internet Links</a:t>
          </a:r>
          <a:endParaRPr lang="en-IN" sz="900" dirty="0">
            <a:solidFill>
              <a:schemeClr val="bg1"/>
            </a:solidFill>
          </a:endParaRPr>
        </a:p>
      </dgm:t>
    </dgm:pt>
    <dgm:pt modelId="{46005D7B-BABD-5149-AA14-E578DC4783D0}" type="parTrans" cxnId="{1D70E278-BD57-364D-AD72-F8FF289ED1FF}">
      <dgm:prSet/>
      <dgm:spPr/>
      <dgm:t>
        <a:bodyPr/>
        <a:lstStyle/>
        <a:p>
          <a:endParaRPr lang="en-US"/>
        </a:p>
      </dgm:t>
    </dgm:pt>
    <dgm:pt modelId="{92757DF1-0818-7848-83F5-2C862B8AD904}" type="sibTrans" cxnId="{1D70E278-BD57-364D-AD72-F8FF289ED1FF}">
      <dgm:prSet/>
      <dgm:spPr/>
      <dgm:t>
        <a:bodyPr/>
        <a:lstStyle/>
        <a:p>
          <a:endParaRPr lang="en-US"/>
        </a:p>
      </dgm:t>
    </dgm:pt>
    <dgm:pt modelId="{7F628383-4C3E-3643-B5DF-FB51858CADF9}">
      <dgm:prSet custT="1"/>
      <dgm:spPr/>
      <dgm:t>
        <a:bodyPr anchor="ctr"/>
        <a:lstStyle/>
        <a:p>
          <a:pPr marL="92075" indent="-92075">
            <a:lnSpc>
              <a:spcPct val="100000"/>
            </a:lnSpc>
            <a:spcAft>
              <a:spcPts val="600"/>
            </a:spcAft>
            <a:tabLst/>
          </a:pPr>
          <a:r>
            <a:rPr lang="en-US" sz="900" b="1" dirty="0">
              <a:solidFill>
                <a:schemeClr val="bg1"/>
              </a:solidFill>
            </a:rPr>
            <a:t>Optimize Cost </a:t>
          </a:r>
          <a:r>
            <a:rPr lang="en-US" sz="900" dirty="0">
              <a:solidFill>
                <a:schemeClr val="bg1"/>
              </a:solidFill>
            </a:rPr>
            <a:t>through Load balancing across links and Application Prioritization</a:t>
          </a:r>
          <a:endParaRPr lang="en-IN" sz="900" dirty="0">
            <a:solidFill>
              <a:schemeClr val="bg1"/>
            </a:solidFill>
          </a:endParaRPr>
        </a:p>
      </dgm:t>
    </dgm:pt>
    <dgm:pt modelId="{CF14AFAC-2AB8-994B-BF76-17D8A26B2122}" type="parTrans" cxnId="{2369A91C-8E99-C245-95DC-D82A9AC06439}">
      <dgm:prSet/>
      <dgm:spPr/>
      <dgm:t>
        <a:bodyPr/>
        <a:lstStyle/>
        <a:p>
          <a:endParaRPr lang="en-US"/>
        </a:p>
      </dgm:t>
    </dgm:pt>
    <dgm:pt modelId="{37205D4A-C752-C949-B02C-FAF5111E7657}" type="sibTrans" cxnId="{2369A91C-8E99-C245-95DC-D82A9AC06439}">
      <dgm:prSet/>
      <dgm:spPr/>
      <dgm:t>
        <a:bodyPr/>
        <a:lstStyle/>
        <a:p>
          <a:endParaRPr lang="en-US"/>
        </a:p>
      </dgm:t>
    </dgm:pt>
    <dgm:pt modelId="{52173236-9575-954F-BA5A-2162BBF6BACB}">
      <dgm:prSet custT="1"/>
      <dgm:spPr/>
      <dgm:t>
        <a:bodyPr anchor="ctr"/>
        <a:lstStyle/>
        <a:p>
          <a:pPr marL="92075" indent="-92075">
            <a:lnSpc>
              <a:spcPct val="100000"/>
            </a:lnSpc>
            <a:spcAft>
              <a:spcPts val="600"/>
            </a:spcAft>
            <a:tabLst/>
          </a:pPr>
          <a:r>
            <a:rPr lang="en-US" sz="900" dirty="0">
              <a:solidFill>
                <a:schemeClr val="bg1"/>
              </a:solidFill>
            </a:rPr>
            <a:t>Improve Operational </a:t>
          </a:r>
          <a:r>
            <a:rPr lang="en-US" sz="900" b="1" dirty="0">
              <a:solidFill>
                <a:schemeClr val="bg1"/>
              </a:solidFill>
            </a:rPr>
            <a:t>Efficiency &amp; Visibility </a:t>
          </a:r>
          <a:r>
            <a:rPr lang="en-US" sz="900" dirty="0">
              <a:solidFill>
                <a:schemeClr val="bg1"/>
              </a:solidFill>
            </a:rPr>
            <a:t>through Centralized Management </a:t>
          </a:r>
          <a:endParaRPr lang="en-IN" sz="900" dirty="0">
            <a:solidFill>
              <a:schemeClr val="bg1"/>
            </a:solidFill>
          </a:endParaRPr>
        </a:p>
      </dgm:t>
    </dgm:pt>
    <dgm:pt modelId="{F712C815-6AD2-4A44-AAED-3DFF27683069}" type="parTrans" cxnId="{EC8885C3-38D9-824D-B857-703A911F9A9B}">
      <dgm:prSet/>
      <dgm:spPr/>
      <dgm:t>
        <a:bodyPr/>
        <a:lstStyle/>
        <a:p>
          <a:endParaRPr lang="en-US"/>
        </a:p>
      </dgm:t>
    </dgm:pt>
    <dgm:pt modelId="{2AB762E1-FDFF-8C41-841C-DC09B13B2842}" type="sibTrans" cxnId="{EC8885C3-38D9-824D-B857-703A911F9A9B}">
      <dgm:prSet/>
      <dgm:spPr/>
      <dgm:t>
        <a:bodyPr/>
        <a:lstStyle/>
        <a:p>
          <a:endParaRPr lang="en-US"/>
        </a:p>
      </dgm:t>
    </dgm:pt>
    <dgm:pt modelId="{ED219FD5-EA4A-D844-9DFF-D890FC400793}">
      <dgm:prSet custT="1"/>
      <dgm:spPr/>
      <dgm:t>
        <a:bodyPr anchor="ctr"/>
        <a:lstStyle/>
        <a:p>
          <a:pPr marL="92075" indent="-92075">
            <a:lnSpc>
              <a:spcPct val="100000"/>
            </a:lnSpc>
            <a:spcAft>
              <a:spcPts val="600"/>
            </a:spcAft>
            <a:tabLst/>
          </a:pPr>
          <a:r>
            <a:rPr lang="en-US" sz="900" b="1" dirty="0">
              <a:solidFill>
                <a:schemeClr val="bg1"/>
              </a:solidFill>
            </a:rPr>
            <a:t>Secure Branch </a:t>
          </a:r>
          <a:r>
            <a:rPr lang="en-US" sz="900" dirty="0">
              <a:solidFill>
                <a:schemeClr val="bg1"/>
              </a:solidFill>
            </a:rPr>
            <a:t>Internet Breakout &amp; Multi-cloud Access</a:t>
          </a:r>
          <a:endParaRPr lang="en-IN" sz="900" dirty="0">
            <a:solidFill>
              <a:schemeClr val="bg1"/>
            </a:solidFill>
          </a:endParaRPr>
        </a:p>
      </dgm:t>
    </dgm:pt>
    <dgm:pt modelId="{59CD3920-C95E-CC49-9EFF-CEE748F5DC60}" type="parTrans" cxnId="{C7BBAF12-FE34-EB41-95A2-A84868D3DD41}">
      <dgm:prSet/>
      <dgm:spPr/>
      <dgm:t>
        <a:bodyPr/>
        <a:lstStyle/>
        <a:p>
          <a:endParaRPr lang="en-US"/>
        </a:p>
      </dgm:t>
    </dgm:pt>
    <dgm:pt modelId="{7C8BBA5E-D25A-1E4F-AA65-BCFA7A66D7BC}" type="sibTrans" cxnId="{C7BBAF12-FE34-EB41-95A2-A84868D3DD41}">
      <dgm:prSet/>
      <dgm:spPr/>
      <dgm:t>
        <a:bodyPr/>
        <a:lstStyle/>
        <a:p>
          <a:endParaRPr lang="en-US"/>
        </a:p>
      </dgm:t>
    </dgm:pt>
    <dgm:pt modelId="{654C8501-AFAA-AE47-AA4F-3328031DA181}">
      <dgm:prSet custT="1"/>
      <dgm:spPr/>
      <dgm:t>
        <a:bodyPr anchor="ctr"/>
        <a:lstStyle/>
        <a:p>
          <a:pPr marL="92075" indent="-92075">
            <a:lnSpc>
              <a:spcPct val="100000"/>
            </a:lnSpc>
            <a:spcAft>
              <a:spcPts val="600"/>
            </a:spcAft>
            <a:tabLst/>
          </a:pPr>
          <a:r>
            <a:rPr lang="en-US" sz="900" b="1" dirty="0">
              <a:solidFill>
                <a:schemeClr val="bg1"/>
              </a:solidFill>
            </a:rPr>
            <a:t>Smart capacity planning </a:t>
          </a:r>
          <a:r>
            <a:rPr lang="en-US" sz="900" dirty="0">
              <a:solidFill>
                <a:schemeClr val="bg1"/>
              </a:solidFill>
            </a:rPr>
            <a:t>through Application-level visibility</a:t>
          </a:r>
          <a:endParaRPr lang="en-IN" sz="900" dirty="0">
            <a:solidFill>
              <a:schemeClr val="bg1"/>
            </a:solidFill>
          </a:endParaRPr>
        </a:p>
      </dgm:t>
    </dgm:pt>
    <dgm:pt modelId="{F63E6ABC-5900-3D4C-87E4-D577BE928ADE}" type="parTrans" cxnId="{BA69E94B-D4BF-FD4B-B25E-E1BE9395889E}">
      <dgm:prSet/>
      <dgm:spPr/>
      <dgm:t>
        <a:bodyPr/>
        <a:lstStyle/>
        <a:p>
          <a:endParaRPr lang="en-US"/>
        </a:p>
      </dgm:t>
    </dgm:pt>
    <dgm:pt modelId="{25B81974-F106-7745-8108-A18C2A14AFA5}" type="sibTrans" cxnId="{BA69E94B-D4BF-FD4B-B25E-E1BE9395889E}">
      <dgm:prSet/>
      <dgm:spPr/>
      <dgm:t>
        <a:bodyPr/>
        <a:lstStyle/>
        <a:p>
          <a:endParaRPr lang="en-US"/>
        </a:p>
      </dgm:t>
    </dgm:pt>
    <dgm:pt modelId="{B70CC623-0F43-0440-A9A0-874B84C20086}" type="pres">
      <dgm:prSet presAssocID="{6E6111C2-5336-C444-B7C9-51ABDBE5B1D3}" presName="linear" presStyleCnt="0">
        <dgm:presLayoutVars>
          <dgm:animLvl val="lvl"/>
          <dgm:resizeHandles val="exact"/>
        </dgm:presLayoutVars>
      </dgm:prSet>
      <dgm:spPr/>
    </dgm:pt>
    <dgm:pt modelId="{DFEFE420-E852-214C-8A07-DE0169A450AC}" type="pres">
      <dgm:prSet presAssocID="{F47A079F-177D-2A49-9CE1-15F406547981}" presName="parentText" presStyleLbl="node1" presStyleIdx="0" presStyleCnt="1" custScaleY="76923">
        <dgm:presLayoutVars>
          <dgm:chMax val="0"/>
          <dgm:bulletEnabled val="1"/>
        </dgm:presLayoutVars>
      </dgm:prSet>
      <dgm:spPr/>
    </dgm:pt>
    <dgm:pt modelId="{CA2F512B-5419-6B4E-B005-35161D2B86CD}" type="pres">
      <dgm:prSet presAssocID="{F47A079F-177D-2A49-9CE1-15F406547981}" presName="childText" presStyleLbl="revTx" presStyleIdx="0" presStyleCnt="1" custScaleY="104348">
        <dgm:presLayoutVars>
          <dgm:bulletEnabled val="1"/>
        </dgm:presLayoutVars>
      </dgm:prSet>
      <dgm:spPr/>
    </dgm:pt>
  </dgm:ptLst>
  <dgm:cxnLst>
    <dgm:cxn modelId="{DA8C3F12-7BD1-274E-B22B-291537C82EFA}" type="presOf" srcId="{F47A079F-177D-2A49-9CE1-15F406547981}" destId="{DFEFE420-E852-214C-8A07-DE0169A450AC}" srcOrd="0" destOrd="0" presId="urn:microsoft.com/office/officeart/2005/8/layout/vList2"/>
    <dgm:cxn modelId="{C7BBAF12-FE34-EB41-95A2-A84868D3DD41}" srcId="{F47A079F-177D-2A49-9CE1-15F406547981}" destId="{ED219FD5-EA4A-D844-9DFF-D890FC400793}" srcOrd="3" destOrd="0" parTransId="{59CD3920-C95E-CC49-9EFF-CEE748F5DC60}" sibTransId="{7C8BBA5E-D25A-1E4F-AA65-BCFA7A66D7BC}"/>
    <dgm:cxn modelId="{2369A91C-8E99-C245-95DC-D82A9AC06439}" srcId="{F47A079F-177D-2A49-9CE1-15F406547981}" destId="{7F628383-4C3E-3643-B5DF-FB51858CADF9}" srcOrd="1" destOrd="0" parTransId="{CF14AFAC-2AB8-994B-BF76-17D8A26B2122}" sibTransId="{37205D4A-C752-C949-B02C-FAF5111E7657}"/>
    <dgm:cxn modelId="{D5F90237-9A07-114A-B7B1-91ABF1A47830}" type="presOf" srcId="{E8D955AE-7F8A-BD42-A299-1F97C098624E}" destId="{CA2F512B-5419-6B4E-B005-35161D2B86CD}" srcOrd="0" destOrd="0" presId="urn:microsoft.com/office/officeart/2005/8/layout/vList2"/>
    <dgm:cxn modelId="{C481E83C-B3A8-4B4D-AE2A-CE3E97B43068}" type="presOf" srcId="{654C8501-AFAA-AE47-AA4F-3328031DA181}" destId="{CA2F512B-5419-6B4E-B005-35161D2B86CD}" srcOrd="0" destOrd="4" presId="urn:microsoft.com/office/officeart/2005/8/layout/vList2"/>
    <dgm:cxn modelId="{BA69E94B-D4BF-FD4B-B25E-E1BE9395889E}" srcId="{F47A079F-177D-2A49-9CE1-15F406547981}" destId="{654C8501-AFAA-AE47-AA4F-3328031DA181}" srcOrd="4" destOrd="0" parTransId="{F63E6ABC-5900-3D4C-87E4-D577BE928ADE}" sibTransId="{25B81974-F106-7745-8108-A18C2A14AFA5}"/>
    <dgm:cxn modelId="{1D70E278-BD57-364D-AD72-F8FF289ED1FF}" srcId="{F47A079F-177D-2A49-9CE1-15F406547981}" destId="{E8D955AE-7F8A-BD42-A299-1F97C098624E}" srcOrd="0" destOrd="0" parTransId="{46005D7B-BABD-5149-AA14-E578DC4783D0}" sibTransId="{92757DF1-0818-7848-83F5-2C862B8AD904}"/>
    <dgm:cxn modelId="{C849278A-1E08-F54D-9CE1-DFAAB5F8DE80}" type="presOf" srcId="{6E6111C2-5336-C444-B7C9-51ABDBE5B1D3}" destId="{B70CC623-0F43-0440-A9A0-874B84C20086}" srcOrd="0" destOrd="0" presId="urn:microsoft.com/office/officeart/2005/8/layout/vList2"/>
    <dgm:cxn modelId="{AE5C6A9D-2A1C-4D4B-A41F-456D5225E95F}" type="presOf" srcId="{52173236-9575-954F-BA5A-2162BBF6BACB}" destId="{CA2F512B-5419-6B4E-B005-35161D2B86CD}" srcOrd="0" destOrd="2" presId="urn:microsoft.com/office/officeart/2005/8/layout/vList2"/>
    <dgm:cxn modelId="{EC8885C3-38D9-824D-B857-703A911F9A9B}" srcId="{F47A079F-177D-2A49-9CE1-15F406547981}" destId="{52173236-9575-954F-BA5A-2162BBF6BACB}" srcOrd="2" destOrd="0" parTransId="{F712C815-6AD2-4A44-AAED-3DFF27683069}" sibTransId="{2AB762E1-FDFF-8C41-841C-DC09B13B2842}"/>
    <dgm:cxn modelId="{9B4383C6-9DEF-944A-A9D3-BB2CBB257D53}" type="presOf" srcId="{7F628383-4C3E-3643-B5DF-FB51858CADF9}" destId="{CA2F512B-5419-6B4E-B005-35161D2B86CD}" srcOrd="0" destOrd="1" presId="urn:microsoft.com/office/officeart/2005/8/layout/vList2"/>
    <dgm:cxn modelId="{9B7CFCF1-ED67-3F4C-A54B-0E964CBF3B91}" type="presOf" srcId="{ED219FD5-EA4A-D844-9DFF-D890FC400793}" destId="{CA2F512B-5419-6B4E-B005-35161D2B86CD}" srcOrd="0" destOrd="3" presId="urn:microsoft.com/office/officeart/2005/8/layout/vList2"/>
    <dgm:cxn modelId="{A3DC5DF2-FF26-9D4D-9068-E80C79B42769}" srcId="{6E6111C2-5336-C444-B7C9-51ABDBE5B1D3}" destId="{F47A079F-177D-2A49-9CE1-15F406547981}" srcOrd="0" destOrd="0" parTransId="{A892101A-0835-3E4E-8F24-32241A83B361}" sibTransId="{5161CE5A-FE19-464B-8881-1E15154F116D}"/>
    <dgm:cxn modelId="{5D9020BF-B124-4042-8314-16A1B7948A45}" type="presParOf" srcId="{B70CC623-0F43-0440-A9A0-874B84C20086}" destId="{DFEFE420-E852-214C-8A07-DE0169A450AC}" srcOrd="0" destOrd="0" presId="urn:microsoft.com/office/officeart/2005/8/layout/vList2"/>
    <dgm:cxn modelId="{8A33A1A7-57E6-7942-B733-94ED4AE0B592}" type="presParOf" srcId="{B70CC623-0F43-0440-A9A0-874B84C20086}" destId="{CA2F512B-5419-6B4E-B005-35161D2B86C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6111C2-5336-C444-B7C9-51ABDBE5B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7A079F-177D-2A49-9CE1-15F406547981}">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US" sz="1200" b="1" dirty="0">
              <a:solidFill>
                <a:srgbClr val="BFD72F"/>
              </a:solidFill>
            </a:rPr>
            <a:t>SASE FUNCTIONALITIES</a:t>
          </a:r>
          <a:endParaRPr lang="en-IN" sz="1200" dirty="0">
            <a:solidFill>
              <a:srgbClr val="BFD72F"/>
            </a:solidFill>
          </a:endParaRPr>
        </a:p>
      </dgm:t>
    </dgm:pt>
    <dgm:pt modelId="{A892101A-0835-3E4E-8F24-32241A83B361}" type="parTrans" cxnId="{A3DC5DF2-FF26-9D4D-9068-E80C79B42769}">
      <dgm:prSet/>
      <dgm:spPr/>
      <dgm:t>
        <a:bodyPr/>
        <a:lstStyle/>
        <a:p>
          <a:endParaRPr lang="en-US"/>
        </a:p>
      </dgm:t>
    </dgm:pt>
    <dgm:pt modelId="{5161CE5A-FE19-464B-8881-1E15154F116D}" type="sibTrans" cxnId="{A3DC5DF2-FF26-9D4D-9068-E80C79B42769}">
      <dgm:prSet/>
      <dgm:spPr/>
      <dgm:t>
        <a:bodyPr/>
        <a:lstStyle/>
        <a:p>
          <a:endParaRPr lang="en-US"/>
        </a:p>
      </dgm:t>
    </dgm:pt>
    <dgm:pt modelId="{E8D955AE-7F8A-BD42-A299-1F97C098624E}">
      <dgm:prSet custT="1"/>
      <dgm:spPr/>
      <dgm:t>
        <a:bodyPr anchor="ctr"/>
        <a:lstStyle/>
        <a:p>
          <a:pPr marL="92075" indent="-92075">
            <a:lnSpc>
              <a:spcPct val="100000"/>
            </a:lnSpc>
            <a:spcAft>
              <a:spcPts val="200"/>
            </a:spcAft>
            <a:tabLst/>
          </a:pPr>
          <a:r>
            <a:rPr lang="en-US" sz="900" dirty="0">
              <a:solidFill>
                <a:schemeClr val="bg1">
                  <a:lumMod val="95000"/>
                </a:schemeClr>
              </a:solidFill>
            </a:rPr>
            <a:t>Secure Web gateway</a:t>
          </a:r>
          <a:endParaRPr lang="en-IN" sz="900" dirty="0">
            <a:solidFill>
              <a:schemeClr val="bg1">
                <a:lumMod val="95000"/>
              </a:schemeClr>
            </a:solidFill>
          </a:endParaRPr>
        </a:p>
      </dgm:t>
    </dgm:pt>
    <dgm:pt modelId="{46005D7B-BABD-5149-AA14-E578DC4783D0}" type="parTrans" cxnId="{1D70E278-BD57-364D-AD72-F8FF289ED1FF}">
      <dgm:prSet/>
      <dgm:spPr/>
      <dgm:t>
        <a:bodyPr/>
        <a:lstStyle/>
        <a:p>
          <a:endParaRPr lang="en-US"/>
        </a:p>
      </dgm:t>
    </dgm:pt>
    <dgm:pt modelId="{92757DF1-0818-7848-83F5-2C862B8AD904}" type="sibTrans" cxnId="{1D70E278-BD57-364D-AD72-F8FF289ED1FF}">
      <dgm:prSet/>
      <dgm:spPr/>
      <dgm:t>
        <a:bodyPr/>
        <a:lstStyle/>
        <a:p>
          <a:endParaRPr lang="en-US"/>
        </a:p>
      </dgm:t>
    </dgm:pt>
    <dgm:pt modelId="{4EBF5DA6-E9DB-414A-8078-EAFD78941880}">
      <dgm:prSet custT="1"/>
      <dgm:spPr/>
      <dgm:t>
        <a:bodyPr/>
        <a:lstStyle/>
        <a:p>
          <a:pPr marL="92075" indent="-92075">
            <a:lnSpc>
              <a:spcPct val="100000"/>
            </a:lnSpc>
            <a:spcAft>
              <a:spcPts val="200"/>
            </a:spcAft>
            <a:tabLst/>
          </a:pPr>
          <a:r>
            <a:rPr lang="en-US" sz="900" dirty="0">
              <a:solidFill>
                <a:schemeClr val="bg1">
                  <a:lumMod val="95000"/>
                </a:schemeClr>
              </a:solidFill>
            </a:rPr>
            <a:t>Firewall as a service</a:t>
          </a:r>
        </a:p>
      </dgm:t>
    </dgm:pt>
    <dgm:pt modelId="{5F4834AE-81ED-B64B-AFB1-E1BBCD6C037C}" type="parTrans" cxnId="{D74A325A-39FE-0749-AD58-F5604BB767CF}">
      <dgm:prSet/>
      <dgm:spPr/>
      <dgm:t>
        <a:bodyPr/>
        <a:lstStyle/>
        <a:p>
          <a:endParaRPr lang="en-US"/>
        </a:p>
      </dgm:t>
    </dgm:pt>
    <dgm:pt modelId="{68875F1F-00DA-F04F-8D60-78D6AFA31C37}" type="sibTrans" cxnId="{D74A325A-39FE-0749-AD58-F5604BB767CF}">
      <dgm:prSet/>
      <dgm:spPr/>
      <dgm:t>
        <a:bodyPr/>
        <a:lstStyle/>
        <a:p>
          <a:endParaRPr lang="en-US"/>
        </a:p>
      </dgm:t>
    </dgm:pt>
    <dgm:pt modelId="{C24F2743-89FC-C44A-8E7D-87CA0DE0FC49}">
      <dgm:prSet custT="1"/>
      <dgm:spPr/>
      <dgm:t>
        <a:bodyPr/>
        <a:lstStyle/>
        <a:p>
          <a:pPr marL="92075" indent="-92075">
            <a:lnSpc>
              <a:spcPct val="100000"/>
            </a:lnSpc>
            <a:spcAft>
              <a:spcPts val="200"/>
            </a:spcAft>
            <a:tabLst/>
          </a:pPr>
          <a:r>
            <a:rPr lang="en-US" sz="900" dirty="0">
              <a:solidFill>
                <a:schemeClr val="bg1">
                  <a:lumMod val="95000"/>
                </a:schemeClr>
              </a:solidFill>
            </a:rPr>
            <a:t>Zero trust network access</a:t>
          </a:r>
        </a:p>
      </dgm:t>
    </dgm:pt>
    <dgm:pt modelId="{5C1C2A8C-2D1E-6D48-944C-17934AE9E067}" type="parTrans" cxnId="{D6454F63-2D81-C946-9C0B-20BE4D1FAE95}">
      <dgm:prSet/>
      <dgm:spPr/>
      <dgm:t>
        <a:bodyPr/>
        <a:lstStyle/>
        <a:p>
          <a:endParaRPr lang="en-US"/>
        </a:p>
      </dgm:t>
    </dgm:pt>
    <dgm:pt modelId="{99B7868E-B0A1-EE44-B615-CC0A8DA21258}" type="sibTrans" cxnId="{D6454F63-2D81-C946-9C0B-20BE4D1FAE95}">
      <dgm:prSet/>
      <dgm:spPr/>
      <dgm:t>
        <a:bodyPr/>
        <a:lstStyle/>
        <a:p>
          <a:endParaRPr lang="en-US"/>
        </a:p>
      </dgm:t>
    </dgm:pt>
    <dgm:pt modelId="{9EDD8249-5A0F-0942-84DB-8BE9D212550B}">
      <dgm:prSet custT="1"/>
      <dgm:spPr/>
      <dgm:t>
        <a:bodyPr/>
        <a:lstStyle/>
        <a:p>
          <a:pPr marL="92075" indent="-92075">
            <a:lnSpc>
              <a:spcPct val="100000"/>
            </a:lnSpc>
            <a:spcAft>
              <a:spcPts val="200"/>
            </a:spcAft>
            <a:tabLst/>
          </a:pPr>
          <a:r>
            <a:rPr lang="en-US" sz="900" dirty="0">
              <a:solidFill>
                <a:schemeClr val="bg1">
                  <a:lumMod val="95000"/>
                </a:schemeClr>
              </a:solidFill>
            </a:rPr>
            <a:t>Cloud access security broker</a:t>
          </a:r>
        </a:p>
      </dgm:t>
    </dgm:pt>
    <dgm:pt modelId="{49910637-DDE1-4445-9C8D-EB23C870595D}" type="parTrans" cxnId="{2A0ED914-2981-4F40-BE33-94AD41258470}">
      <dgm:prSet/>
      <dgm:spPr/>
      <dgm:t>
        <a:bodyPr/>
        <a:lstStyle/>
        <a:p>
          <a:endParaRPr lang="en-US"/>
        </a:p>
      </dgm:t>
    </dgm:pt>
    <dgm:pt modelId="{BF232A80-18E1-094F-B06C-51E27C16B83E}" type="sibTrans" cxnId="{2A0ED914-2981-4F40-BE33-94AD41258470}">
      <dgm:prSet/>
      <dgm:spPr/>
      <dgm:t>
        <a:bodyPr/>
        <a:lstStyle/>
        <a:p>
          <a:endParaRPr lang="en-US"/>
        </a:p>
      </dgm:t>
    </dgm:pt>
    <dgm:pt modelId="{6B8AC9E9-9414-5C49-A870-F45E2F86318B}">
      <dgm:prSet custT="1"/>
      <dgm:spPr/>
      <dgm:t>
        <a:bodyPr/>
        <a:lstStyle/>
        <a:p>
          <a:pPr marL="92075" indent="-92075">
            <a:lnSpc>
              <a:spcPct val="100000"/>
            </a:lnSpc>
            <a:spcAft>
              <a:spcPts val="200"/>
            </a:spcAft>
            <a:tabLst/>
          </a:pPr>
          <a:r>
            <a:rPr lang="en-US" sz="900" dirty="0">
              <a:solidFill>
                <a:schemeClr val="bg1">
                  <a:lumMod val="95000"/>
                </a:schemeClr>
              </a:solidFill>
            </a:rPr>
            <a:t>Remote Browser isolation</a:t>
          </a:r>
        </a:p>
      </dgm:t>
    </dgm:pt>
    <dgm:pt modelId="{54026FF9-CA69-BC48-BA2A-3A5E595ED24F}" type="parTrans" cxnId="{D29171BB-D19C-1548-B634-5DC9B2F697AC}">
      <dgm:prSet/>
      <dgm:spPr/>
      <dgm:t>
        <a:bodyPr/>
        <a:lstStyle/>
        <a:p>
          <a:endParaRPr lang="en-US"/>
        </a:p>
      </dgm:t>
    </dgm:pt>
    <dgm:pt modelId="{D6D23473-C586-5D4D-867A-9D4EA4C0B42C}" type="sibTrans" cxnId="{D29171BB-D19C-1548-B634-5DC9B2F697AC}">
      <dgm:prSet/>
      <dgm:spPr/>
      <dgm:t>
        <a:bodyPr/>
        <a:lstStyle/>
        <a:p>
          <a:endParaRPr lang="en-US"/>
        </a:p>
      </dgm:t>
    </dgm:pt>
    <dgm:pt modelId="{774C04EE-2F32-3C49-ABF3-59175DCB05EB}">
      <dgm:prSet custT="1"/>
      <dgm:spPr/>
      <dgm:t>
        <a:bodyPr/>
        <a:lstStyle/>
        <a:p>
          <a:pPr marL="92075" indent="-92075">
            <a:lnSpc>
              <a:spcPct val="100000"/>
            </a:lnSpc>
            <a:spcAft>
              <a:spcPts val="200"/>
            </a:spcAft>
            <a:tabLst/>
          </a:pPr>
          <a:r>
            <a:rPr lang="en-US" sz="900" dirty="0">
              <a:solidFill>
                <a:schemeClr val="bg1">
                  <a:lumMod val="95000"/>
                </a:schemeClr>
              </a:solidFill>
            </a:rPr>
            <a:t>Data loss prevention</a:t>
          </a:r>
        </a:p>
      </dgm:t>
    </dgm:pt>
    <dgm:pt modelId="{C8F7778C-5A27-9048-9265-577DFAC50810}" type="parTrans" cxnId="{AE48A397-67B3-2A4C-A292-D90E91880945}">
      <dgm:prSet/>
      <dgm:spPr/>
      <dgm:t>
        <a:bodyPr/>
        <a:lstStyle/>
        <a:p>
          <a:endParaRPr lang="en-US"/>
        </a:p>
      </dgm:t>
    </dgm:pt>
    <dgm:pt modelId="{53BCC393-1C38-F049-A63A-01B62B89D777}" type="sibTrans" cxnId="{AE48A397-67B3-2A4C-A292-D90E91880945}">
      <dgm:prSet/>
      <dgm:spPr/>
      <dgm:t>
        <a:bodyPr/>
        <a:lstStyle/>
        <a:p>
          <a:endParaRPr lang="en-US"/>
        </a:p>
      </dgm:t>
    </dgm:pt>
    <dgm:pt modelId="{84945247-6FDE-6547-98A1-DF07ABEC2812}">
      <dgm:prSet custT="1"/>
      <dgm:spPr/>
      <dgm:t>
        <a:bodyPr/>
        <a:lstStyle/>
        <a:p>
          <a:pPr marL="92075" indent="-92075">
            <a:lnSpc>
              <a:spcPct val="100000"/>
            </a:lnSpc>
            <a:spcAft>
              <a:spcPts val="200"/>
            </a:spcAft>
            <a:tabLst/>
          </a:pPr>
          <a:r>
            <a:rPr lang="en-US" sz="900" dirty="0">
              <a:solidFill>
                <a:schemeClr val="bg1">
                  <a:lumMod val="95000"/>
                </a:schemeClr>
              </a:solidFill>
            </a:rPr>
            <a:t>Network sandbox</a:t>
          </a:r>
        </a:p>
      </dgm:t>
    </dgm:pt>
    <dgm:pt modelId="{2A8F3C21-19D4-BE45-8CDD-39F377AD5D64}" type="parTrans" cxnId="{05677434-A958-904C-A027-896EAB8964C4}">
      <dgm:prSet/>
      <dgm:spPr/>
      <dgm:t>
        <a:bodyPr/>
        <a:lstStyle/>
        <a:p>
          <a:endParaRPr lang="en-US"/>
        </a:p>
      </dgm:t>
    </dgm:pt>
    <dgm:pt modelId="{09F28EBA-8C4C-A84D-9D34-58AC44946EE3}" type="sibTrans" cxnId="{05677434-A958-904C-A027-896EAB8964C4}">
      <dgm:prSet/>
      <dgm:spPr/>
      <dgm:t>
        <a:bodyPr/>
        <a:lstStyle/>
        <a:p>
          <a:endParaRPr lang="en-US"/>
        </a:p>
      </dgm:t>
    </dgm:pt>
    <dgm:pt modelId="{D436BA53-51F6-8B4E-B02D-4909EF7EFFAD}">
      <dgm:prSet custT="1"/>
      <dgm:spPr/>
      <dgm:t>
        <a:bodyPr/>
        <a:lstStyle/>
        <a:p>
          <a:pPr marL="92075" indent="-92075">
            <a:lnSpc>
              <a:spcPct val="100000"/>
            </a:lnSpc>
            <a:spcAft>
              <a:spcPts val="200"/>
            </a:spcAft>
            <a:tabLst/>
          </a:pPr>
          <a:r>
            <a:rPr lang="en-US" sz="900" dirty="0">
              <a:solidFill>
                <a:schemeClr val="bg1">
                  <a:lumMod val="95000"/>
                </a:schemeClr>
              </a:solidFill>
            </a:rPr>
            <a:t>DNS Protection</a:t>
          </a:r>
        </a:p>
      </dgm:t>
    </dgm:pt>
    <dgm:pt modelId="{8595E928-615B-E647-8222-7E885E81B47B}" type="parTrans" cxnId="{1A4ECD18-F31A-F848-9A56-18FF5D45A6FB}">
      <dgm:prSet/>
      <dgm:spPr/>
      <dgm:t>
        <a:bodyPr/>
        <a:lstStyle/>
        <a:p>
          <a:endParaRPr lang="en-US"/>
        </a:p>
      </dgm:t>
    </dgm:pt>
    <dgm:pt modelId="{03E0502D-27D9-7F41-B3F9-315D546EB40E}" type="sibTrans" cxnId="{1A4ECD18-F31A-F848-9A56-18FF5D45A6FB}">
      <dgm:prSet/>
      <dgm:spPr/>
      <dgm:t>
        <a:bodyPr/>
        <a:lstStyle/>
        <a:p>
          <a:endParaRPr lang="en-US"/>
        </a:p>
      </dgm:t>
    </dgm:pt>
    <dgm:pt modelId="{7E30EA5A-A32F-2145-80D6-B9001BBC2C9C}">
      <dgm:prSet custT="1"/>
      <dgm:spPr/>
      <dgm:t>
        <a:bodyPr/>
        <a:lstStyle/>
        <a:p>
          <a:pPr marL="92075" indent="-92075">
            <a:lnSpc>
              <a:spcPct val="100000"/>
            </a:lnSpc>
            <a:spcAft>
              <a:spcPts val="200"/>
            </a:spcAft>
            <a:tabLst/>
          </a:pPr>
          <a:r>
            <a:rPr lang="en-US" sz="900" dirty="0">
              <a:solidFill>
                <a:schemeClr val="bg1">
                  <a:lumMod val="95000"/>
                </a:schemeClr>
              </a:solidFill>
            </a:rPr>
            <a:t>Web app &amp; API Protection</a:t>
          </a:r>
        </a:p>
      </dgm:t>
    </dgm:pt>
    <dgm:pt modelId="{8126E1B9-5B4D-9747-9459-7B61E67E99A0}" type="parTrans" cxnId="{44ACDB8F-33E4-DC48-8AFA-15D1AA1B1A8C}">
      <dgm:prSet/>
      <dgm:spPr/>
      <dgm:t>
        <a:bodyPr/>
        <a:lstStyle/>
        <a:p>
          <a:endParaRPr lang="en-US"/>
        </a:p>
      </dgm:t>
    </dgm:pt>
    <dgm:pt modelId="{77404316-D708-BF47-BC73-68EF184E6018}" type="sibTrans" cxnId="{44ACDB8F-33E4-DC48-8AFA-15D1AA1B1A8C}">
      <dgm:prSet/>
      <dgm:spPr/>
      <dgm:t>
        <a:bodyPr/>
        <a:lstStyle/>
        <a:p>
          <a:endParaRPr lang="en-US"/>
        </a:p>
      </dgm:t>
    </dgm:pt>
    <dgm:pt modelId="{EC070709-2D40-7945-B3C6-E09DDFB45161}">
      <dgm:prSet custT="1"/>
      <dgm:spPr/>
      <dgm:t>
        <a:bodyPr/>
        <a:lstStyle/>
        <a:p>
          <a:pPr marL="92075" indent="-92075">
            <a:lnSpc>
              <a:spcPct val="100000"/>
            </a:lnSpc>
            <a:spcAft>
              <a:spcPts val="200"/>
            </a:spcAft>
            <a:tabLst/>
          </a:pPr>
          <a:r>
            <a:rPr lang="en-US" sz="900" dirty="0">
              <a:solidFill>
                <a:schemeClr val="bg1">
                  <a:lumMod val="95000"/>
                </a:schemeClr>
              </a:solidFill>
            </a:rPr>
            <a:t>CDN, External DNS</a:t>
          </a:r>
        </a:p>
      </dgm:t>
    </dgm:pt>
    <dgm:pt modelId="{12F95E4E-A9FB-754E-B34A-8467DDBA84D0}" type="parTrans" cxnId="{440E4775-63B5-2F4A-9E98-D053B5C0E3AF}">
      <dgm:prSet/>
      <dgm:spPr/>
      <dgm:t>
        <a:bodyPr/>
        <a:lstStyle/>
        <a:p>
          <a:endParaRPr lang="en-US"/>
        </a:p>
      </dgm:t>
    </dgm:pt>
    <dgm:pt modelId="{43D1A782-54AB-9E40-99D1-6C8F59C24B25}" type="sibTrans" cxnId="{440E4775-63B5-2F4A-9E98-D053B5C0E3AF}">
      <dgm:prSet/>
      <dgm:spPr/>
      <dgm:t>
        <a:bodyPr/>
        <a:lstStyle/>
        <a:p>
          <a:endParaRPr lang="en-US"/>
        </a:p>
      </dgm:t>
    </dgm:pt>
    <dgm:pt modelId="{7B574D18-94B2-8F4C-B9E3-53E49251F4A5}">
      <dgm:prSet custT="1"/>
      <dgm:spPr/>
      <dgm:t>
        <a:bodyPr/>
        <a:lstStyle/>
        <a:p>
          <a:pPr marL="92075" indent="-92075">
            <a:lnSpc>
              <a:spcPct val="100000"/>
            </a:lnSpc>
            <a:spcAft>
              <a:spcPts val="200"/>
            </a:spcAft>
            <a:tabLst/>
          </a:pPr>
          <a:r>
            <a:rPr lang="en-US" sz="900" dirty="0">
              <a:solidFill>
                <a:schemeClr val="bg1">
                  <a:lumMod val="95000"/>
                </a:schemeClr>
              </a:solidFill>
            </a:rPr>
            <a:t>Legacy VPN</a:t>
          </a:r>
        </a:p>
      </dgm:t>
    </dgm:pt>
    <dgm:pt modelId="{E46F30E9-9DD6-DD4C-8B21-754779264540}" type="parTrans" cxnId="{14D54A7B-8E88-3348-83E0-AFA8862D7409}">
      <dgm:prSet/>
      <dgm:spPr/>
      <dgm:t>
        <a:bodyPr/>
        <a:lstStyle/>
        <a:p>
          <a:endParaRPr lang="en-US"/>
        </a:p>
      </dgm:t>
    </dgm:pt>
    <dgm:pt modelId="{E5BF8F8F-9DFA-124E-B4AD-ECA2872DDFFF}" type="sibTrans" cxnId="{14D54A7B-8E88-3348-83E0-AFA8862D7409}">
      <dgm:prSet/>
      <dgm:spPr/>
      <dgm:t>
        <a:bodyPr/>
        <a:lstStyle/>
        <a:p>
          <a:endParaRPr lang="en-US"/>
        </a:p>
      </dgm:t>
    </dgm:pt>
    <dgm:pt modelId="{957DD3CF-8597-8246-A4D4-6E1B2E6B7DFE}">
      <dgm:prSet custT="1"/>
      <dgm:spPr/>
      <dgm:t>
        <a:bodyPr/>
        <a:lstStyle/>
        <a:p>
          <a:pPr marL="92075" indent="-92075">
            <a:lnSpc>
              <a:spcPct val="100000"/>
            </a:lnSpc>
            <a:spcAft>
              <a:spcPts val="200"/>
            </a:spcAft>
            <a:tabLst/>
          </a:pPr>
          <a:r>
            <a:rPr lang="en-US" sz="900" dirty="0">
              <a:solidFill>
                <a:schemeClr val="bg1">
                  <a:lumMod val="95000"/>
                </a:schemeClr>
              </a:solidFill>
            </a:rPr>
            <a:t>Edge compute protection</a:t>
          </a:r>
        </a:p>
      </dgm:t>
    </dgm:pt>
    <dgm:pt modelId="{79850380-2B7C-FE45-ABDD-8BF6FA89A7CB}" type="parTrans" cxnId="{DDEA3B5E-40C6-6D45-905B-A588E229CDF8}">
      <dgm:prSet/>
      <dgm:spPr/>
      <dgm:t>
        <a:bodyPr/>
        <a:lstStyle/>
        <a:p>
          <a:endParaRPr lang="en-US"/>
        </a:p>
      </dgm:t>
    </dgm:pt>
    <dgm:pt modelId="{F24A8473-9B7B-6B49-ADF6-DDC526F6E50B}" type="sibTrans" cxnId="{DDEA3B5E-40C6-6D45-905B-A588E229CDF8}">
      <dgm:prSet/>
      <dgm:spPr/>
      <dgm:t>
        <a:bodyPr/>
        <a:lstStyle/>
        <a:p>
          <a:endParaRPr lang="en-US"/>
        </a:p>
      </dgm:t>
    </dgm:pt>
    <dgm:pt modelId="{B70CC623-0F43-0440-A9A0-874B84C20086}" type="pres">
      <dgm:prSet presAssocID="{6E6111C2-5336-C444-B7C9-51ABDBE5B1D3}" presName="linear" presStyleCnt="0">
        <dgm:presLayoutVars>
          <dgm:animLvl val="lvl"/>
          <dgm:resizeHandles val="exact"/>
        </dgm:presLayoutVars>
      </dgm:prSet>
      <dgm:spPr/>
    </dgm:pt>
    <dgm:pt modelId="{DFEFE420-E852-214C-8A07-DE0169A450AC}" type="pres">
      <dgm:prSet presAssocID="{F47A079F-177D-2A49-9CE1-15F406547981}" presName="parentText" presStyleLbl="node1" presStyleIdx="0" presStyleCnt="1" custScaleY="76923">
        <dgm:presLayoutVars>
          <dgm:chMax val="0"/>
          <dgm:bulletEnabled val="1"/>
        </dgm:presLayoutVars>
      </dgm:prSet>
      <dgm:spPr/>
    </dgm:pt>
    <dgm:pt modelId="{CA2F512B-5419-6B4E-B005-35161D2B86CD}" type="pres">
      <dgm:prSet presAssocID="{F47A079F-177D-2A49-9CE1-15F406547981}" presName="childText" presStyleLbl="revTx" presStyleIdx="0" presStyleCnt="1" custScaleY="104348">
        <dgm:presLayoutVars>
          <dgm:bulletEnabled val="1"/>
        </dgm:presLayoutVars>
      </dgm:prSet>
      <dgm:spPr/>
    </dgm:pt>
  </dgm:ptLst>
  <dgm:cxnLst>
    <dgm:cxn modelId="{DA8C3F12-7BD1-274E-B22B-291537C82EFA}" type="presOf" srcId="{F47A079F-177D-2A49-9CE1-15F406547981}" destId="{DFEFE420-E852-214C-8A07-DE0169A450AC}" srcOrd="0" destOrd="0" presId="urn:microsoft.com/office/officeart/2005/8/layout/vList2"/>
    <dgm:cxn modelId="{2A0ED914-2981-4F40-BE33-94AD41258470}" srcId="{F47A079F-177D-2A49-9CE1-15F406547981}" destId="{9EDD8249-5A0F-0942-84DB-8BE9D212550B}" srcOrd="3" destOrd="0" parTransId="{49910637-DDE1-4445-9C8D-EB23C870595D}" sibTransId="{BF232A80-18E1-094F-B06C-51E27C16B83E}"/>
    <dgm:cxn modelId="{1A4ECD18-F31A-F848-9A56-18FF5D45A6FB}" srcId="{F47A079F-177D-2A49-9CE1-15F406547981}" destId="{D436BA53-51F6-8B4E-B02D-4909EF7EFFAD}" srcOrd="7" destOrd="0" parTransId="{8595E928-615B-E647-8222-7E885E81B47B}" sibTransId="{03E0502D-27D9-7F41-B3F9-315D546EB40E}"/>
    <dgm:cxn modelId="{BC66751B-EAB9-C341-BB93-A6331536C06C}" type="presOf" srcId="{EC070709-2D40-7945-B3C6-E09DDFB45161}" destId="{CA2F512B-5419-6B4E-B005-35161D2B86CD}" srcOrd="0" destOrd="9" presId="urn:microsoft.com/office/officeart/2005/8/layout/vList2"/>
    <dgm:cxn modelId="{2F74701E-82B6-B14A-BD81-085C6C072B65}" type="presOf" srcId="{7B574D18-94B2-8F4C-B9E3-53E49251F4A5}" destId="{CA2F512B-5419-6B4E-B005-35161D2B86CD}" srcOrd="0" destOrd="10" presId="urn:microsoft.com/office/officeart/2005/8/layout/vList2"/>
    <dgm:cxn modelId="{847E671F-069D-B345-A38B-EFFE4A67D5FF}" type="presOf" srcId="{4EBF5DA6-E9DB-414A-8078-EAFD78941880}" destId="{CA2F512B-5419-6B4E-B005-35161D2B86CD}" srcOrd="0" destOrd="1" presId="urn:microsoft.com/office/officeart/2005/8/layout/vList2"/>
    <dgm:cxn modelId="{05677434-A958-904C-A027-896EAB8964C4}" srcId="{F47A079F-177D-2A49-9CE1-15F406547981}" destId="{84945247-6FDE-6547-98A1-DF07ABEC2812}" srcOrd="6" destOrd="0" parTransId="{2A8F3C21-19D4-BE45-8CDD-39F377AD5D64}" sibTransId="{09F28EBA-8C4C-A84D-9D34-58AC44946EE3}"/>
    <dgm:cxn modelId="{D5F90237-9A07-114A-B7B1-91ABF1A47830}" type="presOf" srcId="{E8D955AE-7F8A-BD42-A299-1F97C098624E}" destId="{CA2F512B-5419-6B4E-B005-35161D2B86CD}" srcOrd="0" destOrd="0" presId="urn:microsoft.com/office/officeart/2005/8/layout/vList2"/>
    <dgm:cxn modelId="{9EB8C23E-651E-884F-B486-636DAEE56A1E}" type="presOf" srcId="{7E30EA5A-A32F-2145-80D6-B9001BBC2C9C}" destId="{CA2F512B-5419-6B4E-B005-35161D2B86CD}" srcOrd="0" destOrd="8" presId="urn:microsoft.com/office/officeart/2005/8/layout/vList2"/>
    <dgm:cxn modelId="{DDEA3B5E-40C6-6D45-905B-A588E229CDF8}" srcId="{F47A079F-177D-2A49-9CE1-15F406547981}" destId="{957DD3CF-8597-8246-A4D4-6E1B2E6B7DFE}" srcOrd="11" destOrd="0" parTransId="{79850380-2B7C-FE45-ABDD-8BF6FA89A7CB}" sibTransId="{F24A8473-9B7B-6B49-ADF6-DDC526F6E50B}"/>
    <dgm:cxn modelId="{D6454F63-2D81-C946-9C0B-20BE4D1FAE95}" srcId="{F47A079F-177D-2A49-9CE1-15F406547981}" destId="{C24F2743-89FC-C44A-8E7D-87CA0DE0FC49}" srcOrd="2" destOrd="0" parTransId="{5C1C2A8C-2D1E-6D48-944C-17934AE9E067}" sibTransId="{99B7868E-B0A1-EE44-B615-CC0A8DA21258}"/>
    <dgm:cxn modelId="{18DD1B69-F19D-AB4E-828E-AF96C6FDFAF6}" type="presOf" srcId="{9EDD8249-5A0F-0942-84DB-8BE9D212550B}" destId="{CA2F512B-5419-6B4E-B005-35161D2B86CD}" srcOrd="0" destOrd="3" presId="urn:microsoft.com/office/officeart/2005/8/layout/vList2"/>
    <dgm:cxn modelId="{440E4775-63B5-2F4A-9E98-D053B5C0E3AF}" srcId="{F47A079F-177D-2A49-9CE1-15F406547981}" destId="{EC070709-2D40-7945-B3C6-E09DDFB45161}" srcOrd="9" destOrd="0" parTransId="{12F95E4E-A9FB-754E-B34A-8467DDBA84D0}" sibTransId="{43D1A782-54AB-9E40-99D1-6C8F59C24B25}"/>
    <dgm:cxn modelId="{5C5B0156-38F2-E349-978F-6F2A84F29D53}" type="presOf" srcId="{774C04EE-2F32-3C49-ABF3-59175DCB05EB}" destId="{CA2F512B-5419-6B4E-B005-35161D2B86CD}" srcOrd="0" destOrd="5" presId="urn:microsoft.com/office/officeart/2005/8/layout/vList2"/>
    <dgm:cxn modelId="{98500456-BFD2-4447-915E-D205B43DBB48}" type="presOf" srcId="{C24F2743-89FC-C44A-8E7D-87CA0DE0FC49}" destId="{CA2F512B-5419-6B4E-B005-35161D2B86CD}" srcOrd="0" destOrd="2" presId="urn:microsoft.com/office/officeart/2005/8/layout/vList2"/>
    <dgm:cxn modelId="{1D70E278-BD57-364D-AD72-F8FF289ED1FF}" srcId="{F47A079F-177D-2A49-9CE1-15F406547981}" destId="{E8D955AE-7F8A-BD42-A299-1F97C098624E}" srcOrd="0" destOrd="0" parTransId="{46005D7B-BABD-5149-AA14-E578DC4783D0}" sibTransId="{92757DF1-0818-7848-83F5-2C862B8AD904}"/>
    <dgm:cxn modelId="{D74A325A-39FE-0749-AD58-F5604BB767CF}" srcId="{F47A079F-177D-2A49-9CE1-15F406547981}" destId="{4EBF5DA6-E9DB-414A-8078-EAFD78941880}" srcOrd="1" destOrd="0" parTransId="{5F4834AE-81ED-B64B-AFB1-E1BBCD6C037C}" sibTransId="{68875F1F-00DA-F04F-8D60-78D6AFA31C37}"/>
    <dgm:cxn modelId="{14D54A7B-8E88-3348-83E0-AFA8862D7409}" srcId="{F47A079F-177D-2A49-9CE1-15F406547981}" destId="{7B574D18-94B2-8F4C-B9E3-53E49251F4A5}" srcOrd="10" destOrd="0" parTransId="{E46F30E9-9DD6-DD4C-8B21-754779264540}" sibTransId="{E5BF8F8F-9DFA-124E-B4AD-ECA2872DDFFF}"/>
    <dgm:cxn modelId="{C849278A-1E08-F54D-9CE1-DFAAB5F8DE80}" type="presOf" srcId="{6E6111C2-5336-C444-B7C9-51ABDBE5B1D3}" destId="{B70CC623-0F43-0440-A9A0-874B84C20086}" srcOrd="0" destOrd="0" presId="urn:microsoft.com/office/officeart/2005/8/layout/vList2"/>
    <dgm:cxn modelId="{3344A48E-5EF9-CD47-AC82-AFF776FB7A7D}" type="presOf" srcId="{D436BA53-51F6-8B4E-B02D-4909EF7EFFAD}" destId="{CA2F512B-5419-6B4E-B005-35161D2B86CD}" srcOrd="0" destOrd="7" presId="urn:microsoft.com/office/officeart/2005/8/layout/vList2"/>
    <dgm:cxn modelId="{44ACDB8F-33E4-DC48-8AFA-15D1AA1B1A8C}" srcId="{F47A079F-177D-2A49-9CE1-15F406547981}" destId="{7E30EA5A-A32F-2145-80D6-B9001BBC2C9C}" srcOrd="8" destOrd="0" parTransId="{8126E1B9-5B4D-9747-9459-7B61E67E99A0}" sibTransId="{77404316-D708-BF47-BC73-68EF184E6018}"/>
    <dgm:cxn modelId="{AE48A397-67B3-2A4C-A292-D90E91880945}" srcId="{F47A079F-177D-2A49-9CE1-15F406547981}" destId="{774C04EE-2F32-3C49-ABF3-59175DCB05EB}" srcOrd="5" destOrd="0" parTransId="{C8F7778C-5A27-9048-9265-577DFAC50810}" sibTransId="{53BCC393-1C38-F049-A63A-01B62B89D777}"/>
    <dgm:cxn modelId="{B2ADB3A1-BFC3-5A42-8CDF-A1C04F83EED7}" type="presOf" srcId="{6B8AC9E9-9414-5C49-A870-F45E2F86318B}" destId="{CA2F512B-5419-6B4E-B005-35161D2B86CD}" srcOrd="0" destOrd="4" presId="urn:microsoft.com/office/officeart/2005/8/layout/vList2"/>
    <dgm:cxn modelId="{87D583BA-4D5F-C646-B5FE-93A84E8324ED}" type="presOf" srcId="{957DD3CF-8597-8246-A4D4-6E1B2E6B7DFE}" destId="{CA2F512B-5419-6B4E-B005-35161D2B86CD}" srcOrd="0" destOrd="11" presId="urn:microsoft.com/office/officeart/2005/8/layout/vList2"/>
    <dgm:cxn modelId="{D29171BB-D19C-1548-B634-5DC9B2F697AC}" srcId="{F47A079F-177D-2A49-9CE1-15F406547981}" destId="{6B8AC9E9-9414-5C49-A870-F45E2F86318B}" srcOrd="4" destOrd="0" parTransId="{54026FF9-CA69-BC48-BA2A-3A5E595ED24F}" sibTransId="{D6D23473-C586-5D4D-867A-9D4EA4C0B42C}"/>
    <dgm:cxn modelId="{50F361C3-88A6-A94C-A18C-C2AE24786D46}" type="presOf" srcId="{84945247-6FDE-6547-98A1-DF07ABEC2812}" destId="{CA2F512B-5419-6B4E-B005-35161D2B86CD}" srcOrd="0" destOrd="6" presId="urn:microsoft.com/office/officeart/2005/8/layout/vList2"/>
    <dgm:cxn modelId="{A3DC5DF2-FF26-9D4D-9068-E80C79B42769}" srcId="{6E6111C2-5336-C444-B7C9-51ABDBE5B1D3}" destId="{F47A079F-177D-2A49-9CE1-15F406547981}" srcOrd="0" destOrd="0" parTransId="{A892101A-0835-3E4E-8F24-32241A83B361}" sibTransId="{5161CE5A-FE19-464B-8881-1E15154F116D}"/>
    <dgm:cxn modelId="{5D9020BF-B124-4042-8314-16A1B7948A45}" type="presParOf" srcId="{B70CC623-0F43-0440-A9A0-874B84C20086}" destId="{DFEFE420-E852-214C-8A07-DE0169A450AC}" srcOrd="0" destOrd="0" presId="urn:microsoft.com/office/officeart/2005/8/layout/vList2"/>
    <dgm:cxn modelId="{8A33A1A7-57E6-7942-B733-94ED4AE0B592}" type="presParOf" srcId="{B70CC623-0F43-0440-A9A0-874B84C20086}" destId="{CA2F512B-5419-6B4E-B005-35161D2B86CD}"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F29EF-C02C-4610-8613-655E2302BCAF}">
      <dsp:nvSpPr>
        <dsp:cNvPr id="0" name=""/>
        <dsp:cNvSpPr/>
      </dsp:nvSpPr>
      <dsp:spPr>
        <a:xfrm>
          <a:off x="0" y="457"/>
          <a:ext cx="8496443"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0354892-1EEE-44FC-BC2D-CA907B74E09C}">
      <dsp:nvSpPr>
        <dsp:cNvPr id="0" name=""/>
        <dsp:cNvSpPr/>
      </dsp:nvSpPr>
      <dsp:spPr>
        <a:xfrm>
          <a:off x="0" y="457"/>
          <a:ext cx="8496443"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MANUFACTURING BUSINESS PRIORITIES &amp; TECHNOLOGY DEMANDS </a:t>
          </a:r>
          <a:endParaRPr lang="en-IN" sz="1600" b="1" kern="1200" cap="none" baseline="0" dirty="0">
            <a:solidFill>
              <a:schemeClr val="bg1"/>
            </a:solidFill>
          </a:endParaRPr>
        </a:p>
      </dsp:txBody>
      <dsp:txXfrm>
        <a:off x="0" y="457"/>
        <a:ext cx="8496443" cy="748799"/>
      </dsp:txXfrm>
    </dsp:sp>
    <dsp:sp modelId="{E0735068-C02F-ED40-81BE-A8B1CC0E2B05}">
      <dsp:nvSpPr>
        <dsp:cNvPr id="0" name=""/>
        <dsp:cNvSpPr/>
      </dsp:nvSpPr>
      <dsp:spPr>
        <a:xfrm>
          <a:off x="0" y="749256"/>
          <a:ext cx="8496443" cy="0"/>
        </a:xfrm>
        <a:prstGeom prst="line">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0AFEAE5-BE49-6A48-9609-6149C94852B5}">
      <dsp:nvSpPr>
        <dsp:cNvPr id="0" name=""/>
        <dsp:cNvSpPr/>
      </dsp:nvSpPr>
      <dsp:spPr>
        <a:xfrm>
          <a:off x="0" y="749256"/>
          <a:ext cx="8496443"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WHERE ARE WE MOVING?</a:t>
          </a:r>
        </a:p>
      </dsp:txBody>
      <dsp:txXfrm>
        <a:off x="0" y="749256"/>
        <a:ext cx="8496443" cy="748799"/>
      </dsp:txXfrm>
    </dsp:sp>
    <dsp:sp modelId="{D0EC2EBF-0006-C24B-A06D-C29F4CCEB683}">
      <dsp:nvSpPr>
        <dsp:cNvPr id="0" name=""/>
        <dsp:cNvSpPr/>
      </dsp:nvSpPr>
      <dsp:spPr>
        <a:xfrm>
          <a:off x="0" y="1498056"/>
          <a:ext cx="8496443" cy="0"/>
        </a:xfrm>
        <a:prstGeom prst="lin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B14B990-3182-D648-8429-BBE56637F422}">
      <dsp:nvSpPr>
        <dsp:cNvPr id="0" name=""/>
        <dsp:cNvSpPr/>
      </dsp:nvSpPr>
      <dsp:spPr>
        <a:xfrm>
          <a:off x="0" y="1498056"/>
          <a:ext cx="8496443"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MANUFACTURING </a:t>
          </a:r>
          <a:r>
            <a:rPr lang="en-US" sz="1600" b="1" kern="1200" dirty="0">
              <a:solidFill>
                <a:schemeClr val="bg1"/>
              </a:solidFill>
              <a:latin typeface="TheSansOffice"/>
            </a:rPr>
            <a:t>4.0 </a:t>
          </a:r>
          <a:r>
            <a:rPr lang="en-US" sz="1600" b="1" kern="1200" dirty="0">
              <a:solidFill>
                <a:schemeClr val="bg1"/>
              </a:solidFill>
              <a:latin typeface="TheSansOffice"/>
              <a:sym typeface="Wingdings" panose="05000000000000000000" pitchFamily="2" charset="2"/>
            </a:rPr>
            <a:t> 5.0 </a:t>
          </a:r>
          <a:r>
            <a:rPr lang="en-US" sz="1600" b="1" kern="1200" dirty="0">
              <a:solidFill>
                <a:schemeClr val="bg1"/>
              </a:solidFill>
              <a:latin typeface="Trebuchet MS" panose="020B0703020202090204" pitchFamily="34" charset="0"/>
            </a:rPr>
            <a:t>&amp; NETWORK LANDSCAPE </a:t>
          </a:r>
        </a:p>
      </dsp:txBody>
      <dsp:txXfrm>
        <a:off x="0" y="1498056"/>
        <a:ext cx="8496443" cy="748799"/>
      </dsp:txXfrm>
    </dsp:sp>
    <dsp:sp modelId="{39A425EC-11DE-CF49-ACF7-447E886D6260}">
      <dsp:nvSpPr>
        <dsp:cNvPr id="0" name=""/>
        <dsp:cNvSpPr/>
      </dsp:nvSpPr>
      <dsp:spPr>
        <a:xfrm>
          <a:off x="0" y="2246855"/>
          <a:ext cx="8496443" cy="0"/>
        </a:xfrm>
        <a:prstGeom prst="line">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189AA50-B0BC-A040-86F7-EBA77A4D06F7}">
      <dsp:nvSpPr>
        <dsp:cNvPr id="0" name=""/>
        <dsp:cNvSpPr/>
      </dsp:nvSpPr>
      <dsp:spPr>
        <a:xfrm>
          <a:off x="0" y="2246855"/>
          <a:ext cx="8496443"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SIFY DIGITAL MANAGED NETWORK SERVICES</a:t>
          </a:r>
        </a:p>
      </dsp:txBody>
      <dsp:txXfrm>
        <a:off x="0" y="2246855"/>
        <a:ext cx="8496443" cy="748799"/>
      </dsp:txXfrm>
    </dsp:sp>
    <dsp:sp modelId="{4F06F4F8-A779-A248-B9EC-B77D5709C085}">
      <dsp:nvSpPr>
        <dsp:cNvPr id="0" name=""/>
        <dsp:cNvSpPr/>
      </dsp:nvSpPr>
      <dsp:spPr>
        <a:xfrm>
          <a:off x="0" y="2995655"/>
          <a:ext cx="8496443"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9D11156-E811-F04F-B76D-5AD11C571B77}">
      <dsp:nvSpPr>
        <dsp:cNvPr id="0" name=""/>
        <dsp:cNvSpPr/>
      </dsp:nvSpPr>
      <dsp:spPr>
        <a:xfrm>
          <a:off x="0" y="2995655"/>
          <a:ext cx="8496443" cy="748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solidFill>
                <a:schemeClr val="bg1"/>
              </a:solidFill>
              <a:latin typeface="Trebuchet MS" panose="020B0703020202090204" pitchFamily="34" charset="0"/>
            </a:rPr>
            <a:t>SIFY EMPOWERING THE INDUSTRY </a:t>
          </a:r>
        </a:p>
      </dsp:txBody>
      <dsp:txXfrm>
        <a:off x="0" y="2995655"/>
        <a:ext cx="8496443" cy="748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F614-2803-4044-8A66-60772D7FEFED}">
      <dsp:nvSpPr>
        <dsp:cNvPr id="0" name=""/>
        <dsp:cNvSpPr/>
      </dsp:nvSpPr>
      <dsp:spPr>
        <a:xfrm>
          <a:off x="977600" y="202"/>
          <a:ext cx="3111451" cy="318145"/>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dirty="0"/>
            <a:t>Actionable Insights &amp; Analytics</a:t>
          </a:r>
          <a:endParaRPr lang="en-IN" sz="1200" kern="1200" dirty="0"/>
        </a:p>
      </dsp:txBody>
      <dsp:txXfrm>
        <a:off x="993131" y="15733"/>
        <a:ext cx="3080389" cy="287083"/>
      </dsp:txXfrm>
    </dsp:sp>
    <dsp:sp modelId="{BA883654-EC56-B943-9663-461D01C01299}">
      <dsp:nvSpPr>
        <dsp:cNvPr id="0" name=""/>
        <dsp:cNvSpPr/>
      </dsp:nvSpPr>
      <dsp:spPr>
        <a:xfrm>
          <a:off x="4407248" y="202"/>
          <a:ext cx="3111451" cy="318145"/>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dirty="0"/>
            <a:t>Delivery Process Automation &amp; AIOps</a:t>
          </a:r>
          <a:endParaRPr lang="en-IN" sz="1200" kern="1200" dirty="0"/>
        </a:p>
      </dsp:txBody>
      <dsp:txXfrm>
        <a:off x="4422779" y="15733"/>
        <a:ext cx="3080389" cy="2870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1F614-2803-4044-8A66-60772D7FEFED}">
      <dsp:nvSpPr>
        <dsp:cNvPr id="0" name=""/>
        <dsp:cNvSpPr/>
      </dsp:nvSpPr>
      <dsp:spPr>
        <a:xfrm>
          <a:off x="1996" y="9271"/>
          <a:ext cx="2339998" cy="300008"/>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dirty="0">
              <a:solidFill>
                <a:schemeClr val="bg1"/>
              </a:solidFill>
              <a:latin typeface="CiscoSansTT ExtraLight" panose="020B0303020201020303" pitchFamily="34" charset="0"/>
            </a:rPr>
            <a:t>Expand the network </a:t>
          </a:r>
          <a:endParaRPr lang="en-IN" sz="1200" kern="1200" dirty="0">
            <a:solidFill>
              <a:schemeClr val="bg1"/>
            </a:solidFill>
          </a:endParaRPr>
        </a:p>
      </dsp:txBody>
      <dsp:txXfrm>
        <a:off x="16641" y="23916"/>
        <a:ext cx="2310708" cy="270718"/>
      </dsp:txXfrm>
    </dsp:sp>
    <dsp:sp modelId="{BA883654-EC56-B943-9663-461D01C01299}">
      <dsp:nvSpPr>
        <dsp:cNvPr id="0" name=""/>
        <dsp:cNvSpPr/>
      </dsp:nvSpPr>
      <dsp:spPr>
        <a:xfrm>
          <a:off x="2397585" y="9271"/>
          <a:ext cx="3701128" cy="300008"/>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dirty="0">
              <a:solidFill>
                <a:schemeClr val="bg1"/>
              </a:solidFill>
              <a:latin typeface="CiscoSansTT ExtraLight" panose="020B0303020201020303" pitchFamily="34" charset="0"/>
            </a:rPr>
            <a:t>Move data securely to applications &amp; analytics </a:t>
          </a:r>
          <a:endParaRPr lang="en-IN" sz="1200" kern="1200" dirty="0">
            <a:solidFill>
              <a:schemeClr val="bg1"/>
            </a:solidFill>
          </a:endParaRPr>
        </a:p>
      </dsp:txBody>
      <dsp:txXfrm>
        <a:off x="2412230" y="23916"/>
        <a:ext cx="3671838" cy="270718"/>
      </dsp:txXfrm>
    </dsp:sp>
    <dsp:sp modelId="{3AA787FD-80CF-1345-9877-32ABAABB0450}">
      <dsp:nvSpPr>
        <dsp:cNvPr id="0" name=""/>
        <dsp:cNvSpPr/>
      </dsp:nvSpPr>
      <dsp:spPr>
        <a:xfrm>
          <a:off x="6154305" y="9271"/>
          <a:ext cx="2339998" cy="300008"/>
        </a:xfrm>
        <a:prstGeom prst="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dirty="0">
              <a:solidFill>
                <a:schemeClr val="bg1"/>
              </a:solidFill>
              <a:latin typeface="CiscoSansTT ExtraLight" panose="020B0303020201020303" pitchFamily="34" charset="0"/>
            </a:rPr>
            <a:t>Extract and route IoT edge data</a:t>
          </a:r>
          <a:endParaRPr lang="en-IN" sz="1200" kern="1200" dirty="0">
            <a:solidFill>
              <a:schemeClr val="bg1"/>
            </a:solidFill>
          </a:endParaRPr>
        </a:p>
      </dsp:txBody>
      <dsp:txXfrm>
        <a:off x="6154305" y="9271"/>
        <a:ext cx="2339998" cy="3000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FE420-E852-214C-8A07-DE0169A450AC}">
      <dsp:nvSpPr>
        <dsp:cNvPr id="0" name=""/>
        <dsp:cNvSpPr/>
      </dsp:nvSpPr>
      <dsp:spPr>
        <a:xfrm>
          <a:off x="0" y="2166"/>
          <a:ext cx="2604111" cy="388799"/>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ts val="0"/>
            </a:spcAft>
            <a:buNone/>
          </a:pPr>
          <a:r>
            <a:rPr lang="en-US" sz="1200" b="1" kern="1200" dirty="0">
              <a:solidFill>
                <a:srgbClr val="BFD72F"/>
              </a:solidFill>
            </a:rPr>
            <a:t>SD-WAN USE CASES</a:t>
          </a:r>
          <a:endParaRPr lang="en-IN" sz="1200" kern="1200" dirty="0">
            <a:solidFill>
              <a:srgbClr val="BFD72F"/>
            </a:solidFill>
          </a:endParaRPr>
        </a:p>
      </dsp:txBody>
      <dsp:txXfrm>
        <a:off x="18980" y="21146"/>
        <a:ext cx="2566151" cy="350839"/>
      </dsp:txXfrm>
    </dsp:sp>
    <dsp:sp modelId="{CA2F512B-5419-6B4E-B005-35161D2B86CD}">
      <dsp:nvSpPr>
        <dsp:cNvPr id="0" name=""/>
        <dsp:cNvSpPr/>
      </dsp:nvSpPr>
      <dsp:spPr>
        <a:xfrm>
          <a:off x="0" y="390966"/>
          <a:ext cx="2604111" cy="17496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1" tIns="11430" rIns="64008" bIns="11430" numCol="1" spcCol="1270" anchor="ctr" anchorCtr="0">
          <a:noAutofit/>
        </a:bodyPr>
        <a:lstStyle/>
        <a:p>
          <a:pPr marL="92075" lvl="1" indent="-92075" algn="l" defTabSz="400050">
            <a:lnSpc>
              <a:spcPct val="100000"/>
            </a:lnSpc>
            <a:spcBef>
              <a:spcPct val="0"/>
            </a:spcBef>
            <a:spcAft>
              <a:spcPts val="600"/>
            </a:spcAft>
            <a:buChar char="•"/>
            <a:tabLst/>
          </a:pPr>
          <a:r>
            <a:rPr lang="en-US" sz="900" kern="1200" dirty="0">
              <a:solidFill>
                <a:schemeClr val="bg1"/>
              </a:solidFill>
            </a:rPr>
            <a:t>Improve </a:t>
          </a:r>
          <a:r>
            <a:rPr lang="en-US" sz="900" b="1" kern="1200" dirty="0">
              <a:solidFill>
                <a:schemeClr val="bg1"/>
              </a:solidFill>
            </a:rPr>
            <a:t>Resiliency</a:t>
          </a:r>
          <a:r>
            <a:rPr lang="en-US" sz="900" kern="1200" dirty="0">
              <a:solidFill>
                <a:schemeClr val="bg1"/>
              </a:solidFill>
            </a:rPr>
            <a:t> through Overlay SD-WAN across MPLS &amp; Internet Links</a:t>
          </a:r>
          <a:endParaRPr lang="en-IN" sz="900" kern="1200" dirty="0">
            <a:solidFill>
              <a:schemeClr val="bg1"/>
            </a:solidFill>
          </a:endParaRPr>
        </a:p>
        <a:p>
          <a:pPr marL="92075" lvl="1" indent="-92075" algn="l" defTabSz="400050">
            <a:lnSpc>
              <a:spcPct val="100000"/>
            </a:lnSpc>
            <a:spcBef>
              <a:spcPct val="0"/>
            </a:spcBef>
            <a:spcAft>
              <a:spcPts val="600"/>
            </a:spcAft>
            <a:buChar char="•"/>
            <a:tabLst/>
          </a:pPr>
          <a:r>
            <a:rPr lang="en-US" sz="900" b="1" kern="1200" dirty="0">
              <a:solidFill>
                <a:schemeClr val="bg1"/>
              </a:solidFill>
            </a:rPr>
            <a:t>Optimize Cost </a:t>
          </a:r>
          <a:r>
            <a:rPr lang="en-US" sz="900" kern="1200" dirty="0">
              <a:solidFill>
                <a:schemeClr val="bg1"/>
              </a:solidFill>
            </a:rPr>
            <a:t>through Load balancing across links and Application Prioritization</a:t>
          </a:r>
          <a:endParaRPr lang="en-IN" sz="900" kern="1200" dirty="0">
            <a:solidFill>
              <a:schemeClr val="bg1"/>
            </a:solidFill>
          </a:endParaRPr>
        </a:p>
        <a:p>
          <a:pPr marL="92075" lvl="1" indent="-92075" algn="l" defTabSz="400050">
            <a:lnSpc>
              <a:spcPct val="100000"/>
            </a:lnSpc>
            <a:spcBef>
              <a:spcPct val="0"/>
            </a:spcBef>
            <a:spcAft>
              <a:spcPts val="600"/>
            </a:spcAft>
            <a:buChar char="•"/>
            <a:tabLst/>
          </a:pPr>
          <a:r>
            <a:rPr lang="en-US" sz="900" kern="1200" dirty="0">
              <a:solidFill>
                <a:schemeClr val="bg1"/>
              </a:solidFill>
            </a:rPr>
            <a:t>Improve Operational </a:t>
          </a:r>
          <a:r>
            <a:rPr lang="en-US" sz="900" b="1" kern="1200" dirty="0">
              <a:solidFill>
                <a:schemeClr val="bg1"/>
              </a:solidFill>
            </a:rPr>
            <a:t>Efficiency &amp; Visibility </a:t>
          </a:r>
          <a:r>
            <a:rPr lang="en-US" sz="900" kern="1200" dirty="0">
              <a:solidFill>
                <a:schemeClr val="bg1"/>
              </a:solidFill>
            </a:rPr>
            <a:t>through Centralized Management </a:t>
          </a:r>
          <a:endParaRPr lang="en-IN" sz="900" kern="1200" dirty="0">
            <a:solidFill>
              <a:schemeClr val="bg1"/>
            </a:solidFill>
          </a:endParaRPr>
        </a:p>
        <a:p>
          <a:pPr marL="92075" lvl="1" indent="-92075" algn="l" defTabSz="400050">
            <a:lnSpc>
              <a:spcPct val="100000"/>
            </a:lnSpc>
            <a:spcBef>
              <a:spcPct val="0"/>
            </a:spcBef>
            <a:spcAft>
              <a:spcPts val="600"/>
            </a:spcAft>
            <a:buChar char="•"/>
            <a:tabLst/>
          </a:pPr>
          <a:r>
            <a:rPr lang="en-US" sz="900" b="1" kern="1200" dirty="0">
              <a:solidFill>
                <a:schemeClr val="bg1"/>
              </a:solidFill>
            </a:rPr>
            <a:t>Secure Branch </a:t>
          </a:r>
          <a:r>
            <a:rPr lang="en-US" sz="900" kern="1200" dirty="0">
              <a:solidFill>
                <a:schemeClr val="bg1"/>
              </a:solidFill>
            </a:rPr>
            <a:t>Internet Breakout &amp; Multi-cloud Access</a:t>
          </a:r>
          <a:endParaRPr lang="en-IN" sz="900" kern="1200" dirty="0">
            <a:solidFill>
              <a:schemeClr val="bg1"/>
            </a:solidFill>
          </a:endParaRPr>
        </a:p>
        <a:p>
          <a:pPr marL="92075" lvl="1" indent="-92075" algn="l" defTabSz="400050">
            <a:lnSpc>
              <a:spcPct val="100000"/>
            </a:lnSpc>
            <a:spcBef>
              <a:spcPct val="0"/>
            </a:spcBef>
            <a:spcAft>
              <a:spcPts val="600"/>
            </a:spcAft>
            <a:buChar char="•"/>
            <a:tabLst/>
          </a:pPr>
          <a:r>
            <a:rPr lang="en-US" sz="900" b="1" kern="1200" dirty="0">
              <a:solidFill>
                <a:schemeClr val="bg1"/>
              </a:solidFill>
            </a:rPr>
            <a:t>Smart capacity planning </a:t>
          </a:r>
          <a:r>
            <a:rPr lang="en-US" sz="900" kern="1200" dirty="0">
              <a:solidFill>
                <a:schemeClr val="bg1"/>
              </a:solidFill>
            </a:rPr>
            <a:t>through Application-level visibility</a:t>
          </a:r>
          <a:endParaRPr lang="en-IN" sz="900" kern="1200" dirty="0">
            <a:solidFill>
              <a:schemeClr val="bg1"/>
            </a:solidFill>
          </a:endParaRPr>
        </a:p>
      </dsp:txBody>
      <dsp:txXfrm>
        <a:off x="0" y="390966"/>
        <a:ext cx="2604111" cy="17496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FE420-E852-214C-8A07-DE0169A450AC}">
      <dsp:nvSpPr>
        <dsp:cNvPr id="0" name=""/>
        <dsp:cNvSpPr/>
      </dsp:nvSpPr>
      <dsp:spPr>
        <a:xfrm>
          <a:off x="0" y="23667"/>
          <a:ext cx="2604111" cy="331199"/>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ts val="0"/>
            </a:spcAft>
            <a:buNone/>
          </a:pPr>
          <a:r>
            <a:rPr lang="en-US" sz="1200" b="1" kern="1200" dirty="0">
              <a:solidFill>
                <a:srgbClr val="BFD72F"/>
              </a:solidFill>
            </a:rPr>
            <a:t>SASE FUNCTIONALITIES</a:t>
          </a:r>
          <a:endParaRPr lang="en-IN" sz="1200" kern="1200" dirty="0">
            <a:solidFill>
              <a:srgbClr val="BFD72F"/>
            </a:solidFill>
          </a:endParaRPr>
        </a:p>
      </dsp:txBody>
      <dsp:txXfrm>
        <a:off x="16168" y="39835"/>
        <a:ext cx="2571775" cy="298863"/>
      </dsp:txXfrm>
    </dsp:sp>
    <dsp:sp modelId="{CA2F512B-5419-6B4E-B005-35161D2B86CD}">
      <dsp:nvSpPr>
        <dsp:cNvPr id="0" name=""/>
        <dsp:cNvSpPr/>
      </dsp:nvSpPr>
      <dsp:spPr>
        <a:xfrm>
          <a:off x="0" y="354866"/>
          <a:ext cx="2604111" cy="1987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1" tIns="11430" rIns="64008" bIns="11430" numCol="1" spcCol="1270" anchor="ctr" anchorCtr="0">
          <a:noAutofit/>
        </a:bodyPr>
        <a:lstStyle/>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Secure Web gateway</a:t>
          </a:r>
          <a:endParaRPr lang="en-IN" sz="900" kern="1200" dirty="0">
            <a:solidFill>
              <a:schemeClr val="bg1">
                <a:lumMod val="95000"/>
              </a:schemeClr>
            </a:solidFill>
          </a:endParaRP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Firewall as a service</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Zero trust network access</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Cloud access security broker</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Remote Browser isolation</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Data loss prevention</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Network sandbox</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DNS Protection</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Web app &amp; API Protection</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CDN, External DNS</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Legacy VPN</a:t>
          </a:r>
        </a:p>
        <a:p>
          <a:pPr marL="92075" lvl="1" indent="-92075" algn="l" defTabSz="400050">
            <a:lnSpc>
              <a:spcPct val="100000"/>
            </a:lnSpc>
            <a:spcBef>
              <a:spcPct val="0"/>
            </a:spcBef>
            <a:spcAft>
              <a:spcPts val="200"/>
            </a:spcAft>
            <a:buChar char="•"/>
            <a:tabLst/>
          </a:pPr>
          <a:r>
            <a:rPr lang="en-US" sz="900" kern="1200" dirty="0">
              <a:solidFill>
                <a:schemeClr val="bg1">
                  <a:lumMod val="95000"/>
                </a:schemeClr>
              </a:solidFill>
            </a:rPr>
            <a:t>Edge compute protection</a:t>
          </a:r>
        </a:p>
      </dsp:txBody>
      <dsp:txXfrm>
        <a:off x="0" y="354866"/>
        <a:ext cx="2604111" cy="19872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81722-F054-4B93-ACC7-2AFA2F58B01A}" type="datetimeFigureOut">
              <a:rPr lang="en-US" smtClean="0"/>
              <a:t>6/18/2024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1D651A-1DAD-486B-991F-3E705F503A63}" type="slidenum">
              <a:rPr lang="en-US" smtClean="0"/>
              <a:t>‹#›</a:t>
            </a:fld>
            <a:endParaRPr lang="en-US" dirty="0"/>
          </a:p>
        </p:txBody>
      </p:sp>
    </p:spTree>
    <p:extLst>
      <p:ext uri="{BB962C8B-B14F-4D97-AF65-F5344CB8AC3E}">
        <p14:creationId xmlns:p14="http://schemas.microsoft.com/office/powerpoint/2010/main" val="264571865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Underlying message- technology and innovation become driving factors to accomplish these business priorities </a:t>
            </a:r>
          </a:p>
        </p:txBody>
      </p:sp>
      <p:sp>
        <p:nvSpPr>
          <p:cNvPr id="4" name="Slide Number Placeholder 3"/>
          <p:cNvSpPr>
            <a:spLocks noGrp="1"/>
          </p:cNvSpPr>
          <p:nvPr>
            <p:ph type="sldNum" sz="quarter" idx="5"/>
          </p:nvPr>
        </p:nvSpPr>
        <p:spPr/>
        <p:txBody>
          <a:bodyPr/>
          <a:lstStyle/>
          <a:p>
            <a:fld id="{DDC02BD9-4983-4322-A08C-345F0664D442}" type="slidenum">
              <a:rPr lang="en-IN" smtClean="0"/>
              <a:t>3</a:t>
            </a:fld>
            <a:endParaRPr lang="en-IN" dirty="0"/>
          </a:p>
        </p:txBody>
      </p:sp>
    </p:spTree>
    <p:extLst>
      <p:ext uri="{BB962C8B-B14F-4D97-AF65-F5344CB8AC3E}">
        <p14:creationId xmlns:p14="http://schemas.microsoft.com/office/powerpoint/2010/main" val="3474765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DDC02BD9-4983-4322-A08C-345F0664D442}" type="slidenum">
              <a:rPr lang="en-IN" smtClean="0"/>
              <a:t>4</a:t>
            </a:fld>
            <a:endParaRPr lang="en-IN" dirty="0"/>
          </a:p>
        </p:txBody>
      </p:sp>
    </p:spTree>
    <p:extLst>
      <p:ext uri="{BB962C8B-B14F-4D97-AF65-F5344CB8AC3E}">
        <p14:creationId xmlns:p14="http://schemas.microsoft.com/office/powerpoint/2010/main" val="2116520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3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457200"/>
            <a:ext cx="6096000" cy="3429000"/>
          </a:xfrm>
        </p:spPr>
      </p:sp>
      <p:sp>
        <p:nvSpPr>
          <p:cNvPr id="3" name="Notes Placeholder 2"/>
          <p:cNvSpPr>
            <a:spLocks noGrp="1"/>
          </p:cNvSpPr>
          <p:nvPr>
            <p:ph type="body" idx="1"/>
          </p:nvPr>
        </p:nvSpPr>
        <p:spPr/>
        <p:txBody>
          <a:bodyPr/>
          <a:lstStyle/>
          <a:p>
            <a:r>
              <a:rPr lang="en-US" dirty="0"/>
              <a:t>4.0- 5.0</a:t>
            </a:r>
          </a:p>
          <a:p>
            <a:endParaRPr lang="en-US" dirty="0"/>
          </a:p>
          <a:p>
            <a:r>
              <a:rPr lang="en-US" b="1" dirty="0"/>
              <a:t>Focus:</a:t>
            </a:r>
            <a:r>
              <a:rPr lang="en-US" dirty="0"/>
              <a:t> Manufacturing 4.0 focuses on automation, data, and interconnected systems, while Manufacturing 5.0 emphasizes human-machine collaboration, personalization, and sustainability.</a:t>
            </a:r>
          </a:p>
          <a:p>
            <a:endParaRPr lang="en-US" b="1" dirty="0"/>
          </a:p>
          <a:p>
            <a:r>
              <a:rPr lang="en-US" b="1" dirty="0"/>
              <a:t>Technology Use:</a:t>
            </a:r>
            <a:r>
              <a:rPr lang="en-US" dirty="0"/>
              <a:t> Both stages utilize advanced technologies like AI and robotics, but Manufacturing 5.0 specifically integrates these technologies to enhance human capabilities and address broader societal goals.</a:t>
            </a:r>
          </a:p>
          <a:p>
            <a:endParaRPr lang="en-US" b="1" dirty="0"/>
          </a:p>
          <a:p>
            <a:r>
              <a:rPr lang="en-US" b="1" dirty="0"/>
              <a:t>Goals:</a:t>
            </a:r>
            <a:r>
              <a:rPr lang="en-US" dirty="0"/>
              <a:t> Manufacturing 4.0 aims to maximize efficiency and productivity, whereas Manufacturing 5.0 aims to balance efficiency with human-centric values, sustainability, and adaptability.</a:t>
            </a:r>
          </a:p>
          <a:p>
            <a:endParaRPr lang="en-US" dirty="0"/>
          </a:p>
          <a:p>
            <a:r>
              <a:rPr lang="en-US" dirty="0"/>
              <a:t> trends, such as Predictive Maintenance, Artificial Intelligence, Machine Learning and Digital Twin are driving benefits and value for Manufacturers.  They are the basis of Industry 4.0 Digital Manufacturing trend, enabling:</a:t>
            </a:r>
            <a:endParaRPr lang="en-US" sz="1200" dirty="0">
              <a:solidFill>
                <a:schemeClr val="tx1"/>
              </a:solidFill>
              <a:latin typeface="+mn-lt"/>
            </a:endParaRPr>
          </a:p>
          <a:p>
            <a:endParaRPr lang="en-US" sz="1200" dirty="0">
              <a:solidFill>
                <a:schemeClr val="bg1"/>
              </a:solidFill>
              <a:latin typeface="+mn-lt"/>
            </a:endParaRPr>
          </a:p>
          <a:p>
            <a:pPr lvl="1"/>
            <a:r>
              <a:rPr lang="en-US" sz="1200" dirty="0">
                <a:solidFill>
                  <a:schemeClr val="bg1"/>
                </a:solidFill>
                <a:latin typeface="+mn-lt"/>
              </a:rPr>
              <a:t>Maximized uptime and quality</a:t>
            </a:r>
          </a:p>
          <a:p>
            <a:pPr lvl="1"/>
            <a:r>
              <a:rPr lang="en-US" sz="1200" dirty="0">
                <a:solidFill>
                  <a:schemeClr val="bg2"/>
                </a:solidFill>
                <a:latin typeface="+mn-lt"/>
              </a:rPr>
              <a:t>Improved safety, security, and reliability</a:t>
            </a:r>
            <a:endParaRPr lang="en-US" sz="1200" strike="sngStrike" dirty="0">
              <a:solidFill>
                <a:schemeClr val="bg2"/>
              </a:solidFill>
              <a:latin typeface="+mn-lt"/>
            </a:endParaRPr>
          </a:p>
          <a:p>
            <a:pPr lvl="1"/>
            <a:r>
              <a:rPr lang="en-US" sz="1200" dirty="0">
                <a:solidFill>
                  <a:schemeClr val="bg1"/>
                </a:solidFill>
                <a:latin typeface="+mn-lt"/>
              </a:rPr>
              <a:t>Predictive maintenance, machine learning, and digital twin applications</a:t>
            </a:r>
          </a:p>
          <a:p>
            <a:pPr lvl="1"/>
            <a:r>
              <a:rPr lang="en-US" sz="1200" dirty="0">
                <a:solidFill>
                  <a:schemeClr val="bg2"/>
                </a:solidFill>
                <a:latin typeface="+mn-lt"/>
              </a:rPr>
              <a:t>Connecting factory to partners and suppliers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dirty="0">
              <a:solidFill>
                <a:schemeClr val="bg2"/>
              </a:solidFill>
              <a:latin typeface="+mn-lt"/>
            </a:endParaRPr>
          </a:p>
        </p:txBody>
      </p:sp>
      <p:sp>
        <p:nvSpPr>
          <p:cNvPr id="4" name="Slide Number Placeholder 3"/>
          <p:cNvSpPr>
            <a:spLocks noGrp="1"/>
          </p:cNvSpPr>
          <p:nvPr>
            <p:ph type="sldNum" sz="quarter" idx="5"/>
          </p:nvPr>
        </p:nvSpPr>
        <p:spPr/>
        <p:txBody>
          <a:bodyPr/>
          <a:lstStyle/>
          <a:p>
            <a:pPr marL="0" marR="0" lvl="0" indent="0" algn="r" defTabSz="457189" rtl="0" eaLnBrk="1" fontAlgn="base" latinLnBrk="0" hangingPunct="1">
              <a:lnSpc>
                <a:spcPct val="100000"/>
              </a:lnSpc>
              <a:spcBef>
                <a:spcPct val="0"/>
              </a:spcBef>
              <a:spcAft>
                <a:spcPct val="0"/>
              </a:spcAft>
              <a:buClrTx/>
              <a:buSzTx/>
              <a:buFontTx/>
              <a:buNone/>
              <a:tabLst/>
              <a:defRPr/>
            </a:pPr>
            <a:fld id="{A0E530BA-1714-4756-BB3A-2049292C11C8}"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189"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48890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701961-0A7D-4AD8-ACA3-1E86B07874C7}" type="slidenum">
              <a:rPr lang="en-IN" smtClean="0"/>
              <a:t>9</a:t>
            </a:fld>
            <a:endParaRPr lang="en-IN" dirty="0"/>
          </a:p>
        </p:txBody>
      </p:sp>
    </p:spTree>
    <p:extLst>
      <p:ext uri="{BB962C8B-B14F-4D97-AF65-F5344CB8AC3E}">
        <p14:creationId xmlns:p14="http://schemas.microsoft.com/office/powerpoint/2010/main" val="75648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98" kern="1200" dirty="0">
              <a:solidFill>
                <a:schemeClr val="tx1"/>
              </a:solidFill>
              <a:effectLst/>
              <a:latin typeface="+mn-lt"/>
              <a:ea typeface="ＭＳ Ｐゴシック" charset="0"/>
              <a:cs typeface="ＭＳ Ｐゴシック" charset="0"/>
            </a:endParaRPr>
          </a:p>
          <a:p>
            <a:r>
              <a:rPr lang="en-US" sz="1198" kern="1200" dirty="0">
                <a:solidFill>
                  <a:schemeClr val="tx1"/>
                </a:solidFill>
                <a:effectLst/>
                <a:latin typeface="+mn-lt"/>
                <a:ea typeface="ＭＳ Ｐゴシック" charset="0"/>
                <a:cs typeface="ＭＳ Ｐゴシック" charset="0"/>
              </a:rPr>
              <a:t>The multi-domain, end-to-end, secure IoT architecture, enables customers to easily extend the network they and know trust, across their production environment. It offers the same powerful capabilities of the enterprise network, but is specially designed to satisfy specific demands of the manufacturing environment, such as resiliency, long life cycle, and easy to deploy and use. Cisco supports all the protocols used by assets on the plant floor, and offers hardened technology for extreme conditions that’s purpose-built to thrive in any industrial control system environment, no matter how harsh or challenging.</a:t>
            </a:r>
          </a:p>
          <a:p>
            <a:endParaRPr lang="en-US" sz="1198" kern="1200" dirty="0">
              <a:solidFill>
                <a:schemeClr val="tx1"/>
              </a:solidFill>
              <a:effectLst/>
              <a:latin typeface="+mn-lt"/>
              <a:ea typeface="ＭＳ Ｐゴシック" charset="0"/>
              <a:cs typeface="ＭＳ Ｐゴシック" charset="0"/>
            </a:endParaRPr>
          </a:p>
          <a:p>
            <a:r>
              <a:rPr lang="en-US" sz="1198" kern="1200" dirty="0">
                <a:solidFill>
                  <a:schemeClr val="tx1"/>
                </a:solidFill>
                <a:effectLst/>
                <a:latin typeface="+mn-lt"/>
                <a:ea typeface="ＭＳ Ｐゴシック" charset="0"/>
                <a:cs typeface="ＭＳ Ｐゴシック" charset="0"/>
              </a:rPr>
              <a:t>Customers can also realize unprecedented scale, with the automation capabilities of Cisco intent-based networking, which captures and translates IT and OT intent, so it can be applied across the network. This eliminates the manual work required to deploy and scale a network, and reduces the management burden. </a:t>
            </a:r>
          </a:p>
          <a:p>
            <a:r>
              <a:rPr lang="en-US" sz="1198"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5"/>
          </p:nvPr>
        </p:nvSpPr>
        <p:spPr/>
        <p:txBody>
          <a:bodyPr/>
          <a:lstStyle/>
          <a:p>
            <a:fld id="{0D701961-0A7D-4AD8-ACA3-1E86B07874C7}" type="slidenum">
              <a:rPr lang="en-IN" smtClean="0"/>
              <a:t>11</a:t>
            </a:fld>
            <a:endParaRPr lang="en-IN" dirty="0"/>
          </a:p>
        </p:txBody>
      </p:sp>
    </p:spTree>
    <p:extLst>
      <p:ext uri="{BB962C8B-B14F-4D97-AF65-F5344CB8AC3E}">
        <p14:creationId xmlns:p14="http://schemas.microsoft.com/office/powerpoint/2010/main" val="106164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99C03-E950-4B29-825E-5D63E3AC6CF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22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deployment- </a:t>
            </a:r>
          </a:p>
          <a:p>
            <a:r>
              <a:rPr lang="en-US" dirty="0"/>
              <a:t>Renault </a:t>
            </a:r>
          </a:p>
          <a:p>
            <a:r>
              <a:rPr lang="en-US" dirty="0"/>
              <a:t>Hero MotoCorp</a:t>
            </a:r>
          </a:p>
          <a:p>
            <a:r>
              <a:rPr lang="en-US" dirty="0"/>
              <a:t>Apollo Tyres </a:t>
            </a:r>
          </a:p>
          <a:p>
            <a:r>
              <a:rPr lang="en-US" dirty="0"/>
              <a:t>JSW Steel </a:t>
            </a:r>
          </a:p>
          <a:p>
            <a:r>
              <a:rPr lang="en-US" dirty="0"/>
              <a:t>Tata steel</a:t>
            </a:r>
          </a:p>
          <a:p>
            <a:r>
              <a:rPr lang="en-US" dirty="0"/>
              <a:t> </a:t>
            </a:r>
          </a:p>
        </p:txBody>
      </p:sp>
      <p:sp>
        <p:nvSpPr>
          <p:cNvPr id="4" name="Slide Number Placeholder 3"/>
          <p:cNvSpPr>
            <a:spLocks noGrp="1"/>
          </p:cNvSpPr>
          <p:nvPr>
            <p:ph type="sldNum" sz="quarter" idx="5"/>
          </p:nvPr>
        </p:nvSpPr>
        <p:spPr/>
        <p:txBody>
          <a:bodyPr/>
          <a:lstStyle/>
          <a:p>
            <a:fld id="{0D701961-0A7D-4AD8-ACA3-1E86B07874C7}" type="slidenum">
              <a:rPr lang="en-IN" smtClean="0"/>
              <a:t>16</a:t>
            </a:fld>
            <a:endParaRPr lang="en-IN" dirty="0"/>
          </a:p>
        </p:txBody>
      </p:sp>
    </p:spTree>
    <p:extLst>
      <p:ext uri="{BB962C8B-B14F-4D97-AF65-F5344CB8AC3E}">
        <p14:creationId xmlns:p14="http://schemas.microsoft.com/office/powerpoint/2010/main" val="2260623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29C35-7975-15E8-D323-7DF8539843F3}"/>
              </a:ext>
            </a:extLst>
          </p:cNvPr>
          <p:cNvPicPr>
            <a:picLocks noChangeAspect="1"/>
          </p:cNvPicPr>
          <p:nvPr userDrawn="1"/>
        </p:nvPicPr>
        <p:blipFill>
          <a:blip r:embed="rId2"/>
          <a:srcRect t="7982" b="7982"/>
          <a:stretch/>
        </p:blipFill>
        <p:spPr>
          <a:xfrm>
            <a:off x="-18472" y="0"/>
            <a:ext cx="9180944" cy="5143500"/>
          </a:xfrm>
          <a:prstGeom prst="rect">
            <a:avLst/>
          </a:prstGeom>
        </p:spPr>
      </p:pic>
      <p:sp>
        <p:nvSpPr>
          <p:cNvPr id="6" name="Rectangle 5">
            <a:extLst>
              <a:ext uri="{FF2B5EF4-FFF2-40B4-BE49-F238E27FC236}">
                <a16:creationId xmlns:a16="http://schemas.microsoft.com/office/drawing/2014/main" id="{B7AAEB03-96EE-CBDE-8BD1-118B2B37055C}"/>
              </a:ext>
            </a:extLst>
          </p:cNvPr>
          <p:cNvSpPr/>
          <p:nvPr userDrawn="1"/>
        </p:nvSpPr>
        <p:spPr>
          <a:xfrm>
            <a:off x="0" y="0"/>
            <a:ext cx="9144000" cy="51435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2" name="Text Placeholder 16">
            <a:extLst>
              <a:ext uri="{FF2B5EF4-FFF2-40B4-BE49-F238E27FC236}">
                <a16:creationId xmlns:a16="http://schemas.microsoft.com/office/drawing/2014/main" id="{36876629-C758-686E-1A89-9E2E73235CE5}"/>
              </a:ext>
            </a:extLst>
          </p:cNvPr>
          <p:cNvSpPr>
            <a:spLocks noGrp="1"/>
          </p:cNvSpPr>
          <p:nvPr>
            <p:ph type="body" sz="quarter" idx="13" hasCustomPrompt="1"/>
          </p:nvPr>
        </p:nvSpPr>
        <p:spPr>
          <a:xfrm>
            <a:off x="323849" y="1566814"/>
            <a:ext cx="4068763" cy="897360"/>
          </a:xfrm>
        </p:spPr>
        <p:txBody>
          <a:bodyPr>
            <a:noAutofit/>
          </a:bodyPr>
          <a:lstStyle>
            <a:lvl1pPr marL="0" indent="0">
              <a:lnSpc>
                <a:spcPct val="100000"/>
              </a:lnSpc>
              <a:spcBef>
                <a:spcPts val="0"/>
              </a:spcBef>
              <a:buNone/>
              <a:defRPr sz="2800" b="1" cap="none" baseline="0">
                <a:solidFill>
                  <a:schemeClr val="bg1"/>
                </a:solidFill>
              </a:defRPr>
            </a:lvl1pPr>
          </a:lstStyle>
          <a:p>
            <a:pPr lvl="0"/>
            <a:r>
              <a:rPr lang="en-US" dirty="0"/>
              <a:t>TITLE OF THE SLIDE - LINE ONE</a:t>
            </a:r>
            <a:endParaRPr lang="en-IN" dirty="0"/>
          </a:p>
        </p:txBody>
      </p:sp>
      <p:sp>
        <p:nvSpPr>
          <p:cNvPr id="5" name="Text Placeholder 16">
            <a:extLst>
              <a:ext uri="{FF2B5EF4-FFF2-40B4-BE49-F238E27FC236}">
                <a16:creationId xmlns:a16="http://schemas.microsoft.com/office/drawing/2014/main" id="{08982AFA-66B7-DEDE-3320-A1231BB21826}"/>
              </a:ext>
            </a:extLst>
          </p:cNvPr>
          <p:cNvSpPr>
            <a:spLocks noGrp="1"/>
          </p:cNvSpPr>
          <p:nvPr>
            <p:ph type="body" sz="quarter" idx="15" hasCustomPrompt="1"/>
          </p:nvPr>
        </p:nvSpPr>
        <p:spPr>
          <a:xfrm>
            <a:off x="323851" y="3711157"/>
            <a:ext cx="3160838" cy="264995"/>
          </a:xfrm>
        </p:spPr>
        <p:txBody>
          <a:bodyPr anchor="t">
            <a:noAutofit/>
          </a:bodyPr>
          <a:lstStyle>
            <a:lvl1pPr marL="0" indent="0">
              <a:lnSpc>
                <a:spcPts val="1800"/>
              </a:lnSpc>
              <a:buNone/>
              <a:defRPr sz="1200" b="0">
                <a:solidFill>
                  <a:schemeClr val="bg1">
                    <a:lumMod val="75000"/>
                  </a:schemeClr>
                </a:solidFill>
              </a:defRPr>
            </a:lvl1pPr>
          </a:lstStyle>
          <a:p>
            <a:pPr lvl="0"/>
            <a:r>
              <a:rPr lang="en-US" dirty="0"/>
              <a:t>Month 2024</a:t>
            </a:r>
          </a:p>
        </p:txBody>
      </p:sp>
      <p:sp>
        <p:nvSpPr>
          <p:cNvPr id="4" name="Text Placeholder 16">
            <a:extLst>
              <a:ext uri="{FF2B5EF4-FFF2-40B4-BE49-F238E27FC236}">
                <a16:creationId xmlns:a16="http://schemas.microsoft.com/office/drawing/2014/main" id="{592D86EA-298D-989C-37F2-7B16EBA48695}"/>
              </a:ext>
            </a:extLst>
          </p:cNvPr>
          <p:cNvSpPr>
            <a:spLocks noGrp="1"/>
          </p:cNvSpPr>
          <p:nvPr>
            <p:ph type="body" sz="quarter" idx="14" hasCustomPrompt="1"/>
          </p:nvPr>
        </p:nvSpPr>
        <p:spPr>
          <a:xfrm>
            <a:off x="323851" y="2470008"/>
            <a:ext cx="4068762"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dirty="0"/>
              <a:t>Line two</a:t>
            </a:r>
          </a:p>
        </p:txBody>
      </p:sp>
    </p:spTree>
    <p:extLst>
      <p:ext uri="{BB962C8B-B14F-4D97-AF65-F5344CB8AC3E}">
        <p14:creationId xmlns:p14="http://schemas.microsoft.com/office/powerpoint/2010/main" val="422042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7ECFF2D-56CB-A5FB-A109-70440E49A645}"/>
              </a:ext>
            </a:extLst>
          </p:cNvPr>
          <p:cNvSpPr>
            <a:spLocks noGrp="1"/>
          </p:cNvSpPr>
          <p:nvPr>
            <p:ph type="title" hasCustomPrompt="1"/>
          </p:nvPr>
        </p:nvSpPr>
        <p:spPr>
          <a:xfrm>
            <a:off x="324000" y="219269"/>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69609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5"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188493"/>
            <a:ext cx="8496150" cy="461655"/>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309669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3AB1514-4AD3-104C-0449-D800EF178688}"/>
              </a:ext>
            </a:extLst>
          </p:cNvPr>
          <p:cNvSpPr>
            <a:spLocks noGrp="1"/>
          </p:cNvSpPr>
          <p:nvPr>
            <p:ph type="title" hasCustomPrompt="1"/>
          </p:nvPr>
        </p:nvSpPr>
        <p:spPr>
          <a:xfrm>
            <a:off x="323851" y="211575"/>
            <a:ext cx="8496225" cy="415488"/>
          </a:xfrm>
        </p:spPr>
        <p:txBody>
          <a:bodyPr/>
          <a:lstStyle>
            <a:lvl1pPr>
              <a:defRPr sz="21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020332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0"/>
            <a:ext cx="9144001" cy="51435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1800" dirty="0"/>
          </a:p>
        </p:txBody>
      </p:sp>
      <p:sp>
        <p:nvSpPr>
          <p:cNvPr id="26" name="Rectangle 25">
            <a:extLst>
              <a:ext uri="{FF2B5EF4-FFF2-40B4-BE49-F238E27FC236}">
                <a16:creationId xmlns:a16="http://schemas.microsoft.com/office/drawing/2014/main" id="{8AD19607-E94E-48EE-A274-950F2411742E}"/>
              </a:ext>
            </a:extLst>
          </p:cNvPr>
          <p:cNvSpPr/>
          <p:nvPr/>
        </p:nvSpPr>
        <p:spPr>
          <a:xfrm>
            <a:off x="-30425" y="3396344"/>
            <a:ext cx="9204850" cy="17471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323850" y="3396344"/>
            <a:ext cx="8496300" cy="1335995"/>
          </a:xfrm>
        </p:spPr>
        <p:txBody>
          <a:bodyPr anchor="ctr">
            <a:normAutofit/>
          </a:bodyPr>
          <a:lstStyle>
            <a:lvl1pPr marL="0" indent="0" algn="ctr">
              <a:lnSpc>
                <a:spcPts val="3000"/>
              </a:lnSpc>
              <a:spcBef>
                <a:spcPts val="0"/>
              </a:spcBef>
              <a:buNone/>
              <a:defRPr sz="2400" b="1" cap="all" baseline="0">
                <a:solidFill>
                  <a:schemeClr val="bg1"/>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8001000" y="309615"/>
            <a:ext cx="877648" cy="497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185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5"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9268"/>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
        <p:nvSpPr>
          <p:cNvPr id="8" name="Text Placeholder 7">
            <a:extLst>
              <a:ext uri="{FF2B5EF4-FFF2-40B4-BE49-F238E27FC236}">
                <a16:creationId xmlns:a16="http://schemas.microsoft.com/office/drawing/2014/main" id="{7B96C96F-C7C8-C29B-399C-54F1D5431F62}"/>
              </a:ext>
            </a:extLst>
          </p:cNvPr>
          <p:cNvSpPr>
            <a:spLocks noGrp="1"/>
          </p:cNvSpPr>
          <p:nvPr>
            <p:ph type="body" sz="quarter" idx="10"/>
          </p:nvPr>
        </p:nvSpPr>
        <p:spPr>
          <a:xfrm>
            <a:off x="976312" y="1631157"/>
            <a:ext cx="1434704" cy="665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253011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latin typeface="TheSansOffice" panose="020B0503040302060204" pitchFamily="34" charset="0"/>
            </a:endParaRPr>
          </a:p>
        </p:txBody>
      </p:sp>
      <p:sp>
        <p:nvSpPr>
          <p:cNvPr id="4" name="Title 4">
            <a:extLst>
              <a:ext uri="{FF2B5EF4-FFF2-40B4-BE49-F238E27FC236}">
                <a16:creationId xmlns:a16="http://schemas.microsoft.com/office/drawing/2014/main" id="{8DA7558F-236F-DEF8-2615-BCEB15C37F68}"/>
              </a:ext>
            </a:extLst>
          </p:cNvPr>
          <p:cNvSpPr>
            <a:spLocks noGrp="1"/>
          </p:cNvSpPr>
          <p:nvPr>
            <p:ph type="title" hasCustomPrompt="1"/>
          </p:nvPr>
        </p:nvSpPr>
        <p:spPr>
          <a:xfrm>
            <a:off x="323925" y="292455"/>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2729908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5"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9268"/>
            <a:ext cx="8496150" cy="400099"/>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
        <p:nvSpPr>
          <p:cNvPr id="8" name="Text Placeholder 7">
            <a:extLst>
              <a:ext uri="{FF2B5EF4-FFF2-40B4-BE49-F238E27FC236}">
                <a16:creationId xmlns:a16="http://schemas.microsoft.com/office/drawing/2014/main" id="{7B96C96F-C7C8-C29B-399C-54F1D5431F62}"/>
              </a:ext>
            </a:extLst>
          </p:cNvPr>
          <p:cNvSpPr>
            <a:spLocks noGrp="1"/>
          </p:cNvSpPr>
          <p:nvPr>
            <p:ph type="body" sz="quarter" idx="10"/>
          </p:nvPr>
        </p:nvSpPr>
        <p:spPr>
          <a:xfrm>
            <a:off x="976312" y="1631157"/>
            <a:ext cx="1434704" cy="665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51266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232" y="1256"/>
            <a:ext cx="9139536"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9144000" cy="51435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6796" y="162404"/>
            <a:ext cx="864000" cy="576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323850" y="1543919"/>
            <a:ext cx="5809162" cy="1248508"/>
          </a:xfrm>
        </p:spPr>
        <p:txBody>
          <a:bodyPr>
            <a:noAutofit/>
          </a:bodyPr>
          <a:lstStyle>
            <a:lvl1pPr marL="0" indent="0">
              <a:lnSpc>
                <a:spcPct val="100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323850" y="2793682"/>
            <a:ext cx="5435173" cy="442845"/>
          </a:xfrm>
        </p:spPr>
        <p:txBody>
          <a:bodyPr>
            <a:noAutofit/>
          </a:bodyPr>
          <a:lstStyle>
            <a:lvl1pPr marL="0" indent="0">
              <a:lnSpc>
                <a:spcPct val="100000"/>
              </a:lnSpc>
              <a:spcBef>
                <a:spcPts val="0"/>
              </a:spcBef>
              <a:buNone/>
              <a:defRPr sz="2000" b="1" baseline="0">
                <a:solidFill>
                  <a:srgbClr val="BED730"/>
                </a:solidFill>
              </a:defRPr>
            </a:lvl1pPr>
          </a:lstStyle>
          <a:p>
            <a:pPr lvl="0"/>
            <a:r>
              <a:rPr lang="en-US" dirty="0"/>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323850" y="3236527"/>
            <a:ext cx="2527631" cy="277103"/>
          </a:xfrm>
        </p:spPr>
        <p:txBody>
          <a:bodyPr anchor="t">
            <a:noAutofit/>
          </a:bodyPr>
          <a:lstStyle>
            <a:lvl1pPr marL="0" indent="0">
              <a:lnSpc>
                <a:spcPts val="1800"/>
              </a:lnSpc>
              <a:buNone/>
              <a:defRPr sz="1200" b="0">
                <a:solidFill>
                  <a:schemeClr val="bg1">
                    <a:lumMod val="75000"/>
                  </a:schemeClr>
                </a:solidFill>
              </a:defRPr>
            </a:lvl1pPr>
          </a:lstStyle>
          <a:p>
            <a:pPr lvl="0"/>
            <a:r>
              <a:rPr lang="en-US" dirty="0"/>
              <a:t>Month 2024</a:t>
            </a:r>
          </a:p>
        </p:txBody>
      </p:sp>
    </p:spTree>
    <p:extLst>
      <p:ext uri="{BB962C8B-B14F-4D97-AF65-F5344CB8AC3E}">
        <p14:creationId xmlns:p14="http://schemas.microsoft.com/office/powerpoint/2010/main" val="395144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1076765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18193"/>
            <a:ext cx="9144000" cy="51435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0258" y="0"/>
            <a:ext cx="9164516"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Tree>
    <p:extLst>
      <p:ext uri="{BB962C8B-B14F-4D97-AF65-F5344CB8AC3E}">
        <p14:creationId xmlns:p14="http://schemas.microsoft.com/office/powerpoint/2010/main" val="316772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9144001"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6195274" y="2015776"/>
            <a:ext cx="394916" cy="39491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6240114" y="2444897"/>
            <a:ext cx="305232" cy="305232"/>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6505" y="3822832"/>
            <a:ext cx="9150505" cy="1320673"/>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51" rtl="0" eaLnBrk="1" fontAlgn="auto" latinLnBrk="0" hangingPunct="1">
              <a:lnSpc>
                <a:spcPct val="100000"/>
              </a:lnSpc>
              <a:spcBef>
                <a:spcPts val="0"/>
              </a:spcBef>
              <a:spcAft>
                <a:spcPts val="0"/>
              </a:spcAft>
              <a:buClrTx/>
              <a:buSzTx/>
              <a:buFontTx/>
              <a:buNone/>
              <a:tabLst/>
              <a:defRPr/>
            </a:pPr>
            <a:endParaRPr kumimoji="0" lang="en-IN" sz="1400" b="0" i="0" u="none" strike="noStrike" kern="0" cap="none" spc="0" normalizeH="0" baseline="0" noProof="0" dirty="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320601" y="3822827"/>
            <a:ext cx="8499553" cy="1251183"/>
          </a:xfrm>
        </p:spPr>
        <p:txBody>
          <a:bodyPr anchor="ctr">
            <a:normAutofit/>
          </a:bodyPr>
          <a:lstStyle>
            <a:lvl1pPr marL="0" indent="0" algn="ctr">
              <a:lnSpc>
                <a:spcPts val="3000"/>
              </a:lnSpc>
              <a:spcBef>
                <a:spcPts val="0"/>
              </a:spcBef>
              <a:buNone/>
              <a:defRPr sz="24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34981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324000" y="211574"/>
            <a:ext cx="8496150" cy="415490"/>
          </a:xfrm>
        </p:spPr>
        <p:txBody>
          <a:bodyPr/>
          <a:lstStyle>
            <a:lvl1pPr>
              <a:defRPr sz="2400" baseline="0">
                <a:solidFill>
                  <a:srgbClr val="BED730"/>
                </a:solidFill>
                <a:latin typeface="TheSansOffice" panose="020B0503040302060204" pitchFamily="34" charset="0"/>
              </a:defRPr>
            </a:lvl1pPr>
          </a:lstStyle>
          <a:p>
            <a:r>
              <a:rPr lang="en-US" dirty="0"/>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87465" y="4862677"/>
            <a:ext cx="133736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rPr>
              <a:t>Sify Confidential </a:t>
            </a:r>
            <a:endParaRPr kumimoji="0" lang="en-IN" sz="700" b="0" i="1" u="none" strike="noStrike" kern="1200" cap="none" spc="0" normalizeH="0" baseline="0" noProof="0" dirty="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8328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6/18/2024</a:t>
            </a:fld>
            <a:endParaRPr lang="en-US" dirty="0"/>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dirty="0"/>
          </a:p>
        </p:txBody>
      </p:sp>
    </p:spTree>
    <p:extLst>
      <p:ext uri="{BB962C8B-B14F-4D97-AF65-F5344CB8AC3E}">
        <p14:creationId xmlns:p14="http://schemas.microsoft.com/office/powerpoint/2010/main" val="192252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324000" y="223091"/>
            <a:ext cx="758556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84482" y="162404"/>
            <a:ext cx="646314" cy="430876"/>
          </a:xfrm>
          <a:prstGeom prst="rect">
            <a:avLst/>
          </a:prstGeom>
        </p:spPr>
      </p:pic>
    </p:spTree>
    <p:extLst>
      <p:ext uri="{BB962C8B-B14F-4D97-AF65-F5344CB8AC3E}">
        <p14:creationId xmlns:p14="http://schemas.microsoft.com/office/powerpoint/2010/main" val="265808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4" y="0"/>
            <a:ext cx="9143999" cy="51435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4" y="0"/>
            <a:ext cx="9143999"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latin typeface="TheSansOffice" panose="020B0503040302060204" pitchFamily="34" charset="0"/>
            </a:endParaRPr>
          </a:p>
        </p:txBody>
      </p:sp>
      <p:sp>
        <p:nvSpPr>
          <p:cNvPr id="4" name="Title 4">
            <a:extLst>
              <a:ext uri="{FF2B5EF4-FFF2-40B4-BE49-F238E27FC236}">
                <a16:creationId xmlns:a16="http://schemas.microsoft.com/office/drawing/2014/main" id="{A7ECFF2D-56CB-A5FB-A109-70440E49A645}"/>
              </a:ext>
            </a:extLst>
          </p:cNvPr>
          <p:cNvSpPr>
            <a:spLocks noGrp="1"/>
          </p:cNvSpPr>
          <p:nvPr>
            <p:ph type="title" hasCustomPrompt="1"/>
          </p:nvPr>
        </p:nvSpPr>
        <p:spPr>
          <a:xfrm>
            <a:off x="324000" y="230785"/>
            <a:ext cx="8496150" cy="377067"/>
          </a:xfrm>
        </p:spPr>
        <p:txBody>
          <a:bodyPr/>
          <a:lstStyle>
            <a:lvl1pPr>
              <a:defRPr sz="2000"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79951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987425"/>
            <a:ext cx="8496150" cy="374491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7"/>
            <a:ext cx="487680" cy="274637"/>
          </a:xfrm>
          <a:prstGeom prst="rect">
            <a:avLst/>
          </a:prstGeom>
        </p:spPr>
        <p:txBody>
          <a:bodyPr vert="horz" lIns="91428" tIns="45715" rIns="0" bIns="45715" rtlCol="0" anchor="ctr"/>
          <a:lstStyle>
            <a:lvl1pPr algn="r">
              <a:defRPr sz="1000">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dirty="0"/>
          </a:p>
        </p:txBody>
      </p:sp>
      <p:sp>
        <p:nvSpPr>
          <p:cNvPr id="13" name="Title Placeholder 11"/>
          <p:cNvSpPr>
            <a:spLocks noGrp="1"/>
          </p:cNvSpPr>
          <p:nvPr>
            <p:ph type="title"/>
          </p:nvPr>
        </p:nvSpPr>
        <p:spPr>
          <a:xfrm>
            <a:off x="324000" y="242351"/>
            <a:ext cx="8496150" cy="400099"/>
          </a:xfrm>
          <a:prstGeom prst="rect">
            <a:avLst/>
          </a:prstGeom>
        </p:spPr>
        <p:txBody>
          <a:bodyPr vert="horz" wrap="square" lIns="0" tIns="45715" rIns="91428" bIns="45715" rtlCol="0" anchor="ctr">
            <a:spAutoFit/>
          </a:bodyPr>
          <a:lstStyle/>
          <a:p>
            <a:pPr marL="0" marR="0" lvl="0" indent="0" algn="l" defTabSz="914219"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3750301245"/>
      </p:ext>
    </p:extLst>
  </p:cSld>
  <p:clrMap bg1="lt1" tx1="dk1" bg2="lt2" tx2="dk2" accent1="accent1" accent2="accent2" accent3="accent3" accent4="accent4" accent5="accent5" accent6="accent6" hlink="hlink" folHlink="folHlink"/>
  <p:sldLayoutIdLst>
    <p:sldLayoutId id="2147483704" r:id="rId1"/>
    <p:sldLayoutId id="2147483661" r:id="rId2"/>
    <p:sldLayoutId id="2147483663" r:id="rId3"/>
    <p:sldLayoutId id="2147483665" r:id="rId4"/>
    <p:sldLayoutId id="2147483666" r:id="rId5"/>
    <p:sldLayoutId id="2147483667" r:id="rId6"/>
    <p:sldLayoutId id="2147483702" r:id="rId7"/>
    <p:sldLayoutId id="2147483699" r:id="rId8"/>
    <p:sldLayoutId id="2147483700" r:id="rId9"/>
    <p:sldLayoutId id="2147483706" r:id="rId10"/>
    <p:sldLayoutId id="2147483707" r:id="rId11"/>
    <p:sldLayoutId id="2147483709" r:id="rId12"/>
    <p:sldLayoutId id="2147483710" r:id="rId13"/>
    <p:sldLayoutId id="2147483711" r:id="rId14"/>
    <p:sldLayoutId id="2147483712" r:id="rId15"/>
    <p:sldLayoutId id="2147483713" r:id="rId16"/>
  </p:sldLayoutIdLst>
  <p:txStyles>
    <p:titleStyle>
      <a:lvl1pPr algn="l" defTabSz="914219"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54" indent="-226754" algn="l" defTabSz="914219"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87" indent="-285693" algn="l" defTabSz="914219"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71" indent="-228554" algn="l" defTabSz="914219"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8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990" indent="-228554" algn="l" defTabSz="914219"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098"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7"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5"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4" indent="-228554" algn="l" defTabSz="9142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9" rtl="0" eaLnBrk="1" latinLnBrk="0" hangingPunct="1">
        <a:defRPr sz="1800" kern="1200">
          <a:solidFill>
            <a:schemeClr val="tx1"/>
          </a:solidFill>
          <a:latin typeface="+mn-lt"/>
          <a:ea typeface="+mn-ea"/>
          <a:cs typeface="+mn-cs"/>
        </a:defRPr>
      </a:lvl1pPr>
      <a:lvl2pPr marL="457109" algn="l" defTabSz="914219" rtl="0" eaLnBrk="1" latinLnBrk="0" hangingPunct="1">
        <a:defRPr sz="1800" kern="1200">
          <a:solidFill>
            <a:schemeClr val="tx1"/>
          </a:solidFill>
          <a:latin typeface="+mn-lt"/>
          <a:ea typeface="+mn-ea"/>
          <a:cs typeface="+mn-cs"/>
        </a:defRPr>
      </a:lvl2pPr>
      <a:lvl3pPr marL="914219" algn="l" defTabSz="914219" rtl="0" eaLnBrk="1" latinLnBrk="0" hangingPunct="1">
        <a:defRPr sz="1800" kern="1200">
          <a:solidFill>
            <a:schemeClr val="tx1"/>
          </a:solidFill>
          <a:latin typeface="+mn-lt"/>
          <a:ea typeface="+mn-ea"/>
          <a:cs typeface="+mn-cs"/>
        </a:defRPr>
      </a:lvl3pPr>
      <a:lvl4pPr marL="1371327" algn="l" defTabSz="914219" rtl="0" eaLnBrk="1" latinLnBrk="0" hangingPunct="1">
        <a:defRPr sz="1800" kern="1200">
          <a:solidFill>
            <a:schemeClr val="tx1"/>
          </a:solidFill>
          <a:latin typeface="+mn-lt"/>
          <a:ea typeface="+mn-ea"/>
          <a:cs typeface="+mn-cs"/>
        </a:defRPr>
      </a:lvl4pPr>
      <a:lvl5pPr marL="1828436" algn="l" defTabSz="914219" rtl="0" eaLnBrk="1" latinLnBrk="0" hangingPunct="1">
        <a:defRPr sz="1800" kern="1200">
          <a:solidFill>
            <a:schemeClr val="tx1"/>
          </a:solidFill>
          <a:latin typeface="+mn-lt"/>
          <a:ea typeface="+mn-ea"/>
          <a:cs typeface="+mn-cs"/>
        </a:defRPr>
      </a:lvl5pPr>
      <a:lvl6pPr marL="2285544" algn="l" defTabSz="914219" rtl="0" eaLnBrk="1" latinLnBrk="0" hangingPunct="1">
        <a:defRPr sz="1800" kern="1200">
          <a:solidFill>
            <a:schemeClr val="tx1"/>
          </a:solidFill>
          <a:latin typeface="+mn-lt"/>
          <a:ea typeface="+mn-ea"/>
          <a:cs typeface="+mn-cs"/>
        </a:defRPr>
      </a:lvl6pPr>
      <a:lvl7pPr marL="2742650" algn="l" defTabSz="914219" rtl="0" eaLnBrk="1" latinLnBrk="0" hangingPunct="1">
        <a:defRPr sz="1800" kern="1200">
          <a:solidFill>
            <a:schemeClr val="tx1"/>
          </a:solidFill>
          <a:latin typeface="+mn-lt"/>
          <a:ea typeface="+mn-ea"/>
          <a:cs typeface="+mn-cs"/>
        </a:defRPr>
      </a:lvl7pPr>
      <a:lvl8pPr marL="3199761" algn="l" defTabSz="914219" rtl="0" eaLnBrk="1" latinLnBrk="0" hangingPunct="1">
        <a:defRPr sz="1800" kern="1200">
          <a:solidFill>
            <a:schemeClr val="tx1"/>
          </a:solidFill>
          <a:latin typeface="+mn-lt"/>
          <a:ea typeface="+mn-ea"/>
          <a:cs typeface="+mn-cs"/>
        </a:defRPr>
      </a:lvl8pPr>
      <a:lvl9pPr marL="3656869" algn="l" defTabSz="9142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userDrawn="1">
          <p15:clr>
            <a:srgbClr val="F26B43"/>
          </p15:clr>
        </p15:guide>
        <p15:guide id="2" orient="horz" pos="1215" userDrawn="1">
          <p15:clr>
            <a:srgbClr val="F26B43"/>
          </p15:clr>
        </p15:guide>
        <p15:guide id="3" pos="2767" userDrawn="1">
          <p15:clr>
            <a:srgbClr val="F26B43"/>
          </p15:clr>
        </p15:guide>
        <p15:guide id="5" pos="204" userDrawn="1">
          <p15:clr>
            <a:srgbClr val="F26B43"/>
          </p15:clr>
        </p15:guide>
        <p15:guide id="6" pos="2880" userDrawn="1">
          <p15:clr>
            <a:srgbClr val="F26B43"/>
          </p15:clr>
        </p15:guide>
        <p15:guide id="8" orient="horz" pos="622" userDrawn="1">
          <p15:clr>
            <a:srgbClr val="F26B43"/>
          </p15:clr>
        </p15:guide>
        <p15:guide id="9" orient="horz" pos="395" userDrawn="1">
          <p15:clr>
            <a:srgbClr val="F26B43"/>
          </p15:clr>
        </p15:guide>
        <p15:guide id="11" pos="5556" userDrawn="1">
          <p15:clr>
            <a:srgbClr val="F26B43"/>
          </p15:clr>
        </p15:guide>
        <p15:guide id="12"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svg"/><Relationship Id="rId3" Type="http://schemas.openxmlformats.org/officeDocument/2006/relationships/diagramData" Target="../diagrams/data4.xml"/><Relationship Id="rId21" Type="http://schemas.openxmlformats.org/officeDocument/2006/relationships/image" Target="../media/image50.png"/><Relationship Id="rId7" Type="http://schemas.microsoft.com/office/2007/relationships/diagramDrawing" Target="../diagrams/drawing4.xml"/><Relationship Id="rId12" Type="http://schemas.openxmlformats.org/officeDocument/2006/relationships/image" Target="../media/image41.jpeg"/><Relationship Id="rId17" Type="http://schemas.openxmlformats.org/officeDocument/2006/relationships/image" Target="../media/image46.png"/><Relationship Id="rId2" Type="http://schemas.openxmlformats.org/officeDocument/2006/relationships/image" Target="../media/image36.emf"/><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6.xml"/><Relationship Id="rId6" Type="http://schemas.openxmlformats.org/officeDocument/2006/relationships/diagramColors" Target="../diagrams/colors4.xml"/><Relationship Id="rId11" Type="http://schemas.openxmlformats.org/officeDocument/2006/relationships/image" Target="../media/image40.png"/><Relationship Id="rId24" Type="http://schemas.openxmlformats.org/officeDocument/2006/relationships/image" Target="../media/image53.svg"/><Relationship Id="rId5" Type="http://schemas.openxmlformats.org/officeDocument/2006/relationships/diagramQuickStyle" Target="../diagrams/quickStyle4.xml"/><Relationship Id="rId15" Type="http://schemas.openxmlformats.org/officeDocument/2006/relationships/image" Target="../media/image44.png"/><Relationship Id="rId23" Type="http://schemas.openxmlformats.org/officeDocument/2006/relationships/image" Target="../media/image52.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diagramLayout" Target="../diagrams/layout4.xml"/><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8.png"/><Relationship Id="rId3" Type="http://schemas.openxmlformats.org/officeDocument/2006/relationships/image" Target="../media/image55.png"/><Relationship Id="rId7" Type="http://schemas.openxmlformats.org/officeDocument/2006/relationships/diagramData" Target="../diagrams/data5.xml"/><Relationship Id="rId12" Type="http://schemas.openxmlformats.org/officeDocument/2006/relationships/image" Target="../media/image37.png"/><Relationship Id="rId2" Type="http://schemas.openxmlformats.org/officeDocument/2006/relationships/image" Target="../media/image54.emf"/><Relationship Id="rId16"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58.svg"/><Relationship Id="rId11" Type="http://schemas.microsoft.com/office/2007/relationships/diagramDrawing" Target="../diagrams/drawing5.xml"/><Relationship Id="rId5" Type="http://schemas.openxmlformats.org/officeDocument/2006/relationships/image" Target="../media/image57.png"/><Relationship Id="rId15" Type="http://schemas.openxmlformats.org/officeDocument/2006/relationships/image" Target="../media/image59.png"/><Relationship Id="rId10" Type="http://schemas.openxmlformats.org/officeDocument/2006/relationships/diagramColors" Target="../diagrams/colors5.xml"/><Relationship Id="rId4" Type="http://schemas.openxmlformats.org/officeDocument/2006/relationships/image" Target="../media/image56.svg"/><Relationship Id="rId9" Type="http://schemas.openxmlformats.org/officeDocument/2006/relationships/diagramQuickStyle" Target="../diagrams/quickStyle5.xml"/><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2.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2.png"/><Relationship Id="rId3" Type="http://schemas.openxmlformats.org/officeDocument/2006/relationships/image" Target="../media/image7.png"/><Relationship Id="rId7" Type="http://schemas.openxmlformats.org/officeDocument/2006/relationships/image" Target="../media/image67.svg"/><Relationship Id="rId12" Type="http://schemas.microsoft.com/office/2007/relationships/hdphoto" Target="../media/hdphoto6.wdp"/><Relationship Id="rId2" Type="http://schemas.openxmlformats.org/officeDocument/2006/relationships/image" Target="../media/image63.jpeg"/><Relationship Id="rId16" Type="http://schemas.openxmlformats.org/officeDocument/2006/relationships/image" Target="../media/image75.sv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svg"/><Relationship Id="rId15" Type="http://schemas.openxmlformats.org/officeDocument/2006/relationships/image" Target="../media/image74.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3.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7.png"/><Relationship Id="rId3" Type="http://schemas.openxmlformats.org/officeDocument/2006/relationships/slideLayout" Target="../slideLayouts/slideLayout11.xml"/><Relationship Id="rId7" Type="http://schemas.openxmlformats.org/officeDocument/2006/relationships/image" Target="../media/image22.jpeg"/><Relationship Id="rId12" Type="http://schemas.openxmlformats.org/officeDocument/2006/relationships/image" Target="../media/image2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emf"/><Relationship Id="rId11" Type="http://schemas.openxmlformats.org/officeDocument/2006/relationships/image" Target="../media/image25.png"/><Relationship Id="rId5" Type="http://schemas.openxmlformats.org/officeDocument/2006/relationships/oleObject" Target="../embeddings/oleObject1.bin"/><Relationship Id="rId10" Type="http://schemas.microsoft.com/office/2007/relationships/hdphoto" Target="../media/hdphoto1.wdp"/><Relationship Id="rId4" Type="http://schemas.openxmlformats.org/officeDocument/2006/relationships/notesSlide" Target="../notesSlides/notesSlide5.xml"/><Relationship Id="rId9" Type="http://schemas.openxmlformats.org/officeDocument/2006/relationships/image" Target="../media/image24.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3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323849" y="1566814"/>
            <a:ext cx="4068763" cy="897360"/>
          </a:xfrm>
        </p:spPr>
        <p:txBody>
          <a:bodyPr/>
          <a:lstStyle/>
          <a:p>
            <a:r>
              <a:rPr lang="en-US" dirty="0"/>
              <a:t>AI-POWERED MANAGED NETWORK SERVICES: </a:t>
            </a:r>
          </a:p>
        </p:txBody>
      </p:sp>
      <p:sp>
        <p:nvSpPr>
          <p:cNvPr id="30" name="Text Placeholder 29">
            <a:extLst>
              <a:ext uri="{FF2B5EF4-FFF2-40B4-BE49-F238E27FC236}">
                <a16:creationId xmlns:a16="http://schemas.microsoft.com/office/drawing/2014/main" id="{C5B555E8-8E19-5227-BB8C-B83E7005A87F}"/>
              </a:ext>
            </a:extLst>
          </p:cNvPr>
          <p:cNvSpPr>
            <a:spLocks noGrp="1"/>
          </p:cNvSpPr>
          <p:nvPr>
            <p:ph type="body" sz="quarter" idx="15"/>
          </p:nvPr>
        </p:nvSpPr>
        <p:spPr>
          <a:xfrm>
            <a:off x="323851" y="3711157"/>
            <a:ext cx="3160838" cy="264995"/>
          </a:xfrm>
        </p:spPr>
        <p:txBody>
          <a:bodyPr/>
          <a:lstStyle/>
          <a:p>
            <a:r>
              <a:rPr lang="en-US" dirty="0"/>
              <a:t>June 2024</a:t>
            </a:r>
          </a:p>
        </p:txBody>
      </p:sp>
      <p:sp>
        <p:nvSpPr>
          <p:cNvPr id="20" name="Text Placeholder 19">
            <a:extLst>
              <a:ext uri="{FF2B5EF4-FFF2-40B4-BE49-F238E27FC236}">
                <a16:creationId xmlns:a16="http://schemas.microsoft.com/office/drawing/2014/main" id="{349790A7-1295-20E1-00DF-C3712F18EF09}"/>
              </a:ext>
            </a:extLst>
          </p:cNvPr>
          <p:cNvSpPr>
            <a:spLocks noGrp="1"/>
          </p:cNvSpPr>
          <p:nvPr>
            <p:ph type="body" sz="quarter" idx="14"/>
          </p:nvPr>
        </p:nvSpPr>
        <p:spPr>
          <a:xfrm>
            <a:off x="323851" y="2470008"/>
            <a:ext cx="4068762" cy="442845"/>
          </a:xfrm>
        </p:spPr>
        <p:txBody>
          <a:bodyPr/>
          <a:lstStyle/>
          <a:p>
            <a:r>
              <a:rPr lang="en-US" dirty="0"/>
              <a:t>Driving Innovation in Manufacturing</a:t>
            </a:r>
            <a:endParaRPr lang="en-IN" dirty="0"/>
          </a:p>
        </p:txBody>
      </p:sp>
      <p:sp>
        <p:nvSpPr>
          <p:cNvPr id="5" name="Rectangle 4">
            <a:extLst>
              <a:ext uri="{FF2B5EF4-FFF2-40B4-BE49-F238E27FC236}">
                <a16:creationId xmlns:a16="http://schemas.microsoft.com/office/drawing/2014/main" id="{EBE1BCDB-6CD0-6A1B-6833-12CFBC115911}"/>
              </a:ext>
            </a:extLst>
          </p:cNvPr>
          <p:cNvSpPr/>
          <p:nvPr/>
        </p:nvSpPr>
        <p:spPr>
          <a:xfrm>
            <a:off x="0" y="4267200"/>
            <a:ext cx="9144000" cy="725214"/>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013" dirty="0">
              <a:solidFill>
                <a:prstClr val="white"/>
              </a:solidFill>
              <a:latin typeface="Trebuchet MS"/>
            </a:endParaRPr>
          </a:p>
        </p:txBody>
      </p:sp>
      <p:sp>
        <p:nvSpPr>
          <p:cNvPr id="6" name="TextBox 5">
            <a:extLst>
              <a:ext uri="{FF2B5EF4-FFF2-40B4-BE49-F238E27FC236}">
                <a16:creationId xmlns:a16="http://schemas.microsoft.com/office/drawing/2014/main" id="{764EC877-2725-1633-FE03-6F1D394EA689}"/>
              </a:ext>
            </a:extLst>
          </p:cNvPr>
          <p:cNvSpPr txBox="1"/>
          <p:nvPr/>
        </p:nvSpPr>
        <p:spPr>
          <a:xfrm>
            <a:off x="353033" y="4401007"/>
            <a:ext cx="8442412" cy="469953"/>
          </a:xfrm>
          <a:prstGeom prst="rect">
            <a:avLst/>
          </a:prstGeom>
          <a:noFill/>
        </p:spPr>
        <p:txBody>
          <a:bodyPr wrap="square" rtlCol="0">
            <a:spAutoFit/>
          </a:bodyPr>
          <a:lstStyle/>
          <a:p>
            <a:pPr algn="ctr" defTabSz="914219">
              <a:defRPr/>
            </a:pPr>
            <a:r>
              <a:rPr lang="en-US" sz="1200" kern="0" dirty="0">
                <a:solidFill>
                  <a:prstClr val="white"/>
                </a:solidFill>
                <a:latin typeface="Trebuchet MS"/>
                <a:cs typeface="Arial"/>
                <a:sym typeface="Arial"/>
                <a:rtl val="0"/>
              </a:rPr>
              <a:t>Sify is your digital bridge for transformation, built on our world class </a:t>
            </a:r>
            <a:r>
              <a:rPr lang="en-US" sz="1200" kern="0" dirty="0">
                <a:solidFill>
                  <a:srgbClr val="BED730"/>
                </a:solidFill>
                <a:latin typeface="Trebuchet MS"/>
                <a:cs typeface="Arial"/>
                <a:sym typeface="Arial"/>
                <a:rtl val="0"/>
              </a:rPr>
              <a:t>IT infrastructure</a:t>
            </a:r>
            <a:r>
              <a:rPr lang="en-US" sz="1200" kern="0" dirty="0">
                <a:solidFill>
                  <a:prstClr val="white"/>
                </a:solidFill>
                <a:latin typeface="Trebuchet MS"/>
                <a:cs typeface="Arial"/>
                <a:sym typeface="Arial"/>
                <a:rtl val="0"/>
              </a:rPr>
              <a:t>, </a:t>
            </a:r>
          </a:p>
          <a:p>
            <a:pPr algn="ctr" defTabSz="914219">
              <a:defRPr/>
            </a:pPr>
            <a:r>
              <a:rPr lang="en-US" sz="1200" kern="0" dirty="0">
                <a:solidFill>
                  <a:srgbClr val="BED730"/>
                </a:solidFill>
                <a:latin typeface="Trebuchet MS"/>
                <a:cs typeface="Arial"/>
                <a:sym typeface="Arial"/>
                <a:rtl val="0"/>
              </a:rPr>
              <a:t>digitalized services </a:t>
            </a:r>
            <a:r>
              <a:rPr lang="en-US" sz="1200" kern="0" dirty="0">
                <a:solidFill>
                  <a:prstClr val="white"/>
                </a:solidFill>
                <a:latin typeface="Trebuchet MS"/>
                <a:cs typeface="Arial"/>
                <a:sym typeface="Arial"/>
                <a:rtl val="0"/>
              </a:rPr>
              <a:t>&amp; </a:t>
            </a:r>
            <a:r>
              <a:rPr lang="en-US" sz="1200" kern="0" dirty="0">
                <a:solidFill>
                  <a:srgbClr val="BED730"/>
                </a:solidFill>
                <a:latin typeface="Trebuchet MS"/>
                <a:cs typeface="Arial"/>
                <a:sym typeface="Arial"/>
                <a:rtl val="0"/>
              </a:rPr>
              <a:t>core digital platforms</a:t>
            </a:r>
            <a:r>
              <a:rPr lang="en-US" sz="1200" kern="0" dirty="0">
                <a:solidFill>
                  <a:prstClr val="white"/>
                </a:solidFill>
                <a:latin typeface="Trebuchet MS"/>
                <a:cs typeface="Arial"/>
                <a:sym typeface="Arial"/>
                <a:rtl val="0"/>
              </a:rPr>
              <a:t>.</a:t>
            </a:r>
            <a:endParaRPr lang="en-US" sz="1200" b="1" kern="0" spc="-57" dirty="0">
              <a:solidFill>
                <a:srgbClr val="00B0F0"/>
              </a:solidFill>
              <a:latin typeface="Trebuchet MS"/>
              <a:cs typeface="Arial" panose="020B0604020202020204" pitchFamily="34" charset="0"/>
              <a:sym typeface="Arial"/>
              <a:rtl val="0"/>
            </a:endParaRPr>
          </a:p>
        </p:txBody>
      </p:sp>
    </p:spTree>
    <p:extLst>
      <p:ext uri="{BB962C8B-B14F-4D97-AF65-F5344CB8AC3E}">
        <p14:creationId xmlns:p14="http://schemas.microsoft.com/office/powerpoint/2010/main" val="162981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D07AA85-37CF-4137-6FD9-8B08A78E4139}"/>
              </a:ext>
            </a:extLst>
          </p:cNvPr>
          <p:cNvSpPr/>
          <p:nvPr/>
        </p:nvSpPr>
        <p:spPr>
          <a:xfrm>
            <a:off x="535116" y="1213545"/>
            <a:ext cx="1980000" cy="988483"/>
          </a:xfrm>
          <a:prstGeom prst="round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4" name="Rounded Rectangle 3">
            <a:extLst>
              <a:ext uri="{FF2B5EF4-FFF2-40B4-BE49-F238E27FC236}">
                <a16:creationId xmlns:a16="http://schemas.microsoft.com/office/drawing/2014/main" id="{21B84048-9175-9660-02F9-6B19BA9E878F}"/>
              </a:ext>
            </a:extLst>
          </p:cNvPr>
          <p:cNvSpPr/>
          <p:nvPr/>
        </p:nvSpPr>
        <p:spPr>
          <a:xfrm>
            <a:off x="6628884" y="1213545"/>
            <a:ext cx="1980000" cy="988483"/>
          </a:xfrm>
          <a:prstGeom prst="roundRect">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6" name="Rounded Rectangle 5">
            <a:extLst>
              <a:ext uri="{FF2B5EF4-FFF2-40B4-BE49-F238E27FC236}">
                <a16:creationId xmlns:a16="http://schemas.microsoft.com/office/drawing/2014/main" id="{AB8130FC-1075-CED0-F688-25AB4E2FE0A2}"/>
              </a:ext>
            </a:extLst>
          </p:cNvPr>
          <p:cNvSpPr/>
          <p:nvPr/>
        </p:nvSpPr>
        <p:spPr>
          <a:xfrm>
            <a:off x="1172637" y="2366348"/>
            <a:ext cx="1980000" cy="988483"/>
          </a:xfrm>
          <a:prstGeom prst="roundRect">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8" name="Rounded Rectangle 7">
            <a:extLst>
              <a:ext uri="{FF2B5EF4-FFF2-40B4-BE49-F238E27FC236}">
                <a16:creationId xmlns:a16="http://schemas.microsoft.com/office/drawing/2014/main" id="{F33A7859-CB81-AE94-EB2C-FE8BB20E9A15}"/>
              </a:ext>
            </a:extLst>
          </p:cNvPr>
          <p:cNvSpPr/>
          <p:nvPr/>
        </p:nvSpPr>
        <p:spPr>
          <a:xfrm>
            <a:off x="5981288" y="2366348"/>
            <a:ext cx="1980000" cy="988483"/>
          </a:xfrm>
          <a:prstGeom prst="roundRect">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9" name="Rounded Rectangle 8">
            <a:extLst>
              <a:ext uri="{FF2B5EF4-FFF2-40B4-BE49-F238E27FC236}">
                <a16:creationId xmlns:a16="http://schemas.microsoft.com/office/drawing/2014/main" id="{331BDD82-A6E3-53A1-3394-D9B326F72182}"/>
              </a:ext>
            </a:extLst>
          </p:cNvPr>
          <p:cNvSpPr/>
          <p:nvPr/>
        </p:nvSpPr>
        <p:spPr>
          <a:xfrm>
            <a:off x="3579782" y="2931064"/>
            <a:ext cx="1980000" cy="988483"/>
          </a:xfrm>
          <a:prstGeom prst="roundRect">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2" name="Title 1">
            <a:extLst>
              <a:ext uri="{FF2B5EF4-FFF2-40B4-BE49-F238E27FC236}">
                <a16:creationId xmlns:a16="http://schemas.microsoft.com/office/drawing/2014/main" id="{DEFCE592-77BF-D9D9-6697-7B2B192B7750}"/>
              </a:ext>
            </a:extLst>
          </p:cNvPr>
          <p:cNvSpPr>
            <a:spLocks noGrp="1"/>
          </p:cNvSpPr>
          <p:nvPr>
            <p:ph type="title"/>
          </p:nvPr>
        </p:nvSpPr>
        <p:spPr>
          <a:xfrm>
            <a:off x="324000" y="211574"/>
            <a:ext cx="8496150" cy="415490"/>
          </a:xfrm>
        </p:spPr>
        <p:txBody>
          <a:bodyPr/>
          <a:lstStyle/>
          <a:p>
            <a:r>
              <a:rPr lang="en-US" dirty="0"/>
              <a:t>NETWORK DIGITAL MANAGED SERVICES </a:t>
            </a:r>
          </a:p>
        </p:txBody>
      </p:sp>
      <p:sp>
        <p:nvSpPr>
          <p:cNvPr id="18" name="TextBox 17">
            <a:extLst>
              <a:ext uri="{FF2B5EF4-FFF2-40B4-BE49-F238E27FC236}">
                <a16:creationId xmlns:a16="http://schemas.microsoft.com/office/drawing/2014/main" id="{0CBAC08F-F0E4-53AD-4166-1AFD35F95561}"/>
              </a:ext>
            </a:extLst>
          </p:cNvPr>
          <p:cNvSpPr txBox="1"/>
          <p:nvPr/>
        </p:nvSpPr>
        <p:spPr>
          <a:xfrm>
            <a:off x="741950" y="1395625"/>
            <a:ext cx="1566335" cy="646331"/>
          </a:xfrm>
          <a:prstGeom prst="rect">
            <a:avLst/>
          </a:prstGeom>
          <a:noFill/>
        </p:spPr>
        <p:txBody>
          <a:bodyPr wrap="square" rtlCol="0">
            <a:spAutoFit/>
          </a:bodyPr>
          <a:lstStyle/>
          <a:p>
            <a:pPr algn="ctr" defTabSz="457189"/>
            <a:r>
              <a:rPr lang="en-IN" sz="1200" dirty="0">
                <a:solidFill>
                  <a:srgbClr val="242424"/>
                </a:solidFill>
                <a:latin typeface="Trebuchet MS" panose="020B0703020202090204" pitchFamily="34" charset="0"/>
                <a:ea typeface="Times New Roman" panose="02020603050405020304" pitchFamily="18" charset="0"/>
                <a:cs typeface="Aptos" panose="020B0004020202020204" pitchFamily="34" charset="0"/>
              </a:rPr>
              <a:t>Secure WAN employing Managed SD-WAN &amp; SASE</a:t>
            </a:r>
            <a:endParaRPr lang="en-IN" sz="1200" dirty="0">
              <a:solidFill>
                <a:prstClr val="black"/>
              </a:solidFill>
              <a:latin typeface="Trebuchet MS" panose="020B0703020202090204" pitchFamily="34" charset="0"/>
              <a:ea typeface="Calibri" panose="020F0502020204030204" pitchFamily="34" charset="0"/>
              <a:cs typeface="Aptos" panose="020B0004020202020204" pitchFamily="34" charset="0"/>
            </a:endParaRPr>
          </a:p>
        </p:txBody>
      </p:sp>
      <p:sp>
        <p:nvSpPr>
          <p:cNvPr id="19" name="TextBox 18">
            <a:extLst>
              <a:ext uri="{FF2B5EF4-FFF2-40B4-BE49-F238E27FC236}">
                <a16:creationId xmlns:a16="http://schemas.microsoft.com/office/drawing/2014/main" id="{C6DC91CE-96A3-31D4-A16A-73E43D2BDC1B}"/>
              </a:ext>
            </a:extLst>
          </p:cNvPr>
          <p:cNvSpPr txBox="1"/>
          <p:nvPr/>
        </p:nvSpPr>
        <p:spPr>
          <a:xfrm>
            <a:off x="6752342" y="1290658"/>
            <a:ext cx="1735667" cy="830997"/>
          </a:xfrm>
          <a:prstGeom prst="rect">
            <a:avLst/>
          </a:prstGeom>
          <a:noFill/>
        </p:spPr>
        <p:txBody>
          <a:bodyPr wrap="square" rtlCol="0">
            <a:spAutoFit/>
          </a:bodyPr>
          <a:lstStyle/>
          <a:p>
            <a:pPr algn="ctr" defTabSz="457189"/>
            <a:r>
              <a:rPr lang="en-IN" sz="1200" dirty="0">
                <a:solidFill>
                  <a:srgbClr val="242424"/>
                </a:solidFill>
                <a:latin typeface="Trebuchet MS" panose="020B0703020202090204" pitchFamily="34" charset="0"/>
                <a:ea typeface="Times New Roman" panose="02020603050405020304" pitchFamily="18" charset="0"/>
                <a:cs typeface="Aptos" panose="020B0004020202020204" pitchFamily="34" charset="0"/>
              </a:rPr>
              <a:t>Cloud Managed Branch &amp; Campus operations with integrated Security</a:t>
            </a:r>
            <a:endParaRPr lang="en-IN" sz="1200" dirty="0">
              <a:solidFill>
                <a:prstClr val="black"/>
              </a:solidFill>
              <a:latin typeface="Trebuchet MS" panose="020B0703020202090204" pitchFamily="34" charset="0"/>
              <a:ea typeface="Calibri" panose="020F0502020204030204" pitchFamily="34" charset="0"/>
              <a:cs typeface="Aptos" panose="020B0004020202020204" pitchFamily="34" charset="0"/>
            </a:endParaRPr>
          </a:p>
        </p:txBody>
      </p:sp>
      <p:sp>
        <p:nvSpPr>
          <p:cNvPr id="20" name="TextBox 19">
            <a:extLst>
              <a:ext uri="{FF2B5EF4-FFF2-40B4-BE49-F238E27FC236}">
                <a16:creationId xmlns:a16="http://schemas.microsoft.com/office/drawing/2014/main" id="{862A97C8-055F-BC10-FB13-AEE5D3D6FF16}"/>
              </a:ext>
            </a:extLst>
          </p:cNvPr>
          <p:cNvSpPr txBox="1"/>
          <p:nvPr/>
        </p:nvSpPr>
        <p:spPr>
          <a:xfrm>
            <a:off x="1372823" y="2539818"/>
            <a:ext cx="1579629" cy="646331"/>
          </a:xfrm>
          <a:prstGeom prst="rect">
            <a:avLst/>
          </a:prstGeom>
          <a:noFill/>
        </p:spPr>
        <p:txBody>
          <a:bodyPr wrap="square" rtlCol="0">
            <a:spAutoFit/>
          </a:bodyPr>
          <a:lstStyle/>
          <a:p>
            <a:pPr algn="ctr" defTabSz="457189"/>
            <a:r>
              <a:rPr lang="en-IN" sz="1200" dirty="0">
                <a:solidFill>
                  <a:srgbClr val="242424"/>
                </a:solidFill>
                <a:latin typeface="Trebuchet MS" panose="020B0703020202090204" pitchFamily="34" charset="0"/>
                <a:ea typeface="Times New Roman" panose="02020603050405020304" pitchFamily="18" charset="0"/>
                <a:cs typeface="Aptos" panose="020B0004020202020204" pitchFamily="34" charset="0"/>
              </a:rPr>
              <a:t>Software Defined &amp; Secure DC Network Architecture</a:t>
            </a:r>
            <a:endParaRPr lang="en-IN" sz="1200" dirty="0">
              <a:solidFill>
                <a:prstClr val="black"/>
              </a:solidFill>
              <a:latin typeface="Trebuchet MS" panose="020B0703020202090204" pitchFamily="34" charset="0"/>
              <a:ea typeface="Calibri" panose="020F0502020204030204" pitchFamily="34" charset="0"/>
              <a:cs typeface="Aptos" panose="020B0004020202020204" pitchFamily="34" charset="0"/>
            </a:endParaRPr>
          </a:p>
        </p:txBody>
      </p:sp>
      <p:sp>
        <p:nvSpPr>
          <p:cNvPr id="21" name="TextBox 20">
            <a:extLst>
              <a:ext uri="{FF2B5EF4-FFF2-40B4-BE49-F238E27FC236}">
                <a16:creationId xmlns:a16="http://schemas.microsoft.com/office/drawing/2014/main" id="{8D743B23-8A77-4008-5DCB-CEF1C0BC51B2}"/>
              </a:ext>
            </a:extLst>
          </p:cNvPr>
          <p:cNvSpPr txBox="1"/>
          <p:nvPr/>
        </p:nvSpPr>
        <p:spPr>
          <a:xfrm>
            <a:off x="3725347" y="3024178"/>
            <a:ext cx="1710246" cy="830997"/>
          </a:xfrm>
          <a:prstGeom prst="rect">
            <a:avLst/>
          </a:prstGeom>
          <a:noFill/>
        </p:spPr>
        <p:txBody>
          <a:bodyPr wrap="square" rtlCol="0">
            <a:spAutoFit/>
          </a:bodyPr>
          <a:lstStyle/>
          <a:p>
            <a:pPr algn="ctr" defTabSz="457189"/>
            <a:r>
              <a:rPr lang="en-IN" sz="1200" dirty="0">
                <a:solidFill>
                  <a:srgbClr val="242424"/>
                </a:solidFill>
                <a:latin typeface="Trebuchet MS" panose="020B0703020202090204" pitchFamily="34" charset="0"/>
                <a:ea typeface="Times New Roman" panose="02020603050405020304" pitchFamily="18" charset="0"/>
                <a:cs typeface="Aptos" panose="020B0004020202020204" pitchFamily="34" charset="0"/>
              </a:rPr>
              <a:t>Modern Tools enabling AIOps &amp; Observability for enhanced customer experience</a:t>
            </a:r>
            <a:endParaRPr lang="en-IN" sz="1200" dirty="0">
              <a:solidFill>
                <a:prstClr val="black"/>
              </a:solidFill>
              <a:latin typeface="Trebuchet MS" panose="020B0703020202090204" pitchFamily="34" charset="0"/>
              <a:ea typeface="Calibri" panose="020F0502020204030204" pitchFamily="34" charset="0"/>
              <a:cs typeface="Aptos" panose="020B0004020202020204" pitchFamily="34" charset="0"/>
            </a:endParaRPr>
          </a:p>
        </p:txBody>
      </p:sp>
      <p:sp>
        <p:nvSpPr>
          <p:cNvPr id="22" name="TextBox 21">
            <a:extLst>
              <a:ext uri="{FF2B5EF4-FFF2-40B4-BE49-F238E27FC236}">
                <a16:creationId xmlns:a16="http://schemas.microsoft.com/office/drawing/2014/main" id="{09A17514-49C6-CC45-0337-D68C54B4EACA}"/>
              </a:ext>
            </a:extLst>
          </p:cNvPr>
          <p:cNvSpPr txBox="1"/>
          <p:nvPr/>
        </p:nvSpPr>
        <p:spPr>
          <a:xfrm>
            <a:off x="6112933" y="2452343"/>
            <a:ext cx="1752600" cy="830997"/>
          </a:xfrm>
          <a:prstGeom prst="rect">
            <a:avLst/>
          </a:prstGeom>
          <a:noFill/>
        </p:spPr>
        <p:txBody>
          <a:bodyPr wrap="square" rtlCol="0">
            <a:spAutoFit/>
          </a:bodyPr>
          <a:lstStyle/>
          <a:p>
            <a:pPr algn="ctr" defTabSz="457189"/>
            <a:r>
              <a:rPr lang="en-IN" sz="1200" dirty="0">
                <a:solidFill>
                  <a:srgbClr val="242424"/>
                </a:solidFill>
                <a:latin typeface="Trebuchet MS" panose="020B0703020202090204" pitchFamily="34" charset="0"/>
                <a:ea typeface="Times New Roman" panose="02020603050405020304" pitchFamily="18" charset="0"/>
                <a:cs typeface="Aptos" panose="020B0004020202020204" pitchFamily="34" charset="0"/>
              </a:rPr>
              <a:t>Capability built over 2+ decades supporting large, diverse customers</a:t>
            </a:r>
            <a:endParaRPr lang="en-US" sz="1200" dirty="0">
              <a:solidFill>
                <a:prstClr val="black"/>
              </a:solidFill>
              <a:latin typeface="Trebuchet MS" panose="020B0703020202090204" pitchFamily="34" charset="0"/>
            </a:endParaRPr>
          </a:p>
        </p:txBody>
      </p:sp>
      <p:cxnSp>
        <p:nvCxnSpPr>
          <p:cNvPr id="26" name="Curved Connector 25">
            <a:extLst>
              <a:ext uri="{FF2B5EF4-FFF2-40B4-BE49-F238E27FC236}">
                <a16:creationId xmlns:a16="http://schemas.microsoft.com/office/drawing/2014/main" id="{4B039761-0B8B-347B-4BB1-D71A653BF94F}"/>
              </a:ext>
            </a:extLst>
          </p:cNvPr>
          <p:cNvCxnSpPr>
            <a:cxnSpLocks/>
            <a:stCxn id="10" idx="2"/>
            <a:endCxn id="8" idx="1"/>
          </p:cNvCxnSpPr>
          <p:nvPr/>
        </p:nvCxnSpPr>
        <p:spPr>
          <a:xfrm rot="16200000" flipH="1">
            <a:off x="5050921" y="1930223"/>
            <a:ext cx="459916" cy="1400818"/>
          </a:xfrm>
          <a:prstGeom prst="curvedConnector2">
            <a:avLst/>
          </a:prstGeom>
          <a:ln w="9525">
            <a:solidFill>
              <a:schemeClr val="accent1">
                <a:lumMod val="60000"/>
                <a:lumOff val="4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024ED64-EC33-F731-9006-D871BA901C35}"/>
              </a:ext>
            </a:extLst>
          </p:cNvPr>
          <p:cNvCxnSpPr>
            <a:cxnSpLocks/>
            <a:stCxn id="10" idx="2"/>
            <a:endCxn id="9" idx="0"/>
          </p:cNvCxnSpPr>
          <p:nvPr/>
        </p:nvCxnSpPr>
        <p:spPr>
          <a:xfrm flipH="1">
            <a:off x="4569782" y="2400674"/>
            <a:ext cx="10688" cy="530390"/>
          </a:xfrm>
          <a:prstGeom prst="straightConnector1">
            <a:avLst/>
          </a:prstGeom>
          <a:ln w="9525">
            <a:solidFill>
              <a:schemeClr val="accent1">
                <a:lumMod val="60000"/>
                <a:lumOff val="4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Curved Connector 48">
            <a:extLst>
              <a:ext uri="{FF2B5EF4-FFF2-40B4-BE49-F238E27FC236}">
                <a16:creationId xmlns:a16="http://schemas.microsoft.com/office/drawing/2014/main" id="{7A11B3F6-9701-E4B6-B550-C7719BCCDC12}"/>
              </a:ext>
            </a:extLst>
          </p:cNvPr>
          <p:cNvCxnSpPr>
            <a:cxnSpLocks/>
            <a:stCxn id="10" idx="2"/>
            <a:endCxn id="6" idx="3"/>
          </p:cNvCxnSpPr>
          <p:nvPr/>
        </p:nvCxnSpPr>
        <p:spPr>
          <a:xfrm rot="5400000">
            <a:off x="3636596" y="1916716"/>
            <a:ext cx="459916" cy="1427833"/>
          </a:xfrm>
          <a:prstGeom prst="curvedConnector2">
            <a:avLst/>
          </a:prstGeom>
          <a:ln w="9525">
            <a:solidFill>
              <a:schemeClr val="accent1">
                <a:lumMod val="60000"/>
                <a:lumOff val="4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C5655087-1B45-4A21-A80F-C28977C59F04}"/>
              </a:ext>
            </a:extLst>
          </p:cNvPr>
          <p:cNvCxnSpPr>
            <a:cxnSpLocks/>
            <a:stCxn id="5" idx="1"/>
            <a:endCxn id="3" idx="3"/>
          </p:cNvCxnSpPr>
          <p:nvPr/>
        </p:nvCxnSpPr>
        <p:spPr>
          <a:xfrm rot="10800000">
            <a:off x="2515116" y="1707788"/>
            <a:ext cx="899002" cy="2049"/>
          </a:xfrm>
          <a:prstGeom prst="bentConnector3">
            <a:avLst/>
          </a:prstGeom>
          <a:ln w="9525">
            <a:solidFill>
              <a:schemeClr val="accent1">
                <a:lumMod val="60000"/>
                <a:lumOff val="4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96EA8BC0-1E3D-14D8-AC42-514745302DFA}"/>
              </a:ext>
            </a:extLst>
          </p:cNvPr>
          <p:cNvCxnSpPr>
            <a:cxnSpLocks/>
            <a:stCxn id="5" idx="3"/>
            <a:endCxn id="4" idx="1"/>
          </p:cNvCxnSpPr>
          <p:nvPr/>
        </p:nvCxnSpPr>
        <p:spPr>
          <a:xfrm flipV="1">
            <a:off x="5722626" y="1707787"/>
            <a:ext cx="906258" cy="2049"/>
          </a:xfrm>
          <a:prstGeom prst="bentConnector3">
            <a:avLst/>
          </a:prstGeom>
          <a:ln w="9525">
            <a:solidFill>
              <a:schemeClr val="accent1">
                <a:lumMod val="60000"/>
                <a:lumOff val="40000"/>
              </a:schemeClr>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A2CE15DA-B2DE-A134-D95C-4369C47FDDB2}"/>
              </a:ext>
            </a:extLst>
          </p:cNvPr>
          <p:cNvSpPr/>
          <p:nvPr/>
        </p:nvSpPr>
        <p:spPr>
          <a:xfrm>
            <a:off x="3320470" y="1011640"/>
            <a:ext cx="2520000" cy="1389034"/>
          </a:xfrm>
          <a:prstGeom prst="roundRect">
            <a:avLst/>
          </a:prstGeom>
          <a:solidFill>
            <a:schemeClr val="tx2">
              <a:lumMod val="50000"/>
            </a:schemeClr>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800" dirty="0">
              <a:solidFill>
                <a:prstClr val="white"/>
              </a:solidFill>
              <a:latin typeface="Trebuchet MS"/>
            </a:endParaRPr>
          </a:p>
        </p:txBody>
      </p:sp>
      <p:sp>
        <p:nvSpPr>
          <p:cNvPr id="5" name="TextBox 4">
            <a:extLst>
              <a:ext uri="{FF2B5EF4-FFF2-40B4-BE49-F238E27FC236}">
                <a16:creationId xmlns:a16="http://schemas.microsoft.com/office/drawing/2014/main" id="{05111DCB-7F88-1D3A-D7C5-18ADACF01865}"/>
              </a:ext>
            </a:extLst>
          </p:cNvPr>
          <p:cNvSpPr txBox="1"/>
          <p:nvPr/>
        </p:nvSpPr>
        <p:spPr>
          <a:xfrm>
            <a:off x="3414118" y="1125060"/>
            <a:ext cx="2308508" cy="1169551"/>
          </a:xfrm>
          <a:prstGeom prst="rect">
            <a:avLst/>
          </a:prstGeom>
          <a:noFill/>
        </p:spPr>
        <p:txBody>
          <a:bodyPr wrap="square" rtlCol="0">
            <a:spAutoFit/>
          </a:bodyPr>
          <a:lstStyle/>
          <a:p>
            <a:pPr algn="ctr" defTabSz="457189"/>
            <a:r>
              <a:rPr lang="en-IN" sz="1400" b="1" dirty="0">
                <a:solidFill>
                  <a:srgbClr val="BED730"/>
                </a:solidFill>
                <a:latin typeface="Trebuchet MS" panose="020B0703020202090204" pitchFamily="34" charset="0"/>
                <a:ea typeface="Times New Roman" panose="02020603050405020304" pitchFamily="18" charset="0"/>
                <a:cs typeface="Aptos" panose="020B0004020202020204" pitchFamily="34" charset="0"/>
              </a:rPr>
              <a:t>Outcome-based Network Managed Services enabling scalability &amp; reliability to empower digitization</a:t>
            </a:r>
            <a:endParaRPr lang="en-IN" sz="1400" b="1" dirty="0">
              <a:solidFill>
                <a:srgbClr val="BED730"/>
              </a:solidFill>
              <a:latin typeface="Trebuchet MS" panose="020B0703020202090204" pitchFamily="34" charset="0"/>
              <a:ea typeface="Calibri" panose="020F0502020204030204" pitchFamily="34" charset="0"/>
              <a:cs typeface="Aptos" panose="020B0004020202020204" pitchFamily="34" charset="0"/>
            </a:endParaRPr>
          </a:p>
        </p:txBody>
      </p:sp>
      <p:sp>
        <p:nvSpPr>
          <p:cNvPr id="11" name="TextBox 10">
            <a:extLst>
              <a:ext uri="{FF2B5EF4-FFF2-40B4-BE49-F238E27FC236}">
                <a16:creationId xmlns:a16="http://schemas.microsoft.com/office/drawing/2014/main" id="{A5C84A43-D171-12A0-F8E0-D3E1104F9A55}"/>
              </a:ext>
            </a:extLst>
          </p:cNvPr>
          <p:cNvSpPr txBox="1"/>
          <p:nvPr/>
        </p:nvSpPr>
        <p:spPr>
          <a:xfrm>
            <a:off x="3274240" y="4056320"/>
            <a:ext cx="2601772" cy="276999"/>
          </a:xfrm>
          <a:prstGeom prst="rect">
            <a:avLst/>
          </a:prstGeom>
          <a:noFill/>
        </p:spPr>
        <p:txBody>
          <a:bodyPr wrap="square" rtlCol="0">
            <a:spAutoFit/>
          </a:bodyPr>
          <a:lstStyle>
            <a:defPPr>
              <a:defRPr lang="en-US"/>
            </a:defPPr>
            <a:lvl1pPr algn="ctr">
              <a:defRPr sz="1200" b="1">
                <a:solidFill>
                  <a:schemeClr val="accent2"/>
                </a:solidFill>
              </a:defRPr>
            </a:lvl1pPr>
          </a:lstStyle>
          <a:p>
            <a:pPr defTabSz="457189"/>
            <a:r>
              <a:rPr lang="en-US" dirty="0">
                <a:solidFill>
                  <a:srgbClr val="BFD72F"/>
                </a:solidFill>
                <a:latin typeface="Trebuchet MS"/>
              </a:rPr>
              <a:t>Service Delivery Platform</a:t>
            </a:r>
          </a:p>
        </p:txBody>
      </p:sp>
      <p:graphicFrame>
        <p:nvGraphicFramePr>
          <p:cNvPr id="12" name="Diagram 11">
            <a:extLst>
              <a:ext uri="{FF2B5EF4-FFF2-40B4-BE49-F238E27FC236}">
                <a16:creationId xmlns:a16="http://schemas.microsoft.com/office/drawing/2014/main" id="{9F7A471A-40E1-32F7-EE44-97421C9A359A}"/>
              </a:ext>
            </a:extLst>
          </p:cNvPr>
          <p:cNvGraphicFramePr/>
          <p:nvPr>
            <p:extLst>
              <p:ext uri="{D42A27DB-BD31-4B8C-83A1-F6EECF244321}">
                <p14:modId xmlns:p14="http://schemas.microsoft.com/office/powerpoint/2010/main" val="2847211154"/>
              </p:ext>
            </p:extLst>
          </p:nvPr>
        </p:nvGraphicFramePr>
        <p:xfrm>
          <a:off x="323850" y="4413787"/>
          <a:ext cx="8496300" cy="31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87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a:extLst>
              <a:ext uri="{FF2B5EF4-FFF2-40B4-BE49-F238E27FC236}">
                <a16:creationId xmlns:a16="http://schemas.microsoft.com/office/drawing/2014/main" id="{50EF13ED-F773-B807-2022-5414BD4FC588}"/>
              </a:ext>
            </a:extLst>
          </p:cNvPr>
          <p:cNvSpPr/>
          <p:nvPr/>
        </p:nvSpPr>
        <p:spPr>
          <a:xfrm>
            <a:off x="4751388" y="987414"/>
            <a:ext cx="4068762" cy="288000"/>
          </a:xfrm>
          <a:prstGeom prst="homePlate">
            <a:avLst/>
          </a:prstGeom>
          <a:solidFill>
            <a:srgbClr val="10253F">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600" b="1">
              <a:solidFill>
                <a:prstClr val="white"/>
              </a:solidFill>
              <a:latin typeface="Trebuchet MS" panose="020B0703020202090204" pitchFamily="34" charset="0"/>
            </a:endParaRPr>
          </a:p>
        </p:txBody>
      </p:sp>
      <p:sp>
        <p:nvSpPr>
          <p:cNvPr id="19" name="Pentagon 18">
            <a:extLst>
              <a:ext uri="{FF2B5EF4-FFF2-40B4-BE49-F238E27FC236}">
                <a16:creationId xmlns:a16="http://schemas.microsoft.com/office/drawing/2014/main" id="{9FFCB5CE-FC7F-6B7A-37DD-6B38DD0D7588}"/>
              </a:ext>
            </a:extLst>
          </p:cNvPr>
          <p:cNvSpPr/>
          <p:nvPr/>
        </p:nvSpPr>
        <p:spPr>
          <a:xfrm>
            <a:off x="4751388" y="2032667"/>
            <a:ext cx="4068762" cy="288000"/>
          </a:xfrm>
          <a:prstGeom prst="homePlate">
            <a:avLst/>
          </a:prstGeom>
          <a:solidFill>
            <a:srgbClr val="10253F">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600" b="1">
              <a:solidFill>
                <a:prstClr val="white"/>
              </a:solidFill>
              <a:latin typeface="Trebuchet MS" panose="020B0703020202090204" pitchFamily="34" charset="0"/>
            </a:endParaRPr>
          </a:p>
        </p:txBody>
      </p:sp>
      <p:sp>
        <p:nvSpPr>
          <p:cNvPr id="20" name="Pentagon 19">
            <a:extLst>
              <a:ext uri="{FF2B5EF4-FFF2-40B4-BE49-F238E27FC236}">
                <a16:creationId xmlns:a16="http://schemas.microsoft.com/office/drawing/2014/main" id="{38B548D8-0D01-AA7E-434D-24624B75FECF}"/>
              </a:ext>
            </a:extLst>
          </p:cNvPr>
          <p:cNvSpPr/>
          <p:nvPr/>
        </p:nvSpPr>
        <p:spPr>
          <a:xfrm>
            <a:off x="4751388" y="2808510"/>
            <a:ext cx="4068762" cy="288000"/>
          </a:xfrm>
          <a:prstGeom prst="homePlate">
            <a:avLst/>
          </a:prstGeom>
          <a:solidFill>
            <a:srgbClr val="10253F">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endParaRPr lang="en-US" sz="1600" b="1">
              <a:solidFill>
                <a:prstClr val="white"/>
              </a:solidFill>
              <a:latin typeface="Trebuchet MS" panose="020B0703020202090204" pitchFamily="34" charset="0"/>
            </a:endParaRPr>
          </a:p>
        </p:txBody>
      </p:sp>
      <p:sp>
        <p:nvSpPr>
          <p:cNvPr id="7" name="TextBox 6">
            <a:extLst>
              <a:ext uri="{FF2B5EF4-FFF2-40B4-BE49-F238E27FC236}">
                <a16:creationId xmlns:a16="http://schemas.microsoft.com/office/drawing/2014/main" id="{DEA0C0FB-2343-5AB5-7803-D9424C3C91B4}"/>
              </a:ext>
            </a:extLst>
          </p:cNvPr>
          <p:cNvSpPr txBox="1"/>
          <p:nvPr/>
        </p:nvSpPr>
        <p:spPr>
          <a:xfrm>
            <a:off x="4751388" y="987414"/>
            <a:ext cx="2603019" cy="288000"/>
          </a:xfrm>
          <a:prstGeom prst="rect">
            <a:avLst/>
          </a:prstGeom>
          <a:noFill/>
        </p:spPr>
        <p:txBody>
          <a:bodyPr wrap="square" rtlCol="0">
            <a:spAutoFit/>
          </a:bodyPr>
          <a:lstStyle/>
          <a:p>
            <a:r>
              <a:rPr lang="en-US" sz="1200" b="1" dirty="0">
                <a:solidFill>
                  <a:srgbClr val="BED730"/>
                </a:solidFill>
              </a:rPr>
              <a:t>Connected Factory Solutions</a:t>
            </a:r>
          </a:p>
        </p:txBody>
      </p:sp>
      <p:sp>
        <p:nvSpPr>
          <p:cNvPr id="2" name="Title 1">
            <a:extLst>
              <a:ext uri="{FF2B5EF4-FFF2-40B4-BE49-F238E27FC236}">
                <a16:creationId xmlns:a16="http://schemas.microsoft.com/office/drawing/2014/main" id="{C66F6925-511D-87FC-A0A4-F2821B6F7BCC}"/>
              </a:ext>
            </a:extLst>
          </p:cNvPr>
          <p:cNvSpPr>
            <a:spLocks noGrp="1"/>
          </p:cNvSpPr>
          <p:nvPr>
            <p:ph type="title"/>
          </p:nvPr>
        </p:nvSpPr>
        <p:spPr>
          <a:xfrm>
            <a:off x="324000" y="211574"/>
            <a:ext cx="8496150" cy="415490"/>
          </a:xfrm>
        </p:spPr>
        <p:txBody>
          <a:bodyPr/>
          <a:lstStyle/>
          <a:p>
            <a:r>
              <a:rPr lang="en-US" dirty="0"/>
              <a:t>Smart manufacturing solutions</a:t>
            </a:r>
          </a:p>
        </p:txBody>
      </p:sp>
      <p:pic>
        <p:nvPicPr>
          <p:cNvPr id="1026" name="Picture 2" descr="Manufacturing Network Solutions to avoid production slowdowns and prevent  cyber risks - Profitap">
            <a:extLst>
              <a:ext uri="{FF2B5EF4-FFF2-40B4-BE49-F238E27FC236}">
                <a16:creationId xmlns:a16="http://schemas.microsoft.com/office/drawing/2014/main" id="{827AC1DA-2D6D-145E-20FF-9B2C2EBD2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987415"/>
            <a:ext cx="4075118" cy="28597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7DD2E2C-FC19-89B1-AA23-49F5370A694C}"/>
              </a:ext>
            </a:extLst>
          </p:cNvPr>
          <p:cNvSpPr txBox="1"/>
          <p:nvPr/>
        </p:nvSpPr>
        <p:spPr>
          <a:xfrm>
            <a:off x="4751388" y="2804785"/>
            <a:ext cx="3068540" cy="276999"/>
          </a:xfrm>
          <a:prstGeom prst="rect">
            <a:avLst/>
          </a:prstGeom>
          <a:noFill/>
        </p:spPr>
        <p:txBody>
          <a:bodyPr wrap="square" rtlCol="0">
            <a:spAutoFit/>
          </a:bodyPr>
          <a:lstStyle/>
          <a:p>
            <a:r>
              <a:rPr lang="en-US" sz="1200" b="1" dirty="0">
                <a:solidFill>
                  <a:srgbClr val="BED730"/>
                </a:solidFill>
              </a:rPr>
              <a:t>Smart Applications</a:t>
            </a:r>
          </a:p>
        </p:txBody>
      </p:sp>
      <p:sp>
        <p:nvSpPr>
          <p:cNvPr id="4" name="TextBox 3">
            <a:extLst>
              <a:ext uri="{FF2B5EF4-FFF2-40B4-BE49-F238E27FC236}">
                <a16:creationId xmlns:a16="http://schemas.microsoft.com/office/drawing/2014/main" id="{C753499F-B792-CD5B-0E6D-FEEEB228E291}"/>
              </a:ext>
            </a:extLst>
          </p:cNvPr>
          <p:cNvSpPr txBox="1"/>
          <p:nvPr/>
        </p:nvSpPr>
        <p:spPr>
          <a:xfrm>
            <a:off x="4751388" y="2028942"/>
            <a:ext cx="3068540" cy="276999"/>
          </a:xfrm>
          <a:prstGeom prst="rect">
            <a:avLst/>
          </a:prstGeom>
          <a:noFill/>
        </p:spPr>
        <p:txBody>
          <a:bodyPr wrap="square" rtlCol="0">
            <a:spAutoFit/>
          </a:bodyPr>
          <a:lstStyle/>
          <a:p>
            <a:r>
              <a:rPr lang="en-US" sz="1200" b="1" dirty="0">
                <a:solidFill>
                  <a:srgbClr val="BED730"/>
                </a:solidFill>
              </a:rPr>
              <a:t>Secure Network </a:t>
            </a:r>
          </a:p>
        </p:txBody>
      </p:sp>
      <p:sp>
        <p:nvSpPr>
          <p:cNvPr id="12" name="TextBox 11">
            <a:extLst>
              <a:ext uri="{FF2B5EF4-FFF2-40B4-BE49-F238E27FC236}">
                <a16:creationId xmlns:a16="http://schemas.microsoft.com/office/drawing/2014/main" id="{808A0BD7-B07A-D56D-EE32-FB0D82EC4E59}"/>
              </a:ext>
            </a:extLst>
          </p:cNvPr>
          <p:cNvSpPr txBox="1"/>
          <p:nvPr/>
        </p:nvSpPr>
        <p:spPr>
          <a:xfrm>
            <a:off x="323850" y="4049467"/>
            <a:ext cx="8496300" cy="284685"/>
          </a:xfrm>
          <a:prstGeom prst="rect">
            <a:avLst/>
          </a:prstGeom>
        </p:spPr>
        <p:txBody>
          <a:bodyPr vert="horz" wrap="square" lIns="0" tIns="34286" rIns="68571" bIns="34286" rtlCol="0" anchor="ctr">
            <a:spAutoFit/>
          </a:bodyPr>
          <a:lstStyle>
            <a:lvl1pPr defTabSz="1218928">
              <a:spcBef>
                <a:spcPct val="0"/>
              </a:spcBef>
              <a:buNone/>
              <a:defRPr kumimoji="0" lang="en-US" sz="2667" b="1" i="0" u="none" strike="noStrike" cap="all" spc="0" normalizeH="0" baseline="0" noProof="0">
                <a:ln>
                  <a:noFill/>
                </a:ln>
                <a:solidFill>
                  <a:srgbClr val="BED730"/>
                </a:solidFill>
                <a:effectLst/>
                <a:uLnTx/>
                <a:uFillTx/>
                <a:latin typeface="TheSansOffice" panose="020B0503040302060204" pitchFamily="34" charset="0"/>
                <a:ea typeface="+mj-ea"/>
                <a:cs typeface="+mj-cs"/>
              </a:defRPr>
            </a:lvl1pPr>
          </a:lstStyle>
          <a:p>
            <a:pPr algn="ctr"/>
            <a:r>
              <a:rPr lang="en-IN" sz="1400" dirty="0"/>
              <a:t>Work from anywhere - workload everywhere </a:t>
            </a:r>
            <a:endParaRPr lang="en-US" sz="1400" dirty="0"/>
          </a:p>
        </p:txBody>
      </p:sp>
      <p:graphicFrame>
        <p:nvGraphicFramePr>
          <p:cNvPr id="11" name="Diagram 10">
            <a:extLst>
              <a:ext uri="{FF2B5EF4-FFF2-40B4-BE49-F238E27FC236}">
                <a16:creationId xmlns:a16="http://schemas.microsoft.com/office/drawing/2014/main" id="{39BC8A90-44FC-0757-529A-CC8573DF3E8C}"/>
              </a:ext>
            </a:extLst>
          </p:cNvPr>
          <p:cNvGraphicFramePr/>
          <p:nvPr>
            <p:extLst>
              <p:ext uri="{D42A27DB-BD31-4B8C-83A1-F6EECF244321}">
                <p14:modId xmlns:p14="http://schemas.microsoft.com/office/powerpoint/2010/main" val="3244313725"/>
              </p:ext>
            </p:extLst>
          </p:nvPr>
        </p:nvGraphicFramePr>
        <p:xfrm>
          <a:off x="323850" y="4413787"/>
          <a:ext cx="8496300" cy="318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CD8704F0-9231-5D17-8505-E1F6F142C1EC}"/>
              </a:ext>
            </a:extLst>
          </p:cNvPr>
          <p:cNvSpPr txBox="1"/>
          <p:nvPr/>
        </p:nvSpPr>
        <p:spPr>
          <a:xfrm>
            <a:off x="4930776" y="1275414"/>
            <a:ext cx="3889374" cy="646331"/>
          </a:xfrm>
          <a:prstGeom prst="rect">
            <a:avLst/>
          </a:prstGeom>
          <a:noFill/>
        </p:spPr>
        <p:txBody>
          <a:bodyPr wrap="square" rtlCol="0">
            <a:spAutoFit/>
          </a:bodyPr>
          <a:lstStyle/>
          <a:p>
            <a:pPr marL="177800" indent="-169863">
              <a:buFont typeface="Arial" panose="020B0604020202020204" pitchFamily="34" charset="0"/>
              <a:buChar char="•"/>
            </a:pPr>
            <a:r>
              <a:rPr lang="en-US" sz="900" dirty="0">
                <a:solidFill>
                  <a:schemeClr val="bg1"/>
                </a:solidFill>
              </a:rPr>
              <a:t>IOT Network Access Solutions</a:t>
            </a:r>
          </a:p>
          <a:p>
            <a:pPr marL="177800" indent="-169863">
              <a:buFont typeface="Arial" panose="020B0604020202020204" pitchFamily="34" charset="0"/>
              <a:buChar char="•"/>
            </a:pPr>
            <a:r>
              <a:rPr lang="en-US" sz="900" dirty="0">
                <a:solidFill>
                  <a:schemeClr val="bg1"/>
                </a:solidFill>
              </a:rPr>
              <a:t>Wifi6  / Pvt 5G Wireless Access</a:t>
            </a:r>
          </a:p>
          <a:p>
            <a:pPr marL="177800" indent="-169863">
              <a:buFont typeface="Arial" panose="020B0604020202020204" pitchFamily="34" charset="0"/>
              <a:buChar char="•"/>
            </a:pPr>
            <a:r>
              <a:rPr lang="en-US" sz="900" dirty="0">
                <a:solidFill>
                  <a:schemeClr val="bg1"/>
                </a:solidFill>
              </a:rPr>
              <a:t>Software Defined Visibility &amp; Control</a:t>
            </a:r>
          </a:p>
          <a:p>
            <a:pPr marL="177800" indent="-169863">
              <a:buFont typeface="Arial" panose="020B0604020202020204" pitchFamily="34" charset="0"/>
              <a:buChar char="•"/>
            </a:pPr>
            <a:r>
              <a:rPr lang="en-US" sz="900" dirty="0">
                <a:solidFill>
                  <a:schemeClr val="bg1"/>
                </a:solidFill>
              </a:rPr>
              <a:t>EDGE Computing Infrastructure</a:t>
            </a:r>
          </a:p>
        </p:txBody>
      </p:sp>
      <p:sp>
        <p:nvSpPr>
          <p:cNvPr id="14" name="TextBox 13">
            <a:extLst>
              <a:ext uri="{FF2B5EF4-FFF2-40B4-BE49-F238E27FC236}">
                <a16:creationId xmlns:a16="http://schemas.microsoft.com/office/drawing/2014/main" id="{DD14F7C2-775F-E994-3CAB-412A13DFFE1F}"/>
              </a:ext>
            </a:extLst>
          </p:cNvPr>
          <p:cNvSpPr txBox="1"/>
          <p:nvPr/>
        </p:nvSpPr>
        <p:spPr>
          <a:xfrm>
            <a:off x="4930776" y="2320667"/>
            <a:ext cx="3889374" cy="369332"/>
          </a:xfrm>
          <a:prstGeom prst="rect">
            <a:avLst/>
          </a:prstGeom>
          <a:noFill/>
        </p:spPr>
        <p:txBody>
          <a:bodyPr wrap="square" rtlCol="0">
            <a:spAutoFit/>
          </a:bodyPr>
          <a:lstStyle/>
          <a:p>
            <a:pPr marL="177800" indent="-169863">
              <a:buFont typeface="Arial" panose="020B0604020202020204" pitchFamily="34" charset="0"/>
              <a:buChar char="•"/>
            </a:pPr>
            <a:r>
              <a:rPr lang="en-US" sz="900" dirty="0">
                <a:solidFill>
                  <a:schemeClr val="bg1"/>
                </a:solidFill>
              </a:rPr>
              <a:t>IOT Network Security  </a:t>
            </a:r>
          </a:p>
          <a:p>
            <a:pPr marL="177800" indent="-169863">
              <a:buFont typeface="Arial" panose="020B0604020202020204" pitchFamily="34" charset="0"/>
              <a:buChar char="•"/>
            </a:pPr>
            <a:r>
              <a:rPr lang="en-US" sz="900" dirty="0">
                <a:solidFill>
                  <a:schemeClr val="bg1"/>
                </a:solidFill>
              </a:rPr>
              <a:t>IT/OT Security </a:t>
            </a:r>
          </a:p>
        </p:txBody>
      </p:sp>
      <p:sp>
        <p:nvSpPr>
          <p:cNvPr id="15" name="TextBox 14">
            <a:extLst>
              <a:ext uri="{FF2B5EF4-FFF2-40B4-BE49-F238E27FC236}">
                <a16:creationId xmlns:a16="http://schemas.microsoft.com/office/drawing/2014/main" id="{C69475A6-4A67-D6EF-3CD0-C709D09EB26D}"/>
              </a:ext>
            </a:extLst>
          </p:cNvPr>
          <p:cNvSpPr txBox="1"/>
          <p:nvPr/>
        </p:nvSpPr>
        <p:spPr>
          <a:xfrm>
            <a:off x="4930776" y="3098671"/>
            <a:ext cx="3889374" cy="646331"/>
          </a:xfrm>
          <a:prstGeom prst="rect">
            <a:avLst/>
          </a:prstGeom>
          <a:noFill/>
        </p:spPr>
        <p:txBody>
          <a:bodyPr wrap="square" rtlCol="0">
            <a:spAutoFit/>
          </a:bodyPr>
          <a:lstStyle/>
          <a:p>
            <a:pPr marL="177800" indent="-169863">
              <a:buFont typeface="Arial" panose="020B0604020202020204" pitchFamily="34" charset="0"/>
              <a:buChar char="•"/>
            </a:pPr>
            <a:r>
              <a:rPr lang="en-US" sz="900" dirty="0">
                <a:solidFill>
                  <a:schemeClr val="bg1"/>
                </a:solidFill>
              </a:rPr>
              <a:t>Asset Tracking &amp; control</a:t>
            </a:r>
          </a:p>
          <a:p>
            <a:pPr marL="177800" indent="-169863">
              <a:buFont typeface="Arial" panose="020B0604020202020204" pitchFamily="34" charset="0"/>
              <a:buChar char="•"/>
            </a:pPr>
            <a:r>
              <a:rPr lang="en-US" sz="900" dirty="0">
                <a:solidFill>
                  <a:schemeClr val="bg1"/>
                </a:solidFill>
              </a:rPr>
              <a:t>Safe Working Environment</a:t>
            </a:r>
          </a:p>
          <a:p>
            <a:pPr marL="177800" indent="-169863">
              <a:buFont typeface="Arial" panose="020B0604020202020204" pitchFamily="34" charset="0"/>
              <a:buChar char="•"/>
            </a:pPr>
            <a:r>
              <a:rPr lang="en-US" sz="900" dirty="0">
                <a:solidFill>
                  <a:schemeClr val="bg1"/>
                </a:solidFill>
              </a:rPr>
              <a:t>Process Automation / Quality Control</a:t>
            </a:r>
          </a:p>
          <a:p>
            <a:pPr marL="177800" indent="-169863">
              <a:buFont typeface="Arial" panose="020B0604020202020204" pitchFamily="34" charset="0"/>
              <a:buChar char="•"/>
            </a:pPr>
            <a:r>
              <a:rPr lang="en-US" sz="900" dirty="0">
                <a:solidFill>
                  <a:schemeClr val="bg1"/>
                </a:solidFill>
              </a:rPr>
              <a:t>Physical Security – Surveillance &amp; Access</a:t>
            </a:r>
          </a:p>
        </p:txBody>
      </p:sp>
    </p:spTree>
    <p:extLst>
      <p:ext uri="{BB962C8B-B14F-4D97-AF65-F5344CB8AC3E}">
        <p14:creationId xmlns:p14="http://schemas.microsoft.com/office/powerpoint/2010/main" val="288415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1AF74-6187-71A6-8B89-B5A5351DC9CB}"/>
              </a:ext>
            </a:extLst>
          </p:cNvPr>
          <p:cNvSpPr>
            <a:spLocks noGrp="1"/>
          </p:cNvSpPr>
          <p:nvPr>
            <p:ph type="title"/>
          </p:nvPr>
        </p:nvSpPr>
        <p:spPr>
          <a:xfrm>
            <a:off x="324000" y="211574"/>
            <a:ext cx="8496150" cy="415490"/>
          </a:xfrm>
        </p:spPr>
        <p:txBody>
          <a:bodyPr/>
          <a:lstStyle/>
          <a:p>
            <a:r>
              <a:rPr lang="en-US" dirty="0"/>
              <a:t>NETWORK DIGITAL SERVICE DELIVERY PLATFORM </a:t>
            </a:r>
          </a:p>
        </p:txBody>
      </p:sp>
      <p:pic>
        <p:nvPicPr>
          <p:cNvPr id="11" name="Graphic 10">
            <a:extLst>
              <a:ext uri="{FF2B5EF4-FFF2-40B4-BE49-F238E27FC236}">
                <a16:creationId xmlns:a16="http://schemas.microsoft.com/office/drawing/2014/main" id="{841CD944-FEE5-72BB-C811-F307953E20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6728" y="987129"/>
            <a:ext cx="7591221" cy="3825380"/>
          </a:xfrm>
          <a:prstGeom prst="rect">
            <a:avLst/>
          </a:prstGeom>
        </p:spPr>
      </p:pic>
      <p:sp>
        <p:nvSpPr>
          <p:cNvPr id="12" name="TextBox 11">
            <a:extLst>
              <a:ext uri="{FF2B5EF4-FFF2-40B4-BE49-F238E27FC236}">
                <a16:creationId xmlns:a16="http://schemas.microsoft.com/office/drawing/2014/main" id="{A0318BE6-59AF-6F40-EB42-4A38741F9BCB}"/>
              </a:ext>
            </a:extLst>
          </p:cNvPr>
          <p:cNvSpPr txBox="1"/>
          <p:nvPr/>
        </p:nvSpPr>
        <p:spPr>
          <a:xfrm>
            <a:off x="5493294" y="987426"/>
            <a:ext cx="3326856" cy="2077492"/>
          </a:xfrm>
          <a:prstGeom prst="rect">
            <a:avLst/>
          </a:prstGeom>
          <a:noFill/>
          <a:ln>
            <a:noFill/>
          </a:ln>
        </p:spPr>
        <p:txBody>
          <a:bodyPr wrap="square" rtlCol="0">
            <a:spAutoFit/>
          </a:bodyPr>
          <a:lstStyle/>
          <a:p>
            <a:pPr defTabSz="457189">
              <a:spcBef>
                <a:spcPts val="600"/>
              </a:spcBef>
            </a:pPr>
            <a:r>
              <a:rPr lang="en-US" sz="1050" b="1" dirty="0">
                <a:solidFill>
                  <a:srgbClr val="BED730"/>
                </a:solidFill>
                <a:latin typeface="Trebuchet MS"/>
              </a:rPr>
              <a:t>Automation &amp; AI Driven </a:t>
            </a:r>
          </a:p>
          <a:p>
            <a:pPr marL="271457" indent="-93661" defTabSz="457189">
              <a:buFont typeface="Arial" panose="020B0604020202020204" pitchFamily="34" charset="0"/>
              <a:buChar char="•"/>
            </a:pPr>
            <a:r>
              <a:rPr lang="en-US" sz="900" dirty="0">
                <a:solidFill>
                  <a:prstClr val="white"/>
                </a:solidFill>
                <a:latin typeface="Trebuchet MS"/>
              </a:rPr>
              <a:t>Incident Co-relation, Diagnostics Bots, Service Provisioning, Predictive Insights &amp; AIOps</a:t>
            </a:r>
          </a:p>
          <a:p>
            <a:pPr defTabSz="457189">
              <a:spcBef>
                <a:spcPts val="600"/>
              </a:spcBef>
            </a:pPr>
            <a:r>
              <a:rPr lang="en-US" sz="1050" b="1" dirty="0">
                <a:solidFill>
                  <a:srgbClr val="BED730"/>
                </a:solidFill>
                <a:latin typeface="Trebuchet MS"/>
              </a:rPr>
              <a:t>Network Observability</a:t>
            </a:r>
          </a:p>
          <a:p>
            <a:pPr marL="271457" indent="-93661" defTabSz="457189">
              <a:buFont typeface="Arial" panose="020B0604020202020204" pitchFamily="34" charset="0"/>
              <a:buChar char="•"/>
            </a:pPr>
            <a:r>
              <a:rPr lang="en-US" sz="900" b="1" dirty="0">
                <a:solidFill>
                  <a:prstClr val="white"/>
                </a:solidFill>
                <a:latin typeface="Trebuchet MS"/>
              </a:rPr>
              <a:t>End to End visibility:  </a:t>
            </a:r>
            <a:r>
              <a:rPr lang="en-US" sz="900" dirty="0">
                <a:solidFill>
                  <a:prstClr val="white"/>
                </a:solidFill>
                <a:latin typeface="Trebuchet MS"/>
              </a:rPr>
              <a:t>Topology, Service Relationship &amp; End user experience</a:t>
            </a:r>
          </a:p>
          <a:p>
            <a:pPr defTabSz="457189">
              <a:spcBef>
                <a:spcPts val="600"/>
              </a:spcBef>
            </a:pPr>
            <a:r>
              <a:rPr lang="en-US" sz="1050" b="1" dirty="0">
                <a:solidFill>
                  <a:srgbClr val="BED730"/>
                </a:solidFill>
                <a:latin typeface="Trebuchet MS"/>
              </a:rPr>
              <a:t>Customer Experience </a:t>
            </a:r>
          </a:p>
          <a:p>
            <a:pPr marL="271457" indent="-93661" defTabSz="457189">
              <a:buFont typeface="Arial" panose="020B0604020202020204" pitchFamily="34" charset="0"/>
              <a:buChar char="•"/>
            </a:pPr>
            <a:r>
              <a:rPr lang="en-US" sz="900" dirty="0">
                <a:solidFill>
                  <a:prstClr val="white"/>
                </a:solidFill>
                <a:latin typeface="Trebuchet MS"/>
              </a:rPr>
              <a:t>Aakash provides intuitive Analytics, Inventory &amp; Self Service</a:t>
            </a:r>
          </a:p>
          <a:p>
            <a:pPr defTabSz="457189">
              <a:spcBef>
                <a:spcPts val="600"/>
              </a:spcBef>
            </a:pPr>
            <a:r>
              <a:rPr lang="en-US" sz="1050" b="1" dirty="0">
                <a:solidFill>
                  <a:srgbClr val="BED730"/>
                </a:solidFill>
                <a:latin typeface="Trebuchet MS"/>
              </a:rPr>
              <a:t>Tools Integration</a:t>
            </a:r>
          </a:p>
          <a:p>
            <a:pPr marL="271457" indent="-93661" defTabSz="457189">
              <a:buFont typeface="Arial" panose="020B0604020202020204" pitchFamily="34" charset="0"/>
              <a:buChar char="•"/>
            </a:pPr>
            <a:r>
              <a:rPr lang="en-US" sz="900" dirty="0">
                <a:solidFill>
                  <a:prstClr val="white"/>
                </a:solidFill>
                <a:latin typeface="Trebuchet MS"/>
              </a:rPr>
              <a:t>Multi Vendor NMS, EMS &amp; Controllers. E-Bonding with key Telco’s &amp; OEM’s ITSM tools</a:t>
            </a:r>
          </a:p>
        </p:txBody>
      </p:sp>
      <p:sp>
        <p:nvSpPr>
          <p:cNvPr id="5" name="TextBox 4">
            <a:extLst>
              <a:ext uri="{FF2B5EF4-FFF2-40B4-BE49-F238E27FC236}">
                <a16:creationId xmlns:a16="http://schemas.microsoft.com/office/drawing/2014/main" id="{328C2F8F-80F9-A642-5CA4-6C55E766A79C}"/>
              </a:ext>
            </a:extLst>
          </p:cNvPr>
          <p:cNvSpPr txBox="1"/>
          <p:nvPr/>
        </p:nvSpPr>
        <p:spPr>
          <a:xfrm>
            <a:off x="2014696" y="1607733"/>
            <a:ext cx="698360" cy="169277"/>
          </a:xfrm>
          <a:prstGeom prst="rect">
            <a:avLst/>
          </a:prstGeom>
          <a:solidFill>
            <a:srgbClr val="FDEADA"/>
          </a:solidFill>
        </p:spPr>
        <p:txBody>
          <a:bodyPr wrap="square" rtlCol="0">
            <a:spAutoFit/>
          </a:bodyPr>
          <a:lstStyle/>
          <a:p>
            <a:pPr algn="ctr" defTabSz="457189"/>
            <a:r>
              <a:rPr lang="en-US" sz="500" dirty="0">
                <a:solidFill>
                  <a:prstClr val="black"/>
                </a:solidFill>
                <a:latin typeface="Trebuchet MS"/>
              </a:rPr>
              <a:t>ITSM</a:t>
            </a:r>
          </a:p>
        </p:txBody>
      </p:sp>
    </p:spTree>
    <p:extLst>
      <p:ext uri="{BB962C8B-B14F-4D97-AF65-F5344CB8AC3E}">
        <p14:creationId xmlns:p14="http://schemas.microsoft.com/office/powerpoint/2010/main" val="17878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D2BB0F3B-6B19-40FB-DA9E-DB8772D840B3}"/>
              </a:ext>
            </a:extLst>
          </p:cNvPr>
          <p:cNvPicPr>
            <a:picLocks noChangeAspect="1"/>
          </p:cNvPicPr>
          <p:nvPr/>
        </p:nvPicPr>
        <p:blipFill>
          <a:blip r:embed="rId2"/>
          <a:stretch>
            <a:fillRect/>
          </a:stretch>
        </p:blipFill>
        <p:spPr>
          <a:xfrm>
            <a:off x="2257754" y="1836390"/>
            <a:ext cx="1403565" cy="1620000"/>
          </a:xfrm>
          <a:prstGeom prst="rect">
            <a:avLst/>
          </a:prstGeom>
        </p:spPr>
      </p:pic>
      <p:sp>
        <p:nvSpPr>
          <p:cNvPr id="90" name="Oval 89">
            <a:extLst>
              <a:ext uri="{FF2B5EF4-FFF2-40B4-BE49-F238E27FC236}">
                <a16:creationId xmlns:a16="http://schemas.microsoft.com/office/drawing/2014/main" id="{A1B0A992-0262-A9FC-8F47-780AFD88E99C}"/>
              </a:ext>
            </a:extLst>
          </p:cNvPr>
          <p:cNvSpPr/>
          <p:nvPr/>
        </p:nvSpPr>
        <p:spPr>
          <a:xfrm>
            <a:off x="2465381" y="2152235"/>
            <a:ext cx="988311" cy="988311"/>
          </a:xfrm>
          <a:prstGeom prst="ellipse">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9" name="Round Same Side Corner Rectangle 48">
            <a:extLst>
              <a:ext uri="{FF2B5EF4-FFF2-40B4-BE49-F238E27FC236}">
                <a16:creationId xmlns:a16="http://schemas.microsoft.com/office/drawing/2014/main" id="{D0DF69DB-36AF-B9AC-6010-D7B4E73C832F}"/>
              </a:ext>
            </a:extLst>
          </p:cNvPr>
          <p:cNvSpPr/>
          <p:nvPr/>
        </p:nvSpPr>
        <p:spPr>
          <a:xfrm>
            <a:off x="6216037" y="3386870"/>
            <a:ext cx="2604113" cy="1345469"/>
          </a:xfrm>
          <a:prstGeom prst="round2Same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0" name="TextBox 49">
            <a:extLst>
              <a:ext uri="{FF2B5EF4-FFF2-40B4-BE49-F238E27FC236}">
                <a16:creationId xmlns:a16="http://schemas.microsoft.com/office/drawing/2014/main" id="{A1BE07A0-59A6-0487-E4CF-2D221EBACB5F}"/>
              </a:ext>
            </a:extLst>
          </p:cNvPr>
          <p:cNvSpPr txBox="1"/>
          <p:nvPr/>
        </p:nvSpPr>
        <p:spPr>
          <a:xfrm>
            <a:off x="6298260" y="3446622"/>
            <a:ext cx="2379816" cy="276999"/>
          </a:xfrm>
          <a:prstGeom prst="rect">
            <a:avLst/>
          </a:prstGeom>
          <a:noFill/>
        </p:spPr>
        <p:txBody>
          <a:bodyPr wrap="square" rtlCol="0">
            <a:spAutoFit/>
          </a:bodyPr>
          <a:lstStyle/>
          <a:p>
            <a:pPr algn="ctr"/>
            <a:r>
              <a:rPr lang="en-US" sz="1200" b="1" dirty="0">
                <a:solidFill>
                  <a:schemeClr val="accent2"/>
                </a:solidFill>
              </a:rPr>
              <a:t>Technology Partnerships</a:t>
            </a:r>
          </a:p>
        </p:txBody>
      </p:sp>
      <p:sp>
        <p:nvSpPr>
          <p:cNvPr id="2" name="Title 1">
            <a:extLst>
              <a:ext uri="{FF2B5EF4-FFF2-40B4-BE49-F238E27FC236}">
                <a16:creationId xmlns:a16="http://schemas.microsoft.com/office/drawing/2014/main" id="{CFC1AF74-6187-71A6-8B89-B5A5351DC9CB}"/>
              </a:ext>
            </a:extLst>
          </p:cNvPr>
          <p:cNvSpPr>
            <a:spLocks noGrp="1"/>
          </p:cNvSpPr>
          <p:nvPr>
            <p:ph type="title"/>
          </p:nvPr>
        </p:nvSpPr>
        <p:spPr>
          <a:xfrm>
            <a:off x="324000" y="211574"/>
            <a:ext cx="8496150" cy="415490"/>
          </a:xfrm>
        </p:spPr>
        <p:txBody>
          <a:bodyPr/>
          <a:lstStyle/>
          <a:p>
            <a:r>
              <a:rPr lang="en-US" dirty="0"/>
              <a:t>MANAGED SD-WAN SERVICES</a:t>
            </a:r>
          </a:p>
        </p:txBody>
      </p:sp>
      <p:graphicFrame>
        <p:nvGraphicFramePr>
          <p:cNvPr id="11" name="Diagram 10">
            <a:extLst>
              <a:ext uri="{FF2B5EF4-FFF2-40B4-BE49-F238E27FC236}">
                <a16:creationId xmlns:a16="http://schemas.microsoft.com/office/drawing/2014/main" id="{A5D0786D-5403-1A77-3C7D-EE85D8DA7D7B}"/>
              </a:ext>
            </a:extLst>
          </p:cNvPr>
          <p:cNvGraphicFramePr/>
          <p:nvPr/>
        </p:nvGraphicFramePr>
        <p:xfrm>
          <a:off x="6180236" y="1004681"/>
          <a:ext cx="2604112" cy="2142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4" name="Picture 2" descr="Networking, Cloud, and Cybersecurity Solutions - Cisco">
            <a:extLst>
              <a:ext uri="{FF2B5EF4-FFF2-40B4-BE49-F238E27FC236}">
                <a16:creationId xmlns:a16="http://schemas.microsoft.com/office/drawing/2014/main" id="{A6F4242B-9194-B9F3-D7B8-93D092BCE9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3001" y="3822920"/>
            <a:ext cx="600346" cy="31828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4" descr="Download Fortinet Logo in SVG Vector or PNG File Format ...">
            <a:extLst>
              <a:ext uri="{FF2B5EF4-FFF2-40B4-BE49-F238E27FC236}">
                <a16:creationId xmlns:a16="http://schemas.microsoft.com/office/drawing/2014/main" id="{FECB2873-D65D-2AE8-7566-235C367514B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849" t="31967" r="6603" b="35917"/>
          <a:stretch/>
        </p:blipFill>
        <p:spPr bwMode="auto">
          <a:xfrm>
            <a:off x="7550932" y="4288249"/>
            <a:ext cx="1181437" cy="281727"/>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Aruba and Silver Peak: A Successful Acquisition and Culture ...">
            <a:extLst>
              <a:ext uri="{FF2B5EF4-FFF2-40B4-BE49-F238E27FC236}">
                <a16:creationId xmlns:a16="http://schemas.microsoft.com/office/drawing/2014/main" id="{C45B1EAC-73DA-4D7A-9C66-F5816906E82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0293" b="21128"/>
          <a:stretch/>
        </p:blipFill>
        <p:spPr bwMode="auto">
          <a:xfrm>
            <a:off x="6474551" y="4273965"/>
            <a:ext cx="1057591" cy="34142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2" descr="Secure Access Service Edge (SASE) vendor">
            <a:extLst>
              <a:ext uri="{FF2B5EF4-FFF2-40B4-BE49-F238E27FC236}">
                <a16:creationId xmlns:a16="http://schemas.microsoft.com/office/drawing/2014/main" id="{DD36C753-8EA8-038F-003A-FD622F72C87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4864" t="25946" r="12899" b="25915"/>
          <a:stretch/>
        </p:blipFill>
        <p:spPr bwMode="auto">
          <a:xfrm>
            <a:off x="7060892" y="3796093"/>
            <a:ext cx="914400" cy="31882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14" descr="FatPipe Networks - DEV Community">
            <a:extLst>
              <a:ext uri="{FF2B5EF4-FFF2-40B4-BE49-F238E27FC236}">
                <a16:creationId xmlns:a16="http://schemas.microsoft.com/office/drawing/2014/main" id="{0A8B347F-1ACF-3FBA-580A-119878C4DE6C}"/>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6948" b="5133"/>
          <a:stretch/>
        </p:blipFill>
        <p:spPr bwMode="auto">
          <a:xfrm>
            <a:off x="8078874" y="3796426"/>
            <a:ext cx="482470" cy="346880"/>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a:extLst>
              <a:ext uri="{FF2B5EF4-FFF2-40B4-BE49-F238E27FC236}">
                <a16:creationId xmlns:a16="http://schemas.microsoft.com/office/drawing/2014/main" id="{42D6F6DA-E58F-1F3C-53EB-1864B81E3EC7}"/>
              </a:ext>
            </a:extLst>
          </p:cNvPr>
          <p:cNvCxnSpPr>
            <a:cxnSpLocks/>
          </p:cNvCxnSpPr>
          <p:nvPr/>
        </p:nvCxnSpPr>
        <p:spPr>
          <a:xfrm flipV="1">
            <a:off x="5985156" y="987426"/>
            <a:ext cx="0" cy="3744913"/>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404F0B99-D53B-3609-E738-FCBCD4BC15EA}"/>
              </a:ext>
            </a:extLst>
          </p:cNvPr>
          <p:cNvSpPr txBox="1"/>
          <p:nvPr/>
        </p:nvSpPr>
        <p:spPr>
          <a:xfrm>
            <a:off x="2404970" y="2477113"/>
            <a:ext cx="1109133" cy="338554"/>
          </a:xfrm>
          <a:prstGeom prst="rect">
            <a:avLst/>
          </a:prstGeom>
          <a:noFill/>
        </p:spPr>
        <p:txBody>
          <a:bodyPr wrap="square" rtlCol="0">
            <a:spAutoFit/>
          </a:bodyPr>
          <a:lstStyle/>
          <a:p>
            <a:pPr algn="ctr"/>
            <a:r>
              <a:rPr lang="en-US" sz="1600" b="1" dirty="0">
                <a:solidFill>
                  <a:srgbClr val="BFD72F"/>
                </a:solidFill>
                <a:latin typeface="Trebuchet MS" panose="020B0703020202090204" pitchFamily="34" charset="0"/>
              </a:rPr>
              <a:t>SD-WAN</a:t>
            </a:r>
          </a:p>
        </p:txBody>
      </p:sp>
      <p:pic>
        <p:nvPicPr>
          <p:cNvPr id="57" name="Graphic 56" descr="Lock with solid fill">
            <a:extLst>
              <a:ext uri="{FF2B5EF4-FFF2-40B4-BE49-F238E27FC236}">
                <a16:creationId xmlns:a16="http://schemas.microsoft.com/office/drawing/2014/main" id="{8042CAE3-D9BD-D6C6-8C0B-44B04256B708}"/>
              </a:ext>
            </a:extLst>
          </p:cNvPr>
          <p:cNvPicPr preferRelativeResize="0">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10683" y="3525339"/>
            <a:ext cx="288000" cy="288000"/>
          </a:xfrm>
          <a:prstGeom prst="rect">
            <a:avLst/>
          </a:prstGeom>
        </p:spPr>
      </p:pic>
      <p:pic>
        <p:nvPicPr>
          <p:cNvPr id="58" name="Graphic 57" descr="Paper with solid fill">
            <a:extLst>
              <a:ext uri="{FF2B5EF4-FFF2-40B4-BE49-F238E27FC236}">
                <a16:creationId xmlns:a16="http://schemas.microsoft.com/office/drawing/2014/main" id="{3110FBCF-FEC9-C3F1-2904-7DB94C37F548}"/>
              </a:ext>
            </a:extLst>
          </p:cNvPr>
          <p:cNvPicPr preferRelativeResize="0">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69754" y="3009871"/>
            <a:ext cx="288000" cy="288000"/>
          </a:xfrm>
          <a:prstGeom prst="rect">
            <a:avLst/>
          </a:prstGeom>
        </p:spPr>
      </p:pic>
      <p:pic>
        <p:nvPicPr>
          <p:cNvPr id="59" name="Graphic 58" descr="Hierarchy with solid fill">
            <a:extLst>
              <a:ext uri="{FF2B5EF4-FFF2-40B4-BE49-F238E27FC236}">
                <a16:creationId xmlns:a16="http://schemas.microsoft.com/office/drawing/2014/main" id="{6E216822-20BA-536D-00DD-82DCE9ADA2EA}"/>
              </a:ext>
            </a:extLst>
          </p:cNvPr>
          <p:cNvPicPr preferRelativeResize="0">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825003" y="1489040"/>
            <a:ext cx="288000" cy="288000"/>
          </a:xfrm>
          <a:prstGeom prst="rect">
            <a:avLst/>
          </a:prstGeom>
        </p:spPr>
      </p:pic>
      <p:pic>
        <p:nvPicPr>
          <p:cNvPr id="60" name="Graphic 59" descr="Internet Of Things with solid fill">
            <a:extLst>
              <a:ext uri="{FF2B5EF4-FFF2-40B4-BE49-F238E27FC236}">
                <a16:creationId xmlns:a16="http://schemas.microsoft.com/office/drawing/2014/main" id="{B53B97CB-EBE0-F9B4-14DA-9348FC731B8A}"/>
              </a:ext>
            </a:extLst>
          </p:cNvPr>
          <p:cNvPicPr preferRelativeResize="0">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91617" y="2036669"/>
            <a:ext cx="288000" cy="288000"/>
          </a:xfrm>
          <a:prstGeom prst="rect">
            <a:avLst/>
          </a:prstGeom>
        </p:spPr>
      </p:pic>
      <p:pic>
        <p:nvPicPr>
          <p:cNvPr id="61" name="Graphic 60" descr="Compass with solid fill">
            <a:extLst>
              <a:ext uri="{FF2B5EF4-FFF2-40B4-BE49-F238E27FC236}">
                <a16:creationId xmlns:a16="http://schemas.microsoft.com/office/drawing/2014/main" id="{4DE14EA4-F15A-ADED-4307-7A98E7A865BD}"/>
              </a:ext>
            </a:extLst>
          </p:cNvPr>
          <p:cNvPicPr preferRelativeResize="0">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3657297" y="3001081"/>
            <a:ext cx="288000" cy="288000"/>
          </a:xfrm>
          <a:prstGeom prst="rect">
            <a:avLst/>
          </a:prstGeom>
        </p:spPr>
      </p:pic>
      <p:pic>
        <p:nvPicPr>
          <p:cNvPr id="62" name="Graphic 61" descr="Robot Hand with solid fill">
            <a:extLst>
              <a:ext uri="{FF2B5EF4-FFF2-40B4-BE49-F238E27FC236}">
                <a16:creationId xmlns:a16="http://schemas.microsoft.com/office/drawing/2014/main" id="{3C02001D-3AFB-335A-652F-35EFD75739DE}"/>
              </a:ext>
            </a:extLst>
          </p:cNvPr>
          <p:cNvPicPr preferRelativeResize="0">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930725" y="2001224"/>
            <a:ext cx="288000" cy="288000"/>
          </a:xfrm>
          <a:prstGeom prst="rect">
            <a:avLst/>
          </a:prstGeom>
        </p:spPr>
      </p:pic>
      <p:sp>
        <p:nvSpPr>
          <p:cNvPr id="75" name="TextBox 74">
            <a:extLst>
              <a:ext uri="{FF2B5EF4-FFF2-40B4-BE49-F238E27FC236}">
                <a16:creationId xmlns:a16="http://schemas.microsoft.com/office/drawing/2014/main" id="{E05B1A5F-5CE6-775C-EF88-66AE91C69990}"/>
              </a:ext>
            </a:extLst>
          </p:cNvPr>
          <p:cNvSpPr txBox="1"/>
          <p:nvPr/>
        </p:nvSpPr>
        <p:spPr>
          <a:xfrm>
            <a:off x="3135737" y="1222248"/>
            <a:ext cx="1879978" cy="661720"/>
          </a:xfrm>
          <a:prstGeom prst="rect">
            <a:avLst/>
          </a:prstGeom>
          <a:noFill/>
        </p:spPr>
        <p:txBody>
          <a:bodyPr wrap="square" rtlCol="0">
            <a:spAutoFit/>
          </a:bodyPr>
          <a:lstStyle/>
          <a:p>
            <a:pPr>
              <a:spcAft>
                <a:spcPts val="600"/>
              </a:spcAft>
            </a:pPr>
            <a:r>
              <a:rPr lang="en-US" sz="800" dirty="0">
                <a:solidFill>
                  <a:schemeClr val="bg1">
                    <a:lumMod val="95000"/>
                  </a:schemeClr>
                </a:solidFill>
                <a:latin typeface="Trebuchet MS" panose="020B0703020202090204" pitchFamily="34" charset="0"/>
              </a:rPr>
              <a:t>Changes can be made quickly across multiple sites</a:t>
            </a:r>
          </a:p>
          <a:p>
            <a:pPr>
              <a:spcAft>
                <a:spcPts val="600"/>
              </a:spcAft>
            </a:pPr>
            <a:r>
              <a:rPr lang="en-US" sz="800" dirty="0">
                <a:solidFill>
                  <a:schemeClr val="bg1">
                    <a:lumMod val="95000"/>
                  </a:schemeClr>
                </a:solidFill>
                <a:latin typeface="Trebuchet MS" panose="020B0703020202090204" pitchFamily="34" charset="0"/>
              </a:rPr>
              <a:t>Allows template usage for same routing policies</a:t>
            </a:r>
          </a:p>
        </p:txBody>
      </p:sp>
      <p:sp>
        <p:nvSpPr>
          <p:cNvPr id="76" name="TextBox 75">
            <a:extLst>
              <a:ext uri="{FF2B5EF4-FFF2-40B4-BE49-F238E27FC236}">
                <a16:creationId xmlns:a16="http://schemas.microsoft.com/office/drawing/2014/main" id="{25AF609D-B2EE-8293-A9FC-9473A17D3430}"/>
              </a:ext>
            </a:extLst>
          </p:cNvPr>
          <p:cNvSpPr txBox="1"/>
          <p:nvPr/>
        </p:nvSpPr>
        <p:spPr>
          <a:xfrm>
            <a:off x="4030079" y="2244932"/>
            <a:ext cx="1879978" cy="538609"/>
          </a:xfrm>
          <a:prstGeom prst="rect">
            <a:avLst/>
          </a:prstGeom>
          <a:noFill/>
        </p:spPr>
        <p:txBody>
          <a:bodyPr wrap="square" rtlCol="0">
            <a:spAutoFit/>
          </a:bodyPr>
          <a:lstStyle/>
          <a:p>
            <a:pPr>
              <a:spcAft>
                <a:spcPts val="600"/>
              </a:spcAft>
            </a:pPr>
            <a:r>
              <a:rPr lang="en-US" sz="800" dirty="0">
                <a:solidFill>
                  <a:schemeClr val="bg1">
                    <a:lumMod val="95000"/>
                  </a:schemeClr>
                </a:solidFill>
                <a:latin typeface="Trebuchet MS" panose="020B0703020202090204" pitchFamily="34" charset="0"/>
              </a:rPr>
              <a:t>Easily orchestrate configurations </a:t>
            </a:r>
          </a:p>
          <a:p>
            <a:pPr>
              <a:spcAft>
                <a:spcPts val="600"/>
              </a:spcAft>
            </a:pPr>
            <a:r>
              <a:rPr lang="en-US" sz="800" dirty="0">
                <a:solidFill>
                  <a:schemeClr val="bg1">
                    <a:lumMod val="95000"/>
                  </a:schemeClr>
                </a:solidFill>
                <a:latin typeface="Trebuchet MS" panose="020B0703020202090204" pitchFamily="34" charset="0"/>
              </a:rPr>
              <a:t>Enables connectivity for app requirements on-demand</a:t>
            </a:r>
          </a:p>
        </p:txBody>
      </p:sp>
      <p:sp>
        <p:nvSpPr>
          <p:cNvPr id="77" name="TextBox 76">
            <a:extLst>
              <a:ext uri="{FF2B5EF4-FFF2-40B4-BE49-F238E27FC236}">
                <a16:creationId xmlns:a16="http://schemas.microsoft.com/office/drawing/2014/main" id="{A2BFFB57-8377-1A90-4C89-5F6B3B9F7116}"/>
              </a:ext>
            </a:extLst>
          </p:cNvPr>
          <p:cNvSpPr txBox="1"/>
          <p:nvPr/>
        </p:nvSpPr>
        <p:spPr>
          <a:xfrm>
            <a:off x="3602636" y="3700518"/>
            <a:ext cx="1714143" cy="661720"/>
          </a:xfrm>
          <a:prstGeom prst="rect">
            <a:avLst/>
          </a:prstGeom>
          <a:noFill/>
        </p:spPr>
        <p:txBody>
          <a:bodyPr wrap="square" rtlCol="0">
            <a:spAutoFit/>
          </a:bodyPr>
          <a:lstStyle/>
          <a:p>
            <a:pPr>
              <a:spcAft>
                <a:spcPts val="600"/>
              </a:spcAft>
            </a:pPr>
            <a:r>
              <a:rPr lang="en-US" sz="800" dirty="0">
                <a:solidFill>
                  <a:schemeClr val="bg1">
                    <a:lumMod val="95000"/>
                  </a:schemeClr>
                </a:solidFill>
                <a:latin typeface="Trebuchet MS" panose="020B0703020202090204" pitchFamily="34" charset="0"/>
              </a:rPr>
              <a:t>Distributing bandwidth based on links across ISPs</a:t>
            </a:r>
          </a:p>
          <a:p>
            <a:pPr>
              <a:spcAft>
                <a:spcPts val="600"/>
              </a:spcAft>
            </a:pPr>
            <a:r>
              <a:rPr lang="en-US" sz="800" dirty="0">
                <a:solidFill>
                  <a:schemeClr val="bg1">
                    <a:lumMod val="95000"/>
                  </a:schemeClr>
                </a:solidFill>
                <a:latin typeface="Trebuchet MS" panose="020B0703020202090204" pitchFamily="34" charset="0"/>
              </a:rPr>
              <a:t>Ensuring reliable outbound link for apps &amp; svc’s</a:t>
            </a:r>
          </a:p>
        </p:txBody>
      </p:sp>
      <p:sp>
        <p:nvSpPr>
          <p:cNvPr id="78" name="TextBox 77">
            <a:extLst>
              <a:ext uri="{FF2B5EF4-FFF2-40B4-BE49-F238E27FC236}">
                <a16:creationId xmlns:a16="http://schemas.microsoft.com/office/drawing/2014/main" id="{DBD24C98-8654-C8CC-26C2-C0E5DE7CAA33}"/>
              </a:ext>
            </a:extLst>
          </p:cNvPr>
          <p:cNvSpPr txBox="1"/>
          <p:nvPr/>
        </p:nvSpPr>
        <p:spPr>
          <a:xfrm>
            <a:off x="411631" y="4194849"/>
            <a:ext cx="2728883" cy="615553"/>
          </a:xfrm>
          <a:prstGeom prst="rect">
            <a:avLst/>
          </a:prstGeom>
          <a:noFill/>
        </p:spPr>
        <p:txBody>
          <a:bodyPr wrap="square" rtlCol="0">
            <a:spAutoFit/>
          </a:bodyPr>
          <a:lstStyle/>
          <a:p>
            <a:pPr algn="r">
              <a:spcAft>
                <a:spcPts val="600"/>
              </a:spcAft>
            </a:pPr>
            <a:r>
              <a:rPr lang="en-US" sz="800" dirty="0">
                <a:solidFill>
                  <a:schemeClr val="bg1">
                    <a:lumMod val="95000"/>
                  </a:schemeClr>
                </a:solidFill>
                <a:latin typeface="Trebuchet MS" panose="020B0703020202090204" pitchFamily="34" charset="0"/>
              </a:rPr>
              <a:t>Apps managed with policies</a:t>
            </a:r>
          </a:p>
          <a:p>
            <a:pPr algn="r">
              <a:spcAft>
                <a:spcPts val="600"/>
              </a:spcAft>
            </a:pPr>
            <a:r>
              <a:rPr lang="en-US" sz="800" dirty="0">
                <a:solidFill>
                  <a:schemeClr val="bg1">
                    <a:lumMod val="95000"/>
                  </a:schemeClr>
                </a:solidFill>
                <a:latin typeface="Trebuchet MS" panose="020B0703020202090204" pitchFamily="34" charset="0"/>
              </a:rPr>
              <a:t>Drives down costs </a:t>
            </a:r>
          </a:p>
          <a:p>
            <a:pPr algn="r">
              <a:spcAft>
                <a:spcPts val="600"/>
              </a:spcAft>
            </a:pPr>
            <a:r>
              <a:rPr lang="en-US" sz="800" dirty="0">
                <a:solidFill>
                  <a:schemeClr val="bg1">
                    <a:lumMod val="95000"/>
                  </a:schemeClr>
                </a:solidFill>
                <a:latin typeface="Trebuchet MS" panose="020B0703020202090204" pitchFamily="34" charset="0"/>
              </a:rPr>
              <a:t>Improving security, availability &amp; business continuity</a:t>
            </a:r>
          </a:p>
        </p:txBody>
      </p:sp>
      <p:sp>
        <p:nvSpPr>
          <p:cNvPr id="79" name="TextBox 78">
            <a:extLst>
              <a:ext uri="{FF2B5EF4-FFF2-40B4-BE49-F238E27FC236}">
                <a16:creationId xmlns:a16="http://schemas.microsoft.com/office/drawing/2014/main" id="{4C3B6C46-4E65-E012-F2FE-0ECEFF5A78AC}"/>
              </a:ext>
            </a:extLst>
          </p:cNvPr>
          <p:cNvSpPr txBox="1"/>
          <p:nvPr/>
        </p:nvSpPr>
        <p:spPr>
          <a:xfrm>
            <a:off x="323851" y="2967514"/>
            <a:ext cx="1659402" cy="636072"/>
          </a:xfrm>
          <a:prstGeom prst="rect">
            <a:avLst/>
          </a:prstGeom>
          <a:noFill/>
        </p:spPr>
        <p:txBody>
          <a:bodyPr wrap="square" rtlCol="0">
            <a:spAutoFit/>
          </a:bodyPr>
          <a:lstStyle/>
          <a:p>
            <a:pPr algn="r">
              <a:spcAft>
                <a:spcPts val="400"/>
              </a:spcAft>
            </a:pPr>
            <a:r>
              <a:rPr lang="en-US" sz="800" dirty="0">
                <a:solidFill>
                  <a:schemeClr val="bg1">
                    <a:lumMod val="95000"/>
                  </a:schemeClr>
                </a:solidFill>
                <a:latin typeface="Trebuchet MS" panose="020B0703020202090204" pitchFamily="34" charset="0"/>
              </a:rPr>
              <a:t>Full Visibility Performance dashboards</a:t>
            </a:r>
          </a:p>
          <a:p>
            <a:pPr algn="r">
              <a:spcAft>
                <a:spcPts val="400"/>
              </a:spcAft>
            </a:pPr>
            <a:r>
              <a:rPr lang="en-US" sz="800" dirty="0">
                <a:solidFill>
                  <a:schemeClr val="bg1">
                    <a:lumMod val="95000"/>
                  </a:schemeClr>
                </a:solidFill>
                <a:latin typeface="Trebuchet MS" panose="020B0703020202090204" pitchFamily="34" charset="0"/>
              </a:rPr>
              <a:t>Enables network configuration based on app intelligence &amp; UX</a:t>
            </a:r>
          </a:p>
        </p:txBody>
      </p:sp>
      <p:sp>
        <p:nvSpPr>
          <p:cNvPr id="80" name="TextBox 79">
            <a:extLst>
              <a:ext uri="{FF2B5EF4-FFF2-40B4-BE49-F238E27FC236}">
                <a16:creationId xmlns:a16="http://schemas.microsoft.com/office/drawing/2014/main" id="{480FEE57-307D-67F7-0D39-3FF866D7B8B0}"/>
              </a:ext>
            </a:extLst>
          </p:cNvPr>
          <p:cNvSpPr txBox="1"/>
          <p:nvPr/>
        </p:nvSpPr>
        <p:spPr>
          <a:xfrm>
            <a:off x="372849" y="1652660"/>
            <a:ext cx="1550717" cy="784830"/>
          </a:xfrm>
          <a:prstGeom prst="rect">
            <a:avLst/>
          </a:prstGeom>
          <a:noFill/>
        </p:spPr>
        <p:txBody>
          <a:bodyPr wrap="square" rtlCol="0">
            <a:spAutoFit/>
          </a:bodyPr>
          <a:lstStyle/>
          <a:p>
            <a:pPr algn="r">
              <a:spcAft>
                <a:spcPts val="600"/>
              </a:spcAft>
            </a:pPr>
            <a:r>
              <a:rPr lang="en-US" sz="800" dirty="0">
                <a:solidFill>
                  <a:schemeClr val="bg1">
                    <a:lumMod val="95000"/>
                  </a:schemeClr>
                </a:solidFill>
                <a:latin typeface="Trebuchet MS" panose="020B0703020202090204" pitchFamily="34" charset="0"/>
              </a:rPr>
              <a:t>Automatic switching based on congestion &amp; criteria</a:t>
            </a:r>
          </a:p>
          <a:p>
            <a:pPr algn="r">
              <a:spcAft>
                <a:spcPts val="600"/>
              </a:spcAft>
            </a:pPr>
            <a:r>
              <a:rPr lang="en-US" sz="800" dirty="0">
                <a:solidFill>
                  <a:schemeClr val="bg1">
                    <a:lumMod val="95000"/>
                  </a:schemeClr>
                </a:solidFill>
                <a:latin typeface="Trebuchet MS" panose="020B0703020202090204" pitchFamily="34" charset="0"/>
              </a:rPr>
              <a:t>Automated deployments across network from single console    </a:t>
            </a:r>
          </a:p>
        </p:txBody>
      </p:sp>
      <p:sp>
        <p:nvSpPr>
          <p:cNvPr id="81" name="TextBox 80">
            <a:extLst>
              <a:ext uri="{FF2B5EF4-FFF2-40B4-BE49-F238E27FC236}">
                <a16:creationId xmlns:a16="http://schemas.microsoft.com/office/drawing/2014/main" id="{2CF4F406-9E7A-98F3-F496-7FFB848F80AB}"/>
              </a:ext>
            </a:extLst>
          </p:cNvPr>
          <p:cNvSpPr txBox="1"/>
          <p:nvPr/>
        </p:nvSpPr>
        <p:spPr>
          <a:xfrm>
            <a:off x="1077242" y="3815978"/>
            <a:ext cx="2063272" cy="415498"/>
          </a:xfrm>
          <a:prstGeom prst="rect">
            <a:avLst/>
          </a:prstGeom>
          <a:noFill/>
        </p:spPr>
        <p:txBody>
          <a:bodyPr wrap="square" rtlCol="0">
            <a:spAutoFit/>
          </a:bodyPr>
          <a:lstStyle/>
          <a:p>
            <a:pPr algn="r"/>
            <a:r>
              <a:rPr lang="en-US" sz="1050" b="1" dirty="0">
                <a:solidFill>
                  <a:schemeClr val="accent6"/>
                </a:solidFill>
                <a:latin typeface="Trebuchet MS" panose="020B0703020202090204" pitchFamily="34" charset="0"/>
              </a:rPr>
              <a:t>Fast setups for secure communication</a:t>
            </a:r>
          </a:p>
        </p:txBody>
      </p:sp>
      <p:sp>
        <p:nvSpPr>
          <p:cNvPr id="82" name="TextBox 81">
            <a:extLst>
              <a:ext uri="{FF2B5EF4-FFF2-40B4-BE49-F238E27FC236}">
                <a16:creationId xmlns:a16="http://schemas.microsoft.com/office/drawing/2014/main" id="{ABAD687A-E132-A242-CC52-9DD286C4233A}"/>
              </a:ext>
            </a:extLst>
          </p:cNvPr>
          <p:cNvSpPr txBox="1"/>
          <p:nvPr/>
        </p:nvSpPr>
        <p:spPr>
          <a:xfrm>
            <a:off x="3602637" y="3295505"/>
            <a:ext cx="1744001" cy="415498"/>
          </a:xfrm>
          <a:prstGeom prst="rect">
            <a:avLst/>
          </a:prstGeom>
          <a:noFill/>
        </p:spPr>
        <p:txBody>
          <a:bodyPr wrap="square" rtlCol="0">
            <a:spAutoFit/>
          </a:bodyPr>
          <a:lstStyle/>
          <a:p>
            <a:r>
              <a:rPr lang="en-US" sz="1050" b="1" dirty="0">
                <a:solidFill>
                  <a:srgbClr val="BFD72F"/>
                </a:solidFill>
                <a:latin typeface="Trebuchet MS" panose="020B0703020202090204" pitchFamily="34" charset="0"/>
              </a:rPr>
              <a:t>Performance-based policy routing</a:t>
            </a:r>
          </a:p>
        </p:txBody>
      </p:sp>
      <p:sp>
        <p:nvSpPr>
          <p:cNvPr id="85" name="TextBox 84">
            <a:extLst>
              <a:ext uri="{FF2B5EF4-FFF2-40B4-BE49-F238E27FC236}">
                <a16:creationId xmlns:a16="http://schemas.microsoft.com/office/drawing/2014/main" id="{12E1E5D7-9558-31F1-BA95-3B29487B3A3A}"/>
              </a:ext>
            </a:extLst>
          </p:cNvPr>
          <p:cNvSpPr txBox="1"/>
          <p:nvPr/>
        </p:nvSpPr>
        <p:spPr>
          <a:xfrm>
            <a:off x="4030079" y="2010930"/>
            <a:ext cx="1870265" cy="253916"/>
          </a:xfrm>
          <a:prstGeom prst="rect">
            <a:avLst/>
          </a:prstGeom>
          <a:noFill/>
        </p:spPr>
        <p:txBody>
          <a:bodyPr wrap="square" rtlCol="0">
            <a:spAutoFit/>
          </a:bodyPr>
          <a:lstStyle/>
          <a:p>
            <a:r>
              <a:rPr lang="en-US" sz="1050" b="1" dirty="0">
                <a:solidFill>
                  <a:srgbClr val="00B0F0"/>
                </a:solidFill>
                <a:latin typeface="Trebuchet MS" panose="020B0703020202090204" pitchFamily="34" charset="0"/>
              </a:rPr>
              <a:t>Web-based consoles</a:t>
            </a:r>
          </a:p>
        </p:txBody>
      </p:sp>
      <p:sp>
        <p:nvSpPr>
          <p:cNvPr id="86" name="TextBox 85">
            <a:extLst>
              <a:ext uri="{FF2B5EF4-FFF2-40B4-BE49-F238E27FC236}">
                <a16:creationId xmlns:a16="http://schemas.microsoft.com/office/drawing/2014/main" id="{ECED2E80-A72D-5CF1-BAE8-B208E44E6590}"/>
              </a:ext>
            </a:extLst>
          </p:cNvPr>
          <p:cNvSpPr txBox="1"/>
          <p:nvPr/>
        </p:nvSpPr>
        <p:spPr>
          <a:xfrm>
            <a:off x="3103950" y="988467"/>
            <a:ext cx="1911758" cy="253916"/>
          </a:xfrm>
          <a:prstGeom prst="rect">
            <a:avLst/>
          </a:prstGeom>
          <a:noFill/>
        </p:spPr>
        <p:txBody>
          <a:bodyPr wrap="square" rtlCol="0">
            <a:spAutoFit/>
          </a:bodyPr>
          <a:lstStyle/>
          <a:p>
            <a:r>
              <a:rPr lang="en-IN" sz="1050" b="1" dirty="0">
                <a:solidFill>
                  <a:schemeClr val="accent6"/>
                </a:solidFill>
                <a:latin typeface="Trebuchet MS" panose="020B0703020202090204" pitchFamily="34" charset="0"/>
              </a:rPr>
              <a:t>Centralized management</a:t>
            </a:r>
          </a:p>
        </p:txBody>
      </p:sp>
      <p:sp>
        <p:nvSpPr>
          <p:cNvPr id="88" name="TextBox 87">
            <a:extLst>
              <a:ext uri="{FF2B5EF4-FFF2-40B4-BE49-F238E27FC236}">
                <a16:creationId xmlns:a16="http://schemas.microsoft.com/office/drawing/2014/main" id="{A590C79A-E884-1E36-88EF-ECEA60E3F3B8}"/>
              </a:ext>
            </a:extLst>
          </p:cNvPr>
          <p:cNvSpPr txBox="1"/>
          <p:nvPr/>
        </p:nvSpPr>
        <p:spPr>
          <a:xfrm>
            <a:off x="731730" y="1451486"/>
            <a:ext cx="1179550" cy="253916"/>
          </a:xfrm>
          <a:prstGeom prst="rect">
            <a:avLst/>
          </a:prstGeom>
          <a:noFill/>
        </p:spPr>
        <p:txBody>
          <a:bodyPr wrap="square" rtlCol="0">
            <a:spAutoFit/>
          </a:bodyPr>
          <a:lstStyle/>
          <a:p>
            <a:pPr algn="r"/>
            <a:r>
              <a:rPr lang="en-US" sz="1050" b="1" dirty="0">
                <a:solidFill>
                  <a:srgbClr val="BFD72F"/>
                </a:solidFill>
                <a:latin typeface="Trebuchet MS" panose="020B0703020202090204" pitchFamily="34" charset="0"/>
              </a:rPr>
              <a:t>Automation</a:t>
            </a:r>
          </a:p>
        </p:txBody>
      </p:sp>
      <p:sp>
        <p:nvSpPr>
          <p:cNvPr id="89" name="TextBox 88">
            <a:extLst>
              <a:ext uri="{FF2B5EF4-FFF2-40B4-BE49-F238E27FC236}">
                <a16:creationId xmlns:a16="http://schemas.microsoft.com/office/drawing/2014/main" id="{E01DB2B2-1CC0-B977-E715-5DD22C9ED582}"/>
              </a:ext>
            </a:extLst>
          </p:cNvPr>
          <p:cNvSpPr txBox="1"/>
          <p:nvPr/>
        </p:nvSpPr>
        <p:spPr>
          <a:xfrm>
            <a:off x="604614" y="2739379"/>
            <a:ext cx="1378640" cy="253916"/>
          </a:xfrm>
          <a:prstGeom prst="rect">
            <a:avLst/>
          </a:prstGeom>
          <a:noFill/>
        </p:spPr>
        <p:txBody>
          <a:bodyPr wrap="square" rtlCol="0">
            <a:spAutoFit/>
          </a:bodyPr>
          <a:lstStyle/>
          <a:p>
            <a:pPr algn="r"/>
            <a:r>
              <a:rPr lang="en-US" sz="1050" b="1" dirty="0">
                <a:solidFill>
                  <a:srgbClr val="00B0F0"/>
                </a:solidFill>
                <a:latin typeface="Trebuchet MS" panose="020B0703020202090204" pitchFamily="34" charset="0"/>
              </a:rPr>
              <a:t>Detailed Reporting</a:t>
            </a:r>
          </a:p>
        </p:txBody>
      </p:sp>
    </p:spTree>
    <p:extLst>
      <p:ext uri="{BB962C8B-B14F-4D97-AF65-F5344CB8AC3E}">
        <p14:creationId xmlns:p14="http://schemas.microsoft.com/office/powerpoint/2010/main" val="113056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nual Input 28">
            <a:extLst>
              <a:ext uri="{FF2B5EF4-FFF2-40B4-BE49-F238E27FC236}">
                <a16:creationId xmlns:a16="http://schemas.microsoft.com/office/drawing/2014/main" id="{0D4D0F23-CEDF-4B9D-3ED9-F82C8522886B}"/>
              </a:ext>
            </a:extLst>
          </p:cNvPr>
          <p:cNvSpPr/>
          <p:nvPr/>
        </p:nvSpPr>
        <p:spPr>
          <a:xfrm>
            <a:off x="323850" y="3028529"/>
            <a:ext cx="1332000" cy="1728000"/>
          </a:xfrm>
          <a:prstGeom prst="flowChartManualInput">
            <a:avLst/>
          </a:prstGeom>
          <a:solidFill>
            <a:srgbClr val="10253F">
              <a:alpha val="80000"/>
            </a:srgbClr>
          </a:solidFill>
          <a:ln w="95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Manual Input 29">
            <a:extLst>
              <a:ext uri="{FF2B5EF4-FFF2-40B4-BE49-F238E27FC236}">
                <a16:creationId xmlns:a16="http://schemas.microsoft.com/office/drawing/2014/main" id="{23A2D737-0D33-4EC9-72ED-4337A2B02262}"/>
              </a:ext>
            </a:extLst>
          </p:cNvPr>
          <p:cNvSpPr/>
          <p:nvPr/>
        </p:nvSpPr>
        <p:spPr>
          <a:xfrm>
            <a:off x="1647250" y="2668529"/>
            <a:ext cx="1368000" cy="2088000"/>
          </a:xfrm>
          <a:prstGeom prst="flowChartManualInput">
            <a:avLst/>
          </a:prstGeom>
          <a:solidFill>
            <a:schemeClr val="tx2">
              <a:lumMod val="75000"/>
              <a:alpha val="80000"/>
            </a:schemeClr>
          </a:solidFill>
          <a:ln w="95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Manual Input 30">
            <a:extLst>
              <a:ext uri="{FF2B5EF4-FFF2-40B4-BE49-F238E27FC236}">
                <a16:creationId xmlns:a16="http://schemas.microsoft.com/office/drawing/2014/main" id="{392F1D9B-753D-A8AC-500B-B8D6830E4D3B}"/>
              </a:ext>
            </a:extLst>
          </p:cNvPr>
          <p:cNvSpPr/>
          <p:nvPr/>
        </p:nvSpPr>
        <p:spPr>
          <a:xfrm>
            <a:off x="3006650" y="2308529"/>
            <a:ext cx="1404000" cy="2448000"/>
          </a:xfrm>
          <a:prstGeom prst="flowChartManualInput">
            <a:avLst/>
          </a:prstGeom>
          <a:solidFill>
            <a:srgbClr val="10253F">
              <a:alpha val="80000"/>
            </a:srgbClr>
          </a:solidFill>
          <a:ln w="95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Manual Input 32">
            <a:extLst>
              <a:ext uri="{FF2B5EF4-FFF2-40B4-BE49-F238E27FC236}">
                <a16:creationId xmlns:a16="http://schemas.microsoft.com/office/drawing/2014/main" id="{C6909126-C100-9F52-06FC-9072C57A249B}"/>
              </a:ext>
            </a:extLst>
          </p:cNvPr>
          <p:cNvSpPr/>
          <p:nvPr/>
        </p:nvSpPr>
        <p:spPr>
          <a:xfrm>
            <a:off x="4402050" y="1948529"/>
            <a:ext cx="1440000" cy="2808000"/>
          </a:xfrm>
          <a:prstGeom prst="flowChartManualInput">
            <a:avLst/>
          </a:prstGeom>
          <a:solidFill>
            <a:schemeClr val="tx2">
              <a:lumMod val="75000"/>
              <a:alpha val="80000"/>
            </a:schemeClr>
          </a:solidFill>
          <a:ln w="952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FC1AF74-6187-71A6-8B89-B5A5351DC9CB}"/>
              </a:ext>
            </a:extLst>
          </p:cNvPr>
          <p:cNvSpPr>
            <a:spLocks noGrp="1"/>
          </p:cNvSpPr>
          <p:nvPr>
            <p:ph type="title"/>
          </p:nvPr>
        </p:nvSpPr>
        <p:spPr>
          <a:xfrm>
            <a:off x="324000" y="211574"/>
            <a:ext cx="8496150" cy="415490"/>
          </a:xfrm>
        </p:spPr>
        <p:txBody>
          <a:bodyPr/>
          <a:lstStyle/>
          <a:p>
            <a:r>
              <a:rPr lang="en-US" dirty="0"/>
              <a:t>SASE SERVICES</a:t>
            </a:r>
          </a:p>
        </p:txBody>
      </p:sp>
      <p:grpSp>
        <p:nvGrpSpPr>
          <p:cNvPr id="20" name="Group 19">
            <a:extLst>
              <a:ext uri="{FF2B5EF4-FFF2-40B4-BE49-F238E27FC236}">
                <a16:creationId xmlns:a16="http://schemas.microsoft.com/office/drawing/2014/main" id="{FA27C3B8-1973-EB07-A51A-0A6A6F4A72E8}"/>
              </a:ext>
            </a:extLst>
          </p:cNvPr>
          <p:cNvGrpSpPr/>
          <p:nvPr/>
        </p:nvGrpSpPr>
        <p:grpSpPr>
          <a:xfrm>
            <a:off x="359654" y="917513"/>
            <a:ext cx="3518373" cy="1741429"/>
            <a:chOff x="318601" y="1150652"/>
            <a:chExt cx="3518373" cy="1741428"/>
          </a:xfrm>
        </p:grpSpPr>
        <p:sp>
          <p:nvSpPr>
            <p:cNvPr id="49" name="Cloud 48">
              <a:extLst>
                <a:ext uri="{FF2B5EF4-FFF2-40B4-BE49-F238E27FC236}">
                  <a16:creationId xmlns:a16="http://schemas.microsoft.com/office/drawing/2014/main" id="{746F7D7C-EFEE-961E-6045-56B4228FA698}"/>
                </a:ext>
              </a:extLst>
            </p:cNvPr>
            <p:cNvSpPr/>
            <p:nvPr/>
          </p:nvSpPr>
          <p:spPr>
            <a:xfrm>
              <a:off x="1116503" y="1150652"/>
              <a:ext cx="1706577" cy="1027372"/>
            </a:xfrm>
            <a:prstGeom prst="cloud">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IN" sz="1400" b="1" dirty="0"/>
                <a:t>Cloud Platforms</a:t>
              </a:r>
            </a:p>
          </p:txBody>
        </p:sp>
        <p:sp>
          <p:nvSpPr>
            <p:cNvPr id="51" name="Freeform 82">
              <a:extLst>
                <a:ext uri="{FF2B5EF4-FFF2-40B4-BE49-F238E27FC236}">
                  <a16:creationId xmlns:a16="http://schemas.microsoft.com/office/drawing/2014/main" id="{4B236525-3226-78AF-F59A-BB68FAB7EAC4}"/>
                </a:ext>
              </a:extLst>
            </p:cNvPr>
            <p:cNvSpPr>
              <a:spLocks noChangeAspect="1" noEditPoints="1"/>
            </p:cNvSpPr>
            <p:nvPr/>
          </p:nvSpPr>
          <p:spPr bwMode="gray">
            <a:xfrm>
              <a:off x="587585" y="1281353"/>
              <a:ext cx="419480" cy="303851"/>
            </a:xfrm>
            <a:custGeom>
              <a:avLst/>
              <a:gdLst>
                <a:gd name="T0" fmla="*/ 1303 w 1952"/>
                <a:gd name="T1" fmla="*/ 457 h 1227"/>
                <a:gd name="T2" fmla="*/ 1189 w 1952"/>
                <a:gd name="T3" fmla="*/ 274 h 1227"/>
                <a:gd name="T4" fmla="*/ 759 w 1952"/>
                <a:gd name="T5" fmla="*/ 274 h 1227"/>
                <a:gd name="T6" fmla="*/ 645 w 1952"/>
                <a:gd name="T7" fmla="*/ 457 h 1227"/>
                <a:gd name="T8" fmla="*/ 1926 w 1952"/>
                <a:gd name="T9" fmla="*/ 1174 h 1227"/>
                <a:gd name="T10" fmla="*/ 1952 w 1952"/>
                <a:gd name="T11" fmla="*/ 1201 h 1227"/>
                <a:gd name="T12" fmla="*/ 1467 w 1952"/>
                <a:gd name="T13" fmla="*/ 1227 h 1227"/>
                <a:gd name="T14" fmla="*/ 481 w 1952"/>
                <a:gd name="T15" fmla="*/ 1227 h 1227"/>
                <a:gd name="T16" fmla="*/ 27 w 1952"/>
                <a:gd name="T17" fmla="*/ 1227 h 1227"/>
                <a:gd name="T18" fmla="*/ 0 w 1952"/>
                <a:gd name="T19" fmla="*/ 1201 h 1227"/>
                <a:gd name="T20" fmla="*/ 0 w 1952"/>
                <a:gd name="T21" fmla="*/ 1102 h 1227"/>
                <a:gd name="T22" fmla="*/ 81 w 1952"/>
                <a:gd name="T23" fmla="*/ 1075 h 1227"/>
                <a:gd name="T24" fmla="*/ 108 w 1952"/>
                <a:gd name="T25" fmla="*/ 997 h 1227"/>
                <a:gd name="T26" fmla="*/ 164 w 1952"/>
                <a:gd name="T27" fmla="*/ 511 h 1227"/>
                <a:gd name="T28" fmla="*/ 26 w 1952"/>
                <a:gd name="T29" fmla="*/ 484 h 1227"/>
                <a:gd name="T30" fmla="*/ 267 w 1952"/>
                <a:gd name="T31" fmla="*/ 236 h 1227"/>
                <a:gd name="T32" fmla="*/ 519 w 1952"/>
                <a:gd name="T33" fmla="*/ 0 h 1227"/>
                <a:gd name="T34" fmla="*/ 974 w 1952"/>
                <a:gd name="T35" fmla="*/ 0 h 1227"/>
                <a:gd name="T36" fmla="*/ 1226 w 1952"/>
                <a:gd name="T37" fmla="*/ 236 h 1227"/>
                <a:gd name="T38" fmla="*/ 1460 w 1952"/>
                <a:gd name="T39" fmla="*/ 503 h 1227"/>
                <a:gd name="T40" fmla="*/ 1330 w 1952"/>
                <a:gd name="T41" fmla="*/ 511 h 1227"/>
                <a:gd name="T42" fmla="*/ 1386 w 1952"/>
                <a:gd name="T43" fmla="*/ 997 h 1227"/>
                <a:gd name="T44" fmla="*/ 1412 w 1952"/>
                <a:gd name="T45" fmla="*/ 1075 h 1227"/>
                <a:gd name="T46" fmla="*/ 1493 w 1952"/>
                <a:gd name="T47" fmla="*/ 1102 h 1227"/>
                <a:gd name="T48" fmla="*/ 787 w 1952"/>
                <a:gd name="T49" fmla="*/ 578 h 1227"/>
                <a:gd name="T50" fmla="*/ 733 w 1952"/>
                <a:gd name="T51" fmla="*/ 578 h 1227"/>
                <a:gd name="T52" fmla="*/ 760 w 1952"/>
                <a:gd name="T53" fmla="*/ 999 h 1227"/>
                <a:gd name="T54" fmla="*/ 787 w 1952"/>
                <a:gd name="T55" fmla="*/ 578 h 1227"/>
                <a:gd name="T56" fmla="*/ 867 w 1952"/>
                <a:gd name="T57" fmla="*/ 551 h 1227"/>
                <a:gd name="T58" fmla="*/ 840 w 1952"/>
                <a:gd name="T59" fmla="*/ 972 h 1227"/>
                <a:gd name="T60" fmla="*/ 893 w 1952"/>
                <a:gd name="T61" fmla="*/ 972 h 1227"/>
                <a:gd name="T62" fmla="*/ 1000 w 1952"/>
                <a:gd name="T63" fmla="*/ 578 h 1227"/>
                <a:gd name="T64" fmla="*/ 947 w 1952"/>
                <a:gd name="T65" fmla="*/ 578 h 1227"/>
                <a:gd name="T66" fmla="*/ 973 w 1952"/>
                <a:gd name="T67" fmla="*/ 999 h 1227"/>
                <a:gd name="T68" fmla="*/ 1000 w 1952"/>
                <a:gd name="T69" fmla="*/ 578 h 1227"/>
                <a:gd name="T70" fmla="*/ 1080 w 1952"/>
                <a:gd name="T71" fmla="*/ 551 h 1227"/>
                <a:gd name="T72" fmla="*/ 1053 w 1952"/>
                <a:gd name="T73" fmla="*/ 972 h 1227"/>
                <a:gd name="T74" fmla="*/ 1106 w 1952"/>
                <a:gd name="T75" fmla="*/ 972 h 1227"/>
                <a:gd name="T76" fmla="*/ 1213 w 1952"/>
                <a:gd name="T77" fmla="*/ 578 h 1227"/>
                <a:gd name="T78" fmla="*/ 1160 w 1952"/>
                <a:gd name="T79" fmla="*/ 578 h 1227"/>
                <a:gd name="T80" fmla="*/ 1186 w 1952"/>
                <a:gd name="T81" fmla="*/ 999 h 1227"/>
                <a:gd name="T82" fmla="*/ 1213 w 1952"/>
                <a:gd name="T83" fmla="*/ 578 h 1227"/>
                <a:gd name="T84" fmla="*/ 974 w 1952"/>
                <a:gd name="T85" fmla="*/ 511 h 1227"/>
                <a:gd name="T86" fmla="*/ 672 w 1952"/>
                <a:gd name="T87" fmla="*/ 1024 h 1227"/>
                <a:gd name="T88" fmla="*/ 589 w 1952"/>
                <a:gd name="T89" fmla="*/ 1051 h 1227"/>
                <a:gd name="T90" fmla="*/ 562 w 1952"/>
                <a:gd name="T91" fmla="*/ 1129 h 1227"/>
                <a:gd name="T92" fmla="*/ 508 w 1952"/>
                <a:gd name="T93" fmla="*/ 1174 h 1227"/>
                <a:gd name="T94" fmla="*/ 1440 w 1952"/>
                <a:gd name="T95" fmla="*/ 1174 h 1227"/>
                <a:gd name="T96" fmla="*/ 1386 w 1952"/>
                <a:gd name="T97" fmla="*/ 1129 h 1227"/>
                <a:gd name="T98" fmla="*/ 1359 w 1952"/>
                <a:gd name="T99" fmla="*/ 1051 h 1227"/>
                <a:gd name="T100" fmla="*/ 1276 w 1952"/>
                <a:gd name="T101" fmla="*/ 1024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52" h="1227">
                  <a:moveTo>
                    <a:pt x="645" y="457"/>
                  </a:moveTo>
                  <a:cubicBezTo>
                    <a:pt x="1303" y="457"/>
                    <a:pt x="1303" y="457"/>
                    <a:pt x="1303" y="457"/>
                  </a:cubicBezTo>
                  <a:cubicBezTo>
                    <a:pt x="1376" y="457"/>
                    <a:pt x="1376" y="457"/>
                    <a:pt x="1376" y="457"/>
                  </a:cubicBezTo>
                  <a:cubicBezTo>
                    <a:pt x="1189" y="274"/>
                    <a:pt x="1189" y="274"/>
                    <a:pt x="1189" y="274"/>
                  </a:cubicBezTo>
                  <a:cubicBezTo>
                    <a:pt x="974" y="64"/>
                    <a:pt x="974" y="64"/>
                    <a:pt x="974" y="64"/>
                  </a:cubicBezTo>
                  <a:cubicBezTo>
                    <a:pt x="759" y="274"/>
                    <a:pt x="759" y="274"/>
                    <a:pt x="759" y="274"/>
                  </a:cubicBezTo>
                  <a:cubicBezTo>
                    <a:pt x="572" y="457"/>
                    <a:pt x="572" y="457"/>
                    <a:pt x="572" y="457"/>
                  </a:cubicBezTo>
                  <a:cubicBezTo>
                    <a:pt x="645" y="457"/>
                    <a:pt x="645" y="457"/>
                    <a:pt x="645" y="457"/>
                  </a:cubicBezTo>
                  <a:close/>
                  <a:moveTo>
                    <a:pt x="1493" y="1174"/>
                  </a:moveTo>
                  <a:cubicBezTo>
                    <a:pt x="1926" y="1174"/>
                    <a:pt x="1926" y="1174"/>
                    <a:pt x="1926" y="1174"/>
                  </a:cubicBezTo>
                  <a:cubicBezTo>
                    <a:pt x="1940" y="1174"/>
                    <a:pt x="1952" y="1186"/>
                    <a:pt x="1952" y="1201"/>
                  </a:cubicBezTo>
                  <a:cubicBezTo>
                    <a:pt x="1952" y="1201"/>
                    <a:pt x="1952" y="1201"/>
                    <a:pt x="1952" y="1201"/>
                  </a:cubicBezTo>
                  <a:cubicBezTo>
                    <a:pt x="1952" y="1215"/>
                    <a:pt x="1940" y="1227"/>
                    <a:pt x="1926" y="1227"/>
                  </a:cubicBezTo>
                  <a:cubicBezTo>
                    <a:pt x="1467" y="1227"/>
                    <a:pt x="1467" y="1227"/>
                    <a:pt x="1467" y="1227"/>
                  </a:cubicBezTo>
                  <a:cubicBezTo>
                    <a:pt x="1270" y="1227"/>
                    <a:pt x="1270" y="1227"/>
                    <a:pt x="1270" y="1227"/>
                  </a:cubicBezTo>
                  <a:cubicBezTo>
                    <a:pt x="481" y="1227"/>
                    <a:pt x="481" y="1227"/>
                    <a:pt x="481" y="1227"/>
                  </a:cubicBezTo>
                  <a:cubicBezTo>
                    <a:pt x="112" y="1227"/>
                    <a:pt x="112" y="1227"/>
                    <a:pt x="112" y="1227"/>
                  </a:cubicBezTo>
                  <a:cubicBezTo>
                    <a:pt x="27" y="1227"/>
                    <a:pt x="27" y="1227"/>
                    <a:pt x="27" y="1227"/>
                  </a:cubicBezTo>
                  <a:cubicBezTo>
                    <a:pt x="0" y="1227"/>
                    <a:pt x="0" y="1227"/>
                    <a:pt x="0" y="1227"/>
                  </a:cubicBezTo>
                  <a:cubicBezTo>
                    <a:pt x="0" y="1201"/>
                    <a:pt x="0" y="1201"/>
                    <a:pt x="0" y="1201"/>
                  </a:cubicBezTo>
                  <a:cubicBezTo>
                    <a:pt x="0" y="1142"/>
                    <a:pt x="0" y="1142"/>
                    <a:pt x="0" y="1142"/>
                  </a:cubicBezTo>
                  <a:cubicBezTo>
                    <a:pt x="0" y="1102"/>
                    <a:pt x="0" y="1102"/>
                    <a:pt x="0" y="1102"/>
                  </a:cubicBezTo>
                  <a:cubicBezTo>
                    <a:pt x="0" y="1087"/>
                    <a:pt x="12" y="1075"/>
                    <a:pt x="27" y="1075"/>
                  </a:cubicBezTo>
                  <a:cubicBezTo>
                    <a:pt x="81" y="1075"/>
                    <a:pt x="81" y="1075"/>
                    <a:pt x="81" y="1075"/>
                  </a:cubicBezTo>
                  <a:cubicBezTo>
                    <a:pt x="81" y="1024"/>
                    <a:pt x="81" y="1024"/>
                    <a:pt x="81" y="1024"/>
                  </a:cubicBezTo>
                  <a:cubicBezTo>
                    <a:pt x="81" y="1009"/>
                    <a:pt x="93" y="997"/>
                    <a:pt x="108" y="997"/>
                  </a:cubicBezTo>
                  <a:cubicBezTo>
                    <a:pt x="164" y="997"/>
                    <a:pt x="164" y="997"/>
                    <a:pt x="164" y="997"/>
                  </a:cubicBezTo>
                  <a:cubicBezTo>
                    <a:pt x="164" y="511"/>
                    <a:pt x="164" y="511"/>
                    <a:pt x="164" y="511"/>
                  </a:cubicBezTo>
                  <a:cubicBezTo>
                    <a:pt x="52" y="511"/>
                    <a:pt x="52" y="511"/>
                    <a:pt x="52" y="511"/>
                  </a:cubicBezTo>
                  <a:cubicBezTo>
                    <a:pt x="38" y="511"/>
                    <a:pt x="26" y="499"/>
                    <a:pt x="26" y="484"/>
                  </a:cubicBezTo>
                  <a:cubicBezTo>
                    <a:pt x="26" y="476"/>
                    <a:pt x="29" y="468"/>
                    <a:pt x="35" y="464"/>
                  </a:cubicBezTo>
                  <a:cubicBezTo>
                    <a:pt x="267" y="236"/>
                    <a:pt x="267" y="236"/>
                    <a:pt x="267" y="236"/>
                  </a:cubicBezTo>
                  <a:cubicBezTo>
                    <a:pt x="501" y="8"/>
                    <a:pt x="501" y="8"/>
                    <a:pt x="501" y="8"/>
                  </a:cubicBezTo>
                  <a:cubicBezTo>
                    <a:pt x="506" y="3"/>
                    <a:pt x="512" y="0"/>
                    <a:pt x="519" y="0"/>
                  </a:cubicBezTo>
                  <a:cubicBezTo>
                    <a:pt x="974" y="0"/>
                    <a:pt x="974" y="0"/>
                    <a:pt x="974" y="0"/>
                  </a:cubicBezTo>
                  <a:cubicBezTo>
                    <a:pt x="974" y="0"/>
                    <a:pt x="974" y="0"/>
                    <a:pt x="974" y="0"/>
                  </a:cubicBezTo>
                  <a:cubicBezTo>
                    <a:pt x="981" y="0"/>
                    <a:pt x="988" y="3"/>
                    <a:pt x="993" y="8"/>
                  </a:cubicBezTo>
                  <a:cubicBezTo>
                    <a:pt x="1069" y="85"/>
                    <a:pt x="1149" y="161"/>
                    <a:pt x="1226" y="236"/>
                  </a:cubicBezTo>
                  <a:cubicBezTo>
                    <a:pt x="1460" y="465"/>
                    <a:pt x="1460" y="465"/>
                    <a:pt x="1460" y="465"/>
                  </a:cubicBezTo>
                  <a:cubicBezTo>
                    <a:pt x="1470" y="475"/>
                    <a:pt x="1470" y="492"/>
                    <a:pt x="1460" y="503"/>
                  </a:cubicBezTo>
                  <a:cubicBezTo>
                    <a:pt x="1455" y="508"/>
                    <a:pt x="1448" y="511"/>
                    <a:pt x="1441" y="511"/>
                  </a:cubicBezTo>
                  <a:cubicBezTo>
                    <a:pt x="1330" y="511"/>
                    <a:pt x="1330" y="511"/>
                    <a:pt x="1330" y="511"/>
                  </a:cubicBezTo>
                  <a:cubicBezTo>
                    <a:pt x="1330" y="997"/>
                    <a:pt x="1330" y="997"/>
                    <a:pt x="1330" y="997"/>
                  </a:cubicBezTo>
                  <a:cubicBezTo>
                    <a:pt x="1386" y="997"/>
                    <a:pt x="1386" y="997"/>
                    <a:pt x="1386" y="997"/>
                  </a:cubicBezTo>
                  <a:cubicBezTo>
                    <a:pt x="1400" y="997"/>
                    <a:pt x="1412" y="1009"/>
                    <a:pt x="1412" y="1024"/>
                  </a:cubicBezTo>
                  <a:cubicBezTo>
                    <a:pt x="1412" y="1075"/>
                    <a:pt x="1412" y="1075"/>
                    <a:pt x="1412" y="1075"/>
                  </a:cubicBezTo>
                  <a:cubicBezTo>
                    <a:pt x="1467" y="1075"/>
                    <a:pt x="1467" y="1075"/>
                    <a:pt x="1467" y="1075"/>
                  </a:cubicBezTo>
                  <a:cubicBezTo>
                    <a:pt x="1481" y="1075"/>
                    <a:pt x="1493" y="1087"/>
                    <a:pt x="1493" y="1102"/>
                  </a:cubicBezTo>
                  <a:cubicBezTo>
                    <a:pt x="1493" y="1174"/>
                    <a:pt x="1493" y="1174"/>
                    <a:pt x="1493" y="1174"/>
                  </a:cubicBezTo>
                  <a:close/>
                  <a:moveTo>
                    <a:pt x="787" y="578"/>
                  </a:moveTo>
                  <a:cubicBezTo>
                    <a:pt x="787" y="563"/>
                    <a:pt x="775" y="551"/>
                    <a:pt x="760" y="551"/>
                  </a:cubicBezTo>
                  <a:cubicBezTo>
                    <a:pt x="745" y="551"/>
                    <a:pt x="733" y="563"/>
                    <a:pt x="733" y="578"/>
                  </a:cubicBezTo>
                  <a:cubicBezTo>
                    <a:pt x="733" y="972"/>
                    <a:pt x="733" y="972"/>
                    <a:pt x="733" y="972"/>
                  </a:cubicBezTo>
                  <a:cubicBezTo>
                    <a:pt x="733" y="987"/>
                    <a:pt x="745" y="999"/>
                    <a:pt x="760" y="999"/>
                  </a:cubicBezTo>
                  <a:cubicBezTo>
                    <a:pt x="775" y="999"/>
                    <a:pt x="787" y="987"/>
                    <a:pt x="787" y="972"/>
                  </a:cubicBezTo>
                  <a:cubicBezTo>
                    <a:pt x="787" y="578"/>
                    <a:pt x="787" y="578"/>
                    <a:pt x="787" y="578"/>
                  </a:cubicBezTo>
                  <a:close/>
                  <a:moveTo>
                    <a:pt x="893" y="578"/>
                  </a:moveTo>
                  <a:cubicBezTo>
                    <a:pt x="893" y="563"/>
                    <a:pt x="881" y="551"/>
                    <a:pt x="867" y="551"/>
                  </a:cubicBezTo>
                  <a:cubicBezTo>
                    <a:pt x="852" y="551"/>
                    <a:pt x="840" y="563"/>
                    <a:pt x="840" y="578"/>
                  </a:cubicBezTo>
                  <a:cubicBezTo>
                    <a:pt x="840" y="972"/>
                    <a:pt x="840" y="972"/>
                    <a:pt x="840" y="972"/>
                  </a:cubicBezTo>
                  <a:cubicBezTo>
                    <a:pt x="840" y="987"/>
                    <a:pt x="852" y="999"/>
                    <a:pt x="867" y="999"/>
                  </a:cubicBezTo>
                  <a:cubicBezTo>
                    <a:pt x="881" y="999"/>
                    <a:pt x="893" y="987"/>
                    <a:pt x="893" y="972"/>
                  </a:cubicBezTo>
                  <a:cubicBezTo>
                    <a:pt x="893" y="578"/>
                    <a:pt x="893" y="578"/>
                    <a:pt x="893" y="578"/>
                  </a:cubicBezTo>
                  <a:close/>
                  <a:moveTo>
                    <a:pt x="1000" y="578"/>
                  </a:moveTo>
                  <a:cubicBezTo>
                    <a:pt x="1000" y="563"/>
                    <a:pt x="988" y="551"/>
                    <a:pt x="973" y="551"/>
                  </a:cubicBezTo>
                  <a:cubicBezTo>
                    <a:pt x="959" y="551"/>
                    <a:pt x="947" y="563"/>
                    <a:pt x="947" y="578"/>
                  </a:cubicBezTo>
                  <a:cubicBezTo>
                    <a:pt x="947" y="972"/>
                    <a:pt x="947" y="972"/>
                    <a:pt x="947" y="972"/>
                  </a:cubicBezTo>
                  <a:cubicBezTo>
                    <a:pt x="947" y="987"/>
                    <a:pt x="959" y="999"/>
                    <a:pt x="973" y="999"/>
                  </a:cubicBezTo>
                  <a:cubicBezTo>
                    <a:pt x="988" y="999"/>
                    <a:pt x="1000" y="987"/>
                    <a:pt x="1000" y="972"/>
                  </a:cubicBezTo>
                  <a:cubicBezTo>
                    <a:pt x="1000" y="578"/>
                    <a:pt x="1000" y="578"/>
                    <a:pt x="1000" y="578"/>
                  </a:cubicBezTo>
                  <a:close/>
                  <a:moveTo>
                    <a:pt x="1106" y="578"/>
                  </a:moveTo>
                  <a:cubicBezTo>
                    <a:pt x="1106" y="563"/>
                    <a:pt x="1095" y="551"/>
                    <a:pt x="1080" y="551"/>
                  </a:cubicBezTo>
                  <a:cubicBezTo>
                    <a:pt x="1065" y="551"/>
                    <a:pt x="1053" y="563"/>
                    <a:pt x="1053" y="578"/>
                  </a:cubicBezTo>
                  <a:cubicBezTo>
                    <a:pt x="1053" y="972"/>
                    <a:pt x="1053" y="972"/>
                    <a:pt x="1053" y="972"/>
                  </a:cubicBezTo>
                  <a:cubicBezTo>
                    <a:pt x="1053" y="987"/>
                    <a:pt x="1065" y="999"/>
                    <a:pt x="1080" y="999"/>
                  </a:cubicBezTo>
                  <a:cubicBezTo>
                    <a:pt x="1095" y="999"/>
                    <a:pt x="1106" y="987"/>
                    <a:pt x="1106" y="972"/>
                  </a:cubicBezTo>
                  <a:cubicBezTo>
                    <a:pt x="1106" y="578"/>
                    <a:pt x="1106" y="578"/>
                    <a:pt x="1106" y="578"/>
                  </a:cubicBezTo>
                  <a:close/>
                  <a:moveTo>
                    <a:pt x="1213" y="578"/>
                  </a:moveTo>
                  <a:cubicBezTo>
                    <a:pt x="1213" y="563"/>
                    <a:pt x="1201" y="551"/>
                    <a:pt x="1186" y="551"/>
                  </a:cubicBezTo>
                  <a:cubicBezTo>
                    <a:pt x="1172" y="551"/>
                    <a:pt x="1160" y="563"/>
                    <a:pt x="1160" y="578"/>
                  </a:cubicBezTo>
                  <a:cubicBezTo>
                    <a:pt x="1160" y="972"/>
                    <a:pt x="1160" y="972"/>
                    <a:pt x="1160" y="972"/>
                  </a:cubicBezTo>
                  <a:cubicBezTo>
                    <a:pt x="1160" y="987"/>
                    <a:pt x="1172" y="999"/>
                    <a:pt x="1186" y="999"/>
                  </a:cubicBezTo>
                  <a:cubicBezTo>
                    <a:pt x="1201" y="999"/>
                    <a:pt x="1213" y="987"/>
                    <a:pt x="1213" y="972"/>
                  </a:cubicBezTo>
                  <a:cubicBezTo>
                    <a:pt x="1213" y="578"/>
                    <a:pt x="1213" y="578"/>
                    <a:pt x="1213" y="578"/>
                  </a:cubicBezTo>
                  <a:close/>
                  <a:moveTo>
                    <a:pt x="1276" y="511"/>
                  </a:moveTo>
                  <a:cubicBezTo>
                    <a:pt x="974" y="511"/>
                    <a:pt x="974" y="511"/>
                    <a:pt x="974" y="511"/>
                  </a:cubicBezTo>
                  <a:cubicBezTo>
                    <a:pt x="672" y="511"/>
                    <a:pt x="672" y="511"/>
                    <a:pt x="672" y="511"/>
                  </a:cubicBezTo>
                  <a:cubicBezTo>
                    <a:pt x="672" y="1024"/>
                    <a:pt x="672" y="1024"/>
                    <a:pt x="672" y="1024"/>
                  </a:cubicBezTo>
                  <a:cubicBezTo>
                    <a:pt x="672" y="1039"/>
                    <a:pt x="660" y="1051"/>
                    <a:pt x="645" y="1051"/>
                  </a:cubicBezTo>
                  <a:cubicBezTo>
                    <a:pt x="589" y="1051"/>
                    <a:pt x="589" y="1051"/>
                    <a:pt x="589" y="1051"/>
                  </a:cubicBezTo>
                  <a:cubicBezTo>
                    <a:pt x="589" y="1102"/>
                    <a:pt x="589" y="1102"/>
                    <a:pt x="589" y="1102"/>
                  </a:cubicBezTo>
                  <a:cubicBezTo>
                    <a:pt x="589" y="1117"/>
                    <a:pt x="577" y="1129"/>
                    <a:pt x="562" y="1129"/>
                  </a:cubicBezTo>
                  <a:cubicBezTo>
                    <a:pt x="508" y="1129"/>
                    <a:pt x="508" y="1129"/>
                    <a:pt x="508" y="1129"/>
                  </a:cubicBezTo>
                  <a:cubicBezTo>
                    <a:pt x="508" y="1174"/>
                    <a:pt x="508" y="1174"/>
                    <a:pt x="508" y="1174"/>
                  </a:cubicBezTo>
                  <a:cubicBezTo>
                    <a:pt x="1270" y="1174"/>
                    <a:pt x="1270" y="1174"/>
                    <a:pt x="1270" y="1174"/>
                  </a:cubicBezTo>
                  <a:cubicBezTo>
                    <a:pt x="1440" y="1174"/>
                    <a:pt x="1440" y="1174"/>
                    <a:pt x="1440" y="1174"/>
                  </a:cubicBezTo>
                  <a:cubicBezTo>
                    <a:pt x="1440" y="1129"/>
                    <a:pt x="1440" y="1129"/>
                    <a:pt x="1440" y="1129"/>
                  </a:cubicBezTo>
                  <a:cubicBezTo>
                    <a:pt x="1386" y="1129"/>
                    <a:pt x="1386" y="1129"/>
                    <a:pt x="1386" y="1129"/>
                  </a:cubicBezTo>
                  <a:cubicBezTo>
                    <a:pt x="1371" y="1129"/>
                    <a:pt x="1359" y="1117"/>
                    <a:pt x="1359" y="1102"/>
                  </a:cubicBezTo>
                  <a:cubicBezTo>
                    <a:pt x="1359" y="1051"/>
                    <a:pt x="1359" y="1051"/>
                    <a:pt x="1359" y="1051"/>
                  </a:cubicBezTo>
                  <a:cubicBezTo>
                    <a:pt x="1303" y="1051"/>
                    <a:pt x="1303" y="1051"/>
                    <a:pt x="1303" y="1051"/>
                  </a:cubicBezTo>
                  <a:cubicBezTo>
                    <a:pt x="1288" y="1051"/>
                    <a:pt x="1276" y="1039"/>
                    <a:pt x="1276" y="1024"/>
                  </a:cubicBezTo>
                  <a:lnTo>
                    <a:pt x="1276" y="511"/>
                  </a:lnTo>
                  <a:close/>
                </a:path>
              </a:pathLst>
            </a:custGeom>
            <a:ln/>
          </p:spPr>
          <p:style>
            <a:lnRef idx="1">
              <a:schemeClr val="accent2"/>
            </a:lnRef>
            <a:fillRef idx="3">
              <a:schemeClr val="accent2"/>
            </a:fillRef>
            <a:effectRef idx="2">
              <a:schemeClr val="accent2"/>
            </a:effectRef>
            <a:fontRef idx="minor">
              <a:schemeClr val="lt1"/>
            </a:fontRef>
          </p:style>
          <p:txBody>
            <a:bodyPr vert="horz" wrap="square" lIns="121920" tIns="60960" rIns="121920" bIns="60960" numCol="1" anchor="t" anchorCtr="0" compatLnSpc="1">
              <a:prstTxWarp prst="textNoShape">
                <a:avLst/>
              </a:prstTxWarp>
            </a:bodyPr>
            <a:lstStyle/>
            <a:p>
              <a:pPr defTabSz="609555">
                <a:defRPr/>
              </a:pPr>
              <a:endParaRPr lang="en-US" sz="2000" dirty="0">
                <a:solidFill>
                  <a:prstClr val="white"/>
                </a:solidFill>
                <a:latin typeface="TheSansOffice" panose="020B0503040302060204"/>
              </a:endParaRPr>
            </a:p>
          </p:txBody>
        </p:sp>
        <p:sp>
          <p:nvSpPr>
            <p:cNvPr id="52" name="Freeform 78">
              <a:extLst>
                <a:ext uri="{FF2B5EF4-FFF2-40B4-BE49-F238E27FC236}">
                  <a16:creationId xmlns:a16="http://schemas.microsoft.com/office/drawing/2014/main" id="{10589BF1-8409-24EE-6DA7-E1077A76CFBF}"/>
                </a:ext>
              </a:extLst>
            </p:cNvPr>
            <p:cNvSpPr>
              <a:spLocks noChangeAspect="1"/>
            </p:cNvSpPr>
            <p:nvPr/>
          </p:nvSpPr>
          <p:spPr bwMode="gray">
            <a:xfrm>
              <a:off x="3083232" y="1162251"/>
              <a:ext cx="337704" cy="303851"/>
            </a:xfrm>
            <a:custGeom>
              <a:avLst/>
              <a:gdLst>
                <a:gd name="T0" fmla="*/ 412 w 412"/>
                <a:gd name="T1" fmla="*/ 32 h 474"/>
                <a:gd name="T2" fmla="*/ 412 w 412"/>
                <a:gd name="T3" fmla="*/ 473 h 474"/>
                <a:gd name="T4" fmla="*/ 277 w 412"/>
                <a:gd name="T5" fmla="*/ 473 h 474"/>
                <a:gd name="T6" fmla="*/ 277 w 412"/>
                <a:gd name="T7" fmla="*/ 473 h 474"/>
                <a:gd name="T8" fmla="*/ 0 w 412"/>
                <a:gd name="T9" fmla="*/ 474 h 474"/>
                <a:gd name="T10" fmla="*/ 0 w 412"/>
                <a:gd name="T11" fmla="*/ 446 h 474"/>
                <a:gd name="T12" fmla="*/ 277 w 412"/>
                <a:gd name="T13" fmla="*/ 444 h 474"/>
                <a:gd name="T14" fmla="*/ 277 w 412"/>
                <a:gd name="T15" fmla="*/ 392 h 474"/>
                <a:gd name="T16" fmla="*/ 0 w 412"/>
                <a:gd name="T17" fmla="*/ 398 h 474"/>
                <a:gd name="T18" fmla="*/ 0 w 412"/>
                <a:gd name="T19" fmla="*/ 369 h 474"/>
                <a:gd name="T20" fmla="*/ 277 w 412"/>
                <a:gd name="T21" fmla="*/ 362 h 474"/>
                <a:gd name="T22" fmla="*/ 277 w 412"/>
                <a:gd name="T23" fmla="*/ 298 h 474"/>
                <a:gd name="T24" fmla="*/ 0 w 412"/>
                <a:gd name="T25" fmla="*/ 312 h 474"/>
                <a:gd name="T26" fmla="*/ 0 w 412"/>
                <a:gd name="T27" fmla="*/ 288 h 474"/>
                <a:gd name="T28" fmla="*/ 277 w 412"/>
                <a:gd name="T29" fmla="*/ 267 h 474"/>
                <a:gd name="T30" fmla="*/ 277 w 412"/>
                <a:gd name="T31" fmla="*/ 205 h 474"/>
                <a:gd name="T32" fmla="*/ 0 w 412"/>
                <a:gd name="T33" fmla="*/ 231 h 474"/>
                <a:gd name="T34" fmla="*/ 0 w 412"/>
                <a:gd name="T35" fmla="*/ 205 h 474"/>
                <a:gd name="T36" fmla="*/ 277 w 412"/>
                <a:gd name="T37" fmla="*/ 174 h 474"/>
                <a:gd name="T38" fmla="*/ 277 w 412"/>
                <a:gd name="T39" fmla="*/ 111 h 474"/>
                <a:gd name="T40" fmla="*/ 0 w 412"/>
                <a:gd name="T41" fmla="*/ 149 h 474"/>
                <a:gd name="T42" fmla="*/ 0 w 412"/>
                <a:gd name="T43" fmla="*/ 124 h 474"/>
                <a:gd name="T44" fmla="*/ 277 w 412"/>
                <a:gd name="T45" fmla="*/ 82 h 474"/>
                <a:gd name="T46" fmla="*/ 277 w 412"/>
                <a:gd name="T47" fmla="*/ 30 h 474"/>
                <a:gd name="T48" fmla="*/ 0 w 412"/>
                <a:gd name="T49" fmla="*/ 71 h 474"/>
                <a:gd name="T50" fmla="*/ 0 w 412"/>
                <a:gd name="T51" fmla="*/ 54 h 474"/>
                <a:gd name="T52" fmla="*/ 277 w 412"/>
                <a:gd name="T53" fmla="*/ 1 h 474"/>
                <a:gd name="T54" fmla="*/ 277 w 412"/>
                <a:gd name="T55" fmla="*/ 0 h 474"/>
                <a:gd name="T56" fmla="*/ 412 w 412"/>
                <a:gd name="T5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2" h="474">
                  <a:moveTo>
                    <a:pt x="412" y="32"/>
                  </a:moveTo>
                  <a:lnTo>
                    <a:pt x="412" y="473"/>
                  </a:lnTo>
                  <a:lnTo>
                    <a:pt x="277" y="473"/>
                  </a:lnTo>
                  <a:lnTo>
                    <a:pt x="277" y="473"/>
                  </a:lnTo>
                  <a:lnTo>
                    <a:pt x="0" y="474"/>
                  </a:lnTo>
                  <a:lnTo>
                    <a:pt x="0" y="446"/>
                  </a:lnTo>
                  <a:lnTo>
                    <a:pt x="277" y="444"/>
                  </a:lnTo>
                  <a:lnTo>
                    <a:pt x="277" y="392"/>
                  </a:lnTo>
                  <a:lnTo>
                    <a:pt x="0" y="398"/>
                  </a:lnTo>
                  <a:lnTo>
                    <a:pt x="0" y="369"/>
                  </a:lnTo>
                  <a:lnTo>
                    <a:pt x="277" y="362"/>
                  </a:lnTo>
                  <a:lnTo>
                    <a:pt x="277" y="298"/>
                  </a:lnTo>
                  <a:lnTo>
                    <a:pt x="0" y="312"/>
                  </a:lnTo>
                  <a:lnTo>
                    <a:pt x="0" y="288"/>
                  </a:lnTo>
                  <a:lnTo>
                    <a:pt x="277" y="267"/>
                  </a:lnTo>
                  <a:lnTo>
                    <a:pt x="277" y="205"/>
                  </a:lnTo>
                  <a:lnTo>
                    <a:pt x="0" y="231"/>
                  </a:lnTo>
                  <a:lnTo>
                    <a:pt x="0" y="205"/>
                  </a:lnTo>
                  <a:lnTo>
                    <a:pt x="277" y="174"/>
                  </a:lnTo>
                  <a:lnTo>
                    <a:pt x="277" y="111"/>
                  </a:lnTo>
                  <a:lnTo>
                    <a:pt x="0" y="149"/>
                  </a:lnTo>
                  <a:lnTo>
                    <a:pt x="0" y="124"/>
                  </a:lnTo>
                  <a:lnTo>
                    <a:pt x="277" y="82"/>
                  </a:lnTo>
                  <a:lnTo>
                    <a:pt x="277" y="30"/>
                  </a:lnTo>
                  <a:lnTo>
                    <a:pt x="0" y="71"/>
                  </a:lnTo>
                  <a:lnTo>
                    <a:pt x="0" y="54"/>
                  </a:lnTo>
                  <a:lnTo>
                    <a:pt x="277" y="1"/>
                  </a:lnTo>
                  <a:lnTo>
                    <a:pt x="277" y="0"/>
                  </a:lnTo>
                  <a:lnTo>
                    <a:pt x="412" y="32"/>
                  </a:lnTo>
                  <a:close/>
                </a:path>
              </a:pathLst>
            </a:custGeom>
            <a:ln/>
          </p:spPr>
          <p:style>
            <a:lnRef idx="1">
              <a:schemeClr val="accent4"/>
            </a:lnRef>
            <a:fillRef idx="3">
              <a:schemeClr val="accent4"/>
            </a:fillRef>
            <a:effectRef idx="2">
              <a:schemeClr val="accent4"/>
            </a:effectRef>
            <a:fontRef idx="minor">
              <a:schemeClr val="lt1"/>
            </a:fontRef>
          </p:style>
          <p:txBody>
            <a:bodyPr vert="horz" wrap="square" lIns="121920" tIns="60960" rIns="121920" bIns="60960" numCol="1" anchor="t" anchorCtr="0" compatLnSpc="1">
              <a:prstTxWarp prst="textNoShape">
                <a:avLst/>
              </a:prstTxWarp>
            </a:bodyPr>
            <a:lstStyle/>
            <a:p>
              <a:pPr defTabSz="609555">
                <a:defRPr/>
              </a:pPr>
              <a:endParaRPr lang="en-US" sz="2000" dirty="0">
                <a:solidFill>
                  <a:prstClr val="white"/>
                </a:solidFill>
                <a:latin typeface="TheSansOffice" panose="020B0503040302060204"/>
              </a:endParaRPr>
            </a:p>
          </p:txBody>
        </p:sp>
        <p:sp>
          <p:nvSpPr>
            <p:cNvPr id="53" name="Freeform 85">
              <a:extLst>
                <a:ext uri="{FF2B5EF4-FFF2-40B4-BE49-F238E27FC236}">
                  <a16:creationId xmlns:a16="http://schemas.microsoft.com/office/drawing/2014/main" id="{3957A768-1181-CBB3-E3B7-203A5D2A9906}"/>
                </a:ext>
              </a:extLst>
            </p:cNvPr>
            <p:cNvSpPr>
              <a:spLocks noChangeAspect="1" noEditPoints="1"/>
            </p:cNvSpPr>
            <p:nvPr/>
          </p:nvSpPr>
          <p:spPr bwMode="gray">
            <a:xfrm>
              <a:off x="675095" y="2007114"/>
              <a:ext cx="388141" cy="303851"/>
            </a:xfrm>
            <a:custGeom>
              <a:avLst/>
              <a:gdLst>
                <a:gd name="T0" fmla="*/ 617 w 1923"/>
                <a:gd name="T1" fmla="*/ 140 h 1172"/>
                <a:gd name="T2" fmla="*/ 589 w 1923"/>
                <a:gd name="T3" fmla="*/ 270 h 1172"/>
                <a:gd name="T4" fmla="*/ 617 w 1923"/>
                <a:gd name="T5" fmla="*/ 299 h 1172"/>
                <a:gd name="T6" fmla="*/ 645 w 1923"/>
                <a:gd name="T7" fmla="*/ 168 h 1172"/>
                <a:gd name="T8" fmla="*/ 1923 w 1923"/>
                <a:gd name="T9" fmla="*/ 1143 h 1172"/>
                <a:gd name="T10" fmla="*/ 964 w 1923"/>
                <a:gd name="T11" fmla="*/ 1172 h 1172"/>
                <a:gd name="T12" fmla="*/ 936 w 1923"/>
                <a:gd name="T13" fmla="*/ 1143 h 1172"/>
                <a:gd name="T14" fmla="*/ 457 w 1923"/>
                <a:gd name="T15" fmla="*/ 57 h 1172"/>
                <a:gd name="T16" fmla="*/ 405 w 1923"/>
                <a:gd name="T17" fmla="*/ 1172 h 1172"/>
                <a:gd name="T18" fmla="*/ 0 w 1923"/>
                <a:gd name="T19" fmla="*/ 52 h 1172"/>
                <a:gd name="T20" fmla="*/ 964 w 1923"/>
                <a:gd name="T21" fmla="*/ 0 h 1172"/>
                <a:gd name="T22" fmla="*/ 993 w 1923"/>
                <a:gd name="T23" fmla="*/ 28 h 1172"/>
                <a:gd name="T24" fmla="*/ 993 w 1923"/>
                <a:gd name="T25" fmla="*/ 556 h 1172"/>
                <a:gd name="T26" fmla="*/ 1315 w 1923"/>
                <a:gd name="T27" fmla="*/ 605 h 1172"/>
                <a:gd name="T28" fmla="*/ 1424 w 1923"/>
                <a:gd name="T29" fmla="*/ 1115 h 1172"/>
                <a:gd name="T30" fmla="*/ 1895 w 1923"/>
                <a:gd name="T31" fmla="*/ 1115 h 1172"/>
                <a:gd name="T32" fmla="*/ 1923 w 1923"/>
                <a:gd name="T33" fmla="*/ 1143 h 1172"/>
                <a:gd name="T34" fmla="*/ 776 w 1923"/>
                <a:gd name="T35" fmla="*/ 1013 h 1172"/>
                <a:gd name="T36" fmla="*/ 748 w 1923"/>
                <a:gd name="T37" fmla="*/ 1143 h 1172"/>
                <a:gd name="T38" fmla="*/ 776 w 1923"/>
                <a:gd name="T39" fmla="*/ 1172 h 1172"/>
                <a:gd name="T40" fmla="*/ 804 w 1923"/>
                <a:gd name="T41" fmla="*/ 1041 h 1172"/>
                <a:gd name="T42" fmla="*/ 776 w 1923"/>
                <a:gd name="T43" fmla="*/ 722 h 1172"/>
                <a:gd name="T44" fmla="*/ 748 w 1923"/>
                <a:gd name="T45" fmla="*/ 750 h 1172"/>
                <a:gd name="T46" fmla="*/ 776 w 1923"/>
                <a:gd name="T47" fmla="*/ 881 h 1172"/>
                <a:gd name="T48" fmla="*/ 804 w 1923"/>
                <a:gd name="T49" fmla="*/ 852 h 1172"/>
                <a:gd name="T50" fmla="*/ 776 w 1923"/>
                <a:gd name="T51" fmla="*/ 722 h 1172"/>
                <a:gd name="T52" fmla="*/ 776 w 1923"/>
                <a:gd name="T53" fmla="*/ 431 h 1172"/>
                <a:gd name="T54" fmla="*/ 748 w 1923"/>
                <a:gd name="T55" fmla="*/ 561 h 1172"/>
                <a:gd name="T56" fmla="*/ 776 w 1923"/>
                <a:gd name="T57" fmla="*/ 590 h 1172"/>
                <a:gd name="T58" fmla="*/ 804 w 1923"/>
                <a:gd name="T59" fmla="*/ 459 h 1172"/>
                <a:gd name="T60" fmla="*/ 776 w 1923"/>
                <a:gd name="T61" fmla="*/ 140 h 1172"/>
                <a:gd name="T62" fmla="*/ 748 w 1923"/>
                <a:gd name="T63" fmla="*/ 168 h 1172"/>
                <a:gd name="T64" fmla="*/ 776 w 1923"/>
                <a:gd name="T65" fmla="*/ 299 h 1172"/>
                <a:gd name="T66" fmla="*/ 804 w 1923"/>
                <a:gd name="T67" fmla="*/ 270 h 1172"/>
                <a:gd name="T68" fmla="*/ 776 w 1923"/>
                <a:gd name="T69" fmla="*/ 140 h 1172"/>
                <a:gd name="T70" fmla="*/ 617 w 1923"/>
                <a:gd name="T71" fmla="*/ 1013 h 1172"/>
                <a:gd name="T72" fmla="*/ 589 w 1923"/>
                <a:gd name="T73" fmla="*/ 1143 h 1172"/>
                <a:gd name="T74" fmla="*/ 617 w 1923"/>
                <a:gd name="T75" fmla="*/ 1172 h 1172"/>
                <a:gd name="T76" fmla="*/ 645 w 1923"/>
                <a:gd name="T77" fmla="*/ 1041 h 1172"/>
                <a:gd name="T78" fmla="*/ 617 w 1923"/>
                <a:gd name="T79" fmla="*/ 722 h 1172"/>
                <a:gd name="T80" fmla="*/ 589 w 1923"/>
                <a:gd name="T81" fmla="*/ 750 h 1172"/>
                <a:gd name="T82" fmla="*/ 617 w 1923"/>
                <a:gd name="T83" fmla="*/ 881 h 1172"/>
                <a:gd name="T84" fmla="*/ 645 w 1923"/>
                <a:gd name="T85" fmla="*/ 852 h 1172"/>
                <a:gd name="T86" fmla="*/ 617 w 1923"/>
                <a:gd name="T87" fmla="*/ 722 h 1172"/>
                <a:gd name="T88" fmla="*/ 617 w 1923"/>
                <a:gd name="T89" fmla="*/ 431 h 1172"/>
                <a:gd name="T90" fmla="*/ 589 w 1923"/>
                <a:gd name="T91" fmla="*/ 561 h 1172"/>
                <a:gd name="T92" fmla="*/ 617 w 1923"/>
                <a:gd name="T93" fmla="*/ 590 h 1172"/>
                <a:gd name="T94" fmla="*/ 645 w 1923"/>
                <a:gd name="T95" fmla="*/ 45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3" h="1172">
                  <a:moveTo>
                    <a:pt x="617" y="140"/>
                  </a:moveTo>
                  <a:cubicBezTo>
                    <a:pt x="617" y="140"/>
                    <a:pt x="617" y="140"/>
                    <a:pt x="617" y="140"/>
                  </a:cubicBezTo>
                  <a:cubicBezTo>
                    <a:pt x="602" y="140"/>
                    <a:pt x="589" y="153"/>
                    <a:pt x="589" y="168"/>
                  </a:cubicBezTo>
                  <a:cubicBezTo>
                    <a:pt x="589" y="270"/>
                    <a:pt x="589" y="270"/>
                    <a:pt x="589" y="270"/>
                  </a:cubicBezTo>
                  <a:cubicBezTo>
                    <a:pt x="589" y="286"/>
                    <a:pt x="602" y="299"/>
                    <a:pt x="617" y="299"/>
                  </a:cubicBezTo>
                  <a:cubicBezTo>
                    <a:pt x="617" y="299"/>
                    <a:pt x="617" y="299"/>
                    <a:pt x="617" y="299"/>
                  </a:cubicBezTo>
                  <a:cubicBezTo>
                    <a:pt x="633" y="299"/>
                    <a:pt x="645" y="286"/>
                    <a:pt x="645" y="270"/>
                  </a:cubicBezTo>
                  <a:cubicBezTo>
                    <a:pt x="645" y="168"/>
                    <a:pt x="645" y="168"/>
                    <a:pt x="645" y="168"/>
                  </a:cubicBezTo>
                  <a:cubicBezTo>
                    <a:pt x="645" y="153"/>
                    <a:pt x="633" y="140"/>
                    <a:pt x="617" y="140"/>
                  </a:cubicBezTo>
                  <a:close/>
                  <a:moveTo>
                    <a:pt x="1923" y="1143"/>
                  </a:moveTo>
                  <a:cubicBezTo>
                    <a:pt x="1923" y="1159"/>
                    <a:pt x="1910" y="1172"/>
                    <a:pt x="1895" y="1172"/>
                  </a:cubicBezTo>
                  <a:cubicBezTo>
                    <a:pt x="964" y="1172"/>
                    <a:pt x="964" y="1172"/>
                    <a:pt x="964" y="1172"/>
                  </a:cubicBezTo>
                  <a:cubicBezTo>
                    <a:pt x="949" y="1171"/>
                    <a:pt x="936" y="1159"/>
                    <a:pt x="936" y="1143"/>
                  </a:cubicBezTo>
                  <a:cubicBezTo>
                    <a:pt x="936" y="1143"/>
                    <a:pt x="936" y="1143"/>
                    <a:pt x="936" y="1143"/>
                  </a:cubicBezTo>
                  <a:cubicBezTo>
                    <a:pt x="936" y="57"/>
                    <a:pt x="936" y="57"/>
                    <a:pt x="936" y="57"/>
                  </a:cubicBezTo>
                  <a:cubicBezTo>
                    <a:pt x="457" y="57"/>
                    <a:pt x="457" y="57"/>
                    <a:pt x="457" y="57"/>
                  </a:cubicBezTo>
                  <a:cubicBezTo>
                    <a:pt x="457" y="1119"/>
                    <a:pt x="457" y="1119"/>
                    <a:pt x="457" y="1119"/>
                  </a:cubicBezTo>
                  <a:cubicBezTo>
                    <a:pt x="457" y="1148"/>
                    <a:pt x="434" y="1172"/>
                    <a:pt x="405" y="1172"/>
                  </a:cubicBezTo>
                  <a:cubicBezTo>
                    <a:pt x="270" y="1172"/>
                    <a:pt x="135" y="1172"/>
                    <a:pt x="0" y="1172"/>
                  </a:cubicBezTo>
                  <a:cubicBezTo>
                    <a:pt x="0" y="798"/>
                    <a:pt x="0" y="425"/>
                    <a:pt x="0" y="52"/>
                  </a:cubicBezTo>
                  <a:cubicBezTo>
                    <a:pt x="0" y="23"/>
                    <a:pt x="24" y="0"/>
                    <a:pt x="53" y="0"/>
                  </a:cubicBezTo>
                  <a:cubicBezTo>
                    <a:pt x="357" y="0"/>
                    <a:pt x="661" y="0"/>
                    <a:pt x="964" y="0"/>
                  </a:cubicBezTo>
                  <a:cubicBezTo>
                    <a:pt x="980" y="0"/>
                    <a:pt x="993" y="13"/>
                    <a:pt x="993" y="28"/>
                  </a:cubicBezTo>
                  <a:cubicBezTo>
                    <a:pt x="993" y="28"/>
                    <a:pt x="993" y="28"/>
                    <a:pt x="993" y="28"/>
                  </a:cubicBezTo>
                  <a:cubicBezTo>
                    <a:pt x="993" y="249"/>
                    <a:pt x="993" y="249"/>
                    <a:pt x="993" y="249"/>
                  </a:cubicBezTo>
                  <a:cubicBezTo>
                    <a:pt x="993" y="556"/>
                    <a:pt x="993" y="556"/>
                    <a:pt x="993" y="556"/>
                  </a:cubicBezTo>
                  <a:cubicBezTo>
                    <a:pt x="1265" y="556"/>
                    <a:pt x="1265" y="556"/>
                    <a:pt x="1265" y="556"/>
                  </a:cubicBezTo>
                  <a:cubicBezTo>
                    <a:pt x="1293" y="556"/>
                    <a:pt x="1315" y="578"/>
                    <a:pt x="1315" y="605"/>
                  </a:cubicBezTo>
                  <a:cubicBezTo>
                    <a:pt x="1315" y="1115"/>
                    <a:pt x="1315" y="1115"/>
                    <a:pt x="1315" y="1115"/>
                  </a:cubicBezTo>
                  <a:cubicBezTo>
                    <a:pt x="1424" y="1115"/>
                    <a:pt x="1424" y="1115"/>
                    <a:pt x="1424" y="1115"/>
                  </a:cubicBezTo>
                  <a:cubicBezTo>
                    <a:pt x="1659" y="1115"/>
                    <a:pt x="1659" y="1115"/>
                    <a:pt x="1659" y="1115"/>
                  </a:cubicBezTo>
                  <a:cubicBezTo>
                    <a:pt x="1895" y="1115"/>
                    <a:pt x="1895" y="1115"/>
                    <a:pt x="1895" y="1115"/>
                  </a:cubicBezTo>
                  <a:cubicBezTo>
                    <a:pt x="1910" y="1115"/>
                    <a:pt x="1923" y="1128"/>
                    <a:pt x="1923" y="1143"/>
                  </a:cubicBezTo>
                  <a:cubicBezTo>
                    <a:pt x="1923" y="1143"/>
                    <a:pt x="1923" y="1143"/>
                    <a:pt x="1923" y="1143"/>
                  </a:cubicBezTo>
                  <a:close/>
                  <a:moveTo>
                    <a:pt x="776" y="1013"/>
                  </a:moveTo>
                  <a:cubicBezTo>
                    <a:pt x="776" y="1013"/>
                    <a:pt x="776" y="1013"/>
                    <a:pt x="776" y="1013"/>
                  </a:cubicBezTo>
                  <a:cubicBezTo>
                    <a:pt x="761" y="1013"/>
                    <a:pt x="748" y="1025"/>
                    <a:pt x="748" y="1041"/>
                  </a:cubicBezTo>
                  <a:cubicBezTo>
                    <a:pt x="748" y="1143"/>
                    <a:pt x="748" y="1143"/>
                    <a:pt x="748" y="1143"/>
                  </a:cubicBezTo>
                  <a:cubicBezTo>
                    <a:pt x="748" y="1159"/>
                    <a:pt x="761" y="1172"/>
                    <a:pt x="776" y="1172"/>
                  </a:cubicBezTo>
                  <a:cubicBezTo>
                    <a:pt x="776" y="1172"/>
                    <a:pt x="776" y="1172"/>
                    <a:pt x="776" y="1172"/>
                  </a:cubicBezTo>
                  <a:cubicBezTo>
                    <a:pt x="792" y="1172"/>
                    <a:pt x="804" y="1159"/>
                    <a:pt x="804" y="1143"/>
                  </a:cubicBezTo>
                  <a:cubicBezTo>
                    <a:pt x="804" y="1041"/>
                    <a:pt x="804" y="1041"/>
                    <a:pt x="804" y="1041"/>
                  </a:cubicBezTo>
                  <a:cubicBezTo>
                    <a:pt x="804" y="1025"/>
                    <a:pt x="792" y="1013"/>
                    <a:pt x="776" y="1013"/>
                  </a:cubicBezTo>
                  <a:close/>
                  <a:moveTo>
                    <a:pt x="776" y="722"/>
                  </a:moveTo>
                  <a:cubicBezTo>
                    <a:pt x="776" y="722"/>
                    <a:pt x="776" y="722"/>
                    <a:pt x="776" y="722"/>
                  </a:cubicBezTo>
                  <a:cubicBezTo>
                    <a:pt x="761" y="722"/>
                    <a:pt x="748" y="734"/>
                    <a:pt x="748" y="750"/>
                  </a:cubicBezTo>
                  <a:cubicBezTo>
                    <a:pt x="748" y="784"/>
                    <a:pt x="748" y="818"/>
                    <a:pt x="748" y="852"/>
                  </a:cubicBezTo>
                  <a:cubicBezTo>
                    <a:pt x="748" y="868"/>
                    <a:pt x="761" y="881"/>
                    <a:pt x="776" y="881"/>
                  </a:cubicBezTo>
                  <a:cubicBezTo>
                    <a:pt x="776" y="881"/>
                    <a:pt x="776" y="881"/>
                    <a:pt x="776" y="881"/>
                  </a:cubicBezTo>
                  <a:cubicBezTo>
                    <a:pt x="792" y="881"/>
                    <a:pt x="804" y="868"/>
                    <a:pt x="804" y="852"/>
                  </a:cubicBezTo>
                  <a:cubicBezTo>
                    <a:pt x="804" y="818"/>
                    <a:pt x="804" y="784"/>
                    <a:pt x="804" y="750"/>
                  </a:cubicBezTo>
                  <a:cubicBezTo>
                    <a:pt x="804" y="734"/>
                    <a:pt x="792" y="722"/>
                    <a:pt x="776" y="722"/>
                  </a:cubicBezTo>
                  <a:close/>
                  <a:moveTo>
                    <a:pt x="776" y="431"/>
                  </a:moveTo>
                  <a:cubicBezTo>
                    <a:pt x="776" y="431"/>
                    <a:pt x="776" y="431"/>
                    <a:pt x="776" y="431"/>
                  </a:cubicBezTo>
                  <a:cubicBezTo>
                    <a:pt x="761" y="431"/>
                    <a:pt x="748" y="443"/>
                    <a:pt x="748" y="459"/>
                  </a:cubicBezTo>
                  <a:cubicBezTo>
                    <a:pt x="748" y="493"/>
                    <a:pt x="748" y="527"/>
                    <a:pt x="748" y="561"/>
                  </a:cubicBezTo>
                  <a:cubicBezTo>
                    <a:pt x="748" y="577"/>
                    <a:pt x="761" y="590"/>
                    <a:pt x="776" y="590"/>
                  </a:cubicBezTo>
                  <a:cubicBezTo>
                    <a:pt x="776" y="590"/>
                    <a:pt x="776" y="590"/>
                    <a:pt x="776" y="590"/>
                  </a:cubicBezTo>
                  <a:cubicBezTo>
                    <a:pt x="792" y="590"/>
                    <a:pt x="804" y="577"/>
                    <a:pt x="804" y="561"/>
                  </a:cubicBezTo>
                  <a:cubicBezTo>
                    <a:pt x="804" y="527"/>
                    <a:pt x="804" y="493"/>
                    <a:pt x="804" y="459"/>
                  </a:cubicBezTo>
                  <a:cubicBezTo>
                    <a:pt x="804" y="443"/>
                    <a:pt x="792" y="431"/>
                    <a:pt x="776" y="431"/>
                  </a:cubicBezTo>
                  <a:close/>
                  <a:moveTo>
                    <a:pt x="776" y="140"/>
                  </a:moveTo>
                  <a:cubicBezTo>
                    <a:pt x="776" y="140"/>
                    <a:pt x="776" y="140"/>
                    <a:pt x="776" y="140"/>
                  </a:cubicBezTo>
                  <a:cubicBezTo>
                    <a:pt x="761" y="140"/>
                    <a:pt x="748" y="153"/>
                    <a:pt x="748" y="168"/>
                  </a:cubicBezTo>
                  <a:cubicBezTo>
                    <a:pt x="748" y="270"/>
                    <a:pt x="748" y="270"/>
                    <a:pt x="748" y="270"/>
                  </a:cubicBezTo>
                  <a:cubicBezTo>
                    <a:pt x="748" y="286"/>
                    <a:pt x="761" y="299"/>
                    <a:pt x="776" y="299"/>
                  </a:cubicBezTo>
                  <a:cubicBezTo>
                    <a:pt x="776" y="299"/>
                    <a:pt x="776" y="299"/>
                    <a:pt x="776" y="299"/>
                  </a:cubicBezTo>
                  <a:cubicBezTo>
                    <a:pt x="792" y="299"/>
                    <a:pt x="804" y="286"/>
                    <a:pt x="804" y="270"/>
                  </a:cubicBezTo>
                  <a:cubicBezTo>
                    <a:pt x="804" y="168"/>
                    <a:pt x="804" y="168"/>
                    <a:pt x="804" y="168"/>
                  </a:cubicBezTo>
                  <a:cubicBezTo>
                    <a:pt x="804" y="153"/>
                    <a:pt x="792" y="140"/>
                    <a:pt x="776" y="140"/>
                  </a:cubicBezTo>
                  <a:close/>
                  <a:moveTo>
                    <a:pt x="617" y="1013"/>
                  </a:moveTo>
                  <a:cubicBezTo>
                    <a:pt x="617" y="1013"/>
                    <a:pt x="617" y="1013"/>
                    <a:pt x="617" y="1013"/>
                  </a:cubicBezTo>
                  <a:cubicBezTo>
                    <a:pt x="602" y="1013"/>
                    <a:pt x="589" y="1025"/>
                    <a:pt x="589" y="1041"/>
                  </a:cubicBezTo>
                  <a:cubicBezTo>
                    <a:pt x="589" y="1143"/>
                    <a:pt x="589" y="1143"/>
                    <a:pt x="589" y="1143"/>
                  </a:cubicBezTo>
                  <a:cubicBezTo>
                    <a:pt x="589" y="1159"/>
                    <a:pt x="602" y="1172"/>
                    <a:pt x="617" y="1172"/>
                  </a:cubicBezTo>
                  <a:cubicBezTo>
                    <a:pt x="617" y="1172"/>
                    <a:pt x="617" y="1172"/>
                    <a:pt x="617" y="1172"/>
                  </a:cubicBezTo>
                  <a:cubicBezTo>
                    <a:pt x="633" y="1172"/>
                    <a:pt x="645" y="1159"/>
                    <a:pt x="645" y="1143"/>
                  </a:cubicBezTo>
                  <a:cubicBezTo>
                    <a:pt x="645" y="1041"/>
                    <a:pt x="645" y="1041"/>
                    <a:pt x="645" y="1041"/>
                  </a:cubicBezTo>
                  <a:cubicBezTo>
                    <a:pt x="645" y="1025"/>
                    <a:pt x="633" y="1013"/>
                    <a:pt x="617" y="1013"/>
                  </a:cubicBezTo>
                  <a:close/>
                  <a:moveTo>
                    <a:pt x="617" y="722"/>
                  </a:moveTo>
                  <a:cubicBezTo>
                    <a:pt x="617" y="722"/>
                    <a:pt x="617" y="722"/>
                    <a:pt x="617" y="722"/>
                  </a:cubicBezTo>
                  <a:cubicBezTo>
                    <a:pt x="602" y="722"/>
                    <a:pt x="589" y="734"/>
                    <a:pt x="589" y="750"/>
                  </a:cubicBezTo>
                  <a:cubicBezTo>
                    <a:pt x="589" y="784"/>
                    <a:pt x="589" y="818"/>
                    <a:pt x="589" y="852"/>
                  </a:cubicBezTo>
                  <a:cubicBezTo>
                    <a:pt x="589" y="868"/>
                    <a:pt x="602" y="881"/>
                    <a:pt x="617" y="881"/>
                  </a:cubicBezTo>
                  <a:cubicBezTo>
                    <a:pt x="617" y="881"/>
                    <a:pt x="617" y="881"/>
                    <a:pt x="617" y="881"/>
                  </a:cubicBezTo>
                  <a:cubicBezTo>
                    <a:pt x="633" y="881"/>
                    <a:pt x="645" y="868"/>
                    <a:pt x="645" y="852"/>
                  </a:cubicBezTo>
                  <a:cubicBezTo>
                    <a:pt x="645" y="818"/>
                    <a:pt x="645" y="784"/>
                    <a:pt x="645" y="750"/>
                  </a:cubicBezTo>
                  <a:cubicBezTo>
                    <a:pt x="645" y="734"/>
                    <a:pt x="633" y="722"/>
                    <a:pt x="617" y="722"/>
                  </a:cubicBezTo>
                  <a:close/>
                  <a:moveTo>
                    <a:pt x="617" y="431"/>
                  </a:moveTo>
                  <a:cubicBezTo>
                    <a:pt x="617" y="431"/>
                    <a:pt x="617" y="431"/>
                    <a:pt x="617" y="431"/>
                  </a:cubicBezTo>
                  <a:cubicBezTo>
                    <a:pt x="602" y="431"/>
                    <a:pt x="589" y="443"/>
                    <a:pt x="589" y="459"/>
                  </a:cubicBezTo>
                  <a:cubicBezTo>
                    <a:pt x="589" y="493"/>
                    <a:pt x="589" y="527"/>
                    <a:pt x="589" y="561"/>
                  </a:cubicBezTo>
                  <a:cubicBezTo>
                    <a:pt x="589" y="577"/>
                    <a:pt x="602" y="590"/>
                    <a:pt x="617" y="590"/>
                  </a:cubicBezTo>
                  <a:cubicBezTo>
                    <a:pt x="617" y="590"/>
                    <a:pt x="617" y="590"/>
                    <a:pt x="617" y="590"/>
                  </a:cubicBezTo>
                  <a:cubicBezTo>
                    <a:pt x="633" y="590"/>
                    <a:pt x="645" y="577"/>
                    <a:pt x="645" y="561"/>
                  </a:cubicBezTo>
                  <a:cubicBezTo>
                    <a:pt x="645" y="527"/>
                    <a:pt x="645" y="493"/>
                    <a:pt x="645" y="459"/>
                  </a:cubicBezTo>
                  <a:cubicBezTo>
                    <a:pt x="645" y="443"/>
                    <a:pt x="633" y="431"/>
                    <a:pt x="617" y="431"/>
                  </a:cubicBezTo>
                  <a:close/>
                </a:path>
              </a:pathLst>
            </a:custGeom>
            <a:ln/>
          </p:spPr>
          <p:style>
            <a:lnRef idx="1">
              <a:schemeClr val="accent5"/>
            </a:lnRef>
            <a:fillRef idx="3">
              <a:schemeClr val="accent5"/>
            </a:fillRef>
            <a:effectRef idx="2">
              <a:schemeClr val="accent5"/>
            </a:effectRef>
            <a:fontRef idx="minor">
              <a:schemeClr val="lt1"/>
            </a:fontRef>
          </p:style>
          <p:txBody>
            <a:bodyPr vert="horz" wrap="square" lIns="121920" tIns="60960" rIns="121920" bIns="60960" numCol="1" anchor="t" anchorCtr="0" compatLnSpc="1">
              <a:prstTxWarp prst="textNoShape">
                <a:avLst/>
              </a:prstTxWarp>
            </a:bodyPr>
            <a:lstStyle/>
            <a:p>
              <a:pPr defTabSz="609555">
                <a:defRPr/>
              </a:pPr>
              <a:endParaRPr lang="en-US" sz="2000" dirty="0">
                <a:solidFill>
                  <a:prstClr val="white"/>
                </a:solidFill>
                <a:latin typeface="TheSansOffice" panose="020B0503040302060204"/>
              </a:endParaRPr>
            </a:p>
          </p:txBody>
        </p:sp>
        <p:pic>
          <p:nvPicPr>
            <p:cNvPr id="54" name="Picture 306">
              <a:extLst>
                <a:ext uri="{FF2B5EF4-FFF2-40B4-BE49-F238E27FC236}">
                  <a16:creationId xmlns:a16="http://schemas.microsoft.com/office/drawing/2014/main" id="{01357F11-9931-44E9-6400-3233CF40B73A}"/>
                </a:ext>
              </a:extLst>
            </p:cNvPr>
            <p:cNvPicPr>
              <a:picLocks noChangeAspect="1"/>
            </p:cNvPicPr>
            <p:nvPr/>
          </p:nvPicPr>
          <p:blipFill>
            <a:blip r:embed="rId2" cstate="screen">
              <a:duotone>
                <a:prstClr val="black"/>
                <a:schemeClr val="accent6">
                  <a:tint val="45000"/>
                  <a:satMod val="400000"/>
                </a:schemeClr>
              </a:duotone>
              <a:extLst>
                <a:ext uri="{28A0092B-C50C-407E-A947-70E740481C1C}">
                  <a14:useLocalDpi xmlns:a14="http://schemas.microsoft.com/office/drawing/2010/main"/>
                </a:ext>
              </a:extLst>
            </a:blip>
            <a:srcRect/>
            <a:stretch>
              <a:fillRect/>
            </a:stretch>
          </p:blipFill>
          <p:spPr bwMode="auto">
            <a:xfrm>
              <a:off x="1414269" y="2304115"/>
              <a:ext cx="416769" cy="303851"/>
            </a:xfrm>
            <a:prstGeom prst="rect">
              <a:avLst/>
            </a:prstGeom>
            <a:noFill/>
            <a:ln w="9525">
              <a:noFill/>
              <a:miter lim="800000"/>
              <a:headEnd/>
              <a:tailEnd/>
            </a:ln>
          </p:spPr>
        </p:pic>
        <p:sp>
          <p:nvSpPr>
            <p:cNvPr id="55" name="TextBox 54">
              <a:extLst>
                <a:ext uri="{FF2B5EF4-FFF2-40B4-BE49-F238E27FC236}">
                  <a16:creationId xmlns:a16="http://schemas.microsoft.com/office/drawing/2014/main" id="{0B775182-FD1B-7027-E819-345BD7A1BB98}"/>
                </a:ext>
              </a:extLst>
            </p:cNvPr>
            <p:cNvSpPr txBox="1"/>
            <p:nvPr/>
          </p:nvSpPr>
          <p:spPr>
            <a:xfrm>
              <a:off x="2727492" y="1510590"/>
              <a:ext cx="1109482"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Datacenter</a:t>
              </a:r>
            </a:p>
          </p:txBody>
        </p:sp>
        <p:sp>
          <p:nvSpPr>
            <p:cNvPr id="56" name="TextBox 55">
              <a:extLst>
                <a:ext uri="{FF2B5EF4-FFF2-40B4-BE49-F238E27FC236}">
                  <a16:creationId xmlns:a16="http://schemas.microsoft.com/office/drawing/2014/main" id="{4BD5700C-CC40-66C3-C9F0-B795C6BD67A5}"/>
                </a:ext>
              </a:extLst>
            </p:cNvPr>
            <p:cNvSpPr txBox="1"/>
            <p:nvPr/>
          </p:nvSpPr>
          <p:spPr>
            <a:xfrm>
              <a:off x="2782994" y="2340465"/>
              <a:ext cx="959641"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Smartphone</a:t>
              </a:r>
            </a:p>
          </p:txBody>
        </p:sp>
        <p:sp>
          <p:nvSpPr>
            <p:cNvPr id="57" name="TextBox 56">
              <a:extLst>
                <a:ext uri="{FF2B5EF4-FFF2-40B4-BE49-F238E27FC236}">
                  <a16:creationId xmlns:a16="http://schemas.microsoft.com/office/drawing/2014/main" id="{D2A47368-589D-6071-318C-6CDA6E9E5A53}"/>
                </a:ext>
              </a:extLst>
            </p:cNvPr>
            <p:cNvSpPr txBox="1"/>
            <p:nvPr/>
          </p:nvSpPr>
          <p:spPr>
            <a:xfrm>
              <a:off x="1228704" y="2638164"/>
              <a:ext cx="828791"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Factory</a:t>
              </a:r>
            </a:p>
          </p:txBody>
        </p:sp>
        <p:sp>
          <p:nvSpPr>
            <p:cNvPr id="58" name="TextBox 57">
              <a:extLst>
                <a:ext uri="{FF2B5EF4-FFF2-40B4-BE49-F238E27FC236}">
                  <a16:creationId xmlns:a16="http://schemas.microsoft.com/office/drawing/2014/main" id="{4ECEB57A-9B4B-2031-FBF6-47229310646A}"/>
                </a:ext>
              </a:extLst>
            </p:cNvPr>
            <p:cNvSpPr txBox="1"/>
            <p:nvPr/>
          </p:nvSpPr>
          <p:spPr>
            <a:xfrm>
              <a:off x="318601" y="2330967"/>
              <a:ext cx="1061894"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Corporate/HO</a:t>
              </a:r>
            </a:p>
          </p:txBody>
        </p:sp>
        <p:sp>
          <p:nvSpPr>
            <p:cNvPr id="59" name="TextBox 58">
              <a:extLst>
                <a:ext uri="{FF2B5EF4-FFF2-40B4-BE49-F238E27FC236}">
                  <a16:creationId xmlns:a16="http://schemas.microsoft.com/office/drawing/2014/main" id="{AB9FE7B0-FBD6-3C68-1FDF-E49AF2CA54A0}"/>
                </a:ext>
              </a:extLst>
            </p:cNvPr>
            <p:cNvSpPr txBox="1"/>
            <p:nvPr/>
          </p:nvSpPr>
          <p:spPr>
            <a:xfrm>
              <a:off x="391023" y="1581866"/>
              <a:ext cx="740142"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Branch</a:t>
              </a:r>
            </a:p>
          </p:txBody>
        </p:sp>
        <p:pic>
          <p:nvPicPr>
            <p:cNvPr id="61" name="Graphic 60" descr="Check In with solid fill">
              <a:extLst>
                <a:ext uri="{FF2B5EF4-FFF2-40B4-BE49-F238E27FC236}">
                  <a16:creationId xmlns:a16="http://schemas.microsoft.com/office/drawing/2014/main" id="{3BD5FDC4-64F2-D4F6-022C-8FDDEF8A23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8159" y="1902053"/>
              <a:ext cx="430316" cy="430316"/>
            </a:xfrm>
            <a:prstGeom prst="rect">
              <a:avLst/>
            </a:prstGeom>
          </p:spPr>
        </p:pic>
        <p:pic>
          <p:nvPicPr>
            <p:cNvPr id="63" name="Graphic 62" descr="Internet with solid fill">
              <a:extLst>
                <a:ext uri="{FF2B5EF4-FFF2-40B4-BE49-F238E27FC236}">
                  <a16:creationId xmlns:a16="http://schemas.microsoft.com/office/drawing/2014/main" id="{E00CC3E1-9648-3C2D-96B4-12DF88A683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65733" y="2145809"/>
              <a:ext cx="571775" cy="571775"/>
            </a:xfrm>
            <a:prstGeom prst="rect">
              <a:avLst/>
            </a:prstGeom>
          </p:spPr>
        </p:pic>
        <p:sp>
          <p:nvSpPr>
            <p:cNvPr id="64" name="TextBox 63">
              <a:extLst>
                <a:ext uri="{FF2B5EF4-FFF2-40B4-BE49-F238E27FC236}">
                  <a16:creationId xmlns:a16="http://schemas.microsoft.com/office/drawing/2014/main" id="{C755AD91-7CCC-17E2-1718-2C6473A98798}"/>
                </a:ext>
              </a:extLst>
            </p:cNvPr>
            <p:cNvSpPr txBox="1"/>
            <p:nvPr/>
          </p:nvSpPr>
          <p:spPr>
            <a:xfrm>
              <a:off x="1951456" y="2613975"/>
              <a:ext cx="959641" cy="253916"/>
            </a:xfrm>
            <a:prstGeom prst="rect">
              <a:avLst/>
            </a:prstGeom>
            <a:noFill/>
          </p:spPr>
          <p:txBody>
            <a:bodyPr wrap="square" rtlCol="0">
              <a:spAutoFit/>
            </a:bodyPr>
            <a:lstStyle/>
            <a:p>
              <a:pPr algn="ctr" defTabSz="1218958">
                <a:defRPr/>
              </a:pPr>
              <a:r>
                <a:rPr lang="en-US" sz="1050" dirty="0">
                  <a:solidFill>
                    <a:prstClr val="white"/>
                  </a:solidFill>
                  <a:latin typeface="TheSansOffice" panose="020B0503040302060204"/>
                  <a:cs typeface="Arial" panose="020B0604020202020204" pitchFamily="34" charset="0"/>
                </a:rPr>
                <a:t>Laptop</a:t>
              </a:r>
            </a:p>
          </p:txBody>
        </p:sp>
      </p:grpSp>
      <p:sp>
        <p:nvSpPr>
          <p:cNvPr id="3" name="Round Same Side Corner Rectangle 2">
            <a:extLst>
              <a:ext uri="{FF2B5EF4-FFF2-40B4-BE49-F238E27FC236}">
                <a16:creationId xmlns:a16="http://schemas.microsoft.com/office/drawing/2014/main" id="{862E1DC5-80DE-C286-6C93-D3454009CE76}"/>
              </a:ext>
            </a:extLst>
          </p:cNvPr>
          <p:cNvSpPr/>
          <p:nvPr/>
        </p:nvSpPr>
        <p:spPr>
          <a:xfrm>
            <a:off x="6216037" y="3386870"/>
            <a:ext cx="2604113" cy="1345469"/>
          </a:xfrm>
          <a:prstGeom prst="round2SameRect">
            <a:avLst/>
          </a:prstGeom>
          <a:solidFill>
            <a:schemeClr val="bg1"/>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Box 3">
            <a:extLst>
              <a:ext uri="{FF2B5EF4-FFF2-40B4-BE49-F238E27FC236}">
                <a16:creationId xmlns:a16="http://schemas.microsoft.com/office/drawing/2014/main" id="{8D55918E-B1B5-BB06-E626-D8D2927C2305}"/>
              </a:ext>
            </a:extLst>
          </p:cNvPr>
          <p:cNvSpPr txBox="1"/>
          <p:nvPr/>
        </p:nvSpPr>
        <p:spPr>
          <a:xfrm>
            <a:off x="6298260" y="3446622"/>
            <a:ext cx="2379816" cy="276999"/>
          </a:xfrm>
          <a:prstGeom prst="rect">
            <a:avLst/>
          </a:prstGeom>
          <a:noFill/>
        </p:spPr>
        <p:txBody>
          <a:bodyPr wrap="square" rtlCol="0">
            <a:spAutoFit/>
          </a:bodyPr>
          <a:lstStyle/>
          <a:p>
            <a:pPr algn="ctr"/>
            <a:r>
              <a:rPr lang="en-US" sz="1200" b="1" dirty="0">
                <a:solidFill>
                  <a:schemeClr val="accent2"/>
                </a:solidFill>
              </a:rPr>
              <a:t>Technology Partnerships</a:t>
            </a:r>
          </a:p>
        </p:txBody>
      </p:sp>
      <p:graphicFrame>
        <p:nvGraphicFramePr>
          <p:cNvPr id="5" name="Diagram 4">
            <a:extLst>
              <a:ext uri="{FF2B5EF4-FFF2-40B4-BE49-F238E27FC236}">
                <a16:creationId xmlns:a16="http://schemas.microsoft.com/office/drawing/2014/main" id="{9F0208BC-06BF-AFAC-A81E-84B07C2B29D3}"/>
              </a:ext>
            </a:extLst>
          </p:cNvPr>
          <p:cNvGraphicFramePr/>
          <p:nvPr/>
        </p:nvGraphicFramePr>
        <p:xfrm>
          <a:off x="6180236" y="1004680"/>
          <a:ext cx="2604112" cy="23657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3" name="Straight Connector 12">
            <a:extLst>
              <a:ext uri="{FF2B5EF4-FFF2-40B4-BE49-F238E27FC236}">
                <a16:creationId xmlns:a16="http://schemas.microsoft.com/office/drawing/2014/main" id="{C9B61380-775D-E664-8B09-5E5C3DE7D9DE}"/>
              </a:ext>
            </a:extLst>
          </p:cNvPr>
          <p:cNvCxnSpPr>
            <a:cxnSpLocks/>
          </p:cNvCxnSpPr>
          <p:nvPr/>
        </p:nvCxnSpPr>
        <p:spPr>
          <a:xfrm flipV="1">
            <a:off x="5985156" y="987426"/>
            <a:ext cx="0" cy="3744913"/>
          </a:xfrm>
          <a:prstGeom prst="line">
            <a:avLst/>
          </a:prstGeom>
          <a:ln w="9525">
            <a:solidFill>
              <a:schemeClr val="accent1">
                <a:lumMod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14" name="Picture 2" descr="Networking, Cloud, and Cybersecurity Solutions - Cisco">
            <a:extLst>
              <a:ext uri="{FF2B5EF4-FFF2-40B4-BE49-F238E27FC236}">
                <a16:creationId xmlns:a16="http://schemas.microsoft.com/office/drawing/2014/main" id="{ABA7B9F6-3E2C-137E-EBDE-589161E0AE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0836" y="3826171"/>
            <a:ext cx="566139" cy="3001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ownload Fortinet Logo in SVG Vector or PNG File Format ...">
            <a:extLst>
              <a:ext uri="{FF2B5EF4-FFF2-40B4-BE49-F238E27FC236}">
                <a16:creationId xmlns:a16="http://schemas.microsoft.com/office/drawing/2014/main" id="{6D5C153E-AFC3-338B-D285-335DEDA71D8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849" t="31967" r="6603" b="35917"/>
          <a:stretch/>
        </p:blipFill>
        <p:spPr bwMode="auto">
          <a:xfrm>
            <a:off x="7329548" y="3717484"/>
            <a:ext cx="1099368" cy="3001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Secure Access Service Edge (SASE) vendor">
            <a:extLst>
              <a:ext uri="{FF2B5EF4-FFF2-40B4-BE49-F238E27FC236}">
                <a16:creationId xmlns:a16="http://schemas.microsoft.com/office/drawing/2014/main" id="{815B2ECB-3018-0F9C-458C-5D17155404BC}"/>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4864" t="25946" r="12899" b="25915"/>
          <a:stretch/>
        </p:blipFill>
        <p:spPr bwMode="auto">
          <a:xfrm>
            <a:off x="7447889" y="4318409"/>
            <a:ext cx="827481" cy="2885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etskope Reviews, Ratings &amp; Features 2023 | Gartner Peer Insights">
            <a:extLst>
              <a:ext uri="{FF2B5EF4-FFF2-40B4-BE49-F238E27FC236}">
                <a16:creationId xmlns:a16="http://schemas.microsoft.com/office/drawing/2014/main" id="{553BD602-5F46-5E07-48B7-BEAD2215FCB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89269" y="4202526"/>
            <a:ext cx="819750" cy="333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ownload Zscaler Logo PNG and Vector (PDF, SVG, Ai, EPS) Free">
            <a:extLst>
              <a:ext uri="{FF2B5EF4-FFF2-40B4-BE49-F238E27FC236}">
                <a16:creationId xmlns:a16="http://schemas.microsoft.com/office/drawing/2014/main" id="{3212F65A-18BD-7153-44F6-B62483EEB56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2283" t="37280" r="12335" b="37745"/>
          <a:stretch/>
        </p:blipFill>
        <p:spPr bwMode="auto">
          <a:xfrm>
            <a:off x="7898865" y="4080398"/>
            <a:ext cx="798844" cy="22662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676626F-C18B-9C9A-22CB-DEE174498958}"/>
              </a:ext>
            </a:extLst>
          </p:cNvPr>
          <p:cNvSpPr txBox="1"/>
          <p:nvPr/>
        </p:nvSpPr>
        <p:spPr>
          <a:xfrm>
            <a:off x="359654" y="3359914"/>
            <a:ext cx="1175331" cy="1323439"/>
          </a:xfrm>
          <a:prstGeom prst="rect">
            <a:avLst/>
          </a:prstGeom>
          <a:noFill/>
        </p:spPr>
        <p:txBody>
          <a:bodyPr wrap="square" rtlCol="0">
            <a:spAutoFit/>
          </a:bodyPr>
          <a:lstStyle/>
          <a:p>
            <a:r>
              <a:rPr lang="en-US" sz="1000" dirty="0">
                <a:solidFill>
                  <a:schemeClr val="bg1"/>
                </a:solidFill>
              </a:rPr>
              <a:t>SASE helps Detect and Mitigate Threats, Connect and Secure Remote Workers, Identify and Protect Sensitive Data</a:t>
            </a:r>
          </a:p>
        </p:txBody>
      </p:sp>
      <p:sp>
        <p:nvSpPr>
          <p:cNvPr id="22" name="TextBox 21">
            <a:extLst>
              <a:ext uri="{FF2B5EF4-FFF2-40B4-BE49-F238E27FC236}">
                <a16:creationId xmlns:a16="http://schemas.microsoft.com/office/drawing/2014/main" id="{6A834EA7-0039-B08E-F470-677C60A369A4}"/>
              </a:ext>
            </a:extLst>
          </p:cNvPr>
          <p:cNvSpPr txBox="1"/>
          <p:nvPr/>
        </p:nvSpPr>
        <p:spPr>
          <a:xfrm>
            <a:off x="1768117" y="3144283"/>
            <a:ext cx="1142981" cy="1323439"/>
          </a:xfrm>
          <a:prstGeom prst="rect">
            <a:avLst/>
          </a:prstGeom>
          <a:noFill/>
        </p:spPr>
        <p:txBody>
          <a:bodyPr wrap="square" rtlCol="0">
            <a:spAutoFit/>
          </a:bodyPr>
          <a:lstStyle/>
          <a:p>
            <a:r>
              <a:rPr lang="en-IN" sz="1000" dirty="0">
                <a:solidFill>
                  <a:schemeClr val="bg1"/>
                </a:solidFill>
              </a:rPr>
              <a:t>Decreases Latency and enhance App and Network Performance by removing backhauled traffic flows </a:t>
            </a:r>
          </a:p>
        </p:txBody>
      </p:sp>
      <p:sp>
        <p:nvSpPr>
          <p:cNvPr id="23" name="TextBox 22">
            <a:extLst>
              <a:ext uri="{FF2B5EF4-FFF2-40B4-BE49-F238E27FC236}">
                <a16:creationId xmlns:a16="http://schemas.microsoft.com/office/drawing/2014/main" id="{6899DF2F-2A5E-6E62-3789-EDB8B89D7268}"/>
              </a:ext>
            </a:extLst>
          </p:cNvPr>
          <p:cNvSpPr txBox="1"/>
          <p:nvPr/>
        </p:nvSpPr>
        <p:spPr>
          <a:xfrm>
            <a:off x="3106176" y="2781406"/>
            <a:ext cx="1200322" cy="1323439"/>
          </a:xfrm>
          <a:prstGeom prst="rect">
            <a:avLst/>
          </a:prstGeom>
          <a:noFill/>
        </p:spPr>
        <p:txBody>
          <a:bodyPr wrap="square" rtlCol="0">
            <a:spAutoFit/>
          </a:bodyPr>
          <a:lstStyle/>
          <a:p>
            <a:r>
              <a:rPr lang="en-IN" sz="1000" dirty="0">
                <a:solidFill>
                  <a:schemeClr val="bg1"/>
                </a:solidFill>
              </a:rPr>
              <a:t>Combines SD-WAN access and traffic monitoring functions in a unified solution for all types of accesses </a:t>
            </a:r>
          </a:p>
        </p:txBody>
      </p:sp>
      <p:sp>
        <p:nvSpPr>
          <p:cNvPr id="24" name="TextBox 23">
            <a:extLst>
              <a:ext uri="{FF2B5EF4-FFF2-40B4-BE49-F238E27FC236}">
                <a16:creationId xmlns:a16="http://schemas.microsoft.com/office/drawing/2014/main" id="{E1DF6330-58B1-321B-9138-F490FDC4147D}"/>
              </a:ext>
            </a:extLst>
          </p:cNvPr>
          <p:cNvSpPr txBox="1"/>
          <p:nvPr/>
        </p:nvSpPr>
        <p:spPr>
          <a:xfrm>
            <a:off x="4501562" y="2521924"/>
            <a:ext cx="1192239" cy="1631216"/>
          </a:xfrm>
          <a:prstGeom prst="rect">
            <a:avLst/>
          </a:prstGeom>
          <a:noFill/>
        </p:spPr>
        <p:txBody>
          <a:bodyPr wrap="square" rtlCol="0">
            <a:spAutoFit/>
          </a:bodyPr>
          <a:lstStyle/>
          <a:p>
            <a:r>
              <a:rPr lang="en-US" sz="1000" dirty="0">
                <a:solidFill>
                  <a:schemeClr val="bg1"/>
                </a:solidFill>
              </a:rPr>
              <a:t>Security Service Edge (SSE) provides cloud-based, integrated security for secure access to websites, SaaS apps and private apps</a:t>
            </a:r>
            <a:endParaRPr lang="en-IN" sz="1000" dirty="0">
              <a:solidFill>
                <a:schemeClr val="bg1"/>
              </a:solidFill>
            </a:endParaRPr>
          </a:p>
        </p:txBody>
      </p:sp>
    </p:spTree>
    <p:extLst>
      <p:ext uri="{BB962C8B-B14F-4D97-AF65-F5344CB8AC3E}">
        <p14:creationId xmlns:p14="http://schemas.microsoft.com/office/powerpoint/2010/main" val="406562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F8772-C2A4-41FD-A6D4-336A248B031B}"/>
              </a:ext>
            </a:extLst>
          </p:cNvPr>
          <p:cNvSpPr>
            <a:spLocks noGrp="1"/>
          </p:cNvSpPr>
          <p:nvPr>
            <p:ph type="title"/>
          </p:nvPr>
        </p:nvSpPr>
        <p:spPr>
          <a:xfrm>
            <a:off x="324000" y="211574"/>
            <a:ext cx="8496150" cy="415490"/>
          </a:xfrm>
        </p:spPr>
        <p:txBody>
          <a:bodyPr/>
          <a:lstStyle/>
          <a:p>
            <a:r>
              <a:rPr lang="en-IN" dirty="0"/>
              <a:t>MANAGED NETWORK Digital SERVICES Capabilities</a:t>
            </a:r>
          </a:p>
        </p:txBody>
      </p:sp>
      <p:pic>
        <p:nvPicPr>
          <p:cNvPr id="4" name="Content Placeholder 4">
            <a:extLst>
              <a:ext uri="{FF2B5EF4-FFF2-40B4-BE49-F238E27FC236}">
                <a16:creationId xmlns:a16="http://schemas.microsoft.com/office/drawing/2014/main" id="{2E1C278A-5079-E51F-2D0C-6C63ABA8DD81}"/>
              </a:ext>
            </a:extLst>
          </p:cNvPr>
          <p:cNvPicPr>
            <a:picLocks noGrp="1" noChangeAspect="1"/>
          </p:cNvPicPr>
          <p:nvPr>
            <p:ph idx="4294967295"/>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0550" y="1746250"/>
            <a:ext cx="5422900" cy="2605088"/>
          </a:xfrm>
          <a:prstGeom prst="rect">
            <a:avLst/>
          </a:prstGeom>
        </p:spPr>
      </p:pic>
      <p:grpSp>
        <p:nvGrpSpPr>
          <p:cNvPr id="24" name="Group 23">
            <a:extLst>
              <a:ext uri="{FF2B5EF4-FFF2-40B4-BE49-F238E27FC236}">
                <a16:creationId xmlns:a16="http://schemas.microsoft.com/office/drawing/2014/main" id="{B001C0A1-52FC-1686-95BA-62F2E08EB7F8}"/>
              </a:ext>
            </a:extLst>
          </p:cNvPr>
          <p:cNvGrpSpPr/>
          <p:nvPr/>
        </p:nvGrpSpPr>
        <p:grpSpPr>
          <a:xfrm>
            <a:off x="324001" y="987427"/>
            <a:ext cx="8496150" cy="608899"/>
            <a:chOff x="475835" y="1156926"/>
            <a:chExt cx="11210819" cy="828429"/>
          </a:xfrm>
        </p:grpSpPr>
        <p:sp>
          <p:nvSpPr>
            <p:cNvPr id="3" name="Rectangle: Rounded Corners 2">
              <a:extLst>
                <a:ext uri="{FF2B5EF4-FFF2-40B4-BE49-F238E27FC236}">
                  <a16:creationId xmlns:a16="http://schemas.microsoft.com/office/drawing/2014/main" id="{56E7D3A3-A8D9-3EB6-FA98-B90548A11DDF}"/>
                </a:ext>
              </a:extLst>
            </p:cNvPr>
            <p:cNvSpPr/>
            <p:nvPr/>
          </p:nvSpPr>
          <p:spPr>
            <a:xfrm>
              <a:off x="475835" y="1156926"/>
              <a:ext cx="2156893" cy="828429"/>
            </a:xfrm>
            <a:prstGeom prst="round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dirty="0">
                  <a:solidFill>
                    <a:prstClr val="black"/>
                  </a:solidFill>
                  <a:latin typeface="Trebuchet MS"/>
                  <a:ea typeface="Roboto" panose="02000000000000000000" pitchFamily="2" charset="0"/>
                  <a:cs typeface="Roboto" panose="02000000000000000000" pitchFamily="2" charset="0"/>
                </a:rPr>
                <a:t>Large Project Experience</a:t>
              </a:r>
              <a:endParaRPr lang="en-IN" sz="1200" dirty="0">
                <a:solidFill>
                  <a:prstClr val="black"/>
                </a:solidFill>
                <a:latin typeface="Trebuchet MS"/>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E97AE585-8EEB-94AB-AFAA-64AD69A74684}"/>
                </a:ext>
              </a:extLst>
            </p:cNvPr>
            <p:cNvSpPr/>
            <p:nvPr/>
          </p:nvSpPr>
          <p:spPr>
            <a:xfrm>
              <a:off x="2748630" y="1156926"/>
              <a:ext cx="2156893" cy="828429"/>
            </a:xfrm>
            <a:prstGeom prst="round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dirty="0">
                  <a:solidFill>
                    <a:prstClr val="black"/>
                  </a:solidFill>
                  <a:latin typeface="Trebuchet MS"/>
                  <a:ea typeface="Roboto" panose="02000000000000000000" pitchFamily="2" charset="0"/>
                  <a:cs typeface="Roboto" panose="02000000000000000000" pitchFamily="2" charset="0"/>
                </a:rPr>
                <a:t>Extensive Skillsets</a:t>
              </a:r>
            </a:p>
          </p:txBody>
        </p:sp>
        <p:sp>
          <p:nvSpPr>
            <p:cNvPr id="7" name="Rectangle: Rounded Corners 6">
              <a:extLst>
                <a:ext uri="{FF2B5EF4-FFF2-40B4-BE49-F238E27FC236}">
                  <a16:creationId xmlns:a16="http://schemas.microsoft.com/office/drawing/2014/main" id="{1890727D-DB3E-6BE0-1967-6630E6CD8EA2}"/>
                </a:ext>
              </a:extLst>
            </p:cNvPr>
            <p:cNvSpPr/>
            <p:nvPr/>
          </p:nvSpPr>
          <p:spPr>
            <a:xfrm>
              <a:off x="5021425" y="1156926"/>
              <a:ext cx="2156893" cy="828429"/>
            </a:xfrm>
            <a:prstGeom prst="round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dirty="0">
                  <a:solidFill>
                    <a:prstClr val="black"/>
                  </a:solidFill>
                  <a:latin typeface="Trebuchet MS"/>
                  <a:ea typeface="Roboto" panose="02000000000000000000" pitchFamily="2" charset="0"/>
                  <a:cs typeface="Roboto" panose="02000000000000000000" pitchFamily="2" charset="0"/>
                </a:rPr>
                <a:t>Advanced Network Tools &amp; Integration</a:t>
              </a:r>
            </a:p>
          </p:txBody>
        </p:sp>
        <p:sp>
          <p:nvSpPr>
            <p:cNvPr id="8" name="Rectangle: Rounded Corners 7">
              <a:extLst>
                <a:ext uri="{FF2B5EF4-FFF2-40B4-BE49-F238E27FC236}">
                  <a16:creationId xmlns:a16="http://schemas.microsoft.com/office/drawing/2014/main" id="{F82F432D-4424-6794-2624-6C1E5F9E805B}"/>
                </a:ext>
              </a:extLst>
            </p:cNvPr>
            <p:cNvSpPr/>
            <p:nvPr/>
          </p:nvSpPr>
          <p:spPr>
            <a:xfrm>
              <a:off x="7281802" y="1156926"/>
              <a:ext cx="2156893" cy="828429"/>
            </a:xfrm>
            <a:prstGeom prst="round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dirty="0">
                  <a:solidFill>
                    <a:prstClr val="black"/>
                  </a:solidFill>
                  <a:latin typeface="Trebuchet MS"/>
                  <a:ea typeface="Roboto" panose="02000000000000000000" pitchFamily="2" charset="0"/>
                  <a:cs typeface="Roboto" panose="02000000000000000000" pitchFamily="2" charset="0"/>
                </a:rPr>
                <a:t>Constant Innovation</a:t>
              </a:r>
            </a:p>
          </p:txBody>
        </p:sp>
        <p:sp>
          <p:nvSpPr>
            <p:cNvPr id="14" name="Rectangle: Rounded Corners 13">
              <a:extLst>
                <a:ext uri="{FF2B5EF4-FFF2-40B4-BE49-F238E27FC236}">
                  <a16:creationId xmlns:a16="http://schemas.microsoft.com/office/drawing/2014/main" id="{A6E1034D-0539-08A3-2046-6EBE0BC84076}"/>
                </a:ext>
              </a:extLst>
            </p:cNvPr>
            <p:cNvSpPr/>
            <p:nvPr/>
          </p:nvSpPr>
          <p:spPr>
            <a:xfrm>
              <a:off x="9529761" y="1156926"/>
              <a:ext cx="2156893" cy="828429"/>
            </a:xfrm>
            <a:prstGeom prst="roundRect">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US" sz="1200" dirty="0">
                  <a:solidFill>
                    <a:prstClr val="black"/>
                  </a:solidFill>
                  <a:latin typeface="Trebuchet MS"/>
                  <a:ea typeface="Roboto" panose="02000000000000000000" pitchFamily="2" charset="0"/>
                  <a:cs typeface="Roboto" panose="02000000000000000000" pitchFamily="2" charset="0"/>
                </a:rPr>
                <a:t>Technology Partnerships</a:t>
              </a:r>
            </a:p>
          </p:txBody>
        </p:sp>
      </p:grpSp>
      <p:sp>
        <p:nvSpPr>
          <p:cNvPr id="9" name="Title 1">
            <a:extLst>
              <a:ext uri="{FF2B5EF4-FFF2-40B4-BE49-F238E27FC236}">
                <a16:creationId xmlns:a16="http://schemas.microsoft.com/office/drawing/2014/main" id="{66872083-0087-74C0-26F4-EC2D1896BD41}"/>
              </a:ext>
            </a:extLst>
          </p:cNvPr>
          <p:cNvSpPr txBox="1">
            <a:spLocks/>
          </p:cNvSpPr>
          <p:nvPr/>
        </p:nvSpPr>
        <p:spPr>
          <a:xfrm>
            <a:off x="2902241" y="4499984"/>
            <a:ext cx="3339520" cy="464710"/>
          </a:xfrm>
          <a:prstGeom prst="rect">
            <a:avLst/>
          </a:prstGeom>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54">
              <a:defRPr/>
            </a:pPr>
            <a:r>
              <a:rPr lang="en-US" sz="1200" b="1" dirty="0">
                <a:solidFill>
                  <a:srgbClr val="BED730"/>
                </a:solidFill>
                <a:latin typeface="Trebuchet MS"/>
              </a:rPr>
              <a:t>Sify in </a:t>
            </a:r>
          </a:p>
          <a:p>
            <a:pPr algn="ctr" defTabSz="914354">
              <a:defRPr/>
            </a:pPr>
            <a:r>
              <a:rPr lang="en-US" sz="1000" b="1" dirty="0">
                <a:solidFill>
                  <a:schemeClr val="bg1"/>
                </a:solidFill>
                <a:latin typeface="Trebuchet MS"/>
              </a:rPr>
              <a:t>Gartner’s Magic Quadrant for </a:t>
            </a:r>
          </a:p>
          <a:p>
            <a:pPr algn="ctr" defTabSz="914354">
              <a:defRPr/>
            </a:pPr>
            <a:r>
              <a:rPr lang="en-US" sz="1000" b="1" dirty="0">
                <a:solidFill>
                  <a:schemeClr val="bg1"/>
                </a:solidFill>
                <a:latin typeface="Trebuchet MS"/>
              </a:rPr>
              <a:t>Managed Network Services 2023</a:t>
            </a:r>
            <a:endParaRPr lang="en-IN" sz="1000" b="1" dirty="0">
              <a:solidFill>
                <a:schemeClr val="bg1"/>
              </a:solidFill>
              <a:latin typeface="Trebuchet MS"/>
            </a:endParaRPr>
          </a:p>
        </p:txBody>
      </p:sp>
      <p:sp>
        <p:nvSpPr>
          <p:cNvPr id="11" name="TextBox 10">
            <a:extLst>
              <a:ext uri="{FF2B5EF4-FFF2-40B4-BE49-F238E27FC236}">
                <a16:creationId xmlns:a16="http://schemas.microsoft.com/office/drawing/2014/main" id="{5AF65614-5106-E9CA-172B-F47F6C2B3947}"/>
              </a:ext>
            </a:extLst>
          </p:cNvPr>
          <p:cNvSpPr txBox="1"/>
          <p:nvPr/>
        </p:nvSpPr>
        <p:spPr>
          <a:xfrm>
            <a:off x="3382867" y="2173944"/>
            <a:ext cx="896218" cy="307777"/>
          </a:xfrm>
          <a:prstGeom prst="rect">
            <a:avLst/>
          </a:prstGeom>
          <a:solidFill>
            <a:srgbClr val="EF6048"/>
          </a:solidFill>
        </p:spPr>
        <p:txBody>
          <a:bodyPr wrap="square" rtlCol="0">
            <a:spAutoFit/>
          </a:bodyPr>
          <a:lstStyle/>
          <a:p>
            <a:r>
              <a:rPr lang="en-US" sz="1400" b="1" dirty="0">
                <a:solidFill>
                  <a:schemeClr val="bg1"/>
                </a:solidFill>
              </a:rPr>
              <a:t>1 Lakh+</a:t>
            </a:r>
            <a:endParaRPr lang="en-IN" sz="1400" b="1" dirty="0">
              <a:solidFill>
                <a:schemeClr val="bg1"/>
              </a:solidFill>
            </a:endParaRPr>
          </a:p>
        </p:txBody>
      </p:sp>
    </p:spTree>
    <p:extLst>
      <p:ext uri="{BB962C8B-B14F-4D97-AF65-F5344CB8AC3E}">
        <p14:creationId xmlns:p14="http://schemas.microsoft.com/office/powerpoint/2010/main" val="370515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217352C-68EA-D80B-1709-B45D5F9A2FBF}"/>
              </a:ext>
            </a:extLst>
          </p:cNvPr>
          <p:cNvSpPr/>
          <p:nvPr/>
        </p:nvSpPr>
        <p:spPr>
          <a:xfrm flipV="1">
            <a:off x="3142427" y="1568049"/>
            <a:ext cx="2873029" cy="991699"/>
          </a:xfrm>
          <a:prstGeom prst="rect">
            <a:avLst/>
          </a:prstGeom>
          <a:gradFill flip="none" rotWithShape="1">
            <a:gsLst>
              <a:gs pos="0">
                <a:schemeClr val="tx2">
                  <a:lumMod val="5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BF65F61-2047-9F4C-684E-057C822CA64E}"/>
              </a:ext>
            </a:extLst>
          </p:cNvPr>
          <p:cNvSpPr/>
          <p:nvPr/>
        </p:nvSpPr>
        <p:spPr>
          <a:xfrm>
            <a:off x="6021395" y="2571750"/>
            <a:ext cx="2810616" cy="991699"/>
          </a:xfrm>
          <a:prstGeom prst="rect">
            <a:avLst/>
          </a:prstGeom>
          <a:gradFill flip="none" rotWithShape="1">
            <a:gsLst>
              <a:gs pos="0">
                <a:schemeClr val="tx2">
                  <a:lumMod val="5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E77B09D-37A1-5534-EDC3-4D9AC103CF86}"/>
              </a:ext>
            </a:extLst>
          </p:cNvPr>
          <p:cNvSpPr/>
          <p:nvPr/>
        </p:nvSpPr>
        <p:spPr>
          <a:xfrm>
            <a:off x="335996" y="2571750"/>
            <a:ext cx="2810616" cy="991699"/>
          </a:xfrm>
          <a:prstGeom prst="rect">
            <a:avLst/>
          </a:prstGeom>
          <a:gradFill flip="none" rotWithShape="1">
            <a:gsLst>
              <a:gs pos="0">
                <a:schemeClr val="tx2">
                  <a:lumMod val="50000"/>
                </a:schemeClr>
              </a:gs>
              <a:gs pos="100000">
                <a:schemeClr val="tx2">
                  <a:lumMod val="50000"/>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entagon 2">
            <a:extLst>
              <a:ext uri="{FF2B5EF4-FFF2-40B4-BE49-F238E27FC236}">
                <a16:creationId xmlns:a16="http://schemas.microsoft.com/office/drawing/2014/main" id="{35279FD4-9638-7BAC-CF18-D1E4F922B3F3}"/>
              </a:ext>
            </a:extLst>
          </p:cNvPr>
          <p:cNvSpPr/>
          <p:nvPr/>
        </p:nvSpPr>
        <p:spPr>
          <a:xfrm rot="5400000" flipH="1">
            <a:off x="1185033" y="2845373"/>
            <a:ext cx="1037927" cy="2736000"/>
          </a:xfrm>
          <a:prstGeom prst="homePlate">
            <a:avLst>
              <a:gd name="adj" fmla="val 29754"/>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entagon 5">
            <a:extLst>
              <a:ext uri="{FF2B5EF4-FFF2-40B4-BE49-F238E27FC236}">
                <a16:creationId xmlns:a16="http://schemas.microsoft.com/office/drawing/2014/main" id="{896A62AD-28DA-B2B2-0E01-88029D901431}"/>
              </a:ext>
            </a:extLst>
          </p:cNvPr>
          <p:cNvSpPr/>
          <p:nvPr/>
        </p:nvSpPr>
        <p:spPr>
          <a:xfrm rot="5400000" flipH="1">
            <a:off x="4059110" y="2845373"/>
            <a:ext cx="1037927" cy="2736000"/>
          </a:xfrm>
          <a:prstGeom prst="homePlate">
            <a:avLst>
              <a:gd name="adj" fmla="val 29754"/>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entagon 7">
            <a:extLst>
              <a:ext uri="{FF2B5EF4-FFF2-40B4-BE49-F238E27FC236}">
                <a16:creationId xmlns:a16="http://schemas.microsoft.com/office/drawing/2014/main" id="{ABAFA5DD-E675-1FD5-1304-742C96507CEA}"/>
              </a:ext>
            </a:extLst>
          </p:cNvPr>
          <p:cNvSpPr/>
          <p:nvPr/>
        </p:nvSpPr>
        <p:spPr>
          <a:xfrm rot="5400000" flipH="1">
            <a:off x="6933187" y="2845374"/>
            <a:ext cx="1037927" cy="2736000"/>
          </a:xfrm>
          <a:prstGeom prst="homePlate">
            <a:avLst>
              <a:gd name="adj" fmla="val 29754"/>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768C146-5505-1AE0-3391-053A7B55BE70}"/>
              </a:ext>
            </a:extLst>
          </p:cNvPr>
          <p:cNvSpPr>
            <a:spLocks noGrp="1"/>
          </p:cNvSpPr>
          <p:nvPr>
            <p:ph type="title"/>
          </p:nvPr>
        </p:nvSpPr>
        <p:spPr>
          <a:xfrm>
            <a:off x="324000" y="211574"/>
            <a:ext cx="8496150" cy="415490"/>
          </a:xfrm>
        </p:spPr>
        <p:txBody>
          <a:bodyPr>
            <a:normAutofit fontScale="90000"/>
          </a:bodyPr>
          <a:lstStyle/>
          <a:p>
            <a:r>
              <a:rPr lang="en-US" dirty="0"/>
              <a:t>Sify’s strong presence in India’s manufacturing sector</a:t>
            </a:r>
            <a:endParaRPr lang="en-IN" dirty="0"/>
          </a:p>
        </p:txBody>
      </p:sp>
      <p:sp>
        <p:nvSpPr>
          <p:cNvPr id="25" name="Rectangle: Rounded Corners 24">
            <a:extLst>
              <a:ext uri="{FF2B5EF4-FFF2-40B4-BE49-F238E27FC236}">
                <a16:creationId xmlns:a16="http://schemas.microsoft.com/office/drawing/2014/main" id="{B94CA671-F14A-4D63-385A-C3CCC9A9F65E}"/>
              </a:ext>
            </a:extLst>
          </p:cNvPr>
          <p:cNvSpPr/>
          <p:nvPr/>
        </p:nvSpPr>
        <p:spPr>
          <a:xfrm>
            <a:off x="323923" y="1648733"/>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schemeClr val="bg1"/>
                </a:solidFill>
                <a:latin typeface="Trebuchet MS"/>
              </a:rPr>
              <a:t>Digital Network for integrating IT, OT &amp; People for the world’s second-largest geographically diversified steel producer</a:t>
            </a:r>
          </a:p>
        </p:txBody>
      </p:sp>
      <p:sp>
        <p:nvSpPr>
          <p:cNvPr id="26" name="Rectangle: Rounded Corners 25">
            <a:extLst>
              <a:ext uri="{FF2B5EF4-FFF2-40B4-BE49-F238E27FC236}">
                <a16:creationId xmlns:a16="http://schemas.microsoft.com/office/drawing/2014/main" id="{834BF406-07C5-969D-D24E-AACBE9C35F29}"/>
              </a:ext>
            </a:extLst>
          </p:cNvPr>
          <p:cNvSpPr/>
          <p:nvPr/>
        </p:nvSpPr>
        <p:spPr>
          <a:xfrm>
            <a:off x="3259303" y="1648733"/>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schemeClr val="bg1"/>
                </a:solidFill>
                <a:latin typeface="Trebuchet MS"/>
              </a:rPr>
              <a:t>India’s Top 3 out of 5 Automobile companies in the two-wheeler segments trust Sify’s Network infra and managed services</a:t>
            </a:r>
          </a:p>
        </p:txBody>
      </p:sp>
      <p:sp>
        <p:nvSpPr>
          <p:cNvPr id="27" name="Rectangle: Rounded Corners 26">
            <a:extLst>
              <a:ext uri="{FF2B5EF4-FFF2-40B4-BE49-F238E27FC236}">
                <a16:creationId xmlns:a16="http://schemas.microsoft.com/office/drawing/2014/main" id="{37F478FF-E607-93E1-DC59-8F1AFF32C7C3}"/>
              </a:ext>
            </a:extLst>
          </p:cNvPr>
          <p:cNvSpPr/>
          <p:nvPr/>
        </p:nvSpPr>
        <p:spPr>
          <a:xfrm>
            <a:off x="6194685" y="1649041"/>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1100" dirty="0">
                <a:solidFill>
                  <a:schemeClr val="bg1"/>
                </a:solidFill>
                <a:latin typeface="Trebuchet MS"/>
              </a:rPr>
              <a:t>Sify offers Internet, P2P, MPLS Connectivity, Network Management and Managed Wi-Fi to one of India’s biggest FMCG Companies</a:t>
            </a:r>
          </a:p>
        </p:txBody>
      </p:sp>
      <p:sp>
        <p:nvSpPr>
          <p:cNvPr id="28" name="Rectangle: Rounded Corners 27">
            <a:extLst>
              <a:ext uri="{FF2B5EF4-FFF2-40B4-BE49-F238E27FC236}">
                <a16:creationId xmlns:a16="http://schemas.microsoft.com/office/drawing/2014/main" id="{4CAC7826-7FDE-13AD-0733-AE684546E60C}"/>
              </a:ext>
            </a:extLst>
          </p:cNvPr>
          <p:cNvSpPr/>
          <p:nvPr/>
        </p:nvSpPr>
        <p:spPr>
          <a:xfrm>
            <a:off x="323923" y="2633864"/>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US" sz="1100" dirty="0">
                <a:solidFill>
                  <a:schemeClr val="bg1"/>
                </a:solidFill>
                <a:latin typeface="Trebuchet MS"/>
              </a:rPr>
              <a:t>Sify Offer’s Secure SD-WAN </a:t>
            </a:r>
          </a:p>
          <a:p>
            <a:pPr algn="ctr">
              <a:defRPr/>
            </a:pPr>
            <a:r>
              <a:rPr lang="en-US" sz="1100" dirty="0">
                <a:solidFill>
                  <a:schemeClr val="bg1"/>
                </a:solidFill>
                <a:latin typeface="Trebuchet MS"/>
              </a:rPr>
              <a:t>to one of India’s leading Luxury Retail Chains</a:t>
            </a:r>
          </a:p>
        </p:txBody>
      </p:sp>
      <p:sp>
        <p:nvSpPr>
          <p:cNvPr id="30" name="Rectangle: Rounded Corners 29">
            <a:extLst>
              <a:ext uri="{FF2B5EF4-FFF2-40B4-BE49-F238E27FC236}">
                <a16:creationId xmlns:a16="http://schemas.microsoft.com/office/drawing/2014/main" id="{87A2107A-0E39-D76A-D2F0-ADABFD68F071}"/>
              </a:ext>
            </a:extLst>
          </p:cNvPr>
          <p:cNvSpPr/>
          <p:nvPr/>
        </p:nvSpPr>
        <p:spPr>
          <a:xfrm>
            <a:off x="3259303" y="2633864"/>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US" sz="1100" dirty="0">
                <a:solidFill>
                  <a:schemeClr val="bg1"/>
                </a:solidFill>
                <a:latin typeface="Trebuchet MS"/>
              </a:rPr>
              <a:t>Sify manages the NOC of a Global commercial vehicle manufacturing, renowned for innovation and reliability</a:t>
            </a:r>
          </a:p>
        </p:txBody>
      </p:sp>
      <p:sp>
        <p:nvSpPr>
          <p:cNvPr id="31" name="Rectangle: Rounded Corners 30">
            <a:extLst>
              <a:ext uri="{FF2B5EF4-FFF2-40B4-BE49-F238E27FC236}">
                <a16:creationId xmlns:a16="http://schemas.microsoft.com/office/drawing/2014/main" id="{2252AD45-9CEE-BAAA-2139-4911CC87919F}"/>
              </a:ext>
            </a:extLst>
          </p:cNvPr>
          <p:cNvSpPr/>
          <p:nvPr/>
        </p:nvSpPr>
        <p:spPr>
          <a:xfrm>
            <a:off x="6194685" y="2626504"/>
            <a:ext cx="2625389" cy="82509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defRPr/>
            </a:pPr>
            <a:r>
              <a:rPr lang="en-US" sz="1100" dirty="0">
                <a:solidFill>
                  <a:schemeClr val="bg1"/>
                </a:solidFill>
                <a:latin typeface="Trebuchet MS"/>
              </a:rPr>
              <a:t>Sify’s Manages the SD-WAN </a:t>
            </a:r>
          </a:p>
          <a:p>
            <a:pPr algn="ctr">
              <a:defRPr/>
            </a:pPr>
            <a:r>
              <a:rPr lang="en-US" sz="1100" dirty="0">
                <a:solidFill>
                  <a:schemeClr val="bg1"/>
                </a:solidFill>
                <a:latin typeface="Trebuchet MS"/>
              </a:rPr>
              <a:t>setup of a</a:t>
            </a:r>
            <a:r>
              <a:rPr lang="en-IN" sz="1100" dirty="0">
                <a:solidFill>
                  <a:schemeClr val="bg1"/>
                </a:solidFill>
                <a:latin typeface="Trebuchet MS"/>
              </a:rPr>
              <a:t> Pioneer In Automotive Excellence</a:t>
            </a:r>
            <a:endParaRPr lang="en-US" sz="1100" dirty="0">
              <a:solidFill>
                <a:schemeClr val="bg1"/>
              </a:solidFill>
              <a:latin typeface="Trebuchet MS"/>
            </a:endParaRPr>
          </a:p>
        </p:txBody>
      </p:sp>
      <p:sp>
        <p:nvSpPr>
          <p:cNvPr id="10" name="TextBox 9">
            <a:extLst>
              <a:ext uri="{FF2B5EF4-FFF2-40B4-BE49-F238E27FC236}">
                <a16:creationId xmlns:a16="http://schemas.microsoft.com/office/drawing/2014/main" id="{BF7937FB-1F2F-63C9-3FBC-C62ACAD9FB6B}"/>
              </a:ext>
            </a:extLst>
          </p:cNvPr>
          <p:cNvSpPr txBox="1"/>
          <p:nvPr/>
        </p:nvSpPr>
        <p:spPr>
          <a:xfrm>
            <a:off x="655126" y="4014708"/>
            <a:ext cx="2097741" cy="600164"/>
          </a:xfrm>
          <a:prstGeom prst="rect">
            <a:avLst/>
          </a:prstGeom>
          <a:noFill/>
        </p:spPr>
        <p:txBody>
          <a:bodyPr wrap="square">
            <a:spAutoFit/>
          </a:bodyPr>
          <a:lstStyle/>
          <a:p>
            <a:pPr algn="ctr">
              <a:defRPr/>
            </a:pPr>
            <a:r>
              <a:rPr lang="en-US" sz="1100" dirty="0">
                <a:solidFill>
                  <a:srgbClr val="BED730"/>
                </a:solidFill>
                <a:latin typeface="Trebuchet MS"/>
              </a:rPr>
              <a:t>One of India’s leading Tyre manufacturer’s NOC is managed by Sify</a:t>
            </a:r>
          </a:p>
        </p:txBody>
      </p:sp>
      <p:sp>
        <p:nvSpPr>
          <p:cNvPr id="11" name="TextBox 10">
            <a:extLst>
              <a:ext uri="{FF2B5EF4-FFF2-40B4-BE49-F238E27FC236}">
                <a16:creationId xmlns:a16="http://schemas.microsoft.com/office/drawing/2014/main" id="{3214EB1A-5531-09D3-551A-C1FA4638CBAE}"/>
              </a:ext>
            </a:extLst>
          </p:cNvPr>
          <p:cNvSpPr txBox="1"/>
          <p:nvPr/>
        </p:nvSpPr>
        <p:spPr>
          <a:xfrm>
            <a:off x="3334872" y="4014708"/>
            <a:ext cx="2474258" cy="600164"/>
          </a:xfrm>
          <a:prstGeom prst="rect">
            <a:avLst/>
          </a:prstGeom>
          <a:noFill/>
        </p:spPr>
        <p:txBody>
          <a:bodyPr wrap="square">
            <a:spAutoFit/>
          </a:bodyPr>
          <a:lstStyle/>
          <a:p>
            <a:pPr algn="ctr">
              <a:defRPr/>
            </a:pPr>
            <a:r>
              <a:rPr lang="en-US" sz="1100" dirty="0">
                <a:solidFill>
                  <a:srgbClr val="BED730"/>
                </a:solidFill>
                <a:latin typeface="Trebuchet MS"/>
              </a:rPr>
              <a:t>Sify manages NOC for one of India’s largest manufacturer and distributer of packaged foods </a:t>
            </a:r>
          </a:p>
        </p:txBody>
      </p:sp>
      <p:sp>
        <p:nvSpPr>
          <p:cNvPr id="12" name="TextBox 11">
            <a:extLst>
              <a:ext uri="{FF2B5EF4-FFF2-40B4-BE49-F238E27FC236}">
                <a16:creationId xmlns:a16="http://schemas.microsoft.com/office/drawing/2014/main" id="{CB98C3A6-7D39-FE01-FAA0-41E6634E4DE7}"/>
              </a:ext>
            </a:extLst>
          </p:cNvPr>
          <p:cNvSpPr txBox="1"/>
          <p:nvPr/>
        </p:nvSpPr>
        <p:spPr>
          <a:xfrm>
            <a:off x="6461119" y="4014708"/>
            <a:ext cx="1982062" cy="600164"/>
          </a:xfrm>
          <a:prstGeom prst="rect">
            <a:avLst/>
          </a:prstGeom>
          <a:noFill/>
        </p:spPr>
        <p:txBody>
          <a:bodyPr wrap="square">
            <a:spAutoFit/>
          </a:bodyPr>
          <a:lstStyle/>
          <a:p>
            <a:pPr algn="ctr">
              <a:defRPr/>
            </a:pPr>
            <a:r>
              <a:rPr lang="en-US" sz="1100" dirty="0">
                <a:solidFill>
                  <a:srgbClr val="BED730"/>
                </a:solidFill>
                <a:latin typeface="Trebuchet MS"/>
              </a:rPr>
              <a:t>Three leading Logistics companies trust Sify Managed Network Services   </a:t>
            </a:r>
            <a:endParaRPr lang="en-IN" sz="1100" dirty="0">
              <a:solidFill>
                <a:srgbClr val="BED730"/>
              </a:solidFill>
              <a:latin typeface="Trebuchet MS"/>
            </a:endParaRPr>
          </a:p>
        </p:txBody>
      </p:sp>
      <p:sp>
        <p:nvSpPr>
          <p:cNvPr id="13" name="TextBox 12">
            <a:extLst>
              <a:ext uri="{FF2B5EF4-FFF2-40B4-BE49-F238E27FC236}">
                <a16:creationId xmlns:a16="http://schemas.microsoft.com/office/drawing/2014/main" id="{6A3528AF-0EF3-B092-4E74-8490DD147F3C}"/>
              </a:ext>
            </a:extLst>
          </p:cNvPr>
          <p:cNvSpPr txBox="1"/>
          <p:nvPr/>
        </p:nvSpPr>
        <p:spPr>
          <a:xfrm>
            <a:off x="335996" y="987425"/>
            <a:ext cx="8484154" cy="461665"/>
          </a:xfrm>
          <a:prstGeom prst="rect">
            <a:avLst/>
          </a:prstGeom>
          <a:noFill/>
        </p:spPr>
        <p:txBody>
          <a:bodyPr wrap="square" rtlCol="0">
            <a:spAutoFit/>
          </a:bodyPr>
          <a:lstStyle/>
          <a:p>
            <a:pPr>
              <a:defRPr/>
            </a:pPr>
            <a:r>
              <a:rPr lang="en-US" sz="1200" dirty="0">
                <a:solidFill>
                  <a:schemeClr val="bg1">
                    <a:lumMod val="85000"/>
                  </a:schemeClr>
                </a:solidFill>
                <a:latin typeface="Trebuchet MS"/>
              </a:rPr>
              <a:t>500+ India’s leading Manufacturing companies trust Sify’s DC, Cloud, Network and Digital services. 270+ Top Manufacturing enterprises trust Sify’s Managed Digital Network Services.</a:t>
            </a:r>
            <a:endParaRPr lang="en-US" sz="1200" dirty="0">
              <a:solidFill>
                <a:schemeClr val="bg1">
                  <a:lumMod val="85000"/>
                </a:schemeClr>
              </a:solidFill>
            </a:endParaRPr>
          </a:p>
        </p:txBody>
      </p:sp>
      <p:cxnSp>
        <p:nvCxnSpPr>
          <p:cNvPr id="15" name="Straight Connector 14">
            <a:extLst>
              <a:ext uri="{FF2B5EF4-FFF2-40B4-BE49-F238E27FC236}">
                <a16:creationId xmlns:a16="http://schemas.microsoft.com/office/drawing/2014/main" id="{C2DD87F4-1A30-DE56-3DA5-C90E88A7065B}"/>
              </a:ext>
            </a:extLst>
          </p:cNvPr>
          <p:cNvCxnSpPr>
            <a:cxnSpLocks/>
          </p:cNvCxnSpPr>
          <p:nvPr/>
        </p:nvCxnSpPr>
        <p:spPr>
          <a:xfrm flipV="1">
            <a:off x="3146612" y="1583449"/>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A9EC98-0819-9801-265E-2C9E09A70BC2}"/>
              </a:ext>
            </a:extLst>
          </p:cNvPr>
          <p:cNvCxnSpPr>
            <a:cxnSpLocks/>
          </p:cNvCxnSpPr>
          <p:nvPr/>
        </p:nvCxnSpPr>
        <p:spPr>
          <a:xfrm flipV="1">
            <a:off x="6021395" y="1583449"/>
            <a:ext cx="0" cy="198000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E279CDA-76F6-119F-CB67-0820B5F646E2}"/>
              </a:ext>
            </a:extLst>
          </p:cNvPr>
          <p:cNvCxnSpPr>
            <a:cxnSpLocks/>
          </p:cNvCxnSpPr>
          <p:nvPr/>
        </p:nvCxnSpPr>
        <p:spPr>
          <a:xfrm>
            <a:off x="323850" y="2573449"/>
            <a:ext cx="8496300" cy="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39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17A1F92D-AD6B-A4ED-A180-41E7EB4A7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256"/>
            <a:ext cx="9144000" cy="51409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D24007B-9127-C0FE-8E8B-C6241B3DDD13}"/>
              </a:ext>
            </a:extLst>
          </p:cNvPr>
          <p:cNvSpPr/>
          <p:nvPr/>
        </p:nvSpPr>
        <p:spPr>
          <a:xfrm>
            <a:off x="0" y="0"/>
            <a:ext cx="9144000" cy="51435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66">
              <a:defRPr/>
            </a:pPr>
            <a:endParaRPr lang="en-IN" sz="1800" dirty="0">
              <a:solidFill>
                <a:prstClr val="white"/>
              </a:solidFill>
              <a:latin typeface="Trebuchet MS"/>
            </a:endParaRPr>
          </a:p>
        </p:txBody>
      </p:sp>
      <p:sp>
        <p:nvSpPr>
          <p:cNvPr id="2" name="TextBox 1">
            <a:extLst>
              <a:ext uri="{FF2B5EF4-FFF2-40B4-BE49-F238E27FC236}">
                <a16:creationId xmlns:a16="http://schemas.microsoft.com/office/drawing/2014/main" id="{B8E32C9A-3950-1E5A-5BBD-4D42C3F39A21}"/>
              </a:ext>
            </a:extLst>
          </p:cNvPr>
          <p:cNvSpPr txBox="1"/>
          <p:nvPr/>
        </p:nvSpPr>
        <p:spPr>
          <a:xfrm>
            <a:off x="1767118" y="4093804"/>
            <a:ext cx="5700021" cy="523220"/>
          </a:xfrm>
          <a:prstGeom prst="rect">
            <a:avLst/>
          </a:prstGeom>
          <a:noFill/>
        </p:spPr>
        <p:txBody>
          <a:bodyPr wrap="square" rtlCol="0">
            <a:spAutoFit/>
          </a:bodyPr>
          <a:lstStyle/>
          <a:p>
            <a:pPr algn="ctr" defTabSz="457166">
              <a:spcAft>
                <a:spcPts val="600"/>
              </a:spcAft>
              <a:defRPr/>
            </a:pPr>
            <a:r>
              <a:rPr lang="en-IN" sz="2800"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1718134" y="1136586"/>
            <a:ext cx="5732705" cy="948743"/>
            <a:chOff x="323850" y="2753261"/>
            <a:chExt cx="8496300" cy="1406110"/>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49142"/>
            </a:xfrm>
            <a:prstGeom prst="rect">
              <a:avLst/>
            </a:prstGeom>
            <a:noFill/>
          </p:spPr>
          <p:txBody>
            <a:bodyPr wrap="square" rtlCol="0">
              <a:spAutoFit/>
            </a:bodyPr>
            <a:lstStyle/>
            <a:p>
              <a:pPr defTabSz="685766">
                <a:defRPr/>
              </a:pPr>
              <a:r>
                <a:rPr lang="en-US" sz="4000" b="1" dirty="0">
                  <a:solidFill>
                    <a:srgbClr val="BED730"/>
                  </a:solidFill>
                  <a:latin typeface="Trebuchet MS"/>
                </a:rPr>
                <a:t>Tried  Tested  Trusted</a:t>
              </a:r>
              <a:endParaRPr lang="en-IN" sz="4000"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501763"/>
            </a:xfrm>
            <a:prstGeom prst="rect">
              <a:avLst/>
            </a:prstGeom>
            <a:noFill/>
          </p:spPr>
          <p:txBody>
            <a:bodyPr wrap="square" rtlCol="0">
              <a:spAutoFit/>
            </a:bodyPr>
            <a:lstStyle/>
            <a:p>
              <a:pPr defTabSz="685766">
                <a:defRPr/>
              </a:pPr>
              <a:r>
                <a:rPr lang="en-US" sz="1600" b="1" dirty="0">
                  <a:solidFill>
                    <a:prstClr val="white"/>
                  </a:solidFill>
                  <a:latin typeface="Trebuchet MS"/>
                </a:rPr>
                <a:t>Your digital infrastructure partner for over 23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66">
                <a:defRPr/>
              </a:pPr>
              <a:endParaRPr lang="en-IN" sz="1013"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7971591" y="234502"/>
            <a:ext cx="905357" cy="512966"/>
          </a:xfrm>
          <a:prstGeom prst="rect">
            <a:avLst/>
          </a:prstGeom>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2172AB10-2064-77EC-B5AD-6A162D606387}"/>
              </a:ext>
            </a:extLst>
          </p:cNvPr>
          <p:cNvGrpSpPr/>
          <p:nvPr/>
        </p:nvGrpSpPr>
        <p:grpSpPr>
          <a:xfrm>
            <a:off x="483929" y="2565720"/>
            <a:ext cx="945000" cy="894286"/>
            <a:chOff x="444173" y="2556318"/>
            <a:chExt cx="945000" cy="894286"/>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a:t>
              </a:r>
            </a:p>
            <a:p>
              <a:pPr algn="ctr" defTabSz="685783">
                <a:defRPr/>
              </a:pPr>
              <a:r>
                <a:rPr lang="en-IN" sz="750" dirty="0">
                  <a:solidFill>
                    <a:prstClr val="white"/>
                  </a:solidFill>
                  <a:latin typeface="TheSansOffice" panose="020B0503040302060204"/>
                </a:rPr>
                <a:t>Infra Services</a:t>
              </a:r>
              <a:endParaRPr lang="en-US" sz="75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2"/>
            <a:ext cx="945000" cy="886833"/>
            <a:chOff x="5726469" y="2563772"/>
            <a:chExt cx="945000" cy="886832"/>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Digital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2"/>
            <a:ext cx="945000" cy="886833"/>
            <a:chOff x="6784264" y="2563771"/>
            <a:chExt cx="945000" cy="886833"/>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Industry Apps</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0"/>
            <a:ext cx="945000" cy="892360"/>
            <a:chOff x="4675343" y="2558244"/>
            <a:chExt cx="945000" cy="892360"/>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 &amp; IT</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3"/>
            <a:ext cx="945000" cy="879378"/>
            <a:chOff x="2568712" y="2571226"/>
            <a:chExt cx="945000" cy="879378"/>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23165"/>
            </a:xfrm>
            <a:prstGeom prst="rect">
              <a:avLst/>
            </a:prstGeom>
            <a:noFill/>
          </p:spPr>
          <p:txBody>
            <a:bodyPr wrap="square" rtlCol="0">
              <a:spAutoFit/>
            </a:bodyPr>
            <a:lstStyle/>
            <a:p>
              <a:pPr algn="ctr" defTabSz="685783">
                <a:defRPr/>
              </a:pPr>
              <a:r>
                <a:rPr lang="pt-BR" sz="750">
                  <a:solidFill>
                    <a:prstClr val="white"/>
                  </a:solidFill>
                  <a:latin typeface="TheSansOffice" panose="020B0503040302060204"/>
                </a:rPr>
                <a:t>Data Center</a:t>
              </a:r>
            </a:p>
            <a:p>
              <a:pPr algn="ctr" defTabSz="685783">
                <a:defRPr/>
              </a:pPr>
              <a:r>
                <a:rPr lang="pt-BR" sz="750">
                  <a:solidFill>
                    <a:prstClr val="white"/>
                  </a:solidFill>
                  <a:latin typeface="TheSansOffice" panose="020B0503040302060204"/>
                </a:rPr>
                <a:t>Colo Services</a:t>
              </a:r>
              <a:endParaRPr lang="en-US" sz="75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0"/>
            <a:ext cx="945000" cy="892360"/>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CloudInfinit</a:t>
              </a:r>
            </a:p>
            <a:p>
              <a:pPr algn="ctr" defTabSz="685783">
                <a:defRPr/>
              </a:pPr>
              <a:r>
                <a:rPr lang="en-IN" sz="750" dirty="0">
                  <a:solidFill>
                    <a:prstClr val="white"/>
                  </a:solidFill>
                  <a:latin typeface="TheSansOffice" panose="020B0503040302060204"/>
                </a:rPr>
                <a:t>Ent Cloud Infra</a:t>
              </a:r>
              <a:endParaRPr lang="en-US" sz="75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0"/>
            <a:ext cx="945000" cy="869614"/>
            <a:chOff x="1508631" y="2580990"/>
            <a:chExt cx="945000" cy="869614"/>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Network Digital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0"/>
            <a:ext cx="945000" cy="862162"/>
            <a:chOff x="7837240" y="2588442"/>
            <a:chExt cx="945000" cy="862162"/>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299">
                <a:defRPr/>
              </a:pPr>
              <a:endParaRPr lang="en-IN" sz="1013"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23165"/>
            </a:xfrm>
            <a:prstGeom prst="rect">
              <a:avLst/>
            </a:prstGeom>
            <a:noFill/>
          </p:spPr>
          <p:txBody>
            <a:bodyPr wrap="square" rtlCol="0">
              <a:spAutoFit/>
            </a:bodyPr>
            <a:lstStyle/>
            <a:p>
              <a:pPr algn="ctr" defTabSz="685783">
                <a:defRPr/>
              </a:pPr>
              <a:r>
                <a:rPr lang="en-IN" sz="750" dirty="0">
                  <a:solidFill>
                    <a:prstClr val="white"/>
                  </a:solidFill>
                  <a:latin typeface="TheSansOffice" panose="020B0503040302060204"/>
                </a:rPr>
                <a:t>Security </a:t>
              </a:r>
            </a:p>
            <a:p>
              <a:pPr algn="ctr" defTabSz="685783">
                <a:defRPr/>
              </a:pPr>
              <a:r>
                <a:rPr lang="en-IN" sz="750" dirty="0">
                  <a:solidFill>
                    <a:prstClr val="white"/>
                  </a:solidFill>
                  <a:latin typeface="TheSansOffice" panose="020B0503040302060204"/>
                </a:rPr>
                <a:t>Managed Services</a:t>
              </a:r>
              <a:endParaRPr lang="en-US" sz="75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spTree>
    <p:extLst>
      <p:ext uri="{BB962C8B-B14F-4D97-AF65-F5344CB8AC3E}">
        <p14:creationId xmlns:p14="http://schemas.microsoft.com/office/powerpoint/2010/main" val="403543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4118-8A0C-E85D-3DFC-A888712B3B23}"/>
              </a:ext>
            </a:extLst>
          </p:cNvPr>
          <p:cNvSpPr>
            <a:spLocks noGrp="1"/>
          </p:cNvSpPr>
          <p:nvPr>
            <p:ph type="title"/>
          </p:nvPr>
        </p:nvSpPr>
        <p:spPr>
          <a:xfrm>
            <a:off x="324000" y="211574"/>
            <a:ext cx="8496150" cy="415490"/>
          </a:xfrm>
        </p:spPr>
        <p:txBody>
          <a:bodyPr/>
          <a:lstStyle/>
          <a:p>
            <a:r>
              <a:rPr lang="en-US" dirty="0"/>
              <a:t>agenda</a:t>
            </a:r>
          </a:p>
        </p:txBody>
      </p:sp>
      <p:graphicFrame>
        <p:nvGraphicFramePr>
          <p:cNvPr id="3" name="Diagram 2">
            <a:extLst>
              <a:ext uri="{FF2B5EF4-FFF2-40B4-BE49-F238E27FC236}">
                <a16:creationId xmlns:a16="http://schemas.microsoft.com/office/drawing/2014/main" id="{84E0F534-90BA-83D7-5F04-25767EBA91DE}"/>
              </a:ext>
            </a:extLst>
          </p:cNvPr>
          <p:cNvGraphicFramePr/>
          <p:nvPr>
            <p:extLst>
              <p:ext uri="{D42A27DB-BD31-4B8C-83A1-F6EECF244321}">
                <p14:modId xmlns:p14="http://schemas.microsoft.com/office/powerpoint/2010/main" val="1465399595"/>
              </p:ext>
            </p:extLst>
          </p:nvPr>
        </p:nvGraphicFramePr>
        <p:xfrm>
          <a:off x="323999" y="987426"/>
          <a:ext cx="8496443" cy="3744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494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44123" y="778657"/>
            <a:ext cx="1563282"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20013" y="778658"/>
            <a:ext cx="1563283"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4892496" y="804342"/>
            <a:ext cx="1584736" cy="1950085"/>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48134" y="778284"/>
            <a:ext cx="1563284" cy="1980748"/>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manufacturing BUSINESS PRIORITIES</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68364" y="1073732"/>
            <a:ext cx="1714800" cy="307777"/>
          </a:xfrm>
          <a:prstGeom prst="rect">
            <a:avLst/>
          </a:prstGeom>
          <a:noFill/>
        </p:spPr>
        <p:txBody>
          <a:bodyPr wrap="square" lIns="91440" tIns="45720" rIns="91440" bIns="45720" rtlCol="0" anchor="t">
            <a:spAutoFit/>
          </a:bodyPr>
          <a:lstStyle/>
          <a:p>
            <a:pPr algn="ctr" defTabSz="685766"/>
            <a:r>
              <a:rPr lang="en-GB" sz="1400" b="1" dirty="0">
                <a:solidFill>
                  <a:srgbClr val="BED730"/>
                </a:solidFill>
                <a:latin typeface="Trebuchet MS"/>
              </a:rPr>
              <a:t>Digital Threads </a:t>
            </a:r>
            <a:endParaRPr lang="en-US" sz="1800" dirty="0"/>
          </a:p>
        </p:txBody>
      </p:sp>
      <p:sp>
        <p:nvSpPr>
          <p:cNvPr id="15" name="TextBox 14">
            <a:extLst>
              <a:ext uri="{FF2B5EF4-FFF2-40B4-BE49-F238E27FC236}">
                <a16:creationId xmlns:a16="http://schemas.microsoft.com/office/drawing/2014/main" id="{E8F13817-2CD3-9208-4788-C763910DFD7D}"/>
              </a:ext>
            </a:extLst>
          </p:cNvPr>
          <p:cNvSpPr txBox="1"/>
          <p:nvPr/>
        </p:nvSpPr>
        <p:spPr>
          <a:xfrm>
            <a:off x="2644254" y="1073732"/>
            <a:ext cx="1714800" cy="307777"/>
          </a:xfrm>
          <a:prstGeom prst="rect">
            <a:avLst/>
          </a:prstGeom>
          <a:noFill/>
        </p:spPr>
        <p:txBody>
          <a:bodyPr wrap="square" lIns="91440" tIns="45720" rIns="91440" bIns="45720" rtlCol="0" anchor="t">
            <a:spAutoFit/>
          </a:bodyPr>
          <a:lstStyle/>
          <a:p>
            <a:pPr algn="ctr" defTabSz="685647">
              <a:defRPr/>
            </a:pPr>
            <a:r>
              <a:rPr lang="en-US" sz="1400" b="1" dirty="0">
                <a:solidFill>
                  <a:srgbClr val="BED730"/>
                </a:solidFill>
                <a:latin typeface="Trebuchet MS"/>
              </a:rPr>
              <a:t>Quality Control</a:t>
            </a:r>
          </a:p>
        </p:txBody>
      </p:sp>
      <p:sp>
        <p:nvSpPr>
          <p:cNvPr id="16" name="TextBox 15">
            <a:extLst>
              <a:ext uri="{FF2B5EF4-FFF2-40B4-BE49-F238E27FC236}">
                <a16:creationId xmlns:a16="http://schemas.microsoft.com/office/drawing/2014/main" id="{7550A0F8-467D-BA67-B845-21708F753876}"/>
              </a:ext>
            </a:extLst>
          </p:cNvPr>
          <p:cNvSpPr txBox="1"/>
          <p:nvPr/>
        </p:nvSpPr>
        <p:spPr>
          <a:xfrm>
            <a:off x="4827464" y="1135289"/>
            <a:ext cx="1714800" cy="307777"/>
          </a:xfrm>
          <a:prstGeom prst="rect">
            <a:avLst/>
          </a:prstGeom>
          <a:noFill/>
        </p:spPr>
        <p:txBody>
          <a:bodyPr wrap="square" lIns="91440" tIns="45720" rIns="91440" bIns="45720" rtlCol="0" anchor="t">
            <a:spAutoFit/>
          </a:bodyPr>
          <a:lstStyle/>
          <a:p>
            <a:pPr algn="ctr" defTabSz="685766"/>
            <a:r>
              <a:rPr lang="en-US" sz="1400" b="1" dirty="0">
                <a:solidFill>
                  <a:srgbClr val="BED730"/>
                </a:solidFill>
                <a:latin typeface="Trebuchet MS"/>
              </a:rPr>
              <a:t>Smart Shop Floor</a:t>
            </a:r>
          </a:p>
        </p:txBody>
      </p:sp>
      <p:sp>
        <p:nvSpPr>
          <p:cNvPr id="17" name="TextBox 16">
            <a:extLst>
              <a:ext uri="{FF2B5EF4-FFF2-40B4-BE49-F238E27FC236}">
                <a16:creationId xmlns:a16="http://schemas.microsoft.com/office/drawing/2014/main" id="{C8A11D98-CF66-7A34-C8F9-6EE1A547B484}"/>
              </a:ext>
            </a:extLst>
          </p:cNvPr>
          <p:cNvSpPr txBox="1"/>
          <p:nvPr/>
        </p:nvSpPr>
        <p:spPr>
          <a:xfrm>
            <a:off x="6923883" y="1070244"/>
            <a:ext cx="1811787"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Business Continuity Planning</a:t>
            </a:r>
            <a:endParaRPr lang="en-GB" sz="1400" b="1" dirty="0">
              <a:solidFill>
                <a:srgbClr val="BED730"/>
              </a:solidFill>
              <a:latin typeface="Trebuchet MS"/>
            </a:endParaRP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45042" y="2828603"/>
            <a:ext cx="1761445"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324296" y="2985289"/>
            <a:ext cx="2002936"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Intellectual Property Protection</a:t>
            </a:r>
            <a:endParaRPr lang="en-GB" sz="1400" b="1" dirty="0">
              <a:solidFill>
                <a:srgbClr val="BED730"/>
              </a:solidFill>
              <a:latin typeface="Trebuchet MS"/>
            </a:endParaRP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620931" y="2828236"/>
            <a:ext cx="1761447"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44254" y="3024226"/>
            <a:ext cx="1714800"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Supply Chain Resilience</a:t>
            </a:r>
            <a:endParaRPr lang="en-GB" sz="1400" b="1" dirty="0">
              <a:solidFill>
                <a:srgbClr val="BED730"/>
              </a:solidFill>
              <a:latin typeface="Trebuchet MS"/>
            </a:endParaRP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804141" y="2828236"/>
            <a:ext cx="1761447"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699843" y="3024226"/>
            <a:ext cx="1970043"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Sustainability and Green Manufacturing </a:t>
            </a:r>
            <a:endParaRPr lang="en-GB" sz="1400" b="1" dirty="0">
              <a:solidFill>
                <a:srgbClr val="BED730"/>
              </a:solidFill>
              <a:latin typeface="Trebuchet MS"/>
            </a:endParaRP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6938324" y="2817509"/>
            <a:ext cx="1782904"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6972376" y="3002773"/>
            <a:ext cx="1714800"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Enhance Change Management</a:t>
            </a:r>
            <a:endParaRPr lang="en-GB" sz="1400" b="1" dirty="0">
              <a:solidFill>
                <a:srgbClr val="BED730"/>
              </a:solidFill>
              <a:latin typeface="Trebuchet MS"/>
            </a:endParaRPr>
          </a:p>
        </p:txBody>
      </p:sp>
      <p:sp>
        <p:nvSpPr>
          <p:cNvPr id="25" name="TextBox 42">
            <a:extLst>
              <a:ext uri="{FF2B5EF4-FFF2-40B4-BE49-F238E27FC236}">
                <a16:creationId xmlns:a16="http://schemas.microsoft.com/office/drawing/2014/main" id="{1B933E32-A017-55C7-E92B-E729C8049030}"/>
              </a:ext>
            </a:extLst>
          </p:cNvPr>
          <p:cNvSpPr txBox="1"/>
          <p:nvPr/>
        </p:nvSpPr>
        <p:spPr>
          <a:xfrm>
            <a:off x="446619" y="1481013"/>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Integration of production workflows, data-driven strategies,  and customer experience to optimize production processes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4805719" y="1500872"/>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Smart, connected technology to improve decisions, enhance safety and productivity, and prepare for unplanned scenarios.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950631" y="1679659"/>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Ensuring continuity with risk assessments, remote monitoring, and recovery plans</a:t>
            </a:r>
          </a:p>
        </p:txBody>
      </p:sp>
      <p:sp>
        <p:nvSpPr>
          <p:cNvPr id="29" name="TextBox 42">
            <a:extLst>
              <a:ext uri="{FF2B5EF4-FFF2-40B4-BE49-F238E27FC236}">
                <a16:creationId xmlns:a16="http://schemas.microsoft.com/office/drawing/2014/main" id="{2EFEA5EC-C72E-DD9E-867F-852D65F6CAA9}"/>
              </a:ext>
            </a:extLst>
          </p:cNvPr>
          <p:cNvSpPr txBox="1"/>
          <p:nvPr/>
        </p:nvSpPr>
        <p:spPr>
          <a:xfrm>
            <a:off x="446619" y="3634531"/>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cs typeface="Calibri" panose="020F0502020204030204" pitchFamily="34" charset="0"/>
              </a:rPr>
              <a:t>Preventing unauthorized usage and open gateways for research &amp; development </a:t>
            </a:r>
          </a:p>
        </p:txBody>
      </p:sp>
      <p:sp>
        <p:nvSpPr>
          <p:cNvPr id="30" name="TextBox 42">
            <a:extLst>
              <a:ext uri="{FF2B5EF4-FFF2-40B4-BE49-F238E27FC236}">
                <a16:creationId xmlns:a16="http://schemas.microsoft.com/office/drawing/2014/main" id="{A51F0F11-094A-58F4-D300-FA64ECC90F54}"/>
              </a:ext>
            </a:extLst>
          </p:cNvPr>
          <p:cNvSpPr txBox="1"/>
          <p:nvPr/>
        </p:nvSpPr>
        <p:spPr>
          <a:xfrm>
            <a:off x="2622509" y="3634531"/>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cs typeface="Calibri" panose="020F0502020204030204" pitchFamily="34" charset="0"/>
              </a:rPr>
              <a:t>Building robust supply chains with diversified suppliers and real-time visibility</a:t>
            </a:r>
            <a:endParaRPr lang="en-US" sz="800" dirty="0">
              <a:solidFill>
                <a:prstClr val="white">
                  <a:lumMod val="75000"/>
                </a:prstClr>
              </a:solidFill>
              <a:latin typeface="Trebuchet MS"/>
              <a:cs typeface="Calibri" panose="020F0502020204030204" pitchFamily="34" charset="0"/>
            </a:endParaRPr>
          </a:p>
        </p:txBody>
      </p:sp>
      <p:sp>
        <p:nvSpPr>
          <p:cNvPr id="31" name="TextBox 42">
            <a:extLst>
              <a:ext uri="{FF2B5EF4-FFF2-40B4-BE49-F238E27FC236}">
                <a16:creationId xmlns:a16="http://schemas.microsoft.com/office/drawing/2014/main" id="{706CAC99-773A-0AA2-32A4-69461B160930}"/>
              </a:ext>
            </a:extLst>
          </p:cNvPr>
          <p:cNvSpPr txBox="1"/>
          <p:nvPr/>
        </p:nvSpPr>
        <p:spPr>
          <a:xfrm>
            <a:off x="4805719" y="3623989"/>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Adopting eco-friendly practices and reducing environmental footprint</a:t>
            </a:r>
          </a:p>
        </p:txBody>
      </p:sp>
      <p:sp>
        <p:nvSpPr>
          <p:cNvPr id="32" name="TextBox 42">
            <a:extLst>
              <a:ext uri="{FF2B5EF4-FFF2-40B4-BE49-F238E27FC236}">
                <a16:creationId xmlns:a16="http://schemas.microsoft.com/office/drawing/2014/main" id="{BB0DB4F4-2F8C-271C-E2AF-D6F6C1922A93}"/>
              </a:ext>
            </a:extLst>
          </p:cNvPr>
          <p:cNvSpPr txBox="1"/>
          <p:nvPr/>
        </p:nvSpPr>
        <p:spPr>
          <a:xfrm>
            <a:off x="6950631" y="3634530"/>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Foster a culture of innovation and adaptability by upskilling workforce through comprehensive training programs</a:t>
            </a:r>
          </a:p>
        </p:txBody>
      </p:sp>
      <p:sp>
        <p:nvSpPr>
          <p:cNvPr id="3" name="Rectangle 1">
            <a:extLst>
              <a:ext uri="{FF2B5EF4-FFF2-40B4-BE49-F238E27FC236}">
                <a16:creationId xmlns:a16="http://schemas.microsoft.com/office/drawing/2014/main" id="{D18083FD-07A8-7F85-2E23-409886EFDF5E}"/>
              </a:ext>
            </a:extLst>
          </p:cNvPr>
          <p:cNvSpPr>
            <a:spLocks noChangeArrowheads="1"/>
          </p:cNvSpPr>
          <p:nvPr/>
        </p:nvSpPr>
        <p:spPr bwMode="auto">
          <a:xfrm>
            <a:off x="2443037" y="1531603"/>
            <a:ext cx="2117234" cy="830997"/>
          </a:xfrm>
          <a:prstGeom prst="rect">
            <a:avLst/>
          </a:prstGeom>
          <a:noFill/>
        </p:spPr>
        <p:txBody>
          <a:bodyPr wrap="square" rtlCol="0">
            <a:spAutoFit/>
          </a:bodyPr>
          <a:lstStyle/>
          <a:p>
            <a:pPr algn="ctr" defTabSz="685647"/>
            <a:r>
              <a:rPr lang="en-US" altLang="en-US" sz="800" dirty="0">
                <a:solidFill>
                  <a:prstClr val="white">
                    <a:lumMod val="75000"/>
                  </a:prstClr>
                </a:solidFill>
                <a:latin typeface="Trebuchet MS"/>
                <a:cs typeface="Calibri" panose="020F0502020204030204" pitchFamily="34" charset="0"/>
              </a:rPr>
              <a:t>Quality production driven by insights to minimize loss, stringent assurance standards, automated inspections, and full traceability across the supply chain.</a:t>
            </a:r>
          </a:p>
          <a:p>
            <a:pPr algn="ctr" defTabSz="685647"/>
            <a:endParaRPr lang="en-US" altLang="en-US" sz="800" dirty="0">
              <a:solidFill>
                <a:prstClr val="white">
                  <a:lumMod val="75000"/>
                </a:prstClr>
              </a:solidFill>
              <a:latin typeface="Trebuchet MS"/>
              <a:cs typeface="Calibri" panose="020F0502020204030204" pitchFamily="34" charset="0"/>
            </a:endParaRPr>
          </a:p>
          <a:p>
            <a:pPr algn="ctr" defTabSz="685647"/>
            <a:endParaRPr lang="en-US" altLang="en-US" sz="800" dirty="0">
              <a:solidFill>
                <a:prstClr val="white">
                  <a:lumMod val="75000"/>
                </a:prstClr>
              </a:solidFill>
              <a:latin typeface="Trebuchet MS"/>
              <a:cs typeface="Calibri" panose="020F0502020204030204" pitchFamily="34" charset="0"/>
            </a:endParaRPr>
          </a:p>
        </p:txBody>
      </p:sp>
    </p:spTree>
    <p:extLst>
      <p:ext uri="{BB962C8B-B14F-4D97-AF65-F5344CB8AC3E}">
        <p14:creationId xmlns:p14="http://schemas.microsoft.com/office/powerpoint/2010/main" val="178781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51F729F-3795-E233-4094-88F1B96E0C8A}"/>
              </a:ext>
            </a:extLst>
          </p:cNvPr>
          <p:cNvSpPr/>
          <p:nvPr/>
        </p:nvSpPr>
        <p:spPr>
          <a:xfrm rot="5400000">
            <a:off x="551050" y="778657"/>
            <a:ext cx="1563282"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6" name="Arrow: Pentagon 5">
            <a:extLst>
              <a:ext uri="{FF2B5EF4-FFF2-40B4-BE49-F238E27FC236}">
                <a16:creationId xmlns:a16="http://schemas.microsoft.com/office/drawing/2014/main" id="{5677B32B-B6B7-6344-088B-C89A78179F1A}"/>
              </a:ext>
            </a:extLst>
          </p:cNvPr>
          <p:cNvSpPr/>
          <p:nvPr/>
        </p:nvSpPr>
        <p:spPr>
          <a:xfrm rot="5400000">
            <a:off x="2731145" y="778658"/>
            <a:ext cx="1563283"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2" name="Arrow: Pentagon 11">
            <a:extLst>
              <a:ext uri="{FF2B5EF4-FFF2-40B4-BE49-F238E27FC236}">
                <a16:creationId xmlns:a16="http://schemas.microsoft.com/office/drawing/2014/main" id="{9F082CD0-1236-768D-031D-F49D6BD4B61A}"/>
              </a:ext>
            </a:extLst>
          </p:cNvPr>
          <p:cNvSpPr/>
          <p:nvPr/>
        </p:nvSpPr>
        <p:spPr>
          <a:xfrm rot="5400000">
            <a:off x="4889045" y="804342"/>
            <a:ext cx="1584736" cy="1950085"/>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3" name="Arrow: Pentagon 12">
            <a:extLst>
              <a:ext uri="{FF2B5EF4-FFF2-40B4-BE49-F238E27FC236}">
                <a16:creationId xmlns:a16="http://schemas.microsoft.com/office/drawing/2014/main" id="{F7DC9D59-3C12-E4BC-0E4F-65B099373C63}"/>
              </a:ext>
            </a:extLst>
          </p:cNvPr>
          <p:cNvSpPr/>
          <p:nvPr/>
        </p:nvSpPr>
        <p:spPr>
          <a:xfrm rot="5400000">
            <a:off x="7048134" y="778284"/>
            <a:ext cx="1563284" cy="1980748"/>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3850" y="211138"/>
            <a:ext cx="8820150" cy="415925"/>
          </a:xfrm>
        </p:spPr>
        <p:txBody>
          <a:bodyPr/>
          <a:lstStyle/>
          <a:p>
            <a:r>
              <a:rPr lang="en-US" dirty="0"/>
              <a:t>Business Priorities translating to technology demands </a:t>
            </a:r>
          </a:p>
        </p:txBody>
      </p:sp>
      <p:sp>
        <p:nvSpPr>
          <p:cNvPr id="14" name="TextBox 13">
            <a:extLst>
              <a:ext uri="{FF2B5EF4-FFF2-40B4-BE49-F238E27FC236}">
                <a16:creationId xmlns:a16="http://schemas.microsoft.com/office/drawing/2014/main" id="{69AD77BC-6547-A0BC-FB1E-F56FCA6AC3D4}"/>
              </a:ext>
            </a:extLst>
          </p:cNvPr>
          <p:cNvSpPr txBox="1"/>
          <p:nvPr/>
        </p:nvSpPr>
        <p:spPr>
          <a:xfrm>
            <a:off x="475291" y="1073732"/>
            <a:ext cx="1714800"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Smart Manufacturing</a:t>
            </a:r>
            <a:endParaRPr lang="en-US" sz="1400" b="1" dirty="0">
              <a:solidFill>
                <a:srgbClr val="BED730"/>
              </a:solidFill>
              <a:latin typeface="Trebuchet MS"/>
            </a:endParaRPr>
          </a:p>
        </p:txBody>
      </p:sp>
      <p:sp>
        <p:nvSpPr>
          <p:cNvPr id="15" name="TextBox 14">
            <a:extLst>
              <a:ext uri="{FF2B5EF4-FFF2-40B4-BE49-F238E27FC236}">
                <a16:creationId xmlns:a16="http://schemas.microsoft.com/office/drawing/2014/main" id="{E8F13817-2CD3-9208-4788-C763910DFD7D}"/>
              </a:ext>
            </a:extLst>
          </p:cNvPr>
          <p:cNvSpPr txBox="1"/>
          <p:nvPr/>
        </p:nvSpPr>
        <p:spPr>
          <a:xfrm>
            <a:off x="2655386" y="1073732"/>
            <a:ext cx="1714800" cy="523220"/>
          </a:xfrm>
          <a:prstGeom prst="rect">
            <a:avLst/>
          </a:prstGeom>
          <a:noFill/>
        </p:spPr>
        <p:txBody>
          <a:bodyPr wrap="square" lIns="91440" tIns="45720" rIns="91440" bIns="45720" rtlCol="0" anchor="t">
            <a:spAutoFit/>
          </a:bodyPr>
          <a:lstStyle/>
          <a:p>
            <a:pPr algn="ctr" defTabSz="685647">
              <a:defRPr/>
            </a:pPr>
            <a:r>
              <a:rPr lang="en-IN" sz="1400" b="1" dirty="0">
                <a:solidFill>
                  <a:srgbClr val="BED730"/>
                </a:solidFill>
                <a:latin typeface="Trebuchet MS"/>
              </a:rPr>
              <a:t>Operational Efficiency</a:t>
            </a:r>
            <a:endParaRPr lang="en-US" sz="1400" b="1" dirty="0">
              <a:solidFill>
                <a:srgbClr val="BED730"/>
              </a:solidFill>
              <a:latin typeface="Trebuchet MS"/>
            </a:endParaRPr>
          </a:p>
        </p:txBody>
      </p:sp>
      <p:sp>
        <p:nvSpPr>
          <p:cNvPr id="16" name="TextBox 15">
            <a:extLst>
              <a:ext uri="{FF2B5EF4-FFF2-40B4-BE49-F238E27FC236}">
                <a16:creationId xmlns:a16="http://schemas.microsoft.com/office/drawing/2014/main" id="{7550A0F8-467D-BA67-B845-21708F753876}"/>
              </a:ext>
            </a:extLst>
          </p:cNvPr>
          <p:cNvSpPr txBox="1"/>
          <p:nvPr/>
        </p:nvSpPr>
        <p:spPr>
          <a:xfrm>
            <a:off x="4824013" y="1135289"/>
            <a:ext cx="1714800" cy="307777"/>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Cybersecurity</a:t>
            </a:r>
            <a:endParaRPr lang="en-US" sz="1400" b="1" dirty="0">
              <a:solidFill>
                <a:srgbClr val="BED730"/>
              </a:solidFill>
              <a:latin typeface="Trebuchet MS"/>
            </a:endParaRPr>
          </a:p>
        </p:txBody>
      </p:sp>
      <p:sp>
        <p:nvSpPr>
          <p:cNvPr id="17" name="TextBox 16">
            <a:extLst>
              <a:ext uri="{FF2B5EF4-FFF2-40B4-BE49-F238E27FC236}">
                <a16:creationId xmlns:a16="http://schemas.microsoft.com/office/drawing/2014/main" id="{C8A11D98-CF66-7A34-C8F9-6EE1A547B484}"/>
              </a:ext>
            </a:extLst>
          </p:cNvPr>
          <p:cNvSpPr txBox="1"/>
          <p:nvPr/>
        </p:nvSpPr>
        <p:spPr>
          <a:xfrm>
            <a:off x="6923883" y="1070244"/>
            <a:ext cx="1811787"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Real Time Monitoring</a:t>
            </a:r>
          </a:p>
        </p:txBody>
      </p:sp>
      <p:sp>
        <p:nvSpPr>
          <p:cNvPr id="10" name="Arrow: Pentagon 9">
            <a:extLst>
              <a:ext uri="{FF2B5EF4-FFF2-40B4-BE49-F238E27FC236}">
                <a16:creationId xmlns:a16="http://schemas.microsoft.com/office/drawing/2014/main" id="{D1AC99A7-4409-BF82-6927-7E191720D99A}"/>
              </a:ext>
            </a:extLst>
          </p:cNvPr>
          <p:cNvSpPr/>
          <p:nvPr/>
        </p:nvSpPr>
        <p:spPr>
          <a:xfrm rot="5400000">
            <a:off x="451969" y="2828603"/>
            <a:ext cx="1761445"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11" name="TextBox 10">
            <a:extLst>
              <a:ext uri="{FF2B5EF4-FFF2-40B4-BE49-F238E27FC236}">
                <a16:creationId xmlns:a16="http://schemas.microsoft.com/office/drawing/2014/main" id="{6DA6C9BC-BE0D-5A18-11A5-F81962725035}"/>
              </a:ext>
            </a:extLst>
          </p:cNvPr>
          <p:cNvSpPr txBox="1"/>
          <p:nvPr/>
        </p:nvSpPr>
        <p:spPr>
          <a:xfrm>
            <a:off x="331223" y="2985289"/>
            <a:ext cx="2002936"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Predictive Maintenance Systems</a:t>
            </a:r>
            <a:endParaRPr lang="en-GB" sz="1400" b="1" dirty="0">
              <a:solidFill>
                <a:srgbClr val="BED730"/>
              </a:solidFill>
              <a:latin typeface="Trebuchet MS"/>
            </a:endParaRPr>
          </a:p>
        </p:txBody>
      </p:sp>
      <p:sp>
        <p:nvSpPr>
          <p:cNvPr id="4" name="Arrow: Pentagon 3">
            <a:extLst>
              <a:ext uri="{FF2B5EF4-FFF2-40B4-BE49-F238E27FC236}">
                <a16:creationId xmlns:a16="http://schemas.microsoft.com/office/drawing/2014/main" id="{64819A51-D38C-FB8D-E0F4-DE5340F9403E}"/>
              </a:ext>
            </a:extLst>
          </p:cNvPr>
          <p:cNvSpPr/>
          <p:nvPr/>
        </p:nvSpPr>
        <p:spPr>
          <a:xfrm rot="5400000">
            <a:off x="2632063" y="2828236"/>
            <a:ext cx="1761447"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18" name="TextBox 17">
            <a:extLst>
              <a:ext uri="{FF2B5EF4-FFF2-40B4-BE49-F238E27FC236}">
                <a16:creationId xmlns:a16="http://schemas.microsoft.com/office/drawing/2014/main" id="{B045B490-4396-22A7-659F-83B64A267A1B}"/>
              </a:ext>
            </a:extLst>
          </p:cNvPr>
          <p:cNvSpPr txBox="1"/>
          <p:nvPr/>
        </p:nvSpPr>
        <p:spPr>
          <a:xfrm>
            <a:off x="2655386" y="3024226"/>
            <a:ext cx="1714800"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Plant Modernization</a:t>
            </a:r>
            <a:endParaRPr lang="en-GB" sz="1400" b="1" dirty="0">
              <a:solidFill>
                <a:srgbClr val="BED730"/>
              </a:solidFill>
              <a:latin typeface="Trebuchet MS"/>
            </a:endParaRPr>
          </a:p>
        </p:txBody>
      </p:sp>
      <p:sp>
        <p:nvSpPr>
          <p:cNvPr id="21" name="Arrow: Pentagon 20">
            <a:extLst>
              <a:ext uri="{FF2B5EF4-FFF2-40B4-BE49-F238E27FC236}">
                <a16:creationId xmlns:a16="http://schemas.microsoft.com/office/drawing/2014/main" id="{E609FDD2-D871-79FE-AC80-4B9C4C67DBEB}"/>
              </a:ext>
            </a:extLst>
          </p:cNvPr>
          <p:cNvSpPr/>
          <p:nvPr/>
        </p:nvSpPr>
        <p:spPr>
          <a:xfrm rot="5400000">
            <a:off x="4800690" y="2828236"/>
            <a:ext cx="1761447" cy="1980000"/>
          </a:xfrm>
          <a:prstGeom prst="homePlate">
            <a:avLst>
              <a:gd name="adj" fmla="val 2585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IN" sz="1400" b="1" dirty="0">
              <a:solidFill>
                <a:srgbClr val="BED730"/>
              </a:solidFill>
              <a:latin typeface="Trebuchet MS"/>
            </a:endParaRPr>
          </a:p>
        </p:txBody>
      </p:sp>
      <p:sp>
        <p:nvSpPr>
          <p:cNvPr id="22" name="TextBox 21">
            <a:extLst>
              <a:ext uri="{FF2B5EF4-FFF2-40B4-BE49-F238E27FC236}">
                <a16:creationId xmlns:a16="http://schemas.microsoft.com/office/drawing/2014/main" id="{C4CC9740-49D7-C6AD-3F34-7379F680AFB3}"/>
              </a:ext>
            </a:extLst>
          </p:cNvPr>
          <p:cNvSpPr txBox="1"/>
          <p:nvPr/>
        </p:nvSpPr>
        <p:spPr>
          <a:xfrm>
            <a:off x="4696392" y="3024226"/>
            <a:ext cx="1970043"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Supply Chain Optimization</a:t>
            </a:r>
            <a:endParaRPr lang="en-GB" sz="1400" b="1" dirty="0">
              <a:solidFill>
                <a:srgbClr val="BED730"/>
              </a:solidFill>
              <a:latin typeface="Trebuchet MS"/>
            </a:endParaRPr>
          </a:p>
        </p:txBody>
      </p:sp>
      <p:sp>
        <p:nvSpPr>
          <p:cNvPr id="23" name="Arrow: Pentagon 22">
            <a:extLst>
              <a:ext uri="{FF2B5EF4-FFF2-40B4-BE49-F238E27FC236}">
                <a16:creationId xmlns:a16="http://schemas.microsoft.com/office/drawing/2014/main" id="{91A7B66B-44A7-9AB6-A1F3-750918887A41}"/>
              </a:ext>
            </a:extLst>
          </p:cNvPr>
          <p:cNvSpPr/>
          <p:nvPr/>
        </p:nvSpPr>
        <p:spPr>
          <a:xfrm rot="5400000">
            <a:off x="6938324" y="2817509"/>
            <a:ext cx="1782904" cy="1980000"/>
          </a:xfrm>
          <a:prstGeom prst="homePlate">
            <a:avLst>
              <a:gd name="adj" fmla="val 25856"/>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endParaRPr lang="en-IN" sz="1800" dirty="0">
              <a:solidFill>
                <a:prstClr val="white"/>
              </a:solidFill>
              <a:latin typeface="TheSansOffice" panose="020B0503040302060204" pitchFamily="34" charset="0"/>
            </a:endParaRPr>
          </a:p>
        </p:txBody>
      </p:sp>
      <p:sp>
        <p:nvSpPr>
          <p:cNvPr id="24" name="TextBox 23">
            <a:extLst>
              <a:ext uri="{FF2B5EF4-FFF2-40B4-BE49-F238E27FC236}">
                <a16:creationId xmlns:a16="http://schemas.microsoft.com/office/drawing/2014/main" id="{D5BA3938-7049-6FEB-2136-C8805F315D6D}"/>
              </a:ext>
            </a:extLst>
          </p:cNvPr>
          <p:cNvSpPr txBox="1"/>
          <p:nvPr/>
        </p:nvSpPr>
        <p:spPr>
          <a:xfrm>
            <a:off x="6972376" y="3002773"/>
            <a:ext cx="1714800" cy="523220"/>
          </a:xfrm>
          <a:prstGeom prst="rect">
            <a:avLst/>
          </a:prstGeom>
          <a:noFill/>
        </p:spPr>
        <p:txBody>
          <a:bodyPr wrap="square" lIns="91440" tIns="45720" rIns="91440" bIns="45720" rtlCol="0" anchor="t">
            <a:spAutoFit/>
          </a:bodyPr>
          <a:lstStyle/>
          <a:p>
            <a:pPr algn="ctr" defTabSz="685766"/>
            <a:r>
              <a:rPr lang="en-IN" sz="1400" b="1" dirty="0">
                <a:solidFill>
                  <a:srgbClr val="BED730"/>
                </a:solidFill>
                <a:latin typeface="Trebuchet MS"/>
              </a:rPr>
              <a:t>Regulatory Compliance</a:t>
            </a:r>
            <a:endParaRPr lang="en-GB" sz="1400" b="1" dirty="0">
              <a:solidFill>
                <a:srgbClr val="BED730"/>
              </a:solidFill>
              <a:latin typeface="Trebuchet MS"/>
            </a:endParaRPr>
          </a:p>
        </p:txBody>
      </p:sp>
      <p:sp>
        <p:nvSpPr>
          <p:cNvPr id="26" name="TextBox 42">
            <a:extLst>
              <a:ext uri="{FF2B5EF4-FFF2-40B4-BE49-F238E27FC236}">
                <a16:creationId xmlns:a16="http://schemas.microsoft.com/office/drawing/2014/main" id="{8154935B-8C5B-77D9-9B0B-5137E1E2DCE0}"/>
              </a:ext>
            </a:extLst>
          </p:cNvPr>
          <p:cNvSpPr txBox="1"/>
          <p:nvPr/>
        </p:nvSpPr>
        <p:spPr>
          <a:xfrm>
            <a:off x="2633641" y="1689306"/>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Real-time data analytics for continuous improvement</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Lean manufacturing techniques supported by digital tools</a:t>
            </a:r>
          </a:p>
        </p:txBody>
      </p:sp>
      <p:sp>
        <p:nvSpPr>
          <p:cNvPr id="27" name="TextBox 42">
            <a:extLst>
              <a:ext uri="{FF2B5EF4-FFF2-40B4-BE49-F238E27FC236}">
                <a16:creationId xmlns:a16="http://schemas.microsoft.com/office/drawing/2014/main" id="{C11813D5-B193-4C90-4B26-36424344DB88}"/>
              </a:ext>
            </a:extLst>
          </p:cNvPr>
          <p:cNvSpPr txBox="1"/>
          <p:nvPr/>
        </p:nvSpPr>
        <p:spPr>
          <a:xfrm>
            <a:off x="4802268" y="1506399"/>
            <a:ext cx="1758291"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Intrusion detection and prevention systems</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Network segmentation and security for OT</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Multi-factor authentication and encrypted communications</a:t>
            </a:r>
          </a:p>
        </p:txBody>
      </p:sp>
      <p:sp>
        <p:nvSpPr>
          <p:cNvPr id="28" name="TextBox 42">
            <a:extLst>
              <a:ext uri="{FF2B5EF4-FFF2-40B4-BE49-F238E27FC236}">
                <a16:creationId xmlns:a16="http://schemas.microsoft.com/office/drawing/2014/main" id="{6EE09476-5FCA-09E1-9328-84F2E8569A06}"/>
              </a:ext>
            </a:extLst>
          </p:cNvPr>
          <p:cNvSpPr txBox="1"/>
          <p:nvPr/>
        </p:nvSpPr>
        <p:spPr>
          <a:xfrm>
            <a:off x="6950631" y="1679659"/>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Utilizing real-time data to manage stock levels, reduce overstock, and avoid stockouts</a:t>
            </a:r>
          </a:p>
          <a:p>
            <a:pPr algn="ctr" defTabSz="685647">
              <a:defRPr/>
            </a:pPr>
            <a:endParaRPr lang="en-US" sz="800" dirty="0">
              <a:solidFill>
                <a:prstClr val="white">
                  <a:lumMod val="75000"/>
                </a:prstClr>
              </a:solidFill>
              <a:latin typeface="Trebuchet MS"/>
              <a:cs typeface="Calibri" panose="020F0502020204030204" pitchFamily="34" charset="0"/>
            </a:endParaRPr>
          </a:p>
        </p:txBody>
      </p:sp>
      <p:sp>
        <p:nvSpPr>
          <p:cNvPr id="29" name="TextBox 42">
            <a:extLst>
              <a:ext uri="{FF2B5EF4-FFF2-40B4-BE49-F238E27FC236}">
                <a16:creationId xmlns:a16="http://schemas.microsoft.com/office/drawing/2014/main" id="{2EFEA5EC-C72E-DD9E-867F-852D65F6CAA9}"/>
              </a:ext>
            </a:extLst>
          </p:cNvPr>
          <p:cNvSpPr txBox="1"/>
          <p:nvPr/>
        </p:nvSpPr>
        <p:spPr>
          <a:xfrm>
            <a:off x="453546" y="3634531"/>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Leveraging IoT, AI, and automation to enhance manufacturing processes</a:t>
            </a:r>
          </a:p>
        </p:txBody>
      </p:sp>
      <p:sp>
        <p:nvSpPr>
          <p:cNvPr id="31" name="TextBox 42">
            <a:extLst>
              <a:ext uri="{FF2B5EF4-FFF2-40B4-BE49-F238E27FC236}">
                <a16:creationId xmlns:a16="http://schemas.microsoft.com/office/drawing/2014/main" id="{706CAC99-773A-0AA2-32A4-69461B160930}"/>
              </a:ext>
            </a:extLst>
          </p:cNvPr>
          <p:cNvSpPr txBox="1"/>
          <p:nvPr/>
        </p:nvSpPr>
        <p:spPr>
          <a:xfrm>
            <a:off x="4802268" y="3623989"/>
            <a:ext cx="1758291" cy="70788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IOT enabled logistics for end-to-end visibility</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Advanced analytics for supply chain efficiency</a:t>
            </a:r>
          </a:p>
          <a:p>
            <a:pPr algn="ctr" defTabSz="685647">
              <a:defRPr/>
            </a:pPr>
            <a:endParaRPr lang="en-US" sz="800" dirty="0">
              <a:solidFill>
                <a:prstClr val="white">
                  <a:lumMod val="75000"/>
                </a:prstClr>
              </a:solidFill>
              <a:latin typeface="Trebuchet MS"/>
              <a:cs typeface="Calibri" panose="020F0502020204030204" pitchFamily="34" charset="0"/>
            </a:endParaRPr>
          </a:p>
        </p:txBody>
      </p:sp>
      <p:sp>
        <p:nvSpPr>
          <p:cNvPr id="3" name="TextBox 42">
            <a:extLst>
              <a:ext uri="{FF2B5EF4-FFF2-40B4-BE49-F238E27FC236}">
                <a16:creationId xmlns:a16="http://schemas.microsoft.com/office/drawing/2014/main" id="{59CCC31F-349F-74B3-8C6F-0E47BEBAE65B}"/>
              </a:ext>
            </a:extLst>
          </p:cNvPr>
          <p:cNvSpPr txBox="1"/>
          <p:nvPr/>
        </p:nvSpPr>
        <p:spPr>
          <a:xfrm>
            <a:off x="453546" y="1679659"/>
            <a:ext cx="1758291" cy="46166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685647">
              <a:defRPr/>
            </a:pPr>
            <a:r>
              <a:rPr lang="en-US" sz="800" dirty="0">
                <a:solidFill>
                  <a:prstClr val="white">
                    <a:lumMod val="75000"/>
                  </a:prstClr>
                </a:solidFill>
                <a:latin typeface="Trebuchet MS"/>
                <a:cs typeface="Calibri" panose="020F0502020204030204" pitchFamily="34" charset="0"/>
              </a:rPr>
              <a:t>Leveraging IoT, AI, and automation to enhance manufacturing processes</a:t>
            </a:r>
          </a:p>
        </p:txBody>
      </p:sp>
      <p:sp>
        <p:nvSpPr>
          <p:cNvPr id="5" name="TextBox 42">
            <a:extLst>
              <a:ext uri="{FF2B5EF4-FFF2-40B4-BE49-F238E27FC236}">
                <a16:creationId xmlns:a16="http://schemas.microsoft.com/office/drawing/2014/main" id="{BC943D54-BB29-3576-5F49-2E9B3E487919}"/>
              </a:ext>
            </a:extLst>
          </p:cNvPr>
          <p:cNvSpPr txBox="1"/>
          <p:nvPr/>
        </p:nvSpPr>
        <p:spPr>
          <a:xfrm>
            <a:off x="2633641" y="3623990"/>
            <a:ext cx="1758291"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Integration of legacy systems with API driven</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Adoption of edge computing for enhanced performance </a:t>
            </a:r>
          </a:p>
        </p:txBody>
      </p:sp>
      <p:sp>
        <p:nvSpPr>
          <p:cNvPr id="19" name="TextBox 42">
            <a:extLst>
              <a:ext uri="{FF2B5EF4-FFF2-40B4-BE49-F238E27FC236}">
                <a16:creationId xmlns:a16="http://schemas.microsoft.com/office/drawing/2014/main" id="{A2A30DDA-2C8A-5230-B3B4-0209B49C3E87}"/>
              </a:ext>
            </a:extLst>
          </p:cNvPr>
          <p:cNvSpPr txBox="1"/>
          <p:nvPr/>
        </p:nvSpPr>
        <p:spPr>
          <a:xfrm>
            <a:off x="6950631" y="3623989"/>
            <a:ext cx="1758291" cy="83099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Automated Compliance tracking and reporting tools</a:t>
            </a:r>
          </a:p>
          <a:p>
            <a:pPr marL="128588" indent="-128588" algn="ctr" defTabSz="685647">
              <a:buFont typeface="Arial" panose="020B0604020202020204" pitchFamily="34" charset="0"/>
              <a:buChar char="•"/>
              <a:defRPr/>
            </a:pPr>
            <a:r>
              <a:rPr lang="en-US" sz="800" dirty="0">
                <a:solidFill>
                  <a:prstClr val="white">
                    <a:lumMod val="75000"/>
                  </a:prstClr>
                </a:solidFill>
                <a:latin typeface="Trebuchet MS"/>
                <a:cs typeface="Calibri" panose="020F0502020204030204" pitchFamily="34" charset="0"/>
              </a:rPr>
              <a:t>IOT enabled monitoring for compliance with safety standards</a:t>
            </a:r>
          </a:p>
          <a:p>
            <a:pPr algn="ctr" defTabSz="685647">
              <a:defRPr/>
            </a:pPr>
            <a:endParaRPr lang="en-US" sz="800" dirty="0">
              <a:solidFill>
                <a:prstClr val="white">
                  <a:lumMod val="75000"/>
                </a:prstClr>
              </a:solidFill>
              <a:latin typeface="Trebuchet MS"/>
              <a:cs typeface="Calibri" panose="020F0502020204030204" pitchFamily="34" charset="0"/>
            </a:endParaRPr>
          </a:p>
        </p:txBody>
      </p:sp>
    </p:spTree>
    <p:extLst>
      <p:ext uri="{BB962C8B-B14F-4D97-AF65-F5344CB8AC3E}">
        <p14:creationId xmlns:p14="http://schemas.microsoft.com/office/powerpoint/2010/main" val="82984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D1A6296C-3A41-86FA-062D-FB4D9A5B4F99}"/>
              </a:ext>
            </a:extLst>
          </p:cNvPr>
          <p:cNvSpPr/>
          <p:nvPr/>
        </p:nvSpPr>
        <p:spPr>
          <a:xfrm>
            <a:off x="323850" y="987426"/>
            <a:ext cx="8496300" cy="3744913"/>
          </a:xfrm>
          <a:prstGeom prst="roundRect">
            <a:avLst>
              <a:gd name="adj" fmla="val 11828"/>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9A3805E6-6E79-9061-6198-75C4FC75264A}"/>
              </a:ext>
            </a:extLst>
          </p:cNvPr>
          <p:cNvSpPr>
            <a:spLocks noGrp="1"/>
          </p:cNvSpPr>
          <p:nvPr>
            <p:ph type="title"/>
          </p:nvPr>
        </p:nvSpPr>
        <p:spPr>
          <a:xfrm>
            <a:off x="324000" y="211574"/>
            <a:ext cx="8496150" cy="415490"/>
          </a:xfrm>
        </p:spPr>
        <p:txBody>
          <a:bodyPr/>
          <a:lstStyle/>
          <a:p>
            <a:r>
              <a:rPr lang="en-US" dirty="0"/>
              <a:t>Where are we moving?</a:t>
            </a:r>
          </a:p>
        </p:txBody>
      </p:sp>
      <p:sp>
        <p:nvSpPr>
          <p:cNvPr id="9" name="TextBox 8">
            <a:extLst>
              <a:ext uri="{FF2B5EF4-FFF2-40B4-BE49-F238E27FC236}">
                <a16:creationId xmlns:a16="http://schemas.microsoft.com/office/drawing/2014/main" id="{2223CCB6-F4A2-9009-DA79-4F3D212594E9}"/>
              </a:ext>
            </a:extLst>
          </p:cNvPr>
          <p:cNvSpPr txBox="1"/>
          <p:nvPr/>
        </p:nvSpPr>
        <p:spPr>
          <a:xfrm>
            <a:off x="371545" y="1257012"/>
            <a:ext cx="1701180" cy="523220"/>
          </a:xfrm>
          <a:prstGeom prst="rect">
            <a:avLst/>
          </a:prstGeom>
          <a:noFill/>
        </p:spPr>
        <p:txBody>
          <a:bodyPr wrap="square" rtlCol="0">
            <a:spAutoFit/>
          </a:bodyPr>
          <a:lstStyle/>
          <a:p>
            <a:pPr defTabSz="457178"/>
            <a:r>
              <a:rPr lang="en-US" sz="1400" b="1" dirty="0">
                <a:solidFill>
                  <a:srgbClr val="BED730"/>
                </a:solidFill>
                <a:latin typeface="Trebuchet MS"/>
              </a:rPr>
              <a:t>TRADITIONAL </a:t>
            </a:r>
          </a:p>
          <a:p>
            <a:pPr defTabSz="457178"/>
            <a:r>
              <a:rPr lang="en-US" sz="1400" b="1" dirty="0">
                <a:solidFill>
                  <a:srgbClr val="BED730"/>
                </a:solidFill>
                <a:latin typeface="Trebuchet MS"/>
              </a:rPr>
              <a:t>IT ENVIRONMENT</a:t>
            </a:r>
          </a:p>
        </p:txBody>
      </p:sp>
      <p:sp>
        <p:nvSpPr>
          <p:cNvPr id="10" name="TextBox 9">
            <a:extLst>
              <a:ext uri="{FF2B5EF4-FFF2-40B4-BE49-F238E27FC236}">
                <a16:creationId xmlns:a16="http://schemas.microsoft.com/office/drawing/2014/main" id="{FECAD54B-58E9-4440-9C13-86BDC1089BCB}"/>
              </a:ext>
            </a:extLst>
          </p:cNvPr>
          <p:cNvSpPr txBox="1"/>
          <p:nvPr/>
        </p:nvSpPr>
        <p:spPr>
          <a:xfrm>
            <a:off x="400445" y="1780233"/>
            <a:ext cx="1672281" cy="2323713"/>
          </a:xfrm>
          <a:prstGeom prst="rect">
            <a:avLst/>
          </a:prstGeom>
          <a:noFill/>
        </p:spPr>
        <p:txBody>
          <a:bodyPr wrap="square" rtlCol="0">
            <a:spAutoFit/>
          </a:bodyPr>
          <a:lstStyle/>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Centralized / </a:t>
            </a:r>
            <a:br>
              <a:rPr lang="en-US" sz="1100" dirty="0">
                <a:solidFill>
                  <a:schemeClr val="bg1"/>
                </a:solidFill>
                <a:latin typeface="Trebuchet MS"/>
              </a:rPr>
            </a:br>
            <a:r>
              <a:rPr lang="en-US" sz="1100" dirty="0">
                <a:solidFill>
                  <a:schemeClr val="bg1"/>
                </a:solidFill>
                <a:latin typeface="Trebuchet MS"/>
              </a:rPr>
              <a:t>on-premise</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Slow to adapt</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Large, sparse, and horizontal</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Manual operations</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Interconnected </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Tier level design</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Subpar security</a:t>
            </a:r>
          </a:p>
          <a:p>
            <a:pPr marL="171442" indent="-171442" defTabSz="457178">
              <a:spcAft>
                <a:spcPts val="600"/>
              </a:spcAft>
              <a:buFont typeface="Arial" panose="020B0604020202020204" pitchFamily="34" charset="0"/>
              <a:buChar char="•"/>
              <a:defRPr/>
            </a:pPr>
            <a:r>
              <a:rPr lang="en-US" sz="1100" dirty="0">
                <a:solidFill>
                  <a:schemeClr val="bg1"/>
                </a:solidFill>
                <a:latin typeface="Trebuchet MS"/>
              </a:rPr>
              <a:t>Unregulated</a:t>
            </a:r>
          </a:p>
        </p:txBody>
      </p:sp>
      <p:sp>
        <p:nvSpPr>
          <p:cNvPr id="11" name="TextBox 10">
            <a:extLst>
              <a:ext uri="{FF2B5EF4-FFF2-40B4-BE49-F238E27FC236}">
                <a16:creationId xmlns:a16="http://schemas.microsoft.com/office/drawing/2014/main" id="{5680873D-3258-917F-138A-B26213E6C149}"/>
              </a:ext>
            </a:extLst>
          </p:cNvPr>
          <p:cNvSpPr txBox="1"/>
          <p:nvPr/>
        </p:nvSpPr>
        <p:spPr>
          <a:xfrm>
            <a:off x="7004995" y="1257012"/>
            <a:ext cx="1767461" cy="523220"/>
          </a:xfrm>
          <a:prstGeom prst="rect">
            <a:avLst/>
          </a:prstGeom>
          <a:noFill/>
        </p:spPr>
        <p:txBody>
          <a:bodyPr wrap="square" rtlCol="0">
            <a:spAutoFit/>
          </a:bodyPr>
          <a:lstStyle/>
          <a:p>
            <a:pPr defTabSz="457178"/>
            <a:r>
              <a:rPr lang="en-US" sz="1400" b="1" dirty="0">
                <a:solidFill>
                  <a:srgbClr val="BED730"/>
                </a:solidFill>
                <a:latin typeface="Trebuchet MS"/>
              </a:rPr>
              <a:t>DIGITAL </a:t>
            </a:r>
          </a:p>
          <a:p>
            <a:pPr defTabSz="457178"/>
            <a:r>
              <a:rPr lang="en-US" sz="1400" b="1" dirty="0">
                <a:solidFill>
                  <a:srgbClr val="BED730"/>
                </a:solidFill>
                <a:latin typeface="Trebuchet MS"/>
              </a:rPr>
              <a:t>IT ENVIRONMENT</a:t>
            </a:r>
          </a:p>
        </p:txBody>
      </p:sp>
      <p:sp>
        <p:nvSpPr>
          <p:cNvPr id="12" name="TextBox 11">
            <a:extLst>
              <a:ext uri="{FF2B5EF4-FFF2-40B4-BE49-F238E27FC236}">
                <a16:creationId xmlns:a16="http://schemas.microsoft.com/office/drawing/2014/main" id="{F8E9CA74-2C0E-A7B3-3CEA-359C13FF3E63}"/>
              </a:ext>
            </a:extLst>
          </p:cNvPr>
          <p:cNvSpPr txBox="1"/>
          <p:nvPr/>
        </p:nvSpPr>
        <p:spPr>
          <a:xfrm>
            <a:off x="7004995" y="1780233"/>
            <a:ext cx="1672281" cy="2731517"/>
          </a:xfrm>
          <a:prstGeom prst="rect">
            <a:avLst/>
          </a:prstGeom>
          <a:noFill/>
        </p:spPr>
        <p:txBody>
          <a:bodyPr wrap="square" rtlCol="0">
            <a:spAutoFit/>
          </a:bodyPr>
          <a:lstStyle/>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Distributed / </a:t>
            </a:r>
            <a:br>
              <a:rPr lang="en-US" sz="1100" dirty="0">
                <a:solidFill>
                  <a:schemeClr val="bg1"/>
                </a:solidFill>
                <a:latin typeface="Trebuchet MS"/>
              </a:rPr>
            </a:br>
            <a:r>
              <a:rPr lang="en-US" sz="1100" dirty="0">
                <a:solidFill>
                  <a:schemeClr val="bg1"/>
                </a:solidFill>
                <a:latin typeface="Trebuchet MS"/>
              </a:rPr>
              <a:t>Hybrid IT </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Simple, Scalable, Agile and Flexible</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Intelligent and Automated </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Connecting multi sites</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Heightened Security </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BCP- Disaster Recovery </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Compliance ready</a:t>
            </a:r>
          </a:p>
          <a:p>
            <a:pPr marL="171442" indent="-171442" defTabSz="457178">
              <a:spcAft>
                <a:spcPts val="300"/>
              </a:spcAft>
              <a:buFont typeface="Arial" panose="020B0604020202020204" pitchFamily="34" charset="0"/>
              <a:buChar char="•"/>
              <a:defRPr/>
            </a:pPr>
            <a:r>
              <a:rPr lang="en-US" sz="1100" dirty="0">
                <a:solidFill>
                  <a:schemeClr val="bg1"/>
                </a:solidFill>
                <a:latin typeface="Trebuchet MS"/>
              </a:rPr>
              <a:t>Green and Sustainable </a:t>
            </a:r>
          </a:p>
        </p:txBody>
      </p:sp>
      <p:sp>
        <p:nvSpPr>
          <p:cNvPr id="3" name="TextBox 2">
            <a:extLst>
              <a:ext uri="{FF2B5EF4-FFF2-40B4-BE49-F238E27FC236}">
                <a16:creationId xmlns:a16="http://schemas.microsoft.com/office/drawing/2014/main" id="{34EFE580-368C-CA7F-D637-BCBAA3663D08}"/>
              </a:ext>
            </a:extLst>
          </p:cNvPr>
          <p:cNvSpPr txBox="1"/>
          <p:nvPr/>
        </p:nvSpPr>
        <p:spPr>
          <a:xfrm>
            <a:off x="2377076" y="1279468"/>
            <a:ext cx="1602336" cy="276999"/>
          </a:xfrm>
          <a:prstGeom prst="rect">
            <a:avLst/>
          </a:prstGeom>
          <a:noFill/>
        </p:spPr>
        <p:txBody>
          <a:bodyPr wrap="square" rtlCol="0">
            <a:spAutoFit/>
          </a:bodyPr>
          <a:lstStyle/>
          <a:p>
            <a:pPr algn="ctr" defTabSz="457178"/>
            <a:r>
              <a:rPr lang="en-US" sz="1200" b="1" dirty="0">
                <a:solidFill>
                  <a:schemeClr val="bg1"/>
                </a:solidFill>
                <a:latin typeface="Trebuchet MS"/>
              </a:rPr>
              <a:t>THE PAST</a:t>
            </a:r>
          </a:p>
        </p:txBody>
      </p:sp>
      <p:sp>
        <p:nvSpPr>
          <p:cNvPr id="18" name="TextBox 17">
            <a:extLst>
              <a:ext uri="{FF2B5EF4-FFF2-40B4-BE49-F238E27FC236}">
                <a16:creationId xmlns:a16="http://schemas.microsoft.com/office/drawing/2014/main" id="{9765D291-86D7-6D12-394A-DFFA4841035D}"/>
              </a:ext>
            </a:extLst>
          </p:cNvPr>
          <p:cNvSpPr txBox="1"/>
          <p:nvPr/>
        </p:nvSpPr>
        <p:spPr>
          <a:xfrm>
            <a:off x="5041502" y="1279468"/>
            <a:ext cx="1602336" cy="276999"/>
          </a:xfrm>
          <a:prstGeom prst="rect">
            <a:avLst/>
          </a:prstGeom>
          <a:noFill/>
        </p:spPr>
        <p:txBody>
          <a:bodyPr wrap="square" rtlCol="0">
            <a:spAutoFit/>
          </a:bodyPr>
          <a:lstStyle/>
          <a:p>
            <a:pPr algn="ctr" defTabSz="457178"/>
            <a:r>
              <a:rPr lang="en-US" sz="1200" b="1" dirty="0">
                <a:solidFill>
                  <a:schemeClr val="bg1"/>
                </a:solidFill>
                <a:latin typeface="Trebuchet MS"/>
              </a:rPr>
              <a:t>THE FUTURE</a:t>
            </a:r>
          </a:p>
        </p:txBody>
      </p:sp>
      <p:cxnSp>
        <p:nvCxnSpPr>
          <p:cNvPr id="20" name="Straight Arrow Connector 19">
            <a:extLst>
              <a:ext uri="{FF2B5EF4-FFF2-40B4-BE49-F238E27FC236}">
                <a16:creationId xmlns:a16="http://schemas.microsoft.com/office/drawing/2014/main" id="{6D55E426-AC86-14EF-1AB3-2F1A7717175C}"/>
              </a:ext>
            </a:extLst>
          </p:cNvPr>
          <p:cNvCxnSpPr>
            <a:cxnSpLocks/>
          </p:cNvCxnSpPr>
          <p:nvPr/>
        </p:nvCxnSpPr>
        <p:spPr>
          <a:xfrm>
            <a:off x="4572000" y="987426"/>
            <a:ext cx="0" cy="3744913"/>
          </a:xfrm>
          <a:prstGeom prst="straightConnector1">
            <a:avLst/>
          </a:prstGeom>
          <a:ln w="9525">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22" name="Graphic 21" descr="History with solid fill">
            <a:extLst>
              <a:ext uri="{FF2B5EF4-FFF2-40B4-BE49-F238E27FC236}">
                <a16:creationId xmlns:a16="http://schemas.microsoft.com/office/drawing/2014/main" id="{7960029D-C7FB-94CE-0CFF-FF17CF94F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8244" y="1600737"/>
            <a:ext cx="720000" cy="720000"/>
          </a:xfrm>
          <a:prstGeom prst="rect">
            <a:avLst/>
          </a:prstGeom>
        </p:spPr>
      </p:pic>
      <p:pic>
        <p:nvPicPr>
          <p:cNvPr id="24" name="Graphic 23" descr="Future with solid fill">
            <a:extLst>
              <a:ext uri="{FF2B5EF4-FFF2-40B4-BE49-F238E27FC236}">
                <a16:creationId xmlns:a16="http://schemas.microsoft.com/office/drawing/2014/main" id="{9F5F8D44-FBE3-A4D9-EFB6-2554DE4A74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2670" y="1536850"/>
            <a:ext cx="720000" cy="720000"/>
          </a:xfrm>
          <a:prstGeom prst="rect">
            <a:avLst/>
          </a:prstGeom>
        </p:spPr>
      </p:pic>
      <p:grpSp>
        <p:nvGrpSpPr>
          <p:cNvPr id="82" name="Group 81">
            <a:extLst>
              <a:ext uri="{FF2B5EF4-FFF2-40B4-BE49-F238E27FC236}">
                <a16:creationId xmlns:a16="http://schemas.microsoft.com/office/drawing/2014/main" id="{CAF1159F-A791-7587-4E92-A81DBEFDF26F}"/>
              </a:ext>
            </a:extLst>
          </p:cNvPr>
          <p:cNvGrpSpPr/>
          <p:nvPr/>
        </p:nvGrpSpPr>
        <p:grpSpPr>
          <a:xfrm>
            <a:off x="2130014" y="2663036"/>
            <a:ext cx="2096463" cy="1145826"/>
            <a:chOff x="2147156" y="2571750"/>
            <a:chExt cx="2245376" cy="1227216"/>
          </a:xfrm>
        </p:grpSpPr>
        <p:sp>
          <p:nvSpPr>
            <p:cNvPr id="79" name="Rounded Rectangle 78">
              <a:extLst>
                <a:ext uri="{FF2B5EF4-FFF2-40B4-BE49-F238E27FC236}">
                  <a16:creationId xmlns:a16="http://schemas.microsoft.com/office/drawing/2014/main" id="{5F7279F1-6D25-4E32-528C-6F09DB6EF976}"/>
                </a:ext>
              </a:extLst>
            </p:cNvPr>
            <p:cNvSpPr/>
            <p:nvPr/>
          </p:nvSpPr>
          <p:spPr>
            <a:xfrm>
              <a:off x="2147156"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0" name="Rounded Rectangle 79">
              <a:extLst>
                <a:ext uri="{FF2B5EF4-FFF2-40B4-BE49-F238E27FC236}">
                  <a16:creationId xmlns:a16="http://schemas.microsoft.com/office/drawing/2014/main" id="{06DFCC1D-702B-8D79-D591-78499B02A9AB}"/>
                </a:ext>
              </a:extLst>
            </p:cNvPr>
            <p:cNvSpPr/>
            <p:nvPr/>
          </p:nvSpPr>
          <p:spPr>
            <a:xfrm>
              <a:off x="3323989" y="2571750"/>
              <a:ext cx="1068543" cy="1227216"/>
            </a:xfrm>
            <a:prstGeom prst="roundRect">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65B24637-4CA8-5211-3F3F-6A188CBF4515}"/>
                </a:ext>
              </a:extLst>
            </p:cNvPr>
            <p:cNvSpPr txBox="1"/>
            <p:nvPr/>
          </p:nvSpPr>
          <p:spPr>
            <a:xfrm>
              <a:off x="2147156" y="2721116"/>
              <a:ext cx="1068543" cy="247228"/>
            </a:xfrm>
            <a:prstGeom prst="rect">
              <a:avLst/>
            </a:prstGeom>
            <a:noFill/>
          </p:spPr>
          <p:txBody>
            <a:bodyPr wrap="square" rtlCol="0">
              <a:spAutoFit/>
            </a:bodyPr>
            <a:lstStyle/>
            <a:p>
              <a:pPr algn="ctr" defTabSz="457178"/>
              <a:r>
                <a:rPr lang="en-US" sz="900" b="1" dirty="0">
                  <a:solidFill>
                    <a:schemeClr val="bg1">
                      <a:lumMod val="95000"/>
                    </a:schemeClr>
                  </a:solidFill>
                  <a:latin typeface="Trebuchet MS"/>
                </a:rPr>
                <a:t>On-Premises</a:t>
              </a:r>
            </a:p>
          </p:txBody>
        </p:sp>
        <p:sp>
          <p:nvSpPr>
            <p:cNvPr id="14" name="TextBox 13">
              <a:extLst>
                <a:ext uri="{FF2B5EF4-FFF2-40B4-BE49-F238E27FC236}">
                  <a16:creationId xmlns:a16="http://schemas.microsoft.com/office/drawing/2014/main" id="{DCD33E21-5F70-65CC-4B48-B56711AC149C}"/>
                </a:ext>
              </a:extLst>
            </p:cNvPr>
            <p:cNvSpPr txBox="1"/>
            <p:nvPr/>
          </p:nvSpPr>
          <p:spPr>
            <a:xfrm>
              <a:off x="2147156" y="3429634"/>
              <a:ext cx="1068543" cy="230747"/>
            </a:xfrm>
            <a:prstGeom prst="rect">
              <a:avLst/>
            </a:prstGeom>
            <a:noFill/>
          </p:spPr>
          <p:txBody>
            <a:bodyPr wrap="square" rtlCol="0">
              <a:spAutoFit/>
            </a:bodyPr>
            <a:lstStyle/>
            <a:p>
              <a:pPr algn="ctr" defTabSz="457178"/>
              <a:r>
                <a:rPr lang="en-US" sz="800" dirty="0">
                  <a:solidFill>
                    <a:schemeClr val="bg1">
                      <a:lumMod val="95000"/>
                    </a:schemeClr>
                  </a:solidFill>
                  <a:latin typeface="Trebuchet MS"/>
                </a:rPr>
                <a:t>Primary Site</a:t>
              </a:r>
            </a:p>
          </p:txBody>
        </p:sp>
        <p:sp>
          <p:nvSpPr>
            <p:cNvPr id="16" name="TextBox 15">
              <a:extLst>
                <a:ext uri="{FF2B5EF4-FFF2-40B4-BE49-F238E27FC236}">
                  <a16:creationId xmlns:a16="http://schemas.microsoft.com/office/drawing/2014/main" id="{D6F71915-5C10-AA6B-2AD5-32D42C378C21}"/>
                </a:ext>
              </a:extLst>
            </p:cNvPr>
            <p:cNvSpPr txBox="1"/>
            <p:nvPr/>
          </p:nvSpPr>
          <p:spPr>
            <a:xfrm>
              <a:off x="3323989" y="2721116"/>
              <a:ext cx="1068543" cy="247228"/>
            </a:xfrm>
            <a:prstGeom prst="rect">
              <a:avLst/>
            </a:prstGeom>
            <a:noFill/>
          </p:spPr>
          <p:txBody>
            <a:bodyPr wrap="square" rtlCol="0">
              <a:spAutoFit/>
            </a:bodyPr>
            <a:lstStyle/>
            <a:p>
              <a:pPr algn="ctr" defTabSz="457178"/>
              <a:r>
                <a:rPr lang="en-US" sz="900" b="1" dirty="0">
                  <a:solidFill>
                    <a:schemeClr val="bg1">
                      <a:lumMod val="95000"/>
                    </a:schemeClr>
                  </a:solidFill>
                  <a:latin typeface="Trebuchet MS"/>
                </a:rPr>
                <a:t>On-Premises</a:t>
              </a:r>
            </a:p>
          </p:txBody>
        </p:sp>
        <p:sp>
          <p:nvSpPr>
            <p:cNvPr id="17" name="TextBox 16">
              <a:extLst>
                <a:ext uri="{FF2B5EF4-FFF2-40B4-BE49-F238E27FC236}">
                  <a16:creationId xmlns:a16="http://schemas.microsoft.com/office/drawing/2014/main" id="{B7546ED5-B0D1-7496-BA91-F35997D24DDD}"/>
                </a:ext>
              </a:extLst>
            </p:cNvPr>
            <p:cNvSpPr txBox="1"/>
            <p:nvPr/>
          </p:nvSpPr>
          <p:spPr>
            <a:xfrm>
              <a:off x="3323989" y="3429634"/>
              <a:ext cx="1068543" cy="362602"/>
            </a:xfrm>
            <a:prstGeom prst="rect">
              <a:avLst/>
            </a:prstGeom>
            <a:noFill/>
          </p:spPr>
          <p:txBody>
            <a:bodyPr wrap="square" rtlCol="0">
              <a:spAutoFit/>
            </a:bodyPr>
            <a:lstStyle/>
            <a:p>
              <a:pPr algn="ctr" defTabSz="457178"/>
              <a:r>
                <a:rPr lang="en-US" sz="800" dirty="0">
                  <a:solidFill>
                    <a:schemeClr val="bg1">
                      <a:lumMod val="95000"/>
                    </a:schemeClr>
                  </a:solidFill>
                  <a:latin typeface="Trebuchet MS"/>
                </a:rPr>
                <a:t>Secondary Site/DR</a:t>
              </a: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21E21DC8-668D-5F00-F45A-B1A0FAFDAA41}"/>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2501427" y="3003501"/>
              <a:ext cx="360000" cy="360000"/>
            </a:xfrm>
            <a:prstGeom prst="rect">
              <a:avLst/>
            </a:prstGeom>
          </p:spPr>
        </p:pic>
        <p:pic>
          <p:nvPicPr>
            <p:cNvPr id="29" name="Picture 28" descr="A black background with a black square&#10;&#10;Description automatically generated with medium confidence">
              <a:extLst>
                <a:ext uri="{FF2B5EF4-FFF2-40B4-BE49-F238E27FC236}">
                  <a16:creationId xmlns:a16="http://schemas.microsoft.com/office/drawing/2014/main" id="{44CD9A4D-1703-F4C7-1A15-30500395E89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3678260" y="3003501"/>
              <a:ext cx="360000" cy="360000"/>
            </a:xfrm>
            <a:prstGeom prst="rect">
              <a:avLst/>
            </a:prstGeom>
          </p:spPr>
        </p:pic>
      </p:grpSp>
      <p:grpSp>
        <p:nvGrpSpPr>
          <p:cNvPr id="81" name="Group 80">
            <a:extLst>
              <a:ext uri="{FF2B5EF4-FFF2-40B4-BE49-F238E27FC236}">
                <a16:creationId xmlns:a16="http://schemas.microsoft.com/office/drawing/2014/main" id="{21CA6C08-F28F-7E81-9CD5-520A4DF976A2}"/>
              </a:ext>
            </a:extLst>
          </p:cNvPr>
          <p:cNvGrpSpPr/>
          <p:nvPr/>
        </p:nvGrpSpPr>
        <p:grpSpPr>
          <a:xfrm>
            <a:off x="4900382" y="2272353"/>
            <a:ext cx="1884579" cy="2053358"/>
            <a:chOff x="4897783" y="2447786"/>
            <a:chExt cx="1884579" cy="2053358"/>
          </a:xfrm>
        </p:grpSpPr>
        <p:sp>
          <p:nvSpPr>
            <p:cNvPr id="30" name="Oval 29">
              <a:extLst>
                <a:ext uri="{FF2B5EF4-FFF2-40B4-BE49-F238E27FC236}">
                  <a16:creationId xmlns:a16="http://schemas.microsoft.com/office/drawing/2014/main" id="{DF89F77F-F8AA-45B5-A0C0-CEAA2FF797E0}"/>
                </a:ext>
              </a:extLst>
            </p:cNvPr>
            <p:cNvSpPr/>
            <p:nvPr/>
          </p:nvSpPr>
          <p:spPr>
            <a:xfrm>
              <a:off x="5615784" y="331825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Oval 30">
              <a:extLst>
                <a:ext uri="{FF2B5EF4-FFF2-40B4-BE49-F238E27FC236}">
                  <a16:creationId xmlns:a16="http://schemas.microsoft.com/office/drawing/2014/main" id="{61987E2C-4840-5931-566C-9F829B1A3315}"/>
                </a:ext>
              </a:extLst>
            </p:cNvPr>
            <p:cNvSpPr/>
            <p:nvPr/>
          </p:nvSpPr>
          <p:spPr>
            <a:xfrm>
              <a:off x="5615784" y="2678980"/>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Oval 31">
              <a:extLst>
                <a:ext uri="{FF2B5EF4-FFF2-40B4-BE49-F238E27FC236}">
                  <a16:creationId xmlns:a16="http://schemas.microsoft.com/office/drawing/2014/main" id="{6C0BE31E-1964-E5DF-3F4E-9F9CFD3FDA9F}"/>
                </a:ext>
              </a:extLst>
            </p:cNvPr>
            <p:cNvSpPr/>
            <p:nvPr/>
          </p:nvSpPr>
          <p:spPr>
            <a:xfrm>
              <a:off x="5057433"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Oval 32">
              <a:extLst>
                <a:ext uri="{FF2B5EF4-FFF2-40B4-BE49-F238E27FC236}">
                  <a16:creationId xmlns:a16="http://schemas.microsoft.com/office/drawing/2014/main" id="{5E257426-81C9-F4FD-23A0-5AD749436781}"/>
                </a:ext>
              </a:extLst>
            </p:cNvPr>
            <p:cNvSpPr/>
            <p:nvPr/>
          </p:nvSpPr>
          <p:spPr>
            <a:xfrm>
              <a:off x="6214594" y="3107858"/>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Oval 33">
              <a:extLst>
                <a:ext uri="{FF2B5EF4-FFF2-40B4-BE49-F238E27FC236}">
                  <a16:creationId xmlns:a16="http://schemas.microsoft.com/office/drawing/2014/main" id="{5B542E14-22B4-C1AD-411F-8A45E3367F98}"/>
                </a:ext>
              </a:extLst>
            </p:cNvPr>
            <p:cNvSpPr/>
            <p:nvPr/>
          </p:nvSpPr>
          <p:spPr>
            <a:xfrm>
              <a:off x="5161783"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Oval 34">
              <a:extLst>
                <a:ext uri="{FF2B5EF4-FFF2-40B4-BE49-F238E27FC236}">
                  <a16:creationId xmlns:a16="http://schemas.microsoft.com/office/drawing/2014/main" id="{91AA0B3A-4905-2AD5-5ADF-081525522DAD}"/>
                </a:ext>
              </a:extLst>
            </p:cNvPr>
            <p:cNvSpPr/>
            <p:nvPr/>
          </p:nvSpPr>
          <p:spPr>
            <a:xfrm>
              <a:off x="6085459" y="3795681"/>
              <a:ext cx="474270" cy="474270"/>
            </a:xfrm>
            <a:prstGeom prst="ellipse">
              <a:avLst/>
            </a:prstGeom>
            <a:solidFill>
              <a:schemeClr val="tx2">
                <a:lumMod val="50000"/>
              </a:scheme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TextBox 37">
              <a:extLst>
                <a:ext uri="{FF2B5EF4-FFF2-40B4-BE49-F238E27FC236}">
                  <a16:creationId xmlns:a16="http://schemas.microsoft.com/office/drawing/2014/main" id="{A9612FC5-CEAD-2D04-FD8B-0F271B4C6AFD}"/>
                </a:ext>
              </a:extLst>
            </p:cNvPr>
            <p:cNvSpPr txBox="1"/>
            <p:nvPr/>
          </p:nvSpPr>
          <p:spPr>
            <a:xfrm>
              <a:off x="5507932" y="2447786"/>
              <a:ext cx="668744" cy="200055"/>
            </a:xfrm>
            <a:prstGeom prst="rect">
              <a:avLst/>
            </a:prstGeom>
            <a:noFill/>
          </p:spPr>
          <p:txBody>
            <a:bodyPr wrap="square" rtlCol="0">
              <a:spAutoFit/>
            </a:bodyPr>
            <a:lstStyle/>
            <a:p>
              <a:pPr algn="ctr" defTabSz="457178"/>
              <a:r>
                <a:rPr lang="en-US" sz="700" dirty="0">
                  <a:solidFill>
                    <a:schemeClr val="bg1"/>
                  </a:solidFill>
                  <a:latin typeface="Trebuchet MS"/>
                </a:rPr>
                <a:t>Cloud</a:t>
              </a:r>
            </a:p>
          </p:txBody>
        </p:sp>
        <p:sp>
          <p:nvSpPr>
            <p:cNvPr id="39" name="TextBox 38">
              <a:extLst>
                <a:ext uri="{FF2B5EF4-FFF2-40B4-BE49-F238E27FC236}">
                  <a16:creationId xmlns:a16="http://schemas.microsoft.com/office/drawing/2014/main" id="{1A8E3CFF-E38A-232F-DC57-BA7D98D9AA11}"/>
                </a:ext>
              </a:extLst>
            </p:cNvPr>
            <p:cNvSpPr txBox="1"/>
            <p:nvPr/>
          </p:nvSpPr>
          <p:spPr>
            <a:xfrm>
              <a:off x="6113618" y="2869981"/>
              <a:ext cx="668744" cy="200055"/>
            </a:xfrm>
            <a:prstGeom prst="rect">
              <a:avLst/>
            </a:prstGeom>
            <a:noFill/>
          </p:spPr>
          <p:txBody>
            <a:bodyPr wrap="square" rtlCol="0">
              <a:spAutoFit/>
            </a:bodyPr>
            <a:lstStyle/>
            <a:p>
              <a:pPr algn="ctr" defTabSz="457178"/>
              <a:r>
                <a:rPr lang="en-US" sz="700" dirty="0">
                  <a:solidFill>
                    <a:schemeClr val="bg1"/>
                  </a:solidFill>
                  <a:latin typeface="Trebuchet MS"/>
                </a:rPr>
                <a:t>Edge</a:t>
              </a:r>
            </a:p>
          </p:txBody>
        </p:sp>
        <p:sp>
          <p:nvSpPr>
            <p:cNvPr id="40" name="TextBox 39">
              <a:extLst>
                <a:ext uri="{FF2B5EF4-FFF2-40B4-BE49-F238E27FC236}">
                  <a16:creationId xmlns:a16="http://schemas.microsoft.com/office/drawing/2014/main" id="{5B7FDFC3-B8E6-9BBF-8029-9C5D1CF40C3E}"/>
                </a:ext>
              </a:extLst>
            </p:cNvPr>
            <p:cNvSpPr txBox="1"/>
            <p:nvPr/>
          </p:nvSpPr>
          <p:spPr>
            <a:xfrm>
              <a:off x="4897783" y="2901054"/>
              <a:ext cx="793275" cy="200055"/>
            </a:xfrm>
            <a:prstGeom prst="rect">
              <a:avLst/>
            </a:prstGeom>
            <a:noFill/>
          </p:spPr>
          <p:txBody>
            <a:bodyPr wrap="square" rtlCol="0">
              <a:spAutoFit/>
            </a:bodyPr>
            <a:lstStyle/>
            <a:p>
              <a:pPr algn="ctr" defTabSz="457178"/>
              <a:r>
                <a:rPr lang="en-US" sz="700" dirty="0">
                  <a:solidFill>
                    <a:schemeClr val="bg1"/>
                  </a:solidFill>
                  <a:latin typeface="Trebuchet MS"/>
                </a:rPr>
                <a:t>On-Premises</a:t>
              </a:r>
            </a:p>
          </p:txBody>
        </p:sp>
        <p:sp>
          <p:nvSpPr>
            <p:cNvPr id="41" name="TextBox 40">
              <a:extLst>
                <a:ext uri="{FF2B5EF4-FFF2-40B4-BE49-F238E27FC236}">
                  <a16:creationId xmlns:a16="http://schemas.microsoft.com/office/drawing/2014/main" id="{95DAFAD8-E70C-4536-628D-E754272AFE93}"/>
                </a:ext>
              </a:extLst>
            </p:cNvPr>
            <p:cNvSpPr txBox="1"/>
            <p:nvPr/>
          </p:nvSpPr>
          <p:spPr>
            <a:xfrm>
              <a:off x="5069050" y="4301089"/>
              <a:ext cx="668744" cy="200055"/>
            </a:xfrm>
            <a:prstGeom prst="rect">
              <a:avLst/>
            </a:prstGeom>
            <a:noFill/>
          </p:spPr>
          <p:txBody>
            <a:bodyPr wrap="square" rtlCol="0">
              <a:spAutoFit/>
            </a:bodyPr>
            <a:lstStyle/>
            <a:p>
              <a:pPr algn="ctr" defTabSz="457178"/>
              <a:r>
                <a:rPr lang="en-US" sz="700" dirty="0">
                  <a:solidFill>
                    <a:schemeClr val="bg1"/>
                  </a:solidFill>
                  <a:latin typeface="Trebuchet MS"/>
                </a:rPr>
                <a:t>Hosting</a:t>
              </a:r>
            </a:p>
          </p:txBody>
        </p:sp>
        <p:sp>
          <p:nvSpPr>
            <p:cNvPr id="42" name="TextBox 41">
              <a:extLst>
                <a:ext uri="{FF2B5EF4-FFF2-40B4-BE49-F238E27FC236}">
                  <a16:creationId xmlns:a16="http://schemas.microsoft.com/office/drawing/2014/main" id="{85FFC23E-07CA-55B2-5CAC-BAF52D1E9C22}"/>
                </a:ext>
              </a:extLst>
            </p:cNvPr>
            <p:cNvSpPr txBox="1"/>
            <p:nvPr/>
          </p:nvSpPr>
          <p:spPr>
            <a:xfrm>
              <a:off x="6000061" y="4301089"/>
              <a:ext cx="668744" cy="200055"/>
            </a:xfrm>
            <a:prstGeom prst="rect">
              <a:avLst/>
            </a:prstGeom>
            <a:noFill/>
          </p:spPr>
          <p:txBody>
            <a:bodyPr wrap="square" rtlCol="0">
              <a:spAutoFit/>
            </a:bodyPr>
            <a:lstStyle/>
            <a:p>
              <a:pPr algn="ctr" defTabSz="457178"/>
              <a:r>
                <a:rPr lang="en-US" sz="700" dirty="0">
                  <a:solidFill>
                    <a:schemeClr val="bg1"/>
                  </a:solidFill>
                  <a:latin typeface="Trebuchet MS"/>
                </a:rPr>
                <a:t>Colocation</a:t>
              </a:r>
            </a:p>
          </p:txBody>
        </p:sp>
        <p:pic>
          <p:nvPicPr>
            <p:cNvPr id="45" name="Picture 44" descr="A black and white cloud&#10;&#10;Description automatically generated">
              <a:extLst>
                <a:ext uri="{FF2B5EF4-FFF2-40B4-BE49-F238E27FC236}">
                  <a16:creationId xmlns:a16="http://schemas.microsoft.com/office/drawing/2014/main" id="{B9F58A2D-A9D8-7D87-E270-8FE51A266040}"/>
                </a:ext>
              </a:extLst>
            </p:cNvPr>
            <p:cNvPicPr>
              <a:picLocks noChangeAspect="1"/>
            </p:cNvPicPr>
            <p:nvPr/>
          </p:nvPicPr>
          <p:blipFill>
            <a:blip r:embed="rId8">
              <a:lum bright="70000" contrast="-70000"/>
              <a:extLst>
                <a:ext uri="{28A0092B-C50C-407E-A947-70E740481C1C}">
                  <a14:useLocalDpi xmlns:a14="http://schemas.microsoft.com/office/drawing/2010/main" val="0"/>
                </a:ext>
              </a:extLst>
            </a:blip>
            <a:stretch>
              <a:fillRect/>
            </a:stretch>
          </p:blipFill>
          <p:spPr>
            <a:xfrm>
              <a:off x="5744415" y="2793054"/>
              <a:ext cx="216000" cy="216000"/>
            </a:xfrm>
            <a:prstGeom prst="rect">
              <a:avLst/>
            </a:prstGeom>
          </p:spPr>
        </p:pic>
        <p:pic>
          <p:nvPicPr>
            <p:cNvPr id="47" name="Picture 46" descr="A black background with a black square&#10;&#10;Description automatically generated with medium confidence">
              <a:extLst>
                <a:ext uri="{FF2B5EF4-FFF2-40B4-BE49-F238E27FC236}">
                  <a16:creationId xmlns:a16="http://schemas.microsoft.com/office/drawing/2014/main" id="{974E6897-6A42-1AAF-88F2-ADECF62BE43E}"/>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6214594" y="3931732"/>
              <a:ext cx="216000" cy="216000"/>
            </a:xfrm>
            <a:prstGeom prst="rect">
              <a:avLst/>
            </a:prstGeom>
          </p:spPr>
        </p:pic>
        <p:pic>
          <p:nvPicPr>
            <p:cNvPr id="49" name="Picture 48" descr="A black background with a black square&#10;&#10;Description automatically generated with medium confidence">
              <a:extLst>
                <a:ext uri="{FF2B5EF4-FFF2-40B4-BE49-F238E27FC236}">
                  <a16:creationId xmlns:a16="http://schemas.microsoft.com/office/drawing/2014/main" id="{08A191B7-F71A-838E-0BDC-FEB0999CE09B}"/>
                </a:ext>
              </a:extLst>
            </p:cNvPr>
            <p:cNvPicPr>
              <a:picLocks noChangeAspect="1"/>
            </p:cNvPicPr>
            <p:nvPr/>
          </p:nvPicPr>
          <p:blipFill>
            <a:blip r:embed="rId10">
              <a:lum bright="70000" contrast="-70000"/>
              <a:extLst>
                <a:ext uri="{28A0092B-C50C-407E-A947-70E740481C1C}">
                  <a14:useLocalDpi xmlns:a14="http://schemas.microsoft.com/office/drawing/2010/main" val="0"/>
                </a:ext>
              </a:extLst>
            </a:blip>
            <a:stretch>
              <a:fillRect/>
            </a:stretch>
          </p:blipFill>
          <p:spPr>
            <a:xfrm>
              <a:off x="6306941" y="3183501"/>
              <a:ext cx="288000" cy="288000"/>
            </a:xfrm>
            <a:prstGeom prst="rect">
              <a:avLst/>
            </a:prstGeom>
          </p:spPr>
        </p:pic>
        <p:pic>
          <p:nvPicPr>
            <p:cNvPr id="53" name="Picture 52" descr="A black background with a black square&#10;&#10;Description automatically generated with medium confidence">
              <a:extLst>
                <a:ext uri="{FF2B5EF4-FFF2-40B4-BE49-F238E27FC236}">
                  <a16:creationId xmlns:a16="http://schemas.microsoft.com/office/drawing/2014/main" id="{AC8490B1-1799-00A0-2045-5DB92C4EE1EB}"/>
                </a:ext>
              </a:extLst>
            </p:cNvPr>
            <p:cNvPicPr>
              <a:picLocks noChangeAspect="1"/>
            </p:cNvPicPr>
            <p:nvPr/>
          </p:nvPicPr>
          <p:blipFill>
            <a:blip r:embed="rId1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708919" y="3411385"/>
              <a:ext cx="288000" cy="288000"/>
            </a:xfrm>
            <a:prstGeom prst="rect">
              <a:avLst/>
            </a:prstGeom>
          </p:spPr>
        </p:pic>
        <p:pic>
          <p:nvPicPr>
            <p:cNvPr id="55" name="Picture 54" descr="A black background with a black square&#10;&#10;Description automatically generated with medium confidence">
              <a:extLst>
                <a:ext uri="{FF2B5EF4-FFF2-40B4-BE49-F238E27FC236}">
                  <a16:creationId xmlns:a16="http://schemas.microsoft.com/office/drawing/2014/main" id="{4B80A74F-44C1-0D5F-FD54-166CA2126D5D}"/>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5284783" y="3942362"/>
              <a:ext cx="216000" cy="216000"/>
            </a:xfrm>
            <a:prstGeom prst="rect">
              <a:avLst/>
            </a:prstGeom>
          </p:spPr>
        </p:pic>
        <p:pic>
          <p:nvPicPr>
            <p:cNvPr id="57" name="Picture 56" descr="A black background with a black square&#10;&#10;Description automatically generated with medium confidence">
              <a:extLst>
                <a:ext uri="{FF2B5EF4-FFF2-40B4-BE49-F238E27FC236}">
                  <a16:creationId xmlns:a16="http://schemas.microsoft.com/office/drawing/2014/main" id="{D2861D39-CE69-C3F6-C3A3-CE7274701924}"/>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tretch>
              <a:fillRect/>
            </a:stretch>
          </p:blipFill>
          <p:spPr>
            <a:xfrm>
              <a:off x="5182918" y="3230042"/>
              <a:ext cx="216000" cy="216000"/>
            </a:xfrm>
            <a:prstGeom prst="rect">
              <a:avLst/>
            </a:prstGeom>
          </p:spPr>
        </p:pic>
        <p:cxnSp>
          <p:nvCxnSpPr>
            <p:cNvPr id="59" name="Straight Connector 58">
              <a:extLst>
                <a:ext uri="{FF2B5EF4-FFF2-40B4-BE49-F238E27FC236}">
                  <a16:creationId xmlns:a16="http://schemas.microsoft.com/office/drawing/2014/main" id="{F922F4C1-0214-4BB4-57A9-DF611EBC91AC}"/>
                </a:ext>
              </a:extLst>
            </p:cNvPr>
            <p:cNvCxnSpPr>
              <a:stCxn id="30" idx="6"/>
              <a:endCxn id="33" idx="3"/>
            </p:cNvCxnSpPr>
            <p:nvPr/>
          </p:nvCxnSpPr>
          <p:spPr>
            <a:xfrm flipV="1">
              <a:off x="6090054" y="3512673"/>
              <a:ext cx="193995" cy="42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A9F944E-4EFB-1697-2167-18B65AAFCF2E}"/>
                </a:ext>
              </a:extLst>
            </p:cNvPr>
            <p:cNvCxnSpPr>
              <a:stCxn id="30" idx="2"/>
            </p:cNvCxnSpPr>
            <p:nvPr/>
          </p:nvCxnSpPr>
          <p:spPr>
            <a:xfrm flipH="1" flipV="1">
              <a:off x="5472219" y="3512085"/>
              <a:ext cx="143565" cy="43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29AC973-47EC-6102-9B3A-4DBC1A5C57AF}"/>
                </a:ext>
              </a:extLst>
            </p:cNvPr>
            <p:cNvCxnSpPr>
              <a:stCxn id="30" idx="0"/>
              <a:endCxn id="31" idx="4"/>
            </p:cNvCxnSpPr>
            <p:nvPr/>
          </p:nvCxnSpPr>
          <p:spPr>
            <a:xfrm flipV="1">
              <a:off x="5852919" y="3153250"/>
              <a:ext cx="0" cy="16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2B3FF92-4FD3-BC84-7CBC-47B951C2A0E2}"/>
                </a:ext>
              </a:extLst>
            </p:cNvPr>
            <p:cNvCxnSpPr>
              <a:cxnSpLocks/>
              <a:stCxn id="30" idx="5"/>
              <a:endCxn id="35" idx="1"/>
            </p:cNvCxnSpPr>
            <p:nvPr/>
          </p:nvCxnSpPr>
          <p:spPr>
            <a:xfrm>
              <a:off x="6020599" y="3723065"/>
              <a:ext cx="134315" cy="142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2480811-2963-2612-CAFC-22E46792ADF8}"/>
                </a:ext>
              </a:extLst>
            </p:cNvPr>
            <p:cNvCxnSpPr>
              <a:cxnSpLocks/>
              <a:stCxn id="30" idx="3"/>
              <a:endCxn id="34" idx="7"/>
            </p:cNvCxnSpPr>
            <p:nvPr/>
          </p:nvCxnSpPr>
          <p:spPr>
            <a:xfrm flipH="1">
              <a:off x="5566598" y="3723065"/>
              <a:ext cx="118641" cy="142071"/>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0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9E147D2-E3A3-410D-A624-0024D2500C30}"/>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425" imgH="424" progId="TCLayout.ActiveDocument.1">
                  <p:embed/>
                </p:oleObj>
              </mc:Choice>
              <mc:Fallback>
                <p:oleObj name="think-cell Slide" r:id="rId5" imgW="425" imgH="424" progId="TCLayout.ActiveDocument.1">
                  <p:embed/>
                  <p:pic>
                    <p:nvPicPr>
                      <p:cNvPr id="4" name="Object 3" hidden="1">
                        <a:extLst>
                          <a:ext uri="{FF2B5EF4-FFF2-40B4-BE49-F238E27FC236}">
                            <a16:creationId xmlns:a16="http://schemas.microsoft.com/office/drawing/2014/main" id="{E9E147D2-E3A3-410D-A624-0024D2500C30}"/>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E0CB6CE-7C88-46A2-9AE0-96D462B6214E}"/>
              </a:ext>
            </a:extLst>
          </p:cNvPr>
          <p:cNvSpPr/>
          <p:nvPr>
            <p:custDataLst>
              <p:tags r:id="rId2"/>
            </p:custDataLst>
          </p:nvPr>
        </p:nvSpPr>
        <p:spPr>
          <a:xfrm>
            <a:off x="1" y="1"/>
            <a:ext cx="158750" cy="1587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defRPr/>
            </a:pPr>
            <a:endParaRPr lang="en-US" sz="900" dirty="0">
              <a:solidFill>
                <a:srgbClr val="005073"/>
              </a:solidFill>
              <a:latin typeface="CiscoSansTT ExtraLight" panose="020B0303020201020303" pitchFamily="34" charset="0"/>
              <a:cs typeface="CiscoSansTT Thin" panose="020B0203020201020303" pitchFamily="34" charset="0"/>
              <a:sym typeface="CiscoSansTT ExtraLight" panose="020B0303020201020303" pitchFamily="34" charset="0"/>
            </a:endParaRPr>
          </a:p>
        </p:txBody>
      </p:sp>
      <p:sp>
        <p:nvSpPr>
          <p:cNvPr id="6" name="Round Same Side Corner Rectangle 5">
            <a:extLst>
              <a:ext uri="{FF2B5EF4-FFF2-40B4-BE49-F238E27FC236}">
                <a16:creationId xmlns:a16="http://schemas.microsoft.com/office/drawing/2014/main" id="{9F183C63-7BAC-4769-813D-75F01CC85184}"/>
              </a:ext>
            </a:extLst>
          </p:cNvPr>
          <p:cNvSpPr/>
          <p:nvPr/>
        </p:nvSpPr>
        <p:spPr>
          <a:xfrm>
            <a:off x="881744" y="1404059"/>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r>
              <a:rPr lang="en-US" sz="1400" b="1" dirty="0">
                <a:solidFill>
                  <a:srgbClr val="BED730"/>
                </a:solidFill>
                <a:latin typeface="TheSansOffice" panose="020B0503040302060204" pitchFamily="34" charset="0"/>
              </a:rPr>
              <a:t>UPTIME</a:t>
            </a:r>
          </a:p>
        </p:txBody>
      </p:sp>
      <p:sp>
        <p:nvSpPr>
          <p:cNvPr id="2" name="Title 1">
            <a:extLst>
              <a:ext uri="{FF2B5EF4-FFF2-40B4-BE49-F238E27FC236}">
                <a16:creationId xmlns:a16="http://schemas.microsoft.com/office/drawing/2014/main" id="{5F742842-F5B5-4B39-BE86-1AC33ADC59C9}"/>
              </a:ext>
            </a:extLst>
          </p:cNvPr>
          <p:cNvSpPr>
            <a:spLocks noGrp="1"/>
          </p:cNvSpPr>
          <p:nvPr>
            <p:ph type="title"/>
          </p:nvPr>
        </p:nvSpPr>
        <p:spPr>
          <a:xfrm>
            <a:off x="324000" y="188493"/>
            <a:ext cx="8496150" cy="461655"/>
          </a:xfrm>
        </p:spPr>
        <p:txBody>
          <a:bodyPr/>
          <a:lstStyle/>
          <a:p>
            <a:r>
              <a:rPr lang="en-US" dirty="0"/>
              <a:t>Manufacturing </a:t>
            </a:r>
            <a:r>
              <a:rPr lang="en-US" dirty="0">
                <a:solidFill>
                  <a:schemeClr val="bg1"/>
                </a:solidFill>
              </a:rPr>
              <a:t>4.0 </a:t>
            </a:r>
            <a:r>
              <a:rPr lang="en-US" dirty="0">
                <a:sym typeface="Wingdings" panose="05000000000000000000" pitchFamily="2" charset="2"/>
              </a:rPr>
              <a:t></a:t>
            </a:r>
            <a:r>
              <a:rPr lang="en-US" dirty="0">
                <a:solidFill>
                  <a:schemeClr val="bg1"/>
                </a:solidFill>
              </a:rPr>
              <a:t> 5.0</a:t>
            </a:r>
          </a:p>
        </p:txBody>
      </p:sp>
      <p:sp>
        <p:nvSpPr>
          <p:cNvPr id="56" name="Rectangle: Rounded Corners 55">
            <a:extLst>
              <a:ext uri="{FF2B5EF4-FFF2-40B4-BE49-F238E27FC236}">
                <a16:creationId xmlns:a16="http://schemas.microsoft.com/office/drawing/2014/main" id="{FBD5A6CE-D6EC-40F7-BA01-97C1B194A789}"/>
              </a:ext>
            </a:extLst>
          </p:cNvPr>
          <p:cNvSpPr/>
          <p:nvPr/>
        </p:nvSpPr>
        <p:spPr>
          <a:xfrm>
            <a:off x="0" y="4270376"/>
            <a:ext cx="9144000" cy="461962"/>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446">
              <a:defRPr/>
            </a:pPr>
            <a:r>
              <a:rPr lang="en-US" sz="1200" b="1" i="1" kern="0" dirty="0">
                <a:latin typeface="Trebuchet MS" panose="020B0703020202090204" pitchFamily="34" charset="0"/>
              </a:rPr>
              <a:t>Manufacturers are converging to secure, end-to-end data center, cloud and networks </a:t>
            </a:r>
          </a:p>
          <a:p>
            <a:pPr algn="ctr" defTabSz="914446">
              <a:defRPr/>
            </a:pPr>
            <a:r>
              <a:rPr lang="en-US" sz="1200" b="1" i="1" kern="0" dirty="0">
                <a:latin typeface="Trebuchet MS" panose="020B0703020202090204" pitchFamily="34" charset="0"/>
              </a:rPr>
              <a:t>to balance efficiency with human-centric values, sustainability, and adaptability.</a:t>
            </a:r>
          </a:p>
        </p:txBody>
      </p:sp>
      <p:pic>
        <p:nvPicPr>
          <p:cNvPr id="27" name="Picture 26" descr="A picture containing person&#10;&#10;Description automatically generated">
            <a:extLst>
              <a:ext uri="{FF2B5EF4-FFF2-40B4-BE49-F238E27FC236}">
                <a16:creationId xmlns:a16="http://schemas.microsoft.com/office/drawing/2014/main" id="{C7033221-B2F1-436D-BD2B-F52E5C4CD10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1744" y="1764362"/>
            <a:ext cx="2160000" cy="1440000"/>
          </a:xfrm>
          <a:prstGeom prst="rect">
            <a:avLst/>
          </a:prstGeom>
          <a:ln w="6350">
            <a:solidFill>
              <a:schemeClr val="accent1">
                <a:lumMod val="75000"/>
              </a:schemeClr>
            </a:solidFill>
          </a:ln>
        </p:spPr>
      </p:pic>
      <p:sp>
        <p:nvSpPr>
          <p:cNvPr id="30" name="Round Same Side Corner Rectangle 29">
            <a:extLst>
              <a:ext uri="{FF2B5EF4-FFF2-40B4-BE49-F238E27FC236}">
                <a16:creationId xmlns:a16="http://schemas.microsoft.com/office/drawing/2014/main" id="{7F06381D-1D9F-4E86-B7D5-6D3A424688A8}"/>
              </a:ext>
            </a:extLst>
          </p:cNvPr>
          <p:cNvSpPr/>
          <p:nvPr/>
        </p:nvSpPr>
        <p:spPr>
          <a:xfrm>
            <a:off x="3492000" y="1404059"/>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r>
              <a:rPr lang="en-US" sz="1400" b="1" dirty="0">
                <a:solidFill>
                  <a:srgbClr val="BED730"/>
                </a:solidFill>
                <a:latin typeface="TheSansOffice" panose="020B0503040302060204" pitchFamily="34" charset="0"/>
              </a:rPr>
              <a:t>PRODUCT QUALITY</a:t>
            </a:r>
          </a:p>
        </p:txBody>
      </p:sp>
      <p:sp>
        <p:nvSpPr>
          <p:cNvPr id="90" name="Rectangle 89">
            <a:extLst>
              <a:ext uri="{FF2B5EF4-FFF2-40B4-BE49-F238E27FC236}">
                <a16:creationId xmlns:a16="http://schemas.microsoft.com/office/drawing/2014/main" id="{023286FD-D4AE-4E3E-B7EE-EE693321331E}"/>
              </a:ext>
            </a:extLst>
          </p:cNvPr>
          <p:cNvSpPr/>
          <p:nvPr/>
        </p:nvSpPr>
        <p:spPr>
          <a:xfrm>
            <a:off x="3492000" y="1764362"/>
            <a:ext cx="2160000" cy="1453896"/>
          </a:xfrm>
          <a:prstGeom prst="rect">
            <a:avLst/>
          </a:prstGeom>
          <a:blipFill>
            <a:blip r:embed="rId8" cstate="hqprint">
              <a:extLst>
                <a:ext uri="{28A0092B-C50C-407E-A947-70E740481C1C}">
                  <a14:useLocalDpi xmlns:a14="http://schemas.microsoft.com/office/drawing/2010/main"/>
                </a:ext>
              </a:extLst>
            </a:blip>
            <a:stretch>
              <a:fillRect/>
            </a:stretch>
          </a:blip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rebuchet MS" panose="020B0703020202090204" pitchFamily="34" charset="0"/>
            </a:endParaRPr>
          </a:p>
        </p:txBody>
      </p:sp>
      <p:sp>
        <p:nvSpPr>
          <p:cNvPr id="31" name="Round Same Side Corner Rectangle 30">
            <a:extLst>
              <a:ext uri="{FF2B5EF4-FFF2-40B4-BE49-F238E27FC236}">
                <a16:creationId xmlns:a16="http://schemas.microsoft.com/office/drawing/2014/main" id="{B25932B1-F72F-4F4A-A0BC-8C7465EEE5B9}"/>
              </a:ext>
            </a:extLst>
          </p:cNvPr>
          <p:cNvSpPr/>
          <p:nvPr/>
        </p:nvSpPr>
        <p:spPr>
          <a:xfrm>
            <a:off x="6102256" y="1404059"/>
            <a:ext cx="2160000" cy="360000"/>
          </a:xfrm>
          <a:prstGeom prst="round2SameRect">
            <a:avLst/>
          </a:prstGeom>
          <a:solidFill>
            <a:schemeClr val="tx2">
              <a:lumMod val="50000"/>
              <a:alpha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96"/>
            <a:r>
              <a:rPr lang="en-US" sz="1400" b="1" dirty="0">
                <a:solidFill>
                  <a:srgbClr val="BED730"/>
                </a:solidFill>
                <a:latin typeface="TheSansOffice" panose="020B0503040302060204" pitchFamily="34" charset="0"/>
              </a:rPr>
              <a:t>SAFETY</a:t>
            </a:r>
          </a:p>
        </p:txBody>
      </p:sp>
      <p:grpSp>
        <p:nvGrpSpPr>
          <p:cNvPr id="11" name="Group 10">
            <a:extLst>
              <a:ext uri="{FF2B5EF4-FFF2-40B4-BE49-F238E27FC236}">
                <a16:creationId xmlns:a16="http://schemas.microsoft.com/office/drawing/2014/main" id="{CCB77682-C1F8-12AE-8ED4-97098489AF32}"/>
              </a:ext>
            </a:extLst>
          </p:cNvPr>
          <p:cNvGrpSpPr/>
          <p:nvPr/>
        </p:nvGrpSpPr>
        <p:grpSpPr>
          <a:xfrm>
            <a:off x="6102256" y="1764362"/>
            <a:ext cx="2160000" cy="1453896"/>
            <a:chOff x="5979850" y="1314424"/>
            <a:chExt cx="2160000" cy="1453896"/>
          </a:xfrm>
        </p:grpSpPr>
        <p:sp>
          <p:nvSpPr>
            <p:cNvPr id="10" name="Rectangle 9">
              <a:extLst>
                <a:ext uri="{FF2B5EF4-FFF2-40B4-BE49-F238E27FC236}">
                  <a16:creationId xmlns:a16="http://schemas.microsoft.com/office/drawing/2014/main" id="{EA1760BD-F077-4B5C-A7BC-4653C0D9EBDE}"/>
                </a:ext>
              </a:extLst>
            </p:cNvPr>
            <p:cNvSpPr/>
            <p:nvPr/>
          </p:nvSpPr>
          <p:spPr>
            <a:xfrm>
              <a:off x="5979850" y="1314424"/>
              <a:ext cx="2160000" cy="1453896"/>
            </a:xfrm>
            <a:prstGeom prst="rect">
              <a:avLst/>
            </a:prstGeom>
            <a:blipFill>
              <a:blip r:embed="rId9" cstate="hqprint">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a:ext>
                </a:extLst>
              </a:blip>
              <a:stretch>
                <a:fillRect/>
              </a:stretch>
            </a:blipFill>
            <a:ln w="635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Trebuchet MS" panose="020B0703020202090204" pitchFamily="34" charset="0"/>
              </a:endParaRPr>
            </a:p>
          </p:txBody>
        </p:sp>
        <p:grpSp>
          <p:nvGrpSpPr>
            <p:cNvPr id="63" name="Group 62">
              <a:extLst>
                <a:ext uri="{FF2B5EF4-FFF2-40B4-BE49-F238E27FC236}">
                  <a16:creationId xmlns:a16="http://schemas.microsoft.com/office/drawing/2014/main" id="{7330C2B5-854C-424C-8F21-E4C008EEE21F}"/>
                </a:ext>
              </a:extLst>
            </p:cNvPr>
            <p:cNvGrpSpPr>
              <a:grpSpLocks noChangeAspect="1"/>
            </p:cNvGrpSpPr>
            <p:nvPr/>
          </p:nvGrpSpPr>
          <p:grpSpPr>
            <a:xfrm>
              <a:off x="6076850" y="2075850"/>
              <a:ext cx="302955" cy="577545"/>
              <a:chOff x="5127010" y="1099309"/>
              <a:chExt cx="1544753" cy="2944882"/>
            </a:xfrm>
            <a:solidFill>
              <a:schemeClr val="accent5"/>
            </a:solidFill>
            <a:effectLst>
              <a:outerShdw blurRad="63500" sx="98000" sy="98000" algn="ctr" rotWithShape="0">
                <a:prstClr val="black">
                  <a:alpha val="74000"/>
                </a:prstClr>
              </a:outerShdw>
            </a:effectLst>
          </p:grpSpPr>
          <p:sp>
            <p:nvSpPr>
              <p:cNvPr id="64" name="Freeform 21">
                <a:extLst>
                  <a:ext uri="{FF2B5EF4-FFF2-40B4-BE49-F238E27FC236}">
                    <a16:creationId xmlns:a16="http://schemas.microsoft.com/office/drawing/2014/main" id="{5FEE4840-B47F-4A71-AFD7-AE45A0387B6D}"/>
                  </a:ext>
                </a:extLst>
              </p:cNvPr>
              <p:cNvSpPr/>
              <p:nvPr/>
            </p:nvSpPr>
            <p:spPr>
              <a:xfrm rot="16200000">
                <a:off x="5127010" y="109930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6"/>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65" name="Freeform 22">
                <a:extLst>
                  <a:ext uri="{FF2B5EF4-FFF2-40B4-BE49-F238E27FC236}">
                    <a16:creationId xmlns:a16="http://schemas.microsoft.com/office/drawing/2014/main" id="{6FBEF25F-F6F2-41C2-9BCA-D28ABB999E24}"/>
                  </a:ext>
                </a:extLst>
              </p:cNvPr>
              <p:cNvSpPr/>
              <p:nvPr/>
            </p:nvSpPr>
            <p:spPr>
              <a:xfrm>
                <a:off x="6208390" y="1099309"/>
                <a:ext cx="463372" cy="463374"/>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6"/>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66" name="Freeform 23">
                <a:extLst>
                  <a:ext uri="{FF2B5EF4-FFF2-40B4-BE49-F238E27FC236}">
                    <a16:creationId xmlns:a16="http://schemas.microsoft.com/office/drawing/2014/main" id="{E7205174-55BB-4699-B3D2-23CFEF29AA18}"/>
                  </a:ext>
                </a:extLst>
              </p:cNvPr>
              <p:cNvSpPr/>
              <p:nvPr/>
            </p:nvSpPr>
            <p:spPr>
              <a:xfrm rot="5400000" flipV="1">
                <a:off x="5127010" y="358081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6"/>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67" name="Freeform 24">
                <a:extLst>
                  <a:ext uri="{FF2B5EF4-FFF2-40B4-BE49-F238E27FC236}">
                    <a16:creationId xmlns:a16="http://schemas.microsoft.com/office/drawing/2014/main" id="{C576846F-9875-4682-A3FD-92941AECAAE5}"/>
                  </a:ext>
                </a:extLst>
              </p:cNvPr>
              <p:cNvSpPr/>
              <p:nvPr/>
            </p:nvSpPr>
            <p:spPr>
              <a:xfrm flipV="1">
                <a:off x="6208392" y="3580819"/>
                <a:ext cx="463371"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6"/>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grpSp>
        <p:grpSp>
          <p:nvGrpSpPr>
            <p:cNvPr id="70" name="Group 69">
              <a:extLst>
                <a:ext uri="{FF2B5EF4-FFF2-40B4-BE49-F238E27FC236}">
                  <a16:creationId xmlns:a16="http://schemas.microsoft.com/office/drawing/2014/main" id="{FA036868-8121-4FE5-8EC0-2420FCC1F6A2}"/>
                </a:ext>
              </a:extLst>
            </p:cNvPr>
            <p:cNvGrpSpPr>
              <a:grpSpLocks noChangeAspect="1"/>
            </p:cNvGrpSpPr>
            <p:nvPr/>
          </p:nvGrpSpPr>
          <p:grpSpPr>
            <a:xfrm>
              <a:off x="6646749" y="1951625"/>
              <a:ext cx="302955" cy="577545"/>
              <a:chOff x="5127010" y="1099309"/>
              <a:chExt cx="1544753" cy="2944882"/>
            </a:xfrm>
            <a:solidFill>
              <a:schemeClr val="tx2"/>
            </a:solidFill>
            <a:effectLst>
              <a:outerShdw blurRad="63500" sx="98000" sy="98000" algn="ctr" rotWithShape="0">
                <a:prstClr val="black">
                  <a:alpha val="74000"/>
                </a:prstClr>
              </a:outerShdw>
            </a:effectLst>
          </p:grpSpPr>
          <p:sp>
            <p:nvSpPr>
              <p:cNvPr id="71" name="Freeform 21">
                <a:extLst>
                  <a:ext uri="{FF2B5EF4-FFF2-40B4-BE49-F238E27FC236}">
                    <a16:creationId xmlns:a16="http://schemas.microsoft.com/office/drawing/2014/main" id="{81E7C9A8-2B47-462B-9ED3-58C9F9F1838E}"/>
                  </a:ext>
                </a:extLst>
              </p:cNvPr>
              <p:cNvSpPr/>
              <p:nvPr/>
            </p:nvSpPr>
            <p:spPr>
              <a:xfrm rot="16200000">
                <a:off x="5127010" y="109930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2" name="Freeform 22">
                <a:extLst>
                  <a:ext uri="{FF2B5EF4-FFF2-40B4-BE49-F238E27FC236}">
                    <a16:creationId xmlns:a16="http://schemas.microsoft.com/office/drawing/2014/main" id="{E814CD17-C9A5-4D79-9FCE-55D69E62932A}"/>
                  </a:ext>
                </a:extLst>
              </p:cNvPr>
              <p:cNvSpPr/>
              <p:nvPr/>
            </p:nvSpPr>
            <p:spPr>
              <a:xfrm>
                <a:off x="6208390" y="1099309"/>
                <a:ext cx="463372" cy="463374"/>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3" name="Freeform 23">
                <a:extLst>
                  <a:ext uri="{FF2B5EF4-FFF2-40B4-BE49-F238E27FC236}">
                    <a16:creationId xmlns:a16="http://schemas.microsoft.com/office/drawing/2014/main" id="{C70A5517-072E-49F3-B824-3AFB4E87CCD0}"/>
                  </a:ext>
                </a:extLst>
              </p:cNvPr>
              <p:cNvSpPr/>
              <p:nvPr/>
            </p:nvSpPr>
            <p:spPr>
              <a:xfrm rot="5400000" flipV="1">
                <a:off x="5127010" y="358081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4" name="Freeform 24">
                <a:extLst>
                  <a:ext uri="{FF2B5EF4-FFF2-40B4-BE49-F238E27FC236}">
                    <a16:creationId xmlns:a16="http://schemas.microsoft.com/office/drawing/2014/main" id="{C4DE1564-7BF7-4FCC-8124-6F67BE9C72B0}"/>
                  </a:ext>
                </a:extLst>
              </p:cNvPr>
              <p:cNvSpPr/>
              <p:nvPr/>
            </p:nvSpPr>
            <p:spPr>
              <a:xfrm flipV="1">
                <a:off x="6208392" y="3580819"/>
                <a:ext cx="463371"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grpSp>
        <p:grpSp>
          <p:nvGrpSpPr>
            <p:cNvPr id="75" name="Group 74">
              <a:extLst>
                <a:ext uri="{FF2B5EF4-FFF2-40B4-BE49-F238E27FC236}">
                  <a16:creationId xmlns:a16="http://schemas.microsoft.com/office/drawing/2014/main" id="{083598E1-F9D6-46E2-993B-5B26D38D7379}"/>
                </a:ext>
              </a:extLst>
            </p:cNvPr>
            <p:cNvGrpSpPr>
              <a:grpSpLocks noChangeAspect="1"/>
            </p:cNvGrpSpPr>
            <p:nvPr/>
          </p:nvGrpSpPr>
          <p:grpSpPr>
            <a:xfrm>
              <a:off x="7755812" y="1828680"/>
              <a:ext cx="302955" cy="577545"/>
              <a:chOff x="5127010" y="1099309"/>
              <a:chExt cx="1544753" cy="2944882"/>
            </a:xfrm>
            <a:solidFill>
              <a:schemeClr val="tx2"/>
            </a:solidFill>
            <a:effectLst>
              <a:outerShdw blurRad="63500" sx="98000" sy="98000" algn="ctr" rotWithShape="0">
                <a:prstClr val="black">
                  <a:alpha val="74000"/>
                </a:prstClr>
              </a:outerShdw>
            </a:effectLst>
          </p:grpSpPr>
          <p:sp>
            <p:nvSpPr>
              <p:cNvPr id="76" name="Freeform 21">
                <a:extLst>
                  <a:ext uri="{FF2B5EF4-FFF2-40B4-BE49-F238E27FC236}">
                    <a16:creationId xmlns:a16="http://schemas.microsoft.com/office/drawing/2014/main" id="{C51734A7-7641-498B-B287-F2A4A5E2B6AC}"/>
                  </a:ext>
                </a:extLst>
              </p:cNvPr>
              <p:cNvSpPr/>
              <p:nvPr/>
            </p:nvSpPr>
            <p:spPr>
              <a:xfrm rot="16200000">
                <a:off x="5127010" y="109930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7" name="Freeform 22">
                <a:extLst>
                  <a:ext uri="{FF2B5EF4-FFF2-40B4-BE49-F238E27FC236}">
                    <a16:creationId xmlns:a16="http://schemas.microsoft.com/office/drawing/2014/main" id="{3D1FC95E-6842-45B3-B54F-7DD86A3A479B}"/>
                  </a:ext>
                </a:extLst>
              </p:cNvPr>
              <p:cNvSpPr/>
              <p:nvPr/>
            </p:nvSpPr>
            <p:spPr>
              <a:xfrm>
                <a:off x="6208390" y="1099309"/>
                <a:ext cx="463372" cy="463374"/>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8" name="Freeform 23">
                <a:extLst>
                  <a:ext uri="{FF2B5EF4-FFF2-40B4-BE49-F238E27FC236}">
                    <a16:creationId xmlns:a16="http://schemas.microsoft.com/office/drawing/2014/main" id="{64F2AF7B-CC05-4EFC-BE8F-094F39D7DFD3}"/>
                  </a:ext>
                </a:extLst>
              </p:cNvPr>
              <p:cNvSpPr/>
              <p:nvPr/>
            </p:nvSpPr>
            <p:spPr>
              <a:xfrm rot="5400000" flipV="1">
                <a:off x="5127010" y="3580819"/>
                <a:ext cx="463372"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sp>
            <p:nvSpPr>
              <p:cNvPr id="79" name="Freeform 24">
                <a:extLst>
                  <a:ext uri="{FF2B5EF4-FFF2-40B4-BE49-F238E27FC236}">
                    <a16:creationId xmlns:a16="http://schemas.microsoft.com/office/drawing/2014/main" id="{E1A642D0-7D6C-4D2B-9710-EDFBA15ED591}"/>
                  </a:ext>
                </a:extLst>
              </p:cNvPr>
              <p:cNvSpPr/>
              <p:nvPr/>
            </p:nvSpPr>
            <p:spPr>
              <a:xfrm flipV="1">
                <a:off x="6208392" y="3580819"/>
                <a:ext cx="463371" cy="463372"/>
              </a:xfrm>
              <a:custGeom>
                <a:avLst/>
                <a:gdLst>
                  <a:gd name="connsiteX0" fmla="*/ 1488644 w 1488644"/>
                  <a:gd name="connsiteY0" fmla="*/ 187615 h 1488644"/>
                  <a:gd name="connsiteX1" fmla="*/ 1488644 w 1488644"/>
                  <a:gd name="connsiteY1" fmla="*/ 1301029 h 1488644"/>
                  <a:gd name="connsiteX2" fmla="*/ 1301029 w 1488644"/>
                  <a:gd name="connsiteY2" fmla="*/ 1488644 h 1488644"/>
                  <a:gd name="connsiteX3" fmla="*/ 1113414 w 1488644"/>
                  <a:gd name="connsiteY3" fmla="*/ 1301029 h 1488644"/>
                  <a:gd name="connsiteX4" fmla="*/ 1113414 w 1488644"/>
                  <a:gd name="connsiteY4" fmla="*/ 375230 h 1488644"/>
                  <a:gd name="connsiteX5" fmla="*/ 187615 w 1488644"/>
                  <a:gd name="connsiteY5" fmla="*/ 375230 h 1488644"/>
                  <a:gd name="connsiteX6" fmla="*/ 0 w 1488644"/>
                  <a:gd name="connsiteY6" fmla="*/ 187615 h 1488644"/>
                  <a:gd name="connsiteX7" fmla="*/ 187615 w 1488644"/>
                  <a:gd name="connsiteY7" fmla="*/ 0 h 1488644"/>
                  <a:gd name="connsiteX8" fmla="*/ 1301029 w 1488644"/>
                  <a:gd name="connsiteY8" fmla="*/ 0 h 1488644"/>
                  <a:gd name="connsiteX9" fmla="*/ 1488644 w 1488644"/>
                  <a:gd name="connsiteY9" fmla="*/ 187615 h 148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8644" h="1488644">
                    <a:moveTo>
                      <a:pt x="1488644" y="187615"/>
                    </a:moveTo>
                    <a:lnTo>
                      <a:pt x="1488644" y="1301029"/>
                    </a:lnTo>
                    <a:cubicBezTo>
                      <a:pt x="1488644" y="1404646"/>
                      <a:pt x="1404646" y="1488644"/>
                      <a:pt x="1301029" y="1488644"/>
                    </a:cubicBezTo>
                    <a:cubicBezTo>
                      <a:pt x="1197412" y="1488644"/>
                      <a:pt x="1113414" y="1404646"/>
                      <a:pt x="1113414" y="1301029"/>
                    </a:cubicBezTo>
                    <a:lnTo>
                      <a:pt x="1113414" y="375230"/>
                    </a:lnTo>
                    <a:lnTo>
                      <a:pt x="187615" y="375230"/>
                    </a:lnTo>
                    <a:cubicBezTo>
                      <a:pt x="83998" y="375230"/>
                      <a:pt x="0" y="291232"/>
                      <a:pt x="0" y="187615"/>
                    </a:cubicBezTo>
                    <a:cubicBezTo>
                      <a:pt x="0" y="83998"/>
                      <a:pt x="83998" y="0"/>
                      <a:pt x="187615" y="0"/>
                    </a:cubicBezTo>
                    <a:lnTo>
                      <a:pt x="1301029" y="0"/>
                    </a:lnTo>
                    <a:cubicBezTo>
                      <a:pt x="1404646" y="0"/>
                      <a:pt x="1488644" y="83998"/>
                      <a:pt x="1488644" y="187615"/>
                    </a:cubicBezTo>
                    <a:close/>
                  </a:path>
                </a:pathLst>
              </a:custGeom>
              <a:grpFill/>
              <a:ln w="25400" cap="flat" cmpd="sng" algn="ctr">
                <a:solidFill>
                  <a:schemeClr val="accent2"/>
                </a:solidFill>
                <a:prstDash val="solid"/>
              </a:ln>
              <a:effectLst/>
            </p:spPr>
            <p:txBody>
              <a:bodyPr rtlCol="0" anchor="ctr"/>
              <a:lstStyle/>
              <a:p>
                <a:pPr algn="ctr" defTabSz="1219171">
                  <a:defRPr/>
                </a:pPr>
                <a:endParaRPr lang="en-US" sz="900" kern="0" dirty="0">
                  <a:solidFill>
                    <a:srgbClr val="005073"/>
                  </a:solidFill>
                  <a:latin typeface="Trebuchet MS" panose="020B0703020202090204" pitchFamily="34" charset="0"/>
                </a:endParaRPr>
              </a:p>
            </p:txBody>
          </p:sp>
        </p:grpSp>
        <p:cxnSp>
          <p:nvCxnSpPr>
            <p:cNvPr id="40" name="Straight Arrow Connector 39">
              <a:extLst>
                <a:ext uri="{FF2B5EF4-FFF2-40B4-BE49-F238E27FC236}">
                  <a16:creationId xmlns:a16="http://schemas.microsoft.com/office/drawing/2014/main" id="{6F6EB894-4261-49B7-9771-ECEA66BBE936}"/>
                </a:ext>
              </a:extLst>
            </p:cNvPr>
            <p:cNvCxnSpPr>
              <a:cxnSpLocks/>
            </p:cNvCxnSpPr>
            <p:nvPr/>
          </p:nvCxnSpPr>
          <p:spPr>
            <a:xfrm>
              <a:off x="7021289" y="2171703"/>
              <a:ext cx="685799" cy="0"/>
            </a:xfrm>
            <a:prstGeom prst="straightConnector1">
              <a:avLst/>
            </a:prstGeom>
            <a:ln w="41275">
              <a:solidFill>
                <a:schemeClr val="accent2"/>
              </a:solidFill>
              <a:prstDash val="solid"/>
              <a:headEnd type="triangle"/>
              <a:tailEnd type="triangle"/>
            </a:ln>
            <a:effectLst>
              <a:outerShdw blurRad="50800" dist="38100" dir="5400000" algn="t" rotWithShape="0">
                <a:prstClr val="black">
                  <a:alpha val="68000"/>
                </a:prstClr>
              </a:outerShdw>
            </a:effectLst>
          </p:spPr>
          <p:style>
            <a:lnRef idx="1">
              <a:schemeClr val="accent1"/>
            </a:lnRef>
            <a:fillRef idx="0">
              <a:schemeClr val="accent1"/>
            </a:fillRef>
            <a:effectRef idx="0">
              <a:schemeClr val="accent1"/>
            </a:effectRef>
            <a:fontRef idx="minor">
              <a:schemeClr val="tx1"/>
            </a:fontRef>
          </p:style>
        </p:cxnSp>
      </p:grpSp>
      <p:sp>
        <p:nvSpPr>
          <p:cNvPr id="110" name="Rectangle: Rounded Corners 109">
            <a:extLst>
              <a:ext uri="{FF2B5EF4-FFF2-40B4-BE49-F238E27FC236}">
                <a16:creationId xmlns:a16="http://schemas.microsoft.com/office/drawing/2014/main" id="{CA104E2F-D560-4D19-9A95-109CD0C7B0DC}"/>
              </a:ext>
            </a:extLst>
          </p:cNvPr>
          <p:cNvSpPr/>
          <p:nvPr/>
        </p:nvSpPr>
        <p:spPr>
          <a:xfrm>
            <a:off x="323849" y="3376832"/>
            <a:ext cx="1980000" cy="720000"/>
          </a:xfrm>
          <a:prstGeom prst="roundRect">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BED730"/>
              </a:solidFill>
              <a:latin typeface="Trebuchet MS"/>
            </a:endParaRPr>
          </a:p>
        </p:txBody>
      </p:sp>
      <p:pic>
        <p:nvPicPr>
          <p:cNvPr id="84" name="Picture 83">
            <a:extLst>
              <a:ext uri="{FF2B5EF4-FFF2-40B4-BE49-F238E27FC236}">
                <a16:creationId xmlns:a16="http://schemas.microsoft.com/office/drawing/2014/main" id="{B5AC5DAA-0555-4254-AF56-5DA295DB7CDF}"/>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22075" y="3520832"/>
            <a:ext cx="432001" cy="432000"/>
          </a:xfrm>
          <a:prstGeom prst="rect">
            <a:avLst/>
          </a:prstGeom>
        </p:spPr>
      </p:pic>
      <p:sp>
        <p:nvSpPr>
          <p:cNvPr id="21" name="TextBox 20">
            <a:extLst>
              <a:ext uri="{FF2B5EF4-FFF2-40B4-BE49-F238E27FC236}">
                <a16:creationId xmlns:a16="http://schemas.microsoft.com/office/drawing/2014/main" id="{447A17C3-E381-4800-B065-848C33D0D6D8}"/>
              </a:ext>
            </a:extLst>
          </p:cNvPr>
          <p:cNvSpPr txBox="1"/>
          <p:nvPr/>
        </p:nvSpPr>
        <p:spPr>
          <a:xfrm>
            <a:off x="954077" y="3506000"/>
            <a:ext cx="1257149" cy="461665"/>
          </a:xfrm>
          <a:prstGeom prst="rect">
            <a:avLst/>
          </a:prstGeom>
          <a:noFill/>
        </p:spPr>
        <p:txBody>
          <a:bodyPr wrap="square" rtlCol="0">
            <a:spAutoFit/>
          </a:bodyPr>
          <a:lstStyle/>
          <a:p>
            <a:r>
              <a:rPr lang="en-US" sz="1200" b="1" dirty="0">
                <a:solidFill>
                  <a:schemeClr val="bg1"/>
                </a:solidFill>
                <a:latin typeface="Trebuchet MS" panose="020B0703020202090204" pitchFamily="34" charset="0"/>
              </a:rPr>
              <a:t>Machine Learning</a:t>
            </a:r>
          </a:p>
        </p:txBody>
      </p:sp>
      <p:sp>
        <p:nvSpPr>
          <p:cNvPr id="120" name="Rectangle: Rounded Corners 119">
            <a:extLst>
              <a:ext uri="{FF2B5EF4-FFF2-40B4-BE49-F238E27FC236}">
                <a16:creationId xmlns:a16="http://schemas.microsoft.com/office/drawing/2014/main" id="{8CD2F67D-C4EE-403F-A708-2CBBEFA01B37}"/>
              </a:ext>
            </a:extLst>
          </p:cNvPr>
          <p:cNvSpPr/>
          <p:nvPr/>
        </p:nvSpPr>
        <p:spPr>
          <a:xfrm>
            <a:off x="2495731" y="3376832"/>
            <a:ext cx="1980000" cy="720000"/>
          </a:xfrm>
          <a:prstGeom prst="roundRect">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BED730"/>
              </a:solidFill>
              <a:latin typeface="Trebuchet MS"/>
            </a:endParaRPr>
          </a:p>
        </p:txBody>
      </p:sp>
      <p:pic>
        <p:nvPicPr>
          <p:cNvPr id="85" name="Picture 84">
            <a:extLst>
              <a:ext uri="{FF2B5EF4-FFF2-40B4-BE49-F238E27FC236}">
                <a16:creationId xmlns:a16="http://schemas.microsoft.com/office/drawing/2014/main" id="{BDA6ADFC-33D7-4A44-A25C-55AAE1348AA8}"/>
              </a:ext>
            </a:extLst>
          </p:cNvPr>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680341" y="3520832"/>
            <a:ext cx="432001" cy="432000"/>
          </a:xfrm>
          <a:prstGeom prst="rect">
            <a:avLst/>
          </a:prstGeom>
        </p:spPr>
      </p:pic>
      <p:sp>
        <p:nvSpPr>
          <p:cNvPr id="86" name="TextBox 85">
            <a:extLst>
              <a:ext uri="{FF2B5EF4-FFF2-40B4-BE49-F238E27FC236}">
                <a16:creationId xmlns:a16="http://schemas.microsoft.com/office/drawing/2014/main" id="{A61B21D6-4ABA-4CF7-9C46-76D3E68BE832}"/>
              </a:ext>
            </a:extLst>
          </p:cNvPr>
          <p:cNvSpPr txBox="1"/>
          <p:nvPr/>
        </p:nvSpPr>
        <p:spPr>
          <a:xfrm>
            <a:off x="3112342" y="3506000"/>
            <a:ext cx="1270766" cy="461665"/>
          </a:xfrm>
          <a:prstGeom prst="rect">
            <a:avLst/>
          </a:prstGeom>
          <a:noFill/>
        </p:spPr>
        <p:txBody>
          <a:bodyPr wrap="square" rtlCol="0">
            <a:spAutoFit/>
          </a:bodyPr>
          <a:lstStyle/>
          <a:p>
            <a:r>
              <a:rPr lang="en-US" sz="1200" b="1" dirty="0">
                <a:solidFill>
                  <a:schemeClr val="bg1"/>
                </a:solidFill>
                <a:latin typeface="Trebuchet MS" panose="020B0703020202090204" pitchFamily="34" charset="0"/>
              </a:rPr>
              <a:t>Artificial Intelligence</a:t>
            </a:r>
          </a:p>
        </p:txBody>
      </p:sp>
      <p:sp>
        <p:nvSpPr>
          <p:cNvPr id="123" name="Rectangle: Rounded Corners 122">
            <a:extLst>
              <a:ext uri="{FF2B5EF4-FFF2-40B4-BE49-F238E27FC236}">
                <a16:creationId xmlns:a16="http://schemas.microsoft.com/office/drawing/2014/main" id="{5A25EE87-03FB-4F32-876C-EFC5ECCC7D64}"/>
              </a:ext>
            </a:extLst>
          </p:cNvPr>
          <p:cNvSpPr/>
          <p:nvPr/>
        </p:nvSpPr>
        <p:spPr>
          <a:xfrm>
            <a:off x="4667613" y="3376832"/>
            <a:ext cx="1980000" cy="720000"/>
          </a:xfrm>
          <a:prstGeom prst="roundRect">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BED730"/>
              </a:solidFill>
              <a:latin typeface="Trebuchet MS"/>
            </a:endParaRPr>
          </a:p>
        </p:txBody>
      </p:sp>
      <p:sp>
        <p:nvSpPr>
          <p:cNvPr id="87" name="TextBox 86">
            <a:extLst>
              <a:ext uri="{FF2B5EF4-FFF2-40B4-BE49-F238E27FC236}">
                <a16:creationId xmlns:a16="http://schemas.microsoft.com/office/drawing/2014/main" id="{4CB1C14E-4591-495B-AE09-28787D1BECFA}"/>
              </a:ext>
            </a:extLst>
          </p:cNvPr>
          <p:cNvSpPr txBox="1"/>
          <p:nvPr/>
        </p:nvSpPr>
        <p:spPr>
          <a:xfrm>
            <a:off x="5322343" y="3506000"/>
            <a:ext cx="1179868" cy="461665"/>
          </a:xfrm>
          <a:prstGeom prst="rect">
            <a:avLst/>
          </a:prstGeom>
          <a:noFill/>
        </p:spPr>
        <p:txBody>
          <a:bodyPr wrap="square" rtlCol="0">
            <a:spAutoFit/>
          </a:bodyPr>
          <a:lstStyle/>
          <a:p>
            <a:r>
              <a:rPr lang="en-US" sz="1200" b="1" dirty="0">
                <a:solidFill>
                  <a:schemeClr val="bg1"/>
                </a:solidFill>
                <a:latin typeface="Trebuchet MS" panose="020B0703020202090204" pitchFamily="34" charset="0"/>
              </a:rPr>
              <a:t>Predictive Maintenance</a:t>
            </a:r>
          </a:p>
        </p:txBody>
      </p:sp>
      <p:pic>
        <p:nvPicPr>
          <p:cNvPr id="89" name="Picture 88">
            <a:extLst>
              <a:ext uri="{FF2B5EF4-FFF2-40B4-BE49-F238E27FC236}">
                <a16:creationId xmlns:a16="http://schemas.microsoft.com/office/drawing/2014/main" id="{7272B590-B60B-48C4-8B88-D265E126D1B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891185" y="3520832"/>
            <a:ext cx="431158" cy="432000"/>
          </a:xfrm>
          <a:prstGeom prst="rect">
            <a:avLst/>
          </a:prstGeom>
        </p:spPr>
      </p:pic>
      <p:sp>
        <p:nvSpPr>
          <p:cNvPr id="124" name="Rectangle: Rounded Corners 123">
            <a:extLst>
              <a:ext uri="{FF2B5EF4-FFF2-40B4-BE49-F238E27FC236}">
                <a16:creationId xmlns:a16="http://schemas.microsoft.com/office/drawing/2014/main" id="{F340A224-BDD7-4E25-A5A5-C5D6F287DC1E}"/>
              </a:ext>
            </a:extLst>
          </p:cNvPr>
          <p:cNvSpPr/>
          <p:nvPr/>
        </p:nvSpPr>
        <p:spPr>
          <a:xfrm>
            <a:off x="6839494" y="3376832"/>
            <a:ext cx="1980000" cy="720000"/>
          </a:xfrm>
          <a:prstGeom prst="roundRect">
            <a:avLst>
              <a:gd name="adj" fmla="val 13306"/>
            </a:avLst>
          </a:prstGeom>
          <a:solidFill>
            <a:srgbClr val="17375E">
              <a:alpha val="80000"/>
            </a:srgbClr>
          </a:solidFill>
          <a:ln w="9525">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BED730"/>
              </a:solidFill>
              <a:latin typeface="Trebuchet MS"/>
            </a:endParaRPr>
          </a:p>
        </p:txBody>
      </p:sp>
      <p:sp>
        <p:nvSpPr>
          <p:cNvPr id="88" name="TextBox 87">
            <a:extLst>
              <a:ext uri="{FF2B5EF4-FFF2-40B4-BE49-F238E27FC236}">
                <a16:creationId xmlns:a16="http://schemas.microsoft.com/office/drawing/2014/main" id="{EB215EF6-275A-47D2-9EE8-1A91CC5BE258}"/>
              </a:ext>
            </a:extLst>
          </p:cNvPr>
          <p:cNvSpPr txBox="1"/>
          <p:nvPr/>
        </p:nvSpPr>
        <p:spPr>
          <a:xfrm>
            <a:off x="7450862" y="3506000"/>
            <a:ext cx="1289509" cy="461665"/>
          </a:xfrm>
          <a:prstGeom prst="rect">
            <a:avLst/>
          </a:prstGeom>
          <a:noFill/>
        </p:spPr>
        <p:txBody>
          <a:bodyPr wrap="square" rtlCol="0">
            <a:spAutoFit/>
          </a:bodyPr>
          <a:lstStyle/>
          <a:p>
            <a:r>
              <a:rPr lang="en-US" sz="1200" b="1" dirty="0">
                <a:solidFill>
                  <a:schemeClr val="bg1"/>
                </a:solidFill>
                <a:latin typeface="Trebuchet MS" panose="020B0703020202090204" pitchFamily="34" charset="0"/>
              </a:rPr>
              <a:t>Digital</a:t>
            </a:r>
          </a:p>
          <a:p>
            <a:r>
              <a:rPr lang="en-US" sz="1200" b="1" dirty="0">
                <a:solidFill>
                  <a:schemeClr val="bg1"/>
                </a:solidFill>
                <a:latin typeface="Trebuchet MS" panose="020B0703020202090204" pitchFamily="34" charset="0"/>
              </a:rPr>
              <a:t>Twin</a:t>
            </a:r>
          </a:p>
        </p:txBody>
      </p:sp>
      <p:pic>
        <p:nvPicPr>
          <p:cNvPr id="23" name="Picture 22" descr="Icon&#10;&#10;Description automatically generated">
            <a:extLst>
              <a:ext uri="{FF2B5EF4-FFF2-40B4-BE49-F238E27FC236}">
                <a16:creationId xmlns:a16="http://schemas.microsoft.com/office/drawing/2014/main" id="{D2EEF34F-0269-43AF-95BE-00F65A7B5B75}"/>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7024231" y="3520832"/>
            <a:ext cx="426631" cy="432000"/>
          </a:xfrm>
          <a:prstGeom prst="rect">
            <a:avLst/>
          </a:prstGeom>
        </p:spPr>
      </p:pic>
      <p:sp>
        <p:nvSpPr>
          <p:cNvPr id="12" name="TextBox 11">
            <a:extLst>
              <a:ext uri="{FF2B5EF4-FFF2-40B4-BE49-F238E27FC236}">
                <a16:creationId xmlns:a16="http://schemas.microsoft.com/office/drawing/2014/main" id="{70ABB4B8-227E-4839-9EC6-2D8065D0762B}"/>
              </a:ext>
            </a:extLst>
          </p:cNvPr>
          <p:cNvSpPr txBox="1"/>
          <p:nvPr/>
        </p:nvSpPr>
        <p:spPr>
          <a:xfrm>
            <a:off x="659499" y="1005106"/>
            <a:ext cx="2589614" cy="276999"/>
          </a:xfrm>
          <a:prstGeom prst="rect">
            <a:avLst/>
          </a:prstGeom>
          <a:noFill/>
        </p:spPr>
        <p:txBody>
          <a:bodyPr wrap="square">
            <a:spAutoFit/>
          </a:bodyPr>
          <a:lstStyle/>
          <a:p>
            <a:pPr algn="ctr" defTabSz="914196"/>
            <a:r>
              <a:rPr lang="en-US" sz="1200" b="1" dirty="0">
                <a:solidFill>
                  <a:schemeClr val="bg1"/>
                </a:solidFill>
                <a:latin typeface="TheSansOffice" panose="020B0503040302060204" pitchFamily="34" charset="0"/>
              </a:rPr>
              <a:t>Human- machine collaboration</a:t>
            </a:r>
          </a:p>
        </p:txBody>
      </p:sp>
      <p:sp>
        <p:nvSpPr>
          <p:cNvPr id="13" name="TextBox 12">
            <a:extLst>
              <a:ext uri="{FF2B5EF4-FFF2-40B4-BE49-F238E27FC236}">
                <a16:creationId xmlns:a16="http://schemas.microsoft.com/office/drawing/2014/main" id="{6E037960-238B-E0BD-1A4B-99962B5337E4}"/>
              </a:ext>
            </a:extLst>
          </p:cNvPr>
          <p:cNvSpPr txBox="1"/>
          <p:nvPr/>
        </p:nvSpPr>
        <p:spPr>
          <a:xfrm>
            <a:off x="3492000" y="1005106"/>
            <a:ext cx="2160000" cy="276999"/>
          </a:xfrm>
          <a:prstGeom prst="rect">
            <a:avLst/>
          </a:prstGeom>
          <a:noFill/>
        </p:spPr>
        <p:txBody>
          <a:bodyPr wrap="square">
            <a:spAutoFit/>
          </a:bodyPr>
          <a:lstStyle/>
          <a:p>
            <a:pPr algn="ctr" defTabSz="914196"/>
            <a:r>
              <a:rPr lang="en-US" sz="1200" b="1" dirty="0">
                <a:solidFill>
                  <a:schemeClr val="bg1"/>
                </a:solidFill>
                <a:latin typeface="TheSansOffice" panose="020B0503040302060204" pitchFamily="34" charset="0"/>
              </a:rPr>
              <a:t>Personalization</a:t>
            </a:r>
          </a:p>
        </p:txBody>
      </p:sp>
      <p:sp>
        <p:nvSpPr>
          <p:cNvPr id="14" name="TextBox 13">
            <a:extLst>
              <a:ext uri="{FF2B5EF4-FFF2-40B4-BE49-F238E27FC236}">
                <a16:creationId xmlns:a16="http://schemas.microsoft.com/office/drawing/2014/main" id="{F44043CB-23BA-9DC6-877E-B0C53521008D}"/>
              </a:ext>
            </a:extLst>
          </p:cNvPr>
          <p:cNvSpPr txBox="1"/>
          <p:nvPr/>
        </p:nvSpPr>
        <p:spPr>
          <a:xfrm>
            <a:off x="6102254" y="1015100"/>
            <a:ext cx="2160001" cy="276999"/>
          </a:xfrm>
          <a:prstGeom prst="rect">
            <a:avLst/>
          </a:prstGeom>
          <a:noFill/>
        </p:spPr>
        <p:txBody>
          <a:bodyPr wrap="square">
            <a:spAutoFit/>
          </a:bodyPr>
          <a:lstStyle/>
          <a:p>
            <a:pPr algn="ctr" defTabSz="914196"/>
            <a:r>
              <a:rPr lang="en-US" sz="1200" b="1" dirty="0">
                <a:solidFill>
                  <a:schemeClr val="bg1"/>
                </a:solidFill>
                <a:latin typeface="TheSansOffice" panose="020B0503040302060204" pitchFamily="34" charset="0"/>
              </a:rPr>
              <a:t>Sustainability </a:t>
            </a:r>
          </a:p>
        </p:txBody>
      </p:sp>
    </p:spTree>
    <p:extLst>
      <p:ext uri="{BB962C8B-B14F-4D97-AF65-F5344CB8AC3E}">
        <p14:creationId xmlns:p14="http://schemas.microsoft.com/office/powerpoint/2010/main" val="2860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entagon 26">
            <a:extLst>
              <a:ext uri="{FF2B5EF4-FFF2-40B4-BE49-F238E27FC236}">
                <a16:creationId xmlns:a16="http://schemas.microsoft.com/office/drawing/2014/main" id="{8626434B-E55A-7C66-2366-8A58AF7F5AAD}"/>
              </a:ext>
            </a:extLst>
          </p:cNvPr>
          <p:cNvSpPr/>
          <p:nvPr/>
        </p:nvSpPr>
        <p:spPr>
          <a:xfrm rot="5400000">
            <a:off x="-316992" y="1619384"/>
            <a:ext cx="3243915" cy="1980000"/>
          </a:xfrm>
          <a:prstGeom prst="homePlate">
            <a:avLst>
              <a:gd name="adj" fmla="val 14487"/>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Pentagon 27">
            <a:extLst>
              <a:ext uri="{FF2B5EF4-FFF2-40B4-BE49-F238E27FC236}">
                <a16:creationId xmlns:a16="http://schemas.microsoft.com/office/drawing/2014/main" id="{552BBE7D-7BBD-C2D7-39D2-C486149D5CBB}"/>
              </a:ext>
            </a:extLst>
          </p:cNvPr>
          <p:cNvSpPr/>
          <p:nvPr/>
        </p:nvSpPr>
        <p:spPr>
          <a:xfrm rot="5400000">
            <a:off x="1865689" y="1619384"/>
            <a:ext cx="3243915" cy="1980000"/>
          </a:xfrm>
          <a:prstGeom prst="homePlate">
            <a:avLst>
              <a:gd name="adj" fmla="val 14487"/>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Pentagon 28">
            <a:extLst>
              <a:ext uri="{FF2B5EF4-FFF2-40B4-BE49-F238E27FC236}">
                <a16:creationId xmlns:a16="http://schemas.microsoft.com/office/drawing/2014/main" id="{27D94DD5-7696-D5C4-A6CB-46D1B937F050}"/>
              </a:ext>
            </a:extLst>
          </p:cNvPr>
          <p:cNvSpPr/>
          <p:nvPr/>
        </p:nvSpPr>
        <p:spPr>
          <a:xfrm rot="5400000">
            <a:off x="4039053" y="1619384"/>
            <a:ext cx="3243915" cy="1980000"/>
          </a:xfrm>
          <a:prstGeom prst="homePlate">
            <a:avLst>
              <a:gd name="adj" fmla="val 14487"/>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Pentagon 29">
            <a:extLst>
              <a:ext uri="{FF2B5EF4-FFF2-40B4-BE49-F238E27FC236}">
                <a16:creationId xmlns:a16="http://schemas.microsoft.com/office/drawing/2014/main" id="{FF3AF1EE-C9F3-4AE1-E9B6-B2A6FF7C97A8}"/>
              </a:ext>
            </a:extLst>
          </p:cNvPr>
          <p:cNvSpPr/>
          <p:nvPr/>
        </p:nvSpPr>
        <p:spPr>
          <a:xfrm rot="5400000">
            <a:off x="6217077" y="1619384"/>
            <a:ext cx="3243915" cy="1980000"/>
          </a:xfrm>
          <a:prstGeom prst="homePlate">
            <a:avLst>
              <a:gd name="adj" fmla="val 14487"/>
            </a:avLst>
          </a:prstGeom>
          <a:solidFill>
            <a:srgbClr val="10253F">
              <a:alpha val="80000"/>
            </a:srgbClr>
          </a:solidFill>
          <a:ln w="63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60D67906-E18D-7638-8989-E9F967D19F10}"/>
              </a:ext>
            </a:extLst>
          </p:cNvPr>
          <p:cNvSpPr/>
          <p:nvPr/>
        </p:nvSpPr>
        <p:spPr>
          <a:xfrm>
            <a:off x="314965" y="1810521"/>
            <a:ext cx="1980000" cy="540000"/>
          </a:xfrm>
          <a:prstGeom prst="rect">
            <a:avLst/>
          </a:prstGeom>
          <a:solidFill>
            <a:srgbClr val="17375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A7CE5AC-0011-2E61-A65B-FFA813CA78B9}"/>
              </a:ext>
            </a:extLst>
          </p:cNvPr>
          <p:cNvSpPr/>
          <p:nvPr/>
        </p:nvSpPr>
        <p:spPr>
          <a:xfrm>
            <a:off x="2497646" y="1810521"/>
            <a:ext cx="1980000" cy="540000"/>
          </a:xfrm>
          <a:prstGeom prst="rect">
            <a:avLst/>
          </a:prstGeom>
          <a:solidFill>
            <a:srgbClr val="17375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0235ACF-0481-3EA5-DD90-C4C2C8CC7DBB}"/>
              </a:ext>
            </a:extLst>
          </p:cNvPr>
          <p:cNvSpPr/>
          <p:nvPr/>
        </p:nvSpPr>
        <p:spPr>
          <a:xfrm>
            <a:off x="4671010" y="1810521"/>
            <a:ext cx="1980000" cy="540000"/>
          </a:xfrm>
          <a:prstGeom prst="rect">
            <a:avLst/>
          </a:prstGeom>
          <a:solidFill>
            <a:srgbClr val="17375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97FBA62-5C4D-37C6-1373-F6BADEE3B29B}"/>
              </a:ext>
            </a:extLst>
          </p:cNvPr>
          <p:cNvSpPr/>
          <p:nvPr/>
        </p:nvSpPr>
        <p:spPr>
          <a:xfrm>
            <a:off x="6849034" y="1810521"/>
            <a:ext cx="1980000" cy="540000"/>
          </a:xfrm>
          <a:prstGeom prst="rect">
            <a:avLst/>
          </a:prstGeom>
          <a:solidFill>
            <a:srgbClr val="17375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852FF-120B-6AC4-04FD-A2609771C522}"/>
              </a:ext>
            </a:extLst>
          </p:cNvPr>
          <p:cNvSpPr>
            <a:spLocks noGrp="1"/>
          </p:cNvSpPr>
          <p:nvPr>
            <p:ph type="title"/>
          </p:nvPr>
        </p:nvSpPr>
        <p:spPr>
          <a:xfrm>
            <a:off x="324000" y="211574"/>
            <a:ext cx="8496150" cy="415490"/>
          </a:xfrm>
        </p:spPr>
        <p:txBody>
          <a:bodyPr/>
          <a:lstStyle/>
          <a:p>
            <a:r>
              <a:rPr lang="en-US" dirty="0"/>
              <a:t>Manufacturing use cases and networks</a:t>
            </a:r>
          </a:p>
        </p:txBody>
      </p:sp>
      <p:sp>
        <p:nvSpPr>
          <p:cNvPr id="3" name="TextBox 2">
            <a:extLst>
              <a:ext uri="{FF2B5EF4-FFF2-40B4-BE49-F238E27FC236}">
                <a16:creationId xmlns:a16="http://schemas.microsoft.com/office/drawing/2014/main" id="{8E078DEE-9740-AE34-DD8D-186153DCEFD2}"/>
              </a:ext>
            </a:extLst>
          </p:cNvPr>
          <p:cNvSpPr txBox="1"/>
          <p:nvPr/>
        </p:nvSpPr>
        <p:spPr>
          <a:xfrm>
            <a:off x="274777" y="1155214"/>
            <a:ext cx="2060376" cy="523220"/>
          </a:xfrm>
          <a:prstGeom prst="rect">
            <a:avLst/>
          </a:prstGeom>
          <a:noFill/>
        </p:spPr>
        <p:txBody>
          <a:bodyPr wrap="square">
            <a:spAutoFit/>
          </a:bodyPr>
          <a:lstStyle/>
          <a:p>
            <a:pPr algn="ctr">
              <a:defRPr/>
            </a:pPr>
            <a:r>
              <a:rPr lang="en-US" sz="1400" b="1" dirty="0">
                <a:solidFill>
                  <a:srgbClr val="BED730"/>
                </a:solidFill>
                <a:latin typeface="Trebuchet MS" panose="020B0703020202090204" pitchFamily="34" charset="0"/>
              </a:rPr>
              <a:t>Transforming the core and innovate faster </a:t>
            </a:r>
            <a:endParaRPr lang="en-IN" sz="1400" b="1" dirty="0">
              <a:solidFill>
                <a:srgbClr val="BED730"/>
              </a:solidFill>
              <a:latin typeface="Trebuchet MS" panose="020B0703020202090204" pitchFamily="34" charset="0"/>
            </a:endParaRPr>
          </a:p>
        </p:txBody>
      </p:sp>
      <p:sp>
        <p:nvSpPr>
          <p:cNvPr id="4" name="TextBox 3">
            <a:extLst>
              <a:ext uri="{FF2B5EF4-FFF2-40B4-BE49-F238E27FC236}">
                <a16:creationId xmlns:a16="http://schemas.microsoft.com/office/drawing/2014/main" id="{E8326F7A-42FB-2806-85E8-7B00BCB14B8E}"/>
              </a:ext>
            </a:extLst>
          </p:cNvPr>
          <p:cNvSpPr txBox="1"/>
          <p:nvPr/>
        </p:nvSpPr>
        <p:spPr>
          <a:xfrm>
            <a:off x="2594796" y="1155214"/>
            <a:ext cx="1785701" cy="523220"/>
          </a:xfrm>
          <a:prstGeom prst="rect">
            <a:avLst/>
          </a:prstGeom>
          <a:noFill/>
        </p:spPr>
        <p:txBody>
          <a:bodyPr wrap="square">
            <a:spAutoFit/>
          </a:bodyPr>
          <a:lstStyle/>
          <a:p>
            <a:pPr algn="ctr">
              <a:defRPr/>
            </a:pPr>
            <a:r>
              <a:rPr lang="en-IN" sz="1400" b="1" dirty="0">
                <a:solidFill>
                  <a:srgbClr val="BED730"/>
                </a:solidFill>
                <a:latin typeface="Trebuchet MS" panose="020B0703020202090204" pitchFamily="34" charset="0"/>
              </a:rPr>
              <a:t>Innovation </a:t>
            </a:r>
          </a:p>
          <a:p>
            <a:pPr algn="ctr">
              <a:defRPr/>
            </a:pPr>
            <a:r>
              <a:rPr lang="en-IN" sz="1400" b="1" dirty="0">
                <a:solidFill>
                  <a:srgbClr val="BED730"/>
                </a:solidFill>
                <a:latin typeface="Trebuchet MS" panose="020B0703020202090204" pitchFamily="34" charset="0"/>
              </a:rPr>
              <a:t>at the Edge</a:t>
            </a:r>
          </a:p>
        </p:txBody>
      </p:sp>
      <p:sp>
        <p:nvSpPr>
          <p:cNvPr id="5" name="TextBox 4">
            <a:extLst>
              <a:ext uri="{FF2B5EF4-FFF2-40B4-BE49-F238E27FC236}">
                <a16:creationId xmlns:a16="http://schemas.microsoft.com/office/drawing/2014/main" id="{50A7A980-F2CA-4404-14A7-96D289FEDBAA}"/>
              </a:ext>
            </a:extLst>
          </p:cNvPr>
          <p:cNvSpPr txBox="1"/>
          <p:nvPr/>
        </p:nvSpPr>
        <p:spPr>
          <a:xfrm>
            <a:off x="4737441" y="1155214"/>
            <a:ext cx="1847138" cy="523220"/>
          </a:xfrm>
          <a:prstGeom prst="rect">
            <a:avLst/>
          </a:prstGeom>
          <a:noFill/>
        </p:spPr>
        <p:txBody>
          <a:bodyPr wrap="square">
            <a:spAutoFit/>
          </a:bodyPr>
          <a:lstStyle/>
          <a:p>
            <a:pPr algn="ctr">
              <a:defRPr/>
            </a:pPr>
            <a:r>
              <a:rPr lang="en-US" sz="1400" b="1" dirty="0">
                <a:solidFill>
                  <a:srgbClr val="BED730"/>
                </a:solidFill>
                <a:latin typeface="Trebuchet MS" panose="020B0703020202090204" pitchFamily="34" charset="0"/>
              </a:rPr>
              <a:t>Business Continuity &amp; High Availability</a:t>
            </a:r>
            <a:endParaRPr lang="en-IN" sz="1400" b="1" dirty="0">
              <a:solidFill>
                <a:srgbClr val="BED730"/>
              </a:solidFill>
              <a:latin typeface="Trebuchet MS" panose="020B0703020202090204" pitchFamily="34" charset="0"/>
            </a:endParaRPr>
          </a:p>
        </p:txBody>
      </p:sp>
      <p:sp>
        <p:nvSpPr>
          <p:cNvPr id="6" name="TextBox 5">
            <a:extLst>
              <a:ext uri="{FF2B5EF4-FFF2-40B4-BE49-F238E27FC236}">
                <a16:creationId xmlns:a16="http://schemas.microsoft.com/office/drawing/2014/main" id="{26A57FD7-B805-1EE1-CBF7-14FE9DFDDBB6}"/>
              </a:ext>
            </a:extLst>
          </p:cNvPr>
          <p:cNvSpPr txBox="1"/>
          <p:nvPr/>
        </p:nvSpPr>
        <p:spPr>
          <a:xfrm>
            <a:off x="6942564" y="1155214"/>
            <a:ext cx="1792940" cy="523220"/>
          </a:xfrm>
          <a:prstGeom prst="rect">
            <a:avLst/>
          </a:prstGeom>
          <a:noFill/>
        </p:spPr>
        <p:txBody>
          <a:bodyPr wrap="square">
            <a:spAutoFit/>
          </a:bodyPr>
          <a:lstStyle/>
          <a:p>
            <a:pPr algn="ctr">
              <a:defRPr/>
            </a:pPr>
            <a:r>
              <a:rPr lang="en-US" sz="1400" b="1" dirty="0">
                <a:solidFill>
                  <a:srgbClr val="BED730"/>
                </a:solidFill>
                <a:latin typeface="Trebuchet MS" panose="020B0703020202090204" pitchFamily="34" charset="0"/>
              </a:rPr>
              <a:t>Work from Anywhere</a:t>
            </a:r>
            <a:endParaRPr lang="en-IN" sz="1400" b="1" dirty="0">
              <a:solidFill>
                <a:srgbClr val="BED730"/>
              </a:solidFill>
              <a:latin typeface="Trebuchet MS" panose="020B0703020202090204" pitchFamily="34" charset="0"/>
            </a:endParaRPr>
          </a:p>
        </p:txBody>
      </p:sp>
      <p:sp>
        <p:nvSpPr>
          <p:cNvPr id="11" name="TextBox 10">
            <a:extLst>
              <a:ext uri="{FF2B5EF4-FFF2-40B4-BE49-F238E27FC236}">
                <a16:creationId xmlns:a16="http://schemas.microsoft.com/office/drawing/2014/main" id="{17A4A4C3-1C51-F80C-1334-538CFF94A270}"/>
              </a:ext>
            </a:extLst>
          </p:cNvPr>
          <p:cNvSpPr txBox="1"/>
          <p:nvPr/>
        </p:nvSpPr>
        <p:spPr>
          <a:xfrm>
            <a:off x="440878" y="1865078"/>
            <a:ext cx="1728175" cy="430887"/>
          </a:xfrm>
          <a:prstGeom prst="rect">
            <a:avLst/>
          </a:prstGeom>
          <a:noFill/>
        </p:spPr>
        <p:txBody>
          <a:bodyPr wrap="square" rtlCol="0">
            <a:spAutoFit/>
          </a:bodyPr>
          <a:lstStyle/>
          <a:p>
            <a:pPr algn="ctr">
              <a:defRPr/>
            </a:pPr>
            <a:r>
              <a:rPr lang="en-US" sz="1100" b="1" dirty="0">
                <a:solidFill>
                  <a:srgbClr val="FFC000"/>
                </a:solidFill>
                <a:latin typeface="Trebuchet MS" panose="020B0703020202090204" pitchFamily="34" charset="0"/>
              </a:rPr>
              <a:t>More </a:t>
            </a:r>
          </a:p>
          <a:p>
            <a:pPr algn="ctr">
              <a:defRPr/>
            </a:pPr>
            <a:r>
              <a:rPr lang="en-US" sz="1100" b="1" dirty="0">
                <a:solidFill>
                  <a:srgbClr val="FFC000"/>
                </a:solidFill>
                <a:latin typeface="Trebuchet MS" panose="020B0703020202090204" pitchFamily="34" charset="0"/>
              </a:rPr>
              <a:t>Network Bandwidth </a:t>
            </a:r>
          </a:p>
        </p:txBody>
      </p:sp>
      <p:sp>
        <p:nvSpPr>
          <p:cNvPr id="12" name="TextBox 11">
            <a:extLst>
              <a:ext uri="{FF2B5EF4-FFF2-40B4-BE49-F238E27FC236}">
                <a16:creationId xmlns:a16="http://schemas.microsoft.com/office/drawing/2014/main" id="{B49D163B-6801-3E0E-62BE-258D3980EAA8}"/>
              </a:ext>
            </a:extLst>
          </p:cNvPr>
          <p:cNvSpPr txBox="1"/>
          <p:nvPr/>
        </p:nvSpPr>
        <p:spPr>
          <a:xfrm>
            <a:off x="2596304" y="1865078"/>
            <a:ext cx="1782684" cy="430887"/>
          </a:xfrm>
          <a:prstGeom prst="rect">
            <a:avLst/>
          </a:prstGeom>
          <a:noFill/>
        </p:spPr>
        <p:txBody>
          <a:bodyPr wrap="square" rtlCol="0">
            <a:spAutoFit/>
          </a:bodyPr>
          <a:lstStyle/>
          <a:p>
            <a:pPr algn="ctr">
              <a:defRPr/>
            </a:pPr>
            <a:r>
              <a:rPr lang="en-US" sz="1100" b="1" dirty="0">
                <a:solidFill>
                  <a:srgbClr val="FFC000"/>
                </a:solidFill>
                <a:latin typeface="Trebuchet MS" panose="020B0703020202090204" pitchFamily="34" charset="0"/>
              </a:rPr>
              <a:t>Low</a:t>
            </a:r>
          </a:p>
          <a:p>
            <a:pPr algn="ctr">
              <a:defRPr/>
            </a:pPr>
            <a:r>
              <a:rPr lang="en-US" sz="1100" b="1" dirty="0">
                <a:solidFill>
                  <a:srgbClr val="FFC000"/>
                </a:solidFill>
                <a:latin typeface="Trebuchet MS" panose="020B0703020202090204" pitchFamily="34" charset="0"/>
              </a:rPr>
              <a:t> latency Data </a:t>
            </a:r>
          </a:p>
        </p:txBody>
      </p:sp>
      <p:sp>
        <p:nvSpPr>
          <p:cNvPr id="15" name="TextBox 14">
            <a:extLst>
              <a:ext uri="{FF2B5EF4-FFF2-40B4-BE49-F238E27FC236}">
                <a16:creationId xmlns:a16="http://schemas.microsoft.com/office/drawing/2014/main" id="{C52C41ED-F333-5174-A0FF-4E8227743B73}"/>
              </a:ext>
            </a:extLst>
          </p:cNvPr>
          <p:cNvSpPr txBox="1"/>
          <p:nvPr/>
        </p:nvSpPr>
        <p:spPr>
          <a:xfrm>
            <a:off x="4769670" y="1865078"/>
            <a:ext cx="1782681" cy="430887"/>
          </a:xfrm>
          <a:prstGeom prst="rect">
            <a:avLst/>
          </a:prstGeom>
          <a:noFill/>
        </p:spPr>
        <p:txBody>
          <a:bodyPr wrap="square" rtlCol="0">
            <a:spAutoFit/>
          </a:bodyPr>
          <a:lstStyle/>
          <a:p>
            <a:pPr algn="ctr">
              <a:defRPr/>
            </a:pPr>
            <a:r>
              <a:rPr lang="en-US" sz="1100" b="1" dirty="0">
                <a:solidFill>
                  <a:srgbClr val="FFC000"/>
                </a:solidFill>
                <a:latin typeface="Trebuchet MS" panose="020B0703020202090204" pitchFamily="34" charset="0"/>
              </a:rPr>
              <a:t>Network </a:t>
            </a:r>
          </a:p>
          <a:p>
            <a:pPr algn="ctr">
              <a:defRPr/>
            </a:pPr>
            <a:r>
              <a:rPr lang="en-US" sz="1100" b="1" dirty="0">
                <a:solidFill>
                  <a:srgbClr val="FFC000"/>
                </a:solidFill>
                <a:latin typeface="Trebuchet MS" panose="020B0703020202090204" pitchFamily="34" charset="0"/>
              </a:rPr>
              <a:t>Consistency </a:t>
            </a:r>
          </a:p>
        </p:txBody>
      </p:sp>
      <p:sp>
        <p:nvSpPr>
          <p:cNvPr id="16" name="TextBox 15">
            <a:extLst>
              <a:ext uri="{FF2B5EF4-FFF2-40B4-BE49-F238E27FC236}">
                <a16:creationId xmlns:a16="http://schemas.microsoft.com/office/drawing/2014/main" id="{DBD568A3-D789-5BA6-83F1-3B5CEF6FD67F}"/>
              </a:ext>
            </a:extLst>
          </p:cNvPr>
          <p:cNvSpPr txBox="1"/>
          <p:nvPr/>
        </p:nvSpPr>
        <p:spPr>
          <a:xfrm>
            <a:off x="6965782" y="1865078"/>
            <a:ext cx="1746505" cy="430887"/>
          </a:xfrm>
          <a:prstGeom prst="rect">
            <a:avLst/>
          </a:prstGeom>
          <a:noFill/>
        </p:spPr>
        <p:txBody>
          <a:bodyPr wrap="square" rtlCol="0">
            <a:spAutoFit/>
          </a:bodyPr>
          <a:lstStyle/>
          <a:p>
            <a:pPr algn="ctr">
              <a:defRPr/>
            </a:pPr>
            <a:r>
              <a:rPr lang="en-US" sz="1100" b="1" dirty="0">
                <a:solidFill>
                  <a:srgbClr val="FFC000"/>
                </a:solidFill>
                <a:latin typeface="Trebuchet MS" panose="020B0703020202090204" pitchFamily="34" charset="0"/>
              </a:rPr>
              <a:t>Secure </a:t>
            </a:r>
          </a:p>
          <a:p>
            <a:pPr algn="ctr">
              <a:defRPr/>
            </a:pPr>
            <a:r>
              <a:rPr lang="en-US" sz="1100" b="1" dirty="0">
                <a:solidFill>
                  <a:srgbClr val="FFC000"/>
                </a:solidFill>
                <a:latin typeface="Trebuchet MS" panose="020B0703020202090204" pitchFamily="34" charset="0"/>
              </a:rPr>
              <a:t>Networks </a:t>
            </a:r>
          </a:p>
        </p:txBody>
      </p:sp>
      <p:sp>
        <p:nvSpPr>
          <p:cNvPr id="13" name="Rectangle: Rounded Corners 55">
            <a:extLst>
              <a:ext uri="{FF2B5EF4-FFF2-40B4-BE49-F238E27FC236}">
                <a16:creationId xmlns:a16="http://schemas.microsoft.com/office/drawing/2014/main" id="{069A7AAE-30D8-5792-B181-282B17EB5042}"/>
              </a:ext>
            </a:extLst>
          </p:cNvPr>
          <p:cNvSpPr/>
          <p:nvPr/>
        </p:nvSpPr>
        <p:spPr>
          <a:xfrm>
            <a:off x="0" y="4325014"/>
            <a:ext cx="9144000" cy="408214"/>
          </a:xfrm>
          <a:prstGeom prst="roundRect">
            <a:avLst>
              <a:gd name="adj" fmla="val 0"/>
            </a:avLst>
          </a:prstGeom>
          <a:solidFill>
            <a:srgbClr val="BED730"/>
          </a:solidFill>
          <a:ln w="12700" cap="flat" cmpd="sng" algn="ctr">
            <a:noFill/>
            <a:prstDash val="solid"/>
            <a:miter lim="800000"/>
          </a:ln>
          <a:effectLst/>
        </p:spPr>
        <p:txBody>
          <a:bodyPr rtlCol="0" anchor="ctr"/>
          <a:lstStyle/>
          <a:p>
            <a:pPr algn="ctr"/>
            <a:r>
              <a:rPr lang="en-US" sz="1400" b="1" i="1" dirty="0">
                <a:latin typeface="Trebuchet MS" panose="020B0703020202090204" pitchFamily="34" charset="0"/>
              </a:rPr>
              <a:t>AI and Automation in manufacturing, requires a future ready Network architecture </a:t>
            </a:r>
          </a:p>
        </p:txBody>
      </p:sp>
      <p:sp>
        <p:nvSpPr>
          <p:cNvPr id="22" name="TextBox 21">
            <a:extLst>
              <a:ext uri="{FF2B5EF4-FFF2-40B4-BE49-F238E27FC236}">
                <a16:creationId xmlns:a16="http://schemas.microsoft.com/office/drawing/2014/main" id="{31C47872-7B12-D219-8EA2-6A4B5D59A678}"/>
              </a:ext>
            </a:extLst>
          </p:cNvPr>
          <p:cNvSpPr txBox="1"/>
          <p:nvPr/>
        </p:nvSpPr>
        <p:spPr>
          <a:xfrm>
            <a:off x="431870" y="2375294"/>
            <a:ext cx="1746190" cy="646331"/>
          </a:xfrm>
          <a:prstGeom prst="rect">
            <a:avLst/>
          </a:prstGeom>
          <a:noFill/>
        </p:spPr>
        <p:txBody>
          <a:bodyPr wrap="square" rtlCol="0">
            <a:spAutoFit/>
          </a:bodyPr>
          <a:lstStyle/>
          <a:p>
            <a:pPr algn="ctr">
              <a:defRPr/>
            </a:pPr>
            <a:r>
              <a:rPr lang="en-US" sz="900" dirty="0">
                <a:solidFill>
                  <a:schemeClr val="bg1">
                    <a:lumMod val="85000"/>
                  </a:schemeClr>
                </a:solidFill>
                <a:latin typeface="Trebuchet MS" panose="020B0703020202090204" pitchFamily="34" charset="0"/>
              </a:rPr>
              <a:t>ERP modernization and apps:</a:t>
            </a:r>
          </a:p>
          <a:p>
            <a:pPr algn="ctr">
              <a:defRPr/>
            </a:pPr>
            <a:r>
              <a:rPr lang="en-US" sz="900" dirty="0">
                <a:solidFill>
                  <a:schemeClr val="bg1">
                    <a:lumMod val="85000"/>
                  </a:schemeClr>
                </a:solidFill>
                <a:latin typeface="Trebuchet MS" panose="020B0703020202090204" pitchFamily="34" charset="0"/>
              </a:rPr>
              <a:t>Video, AGVs, thermal imagery, sensors with remote personnel</a:t>
            </a:r>
          </a:p>
        </p:txBody>
      </p:sp>
      <p:sp>
        <p:nvSpPr>
          <p:cNvPr id="31" name="TextBox 30">
            <a:extLst>
              <a:ext uri="{FF2B5EF4-FFF2-40B4-BE49-F238E27FC236}">
                <a16:creationId xmlns:a16="http://schemas.microsoft.com/office/drawing/2014/main" id="{61EF9A6F-3C3C-5D03-212C-0B4FA0DA0F4B}"/>
              </a:ext>
            </a:extLst>
          </p:cNvPr>
          <p:cNvSpPr txBox="1"/>
          <p:nvPr/>
        </p:nvSpPr>
        <p:spPr>
          <a:xfrm>
            <a:off x="2596304" y="2375294"/>
            <a:ext cx="1782684" cy="646331"/>
          </a:xfrm>
          <a:prstGeom prst="rect">
            <a:avLst/>
          </a:prstGeom>
          <a:noFill/>
        </p:spPr>
        <p:txBody>
          <a:bodyPr wrap="square" rtlCol="0">
            <a:spAutoFit/>
          </a:bodyPr>
          <a:lstStyle/>
          <a:p>
            <a:pPr algn="ctr">
              <a:defRPr/>
            </a:pPr>
            <a:r>
              <a:rPr lang="en-US" sz="900" dirty="0">
                <a:solidFill>
                  <a:schemeClr val="bg1">
                    <a:lumMod val="85000"/>
                  </a:schemeClr>
                </a:solidFill>
                <a:latin typeface="Trebuchet MS" panose="020B0703020202090204" pitchFamily="34" charset="0"/>
              </a:rPr>
              <a:t>Real-time control of unmanned vehicles and support for critical applications </a:t>
            </a:r>
          </a:p>
        </p:txBody>
      </p:sp>
      <p:sp>
        <p:nvSpPr>
          <p:cNvPr id="32" name="TextBox 31">
            <a:extLst>
              <a:ext uri="{FF2B5EF4-FFF2-40B4-BE49-F238E27FC236}">
                <a16:creationId xmlns:a16="http://schemas.microsoft.com/office/drawing/2014/main" id="{DEDAC570-00D8-616F-CF6F-726BD08433ED}"/>
              </a:ext>
            </a:extLst>
          </p:cNvPr>
          <p:cNvSpPr txBox="1"/>
          <p:nvPr/>
        </p:nvSpPr>
        <p:spPr>
          <a:xfrm>
            <a:off x="4769670" y="2375294"/>
            <a:ext cx="1782681" cy="507831"/>
          </a:xfrm>
          <a:prstGeom prst="rect">
            <a:avLst/>
          </a:prstGeom>
          <a:noFill/>
        </p:spPr>
        <p:txBody>
          <a:bodyPr wrap="square" rtlCol="0">
            <a:spAutoFit/>
          </a:bodyPr>
          <a:lstStyle/>
          <a:p>
            <a:pPr algn="ctr">
              <a:defRPr/>
            </a:pPr>
            <a:r>
              <a:rPr lang="en-US" sz="900" dirty="0">
                <a:solidFill>
                  <a:schemeClr val="bg1">
                    <a:lumMod val="85000"/>
                  </a:schemeClr>
                </a:solidFill>
                <a:latin typeface="Trebuchet MS" panose="020B0703020202090204" pitchFamily="34" charset="0"/>
              </a:rPr>
              <a:t>Deploy &amp; manage more devices across more locations with the same resources</a:t>
            </a:r>
          </a:p>
        </p:txBody>
      </p:sp>
      <p:sp>
        <p:nvSpPr>
          <p:cNvPr id="33" name="TextBox 32">
            <a:extLst>
              <a:ext uri="{FF2B5EF4-FFF2-40B4-BE49-F238E27FC236}">
                <a16:creationId xmlns:a16="http://schemas.microsoft.com/office/drawing/2014/main" id="{1F4DBF78-0648-3CCC-99BA-F9890DC7EDB5}"/>
              </a:ext>
            </a:extLst>
          </p:cNvPr>
          <p:cNvSpPr txBox="1"/>
          <p:nvPr/>
        </p:nvSpPr>
        <p:spPr>
          <a:xfrm>
            <a:off x="6965782" y="2375294"/>
            <a:ext cx="1746505" cy="507831"/>
          </a:xfrm>
          <a:prstGeom prst="rect">
            <a:avLst/>
          </a:prstGeom>
          <a:noFill/>
        </p:spPr>
        <p:txBody>
          <a:bodyPr wrap="square" rtlCol="0">
            <a:spAutoFit/>
          </a:bodyPr>
          <a:lstStyle/>
          <a:p>
            <a:pPr algn="ctr">
              <a:defRPr/>
            </a:pPr>
            <a:r>
              <a:rPr lang="en-US" sz="900" dirty="0">
                <a:solidFill>
                  <a:schemeClr val="bg1">
                    <a:lumMod val="85000"/>
                  </a:schemeClr>
                </a:solidFill>
                <a:latin typeface="Trebuchet MS" panose="020B0703020202090204" pitchFamily="34" charset="0"/>
              </a:rPr>
              <a:t>Securely connect users across plant, head office, and regional offices </a:t>
            </a:r>
          </a:p>
        </p:txBody>
      </p:sp>
      <p:sp>
        <p:nvSpPr>
          <p:cNvPr id="34" name="TextBox 33">
            <a:extLst>
              <a:ext uri="{FF2B5EF4-FFF2-40B4-BE49-F238E27FC236}">
                <a16:creationId xmlns:a16="http://schemas.microsoft.com/office/drawing/2014/main" id="{5BC7086A-D4B1-E99D-82C5-9E073C1A6736}"/>
              </a:ext>
            </a:extLst>
          </p:cNvPr>
          <p:cNvSpPr txBox="1"/>
          <p:nvPr/>
        </p:nvSpPr>
        <p:spPr>
          <a:xfrm>
            <a:off x="431870" y="3126512"/>
            <a:ext cx="1746190" cy="553998"/>
          </a:xfrm>
          <a:prstGeom prst="rect">
            <a:avLst/>
          </a:prstGeom>
          <a:noFill/>
        </p:spPr>
        <p:txBody>
          <a:bodyPr wrap="square" rtlCol="0">
            <a:spAutoFit/>
          </a:bodyPr>
          <a:lstStyle/>
          <a:p>
            <a:pPr algn="ctr">
              <a:defRPr/>
            </a:pPr>
            <a:r>
              <a:rPr lang="en-US" sz="1000" b="1" dirty="0">
                <a:solidFill>
                  <a:prstClr val="white"/>
                </a:solidFill>
                <a:latin typeface="Trebuchet MS" panose="020B0703020202090204" pitchFamily="34" charset="0"/>
              </a:rPr>
              <a:t>ERP modernization, enabling faster digital adoption</a:t>
            </a:r>
            <a:endParaRPr lang="en-IN" sz="1000" b="1" dirty="0">
              <a:solidFill>
                <a:prstClr val="white"/>
              </a:solidFill>
              <a:latin typeface="Trebuchet MS" panose="020B0703020202090204" pitchFamily="34" charset="0"/>
            </a:endParaRPr>
          </a:p>
        </p:txBody>
      </p:sp>
      <p:sp>
        <p:nvSpPr>
          <p:cNvPr id="35" name="TextBox 34">
            <a:extLst>
              <a:ext uri="{FF2B5EF4-FFF2-40B4-BE49-F238E27FC236}">
                <a16:creationId xmlns:a16="http://schemas.microsoft.com/office/drawing/2014/main" id="{916AB9B1-F704-C082-29AC-71C3F6BA8DB6}"/>
              </a:ext>
            </a:extLst>
          </p:cNvPr>
          <p:cNvSpPr txBox="1"/>
          <p:nvPr/>
        </p:nvSpPr>
        <p:spPr>
          <a:xfrm>
            <a:off x="2596304" y="3126512"/>
            <a:ext cx="1782684" cy="553998"/>
          </a:xfrm>
          <a:prstGeom prst="rect">
            <a:avLst/>
          </a:prstGeom>
          <a:noFill/>
        </p:spPr>
        <p:txBody>
          <a:bodyPr wrap="square" rtlCol="0">
            <a:spAutoFit/>
          </a:bodyPr>
          <a:lstStyle/>
          <a:p>
            <a:pPr algn="ctr">
              <a:defRPr/>
            </a:pPr>
            <a:r>
              <a:rPr lang="en-US" sz="1000" b="1" dirty="0">
                <a:solidFill>
                  <a:prstClr val="white"/>
                </a:solidFill>
                <a:latin typeface="Trebuchet MS" panose="020B0703020202090204" pitchFamily="34" charset="0"/>
              </a:rPr>
              <a:t>Support for IoT devices, scalability, support for decentralized application</a:t>
            </a:r>
            <a:endParaRPr lang="en-IN" sz="1000" b="1" dirty="0">
              <a:solidFill>
                <a:prstClr val="white"/>
              </a:solidFill>
              <a:latin typeface="Trebuchet MS" panose="020B0703020202090204" pitchFamily="34" charset="0"/>
            </a:endParaRPr>
          </a:p>
        </p:txBody>
      </p:sp>
      <p:sp>
        <p:nvSpPr>
          <p:cNvPr id="36" name="TextBox 35">
            <a:extLst>
              <a:ext uri="{FF2B5EF4-FFF2-40B4-BE49-F238E27FC236}">
                <a16:creationId xmlns:a16="http://schemas.microsoft.com/office/drawing/2014/main" id="{377D2D9A-E81A-07C5-7FC5-D69560813D07}"/>
              </a:ext>
            </a:extLst>
          </p:cNvPr>
          <p:cNvSpPr txBox="1"/>
          <p:nvPr/>
        </p:nvSpPr>
        <p:spPr>
          <a:xfrm>
            <a:off x="4769670" y="3126512"/>
            <a:ext cx="1782681" cy="861774"/>
          </a:xfrm>
          <a:prstGeom prst="rect">
            <a:avLst/>
          </a:prstGeom>
          <a:noFill/>
        </p:spPr>
        <p:txBody>
          <a:bodyPr wrap="square" rtlCol="0">
            <a:spAutoFit/>
          </a:bodyPr>
          <a:lstStyle/>
          <a:p>
            <a:pPr algn="ctr">
              <a:defRPr/>
            </a:pPr>
            <a:r>
              <a:rPr lang="en-IN" sz="1000" b="1" dirty="0">
                <a:solidFill>
                  <a:prstClr val="white"/>
                </a:solidFill>
                <a:latin typeface="Trebuchet MS" panose="020B0703020202090204" pitchFamily="34" charset="0"/>
              </a:rPr>
              <a:t>High availability IT systems, Risk and Compliance, Redundancy &amp; failover, data replication</a:t>
            </a:r>
          </a:p>
        </p:txBody>
      </p:sp>
      <p:sp>
        <p:nvSpPr>
          <p:cNvPr id="37" name="TextBox 36">
            <a:extLst>
              <a:ext uri="{FF2B5EF4-FFF2-40B4-BE49-F238E27FC236}">
                <a16:creationId xmlns:a16="http://schemas.microsoft.com/office/drawing/2014/main" id="{05D8E033-3D0A-2C38-2A07-A08E8C6D2AA6}"/>
              </a:ext>
            </a:extLst>
          </p:cNvPr>
          <p:cNvSpPr txBox="1"/>
          <p:nvPr/>
        </p:nvSpPr>
        <p:spPr>
          <a:xfrm>
            <a:off x="6965782" y="3126512"/>
            <a:ext cx="1746505" cy="707886"/>
          </a:xfrm>
          <a:prstGeom prst="rect">
            <a:avLst/>
          </a:prstGeom>
          <a:noFill/>
        </p:spPr>
        <p:txBody>
          <a:bodyPr wrap="square" rtlCol="0">
            <a:spAutoFit/>
          </a:bodyPr>
          <a:lstStyle/>
          <a:p>
            <a:pPr algn="ctr">
              <a:defRPr/>
            </a:pPr>
            <a:r>
              <a:rPr lang="en-US" sz="1000" b="1" dirty="0">
                <a:solidFill>
                  <a:prstClr val="white"/>
                </a:solidFill>
                <a:latin typeface="Trebuchet MS" panose="020B0703020202090204" pitchFamily="34" charset="0"/>
              </a:rPr>
              <a:t>Enhanced connectivity &amp; security for remote sites &amp; users with better user experience</a:t>
            </a:r>
            <a:endParaRPr lang="en-IN" sz="1000" b="1" dirty="0">
              <a:solidFill>
                <a:prstClr val="white"/>
              </a:solidFill>
              <a:latin typeface="Trebuchet MS" panose="020B0703020202090204" pitchFamily="34" charset="0"/>
            </a:endParaRPr>
          </a:p>
        </p:txBody>
      </p:sp>
    </p:spTree>
    <p:extLst>
      <p:ext uri="{BB962C8B-B14F-4D97-AF65-F5344CB8AC3E}">
        <p14:creationId xmlns:p14="http://schemas.microsoft.com/office/powerpoint/2010/main" val="29372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0F84D4-F189-FD02-DC17-0DCFE12114FD}"/>
              </a:ext>
            </a:extLst>
          </p:cNvPr>
          <p:cNvSpPr>
            <a:spLocks noGrp="1"/>
          </p:cNvSpPr>
          <p:nvPr>
            <p:ph type="body" sz="quarter" idx="11"/>
          </p:nvPr>
        </p:nvSpPr>
        <p:spPr/>
        <p:txBody>
          <a:bodyPr/>
          <a:lstStyle/>
          <a:p>
            <a:r>
              <a:rPr lang="en-US" dirty="0"/>
              <a:t>SIFY DIGITAL MANAGED NETWORK SERVICES</a:t>
            </a:r>
          </a:p>
        </p:txBody>
      </p:sp>
    </p:spTree>
    <p:extLst>
      <p:ext uri="{BB962C8B-B14F-4D97-AF65-F5344CB8AC3E}">
        <p14:creationId xmlns:p14="http://schemas.microsoft.com/office/powerpoint/2010/main" val="369036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578784-CFB3-1E8F-F56D-B4FFD52972EC}"/>
              </a:ext>
            </a:extLst>
          </p:cNvPr>
          <p:cNvSpPr>
            <a:spLocks noGrp="1"/>
          </p:cNvSpPr>
          <p:nvPr>
            <p:ph type="title"/>
          </p:nvPr>
        </p:nvSpPr>
        <p:spPr>
          <a:xfrm>
            <a:off x="324000" y="211574"/>
            <a:ext cx="8496150" cy="415490"/>
          </a:xfrm>
        </p:spPr>
        <p:txBody>
          <a:bodyPr/>
          <a:lstStyle/>
          <a:p>
            <a:r>
              <a:rPr lang="en-US" dirty="0"/>
              <a:t>Sify’s NETWORK INFRASTRUCTURE &amp; managed SERVICES</a:t>
            </a:r>
            <a:endParaRPr lang="en-IN" dirty="0"/>
          </a:p>
        </p:txBody>
      </p:sp>
      <p:sp>
        <p:nvSpPr>
          <p:cNvPr id="23" name="TextBox 22">
            <a:extLst>
              <a:ext uri="{FF2B5EF4-FFF2-40B4-BE49-F238E27FC236}">
                <a16:creationId xmlns:a16="http://schemas.microsoft.com/office/drawing/2014/main" id="{35DD893A-5533-1161-14A8-C89327C7F1B1}"/>
              </a:ext>
            </a:extLst>
          </p:cNvPr>
          <p:cNvSpPr txBox="1"/>
          <p:nvPr/>
        </p:nvSpPr>
        <p:spPr>
          <a:xfrm>
            <a:off x="396118" y="2367762"/>
            <a:ext cx="1970451" cy="2328843"/>
          </a:xfrm>
          <a:prstGeom prst="rect">
            <a:avLst/>
          </a:prstGeom>
          <a:noFill/>
        </p:spPr>
        <p:txBody>
          <a:bodyPr wrap="square" rtlCol="0">
            <a:spAutoFit/>
          </a:bodyPr>
          <a:lstStyle/>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100K+ </a:t>
            </a:r>
            <a:r>
              <a:rPr lang="en-US" sz="1200" dirty="0">
                <a:solidFill>
                  <a:schemeClr val="bg1"/>
                </a:solidFill>
                <a:latin typeface="Trebuchet MS" panose="020B0703020202090204" pitchFamily="34" charset="0"/>
              </a:rPr>
              <a:t>wireless enterprise connects across </a:t>
            </a:r>
            <a:r>
              <a:rPr lang="en-US" sz="1200" b="1" dirty="0">
                <a:solidFill>
                  <a:srgbClr val="BED730"/>
                </a:solidFill>
                <a:latin typeface="Trebuchet MS" panose="020B0703020202090204" pitchFamily="34" charset="0"/>
              </a:rPr>
              <a:t>1600+</a:t>
            </a:r>
            <a:r>
              <a:rPr lang="en-US" sz="1200" dirty="0">
                <a:solidFill>
                  <a:schemeClr val="bg1"/>
                </a:solidFill>
                <a:latin typeface="Trebuchet MS" panose="020B0703020202090204" pitchFamily="34" charset="0"/>
              </a:rPr>
              <a:t> Cities, </a:t>
            </a:r>
            <a:r>
              <a:rPr lang="en-US" sz="1200" b="1" dirty="0">
                <a:solidFill>
                  <a:srgbClr val="BED730"/>
                </a:solidFill>
                <a:latin typeface="Trebuchet MS" panose="020B0703020202090204" pitchFamily="34" charset="0"/>
              </a:rPr>
              <a:t>3700+</a:t>
            </a:r>
            <a:r>
              <a:rPr lang="en-US" sz="1200" dirty="0">
                <a:solidFill>
                  <a:schemeClr val="bg1"/>
                </a:solidFill>
                <a:latin typeface="Trebuchet MS" panose="020B0703020202090204" pitchFamily="34" charset="0"/>
              </a:rPr>
              <a:t> PoPs</a:t>
            </a:r>
          </a:p>
          <a:p>
            <a:pPr marL="92073" indent="-92073" defTabSz="457189">
              <a:spcAft>
                <a:spcPts val="600"/>
              </a:spcAft>
              <a:buClr>
                <a:prstClr val="white"/>
              </a:buClr>
              <a:buFont typeface="Arial" panose="020B0604020202020204" pitchFamily="34" charset="0"/>
              <a:buChar char="•"/>
              <a:defRPr/>
            </a:pPr>
            <a:r>
              <a:rPr lang="en-US" sz="1200" dirty="0">
                <a:solidFill>
                  <a:schemeClr val="bg1"/>
                </a:solidFill>
                <a:latin typeface="Trebuchet MS" panose="020B0703020202090204" pitchFamily="34" charset="0"/>
              </a:rPr>
              <a:t>Pan India Fiber coverage across </a:t>
            </a:r>
            <a:r>
              <a:rPr lang="en-US" sz="1200" b="1" dirty="0">
                <a:solidFill>
                  <a:srgbClr val="BED730"/>
                </a:solidFill>
                <a:latin typeface="Trebuchet MS" panose="020B0703020202090204" pitchFamily="34" charset="0"/>
              </a:rPr>
              <a:t>24+</a:t>
            </a:r>
            <a:r>
              <a:rPr lang="en-US" sz="1200" dirty="0">
                <a:solidFill>
                  <a:schemeClr val="bg1"/>
                </a:solidFill>
                <a:latin typeface="Trebuchet MS" panose="020B0703020202090204" pitchFamily="34" charset="0"/>
              </a:rPr>
              <a:t> Metro Cities </a:t>
            </a:r>
          </a:p>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8</a:t>
            </a:r>
            <a:r>
              <a:rPr lang="en-US" sz="1200" dirty="0">
                <a:solidFill>
                  <a:schemeClr val="bg1"/>
                </a:solidFill>
                <a:latin typeface="Trebuchet MS" panose="020B0703020202090204" pitchFamily="34" charset="0"/>
              </a:rPr>
              <a:t> International PoPs, </a:t>
            </a:r>
            <a:br>
              <a:rPr lang="en-US" sz="1200" dirty="0">
                <a:solidFill>
                  <a:schemeClr val="bg1"/>
                </a:solidFill>
                <a:latin typeface="Trebuchet MS" panose="020B0703020202090204" pitchFamily="34" charset="0"/>
              </a:rPr>
            </a:br>
            <a:r>
              <a:rPr lang="en-US" sz="1200" b="1" dirty="0">
                <a:solidFill>
                  <a:srgbClr val="BED730"/>
                </a:solidFill>
                <a:latin typeface="Trebuchet MS" panose="020B0703020202090204" pitchFamily="34" charset="0"/>
              </a:rPr>
              <a:t>3</a:t>
            </a:r>
            <a:r>
              <a:rPr lang="en-US" sz="1200" dirty="0">
                <a:solidFill>
                  <a:schemeClr val="bg1"/>
                </a:solidFill>
                <a:latin typeface="Trebuchet MS" panose="020B0703020202090204" pitchFamily="34" charset="0"/>
              </a:rPr>
              <a:t> CLS, global partnerships with Telecom Carriers and Internet Exchanges</a:t>
            </a:r>
            <a:endParaRPr lang="en-IN" sz="1200" dirty="0">
              <a:solidFill>
                <a:schemeClr val="bg1"/>
              </a:solidFill>
              <a:latin typeface="Trebuchet MS" panose="020B0703020202090204" pitchFamily="34" charset="0"/>
            </a:endParaRPr>
          </a:p>
        </p:txBody>
      </p:sp>
      <p:sp>
        <p:nvSpPr>
          <p:cNvPr id="25" name="TextBox 24">
            <a:extLst>
              <a:ext uri="{FF2B5EF4-FFF2-40B4-BE49-F238E27FC236}">
                <a16:creationId xmlns:a16="http://schemas.microsoft.com/office/drawing/2014/main" id="{3E92F6FD-DEE7-524D-3F8C-5ADEC024211A}"/>
              </a:ext>
            </a:extLst>
          </p:cNvPr>
          <p:cNvSpPr txBox="1"/>
          <p:nvPr/>
        </p:nvSpPr>
        <p:spPr>
          <a:xfrm>
            <a:off x="6737229" y="2404340"/>
            <a:ext cx="2050858" cy="1118255"/>
          </a:xfrm>
          <a:prstGeom prst="rect">
            <a:avLst/>
          </a:prstGeom>
          <a:noFill/>
        </p:spPr>
        <p:txBody>
          <a:bodyPr wrap="square" rtlCol="0">
            <a:spAutoFit/>
          </a:bodyPr>
          <a:lstStyle/>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Sify OnNet: </a:t>
            </a:r>
            <a:r>
              <a:rPr lang="en-US" sz="1200" dirty="0">
                <a:solidFill>
                  <a:schemeClr val="bg1"/>
                </a:solidFill>
                <a:latin typeface="Trebuchet MS" panose="020B0703020202090204" pitchFamily="34" charset="0"/>
              </a:rPr>
              <a:t>India’s first automated enterprise WAN</a:t>
            </a:r>
          </a:p>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On Demand </a:t>
            </a:r>
            <a:r>
              <a:rPr lang="en-US" sz="1200" dirty="0">
                <a:solidFill>
                  <a:schemeClr val="bg1"/>
                </a:solidFill>
                <a:latin typeface="Trebuchet MS" panose="020B0703020202090204" pitchFamily="34" charset="0"/>
              </a:rPr>
              <a:t>network infrastructure services</a:t>
            </a:r>
          </a:p>
        </p:txBody>
      </p:sp>
      <p:sp>
        <p:nvSpPr>
          <p:cNvPr id="27" name="TextBox 26">
            <a:extLst>
              <a:ext uri="{FF2B5EF4-FFF2-40B4-BE49-F238E27FC236}">
                <a16:creationId xmlns:a16="http://schemas.microsoft.com/office/drawing/2014/main" id="{9150270E-6C3E-D4D5-F15C-429D4F8DDD1C}"/>
              </a:ext>
            </a:extLst>
          </p:cNvPr>
          <p:cNvSpPr txBox="1"/>
          <p:nvPr/>
        </p:nvSpPr>
        <p:spPr>
          <a:xfrm>
            <a:off x="2517166" y="2397939"/>
            <a:ext cx="1982564" cy="1590179"/>
          </a:xfrm>
          <a:prstGeom prst="rect">
            <a:avLst/>
          </a:prstGeom>
          <a:noFill/>
        </p:spPr>
        <p:txBody>
          <a:bodyPr wrap="square" rtlCol="0">
            <a:spAutoFit/>
          </a:bodyPr>
          <a:lstStyle/>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66+ </a:t>
            </a:r>
            <a:r>
              <a:rPr lang="en-US" sz="1200" dirty="0">
                <a:solidFill>
                  <a:schemeClr val="bg1"/>
                </a:solidFill>
                <a:latin typeface="Trebuchet MS" panose="020B0703020202090204" pitchFamily="34" charset="0"/>
              </a:rPr>
              <a:t>Interconnected DCs, </a:t>
            </a:r>
            <a:r>
              <a:rPr lang="en-US" sz="1200" b="1" dirty="0">
                <a:solidFill>
                  <a:srgbClr val="BED730"/>
                </a:solidFill>
                <a:latin typeface="Trebuchet MS" panose="020B0703020202090204" pitchFamily="34" charset="0"/>
              </a:rPr>
              <a:t>99.999% </a:t>
            </a:r>
            <a:r>
              <a:rPr lang="en-US" sz="1200" dirty="0">
                <a:solidFill>
                  <a:schemeClr val="bg1"/>
                </a:solidFill>
                <a:latin typeface="Trebuchet MS" panose="020B0703020202090204" pitchFamily="34" charset="0"/>
              </a:rPr>
              <a:t>guaranteed availability</a:t>
            </a:r>
          </a:p>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Connectivity</a:t>
            </a:r>
            <a:r>
              <a:rPr lang="en-US" sz="1200" b="1" dirty="0">
                <a:solidFill>
                  <a:schemeClr val="bg1"/>
                </a:solidFill>
                <a:latin typeface="Trebuchet MS" panose="020B0703020202090204" pitchFamily="34" charset="0"/>
              </a:rPr>
              <a:t> </a:t>
            </a:r>
            <a:r>
              <a:rPr lang="en-US" sz="1200" dirty="0">
                <a:solidFill>
                  <a:schemeClr val="bg1"/>
                </a:solidFill>
                <a:latin typeface="Trebuchet MS" panose="020B0703020202090204" pitchFamily="34" charset="0"/>
              </a:rPr>
              <a:t>to all major Hyperscalers</a:t>
            </a:r>
          </a:p>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High Bandwidth </a:t>
            </a:r>
            <a:r>
              <a:rPr lang="en-US" sz="1200" dirty="0">
                <a:solidFill>
                  <a:schemeClr val="bg1"/>
                </a:solidFill>
                <a:latin typeface="Trebuchet MS" panose="020B0703020202090204" pitchFamily="34" charset="0"/>
              </a:rPr>
              <a:t>and </a:t>
            </a:r>
            <a:r>
              <a:rPr lang="en-US" sz="1200" b="1" dirty="0">
                <a:solidFill>
                  <a:srgbClr val="BED730"/>
                </a:solidFill>
                <a:latin typeface="Trebuchet MS" panose="020B0703020202090204" pitchFamily="34" charset="0"/>
              </a:rPr>
              <a:t>Low Latency</a:t>
            </a:r>
          </a:p>
        </p:txBody>
      </p:sp>
      <p:sp>
        <p:nvSpPr>
          <p:cNvPr id="36" name="TextBox 35">
            <a:extLst>
              <a:ext uri="{FF2B5EF4-FFF2-40B4-BE49-F238E27FC236}">
                <a16:creationId xmlns:a16="http://schemas.microsoft.com/office/drawing/2014/main" id="{A14C214B-47BF-CB8E-668B-1BAC4066F87A}"/>
              </a:ext>
            </a:extLst>
          </p:cNvPr>
          <p:cNvSpPr txBox="1"/>
          <p:nvPr/>
        </p:nvSpPr>
        <p:spPr>
          <a:xfrm>
            <a:off x="4646866" y="2397939"/>
            <a:ext cx="1977374" cy="2062103"/>
          </a:xfrm>
          <a:prstGeom prst="rect">
            <a:avLst/>
          </a:prstGeom>
          <a:noFill/>
        </p:spPr>
        <p:txBody>
          <a:bodyPr wrap="square" rtlCol="0">
            <a:spAutoFit/>
          </a:bodyPr>
          <a:lstStyle/>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Fully meshed </a:t>
            </a:r>
            <a:r>
              <a:rPr lang="en-US" sz="1200" dirty="0">
                <a:solidFill>
                  <a:schemeClr val="bg1"/>
                </a:solidFill>
                <a:latin typeface="Trebuchet MS" panose="020B0703020202090204" pitchFamily="34" charset="0"/>
              </a:rPr>
              <a:t>backbone for resiliency </a:t>
            </a:r>
          </a:p>
          <a:p>
            <a:pPr marL="92073" indent="-92073" defTabSz="457189">
              <a:spcAft>
                <a:spcPts val="600"/>
              </a:spcAft>
              <a:buClr>
                <a:prstClr val="white"/>
              </a:buClr>
              <a:buFont typeface="Arial" panose="020B0604020202020204" pitchFamily="34" charset="0"/>
              <a:buChar char="•"/>
              <a:defRPr/>
            </a:pPr>
            <a:r>
              <a:rPr lang="en-US" sz="1200" dirty="0">
                <a:solidFill>
                  <a:schemeClr val="bg1"/>
                </a:solidFill>
                <a:latin typeface="Trebuchet MS" panose="020B0703020202090204" pitchFamily="34" charset="0"/>
              </a:rPr>
              <a:t>Powered by </a:t>
            </a:r>
            <a:r>
              <a:rPr lang="en-US" sz="1200" b="1" dirty="0">
                <a:solidFill>
                  <a:srgbClr val="BED730"/>
                </a:solidFill>
                <a:latin typeface="Trebuchet MS" panose="020B0703020202090204" pitchFamily="34" charset="0"/>
              </a:rPr>
              <a:t>AI/ML </a:t>
            </a:r>
            <a:r>
              <a:rPr lang="en-US" sz="1200" dirty="0">
                <a:solidFill>
                  <a:schemeClr val="bg1"/>
                </a:solidFill>
                <a:latin typeface="Trebuchet MS" panose="020B0703020202090204" pitchFamily="34" charset="0"/>
              </a:rPr>
              <a:t>based operations with dual NOCs</a:t>
            </a:r>
          </a:p>
          <a:p>
            <a:pPr marL="92073" indent="-92073" defTabSz="457189">
              <a:spcAft>
                <a:spcPts val="600"/>
              </a:spcAft>
              <a:buClr>
                <a:prstClr val="white"/>
              </a:buClr>
              <a:buFont typeface="Arial" panose="020B0604020202020204" pitchFamily="34" charset="0"/>
              <a:buChar char="•"/>
              <a:defRPr/>
            </a:pPr>
            <a:r>
              <a:rPr lang="en-US" sz="1200" b="1" dirty="0">
                <a:solidFill>
                  <a:srgbClr val="BED730"/>
                </a:solidFill>
                <a:latin typeface="Trebuchet MS" panose="020B0703020202090204" pitchFamily="34" charset="0"/>
              </a:rPr>
              <a:t>Edge</a:t>
            </a:r>
            <a:r>
              <a:rPr lang="en-US" sz="1200" dirty="0">
                <a:solidFill>
                  <a:schemeClr val="bg1"/>
                </a:solidFill>
                <a:latin typeface="Trebuchet MS" panose="020B0703020202090204" pitchFamily="34" charset="0"/>
              </a:rPr>
              <a:t> Network strategy to augment tier 2 cities digital infrastructure   </a:t>
            </a:r>
          </a:p>
          <a:p>
            <a:pPr marL="92073" indent="-92073" defTabSz="457189">
              <a:spcAft>
                <a:spcPts val="600"/>
              </a:spcAft>
              <a:buClr>
                <a:prstClr val="white"/>
              </a:buClr>
              <a:buFont typeface="Arial" panose="020B0604020202020204" pitchFamily="34" charset="0"/>
              <a:buChar char="•"/>
              <a:defRPr/>
            </a:pPr>
            <a:endParaRPr lang="en-US" sz="1200" dirty="0">
              <a:solidFill>
                <a:schemeClr val="bg1"/>
              </a:solidFill>
              <a:latin typeface="Trebuchet MS" panose="020B0703020202090204" pitchFamily="34" charset="0"/>
            </a:endParaRPr>
          </a:p>
        </p:txBody>
      </p:sp>
      <p:grpSp>
        <p:nvGrpSpPr>
          <p:cNvPr id="28" name="Group 27">
            <a:extLst>
              <a:ext uri="{FF2B5EF4-FFF2-40B4-BE49-F238E27FC236}">
                <a16:creationId xmlns:a16="http://schemas.microsoft.com/office/drawing/2014/main" id="{8CF96334-3843-2B71-067A-C5DB2DAA3508}"/>
              </a:ext>
            </a:extLst>
          </p:cNvPr>
          <p:cNvGrpSpPr/>
          <p:nvPr/>
        </p:nvGrpSpPr>
        <p:grpSpPr>
          <a:xfrm>
            <a:off x="2438836" y="983734"/>
            <a:ext cx="4254210" cy="3570337"/>
            <a:chOff x="2129244" y="2187176"/>
            <a:chExt cx="4254210" cy="2545162"/>
          </a:xfrm>
        </p:grpSpPr>
        <p:cxnSp>
          <p:nvCxnSpPr>
            <p:cNvPr id="12" name="Straight Connector 11">
              <a:extLst>
                <a:ext uri="{FF2B5EF4-FFF2-40B4-BE49-F238E27FC236}">
                  <a16:creationId xmlns:a16="http://schemas.microsoft.com/office/drawing/2014/main" id="{679A50E9-B53B-D1DE-4591-2365EAECFC63}"/>
                </a:ext>
              </a:extLst>
            </p:cNvPr>
            <p:cNvCxnSpPr>
              <a:cxnSpLocks/>
            </p:cNvCxnSpPr>
            <p:nvPr/>
          </p:nvCxnSpPr>
          <p:spPr>
            <a:xfrm flipV="1">
              <a:off x="2129244" y="2187176"/>
              <a:ext cx="0" cy="2545162"/>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7A35C-23F7-82B3-F384-9AF75EAF5C9C}"/>
                </a:ext>
              </a:extLst>
            </p:cNvPr>
            <p:cNvCxnSpPr>
              <a:cxnSpLocks/>
            </p:cNvCxnSpPr>
            <p:nvPr/>
          </p:nvCxnSpPr>
          <p:spPr>
            <a:xfrm flipV="1">
              <a:off x="4262408" y="2187176"/>
              <a:ext cx="0" cy="2545162"/>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37C8F1D-501F-B4B2-7735-CF88CEBC7DD4}"/>
                </a:ext>
              </a:extLst>
            </p:cNvPr>
            <p:cNvCxnSpPr>
              <a:cxnSpLocks/>
            </p:cNvCxnSpPr>
            <p:nvPr/>
          </p:nvCxnSpPr>
          <p:spPr>
            <a:xfrm flipV="1">
              <a:off x="6383454" y="2187176"/>
              <a:ext cx="0" cy="2545162"/>
            </a:xfrm>
            <a:prstGeom prst="line">
              <a:avLst/>
            </a:prstGeom>
            <a:ln w="6350">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CBBC8D51-60C7-5C16-83FC-F6AF513701B6}"/>
              </a:ext>
            </a:extLst>
          </p:cNvPr>
          <p:cNvGrpSpPr/>
          <p:nvPr/>
        </p:nvGrpSpPr>
        <p:grpSpPr>
          <a:xfrm>
            <a:off x="6705165" y="983733"/>
            <a:ext cx="2114986" cy="1260000"/>
            <a:chOff x="6705165" y="983733"/>
            <a:chExt cx="2114986" cy="1260000"/>
          </a:xfrm>
        </p:grpSpPr>
        <p:sp>
          <p:nvSpPr>
            <p:cNvPr id="6" name="Rectangle 5">
              <a:extLst>
                <a:ext uri="{FF2B5EF4-FFF2-40B4-BE49-F238E27FC236}">
                  <a16:creationId xmlns:a16="http://schemas.microsoft.com/office/drawing/2014/main" id="{5E51178E-7C0A-FC07-B9B6-98744A07783B}"/>
                </a:ext>
              </a:extLst>
            </p:cNvPr>
            <p:cNvSpPr/>
            <p:nvPr/>
          </p:nvSpPr>
          <p:spPr>
            <a:xfrm>
              <a:off x="6705165" y="983733"/>
              <a:ext cx="2114986" cy="1260000"/>
            </a:xfrm>
            <a:prstGeom prst="rect">
              <a:avLst/>
            </a:prstGeom>
            <a:solidFill>
              <a:srgbClr val="17375E">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b="1" dirty="0">
                <a:solidFill>
                  <a:prstClr val="white"/>
                </a:solidFill>
                <a:latin typeface="Trebuchet MS" panose="020B0703020202090204" pitchFamily="34" charset="0"/>
              </a:endParaRPr>
            </a:p>
          </p:txBody>
        </p:sp>
        <p:sp>
          <p:nvSpPr>
            <p:cNvPr id="24" name="TextBox 23">
              <a:extLst>
                <a:ext uri="{FF2B5EF4-FFF2-40B4-BE49-F238E27FC236}">
                  <a16:creationId xmlns:a16="http://schemas.microsoft.com/office/drawing/2014/main" id="{A3FB7EA7-0D1B-BBAF-7278-6F65A5DE6005}"/>
                </a:ext>
              </a:extLst>
            </p:cNvPr>
            <p:cNvSpPr txBox="1"/>
            <p:nvPr/>
          </p:nvSpPr>
          <p:spPr>
            <a:xfrm>
              <a:off x="6796963" y="1640997"/>
              <a:ext cx="1931391" cy="307777"/>
            </a:xfrm>
            <a:prstGeom prst="rect">
              <a:avLst/>
            </a:prstGeom>
            <a:noFill/>
          </p:spPr>
          <p:txBody>
            <a:bodyPr wrap="square" rtlCol="0">
              <a:spAutoFit/>
            </a:bodyPr>
            <a:lstStyle/>
            <a:p>
              <a:pPr algn="ctr" defTabSz="457189">
                <a:defRPr/>
              </a:pPr>
              <a:r>
                <a:rPr lang="en-US" sz="1400" b="1" dirty="0">
                  <a:solidFill>
                    <a:srgbClr val="BFD72F"/>
                  </a:solidFill>
                  <a:latin typeface="Trebuchet MS" panose="020B0703020202090204" pitchFamily="34" charset="0"/>
                </a:rPr>
                <a:t>Automation</a:t>
              </a:r>
            </a:p>
          </p:txBody>
        </p:sp>
        <p:pic>
          <p:nvPicPr>
            <p:cNvPr id="14" name="Picture 13" descr="A black background with a black square&#10;&#10;Description automatically generated with medium confidence">
              <a:extLst>
                <a:ext uri="{FF2B5EF4-FFF2-40B4-BE49-F238E27FC236}">
                  <a16:creationId xmlns:a16="http://schemas.microsoft.com/office/drawing/2014/main" id="{BF436B8C-B756-6549-80F8-E9421BBD80A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618657" y="1188931"/>
              <a:ext cx="288000" cy="288000"/>
            </a:xfrm>
            <a:prstGeom prst="rect">
              <a:avLst/>
            </a:prstGeom>
          </p:spPr>
        </p:pic>
      </p:grpSp>
      <p:grpSp>
        <p:nvGrpSpPr>
          <p:cNvPr id="9" name="Group 8">
            <a:extLst>
              <a:ext uri="{FF2B5EF4-FFF2-40B4-BE49-F238E27FC236}">
                <a16:creationId xmlns:a16="http://schemas.microsoft.com/office/drawing/2014/main" id="{2A8A3FFF-DCBA-9F27-CDB1-53DF81D12F41}"/>
              </a:ext>
            </a:extLst>
          </p:cNvPr>
          <p:cNvGrpSpPr/>
          <p:nvPr/>
        </p:nvGrpSpPr>
        <p:grpSpPr>
          <a:xfrm>
            <a:off x="2450955" y="983733"/>
            <a:ext cx="2114986" cy="1260000"/>
            <a:chOff x="2450955" y="983733"/>
            <a:chExt cx="2114986" cy="1260000"/>
          </a:xfrm>
        </p:grpSpPr>
        <p:sp>
          <p:nvSpPr>
            <p:cNvPr id="4" name="Rectangle 3">
              <a:extLst>
                <a:ext uri="{FF2B5EF4-FFF2-40B4-BE49-F238E27FC236}">
                  <a16:creationId xmlns:a16="http://schemas.microsoft.com/office/drawing/2014/main" id="{D26C4DBD-7D90-7824-BEFA-811400069077}"/>
                </a:ext>
              </a:extLst>
            </p:cNvPr>
            <p:cNvSpPr/>
            <p:nvPr/>
          </p:nvSpPr>
          <p:spPr>
            <a:xfrm>
              <a:off x="2450955" y="983733"/>
              <a:ext cx="2114986" cy="1260000"/>
            </a:xfrm>
            <a:prstGeom prst="rect">
              <a:avLst/>
            </a:prstGeom>
            <a:solidFill>
              <a:srgbClr val="17375E">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b="1" dirty="0">
                <a:solidFill>
                  <a:prstClr val="white"/>
                </a:solidFill>
                <a:latin typeface="Trebuchet MS" panose="020B0703020202090204" pitchFamily="34" charset="0"/>
              </a:endParaRPr>
            </a:p>
          </p:txBody>
        </p:sp>
        <p:sp>
          <p:nvSpPr>
            <p:cNvPr id="26" name="TextBox 25">
              <a:extLst>
                <a:ext uri="{FF2B5EF4-FFF2-40B4-BE49-F238E27FC236}">
                  <a16:creationId xmlns:a16="http://schemas.microsoft.com/office/drawing/2014/main" id="{C0A28370-76CC-7E0B-8E47-B478CFC7B102}"/>
                </a:ext>
              </a:extLst>
            </p:cNvPr>
            <p:cNvSpPr txBox="1"/>
            <p:nvPr/>
          </p:nvSpPr>
          <p:spPr>
            <a:xfrm>
              <a:off x="2559540" y="1640998"/>
              <a:ext cx="1897819" cy="523220"/>
            </a:xfrm>
            <a:prstGeom prst="rect">
              <a:avLst/>
            </a:prstGeom>
            <a:noFill/>
          </p:spPr>
          <p:txBody>
            <a:bodyPr wrap="square" rtlCol="0">
              <a:spAutoFit/>
            </a:bodyPr>
            <a:lstStyle/>
            <a:p>
              <a:pPr algn="ctr" defTabSz="457189">
                <a:defRPr/>
              </a:pPr>
              <a:r>
                <a:rPr lang="en-US" sz="1400" b="1" dirty="0">
                  <a:solidFill>
                    <a:srgbClr val="BFD72F"/>
                  </a:solidFill>
                  <a:latin typeface="Trebuchet MS" panose="020B0703020202090204" pitchFamily="34" charset="0"/>
                </a:rPr>
                <a:t>Cloud and </a:t>
              </a:r>
            </a:p>
            <a:p>
              <a:pPr algn="ctr" defTabSz="457189">
                <a:defRPr/>
              </a:pPr>
              <a:r>
                <a:rPr lang="en-US" sz="1400" b="1" dirty="0">
                  <a:solidFill>
                    <a:srgbClr val="BFD72F"/>
                  </a:solidFill>
                  <a:latin typeface="Trebuchet MS" panose="020B0703020202090204" pitchFamily="34" charset="0"/>
                </a:rPr>
                <a:t>Digital Ready</a:t>
              </a:r>
            </a:p>
          </p:txBody>
        </p:sp>
        <p:pic>
          <p:nvPicPr>
            <p:cNvPr id="16" name="Picture 15" descr="A black background with a black square&#10;&#10;Description automatically generated with medium confidence">
              <a:extLst>
                <a:ext uri="{FF2B5EF4-FFF2-40B4-BE49-F238E27FC236}">
                  <a16:creationId xmlns:a16="http://schemas.microsoft.com/office/drawing/2014/main" id="{7EDF89DD-5F8F-3AC3-C355-94E526B0782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364448" y="1188931"/>
              <a:ext cx="288000" cy="288000"/>
            </a:xfrm>
            <a:prstGeom prst="rect">
              <a:avLst/>
            </a:prstGeom>
          </p:spPr>
        </p:pic>
      </p:grpSp>
      <p:grpSp>
        <p:nvGrpSpPr>
          <p:cNvPr id="7" name="Group 6">
            <a:extLst>
              <a:ext uri="{FF2B5EF4-FFF2-40B4-BE49-F238E27FC236}">
                <a16:creationId xmlns:a16="http://schemas.microsoft.com/office/drawing/2014/main" id="{73DF9D4A-30F6-1225-2953-7B34CBA1465D}"/>
              </a:ext>
            </a:extLst>
          </p:cNvPr>
          <p:cNvGrpSpPr/>
          <p:nvPr/>
        </p:nvGrpSpPr>
        <p:grpSpPr>
          <a:xfrm>
            <a:off x="323850" y="983733"/>
            <a:ext cx="2114986" cy="1260000"/>
            <a:chOff x="323850" y="983733"/>
            <a:chExt cx="2114986" cy="1260000"/>
          </a:xfrm>
        </p:grpSpPr>
        <p:sp>
          <p:nvSpPr>
            <p:cNvPr id="2" name="Rectangle 1">
              <a:extLst>
                <a:ext uri="{FF2B5EF4-FFF2-40B4-BE49-F238E27FC236}">
                  <a16:creationId xmlns:a16="http://schemas.microsoft.com/office/drawing/2014/main" id="{689638E7-582D-315C-BFEA-A2C44E32E248}"/>
                </a:ext>
              </a:extLst>
            </p:cNvPr>
            <p:cNvSpPr/>
            <p:nvPr/>
          </p:nvSpPr>
          <p:spPr>
            <a:xfrm>
              <a:off x="323850" y="983733"/>
              <a:ext cx="2114986" cy="1260000"/>
            </a:xfrm>
            <a:prstGeom prst="rect">
              <a:avLst/>
            </a:prstGeom>
            <a:solidFill>
              <a:srgbClr val="10253F">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b="1" dirty="0">
                <a:solidFill>
                  <a:prstClr val="white"/>
                </a:solidFill>
                <a:latin typeface="Trebuchet MS" panose="020B0703020202090204" pitchFamily="34" charset="0"/>
              </a:endParaRPr>
            </a:p>
          </p:txBody>
        </p:sp>
        <p:sp>
          <p:nvSpPr>
            <p:cNvPr id="22" name="TextBox 21">
              <a:extLst>
                <a:ext uri="{FF2B5EF4-FFF2-40B4-BE49-F238E27FC236}">
                  <a16:creationId xmlns:a16="http://schemas.microsoft.com/office/drawing/2014/main" id="{86E9AF01-4771-3591-C522-92F6BE10A535}"/>
                </a:ext>
              </a:extLst>
            </p:cNvPr>
            <p:cNvSpPr txBox="1"/>
            <p:nvPr/>
          </p:nvSpPr>
          <p:spPr>
            <a:xfrm>
              <a:off x="447745" y="1640997"/>
              <a:ext cx="1867197" cy="523220"/>
            </a:xfrm>
            <a:prstGeom prst="rect">
              <a:avLst/>
            </a:prstGeom>
            <a:noFill/>
          </p:spPr>
          <p:txBody>
            <a:bodyPr wrap="square" rtlCol="0">
              <a:spAutoFit/>
            </a:bodyPr>
            <a:lstStyle/>
            <a:p>
              <a:pPr algn="ctr" defTabSz="457189">
                <a:defRPr/>
              </a:pPr>
              <a:r>
                <a:rPr lang="en-US" sz="1400" b="1" dirty="0">
                  <a:solidFill>
                    <a:srgbClr val="BFD72F"/>
                  </a:solidFill>
                  <a:latin typeface="Trebuchet MS" panose="020B0703020202090204" pitchFamily="34" charset="0"/>
                </a:rPr>
                <a:t>Hybrid </a:t>
              </a:r>
            </a:p>
            <a:p>
              <a:pPr algn="ctr" defTabSz="457189">
                <a:defRPr/>
              </a:pPr>
              <a:r>
                <a:rPr lang="en-US" sz="1400" b="1" dirty="0">
                  <a:solidFill>
                    <a:srgbClr val="BFD72F"/>
                  </a:solidFill>
                  <a:latin typeface="Trebuchet MS" panose="020B0703020202090204" pitchFamily="34" charset="0"/>
                </a:rPr>
                <a:t>Access Strategy</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93F5EE4A-4AA1-51E3-6E0F-635AA0FEF13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237343" y="1188931"/>
              <a:ext cx="288000" cy="288000"/>
            </a:xfrm>
            <a:prstGeom prst="rect">
              <a:avLst/>
            </a:prstGeom>
          </p:spPr>
        </p:pic>
      </p:grpSp>
      <p:grpSp>
        <p:nvGrpSpPr>
          <p:cNvPr id="13" name="Group 12">
            <a:extLst>
              <a:ext uri="{FF2B5EF4-FFF2-40B4-BE49-F238E27FC236}">
                <a16:creationId xmlns:a16="http://schemas.microsoft.com/office/drawing/2014/main" id="{F57586ED-A18A-FEE7-C114-CE1B13A5D7A1}"/>
              </a:ext>
            </a:extLst>
          </p:cNvPr>
          <p:cNvGrpSpPr/>
          <p:nvPr/>
        </p:nvGrpSpPr>
        <p:grpSpPr>
          <a:xfrm>
            <a:off x="4578060" y="983733"/>
            <a:ext cx="2114986" cy="1260000"/>
            <a:chOff x="4578060" y="983733"/>
            <a:chExt cx="2114986" cy="1260000"/>
          </a:xfrm>
        </p:grpSpPr>
        <p:sp>
          <p:nvSpPr>
            <p:cNvPr id="5" name="Rectangle 4">
              <a:extLst>
                <a:ext uri="{FF2B5EF4-FFF2-40B4-BE49-F238E27FC236}">
                  <a16:creationId xmlns:a16="http://schemas.microsoft.com/office/drawing/2014/main" id="{1993E7CA-BC22-43E9-BD91-1794BBE652E3}"/>
                </a:ext>
              </a:extLst>
            </p:cNvPr>
            <p:cNvSpPr/>
            <p:nvPr/>
          </p:nvSpPr>
          <p:spPr>
            <a:xfrm>
              <a:off x="4578060" y="983733"/>
              <a:ext cx="2114986" cy="1260000"/>
            </a:xfrm>
            <a:prstGeom prst="rect">
              <a:avLst/>
            </a:prstGeom>
            <a:solidFill>
              <a:srgbClr val="10253F">
                <a:alpha val="6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89">
                <a:defRPr/>
              </a:pPr>
              <a:endParaRPr lang="en-US" sz="1600" b="1" dirty="0">
                <a:solidFill>
                  <a:prstClr val="white"/>
                </a:solidFill>
                <a:latin typeface="Trebuchet MS" panose="020B0703020202090204" pitchFamily="34" charset="0"/>
              </a:endParaRPr>
            </a:p>
          </p:txBody>
        </p:sp>
        <p:sp>
          <p:nvSpPr>
            <p:cNvPr id="35" name="TextBox 34">
              <a:extLst>
                <a:ext uri="{FF2B5EF4-FFF2-40B4-BE49-F238E27FC236}">
                  <a16:creationId xmlns:a16="http://schemas.microsoft.com/office/drawing/2014/main" id="{B4BFF7FE-6A8A-1262-7F2E-F012FB393098}"/>
                </a:ext>
              </a:extLst>
            </p:cNvPr>
            <p:cNvSpPr txBox="1"/>
            <p:nvPr/>
          </p:nvSpPr>
          <p:spPr>
            <a:xfrm>
              <a:off x="4668994" y="1640997"/>
              <a:ext cx="1933118" cy="523220"/>
            </a:xfrm>
            <a:prstGeom prst="rect">
              <a:avLst/>
            </a:prstGeom>
            <a:noFill/>
          </p:spPr>
          <p:txBody>
            <a:bodyPr wrap="square" rtlCol="0">
              <a:spAutoFit/>
            </a:bodyPr>
            <a:lstStyle/>
            <a:p>
              <a:pPr algn="ctr" defTabSz="457189">
                <a:defRPr/>
              </a:pPr>
              <a:r>
                <a:rPr lang="en-US" sz="1400" b="1" dirty="0">
                  <a:solidFill>
                    <a:srgbClr val="BFD72F"/>
                  </a:solidFill>
                  <a:latin typeface="Trebuchet MS" panose="020B0703020202090204" pitchFamily="34" charset="0"/>
                </a:rPr>
                <a:t>Designed for Mission Critical Networks</a:t>
              </a:r>
            </a:p>
          </p:txBody>
        </p:sp>
        <p:pic>
          <p:nvPicPr>
            <p:cNvPr id="21" name="Picture 20" descr="A black background with a black square&#10;&#10;Description automatically generated with medium confidence">
              <a:extLst>
                <a:ext uri="{FF2B5EF4-FFF2-40B4-BE49-F238E27FC236}">
                  <a16:creationId xmlns:a16="http://schemas.microsoft.com/office/drawing/2014/main" id="{12FF7E56-A058-C172-DB98-56B97BEBE436}"/>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491553" y="1188931"/>
              <a:ext cx="288000" cy="288000"/>
            </a:xfrm>
            <a:prstGeom prst="rect">
              <a:avLst/>
            </a:prstGeom>
          </p:spPr>
        </p:pic>
      </p:grpSp>
      <p:sp>
        <p:nvSpPr>
          <p:cNvPr id="8" name="TextBox 7">
            <a:extLst>
              <a:ext uri="{FF2B5EF4-FFF2-40B4-BE49-F238E27FC236}">
                <a16:creationId xmlns:a16="http://schemas.microsoft.com/office/drawing/2014/main" id="{A2077BB9-689C-8AC4-CC05-8BD7BF19675C}"/>
              </a:ext>
            </a:extLst>
          </p:cNvPr>
          <p:cNvSpPr txBox="1"/>
          <p:nvPr/>
        </p:nvSpPr>
        <p:spPr>
          <a:xfrm>
            <a:off x="323850" y="4633743"/>
            <a:ext cx="8496299" cy="276999"/>
          </a:xfrm>
          <a:prstGeom prst="rect">
            <a:avLst/>
          </a:prstGeom>
          <a:noFill/>
        </p:spPr>
        <p:txBody>
          <a:bodyPr wrap="square">
            <a:spAutoFit/>
          </a:bodyPr>
          <a:lstStyle/>
          <a:p>
            <a:pPr algn="ctr"/>
            <a:r>
              <a:rPr lang="en-US" sz="1200" b="1" i="1" dirty="0">
                <a:solidFill>
                  <a:srgbClr val="BED730"/>
                </a:solidFill>
                <a:latin typeface="Trebuchet MS" panose="020B0703020202090204" pitchFamily="34" charset="0"/>
              </a:rPr>
              <a:t>Empowering organizations with Network consolidation and transformation  </a:t>
            </a:r>
          </a:p>
        </p:txBody>
      </p:sp>
    </p:spTree>
    <p:extLst>
      <p:ext uri="{BB962C8B-B14F-4D97-AF65-F5344CB8AC3E}">
        <p14:creationId xmlns:p14="http://schemas.microsoft.com/office/powerpoint/2010/main" val="381418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strVal val="4*#ppt_w"/>
                                          </p:val>
                                        </p:tav>
                                        <p:tav tm="100000">
                                          <p:val>
                                            <p:strVal val="#ppt_w"/>
                                          </p:val>
                                        </p:tav>
                                      </p:tavLst>
                                    </p:anim>
                                    <p:anim calcmode="lin" valueType="num">
                                      <p:cBhvr>
                                        <p:cTn id="37" dur="5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strVal val="4*#ppt_w"/>
                                          </p:val>
                                        </p:tav>
                                        <p:tav tm="100000">
                                          <p:val>
                                            <p:strVal val="#ppt_w"/>
                                          </p:val>
                                        </p:tav>
                                      </p:tavLst>
                                    </p:anim>
                                    <p:anim calcmode="lin" valueType="num">
                                      <p:cBhvr>
                                        <p:cTn id="43" dur="500" fill="hold"/>
                                        <p:tgtEl>
                                          <p:spTgt spid="27"/>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32"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500" fill="hold"/>
                                        <p:tgtEl>
                                          <p:spTgt spid="36"/>
                                        </p:tgtEl>
                                        <p:attrNameLst>
                                          <p:attrName>ppt_w</p:attrName>
                                        </p:attrNameLst>
                                      </p:cBhvr>
                                      <p:tavLst>
                                        <p:tav tm="0">
                                          <p:val>
                                            <p:strVal val="4*#ppt_w"/>
                                          </p:val>
                                        </p:tav>
                                        <p:tav tm="100000">
                                          <p:val>
                                            <p:strVal val="#ppt_w"/>
                                          </p:val>
                                        </p:tav>
                                      </p:tavLst>
                                    </p:anim>
                                    <p:anim calcmode="lin" valueType="num">
                                      <p:cBhvr>
                                        <p:cTn id="49" dur="50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42" presetClass="entr" presetSubtype="0" fill="hold" grpId="0"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36"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oh2uWxmHLx1ko5gRSCM6A"/>
</p:tagLst>
</file>

<file path=ppt/theme/theme1.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5558</TotalTime>
  <Words>1784</Words>
  <Application>Microsoft Office PowerPoint</Application>
  <PresentationFormat>On-screen Show (16:9)</PresentationFormat>
  <Paragraphs>311</Paragraphs>
  <Slides>17</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Aptos</vt:lpstr>
      <vt:lpstr>Arial</vt:lpstr>
      <vt:lpstr>Calibri</vt:lpstr>
      <vt:lpstr>CiscoSansTT ExtraLight</vt:lpstr>
      <vt:lpstr>TheSansOffice</vt:lpstr>
      <vt:lpstr>Trebuchet MS</vt:lpstr>
      <vt:lpstr>Wingdings</vt:lpstr>
      <vt:lpstr>11_Sify Theme Nov20</vt:lpstr>
      <vt:lpstr>think-cell Slide</vt:lpstr>
      <vt:lpstr>PowerPoint Presentation</vt:lpstr>
      <vt:lpstr>agenda</vt:lpstr>
      <vt:lpstr>manufacturing BUSINESS PRIORITIES</vt:lpstr>
      <vt:lpstr>Business Priorities translating to technology demands </vt:lpstr>
      <vt:lpstr>Where are we moving?</vt:lpstr>
      <vt:lpstr>Manufacturing 4.0  5.0</vt:lpstr>
      <vt:lpstr>Manufacturing use cases and networks</vt:lpstr>
      <vt:lpstr>PowerPoint Presentation</vt:lpstr>
      <vt:lpstr>Sify’s NETWORK INFRASTRUCTURE &amp; managed SERVICES</vt:lpstr>
      <vt:lpstr>NETWORK DIGITAL MANAGED SERVICES </vt:lpstr>
      <vt:lpstr>Smart manufacturing solutions</vt:lpstr>
      <vt:lpstr>NETWORK DIGITAL SERVICE DELIVERY PLATFORM </vt:lpstr>
      <vt:lpstr>MANAGED SD-WAN SERVICES</vt:lpstr>
      <vt:lpstr>SASE SERVICES</vt:lpstr>
      <vt:lpstr>MANAGED NETWORK Digital SERVICES Capabilities</vt:lpstr>
      <vt:lpstr>Sify’s strong presence in India’s manufacturing sector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Shombit Roy</dc:creator>
  <cp:lastModifiedBy>Shombit Roy</cp:lastModifiedBy>
  <cp:revision>47</cp:revision>
  <dcterms:created xsi:type="dcterms:W3CDTF">2024-06-10T20:31:21Z</dcterms:created>
  <dcterms:modified xsi:type="dcterms:W3CDTF">2024-06-19T09:34:10Z</dcterms:modified>
</cp:coreProperties>
</file>