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</p:sldMasterIdLst>
  <p:notesMasterIdLst>
    <p:notesMasterId r:id="rId49"/>
  </p:notesMasterIdLst>
  <p:sldIdLst>
    <p:sldId id="308" r:id="rId3"/>
    <p:sldId id="340" r:id="rId4"/>
    <p:sldId id="341" r:id="rId5"/>
    <p:sldId id="347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2555" r:id="rId14"/>
    <p:sldId id="356" r:id="rId15"/>
    <p:sldId id="320" r:id="rId16"/>
    <p:sldId id="321" r:id="rId17"/>
    <p:sldId id="322" r:id="rId18"/>
    <p:sldId id="348" r:id="rId19"/>
    <p:sldId id="323" r:id="rId20"/>
    <p:sldId id="349" r:id="rId21"/>
    <p:sldId id="357" r:id="rId22"/>
    <p:sldId id="324" r:id="rId23"/>
    <p:sldId id="325" r:id="rId24"/>
    <p:sldId id="326" r:id="rId25"/>
    <p:sldId id="327" r:id="rId26"/>
    <p:sldId id="328" r:id="rId27"/>
    <p:sldId id="330" r:id="rId28"/>
    <p:sldId id="331" r:id="rId29"/>
    <p:sldId id="350" r:id="rId30"/>
    <p:sldId id="358" r:id="rId31"/>
    <p:sldId id="332" r:id="rId32"/>
    <p:sldId id="355" r:id="rId33"/>
    <p:sldId id="351" r:id="rId34"/>
    <p:sldId id="359" r:id="rId35"/>
    <p:sldId id="333" r:id="rId36"/>
    <p:sldId id="334" r:id="rId37"/>
    <p:sldId id="335" r:id="rId38"/>
    <p:sldId id="336" r:id="rId39"/>
    <p:sldId id="337" r:id="rId40"/>
    <p:sldId id="362" r:id="rId41"/>
    <p:sldId id="354" r:id="rId42"/>
    <p:sldId id="338" r:id="rId43"/>
    <p:sldId id="361" r:id="rId44"/>
    <p:sldId id="309" r:id="rId45"/>
    <p:sldId id="310" r:id="rId46"/>
    <p:sldId id="311" r:id="rId47"/>
    <p:sldId id="263" r:id="rId48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58" userDrawn="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27">
          <p15:clr>
            <a:srgbClr val="A4A3A4"/>
          </p15:clr>
        </p15:guide>
        <p15:guide id="6" pos="2881">
          <p15:clr>
            <a:srgbClr val="A4A3A4"/>
          </p15:clr>
        </p15:guide>
        <p15:guide id="7" pos="2789" userDrawn="1">
          <p15:clr>
            <a:srgbClr val="A4A3A4"/>
          </p15:clr>
        </p15:guide>
        <p15:guide id="8" pos="2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9B"/>
    <a:srgbClr val="C0BEBF"/>
    <a:srgbClr val="595959"/>
    <a:srgbClr val="FCD5B5"/>
    <a:srgbClr val="E7B8B7"/>
    <a:srgbClr val="92CEDE"/>
    <a:srgbClr val="CBC1DB"/>
    <a:srgbClr val="8FB4E0"/>
    <a:srgbClr val="C1ACD3"/>
    <a:srgbClr val="9D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3174E-6D0B-4FB8-BC39-7ED461E09561}" v="1" dt="2019-09-03T11:03:42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8" autoAdjust="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762" y="138"/>
      </p:cViewPr>
      <p:guideLst>
        <p:guide orient="horz" pos="645"/>
        <p:guide orient="horz" pos="2958"/>
        <p:guide orient="horz" pos="395"/>
        <p:guide pos="226"/>
        <p:guide pos="5527"/>
        <p:guide pos="2881"/>
        <p:guide pos="2789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9085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82E-3"/>
          <c:y val="5.2083333333333409E-3"/>
          <c:w val="0.99487166647889202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4-4BC7-8A11-13EFB94C9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731520"/>
        <c:axId val="202733056"/>
      </c:barChart>
      <c:catAx>
        <c:axId val="2027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33056"/>
        <c:crosses val="autoZero"/>
        <c:auto val="1"/>
        <c:lblAlgn val="ctr"/>
        <c:lblOffset val="100"/>
        <c:noMultiLvlLbl val="0"/>
      </c:catAx>
      <c:valAx>
        <c:axId val="20273305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2027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FB4E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2-4DC1-91CE-EE0E027EC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2750976"/>
        <c:axId val="202797824"/>
      </c:barChart>
      <c:catAx>
        <c:axId val="2027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797824"/>
        <c:crosses val="autoZero"/>
        <c:auto val="1"/>
        <c:lblAlgn val="ctr"/>
        <c:lblOffset val="100"/>
        <c:noMultiLvlLbl val="0"/>
      </c:catAx>
      <c:valAx>
        <c:axId val="20279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75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80</c:v>
                </c:pt>
                <c:pt idx="2">
                  <c:v>94</c:v>
                </c:pt>
                <c:pt idx="3">
                  <c:v>140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4-4589-B48D-036F5F1313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rgbClr val="C4D8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997</c:v>
                </c:pt>
                <c:pt idx="1">
                  <c:v>1207</c:v>
                </c:pt>
                <c:pt idx="2">
                  <c:v>1410</c:v>
                </c:pt>
                <c:pt idx="3">
                  <c:v>1703</c:v>
                </c:pt>
                <c:pt idx="4">
                  <c:v>1910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4-4589-B48D-036F5F131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857088"/>
        <c:axId val="202887552"/>
      </c:barChart>
      <c:catAx>
        <c:axId val="2028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887552"/>
        <c:crosses val="autoZero"/>
        <c:auto val="1"/>
        <c:lblAlgn val="ctr"/>
        <c:lblOffset val="100"/>
        <c:noMultiLvlLbl val="0"/>
      </c:catAx>
      <c:valAx>
        <c:axId val="20288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8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9-4C54-A709-A217D84FB7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rgbClr val="CBC1D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9-4C54-A709-A217D84FB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2779264"/>
        <c:axId val="202781056"/>
      </c:barChart>
      <c:catAx>
        <c:axId val="202779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81056"/>
        <c:crosses val="autoZero"/>
        <c:auto val="1"/>
        <c:lblAlgn val="ctr"/>
        <c:lblOffset val="100"/>
        <c:noMultiLvlLbl val="0"/>
      </c:catAx>
      <c:valAx>
        <c:axId val="20278105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79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19E-2"/>
          <c:y val="0.82985224677519631"/>
          <c:w val="0.89999995122519905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9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5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9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432" indent="0">
              <a:buNone/>
              <a:defRPr sz="2100"/>
            </a:lvl2pPr>
            <a:lvl3pPr marL="696864" indent="0">
              <a:buNone/>
              <a:defRPr sz="1800"/>
            </a:lvl3pPr>
            <a:lvl4pPr marL="1045296" indent="0">
              <a:buNone/>
              <a:defRPr sz="1500"/>
            </a:lvl4pPr>
            <a:lvl5pPr marL="1393728" indent="0">
              <a:buNone/>
              <a:defRPr sz="1500"/>
            </a:lvl5pPr>
            <a:lvl6pPr marL="1742161" indent="0">
              <a:buNone/>
              <a:defRPr sz="1500"/>
            </a:lvl6pPr>
            <a:lvl7pPr marL="2090593" indent="0">
              <a:buNone/>
              <a:defRPr sz="1500"/>
            </a:lvl7pPr>
            <a:lvl8pPr marL="2439025" indent="0">
              <a:buNone/>
              <a:defRPr sz="1500"/>
            </a:lvl8pPr>
            <a:lvl9pPr marL="278745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8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918835" y="2076200"/>
            <a:ext cx="3304448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fld id="{31955FAA-B548-4C42-A7F7-1EE7353C52E3}" type="datetimeFigureOut">
              <a:rPr lang="en-IN" sz="14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/>
              <a:t>19-09-2023</a:t>
            </a:fld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71" r:id="rId8"/>
    <p:sldLayoutId id="2147483700" r:id="rId9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68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6968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24" indent="-261324" algn="l" defTabSz="6968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202" indent="-217770" algn="l" defTabSz="696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080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12" indent="-174216" algn="l" defTabSz="6968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945" indent="-174216" algn="l" defTabSz="6968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377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gif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29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gif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jpeg"/><Relationship Id="rId27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essar.com/wp-content/uploads/2018/04/banne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t="10426" b="5006"/>
          <a:stretch/>
        </p:blipFill>
        <p:spPr bwMode="auto">
          <a:xfrm>
            <a:off x="-2" y="0"/>
            <a:ext cx="9144002" cy="5143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-1" y="3235024"/>
            <a:ext cx="9144001" cy="1599104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3235024"/>
            <a:ext cx="9144000" cy="47314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4786814"/>
            <a:ext cx="9144000" cy="47314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571549" y="3535301"/>
            <a:ext cx="0" cy="998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essar oil and gas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04" y="3608706"/>
            <a:ext cx="1904719" cy="5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13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362983" y="3318368"/>
            <a:ext cx="7909289" cy="830997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  <a:t>CAPABILITY PRESENTATION TO </a:t>
            </a:r>
            <a:b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</a:br>
            <a: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  <a:t>ESSAR OIL &amp; GAS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62983" y="4484003"/>
            <a:ext cx="5996585" cy="2410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03960" rtl="0" eaLnBrk="1" latinLnBrk="0" hangingPunct="1">
              <a:lnSpc>
                <a:spcPct val="105000"/>
              </a:lnSpc>
              <a:spcBef>
                <a:spcPts val="1800"/>
              </a:spcBef>
              <a:buFont typeface="Arial" pitchFamily="34" charset="0"/>
              <a:buNone/>
              <a:tabLst>
                <a:tab pos="9348307" algn="r"/>
              </a:tabLst>
              <a:defRPr lang="en-US" sz="1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Font typeface="Arial" pitchFamily="34" charset="0"/>
              <a:buNone/>
              <a:tabLst>
                <a:tab pos="9348307" algn="r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Garamond" pitchFamily="18" charset="0"/>
              <a:buChar char="►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58756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1244" indent="0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345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1600" dirty="0">
                <a:latin typeface="Trebuchet MS" panose="020B0603020202020204" pitchFamily="34" charset="0"/>
              </a:rPr>
              <a:t>Jun’18</a:t>
            </a:r>
          </a:p>
        </p:txBody>
      </p:sp>
    </p:spTree>
    <p:extLst>
      <p:ext uri="{BB962C8B-B14F-4D97-AF65-F5344CB8AC3E}">
        <p14:creationId xmlns:p14="http://schemas.microsoft.com/office/powerpoint/2010/main" val="23953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0764" cy="51435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15" name="Picture 2" descr="https://www.essar.com/wp-content/uploads/2018/04/Essar-Oil-Gas-EnP-CBM-Raniganj-H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35706"/>
          <a:stretch/>
        </p:blipFill>
        <p:spPr bwMode="auto">
          <a:xfrm>
            <a:off x="0" y="1178089"/>
            <a:ext cx="9144000" cy="27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178088"/>
            <a:ext cx="9144001" cy="2790579"/>
          </a:xfrm>
          <a:prstGeom prst="rect">
            <a:avLst/>
          </a:prstGeom>
          <a:solidFill>
            <a:schemeClr val="tx1">
              <a:lumMod val="75000"/>
              <a:lumOff val="25000"/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157879"/>
            <a:ext cx="7920000" cy="830997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DATA CENTER AND CLOUD </a:t>
            </a:r>
            <a:br>
              <a:rPr lang="en-US" cap="all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TRANSFORMATION CAPABILITIES</a:t>
            </a:r>
          </a:p>
        </p:txBody>
      </p:sp>
      <p:pic>
        <p:nvPicPr>
          <p:cNvPr id="19" name="Picture 2" descr="Image result for essar oil and gas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77199"/>
            <a:ext cx="989965" cy="3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06510" y="1178088"/>
            <a:ext cx="1465634" cy="829997"/>
            <a:chOff x="9753599" y="1"/>
            <a:chExt cx="1739885" cy="985307"/>
          </a:xfrm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892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88499"/>
            <a:ext cx="7538400" cy="646321"/>
          </a:xfrm>
        </p:spPr>
        <p:txBody>
          <a:bodyPr>
            <a:spAutoFit/>
          </a:bodyPr>
          <a:lstStyle/>
          <a:p>
            <a:r>
              <a:rPr lang="en-IN" dirty="0"/>
              <a:t>Data Center and Cloud Services Driven Infrastructure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6316425" y="3195335"/>
            <a:ext cx="2370376" cy="116209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466780" y="1129125"/>
            <a:ext cx="1853636" cy="1714463"/>
          </a:xfrm>
          <a:prstGeom prst="roundRect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2615186" y="1124139"/>
            <a:ext cx="1853636" cy="1714463"/>
          </a:xfrm>
          <a:prstGeom prst="roundRect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2615186" y="2910766"/>
            <a:ext cx="1853636" cy="1714463"/>
          </a:xfrm>
          <a:prstGeom prst="roundRect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468822" y="2903030"/>
            <a:ext cx="1853636" cy="1714463"/>
          </a:xfrm>
          <a:prstGeom prst="roundRect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ounded Rectangle 109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11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43200" y="324987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05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863642" y="1364683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050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597381" y="3195334"/>
            <a:ext cx="1596518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05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05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6"/>
            <a:ext cx="167400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9984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514350" y="3823081"/>
            <a:ext cx="1816395" cy="3348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242650"/>
            <a:ext cx="185723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84337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946648"/>
            <a:ext cx="1827518" cy="363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38850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</p:spTree>
    <p:extLst>
      <p:ext uri="{BB962C8B-B14F-4D97-AF65-F5344CB8AC3E}">
        <p14:creationId xmlns:p14="http://schemas.microsoft.com/office/powerpoint/2010/main" val="386506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92674" y="951548"/>
            <a:ext cx="3936063" cy="813401"/>
            <a:chOff x="4992674" y="951548"/>
            <a:chExt cx="3936063" cy="81340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028837" y="951548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4242CA-6CDE-4CF8-9C85-91289AD315A2}"/>
                </a:ext>
              </a:extLst>
            </p:cNvPr>
            <p:cNvSpPr txBox="1"/>
            <p:nvPr/>
          </p:nvSpPr>
          <p:spPr>
            <a:xfrm>
              <a:off x="7018177" y="1116348"/>
              <a:ext cx="191056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Discovery &amp; Assessment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ROI Analysis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 Roadmap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DEF28D84-FE1E-43E3-9074-268AB7ED4136}"/>
                </a:ext>
              </a:extLst>
            </p:cNvPr>
            <p:cNvSpPr/>
            <p:nvPr/>
          </p:nvSpPr>
          <p:spPr>
            <a:xfrm>
              <a:off x="4992674" y="1316541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0BC842-941A-4889-AA24-BFEAF996B63B}"/>
                </a:ext>
              </a:extLst>
            </p:cNvPr>
            <p:cNvSpPr txBox="1"/>
            <p:nvPr/>
          </p:nvSpPr>
          <p:spPr>
            <a:xfrm>
              <a:off x="5521749" y="960806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AA8AAD-28DE-4A53-95C7-C96C70E532C5}"/>
                </a:ext>
              </a:extLst>
            </p:cNvPr>
            <p:cNvSpPr txBox="1"/>
            <p:nvPr/>
          </p:nvSpPr>
          <p:spPr>
            <a:xfrm>
              <a:off x="5541891" y="1116315"/>
              <a:ext cx="1358064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 Fit IT Strategy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Optimized IT and OPS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7792" y="941477"/>
            <a:ext cx="2771631" cy="745827"/>
            <a:chOff x="1117792" y="941477"/>
            <a:chExt cx="2771631" cy="7458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117792" y="960882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554985" y="94147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136086" y="1109386"/>
              <a:ext cx="154996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567786" y="1087140"/>
              <a:ext cx="92956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317923" y="1161095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Data Center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3891204" y="2120685"/>
            <a:ext cx="1186990" cy="1186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4800099" y="2884068"/>
            <a:ext cx="3949963" cy="1862701"/>
            <a:chOff x="4906963" y="2714627"/>
            <a:chExt cx="3949963" cy="1862701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CBC1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48301" y="3017423"/>
              <a:ext cx="90281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942887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290499" lvl="3" indent="-109532" defTabSz="914378">
                <a:buFont typeface="Courier New" panose="02070309020205020404" pitchFamily="49" charset="0"/>
                <a:buChar char="o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2945152" y="3329736"/>
            <a:ext cx="3130006" cy="1449513"/>
            <a:chOff x="3052015" y="3170238"/>
            <a:chExt cx="3130006" cy="1449513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rgbClr val="92CE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399461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32620"/>
              <a:ext cx="171786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46545"/>
              <a:ext cx="1412144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3973318"/>
              <a:ext cx="79842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07940" y="3430068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88048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571500" y="2871366"/>
            <a:ext cx="3636752" cy="1167341"/>
            <a:chOff x="678364" y="2701926"/>
            <a:chExt cx="3636752" cy="1167341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E7B8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54596" y="2978472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562475" y="1952704"/>
            <a:ext cx="3348626" cy="1099638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rgbClr val="C4D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71686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82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6">
            <a:extLst>
              <a:ext uri="{FF2B5EF4-FFF2-40B4-BE49-F238E27FC236}">
                <a16:creationId xmlns:a16="http://schemas.microsoft.com/office/drawing/2014/main" id="{A857DC6A-4C6B-45E4-B94A-ADD9CA69369A}"/>
              </a:ext>
            </a:extLst>
          </p:cNvPr>
          <p:cNvSpPr>
            <a:spLocks/>
          </p:cNvSpPr>
          <p:nvPr/>
        </p:nvSpPr>
        <p:spPr bwMode="auto">
          <a:xfrm>
            <a:off x="3404687" y="1383879"/>
            <a:ext cx="1154113" cy="938213"/>
          </a:xfrm>
          <a:custGeom>
            <a:avLst/>
            <a:gdLst>
              <a:gd name="T0" fmla="*/ 654 w 797"/>
              <a:gd name="T1" fmla="*/ 0 h 648"/>
              <a:gd name="T2" fmla="*/ 651 w 797"/>
              <a:gd name="T3" fmla="*/ 0 h 648"/>
              <a:gd name="T4" fmla="*/ 15 w 797"/>
              <a:gd name="T5" fmla="*/ 330 h 648"/>
              <a:gd name="T6" fmla="*/ 21 w 797"/>
              <a:gd name="T7" fmla="*/ 386 h 648"/>
              <a:gd name="T8" fmla="*/ 100 w 797"/>
              <a:gd name="T9" fmla="*/ 447 h 648"/>
              <a:gd name="T10" fmla="*/ 121 w 797"/>
              <a:gd name="T11" fmla="*/ 458 h 648"/>
              <a:gd name="T12" fmla="*/ 131 w 797"/>
              <a:gd name="T13" fmla="*/ 449 h 648"/>
              <a:gd name="T14" fmla="*/ 140 w 797"/>
              <a:gd name="T15" fmla="*/ 428 h 648"/>
              <a:gd name="T16" fmla="*/ 179 w 797"/>
              <a:gd name="T17" fmla="*/ 409 h 648"/>
              <a:gd name="T18" fmla="*/ 181 w 797"/>
              <a:gd name="T19" fmla="*/ 409 h 648"/>
              <a:gd name="T20" fmla="*/ 247 w 797"/>
              <a:gd name="T21" fmla="*/ 435 h 648"/>
              <a:gd name="T22" fmla="*/ 288 w 797"/>
              <a:gd name="T23" fmla="*/ 494 h 648"/>
              <a:gd name="T24" fmla="*/ 279 w 797"/>
              <a:gd name="T25" fmla="*/ 537 h 648"/>
              <a:gd name="T26" fmla="*/ 261 w 797"/>
              <a:gd name="T27" fmla="*/ 551 h 648"/>
              <a:gd name="T28" fmla="*/ 270 w 797"/>
              <a:gd name="T29" fmla="*/ 581 h 648"/>
              <a:gd name="T30" fmla="*/ 346 w 797"/>
              <a:gd name="T31" fmla="*/ 640 h 648"/>
              <a:gd name="T32" fmla="*/ 370 w 797"/>
              <a:gd name="T33" fmla="*/ 648 h 648"/>
              <a:gd name="T34" fmla="*/ 403 w 797"/>
              <a:gd name="T35" fmla="*/ 634 h 648"/>
              <a:gd name="T36" fmla="*/ 656 w 797"/>
              <a:gd name="T37" fmla="*/ 495 h 648"/>
              <a:gd name="T38" fmla="*/ 695 w 797"/>
              <a:gd name="T39" fmla="*/ 450 h 648"/>
              <a:gd name="T40" fmla="*/ 694 w 797"/>
              <a:gd name="T41" fmla="*/ 319 h 648"/>
              <a:gd name="T42" fmla="*/ 698 w 797"/>
              <a:gd name="T43" fmla="*/ 273 h 648"/>
              <a:gd name="T44" fmla="*/ 704 w 797"/>
              <a:gd name="T45" fmla="*/ 270 h 648"/>
              <a:gd name="T46" fmla="*/ 710 w 797"/>
              <a:gd name="T47" fmla="*/ 270 h 648"/>
              <a:gd name="T48" fmla="*/ 730 w 797"/>
              <a:gd name="T49" fmla="*/ 279 h 648"/>
              <a:gd name="T50" fmla="*/ 739 w 797"/>
              <a:gd name="T51" fmla="*/ 294 h 648"/>
              <a:gd name="T52" fmla="*/ 761 w 797"/>
              <a:gd name="T53" fmla="*/ 307 h 648"/>
              <a:gd name="T54" fmla="*/ 781 w 797"/>
              <a:gd name="T55" fmla="*/ 297 h 648"/>
              <a:gd name="T56" fmla="*/ 796 w 797"/>
              <a:gd name="T57" fmla="*/ 244 h 648"/>
              <a:gd name="T58" fmla="*/ 780 w 797"/>
              <a:gd name="T59" fmla="*/ 191 h 648"/>
              <a:gd name="T60" fmla="*/ 760 w 797"/>
              <a:gd name="T61" fmla="*/ 181 h 648"/>
              <a:gd name="T62" fmla="*/ 738 w 797"/>
              <a:gd name="T63" fmla="*/ 194 h 648"/>
              <a:gd name="T64" fmla="*/ 729 w 797"/>
              <a:gd name="T65" fmla="*/ 210 h 648"/>
              <a:gd name="T66" fmla="*/ 708 w 797"/>
              <a:gd name="T67" fmla="*/ 220 h 648"/>
              <a:gd name="T68" fmla="*/ 704 w 797"/>
              <a:gd name="T69" fmla="*/ 219 h 648"/>
              <a:gd name="T70" fmla="*/ 697 w 797"/>
              <a:gd name="T71" fmla="*/ 217 h 648"/>
              <a:gd name="T72" fmla="*/ 693 w 797"/>
              <a:gd name="T73" fmla="*/ 171 h 648"/>
              <a:gd name="T74" fmla="*/ 691 w 797"/>
              <a:gd name="T75" fmla="*/ 37 h 648"/>
              <a:gd name="T76" fmla="*/ 654 w 797"/>
              <a:gd name="T7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7" h="648">
                <a:moveTo>
                  <a:pt x="654" y="0"/>
                </a:moveTo>
                <a:cubicBezTo>
                  <a:pt x="653" y="0"/>
                  <a:pt x="652" y="0"/>
                  <a:pt x="651" y="0"/>
                </a:cubicBezTo>
                <a:cubicBezTo>
                  <a:pt x="396" y="22"/>
                  <a:pt x="170" y="146"/>
                  <a:pt x="15" y="330"/>
                </a:cubicBezTo>
                <a:cubicBezTo>
                  <a:pt x="0" y="347"/>
                  <a:pt x="3" y="373"/>
                  <a:pt x="21" y="386"/>
                </a:cubicBezTo>
                <a:cubicBezTo>
                  <a:pt x="100" y="447"/>
                  <a:pt x="100" y="447"/>
                  <a:pt x="100" y="447"/>
                </a:cubicBezTo>
                <a:cubicBezTo>
                  <a:pt x="109" y="454"/>
                  <a:pt x="116" y="458"/>
                  <a:pt x="121" y="458"/>
                </a:cubicBezTo>
                <a:cubicBezTo>
                  <a:pt x="126" y="458"/>
                  <a:pt x="129" y="455"/>
                  <a:pt x="131" y="449"/>
                </a:cubicBezTo>
                <a:cubicBezTo>
                  <a:pt x="132" y="442"/>
                  <a:pt x="135" y="435"/>
                  <a:pt x="140" y="428"/>
                </a:cubicBezTo>
                <a:cubicBezTo>
                  <a:pt x="149" y="417"/>
                  <a:pt x="163" y="410"/>
                  <a:pt x="179" y="409"/>
                </a:cubicBezTo>
                <a:cubicBezTo>
                  <a:pt x="180" y="409"/>
                  <a:pt x="181" y="409"/>
                  <a:pt x="181" y="409"/>
                </a:cubicBezTo>
                <a:cubicBezTo>
                  <a:pt x="203" y="409"/>
                  <a:pt x="226" y="418"/>
                  <a:pt x="247" y="435"/>
                </a:cubicBezTo>
                <a:cubicBezTo>
                  <a:pt x="269" y="451"/>
                  <a:pt x="283" y="472"/>
                  <a:pt x="288" y="494"/>
                </a:cubicBezTo>
                <a:cubicBezTo>
                  <a:pt x="292" y="509"/>
                  <a:pt x="288" y="525"/>
                  <a:pt x="279" y="537"/>
                </a:cubicBezTo>
                <a:cubicBezTo>
                  <a:pt x="274" y="543"/>
                  <a:pt x="268" y="548"/>
                  <a:pt x="261" y="551"/>
                </a:cubicBezTo>
                <a:cubicBezTo>
                  <a:pt x="250" y="556"/>
                  <a:pt x="253" y="567"/>
                  <a:pt x="270" y="581"/>
                </a:cubicBezTo>
                <a:cubicBezTo>
                  <a:pt x="346" y="640"/>
                  <a:pt x="346" y="640"/>
                  <a:pt x="346" y="640"/>
                </a:cubicBezTo>
                <a:cubicBezTo>
                  <a:pt x="353" y="646"/>
                  <a:pt x="362" y="648"/>
                  <a:pt x="370" y="648"/>
                </a:cubicBezTo>
                <a:cubicBezTo>
                  <a:pt x="382" y="648"/>
                  <a:pt x="394" y="643"/>
                  <a:pt x="403" y="634"/>
                </a:cubicBezTo>
                <a:cubicBezTo>
                  <a:pt x="468" y="563"/>
                  <a:pt x="556" y="513"/>
                  <a:pt x="656" y="495"/>
                </a:cubicBezTo>
                <a:cubicBezTo>
                  <a:pt x="678" y="492"/>
                  <a:pt x="696" y="472"/>
                  <a:pt x="695" y="450"/>
                </a:cubicBezTo>
                <a:cubicBezTo>
                  <a:pt x="694" y="319"/>
                  <a:pt x="694" y="319"/>
                  <a:pt x="694" y="319"/>
                </a:cubicBezTo>
                <a:cubicBezTo>
                  <a:pt x="694" y="297"/>
                  <a:pt x="695" y="276"/>
                  <a:pt x="698" y="273"/>
                </a:cubicBezTo>
                <a:cubicBezTo>
                  <a:pt x="700" y="272"/>
                  <a:pt x="702" y="270"/>
                  <a:pt x="704" y="270"/>
                </a:cubicBezTo>
                <a:cubicBezTo>
                  <a:pt x="706" y="270"/>
                  <a:pt x="708" y="270"/>
                  <a:pt x="710" y="270"/>
                </a:cubicBezTo>
                <a:cubicBezTo>
                  <a:pt x="718" y="270"/>
                  <a:pt x="725" y="271"/>
                  <a:pt x="730" y="279"/>
                </a:cubicBezTo>
                <a:cubicBezTo>
                  <a:pt x="733" y="284"/>
                  <a:pt x="736" y="289"/>
                  <a:pt x="739" y="294"/>
                </a:cubicBezTo>
                <a:cubicBezTo>
                  <a:pt x="744" y="303"/>
                  <a:pt x="753" y="307"/>
                  <a:pt x="761" y="307"/>
                </a:cubicBezTo>
                <a:cubicBezTo>
                  <a:pt x="768" y="307"/>
                  <a:pt x="775" y="304"/>
                  <a:pt x="781" y="297"/>
                </a:cubicBezTo>
                <a:cubicBezTo>
                  <a:pt x="792" y="283"/>
                  <a:pt x="797" y="263"/>
                  <a:pt x="796" y="244"/>
                </a:cubicBezTo>
                <a:cubicBezTo>
                  <a:pt x="796" y="225"/>
                  <a:pt x="791" y="205"/>
                  <a:pt x="780" y="191"/>
                </a:cubicBezTo>
                <a:cubicBezTo>
                  <a:pt x="774" y="184"/>
                  <a:pt x="767" y="181"/>
                  <a:pt x="760" y="181"/>
                </a:cubicBezTo>
                <a:cubicBezTo>
                  <a:pt x="752" y="181"/>
                  <a:pt x="743" y="186"/>
                  <a:pt x="738" y="194"/>
                </a:cubicBezTo>
                <a:cubicBezTo>
                  <a:pt x="735" y="200"/>
                  <a:pt x="732" y="205"/>
                  <a:pt x="729" y="210"/>
                </a:cubicBezTo>
                <a:cubicBezTo>
                  <a:pt x="724" y="218"/>
                  <a:pt x="716" y="220"/>
                  <a:pt x="708" y="220"/>
                </a:cubicBezTo>
                <a:cubicBezTo>
                  <a:pt x="706" y="220"/>
                  <a:pt x="705" y="219"/>
                  <a:pt x="704" y="219"/>
                </a:cubicBezTo>
                <a:cubicBezTo>
                  <a:pt x="701" y="219"/>
                  <a:pt x="699" y="218"/>
                  <a:pt x="697" y="217"/>
                </a:cubicBezTo>
                <a:cubicBezTo>
                  <a:pt x="694" y="214"/>
                  <a:pt x="693" y="193"/>
                  <a:pt x="693" y="171"/>
                </a:cubicBezTo>
                <a:cubicBezTo>
                  <a:pt x="691" y="37"/>
                  <a:pt x="691" y="37"/>
                  <a:pt x="691" y="37"/>
                </a:cubicBezTo>
                <a:cubicBezTo>
                  <a:pt x="691" y="16"/>
                  <a:pt x="675" y="0"/>
                  <a:pt x="654" y="0"/>
                </a:cubicBezTo>
              </a:path>
            </a:pathLst>
          </a:custGeom>
          <a:solidFill>
            <a:srgbClr val="FCD5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E6BAEB-3E6E-403F-9235-276C88BE30E5}"/>
              </a:ext>
            </a:extLst>
          </p:cNvPr>
          <p:cNvSpPr txBox="1"/>
          <p:nvPr/>
        </p:nvSpPr>
        <p:spPr>
          <a:xfrm>
            <a:off x="3498378" y="1629953"/>
            <a:ext cx="9605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Apps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Transformation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30BA8683-2438-4D34-A00F-0F17454AB6D2}"/>
              </a:ext>
            </a:extLst>
          </p:cNvPr>
          <p:cNvSpPr>
            <a:spLocks/>
          </p:cNvSpPr>
          <p:nvPr/>
        </p:nvSpPr>
        <p:spPr bwMode="auto">
          <a:xfrm>
            <a:off x="4447673" y="1379115"/>
            <a:ext cx="1027113" cy="893764"/>
          </a:xfrm>
          <a:custGeom>
            <a:avLst/>
            <a:gdLst>
              <a:gd name="T0" fmla="*/ 38 w 710"/>
              <a:gd name="T1" fmla="*/ 0 h 617"/>
              <a:gd name="T2" fmla="*/ 0 w 710"/>
              <a:gd name="T3" fmla="*/ 40 h 617"/>
              <a:gd name="T4" fmla="*/ 1 w 710"/>
              <a:gd name="T5" fmla="*/ 139 h 617"/>
              <a:gd name="T6" fmla="*/ 13 w 710"/>
              <a:gd name="T7" fmla="*/ 166 h 617"/>
              <a:gd name="T8" fmla="*/ 19 w 710"/>
              <a:gd name="T9" fmla="*/ 165 h 617"/>
              <a:gd name="T10" fmla="*/ 41 w 710"/>
              <a:gd name="T11" fmla="*/ 159 h 617"/>
              <a:gd name="T12" fmla="*/ 42 w 710"/>
              <a:gd name="T13" fmla="*/ 159 h 617"/>
              <a:gd name="T14" fmla="*/ 80 w 710"/>
              <a:gd name="T15" fmla="*/ 178 h 617"/>
              <a:gd name="T16" fmla="*/ 103 w 710"/>
              <a:gd name="T17" fmla="*/ 247 h 617"/>
              <a:gd name="T18" fmla="*/ 82 w 710"/>
              <a:gd name="T19" fmla="*/ 316 h 617"/>
              <a:gd name="T20" fmla="*/ 43 w 710"/>
              <a:gd name="T21" fmla="*/ 335 h 617"/>
              <a:gd name="T22" fmla="*/ 42 w 710"/>
              <a:gd name="T23" fmla="*/ 335 h 617"/>
              <a:gd name="T24" fmla="*/ 21 w 710"/>
              <a:gd name="T25" fmla="*/ 330 h 617"/>
              <a:gd name="T26" fmla="*/ 15 w 710"/>
              <a:gd name="T27" fmla="*/ 329 h 617"/>
              <a:gd name="T28" fmla="*/ 3 w 710"/>
              <a:gd name="T29" fmla="*/ 356 h 617"/>
              <a:gd name="T30" fmla="*/ 4 w 710"/>
              <a:gd name="T31" fmla="*/ 452 h 617"/>
              <a:gd name="T32" fmla="*/ 44 w 710"/>
              <a:gd name="T33" fmla="*/ 493 h 617"/>
              <a:gd name="T34" fmla="*/ 289 w 710"/>
              <a:gd name="T35" fmla="*/ 586 h 617"/>
              <a:gd name="T36" fmla="*/ 315 w 710"/>
              <a:gd name="T37" fmla="*/ 608 h 617"/>
              <a:gd name="T38" fmla="*/ 340 w 710"/>
              <a:gd name="T39" fmla="*/ 617 h 617"/>
              <a:gd name="T40" fmla="*/ 370 w 710"/>
              <a:gd name="T41" fmla="*/ 607 h 617"/>
              <a:gd name="T42" fmla="*/ 472 w 710"/>
              <a:gd name="T43" fmla="*/ 524 h 617"/>
              <a:gd name="T44" fmla="*/ 510 w 710"/>
              <a:gd name="T45" fmla="*/ 499 h 617"/>
              <a:gd name="T46" fmla="*/ 510 w 710"/>
              <a:gd name="T47" fmla="*/ 499 h 617"/>
              <a:gd name="T48" fmla="*/ 516 w 710"/>
              <a:gd name="T49" fmla="*/ 502 h 617"/>
              <a:gd name="T50" fmla="*/ 526 w 710"/>
              <a:gd name="T51" fmla="*/ 527 h 617"/>
              <a:gd name="T52" fmla="*/ 519 w 710"/>
              <a:gd name="T53" fmla="*/ 544 h 617"/>
              <a:gd name="T54" fmla="*/ 543 w 710"/>
              <a:gd name="T55" fmla="*/ 578 h 617"/>
              <a:gd name="T56" fmla="*/ 544 w 710"/>
              <a:gd name="T57" fmla="*/ 578 h 617"/>
              <a:gd name="T58" fmla="*/ 594 w 710"/>
              <a:gd name="T59" fmla="*/ 557 h 617"/>
              <a:gd name="T60" fmla="*/ 625 w 710"/>
              <a:gd name="T61" fmla="*/ 511 h 617"/>
              <a:gd name="T62" fmla="*/ 601 w 710"/>
              <a:gd name="T63" fmla="*/ 480 h 617"/>
              <a:gd name="T64" fmla="*/ 597 w 710"/>
              <a:gd name="T65" fmla="*/ 481 h 617"/>
              <a:gd name="T66" fmla="*/ 579 w 710"/>
              <a:gd name="T67" fmla="*/ 484 h 617"/>
              <a:gd name="T68" fmla="*/ 577 w 710"/>
              <a:gd name="T69" fmla="*/ 484 h 617"/>
              <a:gd name="T70" fmla="*/ 556 w 710"/>
              <a:gd name="T71" fmla="*/ 470 h 617"/>
              <a:gd name="T72" fmla="*/ 554 w 710"/>
              <a:gd name="T73" fmla="*/ 463 h 617"/>
              <a:gd name="T74" fmla="*/ 587 w 710"/>
              <a:gd name="T75" fmla="*/ 431 h 617"/>
              <a:gd name="T76" fmla="*/ 691 w 710"/>
              <a:gd name="T77" fmla="*/ 346 h 617"/>
              <a:gd name="T78" fmla="*/ 695 w 710"/>
              <a:gd name="T79" fmla="*/ 291 h 617"/>
              <a:gd name="T80" fmla="*/ 591 w 710"/>
              <a:gd name="T81" fmla="*/ 198 h 617"/>
              <a:gd name="T82" fmla="*/ 39 w 710"/>
              <a:gd name="T83" fmla="*/ 0 h 617"/>
              <a:gd name="T84" fmla="*/ 38 w 710"/>
              <a:gd name="T85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617">
                <a:moveTo>
                  <a:pt x="38" y="0"/>
                </a:moveTo>
                <a:cubicBezTo>
                  <a:pt x="17" y="0"/>
                  <a:pt x="0" y="18"/>
                  <a:pt x="0" y="40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57"/>
                  <a:pt x="5" y="166"/>
                  <a:pt x="13" y="166"/>
                </a:cubicBezTo>
                <a:cubicBezTo>
                  <a:pt x="15" y="166"/>
                  <a:pt x="17" y="166"/>
                  <a:pt x="19" y="165"/>
                </a:cubicBezTo>
                <a:cubicBezTo>
                  <a:pt x="26" y="161"/>
                  <a:pt x="33" y="159"/>
                  <a:pt x="41" y="159"/>
                </a:cubicBezTo>
                <a:cubicBezTo>
                  <a:pt x="41" y="159"/>
                  <a:pt x="41" y="159"/>
                  <a:pt x="42" y="159"/>
                </a:cubicBezTo>
                <a:cubicBezTo>
                  <a:pt x="56" y="159"/>
                  <a:pt x="70" y="166"/>
                  <a:pt x="80" y="178"/>
                </a:cubicBezTo>
                <a:cubicBezTo>
                  <a:pt x="95" y="195"/>
                  <a:pt x="103" y="219"/>
                  <a:pt x="103" y="247"/>
                </a:cubicBezTo>
                <a:cubicBezTo>
                  <a:pt x="104" y="274"/>
                  <a:pt x="96" y="298"/>
                  <a:pt x="82" y="316"/>
                </a:cubicBezTo>
                <a:cubicBezTo>
                  <a:pt x="72" y="328"/>
                  <a:pt x="58" y="335"/>
                  <a:pt x="43" y="335"/>
                </a:cubicBezTo>
                <a:cubicBezTo>
                  <a:pt x="43" y="335"/>
                  <a:pt x="43" y="335"/>
                  <a:pt x="42" y="335"/>
                </a:cubicBezTo>
                <a:cubicBezTo>
                  <a:pt x="35" y="335"/>
                  <a:pt x="27" y="334"/>
                  <a:pt x="21" y="330"/>
                </a:cubicBezTo>
                <a:cubicBezTo>
                  <a:pt x="19" y="329"/>
                  <a:pt x="17" y="329"/>
                  <a:pt x="15" y="329"/>
                </a:cubicBezTo>
                <a:cubicBezTo>
                  <a:pt x="7" y="329"/>
                  <a:pt x="3" y="338"/>
                  <a:pt x="3" y="356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74"/>
                  <a:pt x="22" y="491"/>
                  <a:pt x="44" y="493"/>
                </a:cubicBezTo>
                <a:cubicBezTo>
                  <a:pt x="130" y="499"/>
                  <a:pt x="216" y="529"/>
                  <a:pt x="289" y="586"/>
                </a:cubicBezTo>
                <a:cubicBezTo>
                  <a:pt x="298" y="593"/>
                  <a:pt x="307" y="601"/>
                  <a:pt x="315" y="608"/>
                </a:cubicBezTo>
                <a:cubicBezTo>
                  <a:pt x="322" y="614"/>
                  <a:pt x="331" y="617"/>
                  <a:pt x="340" y="617"/>
                </a:cubicBezTo>
                <a:cubicBezTo>
                  <a:pt x="351" y="617"/>
                  <a:pt x="361" y="614"/>
                  <a:pt x="370" y="607"/>
                </a:cubicBezTo>
                <a:cubicBezTo>
                  <a:pt x="472" y="524"/>
                  <a:pt x="472" y="524"/>
                  <a:pt x="472" y="524"/>
                </a:cubicBezTo>
                <a:cubicBezTo>
                  <a:pt x="489" y="511"/>
                  <a:pt x="506" y="499"/>
                  <a:pt x="510" y="499"/>
                </a:cubicBezTo>
                <a:cubicBezTo>
                  <a:pt x="510" y="499"/>
                  <a:pt x="510" y="499"/>
                  <a:pt x="510" y="499"/>
                </a:cubicBezTo>
                <a:cubicBezTo>
                  <a:pt x="513" y="499"/>
                  <a:pt x="515" y="500"/>
                  <a:pt x="516" y="502"/>
                </a:cubicBezTo>
                <a:cubicBezTo>
                  <a:pt x="523" y="509"/>
                  <a:pt x="529" y="516"/>
                  <a:pt x="526" y="527"/>
                </a:cubicBezTo>
                <a:cubicBezTo>
                  <a:pt x="524" y="533"/>
                  <a:pt x="521" y="538"/>
                  <a:pt x="519" y="544"/>
                </a:cubicBezTo>
                <a:cubicBezTo>
                  <a:pt x="513" y="561"/>
                  <a:pt x="525" y="578"/>
                  <a:pt x="543" y="578"/>
                </a:cubicBezTo>
                <a:cubicBezTo>
                  <a:pt x="543" y="578"/>
                  <a:pt x="543" y="578"/>
                  <a:pt x="544" y="578"/>
                </a:cubicBezTo>
                <a:cubicBezTo>
                  <a:pt x="562" y="578"/>
                  <a:pt x="580" y="569"/>
                  <a:pt x="594" y="557"/>
                </a:cubicBezTo>
                <a:cubicBezTo>
                  <a:pt x="609" y="545"/>
                  <a:pt x="622" y="529"/>
                  <a:pt x="625" y="511"/>
                </a:cubicBezTo>
                <a:cubicBezTo>
                  <a:pt x="629" y="494"/>
                  <a:pt x="617" y="480"/>
                  <a:pt x="601" y="480"/>
                </a:cubicBezTo>
                <a:cubicBezTo>
                  <a:pt x="599" y="480"/>
                  <a:pt x="598" y="480"/>
                  <a:pt x="597" y="481"/>
                </a:cubicBezTo>
                <a:cubicBezTo>
                  <a:pt x="591" y="481"/>
                  <a:pt x="585" y="483"/>
                  <a:pt x="579" y="484"/>
                </a:cubicBezTo>
                <a:cubicBezTo>
                  <a:pt x="578" y="484"/>
                  <a:pt x="577" y="484"/>
                  <a:pt x="577" y="484"/>
                </a:cubicBezTo>
                <a:cubicBezTo>
                  <a:pt x="567" y="484"/>
                  <a:pt x="562" y="477"/>
                  <a:pt x="556" y="470"/>
                </a:cubicBezTo>
                <a:cubicBezTo>
                  <a:pt x="554" y="467"/>
                  <a:pt x="554" y="465"/>
                  <a:pt x="554" y="463"/>
                </a:cubicBezTo>
                <a:cubicBezTo>
                  <a:pt x="554" y="459"/>
                  <a:pt x="570" y="445"/>
                  <a:pt x="587" y="431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708" y="332"/>
                  <a:pt x="710" y="307"/>
                  <a:pt x="695" y="291"/>
                </a:cubicBezTo>
                <a:cubicBezTo>
                  <a:pt x="663" y="258"/>
                  <a:pt x="629" y="227"/>
                  <a:pt x="591" y="198"/>
                </a:cubicBezTo>
                <a:cubicBezTo>
                  <a:pt x="427" y="70"/>
                  <a:pt x="233" y="5"/>
                  <a:pt x="39" y="0"/>
                </a:cubicBezTo>
                <a:cubicBezTo>
                  <a:pt x="39" y="0"/>
                  <a:pt x="39" y="0"/>
                  <a:pt x="38" y="0"/>
                </a:cubicBezTo>
              </a:path>
            </a:pathLst>
          </a:custGeom>
          <a:solidFill>
            <a:srgbClr val="C0BE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8AF505-21F4-47B1-8339-95D7006E142D}"/>
              </a:ext>
            </a:extLst>
          </p:cNvPr>
          <p:cNvSpPr txBox="1"/>
          <p:nvPr/>
        </p:nvSpPr>
        <p:spPr>
          <a:xfrm>
            <a:off x="4442954" y="1656870"/>
            <a:ext cx="89960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Assessment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4982664" y="1806365"/>
            <a:ext cx="3611982" cy="1250740"/>
            <a:chOff x="5089527" y="1636925"/>
            <a:chExt cx="3611982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611982" cy="1250740"/>
              <a:chOff x="5089527" y="1636925"/>
              <a:chExt cx="3611982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729687" cy="2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US" sz="825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611982" cy="1157289"/>
                <a:chOff x="5089527" y="1730376"/>
                <a:chExt cx="3611982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rgbClr val="8FB4E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IN" sz="825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59155" cy="219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8"/>
                  <a:r>
                    <a:rPr lang="en-US" sz="825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825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223092" cy="981038"/>
                  <a:chOff x="1587656" y="1904103"/>
                  <a:chExt cx="1223092" cy="981037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223092" cy="9810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14294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63588" cy="219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8"/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3857727" y="2356317"/>
            <a:ext cx="12282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sz="1350" b="1" kern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7943850" y="211455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218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49" y="924560"/>
            <a:ext cx="8382963" cy="3842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Transformation Aligned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SERVICES: MODELS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30" name="Picture 6" descr="Image result for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4" y="1045302"/>
            <a:ext cx="55626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oc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8" y="1014099"/>
            <a:ext cx="606268" cy="6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blic clou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0" y="1021221"/>
            <a:ext cx="620115" cy="6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n premi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8" y="1014099"/>
            <a:ext cx="634360" cy="6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67388" y="2112044"/>
            <a:ext cx="1900800" cy="258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18000" bIns="33741" anchor="t">
            <a:noAutofit/>
          </a:bodyPr>
          <a:lstStyle/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Services through Sify’s Pre-validated architecture and tools to fulfil required SLAs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Build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Consultation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Complete Assessment of environment to decide backup / DR Strategy 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Managed Services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Support Services for Customer’s Existing/new Setup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7388" y="1730408"/>
            <a:ext cx="1900800" cy="37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ON-PREMISE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36739" y="2112045"/>
            <a:ext cx="1900800" cy="2583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lvl="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36739" y="1730408"/>
            <a:ext cx="1900800" cy="370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CLOUD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06090" y="2112044"/>
            <a:ext cx="1900800" cy="2583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Managed Services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Regular Backup &amp; DR Support services | Profile/policy administration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06090" y="1725462"/>
            <a:ext cx="1900800" cy="37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COLOCATION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75441" y="2112043"/>
            <a:ext cx="1900800" cy="2583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Protect, replicate, recover &amp; convert seamlessly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delivery model build as per Customer environment and Business Demand</a:t>
            </a:r>
          </a:p>
          <a:p>
            <a:pPr marL="216000" lvl="1" indent="-108000">
              <a:spcBef>
                <a:spcPts val="400"/>
              </a:spcBef>
              <a:defRPr/>
            </a:pPr>
            <a:endParaRPr lang="en-IN" sz="9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75441" y="1730407"/>
            <a:ext cx="1900800" cy="370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PUBLIC CLOUD</a:t>
            </a:r>
            <a:br>
              <a:rPr lang="en-IN" sz="1200" b="1" dirty="0">
                <a:latin typeface="+mn-lt"/>
                <a:cs typeface="Arial" panose="020B0604020202020204" pitchFamily="34" charset="0"/>
              </a:rPr>
            </a:br>
            <a:r>
              <a:rPr lang="en-IN" sz="1200" b="1" dirty="0">
                <a:latin typeface="+mn-lt"/>
                <a:cs typeface="Arial" panose="020B0604020202020204" pitchFamily="34" charset="0"/>
              </a:rPr>
              <a:t>(AWS/ AZURE)</a:t>
            </a:r>
          </a:p>
        </p:txBody>
      </p:sp>
    </p:spTree>
    <p:extLst>
      <p:ext uri="{BB962C8B-B14F-4D97-AF65-F5344CB8AC3E}">
        <p14:creationId xmlns:p14="http://schemas.microsoft.com/office/powerpoint/2010/main" val="52099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DR Services – Goinfinit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C:\Users\013146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023938"/>
            <a:ext cx="8415338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3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DC AND APPLICATION SERVICES PROOF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07636"/>
              </p:ext>
            </p:extLst>
          </p:nvPr>
        </p:nvGraphicFramePr>
        <p:xfrm>
          <a:off x="363600" y="1023939"/>
          <a:ext cx="8410514" cy="261223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66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539">
                  <a:extLst>
                    <a:ext uri="{9D8B030D-6E8A-4147-A177-3AD203B41FA5}">
                      <a16:colId xmlns:a16="http://schemas.microsoft.com/office/drawing/2014/main" val="3387992952"/>
                    </a:ext>
                  </a:extLst>
                </a:gridCol>
                <a:gridCol w="1829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0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DC/DR Hosting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Colocation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Application Services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Mahanagar Gas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0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  <a:sym typeface="Arial"/>
                        </a:rPr>
                        <a:t>Co-location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90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0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  <a:sym typeface="Arial"/>
                        </a:rPr>
                        <a:t>DC</a:t>
                      </a:r>
                      <a:r>
                        <a:rPr lang="en-IN" sz="1200" kern="0" baseline="0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  <a:sym typeface="Arial"/>
                        </a:rPr>
                        <a:t> Hosting, DC- IT Services, Microsoft Services (Exchange)</a:t>
                      </a:r>
                      <a:endParaRPr lang="en-IN" sz="1200" kern="0" dirty="0">
                        <a:solidFill>
                          <a:srgbClr val="595959"/>
                        </a:solidFill>
                        <a:latin typeface="+mj-lt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SP Armada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Routed SAP Licenses</a:t>
                      </a:r>
                      <a:endParaRPr lang="pl-PL" sz="1200" b="0" i="0" u="none" strike="noStrike" kern="1200" baseline="0" dirty="0">
                        <a:solidFill>
                          <a:srgbClr val="595959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Oil India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0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  <a:sym typeface="Arial"/>
                        </a:rPr>
                        <a:t>Microsoft</a:t>
                      </a:r>
                      <a:r>
                        <a:rPr lang="en-IN" sz="1200" kern="0" baseline="0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  <a:sym typeface="Arial"/>
                        </a:rPr>
                        <a:t> Services (Exchange)</a:t>
                      </a:r>
                      <a:endParaRPr lang="en-IN" sz="1200" kern="0" dirty="0">
                        <a:solidFill>
                          <a:srgbClr val="595959"/>
                        </a:solidFill>
                        <a:latin typeface="+mj-lt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Haldia Petrochemicals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0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  <a:sym typeface="Arial"/>
                        </a:rPr>
                        <a:t>SAP AMS/ BASIS Services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49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8300" y="970388"/>
            <a:ext cx="4608513" cy="584775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INTRODUCING SIFY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775" y="1609779"/>
            <a:ext cx="5914703" cy="584775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DATA CENTER AND CLOUD TRANSFORMATION CAPABILITIES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00" y="2249170"/>
            <a:ext cx="5356860" cy="584775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NETWORK SERVICES TRANSFORMATION CAPABILITIES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900" y="2888561"/>
            <a:ext cx="4608513" cy="584775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SECURITY SERVICE ENGAGEMENT MODELS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" y="3527952"/>
            <a:ext cx="4608513" cy="584775"/>
            <a:chOff x="342900" y="4012961"/>
            <a:chExt cx="4608513" cy="584775"/>
          </a:xfrm>
        </p:grpSpPr>
        <p:sp>
          <p:nvSpPr>
            <p:cNvPr id="19" name="Rectangle 18"/>
            <p:cNvSpPr/>
            <p:nvPr/>
          </p:nvSpPr>
          <p:spPr>
            <a:xfrm>
              <a:off x="1119142" y="4162553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TOOLS &amp; AUTOMATION CAPABILITIES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34" y="4012961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900" y="4167342"/>
            <a:ext cx="4608513" cy="584775"/>
            <a:chOff x="4573588" y="3725382"/>
            <a:chExt cx="4608513" cy="584775"/>
          </a:xfrm>
        </p:grpSpPr>
        <p:sp>
          <p:nvSpPr>
            <p:cNvPr id="27" name="Rectangle 26"/>
            <p:cNvSpPr/>
            <p:nvPr/>
          </p:nvSpPr>
          <p:spPr>
            <a:xfrm>
              <a:off x="5349830" y="3874974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IN" sz="1400" dirty="0">
                  <a:solidFill>
                    <a:srgbClr val="595959"/>
                  </a:solidFill>
                </a:rPr>
                <a:t>WHY SIFY FOR ESSAR OIL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3588" y="378916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12522" y="372538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0764" cy="51435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15" name="Picture 2" descr="https://www.essar.com/wp-content/uploads/2018/04/Essar-Oil-Gas-EnP-CBM-Raniganj-H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35706"/>
          <a:stretch/>
        </p:blipFill>
        <p:spPr bwMode="auto">
          <a:xfrm>
            <a:off x="0" y="1178089"/>
            <a:ext cx="9144000" cy="27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178088"/>
            <a:ext cx="9144001" cy="2790579"/>
          </a:xfrm>
          <a:prstGeom prst="rect">
            <a:avLst/>
          </a:prstGeom>
          <a:solidFill>
            <a:schemeClr val="tx1">
              <a:lumMod val="75000"/>
              <a:lumOff val="25000"/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157879"/>
            <a:ext cx="7920000" cy="830997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NETWORK SERVICES</a:t>
            </a:r>
            <a:br>
              <a:rPr lang="en-US" cap="all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TRANSFORMATION CAPABILITIES</a:t>
            </a:r>
          </a:p>
        </p:txBody>
      </p:sp>
      <p:pic>
        <p:nvPicPr>
          <p:cNvPr id="19" name="Picture 2" descr="Image result for essar oil and gas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77199"/>
            <a:ext cx="989965" cy="3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06510" y="1178088"/>
            <a:ext cx="1465634" cy="829997"/>
            <a:chOff x="9753599" y="1"/>
            <a:chExt cx="1739885" cy="985307"/>
          </a:xfrm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360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6316425" y="3195335"/>
            <a:ext cx="2370376" cy="12800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66780" y="1129125"/>
            <a:ext cx="1853636" cy="1786628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15186" y="1124139"/>
            <a:ext cx="1853636" cy="1786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15186" y="2910766"/>
            <a:ext cx="1853636" cy="1786628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468822" y="2903030"/>
            <a:ext cx="1853636" cy="1786628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53436" y="335223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863642" y="1395391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655592" y="3398292"/>
            <a:ext cx="1507599" cy="10101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327738"/>
            <a:ext cx="1857230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Sanmar, Oil India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7"/>
            <a:ext cx="1674000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28800"/>
            <a:ext cx="1827518" cy="253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10479"/>
            <a:ext cx="1971023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830587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249952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2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– KEY STRENGTH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203" y="1021082"/>
            <a:ext cx="8423910" cy="3674744"/>
            <a:chOff x="457200" y="742951"/>
            <a:chExt cx="8229600" cy="40004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9727111-9CA8-F243-9926-5519BE34C8D7}"/>
                </a:ext>
              </a:extLst>
            </p:cNvPr>
            <p:cNvSpPr/>
            <p:nvPr/>
          </p:nvSpPr>
          <p:spPr>
            <a:xfrm>
              <a:off x="2548329" y="7780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Inhouse  engineering design team of Service Provider class network (Sify + Customer Networks)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Experience of high availability and scale centric network design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23EF98-8A96-794D-9F96-134065F28A2C}"/>
                </a:ext>
              </a:extLst>
            </p:cNvPr>
            <p:cNvSpPr/>
            <p:nvPr/>
          </p:nvSpPr>
          <p:spPr>
            <a:xfrm>
              <a:off x="457200" y="742951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Design Experience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C31E116-8103-3B4A-B8E7-611E7D7BFBA8}"/>
                </a:ext>
              </a:extLst>
            </p:cNvPr>
            <p:cNvSpPr/>
            <p:nvPr/>
          </p:nvSpPr>
          <p:spPr>
            <a:xfrm>
              <a:off x="2548329" y="14108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 decades of Large Network Deployment, Integration and Transitioning experience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 marquee Large projects like DoP, IDRBT, Muthoot, New India Assurance 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617DD-92CE-D945-AE8E-E7CC515AB34C}"/>
                </a:ext>
              </a:extLst>
            </p:cNvPr>
            <p:cNvSpPr/>
            <p:nvPr/>
          </p:nvSpPr>
          <p:spPr>
            <a:xfrm>
              <a:off x="457200" y="1418743"/>
              <a:ext cx="2233592" cy="501254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Deployment integration and transition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7BEF2B1-6049-5946-9201-C372F39B57B3}"/>
                </a:ext>
              </a:extLst>
            </p:cNvPr>
            <p:cNvSpPr/>
            <p:nvPr/>
          </p:nvSpPr>
          <p:spPr>
            <a:xfrm>
              <a:off x="2548329" y="1995410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Project Management, Operations with a Field Team of 1300+ Trained Engineers on the field manning 400 POP Location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 Personnel for Field &amp; NOC Operations, Fault, Change &amp; Vendor Management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B1265D-3000-D74C-879C-F4796786207E}"/>
                </a:ext>
              </a:extLst>
            </p:cNvPr>
            <p:cNvSpPr/>
            <p:nvPr/>
          </p:nvSpPr>
          <p:spPr>
            <a:xfrm>
              <a:off x="457200" y="1995410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Operation and  maintenance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A152FF-ED9A-3743-94F7-13A9BFD20C8D}"/>
                </a:ext>
              </a:extLst>
            </p:cNvPr>
            <p:cNvSpPr/>
            <p:nvPr/>
          </p:nvSpPr>
          <p:spPr>
            <a:xfrm>
              <a:off x="2548329" y="2671202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360 degree engagement with all carriers (buy, deploy, manage and sell)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99.9995% uptime on backbone achieved on the network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703B3-1806-A347-A8B7-3BE6E3F40C6F}"/>
                </a:ext>
              </a:extLst>
            </p:cNvPr>
            <p:cNvSpPr/>
            <p:nvPr/>
          </p:nvSpPr>
          <p:spPr>
            <a:xfrm>
              <a:off x="457200" y="2671203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Service provider management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80E5E8E-17ED-BA41-A30B-36897E56C1EF}"/>
                </a:ext>
              </a:extLst>
            </p:cNvPr>
            <p:cNvSpPr/>
            <p:nvPr/>
          </p:nvSpPr>
          <p:spPr>
            <a:xfrm>
              <a:off x="2548329" y="3346994"/>
              <a:ext cx="6138471" cy="5853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7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Integrated NoC and SOC operations for the last 12+ years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600 customers in dedicated/shared or hybrid mode of management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Visibility tools - 1200+  Man Years Experience in Tools &amp; Process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38D9A4-63BE-A448-AC79-A0D55F449328}"/>
                </a:ext>
              </a:extLst>
            </p:cNvPr>
            <p:cNvSpPr/>
            <p:nvPr/>
          </p:nvSpPr>
          <p:spPr>
            <a:xfrm>
              <a:off x="457200" y="3347202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NOC, SOC and Systems experience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27B1C8-1B60-1240-BE8B-AF257AB624BD}"/>
                </a:ext>
              </a:extLst>
            </p:cNvPr>
            <p:cNvSpPr/>
            <p:nvPr/>
          </p:nvSpPr>
          <p:spPr>
            <a:xfrm>
              <a:off x="2548329" y="4022992"/>
              <a:ext cx="6138471" cy="72045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26251" rIns="219119" bIns="126251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Service Provider IP Network is built on Cisco Technologies (For last 2 decades)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Many firsts Cisco technology implementation – CSR/WAAS/GETVPN/Optical 100G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200+ POP routers of the same family inhouse managed by Sify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Public &amp; Private Cloud Setup on HP, Sify Storage on IBM Flash , Sify SAP ECC/HANA Platform on Cisco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D9004D-F342-4B47-970E-F440EC599A27}"/>
                </a:ext>
              </a:extLst>
            </p:cNvPr>
            <p:cNvSpPr/>
            <p:nvPr/>
          </p:nvSpPr>
          <p:spPr>
            <a:xfrm>
              <a:off x="457200" y="4022993"/>
              <a:ext cx="2233592" cy="720457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Mature alliance and relationship with global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317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775" y="945414"/>
            <a:ext cx="3257550" cy="18428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587999" y="2741194"/>
            <a:ext cx="3164773" cy="19450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/>
            <a:endParaRPr lang="en-US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75" y="2997116"/>
            <a:ext cx="3263492" cy="1698709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29894" y="3116542"/>
            <a:ext cx="2933065" cy="1484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defTabSz="685784"/>
            <a:r>
              <a:rPr lang="en-US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1899" y="1026694"/>
            <a:ext cx="4999162" cy="1714500"/>
            <a:chOff x="3771900" y="707976"/>
            <a:chExt cx="4969017" cy="1714500"/>
          </a:xfrm>
        </p:grpSpPr>
        <p:sp>
          <p:nvSpPr>
            <p:cNvPr id="7" name="Rectangle 6"/>
            <p:cNvSpPr/>
            <p:nvPr/>
          </p:nvSpPr>
          <p:spPr>
            <a:xfrm>
              <a:off x="3771900" y="707976"/>
              <a:ext cx="2514600" cy="1714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821238" y="835178"/>
              <a:ext cx="2408113" cy="1436332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NoC and SoC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24x7x365 Operations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Adherence to ITIL Framework supported by advanced toolsets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of industry standard tools</a:t>
              </a:r>
              <a:endPara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Spectrum, CA eHealth, ServiceNow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CRM Workflows in Oracle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Portal for near-real time view and </a:t>
              </a: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 dashboards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aligning to customer-owned monitoring &amp; ticketing tools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API integration for infra-tools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7BF2D-16E2-43B5-9E39-DD0FF2713CD1}"/>
                </a:ext>
              </a:extLst>
            </p:cNvPr>
            <p:cNvSpPr/>
            <p:nvPr/>
          </p:nvSpPr>
          <p:spPr>
            <a:xfrm>
              <a:off x="6361828" y="707976"/>
              <a:ext cx="2379089" cy="171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5C7E11-8438-4996-B8CA-D0E5C3FF46DE}"/>
                </a:ext>
              </a:extLst>
            </p:cNvPr>
            <p:cNvSpPr/>
            <p:nvPr/>
          </p:nvSpPr>
          <p:spPr>
            <a:xfrm>
              <a:off x="6400203" y="868709"/>
              <a:ext cx="2269079" cy="11423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of Operations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600 managed Enterprise customers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1.35 Lacs+ Enterprise connections implemented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76,000+ managed customer links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44,650+ managed CPE 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of managing Carrier Network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647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EXPERTISE &amp; SKILL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5513" y="1028700"/>
            <a:ext cx="4038600" cy="177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t" anchorCtr="0">
            <a:noAutofit/>
          </a:bodyPr>
          <a:lstStyle/>
          <a:p>
            <a:pPr defTabSz="685784"/>
            <a: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9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776" y="3342900"/>
            <a:ext cx="3013720" cy="1352926"/>
            <a:chOff x="556595" y="3211489"/>
            <a:chExt cx="2859789" cy="1589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214BD7-64B2-7049-9688-37653BBE354A}"/>
                </a:ext>
              </a:extLst>
            </p:cNvPr>
            <p:cNvSpPr/>
            <p:nvPr/>
          </p:nvSpPr>
          <p:spPr>
            <a:xfrm>
              <a:off x="556595" y="3211489"/>
              <a:ext cx="2859789" cy="15891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0BBE4-4F88-4784-87F1-F71D1D1FAE24}"/>
                </a:ext>
              </a:extLst>
            </p:cNvPr>
            <p:cNvSpPr/>
            <p:nvPr/>
          </p:nvSpPr>
          <p:spPr>
            <a:xfrm>
              <a:off x="686279" y="3266121"/>
              <a:ext cx="2637159" cy="133882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PMI framework-based Project governance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 team for planning &amp; Control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Integrated tools to track, monitor and report on the project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Execution team and logistic teams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2496" y="3325789"/>
            <a:ext cx="2685404" cy="1343549"/>
            <a:chOff x="3491902" y="3211489"/>
            <a:chExt cx="2565998" cy="15891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33F12A-95D6-D74A-AA90-D4A089891A30}"/>
                </a:ext>
              </a:extLst>
            </p:cNvPr>
            <p:cNvSpPr/>
            <p:nvPr/>
          </p:nvSpPr>
          <p:spPr>
            <a:xfrm>
              <a:off x="3491902" y="3211489"/>
              <a:ext cx="2565998" cy="15891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50" y="3325789"/>
              <a:ext cx="2223743" cy="971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Field Teams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1300+ trained engineers on field, covering over 400 manned locations</a:t>
              </a: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teams that deliver customer centric projects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3047" y="3342899"/>
            <a:ext cx="2641065" cy="1352927"/>
            <a:chOff x="6133048" y="3211489"/>
            <a:chExt cx="2565998" cy="15891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60136-2C1B-CD42-8E19-701CDD06591A}"/>
                </a:ext>
              </a:extLst>
            </p:cNvPr>
            <p:cNvSpPr/>
            <p:nvPr/>
          </p:nvSpPr>
          <p:spPr>
            <a:xfrm>
              <a:off x="6133048" y="3211489"/>
              <a:ext cx="2565998" cy="15891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B90F3-D5A8-4366-9232-B4473FE31B42}"/>
                </a:ext>
              </a:extLst>
            </p:cNvPr>
            <p:cNvSpPr/>
            <p:nvPr/>
          </p:nvSpPr>
          <p:spPr>
            <a:xfrm>
              <a:off x="6261885" y="3325789"/>
              <a:ext cx="2343150" cy="13435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/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Business Relationship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Quarterly Business &amp; Service Reviews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solution &amp; service enhancement recommendations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Network cost optimization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44171"/>
              </p:ext>
            </p:extLst>
          </p:nvPr>
        </p:nvGraphicFramePr>
        <p:xfrm>
          <a:off x="363601" y="1035093"/>
          <a:ext cx="4063938" cy="230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079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844454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108232"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Total Resources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Technical skill sets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Other Training 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88608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Network engineering and solution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47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 + CCIE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SDN CoE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Dec Ops, Scripting, Tools,  Network Management,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Central NoC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150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 +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 – Field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PMO and project managers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1317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PMP Prince and 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SDM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Service desk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Infrastructure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177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115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80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ITIL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4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MANAGED SERVICES – Digital Distribution Architecture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551" y="2502716"/>
            <a:ext cx="2522538" cy="2195512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24*7*365 monitoring of Network Infrastructure.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Incident, Problem and Change Management.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Software version and updates 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Spares and service support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configuration and change.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and Availability management</a:t>
            </a:r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839298" y="1033784"/>
            <a:ext cx="2532553" cy="3159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3380589" y="1033784"/>
            <a:ext cx="2657667" cy="3159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8CD07E6D-61A7-4022-B457-AF6CE4E5D9A6}"/>
              </a:ext>
            </a:extLst>
          </p:cNvPr>
          <p:cNvSpPr/>
          <p:nvPr/>
        </p:nvSpPr>
        <p:spPr>
          <a:xfrm>
            <a:off x="6057900" y="1033784"/>
            <a:ext cx="2628900" cy="3159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MEMBERS MANAGEMENT</a:t>
            </a:r>
          </a:p>
        </p:txBody>
      </p:sp>
      <p:sp>
        <p:nvSpPr>
          <p:cNvPr id="35" name="Content Placeholder 16">
            <a:extLst>
              <a:ext uri="{FF2B5EF4-FFF2-40B4-BE49-F238E27FC236}">
                <a16:creationId xmlns:a16="http://schemas.microsoft.com/office/drawing/2014/main" id="{C6713634-955D-4B9A-B929-8941FE53A49C}"/>
              </a:ext>
            </a:extLst>
          </p:cNvPr>
          <p:cNvSpPr txBox="1">
            <a:spLocks/>
          </p:cNvSpPr>
          <p:nvPr/>
        </p:nvSpPr>
        <p:spPr>
          <a:xfrm>
            <a:off x="5931380" y="2502717"/>
            <a:ext cx="2745029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Setup a round the clock helpdesk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Commissioning/Migration/Decommissioning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Configuration guidelines for Members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Field management for hands and feet support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Liaison with service providers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provider Governance.</a:t>
            </a: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3390089" y="2502717"/>
            <a:ext cx="2657667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37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40849" y="1778392"/>
            <a:ext cx="947700" cy="2563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584032" y="3469943"/>
            <a:ext cx="2194534" cy="2600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39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848798" y="1432697"/>
            <a:ext cx="2657667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40" name="Content Placeholder 16">
            <a:extLst>
              <a:ext uri="{FF2B5EF4-FFF2-40B4-BE49-F238E27FC236}">
                <a16:creationId xmlns:a16="http://schemas.microsoft.com/office/drawing/2014/main" id="{223ABAFF-BCCE-4912-9E73-1D6F7F74D1B1}"/>
              </a:ext>
            </a:extLst>
          </p:cNvPr>
          <p:cNvSpPr txBox="1">
            <a:spLocks/>
          </p:cNvSpPr>
          <p:nvPr/>
        </p:nvSpPr>
        <p:spPr>
          <a:xfrm>
            <a:off x="5931380" y="1432697"/>
            <a:ext cx="2745029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Call Attendance Rate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Filed Support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Request Completion</a:t>
            </a:r>
          </a:p>
        </p:txBody>
      </p:sp>
      <p:sp>
        <p:nvSpPr>
          <p:cNvPr id="41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3390089" y="1432697"/>
            <a:ext cx="2657667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</p:spTree>
    <p:extLst>
      <p:ext uri="{BB962C8B-B14F-4D97-AF65-F5344CB8AC3E}">
        <p14:creationId xmlns:p14="http://schemas.microsoft.com/office/powerpoint/2010/main" val="3365136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58775" y="1824441"/>
            <a:ext cx="8415337" cy="2783032"/>
            <a:chOff x="946919" y="1758785"/>
            <a:chExt cx="10241752" cy="403241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B869F9-8762-6640-95C6-68F65988B88D}"/>
                </a:ext>
              </a:extLst>
            </p:cNvPr>
            <p:cNvSpPr/>
            <p:nvPr/>
          </p:nvSpPr>
          <p:spPr bwMode="auto">
            <a:xfrm>
              <a:off x="946919" y="2579524"/>
              <a:ext cx="2500312" cy="321167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Carrier agnostic Overlay architecture.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Multi-transport support.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Centralized control &amp; Monitoring.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Unique topologies per segment.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Encryption, segmentation and service chains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off-ramping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C79446-8379-1C41-B87B-4FA5664D5CBF}"/>
                </a:ext>
              </a:extLst>
            </p:cNvPr>
            <p:cNvSpPr/>
            <p:nvPr/>
          </p:nvSpPr>
          <p:spPr bwMode="auto">
            <a:xfrm>
              <a:off x="946919" y="1758785"/>
              <a:ext cx="2500312" cy="661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Agile &amp; Flexible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CC6500-9A35-C14C-96D4-9AA3F05FE06A}"/>
                </a:ext>
              </a:extLst>
            </p:cNvPr>
            <p:cNvSpPr/>
            <p:nvPr/>
          </p:nvSpPr>
          <p:spPr bwMode="auto">
            <a:xfrm>
              <a:off x="3527399" y="2579523"/>
              <a:ext cx="2500312" cy="321167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aware routing.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based policies.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visibility &amp; recognition.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Real-time enforcement of App SLA.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Centralized policy control.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9E22ED-C55B-0344-B750-0B5B991BE006}"/>
                </a:ext>
              </a:extLst>
            </p:cNvPr>
            <p:cNvSpPr/>
            <p:nvPr/>
          </p:nvSpPr>
          <p:spPr bwMode="auto">
            <a:xfrm>
              <a:off x="3527399" y="1758785"/>
              <a:ext cx="2500312" cy="661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centric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B6B2513-FA73-144A-9045-53B986D4588A}"/>
                </a:ext>
              </a:extLst>
            </p:cNvPr>
            <p:cNvSpPr/>
            <p:nvPr/>
          </p:nvSpPr>
          <p:spPr bwMode="auto">
            <a:xfrm>
              <a:off x="6107879" y="2579523"/>
              <a:ext cx="2500312" cy="321167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quality assessment.&amp; path liveliness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Consolidates multi provider WAN as a single fabric.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Faster convergence of application traffic.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Bandwidth augmentation with Active/Active utilization.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TCP optimization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DE66C0-6E18-064A-A2B0-72922A7BE596}"/>
                </a:ext>
              </a:extLst>
            </p:cNvPr>
            <p:cNvSpPr/>
            <p:nvPr/>
          </p:nvSpPr>
          <p:spPr bwMode="auto">
            <a:xfrm>
              <a:off x="6107879" y="1758785"/>
              <a:ext cx="2500312" cy="661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aware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355E93-99D8-4C40-8831-DB37234C6E66}"/>
                </a:ext>
              </a:extLst>
            </p:cNvPr>
            <p:cNvSpPr/>
            <p:nvPr/>
          </p:nvSpPr>
          <p:spPr bwMode="auto">
            <a:xfrm>
              <a:off x="8688359" y="2579523"/>
              <a:ext cx="2500312" cy="321167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platforms enabling physical or virtual CPE.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Zero touch provisioning.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Centralized configuration.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Agility for operations with analytics.</a:t>
              </a:r>
            </a:p>
            <a:p>
              <a:pPr marL="214308" indent="-214308" defTabSz="685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Interoperable with legacy.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E1BF50F-7D03-2B45-917C-0DD71103E6E5}"/>
                </a:ext>
              </a:extLst>
            </p:cNvPr>
            <p:cNvSpPr/>
            <p:nvPr/>
          </p:nvSpPr>
          <p:spPr bwMode="auto">
            <a:xfrm>
              <a:off x="8688359" y="1758785"/>
              <a:ext cx="2500312" cy="661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based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363600" y="1034326"/>
            <a:ext cx="7834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WAN Transformation with Sify Managed SDWAN</a:t>
            </a:r>
          </a:p>
        </p:txBody>
      </p:sp>
    </p:spTree>
    <p:extLst>
      <p:ext uri="{BB962C8B-B14F-4D97-AF65-F5344CB8AC3E}">
        <p14:creationId xmlns:p14="http://schemas.microsoft.com/office/powerpoint/2010/main" val="4147635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1B70DAA-A609-EA42-82D0-AE6DCAB22B9D}"/>
              </a:ext>
            </a:extLst>
          </p:cNvPr>
          <p:cNvGrpSpPr/>
          <p:nvPr/>
        </p:nvGrpSpPr>
        <p:grpSpPr>
          <a:xfrm>
            <a:off x="571501" y="1143001"/>
            <a:ext cx="1811753" cy="1086043"/>
            <a:chOff x="332016" y="885248"/>
            <a:chExt cx="1800451" cy="101179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1FEB96F-1C07-0248-AC2F-2148B736995F}"/>
                </a:ext>
              </a:extLst>
            </p:cNvPr>
            <p:cNvSpPr/>
            <p:nvPr/>
          </p:nvSpPr>
          <p:spPr>
            <a:xfrm>
              <a:off x="487680" y="957940"/>
              <a:ext cx="1644787" cy="600767"/>
            </a:xfrm>
            <a:prstGeom prst="roundRect">
              <a:avLst/>
            </a:prstGeom>
            <a:solidFill>
              <a:srgbClr val="5B9BD5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>
                <a:defRPr/>
              </a:pPr>
              <a:r>
                <a:rPr lang="en-IN" sz="1200" b="1" kern="0" dirty="0">
                  <a:solidFill>
                    <a:prstClr val="white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Connectivity-centric  to App centric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8A8CCE-C83A-6641-AF01-7FD0B0B1607C}"/>
                </a:ext>
              </a:extLst>
            </p:cNvPr>
            <p:cNvSpPr/>
            <p:nvPr/>
          </p:nvSpPr>
          <p:spPr>
            <a:xfrm>
              <a:off x="332016" y="885248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Narrow" panose="020B0506020102020204" pitchFamily="34" charset="0"/>
                </a:rPr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355D1C-B589-3741-9A12-5813014658AA}"/>
                </a:ext>
              </a:extLst>
            </p:cNvPr>
            <p:cNvSpPr/>
            <p:nvPr/>
          </p:nvSpPr>
          <p:spPr>
            <a:xfrm>
              <a:off x="468596" y="1495616"/>
              <a:ext cx="1663871" cy="40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100" kern="0" dirty="0">
                  <a:solidFill>
                    <a:srgbClr val="606A74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Discover , understand needs and manage performance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3DA6B4-2007-454F-A3F4-D9480B2FA383}"/>
              </a:ext>
            </a:extLst>
          </p:cNvPr>
          <p:cNvGrpSpPr/>
          <p:nvPr/>
        </p:nvGrpSpPr>
        <p:grpSpPr>
          <a:xfrm>
            <a:off x="3557433" y="1143000"/>
            <a:ext cx="1805316" cy="1094108"/>
            <a:chOff x="2681009" y="894736"/>
            <a:chExt cx="1794053" cy="101931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467BC3B-1B0D-0F4C-A5B1-903CBD1E22CC}"/>
                </a:ext>
              </a:extLst>
            </p:cNvPr>
            <p:cNvSpPr/>
            <p:nvPr/>
          </p:nvSpPr>
          <p:spPr>
            <a:xfrm>
              <a:off x="2812857" y="940523"/>
              <a:ext cx="1662205" cy="600766"/>
            </a:xfrm>
            <a:prstGeom prst="roundRect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Cloud Enablement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F984DF-4CF8-A241-9374-9CE6DF77DC0F}"/>
                </a:ext>
              </a:extLst>
            </p:cNvPr>
            <p:cNvSpPr/>
            <p:nvPr/>
          </p:nvSpPr>
          <p:spPr>
            <a:xfrm>
              <a:off x="2681009" y="894736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Narrow" panose="020B0506020102020204" pitchFamily="34" charset="0"/>
                </a:rPr>
                <a:t>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EC3BE0-8120-7A45-A2BB-94CEAE5F038E}"/>
                </a:ext>
              </a:extLst>
            </p:cNvPr>
            <p:cNvSpPr/>
            <p:nvPr/>
          </p:nvSpPr>
          <p:spPr>
            <a:xfrm>
              <a:off x="2812857" y="1541289"/>
              <a:ext cx="1662205" cy="372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IN" sz="1000" kern="0" dirty="0">
                  <a:solidFill>
                    <a:srgbClr val="606A74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Facilitate &amp; manage performance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AC571-8046-A849-B3CE-EABD210D2803}"/>
              </a:ext>
            </a:extLst>
          </p:cNvPr>
          <p:cNvGrpSpPr/>
          <p:nvPr/>
        </p:nvGrpSpPr>
        <p:grpSpPr>
          <a:xfrm>
            <a:off x="6496724" y="1143000"/>
            <a:ext cx="1827419" cy="1079510"/>
            <a:chOff x="6577329" y="946734"/>
            <a:chExt cx="1816018" cy="1005711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A9E438F-51FE-1F48-A608-28B7B1FD50CA}"/>
                </a:ext>
              </a:extLst>
            </p:cNvPr>
            <p:cNvSpPr/>
            <p:nvPr/>
          </p:nvSpPr>
          <p:spPr>
            <a:xfrm>
              <a:off x="6731142" y="979051"/>
              <a:ext cx="1662205" cy="600766"/>
            </a:xfrm>
            <a:prstGeom prst="roundRect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Difficult to simplified operations 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5C4FA80-1CE0-C94A-8F77-E3B3B2B6D052}"/>
                </a:ext>
              </a:extLst>
            </p:cNvPr>
            <p:cNvSpPr/>
            <p:nvPr/>
          </p:nvSpPr>
          <p:spPr>
            <a:xfrm>
              <a:off x="6577329" y="946734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Narrow" panose="020B0506020102020204" pitchFamily="34" charset="0"/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073C23-D4CE-8147-8F85-800B4C59C0E0}"/>
                </a:ext>
              </a:extLst>
            </p:cNvPr>
            <p:cNvSpPr/>
            <p:nvPr/>
          </p:nvSpPr>
          <p:spPr>
            <a:xfrm>
              <a:off x="6764911" y="1579688"/>
              <a:ext cx="1560483" cy="372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IN" sz="1000" kern="0" dirty="0">
                  <a:solidFill>
                    <a:srgbClr val="606A74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Automation, programmability, consolidation and agility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E7123F-9CA4-D240-AC02-6155F651E3C2}"/>
              </a:ext>
            </a:extLst>
          </p:cNvPr>
          <p:cNvGrpSpPr/>
          <p:nvPr/>
        </p:nvGrpSpPr>
        <p:grpSpPr>
          <a:xfrm>
            <a:off x="610718" y="2537187"/>
            <a:ext cx="1761293" cy="1096861"/>
            <a:chOff x="728044" y="2567939"/>
            <a:chExt cx="1750304" cy="1021876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414104E-5565-AA4C-9903-B2FB6145DE01}"/>
                </a:ext>
              </a:extLst>
            </p:cNvPr>
            <p:cNvSpPr/>
            <p:nvPr/>
          </p:nvSpPr>
          <p:spPr>
            <a:xfrm>
              <a:off x="798704" y="2632180"/>
              <a:ext cx="1679644" cy="578937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Inflexible to Flexible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85DF874-F5A8-B048-9758-2C168A1015DF}"/>
                </a:ext>
              </a:extLst>
            </p:cNvPr>
            <p:cNvSpPr/>
            <p:nvPr/>
          </p:nvSpPr>
          <p:spPr>
            <a:xfrm>
              <a:off x="728044" y="2567939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Narrow" panose="020B0506020102020204" pitchFamily="34" charset="0"/>
                </a:rPr>
                <a:t>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19519F-92A8-D34D-91C9-84585947327E}"/>
                </a:ext>
              </a:extLst>
            </p:cNvPr>
            <p:cNvSpPr/>
            <p:nvPr/>
          </p:nvSpPr>
          <p:spPr>
            <a:xfrm>
              <a:off x="798704" y="3217058"/>
              <a:ext cx="1613570" cy="372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IN" sz="1000" kern="0" dirty="0">
                  <a:solidFill>
                    <a:srgbClr val="606A74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Hybrid WAN, Topologies, Physical/Virtual, convergence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A382F4-7D0E-064D-8FA7-0A83BA1BEEAF}"/>
              </a:ext>
            </a:extLst>
          </p:cNvPr>
          <p:cNvGrpSpPr/>
          <p:nvPr/>
        </p:nvGrpSpPr>
        <p:grpSpPr>
          <a:xfrm>
            <a:off x="3584322" y="2537186"/>
            <a:ext cx="1770832" cy="1140871"/>
            <a:chOff x="3647110" y="2547672"/>
            <a:chExt cx="1759784" cy="106287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882123F-DC96-8D41-949B-18B56552E8AB}"/>
                </a:ext>
              </a:extLst>
            </p:cNvPr>
            <p:cNvSpPr/>
            <p:nvPr/>
          </p:nvSpPr>
          <p:spPr>
            <a:xfrm>
              <a:off x="3727250" y="2631827"/>
              <a:ext cx="1679644" cy="578937"/>
            </a:xfrm>
            <a:prstGeom prst="roundRect">
              <a:avLst/>
            </a:prstGeom>
            <a:solidFill>
              <a:srgbClr val="A5A5A5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Visibility &amp; Analytics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E0A6F1-7FEB-C84E-9751-0156D64D820E}"/>
                </a:ext>
              </a:extLst>
            </p:cNvPr>
            <p:cNvSpPr/>
            <p:nvPr/>
          </p:nvSpPr>
          <p:spPr>
            <a:xfrm>
              <a:off x="3647110" y="2547672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Narrow" panose="020B0506020102020204" pitchFamily="34" charset="0"/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EAA31-697A-B745-B14F-9FE61299A9E4}"/>
                </a:ext>
              </a:extLst>
            </p:cNvPr>
            <p:cNvSpPr/>
            <p:nvPr/>
          </p:nvSpPr>
          <p:spPr>
            <a:xfrm>
              <a:off x="3760287" y="3237793"/>
              <a:ext cx="1613570" cy="372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IN" sz="1000" kern="0" dirty="0">
                  <a:solidFill>
                    <a:srgbClr val="606A74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Behaviours, Trends and feedback loops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711446-AE81-2545-B7B6-D965E9A000DA}"/>
              </a:ext>
            </a:extLst>
          </p:cNvPr>
          <p:cNvGrpSpPr/>
          <p:nvPr/>
        </p:nvGrpSpPr>
        <p:grpSpPr>
          <a:xfrm>
            <a:off x="6502959" y="2537187"/>
            <a:ext cx="1840941" cy="1140871"/>
            <a:chOff x="3577438" y="2547672"/>
            <a:chExt cx="1829456" cy="106287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498AE98-3A0A-C044-85C1-F777801AE2E3}"/>
                </a:ext>
              </a:extLst>
            </p:cNvPr>
            <p:cNvSpPr/>
            <p:nvPr/>
          </p:nvSpPr>
          <p:spPr>
            <a:xfrm>
              <a:off x="3727250" y="2631827"/>
              <a:ext cx="1679644" cy="578937"/>
            </a:xfrm>
            <a:prstGeom prst="roundRect">
              <a:avLst/>
            </a:prstGeom>
            <a:solidFill>
              <a:srgbClr val="00B0F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Security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56617D2-58BB-DB40-858D-8F550FE64A1B}"/>
                </a:ext>
              </a:extLst>
            </p:cNvPr>
            <p:cNvSpPr/>
            <p:nvPr/>
          </p:nvSpPr>
          <p:spPr>
            <a:xfrm>
              <a:off x="3577438" y="2547672"/>
              <a:ext cx="282226" cy="2581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Arial Narrow" panose="020B0506020102020204" pitchFamily="34" charset="0"/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575C0F-C7DD-E34D-8A3F-56C28344EC64}"/>
                </a:ext>
              </a:extLst>
            </p:cNvPr>
            <p:cNvSpPr/>
            <p:nvPr/>
          </p:nvSpPr>
          <p:spPr>
            <a:xfrm>
              <a:off x="3760287" y="3237793"/>
              <a:ext cx="1613570" cy="372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IN" sz="1000" kern="0" dirty="0">
                  <a:solidFill>
                    <a:prstClr val="black"/>
                  </a:solidFill>
                  <a:latin typeface="Arial Narrow" panose="020B0506020102020204" pitchFamily="34" charset="0"/>
                  <a:cs typeface="Arial" panose="020B0604020202020204" pitchFamily="34" charset="0"/>
                </a:rPr>
                <a:t>Cloud perimeter branch and user security.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610718" y="4114800"/>
            <a:ext cx="7699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algn="ctr" defTabSz="685800">
              <a:defRPr/>
            </a:pPr>
            <a:r>
              <a:rPr lang="en-US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beyond cost economics.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Managed SDWAN: Value Propositions</a:t>
            </a:r>
          </a:p>
        </p:txBody>
      </p:sp>
    </p:spTree>
    <p:extLst>
      <p:ext uri="{BB962C8B-B14F-4D97-AF65-F5344CB8AC3E}">
        <p14:creationId xmlns:p14="http://schemas.microsoft.com/office/powerpoint/2010/main" val="377879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18071"/>
              </p:ext>
            </p:extLst>
          </p:nvPr>
        </p:nvGraphicFramePr>
        <p:xfrm>
          <a:off x="358775" y="1011910"/>
          <a:ext cx="8415337" cy="267617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8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16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5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sym typeface="Arial"/>
              </a:rPr>
              <a:t>NETWORK REFERENCES &amp; TRANSFORMATION CAPABILITIES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2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0764" cy="51435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15" name="Picture 2" descr="https://www.essar.com/wp-content/uploads/2018/04/Essar-Oil-Gas-EnP-CBM-Raniganj-H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35706"/>
          <a:stretch/>
        </p:blipFill>
        <p:spPr bwMode="auto">
          <a:xfrm>
            <a:off x="0" y="1178089"/>
            <a:ext cx="9144000" cy="27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178088"/>
            <a:ext cx="9144001" cy="2790579"/>
          </a:xfrm>
          <a:prstGeom prst="rect">
            <a:avLst/>
          </a:prstGeom>
          <a:solidFill>
            <a:schemeClr val="tx1">
              <a:lumMod val="75000"/>
              <a:lumOff val="25000"/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157879"/>
            <a:ext cx="7920000" cy="830997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SECURITY SERVICE</a:t>
            </a:r>
            <a:br>
              <a:rPr lang="en-US" cap="all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ENGAGEMENT MODELS</a:t>
            </a:r>
          </a:p>
        </p:txBody>
      </p:sp>
      <p:pic>
        <p:nvPicPr>
          <p:cNvPr id="19" name="Picture 2" descr="Image result for essar oil and gas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77199"/>
            <a:ext cx="989965" cy="3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06510" y="1178088"/>
            <a:ext cx="1465634" cy="829997"/>
            <a:chOff x="9753599" y="1"/>
            <a:chExt cx="1739885" cy="985307"/>
          </a:xfrm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597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0764" cy="51435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15" name="Picture 2" descr="https://www.essar.com/wp-content/uploads/2018/04/Essar-Oil-Gas-EnP-CBM-Raniganj-H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35706"/>
          <a:stretch/>
        </p:blipFill>
        <p:spPr bwMode="auto">
          <a:xfrm>
            <a:off x="0" y="1178089"/>
            <a:ext cx="9144000" cy="27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178088"/>
            <a:ext cx="9144001" cy="2790579"/>
          </a:xfrm>
          <a:prstGeom prst="rect">
            <a:avLst/>
          </a:prstGeom>
          <a:solidFill>
            <a:schemeClr val="tx1">
              <a:lumMod val="75000"/>
              <a:lumOff val="25000"/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INTRODUCING SIFY</a:t>
            </a:r>
          </a:p>
        </p:txBody>
      </p:sp>
      <p:pic>
        <p:nvPicPr>
          <p:cNvPr id="19" name="Picture 2" descr="Image result for essar oil and gas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77199"/>
            <a:ext cx="989965" cy="3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06510" y="1178088"/>
            <a:ext cx="1465634" cy="829997"/>
            <a:chOff x="9753599" y="1"/>
            <a:chExt cx="1739885" cy="985307"/>
          </a:xfrm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600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Security Services Engagement Models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6DD70A12-6807-4C4B-BF6E-59A220349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89"/>
          <a:stretch/>
        </p:blipFill>
        <p:spPr>
          <a:xfrm>
            <a:off x="454068" y="736528"/>
            <a:ext cx="8343900" cy="39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10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464" y="1257300"/>
            <a:ext cx="7179287" cy="29706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DD</a:t>
            </a:r>
            <a:r>
              <a:rPr lang="en-IN" cap="none" dirty="0"/>
              <a:t>o</a:t>
            </a:r>
            <a:r>
              <a:rPr lang="en-IN" dirty="0"/>
              <a:t>S Capabilities</a:t>
            </a:r>
          </a:p>
        </p:txBody>
      </p:sp>
    </p:spTree>
    <p:extLst>
      <p:ext uri="{BB962C8B-B14F-4D97-AF65-F5344CB8AC3E}">
        <p14:creationId xmlns:p14="http://schemas.microsoft.com/office/powerpoint/2010/main" val="3718504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4068" y="234004"/>
            <a:ext cx="731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sym typeface="Arial"/>
              </a:rPr>
              <a:t>SECURITY SERVICES EXECUTION PROOF POINTS </a:t>
            </a:r>
            <a:endParaRPr lang="en-IN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66471"/>
              </p:ext>
            </p:extLst>
          </p:nvPr>
        </p:nvGraphicFramePr>
        <p:xfrm>
          <a:off x="358775" y="1023937"/>
          <a:ext cx="8415337" cy="201964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66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43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70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IN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en-IN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91441" marR="914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 Consulting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kern="0" dirty="0">
                          <a:solidFill>
                            <a:prstClr val="black"/>
                          </a:solidFill>
                          <a:latin typeface="Trebuchet MS" pitchFamily="34" charset="0"/>
                          <a:cs typeface="Arial" panose="020B0604020202020204" pitchFamily="34" charset="0"/>
                          <a:sym typeface="Arial"/>
                        </a:rPr>
                        <a:t>SIEM,PIM and IPS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kern="0" dirty="0">
                          <a:solidFill>
                            <a:prstClr val="black"/>
                          </a:solidFill>
                          <a:latin typeface="Trebuchet MS" pitchFamily="34" charset="0"/>
                          <a:cs typeface="Arial" panose="020B0604020202020204" pitchFamily="34" charset="0"/>
                          <a:sym typeface="Arial"/>
                        </a:rPr>
                        <a:t>NGFW, IPS, Web Gateway, DDoS, SLB, LLB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4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IPS</a:t>
                      </a:r>
                      <a:endParaRPr lang="pl-PL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4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BPCL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BEBF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kern="0" dirty="0">
                          <a:solidFill>
                            <a:prstClr val="black"/>
                          </a:solidFill>
                          <a:latin typeface="Trebuchet MS" pitchFamily="34" charset="0"/>
                          <a:cs typeface="Arial" panose="020B0604020202020204" pitchFamily="34" charset="0"/>
                          <a:sym typeface="Arial"/>
                        </a:rPr>
                        <a:t>Vulnerability Management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5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0764" cy="51435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15" name="Picture 2" descr="https://www.essar.com/wp-content/uploads/2018/04/Essar-Oil-Gas-EnP-CBM-Raniganj-H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35706"/>
          <a:stretch/>
        </p:blipFill>
        <p:spPr bwMode="auto">
          <a:xfrm>
            <a:off x="0" y="1178089"/>
            <a:ext cx="9144000" cy="27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178088"/>
            <a:ext cx="9144001" cy="2790579"/>
          </a:xfrm>
          <a:prstGeom prst="rect">
            <a:avLst/>
          </a:prstGeom>
          <a:solidFill>
            <a:schemeClr val="tx1">
              <a:lumMod val="75000"/>
              <a:lumOff val="25000"/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TOOLS &amp; AUTOMATION CAPABILITIES</a:t>
            </a:r>
          </a:p>
        </p:txBody>
      </p:sp>
      <p:pic>
        <p:nvPicPr>
          <p:cNvPr id="19" name="Picture 2" descr="Image result for essar oil and gas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77199"/>
            <a:ext cx="989965" cy="3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06510" y="1178088"/>
            <a:ext cx="1465634" cy="829997"/>
            <a:chOff x="9753599" y="1"/>
            <a:chExt cx="1739885" cy="985307"/>
          </a:xfrm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4822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34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7077918" y="2715346"/>
            <a:ext cx="2110978" cy="536109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2872366" y="4010308"/>
            <a:ext cx="1982390" cy="74635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endParaRPr lang="en-US" sz="750" dirty="0">
              <a:solidFill>
                <a:prstClr val="black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670" y="940133"/>
            <a:ext cx="8505155" cy="3562809"/>
            <a:chOff x="386936" y="940133"/>
            <a:chExt cx="8801960" cy="356280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243DEA6-727E-47F4-A5F6-036430D1788B}"/>
                </a:ext>
              </a:extLst>
            </p:cNvPr>
            <p:cNvSpPr/>
            <p:nvPr/>
          </p:nvSpPr>
          <p:spPr>
            <a:xfrm>
              <a:off x="8198297" y="1272979"/>
              <a:ext cx="990599" cy="50270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28588" indent="-128588" defTabSz="685800">
                <a:spcAft>
                  <a:spcPts val="450"/>
                </a:spcAft>
                <a:buFont typeface="Wingdings" charset="2"/>
                <a:buChar char="§"/>
                <a:defRPr/>
              </a:pPr>
              <a:r>
                <a:rPr lang="en-US" sz="750" dirty="0">
                  <a:solidFill>
                    <a:prstClr val="black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vCloud</a:t>
              </a:r>
            </a:p>
            <a:p>
              <a:pPr marL="128588" indent="-128588" defTabSz="685800">
                <a:spcAft>
                  <a:spcPts val="450"/>
                </a:spcAft>
                <a:buFont typeface="Wingdings" charset="2"/>
                <a:buChar char="§"/>
                <a:defRPr/>
              </a:pPr>
              <a:r>
                <a:rPr lang="en-US" sz="750" dirty="0">
                  <a:solidFill>
                    <a:prstClr val="black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Cloud Monitor (Websites)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6936" y="940133"/>
              <a:ext cx="8706710" cy="3562809"/>
              <a:chOff x="386936" y="940133"/>
              <a:chExt cx="8706710" cy="356280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933CC71-654F-4133-8365-50F4C48419E5}"/>
                  </a:ext>
                </a:extLst>
              </p:cNvPr>
              <p:cNvSpPr/>
              <p:nvPr/>
            </p:nvSpPr>
            <p:spPr>
              <a:xfrm>
                <a:off x="2874747" y="2683992"/>
                <a:ext cx="1982390" cy="977191"/>
              </a:xfrm>
              <a:prstGeom prst="rect">
                <a:avLst/>
              </a:prstGeom>
              <a:effectLst/>
            </p:spPr>
            <p:txBody>
              <a:bodyPr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VMware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Citrix XenServer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Microsoft Hyper-V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Oracle Solaris  Zones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IBM PowerVM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Red Hat Enterprise Virtualization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B2F199-42D9-4050-B36D-40E92C3C67FD}"/>
                  </a:ext>
                </a:extLst>
              </p:cNvPr>
              <p:cNvSpPr/>
              <p:nvPr/>
            </p:nvSpPr>
            <p:spPr>
              <a:xfrm>
                <a:off x="2874747" y="1275361"/>
                <a:ext cx="990599" cy="109260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SAP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Microsoft Exchange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IBM WebSphere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Apache Tomcat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Microsoft IIS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JBoss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EC15320-7686-47A7-A5D3-9DAECBCCA260}"/>
                  </a:ext>
                </a:extLst>
              </p:cNvPr>
              <p:cNvSpPr/>
              <p:nvPr/>
            </p:nvSpPr>
            <p:spPr>
              <a:xfrm>
                <a:off x="2835456" y="940133"/>
                <a:ext cx="2059781" cy="300038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Application Monitoring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4765233-D750-4179-94A9-01B8E4D86F70}"/>
                  </a:ext>
                </a:extLst>
              </p:cNvPr>
              <p:cNvSpPr/>
              <p:nvPr/>
            </p:nvSpPr>
            <p:spPr>
              <a:xfrm>
                <a:off x="2835456" y="2327995"/>
                <a:ext cx="2059781" cy="298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Virtualization Monitoring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884A7FC-FF81-469A-944F-06AF8FAF5FD7}"/>
                  </a:ext>
                </a:extLst>
              </p:cNvPr>
              <p:cNvSpPr/>
              <p:nvPr/>
            </p:nvSpPr>
            <p:spPr>
              <a:xfrm>
                <a:off x="7077916" y="1275361"/>
                <a:ext cx="1294885" cy="1111843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Private</a:t>
                </a:r>
              </a:p>
              <a:p>
                <a:pPr marL="342900" lvl="1" indent="-128588" defTabSz="685800">
                  <a:spcAft>
                    <a:spcPts val="300"/>
                  </a:spcAft>
                  <a:buFont typeface="Lucida Grande"/>
                  <a:buChar char="-"/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Flexpod, Vblock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Public</a:t>
                </a:r>
              </a:p>
              <a:p>
                <a:pPr marL="342900" lvl="1" indent="-128588" defTabSz="685800">
                  <a:spcAft>
                    <a:spcPts val="300"/>
                  </a:spcAft>
                  <a:buFont typeface="Lucida Grande"/>
                  <a:buChar char="-"/>
                  <a:defRPr/>
                </a:pPr>
                <a:r>
                  <a:rPr lang="en-US" sz="675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Amazon, Rackspace, MS Azure, Google App Engine, Google Apps, SFDC CRM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Citrix CloudPlatform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C8A873C-4E6E-4AF6-800D-034059C11A10}"/>
                  </a:ext>
                </a:extLst>
              </p:cNvPr>
              <p:cNvSpPr/>
              <p:nvPr/>
            </p:nvSpPr>
            <p:spPr>
              <a:xfrm>
                <a:off x="7033865" y="940133"/>
                <a:ext cx="2059781" cy="29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0" rIns="0" bIns="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CLOUD MONITORING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1D6D7DE-3E40-48EB-B632-031642A54976}"/>
                  </a:ext>
                </a:extLst>
              </p:cNvPr>
              <p:cNvSpPr/>
              <p:nvPr/>
            </p:nvSpPr>
            <p:spPr>
              <a:xfrm>
                <a:off x="7033865" y="2327995"/>
                <a:ext cx="2059781" cy="2988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Database Monitoring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BC1AEBD-1A5A-44F3-90DE-DC5658A4875D}"/>
                  </a:ext>
                </a:extLst>
              </p:cNvPr>
              <p:cNvSpPr/>
              <p:nvPr/>
            </p:nvSpPr>
            <p:spPr>
              <a:xfrm>
                <a:off x="5036920" y="1275360"/>
                <a:ext cx="1976438" cy="1069524"/>
              </a:xfrm>
              <a:prstGeom prst="rect">
                <a:avLst/>
              </a:prstGeom>
              <a:effectLst/>
            </p:spPr>
            <p:txBody>
              <a:bodyPr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Microsoft Windows Server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Linux/Unix</a:t>
                </a:r>
              </a:p>
              <a:p>
                <a:pPr marL="342900" lvl="1" indent="-128588" defTabSz="685800">
                  <a:spcAft>
                    <a:spcPts val="300"/>
                  </a:spcAft>
                  <a:buFont typeface="Lucida Grande"/>
                  <a:buChar char="-"/>
                  <a:defRPr/>
                </a:pPr>
                <a:r>
                  <a:rPr lang="fr-FR" sz="675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Solaris, AIX, HP-UX, Linux, Sinix, Tru64 UNIX, Red Hat</a:t>
                </a:r>
                <a:endParaRPr lang="en-US" sz="675" dirty="0">
                  <a:solidFill>
                    <a:prstClr val="black"/>
                  </a:solidFill>
                  <a:latin typeface="Calibri"/>
                  <a:ea typeface="Arial Unicode MS" pitchFamily="34" charset="-128"/>
                  <a:cs typeface="Arial Unicode MS" pitchFamily="34" charset="-128"/>
                </a:endParaRP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Cisco Unified Computing System (UCS)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IBM Power Systems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Novell Open Enterprise Server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AD56689-0ED3-405C-A215-B31B8A8823A6}"/>
                  </a:ext>
                </a:extLst>
              </p:cNvPr>
              <p:cNvSpPr/>
              <p:nvPr/>
            </p:nvSpPr>
            <p:spPr>
              <a:xfrm>
                <a:off x="5036922" y="2683992"/>
                <a:ext cx="1982390" cy="823302"/>
              </a:xfrm>
              <a:prstGeom prst="rect">
                <a:avLst/>
              </a:prstGeom>
              <a:effectLst/>
            </p:spPr>
            <p:txBody>
              <a:bodyPr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Router and Switch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Network Response Time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Cisco Qo5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Cisco IP SLA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Flow Analysis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2CA5BB2-B1CC-4688-9ED3-FB1C5A1FDF61}"/>
                  </a:ext>
                </a:extLst>
              </p:cNvPr>
              <p:cNvSpPr/>
              <p:nvPr/>
            </p:nvSpPr>
            <p:spPr>
              <a:xfrm>
                <a:off x="4992330" y="940350"/>
                <a:ext cx="2060066" cy="2986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SERVER MONITORING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67062F-D598-4DD2-9336-490C4A875DE0}"/>
                  </a:ext>
                </a:extLst>
              </p:cNvPr>
              <p:cNvSpPr/>
              <p:nvPr/>
            </p:nvSpPr>
            <p:spPr>
              <a:xfrm>
                <a:off x="4992868" y="2327995"/>
                <a:ext cx="2059781" cy="298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NETWORK MONITORING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86F2FDA-50CA-4B8D-BFE2-74AFC7DE68A3}"/>
                  </a:ext>
                </a:extLst>
              </p:cNvPr>
              <p:cNvSpPr/>
              <p:nvPr/>
            </p:nvSpPr>
            <p:spPr>
              <a:xfrm>
                <a:off x="3811768" y="1274170"/>
                <a:ext cx="1116542" cy="109260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SharePoint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Sybase EAServer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Lotus Notes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MS Lync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MS Active Directory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Oracle WebLogic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3B7961E-5BC9-41E5-B568-EF373F44549B}"/>
                  </a:ext>
                </a:extLst>
              </p:cNvPr>
              <p:cNvSpPr/>
              <p:nvPr/>
            </p:nvSpPr>
            <p:spPr>
              <a:xfrm>
                <a:off x="2833074" y="3654310"/>
                <a:ext cx="2212711" cy="298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Big Data &amp; CUSTOM APPS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6C3D571-F326-4F28-816B-28D1EE9EE64A}"/>
                  </a:ext>
                </a:extLst>
              </p:cNvPr>
              <p:cNvSpPr/>
              <p:nvPr/>
            </p:nvSpPr>
            <p:spPr>
              <a:xfrm>
                <a:off x="7075536" y="4010307"/>
                <a:ext cx="1976438" cy="361637"/>
              </a:xfrm>
              <a:prstGeom prst="rect">
                <a:avLst/>
              </a:prstGeom>
              <a:effectLst/>
            </p:spPr>
            <p:txBody>
              <a:bodyPr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Cisco VoIP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Citrix XenDesktop / XenApp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0BCA9D-1399-469A-BB74-A14B7A1F2006}"/>
                  </a:ext>
                </a:extLst>
              </p:cNvPr>
              <p:cNvSpPr/>
              <p:nvPr/>
            </p:nvSpPr>
            <p:spPr>
              <a:xfrm>
                <a:off x="7031484" y="3654310"/>
                <a:ext cx="2059781" cy="2988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VoIP / VDI monitoring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A7ECC1E-1E7F-4D2E-B827-F9793A965674}"/>
                  </a:ext>
                </a:extLst>
              </p:cNvPr>
              <p:cNvSpPr/>
              <p:nvPr/>
            </p:nvSpPr>
            <p:spPr>
              <a:xfrm>
                <a:off x="5034541" y="3987416"/>
                <a:ext cx="1982390" cy="515526"/>
              </a:xfrm>
              <a:prstGeom prst="rect">
                <a:avLst/>
              </a:prstGeom>
              <a:effectLst/>
            </p:spPr>
            <p:txBody>
              <a:bodyPr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EMC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IBM System Storage</a:t>
                </a:r>
              </a:p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NetApp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EB29291-F390-440D-9210-1468CB9C6AEC}"/>
                  </a:ext>
                </a:extLst>
              </p:cNvPr>
              <p:cNvSpPr/>
              <p:nvPr/>
            </p:nvSpPr>
            <p:spPr>
              <a:xfrm>
                <a:off x="4990487" y="3654310"/>
                <a:ext cx="2059781" cy="298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Storage Monitoring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E4567E-6BB6-4E84-A0E1-CCE8F961D314}"/>
                  </a:ext>
                </a:extLst>
              </p:cNvPr>
              <p:cNvSpPr/>
              <p:nvPr/>
            </p:nvSpPr>
            <p:spPr>
              <a:xfrm>
                <a:off x="6040618" y="4021859"/>
                <a:ext cx="990599" cy="196208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675" dirty="0">
                    <a:solidFill>
                      <a:srgbClr val="22475C"/>
                    </a:solidFill>
                    <a:latin typeface="Calibri"/>
                    <a:ea typeface="Arial Unicode MS" pitchFamily="34" charset="-128"/>
                    <a:cs typeface="Arial Unicode MS" pitchFamily="34" charset="-128"/>
                  </a:rPr>
                  <a:t>Hitachi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CE07E84-B3B5-434D-90EC-47AE249A09BB}"/>
                  </a:ext>
                </a:extLst>
              </p:cNvPr>
              <p:cNvCxnSpPr/>
              <p:nvPr/>
            </p:nvCxnSpPr>
            <p:spPr>
              <a:xfrm>
                <a:off x="2912186" y="1234205"/>
                <a:ext cx="1928282" cy="14817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24A0AF1-1431-4C94-B455-54C89522831E}"/>
                  </a:ext>
                </a:extLst>
              </p:cNvPr>
              <p:cNvCxnSpPr/>
              <p:nvPr/>
            </p:nvCxnSpPr>
            <p:spPr>
              <a:xfrm>
                <a:off x="5045785" y="1240556"/>
                <a:ext cx="1820333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4AE3443-3E51-43FC-93D3-F84FEFF5D8DC}"/>
                  </a:ext>
                </a:extLst>
              </p:cNvPr>
              <p:cNvCxnSpPr/>
              <p:nvPr/>
            </p:nvCxnSpPr>
            <p:spPr>
              <a:xfrm>
                <a:off x="7082020" y="1240556"/>
                <a:ext cx="1820333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F7CDE25-95E7-453C-8830-E973557ECFFE}"/>
                  </a:ext>
                </a:extLst>
              </p:cNvPr>
              <p:cNvCxnSpPr/>
              <p:nvPr/>
            </p:nvCxnSpPr>
            <p:spPr>
              <a:xfrm>
                <a:off x="2912186" y="2643907"/>
                <a:ext cx="1985432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51AB268-A032-4B5C-A812-A7106F712631}"/>
                  </a:ext>
                </a:extLst>
              </p:cNvPr>
              <p:cNvCxnSpPr/>
              <p:nvPr/>
            </p:nvCxnSpPr>
            <p:spPr>
              <a:xfrm>
                <a:off x="5045785" y="2643906"/>
                <a:ext cx="1820333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7EC203D-A899-4CAB-8B19-CFF1E5C37C39}"/>
                  </a:ext>
                </a:extLst>
              </p:cNvPr>
              <p:cNvCxnSpPr/>
              <p:nvPr/>
            </p:nvCxnSpPr>
            <p:spPr>
              <a:xfrm>
                <a:off x="7082020" y="2637557"/>
                <a:ext cx="1820333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91D017F-55D3-476B-8822-C3B2F714E41F}"/>
                  </a:ext>
                </a:extLst>
              </p:cNvPr>
              <p:cNvCxnSpPr/>
              <p:nvPr/>
            </p:nvCxnSpPr>
            <p:spPr>
              <a:xfrm>
                <a:off x="2912186" y="3964707"/>
                <a:ext cx="1985432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937D88F-38D0-44D2-99FF-52D60E1DCA15}"/>
                  </a:ext>
                </a:extLst>
              </p:cNvPr>
              <p:cNvCxnSpPr/>
              <p:nvPr/>
            </p:nvCxnSpPr>
            <p:spPr>
              <a:xfrm>
                <a:off x="5045785" y="3964706"/>
                <a:ext cx="1820333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E7BB8BF-C8DA-438A-8FFE-CE39343803B4}"/>
                  </a:ext>
                </a:extLst>
              </p:cNvPr>
              <p:cNvCxnSpPr/>
              <p:nvPr/>
            </p:nvCxnSpPr>
            <p:spPr>
              <a:xfrm>
                <a:off x="7113766" y="3964706"/>
                <a:ext cx="1820333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343D352-082A-4887-A4C6-D55BDECD3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5839" y="2030779"/>
                <a:ext cx="2355059" cy="888763"/>
              </a:xfrm>
              <a:prstGeom prst="rect">
                <a:avLst/>
              </a:prstGeom>
            </p:spPr>
          </p:pic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253F40D-29D2-476D-8E00-4499A306F790}"/>
                  </a:ext>
                </a:extLst>
              </p:cNvPr>
              <p:cNvSpPr/>
              <p:nvPr/>
            </p:nvSpPr>
            <p:spPr>
              <a:xfrm>
                <a:off x="386936" y="4010307"/>
                <a:ext cx="1982390" cy="323165"/>
              </a:xfrm>
              <a:prstGeom prst="rect">
                <a:avLst/>
              </a:prstGeom>
              <a:effectLst/>
            </p:spPr>
            <p:txBody>
              <a:bodyPr>
                <a:spAutoFit/>
              </a:bodyPr>
              <a:lstStyle/>
              <a:p>
                <a:pPr marL="128588" indent="-128588" defTabSz="685800">
                  <a:spcAft>
                    <a:spcPts val="300"/>
                  </a:spcAft>
                  <a:buFont typeface="Wingdings" charset="2"/>
                  <a:buChar char="§"/>
                  <a:defRPr/>
                </a:pPr>
                <a:r>
                  <a:rPr lang="en-US" sz="750" dirty="0">
                    <a:solidFill>
                      <a:prstClr val="black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rPr>
                  <a:t>Provide Service Desk in Multitenant Model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100BC6E-6B3D-48FA-BC91-6874421E3C87}"/>
                  </a:ext>
                </a:extLst>
              </p:cNvPr>
              <p:cNvSpPr/>
              <p:nvPr/>
            </p:nvSpPr>
            <p:spPr>
              <a:xfrm>
                <a:off x="388855" y="3665860"/>
                <a:ext cx="2212711" cy="298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cap="all" dirty="0">
                    <a:solidFill>
                      <a:srgbClr val="F79646">
                        <a:lumMod val="50000"/>
                      </a:srgbClr>
                    </a:solidFill>
                    <a:latin typeface="Calibri"/>
                  </a:rPr>
                  <a:t>Service desk as service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AC9A73D-FA0F-4269-AFEA-997D69EC9D94}"/>
                  </a:ext>
                </a:extLst>
              </p:cNvPr>
              <p:cNvCxnSpPr/>
              <p:nvPr/>
            </p:nvCxnSpPr>
            <p:spPr>
              <a:xfrm>
                <a:off x="467967" y="3976256"/>
                <a:ext cx="1985432" cy="0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61328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35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685800">
                <a:defRPr/>
              </a:pPr>
              <a:t>35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3060" y="1027356"/>
            <a:ext cx="8424000" cy="3818964"/>
            <a:chOff x="342900" y="742876"/>
            <a:chExt cx="8521868" cy="4411628"/>
          </a:xfrm>
        </p:grpSpPr>
        <p:sp>
          <p:nvSpPr>
            <p:cNvPr id="5" name="Pentagon 29">
              <a:extLst>
                <a:ext uri="{FF2B5EF4-FFF2-40B4-BE49-F238E27FC236}">
                  <a16:creationId xmlns:a16="http://schemas.microsoft.com/office/drawing/2014/main" id="{838F3CF5-3AF5-45BB-9882-AD89BA4CF1B7}"/>
                </a:ext>
              </a:extLst>
            </p:cNvPr>
            <p:cNvSpPr/>
            <p:nvPr/>
          </p:nvSpPr>
          <p:spPr>
            <a:xfrm rot="16200000">
              <a:off x="3948314" y="247787"/>
              <a:ext cx="1116318" cy="8278844"/>
            </a:xfrm>
            <a:prstGeom prst="homePlate">
              <a:avLst>
                <a:gd name="adj" fmla="val 30711"/>
              </a:avLst>
            </a:prstGeom>
            <a:gradFill flip="none" rotWithShape="1">
              <a:gsLst>
                <a:gs pos="0">
                  <a:srgbClr val="E7E6E6"/>
                </a:gs>
                <a:gs pos="47000">
                  <a:sysClr val="window" lastClr="FFFFFF"/>
                </a:gs>
              </a:gsLst>
              <a:lin ang="10800000" scaled="1"/>
              <a:tileRect/>
            </a:gradFill>
            <a:ln w="12700" algn="ctr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1369716" tIns="273953" rIns="91317" bIns="273953" anchor="t" anchorCtr="0"/>
            <a:lstStyle/>
            <a:p>
              <a:pPr defTabSz="456569" eaLnBrk="0" hangingPunct="0">
                <a:lnSpc>
                  <a:spcPct val="90000"/>
                </a:lnSpc>
                <a:buClr>
                  <a:srgbClr val="0070C0"/>
                </a:buClr>
                <a:defRPr/>
              </a:pPr>
              <a:endParaRPr lang="en-US" sz="825" kern="0" dirty="0">
                <a:solidFill>
                  <a:srgbClr val="2034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D4EC17-D1E7-4AAD-A314-BF65D8159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09" y="1076719"/>
              <a:ext cx="8503359" cy="3047942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 w="12700" algn="ctr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1369716" tIns="273953" rIns="91317" bIns="273953" anchor="t" anchorCtr="0"/>
            <a:lstStyle/>
            <a:p>
              <a:pPr defTabSz="456569" eaLnBrk="0" hangingPunct="0">
                <a:lnSpc>
                  <a:spcPct val="90000"/>
                </a:lnSpc>
                <a:buClr>
                  <a:srgbClr val="0070C0"/>
                </a:buClr>
                <a:defRPr/>
              </a:pPr>
              <a:endParaRPr lang="en-US" sz="825" kern="0" dirty="0">
                <a:solidFill>
                  <a:srgbClr val="2034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BA6B6C4-FA5B-4E89-A9C6-2556915AA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" y="742876"/>
              <a:ext cx="8503359" cy="259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45659" rIns="0" bIns="45659" rtlCol="0" anchor="ctr"/>
            <a:lstStyle/>
            <a:p>
              <a:pPr algn="ctr" defTabSz="456569" eaLnBrk="0" hangingPunct="0">
                <a:defRPr/>
              </a:pPr>
              <a:r>
                <a:rPr lang="en-US" sz="105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UNIFIED MONITORING OF PUBLIC AND PRIVATE IT ENVIRONMENTS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7A861-E11F-40FF-AE53-9CF27B59331A}"/>
                </a:ext>
              </a:extLst>
            </p:cNvPr>
            <p:cNvSpPr/>
            <p:nvPr/>
          </p:nvSpPr>
          <p:spPr>
            <a:xfrm>
              <a:off x="2980729" y="1721405"/>
              <a:ext cx="320040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Levels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9DF19-7B17-4EDB-8C90-15F2632818E4}"/>
                </a:ext>
              </a:extLst>
            </p:cNvPr>
            <p:cNvSpPr/>
            <p:nvPr/>
          </p:nvSpPr>
          <p:spPr>
            <a:xfrm>
              <a:off x="2980729" y="1388315"/>
              <a:ext cx="320040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Dashboards and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910B9-7B2E-4ADA-AB7D-3913F98069EA}"/>
                </a:ext>
              </a:extLst>
            </p:cNvPr>
            <p:cNvSpPr/>
            <p:nvPr/>
          </p:nvSpPr>
          <p:spPr>
            <a:xfrm>
              <a:off x="2980729" y="2387587"/>
              <a:ext cx="320040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and Availability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8C342-097D-449D-8E68-A48608255B4A}"/>
                </a:ext>
              </a:extLst>
            </p:cNvPr>
            <p:cNvSpPr/>
            <p:nvPr/>
          </p:nvSpPr>
          <p:spPr>
            <a:xfrm>
              <a:off x="2980729" y="2054497"/>
              <a:ext cx="320040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User Response Time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AE863-8B68-4937-8B24-74072BF83C28}"/>
                </a:ext>
              </a:extLst>
            </p:cNvPr>
            <p:cNvSpPr/>
            <p:nvPr/>
          </p:nvSpPr>
          <p:spPr>
            <a:xfrm>
              <a:off x="2980729" y="2720678"/>
              <a:ext cx="320040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 and Faults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5579B6-69B6-44C7-8157-6E8A280D8806}"/>
                </a:ext>
              </a:extLst>
            </p:cNvPr>
            <p:cNvSpPr/>
            <p:nvPr/>
          </p:nvSpPr>
          <p:spPr>
            <a:xfrm>
              <a:off x="374602" y="1108424"/>
              <a:ext cx="2128956" cy="2894149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vert="horz" lIns="0" tIns="182630" rIns="91317" bIns="182630" rtlCol="0" anchor="ctr"/>
            <a:lstStyle/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Multitenancy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Dashboard &amp; Reports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Distributed Architecture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Unified Trending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Visual  Alarms &amp; Reporting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 Alerting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050" kern="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Party Integration  (Service Now for ITSM )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 and Agent less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UMP (Portal ) available via Mobile</a:t>
              </a:r>
            </a:p>
            <a:p>
              <a:pPr marL="323701" indent="-214313" defTabSz="456569">
                <a:buFont typeface="Arial" panose="020B0604020202020204" pitchFamily="34" charset="0"/>
                <a:buChar char="•"/>
                <a:defRPr/>
              </a:pPr>
              <a:endParaRPr lang="en-US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eft-Right Arrow 38">
              <a:extLst>
                <a:ext uri="{FF2B5EF4-FFF2-40B4-BE49-F238E27FC236}">
                  <a16:creationId xmlns:a16="http://schemas.microsoft.com/office/drawing/2014/main" id="{FB0726CB-AC04-4B6F-BD0F-9D5AB0F476F8}"/>
                </a:ext>
              </a:extLst>
            </p:cNvPr>
            <p:cNvSpPr/>
            <p:nvPr/>
          </p:nvSpPr>
          <p:spPr>
            <a:xfrm>
              <a:off x="2503558" y="1970918"/>
              <a:ext cx="426007" cy="296839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vert="horz" lIns="182630" tIns="182630" rIns="182630" bIns="182630" rtlCol="0" anchor="ctr"/>
            <a:lstStyle/>
            <a:p>
              <a:pPr algn="ctr" defTabSz="456569">
                <a:lnSpc>
                  <a:spcPts val="1718"/>
                </a:lnSpc>
                <a:buClr>
                  <a:srgbClr val="FFFFFF"/>
                </a:buClr>
                <a:defRPr/>
              </a:pPr>
              <a:endParaRPr lang="en-US" sz="9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eft-Right Arrow 39">
              <a:extLst>
                <a:ext uri="{FF2B5EF4-FFF2-40B4-BE49-F238E27FC236}">
                  <a16:creationId xmlns:a16="http://schemas.microsoft.com/office/drawing/2014/main" id="{718AEE6B-3A62-485B-9D88-6D7649A07B3C}"/>
                </a:ext>
              </a:extLst>
            </p:cNvPr>
            <p:cNvSpPr/>
            <p:nvPr/>
          </p:nvSpPr>
          <p:spPr>
            <a:xfrm>
              <a:off x="6261894" y="1970918"/>
              <a:ext cx="410390" cy="296839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vert="horz" lIns="182630" tIns="182630" rIns="182630" bIns="182630" rtlCol="0" anchor="ctr"/>
            <a:lstStyle/>
            <a:p>
              <a:pPr algn="ctr" defTabSz="456569">
                <a:lnSpc>
                  <a:spcPts val="1718"/>
                </a:lnSpc>
                <a:buClr>
                  <a:srgbClr val="FFFFFF"/>
                </a:buClr>
                <a:defRPr/>
              </a:pPr>
              <a:endParaRPr lang="en-US" sz="9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5A88EA-3977-453D-9B12-09ED2CF08871}"/>
                </a:ext>
              </a:extLst>
            </p:cNvPr>
            <p:cNvSpPr/>
            <p:nvPr/>
          </p:nvSpPr>
          <p:spPr>
            <a:xfrm>
              <a:off x="361408" y="1106018"/>
              <a:ext cx="2142148" cy="282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vert="horz" lIns="182630" tIns="182630" rIns="182630" bIns="182630" rtlCol="0" anchor="ctr"/>
            <a:lstStyle/>
            <a:p>
              <a:pPr algn="ctr" defTabSz="456569">
                <a:lnSpc>
                  <a:spcPts val="1718"/>
                </a:lnSpc>
                <a:buClr>
                  <a:srgbClr val="FFFFFF"/>
                </a:buClr>
              </a:pPr>
              <a:r>
                <a:rPr lang="en-US" sz="105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Features</a:t>
              </a: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B1BA2D0B-C527-4309-82F5-7D576FA91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4320" y="4629158"/>
              <a:ext cx="1397964" cy="28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17" tIns="45659" rIns="91317" bIns="45659">
              <a:spAutoFit/>
            </a:bodyPr>
            <a:lstStyle/>
            <a:p>
              <a:pPr algn="ctr" defTabSz="456569"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  <a:p>
              <a:pPr algn="ctr" defTabSz="456569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Commercial &amp; Custom</a:t>
              </a: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06C5CB00-D2B1-4547-B41C-FD52EC91F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2977" y="4114800"/>
              <a:ext cx="568898" cy="457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CCCA4533-CAB4-454C-9BFD-8E6965B5C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012" y="4629151"/>
              <a:ext cx="1174430" cy="525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17" tIns="45659" rIns="91317" bIns="45659">
              <a:noAutofit/>
            </a:bodyPr>
            <a:lstStyle/>
            <a:p>
              <a:pPr algn="ctr" defTabSz="456569"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  <a:p>
              <a:pPr algn="ctr" defTabSz="456569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&amp; Virtual</a:t>
              </a: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3597CF4C-004C-46E0-BD0C-BEE9549B8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6973" y="4117627"/>
              <a:ext cx="543052" cy="436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227972B9-FA0A-4D50-B282-C6FB84549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998" y="4629157"/>
              <a:ext cx="1022283" cy="28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17" tIns="45659" rIns="91317" bIns="45659">
              <a:spAutoFit/>
            </a:bodyPr>
            <a:lstStyle/>
            <a:p>
              <a:pPr algn="ctr" defTabSz="456569"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</a:p>
            <a:p>
              <a:pPr algn="ctr" defTabSz="456569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&amp; Business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EC920F09-BCC4-4A10-95DB-3D9C31242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25925" y="4077735"/>
              <a:ext cx="1035232" cy="55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54">
              <a:extLst>
                <a:ext uri="{FF2B5EF4-FFF2-40B4-BE49-F238E27FC236}">
                  <a16:creationId xmlns:a16="http://schemas.microsoft.com/office/drawing/2014/main" id="{A4ECB050-2733-40A0-83C1-C15B91E9A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9919" y="4629158"/>
              <a:ext cx="1164897" cy="28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17" tIns="45659" rIns="91317" bIns="45659">
              <a:spAutoFit/>
            </a:bodyPr>
            <a:lstStyle/>
            <a:p>
              <a:pPr algn="ctr" defTabSz="456569"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</a:p>
            <a:p>
              <a:pPr algn="ctr" defTabSz="456569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&amp; Private</a:t>
              </a:r>
            </a:p>
          </p:txBody>
        </p:sp>
        <p:sp>
          <p:nvSpPr>
            <p:cNvPr id="27" name="Text Box 63">
              <a:extLst>
                <a:ext uri="{FF2B5EF4-FFF2-40B4-BE49-F238E27FC236}">
                  <a16:creationId xmlns:a16="http://schemas.microsoft.com/office/drawing/2014/main" id="{83E8E83D-8FC0-43B5-A93C-9B69AF7CB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1796" y="4629158"/>
              <a:ext cx="862553" cy="28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17" tIns="45659" rIns="91317" bIns="45659">
              <a:spAutoFit/>
            </a:bodyPr>
            <a:lstStyle/>
            <a:p>
              <a:pPr algn="ctr" defTabSz="456569"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</a:p>
            <a:p>
              <a:pPr algn="ctr" defTabSz="456569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 &amp; WAN</a:t>
              </a:r>
            </a:p>
          </p:txBody>
        </p:sp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96B022DE-ED22-4178-AE4A-FDD4AD993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498" y="4117627"/>
              <a:ext cx="527116" cy="437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 descr="electricity3.gif">
              <a:extLst>
                <a:ext uri="{FF2B5EF4-FFF2-40B4-BE49-F238E27FC236}">
                  <a16:creationId xmlns:a16="http://schemas.microsoft.com/office/drawing/2014/main" id="{703DFE20-B907-463E-A1E8-083EB5FE7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t="12778"/>
            <a:stretch>
              <a:fillRect/>
            </a:stretch>
          </p:blipFill>
          <p:spPr>
            <a:xfrm>
              <a:off x="1134961" y="4117635"/>
              <a:ext cx="900802" cy="441416"/>
            </a:xfrm>
            <a:prstGeom prst="rect">
              <a:avLst/>
            </a:prstGeom>
          </p:spPr>
        </p:pic>
        <p:sp>
          <p:nvSpPr>
            <p:cNvPr id="30" name="Text Box 63">
              <a:extLst>
                <a:ext uri="{FF2B5EF4-FFF2-40B4-BE49-F238E27FC236}">
                  <a16:creationId xmlns:a16="http://schemas.microsoft.com/office/drawing/2014/main" id="{A8BF4514-B6E0-4531-96FA-58B101607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66" y="4629157"/>
              <a:ext cx="872889" cy="28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17" tIns="45659" rIns="91317" bIns="45659">
              <a:spAutoFit/>
            </a:bodyPr>
            <a:lstStyle/>
            <a:p>
              <a:pPr algn="ctr" defTabSz="456569"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</a:p>
            <a:p>
              <a:pPr algn="ctr" defTabSz="456569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675" kern="0" dirty="0">
                  <a:solidFill>
                    <a:srgbClr val="2034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Efficiency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4C67B9C-8B23-4573-81FF-FA566DA51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337" y="4196851"/>
              <a:ext cx="476544" cy="38168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DF7B37-F51C-4F67-94AE-6BC75874D4CA}"/>
                </a:ext>
              </a:extLst>
            </p:cNvPr>
            <p:cNvSpPr/>
            <p:nvPr/>
          </p:nvSpPr>
          <p:spPr>
            <a:xfrm>
              <a:off x="6692201" y="1076595"/>
              <a:ext cx="2128956" cy="2973490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vert="horz" lIns="0" tIns="182630" rIns="91317" bIns="182630" rtlCol="0" anchor="ctr"/>
            <a:lstStyle/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Server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Virtualization Monitoring 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Database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 Monitoring.</a:t>
              </a:r>
              <a:endParaRPr lang="en-IN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Center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Frame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 Time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 Monitoring</a:t>
              </a:r>
            </a:p>
            <a:p>
              <a:pPr marL="267891" indent="-211931" defTabSz="684533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Basic Network Monitoring</a:t>
              </a:r>
            </a:p>
            <a:p>
              <a:pPr defTabSz="684533"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defTabSz="684533">
                <a:buFont typeface="Arial" panose="020B0604020202020204" pitchFamily="34" charset="0"/>
                <a:buChar char="•"/>
                <a:defRPr/>
              </a:pPr>
              <a:endParaRPr lang="en-US" sz="10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CDAAAA-FCB8-47E5-AAD3-5CC306F7DF90}"/>
                </a:ext>
              </a:extLst>
            </p:cNvPr>
            <p:cNvSpPr/>
            <p:nvPr/>
          </p:nvSpPr>
          <p:spPr>
            <a:xfrm>
              <a:off x="6697452" y="1083200"/>
              <a:ext cx="2142148" cy="282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vert="horz" lIns="182630" tIns="182630" rIns="182630" bIns="182630" rtlCol="0" anchor="ctr"/>
            <a:lstStyle/>
            <a:p>
              <a:pPr algn="ctr" defTabSz="456569">
                <a:lnSpc>
                  <a:spcPts val="1718"/>
                </a:lnSpc>
                <a:buClr>
                  <a:srgbClr val="FFFFFF"/>
                </a:buClr>
                <a:defRPr/>
              </a:pPr>
              <a:r>
                <a:rPr lang="en-US" sz="105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can we monitor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531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36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363599" y="1023939"/>
            <a:ext cx="8410513" cy="3742538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13678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23938"/>
            <a:ext cx="7368160" cy="367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584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033807"/>
            <a:ext cx="7727950" cy="370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57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0764" cy="51435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15" name="Picture 2" descr="https://www.essar.com/wp-content/uploads/2018/04/Essar-Oil-Gas-EnP-CBM-Raniganj-H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35706"/>
          <a:stretch/>
        </p:blipFill>
        <p:spPr bwMode="auto">
          <a:xfrm>
            <a:off x="0" y="1178089"/>
            <a:ext cx="9144000" cy="27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178088"/>
            <a:ext cx="9144001" cy="2790579"/>
          </a:xfrm>
          <a:prstGeom prst="rect">
            <a:avLst/>
          </a:prstGeom>
          <a:solidFill>
            <a:schemeClr val="tx1">
              <a:lumMod val="75000"/>
              <a:lumOff val="25000"/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IN" cap="all" dirty="0">
                <a:solidFill>
                  <a:schemeClr val="bg1"/>
                </a:solidFill>
                <a:latin typeface="Trebuchet MS" pitchFamily="34" charset="0"/>
              </a:rPr>
              <a:t>WHY SIFY FOR ESSAR OIL</a:t>
            </a:r>
          </a:p>
        </p:txBody>
      </p:sp>
      <p:pic>
        <p:nvPicPr>
          <p:cNvPr id="19" name="Picture 2" descr="Image result for essar oil and gas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77199"/>
            <a:ext cx="989965" cy="3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06510" y="1178088"/>
            <a:ext cx="1465634" cy="829997"/>
            <a:chOff x="9753599" y="1"/>
            <a:chExt cx="1739885" cy="985307"/>
          </a:xfrm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965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775" y="4361248"/>
            <a:ext cx="8415338" cy="321120"/>
          </a:xfrm>
          <a:prstGeom prst="rect">
            <a:avLst/>
          </a:prstGeom>
          <a:solidFill>
            <a:srgbClr val="595959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66866" tIns="33433" rIns="66866" bIns="3343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2051" y="1113850"/>
            <a:ext cx="8416577" cy="3196597"/>
            <a:chOff x="628650" y="1164651"/>
            <a:chExt cx="7937898" cy="30147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0354" y="1207514"/>
              <a:ext cx="7646194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20354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91866" y="2438620"/>
              <a:ext cx="89416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8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5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8" y="1952"/>
                </a:cxn>
                <a:cxn ang="0">
                  <a:pos x="564" y="1952"/>
                </a:cxn>
                <a:cxn ang="0">
                  <a:pos x="281" y="1464"/>
                </a:cxn>
                <a:cxn ang="0">
                  <a:pos x="0" y="977"/>
                </a:cxn>
                <a:cxn ang="0">
                  <a:pos x="281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8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5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8" y="1952"/>
                  </a:lnTo>
                  <a:lnTo>
                    <a:pt x="564" y="1952"/>
                  </a:lnTo>
                  <a:lnTo>
                    <a:pt x="281" y="1464"/>
                  </a:lnTo>
                  <a:lnTo>
                    <a:pt x="0" y="977"/>
                  </a:lnTo>
                  <a:lnTo>
                    <a:pt x="281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62188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7"/>
                </a:cxn>
                <a:cxn ang="0">
                  <a:pos x="2255" y="976"/>
                </a:cxn>
                <a:cxn ang="0">
                  <a:pos x="1973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7"/>
                  </a:lnTo>
                  <a:lnTo>
                    <a:pt x="2255" y="976"/>
                  </a:lnTo>
                  <a:lnTo>
                    <a:pt x="1973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33701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8"/>
                </a:cxn>
                <a:cxn ang="0">
                  <a:pos x="2255" y="977"/>
                </a:cxn>
                <a:cxn ang="0">
                  <a:pos x="1974" y="1464"/>
                </a:cxn>
                <a:cxn ang="0">
                  <a:pos x="1692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8"/>
                  </a:lnTo>
                  <a:lnTo>
                    <a:pt x="2255" y="977"/>
                  </a:lnTo>
                  <a:lnTo>
                    <a:pt x="1974" y="1464"/>
                  </a:lnTo>
                  <a:lnTo>
                    <a:pt x="1692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05214" y="2051668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4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3" y="0"/>
                </a:cxn>
              </a:cxnLst>
              <a:rect l="0" t="0" r="r" b="b"/>
              <a:pathLst>
                <a:path w="2254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4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7553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6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6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6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47047" y="2051668"/>
              <a:ext cx="895350" cy="775097"/>
            </a:xfrm>
            <a:custGeom>
              <a:avLst/>
              <a:gdLst/>
              <a:ahLst/>
              <a:cxnLst>
                <a:cxn ang="0">
                  <a:pos x="565" y="0"/>
                </a:cxn>
                <a:cxn ang="0">
                  <a:pos x="1128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5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8" y="1953"/>
                </a:cxn>
                <a:cxn ang="0">
                  <a:pos x="565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5" y="0"/>
                </a:cxn>
              </a:cxnLst>
              <a:rect l="0" t="0" r="r" b="b"/>
              <a:pathLst>
                <a:path w="2255" h="1953">
                  <a:moveTo>
                    <a:pt x="565" y="0"/>
                  </a:moveTo>
                  <a:lnTo>
                    <a:pt x="1128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5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8" y="1953"/>
                  </a:lnTo>
                  <a:lnTo>
                    <a:pt x="565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618560" y="2438620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0" y="1952"/>
                </a:cxn>
                <a:cxn ang="0">
                  <a:pos x="1127" y="1952"/>
                </a:cxn>
                <a:cxn ang="0">
                  <a:pos x="563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3" y="0"/>
                </a:cxn>
              </a:cxnLst>
              <a:rect l="0" t="0" r="r" b="b"/>
              <a:pathLst>
                <a:path w="2254" h="1952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0" y="1952"/>
                  </a:lnTo>
                  <a:lnTo>
                    <a:pt x="1127" y="1952"/>
                  </a:lnTo>
                  <a:lnTo>
                    <a:pt x="563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88882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6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6" h="1953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6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6039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4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31907" y="2051668"/>
              <a:ext cx="89535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1" y="1464"/>
                </a:cxn>
                <a:cxn ang="0">
                  <a:pos x="0" y="976"/>
                </a:cxn>
                <a:cxn ang="0">
                  <a:pos x="281" y="487"/>
                </a:cxn>
                <a:cxn ang="0">
                  <a:pos x="563" y="0"/>
                </a:cxn>
              </a:cxnLst>
              <a:rect l="0" t="0" r="r" b="b"/>
              <a:pathLst>
                <a:path w="2255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1" y="1464"/>
                  </a:lnTo>
                  <a:lnTo>
                    <a:pt x="0" y="976"/>
                  </a:lnTo>
                  <a:lnTo>
                    <a:pt x="281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47839" y="1207513"/>
              <a:ext cx="11191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1" y="2538"/>
                </a:cxn>
                <a:cxn ang="0">
                  <a:pos x="154" y="2555"/>
                </a:cxn>
                <a:cxn ang="0">
                  <a:pos x="152" y="2571"/>
                </a:cxn>
                <a:cxn ang="0">
                  <a:pos x="148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5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2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7" y="2626"/>
                  </a:lnTo>
                  <a:lnTo>
                    <a:pt x="99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69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9" y="2479"/>
                  </a:lnTo>
                  <a:lnTo>
                    <a:pt x="77" y="2478"/>
                  </a:lnTo>
                  <a:lnTo>
                    <a:pt x="86" y="2479"/>
                  </a:lnTo>
                  <a:lnTo>
                    <a:pt x="95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18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084910" y="1207513"/>
              <a:ext cx="11072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7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2" y="2538"/>
                </a:cxn>
                <a:cxn ang="0">
                  <a:pos x="153" y="2555"/>
                </a:cxn>
                <a:cxn ang="0">
                  <a:pos x="152" y="2571"/>
                </a:cxn>
                <a:cxn ang="0">
                  <a:pos x="147" y="2585"/>
                </a:cxn>
                <a:cxn ang="0">
                  <a:pos x="141" y="2599"/>
                </a:cxn>
                <a:cxn ang="0">
                  <a:pos x="132" y="2609"/>
                </a:cxn>
                <a:cxn ang="0">
                  <a:pos x="120" y="2619"/>
                </a:cxn>
                <a:cxn ang="0">
                  <a:pos x="106" y="2626"/>
                </a:cxn>
                <a:cxn ang="0">
                  <a:pos x="92" y="2631"/>
                </a:cxn>
                <a:cxn ang="0">
                  <a:pos x="78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4" y="2599"/>
                </a:cxn>
                <a:cxn ang="0">
                  <a:pos x="7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7" y="2525"/>
                </a:cxn>
                <a:cxn ang="0">
                  <a:pos x="14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8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2" y="2571"/>
                  </a:lnTo>
                  <a:lnTo>
                    <a:pt x="151" y="2578"/>
                  </a:lnTo>
                  <a:lnTo>
                    <a:pt x="147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7" y="2605"/>
                  </a:lnTo>
                  <a:lnTo>
                    <a:pt x="132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6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8" y="2632"/>
                  </a:lnTo>
                  <a:lnTo>
                    <a:pt x="69" y="2632"/>
                  </a:lnTo>
                  <a:lnTo>
                    <a:pt x="62" y="2631"/>
                  </a:lnTo>
                  <a:lnTo>
                    <a:pt x="55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7" y="2605"/>
                  </a:lnTo>
                  <a:lnTo>
                    <a:pt x="14" y="2599"/>
                  </a:lnTo>
                  <a:lnTo>
                    <a:pt x="10" y="2593"/>
                  </a:lnTo>
                  <a:lnTo>
                    <a:pt x="7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7" y="2525"/>
                  </a:lnTo>
                  <a:lnTo>
                    <a:pt x="10" y="2519"/>
                  </a:lnTo>
                  <a:lnTo>
                    <a:pt x="14" y="2513"/>
                  </a:lnTo>
                  <a:lnTo>
                    <a:pt x="17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5" y="2482"/>
                  </a:lnTo>
                  <a:lnTo>
                    <a:pt x="62" y="2481"/>
                  </a:lnTo>
                  <a:lnTo>
                    <a:pt x="69" y="2479"/>
                  </a:lnTo>
                  <a:lnTo>
                    <a:pt x="78" y="2478"/>
                  </a:lnTo>
                  <a:lnTo>
                    <a:pt x="86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26745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3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761435" y="1207513"/>
              <a:ext cx="110729" cy="1044179"/>
            </a:xfrm>
            <a:custGeom>
              <a:avLst/>
              <a:gdLst/>
              <a:ahLst/>
              <a:cxnLst>
                <a:cxn ang="0">
                  <a:pos x="280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5" y="2523"/>
                </a:cxn>
                <a:cxn ang="0">
                  <a:pos x="151" y="2538"/>
                </a:cxn>
                <a:cxn ang="0">
                  <a:pos x="153" y="2555"/>
                </a:cxn>
                <a:cxn ang="0">
                  <a:pos x="151" y="2571"/>
                </a:cxn>
                <a:cxn ang="0">
                  <a:pos x="146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19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3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1" y="2571"/>
                </a:cxn>
                <a:cxn ang="0">
                  <a:pos x="0" y="2555"/>
                </a:cxn>
                <a:cxn ang="0">
                  <a:pos x="1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3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5" y="0"/>
                </a:cxn>
              </a:cxnLst>
              <a:rect l="0" t="0" r="r" b="b"/>
              <a:pathLst>
                <a:path w="280" h="2632">
                  <a:moveTo>
                    <a:pt x="280" y="0"/>
                  </a:moveTo>
                  <a:lnTo>
                    <a:pt x="280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5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1" y="2571"/>
                  </a:lnTo>
                  <a:lnTo>
                    <a:pt x="150" y="2578"/>
                  </a:lnTo>
                  <a:lnTo>
                    <a:pt x="146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5" y="2614"/>
                  </a:lnTo>
                  <a:lnTo>
                    <a:pt x="119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4" y="2632"/>
                  </a:lnTo>
                  <a:lnTo>
                    <a:pt x="77" y="2632"/>
                  </a:lnTo>
                  <a:lnTo>
                    <a:pt x="68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39" y="2623"/>
                  </a:lnTo>
                  <a:lnTo>
                    <a:pt x="33" y="2619"/>
                  </a:lnTo>
                  <a:lnTo>
                    <a:pt x="27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1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1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7" y="2496"/>
                  </a:lnTo>
                  <a:lnTo>
                    <a:pt x="33" y="2491"/>
                  </a:lnTo>
                  <a:lnTo>
                    <a:pt x="39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8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03270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454629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7" y="2496"/>
                </a:cxn>
                <a:cxn ang="0">
                  <a:pos x="139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1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5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3" y="2571"/>
                </a:cxn>
                <a:cxn ang="0">
                  <a:pos x="0" y="2555"/>
                </a:cxn>
                <a:cxn ang="0">
                  <a:pos x="3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5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9" y="2508"/>
                  </a:lnTo>
                  <a:lnTo>
                    <a:pt x="144" y="2516"/>
                  </a:lnTo>
                  <a:lnTo>
                    <a:pt x="147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1" y="2578"/>
                  </a:lnTo>
                  <a:lnTo>
                    <a:pt x="148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7" y="2614"/>
                  </a:lnTo>
                  <a:lnTo>
                    <a:pt x="121" y="2619"/>
                  </a:lnTo>
                  <a:lnTo>
                    <a:pt x="115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6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2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5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3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3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5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2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7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930629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876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8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7" y="77"/>
                  </a:lnTo>
                  <a:lnTo>
                    <a:pt x="129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9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8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2541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3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49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7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7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3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1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1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49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7" y="33"/>
                  </a:lnTo>
                  <a:lnTo>
                    <a:pt x="271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1" y="113"/>
                  </a:lnTo>
                  <a:lnTo>
                    <a:pt x="267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2269" y="3049411"/>
              <a:ext cx="11072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4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0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8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79" y="61"/>
                </a:cxn>
                <a:cxn ang="0">
                  <a:pos x="281" y="77"/>
                </a:cxn>
                <a:cxn ang="0">
                  <a:pos x="279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8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4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8" y="85"/>
                  </a:lnTo>
                  <a:lnTo>
                    <a:pt x="127" y="77"/>
                  </a:lnTo>
                  <a:lnTo>
                    <a:pt x="128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0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5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8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79" y="61"/>
                  </a:lnTo>
                  <a:lnTo>
                    <a:pt x="280" y="68"/>
                  </a:lnTo>
                  <a:lnTo>
                    <a:pt x="281" y="77"/>
                  </a:lnTo>
                  <a:lnTo>
                    <a:pt x="280" y="84"/>
                  </a:lnTo>
                  <a:lnTo>
                    <a:pt x="279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8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0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59720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6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1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5" y="0"/>
                </a:cxn>
                <a:cxn ang="0">
                  <a:pos x="221" y="1"/>
                </a:cxn>
                <a:cxn ang="0">
                  <a:pos x="235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9" y="33"/>
                </a:cxn>
                <a:cxn ang="0">
                  <a:pos x="276" y="47"/>
                </a:cxn>
                <a:cxn ang="0">
                  <a:pos x="280" y="61"/>
                </a:cxn>
                <a:cxn ang="0">
                  <a:pos x="282" y="77"/>
                </a:cxn>
                <a:cxn ang="0">
                  <a:pos x="280" y="92"/>
                </a:cxn>
                <a:cxn ang="0">
                  <a:pos x="276" y="107"/>
                </a:cxn>
                <a:cxn ang="0">
                  <a:pos x="269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5" y="148"/>
                </a:cxn>
                <a:cxn ang="0">
                  <a:pos x="221" y="151"/>
                </a:cxn>
                <a:cxn ang="0">
                  <a:pos x="205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2" h="2632">
                  <a:moveTo>
                    <a:pt x="0" y="2632"/>
                  </a:moveTo>
                  <a:lnTo>
                    <a:pt x="0" y="449"/>
                  </a:lnTo>
                  <a:lnTo>
                    <a:pt x="3" y="442"/>
                  </a:lnTo>
                  <a:lnTo>
                    <a:pt x="156" y="136"/>
                  </a:lnTo>
                  <a:lnTo>
                    <a:pt x="150" y="130"/>
                  </a:lnTo>
                  <a:lnTo>
                    <a:pt x="144" y="124"/>
                  </a:lnTo>
                  <a:lnTo>
                    <a:pt x="140" y="116"/>
                  </a:lnTo>
                  <a:lnTo>
                    <a:pt x="135" y="109"/>
                  </a:lnTo>
                  <a:lnTo>
                    <a:pt x="133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8" y="39"/>
                  </a:lnTo>
                  <a:lnTo>
                    <a:pt x="141" y="33"/>
                  </a:lnTo>
                  <a:lnTo>
                    <a:pt x="146" y="27"/>
                  </a:lnTo>
                  <a:lnTo>
                    <a:pt x="151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9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3"/>
                  </a:lnTo>
                  <a:lnTo>
                    <a:pt x="235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9" y="33"/>
                  </a:lnTo>
                  <a:lnTo>
                    <a:pt x="272" y="39"/>
                  </a:lnTo>
                  <a:lnTo>
                    <a:pt x="276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2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6" y="107"/>
                  </a:lnTo>
                  <a:lnTo>
                    <a:pt x="272" y="113"/>
                  </a:lnTo>
                  <a:lnTo>
                    <a:pt x="269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28" y="150"/>
                  </a:lnTo>
                  <a:lnTo>
                    <a:pt x="221" y="151"/>
                  </a:lnTo>
                  <a:lnTo>
                    <a:pt x="212" y="153"/>
                  </a:lnTo>
                  <a:lnTo>
                    <a:pt x="205" y="154"/>
                  </a:lnTo>
                  <a:lnTo>
                    <a:pt x="197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5593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1995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0131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1998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08312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1999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164347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2000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5729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2001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526422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2004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9674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853969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2012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54215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2013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7196994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8279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2017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8650" y="1221801"/>
              <a:ext cx="1143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Established HQ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Chennai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24942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RIM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services,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NOC, SOC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71850" y="1221801"/>
              <a:ext cx="10858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MPLS service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7180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Tier3 Datacenter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India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1229436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Listed on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NASDAQ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0200" y="3279201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private ISP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85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Cloudinfinit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6300" y="116465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Raju Vegesna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takes over as Sify’s Chairman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993" y="3279201"/>
              <a:ext cx="12001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VPEC hybrid cloud and CI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containers offerings launched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6450" y="1164651"/>
              <a:ext cx="125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SAP Private Cloud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 and practice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6650" y="1164651"/>
              <a:ext cx="1028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business outcome based models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 SO FAR…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4560" y="1320800"/>
            <a:ext cx="7091680" cy="3108960"/>
          </a:xfrm>
          <a:prstGeom prst="roundRect">
            <a:avLst>
              <a:gd name="adj" fmla="val 424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18610" y="4729490"/>
            <a:ext cx="2005965" cy="273844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Trebuchet MS" panose="020B0603020202020204" pitchFamily="34" charset="0"/>
                <a:cs typeface="Arial" panose="020B0604020202020204" pitchFamily="34" charset="0"/>
              </a:rPr>
              <a:pPr/>
              <a:t>40</a:t>
            </a:fld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400050" y="339551"/>
            <a:ext cx="703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– OIL &amp; GAS CUSTOMERS</a:t>
            </a:r>
            <a:endParaRPr lang="en-IN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Image result for io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12" y="1652999"/>
            <a:ext cx="688865" cy="8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pc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82" y="1599447"/>
            <a:ext cx="736895" cy="91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ng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17" y="3173327"/>
            <a:ext cx="751664" cy="8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tp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21" y="1756218"/>
            <a:ext cx="1423467" cy="8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hanagar G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28" y="3219637"/>
            <a:ext cx="778714" cy="9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p armada oil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17" y="3386887"/>
            <a:ext cx="1560598" cy="59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aldiapetrochemicals.com/images/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48" r="944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2" y="1756218"/>
            <a:ext cx="1737416" cy="6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58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Why Sify for Essar oil? </a:t>
            </a:r>
            <a:r>
              <a:rPr lang="en-IN" dirty="0">
                <a:solidFill>
                  <a:srgbClr val="FF0000"/>
                </a:solidFill>
              </a:rPr>
              <a:t>(TO BE UPDATED)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672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0266" y="1073420"/>
            <a:ext cx="5279185" cy="3498580"/>
            <a:chOff x="1750266" y="1073420"/>
            <a:chExt cx="5279185" cy="3498580"/>
          </a:xfrm>
        </p:grpSpPr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F945DD77-EC3C-4F7F-8D89-D4C6FE62E899}"/>
                </a:ext>
              </a:extLst>
            </p:cNvPr>
            <p:cNvSpPr/>
            <p:nvPr/>
          </p:nvSpPr>
          <p:spPr>
            <a:xfrm>
              <a:off x="1750266" y="1593554"/>
              <a:ext cx="2300266" cy="1169874"/>
            </a:xfrm>
            <a:custGeom>
              <a:avLst/>
              <a:gdLst>
                <a:gd name="connsiteX0" fmla="*/ 0 w 1949791"/>
                <a:gd name="connsiteY0" fmla="*/ 0 h 1169874"/>
                <a:gd name="connsiteX1" fmla="*/ 1949791 w 1949791"/>
                <a:gd name="connsiteY1" fmla="*/ 0 h 1169874"/>
                <a:gd name="connsiteX2" fmla="*/ 1949791 w 1949791"/>
                <a:gd name="connsiteY2" fmla="*/ 1169874 h 1169874"/>
                <a:gd name="connsiteX3" fmla="*/ 0 w 1949791"/>
                <a:gd name="connsiteY3" fmla="*/ 1169874 h 1169874"/>
                <a:gd name="connsiteX4" fmla="*/ 0 w 1949791"/>
                <a:gd name="connsiteY4" fmla="*/ 0 h 11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791" h="1169874">
                  <a:moveTo>
                    <a:pt x="0" y="0"/>
                  </a:moveTo>
                  <a:lnTo>
                    <a:pt x="1949791" y="0"/>
                  </a:lnTo>
                  <a:lnTo>
                    <a:pt x="1949791" y="1169874"/>
                  </a:lnTo>
                  <a:lnTo>
                    <a:pt x="0" y="11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989" tIns="44989" rIns="44989" bIns="44989" numCol="1" spcCol="1666" anchor="ctr" anchorCtr="0">
              <a:noAutofit/>
            </a:bodyPr>
            <a:lstStyle/>
            <a:p>
              <a:pPr algn="ctr" defTabSz="5248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050" b="1" dirty="0">
                  <a:solidFill>
                    <a:prstClr val="white"/>
                  </a:solidFill>
                  <a:latin typeface="Arial" panose="020B0604020202020204" pitchFamily="34" charset="0"/>
                  <a:ea typeface="Open Sans Condensed" panose="020B0806030504020204" pitchFamily="34" charset="0"/>
                  <a:cs typeface="Arial" panose="020B0604020202020204" pitchFamily="34" charset="0"/>
                </a:rPr>
                <a:t>Sify customer in O&amp;G</a:t>
              </a:r>
            </a:p>
            <a:p>
              <a:pPr marL="56236" lvl="1" algn="ctr" defTabSz="437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050" i="1" dirty="0">
                  <a:solidFill>
                    <a:prstClr val="white"/>
                  </a:solidFill>
                  <a:latin typeface="Arial" panose="020B0604020202020204" pitchFamily="34" charset="0"/>
                  <a:ea typeface="Open Sans Condensed" panose="020B0806030504020204" pitchFamily="34" charset="0"/>
                  <a:cs typeface="Arial" panose="020B0604020202020204" pitchFamily="34" charset="0"/>
                </a:rPr>
                <a:t>Data to be added</a:t>
              </a:r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6B4F8E68-C7CD-41EC-8A4F-04B561349625}"/>
                </a:ext>
              </a:extLst>
            </p:cNvPr>
            <p:cNvSpPr/>
            <p:nvPr/>
          </p:nvSpPr>
          <p:spPr>
            <a:xfrm>
              <a:off x="4687131" y="1593554"/>
              <a:ext cx="2300266" cy="1169874"/>
            </a:xfrm>
            <a:custGeom>
              <a:avLst/>
              <a:gdLst>
                <a:gd name="connsiteX0" fmla="*/ 0 w 1949791"/>
                <a:gd name="connsiteY0" fmla="*/ 0 h 1169874"/>
                <a:gd name="connsiteX1" fmla="*/ 1949791 w 1949791"/>
                <a:gd name="connsiteY1" fmla="*/ 0 h 1169874"/>
                <a:gd name="connsiteX2" fmla="*/ 1949791 w 1949791"/>
                <a:gd name="connsiteY2" fmla="*/ 1169874 h 1169874"/>
                <a:gd name="connsiteX3" fmla="*/ 0 w 1949791"/>
                <a:gd name="connsiteY3" fmla="*/ 1169874 h 1169874"/>
                <a:gd name="connsiteX4" fmla="*/ 0 w 1949791"/>
                <a:gd name="connsiteY4" fmla="*/ 0 h 11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791" h="1169874">
                  <a:moveTo>
                    <a:pt x="0" y="0"/>
                  </a:moveTo>
                  <a:lnTo>
                    <a:pt x="1949791" y="0"/>
                  </a:lnTo>
                  <a:lnTo>
                    <a:pt x="1949791" y="1169874"/>
                  </a:lnTo>
                  <a:lnTo>
                    <a:pt x="0" y="11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989" tIns="44989" rIns="44989" bIns="44989" numCol="1" spcCol="1666" anchor="ctr" anchorCtr="0">
              <a:noAutofit/>
            </a:bodyPr>
            <a:lstStyle/>
            <a:p>
              <a:pPr algn="ctr" defTabSz="5248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050" b="1" dirty="0">
                  <a:solidFill>
                    <a:prstClr val="black"/>
                  </a:solidFill>
                  <a:latin typeface="Arial" panose="020B0604020202020204" pitchFamily="34" charset="0"/>
                  <a:ea typeface="Open Sans Condensed" panose="020B0806030504020204" pitchFamily="34" charset="0"/>
                  <a:cs typeface="Arial" panose="020B0604020202020204" pitchFamily="34" charset="0"/>
                </a:rPr>
                <a:t>DC partner for 5-10 years</a:t>
              </a:r>
            </a:p>
            <a:p>
              <a:pPr marL="56236" lvl="1" algn="ctr" defTabSz="437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050" i="1" dirty="0">
                  <a:solidFill>
                    <a:prstClr val="black"/>
                  </a:solidFill>
                  <a:latin typeface="Arial" panose="020B0604020202020204" pitchFamily="34" charset="0"/>
                  <a:ea typeface="Open Sans Condensed" panose="020B0806030504020204" pitchFamily="34" charset="0"/>
                  <a:cs typeface="Arial" panose="020B0604020202020204" pitchFamily="34" charset="0"/>
                </a:rPr>
                <a:t>Data to be added</a:t>
              </a:r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505F0815-4B07-448E-8AEB-4B47F1BDF692}"/>
                </a:ext>
              </a:extLst>
            </p:cNvPr>
            <p:cNvSpPr/>
            <p:nvPr/>
          </p:nvSpPr>
          <p:spPr>
            <a:xfrm>
              <a:off x="1792321" y="3402126"/>
              <a:ext cx="2300266" cy="1169874"/>
            </a:xfrm>
            <a:custGeom>
              <a:avLst/>
              <a:gdLst>
                <a:gd name="connsiteX0" fmla="*/ 0 w 1949791"/>
                <a:gd name="connsiteY0" fmla="*/ 0 h 1169874"/>
                <a:gd name="connsiteX1" fmla="*/ 1949791 w 1949791"/>
                <a:gd name="connsiteY1" fmla="*/ 0 h 1169874"/>
                <a:gd name="connsiteX2" fmla="*/ 1949791 w 1949791"/>
                <a:gd name="connsiteY2" fmla="*/ 1169874 h 1169874"/>
                <a:gd name="connsiteX3" fmla="*/ 0 w 1949791"/>
                <a:gd name="connsiteY3" fmla="*/ 1169874 h 1169874"/>
                <a:gd name="connsiteX4" fmla="*/ 0 w 1949791"/>
                <a:gd name="connsiteY4" fmla="*/ 0 h 11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791" h="1169874">
                  <a:moveTo>
                    <a:pt x="0" y="0"/>
                  </a:moveTo>
                  <a:lnTo>
                    <a:pt x="1949791" y="0"/>
                  </a:lnTo>
                  <a:lnTo>
                    <a:pt x="1949791" y="1169874"/>
                  </a:lnTo>
                  <a:lnTo>
                    <a:pt x="0" y="11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989" tIns="44989" rIns="44989" bIns="44989" numCol="1" spcCol="1666" anchor="ctr" anchorCtr="0">
              <a:noAutofit/>
            </a:bodyPr>
            <a:lstStyle/>
            <a:p>
              <a:pPr algn="ctr" defTabSz="5248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050" b="1" dirty="0">
                  <a:solidFill>
                    <a:prstClr val="white"/>
                  </a:solidFill>
                  <a:latin typeface="Arial" panose="020B0604020202020204" pitchFamily="34" charset="0"/>
                  <a:ea typeface="Open Sans Condensed" panose="020B0806030504020204" pitchFamily="34" charset="0"/>
                  <a:cs typeface="Arial" panose="020B0604020202020204" pitchFamily="34" charset="0"/>
                </a:rPr>
                <a:t>Network partner</a:t>
              </a:r>
            </a:p>
            <a:p>
              <a:pPr algn="ctr" defTabSz="5248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050" i="1" dirty="0">
                  <a:solidFill>
                    <a:prstClr val="white"/>
                  </a:solidFill>
                  <a:latin typeface="Arial" panose="020B0604020202020204" pitchFamily="34" charset="0"/>
                  <a:ea typeface="Open Sans Condensed" panose="020B0806030504020204" pitchFamily="34" charset="0"/>
                  <a:cs typeface="Arial" panose="020B0604020202020204" pitchFamily="34" charset="0"/>
                </a:rPr>
                <a:t>Data to be added</a:t>
              </a:r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00C56D14-C1AA-4D1C-AB64-C660F7100327}"/>
                </a:ext>
              </a:extLst>
            </p:cNvPr>
            <p:cNvSpPr/>
            <p:nvPr/>
          </p:nvSpPr>
          <p:spPr>
            <a:xfrm>
              <a:off x="4729185" y="3402126"/>
              <a:ext cx="2300266" cy="1169874"/>
            </a:xfrm>
            <a:custGeom>
              <a:avLst/>
              <a:gdLst>
                <a:gd name="connsiteX0" fmla="*/ 0 w 1949791"/>
                <a:gd name="connsiteY0" fmla="*/ 0 h 1169874"/>
                <a:gd name="connsiteX1" fmla="*/ 1949791 w 1949791"/>
                <a:gd name="connsiteY1" fmla="*/ 0 h 1169874"/>
                <a:gd name="connsiteX2" fmla="*/ 1949791 w 1949791"/>
                <a:gd name="connsiteY2" fmla="*/ 1169874 h 1169874"/>
                <a:gd name="connsiteX3" fmla="*/ 0 w 1949791"/>
                <a:gd name="connsiteY3" fmla="*/ 1169874 h 1169874"/>
                <a:gd name="connsiteX4" fmla="*/ 0 w 1949791"/>
                <a:gd name="connsiteY4" fmla="*/ 0 h 116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791" h="1169874">
                  <a:moveTo>
                    <a:pt x="0" y="0"/>
                  </a:moveTo>
                  <a:lnTo>
                    <a:pt x="1949791" y="0"/>
                  </a:lnTo>
                  <a:lnTo>
                    <a:pt x="1949791" y="1169874"/>
                  </a:lnTo>
                  <a:lnTo>
                    <a:pt x="0" y="11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989" tIns="44989" rIns="44989" bIns="44989" numCol="1" spcCol="1666" anchor="ctr" anchorCtr="0">
              <a:noAutofit/>
            </a:bodyPr>
            <a:lstStyle/>
            <a:p>
              <a:pPr algn="ctr" defTabSz="5248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050" b="1" dirty="0">
                  <a:solidFill>
                    <a:prstClr val="white"/>
                  </a:solidFill>
                  <a:latin typeface="Arial" panose="020B0604020202020204" pitchFamily="34" charset="0"/>
                  <a:ea typeface="Open Sans Condensed" panose="020B0806030504020204" pitchFamily="34" charset="0"/>
                  <a:cs typeface="Arial" panose="020B0604020202020204" pitchFamily="34" charset="0"/>
                </a:rPr>
                <a:t>Security partner</a:t>
              </a:r>
            </a:p>
            <a:p>
              <a:pPr marL="56236" lvl="1" algn="ctr" defTabSz="43738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IN" sz="1050" i="1" dirty="0">
                  <a:solidFill>
                    <a:prstClr val="white"/>
                  </a:solidFill>
                  <a:latin typeface="Arial" panose="020B0604020202020204" pitchFamily="34" charset="0"/>
                  <a:ea typeface="Open Sans Condensed" panose="020B0806030504020204" pitchFamily="34" charset="0"/>
                  <a:cs typeface="Arial" panose="020B0604020202020204" pitchFamily="34" charset="0"/>
                </a:rPr>
                <a:t>Data to be added</a:t>
              </a:r>
            </a:p>
          </p:txBody>
        </p:sp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10B15581-4894-4366-9990-1D8CA77EF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067" y="1073420"/>
              <a:ext cx="448391" cy="44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Image result for security icon">
              <a:extLst>
                <a:ext uri="{FF2B5EF4-FFF2-40B4-BE49-F238E27FC236}">
                  <a16:creationId xmlns:a16="http://schemas.microsoft.com/office/drawing/2014/main" id="{47AEF704-C9A2-4B82-B5D9-92F479472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365" y="2891465"/>
              <a:ext cx="439904" cy="43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Image result for load sharing icon">
              <a:extLst>
                <a:ext uri="{FF2B5EF4-FFF2-40B4-BE49-F238E27FC236}">
                  <a16:creationId xmlns:a16="http://schemas.microsoft.com/office/drawing/2014/main" id="{85C32415-CB6E-4FBA-84E5-F66455A49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34" y="2821327"/>
              <a:ext cx="505439" cy="505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2" descr="Image result for replication icon">
              <a:extLst>
                <a:ext uri="{FF2B5EF4-FFF2-40B4-BE49-F238E27FC236}">
                  <a16:creationId xmlns:a16="http://schemas.microsoft.com/office/drawing/2014/main" id="{4D030092-35E5-459E-844B-D1D6D4968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866" y="1073421"/>
              <a:ext cx="456030" cy="46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2216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0764" cy="51435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097306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2649"/>
            <a:ext cx="9140764" cy="468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pic>
        <p:nvPicPr>
          <p:cNvPr id="15" name="Picture 2" descr="https://www.essar.com/wp-content/uploads/2018/04/Essar-Oil-Gas-EnP-CBM-Raniganj-H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35706"/>
          <a:stretch/>
        </p:blipFill>
        <p:spPr bwMode="auto">
          <a:xfrm>
            <a:off x="0" y="1178089"/>
            <a:ext cx="9144000" cy="27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178088"/>
            <a:ext cx="9144001" cy="2790579"/>
          </a:xfrm>
          <a:prstGeom prst="rect">
            <a:avLst/>
          </a:prstGeom>
          <a:solidFill>
            <a:schemeClr val="tx1">
              <a:lumMod val="75000"/>
              <a:lumOff val="25000"/>
              <a:alpha val="5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775" y="2342545"/>
            <a:ext cx="7920000" cy="461665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86"/>
            <a:r>
              <a:rPr lang="en-US" cap="all" dirty="0">
                <a:solidFill>
                  <a:schemeClr val="bg1"/>
                </a:solidFill>
                <a:latin typeface="Trebuchet MS" pitchFamily="34" charset="0"/>
              </a:rPr>
              <a:t>APPENDIX</a:t>
            </a:r>
          </a:p>
        </p:txBody>
      </p:sp>
      <p:pic>
        <p:nvPicPr>
          <p:cNvPr id="19" name="Picture 2" descr="Image result for essar oil and gas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77199"/>
            <a:ext cx="989965" cy="3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06510" y="1178088"/>
            <a:ext cx="1465634" cy="829997"/>
            <a:chOff x="9753599" y="1"/>
            <a:chExt cx="1739885" cy="985307"/>
          </a:xfrm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385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Case study: INFINET (Functional needs)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363600" y="1952093"/>
            <a:ext cx="1901046" cy="799200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" tIns="18000" rIns="18000" bIns="18000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Availability</a:t>
            </a:r>
          </a:p>
          <a:p>
            <a:pPr marL="56236" lvl="1" algn="ctr" defTabSz="437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9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architecture and configuration to support uptime of 99.9975% for each physical/ logical link. </a:t>
            </a:r>
          </a:p>
        </p:txBody>
      </p:sp>
      <p:sp>
        <p:nvSpPr>
          <p:cNvPr id="47" name="Freeform 46"/>
          <p:cNvSpPr/>
          <p:nvPr/>
        </p:nvSpPr>
        <p:spPr>
          <a:xfrm>
            <a:off x="2530142" y="1952093"/>
            <a:ext cx="1901046" cy="799200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" tIns="18000" rIns="18000" bIns="18000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Security</a:t>
            </a:r>
          </a:p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Isolation &amp; Encryption </a:t>
            </a:r>
          </a:p>
        </p:txBody>
      </p:sp>
      <p:sp>
        <p:nvSpPr>
          <p:cNvPr id="48" name="Freeform 47"/>
          <p:cNvSpPr/>
          <p:nvPr/>
        </p:nvSpPr>
        <p:spPr>
          <a:xfrm>
            <a:off x="4696684" y="1952093"/>
            <a:ext cx="1901046" cy="799200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" tIns="18000" rIns="18000" bIns="18000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Load Sharing</a:t>
            </a:r>
          </a:p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Load Sharing Traffic across multiple links in DC’s, Member Bank’s and RBI RO’s</a:t>
            </a:r>
          </a:p>
        </p:txBody>
      </p:sp>
      <p:sp>
        <p:nvSpPr>
          <p:cNvPr id="49" name="Freeform 48"/>
          <p:cNvSpPr/>
          <p:nvPr/>
        </p:nvSpPr>
        <p:spPr>
          <a:xfrm>
            <a:off x="6863225" y="1952093"/>
            <a:ext cx="1901046" cy="799200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" tIns="18000" rIns="18000" bIns="18000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Redundancy</a:t>
            </a:r>
          </a:p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provide Link level, path level, router level and network level  redundancy</a:t>
            </a:r>
          </a:p>
        </p:txBody>
      </p:sp>
      <p:sp>
        <p:nvSpPr>
          <p:cNvPr id="50" name="Freeform 49"/>
          <p:cNvSpPr/>
          <p:nvPr/>
        </p:nvSpPr>
        <p:spPr>
          <a:xfrm>
            <a:off x="363600" y="3499157"/>
            <a:ext cx="1901046" cy="799200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" tIns="18000" rIns="18000" bIns="18000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Traffic Failover</a:t>
            </a:r>
          </a:p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ensure Auto failover between two or more telecom service providers  at IDRBT / RBI / CCIL and member locations. </a:t>
            </a:r>
          </a:p>
        </p:txBody>
      </p:sp>
      <p:sp>
        <p:nvSpPr>
          <p:cNvPr id="51" name="Freeform 50"/>
          <p:cNvSpPr/>
          <p:nvPr/>
        </p:nvSpPr>
        <p:spPr>
          <a:xfrm>
            <a:off x="2530142" y="3499157"/>
            <a:ext cx="1901046" cy="799200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" tIns="18000" rIns="18000" bIns="18000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Traffic Segregation</a:t>
            </a:r>
          </a:p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Traffic segregation between Member Bank and RBI ROs</a:t>
            </a:r>
          </a:p>
        </p:txBody>
      </p:sp>
      <p:sp>
        <p:nvSpPr>
          <p:cNvPr id="52" name="Freeform 51"/>
          <p:cNvSpPr/>
          <p:nvPr/>
        </p:nvSpPr>
        <p:spPr>
          <a:xfrm>
            <a:off x="4696684" y="3499157"/>
            <a:ext cx="1901046" cy="799200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" tIns="18000" rIns="18000" bIns="18000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Traffic Replication</a:t>
            </a:r>
          </a:p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3 Dedicated point-to- point links between DCs for Traffic Replication with auto failover</a:t>
            </a:r>
          </a:p>
        </p:txBody>
      </p:sp>
      <p:sp>
        <p:nvSpPr>
          <p:cNvPr id="53" name="Freeform 52"/>
          <p:cNvSpPr/>
          <p:nvPr/>
        </p:nvSpPr>
        <p:spPr>
          <a:xfrm>
            <a:off x="6863225" y="3499317"/>
            <a:ext cx="1901046" cy="799040"/>
          </a:xfrm>
          <a:custGeom>
            <a:avLst/>
            <a:gdLst>
              <a:gd name="connsiteX0" fmla="*/ 0 w 1949791"/>
              <a:gd name="connsiteY0" fmla="*/ 0 h 1169874"/>
              <a:gd name="connsiteX1" fmla="*/ 1949791 w 1949791"/>
              <a:gd name="connsiteY1" fmla="*/ 0 h 1169874"/>
              <a:gd name="connsiteX2" fmla="*/ 1949791 w 1949791"/>
              <a:gd name="connsiteY2" fmla="*/ 1169874 h 1169874"/>
              <a:gd name="connsiteX3" fmla="*/ 0 w 1949791"/>
              <a:gd name="connsiteY3" fmla="*/ 1169874 h 1169874"/>
              <a:gd name="connsiteX4" fmla="*/ 0 w 1949791"/>
              <a:gd name="connsiteY4" fmla="*/ 0 h 11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791" h="1169874">
                <a:moveTo>
                  <a:pt x="0" y="0"/>
                </a:moveTo>
                <a:lnTo>
                  <a:pt x="1949791" y="0"/>
                </a:lnTo>
                <a:lnTo>
                  <a:pt x="1949791" y="1169874"/>
                </a:lnTo>
                <a:lnTo>
                  <a:pt x="0" y="116987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" tIns="18000" rIns="18000" bIns="18000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Business Continuity</a:t>
            </a:r>
          </a:p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The INFINET network to be designed and configured to support all BCP scenarios without any major changes in the network</a:t>
            </a:r>
          </a:p>
        </p:txBody>
      </p:sp>
      <p:sp>
        <p:nvSpPr>
          <p:cNvPr id="54" name="Freeform 53"/>
          <p:cNvSpPr/>
          <p:nvPr/>
        </p:nvSpPr>
        <p:spPr>
          <a:xfrm>
            <a:off x="363601" y="4275508"/>
            <a:ext cx="8410512" cy="402584"/>
          </a:xfrm>
          <a:custGeom>
            <a:avLst/>
            <a:gdLst>
              <a:gd name="connsiteX0" fmla="*/ 0 w 7921184"/>
              <a:gd name="connsiteY0" fmla="*/ 0 h 550870"/>
              <a:gd name="connsiteX1" fmla="*/ 7921184 w 7921184"/>
              <a:gd name="connsiteY1" fmla="*/ 0 h 550870"/>
              <a:gd name="connsiteX2" fmla="*/ 7921184 w 7921184"/>
              <a:gd name="connsiteY2" fmla="*/ 550870 h 550870"/>
              <a:gd name="connsiteX3" fmla="*/ 0 w 7921184"/>
              <a:gd name="connsiteY3" fmla="*/ 550870 h 550870"/>
              <a:gd name="connsiteX4" fmla="*/ 0 w 7921184"/>
              <a:gd name="connsiteY4" fmla="*/ 0 h 55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84" h="550870">
                <a:moveTo>
                  <a:pt x="0" y="0"/>
                </a:moveTo>
                <a:lnTo>
                  <a:pt x="7921184" y="0"/>
                </a:lnTo>
                <a:lnTo>
                  <a:pt x="7921184" y="550870"/>
                </a:lnTo>
                <a:lnTo>
                  <a:pt x="0" y="5508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89" tIns="44989" rIns="44989" bIns="44989" numCol="1" spcCol="1666" anchor="ctr" anchorCtr="0">
            <a:noAutofit/>
          </a:bodyPr>
          <a:lstStyle/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Monitoring &amp; Management</a:t>
            </a:r>
          </a:p>
          <a:p>
            <a:pPr algn="ctr" defTabSz="5248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Setup a NOC to operate, monitor and maintain INFINET network using own latest Network Monitoring Infrastructure</a:t>
            </a: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1" y="1038934"/>
            <a:ext cx="708923" cy="70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 descr="Image result for securit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83" y="1045642"/>
            <a:ext cx="695506" cy="6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Image result for load shari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22" y="1030159"/>
            <a:ext cx="726472" cy="7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Image result for redundanc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05" y="1075498"/>
            <a:ext cx="635795" cy="6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Image result for traffic failov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24" y="2886088"/>
            <a:ext cx="561857" cy="5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0" descr="Image result for traffic segregatio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64" y="2899144"/>
            <a:ext cx="536041" cy="5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Image result for replication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4" y="2918930"/>
            <a:ext cx="511179" cy="5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4" descr="Image result for business continuity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45" y="2853816"/>
            <a:ext cx="555260" cy="5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46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Case study: INFINET (Value proposition)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67388" y="2088894"/>
            <a:ext cx="1900800" cy="1140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spAutoFit/>
          </a:bodyPr>
          <a:lstStyle/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Design based on specific requirements of INFINET network, customers and applications.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Mitigate current pain points.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Meet the scale, performance and reliability needs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58775" y="3365028"/>
            <a:ext cx="8415338" cy="268123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89977" tIns="44989" rIns="89977" bIns="44989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9974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N" sz="1350" b="1" dirty="0">
                <a:solidFill>
                  <a:schemeClr val="tx1"/>
                </a:solidFill>
                <a:ea typeface="Fujitsu Sans" charset="0"/>
                <a:cs typeface="Arial" panose="020B0604020202020204" pitchFamily="34" charset="0"/>
              </a:rPr>
              <a:t>End to End Execution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67388" y="1689564"/>
            <a:ext cx="1900800" cy="263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536739" y="2088895"/>
            <a:ext cx="1900800" cy="1140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lvl="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Manage carrier relationships  by being a customer and a provider.</a:t>
            </a:r>
          </a:p>
          <a:p>
            <a:pPr marL="144000" lvl="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Leverage being a major partner and customer of Cisco</a:t>
            </a: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536739" y="1689564"/>
            <a:ext cx="1900800" cy="26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06090" y="2088895"/>
            <a:ext cx="1900800" cy="11402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Skills and project expertise.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Integrated NSP and NI delivery processes.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Deliver the incumbent advantage.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706090" y="1684618"/>
            <a:ext cx="1900800" cy="263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Network Integration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875441" y="2088894"/>
            <a:ext cx="1900800" cy="1140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Centralized NOC with integrated systems for core and Edge.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ITIL compliant processes and systems.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In-house developed systems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875441" y="1689563"/>
            <a:ext cx="1900800" cy="263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Managed Services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67388" y="3769055"/>
            <a:ext cx="1900800" cy="91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Tunnel-less VPN for scale, performance and multicast.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Performance &amp; event based resiliency 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Segregation of networks for security &amp; performance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36739" y="3769055"/>
            <a:ext cx="1900800" cy="91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6 providers for Availability with redundant &amp; divergent links.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Cisco routers and GET VPN technology.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706090" y="3769055"/>
            <a:ext cx="1900800" cy="91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Zero downtime migration.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Enable facility readiness, offload major customer processes.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One representative for INFINET customers.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875441" y="3769055"/>
            <a:ext cx="1900800" cy="91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New KPIs integration to understand network better.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Application performance visibility. </a:t>
            </a:r>
          </a:p>
          <a:p>
            <a:pPr marL="144000" indent="-108000">
              <a:spcBef>
                <a:spcPts val="400"/>
              </a:spcBef>
            </a:pPr>
            <a:r>
              <a:rPr lang="en-US" sz="900" dirty="0">
                <a:solidFill>
                  <a:srgbClr val="595959"/>
                </a:solidFill>
                <a:cs typeface="Arial" panose="020B0604020202020204" pitchFamily="34" charset="0"/>
              </a:rPr>
              <a:t>Software reliability, compliance audits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85009" y="1104320"/>
            <a:ext cx="465559" cy="530243"/>
            <a:chOff x="-2643188" y="1085850"/>
            <a:chExt cx="1793875" cy="204311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2643188" y="1085850"/>
              <a:ext cx="1793875" cy="2043112"/>
            </a:xfrm>
            <a:custGeom>
              <a:avLst/>
              <a:gdLst>
                <a:gd name="T0" fmla="*/ 742 w 831"/>
                <a:gd name="T1" fmla="*/ 67 h 945"/>
                <a:gd name="T2" fmla="*/ 582 w 831"/>
                <a:gd name="T3" fmla="*/ 274 h 945"/>
                <a:gd name="T4" fmla="*/ 572 w 831"/>
                <a:gd name="T5" fmla="*/ 213 h 945"/>
                <a:gd name="T6" fmla="*/ 633 w 831"/>
                <a:gd name="T7" fmla="*/ 91 h 945"/>
                <a:gd name="T8" fmla="*/ 663 w 831"/>
                <a:gd name="T9" fmla="*/ 0 h 945"/>
                <a:gd name="T10" fmla="*/ 572 w 831"/>
                <a:gd name="T11" fmla="*/ 91 h 945"/>
                <a:gd name="T12" fmla="*/ 602 w 831"/>
                <a:gd name="T13" fmla="*/ 153 h 945"/>
                <a:gd name="T14" fmla="*/ 540 w 831"/>
                <a:gd name="T15" fmla="*/ 183 h 945"/>
                <a:gd name="T16" fmla="*/ 547 w 831"/>
                <a:gd name="T17" fmla="*/ 75 h 945"/>
                <a:gd name="T18" fmla="*/ 359 w 831"/>
                <a:gd name="T19" fmla="*/ 136 h 945"/>
                <a:gd name="T20" fmla="*/ 84 w 831"/>
                <a:gd name="T21" fmla="*/ 137 h 945"/>
                <a:gd name="T22" fmla="*/ 145 w 831"/>
                <a:gd name="T23" fmla="*/ 274 h 945"/>
                <a:gd name="T24" fmla="*/ 106 w 831"/>
                <a:gd name="T25" fmla="*/ 287 h 945"/>
                <a:gd name="T26" fmla="*/ 0 w 831"/>
                <a:gd name="T27" fmla="*/ 589 h 945"/>
                <a:gd name="T28" fmla="*/ 115 w 831"/>
                <a:gd name="T29" fmla="*/ 808 h 945"/>
                <a:gd name="T30" fmla="*/ 267 w 831"/>
                <a:gd name="T31" fmla="*/ 945 h 945"/>
                <a:gd name="T32" fmla="*/ 633 w 831"/>
                <a:gd name="T33" fmla="*/ 732 h 945"/>
                <a:gd name="T34" fmla="*/ 800 w 831"/>
                <a:gd name="T35" fmla="*/ 351 h 945"/>
                <a:gd name="T36" fmla="*/ 792 w 831"/>
                <a:gd name="T37" fmla="*/ 274 h 945"/>
                <a:gd name="T38" fmla="*/ 831 w 831"/>
                <a:gd name="T39" fmla="*/ 110 h 945"/>
                <a:gd name="T40" fmla="*/ 602 w 831"/>
                <a:gd name="T41" fmla="*/ 61 h 945"/>
                <a:gd name="T42" fmla="*/ 633 w 831"/>
                <a:gd name="T43" fmla="*/ 31 h 945"/>
                <a:gd name="T44" fmla="*/ 602 w 831"/>
                <a:gd name="T45" fmla="*/ 61 h 945"/>
                <a:gd name="T46" fmla="*/ 490 w 831"/>
                <a:gd name="T47" fmla="*/ 274 h 945"/>
                <a:gd name="T48" fmla="*/ 520 w 831"/>
                <a:gd name="T49" fmla="*/ 213 h 945"/>
                <a:gd name="T50" fmla="*/ 414 w 831"/>
                <a:gd name="T51" fmla="*/ 52 h 945"/>
                <a:gd name="T52" fmla="*/ 461 w 831"/>
                <a:gd name="T53" fmla="*/ 85 h 945"/>
                <a:gd name="T54" fmla="*/ 449 w 831"/>
                <a:gd name="T55" fmla="*/ 183 h 945"/>
                <a:gd name="T56" fmla="*/ 398 w 831"/>
                <a:gd name="T57" fmla="*/ 108 h 945"/>
                <a:gd name="T58" fmla="*/ 457 w 831"/>
                <a:gd name="T59" fmla="*/ 274 h 945"/>
                <a:gd name="T60" fmla="*/ 389 w 831"/>
                <a:gd name="T61" fmla="*/ 244 h 945"/>
                <a:gd name="T62" fmla="*/ 429 w 831"/>
                <a:gd name="T63" fmla="*/ 213 h 945"/>
                <a:gd name="T64" fmla="*/ 457 w 831"/>
                <a:gd name="T65" fmla="*/ 274 h 945"/>
                <a:gd name="T66" fmla="*/ 416 w 831"/>
                <a:gd name="T67" fmla="*/ 184 h 945"/>
                <a:gd name="T68" fmla="*/ 359 w 831"/>
                <a:gd name="T69" fmla="*/ 274 h 945"/>
                <a:gd name="T70" fmla="*/ 298 w 831"/>
                <a:gd name="T71" fmla="*/ 251 h 945"/>
                <a:gd name="T72" fmla="*/ 397 w 831"/>
                <a:gd name="T73" fmla="*/ 143 h 945"/>
                <a:gd name="T74" fmla="*/ 221 w 831"/>
                <a:gd name="T75" fmla="*/ 31 h 945"/>
                <a:gd name="T76" fmla="*/ 275 w 831"/>
                <a:gd name="T77" fmla="*/ 230 h 945"/>
                <a:gd name="T78" fmla="*/ 267 w 831"/>
                <a:gd name="T79" fmla="*/ 274 h 945"/>
                <a:gd name="T80" fmla="*/ 237 w 831"/>
                <a:gd name="T81" fmla="*/ 180 h 945"/>
                <a:gd name="T82" fmla="*/ 221 w 831"/>
                <a:gd name="T83" fmla="*/ 92 h 945"/>
                <a:gd name="T84" fmla="*/ 206 w 831"/>
                <a:gd name="T85" fmla="*/ 180 h 945"/>
                <a:gd name="T86" fmla="*/ 176 w 831"/>
                <a:gd name="T87" fmla="*/ 274 h 945"/>
                <a:gd name="T88" fmla="*/ 168 w 831"/>
                <a:gd name="T89" fmla="*/ 230 h 945"/>
                <a:gd name="T90" fmla="*/ 221 w 831"/>
                <a:gd name="T91" fmla="*/ 153 h 945"/>
                <a:gd name="T92" fmla="*/ 221 w 831"/>
                <a:gd name="T93" fmla="*/ 122 h 945"/>
                <a:gd name="T94" fmla="*/ 221 w 831"/>
                <a:gd name="T95" fmla="*/ 153 h 945"/>
                <a:gd name="T96" fmla="*/ 770 w 831"/>
                <a:gd name="T97" fmla="*/ 350 h 945"/>
                <a:gd name="T98" fmla="*/ 609 w 831"/>
                <a:gd name="T99" fmla="*/ 712 h 945"/>
                <a:gd name="T100" fmla="*/ 602 w 831"/>
                <a:gd name="T101" fmla="*/ 914 h 945"/>
                <a:gd name="T102" fmla="*/ 298 w 831"/>
                <a:gd name="T103" fmla="*/ 777 h 945"/>
                <a:gd name="T104" fmla="*/ 145 w 831"/>
                <a:gd name="T105" fmla="*/ 591 h 945"/>
                <a:gd name="T106" fmla="*/ 136 w 831"/>
                <a:gd name="T107" fmla="*/ 410 h 945"/>
                <a:gd name="T108" fmla="*/ 134 w 831"/>
                <a:gd name="T109" fmla="*/ 305 h 945"/>
                <a:gd name="T110" fmla="*/ 729 w 831"/>
                <a:gd name="T111" fmla="*/ 274 h 945"/>
                <a:gd name="T112" fmla="*/ 762 w 831"/>
                <a:gd name="T113" fmla="*/ 97 h 945"/>
                <a:gd name="T114" fmla="*/ 729 w 831"/>
                <a:gd name="T115" fmla="*/ 274 h 945"/>
                <a:gd name="T116" fmla="*/ 784 w 831"/>
                <a:gd name="T117" fmla="*/ 74 h 945"/>
                <a:gd name="T118" fmla="*/ 801 w 831"/>
                <a:gd name="T119" fmla="*/ 82 h 945"/>
                <a:gd name="T120" fmla="*/ 801 w 831"/>
                <a:gd name="T121" fmla="*/ 8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1" h="945">
                  <a:moveTo>
                    <a:pt x="831" y="0"/>
                  </a:moveTo>
                  <a:cubicBezTo>
                    <a:pt x="742" y="67"/>
                    <a:pt x="742" y="67"/>
                    <a:pt x="742" y="67"/>
                  </a:cubicBezTo>
                  <a:cubicBezTo>
                    <a:pt x="653" y="274"/>
                    <a:pt x="653" y="274"/>
                    <a:pt x="653" y="274"/>
                  </a:cubicBezTo>
                  <a:cubicBezTo>
                    <a:pt x="582" y="274"/>
                    <a:pt x="582" y="274"/>
                    <a:pt x="582" y="274"/>
                  </a:cubicBezTo>
                  <a:cubicBezTo>
                    <a:pt x="554" y="213"/>
                    <a:pt x="554" y="213"/>
                    <a:pt x="554" y="213"/>
                  </a:cubicBezTo>
                  <a:cubicBezTo>
                    <a:pt x="572" y="213"/>
                    <a:pt x="572" y="213"/>
                    <a:pt x="572" y="213"/>
                  </a:cubicBezTo>
                  <a:cubicBezTo>
                    <a:pt x="606" y="213"/>
                    <a:pt x="633" y="186"/>
                    <a:pt x="633" y="153"/>
                  </a:cubicBezTo>
                  <a:cubicBezTo>
                    <a:pt x="633" y="91"/>
                    <a:pt x="633" y="91"/>
                    <a:pt x="633" y="91"/>
                  </a:cubicBezTo>
                  <a:cubicBezTo>
                    <a:pt x="663" y="91"/>
                    <a:pt x="663" y="91"/>
                    <a:pt x="663" y="91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2" y="91"/>
                    <a:pt x="572" y="91"/>
                    <a:pt x="572" y="91"/>
                  </a:cubicBezTo>
                  <a:cubicBezTo>
                    <a:pt x="602" y="91"/>
                    <a:pt x="602" y="91"/>
                    <a:pt x="602" y="91"/>
                  </a:cubicBezTo>
                  <a:cubicBezTo>
                    <a:pt x="602" y="153"/>
                    <a:pt x="602" y="153"/>
                    <a:pt x="602" y="153"/>
                  </a:cubicBezTo>
                  <a:cubicBezTo>
                    <a:pt x="602" y="169"/>
                    <a:pt x="589" y="183"/>
                    <a:pt x="572" y="183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01" y="99"/>
                    <a:pt x="501" y="99"/>
                    <a:pt x="501" y="99"/>
                  </a:cubicBezTo>
                  <a:cubicBezTo>
                    <a:pt x="547" y="75"/>
                    <a:pt x="547" y="75"/>
                    <a:pt x="547" y="75"/>
                  </a:cubicBezTo>
                  <a:cubicBezTo>
                    <a:pt x="394" y="10"/>
                    <a:pt x="394" y="10"/>
                    <a:pt x="394" y="10"/>
                  </a:cubicBezTo>
                  <a:cubicBezTo>
                    <a:pt x="359" y="136"/>
                    <a:pt x="359" y="136"/>
                    <a:pt x="359" y="136"/>
                  </a:cubicBezTo>
                  <a:cubicBezTo>
                    <a:pt x="358" y="61"/>
                    <a:pt x="296" y="0"/>
                    <a:pt x="221" y="0"/>
                  </a:cubicBezTo>
                  <a:cubicBezTo>
                    <a:pt x="146" y="0"/>
                    <a:pt x="84" y="62"/>
                    <a:pt x="84" y="137"/>
                  </a:cubicBezTo>
                  <a:cubicBezTo>
                    <a:pt x="84" y="183"/>
                    <a:pt x="107" y="226"/>
                    <a:pt x="145" y="251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108" y="274"/>
                    <a:pt x="108" y="274"/>
                    <a:pt x="108" y="274"/>
                  </a:cubicBezTo>
                  <a:cubicBezTo>
                    <a:pt x="106" y="287"/>
                    <a:pt x="106" y="287"/>
                    <a:pt x="106" y="287"/>
                  </a:cubicBezTo>
                  <a:cubicBezTo>
                    <a:pt x="99" y="325"/>
                    <a:pt x="98" y="365"/>
                    <a:pt x="104" y="404"/>
                  </a:cubicBezTo>
                  <a:cubicBezTo>
                    <a:pt x="0" y="589"/>
                    <a:pt x="0" y="589"/>
                    <a:pt x="0" y="589"/>
                  </a:cubicBezTo>
                  <a:cubicBezTo>
                    <a:pt x="115" y="616"/>
                    <a:pt x="115" y="616"/>
                    <a:pt x="115" y="616"/>
                  </a:cubicBezTo>
                  <a:cubicBezTo>
                    <a:pt x="115" y="808"/>
                    <a:pt x="115" y="808"/>
                    <a:pt x="115" y="808"/>
                  </a:cubicBezTo>
                  <a:cubicBezTo>
                    <a:pt x="267" y="808"/>
                    <a:pt x="267" y="808"/>
                    <a:pt x="267" y="808"/>
                  </a:cubicBezTo>
                  <a:cubicBezTo>
                    <a:pt x="267" y="945"/>
                    <a:pt x="267" y="945"/>
                    <a:pt x="267" y="945"/>
                  </a:cubicBezTo>
                  <a:cubicBezTo>
                    <a:pt x="633" y="945"/>
                    <a:pt x="633" y="945"/>
                    <a:pt x="633" y="945"/>
                  </a:cubicBezTo>
                  <a:cubicBezTo>
                    <a:pt x="633" y="732"/>
                    <a:pt x="633" y="732"/>
                    <a:pt x="633" y="732"/>
                  </a:cubicBezTo>
                  <a:cubicBezTo>
                    <a:pt x="740" y="657"/>
                    <a:pt x="800" y="536"/>
                    <a:pt x="800" y="406"/>
                  </a:cubicBezTo>
                  <a:cubicBezTo>
                    <a:pt x="800" y="351"/>
                    <a:pt x="800" y="351"/>
                    <a:pt x="800" y="351"/>
                  </a:cubicBezTo>
                  <a:cubicBezTo>
                    <a:pt x="800" y="330"/>
                    <a:pt x="799" y="308"/>
                    <a:pt x="795" y="287"/>
                  </a:cubicBezTo>
                  <a:cubicBezTo>
                    <a:pt x="792" y="274"/>
                    <a:pt x="792" y="274"/>
                    <a:pt x="792" y="274"/>
                  </a:cubicBezTo>
                  <a:cubicBezTo>
                    <a:pt x="762" y="274"/>
                    <a:pt x="762" y="274"/>
                    <a:pt x="762" y="274"/>
                  </a:cubicBezTo>
                  <a:cubicBezTo>
                    <a:pt x="831" y="110"/>
                    <a:pt x="831" y="110"/>
                    <a:pt x="831" y="110"/>
                  </a:cubicBezTo>
                  <a:lnTo>
                    <a:pt x="831" y="0"/>
                  </a:lnTo>
                  <a:close/>
                  <a:moveTo>
                    <a:pt x="602" y="61"/>
                  </a:moveTo>
                  <a:cubicBezTo>
                    <a:pt x="602" y="31"/>
                    <a:pt x="602" y="31"/>
                    <a:pt x="602" y="31"/>
                  </a:cubicBezTo>
                  <a:cubicBezTo>
                    <a:pt x="633" y="31"/>
                    <a:pt x="633" y="31"/>
                    <a:pt x="633" y="31"/>
                  </a:cubicBezTo>
                  <a:cubicBezTo>
                    <a:pt x="633" y="61"/>
                    <a:pt x="633" y="61"/>
                    <a:pt x="633" y="61"/>
                  </a:cubicBezTo>
                  <a:lnTo>
                    <a:pt x="602" y="61"/>
                  </a:lnTo>
                  <a:close/>
                  <a:moveTo>
                    <a:pt x="548" y="274"/>
                  </a:moveTo>
                  <a:cubicBezTo>
                    <a:pt x="490" y="274"/>
                    <a:pt x="490" y="274"/>
                    <a:pt x="490" y="274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520" y="213"/>
                    <a:pt x="520" y="213"/>
                    <a:pt x="520" y="213"/>
                  </a:cubicBezTo>
                  <a:lnTo>
                    <a:pt x="548" y="274"/>
                  </a:lnTo>
                  <a:close/>
                  <a:moveTo>
                    <a:pt x="414" y="52"/>
                  </a:moveTo>
                  <a:cubicBezTo>
                    <a:pt x="475" y="78"/>
                    <a:pt x="475" y="78"/>
                    <a:pt x="475" y="78"/>
                  </a:cubicBezTo>
                  <a:cubicBezTo>
                    <a:pt x="461" y="85"/>
                    <a:pt x="461" y="85"/>
                    <a:pt x="461" y="85"/>
                  </a:cubicBezTo>
                  <a:cubicBezTo>
                    <a:pt x="506" y="183"/>
                    <a:pt x="506" y="183"/>
                    <a:pt x="506" y="183"/>
                  </a:cubicBezTo>
                  <a:cubicBezTo>
                    <a:pt x="449" y="183"/>
                    <a:pt x="449" y="183"/>
                    <a:pt x="449" y="183"/>
                  </a:cubicBezTo>
                  <a:cubicBezTo>
                    <a:pt x="412" y="101"/>
                    <a:pt x="412" y="101"/>
                    <a:pt x="412" y="101"/>
                  </a:cubicBezTo>
                  <a:cubicBezTo>
                    <a:pt x="398" y="108"/>
                    <a:pt x="398" y="108"/>
                    <a:pt x="398" y="108"/>
                  </a:cubicBezTo>
                  <a:lnTo>
                    <a:pt x="414" y="52"/>
                  </a:lnTo>
                  <a:close/>
                  <a:moveTo>
                    <a:pt x="457" y="274"/>
                  </a:moveTo>
                  <a:cubicBezTo>
                    <a:pt x="389" y="274"/>
                    <a:pt x="389" y="274"/>
                    <a:pt x="389" y="27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27"/>
                    <a:pt x="403" y="213"/>
                    <a:pt x="420" y="213"/>
                  </a:cubicBezTo>
                  <a:cubicBezTo>
                    <a:pt x="429" y="213"/>
                    <a:pt x="429" y="213"/>
                    <a:pt x="429" y="213"/>
                  </a:cubicBezTo>
                  <a:cubicBezTo>
                    <a:pt x="429" y="213"/>
                    <a:pt x="429" y="213"/>
                    <a:pt x="429" y="213"/>
                  </a:cubicBezTo>
                  <a:lnTo>
                    <a:pt x="457" y="274"/>
                  </a:lnTo>
                  <a:close/>
                  <a:moveTo>
                    <a:pt x="397" y="143"/>
                  </a:moveTo>
                  <a:cubicBezTo>
                    <a:pt x="416" y="184"/>
                    <a:pt x="416" y="184"/>
                    <a:pt x="416" y="184"/>
                  </a:cubicBezTo>
                  <a:cubicBezTo>
                    <a:pt x="384" y="186"/>
                    <a:pt x="359" y="212"/>
                    <a:pt x="359" y="244"/>
                  </a:cubicBezTo>
                  <a:cubicBezTo>
                    <a:pt x="359" y="274"/>
                    <a:pt x="359" y="274"/>
                    <a:pt x="359" y="274"/>
                  </a:cubicBezTo>
                  <a:cubicBezTo>
                    <a:pt x="298" y="274"/>
                    <a:pt x="298" y="274"/>
                    <a:pt x="298" y="274"/>
                  </a:cubicBezTo>
                  <a:cubicBezTo>
                    <a:pt x="298" y="251"/>
                    <a:pt x="298" y="251"/>
                    <a:pt x="298" y="251"/>
                  </a:cubicBezTo>
                  <a:cubicBezTo>
                    <a:pt x="328" y="231"/>
                    <a:pt x="349" y="199"/>
                    <a:pt x="356" y="163"/>
                  </a:cubicBezTo>
                  <a:lnTo>
                    <a:pt x="397" y="143"/>
                  </a:lnTo>
                  <a:close/>
                  <a:moveTo>
                    <a:pt x="115" y="137"/>
                  </a:moveTo>
                  <a:cubicBezTo>
                    <a:pt x="115" y="79"/>
                    <a:pt x="163" y="31"/>
                    <a:pt x="221" y="31"/>
                  </a:cubicBezTo>
                  <a:cubicBezTo>
                    <a:pt x="280" y="31"/>
                    <a:pt x="328" y="79"/>
                    <a:pt x="328" y="137"/>
                  </a:cubicBezTo>
                  <a:cubicBezTo>
                    <a:pt x="328" y="175"/>
                    <a:pt x="308" y="211"/>
                    <a:pt x="275" y="230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237" y="274"/>
                    <a:pt x="237" y="274"/>
                    <a:pt x="237" y="274"/>
                  </a:cubicBezTo>
                  <a:cubicBezTo>
                    <a:pt x="237" y="180"/>
                    <a:pt x="237" y="180"/>
                    <a:pt x="237" y="180"/>
                  </a:cubicBezTo>
                  <a:cubicBezTo>
                    <a:pt x="254" y="174"/>
                    <a:pt x="267" y="157"/>
                    <a:pt x="267" y="137"/>
                  </a:cubicBezTo>
                  <a:cubicBezTo>
                    <a:pt x="267" y="112"/>
                    <a:pt x="247" y="92"/>
                    <a:pt x="221" y="92"/>
                  </a:cubicBezTo>
                  <a:cubicBezTo>
                    <a:pt x="196" y="92"/>
                    <a:pt x="176" y="112"/>
                    <a:pt x="176" y="137"/>
                  </a:cubicBezTo>
                  <a:cubicBezTo>
                    <a:pt x="176" y="157"/>
                    <a:pt x="189" y="174"/>
                    <a:pt x="206" y="180"/>
                  </a:cubicBezTo>
                  <a:cubicBezTo>
                    <a:pt x="206" y="274"/>
                    <a:pt x="206" y="274"/>
                    <a:pt x="206" y="274"/>
                  </a:cubicBezTo>
                  <a:cubicBezTo>
                    <a:pt x="176" y="274"/>
                    <a:pt x="176" y="274"/>
                    <a:pt x="176" y="274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68" y="230"/>
                    <a:pt x="168" y="230"/>
                    <a:pt x="168" y="230"/>
                  </a:cubicBezTo>
                  <a:cubicBezTo>
                    <a:pt x="135" y="211"/>
                    <a:pt x="115" y="175"/>
                    <a:pt x="115" y="137"/>
                  </a:cubicBezTo>
                  <a:close/>
                  <a:moveTo>
                    <a:pt x="221" y="153"/>
                  </a:moveTo>
                  <a:cubicBezTo>
                    <a:pt x="213" y="153"/>
                    <a:pt x="206" y="146"/>
                    <a:pt x="206" y="137"/>
                  </a:cubicBezTo>
                  <a:cubicBezTo>
                    <a:pt x="206" y="129"/>
                    <a:pt x="213" y="122"/>
                    <a:pt x="221" y="122"/>
                  </a:cubicBezTo>
                  <a:cubicBezTo>
                    <a:pt x="230" y="122"/>
                    <a:pt x="237" y="129"/>
                    <a:pt x="237" y="137"/>
                  </a:cubicBezTo>
                  <a:cubicBezTo>
                    <a:pt x="237" y="146"/>
                    <a:pt x="230" y="153"/>
                    <a:pt x="221" y="153"/>
                  </a:cubicBezTo>
                  <a:close/>
                  <a:moveTo>
                    <a:pt x="767" y="305"/>
                  </a:moveTo>
                  <a:cubicBezTo>
                    <a:pt x="769" y="320"/>
                    <a:pt x="770" y="335"/>
                    <a:pt x="770" y="350"/>
                  </a:cubicBezTo>
                  <a:cubicBezTo>
                    <a:pt x="770" y="406"/>
                    <a:pt x="770" y="406"/>
                    <a:pt x="770" y="406"/>
                  </a:cubicBezTo>
                  <a:cubicBezTo>
                    <a:pt x="770" y="528"/>
                    <a:pt x="710" y="643"/>
                    <a:pt x="609" y="712"/>
                  </a:cubicBezTo>
                  <a:cubicBezTo>
                    <a:pt x="602" y="717"/>
                    <a:pt x="602" y="717"/>
                    <a:pt x="602" y="717"/>
                  </a:cubicBezTo>
                  <a:cubicBezTo>
                    <a:pt x="602" y="914"/>
                    <a:pt x="602" y="914"/>
                    <a:pt x="602" y="914"/>
                  </a:cubicBezTo>
                  <a:cubicBezTo>
                    <a:pt x="298" y="914"/>
                    <a:pt x="298" y="914"/>
                    <a:pt x="298" y="914"/>
                  </a:cubicBezTo>
                  <a:cubicBezTo>
                    <a:pt x="298" y="777"/>
                    <a:pt x="298" y="777"/>
                    <a:pt x="298" y="777"/>
                  </a:cubicBezTo>
                  <a:cubicBezTo>
                    <a:pt x="145" y="777"/>
                    <a:pt x="145" y="777"/>
                    <a:pt x="145" y="777"/>
                  </a:cubicBezTo>
                  <a:cubicBezTo>
                    <a:pt x="145" y="591"/>
                    <a:pt x="145" y="591"/>
                    <a:pt x="145" y="591"/>
                  </a:cubicBezTo>
                  <a:cubicBezTo>
                    <a:pt x="47" y="569"/>
                    <a:pt x="47" y="569"/>
                    <a:pt x="47" y="569"/>
                  </a:cubicBezTo>
                  <a:cubicBezTo>
                    <a:pt x="136" y="410"/>
                    <a:pt x="136" y="410"/>
                    <a:pt x="136" y="410"/>
                  </a:cubicBezTo>
                  <a:cubicBezTo>
                    <a:pt x="135" y="404"/>
                    <a:pt x="135" y="404"/>
                    <a:pt x="135" y="404"/>
                  </a:cubicBezTo>
                  <a:cubicBezTo>
                    <a:pt x="129" y="371"/>
                    <a:pt x="129" y="335"/>
                    <a:pt x="134" y="305"/>
                  </a:cubicBezTo>
                  <a:lnTo>
                    <a:pt x="767" y="305"/>
                  </a:lnTo>
                  <a:close/>
                  <a:moveTo>
                    <a:pt x="729" y="274"/>
                  </a:moveTo>
                  <a:cubicBezTo>
                    <a:pt x="686" y="274"/>
                    <a:pt x="686" y="274"/>
                    <a:pt x="686" y="274"/>
                  </a:cubicBezTo>
                  <a:cubicBezTo>
                    <a:pt x="762" y="97"/>
                    <a:pt x="762" y="97"/>
                    <a:pt x="762" y="97"/>
                  </a:cubicBezTo>
                  <a:cubicBezTo>
                    <a:pt x="796" y="114"/>
                    <a:pt x="796" y="114"/>
                    <a:pt x="796" y="114"/>
                  </a:cubicBezTo>
                  <a:lnTo>
                    <a:pt x="729" y="274"/>
                  </a:lnTo>
                  <a:close/>
                  <a:moveTo>
                    <a:pt x="801" y="82"/>
                  </a:moveTo>
                  <a:cubicBezTo>
                    <a:pt x="784" y="74"/>
                    <a:pt x="784" y="74"/>
                    <a:pt x="784" y="74"/>
                  </a:cubicBezTo>
                  <a:cubicBezTo>
                    <a:pt x="801" y="61"/>
                    <a:pt x="801" y="61"/>
                    <a:pt x="801" y="61"/>
                  </a:cubicBezTo>
                  <a:lnTo>
                    <a:pt x="801" y="82"/>
                  </a:lnTo>
                  <a:close/>
                  <a:moveTo>
                    <a:pt x="801" y="82"/>
                  </a:moveTo>
                  <a:cubicBezTo>
                    <a:pt x="801" y="82"/>
                    <a:pt x="801" y="82"/>
                    <a:pt x="801" y="8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-2262188" y="1843088"/>
              <a:ext cx="327025" cy="166687"/>
            </a:xfrm>
            <a:custGeom>
              <a:avLst/>
              <a:gdLst>
                <a:gd name="T0" fmla="*/ 76 w 152"/>
                <a:gd name="T1" fmla="*/ 46 h 77"/>
                <a:gd name="T2" fmla="*/ 30 w 152"/>
                <a:gd name="T3" fmla="*/ 0 h 77"/>
                <a:gd name="T4" fmla="*/ 0 w 152"/>
                <a:gd name="T5" fmla="*/ 0 h 77"/>
                <a:gd name="T6" fmla="*/ 76 w 152"/>
                <a:gd name="T7" fmla="*/ 77 h 77"/>
                <a:gd name="T8" fmla="*/ 152 w 152"/>
                <a:gd name="T9" fmla="*/ 0 h 77"/>
                <a:gd name="T10" fmla="*/ 122 w 152"/>
                <a:gd name="T11" fmla="*/ 0 h 77"/>
                <a:gd name="T12" fmla="*/ 76 w 152"/>
                <a:gd name="T13" fmla="*/ 46 h 77"/>
                <a:gd name="T14" fmla="*/ 76 w 152"/>
                <a:gd name="T15" fmla="*/ 46 h 77"/>
                <a:gd name="T16" fmla="*/ 76 w 152"/>
                <a:gd name="T17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77">
                  <a:moveTo>
                    <a:pt x="76" y="46"/>
                  </a:moveTo>
                  <a:cubicBezTo>
                    <a:pt x="51" y="46"/>
                    <a:pt x="30" y="31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34" y="77"/>
                    <a:pt x="76" y="77"/>
                  </a:cubicBezTo>
                  <a:cubicBezTo>
                    <a:pt x="118" y="77"/>
                    <a:pt x="152" y="46"/>
                    <a:pt x="15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31"/>
                    <a:pt x="101" y="46"/>
                    <a:pt x="76" y="46"/>
                  </a:cubicBezTo>
                  <a:close/>
                  <a:moveTo>
                    <a:pt x="76" y="46"/>
                  </a:moveTo>
                  <a:cubicBezTo>
                    <a:pt x="76" y="46"/>
                    <a:pt x="76" y="46"/>
                    <a:pt x="76" y="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3173650" y="1088858"/>
            <a:ext cx="608611" cy="561166"/>
          </a:xfrm>
          <a:custGeom>
            <a:avLst/>
            <a:gdLst>
              <a:gd name="T0" fmla="*/ 1365 w 2054"/>
              <a:gd name="T1" fmla="*/ 214 h 1886"/>
              <a:gd name="T2" fmla="*/ 697 w 2054"/>
              <a:gd name="T3" fmla="*/ 187 h 1886"/>
              <a:gd name="T4" fmla="*/ 18 w 2054"/>
              <a:gd name="T5" fmla="*/ 447 h 1886"/>
              <a:gd name="T6" fmla="*/ 217 w 2054"/>
              <a:gd name="T7" fmla="*/ 730 h 1886"/>
              <a:gd name="T8" fmla="*/ 277 w 2054"/>
              <a:gd name="T9" fmla="*/ 967 h 1886"/>
              <a:gd name="T10" fmla="*/ 447 w 2054"/>
              <a:gd name="T11" fmla="*/ 1391 h 1886"/>
              <a:gd name="T12" fmla="*/ 617 w 2054"/>
              <a:gd name="T13" fmla="*/ 1561 h 1886"/>
              <a:gd name="T14" fmla="*/ 991 w 2054"/>
              <a:gd name="T15" fmla="*/ 1766 h 1886"/>
              <a:gd name="T16" fmla="*/ 1348 w 2054"/>
              <a:gd name="T17" fmla="*/ 1698 h 1886"/>
              <a:gd name="T18" fmla="*/ 1635 w 2054"/>
              <a:gd name="T19" fmla="*/ 1476 h 1886"/>
              <a:gd name="T20" fmla="*/ 1805 w 2054"/>
              <a:gd name="T21" fmla="*/ 1052 h 1886"/>
              <a:gd name="T22" fmla="*/ 1824 w 2054"/>
              <a:gd name="T23" fmla="*/ 773 h 1886"/>
              <a:gd name="T24" fmla="*/ 1604 w 2054"/>
              <a:gd name="T25" fmla="*/ 60 h 1886"/>
              <a:gd name="T26" fmla="*/ 1669 w 2054"/>
              <a:gd name="T27" fmla="*/ 916 h 1886"/>
              <a:gd name="T28" fmla="*/ 871 w 2054"/>
              <a:gd name="T29" fmla="*/ 712 h 1886"/>
              <a:gd name="T30" fmla="*/ 956 w 2054"/>
              <a:gd name="T31" fmla="*/ 458 h 1886"/>
              <a:gd name="T32" fmla="*/ 576 w 2054"/>
              <a:gd name="T33" fmla="*/ 242 h 1886"/>
              <a:gd name="T34" fmla="*/ 485 w 2054"/>
              <a:gd name="T35" fmla="*/ 151 h 1886"/>
              <a:gd name="T36" fmla="*/ 532 w 2054"/>
              <a:gd name="T37" fmla="*/ 967 h 1886"/>
              <a:gd name="T38" fmla="*/ 362 w 2054"/>
              <a:gd name="T39" fmla="*/ 1137 h 1886"/>
              <a:gd name="T40" fmla="*/ 532 w 2054"/>
              <a:gd name="T41" fmla="*/ 1306 h 1886"/>
              <a:gd name="T42" fmla="*/ 702 w 2054"/>
              <a:gd name="T43" fmla="*/ 1137 h 1886"/>
              <a:gd name="T44" fmla="*/ 532 w 2054"/>
              <a:gd name="T45" fmla="*/ 1306 h 1886"/>
              <a:gd name="T46" fmla="*/ 871 w 2054"/>
              <a:gd name="T47" fmla="*/ 1306 h 1886"/>
              <a:gd name="T48" fmla="*/ 702 w 2054"/>
              <a:gd name="T49" fmla="*/ 1476 h 1886"/>
              <a:gd name="T50" fmla="*/ 871 w 2054"/>
              <a:gd name="T51" fmla="*/ 1561 h 1886"/>
              <a:gd name="T52" fmla="*/ 1041 w 2054"/>
              <a:gd name="T53" fmla="*/ 1476 h 1886"/>
              <a:gd name="T54" fmla="*/ 1041 w 2054"/>
              <a:gd name="T55" fmla="*/ 1561 h 1886"/>
              <a:gd name="T56" fmla="*/ 1211 w 2054"/>
              <a:gd name="T57" fmla="*/ 1731 h 1886"/>
              <a:gd name="T58" fmla="*/ 1126 w 2054"/>
              <a:gd name="T59" fmla="*/ 1646 h 1886"/>
              <a:gd name="T60" fmla="*/ 1211 w 2054"/>
              <a:gd name="T61" fmla="*/ 1731 h 1886"/>
              <a:gd name="T62" fmla="*/ 1344 w 2054"/>
              <a:gd name="T63" fmla="*/ 931 h 1886"/>
              <a:gd name="T64" fmla="*/ 1550 w 2054"/>
              <a:gd name="T65" fmla="*/ 1306 h 1886"/>
              <a:gd name="T66" fmla="*/ 1465 w 2054"/>
              <a:gd name="T67" fmla="*/ 1391 h 1886"/>
              <a:gd name="T68" fmla="*/ 1094 w 2054"/>
              <a:gd name="T69" fmla="*/ 1104 h 1886"/>
              <a:gd name="T70" fmla="*/ 1380 w 2054"/>
              <a:gd name="T71" fmla="*/ 1561 h 1886"/>
              <a:gd name="T72" fmla="*/ 1009 w 2054"/>
              <a:gd name="T73" fmla="*/ 1339 h 1886"/>
              <a:gd name="T74" fmla="*/ 787 w 2054"/>
              <a:gd name="T75" fmla="*/ 1052 h 1886"/>
              <a:gd name="T76" fmla="*/ 373 w 2054"/>
              <a:gd name="T77" fmla="*/ 872 h 1886"/>
              <a:gd name="T78" fmla="*/ 676 w 2054"/>
              <a:gd name="T79" fmla="*/ 311 h 1886"/>
              <a:gd name="T80" fmla="*/ 871 w 2054"/>
              <a:gd name="T81" fmla="*/ 373 h 1886"/>
              <a:gd name="T82" fmla="*/ 956 w 2054"/>
              <a:gd name="T83" fmla="*/ 797 h 1886"/>
              <a:gd name="T84" fmla="*/ 1720 w 2054"/>
              <a:gd name="T85" fmla="*/ 1137 h 1886"/>
              <a:gd name="T86" fmla="*/ 1428 w 2054"/>
              <a:gd name="T87" fmla="*/ 318 h 1886"/>
              <a:gd name="T88" fmla="*/ 1769 w 2054"/>
              <a:gd name="T89" fmla="*/ 659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54" h="1886">
                <a:moveTo>
                  <a:pt x="1604" y="60"/>
                </a:moveTo>
                <a:cubicBezTo>
                  <a:pt x="1581" y="36"/>
                  <a:pt x="1543" y="36"/>
                  <a:pt x="1519" y="60"/>
                </a:cubicBezTo>
                <a:cubicBezTo>
                  <a:pt x="1365" y="214"/>
                  <a:pt x="1365" y="214"/>
                  <a:pt x="1365" y="214"/>
                </a:cubicBezTo>
                <a:cubicBezTo>
                  <a:pt x="1328" y="251"/>
                  <a:pt x="1200" y="238"/>
                  <a:pt x="1082" y="263"/>
                </a:cubicBezTo>
                <a:cubicBezTo>
                  <a:pt x="980" y="204"/>
                  <a:pt x="897" y="207"/>
                  <a:pt x="829" y="210"/>
                </a:cubicBezTo>
                <a:cubicBezTo>
                  <a:pt x="769" y="213"/>
                  <a:pt x="738" y="213"/>
                  <a:pt x="697" y="187"/>
                </a:cubicBezTo>
                <a:cubicBezTo>
                  <a:pt x="676" y="173"/>
                  <a:pt x="677" y="172"/>
                  <a:pt x="528" y="23"/>
                </a:cubicBezTo>
                <a:cubicBezTo>
                  <a:pt x="504" y="0"/>
                  <a:pt x="466" y="0"/>
                  <a:pt x="443" y="23"/>
                </a:cubicBezTo>
                <a:cubicBezTo>
                  <a:pt x="401" y="65"/>
                  <a:pt x="21" y="444"/>
                  <a:pt x="18" y="447"/>
                </a:cubicBezTo>
                <a:cubicBezTo>
                  <a:pt x="6" y="459"/>
                  <a:pt x="0" y="474"/>
                  <a:pt x="0" y="490"/>
                </a:cubicBezTo>
                <a:cubicBezTo>
                  <a:pt x="0" y="506"/>
                  <a:pt x="6" y="521"/>
                  <a:pt x="18" y="533"/>
                </a:cubicBezTo>
                <a:cubicBezTo>
                  <a:pt x="217" y="730"/>
                  <a:pt x="217" y="730"/>
                  <a:pt x="217" y="730"/>
                </a:cubicBezTo>
                <a:cubicBezTo>
                  <a:pt x="223" y="739"/>
                  <a:pt x="228" y="773"/>
                  <a:pt x="232" y="795"/>
                </a:cubicBezTo>
                <a:cubicBezTo>
                  <a:pt x="239" y="843"/>
                  <a:pt x="249" y="905"/>
                  <a:pt x="283" y="961"/>
                </a:cubicBezTo>
                <a:cubicBezTo>
                  <a:pt x="277" y="967"/>
                  <a:pt x="277" y="967"/>
                  <a:pt x="277" y="967"/>
                </a:cubicBezTo>
                <a:cubicBezTo>
                  <a:pt x="207" y="1037"/>
                  <a:pt x="207" y="1151"/>
                  <a:pt x="277" y="1222"/>
                </a:cubicBezTo>
                <a:cubicBezTo>
                  <a:pt x="310" y="1254"/>
                  <a:pt x="352" y="1272"/>
                  <a:pt x="395" y="1274"/>
                </a:cubicBezTo>
                <a:cubicBezTo>
                  <a:pt x="397" y="1317"/>
                  <a:pt x="415" y="1359"/>
                  <a:pt x="447" y="1391"/>
                </a:cubicBezTo>
                <a:cubicBezTo>
                  <a:pt x="447" y="1391"/>
                  <a:pt x="447" y="1391"/>
                  <a:pt x="447" y="1391"/>
                </a:cubicBezTo>
                <a:cubicBezTo>
                  <a:pt x="479" y="1423"/>
                  <a:pt x="520" y="1441"/>
                  <a:pt x="564" y="1444"/>
                </a:cubicBezTo>
                <a:cubicBezTo>
                  <a:pt x="567" y="1486"/>
                  <a:pt x="584" y="1528"/>
                  <a:pt x="617" y="1561"/>
                </a:cubicBezTo>
                <a:cubicBezTo>
                  <a:pt x="649" y="1594"/>
                  <a:pt x="691" y="1611"/>
                  <a:pt x="734" y="1613"/>
                </a:cubicBezTo>
                <a:cubicBezTo>
                  <a:pt x="737" y="1656"/>
                  <a:pt x="754" y="1698"/>
                  <a:pt x="787" y="1731"/>
                </a:cubicBezTo>
                <a:cubicBezTo>
                  <a:pt x="843" y="1787"/>
                  <a:pt x="925" y="1797"/>
                  <a:pt x="991" y="1766"/>
                </a:cubicBezTo>
                <a:cubicBezTo>
                  <a:pt x="1041" y="1816"/>
                  <a:pt x="1041" y="1816"/>
                  <a:pt x="1041" y="1816"/>
                </a:cubicBezTo>
                <a:cubicBezTo>
                  <a:pt x="1111" y="1886"/>
                  <a:pt x="1225" y="1886"/>
                  <a:pt x="1296" y="1816"/>
                </a:cubicBezTo>
                <a:cubicBezTo>
                  <a:pt x="1327" y="1784"/>
                  <a:pt x="1346" y="1743"/>
                  <a:pt x="1348" y="1698"/>
                </a:cubicBezTo>
                <a:cubicBezTo>
                  <a:pt x="1391" y="1696"/>
                  <a:pt x="1433" y="1678"/>
                  <a:pt x="1465" y="1646"/>
                </a:cubicBezTo>
                <a:cubicBezTo>
                  <a:pt x="1498" y="1613"/>
                  <a:pt x="1515" y="1571"/>
                  <a:pt x="1518" y="1529"/>
                </a:cubicBezTo>
                <a:cubicBezTo>
                  <a:pt x="1562" y="1526"/>
                  <a:pt x="1603" y="1508"/>
                  <a:pt x="1635" y="1476"/>
                </a:cubicBezTo>
                <a:cubicBezTo>
                  <a:pt x="1668" y="1444"/>
                  <a:pt x="1685" y="1401"/>
                  <a:pt x="1687" y="1359"/>
                </a:cubicBezTo>
                <a:cubicBezTo>
                  <a:pt x="1730" y="1356"/>
                  <a:pt x="1772" y="1339"/>
                  <a:pt x="1805" y="1306"/>
                </a:cubicBezTo>
                <a:cubicBezTo>
                  <a:pt x="1875" y="1236"/>
                  <a:pt x="1875" y="1122"/>
                  <a:pt x="1805" y="1052"/>
                </a:cubicBezTo>
                <a:cubicBezTo>
                  <a:pt x="1758" y="1005"/>
                  <a:pt x="1758" y="1005"/>
                  <a:pt x="1758" y="1005"/>
                </a:cubicBezTo>
                <a:cubicBezTo>
                  <a:pt x="1815" y="914"/>
                  <a:pt x="1803" y="811"/>
                  <a:pt x="1823" y="774"/>
                </a:cubicBezTo>
                <a:cubicBezTo>
                  <a:pt x="1824" y="774"/>
                  <a:pt x="1824" y="773"/>
                  <a:pt x="1824" y="773"/>
                </a:cubicBezTo>
                <a:cubicBezTo>
                  <a:pt x="2030" y="569"/>
                  <a:pt x="2030" y="569"/>
                  <a:pt x="2030" y="569"/>
                </a:cubicBezTo>
                <a:cubicBezTo>
                  <a:pt x="2054" y="546"/>
                  <a:pt x="2054" y="507"/>
                  <a:pt x="2030" y="484"/>
                </a:cubicBezTo>
                <a:cubicBezTo>
                  <a:pt x="1630" y="85"/>
                  <a:pt x="1713" y="168"/>
                  <a:pt x="1604" y="60"/>
                </a:cubicBezTo>
                <a:close/>
                <a:moveTo>
                  <a:pt x="1299" y="359"/>
                </a:moveTo>
                <a:cubicBezTo>
                  <a:pt x="1701" y="761"/>
                  <a:pt x="1701" y="761"/>
                  <a:pt x="1701" y="761"/>
                </a:cubicBezTo>
                <a:cubicBezTo>
                  <a:pt x="1688" y="811"/>
                  <a:pt x="1689" y="867"/>
                  <a:pt x="1669" y="916"/>
                </a:cubicBezTo>
                <a:cubicBezTo>
                  <a:pt x="1296" y="543"/>
                  <a:pt x="1296" y="543"/>
                  <a:pt x="1296" y="543"/>
                </a:cubicBezTo>
                <a:cubicBezTo>
                  <a:pt x="1225" y="472"/>
                  <a:pt x="1111" y="472"/>
                  <a:pt x="1041" y="543"/>
                </a:cubicBezTo>
                <a:cubicBezTo>
                  <a:pt x="871" y="712"/>
                  <a:pt x="871" y="712"/>
                  <a:pt x="871" y="712"/>
                </a:cubicBezTo>
                <a:cubicBezTo>
                  <a:pt x="848" y="736"/>
                  <a:pt x="810" y="736"/>
                  <a:pt x="787" y="712"/>
                </a:cubicBezTo>
                <a:cubicBezTo>
                  <a:pt x="763" y="689"/>
                  <a:pt x="763" y="651"/>
                  <a:pt x="787" y="628"/>
                </a:cubicBezTo>
                <a:cubicBezTo>
                  <a:pt x="956" y="458"/>
                  <a:pt x="956" y="458"/>
                  <a:pt x="956" y="458"/>
                </a:cubicBezTo>
                <a:cubicBezTo>
                  <a:pt x="1053" y="361"/>
                  <a:pt x="1185" y="373"/>
                  <a:pt x="1299" y="359"/>
                </a:cubicBezTo>
                <a:close/>
                <a:moveTo>
                  <a:pt x="485" y="151"/>
                </a:moveTo>
                <a:cubicBezTo>
                  <a:pt x="576" y="242"/>
                  <a:pt x="576" y="242"/>
                  <a:pt x="576" y="242"/>
                </a:cubicBezTo>
                <a:cubicBezTo>
                  <a:pt x="237" y="581"/>
                  <a:pt x="237" y="581"/>
                  <a:pt x="237" y="581"/>
                </a:cubicBezTo>
                <a:cubicBezTo>
                  <a:pt x="145" y="490"/>
                  <a:pt x="145" y="490"/>
                  <a:pt x="145" y="490"/>
                </a:cubicBezTo>
                <a:cubicBezTo>
                  <a:pt x="226" y="409"/>
                  <a:pt x="402" y="234"/>
                  <a:pt x="485" y="151"/>
                </a:cubicBezTo>
                <a:close/>
                <a:moveTo>
                  <a:pt x="362" y="1052"/>
                </a:moveTo>
                <a:cubicBezTo>
                  <a:pt x="395" y="1019"/>
                  <a:pt x="413" y="1001"/>
                  <a:pt x="447" y="967"/>
                </a:cubicBezTo>
                <a:cubicBezTo>
                  <a:pt x="470" y="944"/>
                  <a:pt x="509" y="944"/>
                  <a:pt x="532" y="967"/>
                </a:cubicBezTo>
                <a:cubicBezTo>
                  <a:pt x="555" y="990"/>
                  <a:pt x="555" y="1028"/>
                  <a:pt x="532" y="1052"/>
                </a:cubicBezTo>
                <a:cubicBezTo>
                  <a:pt x="447" y="1137"/>
                  <a:pt x="447" y="1137"/>
                  <a:pt x="447" y="1137"/>
                </a:cubicBezTo>
                <a:cubicBezTo>
                  <a:pt x="424" y="1160"/>
                  <a:pt x="386" y="1160"/>
                  <a:pt x="362" y="1137"/>
                </a:cubicBezTo>
                <a:cubicBezTo>
                  <a:pt x="362" y="1137"/>
                  <a:pt x="362" y="1137"/>
                  <a:pt x="362" y="1137"/>
                </a:cubicBezTo>
                <a:cubicBezTo>
                  <a:pt x="339" y="1113"/>
                  <a:pt x="339" y="1075"/>
                  <a:pt x="362" y="1052"/>
                </a:cubicBezTo>
                <a:close/>
                <a:moveTo>
                  <a:pt x="532" y="1306"/>
                </a:moveTo>
                <a:cubicBezTo>
                  <a:pt x="509" y="1283"/>
                  <a:pt x="509" y="1245"/>
                  <a:pt x="532" y="1222"/>
                </a:cubicBezTo>
                <a:cubicBezTo>
                  <a:pt x="617" y="1137"/>
                  <a:pt x="617" y="1137"/>
                  <a:pt x="617" y="1137"/>
                </a:cubicBezTo>
                <a:cubicBezTo>
                  <a:pt x="640" y="1113"/>
                  <a:pt x="678" y="1113"/>
                  <a:pt x="702" y="1137"/>
                </a:cubicBezTo>
                <a:cubicBezTo>
                  <a:pt x="725" y="1160"/>
                  <a:pt x="725" y="1198"/>
                  <a:pt x="702" y="1222"/>
                </a:cubicBezTo>
                <a:cubicBezTo>
                  <a:pt x="617" y="1306"/>
                  <a:pt x="617" y="1306"/>
                  <a:pt x="617" y="1306"/>
                </a:cubicBezTo>
                <a:cubicBezTo>
                  <a:pt x="593" y="1330"/>
                  <a:pt x="555" y="1330"/>
                  <a:pt x="532" y="1306"/>
                </a:cubicBezTo>
                <a:close/>
                <a:moveTo>
                  <a:pt x="702" y="1391"/>
                </a:moveTo>
                <a:cubicBezTo>
                  <a:pt x="787" y="1306"/>
                  <a:pt x="787" y="1306"/>
                  <a:pt x="787" y="1306"/>
                </a:cubicBezTo>
                <a:cubicBezTo>
                  <a:pt x="810" y="1283"/>
                  <a:pt x="848" y="1283"/>
                  <a:pt x="871" y="1306"/>
                </a:cubicBezTo>
                <a:cubicBezTo>
                  <a:pt x="895" y="1330"/>
                  <a:pt x="895" y="1368"/>
                  <a:pt x="871" y="1391"/>
                </a:cubicBezTo>
                <a:cubicBezTo>
                  <a:pt x="787" y="1476"/>
                  <a:pt x="787" y="1476"/>
                  <a:pt x="787" y="1476"/>
                </a:cubicBezTo>
                <a:cubicBezTo>
                  <a:pt x="763" y="1500"/>
                  <a:pt x="725" y="1499"/>
                  <a:pt x="702" y="1476"/>
                </a:cubicBezTo>
                <a:cubicBezTo>
                  <a:pt x="678" y="1453"/>
                  <a:pt x="678" y="1415"/>
                  <a:pt x="702" y="1391"/>
                </a:cubicBezTo>
                <a:close/>
                <a:moveTo>
                  <a:pt x="871" y="1646"/>
                </a:moveTo>
                <a:cubicBezTo>
                  <a:pt x="848" y="1622"/>
                  <a:pt x="848" y="1584"/>
                  <a:pt x="871" y="1561"/>
                </a:cubicBezTo>
                <a:cubicBezTo>
                  <a:pt x="956" y="1476"/>
                  <a:pt x="956" y="1476"/>
                  <a:pt x="956" y="1476"/>
                </a:cubicBezTo>
                <a:cubicBezTo>
                  <a:pt x="956" y="1476"/>
                  <a:pt x="956" y="1476"/>
                  <a:pt x="956" y="1476"/>
                </a:cubicBezTo>
                <a:cubicBezTo>
                  <a:pt x="980" y="1453"/>
                  <a:pt x="1018" y="1453"/>
                  <a:pt x="1041" y="1476"/>
                </a:cubicBezTo>
                <a:cubicBezTo>
                  <a:pt x="1041" y="1476"/>
                  <a:pt x="1041" y="1476"/>
                  <a:pt x="1041" y="1476"/>
                </a:cubicBezTo>
                <a:cubicBezTo>
                  <a:pt x="1041" y="1476"/>
                  <a:pt x="1041" y="1476"/>
                  <a:pt x="1041" y="1476"/>
                </a:cubicBezTo>
                <a:cubicBezTo>
                  <a:pt x="1064" y="1500"/>
                  <a:pt x="1064" y="1538"/>
                  <a:pt x="1041" y="1561"/>
                </a:cubicBezTo>
                <a:cubicBezTo>
                  <a:pt x="956" y="1646"/>
                  <a:pt x="956" y="1646"/>
                  <a:pt x="956" y="1646"/>
                </a:cubicBezTo>
                <a:cubicBezTo>
                  <a:pt x="933" y="1669"/>
                  <a:pt x="895" y="1669"/>
                  <a:pt x="871" y="1646"/>
                </a:cubicBezTo>
                <a:close/>
                <a:moveTo>
                  <a:pt x="1211" y="1731"/>
                </a:moveTo>
                <a:cubicBezTo>
                  <a:pt x="1187" y="1754"/>
                  <a:pt x="1149" y="1754"/>
                  <a:pt x="1126" y="1731"/>
                </a:cubicBezTo>
                <a:cubicBezTo>
                  <a:pt x="1083" y="1688"/>
                  <a:pt x="1083" y="1688"/>
                  <a:pt x="1083" y="1688"/>
                </a:cubicBezTo>
                <a:cubicBezTo>
                  <a:pt x="1126" y="1646"/>
                  <a:pt x="1126" y="1646"/>
                  <a:pt x="1126" y="1646"/>
                </a:cubicBezTo>
                <a:cubicBezTo>
                  <a:pt x="1141" y="1631"/>
                  <a:pt x="1152" y="1614"/>
                  <a:pt x="1161" y="1596"/>
                </a:cubicBezTo>
                <a:cubicBezTo>
                  <a:pt x="1211" y="1646"/>
                  <a:pt x="1211" y="1646"/>
                  <a:pt x="1211" y="1646"/>
                </a:cubicBezTo>
                <a:cubicBezTo>
                  <a:pt x="1234" y="1669"/>
                  <a:pt x="1234" y="1707"/>
                  <a:pt x="1211" y="1731"/>
                </a:cubicBezTo>
                <a:close/>
                <a:moveTo>
                  <a:pt x="1720" y="1222"/>
                </a:moveTo>
                <a:cubicBezTo>
                  <a:pt x="1696" y="1245"/>
                  <a:pt x="1658" y="1245"/>
                  <a:pt x="1635" y="1222"/>
                </a:cubicBezTo>
                <a:cubicBezTo>
                  <a:pt x="1344" y="931"/>
                  <a:pt x="1344" y="931"/>
                  <a:pt x="1344" y="931"/>
                </a:cubicBezTo>
                <a:cubicBezTo>
                  <a:pt x="1321" y="908"/>
                  <a:pt x="1283" y="908"/>
                  <a:pt x="1260" y="931"/>
                </a:cubicBezTo>
                <a:cubicBezTo>
                  <a:pt x="1236" y="954"/>
                  <a:pt x="1236" y="992"/>
                  <a:pt x="1260" y="1016"/>
                </a:cubicBezTo>
                <a:cubicBezTo>
                  <a:pt x="1550" y="1306"/>
                  <a:pt x="1550" y="1306"/>
                  <a:pt x="1550" y="1306"/>
                </a:cubicBezTo>
                <a:cubicBezTo>
                  <a:pt x="1574" y="1330"/>
                  <a:pt x="1574" y="1368"/>
                  <a:pt x="1550" y="1391"/>
                </a:cubicBezTo>
                <a:cubicBezTo>
                  <a:pt x="1527" y="1415"/>
                  <a:pt x="1489" y="1415"/>
                  <a:pt x="1465" y="1391"/>
                </a:cubicBezTo>
                <a:cubicBezTo>
                  <a:pt x="1465" y="1391"/>
                  <a:pt x="1465" y="1391"/>
                  <a:pt x="1465" y="1391"/>
                </a:cubicBezTo>
                <a:cubicBezTo>
                  <a:pt x="1465" y="1391"/>
                  <a:pt x="1465" y="1391"/>
                  <a:pt x="1465" y="1391"/>
                </a:cubicBezTo>
                <a:cubicBezTo>
                  <a:pt x="1178" y="1104"/>
                  <a:pt x="1178" y="1104"/>
                  <a:pt x="1178" y="1104"/>
                </a:cubicBezTo>
                <a:cubicBezTo>
                  <a:pt x="1155" y="1081"/>
                  <a:pt x="1117" y="1081"/>
                  <a:pt x="1094" y="1104"/>
                </a:cubicBezTo>
                <a:cubicBezTo>
                  <a:pt x="1070" y="1128"/>
                  <a:pt x="1070" y="1166"/>
                  <a:pt x="1094" y="1189"/>
                </a:cubicBezTo>
                <a:cubicBezTo>
                  <a:pt x="1380" y="1476"/>
                  <a:pt x="1380" y="1476"/>
                  <a:pt x="1380" y="1476"/>
                </a:cubicBezTo>
                <a:cubicBezTo>
                  <a:pt x="1404" y="1500"/>
                  <a:pt x="1404" y="1538"/>
                  <a:pt x="1380" y="1561"/>
                </a:cubicBezTo>
                <a:cubicBezTo>
                  <a:pt x="1357" y="1584"/>
                  <a:pt x="1319" y="1584"/>
                  <a:pt x="1296" y="1561"/>
                </a:cubicBezTo>
                <a:cubicBezTo>
                  <a:pt x="1126" y="1391"/>
                  <a:pt x="1126" y="1391"/>
                  <a:pt x="1126" y="1391"/>
                </a:cubicBezTo>
                <a:cubicBezTo>
                  <a:pt x="1093" y="1359"/>
                  <a:pt x="1051" y="1341"/>
                  <a:pt x="1009" y="1339"/>
                </a:cubicBezTo>
                <a:cubicBezTo>
                  <a:pt x="1006" y="1295"/>
                  <a:pt x="988" y="1253"/>
                  <a:pt x="956" y="1222"/>
                </a:cubicBezTo>
                <a:cubicBezTo>
                  <a:pt x="925" y="1190"/>
                  <a:pt x="883" y="1172"/>
                  <a:pt x="839" y="1169"/>
                </a:cubicBezTo>
                <a:cubicBezTo>
                  <a:pt x="836" y="1126"/>
                  <a:pt x="819" y="1084"/>
                  <a:pt x="787" y="1052"/>
                </a:cubicBezTo>
                <a:cubicBezTo>
                  <a:pt x="755" y="1020"/>
                  <a:pt x="713" y="1002"/>
                  <a:pt x="669" y="999"/>
                </a:cubicBezTo>
                <a:cubicBezTo>
                  <a:pt x="667" y="957"/>
                  <a:pt x="649" y="915"/>
                  <a:pt x="617" y="882"/>
                </a:cubicBezTo>
                <a:cubicBezTo>
                  <a:pt x="550" y="815"/>
                  <a:pt x="443" y="812"/>
                  <a:pt x="373" y="872"/>
                </a:cubicBezTo>
                <a:cubicBezTo>
                  <a:pt x="361" y="843"/>
                  <a:pt x="356" y="809"/>
                  <a:pt x="350" y="777"/>
                </a:cubicBezTo>
                <a:cubicBezTo>
                  <a:pt x="344" y="737"/>
                  <a:pt x="338" y="699"/>
                  <a:pt x="319" y="668"/>
                </a:cubicBezTo>
                <a:cubicBezTo>
                  <a:pt x="676" y="311"/>
                  <a:pt x="676" y="311"/>
                  <a:pt x="676" y="311"/>
                </a:cubicBezTo>
                <a:cubicBezTo>
                  <a:pt x="732" y="334"/>
                  <a:pt x="785" y="332"/>
                  <a:pt x="834" y="330"/>
                </a:cubicBezTo>
                <a:cubicBezTo>
                  <a:pt x="863" y="329"/>
                  <a:pt x="891" y="328"/>
                  <a:pt x="920" y="332"/>
                </a:cubicBezTo>
                <a:cubicBezTo>
                  <a:pt x="904" y="344"/>
                  <a:pt x="887" y="357"/>
                  <a:pt x="871" y="373"/>
                </a:cubicBezTo>
                <a:cubicBezTo>
                  <a:pt x="702" y="543"/>
                  <a:pt x="702" y="543"/>
                  <a:pt x="702" y="543"/>
                </a:cubicBezTo>
                <a:cubicBezTo>
                  <a:pt x="631" y="613"/>
                  <a:pt x="631" y="727"/>
                  <a:pt x="702" y="797"/>
                </a:cubicBezTo>
                <a:cubicBezTo>
                  <a:pt x="772" y="868"/>
                  <a:pt x="886" y="868"/>
                  <a:pt x="956" y="797"/>
                </a:cubicBezTo>
                <a:cubicBezTo>
                  <a:pt x="1126" y="628"/>
                  <a:pt x="1126" y="628"/>
                  <a:pt x="1126" y="628"/>
                </a:cubicBezTo>
                <a:cubicBezTo>
                  <a:pt x="1149" y="604"/>
                  <a:pt x="1187" y="604"/>
                  <a:pt x="1211" y="628"/>
                </a:cubicBezTo>
                <a:cubicBezTo>
                  <a:pt x="1720" y="1137"/>
                  <a:pt x="1720" y="1137"/>
                  <a:pt x="1720" y="1137"/>
                </a:cubicBezTo>
                <a:cubicBezTo>
                  <a:pt x="1743" y="1160"/>
                  <a:pt x="1743" y="1198"/>
                  <a:pt x="1720" y="1222"/>
                </a:cubicBezTo>
                <a:close/>
                <a:moveTo>
                  <a:pt x="1769" y="659"/>
                </a:moveTo>
                <a:cubicBezTo>
                  <a:pt x="1428" y="318"/>
                  <a:pt x="1428" y="318"/>
                  <a:pt x="1428" y="318"/>
                </a:cubicBezTo>
                <a:cubicBezTo>
                  <a:pt x="1444" y="306"/>
                  <a:pt x="1441" y="308"/>
                  <a:pt x="1562" y="187"/>
                </a:cubicBezTo>
                <a:cubicBezTo>
                  <a:pt x="1617" y="242"/>
                  <a:pt x="1559" y="185"/>
                  <a:pt x="1903" y="526"/>
                </a:cubicBezTo>
                <a:lnTo>
                  <a:pt x="1769" y="6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80506" y="1111630"/>
            <a:ext cx="551969" cy="515622"/>
            <a:chOff x="-1889126" y="1303338"/>
            <a:chExt cx="2073276" cy="1936750"/>
          </a:xfrm>
          <a:solidFill>
            <a:schemeClr val="accent3">
              <a:lumMod val="75000"/>
            </a:schemeClr>
          </a:solidFill>
        </p:grpSpPr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-1311275" y="1303338"/>
              <a:ext cx="917575" cy="901700"/>
            </a:xfrm>
            <a:custGeom>
              <a:avLst/>
              <a:gdLst>
                <a:gd name="T0" fmla="*/ 608 w 694"/>
                <a:gd name="T1" fmla="*/ 546 h 681"/>
                <a:gd name="T2" fmla="*/ 694 w 694"/>
                <a:gd name="T3" fmla="*/ 460 h 681"/>
                <a:gd name="T4" fmla="*/ 694 w 694"/>
                <a:gd name="T5" fmla="*/ 86 h 681"/>
                <a:gd name="T6" fmla="*/ 608 w 694"/>
                <a:gd name="T7" fmla="*/ 0 h 681"/>
                <a:gd name="T8" fmla="*/ 86 w 694"/>
                <a:gd name="T9" fmla="*/ 0 h 681"/>
                <a:gd name="T10" fmla="*/ 0 w 694"/>
                <a:gd name="T11" fmla="*/ 86 h 681"/>
                <a:gd name="T12" fmla="*/ 0 w 694"/>
                <a:gd name="T13" fmla="*/ 460 h 681"/>
                <a:gd name="T14" fmla="*/ 86 w 694"/>
                <a:gd name="T15" fmla="*/ 546 h 681"/>
                <a:gd name="T16" fmla="*/ 315 w 694"/>
                <a:gd name="T17" fmla="*/ 546 h 681"/>
                <a:gd name="T18" fmla="*/ 315 w 694"/>
                <a:gd name="T19" fmla="*/ 618 h 681"/>
                <a:gd name="T20" fmla="*/ 242 w 694"/>
                <a:gd name="T21" fmla="*/ 618 h 681"/>
                <a:gd name="T22" fmla="*/ 210 w 694"/>
                <a:gd name="T23" fmla="*/ 649 h 681"/>
                <a:gd name="T24" fmla="*/ 242 w 694"/>
                <a:gd name="T25" fmla="*/ 681 h 681"/>
                <a:gd name="T26" fmla="*/ 452 w 694"/>
                <a:gd name="T27" fmla="*/ 681 h 681"/>
                <a:gd name="T28" fmla="*/ 484 w 694"/>
                <a:gd name="T29" fmla="*/ 649 h 681"/>
                <a:gd name="T30" fmla="*/ 452 w 694"/>
                <a:gd name="T31" fmla="*/ 618 h 681"/>
                <a:gd name="T32" fmla="*/ 379 w 694"/>
                <a:gd name="T33" fmla="*/ 618 h 681"/>
                <a:gd name="T34" fmla="*/ 379 w 694"/>
                <a:gd name="T35" fmla="*/ 546 h 681"/>
                <a:gd name="T36" fmla="*/ 608 w 694"/>
                <a:gd name="T37" fmla="*/ 546 h 681"/>
                <a:gd name="T38" fmla="*/ 86 w 694"/>
                <a:gd name="T39" fmla="*/ 483 h 681"/>
                <a:gd name="T40" fmla="*/ 64 w 694"/>
                <a:gd name="T41" fmla="*/ 460 h 681"/>
                <a:gd name="T42" fmla="*/ 64 w 694"/>
                <a:gd name="T43" fmla="*/ 86 h 681"/>
                <a:gd name="T44" fmla="*/ 86 w 694"/>
                <a:gd name="T45" fmla="*/ 63 h 681"/>
                <a:gd name="T46" fmla="*/ 607 w 694"/>
                <a:gd name="T47" fmla="*/ 63 h 681"/>
                <a:gd name="T48" fmla="*/ 630 w 694"/>
                <a:gd name="T49" fmla="*/ 86 h 681"/>
                <a:gd name="T50" fmla="*/ 630 w 694"/>
                <a:gd name="T51" fmla="*/ 460 h 681"/>
                <a:gd name="T52" fmla="*/ 607 w 694"/>
                <a:gd name="T53" fmla="*/ 483 h 681"/>
                <a:gd name="T54" fmla="*/ 86 w 694"/>
                <a:gd name="T55" fmla="*/ 483 h 681"/>
                <a:gd name="T56" fmla="*/ 86 w 694"/>
                <a:gd name="T57" fmla="*/ 483 h 681"/>
                <a:gd name="T58" fmla="*/ 86 w 694"/>
                <a:gd name="T59" fmla="*/ 4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681">
                  <a:moveTo>
                    <a:pt x="608" y="546"/>
                  </a:moveTo>
                  <a:cubicBezTo>
                    <a:pt x="655" y="546"/>
                    <a:pt x="694" y="508"/>
                    <a:pt x="694" y="460"/>
                  </a:cubicBezTo>
                  <a:cubicBezTo>
                    <a:pt x="694" y="86"/>
                    <a:pt x="694" y="86"/>
                    <a:pt x="694" y="86"/>
                  </a:cubicBezTo>
                  <a:cubicBezTo>
                    <a:pt x="694" y="38"/>
                    <a:pt x="655" y="0"/>
                    <a:pt x="60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8"/>
                    <a:pt x="0" y="86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0" y="508"/>
                    <a:pt x="39" y="546"/>
                    <a:pt x="86" y="546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15" y="618"/>
                    <a:pt x="315" y="618"/>
                    <a:pt x="315" y="618"/>
                  </a:cubicBezTo>
                  <a:cubicBezTo>
                    <a:pt x="242" y="618"/>
                    <a:pt x="242" y="618"/>
                    <a:pt x="242" y="618"/>
                  </a:cubicBezTo>
                  <a:cubicBezTo>
                    <a:pt x="224" y="618"/>
                    <a:pt x="210" y="632"/>
                    <a:pt x="210" y="649"/>
                  </a:cubicBezTo>
                  <a:cubicBezTo>
                    <a:pt x="210" y="667"/>
                    <a:pt x="224" y="681"/>
                    <a:pt x="242" y="681"/>
                  </a:cubicBezTo>
                  <a:cubicBezTo>
                    <a:pt x="452" y="681"/>
                    <a:pt x="452" y="681"/>
                    <a:pt x="452" y="681"/>
                  </a:cubicBezTo>
                  <a:cubicBezTo>
                    <a:pt x="470" y="681"/>
                    <a:pt x="484" y="667"/>
                    <a:pt x="484" y="649"/>
                  </a:cubicBezTo>
                  <a:cubicBezTo>
                    <a:pt x="484" y="632"/>
                    <a:pt x="470" y="618"/>
                    <a:pt x="452" y="618"/>
                  </a:cubicBezTo>
                  <a:cubicBezTo>
                    <a:pt x="379" y="618"/>
                    <a:pt x="379" y="618"/>
                    <a:pt x="379" y="618"/>
                  </a:cubicBezTo>
                  <a:cubicBezTo>
                    <a:pt x="379" y="546"/>
                    <a:pt x="379" y="546"/>
                    <a:pt x="379" y="546"/>
                  </a:cubicBezTo>
                  <a:lnTo>
                    <a:pt x="608" y="546"/>
                  </a:lnTo>
                  <a:close/>
                  <a:moveTo>
                    <a:pt x="86" y="483"/>
                  </a:moveTo>
                  <a:cubicBezTo>
                    <a:pt x="74" y="483"/>
                    <a:pt x="64" y="473"/>
                    <a:pt x="64" y="460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4" y="73"/>
                    <a:pt x="74" y="63"/>
                    <a:pt x="86" y="63"/>
                  </a:cubicBezTo>
                  <a:cubicBezTo>
                    <a:pt x="607" y="63"/>
                    <a:pt x="607" y="63"/>
                    <a:pt x="607" y="63"/>
                  </a:cubicBezTo>
                  <a:cubicBezTo>
                    <a:pt x="620" y="63"/>
                    <a:pt x="630" y="73"/>
                    <a:pt x="630" y="86"/>
                  </a:cubicBezTo>
                  <a:cubicBezTo>
                    <a:pt x="630" y="460"/>
                    <a:pt x="630" y="460"/>
                    <a:pt x="630" y="460"/>
                  </a:cubicBezTo>
                  <a:cubicBezTo>
                    <a:pt x="630" y="473"/>
                    <a:pt x="620" y="483"/>
                    <a:pt x="607" y="483"/>
                  </a:cubicBezTo>
                  <a:lnTo>
                    <a:pt x="86" y="483"/>
                  </a:lnTo>
                  <a:close/>
                  <a:moveTo>
                    <a:pt x="86" y="483"/>
                  </a:moveTo>
                  <a:cubicBezTo>
                    <a:pt x="86" y="483"/>
                    <a:pt x="86" y="483"/>
                    <a:pt x="86" y="4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-1889126" y="2338388"/>
              <a:ext cx="915988" cy="901700"/>
            </a:xfrm>
            <a:custGeom>
              <a:avLst/>
              <a:gdLst>
                <a:gd name="T0" fmla="*/ 607 w 693"/>
                <a:gd name="T1" fmla="*/ 0 h 681"/>
                <a:gd name="T2" fmla="*/ 86 w 693"/>
                <a:gd name="T3" fmla="*/ 0 h 681"/>
                <a:gd name="T4" fmla="*/ 0 w 693"/>
                <a:gd name="T5" fmla="*/ 86 h 681"/>
                <a:gd name="T6" fmla="*/ 0 w 693"/>
                <a:gd name="T7" fmla="*/ 461 h 681"/>
                <a:gd name="T8" fmla="*/ 86 w 693"/>
                <a:gd name="T9" fmla="*/ 546 h 681"/>
                <a:gd name="T10" fmla="*/ 315 w 693"/>
                <a:gd name="T11" fmla="*/ 546 h 681"/>
                <a:gd name="T12" fmla="*/ 315 w 693"/>
                <a:gd name="T13" fmla="*/ 618 h 681"/>
                <a:gd name="T14" fmla="*/ 242 w 693"/>
                <a:gd name="T15" fmla="*/ 618 h 681"/>
                <a:gd name="T16" fmla="*/ 210 w 693"/>
                <a:gd name="T17" fmla="*/ 650 h 681"/>
                <a:gd name="T18" fmla="*/ 242 w 693"/>
                <a:gd name="T19" fmla="*/ 681 h 681"/>
                <a:gd name="T20" fmla="*/ 452 w 693"/>
                <a:gd name="T21" fmla="*/ 681 h 681"/>
                <a:gd name="T22" fmla="*/ 483 w 693"/>
                <a:gd name="T23" fmla="*/ 650 h 681"/>
                <a:gd name="T24" fmla="*/ 452 w 693"/>
                <a:gd name="T25" fmla="*/ 618 h 681"/>
                <a:gd name="T26" fmla="*/ 378 w 693"/>
                <a:gd name="T27" fmla="*/ 618 h 681"/>
                <a:gd name="T28" fmla="*/ 378 w 693"/>
                <a:gd name="T29" fmla="*/ 546 h 681"/>
                <a:gd name="T30" fmla="*/ 607 w 693"/>
                <a:gd name="T31" fmla="*/ 546 h 681"/>
                <a:gd name="T32" fmla="*/ 693 w 693"/>
                <a:gd name="T33" fmla="*/ 461 h 681"/>
                <a:gd name="T34" fmla="*/ 693 w 693"/>
                <a:gd name="T35" fmla="*/ 86 h 681"/>
                <a:gd name="T36" fmla="*/ 607 w 693"/>
                <a:gd name="T37" fmla="*/ 0 h 681"/>
                <a:gd name="T38" fmla="*/ 630 w 693"/>
                <a:gd name="T39" fmla="*/ 461 h 681"/>
                <a:gd name="T40" fmla="*/ 607 w 693"/>
                <a:gd name="T41" fmla="*/ 483 h 681"/>
                <a:gd name="T42" fmla="*/ 86 w 693"/>
                <a:gd name="T43" fmla="*/ 483 h 681"/>
                <a:gd name="T44" fmla="*/ 63 w 693"/>
                <a:gd name="T45" fmla="*/ 461 h 681"/>
                <a:gd name="T46" fmla="*/ 63 w 693"/>
                <a:gd name="T47" fmla="*/ 86 h 681"/>
                <a:gd name="T48" fmla="*/ 86 w 693"/>
                <a:gd name="T49" fmla="*/ 64 h 681"/>
                <a:gd name="T50" fmla="*/ 607 w 693"/>
                <a:gd name="T51" fmla="*/ 64 h 681"/>
                <a:gd name="T52" fmla="*/ 629 w 693"/>
                <a:gd name="T53" fmla="*/ 86 h 681"/>
                <a:gd name="T54" fmla="*/ 629 w 693"/>
                <a:gd name="T55" fmla="*/ 461 h 681"/>
                <a:gd name="T56" fmla="*/ 630 w 693"/>
                <a:gd name="T57" fmla="*/ 461 h 681"/>
                <a:gd name="T58" fmla="*/ 630 w 693"/>
                <a:gd name="T59" fmla="*/ 461 h 681"/>
                <a:gd name="T60" fmla="*/ 630 w 693"/>
                <a:gd name="T61" fmla="*/ 46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3" h="681">
                  <a:moveTo>
                    <a:pt x="607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9"/>
                    <a:pt x="0" y="86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508"/>
                    <a:pt x="38" y="546"/>
                    <a:pt x="86" y="546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15" y="618"/>
                    <a:pt x="315" y="618"/>
                    <a:pt x="315" y="618"/>
                  </a:cubicBezTo>
                  <a:cubicBezTo>
                    <a:pt x="242" y="618"/>
                    <a:pt x="242" y="618"/>
                    <a:pt x="242" y="618"/>
                  </a:cubicBezTo>
                  <a:cubicBezTo>
                    <a:pt x="224" y="618"/>
                    <a:pt x="210" y="632"/>
                    <a:pt x="210" y="650"/>
                  </a:cubicBezTo>
                  <a:cubicBezTo>
                    <a:pt x="210" y="667"/>
                    <a:pt x="224" y="681"/>
                    <a:pt x="242" y="681"/>
                  </a:cubicBezTo>
                  <a:cubicBezTo>
                    <a:pt x="452" y="681"/>
                    <a:pt x="452" y="681"/>
                    <a:pt x="452" y="681"/>
                  </a:cubicBezTo>
                  <a:cubicBezTo>
                    <a:pt x="469" y="681"/>
                    <a:pt x="483" y="667"/>
                    <a:pt x="483" y="650"/>
                  </a:cubicBezTo>
                  <a:cubicBezTo>
                    <a:pt x="483" y="632"/>
                    <a:pt x="469" y="618"/>
                    <a:pt x="452" y="618"/>
                  </a:cubicBezTo>
                  <a:cubicBezTo>
                    <a:pt x="378" y="618"/>
                    <a:pt x="378" y="618"/>
                    <a:pt x="378" y="618"/>
                  </a:cubicBezTo>
                  <a:cubicBezTo>
                    <a:pt x="378" y="546"/>
                    <a:pt x="378" y="546"/>
                    <a:pt x="378" y="546"/>
                  </a:cubicBezTo>
                  <a:cubicBezTo>
                    <a:pt x="607" y="546"/>
                    <a:pt x="607" y="546"/>
                    <a:pt x="607" y="546"/>
                  </a:cubicBezTo>
                  <a:cubicBezTo>
                    <a:pt x="655" y="546"/>
                    <a:pt x="693" y="508"/>
                    <a:pt x="693" y="461"/>
                  </a:cubicBezTo>
                  <a:cubicBezTo>
                    <a:pt x="693" y="86"/>
                    <a:pt x="693" y="86"/>
                    <a:pt x="693" y="86"/>
                  </a:cubicBezTo>
                  <a:cubicBezTo>
                    <a:pt x="693" y="39"/>
                    <a:pt x="654" y="0"/>
                    <a:pt x="607" y="0"/>
                  </a:cubicBezTo>
                  <a:close/>
                  <a:moveTo>
                    <a:pt x="630" y="461"/>
                  </a:moveTo>
                  <a:cubicBezTo>
                    <a:pt x="630" y="473"/>
                    <a:pt x="620" y="483"/>
                    <a:pt x="607" y="483"/>
                  </a:cubicBezTo>
                  <a:cubicBezTo>
                    <a:pt x="86" y="483"/>
                    <a:pt x="86" y="483"/>
                    <a:pt x="86" y="483"/>
                  </a:cubicBezTo>
                  <a:cubicBezTo>
                    <a:pt x="73" y="483"/>
                    <a:pt x="63" y="473"/>
                    <a:pt x="63" y="461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74"/>
                    <a:pt x="73" y="64"/>
                    <a:pt x="86" y="64"/>
                  </a:cubicBezTo>
                  <a:cubicBezTo>
                    <a:pt x="607" y="64"/>
                    <a:pt x="607" y="64"/>
                    <a:pt x="607" y="64"/>
                  </a:cubicBezTo>
                  <a:cubicBezTo>
                    <a:pt x="620" y="64"/>
                    <a:pt x="629" y="74"/>
                    <a:pt x="629" y="86"/>
                  </a:cubicBezTo>
                  <a:cubicBezTo>
                    <a:pt x="629" y="461"/>
                    <a:pt x="629" y="461"/>
                    <a:pt x="629" y="461"/>
                  </a:cubicBezTo>
                  <a:lnTo>
                    <a:pt x="630" y="461"/>
                  </a:lnTo>
                  <a:close/>
                  <a:moveTo>
                    <a:pt x="630" y="461"/>
                  </a:moveTo>
                  <a:cubicBezTo>
                    <a:pt x="630" y="461"/>
                    <a:pt x="630" y="461"/>
                    <a:pt x="630" y="4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-730250" y="2338388"/>
              <a:ext cx="914400" cy="901700"/>
            </a:xfrm>
            <a:custGeom>
              <a:avLst/>
              <a:gdLst>
                <a:gd name="T0" fmla="*/ 607 w 693"/>
                <a:gd name="T1" fmla="*/ 0 h 681"/>
                <a:gd name="T2" fmla="*/ 86 w 693"/>
                <a:gd name="T3" fmla="*/ 0 h 681"/>
                <a:gd name="T4" fmla="*/ 0 w 693"/>
                <a:gd name="T5" fmla="*/ 86 h 681"/>
                <a:gd name="T6" fmla="*/ 0 w 693"/>
                <a:gd name="T7" fmla="*/ 461 h 681"/>
                <a:gd name="T8" fmla="*/ 86 w 693"/>
                <a:gd name="T9" fmla="*/ 546 h 681"/>
                <a:gd name="T10" fmla="*/ 315 w 693"/>
                <a:gd name="T11" fmla="*/ 546 h 681"/>
                <a:gd name="T12" fmla="*/ 315 w 693"/>
                <a:gd name="T13" fmla="*/ 618 h 681"/>
                <a:gd name="T14" fmla="*/ 241 w 693"/>
                <a:gd name="T15" fmla="*/ 618 h 681"/>
                <a:gd name="T16" fmla="*/ 210 w 693"/>
                <a:gd name="T17" fmla="*/ 650 h 681"/>
                <a:gd name="T18" fmla="*/ 241 w 693"/>
                <a:gd name="T19" fmla="*/ 681 h 681"/>
                <a:gd name="T20" fmla="*/ 451 w 693"/>
                <a:gd name="T21" fmla="*/ 681 h 681"/>
                <a:gd name="T22" fmla="*/ 483 w 693"/>
                <a:gd name="T23" fmla="*/ 650 h 681"/>
                <a:gd name="T24" fmla="*/ 451 w 693"/>
                <a:gd name="T25" fmla="*/ 618 h 681"/>
                <a:gd name="T26" fmla="*/ 378 w 693"/>
                <a:gd name="T27" fmla="*/ 618 h 681"/>
                <a:gd name="T28" fmla="*/ 378 w 693"/>
                <a:gd name="T29" fmla="*/ 546 h 681"/>
                <a:gd name="T30" fmla="*/ 607 w 693"/>
                <a:gd name="T31" fmla="*/ 546 h 681"/>
                <a:gd name="T32" fmla="*/ 693 w 693"/>
                <a:gd name="T33" fmla="*/ 461 h 681"/>
                <a:gd name="T34" fmla="*/ 693 w 693"/>
                <a:gd name="T35" fmla="*/ 86 h 681"/>
                <a:gd name="T36" fmla="*/ 607 w 693"/>
                <a:gd name="T37" fmla="*/ 0 h 681"/>
                <a:gd name="T38" fmla="*/ 630 w 693"/>
                <a:gd name="T39" fmla="*/ 461 h 681"/>
                <a:gd name="T40" fmla="*/ 607 w 693"/>
                <a:gd name="T41" fmla="*/ 483 h 681"/>
                <a:gd name="T42" fmla="*/ 86 w 693"/>
                <a:gd name="T43" fmla="*/ 483 h 681"/>
                <a:gd name="T44" fmla="*/ 63 w 693"/>
                <a:gd name="T45" fmla="*/ 461 h 681"/>
                <a:gd name="T46" fmla="*/ 63 w 693"/>
                <a:gd name="T47" fmla="*/ 86 h 681"/>
                <a:gd name="T48" fmla="*/ 86 w 693"/>
                <a:gd name="T49" fmla="*/ 64 h 681"/>
                <a:gd name="T50" fmla="*/ 607 w 693"/>
                <a:gd name="T51" fmla="*/ 64 h 681"/>
                <a:gd name="T52" fmla="*/ 629 w 693"/>
                <a:gd name="T53" fmla="*/ 86 h 681"/>
                <a:gd name="T54" fmla="*/ 629 w 693"/>
                <a:gd name="T55" fmla="*/ 461 h 681"/>
                <a:gd name="T56" fmla="*/ 630 w 693"/>
                <a:gd name="T57" fmla="*/ 461 h 681"/>
                <a:gd name="T58" fmla="*/ 630 w 693"/>
                <a:gd name="T59" fmla="*/ 461 h 681"/>
                <a:gd name="T60" fmla="*/ 630 w 693"/>
                <a:gd name="T61" fmla="*/ 46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3" h="681">
                  <a:moveTo>
                    <a:pt x="607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9"/>
                    <a:pt x="0" y="86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508"/>
                    <a:pt x="38" y="546"/>
                    <a:pt x="86" y="546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15" y="618"/>
                    <a:pt x="315" y="618"/>
                    <a:pt x="315" y="618"/>
                  </a:cubicBezTo>
                  <a:cubicBezTo>
                    <a:pt x="241" y="618"/>
                    <a:pt x="241" y="618"/>
                    <a:pt x="241" y="618"/>
                  </a:cubicBezTo>
                  <a:cubicBezTo>
                    <a:pt x="224" y="618"/>
                    <a:pt x="210" y="632"/>
                    <a:pt x="210" y="650"/>
                  </a:cubicBezTo>
                  <a:cubicBezTo>
                    <a:pt x="210" y="667"/>
                    <a:pt x="224" y="681"/>
                    <a:pt x="241" y="681"/>
                  </a:cubicBezTo>
                  <a:cubicBezTo>
                    <a:pt x="451" y="681"/>
                    <a:pt x="451" y="681"/>
                    <a:pt x="451" y="681"/>
                  </a:cubicBezTo>
                  <a:cubicBezTo>
                    <a:pt x="469" y="681"/>
                    <a:pt x="483" y="667"/>
                    <a:pt x="483" y="650"/>
                  </a:cubicBezTo>
                  <a:cubicBezTo>
                    <a:pt x="483" y="632"/>
                    <a:pt x="469" y="618"/>
                    <a:pt x="451" y="618"/>
                  </a:cubicBezTo>
                  <a:cubicBezTo>
                    <a:pt x="378" y="618"/>
                    <a:pt x="378" y="618"/>
                    <a:pt x="378" y="618"/>
                  </a:cubicBezTo>
                  <a:cubicBezTo>
                    <a:pt x="378" y="546"/>
                    <a:pt x="378" y="546"/>
                    <a:pt x="378" y="546"/>
                  </a:cubicBezTo>
                  <a:cubicBezTo>
                    <a:pt x="607" y="546"/>
                    <a:pt x="607" y="546"/>
                    <a:pt x="607" y="546"/>
                  </a:cubicBezTo>
                  <a:cubicBezTo>
                    <a:pt x="655" y="546"/>
                    <a:pt x="693" y="508"/>
                    <a:pt x="693" y="461"/>
                  </a:cubicBezTo>
                  <a:cubicBezTo>
                    <a:pt x="693" y="86"/>
                    <a:pt x="693" y="86"/>
                    <a:pt x="693" y="86"/>
                  </a:cubicBezTo>
                  <a:cubicBezTo>
                    <a:pt x="693" y="39"/>
                    <a:pt x="654" y="0"/>
                    <a:pt x="607" y="0"/>
                  </a:cubicBezTo>
                  <a:close/>
                  <a:moveTo>
                    <a:pt x="630" y="461"/>
                  </a:moveTo>
                  <a:cubicBezTo>
                    <a:pt x="630" y="473"/>
                    <a:pt x="620" y="483"/>
                    <a:pt x="607" y="483"/>
                  </a:cubicBezTo>
                  <a:cubicBezTo>
                    <a:pt x="86" y="483"/>
                    <a:pt x="86" y="483"/>
                    <a:pt x="86" y="483"/>
                  </a:cubicBezTo>
                  <a:cubicBezTo>
                    <a:pt x="73" y="483"/>
                    <a:pt x="63" y="473"/>
                    <a:pt x="63" y="461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74"/>
                    <a:pt x="73" y="64"/>
                    <a:pt x="86" y="64"/>
                  </a:cubicBezTo>
                  <a:cubicBezTo>
                    <a:pt x="607" y="64"/>
                    <a:pt x="607" y="64"/>
                    <a:pt x="607" y="64"/>
                  </a:cubicBezTo>
                  <a:cubicBezTo>
                    <a:pt x="619" y="64"/>
                    <a:pt x="629" y="74"/>
                    <a:pt x="629" y="86"/>
                  </a:cubicBezTo>
                  <a:cubicBezTo>
                    <a:pt x="629" y="461"/>
                    <a:pt x="629" y="461"/>
                    <a:pt x="629" y="461"/>
                  </a:cubicBezTo>
                  <a:lnTo>
                    <a:pt x="630" y="461"/>
                  </a:lnTo>
                  <a:close/>
                  <a:moveTo>
                    <a:pt x="630" y="461"/>
                  </a:moveTo>
                  <a:cubicBezTo>
                    <a:pt x="630" y="461"/>
                    <a:pt x="630" y="461"/>
                    <a:pt x="630" y="4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-1771650" y="1555750"/>
              <a:ext cx="350838" cy="649288"/>
            </a:xfrm>
            <a:custGeom>
              <a:avLst/>
              <a:gdLst>
                <a:gd name="T0" fmla="*/ 0 w 266"/>
                <a:gd name="T1" fmla="*/ 32 h 490"/>
                <a:gd name="T2" fmla="*/ 0 w 266"/>
                <a:gd name="T3" fmla="*/ 458 h 490"/>
                <a:gd name="T4" fmla="*/ 31 w 266"/>
                <a:gd name="T5" fmla="*/ 490 h 490"/>
                <a:gd name="T6" fmla="*/ 63 w 266"/>
                <a:gd name="T7" fmla="*/ 458 h 490"/>
                <a:gd name="T8" fmla="*/ 63 w 266"/>
                <a:gd name="T9" fmla="*/ 63 h 490"/>
                <a:gd name="T10" fmla="*/ 234 w 266"/>
                <a:gd name="T11" fmla="*/ 63 h 490"/>
                <a:gd name="T12" fmla="*/ 266 w 266"/>
                <a:gd name="T13" fmla="*/ 32 h 490"/>
                <a:gd name="T14" fmla="*/ 234 w 266"/>
                <a:gd name="T15" fmla="*/ 0 h 490"/>
                <a:gd name="T16" fmla="*/ 31 w 266"/>
                <a:gd name="T17" fmla="*/ 0 h 490"/>
                <a:gd name="T18" fmla="*/ 0 w 266"/>
                <a:gd name="T19" fmla="*/ 32 h 490"/>
                <a:gd name="T20" fmla="*/ 0 w 266"/>
                <a:gd name="T21" fmla="*/ 32 h 490"/>
                <a:gd name="T22" fmla="*/ 0 w 266"/>
                <a:gd name="T23" fmla="*/ 3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490">
                  <a:moveTo>
                    <a:pt x="0" y="32"/>
                  </a:moveTo>
                  <a:cubicBezTo>
                    <a:pt x="0" y="458"/>
                    <a:pt x="0" y="458"/>
                    <a:pt x="0" y="458"/>
                  </a:cubicBezTo>
                  <a:cubicBezTo>
                    <a:pt x="0" y="476"/>
                    <a:pt x="14" y="490"/>
                    <a:pt x="31" y="490"/>
                  </a:cubicBezTo>
                  <a:cubicBezTo>
                    <a:pt x="49" y="490"/>
                    <a:pt x="63" y="476"/>
                    <a:pt x="63" y="45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51" y="63"/>
                    <a:pt x="266" y="49"/>
                    <a:pt x="266" y="32"/>
                  </a:cubicBezTo>
                  <a:cubicBezTo>
                    <a:pt x="266" y="14"/>
                    <a:pt x="251" y="0"/>
                    <a:pt x="2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lose/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-284163" y="1555750"/>
              <a:ext cx="350838" cy="649288"/>
            </a:xfrm>
            <a:custGeom>
              <a:avLst/>
              <a:gdLst>
                <a:gd name="T0" fmla="*/ 235 w 266"/>
                <a:gd name="T1" fmla="*/ 490 h 490"/>
                <a:gd name="T2" fmla="*/ 266 w 266"/>
                <a:gd name="T3" fmla="*/ 459 h 490"/>
                <a:gd name="T4" fmla="*/ 266 w 266"/>
                <a:gd name="T5" fmla="*/ 32 h 490"/>
                <a:gd name="T6" fmla="*/ 235 w 266"/>
                <a:gd name="T7" fmla="*/ 0 h 490"/>
                <a:gd name="T8" fmla="*/ 32 w 266"/>
                <a:gd name="T9" fmla="*/ 0 h 490"/>
                <a:gd name="T10" fmla="*/ 0 w 266"/>
                <a:gd name="T11" fmla="*/ 32 h 490"/>
                <a:gd name="T12" fmla="*/ 32 w 266"/>
                <a:gd name="T13" fmla="*/ 63 h 490"/>
                <a:gd name="T14" fmla="*/ 203 w 266"/>
                <a:gd name="T15" fmla="*/ 63 h 490"/>
                <a:gd name="T16" fmla="*/ 203 w 266"/>
                <a:gd name="T17" fmla="*/ 458 h 490"/>
                <a:gd name="T18" fmla="*/ 235 w 266"/>
                <a:gd name="T19" fmla="*/ 490 h 490"/>
                <a:gd name="T20" fmla="*/ 235 w 266"/>
                <a:gd name="T21" fmla="*/ 490 h 490"/>
                <a:gd name="T22" fmla="*/ 235 w 266"/>
                <a:gd name="T2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490">
                  <a:moveTo>
                    <a:pt x="235" y="490"/>
                  </a:moveTo>
                  <a:cubicBezTo>
                    <a:pt x="252" y="490"/>
                    <a:pt x="266" y="476"/>
                    <a:pt x="266" y="459"/>
                  </a:cubicBezTo>
                  <a:cubicBezTo>
                    <a:pt x="266" y="32"/>
                    <a:pt x="266" y="32"/>
                    <a:pt x="266" y="32"/>
                  </a:cubicBezTo>
                  <a:cubicBezTo>
                    <a:pt x="266" y="14"/>
                    <a:pt x="252" y="0"/>
                    <a:pt x="2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3" y="458"/>
                    <a:pt x="203" y="458"/>
                    <a:pt x="203" y="458"/>
                  </a:cubicBezTo>
                  <a:cubicBezTo>
                    <a:pt x="203" y="476"/>
                    <a:pt x="217" y="490"/>
                    <a:pt x="235" y="490"/>
                  </a:cubicBezTo>
                  <a:close/>
                  <a:moveTo>
                    <a:pt x="235" y="490"/>
                  </a:moveTo>
                  <a:cubicBezTo>
                    <a:pt x="235" y="490"/>
                    <a:pt x="235" y="490"/>
                    <a:pt x="235" y="4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601051" y="1131260"/>
            <a:ext cx="449580" cy="476363"/>
            <a:chOff x="7639050" y="1162050"/>
            <a:chExt cx="373063" cy="395288"/>
          </a:xfrm>
        </p:grpSpPr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7651750" y="1162050"/>
              <a:ext cx="85725" cy="857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7913688" y="1162050"/>
              <a:ext cx="85725" cy="857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7913688" y="1385888"/>
              <a:ext cx="85725" cy="7937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7651750" y="1385888"/>
              <a:ext cx="85725" cy="7937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7639050" y="1247775"/>
              <a:ext cx="373063" cy="309563"/>
            </a:xfrm>
            <a:custGeom>
              <a:avLst/>
              <a:gdLst>
                <a:gd name="T0" fmla="*/ 912 w 912"/>
                <a:gd name="T1" fmla="*/ 134 h 752"/>
                <a:gd name="T2" fmla="*/ 775 w 912"/>
                <a:gd name="T3" fmla="*/ 0 h 752"/>
                <a:gd name="T4" fmla="*/ 637 w 912"/>
                <a:gd name="T5" fmla="*/ 134 h 752"/>
                <a:gd name="T6" fmla="*/ 637 w 912"/>
                <a:gd name="T7" fmla="*/ 182 h 752"/>
                <a:gd name="T8" fmla="*/ 557 w 912"/>
                <a:gd name="T9" fmla="*/ 267 h 752"/>
                <a:gd name="T10" fmla="*/ 359 w 912"/>
                <a:gd name="T11" fmla="*/ 267 h 752"/>
                <a:gd name="T12" fmla="*/ 276 w 912"/>
                <a:gd name="T13" fmla="*/ 179 h 752"/>
                <a:gd name="T14" fmla="*/ 276 w 912"/>
                <a:gd name="T15" fmla="*/ 134 h 752"/>
                <a:gd name="T16" fmla="*/ 138 w 912"/>
                <a:gd name="T17" fmla="*/ 0 h 752"/>
                <a:gd name="T18" fmla="*/ 0 w 912"/>
                <a:gd name="T19" fmla="*/ 134 h 752"/>
                <a:gd name="T20" fmla="*/ 0 w 912"/>
                <a:gd name="T21" fmla="*/ 207 h 752"/>
                <a:gd name="T22" fmla="*/ 247 w 912"/>
                <a:gd name="T23" fmla="*/ 207 h 752"/>
                <a:gd name="T24" fmla="*/ 315 w 912"/>
                <a:gd name="T25" fmla="*/ 280 h 752"/>
                <a:gd name="T26" fmla="*/ 315 w 912"/>
                <a:gd name="T27" fmla="*/ 440 h 752"/>
                <a:gd name="T28" fmla="*/ 236 w 912"/>
                <a:gd name="T29" fmla="*/ 584 h 752"/>
                <a:gd name="T30" fmla="*/ 139 w 912"/>
                <a:gd name="T31" fmla="*/ 546 h 752"/>
                <a:gd name="T32" fmla="*/ 1 w 912"/>
                <a:gd name="T33" fmla="*/ 678 h 752"/>
                <a:gd name="T34" fmla="*/ 1 w 912"/>
                <a:gd name="T35" fmla="*/ 752 h 752"/>
                <a:gd name="T36" fmla="*/ 276 w 912"/>
                <a:gd name="T37" fmla="*/ 752 h 752"/>
                <a:gd name="T38" fmla="*/ 276 w 912"/>
                <a:gd name="T39" fmla="*/ 678 h 752"/>
                <a:gd name="T40" fmla="*/ 261 w 912"/>
                <a:gd name="T41" fmla="*/ 619 h 752"/>
                <a:gd name="T42" fmla="*/ 357 w 912"/>
                <a:gd name="T43" fmla="*/ 448 h 752"/>
                <a:gd name="T44" fmla="*/ 558 w 912"/>
                <a:gd name="T45" fmla="*/ 448 h 752"/>
                <a:gd name="T46" fmla="*/ 653 w 912"/>
                <a:gd name="T47" fmla="*/ 617 h 752"/>
                <a:gd name="T48" fmla="*/ 637 w 912"/>
                <a:gd name="T49" fmla="*/ 678 h 752"/>
                <a:gd name="T50" fmla="*/ 637 w 912"/>
                <a:gd name="T51" fmla="*/ 752 h 752"/>
                <a:gd name="T52" fmla="*/ 912 w 912"/>
                <a:gd name="T53" fmla="*/ 752 h 752"/>
                <a:gd name="T54" fmla="*/ 912 w 912"/>
                <a:gd name="T55" fmla="*/ 678 h 752"/>
                <a:gd name="T56" fmla="*/ 774 w 912"/>
                <a:gd name="T57" fmla="*/ 546 h 752"/>
                <a:gd name="T58" fmla="*/ 679 w 912"/>
                <a:gd name="T59" fmla="*/ 583 h 752"/>
                <a:gd name="T60" fmla="*/ 592 w 912"/>
                <a:gd name="T61" fmla="*/ 425 h 752"/>
                <a:gd name="T62" fmla="*/ 592 w 912"/>
                <a:gd name="T63" fmla="*/ 289 h 752"/>
                <a:gd name="T64" fmla="*/ 668 w 912"/>
                <a:gd name="T65" fmla="*/ 207 h 752"/>
                <a:gd name="T66" fmla="*/ 912 w 912"/>
                <a:gd name="T67" fmla="*/ 207 h 752"/>
                <a:gd name="T68" fmla="*/ 912 w 912"/>
                <a:gd name="T69" fmla="*/ 134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752">
                  <a:moveTo>
                    <a:pt x="912" y="134"/>
                  </a:moveTo>
                  <a:cubicBezTo>
                    <a:pt x="912" y="60"/>
                    <a:pt x="851" y="0"/>
                    <a:pt x="775" y="0"/>
                  </a:cubicBezTo>
                  <a:cubicBezTo>
                    <a:pt x="699" y="0"/>
                    <a:pt x="637" y="60"/>
                    <a:pt x="637" y="134"/>
                  </a:cubicBezTo>
                  <a:cubicBezTo>
                    <a:pt x="637" y="182"/>
                    <a:pt x="637" y="182"/>
                    <a:pt x="637" y="182"/>
                  </a:cubicBezTo>
                  <a:cubicBezTo>
                    <a:pt x="557" y="267"/>
                    <a:pt x="557" y="267"/>
                    <a:pt x="557" y="267"/>
                  </a:cubicBezTo>
                  <a:cubicBezTo>
                    <a:pt x="359" y="267"/>
                    <a:pt x="359" y="267"/>
                    <a:pt x="359" y="267"/>
                  </a:cubicBezTo>
                  <a:cubicBezTo>
                    <a:pt x="276" y="179"/>
                    <a:pt x="276" y="179"/>
                    <a:pt x="276" y="179"/>
                  </a:cubicBezTo>
                  <a:cubicBezTo>
                    <a:pt x="276" y="134"/>
                    <a:pt x="276" y="134"/>
                    <a:pt x="276" y="134"/>
                  </a:cubicBezTo>
                  <a:cubicBezTo>
                    <a:pt x="276" y="60"/>
                    <a:pt x="215" y="0"/>
                    <a:pt x="138" y="0"/>
                  </a:cubicBezTo>
                  <a:cubicBezTo>
                    <a:pt x="62" y="0"/>
                    <a:pt x="0" y="60"/>
                    <a:pt x="0" y="134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47" y="207"/>
                    <a:pt x="247" y="207"/>
                    <a:pt x="247" y="207"/>
                  </a:cubicBezTo>
                  <a:cubicBezTo>
                    <a:pt x="315" y="280"/>
                    <a:pt x="315" y="280"/>
                    <a:pt x="315" y="280"/>
                  </a:cubicBezTo>
                  <a:cubicBezTo>
                    <a:pt x="315" y="440"/>
                    <a:pt x="315" y="440"/>
                    <a:pt x="315" y="440"/>
                  </a:cubicBezTo>
                  <a:cubicBezTo>
                    <a:pt x="236" y="584"/>
                    <a:pt x="236" y="584"/>
                    <a:pt x="236" y="584"/>
                  </a:cubicBezTo>
                  <a:cubicBezTo>
                    <a:pt x="211" y="560"/>
                    <a:pt x="177" y="546"/>
                    <a:pt x="139" y="546"/>
                  </a:cubicBezTo>
                  <a:cubicBezTo>
                    <a:pt x="63" y="546"/>
                    <a:pt x="1" y="605"/>
                    <a:pt x="1" y="678"/>
                  </a:cubicBezTo>
                  <a:cubicBezTo>
                    <a:pt x="1" y="752"/>
                    <a:pt x="1" y="752"/>
                    <a:pt x="1" y="752"/>
                  </a:cubicBezTo>
                  <a:cubicBezTo>
                    <a:pt x="276" y="752"/>
                    <a:pt x="276" y="752"/>
                    <a:pt x="276" y="752"/>
                  </a:cubicBezTo>
                  <a:cubicBezTo>
                    <a:pt x="276" y="678"/>
                    <a:pt x="276" y="678"/>
                    <a:pt x="276" y="678"/>
                  </a:cubicBezTo>
                  <a:cubicBezTo>
                    <a:pt x="276" y="657"/>
                    <a:pt x="271" y="637"/>
                    <a:pt x="261" y="619"/>
                  </a:cubicBezTo>
                  <a:cubicBezTo>
                    <a:pt x="357" y="448"/>
                    <a:pt x="357" y="448"/>
                    <a:pt x="357" y="448"/>
                  </a:cubicBezTo>
                  <a:cubicBezTo>
                    <a:pt x="558" y="448"/>
                    <a:pt x="558" y="448"/>
                    <a:pt x="558" y="448"/>
                  </a:cubicBezTo>
                  <a:cubicBezTo>
                    <a:pt x="653" y="617"/>
                    <a:pt x="653" y="617"/>
                    <a:pt x="653" y="617"/>
                  </a:cubicBezTo>
                  <a:cubicBezTo>
                    <a:pt x="643" y="636"/>
                    <a:pt x="637" y="656"/>
                    <a:pt x="637" y="678"/>
                  </a:cubicBezTo>
                  <a:cubicBezTo>
                    <a:pt x="637" y="752"/>
                    <a:pt x="637" y="752"/>
                    <a:pt x="637" y="752"/>
                  </a:cubicBezTo>
                  <a:cubicBezTo>
                    <a:pt x="912" y="752"/>
                    <a:pt x="912" y="752"/>
                    <a:pt x="912" y="752"/>
                  </a:cubicBezTo>
                  <a:cubicBezTo>
                    <a:pt x="912" y="678"/>
                    <a:pt x="912" y="678"/>
                    <a:pt x="912" y="678"/>
                  </a:cubicBezTo>
                  <a:cubicBezTo>
                    <a:pt x="912" y="605"/>
                    <a:pt x="850" y="546"/>
                    <a:pt x="774" y="546"/>
                  </a:cubicBezTo>
                  <a:cubicBezTo>
                    <a:pt x="738" y="546"/>
                    <a:pt x="704" y="560"/>
                    <a:pt x="679" y="583"/>
                  </a:cubicBezTo>
                  <a:cubicBezTo>
                    <a:pt x="592" y="425"/>
                    <a:pt x="592" y="425"/>
                    <a:pt x="592" y="425"/>
                  </a:cubicBezTo>
                  <a:cubicBezTo>
                    <a:pt x="592" y="289"/>
                    <a:pt x="592" y="289"/>
                    <a:pt x="592" y="289"/>
                  </a:cubicBezTo>
                  <a:cubicBezTo>
                    <a:pt x="668" y="207"/>
                    <a:pt x="668" y="207"/>
                    <a:pt x="668" y="207"/>
                  </a:cubicBezTo>
                  <a:cubicBezTo>
                    <a:pt x="912" y="207"/>
                    <a:pt x="912" y="207"/>
                    <a:pt x="912" y="207"/>
                  </a:cubicBezTo>
                  <a:cubicBezTo>
                    <a:pt x="912" y="134"/>
                    <a:pt x="912" y="134"/>
                    <a:pt x="912" y="134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929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228706"/>
            <a:ext cx="7538400" cy="646321"/>
          </a:xfrm>
        </p:spPr>
        <p:txBody>
          <a:bodyPr/>
          <a:lstStyle/>
          <a:p>
            <a:r>
              <a:rPr lang="en-IN" dirty="0"/>
              <a:t>CASE STUDY: Enhanced &amp; Consolidated Data Center, WAN and IT Experience for India Post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1156711" y="1036639"/>
            <a:ext cx="2838751" cy="3648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1313" indent="-169863" algn="l" defTabSz="914400" rtl="0" eaLnBrk="1" latinLnBrk="0" hangingPunct="1">
              <a:spcBef>
                <a:spcPts val="400"/>
              </a:spcBef>
              <a:buClr>
                <a:schemeClr val="accent2"/>
              </a:buClr>
              <a:buSzPct val="10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2763" indent="-171450" algn="l" defTabSz="914400" rtl="0" eaLnBrk="1" latinLnBrk="0" hangingPunct="1">
              <a:spcBef>
                <a:spcPts val="400"/>
              </a:spcBef>
              <a:buClr>
                <a:schemeClr val="accent2"/>
              </a:buClr>
              <a:buSzPct val="10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AB00"/>
              </a:buClr>
              <a:defRPr/>
            </a:pPr>
            <a:r>
              <a:rPr lang="en-US" sz="1050" kern="0" dirty="0">
                <a:solidFill>
                  <a:srgbClr val="595959"/>
                </a:solidFill>
                <a:ea typeface="ＭＳ Ｐゴシック" pitchFamily="34" charset="-128"/>
              </a:rPr>
              <a:t>Customer Demand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Network Integration &amp; Project Management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Plan, Supply, Design and Implement the network 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Data center Network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Disaster Recovery center Network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28,000 locations – WAN &amp; LAN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Migrate 1400 locations to MPLS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Security design &amp; Implementation</a:t>
            </a:r>
          </a:p>
          <a:p>
            <a:pPr marL="0" lvl="2" indent="0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en-US" sz="900" kern="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 lvl="1">
              <a:lnSpc>
                <a:spcPts val="825"/>
              </a:lnSpc>
              <a:spcBef>
                <a:spcPts val="1215"/>
              </a:spcBef>
              <a:spcAft>
                <a:spcPts val="38"/>
              </a:spcAft>
              <a:buClr>
                <a:srgbClr val="F0AB00"/>
              </a:buClr>
              <a:defRPr/>
            </a:pPr>
            <a:r>
              <a:rPr lang="en-US" sz="1050" b="1" kern="0" dirty="0">
                <a:solidFill>
                  <a:srgbClr val="595959"/>
                </a:solidFill>
                <a:ea typeface="ＭＳ Ｐゴシック" pitchFamily="34" charset="-128"/>
              </a:rPr>
              <a:t>Technical implementation 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Setup a captive NOC and deliver Managed services.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Own the DOP Network and ensure Uptimes are met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Coordinate with Other SI to implement the DOP vision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Own all KPIs for Network &amp; Security</a:t>
            </a:r>
          </a:p>
          <a:p>
            <a:pPr marL="0" lvl="2" indent="0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en-US" sz="900" kern="0" dirty="0">
              <a:solidFill>
                <a:srgbClr val="595959"/>
              </a:solidFill>
              <a:ea typeface="ＭＳ Ｐゴシック" pitchFamily="34" charset="-128"/>
            </a:endParaRPr>
          </a:p>
          <a:p>
            <a:pPr marL="0" lvl="2" indent="0">
              <a:spcBef>
                <a:spcPts val="1215"/>
              </a:spcBef>
              <a:buClr>
                <a:srgbClr val="F0AB00"/>
              </a:buClr>
              <a:buSzPct val="80000"/>
              <a:buNone/>
              <a:defRPr/>
            </a:pPr>
            <a:r>
              <a:rPr lang="en-US" sz="1050" b="1" kern="0" dirty="0">
                <a:solidFill>
                  <a:srgbClr val="595959"/>
                </a:solidFill>
                <a:ea typeface="ＭＳ Ｐゴシック" pitchFamily="34" charset="-128"/>
              </a:rPr>
              <a:t>Key benefits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MPLS VPN and Internet services across all the 28,000 sites on Sify network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Built a second Redundant Network over a second service provider.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Bandwidth services with scale</a:t>
            </a:r>
          </a:p>
          <a:p>
            <a:pPr marL="128432" lvl="2" indent="-128432" fontAlgn="base">
              <a:lnSpc>
                <a:spcPts val="825"/>
              </a:lnSpc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900" kern="0" dirty="0">
                <a:solidFill>
                  <a:srgbClr val="595959"/>
                </a:solidFill>
                <a:ea typeface="ＭＳ Ｐゴシック" pitchFamily="34" charset="-128"/>
              </a:rPr>
              <a:t>Largest MPLS network ever built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black">
          <a:xfrm>
            <a:off x="5930127" y="1787296"/>
            <a:ext cx="2123788" cy="21025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vert="horz" wrap="square" lIns="48205" tIns="24103" rIns="48205" bIns="24103" rtlCol="0">
            <a:sp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6419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1050" kern="0" dirty="0">
                <a:solidFill>
                  <a:srgbClr val="000000"/>
                </a:solidFill>
              </a:rPr>
              <a:t>Sify’s approach on DoP Project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5953321" y="4079674"/>
            <a:ext cx="2070636" cy="603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9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Standardization and availability of IT Services across 30,000 p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5923969" y="2190736"/>
            <a:ext cx="648000" cy="8977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6856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900" kern="0" dirty="0">
                <a:solidFill>
                  <a:srgbClr val="595959"/>
                </a:solidFill>
                <a:ea typeface="Arial Unicode MS" pitchFamily="34" charset="-128"/>
                <a:cs typeface="Arial Unicode MS" pitchFamily="34" charset="-128"/>
              </a:rPr>
              <a:t>Data Center Network and Security Setup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936792" y="3281695"/>
            <a:ext cx="2117123" cy="6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9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Decentralize IT Management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6664942" y="2190736"/>
            <a:ext cx="648000" cy="8977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900" kern="0" dirty="0">
                <a:solidFill>
                  <a:srgbClr val="595959"/>
                </a:solidFill>
                <a:ea typeface="Arial Unicode MS" pitchFamily="34" charset="-128"/>
                <a:cs typeface="Arial Unicode MS" pitchFamily="34" charset="-128"/>
              </a:rPr>
              <a:t>WAN Migration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7405915" y="2190736"/>
            <a:ext cx="648000" cy="8977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900" kern="0" dirty="0">
                <a:solidFill>
                  <a:srgbClr val="595959"/>
                </a:solidFill>
                <a:ea typeface="Arial Unicode MS" pitchFamily="34" charset="-128"/>
                <a:cs typeface="Arial Unicode MS" pitchFamily="34" charset="-128"/>
              </a:rPr>
              <a:t>Enhanced IT Experience</a:t>
            </a:r>
          </a:p>
        </p:txBody>
      </p:sp>
      <p:sp>
        <p:nvSpPr>
          <p:cNvPr id="18" name="Up Arrow 17"/>
          <p:cNvSpPr/>
          <p:nvPr/>
        </p:nvSpPr>
        <p:spPr bwMode="gray">
          <a:xfrm>
            <a:off x="8096902" y="3281695"/>
            <a:ext cx="87679" cy="1403018"/>
          </a:xfrm>
          <a:prstGeom prst="upArrow">
            <a:avLst>
              <a:gd name="adj1" fmla="val 50000"/>
              <a:gd name="adj2" fmla="val 160808"/>
            </a:avLst>
          </a:prstGeom>
          <a:solidFill>
            <a:srgbClr val="FFFFFF">
              <a:lumMod val="50000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6856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575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Curved Up Arrow 18"/>
          <p:cNvSpPr/>
          <p:nvPr/>
        </p:nvSpPr>
        <p:spPr bwMode="gray">
          <a:xfrm flipH="1">
            <a:off x="8256543" y="2628030"/>
            <a:ext cx="475123" cy="192058"/>
          </a:xfrm>
          <a:prstGeom prst="curvedUpArrow">
            <a:avLst>
              <a:gd name="adj1" fmla="val 46094"/>
              <a:gd name="adj2" fmla="val 60800"/>
              <a:gd name="adj3" fmla="val 25000"/>
            </a:avLst>
          </a:prstGeom>
          <a:solidFill>
            <a:srgbClr val="FFFFFF">
              <a:lumMod val="65000"/>
            </a:srgbClr>
          </a:solidFill>
          <a:ln w="6350" algn="ctr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67484" tIns="53987" rIns="67484" bIns="53987" rtlCol="0" anchor="ctr"/>
          <a:lstStyle/>
          <a:p>
            <a:pPr algn="ctr" defTabSz="6856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575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Curved Down Arrow 19"/>
          <p:cNvSpPr/>
          <p:nvPr/>
        </p:nvSpPr>
        <p:spPr bwMode="gray">
          <a:xfrm>
            <a:off x="8264222" y="2351690"/>
            <a:ext cx="473093" cy="182237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FFFFFF">
              <a:lumMod val="50000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6856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575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duotone>
              <a:srgbClr val="99999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95" y="2427593"/>
            <a:ext cx="341372" cy="363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duotone>
              <a:srgbClr val="99999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613" y="2415572"/>
            <a:ext cx="341372" cy="3633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gray">
          <a:xfrm>
            <a:off x="8214539" y="3669957"/>
            <a:ext cx="559574" cy="63929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5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Bottom up modelling</a:t>
            </a:r>
            <a:br>
              <a:rPr lang="en-US" sz="75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75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Approach</a:t>
            </a:r>
          </a:p>
        </p:txBody>
      </p:sp>
      <p:sp>
        <p:nvSpPr>
          <p:cNvPr id="24" name="Up Arrow 23"/>
          <p:cNvSpPr/>
          <p:nvPr/>
        </p:nvSpPr>
        <p:spPr bwMode="gray">
          <a:xfrm rot="10800000">
            <a:off x="6166117" y="3087420"/>
            <a:ext cx="163705" cy="232019"/>
          </a:xfrm>
          <a:prstGeom prst="upArrow">
            <a:avLst/>
          </a:prstGeom>
          <a:solidFill>
            <a:srgbClr val="FFFFFF">
              <a:lumMod val="50000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6856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575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Up Arrow 24"/>
          <p:cNvSpPr/>
          <p:nvPr/>
        </p:nvSpPr>
        <p:spPr bwMode="gray">
          <a:xfrm rot="10800000">
            <a:off x="6907090" y="3087420"/>
            <a:ext cx="163705" cy="232019"/>
          </a:xfrm>
          <a:prstGeom prst="upArrow">
            <a:avLst/>
          </a:prstGeom>
          <a:solidFill>
            <a:srgbClr val="FFFFFF">
              <a:lumMod val="50000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6856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575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Up Arrow 25"/>
          <p:cNvSpPr/>
          <p:nvPr/>
        </p:nvSpPr>
        <p:spPr bwMode="gray">
          <a:xfrm rot="10800000">
            <a:off x="7648063" y="3087420"/>
            <a:ext cx="163705" cy="232019"/>
          </a:xfrm>
          <a:prstGeom prst="upArrow">
            <a:avLst/>
          </a:prstGeom>
          <a:solidFill>
            <a:srgbClr val="FFFFFF">
              <a:lumMod val="50000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6856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575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8096902" y="3066356"/>
            <a:ext cx="677212" cy="24469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67484" tIns="53987" rIns="67484" bIns="53987" rtlCol="0" anchor="ctr"/>
          <a:lstStyle/>
          <a:p>
            <a:pPr algn="ctr" defTabSz="8165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50" kern="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Strong collaboration  between business and IT</a:t>
            </a:r>
          </a:p>
        </p:txBody>
      </p:sp>
      <p:graphicFrame>
        <p:nvGraphicFramePr>
          <p:cNvPr id="29" name="Table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492716"/>
              </p:ext>
            </p:extLst>
          </p:nvPr>
        </p:nvGraphicFramePr>
        <p:xfrm>
          <a:off x="5178999" y="1036638"/>
          <a:ext cx="742425" cy="3697440"/>
        </p:xfrm>
        <a:graphic>
          <a:graphicData uri="http://schemas.openxmlformats.org/drawingml/2006/table">
            <a:tbl>
              <a:tblPr firstRow="1" bandRow="1"/>
              <a:tblGrid>
                <a:gridCol w="74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8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months</a:t>
                      </a:r>
                      <a:endParaRPr lang="en-US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4763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Roll-out time</a:t>
                      </a:r>
                    </a:p>
                    <a:p>
                      <a:pPr marL="1762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years</a:t>
                      </a:r>
                      <a:endParaRPr lang="en-US" sz="9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4763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successful management of the telecom infrastructure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4763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4763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MPLS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implementation against 5% of all the locations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1" indent="4763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4763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4763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 report execution time improvement</a:t>
                      </a:r>
                    </a:p>
                  </a:txBody>
                  <a:tcPr marL="0" marR="27000" marT="0" marB="54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99" y="1043854"/>
            <a:ext cx="1136634" cy="55026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93391" y="1036639"/>
            <a:ext cx="579718" cy="580385"/>
            <a:chOff x="6191253" y="2584451"/>
            <a:chExt cx="1379538" cy="1381125"/>
          </a:xfrm>
          <a:solidFill>
            <a:srgbClr val="595959"/>
          </a:solidFill>
        </p:grpSpPr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7342191" y="3014664"/>
              <a:ext cx="228600" cy="271463"/>
            </a:xfrm>
            <a:custGeom>
              <a:avLst/>
              <a:gdLst>
                <a:gd name="T0" fmla="*/ 146 w 146"/>
                <a:gd name="T1" fmla="*/ 173 h 173"/>
                <a:gd name="T2" fmla="*/ 14 w 146"/>
                <a:gd name="T3" fmla="*/ 173 h 173"/>
                <a:gd name="T4" fmla="*/ 15 w 146"/>
                <a:gd name="T5" fmla="*/ 160 h 173"/>
                <a:gd name="T6" fmla="*/ 17 w 146"/>
                <a:gd name="T7" fmla="*/ 125 h 173"/>
                <a:gd name="T8" fmla="*/ 15 w 146"/>
                <a:gd name="T9" fmla="*/ 112 h 173"/>
                <a:gd name="T10" fmla="*/ 14 w 146"/>
                <a:gd name="T11" fmla="*/ 99 h 173"/>
                <a:gd name="T12" fmla="*/ 14 w 146"/>
                <a:gd name="T13" fmla="*/ 98 h 173"/>
                <a:gd name="T14" fmla="*/ 12 w 146"/>
                <a:gd name="T15" fmla="*/ 71 h 173"/>
                <a:gd name="T16" fmla="*/ 10 w 146"/>
                <a:gd name="T17" fmla="*/ 60 h 173"/>
                <a:gd name="T18" fmla="*/ 9 w 146"/>
                <a:gd name="T19" fmla="*/ 49 h 173"/>
                <a:gd name="T20" fmla="*/ 9 w 146"/>
                <a:gd name="T21" fmla="*/ 43 h 173"/>
                <a:gd name="T22" fmla="*/ 3 w 146"/>
                <a:gd name="T23" fmla="*/ 14 h 173"/>
                <a:gd name="T24" fmla="*/ 0 w 146"/>
                <a:gd name="T25" fmla="*/ 10 h 173"/>
                <a:gd name="T26" fmla="*/ 31 w 146"/>
                <a:gd name="T27" fmla="*/ 0 h 173"/>
                <a:gd name="T28" fmla="*/ 53 w 146"/>
                <a:gd name="T29" fmla="*/ 22 h 173"/>
                <a:gd name="T30" fmla="*/ 74 w 146"/>
                <a:gd name="T31" fmla="*/ 0 h 173"/>
                <a:gd name="T32" fmla="*/ 99 w 146"/>
                <a:gd name="T33" fmla="*/ 8 h 173"/>
                <a:gd name="T34" fmla="*/ 123 w 146"/>
                <a:gd name="T35" fmla="*/ 15 h 173"/>
                <a:gd name="T36" fmla="*/ 132 w 146"/>
                <a:gd name="T37" fmla="*/ 18 h 173"/>
                <a:gd name="T38" fmla="*/ 139 w 146"/>
                <a:gd name="T39" fmla="*/ 29 h 173"/>
                <a:gd name="T40" fmla="*/ 141 w 146"/>
                <a:gd name="T41" fmla="*/ 50 h 173"/>
                <a:gd name="T42" fmla="*/ 141 w 146"/>
                <a:gd name="T43" fmla="*/ 70 h 173"/>
                <a:gd name="T44" fmla="*/ 143 w 146"/>
                <a:gd name="T45" fmla="*/ 107 h 173"/>
                <a:gd name="T46" fmla="*/ 145 w 146"/>
                <a:gd name="T47" fmla="*/ 146 h 173"/>
                <a:gd name="T48" fmla="*/ 146 w 146"/>
                <a:gd name="T49" fmla="*/ 149 h 173"/>
                <a:gd name="T50" fmla="*/ 146 w 146"/>
                <a:gd name="T5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3">
                  <a:moveTo>
                    <a:pt x="146" y="173"/>
                  </a:moveTo>
                  <a:cubicBezTo>
                    <a:pt x="102" y="173"/>
                    <a:pt x="58" y="173"/>
                    <a:pt x="14" y="173"/>
                  </a:cubicBezTo>
                  <a:cubicBezTo>
                    <a:pt x="15" y="168"/>
                    <a:pt x="15" y="164"/>
                    <a:pt x="15" y="160"/>
                  </a:cubicBezTo>
                  <a:cubicBezTo>
                    <a:pt x="15" y="148"/>
                    <a:pt x="18" y="137"/>
                    <a:pt x="17" y="125"/>
                  </a:cubicBezTo>
                  <a:cubicBezTo>
                    <a:pt x="17" y="120"/>
                    <a:pt x="16" y="116"/>
                    <a:pt x="15" y="112"/>
                  </a:cubicBezTo>
                  <a:cubicBezTo>
                    <a:pt x="15" y="108"/>
                    <a:pt x="17" y="103"/>
                    <a:pt x="14" y="99"/>
                  </a:cubicBezTo>
                  <a:cubicBezTo>
                    <a:pt x="13" y="99"/>
                    <a:pt x="14" y="98"/>
                    <a:pt x="14" y="98"/>
                  </a:cubicBezTo>
                  <a:cubicBezTo>
                    <a:pt x="13" y="89"/>
                    <a:pt x="13" y="80"/>
                    <a:pt x="12" y="71"/>
                  </a:cubicBezTo>
                  <a:cubicBezTo>
                    <a:pt x="12" y="67"/>
                    <a:pt x="11" y="63"/>
                    <a:pt x="10" y="60"/>
                  </a:cubicBezTo>
                  <a:cubicBezTo>
                    <a:pt x="10" y="56"/>
                    <a:pt x="11" y="52"/>
                    <a:pt x="9" y="49"/>
                  </a:cubicBezTo>
                  <a:cubicBezTo>
                    <a:pt x="8" y="48"/>
                    <a:pt x="8" y="45"/>
                    <a:pt x="9" y="43"/>
                  </a:cubicBezTo>
                  <a:cubicBezTo>
                    <a:pt x="9" y="33"/>
                    <a:pt x="6" y="24"/>
                    <a:pt x="3" y="14"/>
                  </a:cubicBezTo>
                  <a:cubicBezTo>
                    <a:pt x="3" y="13"/>
                    <a:pt x="1" y="12"/>
                    <a:pt x="0" y="10"/>
                  </a:cubicBezTo>
                  <a:cubicBezTo>
                    <a:pt x="10" y="7"/>
                    <a:pt x="21" y="4"/>
                    <a:pt x="31" y="0"/>
                  </a:cubicBezTo>
                  <a:cubicBezTo>
                    <a:pt x="39" y="7"/>
                    <a:pt x="46" y="15"/>
                    <a:pt x="53" y="22"/>
                  </a:cubicBezTo>
                  <a:cubicBezTo>
                    <a:pt x="60" y="14"/>
                    <a:pt x="67" y="7"/>
                    <a:pt x="74" y="0"/>
                  </a:cubicBezTo>
                  <a:cubicBezTo>
                    <a:pt x="83" y="3"/>
                    <a:pt x="91" y="5"/>
                    <a:pt x="99" y="8"/>
                  </a:cubicBezTo>
                  <a:cubicBezTo>
                    <a:pt x="107" y="10"/>
                    <a:pt x="115" y="12"/>
                    <a:pt x="123" y="15"/>
                  </a:cubicBezTo>
                  <a:cubicBezTo>
                    <a:pt x="126" y="15"/>
                    <a:pt x="129" y="17"/>
                    <a:pt x="132" y="18"/>
                  </a:cubicBezTo>
                  <a:cubicBezTo>
                    <a:pt x="137" y="20"/>
                    <a:pt x="139" y="24"/>
                    <a:pt x="139" y="29"/>
                  </a:cubicBezTo>
                  <a:cubicBezTo>
                    <a:pt x="140" y="36"/>
                    <a:pt x="141" y="43"/>
                    <a:pt x="141" y="50"/>
                  </a:cubicBezTo>
                  <a:cubicBezTo>
                    <a:pt x="141" y="57"/>
                    <a:pt x="140" y="64"/>
                    <a:pt x="141" y="70"/>
                  </a:cubicBezTo>
                  <a:cubicBezTo>
                    <a:pt x="144" y="83"/>
                    <a:pt x="141" y="95"/>
                    <a:pt x="143" y="107"/>
                  </a:cubicBezTo>
                  <a:cubicBezTo>
                    <a:pt x="145" y="120"/>
                    <a:pt x="144" y="133"/>
                    <a:pt x="145" y="146"/>
                  </a:cubicBezTo>
                  <a:cubicBezTo>
                    <a:pt x="145" y="147"/>
                    <a:pt x="144" y="149"/>
                    <a:pt x="146" y="149"/>
                  </a:cubicBezTo>
                  <a:cubicBezTo>
                    <a:pt x="146" y="157"/>
                    <a:pt x="146" y="165"/>
                    <a:pt x="146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6592891" y="2838451"/>
              <a:ext cx="574675" cy="1127125"/>
            </a:xfrm>
            <a:custGeom>
              <a:avLst/>
              <a:gdLst>
                <a:gd name="T0" fmla="*/ 111 w 367"/>
                <a:gd name="T1" fmla="*/ 695 h 720"/>
                <a:gd name="T2" fmla="*/ 106 w 367"/>
                <a:gd name="T3" fmla="*/ 594 h 720"/>
                <a:gd name="T4" fmla="*/ 100 w 367"/>
                <a:gd name="T5" fmla="*/ 520 h 720"/>
                <a:gd name="T6" fmla="*/ 96 w 367"/>
                <a:gd name="T7" fmla="*/ 448 h 720"/>
                <a:gd name="T8" fmla="*/ 92 w 367"/>
                <a:gd name="T9" fmla="*/ 396 h 720"/>
                <a:gd name="T10" fmla="*/ 79 w 367"/>
                <a:gd name="T11" fmla="*/ 362 h 720"/>
                <a:gd name="T12" fmla="*/ 70 w 367"/>
                <a:gd name="T13" fmla="*/ 347 h 720"/>
                <a:gd name="T14" fmla="*/ 34 w 367"/>
                <a:gd name="T15" fmla="*/ 331 h 720"/>
                <a:gd name="T16" fmla="*/ 22 w 367"/>
                <a:gd name="T17" fmla="*/ 280 h 720"/>
                <a:gd name="T18" fmla="*/ 9 w 367"/>
                <a:gd name="T19" fmla="*/ 228 h 720"/>
                <a:gd name="T20" fmla="*/ 3 w 367"/>
                <a:gd name="T21" fmla="*/ 195 h 720"/>
                <a:gd name="T22" fmla="*/ 10 w 367"/>
                <a:gd name="T23" fmla="*/ 151 h 720"/>
                <a:gd name="T24" fmla="*/ 46 w 367"/>
                <a:gd name="T25" fmla="*/ 64 h 720"/>
                <a:gd name="T26" fmla="*/ 74 w 367"/>
                <a:gd name="T27" fmla="*/ 22 h 720"/>
                <a:gd name="T28" fmla="*/ 146 w 367"/>
                <a:gd name="T29" fmla="*/ 0 h 720"/>
                <a:gd name="T30" fmla="*/ 156 w 367"/>
                <a:gd name="T31" fmla="*/ 34 h 720"/>
                <a:gd name="T32" fmla="*/ 170 w 367"/>
                <a:gd name="T33" fmla="*/ 84 h 720"/>
                <a:gd name="T34" fmla="*/ 173 w 367"/>
                <a:gd name="T35" fmla="*/ 90 h 720"/>
                <a:gd name="T36" fmla="*/ 194 w 367"/>
                <a:gd name="T37" fmla="*/ 37 h 720"/>
                <a:gd name="T38" fmla="*/ 209 w 367"/>
                <a:gd name="T39" fmla="*/ 42 h 720"/>
                <a:gd name="T40" fmla="*/ 233 w 367"/>
                <a:gd name="T41" fmla="*/ 4 h 720"/>
                <a:gd name="T42" fmla="*/ 299 w 367"/>
                <a:gd name="T43" fmla="*/ 30 h 720"/>
                <a:gd name="T44" fmla="*/ 354 w 367"/>
                <a:gd name="T45" fmla="*/ 142 h 720"/>
                <a:gd name="T46" fmla="*/ 363 w 367"/>
                <a:gd name="T47" fmla="*/ 202 h 720"/>
                <a:gd name="T48" fmla="*/ 352 w 367"/>
                <a:gd name="T49" fmla="*/ 251 h 720"/>
                <a:gd name="T50" fmla="*/ 337 w 367"/>
                <a:gd name="T51" fmla="*/ 316 h 720"/>
                <a:gd name="T52" fmla="*/ 297 w 367"/>
                <a:gd name="T53" fmla="*/ 348 h 720"/>
                <a:gd name="T54" fmla="*/ 288 w 367"/>
                <a:gd name="T55" fmla="*/ 361 h 720"/>
                <a:gd name="T56" fmla="*/ 275 w 367"/>
                <a:gd name="T57" fmla="*/ 414 h 720"/>
                <a:gd name="T58" fmla="*/ 271 w 367"/>
                <a:gd name="T59" fmla="*/ 464 h 720"/>
                <a:gd name="T60" fmla="*/ 266 w 367"/>
                <a:gd name="T61" fmla="*/ 534 h 720"/>
                <a:gd name="T62" fmla="*/ 261 w 367"/>
                <a:gd name="T63" fmla="*/ 599 h 720"/>
                <a:gd name="T64" fmla="*/ 258 w 367"/>
                <a:gd name="T65" fmla="*/ 661 h 720"/>
                <a:gd name="T66" fmla="*/ 251 w 367"/>
                <a:gd name="T67" fmla="*/ 720 h 720"/>
                <a:gd name="T68" fmla="*/ 198 w 367"/>
                <a:gd name="T69" fmla="*/ 664 h 720"/>
                <a:gd name="T70" fmla="*/ 194 w 367"/>
                <a:gd name="T71" fmla="*/ 533 h 720"/>
                <a:gd name="T72" fmla="*/ 192 w 367"/>
                <a:gd name="T73" fmla="*/ 436 h 720"/>
                <a:gd name="T74" fmla="*/ 175 w 367"/>
                <a:gd name="T75" fmla="*/ 413 h 720"/>
                <a:gd name="T76" fmla="*/ 172 w 367"/>
                <a:gd name="T77" fmla="*/ 541 h 720"/>
                <a:gd name="T78" fmla="*/ 168 w 367"/>
                <a:gd name="T79" fmla="*/ 670 h 720"/>
                <a:gd name="T80" fmla="*/ 163 w 367"/>
                <a:gd name="T81" fmla="*/ 720 h 720"/>
                <a:gd name="T82" fmla="*/ 78 w 367"/>
                <a:gd name="T83" fmla="*/ 293 h 720"/>
                <a:gd name="T84" fmla="*/ 80 w 367"/>
                <a:gd name="T85" fmla="*/ 215 h 720"/>
                <a:gd name="T86" fmla="*/ 82 w 367"/>
                <a:gd name="T87" fmla="*/ 148 h 720"/>
                <a:gd name="T88" fmla="*/ 67 w 367"/>
                <a:gd name="T89" fmla="*/ 157 h 720"/>
                <a:gd name="T90" fmla="*/ 61 w 367"/>
                <a:gd name="T91" fmla="*/ 207 h 720"/>
                <a:gd name="T92" fmla="*/ 66 w 367"/>
                <a:gd name="T93" fmla="*/ 235 h 720"/>
                <a:gd name="T94" fmla="*/ 73 w 367"/>
                <a:gd name="T95" fmla="*/ 279 h 720"/>
                <a:gd name="T96" fmla="*/ 285 w 367"/>
                <a:gd name="T97" fmla="*/ 124 h 720"/>
                <a:gd name="T98" fmla="*/ 285 w 367"/>
                <a:gd name="T99" fmla="*/ 154 h 720"/>
                <a:gd name="T100" fmla="*/ 289 w 367"/>
                <a:gd name="T101" fmla="*/ 298 h 720"/>
                <a:gd name="T102" fmla="*/ 295 w 367"/>
                <a:gd name="T103" fmla="*/ 269 h 720"/>
                <a:gd name="T104" fmla="*/ 304 w 367"/>
                <a:gd name="T105" fmla="*/ 210 h 720"/>
                <a:gd name="T106" fmla="*/ 302 w 367"/>
                <a:gd name="T107" fmla="*/ 16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720">
                  <a:moveTo>
                    <a:pt x="116" y="720"/>
                  </a:moveTo>
                  <a:cubicBezTo>
                    <a:pt x="112" y="716"/>
                    <a:pt x="111" y="714"/>
                    <a:pt x="111" y="708"/>
                  </a:cubicBezTo>
                  <a:cubicBezTo>
                    <a:pt x="111" y="704"/>
                    <a:pt x="112" y="700"/>
                    <a:pt x="111" y="695"/>
                  </a:cubicBezTo>
                  <a:cubicBezTo>
                    <a:pt x="108" y="681"/>
                    <a:pt x="111" y="667"/>
                    <a:pt x="109" y="653"/>
                  </a:cubicBezTo>
                  <a:cubicBezTo>
                    <a:pt x="108" y="643"/>
                    <a:pt x="109" y="632"/>
                    <a:pt x="107" y="622"/>
                  </a:cubicBezTo>
                  <a:cubicBezTo>
                    <a:pt x="106" y="613"/>
                    <a:pt x="107" y="603"/>
                    <a:pt x="106" y="594"/>
                  </a:cubicBezTo>
                  <a:cubicBezTo>
                    <a:pt x="104" y="586"/>
                    <a:pt x="106" y="577"/>
                    <a:pt x="104" y="568"/>
                  </a:cubicBezTo>
                  <a:cubicBezTo>
                    <a:pt x="102" y="560"/>
                    <a:pt x="104" y="551"/>
                    <a:pt x="102" y="543"/>
                  </a:cubicBezTo>
                  <a:cubicBezTo>
                    <a:pt x="101" y="535"/>
                    <a:pt x="102" y="527"/>
                    <a:pt x="100" y="520"/>
                  </a:cubicBezTo>
                  <a:cubicBezTo>
                    <a:pt x="99" y="512"/>
                    <a:pt x="100" y="505"/>
                    <a:pt x="99" y="497"/>
                  </a:cubicBezTo>
                  <a:cubicBezTo>
                    <a:pt x="97" y="489"/>
                    <a:pt x="99" y="480"/>
                    <a:pt x="97" y="471"/>
                  </a:cubicBezTo>
                  <a:cubicBezTo>
                    <a:pt x="96" y="463"/>
                    <a:pt x="96" y="456"/>
                    <a:pt x="96" y="448"/>
                  </a:cubicBezTo>
                  <a:cubicBezTo>
                    <a:pt x="96" y="443"/>
                    <a:pt x="93" y="439"/>
                    <a:pt x="94" y="435"/>
                  </a:cubicBezTo>
                  <a:cubicBezTo>
                    <a:pt x="94" y="430"/>
                    <a:pt x="95" y="425"/>
                    <a:pt x="94" y="421"/>
                  </a:cubicBezTo>
                  <a:cubicBezTo>
                    <a:pt x="91" y="413"/>
                    <a:pt x="92" y="404"/>
                    <a:pt x="92" y="396"/>
                  </a:cubicBezTo>
                  <a:cubicBezTo>
                    <a:pt x="92" y="390"/>
                    <a:pt x="90" y="385"/>
                    <a:pt x="90" y="379"/>
                  </a:cubicBezTo>
                  <a:cubicBezTo>
                    <a:pt x="91" y="374"/>
                    <a:pt x="90" y="368"/>
                    <a:pt x="90" y="362"/>
                  </a:cubicBezTo>
                  <a:cubicBezTo>
                    <a:pt x="87" y="362"/>
                    <a:pt x="83" y="362"/>
                    <a:pt x="79" y="362"/>
                  </a:cubicBezTo>
                  <a:cubicBezTo>
                    <a:pt x="79" y="358"/>
                    <a:pt x="78" y="355"/>
                    <a:pt x="78" y="352"/>
                  </a:cubicBezTo>
                  <a:cubicBezTo>
                    <a:pt x="78" y="348"/>
                    <a:pt x="78" y="345"/>
                    <a:pt x="78" y="341"/>
                  </a:cubicBezTo>
                  <a:cubicBezTo>
                    <a:pt x="75" y="343"/>
                    <a:pt x="72" y="344"/>
                    <a:pt x="70" y="347"/>
                  </a:cubicBezTo>
                  <a:cubicBezTo>
                    <a:pt x="67" y="351"/>
                    <a:pt x="62" y="350"/>
                    <a:pt x="58" y="351"/>
                  </a:cubicBezTo>
                  <a:cubicBezTo>
                    <a:pt x="56" y="352"/>
                    <a:pt x="52" y="351"/>
                    <a:pt x="49" y="350"/>
                  </a:cubicBezTo>
                  <a:cubicBezTo>
                    <a:pt x="42" y="347"/>
                    <a:pt x="35" y="338"/>
                    <a:pt x="34" y="331"/>
                  </a:cubicBezTo>
                  <a:cubicBezTo>
                    <a:pt x="33" y="326"/>
                    <a:pt x="31" y="322"/>
                    <a:pt x="30" y="317"/>
                  </a:cubicBezTo>
                  <a:cubicBezTo>
                    <a:pt x="30" y="313"/>
                    <a:pt x="28" y="308"/>
                    <a:pt x="27" y="304"/>
                  </a:cubicBezTo>
                  <a:cubicBezTo>
                    <a:pt x="26" y="296"/>
                    <a:pt x="23" y="288"/>
                    <a:pt x="22" y="280"/>
                  </a:cubicBezTo>
                  <a:cubicBezTo>
                    <a:pt x="20" y="272"/>
                    <a:pt x="17" y="264"/>
                    <a:pt x="15" y="256"/>
                  </a:cubicBezTo>
                  <a:cubicBezTo>
                    <a:pt x="14" y="250"/>
                    <a:pt x="13" y="244"/>
                    <a:pt x="11" y="237"/>
                  </a:cubicBezTo>
                  <a:cubicBezTo>
                    <a:pt x="11" y="234"/>
                    <a:pt x="10" y="231"/>
                    <a:pt x="9" y="228"/>
                  </a:cubicBezTo>
                  <a:cubicBezTo>
                    <a:pt x="8" y="225"/>
                    <a:pt x="9" y="220"/>
                    <a:pt x="8" y="218"/>
                  </a:cubicBezTo>
                  <a:cubicBezTo>
                    <a:pt x="5" y="215"/>
                    <a:pt x="6" y="212"/>
                    <a:pt x="5" y="209"/>
                  </a:cubicBezTo>
                  <a:cubicBezTo>
                    <a:pt x="3" y="205"/>
                    <a:pt x="3" y="200"/>
                    <a:pt x="3" y="195"/>
                  </a:cubicBezTo>
                  <a:cubicBezTo>
                    <a:pt x="2" y="193"/>
                    <a:pt x="1" y="190"/>
                    <a:pt x="1" y="187"/>
                  </a:cubicBezTo>
                  <a:cubicBezTo>
                    <a:pt x="0" y="182"/>
                    <a:pt x="2" y="176"/>
                    <a:pt x="3" y="171"/>
                  </a:cubicBezTo>
                  <a:cubicBezTo>
                    <a:pt x="5" y="164"/>
                    <a:pt x="7" y="157"/>
                    <a:pt x="10" y="151"/>
                  </a:cubicBezTo>
                  <a:cubicBezTo>
                    <a:pt x="12" y="144"/>
                    <a:pt x="14" y="137"/>
                    <a:pt x="17" y="130"/>
                  </a:cubicBezTo>
                  <a:cubicBezTo>
                    <a:pt x="21" y="119"/>
                    <a:pt x="25" y="107"/>
                    <a:pt x="30" y="96"/>
                  </a:cubicBezTo>
                  <a:cubicBezTo>
                    <a:pt x="35" y="85"/>
                    <a:pt x="40" y="75"/>
                    <a:pt x="46" y="64"/>
                  </a:cubicBezTo>
                  <a:cubicBezTo>
                    <a:pt x="52" y="53"/>
                    <a:pt x="59" y="43"/>
                    <a:pt x="66" y="33"/>
                  </a:cubicBezTo>
                  <a:cubicBezTo>
                    <a:pt x="67" y="31"/>
                    <a:pt x="68" y="30"/>
                    <a:pt x="68" y="28"/>
                  </a:cubicBezTo>
                  <a:cubicBezTo>
                    <a:pt x="69" y="25"/>
                    <a:pt x="71" y="23"/>
                    <a:pt x="74" y="22"/>
                  </a:cubicBezTo>
                  <a:cubicBezTo>
                    <a:pt x="81" y="20"/>
                    <a:pt x="88" y="18"/>
                    <a:pt x="95" y="16"/>
                  </a:cubicBezTo>
                  <a:cubicBezTo>
                    <a:pt x="106" y="12"/>
                    <a:pt x="117" y="9"/>
                    <a:pt x="127" y="6"/>
                  </a:cubicBezTo>
                  <a:cubicBezTo>
                    <a:pt x="133" y="4"/>
                    <a:pt x="140" y="2"/>
                    <a:pt x="146" y="0"/>
                  </a:cubicBezTo>
                  <a:cubicBezTo>
                    <a:pt x="147" y="0"/>
                    <a:pt x="147" y="0"/>
                    <a:pt x="149" y="0"/>
                  </a:cubicBezTo>
                  <a:cubicBezTo>
                    <a:pt x="150" y="5"/>
                    <a:pt x="151" y="10"/>
                    <a:pt x="152" y="15"/>
                  </a:cubicBezTo>
                  <a:cubicBezTo>
                    <a:pt x="154" y="21"/>
                    <a:pt x="155" y="28"/>
                    <a:pt x="156" y="34"/>
                  </a:cubicBezTo>
                  <a:cubicBezTo>
                    <a:pt x="158" y="41"/>
                    <a:pt x="160" y="48"/>
                    <a:pt x="161" y="55"/>
                  </a:cubicBezTo>
                  <a:cubicBezTo>
                    <a:pt x="161" y="58"/>
                    <a:pt x="162" y="60"/>
                    <a:pt x="163" y="62"/>
                  </a:cubicBezTo>
                  <a:cubicBezTo>
                    <a:pt x="165" y="69"/>
                    <a:pt x="166" y="77"/>
                    <a:pt x="170" y="84"/>
                  </a:cubicBezTo>
                  <a:cubicBezTo>
                    <a:pt x="171" y="86"/>
                    <a:pt x="171" y="89"/>
                    <a:pt x="172" y="91"/>
                  </a:cubicBezTo>
                  <a:cubicBezTo>
                    <a:pt x="172" y="91"/>
                    <a:pt x="172" y="91"/>
                    <a:pt x="173" y="91"/>
                  </a:cubicBezTo>
                  <a:cubicBezTo>
                    <a:pt x="173" y="91"/>
                    <a:pt x="173" y="90"/>
                    <a:pt x="173" y="90"/>
                  </a:cubicBezTo>
                  <a:cubicBezTo>
                    <a:pt x="173" y="72"/>
                    <a:pt x="173" y="55"/>
                    <a:pt x="173" y="36"/>
                  </a:cubicBezTo>
                  <a:cubicBezTo>
                    <a:pt x="176" y="34"/>
                    <a:pt x="180" y="32"/>
                    <a:pt x="183" y="29"/>
                  </a:cubicBezTo>
                  <a:cubicBezTo>
                    <a:pt x="187" y="31"/>
                    <a:pt x="190" y="34"/>
                    <a:pt x="194" y="37"/>
                  </a:cubicBezTo>
                  <a:cubicBezTo>
                    <a:pt x="194" y="55"/>
                    <a:pt x="194" y="73"/>
                    <a:pt x="194" y="93"/>
                  </a:cubicBezTo>
                  <a:cubicBezTo>
                    <a:pt x="198" y="83"/>
                    <a:pt x="200" y="74"/>
                    <a:pt x="203" y="66"/>
                  </a:cubicBezTo>
                  <a:cubicBezTo>
                    <a:pt x="205" y="58"/>
                    <a:pt x="205" y="49"/>
                    <a:pt x="209" y="42"/>
                  </a:cubicBezTo>
                  <a:cubicBezTo>
                    <a:pt x="209" y="34"/>
                    <a:pt x="212" y="28"/>
                    <a:pt x="213" y="20"/>
                  </a:cubicBezTo>
                  <a:cubicBezTo>
                    <a:pt x="214" y="13"/>
                    <a:pt x="216" y="7"/>
                    <a:pt x="218" y="0"/>
                  </a:cubicBezTo>
                  <a:cubicBezTo>
                    <a:pt x="223" y="1"/>
                    <a:pt x="228" y="2"/>
                    <a:pt x="233" y="4"/>
                  </a:cubicBezTo>
                  <a:cubicBezTo>
                    <a:pt x="243" y="8"/>
                    <a:pt x="254" y="11"/>
                    <a:pt x="265" y="15"/>
                  </a:cubicBezTo>
                  <a:cubicBezTo>
                    <a:pt x="272" y="18"/>
                    <a:pt x="280" y="18"/>
                    <a:pt x="287" y="21"/>
                  </a:cubicBezTo>
                  <a:cubicBezTo>
                    <a:pt x="292" y="22"/>
                    <a:pt x="298" y="22"/>
                    <a:pt x="299" y="30"/>
                  </a:cubicBezTo>
                  <a:cubicBezTo>
                    <a:pt x="299" y="34"/>
                    <a:pt x="303" y="37"/>
                    <a:pt x="306" y="40"/>
                  </a:cubicBezTo>
                  <a:cubicBezTo>
                    <a:pt x="318" y="57"/>
                    <a:pt x="326" y="75"/>
                    <a:pt x="335" y="93"/>
                  </a:cubicBezTo>
                  <a:cubicBezTo>
                    <a:pt x="342" y="109"/>
                    <a:pt x="348" y="125"/>
                    <a:pt x="354" y="142"/>
                  </a:cubicBezTo>
                  <a:cubicBezTo>
                    <a:pt x="356" y="149"/>
                    <a:pt x="359" y="156"/>
                    <a:pt x="361" y="163"/>
                  </a:cubicBezTo>
                  <a:cubicBezTo>
                    <a:pt x="364" y="171"/>
                    <a:pt x="367" y="179"/>
                    <a:pt x="366" y="186"/>
                  </a:cubicBezTo>
                  <a:cubicBezTo>
                    <a:pt x="365" y="192"/>
                    <a:pt x="365" y="197"/>
                    <a:pt x="363" y="202"/>
                  </a:cubicBezTo>
                  <a:cubicBezTo>
                    <a:pt x="362" y="206"/>
                    <a:pt x="361" y="209"/>
                    <a:pt x="361" y="213"/>
                  </a:cubicBezTo>
                  <a:cubicBezTo>
                    <a:pt x="360" y="219"/>
                    <a:pt x="358" y="226"/>
                    <a:pt x="357" y="232"/>
                  </a:cubicBezTo>
                  <a:cubicBezTo>
                    <a:pt x="355" y="238"/>
                    <a:pt x="354" y="245"/>
                    <a:pt x="352" y="251"/>
                  </a:cubicBezTo>
                  <a:cubicBezTo>
                    <a:pt x="351" y="257"/>
                    <a:pt x="351" y="263"/>
                    <a:pt x="349" y="269"/>
                  </a:cubicBezTo>
                  <a:cubicBezTo>
                    <a:pt x="346" y="274"/>
                    <a:pt x="345" y="280"/>
                    <a:pt x="344" y="285"/>
                  </a:cubicBezTo>
                  <a:cubicBezTo>
                    <a:pt x="342" y="295"/>
                    <a:pt x="339" y="305"/>
                    <a:pt x="337" y="316"/>
                  </a:cubicBezTo>
                  <a:cubicBezTo>
                    <a:pt x="335" y="322"/>
                    <a:pt x="333" y="329"/>
                    <a:pt x="331" y="335"/>
                  </a:cubicBezTo>
                  <a:cubicBezTo>
                    <a:pt x="329" y="342"/>
                    <a:pt x="324" y="346"/>
                    <a:pt x="317" y="349"/>
                  </a:cubicBezTo>
                  <a:cubicBezTo>
                    <a:pt x="310" y="352"/>
                    <a:pt x="303" y="351"/>
                    <a:pt x="297" y="348"/>
                  </a:cubicBezTo>
                  <a:cubicBezTo>
                    <a:pt x="294" y="346"/>
                    <a:pt x="292" y="343"/>
                    <a:pt x="289" y="341"/>
                  </a:cubicBezTo>
                  <a:cubicBezTo>
                    <a:pt x="288" y="344"/>
                    <a:pt x="289" y="348"/>
                    <a:pt x="289" y="351"/>
                  </a:cubicBezTo>
                  <a:cubicBezTo>
                    <a:pt x="288" y="354"/>
                    <a:pt x="288" y="358"/>
                    <a:pt x="288" y="361"/>
                  </a:cubicBezTo>
                  <a:cubicBezTo>
                    <a:pt x="285" y="361"/>
                    <a:pt x="281" y="361"/>
                    <a:pt x="276" y="361"/>
                  </a:cubicBezTo>
                  <a:cubicBezTo>
                    <a:pt x="276" y="364"/>
                    <a:pt x="276" y="366"/>
                    <a:pt x="276" y="368"/>
                  </a:cubicBezTo>
                  <a:cubicBezTo>
                    <a:pt x="277" y="384"/>
                    <a:pt x="273" y="399"/>
                    <a:pt x="275" y="414"/>
                  </a:cubicBezTo>
                  <a:cubicBezTo>
                    <a:pt x="271" y="422"/>
                    <a:pt x="274" y="431"/>
                    <a:pt x="273" y="439"/>
                  </a:cubicBezTo>
                  <a:cubicBezTo>
                    <a:pt x="273" y="443"/>
                    <a:pt x="272" y="447"/>
                    <a:pt x="271" y="451"/>
                  </a:cubicBezTo>
                  <a:cubicBezTo>
                    <a:pt x="271" y="456"/>
                    <a:pt x="272" y="460"/>
                    <a:pt x="271" y="464"/>
                  </a:cubicBezTo>
                  <a:cubicBezTo>
                    <a:pt x="269" y="471"/>
                    <a:pt x="271" y="479"/>
                    <a:pt x="269" y="486"/>
                  </a:cubicBezTo>
                  <a:cubicBezTo>
                    <a:pt x="268" y="495"/>
                    <a:pt x="269" y="504"/>
                    <a:pt x="267" y="514"/>
                  </a:cubicBezTo>
                  <a:cubicBezTo>
                    <a:pt x="266" y="521"/>
                    <a:pt x="267" y="528"/>
                    <a:pt x="266" y="534"/>
                  </a:cubicBezTo>
                  <a:cubicBezTo>
                    <a:pt x="264" y="543"/>
                    <a:pt x="266" y="552"/>
                    <a:pt x="264" y="560"/>
                  </a:cubicBezTo>
                  <a:cubicBezTo>
                    <a:pt x="262" y="569"/>
                    <a:pt x="263" y="577"/>
                    <a:pt x="263" y="585"/>
                  </a:cubicBezTo>
                  <a:cubicBezTo>
                    <a:pt x="263" y="590"/>
                    <a:pt x="260" y="594"/>
                    <a:pt x="261" y="599"/>
                  </a:cubicBezTo>
                  <a:cubicBezTo>
                    <a:pt x="261" y="604"/>
                    <a:pt x="262" y="609"/>
                    <a:pt x="261" y="614"/>
                  </a:cubicBezTo>
                  <a:cubicBezTo>
                    <a:pt x="258" y="622"/>
                    <a:pt x="260" y="630"/>
                    <a:pt x="259" y="637"/>
                  </a:cubicBezTo>
                  <a:cubicBezTo>
                    <a:pt x="259" y="645"/>
                    <a:pt x="258" y="653"/>
                    <a:pt x="258" y="661"/>
                  </a:cubicBezTo>
                  <a:cubicBezTo>
                    <a:pt x="257" y="669"/>
                    <a:pt x="259" y="677"/>
                    <a:pt x="257" y="685"/>
                  </a:cubicBezTo>
                  <a:cubicBezTo>
                    <a:pt x="256" y="694"/>
                    <a:pt x="256" y="702"/>
                    <a:pt x="256" y="711"/>
                  </a:cubicBezTo>
                  <a:cubicBezTo>
                    <a:pt x="256" y="715"/>
                    <a:pt x="253" y="717"/>
                    <a:pt x="251" y="720"/>
                  </a:cubicBezTo>
                  <a:cubicBezTo>
                    <a:pt x="235" y="720"/>
                    <a:pt x="220" y="720"/>
                    <a:pt x="204" y="720"/>
                  </a:cubicBezTo>
                  <a:cubicBezTo>
                    <a:pt x="202" y="718"/>
                    <a:pt x="201" y="716"/>
                    <a:pt x="199" y="714"/>
                  </a:cubicBezTo>
                  <a:cubicBezTo>
                    <a:pt x="198" y="697"/>
                    <a:pt x="199" y="681"/>
                    <a:pt x="198" y="664"/>
                  </a:cubicBezTo>
                  <a:cubicBezTo>
                    <a:pt x="195" y="642"/>
                    <a:pt x="198" y="619"/>
                    <a:pt x="196" y="596"/>
                  </a:cubicBezTo>
                  <a:cubicBezTo>
                    <a:pt x="194" y="586"/>
                    <a:pt x="196" y="575"/>
                    <a:pt x="195" y="564"/>
                  </a:cubicBezTo>
                  <a:cubicBezTo>
                    <a:pt x="195" y="554"/>
                    <a:pt x="195" y="543"/>
                    <a:pt x="194" y="533"/>
                  </a:cubicBezTo>
                  <a:cubicBezTo>
                    <a:pt x="193" y="521"/>
                    <a:pt x="193" y="508"/>
                    <a:pt x="194" y="495"/>
                  </a:cubicBezTo>
                  <a:cubicBezTo>
                    <a:pt x="195" y="482"/>
                    <a:pt x="192" y="470"/>
                    <a:pt x="192" y="457"/>
                  </a:cubicBezTo>
                  <a:cubicBezTo>
                    <a:pt x="192" y="450"/>
                    <a:pt x="192" y="443"/>
                    <a:pt x="192" y="436"/>
                  </a:cubicBezTo>
                  <a:cubicBezTo>
                    <a:pt x="193" y="415"/>
                    <a:pt x="189" y="394"/>
                    <a:pt x="191" y="373"/>
                  </a:cubicBezTo>
                  <a:cubicBezTo>
                    <a:pt x="184" y="367"/>
                    <a:pt x="183" y="367"/>
                    <a:pt x="177" y="373"/>
                  </a:cubicBezTo>
                  <a:cubicBezTo>
                    <a:pt x="176" y="386"/>
                    <a:pt x="177" y="400"/>
                    <a:pt x="175" y="413"/>
                  </a:cubicBezTo>
                  <a:cubicBezTo>
                    <a:pt x="174" y="424"/>
                    <a:pt x="175" y="435"/>
                    <a:pt x="175" y="446"/>
                  </a:cubicBezTo>
                  <a:cubicBezTo>
                    <a:pt x="175" y="457"/>
                    <a:pt x="174" y="467"/>
                    <a:pt x="173" y="478"/>
                  </a:cubicBezTo>
                  <a:cubicBezTo>
                    <a:pt x="171" y="499"/>
                    <a:pt x="174" y="520"/>
                    <a:pt x="172" y="541"/>
                  </a:cubicBezTo>
                  <a:cubicBezTo>
                    <a:pt x="169" y="562"/>
                    <a:pt x="173" y="584"/>
                    <a:pt x="170" y="606"/>
                  </a:cubicBezTo>
                  <a:cubicBezTo>
                    <a:pt x="168" y="616"/>
                    <a:pt x="170" y="627"/>
                    <a:pt x="170" y="638"/>
                  </a:cubicBezTo>
                  <a:cubicBezTo>
                    <a:pt x="169" y="649"/>
                    <a:pt x="170" y="660"/>
                    <a:pt x="168" y="670"/>
                  </a:cubicBezTo>
                  <a:cubicBezTo>
                    <a:pt x="166" y="681"/>
                    <a:pt x="168" y="692"/>
                    <a:pt x="168" y="703"/>
                  </a:cubicBezTo>
                  <a:cubicBezTo>
                    <a:pt x="168" y="707"/>
                    <a:pt x="168" y="710"/>
                    <a:pt x="168" y="713"/>
                  </a:cubicBezTo>
                  <a:cubicBezTo>
                    <a:pt x="166" y="716"/>
                    <a:pt x="164" y="718"/>
                    <a:pt x="163" y="720"/>
                  </a:cubicBezTo>
                  <a:cubicBezTo>
                    <a:pt x="147" y="720"/>
                    <a:pt x="132" y="720"/>
                    <a:pt x="116" y="720"/>
                  </a:cubicBezTo>
                  <a:close/>
                  <a:moveTo>
                    <a:pt x="78" y="301"/>
                  </a:moveTo>
                  <a:cubicBezTo>
                    <a:pt x="78" y="298"/>
                    <a:pt x="78" y="296"/>
                    <a:pt x="78" y="293"/>
                  </a:cubicBezTo>
                  <a:cubicBezTo>
                    <a:pt x="78" y="285"/>
                    <a:pt x="78" y="276"/>
                    <a:pt x="78" y="268"/>
                  </a:cubicBezTo>
                  <a:cubicBezTo>
                    <a:pt x="79" y="260"/>
                    <a:pt x="78" y="251"/>
                    <a:pt x="80" y="243"/>
                  </a:cubicBezTo>
                  <a:cubicBezTo>
                    <a:pt x="81" y="234"/>
                    <a:pt x="81" y="224"/>
                    <a:pt x="80" y="215"/>
                  </a:cubicBezTo>
                  <a:cubicBezTo>
                    <a:pt x="79" y="206"/>
                    <a:pt x="82" y="198"/>
                    <a:pt x="82" y="189"/>
                  </a:cubicBezTo>
                  <a:cubicBezTo>
                    <a:pt x="82" y="177"/>
                    <a:pt x="82" y="165"/>
                    <a:pt x="82" y="153"/>
                  </a:cubicBezTo>
                  <a:cubicBezTo>
                    <a:pt x="82" y="152"/>
                    <a:pt x="81" y="150"/>
                    <a:pt x="82" y="148"/>
                  </a:cubicBezTo>
                  <a:cubicBezTo>
                    <a:pt x="85" y="140"/>
                    <a:pt x="83" y="131"/>
                    <a:pt x="83" y="122"/>
                  </a:cubicBezTo>
                  <a:cubicBezTo>
                    <a:pt x="82" y="123"/>
                    <a:pt x="82" y="125"/>
                    <a:pt x="81" y="126"/>
                  </a:cubicBezTo>
                  <a:cubicBezTo>
                    <a:pt x="76" y="136"/>
                    <a:pt x="71" y="146"/>
                    <a:pt x="67" y="157"/>
                  </a:cubicBezTo>
                  <a:cubicBezTo>
                    <a:pt x="65" y="163"/>
                    <a:pt x="63" y="170"/>
                    <a:pt x="61" y="177"/>
                  </a:cubicBezTo>
                  <a:cubicBezTo>
                    <a:pt x="61" y="179"/>
                    <a:pt x="59" y="181"/>
                    <a:pt x="60" y="183"/>
                  </a:cubicBezTo>
                  <a:cubicBezTo>
                    <a:pt x="60" y="191"/>
                    <a:pt x="60" y="199"/>
                    <a:pt x="61" y="207"/>
                  </a:cubicBezTo>
                  <a:cubicBezTo>
                    <a:pt x="62" y="210"/>
                    <a:pt x="63" y="212"/>
                    <a:pt x="63" y="215"/>
                  </a:cubicBezTo>
                  <a:cubicBezTo>
                    <a:pt x="63" y="218"/>
                    <a:pt x="64" y="221"/>
                    <a:pt x="65" y="224"/>
                  </a:cubicBezTo>
                  <a:cubicBezTo>
                    <a:pt x="65" y="228"/>
                    <a:pt x="65" y="231"/>
                    <a:pt x="66" y="235"/>
                  </a:cubicBezTo>
                  <a:cubicBezTo>
                    <a:pt x="67" y="239"/>
                    <a:pt x="65" y="243"/>
                    <a:pt x="68" y="246"/>
                  </a:cubicBezTo>
                  <a:cubicBezTo>
                    <a:pt x="67" y="255"/>
                    <a:pt x="72" y="264"/>
                    <a:pt x="72" y="272"/>
                  </a:cubicBezTo>
                  <a:cubicBezTo>
                    <a:pt x="72" y="274"/>
                    <a:pt x="73" y="276"/>
                    <a:pt x="73" y="279"/>
                  </a:cubicBezTo>
                  <a:cubicBezTo>
                    <a:pt x="74" y="281"/>
                    <a:pt x="73" y="283"/>
                    <a:pt x="74" y="285"/>
                  </a:cubicBezTo>
                  <a:cubicBezTo>
                    <a:pt x="76" y="290"/>
                    <a:pt x="77" y="296"/>
                    <a:pt x="78" y="301"/>
                  </a:cubicBezTo>
                  <a:close/>
                  <a:moveTo>
                    <a:pt x="285" y="124"/>
                  </a:moveTo>
                  <a:cubicBezTo>
                    <a:pt x="284" y="124"/>
                    <a:pt x="284" y="124"/>
                    <a:pt x="283" y="124"/>
                  </a:cubicBezTo>
                  <a:cubicBezTo>
                    <a:pt x="283" y="125"/>
                    <a:pt x="283" y="127"/>
                    <a:pt x="283" y="128"/>
                  </a:cubicBezTo>
                  <a:cubicBezTo>
                    <a:pt x="283" y="137"/>
                    <a:pt x="284" y="145"/>
                    <a:pt x="285" y="154"/>
                  </a:cubicBezTo>
                  <a:cubicBezTo>
                    <a:pt x="287" y="171"/>
                    <a:pt x="283" y="188"/>
                    <a:pt x="287" y="204"/>
                  </a:cubicBezTo>
                  <a:cubicBezTo>
                    <a:pt x="286" y="234"/>
                    <a:pt x="290" y="264"/>
                    <a:pt x="288" y="294"/>
                  </a:cubicBezTo>
                  <a:cubicBezTo>
                    <a:pt x="288" y="296"/>
                    <a:pt x="288" y="297"/>
                    <a:pt x="289" y="298"/>
                  </a:cubicBezTo>
                  <a:cubicBezTo>
                    <a:pt x="289" y="299"/>
                    <a:pt x="289" y="300"/>
                    <a:pt x="289" y="303"/>
                  </a:cubicBezTo>
                  <a:cubicBezTo>
                    <a:pt x="291" y="295"/>
                    <a:pt x="291" y="289"/>
                    <a:pt x="293" y="283"/>
                  </a:cubicBezTo>
                  <a:cubicBezTo>
                    <a:pt x="295" y="279"/>
                    <a:pt x="295" y="274"/>
                    <a:pt x="295" y="269"/>
                  </a:cubicBezTo>
                  <a:cubicBezTo>
                    <a:pt x="296" y="265"/>
                    <a:pt x="296" y="260"/>
                    <a:pt x="297" y="256"/>
                  </a:cubicBezTo>
                  <a:cubicBezTo>
                    <a:pt x="300" y="247"/>
                    <a:pt x="300" y="238"/>
                    <a:pt x="302" y="230"/>
                  </a:cubicBezTo>
                  <a:cubicBezTo>
                    <a:pt x="304" y="223"/>
                    <a:pt x="303" y="217"/>
                    <a:pt x="304" y="210"/>
                  </a:cubicBezTo>
                  <a:cubicBezTo>
                    <a:pt x="304" y="209"/>
                    <a:pt x="304" y="208"/>
                    <a:pt x="304" y="207"/>
                  </a:cubicBezTo>
                  <a:cubicBezTo>
                    <a:pt x="307" y="202"/>
                    <a:pt x="306" y="195"/>
                    <a:pt x="307" y="189"/>
                  </a:cubicBezTo>
                  <a:cubicBezTo>
                    <a:pt x="309" y="180"/>
                    <a:pt x="304" y="171"/>
                    <a:pt x="302" y="162"/>
                  </a:cubicBezTo>
                  <a:cubicBezTo>
                    <a:pt x="300" y="154"/>
                    <a:pt x="296" y="147"/>
                    <a:pt x="293" y="140"/>
                  </a:cubicBezTo>
                  <a:cubicBezTo>
                    <a:pt x="291" y="134"/>
                    <a:pt x="287" y="129"/>
                    <a:pt x="285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6191253" y="3021014"/>
              <a:ext cx="227013" cy="280988"/>
            </a:xfrm>
            <a:custGeom>
              <a:avLst/>
              <a:gdLst>
                <a:gd name="T0" fmla="*/ 0 w 145"/>
                <a:gd name="T1" fmla="*/ 153 h 179"/>
                <a:gd name="T2" fmla="*/ 1 w 145"/>
                <a:gd name="T3" fmla="*/ 153 h 179"/>
                <a:gd name="T4" fmla="*/ 1 w 145"/>
                <a:gd name="T5" fmla="*/ 150 h 179"/>
                <a:gd name="T6" fmla="*/ 3 w 145"/>
                <a:gd name="T7" fmla="*/ 81 h 179"/>
                <a:gd name="T8" fmla="*/ 5 w 145"/>
                <a:gd name="T9" fmla="*/ 38 h 179"/>
                <a:gd name="T10" fmla="*/ 7 w 145"/>
                <a:gd name="T11" fmla="*/ 26 h 179"/>
                <a:gd name="T12" fmla="*/ 14 w 145"/>
                <a:gd name="T13" fmla="*/ 17 h 179"/>
                <a:gd name="T14" fmla="*/ 29 w 145"/>
                <a:gd name="T15" fmla="*/ 13 h 179"/>
                <a:gd name="T16" fmla="*/ 43 w 145"/>
                <a:gd name="T17" fmla="*/ 8 h 179"/>
                <a:gd name="T18" fmla="*/ 54 w 145"/>
                <a:gd name="T19" fmla="*/ 5 h 179"/>
                <a:gd name="T20" fmla="*/ 65 w 145"/>
                <a:gd name="T21" fmla="*/ 2 h 179"/>
                <a:gd name="T22" fmla="*/ 69 w 145"/>
                <a:gd name="T23" fmla="*/ 0 h 179"/>
                <a:gd name="T24" fmla="*/ 92 w 145"/>
                <a:gd name="T25" fmla="*/ 23 h 179"/>
                <a:gd name="T26" fmla="*/ 114 w 145"/>
                <a:gd name="T27" fmla="*/ 0 h 179"/>
                <a:gd name="T28" fmla="*/ 144 w 145"/>
                <a:gd name="T29" fmla="*/ 9 h 179"/>
                <a:gd name="T30" fmla="*/ 144 w 145"/>
                <a:gd name="T31" fmla="*/ 13 h 179"/>
                <a:gd name="T32" fmla="*/ 139 w 145"/>
                <a:gd name="T33" fmla="*/ 30 h 179"/>
                <a:gd name="T34" fmla="*/ 136 w 145"/>
                <a:gd name="T35" fmla="*/ 50 h 179"/>
                <a:gd name="T36" fmla="*/ 136 w 145"/>
                <a:gd name="T37" fmla="*/ 53 h 179"/>
                <a:gd name="T38" fmla="*/ 134 w 145"/>
                <a:gd name="T39" fmla="*/ 80 h 179"/>
                <a:gd name="T40" fmla="*/ 132 w 145"/>
                <a:gd name="T41" fmla="*/ 97 h 179"/>
                <a:gd name="T42" fmla="*/ 130 w 145"/>
                <a:gd name="T43" fmla="*/ 115 h 179"/>
                <a:gd name="T44" fmla="*/ 129 w 145"/>
                <a:gd name="T45" fmla="*/ 144 h 179"/>
                <a:gd name="T46" fmla="*/ 130 w 145"/>
                <a:gd name="T47" fmla="*/ 157 h 179"/>
                <a:gd name="T48" fmla="*/ 131 w 145"/>
                <a:gd name="T49" fmla="*/ 170 h 179"/>
                <a:gd name="T50" fmla="*/ 133 w 145"/>
                <a:gd name="T51" fmla="*/ 179 h 179"/>
                <a:gd name="T52" fmla="*/ 0 w 145"/>
                <a:gd name="T53" fmla="*/ 179 h 179"/>
                <a:gd name="T54" fmla="*/ 0 w 145"/>
                <a:gd name="T55" fmla="*/ 15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5" h="179">
                  <a:moveTo>
                    <a:pt x="0" y="153"/>
                  </a:moveTo>
                  <a:cubicBezTo>
                    <a:pt x="0" y="153"/>
                    <a:pt x="1" y="153"/>
                    <a:pt x="1" y="153"/>
                  </a:cubicBezTo>
                  <a:cubicBezTo>
                    <a:pt x="1" y="152"/>
                    <a:pt x="1" y="151"/>
                    <a:pt x="1" y="150"/>
                  </a:cubicBezTo>
                  <a:cubicBezTo>
                    <a:pt x="0" y="127"/>
                    <a:pt x="4" y="104"/>
                    <a:pt x="3" y="81"/>
                  </a:cubicBezTo>
                  <a:cubicBezTo>
                    <a:pt x="6" y="67"/>
                    <a:pt x="4" y="52"/>
                    <a:pt x="5" y="38"/>
                  </a:cubicBezTo>
                  <a:cubicBezTo>
                    <a:pt x="5" y="34"/>
                    <a:pt x="6" y="30"/>
                    <a:pt x="7" y="26"/>
                  </a:cubicBezTo>
                  <a:cubicBezTo>
                    <a:pt x="7" y="22"/>
                    <a:pt x="10" y="19"/>
                    <a:pt x="14" y="17"/>
                  </a:cubicBezTo>
                  <a:cubicBezTo>
                    <a:pt x="19" y="15"/>
                    <a:pt x="24" y="14"/>
                    <a:pt x="29" y="13"/>
                  </a:cubicBezTo>
                  <a:cubicBezTo>
                    <a:pt x="34" y="12"/>
                    <a:pt x="38" y="10"/>
                    <a:pt x="43" y="8"/>
                  </a:cubicBezTo>
                  <a:cubicBezTo>
                    <a:pt x="47" y="8"/>
                    <a:pt x="51" y="7"/>
                    <a:pt x="54" y="5"/>
                  </a:cubicBezTo>
                  <a:cubicBezTo>
                    <a:pt x="58" y="4"/>
                    <a:pt x="61" y="3"/>
                    <a:pt x="65" y="2"/>
                  </a:cubicBezTo>
                  <a:cubicBezTo>
                    <a:pt x="66" y="1"/>
                    <a:pt x="67" y="1"/>
                    <a:pt x="69" y="0"/>
                  </a:cubicBezTo>
                  <a:cubicBezTo>
                    <a:pt x="76" y="8"/>
                    <a:pt x="86" y="14"/>
                    <a:pt x="92" y="23"/>
                  </a:cubicBezTo>
                  <a:cubicBezTo>
                    <a:pt x="100" y="15"/>
                    <a:pt x="108" y="7"/>
                    <a:pt x="114" y="0"/>
                  </a:cubicBezTo>
                  <a:cubicBezTo>
                    <a:pt x="125" y="3"/>
                    <a:pt x="135" y="6"/>
                    <a:pt x="144" y="9"/>
                  </a:cubicBezTo>
                  <a:cubicBezTo>
                    <a:pt x="144" y="11"/>
                    <a:pt x="145" y="12"/>
                    <a:pt x="144" y="13"/>
                  </a:cubicBezTo>
                  <a:cubicBezTo>
                    <a:pt x="140" y="19"/>
                    <a:pt x="140" y="25"/>
                    <a:pt x="139" y="30"/>
                  </a:cubicBezTo>
                  <a:cubicBezTo>
                    <a:pt x="137" y="37"/>
                    <a:pt x="139" y="44"/>
                    <a:pt x="136" y="50"/>
                  </a:cubicBezTo>
                  <a:cubicBezTo>
                    <a:pt x="135" y="51"/>
                    <a:pt x="136" y="52"/>
                    <a:pt x="136" y="53"/>
                  </a:cubicBezTo>
                  <a:cubicBezTo>
                    <a:pt x="135" y="62"/>
                    <a:pt x="135" y="71"/>
                    <a:pt x="134" y="80"/>
                  </a:cubicBezTo>
                  <a:cubicBezTo>
                    <a:pt x="133" y="86"/>
                    <a:pt x="133" y="92"/>
                    <a:pt x="132" y="97"/>
                  </a:cubicBezTo>
                  <a:cubicBezTo>
                    <a:pt x="130" y="103"/>
                    <a:pt x="132" y="109"/>
                    <a:pt x="130" y="115"/>
                  </a:cubicBezTo>
                  <a:cubicBezTo>
                    <a:pt x="128" y="124"/>
                    <a:pt x="129" y="134"/>
                    <a:pt x="129" y="144"/>
                  </a:cubicBezTo>
                  <a:cubicBezTo>
                    <a:pt x="129" y="148"/>
                    <a:pt x="130" y="153"/>
                    <a:pt x="130" y="157"/>
                  </a:cubicBezTo>
                  <a:cubicBezTo>
                    <a:pt x="131" y="161"/>
                    <a:pt x="130" y="166"/>
                    <a:pt x="131" y="170"/>
                  </a:cubicBezTo>
                  <a:cubicBezTo>
                    <a:pt x="131" y="173"/>
                    <a:pt x="132" y="176"/>
                    <a:pt x="133" y="179"/>
                  </a:cubicBezTo>
                  <a:cubicBezTo>
                    <a:pt x="88" y="179"/>
                    <a:pt x="44" y="179"/>
                    <a:pt x="0" y="179"/>
                  </a:cubicBezTo>
                  <a:cubicBezTo>
                    <a:pt x="0" y="171"/>
                    <a:pt x="0" y="162"/>
                    <a:pt x="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6792916" y="2584451"/>
              <a:ext cx="180975" cy="228600"/>
            </a:xfrm>
            <a:custGeom>
              <a:avLst/>
              <a:gdLst>
                <a:gd name="T0" fmla="*/ 68 w 116"/>
                <a:gd name="T1" fmla="*/ 0 h 146"/>
                <a:gd name="T2" fmla="*/ 69 w 116"/>
                <a:gd name="T3" fmla="*/ 2 h 146"/>
                <a:gd name="T4" fmla="*/ 92 w 116"/>
                <a:gd name="T5" fmla="*/ 13 h 146"/>
                <a:gd name="T6" fmla="*/ 111 w 116"/>
                <a:gd name="T7" fmla="*/ 40 h 146"/>
                <a:gd name="T8" fmla="*/ 112 w 116"/>
                <a:gd name="T9" fmla="*/ 61 h 146"/>
                <a:gd name="T10" fmla="*/ 112 w 116"/>
                <a:gd name="T11" fmla="*/ 62 h 146"/>
                <a:gd name="T12" fmla="*/ 103 w 116"/>
                <a:gd name="T13" fmla="*/ 100 h 146"/>
                <a:gd name="T14" fmla="*/ 87 w 116"/>
                <a:gd name="T15" fmla="*/ 128 h 146"/>
                <a:gd name="T16" fmla="*/ 72 w 116"/>
                <a:gd name="T17" fmla="*/ 141 h 146"/>
                <a:gd name="T18" fmla="*/ 63 w 116"/>
                <a:gd name="T19" fmla="*/ 145 h 146"/>
                <a:gd name="T20" fmla="*/ 37 w 116"/>
                <a:gd name="T21" fmla="*/ 138 h 146"/>
                <a:gd name="T22" fmla="*/ 18 w 116"/>
                <a:gd name="T23" fmla="*/ 116 h 146"/>
                <a:gd name="T24" fmla="*/ 3 w 116"/>
                <a:gd name="T25" fmla="*/ 75 h 146"/>
                <a:gd name="T26" fmla="*/ 1 w 116"/>
                <a:gd name="T27" fmla="*/ 65 h 146"/>
                <a:gd name="T28" fmla="*/ 0 w 116"/>
                <a:gd name="T29" fmla="*/ 56 h 146"/>
                <a:gd name="T30" fmla="*/ 10 w 116"/>
                <a:gd name="T31" fmla="*/ 23 h 146"/>
                <a:gd name="T32" fmla="*/ 18 w 116"/>
                <a:gd name="T33" fmla="*/ 14 h 146"/>
                <a:gd name="T34" fmla="*/ 39 w 116"/>
                <a:gd name="T35" fmla="*/ 2 h 146"/>
                <a:gd name="T36" fmla="*/ 44 w 116"/>
                <a:gd name="T37" fmla="*/ 0 h 146"/>
                <a:gd name="T38" fmla="*/ 68 w 116"/>
                <a:gd name="T3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46">
                  <a:moveTo>
                    <a:pt x="68" y="0"/>
                  </a:moveTo>
                  <a:cubicBezTo>
                    <a:pt x="69" y="1"/>
                    <a:pt x="69" y="2"/>
                    <a:pt x="69" y="2"/>
                  </a:cubicBezTo>
                  <a:cubicBezTo>
                    <a:pt x="78" y="3"/>
                    <a:pt x="85" y="7"/>
                    <a:pt x="92" y="13"/>
                  </a:cubicBezTo>
                  <a:cubicBezTo>
                    <a:pt x="102" y="21"/>
                    <a:pt x="108" y="28"/>
                    <a:pt x="111" y="40"/>
                  </a:cubicBezTo>
                  <a:cubicBezTo>
                    <a:pt x="112" y="47"/>
                    <a:pt x="116" y="54"/>
                    <a:pt x="112" y="61"/>
                  </a:cubicBezTo>
                  <a:cubicBezTo>
                    <a:pt x="111" y="62"/>
                    <a:pt x="112" y="62"/>
                    <a:pt x="112" y="62"/>
                  </a:cubicBezTo>
                  <a:cubicBezTo>
                    <a:pt x="112" y="76"/>
                    <a:pt x="107" y="88"/>
                    <a:pt x="103" y="100"/>
                  </a:cubicBezTo>
                  <a:cubicBezTo>
                    <a:pt x="99" y="110"/>
                    <a:pt x="94" y="120"/>
                    <a:pt x="87" y="128"/>
                  </a:cubicBezTo>
                  <a:cubicBezTo>
                    <a:pt x="82" y="133"/>
                    <a:pt x="77" y="137"/>
                    <a:pt x="72" y="141"/>
                  </a:cubicBezTo>
                  <a:cubicBezTo>
                    <a:pt x="69" y="143"/>
                    <a:pt x="66" y="144"/>
                    <a:pt x="63" y="145"/>
                  </a:cubicBezTo>
                  <a:cubicBezTo>
                    <a:pt x="53" y="146"/>
                    <a:pt x="45" y="144"/>
                    <a:pt x="37" y="138"/>
                  </a:cubicBezTo>
                  <a:cubicBezTo>
                    <a:pt x="29" y="133"/>
                    <a:pt x="23" y="124"/>
                    <a:pt x="18" y="116"/>
                  </a:cubicBezTo>
                  <a:cubicBezTo>
                    <a:pt x="10" y="103"/>
                    <a:pt x="6" y="89"/>
                    <a:pt x="3" y="75"/>
                  </a:cubicBezTo>
                  <a:cubicBezTo>
                    <a:pt x="2" y="71"/>
                    <a:pt x="1" y="68"/>
                    <a:pt x="1" y="65"/>
                  </a:cubicBezTo>
                  <a:cubicBezTo>
                    <a:pt x="1" y="62"/>
                    <a:pt x="0" y="59"/>
                    <a:pt x="0" y="56"/>
                  </a:cubicBezTo>
                  <a:cubicBezTo>
                    <a:pt x="0" y="44"/>
                    <a:pt x="3" y="33"/>
                    <a:pt x="10" y="23"/>
                  </a:cubicBezTo>
                  <a:cubicBezTo>
                    <a:pt x="13" y="20"/>
                    <a:pt x="15" y="16"/>
                    <a:pt x="18" y="14"/>
                  </a:cubicBezTo>
                  <a:cubicBezTo>
                    <a:pt x="24" y="9"/>
                    <a:pt x="32" y="6"/>
                    <a:pt x="39" y="2"/>
                  </a:cubicBezTo>
                  <a:cubicBezTo>
                    <a:pt x="40" y="1"/>
                    <a:pt x="43" y="4"/>
                    <a:pt x="44" y="0"/>
                  </a:cubicBezTo>
                  <a:cubicBezTo>
                    <a:pt x="52" y="0"/>
                    <a:pt x="60" y="0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7118353" y="3027364"/>
              <a:ext cx="225425" cy="376238"/>
            </a:xfrm>
            <a:custGeom>
              <a:avLst/>
              <a:gdLst>
                <a:gd name="T0" fmla="*/ 137 w 144"/>
                <a:gd name="T1" fmla="*/ 240 h 240"/>
                <a:gd name="T2" fmla="*/ 0 w 144"/>
                <a:gd name="T3" fmla="*/ 240 h 240"/>
                <a:gd name="T4" fmla="*/ 9 w 144"/>
                <a:gd name="T5" fmla="*/ 229 h 240"/>
                <a:gd name="T6" fmla="*/ 17 w 144"/>
                <a:gd name="T7" fmla="*/ 211 h 240"/>
                <a:gd name="T8" fmla="*/ 23 w 144"/>
                <a:gd name="T9" fmla="*/ 187 h 240"/>
                <a:gd name="T10" fmla="*/ 28 w 144"/>
                <a:gd name="T11" fmla="*/ 168 h 240"/>
                <a:gd name="T12" fmla="*/ 31 w 144"/>
                <a:gd name="T13" fmla="*/ 153 h 240"/>
                <a:gd name="T14" fmla="*/ 34 w 144"/>
                <a:gd name="T15" fmla="*/ 143 h 240"/>
                <a:gd name="T16" fmla="*/ 36 w 144"/>
                <a:gd name="T17" fmla="*/ 133 h 240"/>
                <a:gd name="T18" fmla="*/ 42 w 144"/>
                <a:gd name="T19" fmla="*/ 109 h 240"/>
                <a:gd name="T20" fmla="*/ 43 w 144"/>
                <a:gd name="T21" fmla="*/ 102 h 240"/>
                <a:gd name="T22" fmla="*/ 45 w 144"/>
                <a:gd name="T23" fmla="*/ 96 h 240"/>
                <a:gd name="T24" fmla="*/ 47 w 144"/>
                <a:gd name="T25" fmla="*/ 83 h 240"/>
                <a:gd name="T26" fmla="*/ 50 w 144"/>
                <a:gd name="T27" fmla="*/ 71 h 240"/>
                <a:gd name="T28" fmla="*/ 49 w 144"/>
                <a:gd name="T29" fmla="*/ 53 h 240"/>
                <a:gd name="T30" fmla="*/ 45 w 144"/>
                <a:gd name="T31" fmla="*/ 40 h 240"/>
                <a:gd name="T32" fmla="*/ 41 w 144"/>
                <a:gd name="T33" fmla="*/ 27 h 240"/>
                <a:gd name="T34" fmla="*/ 39 w 144"/>
                <a:gd name="T35" fmla="*/ 20 h 240"/>
                <a:gd name="T36" fmla="*/ 37 w 144"/>
                <a:gd name="T37" fmla="*/ 14 h 240"/>
                <a:gd name="T38" fmla="*/ 46 w 144"/>
                <a:gd name="T39" fmla="*/ 22 h 240"/>
                <a:gd name="T40" fmla="*/ 65 w 144"/>
                <a:gd name="T41" fmla="*/ 2 h 240"/>
                <a:gd name="T42" fmla="*/ 85 w 144"/>
                <a:gd name="T43" fmla="*/ 5 h 240"/>
                <a:gd name="T44" fmla="*/ 97 w 144"/>
                <a:gd name="T45" fmla="*/ 8 h 240"/>
                <a:gd name="T46" fmla="*/ 108 w 144"/>
                <a:gd name="T47" fmla="*/ 12 h 240"/>
                <a:gd name="T48" fmla="*/ 122 w 144"/>
                <a:gd name="T49" fmla="*/ 15 h 240"/>
                <a:gd name="T50" fmla="*/ 133 w 144"/>
                <a:gd name="T51" fmla="*/ 30 h 240"/>
                <a:gd name="T52" fmla="*/ 134 w 144"/>
                <a:gd name="T53" fmla="*/ 41 h 240"/>
                <a:gd name="T54" fmla="*/ 135 w 144"/>
                <a:gd name="T55" fmla="*/ 51 h 240"/>
                <a:gd name="T56" fmla="*/ 136 w 144"/>
                <a:gd name="T57" fmla="*/ 65 h 240"/>
                <a:gd name="T58" fmla="*/ 138 w 144"/>
                <a:gd name="T59" fmla="*/ 76 h 240"/>
                <a:gd name="T60" fmla="*/ 139 w 144"/>
                <a:gd name="T61" fmla="*/ 87 h 240"/>
                <a:gd name="T62" fmla="*/ 139 w 144"/>
                <a:gd name="T63" fmla="*/ 90 h 240"/>
                <a:gd name="T64" fmla="*/ 141 w 144"/>
                <a:gd name="T65" fmla="*/ 115 h 240"/>
                <a:gd name="T66" fmla="*/ 142 w 144"/>
                <a:gd name="T67" fmla="*/ 153 h 240"/>
                <a:gd name="T68" fmla="*/ 141 w 144"/>
                <a:gd name="T69" fmla="*/ 194 h 240"/>
                <a:gd name="T70" fmla="*/ 140 w 144"/>
                <a:gd name="T71" fmla="*/ 231 h 240"/>
                <a:gd name="T72" fmla="*/ 137 w 144"/>
                <a:gd name="T7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4" h="240">
                  <a:moveTo>
                    <a:pt x="137" y="240"/>
                  </a:moveTo>
                  <a:cubicBezTo>
                    <a:pt x="91" y="240"/>
                    <a:pt x="46" y="240"/>
                    <a:pt x="0" y="240"/>
                  </a:cubicBezTo>
                  <a:cubicBezTo>
                    <a:pt x="2" y="236"/>
                    <a:pt x="8" y="234"/>
                    <a:pt x="9" y="229"/>
                  </a:cubicBezTo>
                  <a:cubicBezTo>
                    <a:pt x="14" y="225"/>
                    <a:pt x="16" y="218"/>
                    <a:pt x="17" y="211"/>
                  </a:cubicBezTo>
                  <a:cubicBezTo>
                    <a:pt x="19" y="203"/>
                    <a:pt x="22" y="195"/>
                    <a:pt x="23" y="187"/>
                  </a:cubicBezTo>
                  <a:cubicBezTo>
                    <a:pt x="24" y="181"/>
                    <a:pt x="27" y="175"/>
                    <a:pt x="28" y="168"/>
                  </a:cubicBezTo>
                  <a:cubicBezTo>
                    <a:pt x="28" y="163"/>
                    <a:pt x="31" y="159"/>
                    <a:pt x="31" y="153"/>
                  </a:cubicBezTo>
                  <a:cubicBezTo>
                    <a:pt x="32" y="150"/>
                    <a:pt x="34" y="147"/>
                    <a:pt x="34" y="143"/>
                  </a:cubicBezTo>
                  <a:cubicBezTo>
                    <a:pt x="35" y="140"/>
                    <a:pt x="35" y="136"/>
                    <a:pt x="36" y="133"/>
                  </a:cubicBezTo>
                  <a:cubicBezTo>
                    <a:pt x="39" y="125"/>
                    <a:pt x="40" y="117"/>
                    <a:pt x="42" y="109"/>
                  </a:cubicBezTo>
                  <a:cubicBezTo>
                    <a:pt x="43" y="106"/>
                    <a:pt x="43" y="104"/>
                    <a:pt x="43" y="102"/>
                  </a:cubicBezTo>
                  <a:cubicBezTo>
                    <a:pt x="44" y="100"/>
                    <a:pt x="45" y="98"/>
                    <a:pt x="45" y="96"/>
                  </a:cubicBezTo>
                  <a:cubicBezTo>
                    <a:pt x="45" y="92"/>
                    <a:pt x="48" y="88"/>
                    <a:pt x="47" y="83"/>
                  </a:cubicBezTo>
                  <a:cubicBezTo>
                    <a:pt x="51" y="80"/>
                    <a:pt x="46" y="74"/>
                    <a:pt x="50" y="71"/>
                  </a:cubicBezTo>
                  <a:cubicBezTo>
                    <a:pt x="49" y="65"/>
                    <a:pt x="51" y="59"/>
                    <a:pt x="49" y="53"/>
                  </a:cubicBezTo>
                  <a:cubicBezTo>
                    <a:pt x="47" y="49"/>
                    <a:pt x="47" y="44"/>
                    <a:pt x="45" y="40"/>
                  </a:cubicBezTo>
                  <a:cubicBezTo>
                    <a:pt x="44" y="36"/>
                    <a:pt x="43" y="31"/>
                    <a:pt x="41" y="27"/>
                  </a:cubicBezTo>
                  <a:cubicBezTo>
                    <a:pt x="40" y="25"/>
                    <a:pt x="39" y="22"/>
                    <a:pt x="39" y="20"/>
                  </a:cubicBezTo>
                  <a:cubicBezTo>
                    <a:pt x="38" y="19"/>
                    <a:pt x="38" y="17"/>
                    <a:pt x="37" y="14"/>
                  </a:cubicBezTo>
                  <a:cubicBezTo>
                    <a:pt x="41" y="17"/>
                    <a:pt x="44" y="20"/>
                    <a:pt x="46" y="22"/>
                  </a:cubicBezTo>
                  <a:cubicBezTo>
                    <a:pt x="53" y="14"/>
                    <a:pt x="60" y="7"/>
                    <a:pt x="65" y="2"/>
                  </a:cubicBezTo>
                  <a:cubicBezTo>
                    <a:pt x="74" y="0"/>
                    <a:pt x="80" y="4"/>
                    <a:pt x="85" y="5"/>
                  </a:cubicBezTo>
                  <a:cubicBezTo>
                    <a:pt x="89" y="6"/>
                    <a:pt x="93" y="8"/>
                    <a:pt x="97" y="8"/>
                  </a:cubicBezTo>
                  <a:cubicBezTo>
                    <a:pt x="101" y="9"/>
                    <a:pt x="104" y="11"/>
                    <a:pt x="108" y="12"/>
                  </a:cubicBezTo>
                  <a:cubicBezTo>
                    <a:pt x="113" y="13"/>
                    <a:pt x="117" y="15"/>
                    <a:pt x="122" y="15"/>
                  </a:cubicBezTo>
                  <a:cubicBezTo>
                    <a:pt x="127" y="17"/>
                    <a:pt x="132" y="24"/>
                    <a:pt x="133" y="30"/>
                  </a:cubicBezTo>
                  <a:cubicBezTo>
                    <a:pt x="133" y="34"/>
                    <a:pt x="134" y="37"/>
                    <a:pt x="134" y="41"/>
                  </a:cubicBezTo>
                  <a:cubicBezTo>
                    <a:pt x="135" y="44"/>
                    <a:pt x="133" y="48"/>
                    <a:pt x="135" y="51"/>
                  </a:cubicBezTo>
                  <a:cubicBezTo>
                    <a:pt x="137" y="56"/>
                    <a:pt x="135" y="60"/>
                    <a:pt x="136" y="65"/>
                  </a:cubicBezTo>
                  <a:cubicBezTo>
                    <a:pt x="136" y="69"/>
                    <a:pt x="137" y="73"/>
                    <a:pt x="138" y="76"/>
                  </a:cubicBezTo>
                  <a:cubicBezTo>
                    <a:pt x="138" y="80"/>
                    <a:pt x="137" y="84"/>
                    <a:pt x="139" y="87"/>
                  </a:cubicBezTo>
                  <a:cubicBezTo>
                    <a:pt x="140" y="87"/>
                    <a:pt x="139" y="89"/>
                    <a:pt x="139" y="90"/>
                  </a:cubicBezTo>
                  <a:cubicBezTo>
                    <a:pt x="140" y="98"/>
                    <a:pt x="140" y="107"/>
                    <a:pt x="141" y="115"/>
                  </a:cubicBezTo>
                  <a:cubicBezTo>
                    <a:pt x="144" y="128"/>
                    <a:pt x="144" y="140"/>
                    <a:pt x="142" y="153"/>
                  </a:cubicBezTo>
                  <a:cubicBezTo>
                    <a:pt x="141" y="167"/>
                    <a:pt x="143" y="180"/>
                    <a:pt x="141" y="194"/>
                  </a:cubicBezTo>
                  <a:cubicBezTo>
                    <a:pt x="139" y="207"/>
                    <a:pt x="140" y="219"/>
                    <a:pt x="140" y="231"/>
                  </a:cubicBezTo>
                  <a:cubicBezTo>
                    <a:pt x="139" y="235"/>
                    <a:pt x="139" y="238"/>
                    <a:pt x="137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6418266" y="3028951"/>
              <a:ext cx="198438" cy="331788"/>
            </a:xfrm>
            <a:custGeom>
              <a:avLst/>
              <a:gdLst>
                <a:gd name="T0" fmla="*/ 76 w 127"/>
                <a:gd name="T1" fmla="*/ 0 h 212"/>
                <a:gd name="T2" fmla="*/ 96 w 127"/>
                <a:gd name="T3" fmla="*/ 20 h 212"/>
                <a:gd name="T4" fmla="*/ 97 w 127"/>
                <a:gd name="T5" fmla="*/ 21 h 212"/>
                <a:gd name="T6" fmla="*/ 101 w 127"/>
                <a:gd name="T7" fmla="*/ 18 h 212"/>
                <a:gd name="T8" fmla="*/ 106 w 127"/>
                <a:gd name="T9" fmla="*/ 13 h 212"/>
                <a:gd name="T10" fmla="*/ 105 w 127"/>
                <a:gd name="T11" fmla="*/ 19 h 212"/>
                <a:gd name="T12" fmla="*/ 95 w 127"/>
                <a:gd name="T13" fmla="*/ 51 h 212"/>
                <a:gd name="T14" fmla="*/ 94 w 127"/>
                <a:gd name="T15" fmla="*/ 67 h 212"/>
                <a:gd name="T16" fmla="*/ 96 w 127"/>
                <a:gd name="T17" fmla="*/ 81 h 212"/>
                <a:gd name="T18" fmla="*/ 99 w 127"/>
                <a:gd name="T19" fmla="*/ 93 h 212"/>
                <a:gd name="T20" fmla="*/ 106 w 127"/>
                <a:gd name="T21" fmla="*/ 123 h 212"/>
                <a:gd name="T22" fmla="*/ 110 w 127"/>
                <a:gd name="T23" fmla="*/ 142 h 212"/>
                <a:gd name="T24" fmla="*/ 115 w 127"/>
                <a:gd name="T25" fmla="*/ 165 h 212"/>
                <a:gd name="T26" fmla="*/ 122 w 127"/>
                <a:gd name="T27" fmla="*/ 189 h 212"/>
                <a:gd name="T28" fmla="*/ 126 w 127"/>
                <a:gd name="T29" fmla="*/ 205 h 212"/>
                <a:gd name="T30" fmla="*/ 127 w 127"/>
                <a:gd name="T31" fmla="*/ 212 h 212"/>
                <a:gd name="T32" fmla="*/ 120 w 127"/>
                <a:gd name="T33" fmla="*/ 212 h 212"/>
                <a:gd name="T34" fmla="*/ 14 w 127"/>
                <a:gd name="T35" fmla="*/ 212 h 212"/>
                <a:gd name="T36" fmla="*/ 9 w 127"/>
                <a:gd name="T37" fmla="*/ 212 h 212"/>
                <a:gd name="T38" fmla="*/ 4 w 127"/>
                <a:gd name="T39" fmla="*/ 208 h 212"/>
                <a:gd name="T40" fmla="*/ 4 w 127"/>
                <a:gd name="T41" fmla="*/ 193 h 212"/>
                <a:gd name="T42" fmla="*/ 3 w 127"/>
                <a:gd name="T43" fmla="*/ 155 h 212"/>
                <a:gd name="T44" fmla="*/ 1 w 127"/>
                <a:gd name="T45" fmla="*/ 127 h 212"/>
                <a:gd name="T46" fmla="*/ 3 w 127"/>
                <a:gd name="T47" fmla="*/ 114 h 212"/>
                <a:gd name="T48" fmla="*/ 4 w 127"/>
                <a:gd name="T49" fmla="*/ 100 h 212"/>
                <a:gd name="T50" fmla="*/ 4 w 127"/>
                <a:gd name="T51" fmla="*/ 98 h 212"/>
                <a:gd name="T52" fmla="*/ 7 w 127"/>
                <a:gd name="T53" fmla="*/ 72 h 212"/>
                <a:gd name="T54" fmla="*/ 8 w 127"/>
                <a:gd name="T55" fmla="*/ 55 h 212"/>
                <a:gd name="T56" fmla="*/ 10 w 127"/>
                <a:gd name="T57" fmla="*/ 38 h 212"/>
                <a:gd name="T58" fmla="*/ 11 w 127"/>
                <a:gd name="T59" fmla="*/ 32 h 212"/>
                <a:gd name="T60" fmla="*/ 11 w 127"/>
                <a:gd name="T61" fmla="*/ 26 h 212"/>
                <a:gd name="T62" fmla="*/ 23 w 127"/>
                <a:gd name="T63" fmla="*/ 14 h 212"/>
                <a:gd name="T64" fmla="*/ 68 w 127"/>
                <a:gd name="T65" fmla="*/ 1 h 212"/>
                <a:gd name="T66" fmla="*/ 76 w 127"/>
                <a:gd name="T6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212">
                  <a:moveTo>
                    <a:pt x="76" y="0"/>
                  </a:moveTo>
                  <a:cubicBezTo>
                    <a:pt x="83" y="7"/>
                    <a:pt x="89" y="14"/>
                    <a:pt x="96" y="20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98" y="20"/>
                    <a:pt x="100" y="19"/>
                    <a:pt x="101" y="18"/>
                  </a:cubicBezTo>
                  <a:cubicBezTo>
                    <a:pt x="103" y="17"/>
                    <a:pt x="104" y="15"/>
                    <a:pt x="106" y="13"/>
                  </a:cubicBezTo>
                  <a:cubicBezTo>
                    <a:pt x="106" y="16"/>
                    <a:pt x="106" y="18"/>
                    <a:pt x="105" y="19"/>
                  </a:cubicBezTo>
                  <a:cubicBezTo>
                    <a:pt x="101" y="30"/>
                    <a:pt x="97" y="40"/>
                    <a:pt x="95" y="51"/>
                  </a:cubicBezTo>
                  <a:cubicBezTo>
                    <a:pt x="94" y="57"/>
                    <a:pt x="94" y="62"/>
                    <a:pt x="94" y="67"/>
                  </a:cubicBezTo>
                  <a:cubicBezTo>
                    <a:pt x="94" y="72"/>
                    <a:pt x="95" y="76"/>
                    <a:pt x="96" y="81"/>
                  </a:cubicBezTo>
                  <a:cubicBezTo>
                    <a:pt x="98" y="85"/>
                    <a:pt x="98" y="89"/>
                    <a:pt x="99" y="93"/>
                  </a:cubicBezTo>
                  <a:cubicBezTo>
                    <a:pt x="101" y="103"/>
                    <a:pt x="103" y="113"/>
                    <a:pt x="106" y="123"/>
                  </a:cubicBezTo>
                  <a:cubicBezTo>
                    <a:pt x="107" y="129"/>
                    <a:pt x="108" y="135"/>
                    <a:pt x="110" y="142"/>
                  </a:cubicBezTo>
                  <a:cubicBezTo>
                    <a:pt x="111" y="149"/>
                    <a:pt x="113" y="157"/>
                    <a:pt x="115" y="165"/>
                  </a:cubicBezTo>
                  <a:cubicBezTo>
                    <a:pt x="117" y="173"/>
                    <a:pt x="119" y="181"/>
                    <a:pt x="122" y="189"/>
                  </a:cubicBezTo>
                  <a:cubicBezTo>
                    <a:pt x="123" y="194"/>
                    <a:pt x="125" y="200"/>
                    <a:pt x="126" y="205"/>
                  </a:cubicBezTo>
                  <a:cubicBezTo>
                    <a:pt x="126" y="207"/>
                    <a:pt x="127" y="210"/>
                    <a:pt x="127" y="212"/>
                  </a:cubicBezTo>
                  <a:cubicBezTo>
                    <a:pt x="124" y="212"/>
                    <a:pt x="122" y="212"/>
                    <a:pt x="120" y="212"/>
                  </a:cubicBezTo>
                  <a:cubicBezTo>
                    <a:pt x="85" y="212"/>
                    <a:pt x="49" y="212"/>
                    <a:pt x="14" y="212"/>
                  </a:cubicBezTo>
                  <a:cubicBezTo>
                    <a:pt x="12" y="212"/>
                    <a:pt x="10" y="212"/>
                    <a:pt x="9" y="212"/>
                  </a:cubicBezTo>
                  <a:cubicBezTo>
                    <a:pt x="6" y="212"/>
                    <a:pt x="4" y="211"/>
                    <a:pt x="4" y="208"/>
                  </a:cubicBezTo>
                  <a:cubicBezTo>
                    <a:pt x="4" y="203"/>
                    <a:pt x="4" y="198"/>
                    <a:pt x="4" y="193"/>
                  </a:cubicBezTo>
                  <a:cubicBezTo>
                    <a:pt x="5" y="180"/>
                    <a:pt x="1" y="168"/>
                    <a:pt x="3" y="155"/>
                  </a:cubicBezTo>
                  <a:cubicBezTo>
                    <a:pt x="0" y="146"/>
                    <a:pt x="2" y="137"/>
                    <a:pt x="1" y="127"/>
                  </a:cubicBezTo>
                  <a:cubicBezTo>
                    <a:pt x="1" y="123"/>
                    <a:pt x="2" y="118"/>
                    <a:pt x="3" y="114"/>
                  </a:cubicBezTo>
                  <a:cubicBezTo>
                    <a:pt x="3" y="109"/>
                    <a:pt x="1" y="105"/>
                    <a:pt x="4" y="100"/>
                  </a:cubicBezTo>
                  <a:cubicBezTo>
                    <a:pt x="5" y="100"/>
                    <a:pt x="5" y="99"/>
                    <a:pt x="4" y="98"/>
                  </a:cubicBezTo>
                  <a:cubicBezTo>
                    <a:pt x="3" y="89"/>
                    <a:pt x="6" y="81"/>
                    <a:pt x="7" y="72"/>
                  </a:cubicBezTo>
                  <a:cubicBezTo>
                    <a:pt x="7" y="66"/>
                    <a:pt x="7" y="60"/>
                    <a:pt x="8" y="55"/>
                  </a:cubicBezTo>
                  <a:cubicBezTo>
                    <a:pt x="10" y="49"/>
                    <a:pt x="9" y="44"/>
                    <a:pt x="10" y="38"/>
                  </a:cubicBezTo>
                  <a:cubicBezTo>
                    <a:pt x="10" y="36"/>
                    <a:pt x="11" y="34"/>
                    <a:pt x="11" y="32"/>
                  </a:cubicBezTo>
                  <a:cubicBezTo>
                    <a:pt x="12" y="30"/>
                    <a:pt x="11" y="28"/>
                    <a:pt x="11" y="26"/>
                  </a:cubicBezTo>
                  <a:cubicBezTo>
                    <a:pt x="13" y="20"/>
                    <a:pt x="17" y="15"/>
                    <a:pt x="23" y="14"/>
                  </a:cubicBezTo>
                  <a:cubicBezTo>
                    <a:pt x="39" y="11"/>
                    <a:pt x="54" y="6"/>
                    <a:pt x="68" y="1"/>
                  </a:cubicBezTo>
                  <a:cubicBezTo>
                    <a:pt x="71" y="0"/>
                    <a:pt x="73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7129466" y="2855914"/>
              <a:ext cx="122238" cy="157163"/>
            </a:xfrm>
            <a:custGeom>
              <a:avLst/>
              <a:gdLst>
                <a:gd name="T0" fmla="*/ 77 w 78"/>
                <a:gd name="T1" fmla="*/ 37 h 101"/>
                <a:gd name="T2" fmla="*/ 72 w 78"/>
                <a:gd name="T3" fmla="*/ 66 h 101"/>
                <a:gd name="T4" fmla="*/ 59 w 78"/>
                <a:gd name="T5" fmla="*/ 89 h 101"/>
                <a:gd name="T6" fmla="*/ 45 w 78"/>
                <a:gd name="T7" fmla="*/ 99 h 101"/>
                <a:gd name="T8" fmla="*/ 25 w 78"/>
                <a:gd name="T9" fmla="*/ 94 h 101"/>
                <a:gd name="T10" fmla="*/ 16 w 78"/>
                <a:gd name="T11" fmla="*/ 84 h 101"/>
                <a:gd name="T12" fmla="*/ 3 w 78"/>
                <a:gd name="T13" fmla="*/ 55 h 101"/>
                <a:gd name="T14" fmla="*/ 2 w 78"/>
                <a:gd name="T15" fmla="*/ 34 h 101"/>
                <a:gd name="T16" fmla="*/ 4 w 78"/>
                <a:gd name="T17" fmla="*/ 25 h 101"/>
                <a:gd name="T18" fmla="*/ 32 w 78"/>
                <a:gd name="T19" fmla="*/ 3 h 101"/>
                <a:gd name="T20" fmla="*/ 43 w 78"/>
                <a:gd name="T21" fmla="*/ 1 h 101"/>
                <a:gd name="T22" fmla="*/ 59 w 78"/>
                <a:gd name="T23" fmla="*/ 6 h 101"/>
                <a:gd name="T24" fmla="*/ 77 w 78"/>
                <a:gd name="T25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1">
                  <a:moveTo>
                    <a:pt x="77" y="37"/>
                  </a:moveTo>
                  <a:cubicBezTo>
                    <a:pt x="77" y="49"/>
                    <a:pt x="74" y="58"/>
                    <a:pt x="72" y="66"/>
                  </a:cubicBezTo>
                  <a:cubicBezTo>
                    <a:pt x="69" y="75"/>
                    <a:pt x="64" y="82"/>
                    <a:pt x="59" y="89"/>
                  </a:cubicBezTo>
                  <a:cubicBezTo>
                    <a:pt x="56" y="94"/>
                    <a:pt x="51" y="97"/>
                    <a:pt x="45" y="99"/>
                  </a:cubicBezTo>
                  <a:cubicBezTo>
                    <a:pt x="38" y="101"/>
                    <a:pt x="30" y="99"/>
                    <a:pt x="25" y="94"/>
                  </a:cubicBezTo>
                  <a:cubicBezTo>
                    <a:pt x="21" y="91"/>
                    <a:pt x="19" y="87"/>
                    <a:pt x="16" y="84"/>
                  </a:cubicBezTo>
                  <a:cubicBezTo>
                    <a:pt x="10" y="75"/>
                    <a:pt x="8" y="65"/>
                    <a:pt x="3" y="55"/>
                  </a:cubicBezTo>
                  <a:cubicBezTo>
                    <a:pt x="3" y="48"/>
                    <a:pt x="0" y="41"/>
                    <a:pt x="2" y="34"/>
                  </a:cubicBezTo>
                  <a:cubicBezTo>
                    <a:pt x="2" y="31"/>
                    <a:pt x="3" y="28"/>
                    <a:pt x="4" y="25"/>
                  </a:cubicBezTo>
                  <a:cubicBezTo>
                    <a:pt x="10" y="14"/>
                    <a:pt x="18" y="4"/>
                    <a:pt x="32" y="3"/>
                  </a:cubicBezTo>
                  <a:cubicBezTo>
                    <a:pt x="36" y="2"/>
                    <a:pt x="40" y="0"/>
                    <a:pt x="43" y="1"/>
                  </a:cubicBezTo>
                  <a:cubicBezTo>
                    <a:pt x="48" y="3"/>
                    <a:pt x="54" y="3"/>
                    <a:pt x="59" y="6"/>
                  </a:cubicBezTo>
                  <a:cubicBezTo>
                    <a:pt x="71" y="14"/>
                    <a:pt x="78" y="27"/>
                    <a:pt x="7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6510341" y="2855914"/>
              <a:ext cx="120650" cy="157163"/>
            </a:xfrm>
            <a:custGeom>
              <a:avLst/>
              <a:gdLst>
                <a:gd name="T0" fmla="*/ 77 w 77"/>
                <a:gd name="T1" fmla="*/ 37 h 101"/>
                <a:gd name="T2" fmla="*/ 71 w 77"/>
                <a:gd name="T3" fmla="*/ 66 h 101"/>
                <a:gd name="T4" fmla="*/ 58 w 77"/>
                <a:gd name="T5" fmla="*/ 89 h 101"/>
                <a:gd name="T6" fmla="*/ 45 w 77"/>
                <a:gd name="T7" fmla="*/ 98 h 101"/>
                <a:gd name="T8" fmla="*/ 27 w 77"/>
                <a:gd name="T9" fmla="*/ 96 h 101"/>
                <a:gd name="T10" fmla="*/ 9 w 77"/>
                <a:gd name="T11" fmla="*/ 73 h 101"/>
                <a:gd name="T12" fmla="*/ 2 w 77"/>
                <a:gd name="T13" fmla="*/ 50 h 101"/>
                <a:gd name="T14" fmla="*/ 1 w 77"/>
                <a:gd name="T15" fmla="*/ 37 h 101"/>
                <a:gd name="T16" fmla="*/ 10 w 77"/>
                <a:gd name="T17" fmla="*/ 13 h 101"/>
                <a:gd name="T18" fmla="*/ 39 w 77"/>
                <a:gd name="T19" fmla="*/ 1 h 101"/>
                <a:gd name="T20" fmla="*/ 64 w 77"/>
                <a:gd name="T21" fmla="*/ 12 h 101"/>
                <a:gd name="T22" fmla="*/ 75 w 77"/>
                <a:gd name="T23" fmla="*/ 30 h 101"/>
                <a:gd name="T24" fmla="*/ 77 w 77"/>
                <a:gd name="T25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1">
                  <a:moveTo>
                    <a:pt x="77" y="37"/>
                  </a:moveTo>
                  <a:cubicBezTo>
                    <a:pt x="76" y="48"/>
                    <a:pt x="73" y="57"/>
                    <a:pt x="71" y="66"/>
                  </a:cubicBezTo>
                  <a:cubicBezTo>
                    <a:pt x="68" y="75"/>
                    <a:pt x="63" y="81"/>
                    <a:pt x="58" y="89"/>
                  </a:cubicBezTo>
                  <a:cubicBezTo>
                    <a:pt x="55" y="93"/>
                    <a:pt x="50" y="96"/>
                    <a:pt x="45" y="98"/>
                  </a:cubicBezTo>
                  <a:cubicBezTo>
                    <a:pt x="39" y="101"/>
                    <a:pt x="33" y="99"/>
                    <a:pt x="27" y="96"/>
                  </a:cubicBezTo>
                  <a:cubicBezTo>
                    <a:pt x="18" y="91"/>
                    <a:pt x="13" y="82"/>
                    <a:pt x="9" y="73"/>
                  </a:cubicBezTo>
                  <a:cubicBezTo>
                    <a:pt x="6" y="66"/>
                    <a:pt x="2" y="58"/>
                    <a:pt x="2" y="50"/>
                  </a:cubicBezTo>
                  <a:cubicBezTo>
                    <a:pt x="0" y="46"/>
                    <a:pt x="1" y="41"/>
                    <a:pt x="1" y="37"/>
                  </a:cubicBezTo>
                  <a:cubicBezTo>
                    <a:pt x="0" y="28"/>
                    <a:pt x="5" y="20"/>
                    <a:pt x="10" y="13"/>
                  </a:cubicBezTo>
                  <a:cubicBezTo>
                    <a:pt x="16" y="6"/>
                    <a:pt x="29" y="0"/>
                    <a:pt x="39" y="1"/>
                  </a:cubicBezTo>
                  <a:cubicBezTo>
                    <a:pt x="48" y="2"/>
                    <a:pt x="57" y="4"/>
                    <a:pt x="64" y="12"/>
                  </a:cubicBezTo>
                  <a:cubicBezTo>
                    <a:pt x="69" y="18"/>
                    <a:pt x="74" y="23"/>
                    <a:pt x="75" y="30"/>
                  </a:cubicBezTo>
                  <a:cubicBezTo>
                    <a:pt x="76" y="33"/>
                    <a:pt x="76" y="36"/>
                    <a:pt x="7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7364416" y="2843214"/>
              <a:ext cx="120650" cy="153988"/>
            </a:xfrm>
            <a:custGeom>
              <a:avLst/>
              <a:gdLst>
                <a:gd name="T0" fmla="*/ 40 w 77"/>
                <a:gd name="T1" fmla="*/ 2 h 99"/>
                <a:gd name="T2" fmla="*/ 61 w 77"/>
                <a:gd name="T3" fmla="*/ 8 h 99"/>
                <a:gd name="T4" fmla="*/ 74 w 77"/>
                <a:gd name="T5" fmla="*/ 24 h 99"/>
                <a:gd name="T6" fmla="*/ 76 w 77"/>
                <a:gd name="T7" fmla="*/ 48 h 99"/>
                <a:gd name="T8" fmla="*/ 70 w 77"/>
                <a:gd name="T9" fmla="*/ 68 h 99"/>
                <a:gd name="T10" fmla="*/ 50 w 77"/>
                <a:gd name="T11" fmla="*/ 96 h 99"/>
                <a:gd name="T12" fmla="*/ 42 w 77"/>
                <a:gd name="T13" fmla="*/ 99 h 99"/>
                <a:gd name="T14" fmla="*/ 35 w 77"/>
                <a:gd name="T15" fmla="*/ 99 h 99"/>
                <a:gd name="T16" fmla="*/ 27 w 77"/>
                <a:gd name="T17" fmla="*/ 96 h 99"/>
                <a:gd name="T18" fmla="*/ 8 w 77"/>
                <a:gd name="T19" fmla="*/ 69 h 99"/>
                <a:gd name="T20" fmla="*/ 5 w 77"/>
                <a:gd name="T21" fmla="*/ 59 h 99"/>
                <a:gd name="T22" fmla="*/ 2 w 77"/>
                <a:gd name="T23" fmla="*/ 48 h 99"/>
                <a:gd name="T24" fmla="*/ 11 w 77"/>
                <a:gd name="T25" fmla="*/ 14 h 99"/>
                <a:gd name="T26" fmla="*/ 29 w 77"/>
                <a:gd name="T27" fmla="*/ 3 h 99"/>
                <a:gd name="T28" fmla="*/ 40 w 77"/>
                <a:gd name="T29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99">
                  <a:moveTo>
                    <a:pt x="40" y="2"/>
                  </a:moveTo>
                  <a:cubicBezTo>
                    <a:pt x="48" y="0"/>
                    <a:pt x="55" y="4"/>
                    <a:pt x="61" y="8"/>
                  </a:cubicBezTo>
                  <a:cubicBezTo>
                    <a:pt x="66" y="12"/>
                    <a:pt x="71" y="17"/>
                    <a:pt x="74" y="24"/>
                  </a:cubicBezTo>
                  <a:cubicBezTo>
                    <a:pt x="77" y="32"/>
                    <a:pt x="77" y="38"/>
                    <a:pt x="76" y="48"/>
                  </a:cubicBezTo>
                  <a:cubicBezTo>
                    <a:pt x="75" y="55"/>
                    <a:pt x="72" y="61"/>
                    <a:pt x="70" y="68"/>
                  </a:cubicBezTo>
                  <a:cubicBezTo>
                    <a:pt x="66" y="80"/>
                    <a:pt x="60" y="88"/>
                    <a:pt x="50" y="96"/>
                  </a:cubicBezTo>
                  <a:cubicBezTo>
                    <a:pt x="47" y="98"/>
                    <a:pt x="45" y="99"/>
                    <a:pt x="42" y="99"/>
                  </a:cubicBezTo>
                  <a:cubicBezTo>
                    <a:pt x="40" y="99"/>
                    <a:pt x="37" y="98"/>
                    <a:pt x="35" y="99"/>
                  </a:cubicBezTo>
                  <a:cubicBezTo>
                    <a:pt x="32" y="99"/>
                    <a:pt x="29" y="97"/>
                    <a:pt x="27" y="96"/>
                  </a:cubicBezTo>
                  <a:cubicBezTo>
                    <a:pt x="19" y="89"/>
                    <a:pt x="13" y="80"/>
                    <a:pt x="8" y="69"/>
                  </a:cubicBezTo>
                  <a:cubicBezTo>
                    <a:pt x="7" y="66"/>
                    <a:pt x="6" y="62"/>
                    <a:pt x="5" y="59"/>
                  </a:cubicBezTo>
                  <a:cubicBezTo>
                    <a:pt x="4" y="55"/>
                    <a:pt x="2" y="52"/>
                    <a:pt x="2" y="48"/>
                  </a:cubicBezTo>
                  <a:cubicBezTo>
                    <a:pt x="0" y="36"/>
                    <a:pt x="1" y="24"/>
                    <a:pt x="11" y="14"/>
                  </a:cubicBezTo>
                  <a:cubicBezTo>
                    <a:pt x="16" y="9"/>
                    <a:pt x="21" y="5"/>
                    <a:pt x="29" y="3"/>
                  </a:cubicBezTo>
                  <a:cubicBezTo>
                    <a:pt x="33" y="2"/>
                    <a:pt x="36" y="3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6273803" y="2851151"/>
              <a:ext cx="122238" cy="155575"/>
            </a:xfrm>
            <a:custGeom>
              <a:avLst/>
              <a:gdLst>
                <a:gd name="T0" fmla="*/ 40 w 78"/>
                <a:gd name="T1" fmla="*/ 0 h 100"/>
                <a:gd name="T2" fmla="*/ 73 w 78"/>
                <a:gd name="T3" fmla="*/ 20 h 100"/>
                <a:gd name="T4" fmla="*/ 78 w 78"/>
                <a:gd name="T5" fmla="*/ 34 h 100"/>
                <a:gd name="T6" fmla="*/ 68 w 78"/>
                <a:gd name="T7" fmla="*/ 73 h 100"/>
                <a:gd name="T8" fmla="*/ 53 w 78"/>
                <a:gd name="T9" fmla="*/ 93 h 100"/>
                <a:gd name="T10" fmla="*/ 26 w 78"/>
                <a:gd name="T11" fmla="*/ 93 h 100"/>
                <a:gd name="T12" fmla="*/ 15 w 78"/>
                <a:gd name="T13" fmla="*/ 81 h 100"/>
                <a:gd name="T14" fmla="*/ 6 w 78"/>
                <a:gd name="T15" fmla="*/ 60 h 100"/>
                <a:gd name="T16" fmla="*/ 2 w 78"/>
                <a:gd name="T17" fmla="*/ 34 h 100"/>
                <a:gd name="T18" fmla="*/ 19 w 78"/>
                <a:gd name="T19" fmla="*/ 6 h 100"/>
                <a:gd name="T20" fmla="*/ 40 w 78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00">
                  <a:moveTo>
                    <a:pt x="40" y="0"/>
                  </a:moveTo>
                  <a:cubicBezTo>
                    <a:pt x="54" y="2"/>
                    <a:pt x="66" y="7"/>
                    <a:pt x="73" y="20"/>
                  </a:cubicBezTo>
                  <a:cubicBezTo>
                    <a:pt x="75" y="24"/>
                    <a:pt x="77" y="29"/>
                    <a:pt x="78" y="34"/>
                  </a:cubicBezTo>
                  <a:cubicBezTo>
                    <a:pt x="78" y="48"/>
                    <a:pt x="74" y="60"/>
                    <a:pt x="68" y="73"/>
                  </a:cubicBezTo>
                  <a:cubicBezTo>
                    <a:pt x="65" y="81"/>
                    <a:pt x="60" y="87"/>
                    <a:pt x="53" y="93"/>
                  </a:cubicBezTo>
                  <a:cubicBezTo>
                    <a:pt x="46" y="100"/>
                    <a:pt x="33" y="100"/>
                    <a:pt x="26" y="93"/>
                  </a:cubicBezTo>
                  <a:cubicBezTo>
                    <a:pt x="22" y="89"/>
                    <a:pt x="19" y="86"/>
                    <a:pt x="15" y="81"/>
                  </a:cubicBezTo>
                  <a:cubicBezTo>
                    <a:pt x="10" y="75"/>
                    <a:pt x="8" y="67"/>
                    <a:pt x="6" y="60"/>
                  </a:cubicBezTo>
                  <a:cubicBezTo>
                    <a:pt x="3" y="52"/>
                    <a:pt x="0" y="43"/>
                    <a:pt x="2" y="34"/>
                  </a:cubicBezTo>
                  <a:cubicBezTo>
                    <a:pt x="4" y="23"/>
                    <a:pt x="8" y="12"/>
                    <a:pt x="19" y="6"/>
                  </a:cubicBezTo>
                  <a:cubicBezTo>
                    <a:pt x="28" y="2"/>
                    <a:pt x="32" y="1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3510" y="2489718"/>
            <a:ext cx="683528" cy="554797"/>
            <a:chOff x="-754007" y="1818640"/>
            <a:chExt cx="693048" cy="562524"/>
          </a:xfrm>
          <a:solidFill>
            <a:srgbClr val="595959"/>
          </a:solidFill>
        </p:grpSpPr>
        <p:sp>
          <p:nvSpPr>
            <p:cNvPr id="49" name="Freeform 55"/>
            <p:cNvSpPr>
              <a:spLocks noEditPoints="1"/>
            </p:cNvSpPr>
            <p:nvPr/>
          </p:nvSpPr>
          <p:spPr bwMode="auto">
            <a:xfrm>
              <a:off x="-754007" y="1818640"/>
              <a:ext cx="693048" cy="562524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-506641" y="2124415"/>
              <a:ext cx="183646" cy="144198"/>
              <a:chOff x="592450" y="1344089"/>
              <a:chExt cx="237453" cy="212084"/>
            </a:xfrm>
            <a:grpFill/>
          </p:grpSpPr>
          <p:sp>
            <p:nvSpPr>
              <p:cNvPr id="51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2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3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381697" y="3719349"/>
            <a:ext cx="591502" cy="626146"/>
            <a:chOff x="-2125662" y="1811338"/>
            <a:chExt cx="1463674" cy="154940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1593850" y="3021013"/>
              <a:ext cx="414337" cy="153988"/>
            </a:xfrm>
            <a:custGeom>
              <a:avLst/>
              <a:gdLst>
                <a:gd name="T0" fmla="*/ 475 w 547"/>
                <a:gd name="T1" fmla="*/ 15 h 204"/>
                <a:gd name="T2" fmla="*/ 425 w 547"/>
                <a:gd name="T3" fmla="*/ 62 h 204"/>
                <a:gd name="T4" fmla="*/ 269 w 547"/>
                <a:gd name="T5" fmla="*/ 124 h 204"/>
                <a:gd name="T6" fmla="*/ 40 w 547"/>
                <a:gd name="T7" fmla="*/ 124 h 204"/>
                <a:gd name="T8" fmla="*/ 0 w 547"/>
                <a:gd name="T9" fmla="*/ 164 h 204"/>
                <a:gd name="T10" fmla="*/ 40 w 547"/>
                <a:gd name="T11" fmla="*/ 204 h 204"/>
                <a:gd name="T12" fmla="*/ 269 w 547"/>
                <a:gd name="T13" fmla="*/ 204 h 204"/>
                <a:gd name="T14" fmla="*/ 480 w 547"/>
                <a:gd name="T15" fmla="*/ 120 h 204"/>
                <a:gd name="T16" fmla="*/ 530 w 547"/>
                <a:gd name="T17" fmla="*/ 73 h 204"/>
                <a:gd name="T18" fmla="*/ 532 w 547"/>
                <a:gd name="T19" fmla="*/ 16 h 204"/>
                <a:gd name="T20" fmla="*/ 475 w 547"/>
                <a:gd name="T21" fmla="*/ 1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204">
                  <a:moveTo>
                    <a:pt x="475" y="15"/>
                  </a:moveTo>
                  <a:cubicBezTo>
                    <a:pt x="425" y="62"/>
                    <a:pt x="425" y="62"/>
                    <a:pt x="425" y="62"/>
                  </a:cubicBezTo>
                  <a:cubicBezTo>
                    <a:pt x="384" y="101"/>
                    <a:pt x="327" y="124"/>
                    <a:pt x="269" y="124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18" y="124"/>
                    <a:pt x="0" y="141"/>
                    <a:pt x="0" y="164"/>
                  </a:cubicBezTo>
                  <a:cubicBezTo>
                    <a:pt x="0" y="186"/>
                    <a:pt x="18" y="204"/>
                    <a:pt x="40" y="204"/>
                  </a:cubicBezTo>
                  <a:cubicBezTo>
                    <a:pt x="269" y="204"/>
                    <a:pt x="269" y="204"/>
                    <a:pt x="269" y="204"/>
                  </a:cubicBezTo>
                  <a:cubicBezTo>
                    <a:pt x="349" y="204"/>
                    <a:pt x="424" y="174"/>
                    <a:pt x="480" y="120"/>
                  </a:cubicBezTo>
                  <a:cubicBezTo>
                    <a:pt x="530" y="73"/>
                    <a:pt x="530" y="73"/>
                    <a:pt x="530" y="73"/>
                  </a:cubicBezTo>
                  <a:cubicBezTo>
                    <a:pt x="546" y="58"/>
                    <a:pt x="547" y="32"/>
                    <a:pt x="532" y="16"/>
                  </a:cubicBezTo>
                  <a:cubicBezTo>
                    <a:pt x="516" y="0"/>
                    <a:pt x="491" y="0"/>
                    <a:pt x="475" y="1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1701800" y="3114675"/>
              <a:ext cx="60325" cy="60325"/>
            </a:xfrm>
            <a:custGeom>
              <a:avLst/>
              <a:gdLst>
                <a:gd name="T0" fmla="*/ 77 w 80"/>
                <a:gd name="T1" fmla="*/ 25 h 81"/>
                <a:gd name="T2" fmla="*/ 73 w 80"/>
                <a:gd name="T3" fmla="*/ 18 h 81"/>
                <a:gd name="T4" fmla="*/ 68 w 80"/>
                <a:gd name="T5" fmla="*/ 12 h 81"/>
                <a:gd name="T6" fmla="*/ 62 w 80"/>
                <a:gd name="T7" fmla="*/ 7 h 81"/>
                <a:gd name="T8" fmla="*/ 55 w 80"/>
                <a:gd name="T9" fmla="*/ 4 h 81"/>
                <a:gd name="T10" fmla="*/ 48 w 80"/>
                <a:gd name="T11" fmla="*/ 1 h 81"/>
                <a:gd name="T12" fmla="*/ 32 w 80"/>
                <a:gd name="T13" fmla="*/ 1 h 81"/>
                <a:gd name="T14" fmla="*/ 25 w 80"/>
                <a:gd name="T15" fmla="*/ 4 h 81"/>
                <a:gd name="T16" fmla="*/ 18 w 80"/>
                <a:gd name="T17" fmla="*/ 7 h 81"/>
                <a:gd name="T18" fmla="*/ 12 w 80"/>
                <a:gd name="T19" fmla="*/ 12 h 81"/>
                <a:gd name="T20" fmla="*/ 7 w 80"/>
                <a:gd name="T21" fmla="*/ 18 h 81"/>
                <a:gd name="T22" fmla="*/ 3 w 80"/>
                <a:gd name="T23" fmla="*/ 25 h 81"/>
                <a:gd name="T24" fmla="*/ 1 w 80"/>
                <a:gd name="T25" fmla="*/ 33 h 81"/>
                <a:gd name="T26" fmla="*/ 0 w 80"/>
                <a:gd name="T27" fmla="*/ 41 h 81"/>
                <a:gd name="T28" fmla="*/ 1 w 80"/>
                <a:gd name="T29" fmla="*/ 48 h 81"/>
                <a:gd name="T30" fmla="*/ 3 w 80"/>
                <a:gd name="T31" fmla="*/ 56 h 81"/>
                <a:gd name="T32" fmla="*/ 7 w 80"/>
                <a:gd name="T33" fmla="*/ 63 h 81"/>
                <a:gd name="T34" fmla="*/ 12 w 80"/>
                <a:gd name="T35" fmla="*/ 69 h 81"/>
                <a:gd name="T36" fmla="*/ 18 w 80"/>
                <a:gd name="T37" fmla="*/ 74 h 81"/>
                <a:gd name="T38" fmla="*/ 25 w 80"/>
                <a:gd name="T39" fmla="*/ 77 h 81"/>
                <a:gd name="T40" fmla="*/ 32 w 80"/>
                <a:gd name="T41" fmla="*/ 80 h 81"/>
                <a:gd name="T42" fmla="*/ 40 w 80"/>
                <a:gd name="T43" fmla="*/ 81 h 81"/>
                <a:gd name="T44" fmla="*/ 48 w 80"/>
                <a:gd name="T45" fmla="*/ 80 h 81"/>
                <a:gd name="T46" fmla="*/ 55 w 80"/>
                <a:gd name="T47" fmla="*/ 77 h 81"/>
                <a:gd name="T48" fmla="*/ 62 w 80"/>
                <a:gd name="T49" fmla="*/ 74 h 81"/>
                <a:gd name="T50" fmla="*/ 68 w 80"/>
                <a:gd name="T51" fmla="*/ 69 h 81"/>
                <a:gd name="T52" fmla="*/ 73 w 80"/>
                <a:gd name="T53" fmla="*/ 63 h 81"/>
                <a:gd name="T54" fmla="*/ 77 w 80"/>
                <a:gd name="T55" fmla="*/ 56 h 81"/>
                <a:gd name="T56" fmla="*/ 79 w 80"/>
                <a:gd name="T57" fmla="*/ 48 h 81"/>
                <a:gd name="T58" fmla="*/ 80 w 80"/>
                <a:gd name="T59" fmla="*/ 41 h 81"/>
                <a:gd name="T60" fmla="*/ 79 w 80"/>
                <a:gd name="T61" fmla="*/ 33 h 81"/>
                <a:gd name="T62" fmla="*/ 77 w 80"/>
                <a:gd name="T63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81">
                  <a:moveTo>
                    <a:pt x="77" y="25"/>
                  </a:moveTo>
                  <a:cubicBezTo>
                    <a:pt x="76" y="23"/>
                    <a:pt x="75" y="21"/>
                    <a:pt x="73" y="18"/>
                  </a:cubicBezTo>
                  <a:cubicBezTo>
                    <a:pt x="72" y="16"/>
                    <a:pt x="70" y="14"/>
                    <a:pt x="68" y="12"/>
                  </a:cubicBezTo>
                  <a:cubicBezTo>
                    <a:pt x="66" y="10"/>
                    <a:pt x="64" y="9"/>
                    <a:pt x="62" y="7"/>
                  </a:cubicBezTo>
                  <a:cubicBezTo>
                    <a:pt x="60" y="6"/>
                    <a:pt x="58" y="5"/>
                    <a:pt x="55" y="4"/>
                  </a:cubicBezTo>
                  <a:cubicBezTo>
                    <a:pt x="53" y="3"/>
                    <a:pt x="50" y="2"/>
                    <a:pt x="48" y="1"/>
                  </a:cubicBezTo>
                  <a:cubicBezTo>
                    <a:pt x="43" y="0"/>
                    <a:pt x="37" y="0"/>
                    <a:pt x="32" y="1"/>
                  </a:cubicBezTo>
                  <a:cubicBezTo>
                    <a:pt x="30" y="2"/>
                    <a:pt x="27" y="3"/>
                    <a:pt x="25" y="4"/>
                  </a:cubicBezTo>
                  <a:cubicBezTo>
                    <a:pt x="22" y="5"/>
                    <a:pt x="20" y="6"/>
                    <a:pt x="18" y="7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0" y="14"/>
                    <a:pt x="8" y="16"/>
                    <a:pt x="7" y="18"/>
                  </a:cubicBezTo>
                  <a:cubicBezTo>
                    <a:pt x="5" y="21"/>
                    <a:pt x="4" y="23"/>
                    <a:pt x="3" y="25"/>
                  </a:cubicBezTo>
                  <a:cubicBezTo>
                    <a:pt x="2" y="28"/>
                    <a:pt x="1" y="30"/>
                    <a:pt x="1" y="33"/>
                  </a:cubicBezTo>
                  <a:cubicBezTo>
                    <a:pt x="0" y="35"/>
                    <a:pt x="0" y="38"/>
                    <a:pt x="0" y="41"/>
                  </a:cubicBezTo>
                  <a:cubicBezTo>
                    <a:pt x="0" y="43"/>
                    <a:pt x="0" y="46"/>
                    <a:pt x="1" y="48"/>
                  </a:cubicBezTo>
                  <a:cubicBezTo>
                    <a:pt x="1" y="51"/>
                    <a:pt x="2" y="53"/>
                    <a:pt x="3" y="56"/>
                  </a:cubicBezTo>
                  <a:cubicBezTo>
                    <a:pt x="4" y="58"/>
                    <a:pt x="5" y="61"/>
                    <a:pt x="7" y="63"/>
                  </a:cubicBezTo>
                  <a:cubicBezTo>
                    <a:pt x="8" y="65"/>
                    <a:pt x="10" y="67"/>
                    <a:pt x="12" y="69"/>
                  </a:cubicBezTo>
                  <a:cubicBezTo>
                    <a:pt x="14" y="71"/>
                    <a:pt x="16" y="72"/>
                    <a:pt x="18" y="74"/>
                  </a:cubicBezTo>
                  <a:cubicBezTo>
                    <a:pt x="20" y="75"/>
                    <a:pt x="22" y="76"/>
                    <a:pt x="25" y="77"/>
                  </a:cubicBezTo>
                  <a:cubicBezTo>
                    <a:pt x="27" y="78"/>
                    <a:pt x="30" y="79"/>
                    <a:pt x="32" y="80"/>
                  </a:cubicBezTo>
                  <a:cubicBezTo>
                    <a:pt x="35" y="80"/>
                    <a:pt x="37" y="81"/>
                    <a:pt x="40" y="81"/>
                  </a:cubicBezTo>
                  <a:cubicBezTo>
                    <a:pt x="43" y="81"/>
                    <a:pt x="45" y="80"/>
                    <a:pt x="48" y="80"/>
                  </a:cubicBezTo>
                  <a:cubicBezTo>
                    <a:pt x="50" y="79"/>
                    <a:pt x="53" y="78"/>
                    <a:pt x="55" y="77"/>
                  </a:cubicBezTo>
                  <a:cubicBezTo>
                    <a:pt x="58" y="76"/>
                    <a:pt x="60" y="75"/>
                    <a:pt x="62" y="74"/>
                  </a:cubicBezTo>
                  <a:cubicBezTo>
                    <a:pt x="64" y="72"/>
                    <a:pt x="66" y="71"/>
                    <a:pt x="68" y="69"/>
                  </a:cubicBezTo>
                  <a:cubicBezTo>
                    <a:pt x="70" y="67"/>
                    <a:pt x="72" y="65"/>
                    <a:pt x="73" y="63"/>
                  </a:cubicBezTo>
                  <a:cubicBezTo>
                    <a:pt x="75" y="61"/>
                    <a:pt x="76" y="58"/>
                    <a:pt x="77" y="56"/>
                  </a:cubicBezTo>
                  <a:cubicBezTo>
                    <a:pt x="78" y="53"/>
                    <a:pt x="79" y="51"/>
                    <a:pt x="79" y="48"/>
                  </a:cubicBezTo>
                  <a:cubicBezTo>
                    <a:pt x="80" y="46"/>
                    <a:pt x="80" y="43"/>
                    <a:pt x="80" y="41"/>
                  </a:cubicBezTo>
                  <a:cubicBezTo>
                    <a:pt x="80" y="38"/>
                    <a:pt x="80" y="35"/>
                    <a:pt x="79" y="33"/>
                  </a:cubicBezTo>
                  <a:cubicBezTo>
                    <a:pt x="79" y="30"/>
                    <a:pt x="78" y="28"/>
                    <a:pt x="77" y="2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2125662" y="2765425"/>
              <a:ext cx="1463674" cy="595313"/>
            </a:xfrm>
            <a:custGeom>
              <a:avLst/>
              <a:gdLst>
                <a:gd name="T0" fmla="*/ 1539 w 1936"/>
                <a:gd name="T1" fmla="*/ 0 h 787"/>
                <a:gd name="T2" fmla="*/ 1499 w 1936"/>
                <a:gd name="T3" fmla="*/ 128 h 787"/>
                <a:gd name="T4" fmla="*/ 1190 w 1936"/>
                <a:gd name="T5" fmla="*/ 72 h 787"/>
                <a:gd name="T6" fmla="*/ 815 w 1936"/>
                <a:gd name="T7" fmla="*/ 261 h 787"/>
                <a:gd name="T8" fmla="*/ 751 w 1936"/>
                <a:gd name="T9" fmla="*/ 288 h 787"/>
                <a:gd name="T10" fmla="*/ 434 w 1936"/>
                <a:gd name="T11" fmla="*/ 322 h 787"/>
                <a:gd name="T12" fmla="*/ 242 w 1936"/>
                <a:gd name="T13" fmla="*/ 277 h 787"/>
                <a:gd name="T14" fmla="*/ 45 w 1936"/>
                <a:gd name="T15" fmla="*/ 293 h 787"/>
                <a:gd name="T16" fmla="*/ 57 w 1936"/>
                <a:gd name="T17" fmla="*/ 503 h 787"/>
                <a:gd name="T18" fmla="*/ 525 w 1936"/>
                <a:gd name="T19" fmla="*/ 787 h 787"/>
                <a:gd name="T20" fmla="*/ 1464 w 1936"/>
                <a:gd name="T21" fmla="*/ 656 h 787"/>
                <a:gd name="T22" fmla="*/ 1499 w 1936"/>
                <a:gd name="T23" fmla="*/ 682 h 787"/>
                <a:gd name="T24" fmla="*/ 1896 w 1936"/>
                <a:gd name="T25" fmla="*/ 722 h 787"/>
                <a:gd name="T26" fmla="*/ 1936 w 1936"/>
                <a:gd name="T27" fmla="*/ 40 h 787"/>
                <a:gd name="T28" fmla="*/ 1430 w 1936"/>
                <a:gd name="T29" fmla="*/ 584 h 787"/>
                <a:gd name="T30" fmla="*/ 525 w 1936"/>
                <a:gd name="T31" fmla="*/ 707 h 787"/>
                <a:gd name="T32" fmla="*/ 105 w 1936"/>
                <a:gd name="T33" fmla="*/ 439 h 787"/>
                <a:gd name="T34" fmla="*/ 100 w 1936"/>
                <a:gd name="T35" fmla="*/ 351 h 787"/>
                <a:gd name="T36" fmla="*/ 196 w 1936"/>
                <a:gd name="T37" fmla="*/ 342 h 787"/>
                <a:gd name="T38" fmla="*/ 491 w 1936"/>
                <a:gd name="T39" fmla="*/ 508 h 787"/>
                <a:gd name="T40" fmla="*/ 473 w 1936"/>
                <a:gd name="T41" fmla="*/ 420 h 787"/>
                <a:gd name="T42" fmla="*/ 518 w 1936"/>
                <a:gd name="T43" fmla="*/ 368 h 787"/>
                <a:gd name="T44" fmla="*/ 860 w 1936"/>
                <a:gd name="T45" fmla="*/ 327 h 787"/>
                <a:gd name="T46" fmla="*/ 1499 w 1936"/>
                <a:gd name="T47" fmla="*/ 209 h 787"/>
                <a:gd name="T48" fmla="*/ 1430 w 1936"/>
                <a:gd name="T49" fmla="*/ 584 h 787"/>
                <a:gd name="T50" fmla="*/ 1579 w 1936"/>
                <a:gd name="T51" fmla="*/ 176 h 787"/>
                <a:gd name="T52" fmla="*/ 1856 w 1936"/>
                <a:gd name="T53" fmla="*/ 80 h 787"/>
                <a:gd name="T54" fmla="*/ 1788 w 1936"/>
                <a:gd name="T55" fmla="*/ 426 h 787"/>
                <a:gd name="T56" fmla="*/ 1720 w 1936"/>
                <a:gd name="T57" fmla="*/ 334 h 787"/>
                <a:gd name="T58" fmla="*/ 1640 w 1936"/>
                <a:gd name="T59" fmla="*/ 334 h 787"/>
                <a:gd name="T60" fmla="*/ 1579 w 1936"/>
                <a:gd name="T61" fmla="*/ 642 h 787"/>
                <a:gd name="T62" fmla="*/ 1788 w 1936"/>
                <a:gd name="T63" fmla="*/ 642 h 787"/>
                <a:gd name="T64" fmla="*/ 1788 w 1936"/>
                <a:gd name="T65" fmla="*/ 506 h 787"/>
                <a:gd name="T66" fmla="*/ 1788 w 1936"/>
                <a:gd name="T67" fmla="*/ 64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6" h="787">
                  <a:moveTo>
                    <a:pt x="1896" y="0"/>
                  </a:moveTo>
                  <a:cubicBezTo>
                    <a:pt x="1539" y="0"/>
                    <a:pt x="1539" y="0"/>
                    <a:pt x="1539" y="0"/>
                  </a:cubicBezTo>
                  <a:cubicBezTo>
                    <a:pt x="1517" y="0"/>
                    <a:pt x="1499" y="18"/>
                    <a:pt x="1499" y="40"/>
                  </a:cubicBezTo>
                  <a:cubicBezTo>
                    <a:pt x="1499" y="128"/>
                    <a:pt x="1499" y="128"/>
                    <a:pt x="1499" y="128"/>
                  </a:cubicBezTo>
                  <a:cubicBezTo>
                    <a:pt x="1198" y="73"/>
                    <a:pt x="1198" y="73"/>
                    <a:pt x="1198" y="73"/>
                  </a:cubicBezTo>
                  <a:cubicBezTo>
                    <a:pt x="1195" y="72"/>
                    <a:pt x="1193" y="72"/>
                    <a:pt x="1190" y="72"/>
                  </a:cubicBezTo>
                  <a:cubicBezTo>
                    <a:pt x="1175" y="72"/>
                    <a:pt x="1147" y="72"/>
                    <a:pt x="974" y="169"/>
                  </a:cubicBezTo>
                  <a:cubicBezTo>
                    <a:pt x="892" y="214"/>
                    <a:pt x="816" y="260"/>
                    <a:pt x="815" y="261"/>
                  </a:cubicBezTo>
                  <a:cubicBezTo>
                    <a:pt x="813" y="262"/>
                    <a:pt x="810" y="264"/>
                    <a:pt x="808" y="266"/>
                  </a:cubicBezTo>
                  <a:cubicBezTo>
                    <a:pt x="793" y="280"/>
                    <a:pt x="772" y="288"/>
                    <a:pt x="751" y="288"/>
                  </a:cubicBezTo>
                  <a:cubicBezTo>
                    <a:pt x="518" y="288"/>
                    <a:pt x="518" y="288"/>
                    <a:pt x="518" y="288"/>
                  </a:cubicBezTo>
                  <a:cubicBezTo>
                    <a:pt x="487" y="288"/>
                    <a:pt x="457" y="300"/>
                    <a:pt x="434" y="322"/>
                  </a:cubicBezTo>
                  <a:cubicBezTo>
                    <a:pt x="415" y="339"/>
                    <a:pt x="403" y="363"/>
                    <a:pt x="397" y="388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42" y="276"/>
                    <a:pt x="241" y="276"/>
                    <a:pt x="241" y="276"/>
                  </a:cubicBezTo>
                  <a:cubicBezTo>
                    <a:pt x="180" y="236"/>
                    <a:pt x="98" y="243"/>
                    <a:pt x="45" y="293"/>
                  </a:cubicBezTo>
                  <a:cubicBezTo>
                    <a:pt x="16" y="321"/>
                    <a:pt x="0" y="360"/>
                    <a:pt x="2" y="400"/>
                  </a:cubicBezTo>
                  <a:cubicBezTo>
                    <a:pt x="4" y="440"/>
                    <a:pt x="24" y="477"/>
                    <a:pt x="57" y="503"/>
                  </a:cubicBezTo>
                  <a:cubicBezTo>
                    <a:pt x="362" y="733"/>
                    <a:pt x="362" y="733"/>
                    <a:pt x="362" y="733"/>
                  </a:cubicBezTo>
                  <a:cubicBezTo>
                    <a:pt x="408" y="768"/>
                    <a:pt x="466" y="787"/>
                    <a:pt x="525" y="787"/>
                  </a:cubicBezTo>
                  <a:cubicBezTo>
                    <a:pt x="877" y="787"/>
                    <a:pt x="877" y="787"/>
                    <a:pt x="877" y="787"/>
                  </a:cubicBezTo>
                  <a:cubicBezTo>
                    <a:pt x="1080" y="787"/>
                    <a:pt x="1283" y="742"/>
                    <a:pt x="1464" y="656"/>
                  </a:cubicBezTo>
                  <a:cubicBezTo>
                    <a:pt x="1499" y="640"/>
                    <a:pt x="1499" y="640"/>
                    <a:pt x="1499" y="640"/>
                  </a:cubicBezTo>
                  <a:cubicBezTo>
                    <a:pt x="1499" y="682"/>
                    <a:pt x="1499" y="682"/>
                    <a:pt x="1499" y="682"/>
                  </a:cubicBezTo>
                  <a:cubicBezTo>
                    <a:pt x="1499" y="704"/>
                    <a:pt x="1517" y="722"/>
                    <a:pt x="1539" y="722"/>
                  </a:cubicBezTo>
                  <a:cubicBezTo>
                    <a:pt x="1896" y="722"/>
                    <a:pt x="1896" y="722"/>
                    <a:pt x="1896" y="722"/>
                  </a:cubicBezTo>
                  <a:cubicBezTo>
                    <a:pt x="1918" y="722"/>
                    <a:pt x="1936" y="704"/>
                    <a:pt x="1936" y="682"/>
                  </a:cubicBezTo>
                  <a:cubicBezTo>
                    <a:pt x="1936" y="40"/>
                    <a:pt x="1936" y="40"/>
                    <a:pt x="1936" y="40"/>
                  </a:cubicBezTo>
                  <a:cubicBezTo>
                    <a:pt x="1936" y="18"/>
                    <a:pt x="1918" y="0"/>
                    <a:pt x="1896" y="0"/>
                  </a:cubicBezTo>
                  <a:close/>
                  <a:moveTo>
                    <a:pt x="1430" y="584"/>
                  </a:moveTo>
                  <a:cubicBezTo>
                    <a:pt x="1259" y="664"/>
                    <a:pt x="1068" y="707"/>
                    <a:pt x="877" y="707"/>
                  </a:cubicBezTo>
                  <a:cubicBezTo>
                    <a:pt x="525" y="707"/>
                    <a:pt x="525" y="707"/>
                    <a:pt x="525" y="707"/>
                  </a:cubicBezTo>
                  <a:cubicBezTo>
                    <a:pt x="483" y="707"/>
                    <a:pt x="443" y="693"/>
                    <a:pt x="410" y="669"/>
                  </a:cubicBezTo>
                  <a:cubicBezTo>
                    <a:pt x="105" y="439"/>
                    <a:pt x="105" y="439"/>
                    <a:pt x="105" y="439"/>
                  </a:cubicBezTo>
                  <a:cubicBezTo>
                    <a:pt x="91" y="428"/>
                    <a:pt x="83" y="413"/>
                    <a:pt x="82" y="395"/>
                  </a:cubicBezTo>
                  <a:cubicBezTo>
                    <a:pt x="81" y="379"/>
                    <a:pt x="87" y="363"/>
                    <a:pt x="100" y="351"/>
                  </a:cubicBezTo>
                  <a:cubicBezTo>
                    <a:pt x="115" y="337"/>
                    <a:pt x="134" y="330"/>
                    <a:pt x="154" y="330"/>
                  </a:cubicBezTo>
                  <a:cubicBezTo>
                    <a:pt x="169" y="330"/>
                    <a:pt x="183" y="334"/>
                    <a:pt x="196" y="342"/>
                  </a:cubicBezTo>
                  <a:cubicBezTo>
                    <a:pt x="437" y="515"/>
                    <a:pt x="437" y="515"/>
                    <a:pt x="437" y="515"/>
                  </a:cubicBezTo>
                  <a:cubicBezTo>
                    <a:pt x="454" y="528"/>
                    <a:pt x="478" y="525"/>
                    <a:pt x="491" y="508"/>
                  </a:cubicBezTo>
                  <a:cubicBezTo>
                    <a:pt x="505" y="491"/>
                    <a:pt x="502" y="467"/>
                    <a:pt x="486" y="453"/>
                  </a:cubicBezTo>
                  <a:cubicBezTo>
                    <a:pt x="479" y="446"/>
                    <a:pt x="474" y="434"/>
                    <a:pt x="473" y="420"/>
                  </a:cubicBezTo>
                  <a:cubicBezTo>
                    <a:pt x="473" y="404"/>
                    <a:pt x="479" y="389"/>
                    <a:pt x="489" y="380"/>
                  </a:cubicBezTo>
                  <a:cubicBezTo>
                    <a:pt x="497" y="372"/>
                    <a:pt x="507" y="368"/>
                    <a:pt x="518" y="368"/>
                  </a:cubicBezTo>
                  <a:cubicBezTo>
                    <a:pt x="751" y="368"/>
                    <a:pt x="751" y="368"/>
                    <a:pt x="751" y="368"/>
                  </a:cubicBezTo>
                  <a:cubicBezTo>
                    <a:pt x="792" y="368"/>
                    <a:pt x="830" y="354"/>
                    <a:pt x="860" y="327"/>
                  </a:cubicBezTo>
                  <a:cubicBezTo>
                    <a:pt x="992" y="247"/>
                    <a:pt x="1151" y="160"/>
                    <a:pt x="1189" y="152"/>
                  </a:cubicBezTo>
                  <a:cubicBezTo>
                    <a:pt x="1499" y="209"/>
                    <a:pt x="1499" y="209"/>
                    <a:pt x="1499" y="209"/>
                  </a:cubicBezTo>
                  <a:cubicBezTo>
                    <a:pt x="1499" y="552"/>
                    <a:pt x="1499" y="552"/>
                    <a:pt x="1499" y="552"/>
                  </a:cubicBezTo>
                  <a:lnTo>
                    <a:pt x="1430" y="584"/>
                  </a:lnTo>
                  <a:close/>
                  <a:moveTo>
                    <a:pt x="1579" y="577"/>
                  </a:moveTo>
                  <a:cubicBezTo>
                    <a:pt x="1579" y="176"/>
                    <a:pt x="1579" y="176"/>
                    <a:pt x="1579" y="176"/>
                  </a:cubicBezTo>
                  <a:cubicBezTo>
                    <a:pt x="1579" y="80"/>
                    <a:pt x="1579" y="80"/>
                    <a:pt x="1579" y="80"/>
                  </a:cubicBezTo>
                  <a:cubicBezTo>
                    <a:pt x="1856" y="80"/>
                    <a:pt x="1856" y="80"/>
                    <a:pt x="1856" y="80"/>
                  </a:cubicBezTo>
                  <a:cubicBezTo>
                    <a:pt x="1856" y="442"/>
                    <a:pt x="1856" y="442"/>
                    <a:pt x="1856" y="442"/>
                  </a:cubicBezTo>
                  <a:cubicBezTo>
                    <a:pt x="1836" y="432"/>
                    <a:pt x="1813" y="426"/>
                    <a:pt x="1788" y="426"/>
                  </a:cubicBezTo>
                  <a:cubicBezTo>
                    <a:pt x="1764" y="426"/>
                    <a:pt x="1741" y="432"/>
                    <a:pt x="1720" y="442"/>
                  </a:cubicBezTo>
                  <a:cubicBezTo>
                    <a:pt x="1720" y="334"/>
                    <a:pt x="1720" y="334"/>
                    <a:pt x="1720" y="334"/>
                  </a:cubicBezTo>
                  <a:cubicBezTo>
                    <a:pt x="1720" y="312"/>
                    <a:pt x="1702" y="294"/>
                    <a:pt x="1680" y="294"/>
                  </a:cubicBezTo>
                  <a:cubicBezTo>
                    <a:pt x="1658" y="294"/>
                    <a:pt x="1640" y="312"/>
                    <a:pt x="1640" y="334"/>
                  </a:cubicBezTo>
                  <a:cubicBezTo>
                    <a:pt x="1640" y="642"/>
                    <a:pt x="1640" y="642"/>
                    <a:pt x="1640" y="642"/>
                  </a:cubicBezTo>
                  <a:cubicBezTo>
                    <a:pt x="1579" y="642"/>
                    <a:pt x="1579" y="642"/>
                    <a:pt x="1579" y="642"/>
                  </a:cubicBezTo>
                  <a:lnTo>
                    <a:pt x="1579" y="577"/>
                  </a:lnTo>
                  <a:close/>
                  <a:moveTo>
                    <a:pt x="1788" y="642"/>
                  </a:moveTo>
                  <a:cubicBezTo>
                    <a:pt x="1751" y="642"/>
                    <a:pt x="1720" y="611"/>
                    <a:pt x="1720" y="574"/>
                  </a:cubicBezTo>
                  <a:cubicBezTo>
                    <a:pt x="1720" y="536"/>
                    <a:pt x="1751" y="506"/>
                    <a:pt x="1788" y="506"/>
                  </a:cubicBezTo>
                  <a:cubicBezTo>
                    <a:pt x="1826" y="506"/>
                    <a:pt x="1856" y="536"/>
                    <a:pt x="1856" y="574"/>
                  </a:cubicBezTo>
                  <a:cubicBezTo>
                    <a:pt x="1856" y="611"/>
                    <a:pt x="1826" y="642"/>
                    <a:pt x="1788" y="64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-885825" y="2874963"/>
              <a:ext cx="60325" cy="60325"/>
            </a:xfrm>
            <a:custGeom>
              <a:avLst/>
              <a:gdLst>
                <a:gd name="T0" fmla="*/ 3 w 80"/>
                <a:gd name="T1" fmla="*/ 55 h 80"/>
                <a:gd name="T2" fmla="*/ 7 w 80"/>
                <a:gd name="T3" fmla="*/ 62 h 80"/>
                <a:gd name="T4" fmla="*/ 12 w 80"/>
                <a:gd name="T5" fmla="*/ 68 h 80"/>
                <a:gd name="T6" fmla="*/ 18 w 80"/>
                <a:gd name="T7" fmla="*/ 73 h 80"/>
                <a:gd name="T8" fmla="*/ 25 w 80"/>
                <a:gd name="T9" fmla="*/ 77 h 80"/>
                <a:gd name="T10" fmla="*/ 32 w 80"/>
                <a:gd name="T11" fmla="*/ 79 h 80"/>
                <a:gd name="T12" fmla="*/ 40 w 80"/>
                <a:gd name="T13" fmla="*/ 80 h 80"/>
                <a:gd name="T14" fmla="*/ 48 w 80"/>
                <a:gd name="T15" fmla="*/ 79 h 80"/>
                <a:gd name="T16" fmla="*/ 56 w 80"/>
                <a:gd name="T17" fmla="*/ 77 h 80"/>
                <a:gd name="T18" fmla="*/ 62 w 80"/>
                <a:gd name="T19" fmla="*/ 73 h 80"/>
                <a:gd name="T20" fmla="*/ 69 w 80"/>
                <a:gd name="T21" fmla="*/ 68 h 80"/>
                <a:gd name="T22" fmla="*/ 73 w 80"/>
                <a:gd name="T23" fmla="*/ 62 h 80"/>
                <a:gd name="T24" fmla="*/ 77 w 80"/>
                <a:gd name="T25" fmla="*/ 55 h 80"/>
                <a:gd name="T26" fmla="*/ 79 w 80"/>
                <a:gd name="T27" fmla="*/ 48 h 80"/>
                <a:gd name="T28" fmla="*/ 80 w 80"/>
                <a:gd name="T29" fmla="*/ 40 h 80"/>
                <a:gd name="T30" fmla="*/ 79 w 80"/>
                <a:gd name="T31" fmla="*/ 32 h 80"/>
                <a:gd name="T32" fmla="*/ 77 w 80"/>
                <a:gd name="T33" fmla="*/ 25 h 80"/>
                <a:gd name="T34" fmla="*/ 73 w 80"/>
                <a:gd name="T35" fmla="*/ 18 h 80"/>
                <a:gd name="T36" fmla="*/ 69 w 80"/>
                <a:gd name="T37" fmla="*/ 12 h 80"/>
                <a:gd name="T38" fmla="*/ 62 w 80"/>
                <a:gd name="T39" fmla="*/ 7 h 80"/>
                <a:gd name="T40" fmla="*/ 56 w 80"/>
                <a:gd name="T41" fmla="*/ 3 h 80"/>
                <a:gd name="T42" fmla="*/ 48 w 80"/>
                <a:gd name="T43" fmla="*/ 1 h 80"/>
                <a:gd name="T44" fmla="*/ 32 w 80"/>
                <a:gd name="T45" fmla="*/ 1 h 80"/>
                <a:gd name="T46" fmla="*/ 25 w 80"/>
                <a:gd name="T47" fmla="*/ 3 h 80"/>
                <a:gd name="T48" fmla="*/ 18 w 80"/>
                <a:gd name="T49" fmla="*/ 7 h 80"/>
                <a:gd name="T50" fmla="*/ 12 w 80"/>
                <a:gd name="T51" fmla="*/ 12 h 80"/>
                <a:gd name="T52" fmla="*/ 7 w 80"/>
                <a:gd name="T53" fmla="*/ 18 h 80"/>
                <a:gd name="T54" fmla="*/ 3 w 80"/>
                <a:gd name="T55" fmla="*/ 25 h 80"/>
                <a:gd name="T56" fmla="*/ 1 w 80"/>
                <a:gd name="T57" fmla="*/ 32 h 80"/>
                <a:gd name="T58" fmla="*/ 0 w 80"/>
                <a:gd name="T59" fmla="*/ 40 h 80"/>
                <a:gd name="T60" fmla="*/ 1 w 80"/>
                <a:gd name="T61" fmla="*/ 48 h 80"/>
                <a:gd name="T62" fmla="*/ 3 w 80"/>
                <a:gd name="T63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80">
                  <a:moveTo>
                    <a:pt x="3" y="55"/>
                  </a:moveTo>
                  <a:cubicBezTo>
                    <a:pt x="4" y="58"/>
                    <a:pt x="6" y="60"/>
                    <a:pt x="7" y="62"/>
                  </a:cubicBezTo>
                  <a:cubicBezTo>
                    <a:pt x="8" y="64"/>
                    <a:pt x="10" y="66"/>
                    <a:pt x="12" y="68"/>
                  </a:cubicBezTo>
                  <a:cubicBezTo>
                    <a:pt x="14" y="70"/>
                    <a:pt x="16" y="72"/>
                    <a:pt x="18" y="73"/>
                  </a:cubicBezTo>
                  <a:cubicBezTo>
                    <a:pt x="20" y="75"/>
                    <a:pt x="23" y="76"/>
                    <a:pt x="25" y="77"/>
                  </a:cubicBezTo>
                  <a:cubicBezTo>
                    <a:pt x="27" y="78"/>
                    <a:pt x="30" y="79"/>
                    <a:pt x="32" y="79"/>
                  </a:cubicBezTo>
                  <a:cubicBezTo>
                    <a:pt x="35" y="80"/>
                    <a:pt x="38" y="80"/>
                    <a:pt x="40" y="80"/>
                  </a:cubicBezTo>
                  <a:cubicBezTo>
                    <a:pt x="43" y="80"/>
                    <a:pt x="45" y="80"/>
                    <a:pt x="48" y="79"/>
                  </a:cubicBezTo>
                  <a:cubicBezTo>
                    <a:pt x="51" y="79"/>
                    <a:pt x="53" y="78"/>
                    <a:pt x="56" y="77"/>
                  </a:cubicBezTo>
                  <a:cubicBezTo>
                    <a:pt x="58" y="76"/>
                    <a:pt x="60" y="75"/>
                    <a:pt x="62" y="73"/>
                  </a:cubicBezTo>
                  <a:cubicBezTo>
                    <a:pt x="65" y="72"/>
                    <a:pt x="67" y="70"/>
                    <a:pt x="69" y="68"/>
                  </a:cubicBezTo>
                  <a:cubicBezTo>
                    <a:pt x="70" y="66"/>
                    <a:pt x="72" y="64"/>
                    <a:pt x="73" y="62"/>
                  </a:cubicBezTo>
                  <a:cubicBezTo>
                    <a:pt x="75" y="60"/>
                    <a:pt x="76" y="58"/>
                    <a:pt x="77" y="55"/>
                  </a:cubicBezTo>
                  <a:cubicBezTo>
                    <a:pt x="78" y="53"/>
                    <a:pt x="79" y="50"/>
                    <a:pt x="79" y="48"/>
                  </a:cubicBezTo>
                  <a:cubicBezTo>
                    <a:pt x="80" y="45"/>
                    <a:pt x="80" y="43"/>
                    <a:pt x="80" y="40"/>
                  </a:cubicBezTo>
                  <a:cubicBezTo>
                    <a:pt x="80" y="37"/>
                    <a:pt x="80" y="35"/>
                    <a:pt x="79" y="32"/>
                  </a:cubicBezTo>
                  <a:cubicBezTo>
                    <a:pt x="79" y="30"/>
                    <a:pt x="78" y="27"/>
                    <a:pt x="77" y="25"/>
                  </a:cubicBezTo>
                  <a:cubicBezTo>
                    <a:pt x="76" y="22"/>
                    <a:pt x="75" y="20"/>
                    <a:pt x="73" y="18"/>
                  </a:cubicBezTo>
                  <a:cubicBezTo>
                    <a:pt x="72" y="16"/>
                    <a:pt x="70" y="14"/>
                    <a:pt x="69" y="12"/>
                  </a:cubicBezTo>
                  <a:cubicBezTo>
                    <a:pt x="67" y="10"/>
                    <a:pt x="65" y="8"/>
                    <a:pt x="62" y="7"/>
                  </a:cubicBezTo>
                  <a:cubicBezTo>
                    <a:pt x="60" y="5"/>
                    <a:pt x="58" y="4"/>
                    <a:pt x="56" y="3"/>
                  </a:cubicBezTo>
                  <a:cubicBezTo>
                    <a:pt x="53" y="2"/>
                    <a:pt x="51" y="1"/>
                    <a:pt x="48" y="1"/>
                  </a:cubicBezTo>
                  <a:cubicBezTo>
                    <a:pt x="43" y="0"/>
                    <a:pt x="38" y="0"/>
                    <a:pt x="32" y="1"/>
                  </a:cubicBezTo>
                  <a:cubicBezTo>
                    <a:pt x="30" y="1"/>
                    <a:pt x="27" y="2"/>
                    <a:pt x="25" y="3"/>
                  </a:cubicBezTo>
                  <a:cubicBezTo>
                    <a:pt x="23" y="4"/>
                    <a:pt x="20" y="5"/>
                    <a:pt x="18" y="7"/>
                  </a:cubicBezTo>
                  <a:cubicBezTo>
                    <a:pt x="16" y="8"/>
                    <a:pt x="14" y="10"/>
                    <a:pt x="12" y="12"/>
                  </a:cubicBezTo>
                  <a:cubicBezTo>
                    <a:pt x="10" y="14"/>
                    <a:pt x="8" y="16"/>
                    <a:pt x="7" y="18"/>
                  </a:cubicBezTo>
                  <a:cubicBezTo>
                    <a:pt x="6" y="20"/>
                    <a:pt x="4" y="22"/>
                    <a:pt x="3" y="25"/>
                  </a:cubicBezTo>
                  <a:cubicBezTo>
                    <a:pt x="2" y="27"/>
                    <a:pt x="2" y="30"/>
                    <a:pt x="1" y="32"/>
                  </a:cubicBezTo>
                  <a:cubicBezTo>
                    <a:pt x="0" y="35"/>
                    <a:pt x="0" y="37"/>
                    <a:pt x="0" y="40"/>
                  </a:cubicBezTo>
                  <a:cubicBezTo>
                    <a:pt x="0" y="43"/>
                    <a:pt x="0" y="45"/>
                    <a:pt x="1" y="48"/>
                  </a:cubicBezTo>
                  <a:cubicBezTo>
                    <a:pt x="2" y="50"/>
                    <a:pt x="2" y="53"/>
                    <a:pt x="3" y="5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-1978025" y="1811338"/>
              <a:ext cx="1169987" cy="950913"/>
            </a:xfrm>
            <a:custGeom>
              <a:avLst/>
              <a:gdLst>
                <a:gd name="T0" fmla="*/ 40 w 1548"/>
                <a:gd name="T1" fmla="*/ 1040 h 1258"/>
                <a:gd name="T2" fmla="*/ 606 w 1548"/>
                <a:gd name="T3" fmla="*/ 1040 h 1258"/>
                <a:gd name="T4" fmla="*/ 741 w 1548"/>
                <a:gd name="T5" fmla="*/ 1241 h 1258"/>
                <a:gd name="T6" fmla="*/ 774 w 1548"/>
                <a:gd name="T7" fmla="*/ 1258 h 1258"/>
                <a:gd name="T8" fmla="*/ 807 w 1548"/>
                <a:gd name="T9" fmla="*/ 1241 h 1258"/>
                <a:gd name="T10" fmla="*/ 942 w 1548"/>
                <a:gd name="T11" fmla="*/ 1040 h 1258"/>
                <a:gd name="T12" fmla="*/ 1508 w 1548"/>
                <a:gd name="T13" fmla="*/ 1040 h 1258"/>
                <a:gd name="T14" fmla="*/ 1548 w 1548"/>
                <a:gd name="T15" fmla="*/ 1000 h 1258"/>
                <a:gd name="T16" fmla="*/ 1548 w 1548"/>
                <a:gd name="T17" fmla="*/ 40 h 1258"/>
                <a:gd name="T18" fmla="*/ 1508 w 1548"/>
                <a:gd name="T19" fmla="*/ 0 h 1258"/>
                <a:gd name="T20" fmla="*/ 40 w 1548"/>
                <a:gd name="T21" fmla="*/ 0 h 1258"/>
                <a:gd name="T22" fmla="*/ 0 w 1548"/>
                <a:gd name="T23" fmla="*/ 40 h 1258"/>
                <a:gd name="T24" fmla="*/ 0 w 1548"/>
                <a:gd name="T25" fmla="*/ 1000 h 1258"/>
                <a:gd name="T26" fmla="*/ 40 w 1548"/>
                <a:gd name="T27" fmla="*/ 1040 h 1258"/>
                <a:gd name="T28" fmla="*/ 80 w 1548"/>
                <a:gd name="T29" fmla="*/ 80 h 1258"/>
                <a:gd name="T30" fmla="*/ 1468 w 1548"/>
                <a:gd name="T31" fmla="*/ 80 h 1258"/>
                <a:gd name="T32" fmla="*/ 1468 w 1548"/>
                <a:gd name="T33" fmla="*/ 960 h 1258"/>
                <a:gd name="T34" fmla="*/ 921 w 1548"/>
                <a:gd name="T35" fmla="*/ 960 h 1258"/>
                <a:gd name="T36" fmla="*/ 888 w 1548"/>
                <a:gd name="T37" fmla="*/ 978 h 1258"/>
                <a:gd name="T38" fmla="*/ 774 w 1548"/>
                <a:gd name="T39" fmla="*/ 1147 h 1258"/>
                <a:gd name="T40" fmla="*/ 660 w 1548"/>
                <a:gd name="T41" fmla="*/ 978 h 1258"/>
                <a:gd name="T42" fmla="*/ 627 w 1548"/>
                <a:gd name="T43" fmla="*/ 960 h 1258"/>
                <a:gd name="T44" fmla="*/ 80 w 1548"/>
                <a:gd name="T45" fmla="*/ 960 h 1258"/>
                <a:gd name="T46" fmla="*/ 80 w 1548"/>
                <a:gd name="T47" fmla="*/ 8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8" h="1258">
                  <a:moveTo>
                    <a:pt x="40" y="1040"/>
                  </a:moveTo>
                  <a:cubicBezTo>
                    <a:pt x="606" y="1040"/>
                    <a:pt x="606" y="1040"/>
                    <a:pt x="606" y="1040"/>
                  </a:cubicBezTo>
                  <a:cubicBezTo>
                    <a:pt x="741" y="1241"/>
                    <a:pt x="741" y="1241"/>
                    <a:pt x="741" y="1241"/>
                  </a:cubicBezTo>
                  <a:cubicBezTo>
                    <a:pt x="748" y="1252"/>
                    <a:pt x="761" y="1258"/>
                    <a:pt x="774" y="1258"/>
                  </a:cubicBezTo>
                  <a:cubicBezTo>
                    <a:pt x="787" y="1258"/>
                    <a:pt x="800" y="1252"/>
                    <a:pt x="807" y="1241"/>
                  </a:cubicBezTo>
                  <a:cubicBezTo>
                    <a:pt x="942" y="1040"/>
                    <a:pt x="942" y="1040"/>
                    <a:pt x="942" y="1040"/>
                  </a:cubicBezTo>
                  <a:cubicBezTo>
                    <a:pt x="1508" y="1040"/>
                    <a:pt x="1508" y="1040"/>
                    <a:pt x="1508" y="1040"/>
                  </a:cubicBezTo>
                  <a:cubicBezTo>
                    <a:pt x="1530" y="1040"/>
                    <a:pt x="1548" y="1023"/>
                    <a:pt x="1548" y="1000"/>
                  </a:cubicBezTo>
                  <a:cubicBezTo>
                    <a:pt x="1548" y="40"/>
                    <a:pt x="1548" y="40"/>
                    <a:pt x="1548" y="40"/>
                  </a:cubicBezTo>
                  <a:cubicBezTo>
                    <a:pt x="1548" y="18"/>
                    <a:pt x="1530" y="0"/>
                    <a:pt x="150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000"/>
                    <a:pt x="0" y="1000"/>
                    <a:pt x="0" y="1000"/>
                  </a:cubicBezTo>
                  <a:cubicBezTo>
                    <a:pt x="0" y="1023"/>
                    <a:pt x="18" y="1040"/>
                    <a:pt x="40" y="1040"/>
                  </a:cubicBezTo>
                  <a:close/>
                  <a:moveTo>
                    <a:pt x="80" y="80"/>
                  </a:moveTo>
                  <a:cubicBezTo>
                    <a:pt x="1468" y="80"/>
                    <a:pt x="1468" y="80"/>
                    <a:pt x="1468" y="80"/>
                  </a:cubicBezTo>
                  <a:cubicBezTo>
                    <a:pt x="1468" y="960"/>
                    <a:pt x="1468" y="960"/>
                    <a:pt x="1468" y="960"/>
                  </a:cubicBezTo>
                  <a:cubicBezTo>
                    <a:pt x="921" y="960"/>
                    <a:pt x="921" y="960"/>
                    <a:pt x="921" y="960"/>
                  </a:cubicBezTo>
                  <a:cubicBezTo>
                    <a:pt x="907" y="960"/>
                    <a:pt x="895" y="967"/>
                    <a:pt x="888" y="978"/>
                  </a:cubicBezTo>
                  <a:cubicBezTo>
                    <a:pt x="774" y="1147"/>
                    <a:pt x="774" y="1147"/>
                    <a:pt x="774" y="1147"/>
                  </a:cubicBezTo>
                  <a:cubicBezTo>
                    <a:pt x="660" y="978"/>
                    <a:pt x="660" y="978"/>
                    <a:pt x="660" y="978"/>
                  </a:cubicBezTo>
                  <a:cubicBezTo>
                    <a:pt x="653" y="967"/>
                    <a:pt x="641" y="960"/>
                    <a:pt x="627" y="960"/>
                  </a:cubicBezTo>
                  <a:cubicBezTo>
                    <a:pt x="80" y="960"/>
                    <a:pt x="80" y="960"/>
                    <a:pt x="80" y="960"/>
                  </a:cubicBezTo>
                  <a:lnTo>
                    <a:pt x="80" y="8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>
              <a:off x="-1808163" y="2076450"/>
              <a:ext cx="234950" cy="377825"/>
            </a:xfrm>
            <a:custGeom>
              <a:avLst/>
              <a:gdLst>
                <a:gd name="T0" fmla="*/ 273 w 313"/>
                <a:gd name="T1" fmla="*/ 0 h 499"/>
                <a:gd name="T2" fmla="*/ 40 w 313"/>
                <a:gd name="T3" fmla="*/ 0 h 499"/>
                <a:gd name="T4" fmla="*/ 0 w 313"/>
                <a:gd name="T5" fmla="*/ 40 h 499"/>
                <a:gd name="T6" fmla="*/ 0 w 313"/>
                <a:gd name="T7" fmla="*/ 459 h 499"/>
                <a:gd name="T8" fmla="*/ 40 w 313"/>
                <a:gd name="T9" fmla="*/ 499 h 499"/>
                <a:gd name="T10" fmla="*/ 273 w 313"/>
                <a:gd name="T11" fmla="*/ 499 h 499"/>
                <a:gd name="T12" fmla="*/ 313 w 313"/>
                <a:gd name="T13" fmla="*/ 459 h 499"/>
                <a:gd name="T14" fmla="*/ 313 w 313"/>
                <a:gd name="T15" fmla="*/ 40 h 499"/>
                <a:gd name="T16" fmla="*/ 273 w 313"/>
                <a:gd name="T17" fmla="*/ 0 h 499"/>
                <a:gd name="T18" fmla="*/ 233 w 313"/>
                <a:gd name="T19" fmla="*/ 419 h 499"/>
                <a:gd name="T20" fmla="*/ 80 w 313"/>
                <a:gd name="T21" fmla="*/ 419 h 499"/>
                <a:gd name="T22" fmla="*/ 80 w 313"/>
                <a:gd name="T23" fmla="*/ 80 h 499"/>
                <a:gd name="T24" fmla="*/ 233 w 313"/>
                <a:gd name="T25" fmla="*/ 80 h 499"/>
                <a:gd name="T26" fmla="*/ 233 w 313"/>
                <a:gd name="T27" fmla="*/ 4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499">
                  <a:moveTo>
                    <a:pt x="27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0" y="481"/>
                    <a:pt x="18" y="499"/>
                    <a:pt x="40" y="499"/>
                  </a:cubicBezTo>
                  <a:cubicBezTo>
                    <a:pt x="273" y="499"/>
                    <a:pt x="273" y="499"/>
                    <a:pt x="273" y="499"/>
                  </a:cubicBezTo>
                  <a:cubicBezTo>
                    <a:pt x="295" y="499"/>
                    <a:pt x="313" y="481"/>
                    <a:pt x="313" y="459"/>
                  </a:cubicBezTo>
                  <a:cubicBezTo>
                    <a:pt x="313" y="40"/>
                    <a:pt x="313" y="40"/>
                    <a:pt x="313" y="40"/>
                  </a:cubicBezTo>
                  <a:cubicBezTo>
                    <a:pt x="313" y="17"/>
                    <a:pt x="295" y="0"/>
                    <a:pt x="273" y="0"/>
                  </a:cubicBezTo>
                  <a:close/>
                  <a:moveTo>
                    <a:pt x="233" y="419"/>
                  </a:moveTo>
                  <a:cubicBezTo>
                    <a:pt x="80" y="419"/>
                    <a:pt x="80" y="419"/>
                    <a:pt x="80" y="419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233" y="80"/>
                    <a:pt x="233" y="80"/>
                    <a:pt x="233" y="80"/>
                  </a:cubicBezTo>
                  <a:lnTo>
                    <a:pt x="233" y="41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7" name="Freeform 11"/>
            <p:cNvSpPr>
              <a:spLocks noEditPoints="1"/>
            </p:cNvSpPr>
            <p:nvPr/>
          </p:nvSpPr>
          <p:spPr bwMode="auto">
            <a:xfrm>
              <a:off x="-1517650" y="1993900"/>
              <a:ext cx="236537" cy="460375"/>
            </a:xfrm>
            <a:custGeom>
              <a:avLst/>
              <a:gdLst>
                <a:gd name="T0" fmla="*/ 273 w 313"/>
                <a:gd name="T1" fmla="*/ 608 h 608"/>
                <a:gd name="T2" fmla="*/ 313 w 313"/>
                <a:gd name="T3" fmla="*/ 568 h 608"/>
                <a:gd name="T4" fmla="*/ 313 w 313"/>
                <a:gd name="T5" fmla="*/ 40 h 608"/>
                <a:gd name="T6" fmla="*/ 273 w 313"/>
                <a:gd name="T7" fmla="*/ 0 h 608"/>
                <a:gd name="T8" fmla="*/ 40 w 313"/>
                <a:gd name="T9" fmla="*/ 0 h 608"/>
                <a:gd name="T10" fmla="*/ 0 w 313"/>
                <a:gd name="T11" fmla="*/ 40 h 608"/>
                <a:gd name="T12" fmla="*/ 0 w 313"/>
                <a:gd name="T13" fmla="*/ 568 h 608"/>
                <a:gd name="T14" fmla="*/ 40 w 313"/>
                <a:gd name="T15" fmla="*/ 608 h 608"/>
                <a:gd name="T16" fmla="*/ 273 w 313"/>
                <a:gd name="T17" fmla="*/ 608 h 608"/>
                <a:gd name="T18" fmla="*/ 80 w 313"/>
                <a:gd name="T19" fmla="*/ 80 h 608"/>
                <a:gd name="T20" fmla="*/ 233 w 313"/>
                <a:gd name="T21" fmla="*/ 80 h 608"/>
                <a:gd name="T22" fmla="*/ 233 w 313"/>
                <a:gd name="T23" fmla="*/ 528 h 608"/>
                <a:gd name="T24" fmla="*/ 80 w 313"/>
                <a:gd name="T25" fmla="*/ 528 h 608"/>
                <a:gd name="T26" fmla="*/ 80 w 313"/>
                <a:gd name="T27" fmla="*/ 8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608">
                  <a:moveTo>
                    <a:pt x="273" y="608"/>
                  </a:moveTo>
                  <a:cubicBezTo>
                    <a:pt x="295" y="608"/>
                    <a:pt x="313" y="590"/>
                    <a:pt x="313" y="568"/>
                  </a:cubicBezTo>
                  <a:cubicBezTo>
                    <a:pt x="313" y="40"/>
                    <a:pt x="313" y="40"/>
                    <a:pt x="313" y="40"/>
                  </a:cubicBezTo>
                  <a:cubicBezTo>
                    <a:pt x="313" y="17"/>
                    <a:pt x="295" y="0"/>
                    <a:pt x="27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90"/>
                    <a:pt x="18" y="608"/>
                    <a:pt x="40" y="608"/>
                  </a:cubicBezTo>
                  <a:cubicBezTo>
                    <a:pt x="273" y="608"/>
                    <a:pt x="273" y="608"/>
                    <a:pt x="273" y="608"/>
                  </a:cubicBezTo>
                  <a:close/>
                  <a:moveTo>
                    <a:pt x="80" y="80"/>
                  </a:moveTo>
                  <a:cubicBezTo>
                    <a:pt x="233" y="80"/>
                    <a:pt x="233" y="80"/>
                    <a:pt x="233" y="80"/>
                  </a:cubicBezTo>
                  <a:cubicBezTo>
                    <a:pt x="233" y="528"/>
                    <a:pt x="233" y="528"/>
                    <a:pt x="233" y="528"/>
                  </a:cubicBezTo>
                  <a:cubicBezTo>
                    <a:pt x="80" y="528"/>
                    <a:pt x="80" y="528"/>
                    <a:pt x="80" y="528"/>
                  </a:cubicBezTo>
                  <a:cubicBezTo>
                    <a:pt x="80" y="80"/>
                    <a:pt x="80" y="80"/>
                    <a:pt x="80" y="8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8" name="Freeform 12"/>
            <p:cNvSpPr>
              <a:spLocks noEditPoints="1"/>
            </p:cNvSpPr>
            <p:nvPr/>
          </p:nvSpPr>
          <p:spPr bwMode="auto">
            <a:xfrm>
              <a:off x="-1214438" y="1911350"/>
              <a:ext cx="236537" cy="542925"/>
            </a:xfrm>
            <a:custGeom>
              <a:avLst/>
              <a:gdLst>
                <a:gd name="T0" fmla="*/ 40 w 313"/>
                <a:gd name="T1" fmla="*/ 717 h 717"/>
                <a:gd name="T2" fmla="*/ 273 w 313"/>
                <a:gd name="T3" fmla="*/ 717 h 717"/>
                <a:gd name="T4" fmla="*/ 313 w 313"/>
                <a:gd name="T5" fmla="*/ 677 h 717"/>
                <a:gd name="T6" fmla="*/ 313 w 313"/>
                <a:gd name="T7" fmla="*/ 40 h 717"/>
                <a:gd name="T8" fmla="*/ 273 w 313"/>
                <a:gd name="T9" fmla="*/ 0 h 717"/>
                <a:gd name="T10" fmla="*/ 40 w 313"/>
                <a:gd name="T11" fmla="*/ 0 h 717"/>
                <a:gd name="T12" fmla="*/ 0 w 313"/>
                <a:gd name="T13" fmla="*/ 40 h 717"/>
                <a:gd name="T14" fmla="*/ 0 w 313"/>
                <a:gd name="T15" fmla="*/ 677 h 717"/>
                <a:gd name="T16" fmla="*/ 40 w 313"/>
                <a:gd name="T17" fmla="*/ 717 h 717"/>
                <a:gd name="T18" fmla="*/ 80 w 313"/>
                <a:gd name="T19" fmla="*/ 80 h 717"/>
                <a:gd name="T20" fmla="*/ 233 w 313"/>
                <a:gd name="T21" fmla="*/ 80 h 717"/>
                <a:gd name="T22" fmla="*/ 233 w 313"/>
                <a:gd name="T23" fmla="*/ 637 h 717"/>
                <a:gd name="T24" fmla="*/ 80 w 313"/>
                <a:gd name="T25" fmla="*/ 637 h 717"/>
                <a:gd name="T26" fmla="*/ 80 w 313"/>
                <a:gd name="T27" fmla="*/ 8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717">
                  <a:moveTo>
                    <a:pt x="40" y="717"/>
                  </a:moveTo>
                  <a:cubicBezTo>
                    <a:pt x="273" y="717"/>
                    <a:pt x="273" y="717"/>
                    <a:pt x="273" y="717"/>
                  </a:cubicBezTo>
                  <a:cubicBezTo>
                    <a:pt x="295" y="717"/>
                    <a:pt x="313" y="699"/>
                    <a:pt x="313" y="677"/>
                  </a:cubicBezTo>
                  <a:cubicBezTo>
                    <a:pt x="313" y="40"/>
                    <a:pt x="313" y="40"/>
                    <a:pt x="313" y="40"/>
                  </a:cubicBezTo>
                  <a:cubicBezTo>
                    <a:pt x="313" y="17"/>
                    <a:pt x="295" y="0"/>
                    <a:pt x="27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699"/>
                    <a:pt x="18" y="717"/>
                    <a:pt x="40" y="717"/>
                  </a:cubicBezTo>
                  <a:close/>
                  <a:moveTo>
                    <a:pt x="80" y="80"/>
                  </a:moveTo>
                  <a:cubicBezTo>
                    <a:pt x="233" y="80"/>
                    <a:pt x="233" y="80"/>
                    <a:pt x="233" y="80"/>
                  </a:cubicBezTo>
                  <a:cubicBezTo>
                    <a:pt x="233" y="637"/>
                    <a:pt x="233" y="637"/>
                    <a:pt x="233" y="637"/>
                  </a:cubicBezTo>
                  <a:cubicBezTo>
                    <a:pt x="80" y="637"/>
                    <a:pt x="80" y="637"/>
                    <a:pt x="80" y="637"/>
                  </a:cubicBezTo>
                  <a:lnTo>
                    <a:pt x="80" y="8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60" name="Group 90"/>
          <p:cNvGrpSpPr>
            <a:grpSpLocks noChangeAspect="1"/>
          </p:cNvGrpSpPr>
          <p:nvPr/>
        </p:nvGrpSpPr>
        <p:grpSpPr bwMode="auto">
          <a:xfrm>
            <a:off x="4599531" y="2910529"/>
            <a:ext cx="547571" cy="397113"/>
            <a:chOff x="607" y="1957"/>
            <a:chExt cx="444" cy="322"/>
          </a:xfrm>
          <a:solidFill>
            <a:srgbClr val="595959"/>
          </a:solidFill>
        </p:grpSpPr>
        <p:sp>
          <p:nvSpPr>
            <p:cNvPr id="61" name="Freeform 91"/>
            <p:cNvSpPr>
              <a:spLocks noEditPoints="1"/>
            </p:cNvSpPr>
            <p:nvPr/>
          </p:nvSpPr>
          <p:spPr bwMode="auto">
            <a:xfrm>
              <a:off x="607" y="1957"/>
              <a:ext cx="444" cy="322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92"/>
            <p:cNvSpPr>
              <a:spLocks noEditPoints="1"/>
            </p:cNvSpPr>
            <p:nvPr/>
          </p:nvSpPr>
          <p:spPr bwMode="auto">
            <a:xfrm>
              <a:off x="711" y="2019"/>
              <a:ext cx="236" cy="59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93"/>
            <p:cNvSpPr>
              <a:spLocks noEditPoints="1"/>
            </p:cNvSpPr>
            <p:nvPr/>
          </p:nvSpPr>
          <p:spPr bwMode="auto">
            <a:xfrm>
              <a:off x="709" y="2085"/>
              <a:ext cx="73" cy="54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94"/>
            <p:cNvSpPr>
              <a:spLocks noEditPoints="1"/>
            </p:cNvSpPr>
            <p:nvPr/>
          </p:nvSpPr>
          <p:spPr bwMode="auto">
            <a:xfrm>
              <a:off x="791" y="2085"/>
              <a:ext cx="74" cy="54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95"/>
            <p:cNvSpPr>
              <a:spLocks noEditPoints="1"/>
            </p:cNvSpPr>
            <p:nvPr/>
          </p:nvSpPr>
          <p:spPr bwMode="auto">
            <a:xfrm>
              <a:off x="874" y="2085"/>
              <a:ext cx="73" cy="54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709" y="2151"/>
              <a:ext cx="66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709" y="2158"/>
              <a:ext cx="73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709" y="2168"/>
              <a:ext cx="61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709" y="2177"/>
              <a:ext cx="68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707" y="2187"/>
              <a:ext cx="4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791" y="2151"/>
              <a:ext cx="67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791" y="2158"/>
              <a:ext cx="74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791" y="2168"/>
              <a:ext cx="59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791" y="2177"/>
              <a:ext cx="67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787" y="2187"/>
              <a:ext cx="45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876" y="2151"/>
              <a:ext cx="66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876" y="2158"/>
              <a:ext cx="74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876" y="2168"/>
              <a:ext cx="59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876" y="2177"/>
              <a:ext cx="66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872" y="2187"/>
              <a:ext cx="4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11"/>
            <p:cNvSpPr>
              <a:spLocks noEditPoints="1"/>
            </p:cNvSpPr>
            <p:nvPr/>
          </p:nvSpPr>
          <p:spPr bwMode="auto">
            <a:xfrm>
              <a:off x="709" y="2000"/>
              <a:ext cx="111" cy="12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>
            <a:off x="4612465" y="4126137"/>
            <a:ext cx="488471" cy="488471"/>
            <a:chOff x="6506" y="1907"/>
            <a:chExt cx="552" cy="552"/>
          </a:xfrm>
          <a:solidFill>
            <a:srgbClr val="595959"/>
          </a:solidFill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6506" y="1907"/>
              <a:ext cx="552" cy="552"/>
            </a:xfrm>
            <a:custGeom>
              <a:avLst/>
              <a:gdLst>
                <a:gd name="T0" fmla="*/ 1190 w 2381"/>
                <a:gd name="T1" fmla="*/ 2382 h 2382"/>
                <a:gd name="T2" fmla="*/ 1977 w 2381"/>
                <a:gd name="T3" fmla="*/ 1798 h 2382"/>
                <a:gd name="T4" fmla="*/ 1856 w 2381"/>
                <a:gd name="T5" fmla="*/ 1725 h 2382"/>
                <a:gd name="T6" fmla="*/ 1731 w 2381"/>
                <a:gd name="T7" fmla="*/ 1849 h 2382"/>
                <a:gd name="T8" fmla="*/ 1803 w 2381"/>
                <a:gd name="T9" fmla="*/ 1974 h 2382"/>
                <a:gd name="T10" fmla="*/ 1560 w 2381"/>
                <a:gd name="T11" fmla="*/ 1948 h 2382"/>
                <a:gd name="T12" fmla="*/ 1422 w 2381"/>
                <a:gd name="T13" fmla="*/ 2158 h 2382"/>
                <a:gd name="T14" fmla="*/ 1376 w 2381"/>
                <a:gd name="T15" fmla="*/ 2013 h 2382"/>
                <a:gd name="T16" fmla="*/ 1241 w 2381"/>
                <a:gd name="T17" fmla="*/ 2007 h 2382"/>
                <a:gd name="T18" fmla="*/ 1140 w 2381"/>
                <a:gd name="T19" fmla="*/ 2184 h 2382"/>
                <a:gd name="T20" fmla="*/ 1018 w 2381"/>
                <a:gd name="T21" fmla="*/ 2030 h 2382"/>
                <a:gd name="T22" fmla="*/ 789 w 2381"/>
                <a:gd name="T23" fmla="*/ 2101 h 2382"/>
                <a:gd name="T24" fmla="*/ 828 w 2381"/>
                <a:gd name="T25" fmla="*/ 1982 h 2382"/>
                <a:gd name="T26" fmla="*/ 687 w 2381"/>
                <a:gd name="T27" fmla="*/ 1891 h 2382"/>
                <a:gd name="T28" fmla="*/ 589 w 2381"/>
                <a:gd name="T29" fmla="*/ 1982 h 2382"/>
                <a:gd name="T30" fmla="*/ 548 w 2381"/>
                <a:gd name="T31" fmla="*/ 1740 h 2382"/>
                <a:gd name="T32" fmla="*/ 312 w 2381"/>
                <a:gd name="T33" fmla="*/ 1656 h 2382"/>
                <a:gd name="T34" fmla="*/ 429 w 2381"/>
                <a:gd name="T35" fmla="*/ 1572 h 2382"/>
                <a:gd name="T36" fmla="*/ 370 w 2381"/>
                <a:gd name="T37" fmla="*/ 1401 h 2382"/>
                <a:gd name="T38" fmla="*/ 220 w 2381"/>
                <a:gd name="T39" fmla="*/ 1408 h 2382"/>
                <a:gd name="T40" fmla="*/ 417 w 2381"/>
                <a:gd name="T41" fmla="*/ 1191 h 2382"/>
                <a:gd name="T42" fmla="*/ 219 w 2381"/>
                <a:gd name="T43" fmla="*/ 981 h 2382"/>
                <a:gd name="T44" fmla="*/ 385 w 2381"/>
                <a:gd name="T45" fmla="*/ 1013 h 2382"/>
                <a:gd name="T46" fmla="*/ 224 w 2381"/>
                <a:gd name="T47" fmla="*/ 961 h 2382"/>
                <a:gd name="T48" fmla="*/ 445 w 2381"/>
                <a:gd name="T49" fmla="*/ 820 h 2382"/>
                <a:gd name="T50" fmla="*/ 455 w 2381"/>
                <a:gd name="T51" fmla="*/ 802 h 2382"/>
                <a:gd name="T52" fmla="*/ 550 w 2381"/>
                <a:gd name="T53" fmla="*/ 654 h 2382"/>
                <a:gd name="T54" fmla="*/ 563 w 2381"/>
                <a:gd name="T55" fmla="*/ 638 h 2382"/>
                <a:gd name="T56" fmla="*/ 688 w 2381"/>
                <a:gd name="T57" fmla="*/ 514 h 2382"/>
                <a:gd name="T58" fmla="*/ 704 w 2381"/>
                <a:gd name="T59" fmla="*/ 502 h 2382"/>
                <a:gd name="T60" fmla="*/ 845 w 2381"/>
                <a:gd name="T61" fmla="*/ 410 h 2382"/>
                <a:gd name="T62" fmla="*/ 863 w 2381"/>
                <a:gd name="T63" fmla="*/ 401 h 2382"/>
                <a:gd name="T64" fmla="*/ 1023 w 2381"/>
                <a:gd name="T65" fmla="*/ 354 h 2382"/>
                <a:gd name="T66" fmla="*/ 1044 w 2381"/>
                <a:gd name="T67" fmla="*/ 350 h 2382"/>
                <a:gd name="T68" fmla="*/ 1140 w 2381"/>
                <a:gd name="T69" fmla="*/ 200 h 2382"/>
                <a:gd name="T70" fmla="*/ 1241 w 2381"/>
                <a:gd name="T71" fmla="*/ 385 h 2382"/>
                <a:gd name="T72" fmla="*/ 1404 w 2381"/>
                <a:gd name="T73" fmla="*/ 221 h 2382"/>
                <a:gd name="T74" fmla="*/ 1386 w 2381"/>
                <a:gd name="T75" fmla="*/ 390 h 2382"/>
                <a:gd name="T76" fmla="*/ 1625 w 2381"/>
                <a:gd name="T77" fmla="*/ 297 h 2382"/>
                <a:gd name="T78" fmla="*/ 1565 w 2381"/>
                <a:gd name="T79" fmla="*/ 444 h 2382"/>
                <a:gd name="T80" fmla="*/ 1807 w 2381"/>
                <a:gd name="T81" fmla="*/ 412 h 2382"/>
                <a:gd name="T82" fmla="*/ 1723 w 2381"/>
                <a:gd name="T83" fmla="*/ 546 h 2382"/>
                <a:gd name="T84" fmla="*/ 1968 w 2381"/>
                <a:gd name="T85" fmla="*/ 573 h 2382"/>
                <a:gd name="T86" fmla="*/ 1862 w 2381"/>
                <a:gd name="T87" fmla="*/ 684 h 2382"/>
                <a:gd name="T88" fmla="*/ 2088 w 2381"/>
                <a:gd name="T89" fmla="*/ 765 h 2382"/>
                <a:gd name="T90" fmla="*/ 1969 w 2381"/>
                <a:gd name="T91" fmla="*/ 849 h 2382"/>
                <a:gd name="T92" fmla="*/ 2164 w 2381"/>
                <a:gd name="T93" fmla="*/ 995 h 2382"/>
                <a:gd name="T94" fmla="*/ 2034 w 2381"/>
                <a:gd name="T95" fmla="*/ 1040 h 2382"/>
                <a:gd name="T96" fmla="*/ 2183 w 2381"/>
                <a:gd name="T97" fmla="*/ 1140 h 2382"/>
                <a:gd name="T98" fmla="*/ 2012 w 2381"/>
                <a:gd name="T99" fmla="*/ 1242 h 2382"/>
                <a:gd name="T100" fmla="*/ 2036 w 2381"/>
                <a:gd name="T101" fmla="*/ 1351 h 2382"/>
                <a:gd name="T102" fmla="*/ 2162 w 2381"/>
                <a:gd name="T103" fmla="*/ 1395 h 2382"/>
                <a:gd name="T104" fmla="*/ 1960 w 2381"/>
                <a:gd name="T105" fmla="*/ 1547 h 2382"/>
                <a:gd name="T106" fmla="*/ 1977 w 2381"/>
                <a:gd name="T107" fmla="*/ 1798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81" h="2382">
                  <a:moveTo>
                    <a:pt x="1190" y="0"/>
                  </a:moveTo>
                  <a:cubicBezTo>
                    <a:pt x="533" y="0"/>
                    <a:pt x="0" y="534"/>
                    <a:pt x="0" y="1191"/>
                  </a:cubicBezTo>
                  <a:cubicBezTo>
                    <a:pt x="0" y="1849"/>
                    <a:pt x="533" y="2382"/>
                    <a:pt x="1190" y="2382"/>
                  </a:cubicBezTo>
                  <a:cubicBezTo>
                    <a:pt x="1848" y="2382"/>
                    <a:pt x="2380" y="1849"/>
                    <a:pt x="2380" y="1191"/>
                  </a:cubicBezTo>
                  <a:cubicBezTo>
                    <a:pt x="2381" y="534"/>
                    <a:pt x="1848" y="0"/>
                    <a:pt x="1190" y="0"/>
                  </a:cubicBezTo>
                  <a:close/>
                  <a:moveTo>
                    <a:pt x="1977" y="1798"/>
                  </a:moveTo>
                  <a:cubicBezTo>
                    <a:pt x="1869" y="1709"/>
                    <a:pt x="1869" y="1709"/>
                    <a:pt x="1869" y="1709"/>
                  </a:cubicBezTo>
                  <a:cubicBezTo>
                    <a:pt x="1865" y="1705"/>
                    <a:pt x="1858" y="1706"/>
                    <a:pt x="1854" y="1711"/>
                  </a:cubicBezTo>
                  <a:cubicBezTo>
                    <a:pt x="1851" y="1715"/>
                    <a:pt x="1851" y="1721"/>
                    <a:pt x="1856" y="1725"/>
                  </a:cubicBezTo>
                  <a:cubicBezTo>
                    <a:pt x="1964" y="1814"/>
                    <a:pt x="1964" y="1814"/>
                    <a:pt x="1964" y="1814"/>
                  </a:cubicBezTo>
                  <a:cubicBezTo>
                    <a:pt x="1921" y="1868"/>
                    <a:pt x="1872" y="1917"/>
                    <a:pt x="1819" y="1961"/>
                  </a:cubicBezTo>
                  <a:cubicBezTo>
                    <a:pt x="1731" y="1849"/>
                    <a:pt x="1731" y="1849"/>
                    <a:pt x="1731" y="1849"/>
                  </a:cubicBezTo>
                  <a:cubicBezTo>
                    <a:pt x="1728" y="1844"/>
                    <a:pt x="1721" y="1844"/>
                    <a:pt x="1717" y="1847"/>
                  </a:cubicBezTo>
                  <a:cubicBezTo>
                    <a:pt x="1712" y="1850"/>
                    <a:pt x="1711" y="1857"/>
                    <a:pt x="1715" y="1861"/>
                  </a:cubicBezTo>
                  <a:cubicBezTo>
                    <a:pt x="1803" y="1974"/>
                    <a:pt x="1803" y="1974"/>
                    <a:pt x="1803" y="1974"/>
                  </a:cubicBezTo>
                  <a:cubicBezTo>
                    <a:pt x="1752" y="2013"/>
                    <a:pt x="1698" y="2048"/>
                    <a:pt x="1640" y="2077"/>
                  </a:cubicBezTo>
                  <a:cubicBezTo>
                    <a:pt x="1574" y="1953"/>
                    <a:pt x="1574" y="1953"/>
                    <a:pt x="1574" y="1953"/>
                  </a:cubicBezTo>
                  <a:cubicBezTo>
                    <a:pt x="1572" y="1948"/>
                    <a:pt x="1565" y="1946"/>
                    <a:pt x="1560" y="1948"/>
                  </a:cubicBezTo>
                  <a:cubicBezTo>
                    <a:pt x="1555" y="1951"/>
                    <a:pt x="1553" y="1957"/>
                    <a:pt x="1556" y="1962"/>
                  </a:cubicBezTo>
                  <a:cubicBezTo>
                    <a:pt x="1622" y="2086"/>
                    <a:pt x="1622" y="2086"/>
                    <a:pt x="1622" y="2086"/>
                  </a:cubicBezTo>
                  <a:cubicBezTo>
                    <a:pt x="1558" y="2117"/>
                    <a:pt x="1492" y="2141"/>
                    <a:pt x="1422" y="2158"/>
                  </a:cubicBezTo>
                  <a:cubicBezTo>
                    <a:pt x="1396" y="2009"/>
                    <a:pt x="1396" y="2009"/>
                    <a:pt x="1396" y="2009"/>
                  </a:cubicBezTo>
                  <a:cubicBezTo>
                    <a:pt x="1395" y="2003"/>
                    <a:pt x="1389" y="2000"/>
                    <a:pt x="1384" y="2001"/>
                  </a:cubicBezTo>
                  <a:cubicBezTo>
                    <a:pt x="1378" y="2002"/>
                    <a:pt x="1375" y="2007"/>
                    <a:pt x="1376" y="2013"/>
                  </a:cubicBezTo>
                  <a:cubicBezTo>
                    <a:pt x="1402" y="2162"/>
                    <a:pt x="1402" y="2162"/>
                    <a:pt x="1402" y="2162"/>
                  </a:cubicBezTo>
                  <a:cubicBezTo>
                    <a:pt x="1350" y="2173"/>
                    <a:pt x="1296" y="2181"/>
                    <a:pt x="1241" y="2184"/>
                  </a:cubicBezTo>
                  <a:cubicBezTo>
                    <a:pt x="1241" y="2007"/>
                    <a:pt x="1241" y="2007"/>
                    <a:pt x="1241" y="2007"/>
                  </a:cubicBezTo>
                  <a:cubicBezTo>
                    <a:pt x="1241" y="1979"/>
                    <a:pt x="1218" y="1956"/>
                    <a:pt x="1190" y="1956"/>
                  </a:cubicBezTo>
                  <a:cubicBezTo>
                    <a:pt x="1162" y="1956"/>
                    <a:pt x="1140" y="1979"/>
                    <a:pt x="1140" y="2007"/>
                  </a:cubicBezTo>
                  <a:cubicBezTo>
                    <a:pt x="1140" y="2184"/>
                    <a:pt x="1140" y="2184"/>
                    <a:pt x="1140" y="2184"/>
                  </a:cubicBezTo>
                  <a:cubicBezTo>
                    <a:pt x="1094" y="2182"/>
                    <a:pt x="1049" y="2175"/>
                    <a:pt x="1004" y="2167"/>
                  </a:cubicBezTo>
                  <a:cubicBezTo>
                    <a:pt x="1027" y="2042"/>
                    <a:pt x="1027" y="2042"/>
                    <a:pt x="1027" y="2042"/>
                  </a:cubicBezTo>
                  <a:cubicBezTo>
                    <a:pt x="1028" y="2036"/>
                    <a:pt x="1024" y="2031"/>
                    <a:pt x="1018" y="2030"/>
                  </a:cubicBezTo>
                  <a:cubicBezTo>
                    <a:pt x="1013" y="2029"/>
                    <a:pt x="1007" y="2033"/>
                    <a:pt x="1006" y="2038"/>
                  </a:cubicBezTo>
                  <a:cubicBezTo>
                    <a:pt x="984" y="2163"/>
                    <a:pt x="984" y="2163"/>
                    <a:pt x="984" y="2163"/>
                  </a:cubicBezTo>
                  <a:cubicBezTo>
                    <a:pt x="916" y="2149"/>
                    <a:pt x="851" y="2128"/>
                    <a:pt x="789" y="2101"/>
                  </a:cubicBezTo>
                  <a:cubicBezTo>
                    <a:pt x="846" y="1992"/>
                    <a:pt x="846" y="1992"/>
                    <a:pt x="846" y="1992"/>
                  </a:cubicBezTo>
                  <a:cubicBezTo>
                    <a:pt x="849" y="1987"/>
                    <a:pt x="847" y="1980"/>
                    <a:pt x="842" y="1978"/>
                  </a:cubicBezTo>
                  <a:cubicBezTo>
                    <a:pt x="837" y="1975"/>
                    <a:pt x="830" y="1977"/>
                    <a:pt x="828" y="1982"/>
                  </a:cubicBezTo>
                  <a:cubicBezTo>
                    <a:pt x="770" y="2092"/>
                    <a:pt x="770" y="2092"/>
                    <a:pt x="770" y="2092"/>
                  </a:cubicBezTo>
                  <a:cubicBezTo>
                    <a:pt x="712" y="2065"/>
                    <a:pt x="657" y="2032"/>
                    <a:pt x="606" y="1995"/>
                  </a:cubicBezTo>
                  <a:cubicBezTo>
                    <a:pt x="687" y="1891"/>
                    <a:pt x="687" y="1891"/>
                    <a:pt x="687" y="1891"/>
                  </a:cubicBezTo>
                  <a:cubicBezTo>
                    <a:pt x="691" y="1886"/>
                    <a:pt x="690" y="1880"/>
                    <a:pt x="685" y="1876"/>
                  </a:cubicBezTo>
                  <a:cubicBezTo>
                    <a:pt x="681" y="1873"/>
                    <a:pt x="674" y="1874"/>
                    <a:pt x="671" y="1878"/>
                  </a:cubicBezTo>
                  <a:cubicBezTo>
                    <a:pt x="589" y="1982"/>
                    <a:pt x="589" y="1982"/>
                    <a:pt x="589" y="1982"/>
                  </a:cubicBezTo>
                  <a:cubicBezTo>
                    <a:pt x="535" y="1941"/>
                    <a:pt x="484" y="1894"/>
                    <a:pt x="439" y="1842"/>
                  </a:cubicBezTo>
                  <a:cubicBezTo>
                    <a:pt x="546" y="1754"/>
                    <a:pt x="546" y="1754"/>
                    <a:pt x="546" y="1754"/>
                  </a:cubicBezTo>
                  <a:cubicBezTo>
                    <a:pt x="551" y="1751"/>
                    <a:pt x="551" y="1744"/>
                    <a:pt x="548" y="1740"/>
                  </a:cubicBezTo>
                  <a:cubicBezTo>
                    <a:pt x="544" y="1735"/>
                    <a:pt x="538" y="1735"/>
                    <a:pt x="533" y="1738"/>
                  </a:cubicBezTo>
                  <a:cubicBezTo>
                    <a:pt x="426" y="1827"/>
                    <a:pt x="426" y="1827"/>
                    <a:pt x="426" y="1827"/>
                  </a:cubicBezTo>
                  <a:cubicBezTo>
                    <a:pt x="382" y="1775"/>
                    <a:pt x="344" y="1717"/>
                    <a:pt x="312" y="1656"/>
                  </a:cubicBezTo>
                  <a:cubicBezTo>
                    <a:pt x="438" y="1590"/>
                    <a:pt x="438" y="1590"/>
                    <a:pt x="438" y="1590"/>
                  </a:cubicBezTo>
                  <a:cubicBezTo>
                    <a:pt x="443" y="1588"/>
                    <a:pt x="445" y="1581"/>
                    <a:pt x="442" y="1576"/>
                  </a:cubicBezTo>
                  <a:cubicBezTo>
                    <a:pt x="440" y="1571"/>
                    <a:pt x="434" y="1569"/>
                    <a:pt x="429" y="1572"/>
                  </a:cubicBezTo>
                  <a:cubicBezTo>
                    <a:pt x="303" y="1638"/>
                    <a:pt x="303" y="1638"/>
                    <a:pt x="303" y="1638"/>
                  </a:cubicBezTo>
                  <a:cubicBezTo>
                    <a:pt x="270" y="1572"/>
                    <a:pt x="242" y="1502"/>
                    <a:pt x="224" y="1428"/>
                  </a:cubicBezTo>
                  <a:cubicBezTo>
                    <a:pt x="370" y="1401"/>
                    <a:pt x="370" y="1401"/>
                    <a:pt x="370" y="1401"/>
                  </a:cubicBezTo>
                  <a:cubicBezTo>
                    <a:pt x="376" y="1400"/>
                    <a:pt x="379" y="1394"/>
                    <a:pt x="378" y="1389"/>
                  </a:cubicBezTo>
                  <a:cubicBezTo>
                    <a:pt x="377" y="1383"/>
                    <a:pt x="372" y="1379"/>
                    <a:pt x="366" y="1380"/>
                  </a:cubicBezTo>
                  <a:cubicBezTo>
                    <a:pt x="220" y="1408"/>
                    <a:pt x="220" y="1408"/>
                    <a:pt x="220" y="1408"/>
                  </a:cubicBezTo>
                  <a:cubicBezTo>
                    <a:pt x="208" y="1354"/>
                    <a:pt x="200" y="1299"/>
                    <a:pt x="197" y="1242"/>
                  </a:cubicBezTo>
                  <a:cubicBezTo>
                    <a:pt x="367" y="1242"/>
                    <a:pt x="367" y="1242"/>
                    <a:pt x="367" y="1242"/>
                  </a:cubicBezTo>
                  <a:cubicBezTo>
                    <a:pt x="395" y="1242"/>
                    <a:pt x="417" y="1219"/>
                    <a:pt x="417" y="1191"/>
                  </a:cubicBezTo>
                  <a:cubicBezTo>
                    <a:pt x="417" y="1163"/>
                    <a:pt x="395" y="1141"/>
                    <a:pt x="367" y="1141"/>
                  </a:cubicBezTo>
                  <a:cubicBezTo>
                    <a:pt x="197" y="1141"/>
                    <a:pt x="197" y="1141"/>
                    <a:pt x="197" y="1141"/>
                  </a:cubicBezTo>
                  <a:cubicBezTo>
                    <a:pt x="200" y="1086"/>
                    <a:pt x="208" y="1033"/>
                    <a:pt x="219" y="981"/>
                  </a:cubicBezTo>
                  <a:cubicBezTo>
                    <a:pt x="220" y="981"/>
                    <a:pt x="220" y="982"/>
                    <a:pt x="221" y="982"/>
                  </a:cubicBezTo>
                  <a:cubicBezTo>
                    <a:pt x="383" y="1012"/>
                    <a:pt x="383" y="1012"/>
                    <a:pt x="383" y="1012"/>
                  </a:cubicBezTo>
                  <a:cubicBezTo>
                    <a:pt x="384" y="1013"/>
                    <a:pt x="384" y="1013"/>
                    <a:pt x="385" y="1013"/>
                  </a:cubicBezTo>
                  <a:cubicBezTo>
                    <a:pt x="390" y="1013"/>
                    <a:pt x="394" y="1009"/>
                    <a:pt x="395" y="1004"/>
                  </a:cubicBezTo>
                  <a:cubicBezTo>
                    <a:pt x="396" y="998"/>
                    <a:pt x="393" y="993"/>
                    <a:pt x="387" y="992"/>
                  </a:cubicBezTo>
                  <a:cubicBezTo>
                    <a:pt x="224" y="961"/>
                    <a:pt x="224" y="961"/>
                    <a:pt x="224" y="961"/>
                  </a:cubicBezTo>
                  <a:cubicBezTo>
                    <a:pt x="224" y="961"/>
                    <a:pt x="223" y="962"/>
                    <a:pt x="223" y="962"/>
                  </a:cubicBezTo>
                  <a:cubicBezTo>
                    <a:pt x="241" y="886"/>
                    <a:pt x="268" y="813"/>
                    <a:pt x="302" y="745"/>
                  </a:cubicBezTo>
                  <a:cubicBezTo>
                    <a:pt x="445" y="820"/>
                    <a:pt x="445" y="820"/>
                    <a:pt x="445" y="820"/>
                  </a:cubicBezTo>
                  <a:cubicBezTo>
                    <a:pt x="447" y="821"/>
                    <a:pt x="448" y="822"/>
                    <a:pt x="450" y="822"/>
                  </a:cubicBezTo>
                  <a:cubicBezTo>
                    <a:pt x="454" y="822"/>
                    <a:pt x="457" y="820"/>
                    <a:pt x="459" y="816"/>
                  </a:cubicBezTo>
                  <a:cubicBezTo>
                    <a:pt x="462" y="811"/>
                    <a:pt x="460" y="805"/>
                    <a:pt x="455" y="802"/>
                  </a:cubicBezTo>
                  <a:cubicBezTo>
                    <a:pt x="312" y="727"/>
                    <a:pt x="312" y="727"/>
                    <a:pt x="312" y="727"/>
                  </a:cubicBezTo>
                  <a:cubicBezTo>
                    <a:pt x="344" y="665"/>
                    <a:pt x="383" y="606"/>
                    <a:pt x="427" y="553"/>
                  </a:cubicBezTo>
                  <a:cubicBezTo>
                    <a:pt x="550" y="654"/>
                    <a:pt x="550" y="654"/>
                    <a:pt x="550" y="654"/>
                  </a:cubicBezTo>
                  <a:cubicBezTo>
                    <a:pt x="552" y="656"/>
                    <a:pt x="554" y="656"/>
                    <a:pt x="557" y="656"/>
                  </a:cubicBezTo>
                  <a:cubicBezTo>
                    <a:pt x="560" y="656"/>
                    <a:pt x="563" y="655"/>
                    <a:pt x="565" y="653"/>
                  </a:cubicBezTo>
                  <a:cubicBezTo>
                    <a:pt x="568" y="648"/>
                    <a:pt x="568" y="642"/>
                    <a:pt x="563" y="638"/>
                  </a:cubicBezTo>
                  <a:cubicBezTo>
                    <a:pt x="441" y="538"/>
                    <a:pt x="441" y="538"/>
                    <a:pt x="441" y="538"/>
                  </a:cubicBezTo>
                  <a:cubicBezTo>
                    <a:pt x="487" y="485"/>
                    <a:pt x="539" y="438"/>
                    <a:pt x="595" y="396"/>
                  </a:cubicBezTo>
                  <a:cubicBezTo>
                    <a:pt x="688" y="514"/>
                    <a:pt x="688" y="514"/>
                    <a:pt x="688" y="514"/>
                  </a:cubicBezTo>
                  <a:cubicBezTo>
                    <a:pt x="690" y="517"/>
                    <a:pt x="693" y="518"/>
                    <a:pt x="696" y="518"/>
                  </a:cubicBezTo>
                  <a:cubicBezTo>
                    <a:pt x="698" y="518"/>
                    <a:pt x="700" y="518"/>
                    <a:pt x="702" y="516"/>
                  </a:cubicBezTo>
                  <a:cubicBezTo>
                    <a:pt x="707" y="513"/>
                    <a:pt x="708" y="506"/>
                    <a:pt x="704" y="502"/>
                  </a:cubicBezTo>
                  <a:cubicBezTo>
                    <a:pt x="611" y="383"/>
                    <a:pt x="611" y="383"/>
                    <a:pt x="611" y="383"/>
                  </a:cubicBezTo>
                  <a:cubicBezTo>
                    <a:pt x="664" y="345"/>
                    <a:pt x="720" y="312"/>
                    <a:pt x="779" y="286"/>
                  </a:cubicBezTo>
                  <a:cubicBezTo>
                    <a:pt x="845" y="410"/>
                    <a:pt x="845" y="410"/>
                    <a:pt x="845" y="410"/>
                  </a:cubicBezTo>
                  <a:cubicBezTo>
                    <a:pt x="847" y="414"/>
                    <a:pt x="850" y="416"/>
                    <a:pt x="854" y="416"/>
                  </a:cubicBezTo>
                  <a:cubicBezTo>
                    <a:pt x="856" y="416"/>
                    <a:pt x="857" y="416"/>
                    <a:pt x="859" y="415"/>
                  </a:cubicBezTo>
                  <a:cubicBezTo>
                    <a:pt x="864" y="412"/>
                    <a:pt x="866" y="406"/>
                    <a:pt x="863" y="401"/>
                  </a:cubicBezTo>
                  <a:cubicBezTo>
                    <a:pt x="798" y="278"/>
                    <a:pt x="798" y="278"/>
                    <a:pt x="798" y="278"/>
                  </a:cubicBezTo>
                  <a:cubicBezTo>
                    <a:pt x="862" y="250"/>
                    <a:pt x="929" y="230"/>
                    <a:pt x="999" y="216"/>
                  </a:cubicBezTo>
                  <a:cubicBezTo>
                    <a:pt x="1023" y="354"/>
                    <a:pt x="1023" y="354"/>
                    <a:pt x="1023" y="354"/>
                  </a:cubicBezTo>
                  <a:cubicBezTo>
                    <a:pt x="1024" y="359"/>
                    <a:pt x="1028" y="363"/>
                    <a:pt x="1033" y="363"/>
                  </a:cubicBezTo>
                  <a:cubicBezTo>
                    <a:pt x="1034" y="363"/>
                    <a:pt x="1035" y="363"/>
                    <a:pt x="1035" y="362"/>
                  </a:cubicBezTo>
                  <a:cubicBezTo>
                    <a:pt x="1041" y="361"/>
                    <a:pt x="1045" y="356"/>
                    <a:pt x="1044" y="350"/>
                  </a:cubicBezTo>
                  <a:cubicBezTo>
                    <a:pt x="1019" y="212"/>
                    <a:pt x="1019" y="212"/>
                    <a:pt x="1019" y="212"/>
                  </a:cubicBezTo>
                  <a:cubicBezTo>
                    <a:pt x="1059" y="205"/>
                    <a:pt x="1099" y="200"/>
                    <a:pt x="1140" y="198"/>
                  </a:cubicBezTo>
                  <a:cubicBezTo>
                    <a:pt x="1140" y="199"/>
                    <a:pt x="1140" y="199"/>
                    <a:pt x="1140" y="200"/>
                  </a:cubicBezTo>
                  <a:cubicBezTo>
                    <a:pt x="1140" y="385"/>
                    <a:pt x="1140" y="385"/>
                    <a:pt x="1140" y="385"/>
                  </a:cubicBezTo>
                  <a:cubicBezTo>
                    <a:pt x="1140" y="413"/>
                    <a:pt x="1162" y="436"/>
                    <a:pt x="1190" y="436"/>
                  </a:cubicBezTo>
                  <a:cubicBezTo>
                    <a:pt x="1218" y="436"/>
                    <a:pt x="1241" y="413"/>
                    <a:pt x="1241" y="385"/>
                  </a:cubicBezTo>
                  <a:cubicBezTo>
                    <a:pt x="1241" y="200"/>
                    <a:pt x="1241" y="200"/>
                    <a:pt x="1241" y="200"/>
                  </a:cubicBezTo>
                  <a:cubicBezTo>
                    <a:pt x="1241" y="199"/>
                    <a:pt x="1240" y="199"/>
                    <a:pt x="1240" y="198"/>
                  </a:cubicBezTo>
                  <a:cubicBezTo>
                    <a:pt x="1296" y="201"/>
                    <a:pt x="1351" y="209"/>
                    <a:pt x="1404" y="221"/>
                  </a:cubicBezTo>
                  <a:cubicBezTo>
                    <a:pt x="1375" y="378"/>
                    <a:pt x="1375" y="378"/>
                    <a:pt x="1375" y="378"/>
                  </a:cubicBezTo>
                  <a:cubicBezTo>
                    <a:pt x="1374" y="384"/>
                    <a:pt x="1378" y="389"/>
                    <a:pt x="1384" y="390"/>
                  </a:cubicBezTo>
                  <a:cubicBezTo>
                    <a:pt x="1384" y="390"/>
                    <a:pt x="1385" y="390"/>
                    <a:pt x="1386" y="390"/>
                  </a:cubicBezTo>
                  <a:cubicBezTo>
                    <a:pt x="1390" y="390"/>
                    <a:pt x="1395" y="386"/>
                    <a:pt x="1396" y="382"/>
                  </a:cubicBezTo>
                  <a:cubicBezTo>
                    <a:pt x="1424" y="224"/>
                    <a:pt x="1424" y="224"/>
                    <a:pt x="1424" y="224"/>
                  </a:cubicBezTo>
                  <a:cubicBezTo>
                    <a:pt x="1494" y="241"/>
                    <a:pt x="1561" y="267"/>
                    <a:pt x="1625" y="297"/>
                  </a:cubicBezTo>
                  <a:cubicBezTo>
                    <a:pt x="1556" y="428"/>
                    <a:pt x="1556" y="428"/>
                    <a:pt x="1556" y="428"/>
                  </a:cubicBezTo>
                  <a:cubicBezTo>
                    <a:pt x="1553" y="433"/>
                    <a:pt x="1555" y="440"/>
                    <a:pt x="1560" y="442"/>
                  </a:cubicBezTo>
                  <a:cubicBezTo>
                    <a:pt x="1562" y="443"/>
                    <a:pt x="1563" y="444"/>
                    <a:pt x="1565" y="444"/>
                  </a:cubicBezTo>
                  <a:cubicBezTo>
                    <a:pt x="1569" y="444"/>
                    <a:pt x="1572" y="442"/>
                    <a:pt x="1574" y="438"/>
                  </a:cubicBezTo>
                  <a:cubicBezTo>
                    <a:pt x="1643" y="307"/>
                    <a:pt x="1643" y="307"/>
                    <a:pt x="1643" y="307"/>
                  </a:cubicBezTo>
                  <a:cubicBezTo>
                    <a:pt x="1701" y="337"/>
                    <a:pt x="1756" y="372"/>
                    <a:pt x="1807" y="412"/>
                  </a:cubicBezTo>
                  <a:cubicBezTo>
                    <a:pt x="1715" y="529"/>
                    <a:pt x="1715" y="529"/>
                    <a:pt x="1715" y="529"/>
                  </a:cubicBezTo>
                  <a:cubicBezTo>
                    <a:pt x="1711" y="534"/>
                    <a:pt x="1712" y="540"/>
                    <a:pt x="1717" y="544"/>
                  </a:cubicBezTo>
                  <a:cubicBezTo>
                    <a:pt x="1719" y="545"/>
                    <a:pt x="1721" y="546"/>
                    <a:pt x="1723" y="546"/>
                  </a:cubicBezTo>
                  <a:cubicBezTo>
                    <a:pt x="1726" y="546"/>
                    <a:pt x="1729" y="544"/>
                    <a:pt x="1731" y="542"/>
                  </a:cubicBezTo>
                  <a:cubicBezTo>
                    <a:pt x="1823" y="424"/>
                    <a:pt x="1823" y="424"/>
                    <a:pt x="1823" y="424"/>
                  </a:cubicBezTo>
                  <a:cubicBezTo>
                    <a:pt x="1877" y="468"/>
                    <a:pt x="1925" y="519"/>
                    <a:pt x="1968" y="573"/>
                  </a:cubicBezTo>
                  <a:cubicBezTo>
                    <a:pt x="1856" y="666"/>
                    <a:pt x="1856" y="666"/>
                    <a:pt x="1856" y="666"/>
                  </a:cubicBezTo>
                  <a:cubicBezTo>
                    <a:pt x="1851" y="669"/>
                    <a:pt x="1851" y="676"/>
                    <a:pt x="1854" y="680"/>
                  </a:cubicBezTo>
                  <a:cubicBezTo>
                    <a:pt x="1856" y="683"/>
                    <a:pt x="1859" y="684"/>
                    <a:pt x="1862" y="684"/>
                  </a:cubicBezTo>
                  <a:cubicBezTo>
                    <a:pt x="1865" y="684"/>
                    <a:pt x="1867" y="683"/>
                    <a:pt x="1869" y="682"/>
                  </a:cubicBezTo>
                  <a:cubicBezTo>
                    <a:pt x="1981" y="589"/>
                    <a:pt x="1981" y="589"/>
                    <a:pt x="1981" y="589"/>
                  </a:cubicBezTo>
                  <a:cubicBezTo>
                    <a:pt x="2022" y="644"/>
                    <a:pt x="2058" y="703"/>
                    <a:pt x="2088" y="765"/>
                  </a:cubicBezTo>
                  <a:cubicBezTo>
                    <a:pt x="1964" y="830"/>
                    <a:pt x="1964" y="830"/>
                    <a:pt x="1964" y="830"/>
                  </a:cubicBezTo>
                  <a:cubicBezTo>
                    <a:pt x="1959" y="832"/>
                    <a:pt x="1957" y="839"/>
                    <a:pt x="1960" y="844"/>
                  </a:cubicBezTo>
                  <a:cubicBezTo>
                    <a:pt x="1961" y="847"/>
                    <a:pt x="1965" y="849"/>
                    <a:pt x="1969" y="849"/>
                  </a:cubicBezTo>
                  <a:cubicBezTo>
                    <a:pt x="1970" y="849"/>
                    <a:pt x="1972" y="849"/>
                    <a:pt x="1974" y="848"/>
                  </a:cubicBezTo>
                  <a:cubicBezTo>
                    <a:pt x="2097" y="783"/>
                    <a:pt x="2097" y="783"/>
                    <a:pt x="2097" y="783"/>
                  </a:cubicBezTo>
                  <a:cubicBezTo>
                    <a:pt x="2127" y="850"/>
                    <a:pt x="2149" y="921"/>
                    <a:pt x="2164" y="995"/>
                  </a:cubicBezTo>
                  <a:cubicBezTo>
                    <a:pt x="2032" y="1019"/>
                    <a:pt x="2032" y="1019"/>
                    <a:pt x="2032" y="1019"/>
                  </a:cubicBezTo>
                  <a:cubicBezTo>
                    <a:pt x="2026" y="1020"/>
                    <a:pt x="2023" y="1026"/>
                    <a:pt x="2024" y="1031"/>
                  </a:cubicBezTo>
                  <a:cubicBezTo>
                    <a:pt x="2025" y="1036"/>
                    <a:pt x="2029" y="1040"/>
                    <a:pt x="2034" y="1040"/>
                  </a:cubicBezTo>
                  <a:cubicBezTo>
                    <a:pt x="2035" y="1040"/>
                    <a:pt x="2035" y="1040"/>
                    <a:pt x="2036" y="1040"/>
                  </a:cubicBezTo>
                  <a:cubicBezTo>
                    <a:pt x="2168" y="1015"/>
                    <a:pt x="2168" y="1015"/>
                    <a:pt x="2168" y="1015"/>
                  </a:cubicBezTo>
                  <a:cubicBezTo>
                    <a:pt x="2175" y="1056"/>
                    <a:pt x="2181" y="1098"/>
                    <a:pt x="2183" y="1140"/>
                  </a:cubicBezTo>
                  <a:cubicBezTo>
                    <a:pt x="2012" y="1140"/>
                    <a:pt x="2012" y="1140"/>
                    <a:pt x="2012" y="1140"/>
                  </a:cubicBezTo>
                  <a:cubicBezTo>
                    <a:pt x="1984" y="1140"/>
                    <a:pt x="1962" y="1163"/>
                    <a:pt x="1962" y="1191"/>
                  </a:cubicBezTo>
                  <a:cubicBezTo>
                    <a:pt x="1962" y="1219"/>
                    <a:pt x="1984" y="1242"/>
                    <a:pt x="2012" y="1242"/>
                  </a:cubicBezTo>
                  <a:cubicBezTo>
                    <a:pt x="2183" y="1242"/>
                    <a:pt x="2183" y="1242"/>
                    <a:pt x="2183" y="1242"/>
                  </a:cubicBezTo>
                  <a:cubicBezTo>
                    <a:pt x="2181" y="1287"/>
                    <a:pt x="2174" y="1332"/>
                    <a:pt x="2166" y="1375"/>
                  </a:cubicBezTo>
                  <a:cubicBezTo>
                    <a:pt x="2036" y="1351"/>
                    <a:pt x="2036" y="1351"/>
                    <a:pt x="2036" y="1351"/>
                  </a:cubicBezTo>
                  <a:cubicBezTo>
                    <a:pt x="2030" y="1350"/>
                    <a:pt x="2025" y="1354"/>
                    <a:pt x="2024" y="1359"/>
                  </a:cubicBezTo>
                  <a:cubicBezTo>
                    <a:pt x="2023" y="1364"/>
                    <a:pt x="2026" y="1370"/>
                    <a:pt x="2032" y="1371"/>
                  </a:cubicBezTo>
                  <a:cubicBezTo>
                    <a:pt x="2162" y="1395"/>
                    <a:pt x="2162" y="1395"/>
                    <a:pt x="2162" y="1395"/>
                  </a:cubicBezTo>
                  <a:cubicBezTo>
                    <a:pt x="2147" y="1469"/>
                    <a:pt x="2124" y="1539"/>
                    <a:pt x="2094" y="1606"/>
                  </a:cubicBezTo>
                  <a:cubicBezTo>
                    <a:pt x="1974" y="1543"/>
                    <a:pt x="1974" y="1543"/>
                    <a:pt x="1974" y="1543"/>
                  </a:cubicBezTo>
                  <a:cubicBezTo>
                    <a:pt x="1969" y="1540"/>
                    <a:pt x="1962" y="1542"/>
                    <a:pt x="1960" y="1547"/>
                  </a:cubicBezTo>
                  <a:cubicBezTo>
                    <a:pt x="1957" y="1552"/>
                    <a:pt x="1959" y="1558"/>
                    <a:pt x="1964" y="1561"/>
                  </a:cubicBezTo>
                  <a:cubicBezTo>
                    <a:pt x="2084" y="1624"/>
                    <a:pt x="2084" y="1624"/>
                    <a:pt x="2084" y="1624"/>
                  </a:cubicBezTo>
                  <a:cubicBezTo>
                    <a:pt x="2055" y="1686"/>
                    <a:pt x="2018" y="1744"/>
                    <a:pt x="1977" y="17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6662" y="2066"/>
              <a:ext cx="282" cy="253"/>
            </a:xfrm>
            <a:custGeom>
              <a:avLst/>
              <a:gdLst>
                <a:gd name="T0" fmla="*/ 1165 w 1215"/>
                <a:gd name="T1" fmla="*/ 453 h 1091"/>
                <a:gd name="T2" fmla="*/ 598 w 1215"/>
                <a:gd name="T3" fmla="*/ 453 h 1091"/>
                <a:gd name="T4" fmla="*/ 516 w 1215"/>
                <a:gd name="T5" fmla="*/ 406 h 1091"/>
                <a:gd name="T6" fmla="*/ 484 w 1215"/>
                <a:gd name="T7" fmla="*/ 412 h 1091"/>
                <a:gd name="T8" fmla="*/ 91 w 1215"/>
                <a:gd name="T9" fmla="*/ 20 h 1091"/>
                <a:gd name="T10" fmla="*/ 20 w 1215"/>
                <a:gd name="T11" fmla="*/ 20 h 1091"/>
                <a:gd name="T12" fmla="*/ 20 w 1215"/>
                <a:gd name="T13" fmla="*/ 92 h 1091"/>
                <a:gd name="T14" fmla="*/ 420 w 1215"/>
                <a:gd name="T15" fmla="*/ 492 h 1091"/>
                <a:gd name="T16" fmla="*/ 418 w 1215"/>
                <a:gd name="T17" fmla="*/ 504 h 1091"/>
                <a:gd name="T18" fmla="*/ 454 w 1215"/>
                <a:gd name="T19" fmla="*/ 580 h 1091"/>
                <a:gd name="T20" fmla="*/ 176 w 1215"/>
                <a:gd name="T21" fmla="*/ 1074 h 1091"/>
                <a:gd name="T22" fmla="*/ 205 w 1215"/>
                <a:gd name="T23" fmla="*/ 1091 h 1091"/>
                <a:gd name="T24" fmla="*/ 483 w 1215"/>
                <a:gd name="T25" fmla="*/ 596 h 1091"/>
                <a:gd name="T26" fmla="*/ 516 w 1215"/>
                <a:gd name="T27" fmla="*/ 602 h 1091"/>
                <a:gd name="T28" fmla="*/ 598 w 1215"/>
                <a:gd name="T29" fmla="*/ 554 h 1091"/>
                <a:gd name="T30" fmla="*/ 1165 w 1215"/>
                <a:gd name="T31" fmla="*/ 554 h 1091"/>
                <a:gd name="T32" fmla="*/ 1215 w 1215"/>
                <a:gd name="T33" fmla="*/ 504 h 1091"/>
                <a:gd name="T34" fmla="*/ 1165 w 1215"/>
                <a:gd name="T35" fmla="*/ 453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5" h="1091">
                  <a:moveTo>
                    <a:pt x="1165" y="453"/>
                  </a:moveTo>
                  <a:cubicBezTo>
                    <a:pt x="598" y="453"/>
                    <a:pt x="598" y="453"/>
                    <a:pt x="598" y="453"/>
                  </a:cubicBezTo>
                  <a:cubicBezTo>
                    <a:pt x="581" y="425"/>
                    <a:pt x="551" y="406"/>
                    <a:pt x="516" y="406"/>
                  </a:cubicBezTo>
                  <a:cubicBezTo>
                    <a:pt x="504" y="406"/>
                    <a:pt x="494" y="409"/>
                    <a:pt x="484" y="41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72" y="0"/>
                    <a:pt x="40" y="0"/>
                    <a:pt x="20" y="20"/>
                  </a:cubicBezTo>
                  <a:cubicBezTo>
                    <a:pt x="0" y="40"/>
                    <a:pt x="0" y="72"/>
                    <a:pt x="20" y="92"/>
                  </a:cubicBezTo>
                  <a:cubicBezTo>
                    <a:pt x="420" y="492"/>
                    <a:pt x="420" y="492"/>
                    <a:pt x="420" y="492"/>
                  </a:cubicBezTo>
                  <a:cubicBezTo>
                    <a:pt x="420" y="496"/>
                    <a:pt x="418" y="500"/>
                    <a:pt x="418" y="504"/>
                  </a:cubicBezTo>
                  <a:cubicBezTo>
                    <a:pt x="418" y="535"/>
                    <a:pt x="432" y="561"/>
                    <a:pt x="454" y="580"/>
                  </a:cubicBezTo>
                  <a:cubicBezTo>
                    <a:pt x="176" y="1074"/>
                    <a:pt x="176" y="1074"/>
                    <a:pt x="176" y="1074"/>
                  </a:cubicBezTo>
                  <a:cubicBezTo>
                    <a:pt x="205" y="1091"/>
                    <a:pt x="205" y="1091"/>
                    <a:pt x="205" y="1091"/>
                  </a:cubicBezTo>
                  <a:cubicBezTo>
                    <a:pt x="483" y="596"/>
                    <a:pt x="483" y="596"/>
                    <a:pt x="483" y="596"/>
                  </a:cubicBezTo>
                  <a:cubicBezTo>
                    <a:pt x="494" y="600"/>
                    <a:pt x="505" y="602"/>
                    <a:pt x="516" y="602"/>
                  </a:cubicBezTo>
                  <a:cubicBezTo>
                    <a:pt x="551" y="602"/>
                    <a:pt x="581" y="582"/>
                    <a:pt x="598" y="554"/>
                  </a:cubicBezTo>
                  <a:cubicBezTo>
                    <a:pt x="1165" y="554"/>
                    <a:pt x="1165" y="554"/>
                    <a:pt x="1165" y="554"/>
                  </a:cubicBezTo>
                  <a:cubicBezTo>
                    <a:pt x="1193" y="554"/>
                    <a:pt x="1215" y="532"/>
                    <a:pt x="1215" y="504"/>
                  </a:cubicBezTo>
                  <a:cubicBezTo>
                    <a:pt x="1215" y="476"/>
                    <a:pt x="1193" y="453"/>
                    <a:pt x="1165" y="4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>
            <a:off x="4639246" y="1788512"/>
            <a:ext cx="442072" cy="577498"/>
            <a:chOff x="-944" y="3325"/>
            <a:chExt cx="404" cy="545"/>
          </a:xfrm>
          <a:solidFill>
            <a:srgbClr val="595959"/>
          </a:solidFill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-863" y="3485"/>
              <a:ext cx="259" cy="225"/>
            </a:xfrm>
            <a:custGeom>
              <a:avLst/>
              <a:gdLst>
                <a:gd name="T0" fmla="*/ 1075 w 1133"/>
                <a:gd name="T1" fmla="*/ 3 h 982"/>
                <a:gd name="T2" fmla="*/ 398 w 1133"/>
                <a:gd name="T3" fmla="*/ 585 h 982"/>
                <a:gd name="T4" fmla="*/ 146 w 1133"/>
                <a:gd name="T5" fmla="*/ 387 h 982"/>
                <a:gd name="T6" fmla="*/ 4 w 1133"/>
                <a:gd name="T7" fmla="*/ 509 h 982"/>
                <a:gd name="T8" fmla="*/ 464 w 1133"/>
                <a:gd name="T9" fmla="*/ 976 h 982"/>
                <a:gd name="T10" fmla="*/ 477 w 1133"/>
                <a:gd name="T11" fmla="*/ 982 h 982"/>
                <a:gd name="T12" fmla="*/ 481 w 1133"/>
                <a:gd name="T13" fmla="*/ 982 h 982"/>
                <a:gd name="T14" fmla="*/ 494 w 1133"/>
                <a:gd name="T15" fmla="*/ 970 h 982"/>
                <a:gd name="T16" fmla="*/ 1125 w 1133"/>
                <a:gd name="T17" fmla="*/ 97 h 982"/>
                <a:gd name="T18" fmla="*/ 1129 w 1133"/>
                <a:gd name="T19" fmla="*/ 76 h 982"/>
                <a:gd name="T20" fmla="*/ 1075 w 1133"/>
                <a:gd name="T21" fmla="*/ 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3" h="982">
                  <a:moveTo>
                    <a:pt x="1075" y="3"/>
                  </a:moveTo>
                  <a:cubicBezTo>
                    <a:pt x="739" y="209"/>
                    <a:pt x="497" y="469"/>
                    <a:pt x="398" y="585"/>
                  </a:cubicBezTo>
                  <a:cubicBezTo>
                    <a:pt x="146" y="387"/>
                    <a:pt x="146" y="387"/>
                    <a:pt x="146" y="387"/>
                  </a:cubicBezTo>
                  <a:cubicBezTo>
                    <a:pt x="139" y="382"/>
                    <a:pt x="0" y="505"/>
                    <a:pt x="4" y="509"/>
                  </a:cubicBezTo>
                  <a:cubicBezTo>
                    <a:pt x="464" y="976"/>
                    <a:pt x="464" y="976"/>
                    <a:pt x="464" y="976"/>
                  </a:cubicBezTo>
                  <a:cubicBezTo>
                    <a:pt x="467" y="980"/>
                    <a:pt x="472" y="982"/>
                    <a:pt x="477" y="982"/>
                  </a:cubicBezTo>
                  <a:cubicBezTo>
                    <a:pt x="478" y="982"/>
                    <a:pt x="479" y="982"/>
                    <a:pt x="481" y="982"/>
                  </a:cubicBezTo>
                  <a:cubicBezTo>
                    <a:pt x="487" y="980"/>
                    <a:pt x="492" y="976"/>
                    <a:pt x="494" y="970"/>
                  </a:cubicBezTo>
                  <a:cubicBezTo>
                    <a:pt x="568" y="781"/>
                    <a:pt x="813" y="384"/>
                    <a:pt x="1125" y="97"/>
                  </a:cubicBezTo>
                  <a:cubicBezTo>
                    <a:pt x="1131" y="92"/>
                    <a:pt x="1133" y="83"/>
                    <a:pt x="1129" y="76"/>
                  </a:cubicBezTo>
                  <a:cubicBezTo>
                    <a:pt x="1129" y="76"/>
                    <a:pt x="1079" y="0"/>
                    <a:pt x="107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6"/>
            <p:cNvSpPr>
              <a:spLocks noEditPoints="1"/>
            </p:cNvSpPr>
            <p:nvPr/>
          </p:nvSpPr>
          <p:spPr bwMode="auto">
            <a:xfrm>
              <a:off x="-944" y="3325"/>
              <a:ext cx="404" cy="545"/>
            </a:xfrm>
            <a:custGeom>
              <a:avLst/>
              <a:gdLst>
                <a:gd name="T0" fmla="*/ 1729 w 1764"/>
                <a:gd name="T1" fmla="*/ 289 h 2382"/>
                <a:gd name="T2" fmla="*/ 914 w 1764"/>
                <a:gd name="T3" fmla="*/ 22 h 2382"/>
                <a:gd name="T4" fmla="*/ 882 w 1764"/>
                <a:gd name="T5" fmla="*/ 0 h 2382"/>
                <a:gd name="T6" fmla="*/ 882 w 1764"/>
                <a:gd name="T7" fmla="*/ 0 h 2382"/>
                <a:gd name="T8" fmla="*/ 849 w 1764"/>
                <a:gd name="T9" fmla="*/ 22 h 2382"/>
                <a:gd name="T10" fmla="*/ 35 w 1764"/>
                <a:gd name="T11" fmla="*/ 289 h 2382"/>
                <a:gd name="T12" fmla="*/ 0 w 1764"/>
                <a:gd name="T13" fmla="*/ 324 h 2382"/>
                <a:gd name="T14" fmla="*/ 0 w 1764"/>
                <a:gd name="T15" fmla="*/ 1508 h 2382"/>
                <a:gd name="T16" fmla="*/ 868 w 1764"/>
                <a:gd name="T17" fmla="*/ 2379 h 2382"/>
                <a:gd name="T18" fmla="*/ 882 w 1764"/>
                <a:gd name="T19" fmla="*/ 2382 h 2382"/>
                <a:gd name="T20" fmla="*/ 896 w 1764"/>
                <a:gd name="T21" fmla="*/ 2379 h 2382"/>
                <a:gd name="T22" fmla="*/ 1764 w 1764"/>
                <a:gd name="T23" fmla="*/ 1508 h 2382"/>
                <a:gd name="T24" fmla="*/ 1764 w 1764"/>
                <a:gd name="T25" fmla="*/ 324 h 2382"/>
                <a:gd name="T26" fmla="*/ 1729 w 1764"/>
                <a:gd name="T27" fmla="*/ 289 h 2382"/>
                <a:gd name="T28" fmla="*/ 1573 w 1764"/>
                <a:gd name="T29" fmla="*/ 1439 h 2382"/>
                <a:gd name="T30" fmla="*/ 893 w 1764"/>
                <a:gd name="T31" fmla="*/ 2121 h 2382"/>
                <a:gd name="T32" fmla="*/ 882 w 1764"/>
                <a:gd name="T33" fmla="*/ 2123 h 2382"/>
                <a:gd name="T34" fmla="*/ 871 w 1764"/>
                <a:gd name="T35" fmla="*/ 2121 h 2382"/>
                <a:gd name="T36" fmla="*/ 191 w 1764"/>
                <a:gd name="T37" fmla="*/ 1439 h 2382"/>
                <a:gd name="T38" fmla="*/ 191 w 1764"/>
                <a:gd name="T39" fmla="*/ 512 h 2382"/>
                <a:gd name="T40" fmla="*/ 219 w 1764"/>
                <a:gd name="T41" fmla="*/ 485 h 2382"/>
                <a:gd name="T42" fmla="*/ 857 w 1764"/>
                <a:gd name="T43" fmla="*/ 276 h 2382"/>
                <a:gd name="T44" fmla="*/ 882 w 1764"/>
                <a:gd name="T45" fmla="*/ 259 h 2382"/>
                <a:gd name="T46" fmla="*/ 882 w 1764"/>
                <a:gd name="T47" fmla="*/ 259 h 2382"/>
                <a:gd name="T48" fmla="*/ 907 w 1764"/>
                <a:gd name="T49" fmla="*/ 276 h 2382"/>
                <a:gd name="T50" fmla="*/ 1545 w 1764"/>
                <a:gd name="T51" fmla="*/ 485 h 2382"/>
                <a:gd name="T52" fmla="*/ 1572 w 1764"/>
                <a:gd name="T53" fmla="*/ 512 h 2382"/>
                <a:gd name="T54" fmla="*/ 1573 w 1764"/>
                <a:gd name="T55" fmla="*/ 1439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4" h="2382">
                  <a:moveTo>
                    <a:pt x="1729" y="289"/>
                  </a:moveTo>
                  <a:cubicBezTo>
                    <a:pt x="1033" y="289"/>
                    <a:pt x="915" y="25"/>
                    <a:pt x="914" y="22"/>
                  </a:cubicBezTo>
                  <a:cubicBezTo>
                    <a:pt x="909" y="9"/>
                    <a:pt x="897" y="1"/>
                    <a:pt x="882" y="0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868" y="0"/>
                    <a:pt x="855" y="9"/>
                    <a:pt x="849" y="22"/>
                  </a:cubicBezTo>
                  <a:cubicBezTo>
                    <a:pt x="849" y="24"/>
                    <a:pt x="728" y="289"/>
                    <a:pt x="35" y="289"/>
                  </a:cubicBezTo>
                  <a:cubicBezTo>
                    <a:pt x="15" y="289"/>
                    <a:pt x="0" y="305"/>
                    <a:pt x="0" y="324"/>
                  </a:cubicBezTo>
                  <a:cubicBezTo>
                    <a:pt x="0" y="1508"/>
                    <a:pt x="0" y="1508"/>
                    <a:pt x="0" y="1508"/>
                  </a:cubicBezTo>
                  <a:cubicBezTo>
                    <a:pt x="0" y="1993"/>
                    <a:pt x="833" y="2363"/>
                    <a:pt x="868" y="2379"/>
                  </a:cubicBezTo>
                  <a:cubicBezTo>
                    <a:pt x="873" y="2381"/>
                    <a:pt x="877" y="2382"/>
                    <a:pt x="882" y="2382"/>
                  </a:cubicBezTo>
                  <a:cubicBezTo>
                    <a:pt x="887" y="2382"/>
                    <a:pt x="892" y="2381"/>
                    <a:pt x="896" y="2379"/>
                  </a:cubicBezTo>
                  <a:cubicBezTo>
                    <a:pt x="932" y="2363"/>
                    <a:pt x="1764" y="1993"/>
                    <a:pt x="1764" y="1508"/>
                  </a:cubicBezTo>
                  <a:cubicBezTo>
                    <a:pt x="1764" y="324"/>
                    <a:pt x="1764" y="324"/>
                    <a:pt x="1764" y="324"/>
                  </a:cubicBezTo>
                  <a:cubicBezTo>
                    <a:pt x="1764" y="305"/>
                    <a:pt x="1749" y="289"/>
                    <a:pt x="1729" y="289"/>
                  </a:cubicBezTo>
                  <a:close/>
                  <a:moveTo>
                    <a:pt x="1573" y="1439"/>
                  </a:moveTo>
                  <a:cubicBezTo>
                    <a:pt x="1573" y="1818"/>
                    <a:pt x="921" y="2109"/>
                    <a:pt x="893" y="2121"/>
                  </a:cubicBezTo>
                  <a:cubicBezTo>
                    <a:pt x="889" y="2122"/>
                    <a:pt x="885" y="2123"/>
                    <a:pt x="882" y="2123"/>
                  </a:cubicBezTo>
                  <a:cubicBezTo>
                    <a:pt x="878" y="2123"/>
                    <a:pt x="875" y="2122"/>
                    <a:pt x="871" y="2121"/>
                  </a:cubicBezTo>
                  <a:cubicBezTo>
                    <a:pt x="844" y="2109"/>
                    <a:pt x="191" y="1818"/>
                    <a:pt x="191" y="1439"/>
                  </a:cubicBezTo>
                  <a:cubicBezTo>
                    <a:pt x="191" y="512"/>
                    <a:pt x="191" y="512"/>
                    <a:pt x="191" y="512"/>
                  </a:cubicBezTo>
                  <a:cubicBezTo>
                    <a:pt x="191" y="497"/>
                    <a:pt x="203" y="485"/>
                    <a:pt x="219" y="485"/>
                  </a:cubicBezTo>
                  <a:cubicBezTo>
                    <a:pt x="762" y="485"/>
                    <a:pt x="856" y="278"/>
                    <a:pt x="857" y="276"/>
                  </a:cubicBezTo>
                  <a:cubicBezTo>
                    <a:pt x="861" y="266"/>
                    <a:pt x="871" y="259"/>
                    <a:pt x="882" y="259"/>
                  </a:cubicBezTo>
                  <a:cubicBezTo>
                    <a:pt x="882" y="259"/>
                    <a:pt x="882" y="259"/>
                    <a:pt x="882" y="259"/>
                  </a:cubicBezTo>
                  <a:cubicBezTo>
                    <a:pt x="893" y="259"/>
                    <a:pt x="903" y="266"/>
                    <a:pt x="907" y="276"/>
                  </a:cubicBezTo>
                  <a:cubicBezTo>
                    <a:pt x="908" y="278"/>
                    <a:pt x="1000" y="485"/>
                    <a:pt x="1545" y="485"/>
                  </a:cubicBezTo>
                  <a:cubicBezTo>
                    <a:pt x="1560" y="485"/>
                    <a:pt x="1572" y="497"/>
                    <a:pt x="1572" y="512"/>
                  </a:cubicBezTo>
                  <a:cubicBezTo>
                    <a:pt x="1573" y="1439"/>
                    <a:pt x="1573" y="1439"/>
                    <a:pt x="1573" y="1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5786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775" y="2986425"/>
            <a:ext cx="4069987" cy="1692000"/>
          </a:xfrm>
          <a:prstGeom prst="rect">
            <a:avLst/>
          </a:prstGeom>
          <a:ln w="12700">
            <a:solidFill>
              <a:srgbClr val="CBC1D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775" y="1023937"/>
            <a:ext cx="4053183" cy="1692000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358375" y="1023938"/>
            <a:ext cx="4045098" cy="253916"/>
          </a:xfrm>
          <a:prstGeom prst="rect">
            <a:avLst/>
          </a:prstGeom>
          <a:solidFill>
            <a:srgbClr val="8FB4E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004093"/>
              </p:ext>
            </p:extLst>
          </p:nvPr>
        </p:nvGraphicFramePr>
        <p:xfrm>
          <a:off x="363600" y="1277853"/>
          <a:ext cx="4053508" cy="149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4738982" y="1023937"/>
            <a:ext cx="4035131" cy="1692000"/>
          </a:xfrm>
          <a:prstGeom prst="rect">
            <a:avLst/>
          </a:prstGeom>
          <a:ln w="12700">
            <a:solidFill>
              <a:srgbClr val="E7B8B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5512" y="1023938"/>
            <a:ext cx="4038601" cy="253916"/>
          </a:xfrm>
          <a:prstGeom prst="rect">
            <a:avLst/>
          </a:prstGeom>
          <a:solidFill>
            <a:srgbClr val="E7B8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19" name="TextBox 1"/>
          <p:cNvSpPr txBox="1"/>
          <p:nvPr/>
        </p:nvSpPr>
        <p:spPr>
          <a:xfrm rot="16200000">
            <a:off x="4455843" y="1771722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5314950" y="1352610"/>
            <a:ext cx="2819400" cy="48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913466">
            <a:off x="5885010" y="1374720"/>
            <a:ext cx="1204715" cy="161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21091" y="1219166"/>
            <a:ext cx="10438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Partner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487073" y="1767218"/>
            <a:ext cx="3718560" cy="658430"/>
          </a:xfrm>
          <a:prstGeom prst="straightConnector1">
            <a:avLst/>
          </a:prstGeom>
          <a:ln w="98425">
            <a:solidFill>
              <a:srgbClr val="8FB4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1486" y="1352610"/>
            <a:ext cx="8709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35512" y="2986425"/>
            <a:ext cx="4038601" cy="1692000"/>
          </a:xfrm>
          <a:prstGeom prst="rect">
            <a:avLst/>
          </a:prstGeom>
          <a:ln w="12700">
            <a:solidFill>
              <a:srgbClr val="C4D8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35512" y="2986425"/>
            <a:ext cx="4038601" cy="253916"/>
          </a:xfrm>
          <a:prstGeom prst="rect">
            <a:avLst/>
          </a:prstGeom>
          <a:solidFill>
            <a:srgbClr val="C4D89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PRODUCT REVENUE VS SERVICE REVENUE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393" y="1728636"/>
            <a:ext cx="114263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Network/ </a:t>
            </a:r>
            <a:b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</a:b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Service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0312" y="1531770"/>
            <a:ext cx="109453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403381"/>
              </p:ext>
            </p:extLst>
          </p:nvPr>
        </p:nvGraphicFramePr>
        <p:xfrm>
          <a:off x="4993052" y="1267862"/>
          <a:ext cx="3788695" cy="14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FINANCIALS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371175" y="359933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  %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5331F2CC-4246-4F74-B181-0058848C4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256241"/>
              </p:ext>
            </p:extLst>
          </p:nvPr>
        </p:nvGraphicFramePr>
        <p:xfrm>
          <a:off x="4993052" y="3240341"/>
          <a:ext cx="3781062" cy="1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1"/>
          <p:cNvSpPr txBox="1"/>
          <p:nvPr/>
        </p:nvSpPr>
        <p:spPr>
          <a:xfrm rot="16200000">
            <a:off x="4455843" y="3708761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58775" y="2986425"/>
            <a:ext cx="4069987" cy="1689115"/>
            <a:chOff x="358775" y="2986425"/>
            <a:chExt cx="4069987" cy="16891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1E8680-FE15-4346-BB98-ADBE881496AC}"/>
                </a:ext>
              </a:extLst>
            </p:cNvPr>
            <p:cNvSpPr txBox="1"/>
            <p:nvPr/>
          </p:nvSpPr>
          <p:spPr>
            <a:xfrm>
              <a:off x="358775" y="2986425"/>
              <a:ext cx="4069987" cy="253916"/>
            </a:xfrm>
            <a:prstGeom prst="rect">
              <a:avLst/>
            </a:prstGeom>
            <a:solidFill>
              <a:srgbClr val="CBC1DB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TELECOM SERVICES : IT SERVICES WALLET SHARE</a:t>
              </a:r>
            </a:p>
          </p:txBody>
        </p:sp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CCDB52F9-7073-4957-8FE9-FB83BDCE79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01377694"/>
                </p:ext>
              </p:extLst>
            </p:nvPr>
          </p:nvGraphicFramePr>
          <p:xfrm>
            <a:off x="358775" y="3264876"/>
            <a:ext cx="4069987" cy="1410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3333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4442249" y="914400"/>
            <a:ext cx="4280588" cy="26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866" tIns="33433" rIns="66866" bIns="33433"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394148" y="1112520"/>
            <a:ext cx="73403" cy="3500120"/>
            <a:chOff x="6203665" y="-473584"/>
            <a:chExt cx="159326" cy="7597292"/>
          </a:xfrm>
        </p:grpSpPr>
        <p:sp>
          <p:nvSpPr>
            <p:cNvPr id="57" name="Shape 1520"/>
            <p:cNvSpPr/>
            <p:nvPr/>
          </p:nvSpPr>
          <p:spPr>
            <a:xfrm>
              <a:off x="6264187" y="-473584"/>
              <a:ext cx="0" cy="7597292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57538" tIns="57538" rIns="57538" bIns="57538" numCol="1" anchor="t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602503" y="1403923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9976" y="1403923"/>
            <a:ext cx="3717601" cy="554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0498" y="1448192"/>
            <a:ext cx="2267162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Increased adoption of cloud services</a:t>
            </a:r>
          </a:p>
        </p:txBody>
      </p:sp>
      <p:grpSp>
        <p:nvGrpSpPr>
          <p:cNvPr id="4" name="Group 79"/>
          <p:cNvGrpSpPr/>
          <p:nvPr/>
        </p:nvGrpSpPr>
        <p:grpSpPr>
          <a:xfrm>
            <a:off x="3326159" y="1519580"/>
            <a:ext cx="578108" cy="436906"/>
            <a:chOff x="4749800" y="1530350"/>
            <a:chExt cx="790575" cy="657225"/>
          </a:xfrm>
          <a:solidFill>
            <a:schemeClr val="bg1"/>
          </a:solidFill>
        </p:grpSpPr>
        <p:sp>
          <p:nvSpPr>
            <p:cNvPr id="81" name="Freeform 433"/>
            <p:cNvSpPr>
              <a:spLocks/>
            </p:cNvSpPr>
            <p:nvPr/>
          </p:nvSpPr>
          <p:spPr bwMode="auto">
            <a:xfrm>
              <a:off x="5257800" y="1857375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8"/>
                  </a:moveTo>
                  <a:cubicBezTo>
                    <a:pt x="20" y="18"/>
                    <a:pt x="0" y="1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2" name="Freeform 434"/>
            <p:cNvSpPr>
              <a:spLocks/>
            </p:cNvSpPr>
            <p:nvPr/>
          </p:nvSpPr>
          <p:spPr bwMode="auto">
            <a:xfrm>
              <a:off x="5257800" y="1771650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7"/>
                  </a:moveTo>
                  <a:cubicBezTo>
                    <a:pt x="20" y="17"/>
                    <a:pt x="0" y="1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3" name="Freeform 435"/>
            <p:cNvSpPr>
              <a:spLocks noEditPoints="1"/>
            </p:cNvSpPr>
            <p:nvPr/>
          </p:nvSpPr>
          <p:spPr bwMode="auto">
            <a:xfrm>
              <a:off x="5257800" y="1628775"/>
              <a:ext cx="282575" cy="184150"/>
            </a:xfrm>
            <a:custGeom>
              <a:avLst/>
              <a:gdLst>
                <a:gd name="T0" fmla="*/ 2147483646 w 89"/>
                <a:gd name="T1" fmla="*/ 0 h 58"/>
                <a:gd name="T2" fmla="*/ 0 w 89"/>
                <a:gd name="T3" fmla="*/ 2147483646 h 58"/>
                <a:gd name="T4" fmla="*/ 0 w 89"/>
                <a:gd name="T5" fmla="*/ 2147483646 h 58"/>
                <a:gd name="T6" fmla="*/ 0 w 89"/>
                <a:gd name="T7" fmla="*/ 2147483646 h 58"/>
                <a:gd name="T8" fmla="*/ 2147483646 w 89"/>
                <a:gd name="T9" fmla="*/ 2147483646 h 58"/>
                <a:gd name="T10" fmla="*/ 2147483646 w 89"/>
                <a:gd name="T11" fmla="*/ 2147483646 h 58"/>
                <a:gd name="T12" fmla="*/ 2147483646 w 89"/>
                <a:gd name="T13" fmla="*/ 2147483646 h 58"/>
                <a:gd name="T14" fmla="*/ 2147483646 w 89"/>
                <a:gd name="T15" fmla="*/ 0 h 58"/>
                <a:gd name="T16" fmla="*/ 2147483646 w 89"/>
                <a:gd name="T17" fmla="*/ 2147483646 h 58"/>
                <a:gd name="T18" fmla="*/ 2147483646 w 89"/>
                <a:gd name="T19" fmla="*/ 2147483646 h 58"/>
                <a:gd name="T20" fmla="*/ 2147483646 w 89"/>
                <a:gd name="T21" fmla="*/ 2147483646 h 58"/>
                <a:gd name="T22" fmla="*/ 2147483646 w 89"/>
                <a:gd name="T23" fmla="*/ 2147483646 h 58"/>
                <a:gd name="T24" fmla="*/ 2147483646 w 89"/>
                <a:gd name="T25" fmla="*/ 214748364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58">
                  <a:moveTo>
                    <a:pt x="45" y="0"/>
                  </a:moveTo>
                  <a:cubicBezTo>
                    <a:pt x="20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20" y="58"/>
                    <a:pt x="45" y="58"/>
                  </a:cubicBezTo>
                  <a:cubicBezTo>
                    <a:pt x="69" y="58"/>
                    <a:pt x="89" y="50"/>
                    <a:pt x="89" y="4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8"/>
                    <a:pt x="69" y="0"/>
                    <a:pt x="45" y="0"/>
                  </a:cubicBezTo>
                  <a:close/>
                  <a:moveTo>
                    <a:pt x="45" y="36"/>
                  </a:moveTo>
                  <a:cubicBezTo>
                    <a:pt x="21" y="36"/>
                    <a:pt x="1" y="28"/>
                    <a:pt x="1" y="18"/>
                  </a:cubicBezTo>
                  <a:cubicBezTo>
                    <a:pt x="1" y="9"/>
                    <a:pt x="21" y="1"/>
                    <a:pt x="45" y="1"/>
                  </a:cubicBezTo>
                  <a:cubicBezTo>
                    <a:pt x="69" y="1"/>
                    <a:pt x="89" y="9"/>
                    <a:pt x="89" y="18"/>
                  </a:cubicBezTo>
                  <a:cubicBezTo>
                    <a:pt x="89" y="28"/>
                    <a:pt x="69" y="36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4" name="Freeform 436"/>
            <p:cNvSpPr>
              <a:spLocks noEditPoints="1"/>
            </p:cNvSpPr>
            <p:nvPr/>
          </p:nvSpPr>
          <p:spPr bwMode="auto">
            <a:xfrm>
              <a:off x="5270500" y="1631950"/>
              <a:ext cx="257175" cy="104775"/>
            </a:xfrm>
            <a:custGeom>
              <a:avLst/>
              <a:gdLst>
                <a:gd name="T0" fmla="*/ 2147483646 w 81"/>
                <a:gd name="T1" fmla="*/ 0 h 33"/>
                <a:gd name="T2" fmla="*/ 0 w 81"/>
                <a:gd name="T3" fmla="*/ 2147483646 h 33"/>
                <a:gd name="T4" fmla="*/ 2147483646 w 81"/>
                <a:gd name="T5" fmla="*/ 2147483646 h 33"/>
                <a:gd name="T6" fmla="*/ 2147483646 w 81"/>
                <a:gd name="T7" fmla="*/ 2147483646 h 33"/>
                <a:gd name="T8" fmla="*/ 2147483646 w 81"/>
                <a:gd name="T9" fmla="*/ 0 h 33"/>
                <a:gd name="T10" fmla="*/ 2147483646 w 81"/>
                <a:gd name="T11" fmla="*/ 2147483646 h 33"/>
                <a:gd name="T12" fmla="*/ 2147483646 w 81"/>
                <a:gd name="T13" fmla="*/ 2147483646 h 33"/>
                <a:gd name="T14" fmla="*/ 2147483646 w 81"/>
                <a:gd name="T15" fmla="*/ 2147483646 h 33"/>
                <a:gd name="T16" fmla="*/ 2147483646 w 81"/>
                <a:gd name="T17" fmla="*/ 2147483646 h 33"/>
                <a:gd name="T18" fmla="*/ 2147483646 w 81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3">
                  <a:moveTo>
                    <a:pt x="41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6"/>
                    <a:pt x="18" y="33"/>
                    <a:pt x="41" y="33"/>
                  </a:cubicBezTo>
                  <a:cubicBezTo>
                    <a:pt x="63" y="33"/>
                    <a:pt x="81" y="26"/>
                    <a:pt x="81" y="17"/>
                  </a:cubicBezTo>
                  <a:cubicBezTo>
                    <a:pt x="81" y="8"/>
                    <a:pt x="63" y="0"/>
                    <a:pt x="41" y="0"/>
                  </a:cubicBezTo>
                  <a:close/>
                  <a:moveTo>
                    <a:pt x="41" y="31"/>
                  </a:moveTo>
                  <a:cubicBezTo>
                    <a:pt x="21" y="31"/>
                    <a:pt x="6" y="24"/>
                    <a:pt x="6" y="17"/>
                  </a:cubicBezTo>
                  <a:cubicBezTo>
                    <a:pt x="6" y="9"/>
                    <a:pt x="21" y="3"/>
                    <a:pt x="41" y="3"/>
                  </a:cubicBezTo>
                  <a:cubicBezTo>
                    <a:pt x="60" y="3"/>
                    <a:pt x="76" y="9"/>
                    <a:pt x="76" y="17"/>
                  </a:cubicBezTo>
                  <a:cubicBezTo>
                    <a:pt x="76" y="24"/>
                    <a:pt x="60" y="31"/>
                    <a:pt x="4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5" name="Freeform 437"/>
            <p:cNvSpPr>
              <a:spLocks/>
            </p:cNvSpPr>
            <p:nvPr/>
          </p:nvSpPr>
          <p:spPr bwMode="auto">
            <a:xfrm>
              <a:off x="4749800" y="1530350"/>
              <a:ext cx="584200" cy="454025"/>
            </a:xfrm>
            <a:custGeom>
              <a:avLst/>
              <a:gdLst>
                <a:gd name="T0" fmla="*/ 2147483646 w 184"/>
                <a:gd name="T1" fmla="*/ 2147483646 h 143"/>
                <a:gd name="T2" fmla="*/ 2147483646 w 184"/>
                <a:gd name="T3" fmla="*/ 2147483646 h 143"/>
                <a:gd name="T4" fmla="*/ 2147483646 w 184"/>
                <a:gd name="T5" fmla="*/ 2147483646 h 143"/>
                <a:gd name="T6" fmla="*/ 2147483646 w 184"/>
                <a:gd name="T7" fmla="*/ 2147483646 h 143"/>
                <a:gd name="T8" fmla="*/ 2147483646 w 184"/>
                <a:gd name="T9" fmla="*/ 0 h 143"/>
                <a:gd name="T10" fmla="*/ 2147483646 w 184"/>
                <a:gd name="T11" fmla="*/ 2147483646 h 143"/>
                <a:gd name="T12" fmla="*/ 2147483646 w 184"/>
                <a:gd name="T13" fmla="*/ 2147483646 h 143"/>
                <a:gd name="T14" fmla="*/ 2147483646 w 184"/>
                <a:gd name="T15" fmla="*/ 2147483646 h 143"/>
                <a:gd name="T16" fmla="*/ 2147483646 w 184"/>
                <a:gd name="T17" fmla="*/ 2147483646 h 143"/>
                <a:gd name="T18" fmla="*/ 0 w 184"/>
                <a:gd name="T19" fmla="*/ 2147483646 h 143"/>
                <a:gd name="T20" fmla="*/ 2147483646 w 184"/>
                <a:gd name="T21" fmla="*/ 2147483646 h 143"/>
                <a:gd name="T22" fmla="*/ 2147483646 w 184"/>
                <a:gd name="T23" fmla="*/ 2147483646 h 143"/>
                <a:gd name="T24" fmla="*/ 2147483646 w 184"/>
                <a:gd name="T25" fmla="*/ 2147483646 h 143"/>
                <a:gd name="T26" fmla="*/ 2147483646 w 184"/>
                <a:gd name="T27" fmla="*/ 2147483646 h 143"/>
                <a:gd name="T28" fmla="*/ 2147483646 w 184"/>
                <a:gd name="T29" fmla="*/ 2147483646 h 143"/>
                <a:gd name="T30" fmla="*/ 2147483646 w 184"/>
                <a:gd name="T31" fmla="*/ 2147483646 h 143"/>
                <a:gd name="T32" fmla="*/ 2147483646 w 184"/>
                <a:gd name="T33" fmla="*/ 214748364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43">
                  <a:moveTo>
                    <a:pt x="156" y="128"/>
                  </a:moveTo>
                  <a:cubicBezTo>
                    <a:pt x="156" y="128"/>
                    <a:pt x="156" y="128"/>
                    <a:pt x="156" y="12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38"/>
                    <a:pt x="167" y="31"/>
                    <a:pt x="184" y="28"/>
                  </a:cubicBezTo>
                  <a:cubicBezTo>
                    <a:pt x="176" y="12"/>
                    <a:pt x="158" y="0"/>
                    <a:pt x="139" y="0"/>
                  </a:cubicBezTo>
                  <a:cubicBezTo>
                    <a:pt x="118" y="0"/>
                    <a:pt x="99" y="14"/>
                    <a:pt x="92" y="34"/>
                  </a:cubicBezTo>
                  <a:cubicBezTo>
                    <a:pt x="89" y="33"/>
                    <a:pt x="85" y="33"/>
                    <a:pt x="81" y="33"/>
                  </a:cubicBezTo>
                  <a:cubicBezTo>
                    <a:pt x="62" y="33"/>
                    <a:pt x="46" y="47"/>
                    <a:pt x="45" y="66"/>
                  </a:cubicBezTo>
                  <a:cubicBezTo>
                    <a:pt x="43" y="66"/>
                    <a:pt x="41" y="66"/>
                    <a:pt x="39" y="66"/>
                  </a:cubicBezTo>
                  <a:cubicBezTo>
                    <a:pt x="17" y="66"/>
                    <a:pt x="0" y="83"/>
                    <a:pt x="0" y="104"/>
                  </a:cubicBezTo>
                  <a:cubicBezTo>
                    <a:pt x="0" y="124"/>
                    <a:pt x="14" y="140"/>
                    <a:pt x="3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100" y="143"/>
                    <a:pt x="100" y="143"/>
                  </a:cubicBezTo>
                  <a:cubicBezTo>
                    <a:pt x="100" y="143"/>
                    <a:pt x="100" y="143"/>
                    <a:pt x="101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4" y="140"/>
                    <a:pt x="156" y="134"/>
                    <a:pt x="15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6" name="Freeform 438"/>
            <p:cNvSpPr>
              <a:spLocks/>
            </p:cNvSpPr>
            <p:nvPr/>
          </p:nvSpPr>
          <p:spPr bwMode="auto">
            <a:xfrm>
              <a:off x="4895850" y="2019300"/>
              <a:ext cx="111125" cy="168275"/>
            </a:xfrm>
            <a:custGeom>
              <a:avLst/>
              <a:gdLst>
                <a:gd name="T0" fmla="*/ 0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0 h 106"/>
                <a:gd name="T14" fmla="*/ 0 w 70"/>
                <a:gd name="T15" fmla="*/ 214748364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0" y="48"/>
                  </a:moveTo>
                  <a:lnTo>
                    <a:pt x="20" y="48"/>
                  </a:lnTo>
                  <a:lnTo>
                    <a:pt x="20" y="106"/>
                  </a:lnTo>
                  <a:lnTo>
                    <a:pt x="50" y="106"/>
                  </a:lnTo>
                  <a:lnTo>
                    <a:pt x="50" y="48"/>
                  </a:lnTo>
                  <a:lnTo>
                    <a:pt x="70" y="48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7" name="Freeform 439"/>
            <p:cNvSpPr>
              <a:spLocks/>
            </p:cNvSpPr>
            <p:nvPr/>
          </p:nvSpPr>
          <p:spPr bwMode="auto">
            <a:xfrm>
              <a:off x="5203825" y="2019300"/>
              <a:ext cx="111125" cy="168275"/>
            </a:xfrm>
            <a:custGeom>
              <a:avLst/>
              <a:gdLst>
                <a:gd name="T0" fmla="*/ 2147483646 w 70"/>
                <a:gd name="T1" fmla="*/ 0 h 106"/>
                <a:gd name="T2" fmla="*/ 2147483646 w 70"/>
                <a:gd name="T3" fmla="*/ 0 h 106"/>
                <a:gd name="T4" fmla="*/ 2147483646 w 70"/>
                <a:gd name="T5" fmla="*/ 2147483646 h 106"/>
                <a:gd name="T6" fmla="*/ 0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50" y="0"/>
                  </a:moveTo>
                  <a:lnTo>
                    <a:pt x="20" y="0"/>
                  </a:lnTo>
                  <a:lnTo>
                    <a:pt x="20" y="58"/>
                  </a:lnTo>
                  <a:lnTo>
                    <a:pt x="0" y="58"/>
                  </a:lnTo>
                  <a:lnTo>
                    <a:pt x="34" y="106"/>
                  </a:lnTo>
                  <a:lnTo>
                    <a:pt x="70" y="58"/>
                  </a:lnTo>
                  <a:lnTo>
                    <a:pt x="50" y="5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9976" y="2083304"/>
            <a:ext cx="3717601" cy="5544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460498" y="2127573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managed services</a:t>
            </a:r>
          </a:p>
        </p:txBody>
      </p:sp>
      <p:grpSp>
        <p:nvGrpSpPr>
          <p:cNvPr id="6" name="Group 4323"/>
          <p:cNvGrpSpPr>
            <a:grpSpLocks/>
          </p:cNvGrpSpPr>
          <p:nvPr/>
        </p:nvGrpSpPr>
        <p:grpSpPr bwMode="auto">
          <a:xfrm>
            <a:off x="3386524" y="2248237"/>
            <a:ext cx="517743" cy="398914"/>
            <a:chOff x="1352550" y="3854450"/>
            <a:chExt cx="708025" cy="600075"/>
          </a:xfrm>
          <a:solidFill>
            <a:schemeClr val="tx1"/>
          </a:solidFill>
        </p:grpSpPr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1352550" y="3854450"/>
              <a:ext cx="485775" cy="473075"/>
            </a:xfrm>
            <a:custGeom>
              <a:avLst/>
              <a:gdLst>
                <a:gd name="T0" fmla="*/ 2147483646 w 153"/>
                <a:gd name="T1" fmla="*/ 2147483646 h 149"/>
                <a:gd name="T2" fmla="*/ 2147483646 w 153"/>
                <a:gd name="T3" fmla="*/ 2147483646 h 149"/>
                <a:gd name="T4" fmla="*/ 2147483646 w 153"/>
                <a:gd name="T5" fmla="*/ 2147483646 h 149"/>
                <a:gd name="T6" fmla="*/ 2147483646 w 153"/>
                <a:gd name="T7" fmla="*/ 2147483646 h 149"/>
                <a:gd name="T8" fmla="*/ 2147483646 w 153"/>
                <a:gd name="T9" fmla="*/ 2147483646 h 149"/>
                <a:gd name="T10" fmla="*/ 2147483646 w 153"/>
                <a:gd name="T11" fmla="*/ 2147483646 h 149"/>
                <a:gd name="T12" fmla="*/ 2147483646 w 153"/>
                <a:gd name="T13" fmla="*/ 2147483646 h 149"/>
                <a:gd name="T14" fmla="*/ 2147483646 w 153"/>
                <a:gd name="T15" fmla="*/ 2147483646 h 149"/>
                <a:gd name="T16" fmla="*/ 2147483646 w 153"/>
                <a:gd name="T17" fmla="*/ 2147483646 h 149"/>
                <a:gd name="T18" fmla="*/ 2147483646 w 153"/>
                <a:gd name="T19" fmla="*/ 2147483646 h 149"/>
                <a:gd name="T20" fmla="*/ 2147483646 w 153"/>
                <a:gd name="T21" fmla="*/ 2147483646 h 149"/>
                <a:gd name="T22" fmla="*/ 2147483646 w 153"/>
                <a:gd name="T23" fmla="*/ 2147483646 h 149"/>
                <a:gd name="T24" fmla="*/ 2147483646 w 153"/>
                <a:gd name="T25" fmla="*/ 2147483646 h 149"/>
                <a:gd name="T26" fmla="*/ 2147483646 w 153"/>
                <a:gd name="T27" fmla="*/ 2147483646 h 149"/>
                <a:gd name="T28" fmla="*/ 2147483646 w 153"/>
                <a:gd name="T29" fmla="*/ 2147483646 h 149"/>
                <a:gd name="T30" fmla="*/ 2147483646 w 153"/>
                <a:gd name="T31" fmla="*/ 0 h 149"/>
                <a:gd name="T32" fmla="*/ 2147483646 w 153"/>
                <a:gd name="T33" fmla="*/ 0 h 149"/>
                <a:gd name="T34" fmla="*/ 2147483646 w 153"/>
                <a:gd name="T35" fmla="*/ 2147483646 h 149"/>
                <a:gd name="T36" fmla="*/ 2147483646 w 153"/>
                <a:gd name="T37" fmla="*/ 2147483646 h 149"/>
                <a:gd name="T38" fmla="*/ 2147483646 w 153"/>
                <a:gd name="T39" fmla="*/ 2147483646 h 149"/>
                <a:gd name="T40" fmla="*/ 2147483646 w 153"/>
                <a:gd name="T41" fmla="*/ 2147483646 h 149"/>
                <a:gd name="T42" fmla="*/ 2147483646 w 153"/>
                <a:gd name="T43" fmla="*/ 2147483646 h 149"/>
                <a:gd name="T44" fmla="*/ 2147483646 w 153"/>
                <a:gd name="T45" fmla="*/ 2147483646 h 149"/>
                <a:gd name="T46" fmla="*/ 0 w 153"/>
                <a:gd name="T47" fmla="*/ 2147483646 h 149"/>
                <a:gd name="T48" fmla="*/ 0 w 153"/>
                <a:gd name="T49" fmla="*/ 2147483646 h 149"/>
                <a:gd name="T50" fmla="*/ 2147483646 w 153"/>
                <a:gd name="T51" fmla="*/ 2147483646 h 149"/>
                <a:gd name="T52" fmla="*/ 2147483646 w 153"/>
                <a:gd name="T53" fmla="*/ 2147483646 h 149"/>
                <a:gd name="T54" fmla="*/ 2147483646 w 153"/>
                <a:gd name="T55" fmla="*/ 2147483646 h 149"/>
                <a:gd name="T56" fmla="*/ 2147483646 w 153"/>
                <a:gd name="T57" fmla="*/ 2147483646 h 149"/>
                <a:gd name="T58" fmla="*/ 2147483646 w 153"/>
                <a:gd name="T59" fmla="*/ 2147483646 h 149"/>
                <a:gd name="T60" fmla="*/ 2147483646 w 153"/>
                <a:gd name="T61" fmla="*/ 2147483646 h 149"/>
                <a:gd name="T62" fmla="*/ 2147483646 w 153"/>
                <a:gd name="T63" fmla="*/ 2147483646 h 149"/>
                <a:gd name="T64" fmla="*/ 2147483646 w 153"/>
                <a:gd name="T65" fmla="*/ 2147483646 h 149"/>
                <a:gd name="T66" fmla="*/ 2147483646 w 153"/>
                <a:gd name="T67" fmla="*/ 2147483646 h 149"/>
                <a:gd name="T68" fmla="*/ 2147483646 w 153"/>
                <a:gd name="T69" fmla="*/ 2147483646 h 149"/>
                <a:gd name="T70" fmla="*/ 2147483646 w 153"/>
                <a:gd name="T71" fmla="*/ 2147483646 h 149"/>
                <a:gd name="T72" fmla="*/ 2147483646 w 153"/>
                <a:gd name="T73" fmla="*/ 2147483646 h 149"/>
                <a:gd name="T74" fmla="*/ 2147483646 w 153"/>
                <a:gd name="T75" fmla="*/ 2147483646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49">
                  <a:moveTo>
                    <a:pt x="77" y="121"/>
                  </a:moveTo>
                  <a:cubicBezTo>
                    <a:pt x="51" y="121"/>
                    <a:pt x="30" y="100"/>
                    <a:pt x="30" y="75"/>
                  </a:cubicBezTo>
                  <a:cubicBezTo>
                    <a:pt x="30" y="49"/>
                    <a:pt x="51" y="28"/>
                    <a:pt x="77" y="28"/>
                  </a:cubicBezTo>
                  <a:cubicBezTo>
                    <a:pt x="103" y="28"/>
                    <a:pt x="123" y="49"/>
                    <a:pt x="123" y="75"/>
                  </a:cubicBezTo>
                  <a:cubicBezTo>
                    <a:pt x="123" y="100"/>
                    <a:pt x="103" y="121"/>
                    <a:pt x="77" y="121"/>
                  </a:cubicBezTo>
                  <a:close/>
                  <a:moveTo>
                    <a:pt x="131" y="111"/>
                  </a:moveTo>
                  <a:cubicBezTo>
                    <a:pt x="136" y="104"/>
                    <a:pt x="139" y="97"/>
                    <a:pt x="141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9" y="53"/>
                    <a:pt x="136" y="46"/>
                    <a:pt x="132" y="3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16"/>
                    <a:pt x="98" y="12"/>
                    <a:pt x="90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5" y="13"/>
                    <a:pt x="47" y="16"/>
                    <a:pt x="41" y="2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6"/>
                    <a:pt x="14" y="54"/>
                    <a:pt x="1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7"/>
                    <a:pt x="18" y="104"/>
                    <a:pt x="22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8" y="134"/>
                    <a:pt x="55" y="137"/>
                    <a:pt x="62" y="13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8" y="137"/>
                    <a:pt x="105" y="134"/>
                    <a:pt x="112" y="13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1" y="111"/>
                    <a:pt x="131" y="111"/>
                    <a:pt x="13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1482725" y="3981450"/>
              <a:ext cx="225425" cy="222250"/>
            </a:xfrm>
            <a:custGeom>
              <a:avLst/>
              <a:gdLst>
                <a:gd name="T0" fmla="*/ 2147483646 w 71"/>
                <a:gd name="T1" fmla="*/ 2147483646 h 70"/>
                <a:gd name="T2" fmla="*/ 2147483646 w 71"/>
                <a:gd name="T3" fmla="*/ 2147483646 h 70"/>
                <a:gd name="T4" fmla="*/ 2147483646 w 71"/>
                <a:gd name="T5" fmla="*/ 2147483646 h 70"/>
                <a:gd name="T6" fmla="*/ 2147483646 w 71"/>
                <a:gd name="T7" fmla="*/ 2147483646 h 70"/>
                <a:gd name="T8" fmla="*/ 2147483646 w 71"/>
                <a:gd name="T9" fmla="*/ 2147483646 h 70"/>
                <a:gd name="T10" fmla="*/ 2147483646 w 71"/>
                <a:gd name="T11" fmla="*/ 0 h 70"/>
                <a:gd name="T12" fmla="*/ 0 w 71"/>
                <a:gd name="T13" fmla="*/ 2147483646 h 70"/>
                <a:gd name="T14" fmla="*/ 2147483646 w 71"/>
                <a:gd name="T15" fmla="*/ 2147483646 h 70"/>
                <a:gd name="T16" fmla="*/ 2147483646 w 71"/>
                <a:gd name="T17" fmla="*/ 2147483646 h 70"/>
                <a:gd name="T18" fmla="*/ 2147483646 w 71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0">
                  <a:moveTo>
                    <a:pt x="35" y="58"/>
                  </a:move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1"/>
                    <a:pt x="35" y="11"/>
                  </a:cubicBezTo>
                  <a:cubicBezTo>
                    <a:pt x="49" y="11"/>
                    <a:pt x="59" y="22"/>
                    <a:pt x="59" y="35"/>
                  </a:cubicBezTo>
                  <a:cubicBezTo>
                    <a:pt x="59" y="48"/>
                    <a:pt x="49" y="58"/>
                    <a:pt x="35" y="58"/>
                  </a:cubicBezTo>
                  <a:close/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1" y="54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1555750" y="4054475"/>
              <a:ext cx="79375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1778000" y="4178300"/>
              <a:ext cx="282575" cy="276225"/>
            </a:xfrm>
            <a:custGeom>
              <a:avLst/>
              <a:gdLst>
                <a:gd name="T0" fmla="*/ 2147483646 w 89"/>
                <a:gd name="T1" fmla="*/ 2147483646 h 87"/>
                <a:gd name="T2" fmla="*/ 2147483646 w 89"/>
                <a:gd name="T3" fmla="*/ 2147483646 h 87"/>
                <a:gd name="T4" fmla="*/ 2147483646 w 89"/>
                <a:gd name="T5" fmla="*/ 2147483646 h 87"/>
                <a:gd name="T6" fmla="*/ 2147483646 w 89"/>
                <a:gd name="T7" fmla="*/ 2147483646 h 87"/>
                <a:gd name="T8" fmla="*/ 2147483646 w 89"/>
                <a:gd name="T9" fmla="*/ 2147483646 h 87"/>
                <a:gd name="T10" fmla="*/ 2147483646 w 89"/>
                <a:gd name="T11" fmla="*/ 2147483646 h 87"/>
                <a:gd name="T12" fmla="*/ 2147483646 w 89"/>
                <a:gd name="T13" fmla="*/ 2147483646 h 87"/>
                <a:gd name="T14" fmla="*/ 2147483646 w 89"/>
                <a:gd name="T15" fmla="*/ 2147483646 h 87"/>
                <a:gd name="T16" fmla="*/ 2147483646 w 89"/>
                <a:gd name="T17" fmla="*/ 2147483646 h 87"/>
                <a:gd name="T18" fmla="*/ 2147483646 w 89"/>
                <a:gd name="T19" fmla="*/ 2147483646 h 87"/>
                <a:gd name="T20" fmla="*/ 2147483646 w 89"/>
                <a:gd name="T21" fmla="*/ 2147483646 h 87"/>
                <a:gd name="T22" fmla="*/ 2147483646 w 89"/>
                <a:gd name="T23" fmla="*/ 0 h 87"/>
                <a:gd name="T24" fmla="*/ 2147483646 w 89"/>
                <a:gd name="T25" fmla="*/ 0 h 87"/>
                <a:gd name="T26" fmla="*/ 2147483646 w 89"/>
                <a:gd name="T27" fmla="*/ 2147483646 h 87"/>
                <a:gd name="T28" fmla="*/ 2147483646 w 89"/>
                <a:gd name="T29" fmla="*/ 2147483646 h 87"/>
                <a:gd name="T30" fmla="*/ 2147483646 w 89"/>
                <a:gd name="T31" fmla="*/ 2147483646 h 87"/>
                <a:gd name="T32" fmla="*/ 2147483646 w 89"/>
                <a:gd name="T33" fmla="*/ 2147483646 h 87"/>
                <a:gd name="T34" fmla="*/ 2147483646 w 89"/>
                <a:gd name="T35" fmla="*/ 2147483646 h 87"/>
                <a:gd name="T36" fmla="*/ 2147483646 w 89"/>
                <a:gd name="T37" fmla="*/ 2147483646 h 87"/>
                <a:gd name="T38" fmla="*/ 0 w 89"/>
                <a:gd name="T39" fmla="*/ 2147483646 h 87"/>
                <a:gd name="T40" fmla="*/ 0 w 89"/>
                <a:gd name="T41" fmla="*/ 2147483646 h 87"/>
                <a:gd name="T42" fmla="*/ 2147483646 w 89"/>
                <a:gd name="T43" fmla="*/ 2147483646 h 87"/>
                <a:gd name="T44" fmla="*/ 2147483646 w 89"/>
                <a:gd name="T45" fmla="*/ 2147483646 h 87"/>
                <a:gd name="T46" fmla="*/ 2147483646 w 89"/>
                <a:gd name="T47" fmla="*/ 2147483646 h 87"/>
                <a:gd name="T48" fmla="*/ 2147483646 w 89"/>
                <a:gd name="T49" fmla="*/ 2147483646 h 87"/>
                <a:gd name="T50" fmla="*/ 2147483646 w 89"/>
                <a:gd name="T51" fmla="*/ 2147483646 h 87"/>
                <a:gd name="T52" fmla="*/ 2147483646 w 89"/>
                <a:gd name="T53" fmla="*/ 2147483646 h 87"/>
                <a:gd name="T54" fmla="*/ 2147483646 w 89"/>
                <a:gd name="T55" fmla="*/ 2147483646 h 87"/>
                <a:gd name="T56" fmla="*/ 2147483646 w 89"/>
                <a:gd name="T57" fmla="*/ 2147483646 h 87"/>
                <a:gd name="T58" fmla="*/ 2147483646 w 89"/>
                <a:gd name="T59" fmla="*/ 2147483646 h 87"/>
                <a:gd name="T60" fmla="*/ 2147483646 w 89"/>
                <a:gd name="T61" fmla="*/ 2147483646 h 87"/>
                <a:gd name="T62" fmla="*/ 2147483646 w 89"/>
                <a:gd name="T63" fmla="*/ 2147483646 h 87"/>
                <a:gd name="T64" fmla="*/ 2147483646 w 89"/>
                <a:gd name="T65" fmla="*/ 2147483646 h 87"/>
                <a:gd name="T66" fmla="*/ 2147483646 w 89"/>
                <a:gd name="T67" fmla="*/ 2147483646 h 87"/>
                <a:gd name="T68" fmla="*/ 2147483646 w 89"/>
                <a:gd name="T69" fmla="*/ 2147483646 h 87"/>
                <a:gd name="T70" fmla="*/ 2147483646 w 89"/>
                <a:gd name="T71" fmla="*/ 2147483646 h 87"/>
                <a:gd name="T72" fmla="*/ 2147483646 w 89"/>
                <a:gd name="T73" fmla="*/ 2147483646 h 87"/>
                <a:gd name="T74" fmla="*/ 2147483646 w 89"/>
                <a:gd name="T75" fmla="*/ 2147483646 h 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87">
                  <a:moveTo>
                    <a:pt x="44" y="71"/>
                  </a:moveTo>
                  <a:cubicBezTo>
                    <a:pt x="29" y="71"/>
                    <a:pt x="17" y="58"/>
                    <a:pt x="17" y="44"/>
                  </a:cubicBezTo>
                  <a:cubicBezTo>
                    <a:pt x="17" y="29"/>
                    <a:pt x="29" y="17"/>
                    <a:pt x="44" y="17"/>
                  </a:cubicBezTo>
                  <a:cubicBezTo>
                    <a:pt x="60" y="17"/>
                    <a:pt x="72" y="29"/>
                    <a:pt x="72" y="44"/>
                  </a:cubicBezTo>
                  <a:cubicBezTo>
                    <a:pt x="72" y="58"/>
                    <a:pt x="60" y="71"/>
                    <a:pt x="44" y="71"/>
                  </a:cubicBezTo>
                  <a:close/>
                  <a:moveTo>
                    <a:pt x="82" y="36"/>
                  </a:moveTo>
                  <a:cubicBezTo>
                    <a:pt x="81" y="31"/>
                    <a:pt x="79" y="27"/>
                    <a:pt x="76" y="23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9"/>
                    <a:pt x="57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7"/>
                    <a:pt x="27" y="9"/>
                    <a:pt x="24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7"/>
                    <a:pt x="8" y="31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6"/>
                    <a:pt x="10" y="61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8"/>
                    <a:pt x="32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7" y="80"/>
                    <a:pt x="61" y="78"/>
                    <a:pt x="65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9" y="61"/>
                    <a:pt x="81" y="56"/>
                    <a:pt x="8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1854200" y="4251325"/>
              <a:ext cx="130175" cy="130175"/>
            </a:xfrm>
            <a:custGeom>
              <a:avLst/>
              <a:gdLst>
                <a:gd name="T0" fmla="*/ 2147483646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2147483646 h 41"/>
                <a:gd name="T8" fmla="*/ 2147483646 w 41"/>
                <a:gd name="T9" fmla="*/ 2147483646 h 41"/>
                <a:gd name="T10" fmla="*/ 2147483646 w 41"/>
                <a:gd name="T11" fmla="*/ 0 h 41"/>
                <a:gd name="T12" fmla="*/ 0 w 41"/>
                <a:gd name="T13" fmla="*/ 2147483646 h 41"/>
                <a:gd name="T14" fmla="*/ 2147483646 w 41"/>
                <a:gd name="T15" fmla="*/ 2147483646 h 41"/>
                <a:gd name="T16" fmla="*/ 2147483646 w 41"/>
                <a:gd name="T17" fmla="*/ 2147483646 h 41"/>
                <a:gd name="T18" fmla="*/ 2147483646 w 4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1">
                  <a:moveTo>
                    <a:pt x="20" y="34"/>
                  </a:moveTo>
                  <a:cubicBezTo>
                    <a:pt x="13" y="34"/>
                    <a:pt x="6" y="28"/>
                    <a:pt x="6" y="21"/>
                  </a:cubicBezTo>
                  <a:cubicBezTo>
                    <a:pt x="6" y="13"/>
                    <a:pt x="13" y="7"/>
                    <a:pt x="20" y="7"/>
                  </a:cubicBezTo>
                  <a:cubicBezTo>
                    <a:pt x="28" y="7"/>
                    <a:pt x="34" y="13"/>
                    <a:pt x="34" y="21"/>
                  </a:cubicBezTo>
                  <a:cubicBezTo>
                    <a:pt x="34" y="28"/>
                    <a:pt x="28" y="34"/>
                    <a:pt x="20" y="3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1895475" y="4295775"/>
              <a:ext cx="47625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359976" y="2762685"/>
            <a:ext cx="3717601" cy="554400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460498" y="2806954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demand for Utility models</a:t>
            </a:r>
          </a:p>
        </p:txBody>
      </p:sp>
      <p:grpSp>
        <p:nvGrpSpPr>
          <p:cNvPr id="8" name="Group 1394"/>
          <p:cNvGrpSpPr>
            <a:grpSpLocks/>
          </p:cNvGrpSpPr>
          <p:nvPr/>
        </p:nvGrpSpPr>
        <p:grpSpPr bwMode="auto">
          <a:xfrm>
            <a:off x="3415981" y="2915153"/>
            <a:ext cx="387727" cy="348258"/>
            <a:chOff x="295275" y="4889500"/>
            <a:chExt cx="530225" cy="523875"/>
          </a:xfrm>
          <a:solidFill>
            <a:schemeClr val="bg1"/>
          </a:solidFill>
        </p:grpSpPr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295275" y="4889500"/>
              <a:ext cx="511175" cy="51117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2147483646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2147483646 w 161"/>
                <a:gd name="T27" fmla="*/ 2147483646 h 161"/>
                <a:gd name="T28" fmla="*/ 2147483646 w 161"/>
                <a:gd name="T29" fmla="*/ 0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0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" h="161">
                  <a:moveTo>
                    <a:pt x="89" y="126"/>
                  </a:moveTo>
                  <a:cubicBezTo>
                    <a:pt x="87" y="127"/>
                    <a:pt x="85" y="127"/>
                    <a:pt x="83" y="127"/>
                  </a:cubicBezTo>
                  <a:cubicBezTo>
                    <a:pt x="58" y="128"/>
                    <a:pt x="36" y="108"/>
                    <a:pt x="35" y="83"/>
                  </a:cubicBezTo>
                  <a:cubicBezTo>
                    <a:pt x="34" y="70"/>
                    <a:pt x="38" y="58"/>
                    <a:pt x="46" y="49"/>
                  </a:cubicBezTo>
                  <a:cubicBezTo>
                    <a:pt x="55" y="40"/>
                    <a:pt x="66" y="34"/>
                    <a:pt x="78" y="33"/>
                  </a:cubicBezTo>
                  <a:cubicBezTo>
                    <a:pt x="79" y="33"/>
                    <a:pt x="80" y="33"/>
                    <a:pt x="81" y="33"/>
                  </a:cubicBezTo>
                  <a:cubicBezTo>
                    <a:pt x="105" y="33"/>
                    <a:pt x="126" y="53"/>
                    <a:pt x="127" y="78"/>
                  </a:cubicBezTo>
                  <a:cubicBezTo>
                    <a:pt x="127" y="81"/>
                    <a:pt x="127" y="84"/>
                    <a:pt x="126" y="87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0"/>
                    <a:pt x="145" y="96"/>
                    <a:pt x="146" y="92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64"/>
                    <a:pt x="144" y="61"/>
                    <a:pt x="143" y="5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4"/>
                    <a:pt x="126" y="32"/>
                    <a:pt x="124" y="30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6"/>
                    <a:pt x="96" y="15"/>
                    <a:pt x="93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5"/>
                    <a:pt x="62" y="16"/>
                    <a:pt x="58" y="1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3"/>
                    <a:pt x="32" y="36"/>
                  </a:cubicBezTo>
                  <a:cubicBezTo>
                    <a:pt x="31" y="36"/>
                    <a:pt x="31" y="37"/>
                    <a:pt x="30" y="3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62"/>
                    <a:pt x="16" y="65"/>
                    <a:pt x="16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6"/>
                    <a:pt x="17" y="99"/>
                    <a:pt x="18" y="10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3" y="126"/>
                    <a:pt x="35" y="129"/>
                    <a:pt x="38" y="131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2" y="144"/>
                    <a:pt x="65" y="145"/>
                    <a:pt x="69" y="14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7" y="145"/>
                    <a:pt x="101" y="144"/>
                    <a:pt x="105" y="142"/>
                  </a:cubicBezTo>
                  <a:cubicBezTo>
                    <a:pt x="89" y="126"/>
                    <a:pt x="89" y="126"/>
                    <a:pt x="8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441325" y="5032375"/>
              <a:ext cx="384175" cy="381000"/>
            </a:xfrm>
            <a:custGeom>
              <a:avLst/>
              <a:gdLst>
                <a:gd name="T0" fmla="*/ 2147483646 w 121"/>
                <a:gd name="T1" fmla="*/ 2147483646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2147483646 h 120"/>
                <a:gd name="T14" fmla="*/ 2147483646 w 121"/>
                <a:gd name="T15" fmla="*/ 2147483646 h 120"/>
                <a:gd name="T16" fmla="*/ 2147483646 w 121"/>
                <a:gd name="T17" fmla="*/ 2147483646 h 120"/>
                <a:gd name="T18" fmla="*/ 2147483646 w 121"/>
                <a:gd name="T19" fmla="*/ 2147483646 h 120"/>
                <a:gd name="T20" fmla="*/ 2147483646 w 121"/>
                <a:gd name="T21" fmla="*/ 2147483646 h 120"/>
                <a:gd name="T22" fmla="*/ 2147483646 w 121"/>
                <a:gd name="T23" fmla="*/ 2147483646 h 120"/>
                <a:gd name="T24" fmla="*/ 2147483646 w 121"/>
                <a:gd name="T25" fmla="*/ 2147483646 h 120"/>
                <a:gd name="T26" fmla="*/ 2147483646 w 121"/>
                <a:gd name="T27" fmla="*/ 2147483646 h 120"/>
                <a:gd name="T28" fmla="*/ 2147483646 w 121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120">
                  <a:moveTo>
                    <a:pt x="120" y="99"/>
                  </a:moveTo>
                  <a:cubicBezTo>
                    <a:pt x="121" y="97"/>
                    <a:pt x="119" y="93"/>
                    <a:pt x="118" y="92"/>
                  </a:cubicBezTo>
                  <a:cubicBezTo>
                    <a:pt x="101" y="75"/>
                    <a:pt x="83" y="58"/>
                    <a:pt x="66" y="41"/>
                  </a:cubicBezTo>
                  <a:cubicBezTo>
                    <a:pt x="69" y="31"/>
                    <a:pt x="66" y="19"/>
                    <a:pt x="58" y="11"/>
                  </a:cubicBezTo>
                  <a:cubicBezTo>
                    <a:pt x="48" y="2"/>
                    <a:pt x="34" y="0"/>
                    <a:pt x="23" y="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6"/>
                    <a:pt x="41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4" y="41"/>
                    <a:pt x="23" y="4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34"/>
                    <a:pt x="3" y="47"/>
                    <a:pt x="12" y="57"/>
                  </a:cubicBezTo>
                  <a:cubicBezTo>
                    <a:pt x="20" y="65"/>
                    <a:pt x="32" y="68"/>
                    <a:pt x="42" y="65"/>
                  </a:cubicBezTo>
                  <a:cubicBezTo>
                    <a:pt x="59" y="83"/>
                    <a:pt x="76" y="100"/>
                    <a:pt x="93" y="117"/>
                  </a:cubicBezTo>
                  <a:cubicBezTo>
                    <a:pt x="94" y="119"/>
                    <a:pt x="97" y="120"/>
                    <a:pt x="100" y="120"/>
                  </a:cubicBezTo>
                  <a:cubicBezTo>
                    <a:pt x="110" y="118"/>
                    <a:pt x="119" y="109"/>
                    <a:pt x="12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59976" y="3442066"/>
            <a:ext cx="3717601" cy="5544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460498" y="3486335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play for service providers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3490751" y="3528644"/>
            <a:ext cx="392744" cy="429448"/>
            <a:chOff x="5661025" y="4508500"/>
            <a:chExt cx="454025" cy="546100"/>
          </a:xfrm>
          <a:solidFill>
            <a:schemeClr val="tx1"/>
          </a:solidFill>
        </p:grpSpPr>
        <p:sp>
          <p:nvSpPr>
            <p:cNvPr id="122" name="Oval 603"/>
            <p:cNvSpPr>
              <a:spLocks noChangeArrowheads="1"/>
            </p:cNvSpPr>
            <p:nvPr/>
          </p:nvSpPr>
          <p:spPr bwMode="auto">
            <a:xfrm>
              <a:off x="5772150" y="4508500"/>
              <a:ext cx="76200" cy="9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3" name="Freeform 604"/>
            <p:cNvSpPr>
              <a:spLocks noEditPoints="1"/>
            </p:cNvSpPr>
            <p:nvPr/>
          </p:nvSpPr>
          <p:spPr bwMode="auto">
            <a:xfrm>
              <a:off x="5661025" y="4638675"/>
              <a:ext cx="285750" cy="400050"/>
            </a:xfrm>
            <a:custGeom>
              <a:avLst/>
              <a:gdLst>
                <a:gd name="T0" fmla="*/ 2147483646 w 90"/>
                <a:gd name="T1" fmla="*/ 2147483646 h 126"/>
                <a:gd name="T2" fmla="*/ 2147483646 w 90"/>
                <a:gd name="T3" fmla="*/ 2147483646 h 126"/>
                <a:gd name="T4" fmla="*/ 2147483646 w 90"/>
                <a:gd name="T5" fmla="*/ 2147483646 h 126"/>
                <a:gd name="T6" fmla="*/ 2147483646 w 90"/>
                <a:gd name="T7" fmla="*/ 2147483646 h 126"/>
                <a:gd name="T8" fmla="*/ 2147483646 w 90"/>
                <a:gd name="T9" fmla="*/ 2147483646 h 126"/>
                <a:gd name="T10" fmla="*/ 2147483646 w 90"/>
                <a:gd name="T11" fmla="*/ 0 h 126"/>
                <a:gd name="T12" fmla="*/ 2147483646 w 90"/>
                <a:gd name="T13" fmla="*/ 2147483646 h 126"/>
                <a:gd name="T14" fmla="*/ 2147483646 w 90"/>
                <a:gd name="T15" fmla="*/ 2147483646 h 126"/>
                <a:gd name="T16" fmla="*/ 2147483646 w 90"/>
                <a:gd name="T17" fmla="*/ 2147483646 h 126"/>
                <a:gd name="T18" fmla="*/ 2147483646 w 90"/>
                <a:gd name="T19" fmla="*/ 0 h 126"/>
                <a:gd name="T20" fmla="*/ 2147483646 w 90"/>
                <a:gd name="T21" fmla="*/ 2147483646 h 126"/>
                <a:gd name="T22" fmla="*/ 2147483646 w 90"/>
                <a:gd name="T23" fmla="*/ 2147483646 h 126"/>
                <a:gd name="T24" fmla="*/ 2147483646 w 90"/>
                <a:gd name="T25" fmla="*/ 2147483646 h 126"/>
                <a:gd name="T26" fmla="*/ 2147483646 w 90"/>
                <a:gd name="T27" fmla="*/ 0 h 126"/>
                <a:gd name="T28" fmla="*/ 2147483646 w 90"/>
                <a:gd name="T29" fmla="*/ 2147483646 h 126"/>
                <a:gd name="T30" fmla="*/ 2147483646 w 90"/>
                <a:gd name="T31" fmla="*/ 2147483646 h 126"/>
                <a:gd name="T32" fmla="*/ 2147483646 w 90"/>
                <a:gd name="T33" fmla="*/ 2147483646 h 126"/>
                <a:gd name="T34" fmla="*/ 2147483646 w 90"/>
                <a:gd name="T35" fmla="*/ 2147483646 h 126"/>
                <a:gd name="T36" fmla="*/ 2147483646 w 90"/>
                <a:gd name="T37" fmla="*/ 2147483646 h 126"/>
                <a:gd name="T38" fmla="*/ 2147483646 w 90"/>
                <a:gd name="T39" fmla="*/ 2147483646 h 126"/>
                <a:gd name="T40" fmla="*/ 2147483646 w 90"/>
                <a:gd name="T41" fmla="*/ 2147483646 h 126"/>
                <a:gd name="T42" fmla="*/ 2147483646 w 90"/>
                <a:gd name="T43" fmla="*/ 2147483646 h 126"/>
                <a:gd name="T44" fmla="*/ 2147483646 w 90"/>
                <a:gd name="T45" fmla="*/ 2147483646 h 126"/>
                <a:gd name="T46" fmla="*/ 2147483646 w 90"/>
                <a:gd name="T47" fmla="*/ 2147483646 h 126"/>
                <a:gd name="T48" fmla="*/ 2147483646 w 90"/>
                <a:gd name="T49" fmla="*/ 2147483646 h 126"/>
                <a:gd name="T50" fmla="*/ 2147483646 w 90"/>
                <a:gd name="T51" fmla="*/ 2147483646 h 126"/>
                <a:gd name="T52" fmla="*/ 2147483646 w 90"/>
                <a:gd name="T53" fmla="*/ 2147483646 h 126"/>
                <a:gd name="T54" fmla="*/ 2147483646 w 90"/>
                <a:gd name="T55" fmla="*/ 2147483646 h 126"/>
                <a:gd name="T56" fmla="*/ 2147483646 w 90"/>
                <a:gd name="T57" fmla="*/ 2147483646 h 126"/>
                <a:gd name="T58" fmla="*/ 2147483646 w 90"/>
                <a:gd name="T59" fmla="*/ 2147483646 h 126"/>
                <a:gd name="T60" fmla="*/ 2147483646 w 90"/>
                <a:gd name="T61" fmla="*/ 2147483646 h 126"/>
                <a:gd name="T62" fmla="*/ 2147483646 w 90"/>
                <a:gd name="T63" fmla="*/ 2147483646 h 126"/>
                <a:gd name="T64" fmla="*/ 2147483646 w 90"/>
                <a:gd name="T65" fmla="*/ 214748364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26">
                  <a:moveTo>
                    <a:pt x="42" y="81"/>
                  </a:moveTo>
                  <a:cubicBezTo>
                    <a:pt x="42" y="54"/>
                    <a:pt x="63" y="33"/>
                    <a:pt x="89" y="31"/>
                  </a:cubicBezTo>
                  <a:cubicBezTo>
                    <a:pt x="89" y="26"/>
                    <a:pt x="90" y="18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4"/>
                    <a:pt x="2" y="3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1"/>
                    <a:pt x="22" y="59"/>
                    <a:pt x="25" y="57"/>
                  </a:cubicBezTo>
                  <a:cubicBezTo>
                    <a:pt x="25" y="60"/>
                    <a:pt x="25" y="63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6" y="67"/>
                    <a:pt x="26" y="6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18"/>
                    <a:pt x="45" y="108"/>
                    <a:pt x="45" y="98"/>
                  </a:cubicBezTo>
                  <a:cubicBezTo>
                    <a:pt x="43" y="93"/>
                    <a:pt x="42" y="87"/>
                    <a:pt x="42" y="81"/>
                  </a:cubicBezTo>
                  <a:close/>
                  <a:moveTo>
                    <a:pt x="66" y="24"/>
                  </a:moveTo>
                  <a:cubicBezTo>
                    <a:pt x="66" y="23"/>
                    <a:pt x="66" y="22"/>
                    <a:pt x="66" y="2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66" y="24"/>
                  </a:lnTo>
                  <a:close/>
                  <a:moveTo>
                    <a:pt x="25" y="4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30"/>
                    <a:pt x="25" y="37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4" name="Freeform 605"/>
            <p:cNvSpPr>
              <a:spLocks/>
            </p:cNvSpPr>
            <p:nvPr/>
          </p:nvSpPr>
          <p:spPr bwMode="auto">
            <a:xfrm>
              <a:off x="5822950" y="4972050"/>
              <a:ext cx="57150" cy="69850"/>
            </a:xfrm>
            <a:custGeom>
              <a:avLst/>
              <a:gdLst>
                <a:gd name="T0" fmla="*/ 0 w 18"/>
                <a:gd name="T1" fmla="*/ 0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2147483646 h 22"/>
                <a:gd name="T8" fmla="*/ 0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0" y="15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5" name="Freeform 606"/>
            <p:cNvSpPr>
              <a:spLocks/>
            </p:cNvSpPr>
            <p:nvPr/>
          </p:nvSpPr>
          <p:spPr bwMode="auto">
            <a:xfrm>
              <a:off x="5924550" y="4832350"/>
              <a:ext cx="79375" cy="146050"/>
            </a:xfrm>
            <a:custGeom>
              <a:avLst/>
              <a:gdLst>
                <a:gd name="T0" fmla="*/ 2147483646 w 25"/>
                <a:gd name="T1" fmla="*/ 2147483646 h 46"/>
                <a:gd name="T2" fmla="*/ 2147483646 w 25"/>
                <a:gd name="T3" fmla="*/ 2147483646 h 46"/>
                <a:gd name="T4" fmla="*/ 2147483646 w 25"/>
                <a:gd name="T5" fmla="*/ 2147483646 h 46"/>
                <a:gd name="T6" fmla="*/ 2147483646 w 25"/>
                <a:gd name="T7" fmla="*/ 2147483646 h 46"/>
                <a:gd name="T8" fmla="*/ 2147483646 w 25"/>
                <a:gd name="T9" fmla="*/ 2147483646 h 46"/>
                <a:gd name="T10" fmla="*/ 2147483646 w 25"/>
                <a:gd name="T11" fmla="*/ 2147483646 h 46"/>
                <a:gd name="T12" fmla="*/ 2147483646 w 25"/>
                <a:gd name="T13" fmla="*/ 0 h 46"/>
                <a:gd name="T14" fmla="*/ 2147483646 w 25"/>
                <a:gd name="T15" fmla="*/ 0 h 46"/>
                <a:gd name="T16" fmla="*/ 2147483646 w 25"/>
                <a:gd name="T17" fmla="*/ 2147483646 h 46"/>
                <a:gd name="T18" fmla="*/ 2147483646 w 25"/>
                <a:gd name="T19" fmla="*/ 2147483646 h 46"/>
                <a:gd name="T20" fmla="*/ 2147483646 w 25"/>
                <a:gd name="T21" fmla="*/ 2147483646 h 46"/>
                <a:gd name="T22" fmla="*/ 2147483646 w 25"/>
                <a:gd name="T23" fmla="*/ 2147483646 h 46"/>
                <a:gd name="T24" fmla="*/ 2147483646 w 25"/>
                <a:gd name="T25" fmla="*/ 2147483646 h 46"/>
                <a:gd name="T26" fmla="*/ 2147483646 w 25"/>
                <a:gd name="T27" fmla="*/ 2147483646 h 46"/>
                <a:gd name="T28" fmla="*/ 0 w 25"/>
                <a:gd name="T29" fmla="*/ 2147483646 h 46"/>
                <a:gd name="T30" fmla="*/ 2147483646 w 25"/>
                <a:gd name="T31" fmla="*/ 2147483646 h 46"/>
                <a:gd name="T32" fmla="*/ 2147483646 w 25"/>
                <a:gd name="T33" fmla="*/ 2147483646 h 46"/>
                <a:gd name="T34" fmla="*/ 2147483646 w 25"/>
                <a:gd name="T35" fmla="*/ 2147483646 h 46"/>
                <a:gd name="T36" fmla="*/ 2147483646 w 25"/>
                <a:gd name="T37" fmla="*/ 2147483646 h 46"/>
                <a:gd name="T38" fmla="*/ 2147483646 w 25"/>
                <a:gd name="T39" fmla="*/ 2147483646 h 46"/>
                <a:gd name="T40" fmla="*/ 2147483646 w 25"/>
                <a:gd name="T41" fmla="*/ 214748364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6">
                  <a:moveTo>
                    <a:pt x="16" y="19"/>
                  </a:moveTo>
                  <a:cubicBezTo>
                    <a:pt x="11" y="17"/>
                    <a:pt x="9" y="16"/>
                    <a:pt x="9" y="14"/>
                  </a:cubicBezTo>
                  <a:cubicBezTo>
                    <a:pt x="9" y="13"/>
                    <a:pt x="10" y="11"/>
                    <a:pt x="14" y="11"/>
                  </a:cubicBezTo>
                  <a:cubicBezTo>
                    <a:pt x="18" y="11"/>
                    <a:pt x="21" y="13"/>
                    <a:pt x="22" y="1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7"/>
                    <a:pt x="1" y="10"/>
                    <a:pt x="1" y="15"/>
                  </a:cubicBezTo>
                  <a:cubicBezTo>
                    <a:pt x="1" y="21"/>
                    <a:pt x="5" y="24"/>
                    <a:pt x="11" y="26"/>
                  </a:cubicBezTo>
                  <a:cubicBezTo>
                    <a:pt x="15" y="27"/>
                    <a:pt x="17" y="28"/>
                    <a:pt x="17" y="31"/>
                  </a:cubicBezTo>
                  <a:cubicBezTo>
                    <a:pt x="17" y="33"/>
                    <a:pt x="15" y="34"/>
                    <a:pt x="11" y="34"/>
                  </a:cubicBezTo>
                  <a:cubicBezTo>
                    <a:pt x="8" y="34"/>
                    <a:pt x="4" y="33"/>
                    <a:pt x="2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9"/>
                    <a:pt x="6" y="40"/>
                    <a:pt x="10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2" y="39"/>
                    <a:pt x="25" y="35"/>
                    <a:pt x="25" y="30"/>
                  </a:cubicBezTo>
                  <a:cubicBezTo>
                    <a:pt x="25" y="25"/>
                    <a:pt x="23" y="22"/>
                    <a:pt x="1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6" name="Freeform 607"/>
            <p:cNvSpPr>
              <a:spLocks noEditPoints="1"/>
            </p:cNvSpPr>
            <p:nvPr/>
          </p:nvSpPr>
          <p:spPr bwMode="auto">
            <a:xfrm>
              <a:off x="5816600" y="4756150"/>
              <a:ext cx="298450" cy="298450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2147483646 h 94"/>
                <a:gd name="T24" fmla="*/ 2147483646 w 94"/>
                <a:gd name="T25" fmla="*/ 2147483646 h 94"/>
                <a:gd name="T26" fmla="*/ 2147483646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0 h 94"/>
                <a:gd name="T32" fmla="*/ 2147483646 w 94"/>
                <a:gd name="T33" fmla="*/ 2147483646 h 94"/>
                <a:gd name="T34" fmla="*/ 2147483646 w 94"/>
                <a:gd name="T35" fmla="*/ 0 h 94"/>
                <a:gd name="T36" fmla="*/ 2147483646 w 94"/>
                <a:gd name="T37" fmla="*/ 2147483646 h 94"/>
                <a:gd name="T38" fmla="*/ 2147483646 w 94"/>
                <a:gd name="T39" fmla="*/ 2147483646 h 94"/>
                <a:gd name="T40" fmla="*/ 2147483646 w 94"/>
                <a:gd name="T41" fmla="*/ 2147483646 h 94"/>
                <a:gd name="T42" fmla="*/ 2147483646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2147483646 h 94"/>
                <a:gd name="T56" fmla="*/ 2147483646 w 94"/>
                <a:gd name="T57" fmla="*/ 2147483646 h 94"/>
                <a:gd name="T58" fmla="*/ 2147483646 w 94"/>
                <a:gd name="T59" fmla="*/ 2147483646 h 94"/>
                <a:gd name="T60" fmla="*/ 2147483646 w 94"/>
                <a:gd name="T61" fmla="*/ 2147483646 h 94"/>
                <a:gd name="T62" fmla="*/ 2147483646 w 94"/>
                <a:gd name="T63" fmla="*/ 2147483646 h 94"/>
                <a:gd name="T64" fmla="*/ 2147483646 w 94"/>
                <a:gd name="T65" fmla="*/ 2147483646 h 94"/>
                <a:gd name="T66" fmla="*/ 2147483646 w 94"/>
                <a:gd name="T67" fmla="*/ 2147483646 h 94"/>
                <a:gd name="T68" fmla="*/ 2147483646 w 94"/>
                <a:gd name="T69" fmla="*/ 2147483646 h 94"/>
                <a:gd name="T70" fmla="*/ 2147483646 w 94"/>
                <a:gd name="T71" fmla="*/ 2147483646 h 94"/>
                <a:gd name="T72" fmla="*/ 2147483646 w 94"/>
                <a:gd name="T73" fmla="*/ 2147483646 h 94"/>
                <a:gd name="T74" fmla="*/ 2147483646 w 94"/>
                <a:gd name="T75" fmla="*/ 2147483646 h 94"/>
                <a:gd name="T76" fmla="*/ 2147483646 w 94"/>
                <a:gd name="T77" fmla="*/ 2147483646 h 94"/>
                <a:gd name="T78" fmla="*/ 2147483646 w 94"/>
                <a:gd name="T79" fmla="*/ 2147483646 h 94"/>
                <a:gd name="T80" fmla="*/ 2147483646 w 94"/>
                <a:gd name="T81" fmla="*/ 2147483646 h 94"/>
                <a:gd name="T82" fmla="*/ 2147483646 w 94"/>
                <a:gd name="T83" fmla="*/ 2147483646 h 94"/>
                <a:gd name="T84" fmla="*/ 2147483646 w 94"/>
                <a:gd name="T85" fmla="*/ 2147483646 h 94"/>
                <a:gd name="T86" fmla="*/ 2147483646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2147483646 h 94"/>
                <a:gd name="T104" fmla="*/ 2147483646 w 94"/>
                <a:gd name="T105" fmla="*/ 2147483646 h 94"/>
                <a:gd name="T106" fmla="*/ 2147483646 w 94"/>
                <a:gd name="T107" fmla="*/ 2147483646 h 94"/>
                <a:gd name="T108" fmla="*/ 2147483646 w 94"/>
                <a:gd name="T109" fmla="*/ 2147483646 h 94"/>
                <a:gd name="T110" fmla="*/ 2147483646 w 94"/>
                <a:gd name="T111" fmla="*/ 2147483646 h 94"/>
                <a:gd name="T112" fmla="*/ 2147483646 w 94"/>
                <a:gd name="T113" fmla="*/ 2147483646 h 94"/>
                <a:gd name="T114" fmla="*/ 2147483646 w 94"/>
                <a:gd name="T115" fmla="*/ 2147483646 h 94"/>
                <a:gd name="T116" fmla="*/ 2147483646 w 94"/>
                <a:gd name="T117" fmla="*/ 2147483646 h 94"/>
                <a:gd name="T118" fmla="*/ 2147483646 w 94"/>
                <a:gd name="T119" fmla="*/ 2147483646 h 94"/>
                <a:gd name="T120" fmla="*/ 2147483646 w 94"/>
                <a:gd name="T121" fmla="*/ 2147483646 h 94"/>
                <a:gd name="T122" fmla="*/ 2147483646 w 94"/>
                <a:gd name="T123" fmla="*/ 2147483646 h 94"/>
                <a:gd name="T124" fmla="*/ 2147483646 w 94"/>
                <a:gd name="T125" fmla="*/ 2147483646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" h="94">
                  <a:moveTo>
                    <a:pt x="93" y="51"/>
                  </a:moveTo>
                  <a:cubicBezTo>
                    <a:pt x="91" y="51"/>
                    <a:pt x="91" y="50"/>
                    <a:pt x="91" y="49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2" y="45"/>
                    <a:pt x="93" y="45"/>
                  </a:cubicBezTo>
                  <a:cubicBezTo>
                    <a:pt x="93" y="45"/>
                    <a:pt x="93" y="45"/>
                    <a:pt x="94" y="45"/>
                  </a:cubicBezTo>
                  <a:cubicBezTo>
                    <a:pt x="94" y="44"/>
                    <a:pt x="93" y="43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0" y="41"/>
                    <a:pt x="90" y="40"/>
                  </a:cubicBezTo>
                  <a:cubicBezTo>
                    <a:pt x="90" y="40"/>
                    <a:pt x="90" y="39"/>
                    <a:pt x="90" y="38"/>
                  </a:cubicBezTo>
                  <a:cubicBezTo>
                    <a:pt x="90" y="37"/>
                    <a:pt x="90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4"/>
                    <a:pt x="91" y="33"/>
                    <a:pt x="91" y="31"/>
                  </a:cubicBezTo>
                  <a:cubicBezTo>
                    <a:pt x="91" y="32"/>
                    <a:pt x="91" y="32"/>
                    <a:pt x="90" y="32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8" y="32"/>
                    <a:pt x="88" y="31"/>
                  </a:cubicBezTo>
                  <a:cubicBezTo>
                    <a:pt x="87" y="30"/>
                    <a:pt x="87" y="29"/>
                    <a:pt x="87" y="29"/>
                  </a:cubicBezTo>
                  <a:cubicBezTo>
                    <a:pt x="86" y="28"/>
                    <a:pt x="87" y="27"/>
                    <a:pt x="88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8" y="25"/>
                    <a:pt x="87" y="23"/>
                    <a:pt x="86" y="22"/>
                  </a:cubicBezTo>
                  <a:cubicBezTo>
                    <a:pt x="86" y="22"/>
                    <a:pt x="86" y="22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3"/>
                    <a:pt x="83" y="22"/>
                  </a:cubicBezTo>
                  <a:cubicBezTo>
                    <a:pt x="83" y="22"/>
                    <a:pt x="82" y="21"/>
                    <a:pt x="82" y="20"/>
                  </a:cubicBezTo>
                  <a:cubicBezTo>
                    <a:pt x="81" y="20"/>
                    <a:pt x="81" y="18"/>
                    <a:pt x="82" y="18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2" y="16"/>
                    <a:pt x="81" y="15"/>
                    <a:pt x="80" y="14"/>
                  </a:cubicBezTo>
                  <a:cubicBezTo>
                    <a:pt x="80" y="14"/>
                    <a:pt x="80" y="14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6" y="14"/>
                    <a:pt x="75" y="14"/>
                    <a:pt x="75" y="13"/>
                  </a:cubicBezTo>
                  <a:cubicBezTo>
                    <a:pt x="74" y="13"/>
                    <a:pt x="74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0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7" y="8"/>
                    <a:pt x="67" y="8"/>
                  </a:cubicBezTo>
                  <a:cubicBezTo>
                    <a:pt x="66" y="7"/>
                    <a:pt x="65" y="6"/>
                    <a:pt x="66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5" y="4"/>
                    <a:pt x="63" y="3"/>
                    <a:pt x="62" y="3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8" y="5"/>
                    <a:pt x="57" y="4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2"/>
                    <a:pt x="56" y="1"/>
                    <a:pt x="56" y="1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3"/>
                    <a:pt x="46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4" y="0"/>
                    <a:pt x="43" y="0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3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3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4" y="6"/>
                    <a:pt x="23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2" y="11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8" y="21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5"/>
                    <a:pt x="9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9"/>
                    <a:pt x="5" y="29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41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3" y="43"/>
                    <a:pt x="3" y="44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8"/>
                    <a:pt x="2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50"/>
                    <a:pt x="0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4" y="53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4" y="57"/>
                    <a:pt x="4" y="58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3" y="62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5" y="62"/>
                    <a:pt x="6" y="63"/>
                    <a:pt x="6" y="64"/>
                  </a:cubicBezTo>
                  <a:cubicBezTo>
                    <a:pt x="7" y="64"/>
                    <a:pt x="7" y="65"/>
                    <a:pt x="7" y="66"/>
                  </a:cubicBezTo>
                  <a:cubicBezTo>
                    <a:pt x="8" y="67"/>
                    <a:pt x="7" y="68"/>
                    <a:pt x="6" y="68"/>
                  </a:cubicBezTo>
                  <a:cubicBezTo>
                    <a:pt x="6" y="68"/>
                    <a:pt x="6" y="68"/>
                    <a:pt x="5" y="69"/>
                  </a:cubicBezTo>
                  <a:cubicBezTo>
                    <a:pt x="6" y="70"/>
                    <a:pt x="7" y="71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1"/>
                    <a:pt x="11" y="71"/>
                    <a:pt x="11" y="72"/>
                  </a:cubicBezTo>
                  <a:cubicBezTo>
                    <a:pt x="12" y="73"/>
                    <a:pt x="12" y="73"/>
                    <a:pt x="12" y="74"/>
                  </a:cubicBezTo>
                  <a:cubicBezTo>
                    <a:pt x="13" y="75"/>
                    <a:pt x="13" y="76"/>
                    <a:pt x="12" y="77"/>
                  </a:cubicBezTo>
                  <a:cubicBezTo>
                    <a:pt x="12" y="77"/>
                    <a:pt x="12" y="77"/>
                    <a:pt x="11" y="77"/>
                  </a:cubicBezTo>
                  <a:cubicBezTo>
                    <a:pt x="12" y="78"/>
                    <a:pt x="13" y="80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7" y="79"/>
                    <a:pt x="18" y="80"/>
                  </a:cubicBezTo>
                  <a:cubicBezTo>
                    <a:pt x="18" y="80"/>
                    <a:pt x="19" y="81"/>
                    <a:pt x="19" y="81"/>
                  </a:cubicBezTo>
                  <a:cubicBezTo>
                    <a:pt x="20" y="82"/>
                    <a:pt x="20" y="83"/>
                    <a:pt x="20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1" y="86"/>
                    <a:pt x="23" y="87"/>
                  </a:cubicBezTo>
                  <a:cubicBezTo>
                    <a:pt x="23" y="87"/>
                    <a:pt x="23" y="86"/>
                    <a:pt x="23" y="86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6"/>
                    <a:pt x="27" y="86"/>
                    <a:pt x="28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8" y="89"/>
                    <a:pt x="28" y="90"/>
                    <a:pt x="28" y="90"/>
                  </a:cubicBezTo>
                  <a:cubicBezTo>
                    <a:pt x="29" y="90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6" y="89"/>
                    <a:pt x="37" y="90"/>
                  </a:cubicBezTo>
                  <a:cubicBezTo>
                    <a:pt x="38" y="90"/>
                    <a:pt x="39" y="91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40" y="93"/>
                    <a:pt x="41" y="93"/>
                    <a:pt x="43" y="94"/>
                  </a:cubicBezTo>
                  <a:cubicBezTo>
                    <a:pt x="43" y="93"/>
                    <a:pt x="42" y="93"/>
                    <a:pt x="42" y="93"/>
                  </a:cubicBezTo>
                  <a:cubicBezTo>
                    <a:pt x="43" y="92"/>
                    <a:pt x="44" y="91"/>
                    <a:pt x="45" y="91"/>
                  </a:cubicBezTo>
                  <a:cubicBezTo>
                    <a:pt x="45" y="91"/>
                    <a:pt x="46" y="91"/>
                    <a:pt x="47" y="91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4"/>
                    <a:pt x="52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8" y="89"/>
                    <a:pt x="59" y="90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2" y="91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2" y="89"/>
                    <a:pt x="63" y="88"/>
                    <a:pt x="64" y="87"/>
                  </a:cubicBezTo>
                  <a:cubicBezTo>
                    <a:pt x="65" y="87"/>
                    <a:pt x="65" y="87"/>
                    <a:pt x="66" y="87"/>
                  </a:cubicBezTo>
                  <a:cubicBezTo>
                    <a:pt x="67" y="86"/>
                    <a:pt x="68" y="86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0" y="88"/>
                    <a:pt x="71" y="87"/>
                    <a:pt x="73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0" y="80"/>
                    <a:pt x="81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7"/>
                    <a:pt x="80" y="76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4"/>
                    <a:pt x="84" y="75"/>
                  </a:cubicBezTo>
                  <a:cubicBezTo>
                    <a:pt x="85" y="73"/>
                    <a:pt x="86" y="72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5" y="70"/>
                    <a:pt x="85" y="69"/>
                    <a:pt x="85" y="68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7" y="65"/>
                    <a:pt x="88" y="65"/>
                    <a:pt x="89" y="65"/>
                  </a:cubicBezTo>
                  <a:cubicBezTo>
                    <a:pt x="89" y="65"/>
                    <a:pt x="90" y="65"/>
                    <a:pt x="90" y="66"/>
                  </a:cubicBezTo>
                  <a:cubicBezTo>
                    <a:pt x="90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89" y="61"/>
                    <a:pt x="89" y="60"/>
                    <a:pt x="89" y="59"/>
                  </a:cubicBezTo>
                  <a:cubicBezTo>
                    <a:pt x="89" y="58"/>
                    <a:pt x="89" y="57"/>
                    <a:pt x="90" y="57"/>
                  </a:cubicBezTo>
                  <a:cubicBezTo>
                    <a:pt x="90" y="56"/>
                    <a:pt x="91" y="55"/>
                    <a:pt x="92" y="55"/>
                  </a:cubicBezTo>
                  <a:cubicBezTo>
                    <a:pt x="92" y="55"/>
                    <a:pt x="93" y="55"/>
                    <a:pt x="93" y="56"/>
                  </a:cubicBezTo>
                  <a:cubicBezTo>
                    <a:pt x="93" y="54"/>
                    <a:pt x="93" y="53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lose/>
                  <a:moveTo>
                    <a:pt x="47" y="82"/>
                  </a:moveTo>
                  <a:cubicBezTo>
                    <a:pt x="28" y="82"/>
                    <a:pt x="12" y="66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ubicBezTo>
                    <a:pt x="66" y="12"/>
                    <a:pt x="82" y="28"/>
                    <a:pt x="82" y="47"/>
                  </a:cubicBezTo>
                  <a:cubicBezTo>
                    <a:pt x="82" y="66"/>
                    <a:pt x="66" y="82"/>
                    <a:pt x="4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9976" y="4121447"/>
            <a:ext cx="3717601" cy="55440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460498" y="4165716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Converged services for IT &amp; Telecom</a:t>
            </a:r>
          </a:p>
        </p:txBody>
      </p:sp>
      <p:grpSp>
        <p:nvGrpSpPr>
          <p:cNvPr id="12" name="Group 1370"/>
          <p:cNvGrpSpPr>
            <a:grpSpLocks/>
          </p:cNvGrpSpPr>
          <p:nvPr/>
        </p:nvGrpSpPr>
        <p:grpSpPr bwMode="auto">
          <a:xfrm>
            <a:off x="3393779" y="4195106"/>
            <a:ext cx="441127" cy="398914"/>
            <a:chOff x="7137400" y="260350"/>
            <a:chExt cx="603250" cy="600075"/>
          </a:xfrm>
          <a:solidFill>
            <a:schemeClr val="bg1"/>
          </a:solidFill>
        </p:grpSpPr>
        <p:sp>
          <p:nvSpPr>
            <p:cNvPr id="156" name="Freeform 344"/>
            <p:cNvSpPr>
              <a:spLocks noEditPoints="1"/>
            </p:cNvSpPr>
            <p:nvPr/>
          </p:nvSpPr>
          <p:spPr bwMode="auto">
            <a:xfrm>
              <a:off x="7264400" y="546100"/>
              <a:ext cx="368300" cy="196850"/>
            </a:xfrm>
            <a:custGeom>
              <a:avLst/>
              <a:gdLst>
                <a:gd name="T0" fmla="*/ 2147483646 w 232"/>
                <a:gd name="T1" fmla="*/ 2147483646 h 124"/>
                <a:gd name="T2" fmla="*/ 2147483646 w 232"/>
                <a:gd name="T3" fmla="*/ 2147483646 h 124"/>
                <a:gd name="T4" fmla="*/ 2147483646 w 232"/>
                <a:gd name="T5" fmla="*/ 2147483646 h 124"/>
                <a:gd name="T6" fmla="*/ 2147483646 w 232"/>
                <a:gd name="T7" fmla="*/ 2147483646 h 124"/>
                <a:gd name="T8" fmla="*/ 2147483646 w 232"/>
                <a:gd name="T9" fmla="*/ 2147483646 h 124"/>
                <a:gd name="T10" fmla="*/ 2147483646 w 232"/>
                <a:gd name="T11" fmla="*/ 2147483646 h 124"/>
                <a:gd name="T12" fmla="*/ 2147483646 w 232"/>
                <a:gd name="T13" fmla="*/ 2147483646 h 124"/>
                <a:gd name="T14" fmla="*/ 2147483646 w 232"/>
                <a:gd name="T15" fmla="*/ 2147483646 h 124"/>
                <a:gd name="T16" fmla="*/ 2147483646 w 232"/>
                <a:gd name="T17" fmla="*/ 2147483646 h 124"/>
                <a:gd name="T18" fmla="*/ 2147483646 w 232"/>
                <a:gd name="T19" fmla="*/ 0 h 124"/>
                <a:gd name="T20" fmla="*/ 0 w 232"/>
                <a:gd name="T21" fmla="*/ 0 h 124"/>
                <a:gd name="T22" fmla="*/ 0 w 232"/>
                <a:gd name="T23" fmla="*/ 2147483646 h 124"/>
                <a:gd name="T24" fmla="*/ 2147483646 w 232"/>
                <a:gd name="T25" fmla="*/ 2147483646 h 124"/>
                <a:gd name="T26" fmla="*/ 2147483646 w 232"/>
                <a:gd name="T27" fmla="*/ 0 h 124"/>
                <a:gd name="T28" fmla="*/ 2147483646 w 23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" h="124">
                  <a:moveTo>
                    <a:pt x="168" y="86"/>
                  </a:moveTo>
                  <a:lnTo>
                    <a:pt x="150" y="104"/>
                  </a:lnTo>
                  <a:lnTo>
                    <a:pt x="128" y="82"/>
                  </a:lnTo>
                  <a:lnTo>
                    <a:pt x="116" y="104"/>
                  </a:lnTo>
                  <a:lnTo>
                    <a:pt x="98" y="32"/>
                  </a:lnTo>
                  <a:lnTo>
                    <a:pt x="168" y="52"/>
                  </a:lnTo>
                  <a:lnTo>
                    <a:pt x="146" y="64"/>
                  </a:lnTo>
                  <a:lnTo>
                    <a:pt x="168" y="86"/>
                  </a:lnTo>
                  <a:close/>
                  <a:moveTo>
                    <a:pt x="232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232" y="124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7" name="Freeform 345"/>
            <p:cNvSpPr>
              <a:spLocks noEditPoints="1"/>
            </p:cNvSpPr>
            <p:nvPr/>
          </p:nvSpPr>
          <p:spPr bwMode="auto">
            <a:xfrm>
              <a:off x="7137400" y="260350"/>
              <a:ext cx="603250" cy="600075"/>
            </a:xfrm>
            <a:custGeom>
              <a:avLst/>
              <a:gdLst>
                <a:gd name="T0" fmla="*/ 2147483646 w 190"/>
                <a:gd name="T1" fmla="*/ 2147483646 h 189"/>
                <a:gd name="T2" fmla="*/ 2147483646 w 190"/>
                <a:gd name="T3" fmla="*/ 2147483646 h 189"/>
                <a:gd name="T4" fmla="*/ 2147483646 w 190"/>
                <a:gd name="T5" fmla="*/ 2147483646 h 189"/>
                <a:gd name="T6" fmla="*/ 2147483646 w 190"/>
                <a:gd name="T7" fmla="*/ 2147483646 h 189"/>
                <a:gd name="T8" fmla="*/ 2147483646 w 190"/>
                <a:gd name="T9" fmla="*/ 2147483646 h 189"/>
                <a:gd name="T10" fmla="*/ 2147483646 w 190"/>
                <a:gd name="T11" fmla="*/ 2147483646 h 189"/>
                <a:gd name="T12" fmla="*/ 2147483646 w 190"/>
                <a:gd name="T13" fmla="*/ 2147483646 h 189"/>
                <a:gd name="T14" fmla="*/ 2147483646 w 190"/>
                <a:gd name="T15" fmla="*/ 2147483646 h 189"/>
                <a:gd name="T16" fmla="*/ 2147483646 w 190"/>
                <a:gd name="T17" fmla="*/ 2147483646 h 189"/>
                <a:gd name="T18" fmla="*/ 2147483646 w 190"/>
                <a:gd name="T19" fmla="*/ 2147483646 h 189"/>
                <a:gd name="T20" fmla="*/ 2147483646 w 190"/>
                <a:gd name="T21" fmla="*/ 2147483646 h 189"/>
                <a:gd name="T22" fmla="*/ 2147483646 w 190"/>
                <a:gd name="T23" fmla="*/ 2147483646 h 189"/>
                <a:gd name="T24" fmla="*/ 2147483646 w 190"/>
                <a:gd name="T25" fmla="*/ 2147483646 h 189"/>
                <a:gd name="T26" fmla="*/ 2147483646 w 190"/>
                <a:gd name="T27" fmla="*/ 2147483646 h 189"/>
                <a:gd name="T28" fmla="*/ 2147483646 w 190"/>
                <a:gd name="T29" fmla="*/ 2147483646 h 189"/>
                <a:gd name="T30" fmla="*/ 2147483646 w 190"/>
                <a:gd name="T31" fmla="*/ 2147483646 h 189"/>
                <a:gd name="T32" fmla="*/ 2147483646 w 190"/>
                <a:gd name="T33" fmla="*/ 2147483646 h 189"/>
                <a:gd name="T34" fmla="*/ 2147483646 w 190"/>
                <a:gd name="T35" fmla="*/ 2147483646 h 189"/>
                <a:gd name="T36" fmla="*/ 2147483646 w 190"/>
                <a:gd name="T37" fmla="*/ 2147483646 h 189"/>
                <a:gd name="T38" fmla="*/ 2147483646 w 190"/>
                <a:gd name="T39" fmla="*/ 2147483646 h 189"/>
                <a:gd name="T40" fmla="*/ 2147483646 w 190"/>
                <a:gd name="T41" fmla="*/ 2147483646 h 189"/>
                <a:gd name="T42" fmla="*/ 2147483646 w 190"/>
                <a:gd name="T43" fmla="*/ 2147483646 h 189"/>
                <a:gd name="T44" fmla="*/ 2147483646 w 190"/>
                <a:gd name="T45" fmla="*/ 2147483646 h 189"/>
                <a:gd name="T46" fmla="*/ 2147483646 w 190"/>
                <a:gd name="T47" fmla="*/ 2147483646 h 189"/>
                <a:gd name="T48" fmla="*/ 2147483646 w 190"/>
                <a:gd name="T49" fmla="*/ 2147483646 h 189"/>
                <a:gd name="T50" fmla="*/ 2147483646 w 190"/>
                <a:gd name="T51" fmla="*/ 2147483646 h 189"/>
                <a:gd name="T52" fmla="*/ 2147483646 w 190"/>
                <a:gd name="T53" fmla="*/ 2147483646 h 189"/>
                <a:gd name="T54" fmla="*/ 2147483646 w 190"/>
                <a:gd name="T55" fmla="*/ 2147483646 h 189"/>
                <a:gd name="T56" fmla="*/ 2147483646 w 190"/>
                <a:gd name="T57" fmla="*/ 2147483646 h 189"/>
                <a:gd name="T58" fmla="*/ 2147483646 w 190"/>
                <a:gd name="T59" fmla="*/ 2147483646 h 189"/>
                <a:gd name="T60" fmla="*/ 2147483646 w 190"/>
                <a:gd name="T61" fmla="*/ 2147483646 h 189"/>
                <a:gd name="T62" fmla="*/ 2147483646 w 190"/>
                <a:gd name="T63" fmla="*/ 2147483646 h 189"/>
                <a:gd name="T64" fmla="*/ 2147483646 w 190"/>
                <a:gd name="T65" fmla="*/ 2147483646 h 189"/>
                <a:gd name="T66" fmla="*/ 2147483646 w 190"/>
                <a:gd name="T67" fmla="*/ 2147483646 h 189"/>
                <a:gd name="T68" fmla="*/ 2147483646 w 190"/>
                <a:gd name="T69" fmla="*/ 0 h 189"/>
                <a:gd name="T70" fmla="*/ 2147483646 w 190"/>
                <a:gd name="T71" fmla="*/ 2147483646 h 189"/>
                <a:gd name="T72" fmla="*/ 2147483646 w 190"/>
                <a:gd name="T73" fmla="*/ 2147483646 h 189"/>
                <a:gd name="T74" fmla="*/ 2147483646 w 190"/>
                <a:gd name="T75" fmla="*/ 2147483646 h 189"/>
                <a:gd name="T76" fmla="*/ 0 w 190"/>
                <a:gd name="T77" fmla="*/ 2147483646 h 189"/>
                <a:gd name="T78" fmla="*/ 2147483646 w 190"/>
                <a:gd name="T79" fmla="*/ 2147483646 h 189"/>
                <a:gd name="T80" fmla="*/ 2147483646 w 190"/>
                <a:gd name="T81" fmla="*/ 2147483646 h 189"/>
                <a:gd name="T82" fmla="*/ 2147483646 w 190"/>
                <a:gd name="T83" fmla="*/ 2147483646 h 189"/>
                <a:gd name="T84" fmla="*/ 2147483646 w 190"/>
                <a:gd name="T85" fmla="*/ 2147483646 h 189"/>
                <a:gd name="T86" fmla="*/ 2147483646 w 190"/>
                <a:gd name="T87" fmla="*/ 2147483646 h 189"/>
                <a:gd name="T88" fmla="*/ 2147483646 w 190"/>
                <a:gd name="T89" fmla="*/ 2147483646 h 189"/>
                <a:gd name="T90" fmla="*/ 2147483646 w 190"/>
                <a:gd name="T91" fmla="*/ 2147483646 h 189"/>
                <a:gd name="T92" fmla="*/ 2147483646 w 190"/>
                <a:gd name="T93" fmla="*/ 2147483646 h 189"/>
                <a:gd name="T94" fmla="*/ 2147483646 w 190"/>
                <a:gd name="T95" fmla="*/ 2147483646 h 189"/>
                <a:gd name="T96" fmla="*/ 2147483646 w 190"/>
                <a:gd name="T97" fmla="*/ 2147483646 h 189"/>
                <a:gd name="T98" fmla="*/ 2147483646 w 190"/>
                <a:gd name="T99" fmla="*/ 2147483646 h 189"/>
                <a:gd name="T100" fmla="*/ 2147483646 w 190"/>
                <a:gd name="T101" fmla="*/ 2147483646 h 189"/>
                <a:gd name="T102" fmla="*/ 2147483646 w 190"/>
                <a:gd name="T103" fmla="*/ 2147483646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0" h="189">
                  <a:moveTo>
                    <a:pt x="177" y="172"/>
                  </a:moveTo>
                  <a:cubicBezTo>
                    <a:pt x="177" y="176"/>
                    <a:pt x="173" y="179"/>
                    <a:pt x="169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2" y="179"/>
                    <a:pt x="19" y="176"/>
                    <a:pt x="19" y="172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70"/>
                    <a:pt x="75" y="171"/>
                    <a:pt x="76" y="171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2" y="170"/>
                    <a:pt x="122" y="16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9"/>
                    <a:pt x="177" y="169"/>
                    <a:pt x="177" y="170"/>
                  </a:cubicBezTo>
                  <a:cubicBezTo>
                    <a:pt x="177" y="172"/>
                    <a:pt x="177" y="172"/>
                    <a:pt x="177" y="172"/>
                  </a:cubicBezTo>
                  <a:close/>
                  <a:moveTo>
                    <a:pt x="31" y="85"/>
                  </a:moveTo>
                  <a:cubicBezTo>
                    <a:pt x="31" y="83"/>
                    <a:pt x="33" y="82"/>
                    <a:pt x="35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3" y="82"/>
                    <a:pt x="164" y="83"/>
                    <a:pt x="164" y="85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185" y="159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3"/>
                    <a:pt x="176" y="112"/>
                    <a:pt x="177" y="111"/>
                  </a:cubicBezTo>
                  <a:cubicBezTo>
                    <a:pt x="185" y="104"/>
                    <a:pt x="190" y="94"/>
                    <a:pt x="190" y="82"/>
                  </a:cubicBezTo>
                  <a:cubicBezTo>
                    <a:pt x="190" y="61"/>
                    <a:pt x="172" y="43"/>
                    <a:pt x="150" y="43"/>
                  </a:cubicBezTo>
                  <a:cubicBezTo>
                    <a:pt x="146" y="43"/>
                    <a:pt x="142" y="44"/>
                    <a:pt x="138" y="45"/>
                  </a:cubicBezTo>
                  <a:cubicBezTo>
                    <a:pt x="136" y="20"/>
                    <a:pt x="115" y="0"/>
                    <a:pt x="89" y="0"/>
                  </a:cubicBezTo>
                  <a:cubicBezTo>
                    <a:pt x="61" y="0"/>
                    <a:pt x="39" y="23"/>
                    <a:pt x="39" y="50"/>
                  </a:cubicBezTo>
                  <a:cubicBezTo>
                    <a:pt x="39" y="53"/>
                    <a:pt x="39" y="57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74"/>
                    <a:pt x="0" y="91"/>
                  </a:cubicBezTo>
                  <a:cubicBezTo>
                    <a:pt x="0" y="105"/>
                    <a:pt x="9" y="117"/>
                    <a:pt x="22" y="12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9"/>
                    <a:pt x="10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81"/>
                    <a:pt x="17" y="189"/>
                    <a:pt x="26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79" y="189"/>
                    <a:pt x="186" y="181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69"/>
                    <a:pt x="186" y="168"/>
                    <a:pt x="186" y="167"/>
                  </a:cubicBezTo>
                  <a:cubicBezTo>
                    <a:pt x="185" y="159"/>
                    <a:pt x="185" y="159"/>
                    <a:pt x="18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60"/>
          <p:cNvGrpSpPr/>
          <p:nvPr/>
        </p:nvGrpSpPr>
        <p:grpSpPr>
          <a:xfrm rot="18917828">
            <a:off x="3802333" y="4187368"/>
            <a:ext cx="119263" cy="171102"/>
            <a:chOff x="-440108" y="5114996"/>
            <a:chExt cx="203200" cy="320675"/>
          </a:xfrm>
        </p:grpSpPr>
        <p:sp>
          <p:nvSpPr>
            <p:cNvPr id="158" name="Freeform 217"/>
            <p:cNvSpPr>
              <a:spLocks/>
            </p:cNvSpPr>
            <p:nvPr/>
          </p:nvSpPr>
          <p:spPr bwMode="auto">
            <a:xfrm>
              <a:off x="-348033" y="5114996"/>
              <a:ext cx="111125" cy="320675"/>
            </a:xfrm>
            <a:custGeom>
              <a:avLst/>
              <a:gdLst>
                <a:gd name="T0" fmla="*/ 2147483646 w 35"/>
                <a:gd name="T1" fmla="*/ 2147483646 h 101"/>
                <a:gd name="T2" fmla="*/ 2147483646 w 35"/>
                <a:gd name="T3" fmla="*/ 2147483646 h 101"/>
                <a:gd name="T4" fmla="*/ 2147483646 w 35"/>
                <a:gd name="T5" fmla="*/ 2147483646 h 101"/>
                <a:gd name="T6" fmla="*/ 2147483646 w 35"/>
                <a:gd name="T7" fmla="*/ 2147483646 h 101"/>
                <a:gd name="T8" fmla="*/ 2147483646 w 35"/>
                <a:gd name="T9" fmla="*/ 2147483646 h 101"/>
                <a:gd name="T10" fmla="*/ 2147483646 w 35"/>
                <a:gd name="T11" fmla="*/ 2147483646 h 101"/>
                <a:gd name="T12" fmla="*/ 2147483646 w 35"/>
                <a:gd name="T13" fmla="*/ 2147483646 h 101"/>
                <a:gd name="T14" fmla="*/ 2147483646 w 35"/>
                <a:gd name="T15" fmla="*/ 2147483646 h 101"/>
                <a:gd name="T16" fmla="*/ 2147483646 w 35"/>
                <a:gd name="T17" fmla="*/ 2147483646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10" y="1"/>
                  </a:moveTo>
                  <a:cubicBezTo>
                    <a:pt x="14" y="0"/>
                    <a:pt x="18" y="6"/>
                    <a:pt x="21" y="10"/>
                  </a:cubicBezTo>
                  <a:cubicBezTo>
                    <a:pt x="29" y="20"/>
                    <a:pt x="35" y="36"/>
                    <a:pt x="34" y="55"/>
                  </a:cubicBezTo>
                  <a:cubicBezTo>
                    <a:pt x="33" y="71"/>
                    <a:pt x="28" y="83"/>
                    <a:pt x="20" y="93"/>
                  </a:cubicBezTo>
                  <a:cubicBezTo>
                    <a:pt x="18" y="95"/>
                    <a:pt x="15" y="101"/>
                    <a:pt x="10" y="100"/>
                  </a:cubicBezTo>
                  <a:cubicBezTo>
                    <a:pt x="2" y="98"/>
                    <a:pt x="11" y="88"/>
                    <a:pt x="13" y="86"/>
                  </a:cubicBezTo>
                  <a:cubicBezTo>
                    <a:pt x="19" y="78"/>
                    <a:pt x="25" y="64"/>
                    <a:pt x="25" y="50"/>
                  </a:cubicBezTo>
                  <a:cubicBezTo>
                    <a:pt x="24" y="33"/>
                    <a:pt x="19" y="24"/>
                    <a:pt x="12" y="15"/>
                  </a:cubicBezTo>
                  <a:cubicBezTo>
                    <a:pt x="11" y="13"/>
                    <a:pt x="0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-386133" y="5162621"/>
              <a:ext cx="79375" cy="215900"/>
            </a:xfrm>
            <a:custGeom>
              <a:avLst/>
              <a:gdLst>
                <a:gd name="T0" fmla="*/ 2147483646 w 25"/>
                <a:gd name="T1" fmla="*/ 2147483646 h 68"/>
                <a:gd name="T2" fmla="*/ 2147483646 w 25"/>
                <a:gd name="T3" fmla="*/ 2147483646 h 68"/>
                <a:gd name="T4" fmla="*/ 2147483646 w 25"/>
                <a:gd name="T5" fmla="*/ 2147483646 h 68"/>
                <a:gd name="T6" fmla="*/ 2147483646 w 25"/>
                <a:gd name="T7" fmla="*/ 2147483646 h 68"/>
                <a:gd name="T8" fmla="*/ 2147483646 w 25"/>
                <a:gd name="T9" fmla="*/ 2147483646 h 68"/>
                <a:gd name="T10" fmla="*/ 2147483646 w 25"/>
                <a:gd name="T11" fmla="*/ 2147483646 h 68"/>
                <a:gd name="T12" fmla="*/ 2147483646 w 25"/>
                <a:gd name="T13" fmla="*/ 2147483646 h 68"/>
                <a:gd name="T14" fmla="*/ 2147483646 w 25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8">
                  <a:moveTo>
                    <a:pt x="6" y="3"/>
                  </a:moveTo>
                  <a:cubicBezTo>
                    <a:pt x="15" y="0"/>
                    <a:pt x="23" y="21"/>
                    <a:pt x="24" y="30"/>
                  </a:cubicBezTo>
                  <a:cubicBezTo>
                    <a:pt x="25" y="40"/>
                    <a:pt x="23" y="50"/>
                    <a:pt x="19" y="57"/>
                  </a:cubicBezTo>
                  <a:cubicBezTo>
                    <a:pt x="16" y="61"/>
                    <a:pt x="13" y="68"/>
                    <a:pt x="8" y="68"/>
                  </a:cubicBezTo>
                  <a:cubicBezTo>
                    <a:pt x="5" y="68"/>
                    <a:pt x="3" y="66"/>
                    <a:pt x="3" y="64"/>
                  </a:cubicBezTo>
                  <a:cubicBezTo>
                    <a:pt x="2" y="59"/>
                    <a:pt x="7" y="57"/>
                    <a:pt x="10" y="53"/>
                  </a:cubicBezTo>
                  <a:cubicBezTo>
                    <a:pt x="17" y="41"/>
                    <a:pt x="14" y="25"/>
                    <a:pt x="6" y="14"/>
                  </a:cubicBezTo>
                  <a:cubicBezTo>
                    <a:pt x="5" y="12"/>
                    <a:pt x="0" y="6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60" name="Freeform 221"/>
            <p:cNvSpPr>
              <a:spLocks/>
            </p:cNvSpPr>
            <p:nvPr/>
          </p:nvSpPr>
          <p:spPr bwMode="auto">
            <a:xfrm>
              <a:off x="-440108" y="5219771"/>
              <a:ext cx="63500" cy="107950"/>
            </a:xfrm>
            <a:custGeom>
              <a:avLst/>
              <a:gdLst>
                <a:gd name="T0" fmla="*/ 2147483646 w 20"/>
                <a:gd name="T1" fmla="*/ 2147483646 h 34"/>
                <a:gd name="T2" fmla="*/ 2147483646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214748364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8" y="3"/>
                  </a:moveTo>
                  <a:cubicBezTo>
                    <a:pt x="13" y="0"/>
                    <a:pt x="18" y="8"/>
                    <a:pt x="19" y="14"/>
                  </a:cubicBezTo>
                  <a:cubicBezTo>
                    <a:pt x="20" y="23"/>
                    <a:pt x="15" y="33"/>
                    <a:pt x="10" y="33"/>
                  </a:cubicBezTo>
                  <a:cubicBezTo>
                    <a:pt x="7" y="34"/>
                    <a:pt x="5" y="32"/>
                    <a:pt x="4" y="29"/>
                  </a:cubicBezTo>
                  <a:cubicBezTo>
                    <a:pt x="4" y="26"/>
                    <a:pt x="8" y="25"/>
                    <a:pt x="9" y="21"/>
                  </a:cubicBezTo>
                  <a:cubicBezTo>
                    <a:pt x="11" y="14"/>
                    <a:pt x="0" y="6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02503" y="2225829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Service catalogue based Managed Services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KPI driven SLA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682036" y="209187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602503" y="2770736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All services delivered as pay-per-use in the following models</a:t>
            </a:r>
          </a:p>
          <a:p>
            <a:pPr marL="0" lvl="3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Component Aligned 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Usage Aligned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Business Outcome Aligned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682036" y="263678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602503" y="3592642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Competence built up of Service Provider-led transformation in areas such as Network Integration, Hybrid Cloud &amp; DC outsourcing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682036" y="3458688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02503" y="4137549"/>
            <a:ext cx="4165878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 in all areas of ICT: Datacentre/Cloud, Network, IoT, Applications in service provider model built around productized services and delivered on utility models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682036" y="400359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9977" y="1017969"/>
            <a:ext cx="3717601" cy="277576"/>
            <a:chOff x="695257" y="922179"/>
            <a:chExt cx="3717601" cy="277576"/>
          </a:xfrm>
        </p:grpSpPr>
        <p:sp>
          <p:nvSpPr>
            <p:cNvPr id="177" name="Rectangle 176"/>
            <p:cNvSpPr/>
            <p:nvPr/>
          </p:nvSpPr>
          <p:spPr>
            <a:xfrm>
              <a:off x="695257" y="926615"/>
              <a:ext cx="3717601" cy="2687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866" tIns="33433" rIns="66866" bIns="33433" rtlCol="0" anchor="ctr"/>
            <a:lstStyle/>
            <a:p>
              <a:pPr algn="ctr" defTabSz="891540"/>
              <a:endParaRPr lang="en-IN" sz="1365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4829" y="922179"/>
              <a:ext cx="678456" cy="277576"/>
            </a:xfrm>
            <a:prstGeom prst="rect">
              <a:avLst/>
            </a:prstGeom>
          </p:spPr>
          <p:txBody>
            <a:bodyPr wrap="none" lIns="66866" tIns="33433" rIns="66866" bIns="33433">
              <a:spAutoFit/>
            </a:bodyPr>
            <a:lstStyle/>
            <a:p>
              <a:pPr defTabSz="891540" fontAlgn="t"/>
              <a:r>
                <a:rPr lang="en-IN" sz="1365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TREND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84981" y="1017969"/>
            <a:ext cx="1159357" cy="277576"/>
          </a:xfrm>
          <a:prstGeom prst="rect">
            <a:avLst/>
          </a:prstGeom>
        </p:spPr>
        <p:txBody>
          <a:bodyPr wrap="none" lIns="66866" tIns="33433" rIns="66866" bIns="33433">
            <a:spAutoFit/>
          </a:bodyPr>
          <a:lstStyle/>
          <a:p>
            <a:pPr defTabSz="891540" fontAlgn="t"/>
            <a:r>
              <a:rPr lang="en-IN" sz="1365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682036" y="468700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7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D607D9-2FEE-DA4B-935D-3CAF7D73A15F}"/>
              </a:ext>
            </a:extLst>
          </p:cNvPr>
          <p:cNvSpPr/>
          <p:nvPr/>
        </p:nvSpPr>
        <p:spPr>
          <a:xfrm>
            <a:off x="2749552" y="1023938"/>
            <a:ext cx="3644896" cy="36607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C7CD5B4-5494-E744-BA07-26D02A55EDBB}"/>
              </a:ext>
            </a:extLst>
          </p:cNvPr>
          <p:cNvSpPr txBox="1"/>
          <p:nvPr/>
        </p:nvSpPr>
        <p:spPr>
          <a:xfrm>
            <a:off x="4056521" y="2562691"/>
            <a:ext cx="1086326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980" marR="3810" indent="-211931" defTabSz="685800">
              <a:spcBef>
                <a:spcPts val="75"/>
              </a:spcBef>
            </a:pP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ENGAGEMENT  </a:t>
            </a:r>
            <a:r>
              <a:rPr sz="1200" b="1" spc="-4" dirty="0">
                <a:solidFill>
                  <a:prstClr val="black"/>
                </a:solidFill>
                <a:latin typeface="Arial"/>
                <a:cs typeface="Arial"/>
              </a:rPr>
              <a:t>MODELS</a:t>
            </a:r>
            <a:endParaRPr sz="1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5142847" y="1015497"/>
            <a:ext cx="1483420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26" dirty="0">
                <a:solidFill>
                  <a:prstClr val="black"/>
                </a:solidFill>
                <a:latin typeface="Arial"/>
                <a:cs typeface="Arial"/>
              </a:rPr>
              <a:t>Assets </a:t>
            </a:r>
            <a:r>
              <a:rPr sz="1200" b="1" spc="19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200" b="1" spc="-2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ices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Systems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the client and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annuity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payout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6537331" y="2345061"/>
            <a:ext cx="965835" cy="1034418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34" dirty="0">
                <a:solidFill>
                  <a:prstClr val="black"/>
                </a:solidFill>
                <a:latin typeface="Arial"/>
                <a:cs typeface="Arial"/>
              </a:rPr>
              <a:t>Usage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No upfront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 and payout 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consumption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1463040" y="3983721"/>
            <a:ext cx="2496185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Component</a:t>
            </a:r>
            <a:r>
              <a:rPr sz="1200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Reduced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upfront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subscribes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by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9" dirty="0">
                <a:solidFill>
                  <a:prstClr val="black"/>
                </a:solidFill>
                <a:latin typeface="Arial"/>
                <a:cs typeface="Arial"/>
              </a:rPr>
              <a:t>Sify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1050" spc="-6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sz="1050" spc="1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050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sz="1050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requirement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812799" y="2401669"/>
            <a:ext cx="1790061" cy="867706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indent="169069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Outcome</a:t>
            </a:r>
            <a:r>
              <a:rPr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engagement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defined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sz="1050" spc="-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outcome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generated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sz="1050" spc="-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solutions and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Engagement Models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82" y="1314450"/>
            <a:ext cx="342900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2" y="3771900"/>
            <a:ext cx="285750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4650" y="1371600"/>
            <a:ext cx="285750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650" y="3771900"/>
            <a:ext cx="285750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940495"/>
            <a:ext cx="7742698" cy="382677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59" y="1777374"/>
            <a:ext cx="777941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" y="1726667"/>
            <a:ext cx="478804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36120" y="1705456"/>
            <a:ext cx="38660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448885"/>
            <a:ext cx="1257479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073494"/>
            <a:ext cx="1257479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41" y="4073494"/>
            <a:ext cx="1371600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50" y="4387750"/>
            <a:ext cx="1316182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221" y="1807893"/>
            <a:ext cx="785951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976" y="1880346"/>
            <a:ext cx="669254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3" y="1880346"/>
            <a:ext cx="726640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846" y="4338733"/>
            <a:ext cx="1706154" cy="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859087" y="3950961"/>
            <a:ext cx="971550" cy="3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154227" y="3947948"/>
            <a:ext cx="5715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44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56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61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Rectangle 67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70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78444"/>
      </p:ext>
    </p:extLst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3311</Words>
  <Application>Microsoft Office PowerPoint</Application>
  <PresentationFormat>On-screen Show (16:9)</PresentationFormat>
  <Paragraphs>870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Sify New Theme</vt:lpstr>
      <vt:lpstr>1_Office Theme</vt:lpstr>
      <vt:lpstr>PowerPoint Presentation</vt:lpstr>
      <vt:lpstr>AGENDA</vt:lpstr>
      <vt:lpstr>PowerPoint Presentation</vt:lpstr>
      <vt:lpstr>SIFY’S JOURNEY SO FAR…</vt:lpstr>
      <vt:lpstr>SIFY FINANCIALS</vt:lpstr>
      <vt:lpstr>SIFY’S INVESTMENT IN DIGITAL AGE TECHNOLOGY</vt:lpstr>
      <vt:lpstr>Our Engagement Models</vt:lpstr>
      <vt:lpstr>EXECUTION CAPABILITIES</vt:lpstr>
      <vt:lpstr>Strategic Partnerships </vt:lpstr>
      <vt:lpstr>Our People Capabilities and Strengths</vt:lpstr>
      <vt:lpstr>Recognitions</vt:lpstr>
      <vt:lpstr>PowerPoint Presentation</vt:lpstr>
      <vt:lpstr>PowerPoint Presentation</vt:lpstr>
      <vt:lpstr>Data Center and Cloud Services Driven Infrastructure Transformation Partner</vt:lpstr>
      <vt:lpstr>Our Data Center Transformation Framework</vt:lpstr>
      <vt:lpstr>Data Center Transformation Aligned Services</vt:lpstr>
      <vt:lpstr>DR SERVICES: MODELS</vt:lpstr>
      <vt:lpstr>DR Services – Goinfinit Recover</vt:lpstr>
      <vt:lpstr>DC AND APPLICATION SERVICES PROOF POINTS</vt:lpstr>
      <vt:lpstr>PowerPoint Presentation</vt:lpstr>
      <vt:lpstr>NETWORK SERVICES TRANSFORMATION PARTNER</vt:lpstr>
      <vt:lpstr>NETWORK SERVICES – KEY STRENGTH</vt:lpstr>
      <vt:lpstr>OUR NETWORK MANAGED SERVICES &amp; OPERATIONS CAPABILITIES</vt:lpstr>
      <vt:lpstr>OUR NETWORK EXPERTISE &amp; SKILL SET</vt:lpstr>
      <vt:lpstr>SIFY’S MANAGED SERVICES – Digital Distribution Architecture</vt:lpstr>
      <vt:lpstr>WAN Transformation with Sify Managed SDWAN</vt:lpstr>
      <vt:lpstr>Sify Managed SDWAN: Value Propositions</vt:lpstr>
      <vt:lpstr>PowerPoint Presentation</vt:lpstr>
      <vt:lpstr>PowerPoint Presentation</vt:lpstr>
      <vt:lpstr>Our Security Services Engagement Models</vt:lpstr>
      <vt:lpstr>Sify DDoS Capabilities</vt:lpstr>
      <vt:lpstr>PowerPoint Presentation</vt:lpstr>
      <vt:lpstr>PowerPoint Presentation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PowerPoint Presentation</vt:lpstr>
      <vt:lpstr>PowerPoint Presentation</vt:lpstr>
      <vt:lpstr>Why Sify for Essar oil? (TO BE UPDATED)</vt:lpstr>
      <vt:lpstr>PowerPoint Presentation</vt:lpstr>
      <vt:lpstr>Case study: INFINET (Functional needs)</vt:lpstr>
      <vt:lpstr>Case study: INFINET (Value proposition)</vt:lpstr>
      <vt:lpstr>CASE STUDY: Enhanced &amp; Consolidated Data Center, WAN and IT Experience for India Post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75</cp:revision>
  <dcterms:created xsi:type="dcterms:W3CDTF">2018-05-30T06:38:40Z</dcterms:created>
  <dcterms:modified xsi:type="dcterms:W3CDTF">2023-09-19T07:01:29Z</dcterms:modified>
</cp:coreProperties>
</file>