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0.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50"/>
  </p:notesMasterIdLst>
  <p:handoutMasterIdLst>
    <p:handoutMasterId r:id="rId51"/>
  </p:handoutMasterIdLst>
  <p:sldIdLst>
    <p:sldId id="256" r:id="rId6"/>
    <p:sldId id="2076137307" r:id="rId7"/>
    <p:sldId id="2076137321" r:id="rId8"/>
    <p:sldId id="2076137041" r:id="rId9"/>
    <p:sldId id="2076137293" r:id="rId10"/>
    <p:sldId id="2076137310" r:id="rId11"/>
    <p:sldId id="2076137309" r:id="rId12"/>
    <p:sldId id="2076137326" r:id="rId13"/>
    <p:sldId id="2076137316" r:id="rId14"/>
    <p:sldId id="2076137327" r:id="rId15"/>
    <p:sldId id="2076137076" r:id="rId16"/>
    <p:sldId id="2076135975" r:id="rId17"/>
    <p:sldId id="274" r:id="rId18"/>
    <p:sldId id="2076136881" r:id="rId19"/>
    <p:sldId id="2076137335" r:id="rId20"/>
    <p:sldId id="2076137315" r:id="rId21"/>
    <p:sldId id="2076137336" r:id="rId22"/>
    <p:sldId id="432" r:id="rId23"/>
    <p:sldId id="443" r:id="rId24"/>
    <p:sldId id="2076137325" r:id="rId25"/>
    <p:sldId id="3488" r:id="rId26"/>
    <p:sldId id="2076137314" r:id="rId27"/>
    <p:sldId id="3434" r:id="rId28"/>
    <p:sldId id="2145705632" r:id="rId29"/>
    <p:sldId id="3397" r:id="rId30"/>
    <p:sldId id="3436" r:id="rId31"/>
    <p:sldId id="3415" r:id="rId32"/>
    <p:sldId id="2145705633" r:id="rId33"/>
    <p:sldId id="2076137337" r:id="rId34"/>
    <p:sldId id="2145705634" r:id="rId35"/>
    <p:sldId id="2145705635" r:id="rId36"/>
    <p:sldId id="2076137329" r:id="rId37"/>
    <p:sldId id="2363" r:id="rId38"/>
    <p:sldId id="3614" r:id="rId39"/>
    <p:sldId id="2145705628" r:id="rId40"/>
    <p:sldId id="2145705630" r:id="rId41"/>
    <p:sldId id="2145705636" r:id="rId42"/>
    <p:sldId id="2145705631" r:id="rId43"/>
    <p:sldId id="618" r:id="rId44"/>
    <p:sldId id="363" r:id="rId45"/>
    <p:sldId id="372" r:id="rId46"/>
    <p:sldId id="366" r:id="rId47"/>
    <p:sldId id="367" r:id="rId48"/>
    <p:sldId id="2076137320" r:id="rId49"/>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zar  Ahamed A.R." initials="NAA" lastIdx="1" clrIdx="0">
    <p:extLst>
      <p:ext uri="{19B8F6BF-5375-455C-9EA6-DF929625EA0E}">
        <p15:presenceInfo xmlns:p15="http://schemas.microsoft.com/office/powerpoint/2012/main" userId="S::nizar.ahamed@sifycorp.com::adffb747-aaa0-46e0-848c-ae0c27f7bc73" providerId="AD"/>
      </p:ext>
    </p:extLst>
  </p:cmAuthor>
  <p:cmAuthor id="2" name="Vivekanandan Sivaguru" initials="VS" lastIdx="8" clrIdx="1">
    <p:extLst>
      <p:ext uri="{19B8F6BF-5375-455C-9EA6-DF929625EA0E}">
        <p15:presenceInfo xmlns:p15="http://schemas.microsoft.com/office/powerpoint/2012/main" userId="S::vivekanandan.sivaguru@sifycorp.com::67c57917-f9ba-4e10-a8ca-4da79836ae93" providerId="AD"/>
      </p:ext>
    </p:extLst>
  </p:cmAuthor>
  <p:cmAuthor id="3" name="Manoj Kalyani" initials="MK" lastIdx="1" clrIdx="2">
    <p:extLst>
      <p:ext uri="{19B8F6BF-5375-455C-9EA6-DF929625EA0E}">
        <p15:presenceInfo xmlns:p15="http://schemas.microsoft.com/office/powerpoint/2012/main" userId="S::manoj.kalyani@sifycorp.com::ee0a91f9-86db-4e1d-9a4c-816c17a0b8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DDD"/>
    <a:srgbClr val="DCE6F2"/>
    <a:srgbClr val="4BACC6"/>
    <a:srgbClr val="DBEEF4"/>
    <a:srgbClr val="D11C2C"/>
    <a:srgbClr val="003C7F"/>
    <a:srgbClr val="EC1B2E"/>
    <a:srgbClr val="F2DCDB"/>
    <a:srgbClr val="95B3D7"/>
    <a:srgbClr val="DD5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84" d="100"/>
          <a:sy n="84" d="100"/>
        </p:scale>
        <p:origin x="692" y="56"/>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69182-364C-4E44-AE91-EB64F3C25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B91D2ADC-6214-4902-A3E2-9AC66786A6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DE51B-C4E0-4CAE-B3F3-51E45EBBEBBE}" type="datetimeFigureOut">
              <a:rPr lang="en-IN" smtClean="0"/>
              <a:t>19-09-2023</a:t>
            </a:fld>
            <a:endParaRPr lang="en-IN" dirty="0"/>
          </a:p>
        </p:txBody>
      </p:sp>
      <p:sp>
        <p:nvSpPr>
          <p:cNvPr id="4" name="Footer Placeholder 3">
            <a:extLst>
              <a:ext uri="{FF2B5EF4-FFF2-40B4-BE49-F238E27FC236}">
                <a16:creationId xmlns:a16="http://schemas.microsoft.com/office/drawing/2014/main" id="{666EEDF6-CB8C-473F-9F8A-16E0838420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67BF682D-075E-4305-8F81-D6E3F7BBD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EB429-4EE4-400F-96E5-6581FC8B2D03}" type="slidenum">
              <a:rPr lang="en-IN" smtClean="0"/>
              <a:t>‹#›</a:t>
            </a:fld>
            <a:endParaRPr lang="en-IN" dirty="0"/>
          </a:p>
        </p:txBody>
      </p:sp>
    </p:spTree>
    <p:extLst>
      <p:ext uri="{BB962C8B-B14F-4D97-AF65-F5344CB8AC3E}">
        <p14:creationId xmlns:p14="http://schemas.microsoft.com/office/powerpoint/2010/main" val="183967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16DCF-76BF-4439-92AF-7B76261CE805}" type="datetimeFigureOut">
              <a:rPr lang="en-IN" smtClean="0"/>
              <a:t>19-09-2023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E597-3BAA-4267-8E5F-96EE1B04E0CF}" type="slidenum">
              <a:rPr lang="en-IN" smtClean="0"/>
              <a:t>‹#›</a:t>
            </a:fld>
            <a:endParaRPr lang="en-IN" dirty="0"/>
          </a:p>
        </p:txBody>
      </p:sp>
    </p:spTree>
    <p:extLst>
      <p:ext uri="{BB962C8B-B14F-4D97-AF65-F5344CB8AC3E}">
        <p14:creationId xmlns:p14="http://schemas.microsoft.com/office/powerpoint/2010/main" val="217946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3880159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Sify MSS team manages all the technologies and products that are part of customer security landscape</a:t>
            </a:r>
          </a:p>
          <a:p>
            <a:endParaRPr lang="en-US" dirty="0"/>
          </a:p>
          <a:p>
            <a:r>
              <a:rPr lang="en-US" dirty="0"/>
              <a:t>MSS team delivers the support as per the agreed SLA with the customer for the agreed scope of work</a:t>
            </a:r>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92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Sify MSS team manages all the technologies and products that are part of customer security landscape</a:t>
            </a:r>
          </a:p>
          <a:p>
            <a:endParaRPr lang="en-US" dirty="0"/>
          </a:p>
          <a:p>
            <a:r>
              <a:rPr lang="en-US" dirty="0"/>
              <a:t>MSS team delivers the support as per the agreed SLA with the customer for the agreed scope of work</a:t>
            </a:r>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sym typeface="Arial" panose="020B0604020202020204" pitchFamily="34" charset="0"/>
              </a:rPr>
              <a:pPr marL="0" marR="0" lvl="0" indent="0" algn="r" defTabSz="914286"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3882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Sify MSS team manages all the technologies and products that are part of customer security landscape</a:t>
            </a:r>
          </a:p>
          <a:p>
            <a:endParaRPr lang="en-US" dirty="0"/>
          </a:p>
          <a:p>
            <a:r>
              <a:rPr lang="en-US" dirty="0"/>
              <a:t>MSS team delivers the support as per the agreed SLA with the customer for the agreed scope of work</a:t>
            </a:r>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sym typeface="Arial" panose="020B0604020202020204" pitchFamily="34" charset="0"/>
              </a:rPr>
              <a:pPr marL="0" marR="0" lvl="0" indent="0" algn="r" defTabSz="914286"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5144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Sify MSS team manages all the technologies and products that are part of customer security landscape</a:t>
            </a:r>
          </a:p>
          <a:p>
            <a:endParaRPr lang="en-US" dirty="0"/>
          </a:p>
          <a:p>
            <a:r>
              <a:rPr lang="en-US" dirty="0"/>
              <a:t>MSS team delivers the support as per the agreed SLA with the customer for the agreed scope of work</a:t>
            </a:r>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sym typeface="Arial" panose="020B0604020202020204" pitchFamily="34" charset="0"/>
              </a:rPr>
              <a:pPr marL="0" marR="0" lvl="0" indent="0" algn="r" defTabSz="914286"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5848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9</a:t>
            </a:fld>
            <a:endParaRPr lang="en-US"/>
          </a:p>
        </p:txBody>
      </p:sp>
    </p:spTree>
    <p:extLst>
      <p:ext uri="{BB962C8B-B14F-4D97-AF65-F5344CB8AC3E}">
        <p14:creationId xmlns:p14="http://schemas.microsoft.com/office/powerpoint/2010/main" val="213295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IN"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7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141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Sify offers a plethora of managed services around infrastructure management, spread across Data Center centric services and end user centric services. Intrinsically, the former involves managed services around cloud and DC centric services, security services and application &amp; platform services.</a:t>
            </a:r>
          </a:p>
          <a:p>
            <a:endParaRPr lang="en-US" dirty="0"/>
          </a:p>
          <a:p>
            <a:r>
              <a:rPr lang="en-US" dirty="0"/>
              <a:t>In terms of Cloud and DC centric services, these involve DC and Cloud assessment and migration services, colocation services, multi cloud managed services around Sify’s enterprise cloud and partner public clouds.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managed security services, it involves </a:t>
            </a:r>
            <a:r>
              <a:rPr lang="en-US" sz="1200" dirty="0">
                <a:solidFill>
                  <a:srgbClr val="595959"/>
                </a:solidFill>
              </a:rPr>
              <a:t>proactive</a:t>
            </a:r>
            <a:r>
              <a:rPr lang="en-US" dirty="0"/>
              <a:t> threat management and </a:t>
            </a:r>
            <a:r>
              <a:rPr lang="en-US" sz="1200" dirty="0">
                <a:solidFill>
                  <a:srgbClr val="595959"/>
                </a:solidFill>
              </a:rPr>
              <a:t>detecting security breaches.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managed application and platform services, it involves SaaS/enterprise apps implementation and cloud migration, app modernization and data analytics.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end user services, it  involves Digital Experience Management, deriving data intelligence and delivering desktop and workplace as a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Other services include comprehensive DC assessment, Server Farm optimization , Enterprise cloud strategy management, hardware and software license optimization and application audit services.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90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(3 Minutes) - Features</a:t>
            </a:r>
          </a:p>
          <a:p>
            <a:r>
              <a:rPr lang="en-US" dirty="0"/>
              <a:t>This brings us to the offering's portfolio of ForumDIGITAL, which is categorized into 4 components.</a:t>
            </a:r>
          </a:p>
          <a:p>
            <a:r>
              <a:rPr lang="en-US" dirty="0"/>
              <a:t>The first bucket, Dealer </a:t>
            </a:r>
            <a:r>
              <a:rPr lang="en-US" dirty="0" err="1"/>
              <a:t>Konnect</a:t>
            </a:r>
            <a:r>
              <a:rPr lang="en-US" dirty="0"/>
              <a:t>, consists of the web portals, to be used by the corporate and the distributor users. Corporate users on their portal can perform various activities, around planning, execution, tracking, governance and control of the activities and tasks performed by the distributor portal.</a:t>
            </a:r>
          </a:p>
          <a:p>
            <a:r>
              <a:rPr lang="en-US" dirty="0"/>
              <a:t>Distributor portal on the other hand, is more about the transactions, where it can be used to create purchase orders, sales invoices, credit &amp; debit notes etc. Distributor portal also gets to monitor and plan the movements of its salesman, which brings us to the next bucket, Mobility.</a:t>
            </a:r>
          </a:p>
          <a:p>
            <a:endParaRPr lang="en-US" dirty="0"/>
          </a:p>
          <a:p>
            <a:r>
              <a:rPr lang="en-US" dirty="0"/>
              <a:t>This bucket consists of 3 mobile application, aimed at corporate salesman, distributor salesman and merchandiser. With the reins controlled by the corporate and the distributor portal. Corporate salesman and merchandising application are tagged to the corporate portal, where a corporate salesman must perform various activities on behalf of the company, like collections from the distributors, creating purchase order for the distributor and so on. Where as, merchandising application helps the merchandiser to perform his tasks in the market, like ensuring planogram compliance, share of shelf, display equipment's condition check and so on. </a:t>
            </a:r>
          </a:p>
          <a:p>
            <a:endParaRPr lang="en-US" dirty="0"/>
          </a:p>
          <a:p>
            <a:r>
              <a:rPr lang="en-US" dirty="0"/>
              <a:t>Distributor salesman mobile application on the other hand is tagged to the distributor portal, which enables the salesman to service the market on behalf of the distributor. Collections, taking sales order from the retailers, stock entry are some of the tasks that this application helps him to do.</a:t>
            </a:r>
          </a:p>
          <a:p>
            <a:endParaRPr lang="en-US" dirty="0"/>
          </a:p>
          <a:p>
            <a:r>
              <a:rPr lang="en-US" dirty="0"/>
              <a:t>We then have Analytics, which consists of data visualization reports in form of interactive BI dashboards to provide a holistic view of the company’s performance. </a:t>
            </a:r>
          </a:p>
          <a:p>
            <a:endParaRPr lang="en-US" dirty="0"/>
          </a:p>
          <a:p>
            <a:r>
              <a:rPr lang="en-US" dirty="0"/>
              <a:t>And then the Value-added services, which speaks about the advanced digital offerings in the portfolio, that complements the core product and provide extra value in multitudes. We have </a:t>
            </a:r>
            <a:r>
              <a:rPr lang="en-US" b="1" dirty="0"/>
              <a:t>Image recognition</a:t>
            </a:r>
            <a:r>
              <a:rPr lang="en-US" dirty="0"/>
              <a:t>, to define a perfect store and process the defined metrics every time an image is clicked to have a standard measurement of various parameters required in a retail store to complement our merchandising application  </a:t>
            </a:r>
          </a:p>
          <a:p>
            <a:r>
              <a:rPr lang="en-US" b="1" dirty="0"/>
              <a:t>AI/ML Chatbots: </a:t>
            </a:r>
            <a:r>
              <a:rPr lang="en-US" b="0" dirty="0"/>
              <a:t>AI enabled chatbots, where a user can ask questions from the chatbot to get a data backed answer. These chatbots can help the salesman in the market, or the distributors in performing their tasks on the distributor portal. These chatbots can have several use cases and can be very versatile in helping the users. </a:t>
            </a:r>
            <a:endParaRPr lang="en-US" b="1" dirty="0"/>
          </a:p>
          <a:p>
            <a:r>
              <a:rPr lang="en-US" b="1" dirty="0"/>
              <a:t>Gamification and Loyalty Programs: </a:t>
            </a:r>
            <a:r>
              <a:rPr kumimoji="0" lang="en-US" sz="1200" b="0" i="0" u="none" strike="noStrike" kern="1200" cap="none" spc="-53" normalizeH="0" baseline="0" noProof="0" dirty="0">
                <a:ln>
                  <a:noFill/>
                </a:ln>
                <a:effectLst/>
                <a:uLnTx/>
                <a:uFillTx/>
                <a:latin typeface="Arial Nova" panose="020B0604020202020204" pitchFamily="34" charset="0"/>
                <a:cs typeface="Arial"/>
              </a:rPr>
              <a:t>Gamification brings the sales team on one platform and gamify their jobs, which leads to a more productive working environment, where the motivation of the field force is fueled by positive reinforcement. A company can employ various use cases in employing gamification for their field force; dashboards, challenges for the quarter or month, points earned etc. to name a few. </a:t>
            </a:r>
            <a:r>
              <a:rPr kumimoji="0" lang="en-US" sz="1200" b="1" i="0" u="none" strike="noStrike" kern="1200" cap="none" spc="-53" normalizeH="0" baseline="0" noProof="0" dirty="0">
                <a:ln>
                  <a:noFill/>
                </a:ln>
                <a:effectLst/>
                <a:uLnTx/>
                <a:uFillTx/>
                <a:latin typeface="Arial Nova" panose="020B0604020202020204" pitchFamily="34" charset="0"/>
                <a:cs typeface="Arial"/>
              </a:rPr>
              <a:t>Loyalty Programs, </a:t>
            </a:r>
            <a:r>
              <a:rPr kumimoji="0" lang="en-US" sz="1200" b="0" i="0" u="none" strike="noStrike" kern="1200" cap="none" spc="-53" normalizeH="0" baseline="0" noProof="0" dirty="0">
                <a:ln>
                  <a:noFill/>
                </a:ln>
                <a:effectLst/>
                <a:uLnTx/>
                <a:uFillTx/>
                <a:latin typeface="Arial Nova" panose="020B0604020202020204" pitchFamily="34" charset="0"/>
                <a:cs typeface="Arial"/>
              </a:rPr>
              <a:t>is a process designed for logical allocation and redemption of the loyalty points to various stakeholders in the supply chain. These programs have just one objective, that is to encourage the usage of this application, so that the corporate can have an accurate picture of the performance</a:t>
            </a:r>
            <a:r>
              <a:rPr kumimoji="0" lang="en-US" sz="1200" b="1" i="0" u="none" strike="noStrike" kern="1200" cap="none" spc="-53" normalizeH="0" baseline="0" noProof="0" dirty="0">
                <a:ln>
                  <a:noFill/>
                </a:ln>
                <a:effectLst/>
                <a:uLnTx/>
                <a:uFillTx/>
                <a:latin typeface="Arial Nova" panose="020B0604020202020204" pitchFamily="34" charset="0"/>
                <a:cs typeface="Arial"/>
              </a:rPr>
              <a:t>.</a:t>
            </a:r>
          </a:p>
          <a:p>
            <a:r>
              <a:rPr lang="en-IN" b="1" dirty="0" err="1"/>
              <a:t>eRetail</a:t>
            </a:r>
            <a:r>
              <a:rPr lang="en-IN" b="1" dirty="0"/>
              <a:t>, </a:t>
            </a:r>
            <a:r>
              <a:rPr lang="en-IN" b="0" dirty="0"/>
              <a:t>is our retailer application to bring the retailer into the technology ecosystem, this application allows the retailer to place the orders directly to the distributors, which makes it easier for the companies to manage the remotely located retailers, whom the distributors are not able to service frequently. Apart from ordering, there are many other features in this application, like feedback, view of active schemes, notifications etc.</a:t>
            </a:r>
          </a:p>
          <a:p>
            <a:endParaRPr lang="en-IN" b="0" dirty="0"/>
          </a:p>
          <a:p>
            <a:pPr marL="0" marR="0" lvl="0" indent="0" algn="l" defTabSz="914286" rtl="0" eaLnBrk="1" fontAlgn="auto" latinLnBrk="0" hangingPunct="1">
              <a:lnSpc>
                <a:spcPct val="100000"/>
              </a:lnSpc>
              <a:spcBef>
                <a:spcPts val="0"/>
              </a:spcBef>
              <a:spcAft>
                <a:spcPts val="0"/>
              </a:spcAft>
              <a:buClrTx/>
              <a:buSzTx/>
              <a:buFontTx/>
              <a:buNone/>
              <a:tabLst/>
              <a:defRPr/>
            </a:pPr>
            <a:r>
              <a:rPr lang="en-IN" b="0" dirty="0"/>
              <a:t>And, </a:t>
            </a:r>
            <a:r>
              <a:rPr lang="en-IN" b="1" dirty="0"/>
              <a:t>Intelligent Merchandising</a:t>
            </a:r>
            <a:r>
              <a:rPr lang="en-IN" b="0" dirty="0"/>
              <a:t>, is to </a:t>
            </a:r>
            <a:r>
              <a:rPr lang="en-US" b="0" dirty="0"/>
              <a:t>t</a:t>
            </a:r>
            <a:r>
              <a:rPr lang="en-US" dirty="0"/>
              <a:t>o optimize the communication to the consumers by the brands, this offering covers Digital asset management and intelligent campaign management to efficiently manage the ad campaigns and the content thus ensuring marketing productivity.</a:t>
            </a:r>
          </a:p>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21</a:t>
            </a:fld>
            <a:endParaRPr lang="en-US" dirty="0"/>
          </a:p>
        </p:txBody>
      </p:sp>
    </p:spTree>
    <p:extLst>
      <p:ext uri="{BB962C8B-B14F-4D97-AF65-F5344CB8AC3E}">
        <p14:creationId xmlns:p14="http://schemas.microsoft.com/office/powerpoint/2010/main" val="324890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Sify’s Managed SDWAN deployment changes the way WAN network used to work.</a:t>
            </a:r>
          </a:p>
          <a:p>
            <a:endParaRPr lang="en-US" dirty="0"/>
          </a:p>
          <a:p>
            <a:pPr lvl="0"/>
            <a:r>
              <a:rPr lang="en-US" sz="1200" kern="1200" dirty="0">
                <a:solidFill>
                  <a:schemeClr val="tx1"/>
                </a:solidFill>
                <a:effectLst/>
                <a:latin typeface="+mn-lt"/>
                <a:ea typeface="+mn-ea"/>
                <a:cs typeface="+mn-cs"/>
              </a:rPr>
              <a:t>Sify has got unique experience in managing multiple Telecom Service providers and OEMs across the industry and can offer single ownership &amp; unified SLA.</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Cloud based Centralized Management platform provides real time visibility and unified management</a:t>
            </a:r>
            <a:endParaRPr lang="en-IN"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Sify has inhouse integrated NOC &amp; SOC operational 24x7 which is manned by highly skilled resources. The Tools &amp; ITIL framework ensures seamless services for customers.</a:t>
            </a:r>
            <a:endParaRPr lang="en-IN"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Sify can provide SDWAN solution irrespective of Service providers and media types and provide End-to-End Managed Services Model- Edge CPEs, Subscription, Installation &amp;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Customers can now utilize any Service provider, any transport type (MPLS/ILL/BB/4G-LTE) suiting Applications in their network.</a:t>
            </a:r>
            <a:endParaRPr lang="en-IN"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SDWAN supports integration with legacy network architectures. Customers get clear visibility of site wise utilization of various Apps. App based SLA can be implemented.</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dirty="0"/>
              <a:t>This End to End managed services &amp; advanced Analytics allow customers to focus their Application performances rather than worrying on underlying media.</a:t>
            </a:r>
          </a:p>
          <a:p>
            <a:endParaRPr lang="en-US" dirty="0"/>
          </a:p>
        </p:txBody>
      </p:sp>
      <p:sp>
        <p:nvSpPr>
          <p:cNvPr id="4" name="Slide Number Placeholder 3"/>
          <p:cNvSpPr>
            <a:spLocks noGrp="1"/>
          </p:cNvSpPr>
          <p:nvPr>
            <p:ph type="sldNum" sz="quarter" idx="5"/>
          </p:nvPr>
        </p:nvSpPr>
        <p:spPr/>
        <p:txBody>
          <a:bodyPr/>
          <a:lstStyle/>
          <a:p>
            <a:fld id="{7A0D19B6-C1A6-4AB9-9490-6CDEF52BD651}" type="slidenum">
              <a:rPr lang="en-IN" smtClean="0"/>
              <a:t>26</a:t>
            </a:fld>
            <a:endParaRPr lang="en-IN" dirty="0"/>
          </a:p>
        </p:txBody>
      </p:sp>
    </p:spTree>
    <p:extLst>
      <p:ext uri="{BB962C8B-B14F-4D97-AF65-F5344CB8AC3E}">
        <p14:creationId xmlns:p14="http://schemas.microsoft.com/office/powerpoint/2010/main" val="271411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28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SOC is a combination of MSS as well as MDR and these are the various delivery models that Sify provides.</a:t>
            </a:r>
          </a:p>
          <a:p>
            <a:pPr marL="0" marR="0" lvl="0" indent="0" algn="l" defTabSz="914286"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Captive SOC</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Customer requirements are gathered</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Solutions are tailored with the help of the OEM’s to meet the customer requirements</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Installation and configuration is completed along with necessary documentation</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Dedicated resources are hired and place post the required knowledge transition</a:t>
            </a:r>
          </a:p>
          <a:p>
            <a:pPr marL="0" marR="0" lvl="0" indent="0" algn="l" defTabSz="914286"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Hybrid SOC</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Customer requirements are gathered</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Solutions are tailored with the help of the OEM’s to meet the customer requirements</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Part of the solution is installed and configured along with necessary documentation</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Part of the solution is delivered as a service from Sify Security as a Service Cloud</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Dedicated resources are hired and placed at customer premises for business hours support</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Non-business hours support is extended using the remoted shared support team</a:t>
            </a:r>
          </a:p>
          <a:p>
            <a:pPr marL="0" marR="0" lvl="0" indent="0" algn="l" defTabSz="914286"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Remote SOC</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Customer requirements are gathered</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Solutions are tailored with the help of the OEM’s to meet the customer requirements</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Part of the solution is installed and configured along with necessary documentation</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Part of the solution is delivered as a service from Sify Security as a Service Cloud</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24x7 support is extended using the remoted shared support team</a:t>
            </a: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58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accent5">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1025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dirty="0"/>
              <a:t>Month 2021</a:t>
            </a:r>
          </a:p>
        </p:txBody>
      </p:sp>
    </p:spTree>
    <p:extLst>
      <p:ext uri="{BB962C8B-B14F-4D97-AF65-F5344CB8AC3E}">
        <p14:creationId xmlns:p14="http://schemas.microsoft.com/office/powerpoint/2010/main" val="347217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BB6E70D6-915F-4961-A357-B2B16078E8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4" y="-5164"/>
            <a:ext cx="9144001" cy="5143500"/>
          </a:xfrm>
          <a:prstGeom prst="rect">
            <a:avLst/>
          </a:prstGeom>
          <a:solidFill>
            <a:schemeClr val="accent5">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a:extLst>
              <a:ext uri="{FF2B5EF4-FFF2-40B4-BE49-F238E27FC236}">
                <a16:creationId xmlns:a16="http://schemas.microsoft.com/office/drawing/2014/main" id="{8AD19607-E94E-48EE-A274-950F2411742E}"/>
              </a:ext>
            </a:extLst>
          </p:cNvPr>
          <p:cNvSpPr/>
          <p:nvPr/>
        </p:nvSpPr>
        <p:spPr>
          <a:xfrm>
            <a:off x="-1" y="3859831"/>
            <a:ext cx="9143998" cy="1250950"/>
          </a:xfrm>
          <a:prstGeom prst="rect">
            <a:avLst/>
          </a:prstGeom>
          <a:solidFill>
            <a:srgbClr val="10253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3827086"/>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5113919"/>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1"/>
            <a:ext cx="7662353" cy="1106806"/>
          </a:xfrm>
        </p:spPr>
        <p:txBody>
          <a:bodyPr anchor="ctr">
            <a:normAutofit/>
          </a:bodyPr>
          <a:lstStyle>
            <a:lvl1pPr marL="0" indent="0">
              <a:lnSpc>
                <a:spcPts val="3000"/>
              </a:lnSpc>
              <a:spcBef>
                <a:spcPts val="0"/>
              </a:spcBef>
              <a:buNone/>
              <a:defRPr sz="2400" b="1" cap="all" baseline="0">
                <a:solidFill>
                  <a:schemeClr val="bg1">
                    <a:lumMod val="95000"/>
                  </a:schemeClr>
                </a:solidFill>
              </a:defRPr>
            </a:lvl1pPr>
          </a:lstStyle>
          <a:p>
            <a:pPr lvl="0"/>
            <a:r>
              <a:rPr lang="en-US" dirty="0"/>
              <a:t>SECTION DIVIDER</a:t>
            </a:r>
          </a:p>
        </p:txBody>
      </p:sp>
      <p:sp>
        <p:nvSpPr>
          <p:cNvPr id="20" name="Rectangle 19">
            <a:extLst>
              <a:ext uri="{FF2B5EF4-FFF2-40B4-BE49-F238E27FC236}">
                <a16:creationId xmlns:a16="http://schemas.microsoft.com/office/drawing/2014/main" id="{305241D8-37CD-4058-94F0-21AA02AB1479}"/>
              </a:ext>
            </a:extLst>
          </p:cNvPr>
          <p:cNvSpPr/>
          <p:nvPr userDrawn="1"/>
        </p:nvSpPr>
        <p:spPr>
          <a:xfrm>
            <a:off x="8877270" y="3827086"/>
            <a:ext cx="266729" cy="1316413"/>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96BCCF-7109-4F7D-B8DD-CA565E28F257}"/>
              </a:ext>
            </a:extLst>
          </p:cNvPr>
          <p:cNvSpPr/>
          <p:nvPr userDrawn="1"/>
        </p:nvSpPr>
        <p:spPr>
          <a:xfrm>
            <a:off x="8613456" y="3827086"/>
            <a:ext cx="266729" cy="1316413"/>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119D5623-89B9-4BA5-8344-17A635EE72CF}"/>
              </a:ext>
            </a:extLst>
          </p:cNvPr>
          <p:cNvSpPr/>
          <p:nvPr userDrawn="1"/>
        </p:nvSpPr>
        <p:spPr>
          <a:xfrm>
            <a:off x="8352302" y="3827086"/>
            <a:ext cx="266729" cy="1316413"/>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0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2235"/>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4" name="Rectangle 3">
            <a:extLst>
              <a:ext uri="{FF2B5EF4-FFF2-40B4-BE49-F238E27FC236}">
                <a16:creationId xmlns:a16="http://schemas.microsoft.com/office/drawing/2014/main" id="{B7E4328B-D13C-42AE-AE8E-10B47BAE4610}"/>
              </a:ext>
            </a:extLst>
          </p:cNvPr>
          <p:cNvSpPr/>
          <p:nvPr/>
        </p:nvSpPr>
        <p:spPr>
          <a:xfrm>
            <a:off x="335270" y="1434527"/>
            <a:ext cx="1112882" cy="4426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D5CFE044-BA97-42C4-9069-A63FF4388E19}"/>
              </a:ext>
            </a:extLst>
          </p:cNvPr>
          <p:cNvSpPr/>
          <p:nvPr/>
        </p:nvSpPr>
        <p:spPr>
          <a:xfrm>
            <a:off x="1810030" y="1434527"/>
            <a:ext cx="1112882" cy="4426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FC51BB78-6515-40CB-83F1-5E6A75ACED06}"/>
              </a:ext>
            </a:extLst>
          </p:cNvPr>
          <p:cNvSpPr/>
          <p:nvPr/>
        </p:nvSpPr>
        <p:spPr>
          <a:xfrm>
            <a:off x="3284790" y="1434527"/>
            <a:ext cx="1112882" cy="4426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B1B22CD-BDE0-4F9E-8DBD-474744ADF3E8}"/>
              </a:ext>
            </a:extLst>
          </p:cNvPr>
          <p:cNvSpPr/>
          <p:nvPr/>
        </p:nvSpPr>
        <p:spPr>
          <a:xfrm>
            <a:off x="4759550" y="1434527"/>
            <a:ext cx="1112882" cy="44265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998742DC-982D-4662-9434-A248A25BD175}"/>
              </a:ext>
            </a:extLst>
          </p:cNvPr>
          <p:cNvSpPr/>
          <p:nvPr/>
        </p:nvSpPr>
        <p:spPr>
          <a:xfrm>
            <a:off x="6234310" y="1434527"/>
            <a:ext cx="1112882" cy="4426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4D898B4F-2DAB-49EA-AF24-A869636DFC83}"/>
              </a:ext>
            </a:extLst>
          </p:cNvPr>
          <p:cNvSpPr/>
          <p:nvPr/>
        </p:nvSpPr>
        <p:spPr>
          <a:xfrm>
            <a:off x="7709070" y="1434527"/>
            <a:ext cx="1112882" cy="4426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149</a:t>
            </a:r>
          </a:p>
          <a:p>
            <a:r>
              <a:rPr lang="en-IN" sz="1200" dirty="0">
                <a:solidFill>
                  <a:srgbClr val="595959"/>
                </a:solidFill>
              </a:rPr>
              <a:t>G: 179</a:t>
            </a:r>
          </a:p>
          <a:p>
            <a:r>
              <a:rPr lang="en-IN" sz="1200" dirty="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215</a:t>
            </a:r>
          </a:p>
          <a:p>
            <a:r>
              <a:rPr lang="en-IN" sz="1200" dirty="0">
                <a:solidFill>
                  <a:srgbClr val="595959"/>
                </a:solidFill>
              </a:rPr>
              <a:t>G: 150</a:t>
            </a:r>
          </a:p>
          <a:p>
            <a:r>
              <a:rPr lang="en-IN" sz="1200" dirty="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250</a:t>
            </a:r>
          </a:p>
          <a:p>
            <a:r>
              <a:rPr lang="en-IN" sz="1200" dirty="0">
                <a:solidFill>
                  <a:srgbClr val="595959"/>
                </a:solidFill>
              </a:rPr>
              <a:t>G: 192</a:t>
            </a:r>
          </a:p>
          <a:p>
            <a:r>
              <a:rPr lang="en-IN" sz="1200" dirty="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335270" y="3301792"/>
            <a:ext cx="1112882" cy="44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64</a:t>
            </a:r>
          </a:p>
          <a:p>
            <a:r>
              <a:rPr lang="en-IN" sz="1200" dirty="0">
                <a:solidFill>
                  <a:srgbClr val="595959"/>
                </a:solidFill>
              </a:rPr>
              <a:t>G: 64</a:t>
            </a:r>
          </a:p>
          <a:p>
            <a:r>
              <a:rPr lang="en-IN" sz="1200" dirty="0">
                <a:solidFill>
                  <a:srgbClr val="595959"/>
                </a:solidFill>
              </a:rPr>
              <a:t>B: 64</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907108" y="1807533"/>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27644" y="2021364"/>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1456" y="422200"/>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8068" y="422200"/>
            <a:ext cx="1707598" cy="1433321"/>
          </a:xfrm>
          <a:prstGeom prst="rect">
            <a:avLst/>
          </a:prstGeom>
        </p:spPr>
      </p:pic>
      <p:pic>
        <p:nvPicPr>
          <p:cNvPr id="20" name="Picture 2" descr="Image result for sify logo">
            <a:extLst>
              <a:ext uri="{FF2B5EF4-FFF2-40B4-BE49-F238E27FC236}">
                <a16:creationId xmlns:a16="http://schemas.microsoft.com/office/drawing/2014/main" id="{4D799008-23AB-48B5-B223-9EDB8DF58E8D}"/>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6814"/>
          <a:stretch/>
        </p:blipFill>
        <p:spPr bwMode="auto">
          <a:xfrm>
            <a:off x="8021459" y="246804"/>
            <a:ext cx="848162" cy="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 Without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4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4" tIns="34842" rIns="69684" bIns="34842"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8"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1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7"/>
            <a:ext cx="8456550" cy="369322"/>
          </a:xfrm>
          <a:prstGeom prst="rect">
            <a:avLst/>
          </a:prstGeom>
        </p:spPr>
        <p:txBody>
          <a:bodyPr wrap="square">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3806698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pPr/>
              <a:t>‹#›</a:t>
            </a:fld>
            <a:endParaRPr lang="en-US" dirty="0"/>
          </a:p>
        </p:txBody>
      </p:sp>
      <p:sp>
        <p:nvSpPr>
          <p:cNvPr id="5" name="Title 4"/>
          <p:cNvSpPr>
            <a:spLocks noGrp="1"/>
          </p:cNvSpPr>
          <p:nvPr>
            <p:ph type="title" hasCustomPrompt="1"/>
          </p:nvPr>
        </p:nvSpPr>
        <p:spPr>
          <a:xfrm>
            <a:off x="324000" y="257731"/>
            <a:ext cx="8496150" cy="369332"/>
          </a:xfrm>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09641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BEEF37-4D23-41C9-9028-986A450A574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itle 1">
            <a:extLst>
              <a:ext uri="{FF2B5EF4-FFF2-40B4-BE49-F238E27FC236}">
                <a16:creationId xmlns:a16="http://schemas.microsoft.com/office/drawing/2014/main" id="{0117C1C2-C06F-42E5-87E4-923613C972A3}"/>
              </a:ext>
            </a:extLst>
          </p:cNvPr>
          <p:cNvSpPr>
            <a:spLocks noGrp="1"/>
          </p:cNvSpPr>
          <p:nvPr>
            <p:ph type="ctrTitle" hasCustomPrompt="1"/>
          </p:nvPr>
        </p:nvSpPr>
        <p:spPr>
          <a:xfrm>
            <a:off x="324000" y="311785"/>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TITLE OF THE SLIDE GOES HERE</a:t>
            </a:r>
          </a:p>
        </p:txBody>
      </p:sp>
      <p:grpSp>
        <p:nvGrpSpPr>
          <p:cNvPr id="4" name="Group 3">
            <a:extLst>
              <a:ext uri="{FF2B5EF4-FFF2-40B4-BE49-F238E27FC236}">
                <a16:creationId xmlns:a16="http://schemas.microsoft.com/office/drawing/2014/main" id="{CAEC7A9F-5A4E-490A-BC42-58A63AE4A370}"/>
              </a:ext>
            </a:extLst>
          </p:cNvPr>
          <p:cNvGrpSpPr/>
          <p:nvPr userDrawn="1"/>
        </p:nvGrpSpPr>
        <p:grpSpPr>
          <a:xfrm>
            <a:off x="107380" y="4896183"/>
            <a:ext cx="1222228" cy="246221"/>
            <a:chOff x="324000" y="4788545"/>
            <a:chExt cx="1222228" cy="246221"/>
          </a:xfrm>
        </p:grpSpPr>
        <p:pic>
          <p:nvPicPr>
            <p:cNvPr id="5" name="Picture 4">
              <a:extLst>
                <a:ext uri="{FF2B5EF4-FFF2-40B4-BE49-F238E27FC236}">
                  <a16:creationId xmlns:a16="http://schemas.microsoft.com/office/drawing/2014/main" id="{A0832B65-B07D-4FF1-AC8B-9A4384C520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4000" y="4821050"/>
              <a:ext cx="342368" cy="181210"/>
            </a:xfrm>
            <a:prstGeom prst="rect">
              <a:avLst/>
            </a:prstGeom>
          </p:spPr>
        </p:pic>
        <p:sp>
          <p:nvSpPr>
            <p:cNvPr id="6" name="Rectangle 5">
              <a:extLst>
                <a:ext uri="{FF2B5EF4-FFF2-40B4-BE49-F238E27FC236}">
                  <a16:creationId xmlns:a16="http://schemas.microsoft.com/office/drawing/2014/main" id="{74F00769-D41F-46DB-8DCE-672840A3FEB0}"/>
                </a:ext>
              </a:extLst>
            </p:cNvPr>
            <p:cNvSpPr/>
            <p:nvPr userDrawn="1"/>
          </p:nvSpPr>
          <p:spPr>
            <a:xfrm>
              <a:off x="584105" y="4788545"/>
              <a:ext cx="962123" cy="246221"/>
            </a:xfrm>
            <a:prstGeom prst="rect">
              <a:avLst/>
            </a:prstGeom>
          </p:spPr>
          <p:txBody>
            <a:bodyPr wrap="none">
              <a:spAutoFit/>
            </a:bodyPr>
            <a:lstStyle/>
            <a:p>
              <a:r>
                <a:rPr lang="en-US" sz="1000" dirty="0"/>
                <a:t>cloud@core</a:t>
              </a:r>
              <a:r>
                <a:rPr lang="en-US" sz="1000" baseline="30000" dirty="0"/>
                <a:t>TM</a:t>
              </a:r>
            </a:p>
          </p:txBody>
        </p:sp>
      </p:grpSp>
    </p:spTree>
    <p:extLst>
      <p:ext uri="{BB962C8B-B14F-4D97-AF65-F5344CB8AC3E}">
        <p14:creationId xmlns:p14="http://schemas.microsoft.com/office/powerpoint/2010/main" val="240463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657" b="6657"/>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7"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1"/>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7"/>
            <a:ext cx="5450400" cy="524111"/>
          </a:xfrm>
        </p:spPr>
        <p:txBody>
          <a:bodyPr anchor="ctr">
            <a:normAutofit/>
          </a:bodyPr>
          <a:lstStyle>
            <a:lvl1pPr marL="0" indent="0">
              <a:buNone/>
              <a:defRPr sz="2400" b="1">
                <a:solidFill>
                  <a:schemeClr val="tx2">
                    <a:lumMod val="50000"/>
                  </a:schemeClr>
                </a:solidFill>
              </a:defRPr>
            </a:lvl1pPr>
          </a:lstStyle>
          <a:p>
            <a:pPr lvl="0"/>
            <a:r>
              <a:rPr lang="en-US"/>
              <a:t>SECTION DIVIDER</a:t>
            </a:r>
          </a:p>
        </p:txBody>
      </p:sp>
    </p:spTree>
    <p:extLst>
      <p:ext uri="{BB962C8B-B14F-4D97-AF65-F5344CB8AC3E}">
        <p14:creationId xmlns:p14="http://schemas.microsoft.com/office/powerpoint/2010/main" val="366616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48486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accent5">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1025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dirty="0"/>
              <a:t>Month 2021</a:t>
            </a:r>
          </a:p>
        </p:txBody>
      </p:sp>
    </p:spTree>
    <p:extLst>
      <p:ext uri="{BB962C8B-B14F-4D97-AF65-F5344CB8AC3E}">
        <p14:creationId xmlns:p14="http://schemas.microsoft.com/office/powerpoint/2010/main" val="671134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88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Full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31955FAA-B548-4C42-A7F7-1EE7353C52E3}" type="datetimeFigureOut">
              <a:rPr lang="en-IN" sz="1350" kern="1200" smtClean="0">
                <a:solidFill>
                  <a:prstClr val="black"/>
                </a:solidFill>
                <a:latin typeface="Calibri" panose="020F0502020204030204"/>
                <a:ea typeface="+mn-ea"/>
                <a:cs typeface="+mn-cs"/>
              </a:rPr>
              <a:pPr/>
              <a:t>19-09-2023</a:t>
            </a:fld>
            <a:endParaRPr lang="en-IN" sz="1350" kern="1200" dirty="0">
              <a:solidFill>
                <a:prstClr val="black"/>
              </a:solidFill>
              <a:latin typeface="Calibri" panose="020F0502020204030204"/>
              <a:ea typeface="+mn-ea"/>
              <a:cs typeface="+mn-cs"/>
            </a:endParaRPr>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IN" sz="1350" kern="1200" dirty="0">
              <a:solidFill>
                <a:prstClr val="black"/>
              </a:solidFill>
              <a:latin typeface="Calibri" panose="020F0502020204030204"/>
              <a:ea typeface="+mn-ea"/>
              <a:cs typeface="+mn-cs"/>
            </a:endParaRPr>
          </a:p>
        </p:txBody>
      </p:sp>
      <p:sp>
        <p:nvSpPr>
          <p:cNvPr id="4" name="Slide Number Placeholder 3"/>
          <p:cNvSpPr>
            <a:spLocks noGrp="1"/>
          </p:cNvSpPr>
          <p:nvPr>
            <p:ph type="sldNum" sz="quarter" idx="12"/>
          </p:nvPr>
        </p:nvSpPr>
        <p:spPr>
          <a:xfrm>
            <a:off x="3215861" y="4767263"/>
            <a:ext cx="2057400" cy="273844"/>
          </a:xfrm>
          <a:prstGeom prst="rect">
            <a:avLst/>
          </a:prstGeom>
        </p:spPr>
        <p:txBody>
          <a:bodyPr/>
          <a:lstStyle/>
          <a:p>
            <a:fld id="{408A3319-5104-4E46-B7BB-4F68F196E486}" type="slidenum">
              <a:rPr/>
              <a:pPr/>
              <a:t>‹#›</a:t>
            </a:fld>
            <a:endParaRPr dirty="0"/>
          </a:p>
        </p:txBody>
      </p:sp>
      <p:sp>
        <p:nvSpPr>
          <p:cNvPr id="5" name="Rectangle 4">
            <a:extLst>
              <a:ext uri="{FF2B5EF4-FFF2-40B4-BE49-F238E27FC236}">
                <a16:creationId xmlns:a16="http://schemas.microsoft.com/office/drawing/2014/main" id="{8B6B4B2A-7169-4D27-9F43-A39DC926818A}"/>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106343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9/19/2023</a:t>
            </a:fld>
            <a:endParaRPr lang="en-US"/>
          </a:p>
        </p:txBody>
      </p:sp>
      <p:sp>
        <p:nvSpPr>
          <p:cNvPr id="4" name="Holder 4"/>
          <p:cNvSpPr>
            <a:spLocks noGrp="1"/>
          </p:cNvSpPr>
          <p:nvPr>
            <p:ph type="sldNum" sz="quarter" idx="7"/>
          </p:nvPr>
        </p:nvSpPr>
        <p:spPr/>
        <p:txBody>
          <a:bodyPr lIns="0" tIns="0" rIns="0" bIns="0"/>
          <a:lstStyle>
            <a:lvl1pPr>
              <a:defRPr sz="1000" b="0" i="0">
                <a:solidFill>
                  <a:srgbClr val="888888"/>
                </a:solidFill>
                <a:latin typeface="Trebuchet MS"/>
                <a:cs typeface="Trebuchet MS"/>
              </a:defRPr>
            </a:lvl1pPr>
          </a:lstStyle>
          <a:p>
            <a:pPr marL="38099">
              <a:spcBef>
                <a:spcPts val="35"/>
              </a:spcBef>
            </a:pPr>
            <a:fld id="{81D60167-4931-47E6-BA6A-407CBD079E47}" type="slidenum">
              <a:rPr lang="en-IN" spc="-5" smtClean="0"/>
              <a:pPr marL="38099">
                <a:spcBef>
                  <a:spcPts val="35"/>
                </a:spcBef>
              </a:pPr>
              <a:t>‹#›</a:t>
            </a:fld>
            <a:endParaRPr lang="en-IN" spc="-5" dirty="0"/>
          </a:p>
        </p:txBody>
      </p:sp>
    </p:spTree>
    <p:extLst>
      <p:ext uri="{BB962C8B-B14F-4D97-AF65-F5344CB8AC3E}">
        <p14:creationId xmlns:p14="http://schemas.microsoft.com/office/powerpoint/2010/main" val="4151098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pPr/>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130374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a:xfrm>
            <a:off x="324000" y="257731"/>
            <a:ext cx="8496150" cy="369332"/>
          </a:xfrm>
        </p:spPr>
        <p:txBody>
          <a:bodyPr/>
          <a:lstStyle>
            <a:lvl1pPr>
              <a:defRPr baseline="0"/>
            </a:lvl1pPr>
          </a:lstStyle>
          <a:p>
            <a:r>
              <a:rPr lang="en-US" dirty="0"/>
              <a:t>AGENDA</a:t>
            </a:r>
          </a:p>
        </p:txBody>
      </p:sp>
    </p:spTree>
    <p:extLst>
      <p:ext uri="{BB962C8B-B14F-4D97-AF65-F5344CB8AC3E}">
        <p14:creationId xmlns:p14="http://schemas.microsoft.com/office/powerpoint/2010/main" val="208266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773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987425"/>
            <a:ext cx="8496150" cy="374491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987426"/>
            <a:ext cx="4068763"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1388" y="987426"/>
            <a:ext cx="4068762"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8" name="Title 1">
            <a:extLst>
              <a:ext uri="{FF2B5EF4-FFF2-40B4-BE49-F238E27FC236}">
                <a16:creationId xmlns:a16="http://schemas.microsoft.com/office/drawing/2014/main" id="{E99D03EB-57A9-4FE6-8E52-835EF245DAFE}"/>
              </a:ext>
            </a:extLst>
          </p:cNvPr>
          <p:cNvSpPr>
            <a:spLocks noGrp="1"/>
          </p:cNvSpPr>
          <p:nvPr>
            <p:ph type="title" hasCustomPrompt="1"/>
          </p:nvPr>
        </p:nvSpPr>
        <p:spPr>
          <a:xfrm>
            <a:off x="323849" y="257731"/>
            <a:ext cx="8497663" cy="369332"/>
          </a:xfrm>
          <a:prstGeom prst="rect">
            <a:avLst/>
          </a:prstGeom>
        </p:spPr>
        <p:txBody>
          <a:bodyPr/>
          <a:lstStyle>
            <a:lvl1pPr>
              <a:defRPr baseline="0"/>
            </a:lvl1pPr>
          </a:lstStyle>
          <a:p>
            <a:r>
              <a:rPr lang="en-US" dirty="0"/>
              <a:t>TITLE OF THE SLIDE GOES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ith Title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a:xfrm>
            <a:off x="324000" y="257731"/>
            <a:ext cx="8496150" cy="369332"/>
          </a:xfrm>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a:xfrm>
            <a:off x="324000" y="257731"/>
            <a:ext cx="8496150" cy="369332"/>
          </a:xfrm>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64332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BB6E70D6-915F-4961-A357-B2B16078E8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0" y="-5164"/>
            <a:ext cx="9144001" cy="51435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a:extLst>
              <a:ext uri="{FF2B5EF4-FFF2-40B4-BE49-F238E27FC236}">
                <a16:creationId xmlns:a16="http://schemas.microsoft.com/office/drawing/2014/main" id="{8AD19607-E94E-48EE-A274-950F2411742E}"/>
              </a:ext>
            </a:extLst>
          </p:cNvPr>
          <p:cNvSpPr/>
          <p:nvPr/>
        </p:nvSpPr>
        <p:spPr>
          <a:xfrm>
            <a:off x="-1" y="3859831"/>
            <a:ext cx="9143998" cy="1250950"/>
          </a:xfrm>
          <a:prstGeom prst="rect">
            <a:avLst/>
          </a:prstGeom>
          <a:solidFill>
            <a:srgbClr val="10253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3827086"/>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5113919"/>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1"/>
            <a:ext cx="7662353" cy="1106806"/>
          </a:xfrm>
        </p:spPr>
        <p:txBody>
          <a:bodyPr anchor="ctr">
            <a:normAutofit/>
          </a:bodyPr>
          <a:lstStyle>
            <a:lvl1pPr marL="0" indent="0">
              <a:lnSpc>
                <a:spcPts val="3000"/>
              </a:lnSpc>
              <a:spcBef>
                <a:spcPts val="0"/>
              </a:spcBef>
              <a:buNone/>
              <a:defRPr sz="2400" b="1" cap="all" baseline="0">
                <a:solidFill>
                  <a:schemeClr val="bg1">
                    <a:lumMod val="95000"/>
                  </a:schemeClr>
                </a:solidFill>
              </a:defRPr>
            </a:lvl1pPr>
          </a:lstStyle>
          <a:p>
            <a:pPr lvl="0"/>
            <a:r>
              <a:rPr lang="en-US" dirty="0"/>
              <a:t>SECTION DIVIDER</a:t>
            </a:r>
          </a:p>
        </p:txBody>
      </p:sp>
      <p:sp>
        <p:nvSpPr>
          <p:cNvPr id="20" name="Rectangle 19">
            <a:extLst>
              <a:ext uri="{FF2B5EF4-FFF2-40B4-BE49-F238E27FC236}">
                <a16:creationId xmlns:a16="http://schemas.microsoft.com/office/drawing/2014/main" id="{305241D8-37CD-4058-94F0-21AA02AB1479}"/>
              </a:ext>
            </a:extLst>
          </p:cNvPr>
          <p:cNvSpPr/>
          <p:nvPr userDrawn="1"/>
        </p:nvSpPr>
        <p:spPr>
          <a:xfrm>
            <a:off x="8877270" y="3827086"/>
            <a:ext cx="266729" cy="1316413"/>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96BCCF-7109-4F7D-B8DD-CA565E28F257}"/>
              </a:ext>
            </a:extLst>
          </p:cNvPr>
          <p:cNvSpPr/>
          <p:nvPr userDrawn="1"/>
        </p:nvSpPr>
        <p:spPr>
          <a:xfrm>
            <a:off x="8613456" y="3827086"/>
            <a:ext cx="266729" cy="1316413"/>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119D5623-89B9-4BA5-8344-17A635EE72CF}"/>
              </a:ext>
            </a:extLst>
          </p:cNvPr>
          <p:cNvSpPr/>
          <p:nvPr userDrawn="1"/>
        </p:nvSpPr>
        <p:spPr>
          <a:xfrm>
            <a:off x="8352302" y="3827086"/>
            <a:ext cx="266729" cy="1316413"/>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1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s://www.sifytechnologies.com/disclaimer/"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s://www.sifytechnologies.com/privacy-policy/"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13" name="Title Placeholder 11"/>
          <p:cNvSpPr>
            <a:spLocks noGrp="1"/>
          </p:cNvSpPr>
          <p:nvPr>
            <p:ph type="title"/>
          </p:nvPr>
        </p:nvSpPr>
        <p:spPr>
          <a:xfrm>
            <a:off x="324000" y="257731"/>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5" name="Rectangle 4">
            <a:extLst>
              <a:ext uri="{FF2B5EF4-FFF2-40B4-BE49-F238E27FC236}">
                <a16:creationId xmlns:a16="http://schemas.microsoft.com/office/drawing/2014/main" id="{7CD42FF0-1A6C-45AD-B57B-05D2D32F556E}"/>
              </a:ext>
            </a:extLst>
          </p:cNvPr>
          <p:cNvSpPr/>
          <p:nvPr userDrawn="1"/>
        </p:nvSpPr>
        <p:spPr>
          <a:xfrm flipH="1">
            <a:off x="-3240" y="4927222"/>
            <a:ext cx="4575239"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95C242D2-9E76-49CF-9069-D015DC58DEEB}"/>
              </a:ext>
            </a:extLst>
          </p:cNvPr>
          <p:cNvSpPr/>
          <p:nvPr userDrawn="1"/>
        </p:nvSpPr>
        <p:spPr>
          <a:xfrm flipH="1">
            <a:off x="4571999" y="4927222"/>
            <a:ext cx="4575242" cy="216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Slide Number Placeholder 5">
            <a:extLst>
              <a:ext uri="{FF2B5EF4-FFF2-40B4-BE49-F238E27FC236}">
                <a16:creationId xmlns:a16="http://schemas.microsoft.com/office/drawing/2014/main" id="{333BDBBD-CB70-4F87-9AE7-CD6B5904204A}"/>
              </a:ext>
            </a:extLst>
          </p:cNvPr>
          <p:cNvSpPr>
            <a:spLocks noGrp="1"/>
          </p:cNvSpPr>
          <p:nvPr>
            <p:ph type="sldNum" sz="quarter" idx="4"/>
          </p:nvPr>
        </p:nvSpPr>
        <p:spPr>
          <a:xfrm>
            <a:off x="7884369" y="4949282"/>
            <a:ext cx="419747" cy="144000"/>
          </a:xfrm>
          <a:prstGeom prst="rect">
            <a:avLst/>
          </a:prstGeom>
          <a:solidFill>
            <a:schemeClr val="bg1"/>
          </a:solidFill>
          <a:ln w="12700">
            <a:solidFill>
              <a:schemeClr val="bg1">
                <a:lumMod val="85000"/>
              </a:schemeClr>
            </a:solidFill>
            <a:prstDash val="sysDot"/>
          </a:ln>
        </p:spPr>
        <p:txBody>
          <a:bodyPr vert="horz" lIns="91428" tIns="45715" rIns="0" bIns="45715" rtlCol="0" anchor="ctr"/>
          <a:lstStyle>
            <a:lvl1pPr algn="ctr">
              <a:defRPr sz="800" b="1">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sp>
        <p:nvSpPr>
          <p:cNvPr id="9" name="TextBox 8">
            <a:extLst>
              <a:ext uri="{FF2B5EF4-FFF2-40B4-BE49-F238E27FC236}">
                <a16:creationId xmlns:a16="http://schemas.microsoft.com/office/drawing/2014/main" id="{0D731179-4B3A-4C45-ADE8-1011B10F983C}"/>
              </a:ext>
            </a:extLst>
          </p:cNvPr>
          <p:cNvSpPr txBox="1"/>
          <p:nvPr userDrawn="1"/>
        </p:nvSpPr>
        <p:spPr>
          <a:xfrm>
            <a:off x="253812" y="4923193"/>
            <a:ext cx="3888432" cy="215444"/>
          </a:xfrm>
          <a:prstGeom prst="rect">
            <a:avLst/>
          </a:prstGeom>
          <a:noFill/>
        </p:spPr>
        <p:txBody>
          <a:bodyPr wrap="square" rtlCol="0">
            <a:spAutoFit/>
          </a:bodyPr>
          <a:lstStyle/>
          <a:p>
            <a:r>
              <a:rPr lang="en-US" sz="800" kern="1200" dirty="0">
                <a:solidFill>
                  <a:schemeClr val="bg1">
                    <a:lumMod val="95000"/>
                  </a:schemeClr>
                </a:solidFill>
                <a:effectLst/>
                <a:latin typeface="+mn-lt"/>
                <a:ea typeface="+mn-ea"/>
                <a:cs typeface="+mn-cs"/>
              </a:rPr>
              <a:t>Copyright © 2021 Sify Technologies Limited. All rights reserved.</a:t>
            </a:r>
            <a:endParaRPr lang="en-IN" sz="800" kern="1200" dirty="0">
              <a:solidFill>
                <a:schemeClr val="bg1">
                  <a:lumMod val="95000"/>
                </a:schemeClr>
              </a:solidFill>
              <a:effectLst/>
              <a:latin typeface="+mn-lt"/>
              <a:ea typeface="+mn-ea"/>
              <a:cs typeface="+mn-cs"/>
            </a:endParaRPr>
          </a:p>
        </p:txBody>
      </p:sp>
      <p:sp>
        <p:nvSpPr>
          <p:cNvPr id="10" name="TextBox 9">
            <a:extLst>
              <a:ext uri="{FF2B5EF4-FFF2-40B4-BE49-F238E27FC236}">
                <a16:creationId xmlns:a16="http://schemas.microsoft.com/office/drawing/2014/main" id="{5175E5B5-26E3-479C-B699-1D4B29BB5F40}"/>
              </a:ext>
            </a:extLst>
          </p:cNvPr>
          <p:cNvSpPr txBox="1"/>
          <p:nvPr userDrawn="1"/>
        </p:nvSpPr>
        <p:spPr>
          <a:xfrm>
            <a:off x="4716016" y="4923193"/>
            <a:ext cx="3024336" cy="215444"/>
          </a:xfrm>
          <a:prstGeom prst="rect">
            <a:avLst/>
          </a:prstGeom>
          <a:noFill/>
        </p:spPr>
        <p:txBody>
          <a:bodyPr wrap="square" rtlCol="0">
            <a:spAutoFit/>
          </a:bodyPr>
          <a:lstStyle/>
          <a:p>
            <a:r>
              <a:rPr lang="en-US" sz="800" dirty="0">
                <a:solidFill>
                  <a:schemeClr val="tx1">
                    <a:lumMod val="75000"/>
                    <a:lumOff val="25000"/>
                  </a:schemeClr>
                </a:solidFill>
                <a:hlinkClick r:id="rId25">
                  <a:extLst>
                    <a:ext uri="{A12FA001-AC4F-418D-AE19-62706E023703}">
                      <ahyp:hlinkClr xmlns:ahyp="http://schemas.microsoft.com/office/drawing/2018/hyperlinkcolor" val="tx"/>
                    </a:ext>
                  </a:extLst>
                </a:hlinkClick>
              </a:rPr>
              <a:t>Privacy policy</a:t>
            </a:r>
            <a:r>
              <a:rPr lang="en-US" sz="800" dirty="0">
                <a:solidFill>
                  <a:schemeClr val="tx1">
                    <a:lumMod val="75000"/>
                    <a:lumOff val="25000"/>
                  </a:schemeClr>
                </a:solidFill>
              </a:rPr>
              <a:t> |  </a:t>
            </a:r>
            <a:r>
              <a:rPr lang="en-US" sz="800" dirty="0">
                <a:solidFill>
                  <a:schemeClr val="tx1">
                    <a:lumMod val="75000"/>
                    <a:lumOff val="25000"/>
                  </a:schemeClr>
                </a:solidFill>
                <a:hlinkClick r:id="rId26">
                  <a:extLst>
                    <a:ext uri="{A12FA001-AC4F-418D-AE19-62706E023703}">
                      <ahyp:hlinkClr xmlns:ahyp="http://schemas.microsoft.com/office/drawing/2018/hyperlinkcolor" val="tx"/>
                    </a:ext>
                  </a:extLst>
                </a:hlinkClick>
              </a:rPr>
              <a:t>Disclaimer</a:t>
            </a:r>
            <a:endParaRPr lang="en-IN" sz="800" dirty="0">
              <a:solidFill>
                <a:schemeClr val="tx1">
                  <a:lumMod val="75000"/>
                  <a:lumOff val="25000"/>
                </a:schemeClr>
              </a:solidFill>
            </a:endParaRPr>
          </a:p>
        </p:txBody>
      </p:sp>
      <p:sp>
        <p:nvSpPr>
          <p:cNvPr id="11" name="Rectangle 10">
            <a:extLst>
              <a:ext uri="{FF2B5EF4-FFF2-40B4-BE49-F238E27FC236}">
                <a16:creationId xmlns:a16="http://schemas.microsoft.com/office/drawing/2014/main" id="{3FB436DE-E9AD-4718-8BC2-2013B4FCB3A2}"/>
              </a:ext>
            </a:extLst>
          </p:cNvPr>
          <p:cNvSpPr/>
          <p:nvPr userDrawn="1"/>
        </p:nvSpPr>
        <p:spPr>
          <a:xfrm>
            <a:off x="0" y="-1"/>
            <a:ext cx="144000" cy="313532"/>
          </a:xfrm>
          <a:prstGeom prst="rect">
            <a:avLst/>
          </a:prstGeom>
          <a:solidFill>
            <a:srgbClr val="003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IN" baseline="0" noProof="0" dirty="0">
              <a:sym typeface="Arial"/>
            </a:endParaRPr>
          </a:p>
        </p:txBody>
      </p:sp>
      <p:sp>
        <p:nvSpPr>
          <p:cNvPr id="12" name="Rectangle 11">
            <a:extLst>
              <a:ext uri="{FF2B5EF4-FFF2-40B4-BE49-F238E27FC236}">
                <a16:creationId xmlns:a16="http://schemas.microsoft.com/office/drawing/2014/main" id="{001A1AF2-ABA6-4FEF-9658-A69B50CF35D4}"/>
              </a:ext>
            </a:extLst>
          </p:cNvPr>
          <p:cNvSpPr/>
          <p:nvPr userDrawn="1"/>
        </p:nvSpPr>
        <p:spPr>
          <a:xfrm>
            <a:off x="0" y="313531"/>
            <a:ext cx="144000" cy="313532"/>
          </a:xfrm>
          <a:prstGeom prst="rect">
            <a:avLst/>
          </a:prstGeom>
          <a:solidFill>
            <a:srgbClr val="D11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IN" baseline="0" noProof="0" dirty="0">
              <a:sym typeface="Arial"/>
            </a:endParaRPr>
          </a:p>
        </p:txBody>
      </p:sp>
    </p:spTree>
  </p:cSld>
  <p:clrMap bg1="lt1" tx1="dk1" bg2="lt2" tx2="dk2" accent1="accent1" accent2="accent2" accent3="accent3" accent4="accent4" accent5="accent5" accent6="accent6" hlink="hlink" folHlink="folHlink"/>
  <p:sldLayoutIdLst>
    <p:sldLayoutId id="2147483705" r:id="rId1"/>
    <p:sldLayoutId id="2147483738" r:id="rId2"/>
    <p:sldLayoutId id="2147483702" r:id="rId3"/>
    <p:sldLayoutId id="2147483664" r:id="rId4"/>
    <p:sldLayoutId id="2147483666" r:id="rId5"/>
    <p:sldLayoutId id="2147483667" r:id="rId6"/>
    <p:sldLayoutId id="2147483669" r:id="rId7"/>
    <p:sldLayoutId id="2147483712" r:id="rId8"/>
    <p:sldLayoutId id="2147483719" r:id="rId9"/>
    <p:sldLayoutId id="2147483739" r:id="rId10"/>
    <p:sldLayoutId id="2147483668" r:id="rId11"/>
    <p:sldLayoutId id="2147483709" r:id="rId12"/>
    <p:sldLayoutId id="2147483700" r:id="rId13"/>
    <p:sldLayoutId id="2147483725" r:id="rId14"/>
    <p:sldLayoutId id="2147483726" r:id="rId15"/>
    <p:sldLayoutId id="2147483729" r:id="rId16"/>
    <p:sldLayoutId id="2147483730" r:id="rId17"/>
    <p:sldLayoutId id="2147483731" r:id="rId18"/>
    <p:sldLayoutId id="2147483732" r:id="rId19"/>
    <p:sldLayoutId id="2147483733" r:id="rId20"/>
    <p:sldLayoutId id="2147483734" r:id="rId21"/>
    <p:sldLayoutId id="2147483735" r:id="rId22"/>
    <p:sldLayoutId id="2147483737" r:id="rId23"/>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204" userDrawn="1">
          <p15:clr>
            <a:srgbClr val="F26B43"/>
          </p15:clr>
        </p15:guide>
        <p15:guide id="6" pos="5556" userDrawn="1">
          <p15:clr>
            <a:srgbClr val="F26B43"/>
          </p15:clr>
        </p15:guide>
        <p15:guide id="7" orient="horz" pos="2981" userDrawn="1">
          <p15:clr>
            <a:srgbClr val="F26B43"/>
          </p15:clr>
        </p15:guide>
        <p15:guide id="8" orient="horz" pos="622" userDrawn="1">
          <p15:clr>
            <a:srgbClr val="F26B43"/>
          </p15:clr>
        </p15:guide>
        <p15:guide id="9" orient="horz" pos="3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4.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emf"/><Relationship Id="rId7" Type="http://schemas.openxmlformats.org/officeDocument/2006/relationships/image" Target="../media/image80.emf"/><Relationship Id="rId12" Type="http://schemas.openxmlformats.org/officeDocument/2006/relationships/image" Target="../media/image85.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79.emf"/><Relationship Id="rId11" Type="http://schemas.openxmlformats.org/officeDocument/2006/relationships/image" Target="../media/image84.jpeg"/><Relationship Id="rId5" Type="http://schemas.openxmlformats.org/officeDocument/2006/relationships/image" Target="../media/image78.emf"/><Relationship Id="rId10" Type="http://schemas.openxmlformats.org/officeDocument/2006/relationships/image" Target="../media/image83.png"/><Relationship Id="rId4" Type="http://schemas.openxmlformats.org/officeDocument/2006/relationships/image" Target="../media/image77.emf"/><Relationship Id="rId9" Type="http://schemas.openxmlformats.org/officeDocument/2006/relationships/image" Target="../media/image82.png"/></Relationships>
</file>

<file path=ppt/slides/_rels/slide2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3" Type="http://schemas.openxmlformats.org/officeDocument/2006/relationships/image" Target="../media/image97.png"/><Relationship Id="rId18" Type="http://schemas.openxmlformats.org/officeDocument/2006/relationships/image" Target="../media/image102.png"/><Relationship Id="rId26" Type="http://schemas.microsoft.com/office/2007/relationships/hdphoto" Target="../media/hdphoto4.wdp"/><Relationship Id="rId3" Type="http://schemas.openxmlformats.org/officeDocument/2006/relationships/image" Target="../media/image89.png"/><Relationship Id="rId21" Type="http://schemas.openxmlformats.org/officeDocument/2006/relationships/image" Target="../media/image105.png"/><Relationship Id="rId7" Type="http://schemas.openxmlformats.org/officeDocument/2006/relationships/image" Target="../media/image92.png"/><Relationship Id="rId12" Type="http://schemas.microsoft.com/office/2007/relationships/hdphoto" Target="../media/hdphoto3.wdp"/><Relationship Id="rId17" Type="http://schemas.openxmlformats.org/officeDocument/2006/relationships/image" Target="../media/image101.png"/><Relationship Id="rId25" Type="http://schemas.openxmlformats.org/officeDocument/2006/relationships/image" Target="../media/image109.png"/><Relationship Id="rId33" Type="http://schemas.openxmlformats.org/officeDocument/2006/relationships/image" Target="../media/image115.png"/><Relationship Id="rId2" Type="http://schemas.openxmlformats.org/officeDocument/2006/relationships/image" Target="../media/image88.png"/><Relationship Id="rId16" Type="http://schemas.openxmlformats.org/officeDocument/2006/relationships/image" Target="../media/image100.png"/><Relationship Id="rId20" Type="http://schemas.openxmlformats.org/officeDocument/2006/relationships/image" Target="../media/image104.png"/><Relationship Id="rId29" Type="http://schemas.openxmlformats.org/officeDocument/2006/relationships/image" Target="../media/image111.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96.png"/><Relationship Id="rId24" Type="http://schemas.openxmlformats.org/officeDocument/2006/relationships/image" Target="../media/image108.png"/><Relationship Id="rId32" Type="http://schemas.openxmlformats.org/officeDocument/2006/relationships/image" Target="../media/image114.png"/><Relationship Id="rId5" Type="http://schemas.openxmlformats.org/officeDocument/2006/relationships/image" Target="../media/image91.png"/><Relationship Id="rId15" Type="http://schemas.openxmlformats.org/officeDocument/2006/relationships/image" Target="../media/image99.png"/><Relationship Id="rId23" Type="http://schemas.openxmlformats.org/officeDocument/2006/relationships/image" Target="../media/image107.png"/><Relationship Id="rId28" Type="http://schemas.microsoft.com/office/2007/relationships/hdphoto" Target="../media/hdphoto5.wdp"/><Relationship Id="rId10" Type="http://schemas.openxmlformats.org/officeDocument/2006/relationships/image" Target="../media/image95.png"/><Relationship Id="rId19" Type="http://schemas.openxmlformats.org/officeDocument/2006/relationships/image" Target="../media/image103.png"/><Relationship Id="rId31" Type="http://schemas.openxmlformats.org/officeDocument/2006/relationships/image" Target="../media/image113.png"/><Relationship Id="rId4" Type="http://schemas.openxmlformats.org/officeDocument/2006/relationships/image" Target="../media/image90.png"/><Relationship Id="rId9" Type="http://schemas.openxmlformats.org/officeDocument/2006/relationships/image" Target="../media/image94.png"/><Relationship Id="rId14" Type="http://schemas.openxmlformats.org/officeDocument/2006/relationships/image" Target="../media/image98.png"/><Relationship Id="rId22" Type="http://schemas.openxmlformats.org/officeDocument/2006/relationships/image" Target="../media/image106.png"/><Relationship Id="rId27" Type="http://schemas.openxmlformats.org/officeDocument/2006/relationships/image" Target="../media/image110.png"/><Relationship Id="rId30" Type="http://schemas.openxmlformats.org/officeDocument/2006/relationships/image" Target="../media/image112.png"/><Relationship Id="rId8" Type="http://schemas.openxmlformats.org/officeDocument/2006/relationships/image" Target="../media/image93.png"/></Relationships>
</file>

<file path=ppt/slides/_rels/slide33.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6.png"/><Relationship Id="rId7" Type="http://schemas.openxmlformats.org/officeDocument/2006/relationships/image" Target="../media/image1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7.png"/><Relationship Id="rId4" Type="http://schemas.microsoft.com/office/2007/relationships/hdphoto" Target="../media/hdphoto6.wdp"/><Relationship Id="rId9" Type="http://schemas.openxmlformats.org/officeDocument/2006/relationships/image" Target="../media/image120.png"/></Relationships>
</file>

<file path=ppt/slides/_rels/slide3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jpe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36.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3" Type="http://schemas.openxmlformats.org/officeDocument/2006/relationships/image" Target="../media/image130.png"/><Relationship Id="rId7" Type="http://schemas.openxmlformats.org/officeDocument/2006/relationships/image" Target="../media/image134.png"/><Relationship Id="rId12" Type="http://schemas.openxmlformats.org/officeDocument/2006/relationships/image" Target="../media/image13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3.png"/><Relationship Id="rId11" Type="http://schemas.openxmlformats.org/officeDocument/2006/relationships/image" Target="../media/image138.png"/><Relationship Id="rId5" Type="http://schemas.openxmlformats.org/officeDocument/2006/relationships/image" Target="../media/image132.png"/><Relationship Id="rId15" Type="http://schemas.openxmlformats.org/officeDocument/2006/relationships/image" Target="../media/image142.png"/><Relationship Id="rId10" Type="http://schemas.openxmlformats.org/officeDocument/2006/relationships/image" Target="../media/image137.pn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1.png"/></Relationships>
</file>

<file path=ppt/slides/_rels/slide37.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jpeg"/><Relationship Id="rId7" Type="http://schemas.openxmlformats.org/officeDocument/2006/relationships/image" Target="../media/image147.png"/><Relationship Id="rId12" Type="http://schemas.microsoft.com/office/2007/relationships/hdphoto" Target="../media/hdphoto8.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s>
</file>

<file path=ppt/slides/_rels/slide38.xml.rels><?xml version="1.0" encoding="UTF-8" standalone="yes"?>
<Relationships xmlns="http://schemas.openxmlformats.org/package/2006/relationships"><Relationship Id="rId13" Type="http://schemas.openxmlformats.org/officeDocument/2006/relationships/image" Target="../media/image162.png"/><Relationship Id="rId18" Type="http://schemas.openxmlformats.org/officeDocument/2006/relationships/image" Target="../media/image167.png"/><Relationship Id="rId26" Type="http://schemas.openxmlformats.org/officeDocument/2006/relationships/image" Target="../media/image175.tiff"/><Relationship Id="rId39" Type="http://schemas.openxmlformats.org/officeDocument/2006/relationships/image" Target="../media/image187.tiff"/><Relationship Id="rId21" Type="http://schemas.openxmlformats.org/officeDocument/2006/relationships/image" Target="../media/image170.png"/><Relationship Id="rId34" Type="http://schemas.microsoft.com/office/2007/relationships/hdphoto" Target="../media/hdphoto9.wdp"/><Relationship Id="rId7" Type="http://schemas.openxmlformats.org/officeDocument/2006/relationships/image" Target="../media/image156.png"/><Relationship Id="rId2" Type="http://schemas.openxmlformats.org/officeDocument/2006/relationships/notesSlide" Target="../notesSlides/notesSlide13.xml"/><Relationship Id="rId16" Type="http://schemas.openxmlformats.org/officeDocument/2006/relationships/image" Target="../media/image165.tiff"/><Relationship Id="rId20" Type="http://schemas.openxmlformats.org/officeDocument/2006/relationships/image" Target="../media/image169.png"/><Relationship Id="rId29" Type="http://schemas.openxmlformats.org/officeDocument/2006/relationships/image" Target="../media/image178.tiff"/><Relationship Id="rId41" Type="http://schemas.openxmlformats.org/officeDocument/2006/relationships/image" Target="../media/image189.tiff"/><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160.jpeg"/><Relationship Id="rId24" Type="http://schemas.openxmlformats.org/officeDocument/2006/relationships/image" Target="../media/image173.tiff"/><Relationship Id="rId32" Type="http://schemas.openxmlformats.org/officeDocument/2006/relationships/image" Target="../media/image181.tiff"/><Relationship Id="rId37" Type="http://schemas.openxmlformats.org/officeDocument/2006/relationships/image" Target="../media/image185.tiff"/><Relationship Id="rId40" Type="http://schemas.openxmlformats.org/officeDocument/2006/relationships/image" Target="../media/image188.tiff"/><Relationship Id="rId5" Type="http://schemas.openxmlformats.org/officeDocument/2006/relationships/image" Target="../media/image154.png"/><Relationship Id="rId15" Type="http://schemas.openxmlformats.org/officeDocument/2006/relationships/image" Target="../media/image164.jpeg"/><Relationship Id="rId23" Type="http://schemas.openxmlformats.org/officeDocument/2006/relationships/image" Target="../media/image172.tiff"/><Relationship Id="rId28" Type="http://schemas.openxmlformats.org/officeDocument/2006/relationships/image" Target="../media/image177.tiff"/><Relationship Id="rId36" Type="http://schemas.openxmlformats.org/officeDocument/2006/relationships/image" Target="../media/image184.tiff"/><Relationship Id="rId10" Type="http://schemas.openxmlformats.org/officeDocument/2006/relationships/image" Target="../media/image159.png"/><Relationship Id="rId19" Type="http://schemas.openxmlformats.org/officeDocument/2006/relationships/image" Target="../media/image168.png"/><Relationship Id="rId31" Type="http://schemas.openxmlformats.org/officeDocument/2006/relationships/image" Target="../media/image180.tiff"/><Relationship Id="rId4" Type="http://schemas.openxmlformats.org/officeDocument/2006/relationships/image" Target="../media/image153.png"/><Relationship Id="rId9" Type="http://schemas.openxmlformats.org/officeDocument/2006/relationships/image" Target="../media/image158.png"/><Relationship Id="rId14" Type="http://schemas.openxmlformats.org/officeDocument/2006/relationships/image" Target="../media/image163.png"/><Relationship Id="rId22" Type="http://schemas.openxmlformats.org/officeDocument/2006/relationships/image" Target="../media/image171.png"/><Relationship Id="rId27" Type="http://schemas.openxmlformats.org/officeDocument/2006/relationships/image" Target="../media/image176.tiff"/><Relationship Id="rId30" Type="http://schemas.openxmlformats.org/officeDocument/2006/relationships/image" Target="../media/image179.tiff"/><Relationship Id="rId35" Type="http://schemas.openxmlformats.org/officeDocument/2006/relationships/image" Target="../media/image183.tiff"/><Relationship Id="rId8" Type="http://schemas.openxmlformats.org/officeDocument/2006/relationships/image" Target="../media/image157.png"/><Relationship Id="rId3" Type="http://schemas.openxmlformats.org/officeDocument/2006/relationships/image" Target="../media/image152.png"/><Relationship Id="rId12" Type="http://schemas.openxmlformats.org/officeDocument/2006/relationships/image" Target="../media/image161.tiff"/><Relationship Id="rId17" Type="http://schemas.openxmlformats.org/officeDocument/2006/relationships/image" Target="../media/image166.png"/><Relationship Id="rId25" Type="http://schemas.openxmlformats.org/officeDocument/2006/relationships/image" Target="../media/image174.tiff"/><Relationship Id="rId33" Type="http://schemas.openxmlformats.org/officeDocument/2006/relationships/image" Target="../media/image182.png"/><Relationship Id="rId38" Type="http://schemas.openxmlformats.org/officeDocument/2006/relationships/image" Target="../media/image186.tiff"/></Relationships>
</file>

<file path=ppt/slides/_rels/slide3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g"/><Relationship Id="rId7" Type="http://schemas.openxmlformats.org/officeDocument/2006/relationships/image" Target="../media/image20.sv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C20866-5BFC-4B0B-863A-28B552115A12}"/>
              </a:ext>
            </a:extLst>
          </p:cNvPr>
          <p:cNvSpPr>
            <a:spLocks noGrp="1"/>
          </p:cNvSpPr>
          <p:nvPr>
            <p:ph type="body" sz="quarter" idx="13"/>
          </p:nvPr>
        </p:nvSpPr>
        <p:spPr/>
        <p:txBody>
          <a:bodyPr/>
          <a:lstStyle/>
          <a:p>
            <a:pPr lvl="0"/>
            <a:r>
              <a:rPr lang="en-US" dirty="0"/>
              <a:t>SIFY’S DIGITAL TRANSFORMATION CAPABILITIES</a:t>
            </a:r>
            <a:endParaRPr lang="en-IN" noProof="0" dirty="0"/>
          </a:p>
        </p:txBody>
      </p:sp>
      <p:sp>
        <p:nvSpPr>
          <p:cNvPr id="3" name="Text Placeholder 2">
            <a:extLst>
              <a:ext uri="{FF2B5EF4-FFF2-40B4-BE49-F238E27FC236}">
                <a16:creationId xmlns:a16="http://schemas.microsoft.com/office/drawing/2014/main" id="{1E4149BE-0F50-4980-B19B-19335EAE3A4F}"/>
              </a:ext>
            </a:extLst>
          </p:cNvPr>
          <p:cNvSpPr>
            <a:spLocks noGrp="1"/>
          </p:cNvSpPr>
          <p:nvPr>
            <p:ph type="body" sz="quarter" idx="14"/>
          </p:nvPr>
        </p:nvSpPr>
        <p:spPr/>
        <p:txBody>
          <a:bodyPr/>
          <a:lstStyle/>
          <a:p>
            <a:endParaRPr lang="en-IN"/>
          </a:p>
        </p:txBody>
      </p:sp>
      <p:sp>
        <p:nvSpPr>
          <p:cNvPr id="4" name="Text Placeholder 3">
            <a:extLst>
              <a:ext uri="{FF2B5EF4-FFF2-40B4-BE49-F238E27FC236}">
                <a16:creationId xmlns:a16="http://schemas.microsoft.com/office/drawing/2014/main" id="{736AA468-071C-41BD-80B1-328AB3D55A48}"/>
              </a:ext>
            </a:extLst>
          </p:cNvPr>
          <p:cNvSpPr>
            <a:spLocks noGrp="1"/>
          </p:cNvSpPr>
          <p:nvPr>
            <p:ph type="body" sz="quarter" idx="15"/>
          </p:nvPr>
        </p:nvSpPr>
        <p:spPr/>
        <p:txBody>
          <a:bodyPr/>
          <a:lstStyle/>
          <a:p>
            <a:r>
              <a:rPr lang="en-US" dirty="0"/>
              <a:t>June 2021</a:t>
            </a:r>
            <a:endParaRPr lang="en-IN" dirty="0"/>
          </a:p>
        </p:txBody>
      </p:sp>
      <p:sp>
        <p:nvSpPr>
          <p:cNvPr id="8" name="Rectangle: Rounded Corners 7">
            <a:extLst>
              <a:ext uri="{FF2B5EF4-FFF2-40B4-BE49-F238E27FC236}">
                <a16:creationId xmlns:a16="http://schemas.microsoft.com/office/drawing/2014/main" id="{0BF6BA90-59CE-4A8F-BC76-4C125E3ADFBE}"/>
              </a:ext>
            </a:extLst>
          </p:cNvPr>
          <p:cNvSpPr/>
          <p:nvPr/>
        </p:nvSpPr>
        <p:spPr>
          <a:xfrm>
            <a:off x="323850" y="146490"/>
            <a:ext cx="1624525" cy="4805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2">
            <a:extLst>
              <a:ext uri="{FF2B5EF4-FFF2-40B4-BE49-F238E27FC236}">
                <a16:creationId xmlns:a16="http://schemas.microsoft.com/office/drawing/2014/main" id="{9D43882E-3190-42C8-AAE4-D3E7FD9C9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41804" y="259530"/>
            <a:ext cx="1330726" cy="2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17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304D07AC-3439-4E3F-839E-D3CBE13BA02C}"/>
              </a:ext>
            </a:extLst>
          </p:cNvPr>
          <p:cNvSpPr/>
          <p:nvPr/>
        </p:nvSpPr>
        <p:spPr>
          <a:xfrm rot="5400000">
            <a:off x="-312599" y="2000423"/>
            <a:ext cx="3375987" cy="2087850"/>
          </a:xfrm>
          <a:prstGeom prst="homePlate">
            <a:avLst>
              <a:gd name="adj" fmla="val 8632"/>
            </a:avLst>
          </a:prstGeom>
          <a:solidFill>
            <a:schemeClr val="bg1"/>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4" name="Arrow: Pentagon 23">
            <a:extLst>
              <a:ext uri="{FF2B5EF4-FFF2-40B4-BE49-F238E27FC236}">
                <a16:creationId xmlns:a16="http://schemas.microsoft.com/office/drawing/2014/main" id="{734FE5DA-C8E6-4D9A-8769-22F94960633F}"/>
              </a:ext>
            </a:extLst>
          </p:cNvPr>
          <p:cNvSpPr/>
          <p:nvPr/>
        </p:nvSpPr>
        <p:spPr>
          <a:xfrm rot="5400000">
            <a:off x="1824591" y="2000423"/>
            <a:ext cx="3375987" cy="2087850"/>
          </a:xfrm>
          <a:prstGeom prst="homePlate">
            <a:avLst>
              <a:gd name="adj" fmla="val 8632"/>
            </a:avLst>
          </a:prstGeom>
          <a:solidFill>
            <a:schemeClr val="bg1"/>
          </a:solidFill>
          <a:ln w="952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5" name="Arrow: Pentagon 24">
            <a:extLst>
              <a:ext uri="{FF2B5EF4-FFF2-40B4-BE49-F238E27FC236}">
                <a16:creationId xmlns:a16="http://schemas.microsoft.com/office/drawing/2014/main" id="{2F01F99F-314A-49C6-AA62-9FC66A91204A}"/>
              </a:ext>
            </a:extLst>
          </p:cNvPr>
          <p:cNvSpPr/>
          <p:nvPr/>
        </p:nvSpPr>
        <p:spPr>
          <a:xfrm rot="5400000">
            <a:off x="3961780" y="2000422"/>
            <a:ext cx="3375986" cy="2087850"/>
          </a:xfrm>
          <a:prstGeom prst="homePlate">
            <a:avLst>
              <a:gd name="adj" fmla="val 8632"/>
            </a:avLst>
          </a:prstGeom>
          <a:solidFill>
            <a:schemeClr val="bg1"/>
          </a:solidFill>
          <a:ln w="952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6" name="Arrow: Pentagon 25">
            <a:extLst>
              <a:ext uri="{FF2B5EF4-FFF2-40B4-BE49-F238E27FC236}">
                <a16:creationId xmlns:a16="http://schemas.microsoft.com/office/drawing/2014/main" id="{3F3558A4-04F0-484C-9195-5143B226F1F6}"/>
              </a:ext>
            </a:extLst>
          </p:cNvPr>
          <p:cNvSpPr/>
          <p:nvPr/>
        </p:nvSpPr>
        <p:spPr>
          <a:xfrm rot="5400000">
            <a:off x="6098970" y="2000423"/>
            <a:ext cx="3375987" cy="2087850"/>
          </a:xfrm>
          <a:prstGeom prst="homePlate">
            <a:avLst>
              <a:gd name="adj" fmla="val 8632"/>
            </a:avLst>
          </a:prstGeom>
          <a:solidFill>
            <a:schemeClr val="bg1"/>
          </a:solidFill>
          <a:ln w="952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65" name="Oval 64">
            <a:extLst>
              <a:ext uri="{FF2B5EF4-FFF2-40B4-BE49-F238E27FC236}">
                <a16:creationId xmlns:a16="http://schemas.microsoft.com/office/drawing/2014/main" id="{2158E8B0-353D-4EE2-AABC-A8360F3DD0C3}"/>
              </a:ext>
            </a:extLst>
          </p:cNvPr>
          <p:cNvSpPr/>
          <p:nvPr/>
        </p:nvSpPr>
        <p:spPr>
          <a:xfrm>
            <a:off x="1015395" y="996948"/>
            <a:ext cx="720000" cy="72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544019E2-0EC1-41A5-8705-E9408966191F}"/>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05395" y="1086948"/>
            <a:ext cx="540000" cy="540000"/>
          </a:xfrm>
          <a:prstGeom prst="rect">
            <a:avLst/>
          </a:prstGeom>
        </p:spPr>
      </p:pic>
      <p:sp>
        <p:nvSpPr>
          <p:cNvPr id="68" name="Oval 67">
            <a:extLst>
              <a:ext uri="{FF2B5EF4-FFF2-40B4-BE49-F238E27FC236}">
                <a16:creationId xmlns:a16="http://schemas.microsoft.com/office/drawing/2014/main" id="{AF2AFD35-AECB-4AA2-B5D8-8799317E3527}"/>
              </a:ext>
            </a:extLst>
          </p:cNvPr>
          <p:cNvSpPr/>
          <p:nvPr/>
        </p:nvSpPr>
        <p:spPr>
          <a:xfrm>
            <a:off x="7426963" y="1007395"/>
            <a:ext cx="720000" cy="720000"/>
          </a:xfrm>
          <a:prstGeom prst="ellipse">
            <a:avLst/>
          </a:prstGeom>
          <a:solidFill>
            <a:schemeClr val="bg1"/>
          </a:solidFill>
          <a:ln w="12700">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59" name="Picture 58" descr="A close up of a logo&#10;&#10;Description automatically generated">
            <a:extLst>
              <a:ext uri="{FF2B5EF4-FFF2-40B4-BE49-F238E27FC236}">
                <a16:creationId xmlns:a16="http://schemas.microsoft.com/office/drawing/2014/main" id="{36358FE6-DAFE-4D4A-BEC9-5112676D1203}"/>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16963" y="1097395"/>
            <a:ext cx="540000" cy="540000"/>
          </a:xfrm>
          <a:prstGeom prst="rect">
            <a:avLst/>
          </a:prstGeom>
        </p:spPr>
      </p:pic>
      <p:sp>
        <p:nvSpPr>
          <p:cNvPr id="66" name="Oval 65">
            <a:extLst>
              <a:ext uri="{FF2B5EF4-FFF2-40B4-BE49-F238E27FC236}">
                <a16:creationId xmlns:a16="http://schemas.microsoft.com/office/drawing/2014/main" id="{153CF844-0D36-45AD-842C-4FC0DE2F1FA6}"/>
              </a:ext>
            </a:extLst>
          </p:cNvPr>
          <p:cNvSpPr/>
          <p:nvPr/>
        </p:nvSpPr>
        <p:spPr>
          <a:xfrm>
            <a:off x="3152584" y="996948"/>
            <a:ext cx="720000" cy="720000"/>
          </a:xfrm>
          <a:prstGeom prst="ellipse">
            <a:avLst/>
          </a:prstGeom>
          <a:solidFill>
            <a:schemeClr val="bg1"/>
          </a:solidFill>
          <a:ln w="127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62" name="Picture 61" descr="A close up of a logo&#10;&#10;Description automatically generated">
            <a:extLst>
              <a:ext uri="{FF2B5EF4-FFF2-40B4-BE49-F238E27FC236}">
                <a16:creationId xmlns:a16="http://schemas.microsoft.com/office/drawing/2014/main" id="{D6341AB0-0136-4512-AC0A-73A0DBB867A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42584" y="1086948"/>
            <a:ext cx="540000" cy="540000"/>
          </a:xfrm>
          <a:prstGeom prst="rect">
            <a:avLst/>
          </a:prstGeom>
        </p:spPr>
      </p:pic>
      <p:sp>
        <p:nvSpPr>
          <p:cNvPr id="67" name="Oval 66">
            <a:extLst>
              <a:ext uri="{FF2B5EF4-FFF2-40B4-BE49-F238E27FC236}">
                <a16:creationId xmlns:a16="http://schemas.microsoft.com/office/drawing/2014/main" id="{C82BEF06-9949-46F4-B0BF-94635A5B11EE}"/>
              </a:ext>
            </a:extLst>
          </p:cNvPr>
          <p:cNvSpPr/>
          <p:nvPr/>
        </p:nvSpPr>
        <p:spPr>
          <a:xfrm>
            <a:off x="5289773" y="1007395"/>
            <a:ext cx="720000" cy="720000"/>
          </a:xfrm>
          <a:prstGeom prst="ellipse">
            <a:avLst/>
          </a:prstGeom>
          <a:solidFill>
            <a:schemeClr val="bg1"/>
          </a:solidFill>
          <a:ln w="127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64" name="Picture 63" descr="A close up of a logo&#10;&#10;Description automatically generated">
            <a:extLst>
              <a:ext uri="{FF2B5EF4-FFF2-40B4-BE49-F238E27FC236}">
                <a16:creationId xmlns:a16="http://schemas.microsoft.com/office/drawing/2014/main" id="{13F86628-8B79-4245-BECF-B5DA4680198D}"/>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79773" y="1097395"/>
            <a:ext cx="540000" cy="540000"/>
          </a:xfrm>
          <a:prstGeom prst="rect">
            <a:avLst/>
          </a:prstGeom>
        </p:spPr>
      </p:pic>
      <p:sp>
        <p:nvSpPr>
          <p:cNvPr id="69" name="TextBox 68">
            <a:extLst>
              <a:ext uri="{FF2B5EF4-FFF2-40B4-BE49-F238E27FC236}">
                <a16:creationId xmlns:a16="http://schemas.microsoft.com/office/drawing/2014/main" id="{51DB9539-220C-482E-AF2D-EECB28139AF2}"/>
              </a:ext>
            </a:extLst>
          </p:cNvPr>
          <p:cNvSpPr txBox="1"/>
          <p:nvPr/>
        </p:nvSpPr>
        <p:spPr>
          <a:xfrm>
            <a:off x="552094" y="1783180"/>
            <a:ext cx="1646606" cy="523220"/>
          </a:xfrm>
          <a:prstGeom prst="rect">
            <a:avLst/>
          </a:prstGeom>
          <a:noFill/>
        </p:spPr>
        <p:txBody>
          <a:bodyPr wrap="none" rtlCol="0">
            <a:spAutoFit/>
          </a:bodyPr>
          <a:lstStyle/>
          <a:p>
            <a:pPr marL="0" marR="0" lvl="0" indent="0" algn="ctr" defTabSz="9142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CLOUD ENABLING</a:t>
            </a:r>
          </a:p>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70" name="TextBox 69">
            <a:extLst>
              <a:ext uri="{FF2B5EF4-FFF2-40B4-BE49-F238E27FC236}">
                <a16:creationId xmlns:a16="http://schemas.microsoft.com/office/drawing/2014/main" id="{C4F57AA3-579B-4765-9816-9D4B73312946}"/>
              </a:ext>
            </a:extLst>
          </p:cNvPr>
          <p:cNvSpPr txBox="1"/>
          <p:nvPr/>
        </p:nvSpPr>
        <p:spPr>
          <a:xfrm>
            <a:off x="2734168" y="1783179"/>
            <a:ext cx="1556836" cy="307777"/>
          </a:xfrm>
          <a:prstGeom prst="rect">
            <a:avLst/>
          </a:prstGeom>
          <a:noFill/>
        </p:spPr>
        <p:txBody>
          <a:bodyPr wrap="none" rtlCol="0">
            <a:spAutoFit/>
          </a:bodyPr>
          <a:lstStyle/>
          <a:p>
            <a:pPr marL="0" marR="0" lvl="0" indent="0" algn="ctr" defTabSz="91424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CLOUD INSPIRED</a:t>
            </a:r>
          </a:p>
        </p:txBody>
      </p:sp>
      <p:sp>
        <p:nvSpPr>
          <p:cNvPr id="71" name="TextBox 70">
            <a:extLst>
              <a:ext uri="{FF2B5EF4-FFF2-40B4-BE49-F238E27FC236}">
                <a16:creationId xmlns:a16="http://schemas.microsoft.com/office/drawing/2014/main" id="{8F7F0849-E8C4-43AC-BD20-958A0E1FFADC}"/>
              </a:ext>
            </a:extLst>
          </p:cNvPr>
          <p:cNvSpPr txBox="1"/>
          <p:nvPr/>
        </p:nvSpPr>
        <p:spPr>
          <a:xfrm>
            <a:off x="5023641" y="1783179"/>
            <a:ext cx="1252267" cy="307777"/>
          </a:xfrm>
          <a:prstGeom prst="rect">
            <a:avLst/>
          </a:prstGeom>
          <a:noFill/>
        </p:spPr>
        <p:txBody>
          <a:bodyPr wrap="none" rtlCol="0">
            <a:spAutoFit/>
          </a:bodyPr>
          <a:lstStyle/>
          <a:p>
            <a:pPr marL="0" marR="0" lvl="0" indent="0" algn="ctr" defTabSz="91424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CLOUD PURE</a:t>
            </a:r>
          </a:p>
        </p:txBody>
      </p:sp>
      <p:sp>
        <p:nvSpPr>
          <p:cNvPr id="72" name="TextBox 71">
            <a:extLst>
              <a:ext uri="{FF2B5EF4-FFF2-40B4-BE49-F238E27FC236}">
                <a16:creationId xmlns:a16="http://schemas.microsoft.com/office/drawing/2014/main" id="{95A3BDE4-EDCF-4FA6-9ABC-CD6963F37ABB}"/>
              </a:ext>
            </a:extLst>
          </p:cNvPr>
          <p:cNvSpPr txBox="1"/>
          <p:nvPr/>
        </p:nvSpPr>
        <p:spPr>
          <a:xfrm>
            <a:off x="6925991" y="1783179"/>
            <a:ext cx="1721946" cy="307777"/>
          </a:xfrm>
          <a:prstGeom prst="rect">
            <a:avLst/>
          </a:prstGeom>
          <a:noFill/>
        </p:spPr>
        <p:txBody>
          <a:bodyPr wrap="none" rtlCol="0">
            <a:spAutoFit/>
          </a:bodyPr>
          <a:lstStyle/>
          <a:p>
            <a:pPr marL="0" marR="0" lvl="0" indent="0" algn="ctr" defTabSz="91424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CLOUD ENHANCED</a:t>
            </a:r>
          </a:p>
        </p:txBody>
      </p:sp>
      <p:sp>
        <p:nvSpPr>
          <p:cNvPr id="73" name="TextBox 72">
            <a:extLst>
              <a:ext uri="{FF2B5EF4-FFF2-40B4-BE49-F238E27FC236}">
                <a16:creationId xmlns:a16="http://schemas.microsoft.com/office/drawing/2014/main" id="{19C46830-25BB-4049-AE24-764662BB5A74}"/>
              </a:ext>
            </a:extLst>
          </p:cNvPr>
          <p:cNvSpPr txBox="1"/>
          <p:nvPr/>
        </p:nvSpPr>
        <p:spPr>
          <a:xfrm>
            <a:off x="385395" y="2105134"/>
            <a:ext cx="1980000" cy="2316019"/>
          </a:xfrm>
          <a:prstGeom prst="rect">
            <a:avLst/>
          </a:prstGeom>
          <a:noFill/>
        </p:spPr>
        <p:txBody>
          <a:bodyPr wrap="square" rtlCol="0">
            <a:spAutoFit/>
          </a:bodyPr>
          <a:lstStyle/>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Cloud Data Centres</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For Enterprises and Hyperscale CSPs</a:t>
            </a:r>
            <a:endPar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endParaRP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Private Cloud at DC</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Hyperconverged | Enterprise</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Hyper reach/Hyperscale NW</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Hyper Reach/Hyperscale transport</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Data Center Interconnect</a:t>
            </a:r>
            <a:endPar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endParaRP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SD-WAN</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Migration Services</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Migration and Implementation services</a:t>
            </a:r>
          </a:p>
        </p:txBody>
      </p:sp>
      <p:sp>
        <p:nvSpPr>
          <p:cNvPr id="74" name="TextBox 73">
            <a:extLst>
              <a:ext uri="{FF2B5EF4-FFF2-40B4-BE49-F238E27FC236}">
                <a16:creationId xmlns:a16="http://schemas.microsoft.com/office/drawing/2014/main" id="{28E2F5B4-A516-4B05-A938-20DFE719CDD6}"/>
              </a:ext>
            </a:extLst>
          </p:cNvPr>
          <p:cNvSpPr txBox="1"/>
          <p:nvPr/>
        </p:nvSpPr>
        <p:spPr>
          <a:xfrm>
            <a:off x="2522584" y="2105134"/>
            <a:ext cx="1980000" cy="1500411"/>
          </a:xfrm>
          <a:prstGeom prst="rect">
            <a:avLst/>
          </a:prstGeom>
          <a:noFill/>
        </p:spPr>
        <p:txBody>
          <a:bodyPr wrap="square" rtlCol="0">
            <a:spAutoFit/>
          </a:bodyPr>
          <a:lstStyle/>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IaaS at Cloud DCs</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CloudInfinit</a:t>
            </a:r>
          </a:p>
          <a:p>
            <a:pPr marL="266693" marR="0" lvl="1" indent="-84136"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Enterprise Multi-Tenant</a:t>
            </a:r>
          </a:p>
          <a:p>
            <a:pPr marL="266693" marR="0" lvl="1" indent="-84136"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Dedicated</a:t>
            </a:r>
          </a:p>
          <a:p>
            <a:pPr marL="266693" marR="0" lvl="1" indent="-84136"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Hosted SAP/S4 HANA</a:t>
            </a:r>
          </a:p>
          <a:p>
            <a:pPr marL="266693" marR="0" lvl="1" indent="-84136"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Azure Stack as a Service</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Edge infra aligned to Cloud</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Edge Connect Services</a:t>
            </a:r>
          </a:p>
        </p:txBody>
      </p:sp>
      <p:sp>
        <p:nvSpPr>
          <p:cNvPr id="75" name="TextBox 74">
            <a:extLst>
              <a:ext uri="{FF2B5EF4-FFF2-40B4-BE49-F238E27FC236}">
                <a16:creationId xmlns:a16="http://schemas.microsoft.com/office/drawing/2014/main" id="{0E038E24-5A31-4851-A514-C9FBA1415A51}"/>
              </a:ext>
            </a:extLst>
          </p:cNvPr>
          <p:cNvSpPr txBox="1"/>
          <p:nvPr/>
        </p:nvSpPr>
        <p:spPr>
          <a:xfrm>
            <a:off x="4659773" y="2105134"/>
            <a:ext cx="1980000" cy="1454244"/>
          </a:xfrm>
          <a:prstGeom prst="rect">
            <a:avLst/>
          </a:prstGeom>
          <a:noFill/>
        </p:spPr>
        <p:txBody>
          <a:bodyPr wrap="square" rtlCol="0">
            <a:spAutoFit/>
          </a:bodyPr>
          <a:lstStyle/>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Hyperscale Platforms adjacent to Cloud DCs</a:t>
            </a:r>
            <a:endParaRPr kumimoji="0" lang="en-IN" sz="1000" b="0"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endParaRP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AWS </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Azure</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OCI</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GCP</a:t>
            </a:r>
            <a:endParaRPr kumimoji="0" lang="en-IN" sz="10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endParaRP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Multi-cloud Management platform &amp; services</a:t>
            </a:r>
          </a:p>
        </p:txBody>
      </p:sp>
      <p:sp>
        <p:nvSpPr>
          <p:cNvPr id="76" name="TextBox 75">
            <a:extLst>
              <a:ext uri="{FF2B5EF4-FFF2-40B4-BE49-F238E27FC236}">
                <a16:creationId xmlns:a16="http://schemas.microsoft.com/office/drawing/2014/main" id="{83E8626E-4DED-463D-8506-4D0E7FEDE9FF}"/>
              </a:ext>
            </a:extLst>
          </p:cNvPr>
          <p:cNvSpPr txBox="1"/>
          <p:nvPr/>
        </p:nvSpPr>
        <p:spPr>
          <a:xfrm>
            <a:off x="6796963" y="2105134"/>
            <a:ext cx="1980000" cy="1708160"/>
          </a:xfrm>
          <a:prstGeom prst="rect">
            <a:avLst/>
          </a:prstGeom>
          <a:noFill/>
        </p:spPr>
        <p:txBody>
          <a:bodyPr wrap="square" rtlCol="0">
            <a:spAutoFit/>
          </a:bodyPr>
          <a:lstStyle/>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Digital Services</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App Modernization </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Kubernetes-as-a-Service</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Digital Apps (SaaS)</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Forum DIGITAL</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HCM Digital (iTest)</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Learning Management </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Internet-of-Things (IOT)</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Industry Solution-as-a-Service</a:t>
            </a:r>
          </a:p>
        </p:txBody>
      </p:sp>
      <p:sp>
        <p:nvSpPr>
          <p:cNvPr id="31" name="TextBox 30">
            <a:extLst>
              <a:ext uri="{FF2B5EF4-FFF2-40B4-BE49-F238E27FC236}">
                <a16:creationId xmlns:a16="http://schemas.microsoft.com/office/drawing/2014/main" id="{3024D329-9E47-41F0-A718-BF13D363DD2F}"/>
              </a:ext>
            </a:extLst>
          </p:cNvPr>
          <p:cNvSpPr txBox="1"/>
          <p:nvPr/>
        </p:nvSpPr>
        <p:spPr>
          <a:xfrm>
            <a:off x="268193" y="494339"/>
            <a:ext cx="8496300" cy="338554"/>
          </a:xfrm>
          <a:prstGeom prst="rect">
            <a:avLst/>
          </a:prstGeom>
          <a:noFill/>
        </p:spPr>
        <p:txBody>
          <a:bodyPr wrap="square" rtlCol="0">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497D">
                    <a:lumMod val="75000"/>
                  </a:srgbClr>
                </a:solidFill>
                <a:effectLst/>
                <a:uLnTx/>
                <a:uFillTx/>
                <a:latin typeface="Trebuchet MS"/>
                <a:ea typeface="Open Sans" panose="020B0606030504020204" pitchFamily="34" charset="0"/>
                <a:cs typeface="Open Sans" panose="020B0606030504020204" pitchFamily="34" charset="0"/>
              </a:rPr>
              <a:t>ALIGNED TO OUR CUSTOMERS’ CLOUD TRANSFORMATION PURSUIT</a:t>
            </a:r>
          </a:p>
        </p:txBody>
      </p:sp>
      <p:grpSp>
        <p:nvGrpSpPr>
          <p:cNvPr id="32" name="Group 31">
            <a:extLst>
              <a:ext uri="{FF2B5EF4-FFF2-40B4-BE49-F238E27FC236}">
                <a16:creationId xmlns:a16="http://schemas.microsoft.com/office/drawing/2014/main" id="{17B69BFE-B898-4C04-AC8E-EC36B198BA92}"/>
              </a:ext>
            </a:extLst>
          </p:cNvPr>
          <p:cNvGrpSpPr/>
          <p:nvPr/>
        </p:nvGrpSpPr>
        <p:grpSpPr>
          <a:xfrm>
            <a:off x="323851" y="177103"/>
            <a:ext cx="3292076" cy="400110"/>
            <a:chOff x="2926445" y="329302"/>
            <a:chExt cx="3292076" cy="400110"/>
          </a:xfrm>
        </p:grpSpPr>
        <p:sp>
          <p:nvSpPr>
            <p:cNvPr id="33" name="TextBox 32">
              <a:extLst>
                <a:ext uri="{FF2B5EF4-FFF2-40B4-BE49-F238E27FC236}">
                  <a16:creationId xmlns:a16="http://schemas.microsoft.com/office/drawing/2014/main" id="{0A9D5321-9C1A-478E-AFD3-6C2706CC279E}"/>
                </a:ext>
              </a:extLst>
            </p:cNvPr>
            <p:cNvSpPr txBox="1"/>
            <p:nvPr/>
          </p:nvSpPr>
          <p:spPr>
            <a:xfrm>
              <a:off x="2926445" y="329302"/>
              <a:ext cx="3292076" cy="400110"/>
            </a:xfrm>
            <a:prstGeom prst="rect">
              <a:avLst/>
            </a:prstGeom>
            <a:noFill/>
          </p:spPr>
          <p:txBody>
            <a:bodyPr wrap="square" lIns="0" tIns="0" rIns="0" bIns="0" rtlCol="0">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n-IN" sz="2600" b="1" i="0" u="none" strike="noStrike" kern="1200" cap="none" spc="-150" normalizeH="0" baseline="0" noProof="0" dirty="0">
                  <a:ln>
                    <a:noFill/>
                  </a:ln>
                  <a:solidFill>
                    <a:srgbClr val="1F497D">
                      <a:lumMod val="75000"/>
                    </a:srgbClr>
                  </a:solidFill>
                  <a:effectLst/>
                  <a:uLnTx/>
                  <a:uFillTx/>
                  <a:latin typeface="Trebuchet MS"/>
                  <a:ea typeface="+mn-ea"/>
                  <a:cs typeface="+mn-cs"/>
                </a:rPr>
                <a:t>cloud@core</a:t>
              </a:r>
              <a:endParaRPr kumimoji="0" lang="en-US" sz="2600" b="1" i="0" u="none" strike="noStrike" kern="1200" cap="none" spc="-150" normalizeH="0" baseline="0" noProof="0" dirty="0">
                <a:ln>
                  <a:noFill/>
                </a:ln>
                <a:solidFill>
                  <a:srgbClr val="1F497D">
                    <a:lumMod val="75000"/>
                  </a:srgbClr>
                </a:solidFill>
                <a:effectLst/>
                <a:uLnTx/>
                <a:uFillTx/>
                <a:latin typeface="Trebuchet MS"/>
                <a:ea typeface="+mn-ea"/>
                <a:cs typeface="+mn-cs"/>
              </a:endParaRPr>
            </a:p>
          </p:txBody>
        </p:sp>
        <p:sp>
          <p:nvSpPr>
            <p:cNvPr id="34" name="TextBox 33">
              <a:extLst>
                <a:ext uri="{FF2B5EF4-FFF2-40B4-BE49-F238E27FC236}">
                  <a16:creationId xmlns:a16="http://schemas.microsoft.com/office/drawing/2014/main" id="{94A81793-3BAF-4E74-93AB-62124E490BF0}"/>
                </a:ext>
              </a:extLst>
            </p:cNvPr>
            <p:cNvSpPr txBox="1"/>
            <p:nvPr/>
          </p:nvSpPr>
          <p:spPr>
            <a:xfrm>
              <a:off x="4615462" y="377270"/>
              <a:ext cx="349776" cy="246221"/>
            </a:xfrm>
            <a:prstGeom prst="rect">
              <a:avLst/>
            </a:prstGeom>
            <a:noFill/>
          </p:spPr>
          <p:txBody>
            <a:bodyPr wrap="none" rtlCol="0">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85000"/>
                      <a:lumOff val="15000"/>
                    </a:prstClr>
                  </a:solidFill>
                  <a:effectLst/>
                  <a:uLnTx/>
                  <a:uFillTx/>
                  <a:latin typeface="Trebuchet MS"/>
                  <a:ea typeface="+mn-ea"/>
                  <a:cs typeface="+mn-cs"/>
                </a:rPr>
                <a:t>TM</a:t>
              </a:r>
            </a:p>
          </p:txBody>
        </p:sp>
      </p:grpSp>
    </p:spTree>
    <p:extLst>
      <p:ext uri="{BB962C8B-B14F-4D97-AF65-F5344CB8AC3E}">
        <p14:creationId xmlns:p14="http://schemas.microsoft.com/office/powerpoint/2010/main" val="98959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970B3AE6-24FB-4253-8734-BF57D7B4E702}"/>
              </a:ext>
            </a:extLst>
          </p:cNvPr>
          <p:cNvSpPr/>
          <p:nvPr/>
        </p:nvSpPr>
        <p:spPr>
          <a:xfrm>
            <a:off x="7407263" y="987425"/>
            <a:ext cx="1412888" cy="3676345"/>
          </a:xfrm>
          <a:prstGeom prst="wedgeRectCallout">
            <a:avLst>
              <a:gd name="adj1" fmla="val -60489"/>
              <a:gd name="adj2" fmla="val -19962"/>
            </a:avLst>
          </a:prstGeom>
          <a:solidFill>
            <a:schemeClr val="accent5">
              <a:lumMod val="20000"/>
              <a:lumOff val="80000"/>
            </a:schemeClr>
          </a:solidFill>
          <a:ln w="9525">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F27525C6-F608-4D45-AAB9-FD5847E1C8AA}"/>
              </a:ext>
            </a:extLst>
          </p:cNvPr>
          <p:cNvSpPr>
            <a:spLocks noGrp="1"/>
          </p:cNvSpPr>
          <p:nvPr>
            <p:ph type="title"/>
          </p:nvPr>
        </p:nvSpPr>
        <p:spPr/>
        <p:txBody>
          <a:bodyPr/>
          <a:lstStyle/>
          <a:p>
            <a:r>
              <a:rPr lang="en-US" dirty="0"/>
              <a:t>cloud adjacency: SIFY COMPLEMENTING HYPERSCALERS </a:t>
            </a:r>
            <a:endParaRPr lang="en-US" dirty="0">
              <a:solidFill>
                <a:schemeClr val="tx2">
                  <a:lumMod val="75000"/>
                </a:schemeClr>
              </a:solidFill>
            </a:endParaRPr>
          </a:p>
        </p:txBody>
      </p:sp>
      <p:sp>
        <p:nvSpPr>
          <p:cNvPr id="5" name="object 8">
            <a:extLst>
              <a:ext uri="{FF2B5EF4-FFF2-40B4-BE49-F238E27FC236}">
                <a16:creationId xmlns:a16="http://schemas.microsoft.com/office/drawing/2014/main" id="{20423D29-6D5C-4762-AEE2-E0A30433EF03}"/>
              </a:ext>
            </a:extLst>
          </p:cNvPr>
          <p:cNvSpPr/>
          <p:nvPr/>
        </p:nvSpPr>
        <p:spPr>
          <a:xfrm>
            <a:off x="325835" y="1823947"/>
            <a:ext cx="4863192" cy="1097606"/>
          </a:xfrm>
          <a:custGeom>
            <a:avLst/>
            <a:gdLst/>
            <a:ahLst/>
            <a:cxnLst/>
            <a:rect l="l" t="t" r="r" b="b"/>
            <a:pathLst>
              <a:path w="2884805" h="849630">
                <a:moveTo>
                  <a:pt x="2884754" y="849414"/>
                </a:moveTo>
                <a:lnTo>
                  <a:pt x="0" y="849414"/>
                </a:lnTo>
                <a:lnTo>
                  <a:pt x="0" y="0"/>
                </a:lnTo>
                <a:lnTo>
                  <a:pt x="2884754" y="0"/>
                </a:lnTo>
                <a:lnTo>
                  <a:pt x="2884754" y="849414"/>
                </a:lnTo>
                <a:close/>
              </a:path>
            </a:pathLst>
          </a:custGeom>
          <a:ln w="12699">
            <a:solidFill>
              <a:srgbClr val="5C9BD3"/>
            </a:solidFill>
          </a:ln>
        </p:spPr>
        <p:txBody>
          <a:bodyPr wrap="square" lIns="0" tIns="0" rIns="0" bIns="0" rtlCol="0"/>
          <a:lstStyle/>
          <a:p>
            <a:endParaRPr sz="1350" dirty="0"/>
          </a:p>
        </p:txBody>
      </p:sp>
      <p:sp>
        <p:nvSpPr>
          <p:cNvPr id="6" name="object 9">
            <a:extLst>
              <a:ext uri="{FF2B5EF4-FFF2-40B4-BE49-F238E27FC236}">
                <a16:creationId xmlns:a16="http://schemas.microsoft.com/office/drawing/2014/main" id="{83ED1D82-61E6-484D-B539-6B0597BCB42E}"/>
              </a:ext>
            </a:extLst>
          </p:cNvPr>
          <p:cNvSpPr/>
          <p:nvPr/>
        </p:nvSpPr>
        <p:spPr>
          <a:xfrm>
            <a:off x="325836" y="1823947"/>
            <a:ext cx="4850347" cy="292859"/>
          </a:xfrm>
          <a:custGeom>
            <a:avLst/>
            <a:gdLst/>
            <a:ahLst/>
            <a:cxnLst/>
            <a:rect l="l" t="t" r="r" b="b"/>
            <a:pathLst>
              <a:path w="2877185" h="226694">
                <a:moveTo>
                  <a:pt x="2876816" y="226491"/>
                </a:moveTo>
                <a:lnTo>
                  <a:pt x="0" y="226491"/>
                </a:lnTo>
                <a:lnTo>
                  <a:pt x="0" y="0"/>
                </a:lnTo>
                <a:lnTo>
                  <a:pt x="2876816" y="0"/>
                </a:lnTo>
                <a:lnTo>
                  <a:pt x="2876816" y="226491"/>
                </a:lnTo>
                <a:close/>
              </a:path>
            </a:pathLst>
          </a:custGeom>
          <a:solidFill>
            <a:srgbClr val="5C9BD3"/>
          </a:solidFill>
        </p:spPr>
        <p:txBody>
          <a:bodyPr wrap="square" lIns="0" tIns="0" rIns="0" bIns="0" rtlCol="0"/>
          <a:lstStyle/>
          <a:p>
            <a:endParaRPr sz="2700" dirty="0"/>
          </a:p>
        </p:txBody>
      </p:sp>
      <p:sp>
        <p:nvSpPr>
          <p:cNvPr id="7" name="object 10">
            <a:extLst>
              <a:ext uri="{FF2B5EF4-FFF2-40B4-BE49-F238E27FC236}">
                <a16:creationId xmlns:a16="http://schemas.microsoft.com/office/drawing/2014/main" id="{C56C5B91-E7CE-47A5-B4A0-9C6B8D99596D}"/>
              </a:ext>
            </a:extLst>
          </p:cNvPr>
          <p:cNvSpPr/>
          <p:nvPr/>
        </p:nvSpPr>
        <p:spPr>
          <a:xfrm>
            <a:off x="364373" y="2684492"/>
            <a:ext cx="1779139" cy="204263"/>
          </a:xfrm>
          <a:custGeom>
            <a:avLst/>
            <a:gdLst/>
            <a:ahLst/>
            <a:cxnLst/>
            <a:rect l="l" t="t" r="r" b="b"/>
            <a:pathLst>
              <a:path w="1055370" h="158114">
                <a:moveTo>
                  <a:pt x="1055344" y="157873"/>
                </a:moveTo>
                <a:lnTo>
                  <a:pt x="0" y="157873"/>
                </a:lnTo>
                <a:lnTo>
                  <a:pt x="0" y="0"/>
                </a:lnTo>
                <a:lnTo>
                  <a:pt x="1055344" y="0"/>
                </a:lnTo>
                <a:lnTo>
                  <a:pt x="1055344" y="157873"/>
                </a:lnTo>
                <a:close/>
              </a:path>
            </a:pathLst>
          </a:custGeom>
          <a:solidFill>
            <a:srgbClr val="556778"/>
          </a:solidFill>
        </p:spPr>
        <p:txBody>
          <a:bodyPr wrap="square" lIns="0" tIns="0" rIns="0" bIns="0" rtlCol="0"/>
          <a:lstStyle/>
          <a:p>
            <a:endParaRPr sz="1350" dirty="0"/>
          </a:p>
        </p:txBody>
      </p:sp>
      <p:sp>
        <p:nvSpPr>
          <p:cNvPr id="8" name="object 11">
            <a:extLst>
              <a:ext uri="{FF2B5EF4-FFF2-40B4-BE49-F238E27FC236}">
                <a16:creationId xmlns:a16="http://schemas.microsoft.com/office/drawing/2014/main" id="{45FA7737-AF78-4DD0-AA15-519E32A320DA}"/>
              </a:ext>
            </a:extLst>
          </p:cNvPr>
          <p:cNvSpPr/>
          <p:nvPr/>
        </p:nvSpPr>
        <p:spPr>
          <a:xfrm>
            <a:off x="337246" y="2195491"/>
            <a:ext cx="4838571" cy="369971"/>
          </a:xfrm>
          <a:custGeom>
            <a:avLst/>
            <a:gdLst/>
            <a:ahLst/>
            <a:cxnLst/>
            <a:rect l="l" t="t" r="r" b="b"/>
            <a:pathLst>
              <a:path w="2870200" h="286385">
                <a:moveTo>
                  <a:pt x="2870047" y="286105"/>
                </a:moveTo>
                <a:lnTo>
                  <a:pt x="0" y="286105"/>
                </a:lnTo>
                <a:lnTo>
                  <a:pt x="0" y="0"/>
                </a:lnTo>
                <a:lnTo>
                  <a:pt x="2870047" y="0"/>
                </a:lnTo>
                <a:lnTo>
                  <a:pt x="2870047" y="286105"/>
                </a:lnTo>
                <a:close/>
              </a:path>
            </a:pathLst>
          </a:custGeom>
          <a:solidFill>
            <a:srgbClr val="80D1E1"/>
          </a:solidFill>
        </p:spPr>
        <p:txBody>
          <a:bodyPr wrap="square" lIns="0" tIns="0" rIns="0" bIns="0" rtlCol="0"/>
          <a:lstStyle/>
          <a:p>
            <a:endParaRPr sz="3300" dirty="0"/>
          </a:p>
        </p:txBody>
      </p:sp>
      <p:sp>
        <p:nvSpPr>
          <p:cNvPr id="9" name="object 12">
            <a:extLst>
              <a:ext uri="{FF2B5EF4-FFF2-40B4-BE49-F238E27FC236}">
                <a16:creationId xmlns:a16="http://schemas.microsoft.com/office/drawing/2014/main" id="{2810585B-F2E2-4D4B-AF06-0CCB41C488B6}"/>
              </a:ext>
            </a:extLst>
          </p:cNvPr>
          <p:cNvSpPr/>
          <p:nvPr/>
        </p:nvSpPr>
        <p:spPr>
          <a:xfrm>
            <a:off x="5198490" y="1814068"/>
            <a:ext cx="435686" cy="1107450"/>
          </a:xfrm>
          <a:custGeom>
            <a:avLst/>
            <a:gdLst/>
            <a:ahLst/>
            <a:cxnLst/>
            <a:rect l="l" t="t" r="r" b="b"/>
            <a:pathLst>
              <a:path w="258445" h="857250">
                <a:moveTo>
                  <a:pt x="258089" y="857059"/>
                </a:moveTo>
                <a:lnTo>
                  <a:pt x="0" y="857059"/>
                </a:lnTo>
                <a:lnTo>
                  <a:pt x="0" y="0"/>
                </a:lnTo>
                <a:lnTo>
                  <a:pt x="258089" y="0"/>
                </a:lnTo>
                <a:lnTo>
                  <a:pt x="258089" y="857059"/>
                </a:lnTo>
                <a:close/>
              </a:path>
            </a:pathLst>
          </a:custGeom>
          <a:solidFill>
            <a:srgbClr val="4971B8"/>
          </a:solidFill>
        </p:spPr>
        <p:txBody>
          <a:bodyPr wrap="square" lIns="0" tIns="0" rIns="0" bIns="0" rtlCol="0"/>
          <a:lstStyle/>
          <a:p>
            <a:endParaRPr sz="1350" dirty="0"/>
          </a:p>
        </p:txBody>
      </p:sp>
      <p:sp>
        <p:nvSpPr>
          <p:cNvPr id="10" name="object 13">
            <a:extLst>
              <a:ext uri="{FF2B5EF4-FFF2-40B4-BE49-F238E27FC236}">
                <a16:creationId xmlns:a16="http://schemas.microsoft.com/office/drawing/2014/main" id="{B6A289CC-65D4-4FD8-9880-7B60B6D037D7}"/>
              </a:ext>
            </a:extLst>
          </p:cNvPr>
          <p:cNvSpPr/>
          <p:nvPr/>
        </p:nvSpPr>
        <p:spPr>
          <a:xfrm>
            <a:off x="333604" y="2156590"/>
            <a:ext cx="42819" cy="0"/>
          </a:xfrm>
          <a:custGeom>
            <a:avLst/>
            <a:gdLst/>
            <a:ahLst/>
            <a:cxnLst/>
            <a:rect l="l" t="t" r="r" b="b"/>
            <a:pathLst>
              <a:path w="25400">
                <a:moveTo>
                  <a:pt x="0" y="0"/>
                </a:moveTo>
                <a:lnTo>
                  <a:pt x="25400" y="0"/>
                </a:lnTo>
              </a:path>
            </a:pathLst>
          </a:custGeom>
          <a:ln w="12700">
            <a:solidFill>
              <a:srgbClr val="5C9BD3"/>
            </a:solidFill>
          </a:ln>
        </p:spPr>
        <p:txBody>
          <a:bodyPr wrap="square" lIns="0" tIns="0" rIns="0" bIns="0" rtlCol="0"/>
          <a:lstStyle/>
          <a:p>
            <a:endParaRPr sz="1350" dirty="0"/>
          </a:p>
        </p:txBody>
      </p:sp>
      <p:sp>
        <p:nvSpPr>
          <p:cNvPr id="11" name="object 14">
            <a:extLst>
              <a:ext uri="{FF2B5EF4-FFF2-40B4-BE49-F238E27FC236}">
                <a16:creationId xmlns:a16="http://schemas.microsoft.com/office/drawing/2014/main" id="{6D740C07-6570-4E1C-886F-093FC482AF66}"/>
              </a:ext>
            </a:extLst>
          </p:cNvPr>
          <p:cNvSpPr/>
          <p:nvPr/>
        </p:nvSpPr>
        <p:spPr>
          <a:xfrm>
            <a:off x="462670" y="2156590"/>
            <a:ext cx="4614841" cy="0"/>
          </a:xfrm>
          <a:custGeom>
            <a:avLst/>
            <a:gdLst/>
            <a:ahLst/>
            <a:cxnLst/>
            <a:rect l="l" t="t" r="r" b="b"/>
            <a:pathLst>
              <a:path w="2737485">
                <a:moveTo>
                  <a:pt x="0" y="0"/>
                </a:moveTo>
                <a:lnTo>
                  <a:pt x="2737002" y="0"/>
                </a:lnTo>
              </a:path>
            </a:pathLst>
          </a:custGeom>
          <a:ln w="12700">
            <a:solidFill>
              <a:srgbClr val="5C9BD3"/>
            </a:solidFill>
            <a:prstDash val="dash"/>
          </a:ln>
        </p:spPr>
        <p:txBody>
          <a:bodyPr wrap="square" lIns="0" tIns="0" rIns="0" bIns="0" rtlCol="0"/>
          <a:lstStyle/>
          <a:p>
            <a:endParaRPr sz="1350" dirty="0"/>
          </a:p>
        </p:txBody>
      </p:sp>
      <p:sp>
        <p:nvSpPr>
          <p:cNvPr id="12" name="object 15">
            <a:extLst>
              <a:ext uri="{FF2B5EF4-FFF2-40B4-BE49-F238E27FC236}">
                <a16:creationId xmlns:a16="http://schemas.microsoft.com/office/drawing/2014/main" id="{E2088720-4457-4E3F-AE87-2AAF4C4CB1E2}"/>
              </a:ext>
            </a:extLst>
          </p:cNvPr>
          <p:cNvSpPr/>
          <p:nvPr/>
        </p:nvSpPr>
        <p:spPr>
          <a:xfrm>
            <a:off x="5119809" y="2156590"/>
            <a:ext cx="42819" cy="0"/>
          </a:xfrm>
          <a:custGeom>
            <a:avLst/>
            <a:gdLst/>
            <a:ahLst/>
            <a:cxnLst/>
            <a:rect l="l" t="t" r="r" b="b"/>
            <a:pathLst>
              <a:path w="25400">
                <a:moveTo>
                  <a:pt x="0" y="0"/>
                </a:moveTo>
                <a:lnTo>
                  <a:pt x="25400" y="0"/>
                </a:lnTo>
              </a:path>
            </a:pathLst>
          </a:custGeom>
          <a:ln w="12700">
            <a:solidFill>
              <a:srgbClr val="5C9BD3"/>
            </a:solidFill>
          </a:ln>
        </p:spPr>
        <p:txBody>
          <a:bodyPr wrap="square" lIns="0" tIns="0" rIns="0" bIns="0" rtlCol="0"/>
          <a:lstStyle/>
          <a:p>
            <a:endParaRPr sz="1350" dirty="0"/>
          </a:p>
        </p:txBody>
      </p:sp>
      <p:sp>
        <p:nvSpPr>
          <p:cNvPr id="16" name="object 19">
            <a:extLst>
              <a:ext uri="{FF2B5EF4-FFF2-40B4-BE49-F238E27FC236}">
                <a16:creationId xmlns:a16="http://schemas.microsoft.com/office/drawing/2014/main" id="{30D952A3-5085-48F2-8349-4790FD9190FB}"/>
              </a:ext>
            </a:extLst>
          </p:cNvPr>
          <p:cNvSpPr/>
          <p:nvPr/>
        </p:nvSpPr>
        <p:spPr>
          <a:xfrm>
            <a:off x="3726621" y="2287796"/>
            <a:ext cx="864812" cy="184983"/>
          </a:xfrm>
          <a:prstGeom prst="rect">
            <a:avLst/>
          </a:prstGeom>
          <a:blipFill>
            <a:blip r:embed="rId3" cstate="print"/>
            <a:stretch>
              <a:fillRect/>
            </a:stretch>
          </a:blipFill>
        </p:spPr>
        <p:txBody>
          <a:bodyPr wrap="square" lIns="0" tIns="0" rIns="0" bIns="0" rtlCol="0"/>
          <a:lstStyle/>
          <a:p>
            <a:endParaRPr sz="1350" dirty="0"/>
          </a:p>
        </p:txBody>
      </p:sp>
      <p:sp>
        <p:nvSpPr>
          <p:cNvPr id="17" name="object 20">
            <a:extLst>
              <a:ext uri="{FF2B5EF4-FFF2-40B4-BE49-F238E27FC236}">
                <a16:creationId xmlns:a16="http://schemas.microsoft.com/office/drawing/2014/main" id="{58EC93AF-BC39-498D-AAFF-DDB1FAEEF49F}"/>
              </a:ext>
            </a:extLst>
          </p:cNvPr>
          <p:cNvSpPr/>
          <p:nvPr/>
        </p:nvSpPr>
        <p:spPr>
          <a:xfrm>
            <a:off x="1367618" y="2300606"/>
            <a:ext cx="167720" cy="159375"/>
          </a:xfrm>
          <a:prstGeom prst="rect">
            <a:avLst/>
          </a:prstGeom>
          <a:blipFill>
            <a:blip r:embed="rId4" cstate="print"/>
            <a:stretch>
              <a:fillRect/>
            </a:stretch>
          </a:blipFill>
        </p:spPr>
        <p:txBody>
          <a:bodyPr wrap="square" lIns="0" tIns="0" rIns="0" bIns="0" rtlCol="0"/>
          <a:lstStyle/>
          <a:p>
            <a:endParaRPr sz="1350" dirty="0"/>
          </a:p>
        </p:txBody>
      </p:sp>
      <p:sp>
        <p:nvSpPr>
          <p:cNvPr id="18" name="object 21">
            <a:extLst>
              <a:ext uri="{FF2B5EF4-FFF2-40B4-BE49-F238E27FC236}">
                <a16:creationId xmlns:a16="http://schemas.microsoft.com/office/drawing/2014/main" id="{C96FE853-6EAB-4343-A27A-D32C6AC68E2F}"/>
              </a:ext>
            </a:extLst>
          </p:cNvPr>
          <p:cNvSpPr txBox="1"/>
          <p:nvPr/>
        </p:nvSpPr>
        <p:spPr>
          <a:xfrm>
            <a:off x="412135" y="1831951"/>
            <a:ext cx="3268177" cy="194284"/>
          </a:xfrm>
          <a:prstGeom prst="rect">
            <a:avLst/>
          </a:prstGeom>
        </p:spPr>
        <p:txBody>
          <a:bodyPr vert="horz" wrap="square" lIns="0" tIns="9525" rIns="0" bIns="0" rtlCol="0">
            <a:spAutoFit/>
          </a:bodyPr>
          <a:lstStyle/>
          <a:p>
            <a:pPr marL="9525">
              <a:spcBef>
                <a:spcPts val="75"/>
              </a:spcBef>
            </a:pPr>
            <a:r>
              <a:rPr sz="1200" b="1" spc="-113" dirty="0">
                <a:solidFill>
                  <a:srgbClr val="FFFFFF"/>
                </a:solidFill>
                <a:latin typeface="Arial"/>
                <a:cs typeface="Arial"/>
              </a:rPr>
              <a:t>RABALE </a:t>
            </a:r>
            <a:r>
              <a:rPr sz="1200" b="1" spc="-105" dirty="0">
                <a:solidFill>
                  <a:srgbClr val="FFFFFF"/>
                </a:solidFill>
                <a:latin typeface="Arial"/>
                <a:cs typeface="Arial"/>
              </a:rPr>
              <a:t>DATA </a:t>
            </a:r>
            <a:r>
              <a:rPr sz="1200" b="1" spc="-109" dirty="0">
                <a:solidFill>
                  <a:srgbClr val="FFFFFF"/>
                </a:solidFill>
                <a:latin typeface="Arial"/>
                <a:cs typeface="Arial"/>
              </a:rPr>
              <a:t>CENTER </a:t>
            </a:r>
            <a:r>
              <a:rPr sz="788" spc="-15" dirty="0">
                <a:solidFill>
                  <a:srgbClr val="FFFFFF"/>
                </a:solidFill>
                <a:latin typeface="Arial"/>
                <a:cs typeface="Arial"/>
              </a:rPr>
              <a:t>(Cloud</a:t>
            </a:r>
            <a:r>
              <a:rPr sz="788" spc="49" dirty="0">
                <a:solidFill>
                  <a:srgbClr val="FFFFFF"/>
                </a:solidFill>
                <a:latin typeface="Arial"/>
                <a:cs typeface="Arial"/>
              </a:rPr>
              <a:t> </a:t>
            </a:r>
            <a:r>
              <a:rPr sz="788" spc="-8" dirty="0">
                <a:solidFill>
                  <a:srgbClr val="FFFFFF"/>
                </a:solidFill>
                <a:latin typeface="Arial"/>
                <a:cs typeface="Arial"/>
              </a:rPr>
              <a:t>Adjacent)</a:t>
            </a:r>
            <a:endParaRPr sz="788" dirty="0">
              <a:latin typeface="Arial"/>
              <a:cs typeface="Arial"/>
            </a:endParaRPr>
          </a:p>
        </p:txBody>
      </p:sp>
      <p:sp>
        <p:nvSpPr>
          <p:cNvPr id="19" name="object 22">
            <a:extLst>
              <a:ext uri="{FF2B5EF4-FFF2-40B4-BE49-F238E27FC236}">
                <a16:creationId xmlns:a16="http://schemas.microsoft.com/office/drawing/2014/main" id="{BC13A946-F77F-4E90-AE1D-06B41711646C}"/>
              </a:ext>
            </a:extLst>
          </p:cNvPr>
          <p:cNvSpPr txBox="1"/>
          <p:nvPr/>
        </p:nvSpPr>
        <p:spPr>
          <a:xfrm>
            <a:off x="412135" y="2296243"/>
            <a:ext cx="845680" cy="127920"/>
          </a:xfrm>
          <a:prstGeom prst="rect">
            <a:avLst/>
          </a:prstGeom>
        </p:spPr>
        <p:txBody>
          <a:bodyPr vert="horz" wrap="square" lIns="0" tIns="12383" rIns="0" bIns="0" rtlCol="0">
            <a:spAutoFit/>
          </a:bodyPr>
          <a:lstStyle/>
          <a:p>
            <a:pPr marL="9525">
              <a:spcBef>
                <a:spcPts val="98"/>
              </a:spcBef>
            </a:pPr>
            <a:r>
              <a:rPr sz="750" b="1" spc="-8" dirty="0">
                <a:latin typeface="Arial"/>
                <a:cs typeface="Arial"/>
              </a:rPr>
              <a:t>Direct</a:t>
            </a:r>
            <a:r>
              <a:rPr sz="750" b="1" spc="-38" dirty="0">
                <a:latin typeface="Arial"/>
                <a:cs typeface="Arial"/>
              </a:rPr>
              <a:t> </a:t>
            </a:r>
            <a:r>
              <a:rPr sz="750" b="1" spc="-15" dirty="0">
                <a:latin typeface="Arial"/>
                <a:cs typeface="Arial"/>
              </a:rPr>
              <a:t>Connect</a:t>
            </a:r>
            <a:endParaRPr sz="750" dirty="0">
              <a:latin typeface="Arial"/>
              <a:cs typeface="Arial"/>
            </a:endParaRPr>
          </a:p>
        </p:txBody>
      </p:sp>
      <p:sp>
        <p:nvSpPr>
          <p:cNvPr id="20" name="object 23">
            <a:extLst>
              <a:ext uri="{FF2B5EF4-FFF2-40B4-BE49-F238E27FC236}">
                <a16:creationId xmlns:a16="http://schemas.microsoft.com/office/drawing/2014/main" id="{9324A223-8A61-43A6-9B23-92C1CE1B24E6}"/>
              </a:ext>
            </a:extLst>
          </p:cNvPr>
          <p:cNvSpPr txBox="1"/>
          <p:nvPr/>
        </p:nvSpPr>
        <p:spPr>
          <a:xfrm>
            <a:off x="2230108" y="2296243"/>
            <a:ext cx="1062987" cy="127920"/>
          </a:xfrm>
          <a:prstGeom prst="rect">
            <a:avLst/>
          </a:prstGeom>
        </p:spPr>
        <p:txBody>
          <a:bodyPr vert="horz" wrap="square" lIns="0" tIns="12383" rIns="0" bIns="0" rtlCol="0">
            <a:spAutoFit/>
          </a:bodyPr>
          <a:lstStyle/>
          <a:p>
            <a:pPr marL="9525">
              <a:spcBef>
                <a:spcPts val="98"/>
              </a:spcBef>
            </a:pPr>
            <a:r>
              <a:rPr sz="750" b="1" spc="-11" dirty="0">
                <a:latin typeface="Arial"/>
                <a:cs typeface="Arial"/>
              </a:rPr>
              <a:t>Sify </a:t>
            </a:r>
            <a:r>
              <a:rPr sz="750" b="1" spc="-15" dirty="0">
                <a:latin typeface="Arial"/>
                <a:cs typeface="Arial"/>
              </a:rPr>
              <a:t>Cloud</a:t>
            </a:r>
            <a:r>
              <a:rPr sz="750" b="1" spc="-68" dirty="0">
                <a:latin typeface="Arial"/>
                <a:cs typeface="Arial"/>
              </a:rPr>
              <a:t> </a:t>
            </a:r>
            <a:r>
              <a:rPr sz="750" b="1" spc="-15" dirty="0">
                <a:latin typeface="Arial"/>
                <a:cs typeface="Arial"/>
              </a:rPr>
              <a:t>Connect</a:t>
            </a:r>
            <a:endParaRPr sz="750" dirty="0">
              <a:latin typeface="Arial"/>
              <a:cs typeface="Arial"/>
            </a:endParaRPr>
          </a:p>
        </p:txBody>
      </p:sp>
      <p:sp>
        <p:nvSpPr>
          <p:cNvPr id="21" name="object 24">
            <a:extLst>
              <a:ext uri="{FF2B5EF4-FFF2-40B4-BE49-F238E27FC236}">
                <a16:creationId xmlns:a16="http://schemas.microsoft.com/office/drawing/2014/main" id="{7CB227BC-373E-4F8A-8C8E-A671BFAFFB6D}"/>
              </a:ext>
            </a:extLst>
          </p:cNvPr>
          <p:cNvSpPr txBox="1"/>
          <p:nvPr/>
        </p:nvSpPr>
        <p:spPr>
          <a:xfrm>
            <a:off x="2314725" y="2575633"/>
            <a:ext cx="969855" cy="127438"/>
          </a:xfrm>
          <a:prstGeom prst="rect">
            <a:avLst/>
          </a:prstGeom>
        </p:spPr>
        <p:txBody>
          <a:bodyPr vert="horz" wrap="square" lIns="0" tIns="11906" rIns="0" bIns="0" rtlCol="0">
            <a:spAutoFit/>
          </a:bodyPr>
          <a:lstStyle/>
          <a:p>
            <a:pPr marL="9525">
              <a:spcBef>
                <a:spcPts val="94"/>
              </a:spcBef>
            </a:pPr>
            <a:r>
              <a:rPr sz="750" spc="8" dirty="0">
                <a:latin typeface="Arial"/>
                <a:cs typeface="Arial"/>
              </a:rPr>
              <a:t>Hybrid </a:t>
            </a:r>
            <a:r>
              <a:rPr sz="750" spc="26" dirty="0">
                <a:latin typeface="Arial"/>
                <a:cs typeface="Arial"/>
              </a:rPr>
              <a:t>Multi</a:t>
            </a:r>
            <a:r>
              <a:rPr sz="750" spc="-71" dirty="0">
                <a:latin typeface="Arial"/>
                <a:cs typeface="Arial"/>
              </a:rPr>
              <a:t> </a:t>
            </a:r>
            <a:r>
              <a:rPr sz="750" dirty="0">
                <a:latin typeface="Arial"/>
                <a:cs typeface="Arial"/>
              </a:rPr>
              <a:t>Cloud</a:t>
            </a:r>
          </a:p>
        </p:txBody>
      </p:sp>
      <p:sp>
        <p:nvSpPr>
          <p:cNvPr id="22" name="object 25">
            <a:extLst>
              <a:ext uri="{FF2B5EF4-FFF2-40B4-BE49-F238E27FC236}">
                <a16:creationId xmlns:a16="http://schemas.microsoft.com/office/drawing/2014/main" id="{ECD1216D-00CF-472E-8ADC-5F79593CDE94}"/>
              </a:ext>
            </a:extLst>
          </p:cNvPr>
          <p:cNvSpPr txBox="1"/>
          <p:nvPr/>
        </p:nvSpPr>
        <p:spPr>
          <a:xfrm>
            <a:off x="412125" y="2695632"/>
            <a:ext cx="1526505" cy="135615"/>
          </a:xfrm>
          <a:prstGeom prst="rect">
            <a:avLst/>
          </a:prstGeom>
        </p:spPr>
        <p:txBody>
          <a:bodyPr vert="horz" wrap="square" lIns="0" tIns="8573" rIns="0" bIns="0" rtlCol="0">
            <a:spAutoFit/>
          </a:bodyPr>
          <a:lstStyle/>
          <a:p>
            <a:pPr marL="9525">
              <a:spcBef>
                <a:spcPts val="68"/>
              </a:spcBef>
            </a:pPr>
            <a:r>
              <a:rPr sz="825" b="1" spc="-41" dirty="0">
                <a:solidFill>
                  <a:srgbClr val="FFFFFF"/>
                </a:solidFill>
                <a:latin typeface="Arial"/>
                <a:cs typeface="Arial"/>
              </a:rPr>
              <a:t>Colo</a:t>
            </a:r>
            <a:r>
              <a:rPr sz="788" b="1" spc="-41" dirty="0">
                <a:solidFill>
                  <a:srgbClr val="FFFFFF"/>
                </a:solidFill>
                <a:latin typeface="Arial"/>
                <a:cs typeface="Arial"/>
              </a:rPr>
              <a:t> </a:t>
            </a:r>
            <a:r>
              <a:rPr sz="788" b="1" spc="-23" dirty="0">
                <a:solidFill>
                  <a:srgbClr val="FFFFFF"/>
                </a:solidFill>
                <a:latin typeface="Arial"/>
                <a:cs typeface="Arial"/>
              </a:rPr>
              <a:t>+ </a:t>
            </a:r>
            <a:r>
              <a:rPr sz="788" b="1" spc="-19" dirty="0">
                <a:solidFill>
                  <a:srgbClr val="FFFFFF"/>
                </a:solidFill>
                <a:latin typeface="Arial"/>
                <a:cs typeface="Arial"/>
              </a:rPr>
              <a:t>Managed</a:t>
            </a:r>
            <a:r>
              <a:rPr sz="788" b="1" spc="-64" dirty="0">
                <a:solidFill>
                  <a:srgbClr val="FFFFFF"/>
                </a:solidFill>
                <a:latin typeface="Arial"/>
                <a:cs typeface="Arial"/>
              </a:rPr>
              <a:t> </a:t>
            </a:r>
            <a:r>
              <a:rPr sz="788" b="1" spc="-41" dirty="0">
                <a:solidFill>
                  <a:srgbClr val="FFFFFF"/>
                </a:solidFill>
                <a:latin typeface="Arial"/>
                <a:cs typeface="Arial"/>
              </a:rPr>
              <a:t>Services</a:t>
            </a:r>
            <a:endParaRPr sz="788" dirty="0">
              <a:latin typeface="Arial"/>
              <a:cs typeface="Arial"/>
            </a:endParaRPr>
          </a:p>
        </p:txBody>
      </p:sp>
      <p:sp>
        <p:nvSpPr>
          <p:cNvPr id="23" name="object 26">
            <a:extLst>
              <a:ext uri="{FF2B5EF4-FFF2-40B4-BE49-F238E27FC236}">
                <a16:creationId xmlns:a16="http://schemas.microsoft.com/office/drawing/2014/main" id="{F46C3A3F-563F-4414-9998-661AB7709A76}"/>
              </a:ext>
            </a:extLst>
          </p:cNvPr>
          <p:cNvSpPr/>
          <p:nvPr/>
        </p:nvSpPr>
        <p:spPr>
          <a:xfrm>
            <a:off x="325835" y="3182974"/>
            <a:ext cx="5308512" cy="1506132"/>
          </a:xfrm>
          <a:custGeom>
            <a:avLst/>
            <a:gdLst/>
            <a:ahLst/>
            <a:cxnLst/>
            <a:rect l="l" t="t" r="r" b="b"/>
            <a:pathLst>
              <a:path w="3148965" h="1165860">
                <a:moveTo>
                  <a:pt x="3148507" y="1165783"/>
                </a:moveTo>
                <a:lnTo>
                  <a:pt x="0" y="1165783"/>
                </a:lnTo>
                <a:lnTo>
                  <a:pt x="0" y="0"/>
                </a:lnTo>
                <a:lnTo>
                  <a:pt x="3148507" y="0"/>
                </a:lnTo>
                <a:lnTo>
                  <a:pt x="3148507" y="1165783"/>
                </a:lnTo>
                <a:close/>
              </a:path>
            </a:pathLst>
          </a:custGeom>
          <a:ln w="12700">
            <a:solidFill>
              <a:srgbClr val="C5E9F5"/>
            </a:solidFill>
          </a:ln>
        </p:spPr>
        <p:txBody>
          <a:bodyPr wrap="square" lIns="0" tIns="0" rIns="0" bIns="0" rtlCol="0"/>
          <a:lstStyle/>
          <a:p>
            <a:endParaRPr sz="1350" dirty="0"/>
          </a:p>
        </p:txBody>
      </p:sp>
      <p:sp>
        <p:nvSpPr>
          <p:cNvPr id="24" name="object 27">
            <a:extLst>
              <a:ext uri="{FF2B5EF4-FFF2-40B4-BE49-F238E27FC236}">
                <a16:creationId xmlns:a16="http://schemas.microsoft.com/office/drawing/2014/main" id="{62B28A41-B736-4C14-B887-5EEEF61600A7}"/>
              </a:ext>
            </a:extLst>
          </p:cNvPr>
          <p:cNvSpPr/>
          <p:nvPr/>
        </p:nvSpPr>
        <p:spPr>
          <a:xfrm>
            <a:off x="325835" y="3182975"/>
            <a:ext cx="5308512" cy="292859"/>
          </a:xfrm>
          <a:custGeom>
            <a:avLst/>
            <a:gdLst/>
            <a:ahLst/>
            <a:cxnLst/>
            <a:rect l="l" t="t" r="r" b="b"/>
            <a:pathLst>
              <a:path w="3148965" h="226694">
                <a:moveTo>
                  <a:pt x="3148507" y="226491"/>
                </a:moveTo>
                <a:lnTo>
                  <a:pt x="0" y="226491"/>
                </a:lnTo>
                <a:lnTo>
                  <a:pt x="0" y="0"/>
                </a:lnTo>
                <a:lnTo>
                  <a:pt x="3148507" y="0"/>
                </a:lnTo>
                <a:lnTo>
                  <a:pt x="3148507" y="226491"/>
                </a:lnTo>
                <a:close/>
              </a:path>
            </a:pathLst>
          </a:custGeom>
          <a:solidFill>
            <a:srgbClr val="C5E9F5"/>
          </a:solidFill>
        </p:spPr>
        <p:txBody>
          <a:bodyPr wrap="square" lIns="0" tIns="0" rIns="0" bIns="0" rtlCol="0"/>
          <a:lstStyle/>
          <a:p>
            <a:endParaRPr sz="1350" dirty="0"/>
          </a:p>
        </p:txBody>
      </p:sp>
      <p:sp>
        <p:nvSpPr>
          <p:cNvPr id="25" name="object 28">
            <a:extLst>
              <a:ext uri="{FF2B5EF4-FFF2-40B4-BE49-F238E27FC236}">
                <a16:creationId xmlns:a16="http://schemas.microsoft.com/office/drawing/2014/main" id="{3D20AB44-D77C-4C27-9AF9-3659A34FD874}"/>
              </a:ext>
            </a:extLst>
          </p:cNvPr>
          <p:cNvSpPr/>
          <p:nvPr/>
        </p:nvSpPr>
        <p:spPr>
          <a:xfrm>
            <a:off x="1647600" y="3496655"/>
            <a:ext cx="3938297" cy="190317"/>
          </a:xfrm>
          <a:custGeom>
            <a:avLst/>
            <a:gdLst/>
            <a:ahLst/>
            <a:cxnLst/>
            <a:rect l="l" t="t" r="r" b="b"/>
            <a:pathLst>
              <a:path w="2336165" h="147320">
                <a:moveTo>
                  <a:pt x="2335987" y="146837"/>
                </a:moveTo>
                <a:lnTo>
                  <a:pt x="0" y="146837"/>
                </a:lnTo>
                <a:lnTo>
                  <a:pt x="0" y="0"/>
                </a:lnTo>
                <a:lnTo>
                  <a:pt x="2335987" y="0"/>
                </a:lnTo>
                <a:lnTo>
                  <a:pt x="2335987" y="146837"/>
                </a:lnTo>
                <a:close/>
              </a:path>
            </a:pathLst>
          </a:custGeom>
          <a:solidFill>
            <a:srgbClr val="4971B8"/>
          </a:solidFill>
        </p:spPr>
        <p:txBody>
          <a:bodyPr wrap="square" lIns="0" tIns="0" rIns="0" bIns="0" rtlCol="0"/>
          <a:lstStyle/>
          <a:p>
            <a:endParaRPr sz="2400" dirty="0"/>
          </a:p>
        </p:txBody>
      </p:sp>
      <p:sp>
        <p:nvSpPr>
          <p:cNvPr id="26" name="object 29">
            <a:extLst>
              <a:ext uri="{FF2B5EF4-FFF2-40B4-BE49-F238E27FC236}">
                <a16:creationId xmlns:a16="http://schemas.microsoft.com/office/drawing/2014/main" id="{FB522CC4-234D-468B-949B-6BAB01E79CBF}"/>
              </a:ext>
            </a:extLst>
          </p:cNvPr>
          <p:cNvSpPr/>
          <p:nvPr/>
        </p:nvSpPr>
        <p:spPr>
          <a:xfrm>
            <a:off x="1647600" y="3698523"/>
            <a:ext cx="3938297" cy="146839"/>
          </a:xfrm>
          <a:custGeom>
            <a:avLst/>
            <a:gdLst/>
            <a:ahLst/>
            <a:cxnLst/>
            <a:rect l="l" t="t" r="r" b="b"/>
            <a:pathLst>
              <a:path w="2336165" h="113664">
                <a:moveTo>
                  <a:pt x="2335987" y="113436"/>
                </a:moveTo>
                <a:lnTo>
                  <a:pt x="0" y="113436"/>
                </a:lnTo>
                <a:lnTo>
                  <a:pt x="0" y="0"/>
                </a:lnTo>
                <a:lnTo>
                  <a:pt x="2335987" y="0"/>
                </a:lnTo>
                <a:lnTo>
                  <a:pt x="2335987" y="113436"/>
                </a:lnTo>
                <a:close/>
              </a:path>
            </a:pathLst>
          </a:custGeom>
          <a:solidFill>
            <a:srgbClr val="80D1E1"/>
          </a:solidFill>
        </p:spPr>
        <p:txBody>
          <a:bodyPr wrap="square" lIns="0" tIns="0" rIns="0" bIns="0" rtlCol="0"/>
          <a:lstStyle/>
          <a:p>
            <a:r>
              <a:rPr lang="en-US" sz="825" dirty="0"/>
              <a:t>HOSTED PRIVATE CLOUD + APPS AS A SERVICE</a:t>
            </a:r>
            <a:endParaRPr sz="825" dirty="0"/>
          </a:p>
        </p:txBody>
      </p:sp>
      <p:sp>
        <p:nvSpPr>
          <p:cNvPr id="27" name="object 30">
            <a:extLst>
              <a:ext uri="{FF2B5EF4-FFF2-40B4-BE49-F238E27FC236}">
                <a16:creationId xmlns:a16="http://schemas.microsoft.com/office/drawing/2014/main" id="{8A66085C-C16D-47DF-B9E8-B8358E32CD84}"/>
              </a:ext>
            </a:extLst>
          </p:cNvPr>
          <p:cNvSpPr/>
          <p:nvPr/>
        </p:nvSpPr>
        <p:spPr>
          <a:xfrm>
            <a:off x="361054" y="3496670"/>
            <a:ext cx="1263167" cy="346181"/>
          </a:xfrm>
          <a:custGeom>
            <a:avLst/>
            <a:gdLst/>
            <a:ahLst/>
            <a:cxnLst/>
            <a:rect l="l" t="t" r="r" b="b"/>
            <a:pathLst>
              <a:path w="749300" h="267970">
                <a:moveTo>
                  <a:pt x="748766" y="267957"/>
                </a:moveTo>
                <a:lnTo>
                  <a:pt x="0" y="267957"/>
                </a:lnTo>
                <a:lnTo>
                  <a:pt x="0" y="0"/>
                </a:lnTo>
                <a:lnTo>
                  <a:pt x="748766" y="0"/>
                </a:lnTo>
                <a:lnTo>
                  <a:pt x="748766" y="267957"/>
                </a:lnTo>
                <a:close/>
              </a:path>
            </a:pathLst>
          </a:custGeom>
          <a:solidFill>
            <a:srgbClr val="556778"/>
          </a:solidFill>
        </p:spPr>
        <p:txBody>
          <a:bodyPr wrap="square" lIns="0" tIns="0" rIns="0" bIns="0" rtlCol="0"/>
          <a:lstStyle/>
          <a:p>
            <a:r>
              <a:rPr lang="en-US" sz="1050" b="1" spc="-41" dirty="0">
                <a:solidFill>
                  <a:srgbClr val="FFFFFF"/>
                </a:solidFill>
                <a:latin typeface="Arial"/>
                <a:cs typeface="Arial"/>
              </a:rPr>
              <a:t>Colo</a:t>
            </a:r>
            <a:r>
              <a:rPr lang="en-US" sz="1050" b="1" spc="-30" dirty="0">
                <a:solidFill>
                  <a:srgbClr val="FFFFFF"/>
                </a:solidFill>
                <a:latin typeface="Arial"/>
                <a:cs typeface="Arial"/>
              </a:rPr>
              <a:t> </a:t>
            </a:r>
            <a:r>
              <a:rPr lang="en-US" sz="1050" b="1" spc="-23" dirty="0">
                <a:solidFill>
                  <a:srgbClr val="FFFFFF"/>
                </a:solidFill>
                <a:latin typeface="Arial"/>
                <a:cs typeface="Arial"/>
              </a:rPr>
              <a:t>+ Managed Services</a:t>
            </a:r>
            <a:endParaRPr sz="1050" dirty="0"/>
          </a:p>
        </p:txBody>
      </p:sp>
      <p:sp>
        <p:nvSpPr>
          <p:cNvPr id="28" name="object 31">
            <a:extLst>
              <a:ext uri="{FF2B5EF4-FFF2-40B4-BE49-F238E27FC236}">
                <a16:creationId xmlns:a16="http://schemas.microsoft.com/office/drawing/2014/main" id="{6B62D254-1494-44AD-A7EC-3FE03B656FED}"/>
              </a:ext>
            </a:extLst>
          </p:cNvPr>
          <p:cNvSpPr txBox="1"/>
          <p:nvPr/>
        </p:nvSpPr>
        <p:spPr>
          <a:xfrm>
            <a:off x="412135" y="2967903"/>
            <a:ext cx="4957395" cy="474169"/>
          </a:xfrm>
          <a:prstGeom prst="rect">
            <a:avLst/>
          </a:prstGeom>
        </p:spPr>
        <p:txBody>
          <a:bodyPr vert="horz" wrap="square" lIns="0" tIns="12383" rIns="0" bIns="0" rtlCol="0">
            <a:spAutoFit/>
          </a:bodyPr>
          <a:lstStyle/>
          <a:p>
            <a:pPr marL="26669">
              <a:spcBef>
                <a:spcPts val="98"/>
              </a:spcBef>
            </a:pPr>
            <a:r>
              <a:rPr sz="900" b="1" spc="-8" dirty="0">
                <a:latin typeface="Arial"/>
                <a:cs typeface="Arial"/>
              </a:rPr>
              <a:t>Direct</a:t>
            </a:r>
            <a:r>
              <a:rPr sz="900" b="1" spc="-15" dirty="0">
                <a:latin typeface="Arial"/>
                <a:cs typeface="Arial"/>
              </a:rPr>
              <a:t> Connect</a:t>
            </a:r>
            <a:endParaRPr sz="900" dirty="0">
              <a:latin typeface="Arial"/>
              <a:cs typeface="Arial"/>
            </a:endParaRPr>
          </a:p>
          <a:p>
            <a:pPr>
              <a:spcBef>
                <a:spcPts val="8"/>
              </a:spcBef>
            </a:pPr>
            <a:endParaRPr sz="1050" dirty="0">
              <a:latin typeface="Times New Roman"/>
              <a:cs typeface="Times New Roman"/>
            </a:endParaRPr>
          </a:p>
          <a:p>
            <a:pPr marL="9525">
              <a:spcBef>
                <a:spcPts val="4"/>
              </a:spcBef>
            </a:pPr>
            <a:r>
              <a:rPr lang="en-US" sz="1050" b="1" spc="-45" dirty="0">
                <a:latin typeface="Arial"/>
                <a:cs typeface="Arial"/>
              </a:rPr>
              <a:t>          </a:t>
            </a:r>
            <a:r>
              <a:rPr sz="1050" b="1" spc="-45" dirty="0">
                <a:latin typeface="Arial"/>
                <a:cs typeface="Arial"/>
              </a:rPr>
              <a:t>AIROLI</a:t>
            </a:r>
            <a:r>
              <a:rPr sz="1050" b="1" spc="-30" dirty="0">
                <a:latin typeface="Arial"/>
                <a:cs typeface="Arial"/>
              </a:rPr>
              <a:t> </a:t>
            </a:r>
            <a:r>
              <a:rPr sz="1050" b="1" spc="-60" dirty="0">
                <a:latin typeface="Arial"/>
                <a:cs typeface="Arial"/>
              </a:rPr>
              <a:t>DC</a:t>
            </a:r>
            <a:r>
              <a:rPr sz="1050" b="1" spc="-30" dirty="0">
                <a:latin typeface="Arial"/>
                <a:cs typeface="Arial"/>
              </a:rPr>
              <a:t> </a:t>
            </a:r>
            <a:r>
              <a:rPr sz="900" spc="-5" baseline="12345" dirty="0">
                <a:latin typeface="Arial"/>
                <a:cs typeface="Arial"/>
              </a:rPr>
              <a:t>(Near</a:t>
            </a:r>
            <a:r>
              <a:rPr sz="900" spc="-28" baseline="12345" dirty="0">
                <a:latin typeface="Arial"/>
                <a:cs typeface="Arial"/>
              </a:rPr>
              <a:t> </a:t>
            </a:r>
            <a:r>
              <a:rPr sz="900" baseline="12345" dirty="0">
                <a:latin typeface="Arial"/>
                <a:cs typeface="Arial"/>
              </a:rPr>
              <a:t>Cloud</a:t>
            </a:r>
            <a:r>
              <a:rPr sz="900" spc="-28" baseline="12345" dirty="0">
                <a:latin typeface="Arial"/>
                <a:cs typeface="Arial"/>
              </a:rPr>
              <a:t> </a:t>
            </a:r>
            <a:r>
              <a:rPr sz="900" spc="73" baseline="12345" dirty="0">
                <a:latin typeface="Arial"/>
                <a:cs typeface="Arial"/>
              </a:rPr>
              <a:t>/</a:t>
            </a:r>
            <a:r>
              <a:rPr sz="900" spc="-23" baseline="12345" dirty="0">
                <a:latin typeface="Arial"/>
                <a:cs typeface="Arial"/>
              </a:rPr>
              <a:t> </a:t>
            </a:r>
            <a:r>
              <a:rPr sz="900" spc="-33" baseline="12345" dirty="0">
                <a:latin typeface="Arial"/>
                <a:cs typeface="Arial"/>
              </a:rPr>
              <a:t>DR)</a:t>
            </a:r>
            <a:r>
              <a:rPr sz="900" spc="-28" baseline="12345" dirty="0">
                <a:latin typeface="Arial"/>
                <a:cs typeface="Arial"/>
              </a:rPr>
              <a:t> </a:t>
            </a:r>
            <a:r>
              <a:rPr sz="1050" b="1" spc="4" dirty="0">
                <a:latin typeface="Arial"/>
                <a:cs typeface="Arial"/>
              </a:rPr>
              <a:t>-</a:t>
            </a:r>
            <a:r>
              <a:rPr sz="1050" b="1" spc="-30" dirty="0">
                <a:latin typeface="Arial"/>
                <a:cs typeface="Arial"/>
              </a:rPr>
              <a:t> </a:t>
            </a:r>
            <a:r>
              <a:rPr sz="1050" b="1" spc="-26" dirty="0">
                <a:latin typeface="Arial"/>
                <a:cs typeface="Arial"/>
              </a:rPr>
              <a:t>Enterprise</a:t>
            </a:r>
            <a:r>
              <a:rPr sz="1050" b="1" spc="-30" dirty="0">
                <a:latin typeface="Arial"/>
                <a:cs typeface="Arial"/>
              </a:rPr>
              <a:t> </a:t>
            </a:r>
            <a:r>
              <a:rPr sz="1050" b="1" spc="8" dirty="0">
                <a:latin typeface="Arial"/>
                <a:cs typeface="Arial"/>
              </a:rPr>
              <a:t>Multi</a:t>
            </a:r>
            <a:r>
              <a:rPr sz="1050" b="1" spc="-49" dirty="0">
                <a:latin typeface="Arial"/>
                <a:cs typeface="Arial"/>
              </a:rPr>
              <a:t> </a:t>
            </a:r>
            <a:r>
              <a:rPr sz="1050" b="1" spc="-26" dirty="0">
                <a:latin typeface="Arial"/>
                <a:cs typeface="Arial"/>
              </a:rPr>
              <a:t>Tenant</a:t>
            </a:r>
            <a:r>
              <a:rPr sz="1050" b="1" spc="-19" dirty="0">
                <a:latin typeface="Arial"/>
                <a:cs typeface="Arial"/>
              </a:rPr>
              <a:t> </a:t>
            </a:r>
            <a:r>
              <a:rPr sz="1050" b="1" spc="-34" dirty="0">
                <a:latin typeface="Arial"/>
                <a:cs typeface="Arial"/>
              </a:rPr>
              <a:t>Cloud</a:t>
            </a:r>
            <a:r>
              <a:rPr sz="1050" b="1" spc="-71" dirty="0">
                <a:latin typeface="Arial"/>
                <a:cs typeface="Arial"/>
              </a:rPr>
              <a:t> </a:t>
            </a:r>
            <a:r>
              <a:rPr sz="900" spc="-50" baseline="12345" dirty="0">
                <a:latin typeface="Arial"/>
                <a:cs typeface="Arial"/>
              </a:rPr>
              <a:t>AT</a:t>
            </a:r>
            <a:r>
              <a:rPr sz="900" spc="-28" baseline="12345" dirty="0">
                <a:latin typeface="Arial"/>
                <a:cs typeface="Arial"/>
              </a:rPr>
              <a:t> </a:t>
            </a:r>
            <a:r>
              <a:rPr sz="900" baseline="12345" dirty="0">
                <a:latin typeface="Arial"/>
                <a:cs typeface="Arial"/>
              </a:rPr>
              <a:t>MINIMAL</a:t>
            </a:r>
            <a:r>
              <a:rPr sz="900" spc="-28" baseline="12345" dirty="0">
                <a:latin typeface="Arial"/>
                <a:cs typeface="Arial"/>
              </a:rPr>
              <a:t> </a:t>
            </a:r>
            <a:r>
              <a:rPr sz="900" spc="-50" baseline="12345" dirty="0">
                <a:latin typeface="Arial"/>
                <a:cs typeface="Arial"/>
              </a:rPr>
              <a:t>LATENCY</a:t>
            </a:r>
            <a:endParaRPr sz="900" baseline="12345" dirty="0">
              <a:latin typeface="Arial"/>
              <a:cs typeface="Arial"/>
            </a:endParaRPr>
          </a:p>
        </p:txBody>
      </p:sp>
      <p:sp>
        <p:nvSpPr>
          <p:cNvPr id="29" name="object 32">
            <a:extLst>
              <a:ext uri="{FF2B5EF4-FFF2-40B4-BE49-F238E27FC236}">
                <a16:creationId xmlns:a16="http://schemas.microsoft.com/office/drawing/2014/main" id="{E28B1ABF-2924-428B-9743-BAA3596E3F40}"/>
              </a:ext>
            </a:extLst>
          </p:cNvPr>
          <p:cNvSpPr/>
          <p:nvPr/>
        </p:nvSpPr>
        <p:spPr>
          <a:xfrm>
            <a:off x="3726621" y="2959484"/>
            <a:ext cx="864812" cy="184983"/>
          </a:xfrm>
          <a:prstGeom prst="rect">
            <a:avLst/>
          </a:prstGeom>
          <a:blipFill>
            <a:blip r:embed="rId3" cstate="print"/>
            <a:stretch>
              <a:fillRect/>
            </a:stretch>
          </a:blipFill>
        </p:spPr>
        <p:txBody>
          <a:bodyPr wrap="square" lIns="0" tIns="0" rIns="0" bIns="0" rtlCol="0"/>
          <a:lstStyle/>
          <a:p>
            <a:endParaRPr sz="1350" dirty="0"/>
          </a:p>
        </p:txBody>
      </p:sp>
      <p:sp>
        <p:nvSpPr>
          <p:cNvPr id="30" name="object 33">
            <a:extLst>
              <a:ext uri="{FF2B5EF4-FFF2-40B4-BE49-F238E27FC236}">
                <a16:creationId xmlns:a16="http://schemas.microsoft.com/office/drawing/2014/main" id="{F5C251DF-F994-4338-9945-49D75F3FD523}"/>
              </a:ext>
            </a:extLst>
          </p:cNvPr>
          <p:cNvSpPr/>
          <p:nvPr/>
        </p:nvSpPr>
        <p:spPr>
          <a:xfrm>
            <a:off x="1367618" y="2972297"/>
            <a:ext cx="167720" cy="159375"/>
          </a:xfrm>
          <a:prstGeom prst="rect">
            <a:avLst/>
          </a:prstGeom>
          <a:blipFill>
            <a:blip r:embed="rId4" cstate="print"/>
            <a:stretch>
              <a:fillRect/>
            </a:stretch>
          </a:blipFill>
        </p:spPr>
        <p:txBody>
          <a:bodyPr wrap="square" lIns="0" tIns="0" rIns="0" bIns="0" rtlCol="0"/>
          <a:lstStyle/>
          <a:p>
            <a:endParaRPr sz="1350" dirty="0"/>
          </a:p>
        </p:txBody>
      </p:sp>
      <p:sp>
        <p:nvSpPr>
          <p:cNvPr id="31" name="object 34">
            <a:extLst>
              <a:ext uri="{FF2B5EF4-FFF2-40B4-BE49-F238E27FC236}">
                <a16:creationId xmlns:a16="http://schemas.microsoft.com/office/drawing/2014/main" id="{A5EDE29D-ED00-4B5F-9769-2FEA4FD033C8}"/>
              </a:ext>
            </a:extLst>
          </p:cNvPr>
          <p:cNvSpPr/>
          <p:nvPr/>
        </p:nvSpPr>
        <p:spPr>
          <a:xfrm>
            <a:off x="326756" y="1541390"/>
            <a:ext cx="4863192" cy="223131"/>
          </a:xfrm>
          <a:custGeom>
            <a:avLst/>
            <a:gdLst/>
            <a:ahLst/>
            <a:cxnLst/>
            <a:rect l="l" t="t" r="r" b="b"/>
            <a:pathLst>
              <a:path w="2884805" h="172719">
                <a:moveTo>
                  <a:pt x="2884208" y="172313"/>
                </a:moveTo>
                <a:lnTo>
                  <a:pt x="0" y="172313"/>
                </a:lnTo>
                <a:lnTo>
                  <a:pt x="0" y="0"/>
                </a:lnTo>
                <a:lnTo>
                  <a:pt x="2884208" y="0"/>
                </a:lnTo>
                <a:lnTo>
                  <a:pt x="2884208" y="172313"/>
                </a:lnTo>
                <a:close/>
              </a:path>
            </a:pathLst>
          </a:custGeom>
          <a:solidFill>
            <a:srgbClr val="DCDBDB"/>
          </a:solidFill>
        </p:spPr>
        <p:txBody>
          <a:bodyPr wrap="square" lIns="0" tIns="0" rIns="0" bIns="0" rtlCol="0"/>
          <a:lstStyle/>
          <a:p>
            <a:endParaRPr sz="1350" dirty="0"/>
          </a:p>
        </p:txBody>
      </p:sp>
      <p:sp>
        <p:nvSpPr>
          <p:cNvPr id="32" name="object 35">
            <a:extLst>
              <a:ext uri="{FF2B5EF4-FFF2-40B4-BE49-F238E27FC236}">
                <a16:creationId xmlns:a16="http://schemas.microsoft.com/office/drawing/2014/main" id="{8C195A8D-E2CD-43E9-8AF4-C13C5886CB11}"/>
              </a:ext>
            </a:extLst>
          </p:cNvPr>
          <p:cNvSpPr txBox="1"/>
          <p:nvPr/>
        </p:nvSpPr>
        <p:spPr>
          <a:xfrm>
            <a:off x="1470081" y="1535435"/>
            <a:ext cx="2579858" cy="171201"/>
          </a:xfrm>
          <a:prstGeom prst="rect">
            <a:avLst/>
          </a:prstGeom>
        </p:spPr>
        <p:txBody>
          <a:bodyPr vert="horz" wrap="square" lIns="0" tIns="9525" rIns="0" bIns="0" rtlCol="0">
            <a:spAutoFit/>
          </a:bodyPr>
          <a:lstStyle/>
          <a:p>
            <a:pPr marL="9525">
              <a:spcBef>
                <a:spcPts val="75"/>
              </a:spcBef>
            </a:pPr>
            <a:r>
              <a:rPr sz="1050" spc="-30" dirty="0">
                <a:latin typeface="Arial"/>
                <a:cs typeface="Arial"/>
              </a:rPr>
              <a:t>Hyperscale Clouds </a:t>
            </a:r>
            <a:r>
              <a:rPr sz="825" spc="-56" dirty="0">
                <a:latin typeface="Arial"/>
                <a:cs typeface="Arial"/>
              </a:rPr>
              <a:t>AT </a:t>
            </a:r>
            <a:r>
              <a:rPr sz="825" spc="-71" dirty="0">
                <a:latin typeface="Arial"/>
                <a:cs typeface="Arial"/>
              </a:rPr>
              <a:t>VERY </a:t>
            </a:r>
            <a:r>
              <a:rPr sz="825" spc="-45" dirty="0">
                <a:latin typeface="Arial"/>
                <a:cs typeface="Arial"/>
              </a:rPr>
              <a:t>LOW</a:t>
            </a:r>
            <a:r>
              <a:rPr sz="825" spc="-90" dirty="0">
                <a:latin typeface="Arial"/>
                <a:cs typeface="Arial"/>
              </a:rPr>
              <a:t> </a:t>
            </a:r>
            <a:r>
              <a:rPr sz="825" spc="-64" dirty="0">
                <a:latin typeface="Arial"/>
                <a:cs typeface="Arial"/>
              </a:rPr>
              <a:t>LATENCY</a:t>
            </a:r>
            <a:endParaRPr sz="825" dirty="0">
              <a:latin typeface="Arial"/>
              <a:cs typeface="Arial"/>
            </a:endParaRPr>
          </a:p>
        </p:txBody>
      </p:sp>
      <p:sp>
        <p:nvSpPr>
          <p:cNvPr id="33" name="object 36">
            <a:extLst>
              <a:ext uri="{FF2B5EF4-FFF2-40B4-BE49-F238E27FC236}">
                <a16:creationId xmlns:a16="http://schemas.microsoft.com/office/drawing/2014/main" id="{186AFFBA-465D-4CF6-91C7-B36899E5CF90}"/>
              </a:ext>
            </a:extLst>
          </p:cNvPr>
          <p:cNvSpPr/>
          <p:nvPr/>
        </p:nvSpPr>
        <p:spPr>
          <a:xfrm>
            <a:off x="646937" y="4059829"/>
            <a:ext cx="601310" cy="430544"/>
          </a:xfrm>
          <a:prstGeom prst="rect">
            <a:avLst/>
          </a:prstGeom>
          <a:blipFill>
            <a:blip r:embed="rId5" cstate="print"/>
            <a:stretch>
              <a:fillRect/>
            </a:stretch>
          </a:blipFill>
        </p:spPr>
        <p:txBody>
          <a:bodyPr wrap="square" lIns="0" tIns="0" rIns="0" bIns="0" rtlCol="0"/>
          <a:lstStyle/>
          <a:p>
            <a:endParaRPr sz="1350" dirty="0"/>
          </a:p>
        </p:txBody>
      </p:sp>
      <p:sp>
        <p:nvSpPr>
          <p:cNvPr id="34" name="object 37">
            <a:extLst>
              <a:ext uri="{FF2B5EF4-FFF2-40B4-BE49-F238E27FC236}">
                <a16:creationId xmlns:a16="http://schemas.microsoft.com/office/drawing/2014/main" id="{96A29DF7-B583-45B6-8DD4-57FE8A2AFA98}"/>
              </a:ext>
            </a:extLst>
          </p:cNvPr>
          <p:cNvSpPr txBox="1"/>
          <p:nvPr/>
        </p:nvSpPr>
        <p:spPr>
          <a:xfrm>
            <a:off x="1644538" y="3421182"/>
            <a:ext cx="3787160" cy="240450"/>
          </a:xfrm>
          <a:prstGeom prst="rect">
            <a:avLst/>
          </a:prstGeom>
        </p:spPr>
        <p:txBody>
          <a:bodyPr vert="horz" wrap="square" lIns="0" tIns="32385" rIns="0" bIns="0" rtlCol="0">
            <a:spAutoFit/>
          </a:bodyPr>
          <a:lstStyle/>
          <a:p>
            <a:pPr marL="167636">
              <a:spcBef>
                <a:spcPts val="255"/>
              </a:spcBef>
              <a:tabLst>
                <a:tab pos="577676" algn="l"/>
              </a:tabLst>
            </a:pPr>
            <a:r>
              <a:rPr sz="1350" b="1" spc="-50" baseline="4629" dirty="0" err="1">
                <a:solidFill>
                  <a:srgbClr val="FFFFFF"/>
                </a:solidFill>
                <a:latin typeface="Arial"/>
                <a:cs typeface="Arial"/>
              </a:rPr>
              <a:t>Sify</a:t>
            </a:r>
            <a:r>
              <a:rPr sz="1350" b="1" spc="-50" baseline="4629" dirty="0">
                <a:solidFill>
                  <a:srgbClr val="FFFFFF"/>
                </a:solidFill>
                <a:latin typeface="Arial"/>
                <a:cs typeface="Arial"/>
              </a:rPr>
              <a:t> </a:t>
            </a:r>
            <a:r>
              <a:rPr sz="1350" b="1" spc="-62" baseline="4629" dirty="0">
                <a:solidFill>
                  <a:srgbClr val="FFFFFF"/>
                </a:solidFill>
                <a:latin typeface="Arial"/>
                <a:cs typeface="Arial"/>
              </a:rPr>
              <a:t>CLOUDINFINIT </a:t>
            </a:r>
            <a:r>
              <a:rPr sz="1350" b="1" spc="-67" baseline="4629" dirty="0">
                <a:solidFill>
                  <a:srgbClr val="FFFFFF"/>
                </a:solidFill>
                <a:latin typeface="Arial"/>
                <a:cs typeface="Arial"/>
              </a:rPr>
              <a:t>CMP </a:t>
            </a:r>
            <a:r>
              <a:rPr sz="1350" b="1" spc="-5" baseline="4629" dirty="0">
                <a:solidFill>
                  <a:srgbClr val="FFFFFF"/>
                </a:solidFill>
                <a:latin typeface="Arial"/>
                <a:cs typeface="Arial"/>
              </a:rPr>
              <a:t>|</a:t>
            </a:r>
            <a:r>
              <a:rPr sz="1350" b="1" spc="-134" baseline="4629" dirty="0">
                <a:solidFill>
                  <a:srgbClr val="FFFFFF"/>
                </a:solidFill>
                <a:latin typeface="Arial"/>
                <a:cs typeface="Arial"/>
              </a:rPr>
              <a:t> </a:t>
            </a:r>
            <a:r>
              <a:rPr sz="1350" b="1" spc="-67" baseline="4629" dirty="0">
                <a:solidFill>
                  <a:srgbClr val="FFFFFF"/>
                </a:solidFill>
                <a:latin typeface="Arial"/>
                <a:cs typeface="Arial"/>
              </a:rPr>
              <a:t>AIOps </a:t>
            </a:r>
            <a:r>
              <a:rPr sz="1350" b="1" spc="-39" baseline="4629" dirty="0">
                <a:solidFill>
                  <a:srgbClr val="FFFFFF"/>
                </a:solidFill>
                <a:latin typeface="Arial"/>
                <a:cs typeface="Arial"/>
              </a:rPr>
              <a:t>Platform </a:t>
            </a:r>
            <a:r>
              <a:rPr sz="1350" b="1" spc="-33" baseline="4629" dirty="0">
                <a:solidFill>
                  <a:srgbClr val="FFFFFF"/>
                </a:solidFill>
                <a:latin typeface="Arial"/>
                <a:cs typeface="Arial"/>
              </a:rPr>
              <a:t>for </a:t>
            </a:r>
            <a:r>
              <a:rPr sz="1350" b="1" spc="-39" baseline="4629" dirty="0">
                <a:solidFill>
                  <a:srgbClr val="FFFFFF"/>
                </a:solidFill>
                <a:latin typeface="Arial"/>
                <a:cs typeface="Arial"/>
              </a:rPr>
              <a:t>Managed </a:t>
            </a:r>
            <a:r>
              <a:rPr sz="1350" b="1" spc="-67" baseline="4629" dirty="0">
                <a:solidFill>
                  <a:srgbClr val="FFFFFF"/>
                </a:solidFill>
                <a:latin typeface="Arial"/>
                <a:cs typeface="Arial"/>
              </a:rPr>
              <a:t>Services</a:t>
            </a:r>
            <a:r>
              <a:rPr sz="1350" b="1" spc="-62" baseline="8547" dirty="0">
                <a:solidFill>
                  <a:srgbClr val="FFFFFF"/>
                </a:solidFill>
                <a:latin typeface="Arial"/>
                <a:cs typeface="Arial"/>
              </a:rPr>
              <a:t> </a:t>
            </a:r>
            <a:endParaRPr sz="750" dirty="0">
              <a:latin typeface="Arial"/>
              <a:cs typeface="Arial"/>
            </a:endParaRPr>
          </a:p>
        </p:txBody>
      </p:sp>
      <p:sp>
        <p:nvSpPr>
          <p:cNvPr id="35" name="object 38">
            <a:extLst>
              <a:ext uri="{FF2B5EF4-FFF2-40B4-BE49-F238E27FC236}">
                <a16:creationId xmlns:a16="http://schemas.microsoft.com/office/drawing/2014/main" id="{1DD319D6-4113-445D-A711-CF6999FF976E}"/>
              </a:ext>
            </a:extLst>
          </p:cNvPr>
          <p:cNvSpPr/>
          <p:nvPr/>
        </p:nvSpPr>
        <p:spPr>
          <a:xfrm>
            <a:off x="1647600" y="3879635"/>
            <a:ext cx="693671" cy="767832"/>
          </a:xfrm>
          <a:custGeom>
            <a:avLst/>
            <a:gdLst/>
            <a:ahLst/>
            <a:cxnLst/>
            <a:rect l="l" t="t" r="r" b="b"/>
            <a:pathLst>
              <a:path w="411480" h="594360">
                <a:moveTo>
                  <a:pt x="411479" y="594360"/>
                </a:moveTo>
                <a:lnTo>
                  <a:pt x="0" y="594360"/>
                </a:lnTo>
                <a:lnTo>
                  <a:pt x="0" y="0"/>
                </a:lnTo>
                <a:lnTo>
                  <a:pt x="411479" y="0"/>
                </a:lnTo>
                <a:lnTo>
                  <a:pt x="411479" y="594360"/>
                </a:lnTo>
                <a:close/>
              </a:path>
            </a:pathLst>
          </a:custGeom>
          <a:ln w="9525">
            <a:solidFill>
              <a:srgbClr val="D1D3D4"/>
            </a:solidFill>
          </a:ln>
        </p:spPr>
        <p:txBody>
          <a:bodyPr wrap="square" lIns="0" tIns="0" rIns="0" bIns="0" rtlCol="0"/>
          <a:lstStyle/>
          <a:p>
            <a:endParaRPr sz="1350" dirty="0"/>
          </a:p>
        </p:txBody>
      </p:sp>
      <p:sp>
        <p:nvSpPr>
          <p:cNvPr id="36" name="object 39">
            <a:extLst>
              <a:ext uri="{FF2B5EF4-FFF2-40B4-BE49-F238E27FC236}">
                <a16:creationId xmlns:a16="http://schemas.microsoft.com/office/drawing/2014/main" id="{CA3618E7-3371-4BE1-8A6E-50BDE4793A3C}"/>
              </a:ext>
            </a:extLst>
          </p:cNvPr>
          <p:cNvSpPr/>
          <p:nvPr/>
        </p:nvSpPr>
        <p:spPr>
          <a:xfrm>
            <a:off x="4891948" y="3879635"/>
            <a:ext cx="693671" cy="767832"/>
          </a:xfrm>
          <a:custGeom>
            <a:avLst/>
            <a:gdLst/>
            <a:ahLst/>
            <a:cxnLst/>
            <a:rect l="l" t="t" r="r" b="b"/>
            <a:pathLst>
              <a:path w="411479" h="594360">
                <a:moveTo>
                  <a:pt x="411467" y="594360"/>
                </a:moveTo>
                <a:lnTo>
                  <a:pt x="0" y="594360"/>
                </a:lnTo>
                <a:lnTo>
                  <a:pt x="0" y="0"/>
                </a:lnTo>
                <a:lnTo>
                  <a:pt x="411467" y="0"/>
                </a:lnTo>
                <a:lnTo>
                  <a:pt x="411467" y="594360"/>
                </a:lnTo>
                <a:close/>
              </a:path>
            </a:pathLst>
          </a:custGeom>
          <a:ln w="9525">
            <a:solidFill>
              <a:srgbClr val="D1D3D4"/>
            </a:solidFill>
          </a:ln>
        </p:spPr>
        <p:txBody>
          <a:bodyPr wrap="square" lIns="0" tIns="0" rIns="0" bIns="0" rtlCol="0"/>
          <a:lstStyle/>
          <a:p>
            <a:endParaRPr sz="1350" dirty="0"/>
          </a:p>
        </p:txBody>
      </p:sp>
      <p:sp>
        <p:nvSpPr>
          <p:cNvPr id="37" name="object 40">
            <a:extLst>
              <a:ext uri="{FF2B5EF4-FFF2-40B4-BE49-F238E27FC236}">
                <a16:creationId xmlns:a16="http://schemas.microsoft.com/office/drawing/2014/main" id="{7A88505E-6D3F-4524-8047-F3150E0904DB}"/>
              </a:ext>
            </a:extLst>
          </p:cNvPr>
          <p:cNvSpPr/>
          <p:nvPr/>
        </p:nvSpPr>
        <p:spPr>
          <a:xfrm>
            <a:off x="4080845" y="3879635"/>
            <a:ext cx="693671" cy="767832"/>
          </a:xfrm>
          <a:custGeom>
            <a:avLst/>
            <a:gdLst/>
            <a:ahLst/>
            <a:cxnLst/>
            <a:rect l="l" t="t" r="r" b="b"/>
            <a:pathLst>
              <a:path w="411480" h="594360">
                <a:moveTo>
                  <a:pt x="411480" y="594360"/>
                </a:moveTo>
                <a:lnTo>
                  <a:pt x="0" y="594360"/>
                </a:lnTo>
                <a:lnTo>
                  <a:pt x="0" y="0"/>
                </a:lnTo>
                <a:lnTo>
                  <a:pt x="411480" y="0"/>
                </a:lnTo>
                <a:lnTo>
                  <a:pt x="411480" y="594360"/>
                </a:lnTo>
                <a:close/>
              </a:path>
            </a:pathLst>
          </a:custGeom>
          <a:ln w="9524">
            <a:solidFill>
              <a:srgbClr val="D1D3D4"/>
            </a:solidFill>
          </a:ln>
        </p:spPr>
        <p:txBody>
          <a:bodyPr wrap="square" lIns="0" tIns="0" rIns="0" bIns="0" rtlCol="0"/>
          <a:lstStyle/>
          <a:p>
            <a:endParaRPr sz="1350" dirty="0"/>
          </a:p>
        </p:txBody>
      </p:sp>
      <p:sp>
        <p:nvSpPr>
          <p:cNvPr id="38" name="object 41">
            <a:extLst>
              <a:ext uri="{FF2B5EF4-FFF2-40B4-BE49-F238E27FC236}">
                <a16:creationId xmlns:a16="http://schemas.microsoft.com/office/drawing/2014/main" id="{9FDD3161-6B96-40D0-8928-4B89FDFB0BB0}"/>
              </a:ext>
            </a:extLst>
          </p:cNvPr>
          <p:cNvSpPr/>
          <p:nvPr/>
        </p:nvSpPr>
        <p:spPr>
          <a:xfrm>
            <a:off x="3269764" y="3879635"/>
            <a:ext cx="693671" cy="767832"/>
          </a:xfrm>
          <a:custGeom>
            <a:avLst/>
            <a:gdLst/>
            <a:ahLst/>
            <a:cxnLst/>
            <a:rect l="l" t="t" r="r" b="b"/>
            <a:pathLst>
              <a:path w="411480" h="594360">
                <a:moveTo>
                  <a:pt x="411480" y="594360"/>
                </a:moveTo>
                <a:lnTo>
                  <a:pt x="0" y="594360"/>
                </a:lnTo>
                <a:lnTo>
                  <a:pt x="0" y="0"/>
                </a:lnTo>
                <a:lnTo>
                  <a:pt x="411480" y="0"/>
                </a:lnTo>
                <a:lnTo>
                  <a:pt x="411480" y="594360"/>
                </a:lnTo>
                <a:close/>
              </a:path>
            </a:pathLst>
          </a:custGeom>
          <a:ln w="9524">
            <a:solidFill>
              <a:srgbClr val="D1D3D4"/>
            </a:solidFill>
          </a:ln>
        </p:spPr>
        <p:txBody>
          <a:bodyPr wrap="square" lIns="0" tIns="0" rIns="0" bIns="0" rtlCol="0"/>
          <a:lstStyle/>
          <a:p>
            <a:endParaRPr sz="1350" dirty="0"/>
          </a:p>
        </p:txBody>
      </p:sp>
      <p:sp>
        <p:nvSpPr>
          <p:cNvPr id="39" name="object 42">
            <a:extLst>
              <a:ext uri="{FF2B5EF4-FFF2-40B4-BE49-F238E27FC236}">
                <a16:creationId xmlns:a16="http://schemas.microsoft.com/office/drawing/2014/main" id="{91C4687A-899B-4C7C-BEB6-64214242B0C8}"/>
              </a:ext>
            </a:extLst>
          </p:cNvPr>
          <p:cNvSpPr/>
          <p:nvPr/>
        </p:nvSpPr>
        <p:spPr>
          <a:xfrm>
            <a:off x="2458682" y="3879635"/>
            <a:ext cx="693671" cy="767832"/>
          </a:xfrm>
          <a:custGeom>
            <a:avLst/>
            <a:gdLst/>
            <a:ahLst/>
            <a:cxnLst/>
            <a:rect l="l" t="t" r="r" b="b"/>
            <a:pathLst>
              <a:path w="411480" h="594360">
                <a:moveTo>
                  <a:pt x="411480" y="594360"/>
                </a:moveTo>
                <a:lnTo>
                  <a:pt x="0" y="594360"/>
                </a:lnTo>
                <a:lnTo>
                  <a:pt x="0" y="0"/>
                </a:lnTo>
                <a:lnTo>
                  <a:pt x="411480" y="0"/>
                </a:lnTo>
                <a:lnTo>
                  <a:pt x="411480" y="594360"/>
                </a:lnTo>
                <a:close/>
              </a:path>
            </a:pathLst>
          </a:custGeom>
          <a:ln w="9524">
            <a:solidFill>
              <a:srgbClr val="D1D3D4"/>
            </a:solidFill>
          </a:ln>
        </p:spPr>
        <p:txBody>
          <a:bodyPr wrap="square" lIns="0" tIns="0" rIns="0" bIns="0" rtlCol="0"/>
          <a:lstStyle/>
          <a:p>
            <a:endParaRPr sz="1350" dirty="0"/>
          </a:p>
        </p:txBody>
      </p:sp>
      <p:sp>
        <p:nvSpPr>
          <p:cNvPr id="40" name="object 43">
            <a:extLst>
              <a:ext uri="{FF2B5EF4-FFF2-40B4-BE49-F238E27FC236}">
                <a16:creationId xmlns:a16="http://schemas.microsoft.com/office/drawing/2014/main" id="{ABC7B6EA-3419-4907-9ADF-A7C29D27E471}"/>
              </a:ext>
            </a:extLst>
          </p:cNvPr>
          <p:cNvSpPr txBox="1"/>
          <p:nvPr/>
        </p:nvSpPr>
        <p:spPr>
          <a:xfrm>
            <a:off x="1830952" y="3917863"/>
            <a:ext cx="327567" cy="193803"/>
          </a:xfrm>
          <a:prstGeom prst="rect">
            <a:avLst/>
          </a:prstGeom>
        </p:spPr>
        <p:txBody>
          <a:bodyPr vert="horz" wrap="square" lIns="0" tIns="8096" rIns="0" bIns="0" rtlCol="0">
            <a:spAutoFit/>
          </a:bodyPr>
          <a:lstStyle/>
          <a:p>
            <a:pPr marL="9525" marR="3810" indent="3810">
              <a:lnSpc>
                <a:spcPct val="104200"/>
              </a:lnSpc>
              <a:spcBef>
                <a:spcPts val="64"/>
              </a:spcBef>
            </a:pPr>
            <a:r>
              <a:rPr sz="600" b="1" spc="-45" dirty="0">
                <a:solidFill>
                  <a:srgbClr val="556778"/>
                </a:solidFill>
                <a:latin typeface="Arial"/>
                <a:cs typeface="Arial"/>
              </a:rPr>
              <a:t>C</a:t>
            </a:r>
            <a:r>
              <a:rPr sz="600" b="1" spc="-41" dirty="0">
                <a:solidFill>
                  <a:srgbClr val="556778"/>
                </a:solidFill>
                <a:latin typeface="Arial"/>
                <a:cs typeface="Arial"/>
              </a:rPr>
              <a:t>LO</a:t>
            </a:r>
            <a:r>
              <a:rPr sz="600" b="1" spc="-8" dirty="0">
                <a:solidFill>
                  <a:srgbClr val="556778"/>
                </a:solidFill>
                <a:latin typeface="Arial"/>
                <a:cs typeface="Arial"/>
              </a:rPr>
              <a:t>U</a:t>
            </a:r>
            <a:r>
              <a:rPr sz="600" b="1" spc="-11" dirty="0">
                <a:solidFill>
                  <a:srgbClr val="556778"/>
                </a:solidFill>
                <a:latin typeface="Arial"/>
                <a:cs typeface="Arial"/>
              </a:rPr>
              <a:t>D</a:t>
            </a:r>
            <a:r>
              <a:rPr lang="en-IN" sz="600" b="1" spc="-11" dirty="0">
                <a:solidFill>
                  <a:srgbClr val="556778"/>
                </a:solidFill>
                <a:latin typeface="Arial"/>
                <a:cs typeface="Arial"/>
              </a:rPr>
              <a:t> </a:t>
            </a:r>
            <a:r>
              <a:rPr sz="600" b="1" spc="-11" dirty="0">
                <a:solidFill>
                  <a:srgbClr val="556778"/>
                </a:solidFill>
                <a:latin typeface="Arial"/>
                <a:cs typeface="Arial"/>
              </a:rPr>
              <a:t>IN</a:t>
            </a:r>
            <a:r>
              <a:rPr sz="600" b="1" spc="-19" dirty="0">
                <a:solidFill>
                  <a:srgbClr val="556778"/>
                </a:solidFill>
                <a:latin typeface="Arial"/>
                <a:cs typeface="Arial"/>
              </a:rPr>
              <a:t>F</a:t>
            </a:r>
            <a:r>
              <a:rPr sz="600" b="1" dirty="0">
                <a:solidFill>
                  <a:srgbClr val="556778"/>
                </a:solidFill>
                <a:latin typeface="Arial"/>
                <a:cs typeface="Arial"/>
              </a:rPr>
              <a:t>IN</a:t>
            </a:r>
            <a:r>
              <a:rPr sz="600" b="1" spc="-8" dirty="0">
                <a:solidFill>
                  <a:srgbClr val="556778"/>
                </a:solidFill>
                <a:latin typeface="Arial"/>
                <a:cs typeface="Arial"/>
              </a:rPr>
              <a:t>I</a:t>
            </a:r>
            <a:r>
              <a:rPr sz="600" b="1" spc="-30" dirty="0">
                <a:solidFill>
                  <a:srgbClr val="556778"/>
                </a:solidFill>
                <a:latin typeface="Arial"/>
                <a:cs typeface="Arial"/>
              </a:rPr>
              <a:t>T</a:t>
            </a:r>
            <a:endParaRPr sz="600" dirty="0">
              <a:latin typeface="Arial"/>
              <a:cs typeface="Arial"/>
            </a:endParaRPr>
          </a:p>
        </p:txBody>
      </p:sp>
      <p:sp>
        <p:nvSpPr>
          <p:cNvPr id="41" name="object 44">
            <a:extLst>
              <a:ext uri="{FF2B5EF4-FFF2-40B4-BE49-F238E27FC236}">
                <a16:creationId xmlns:a16="http://schemas.microsoft.com/office/drawing/2014/main" id="{CB21FD8F-5F79-4A07-845E-039F74F8FB89}"/>
              </a:ext>
            </a:extLst>
          </p:cNvPr>
          <p:cNvSpPr txBox="1"/>
          <p:nvPr/>
        </p:nvSpPr>
        <p:spPr>
          <a:xfrm>
            <a:off x="2687903" y="3917862"/>
            <a:ext cx="235506" cy="193803"/>
          </a:xfrm>
          <a:prstGeom prst="rect">
            <a:avLst/>
          </a:prstGeom>
        </p:spPr>
        <p:txBody>
          <a:bodyPr vert="horz" wrap="square" lIns="0" tIns="8096" rIns="0" bIns="0" rtlCol="0">
            <a:spAutoFit/>
          </a:bodyPr>
          <a:lstStyle/>
          <a:p>
            <a:pPr marL="9525" marR="3810" indent="10478">
              <a:lnSpc>
                <a:spcPct val="104200"/>
              </a:lnSpc>
              <a:spcBef>
                <a:spcPts val="64"/>
              </a:spcBef>
            </a:pPr>
            <a:r>
              <a:rPr sz="600" b="1" spc="-38" dirty="0">
                <a:solidFill>
                  <a:srgbClr val="556778"/>
                </a:solidFill>
                <a:latin typeface="Arial"/>
                <a:cs typeface="Arial"/>
              </a:rPr>
              <a:t>SA</a:t>
            </a:r>
            <a:r>
              <a:rPr sz="600" b="1" spc="-26" dirty="0">
                <a:solidFill>
                  <a:srgbClr val="556778"/>
                </a:solidFill>
                <a:latin typeface="Arial"/>
                <a:cs typeface="Arial"/>
              </a:rPr>
              <a:t>P</a:t>
            </a:r>
            <a:r>
              <a:rPr lang="en-IN" sz="600" b="1" spc="-26" dirty="0">
                <a:solidFill>
                  <a:srgbClr val="556778"/>
                </a:solidFill>
                <a:latin typeface="Arial"/>
                <a:cs typeface="Arial"/>
              </a:rPr>
              <a:t> </a:t>
            </a:r>
            <a:r>
              <a:rPr sz="600" b="1" spc="-38" dirty="0">
                <a:solidFill>
                  <a:srgbClr val="556778"/>
                </a:solidFill>
                <a:latin typeface="Arial"/>
                <a:cs typeface="Arial"/>
              </a:rPr>
              <a:t>GR</a:t>
            </a:r>
            <a:r>
              <a:rPr sz="600" b="1" dirty="0">
                <a:solidFill>
                  <a:srgbClr val="556778"/>
                </a:solidFill>
                <a:latin typeface="Arial"/>
                <a:cs typeface="Arial"/>
              </a:rPr>
              <a:t>I</a:t>
            </a:r>
            <a:r>
              <a:rPr sz="600" b="1" spc="-15" dirty="0">
                <a:solidFill>
                  <a:srgbClr val="556778"/>
                </a:solidFill>
                <a:latin typeface="Arial"/>
                <a:cs typeface="Arial"/>
              </a:rPr>
              <a:t>D</a:t>
            </a:r>
            <a:endParaRPr sz="600" dirty="0">
              <a:latin typeface="Arial"/>
              <a:cs typeface="Arial"/>
            </a:endParaRPr>
          </a:p>
        </p:txBody>
      </p:sp>
      <p:sp>
        <p:nvSpPr>
          <p:cNvPr id="42" name="object 45">
            <a:extLst>
              <a:ext uri="{FF2B5EF4-FFF2-40B4-BE49-F238E27FC236}">
                <a16:creationId xmlns:a16="http://schemas.microsoft.com/office/drawing/2014/main" id="{6FDC124B-A392-4E10-86A0-FABDD24E403B}"/>
              </a:ext>
            </a:extLst>
          </p:cNvPr>
          <p:cNvSpPr txBox="1"/>
          <p:nvPr/>
        </p:nvSpPr>
        <p:spPr>
          <a:xfrm>
            <a:off x="3419912" y="3917863"/>
            <a:ext cx="393935" cy="193803"/>
          </a:xfrm>
          <a:prstGeom prst="rect">
            <a:avLst/>
          </a:prstGeom>
        </p:spPr>
        <p:txBody>
          <a:bodyPr vert="horz" wrap="square" lIns="0" tIns="8096" rIns="0" bIns="0" rtlCol="0">
            <a:spAutoFit/>
          </a:bodyPr>
          <a:lstStyle/>
          <a:p>
            <a:pPr marL="9525" marR="3810" indent="11906">
              <a:lnSpc>
                <a:spcPct val="104200"/>
              </a:lnSpc>
              <a:spcBef>
                <a:spcPts val="64"/>
              </a:spcBef>
            </a:pPr>
            <a:r>
              <a:rPr sz="600" b="1" spc="-41" dirty="0">
                <a:solidFill>
                  <a:srgbClr val="556778"/>
                </a:solidFill>
                <a:latin typeface="Arial"/>
                <a:cs typeface="Arial"/>
              </a:rPr>
              <a:t>ORACLE</a:t>
            </a:r>
            <a:r>
              <a:rPr lang="en-IN" sz="600" b="1" spc="-41" dirty="0">
                <a:solidFill>
                  <a:srgbClr val="556778"/>
                </a:solidFill>
                <a:latin typeface="Arial"/>
                <a:cs typeface="Arial"/>
              </a:rPr>
              <a:t> </a:t>
            </a:r>
            <a:r>
              <a:rPr sz="600" b="1" spc="-56" dirty="0">
                <a:solidFill>
                  <a:srgbClr val="556778"/>
                </a:solidFill>
                <a:latin typeface="Arial"/>
                <a:cs typeface="Arial"/>
              </a:rPr>
              <a:t>E</a:t>
            </a:r>
            <a:r>
              <a:rPr sz="600" b="1" spc="-15" dirty="0">
                <a:solidFill>
                  <a:srgbClr val="556778"/>
                </a:solidFill>
                <a:latin typeface="Arial"/>
                <a:cs typeface="Arial"/>
              </a:rPr>
              <a:t>XA</a:t>
            </a:r>
            <a:r>
              <a:rPr sz="600" b="1" spc="-26" dirty="0">
                <a:solidFill>
                  <a:srgbClr val="556778"/>
                </a:solidFill>
                <a:latin typeface="Arial"/>
                <a:cs typeface="Arial"/>
              </a:rPr>
              <a:t>D</a:t>
            </a:r>
            <a:r>
              <a:rPr sz="600" b="1" spc="-49" dirty="0">
                <a:solidFill>
                  <a:srgbClr val="556778"/>
                </a:solidFill>
                <a:latin typeface="Arial"/>
                <a:cs typeface="Arial"/>
              </a:rPr>
              <a:t>A</a:t>
            </a:r>
            <a:r>
              <a:rPr sz="600" b="1" spc="-53" dirty="0">
                <a:solidFill>
                  <a:srgbClr val="556778"/>
                </a:solidFill>
                <a:latin typeface="Arial"/>
                <a:cs typeface="Arial"/>
              </a:rPr>
              <a:t>T</a:t>
            </a:r>
            <a:r>
              <a:rPr sz="600" b="1" spc="-26" dirty="0">
                <a:solidFill>
                  <a:srgbClr val="556778"/>
                </a:solidFill>
                <a:latin typeface="Arial"/>
                <a:cs typeface="Arial"/>
              </a:rPr>
              <a:t>A</a:t>
            </a:r>
            <a:endParaRPr sz="600" dirty="0">
              <a:latin typeface="Arial"/>
              <a:cs typeface="Arial"/>
            </a:endParaRPr>
          </a:p>
        </p:txBody>
      </p:sp>
      <p:sp>
        <p:nvSpPr>
          <p:cNvPr id="43" name="object 46">
            <a:extLst>
              <a:ext uri="{FF2B5EF4-FFF2-40B4-BE49-F238E27FC236}">
                <a16:creationId xmlns:a16="http://schemas.microsoft.com/office/drawing/2014/main" id="{D8162454-3962-47FE-95E9-67DE72804DF8}"/>
              </a:ext>
            </a:extLst>
          </p:cNvPr>
          <p:cNvSpPr txBox="1"/>
          <p:nvPr/>
        </p:nvSpPr>
        <p:spPr>
          <a:xfrm>
            <a:off x="4278522" y="3917863"/>
            <a:ext cx="298664" cy="193803"/>
          </a:xfrm>
          <a:prstGeom prst="rect">
            <a:avLst/>
          </a:prstGeom>
        </p:spPr>
        <p:txBody>
          <a:bodyPr vert="horz" wrap="square" lIns="0" tIns="8096" rIns="0" bIns="0" rtlCol="0">
            <a:spAutoFit/>
          </a:bodyPr>
          <a:lstStyle/>
          <a:p>
            <a:pPr marL="13811" marR="3810" indent="-4763">
              <a:lnSpc>
                <a:spcPct val="104200"/>
              </a:lnSpc>
              <a:spcBef>
                <a:spcPts val="64"/>
              </a:spcBef>
            </a:pPr>
            <a:r>
              <a:rPr sz="600" b="1" spc="-19" dirty="0">
                <a:solidFill>
                  <a:srgbClr val="556778"/>
                </a:solidFill>
                <a:latin typeface="Arial"/>
                <a:cs typeface="Arial"/>
              </a:rPr>
              <a:t>AZ</a:t>
            </a:r>
            <a:r>
              <a:rPr sz="600" b="1" spc="-15" dirty="0">
                <a:solidFill>
                  <a:srgbClr val="556778"/>
                </a:solidFill>
                <a:latin typeface="Arial"/>
                <a:cs typeface="Arial"/>
              </a:rPr>
              <a:t>U</a:t>
            </a:r>
            <a:r>
              <a:rPr sz="600" b="1" spc="-45" dirty="0">
                <a:solidFill>
                  <a:srgbClr val="556778"/>
                </a:solidFill>
                <a:latin typeface="Arial"/>
                <a:cs typeface="Arial"/>
              </a:rPr>
              <a:t>R</a:t>
            </a:r>
            <a:r>
              <a:rPr sz="600" b="1" spc="-34" dirty="0">
                <a:solidFill>
                  <a:srgbClr val="556778"/>
                </a:solidFill>
                <a:latin typeface="Arial"/>
                <a:cs typeface="Arial"/>
              </a:rPr>
              <a:t>E</a:t>
            </a:r>
            <a:r>
              <a:rPr lang="en-IN" sz="600" b="1" spc="-34" dirty="0">
                <a:solidFill>
                  <a:srgbClr val="556778"/>
                </a:solidFill>
                <a:latin typeface="Arial"/>
                <a:cs typeface="Arial"/>
              </a:rPr>
              <a:t> </a:t>
            </a:r>
            <a:r>
              <a:rPr sz="600" b="1" spc="-60" dirty="0">
                <a:solidFill>
                  <a:srgbClr val="556778"/>
                </a:solidFill>
                <a:latin typeface="Arial"/>
                <a:cs typeface="Arial"/>
              </a:rPr>
              <a:t>S</a:t>
            </a:r>
            <a:r>
              <a:rPr sz="600" b="1" spc="-49" dirty="0">
                <a:solidFill>
                  <a:srgbClr val="556778"/>
                </a:solidFill>
                <a:latin typeface="Arial"/>
                <a:cs typeface="Arial"/>
              </a:rPr>
              <a:t>T</a:t>
            </a:r>
            <a:r>
              <a:rPr sz="600" b="1" spc="-38" dirty="0">
                <a:solidFill>
                  <a:srgbClr val="556778"/>
                </a:solidFill>
                <a:latin typeface="Arial"/>
                <a:cs typeface="Arial"/>
              </a:rPr>
              <a:t>A</a:t>
            </a:r>
            <a:r>
              <a:rPr sz="600" b="1" spc="-45" dirty="0">
                <a:solidFill>
                  <a:srgbClr val="556778"/>
                </a:solidFill>
                <a:latin typeface="Arial"/>
                <a:cs typeface="Arial"/>
              </a:rPr>
              <a:t>C</a:t>
            </a:r>
            <a:r>
              <a:rPr sz="600" b="1" spc="-34" dirty="0">
                <a:solidFill>
                  <a:srgbClr val="556778"/>
                </a:solidFill>
                <a:latin typeface="Arial"/>
                <a:cs typeface="Arial"/>
              </a:rPr>
              <a:t>K</a:t>
            </a:r>
            <a:endParaRPr sz="600" dirty="0">
              <a:latin typeface="Arial"/>
              <a:cs typeface="Arial"/>
            </a:endParaRPr>
          </a:p>
        </p:txBody>
      </p:sp>
      <p:sp>
        <p:nvSpPr>
          <p:cNvPr id="44" name="object 47">
            <a:extLst>
              <a:ext uri="{FF2B5EF4-FFF2-40B4-BE49-F238E27FC236}">
                <a16:creationId xmlns:a16="http://schemas.microsoft.com/office/drawing/2014/main" id="{939C21DD-090E-4B3C-821E-F48A2D6F2E6B}"/>
              </a:ext>
            </a:extLst>
          </p:cNvPr>
          <p:cNvSpPr txBox="1"/>
          <p:nvPr/>
        </p:nvSpPr>
        <p:spPr>
          <a:xfrm>
            <a:off x="5048711" y="3917862"/>
            <a:ext cx="381091" cy="102432"/>
          </a:xfrm>
          <a:prstGeom prst="rect">
            <a:avLst/>
          </a:prstGeom>
        </p:spPr>
        <p:txBody>
          <a:bodyPr vert="horz" wrap="square" lIns="0" tIns="10001" rIns="0" bIns="0" rtlCol="0">
            <a:spAutoFit/>
          </a:bodyPr>
          <a:lstStyle/>
          <a:p>
            <a:pPr marL="9525">
              <a:spcBef>
                <a:spcPts val="79"/>
              </a:spcBef>
            </a:pPr>
            <a:r>
              <a:rPr sz="600" b="1" spc="-30" dirty="0">
                <a:solidFill>
                  <a:srgbClr val="556778"/>
                </a:solidFill>
                <a:latin typeface="Arial"/>
                <a:cs typeface="Arial"/>
              </a:rPr>
              <a:t>NEAR</a:t>
            </a:r>
            <a:r>
              <a:rPr sz="600" b="1" spc="-49" dirty="0">
                <a:solidFill>
                  <a:srgbClr val="556778"/>
                </a:solidFill>
                <a:latin typeface="Arial"/>
                <a:cs typeface="Arial"/>
              </a:rPr>
              <a:t> </a:t>
            </a:r>
            <a:r>
              <a:rPr sz="600" b="1" spc="-30" dirty="0">
                <a:solidFill>
                  <a:srgbClr val="556778"/>
                </a:solidFill>
                <a:latin typeface="Arial"/>
                <a:cs typeface="Arial"/>
              </a:rPr>
              <a:t>DR</a:t>
            </a:r>
            <a:endParaRPr sz="600" dirty="0">
              <a:latin typeface="Arial"/>
              <a:cs typeface="Arial"/>
            </a:endParaRPr>
          </a:p>
        </p:txBody>
      </p:sp>
      <p:sp>
        <p:nvSpPr>
          <p:cNvPr id="45" name="object 48">
            <a:extLst>
              <a:ext uri="{FF2B5EF4-FFF2-40B4-BE49-F238E27FC236}">
                <a16:creationId xmlns:a16="http://schemas.microsoft.com/office/drawing/2014/main" id="{EB892967-F673-4D6E-99A9-473556A2F38C}"/>
              </a:ext>
            </a:extLst>
          </p:cNvPr>
          <p:cNvSpPr/>
          <p:nvPr/>
        </p:nvSpPr>
        <p:spPr>
          <a:xfrm>
            <a:off x="5091550" y="4061011"/>
            <a:ext cx="294409" cy="521157"/>
          </a:xfrm>
          <a:prstGeom prst="rect">
            <a:avLst/>
          </a:prstGeom>
          <a:blipFill>
            <a:blip r:embed="rId6" cstate="print"/>
            <a:stretch>
              <a:fillRect/>
            </a:stretch>
          </a:blipFill>
        </p:spPr>
        <p:txBody>
          <a:bodyPr wrap="square" lIns="0" tIns="0" rIns="0" bIns="0" rtlCol="0"/>
          <a:lstStyle/>
          <a:p>
            <a:endParaRPr sz="1350" dirty="0"/>
          </a:p>
        </p:txBody>
      </p:sp>
      <p:sp>
        <p:nvSpPr>
          <p:cNvPr id="46" name="object 49">
            <a:extLst>
              <a:ext uri="{FF2B5EF4-FFF2-40B4-BE49-F238E27FC236}">
                <a16:creationId xmlns:a16="http://schemas.microsoft.com/office/drawing/2014/main" id="{0550FE39-6141-4D1B-98B9-94506095EEB8}"/>
              </a:ext>
            </a:extLst>
          </p:cNvPr>
          <p:cNvSpPr/>
          <p:nvPr/>
        </p:nvSpPr>
        <p:spPr>
          <a:xfrm>
            <a:off x="1881673" y="4178880"/>
            <a:ext cx="225527" cy="403289"/>
          </a:xfrm>
          <a:prstGeom prst="rect">
            <a:avLst/>
          </a:prstGeom>
          <a:blipFill>
            <a:blip r:embed="rId7" cstate="print"/>
            <a:stretch>
              <a:fillRect/>
            </a:stretch>
          </a:blipFill>
        </p:spPr>
        <p:txBody>
          <a:bodyPr wrap="square" lIns="0" tIns="0" rIns="0" bIns="0" rtlCol="0"/>
          <a:lstStyle/>
          <a:p>
            <a:endParaRPr sz="1350" dirty="0"/>
          </a:p>
        </p:txBody>
      </p:sp>
      <p:sp>
        <p:nvSpPr>
          <p:cNvPr id="47" name="object 50">
            <a:extLst>
              <a:ext uri="{FF2B5EF4-FFF2-40B4-BE49-F238E27FC236}">
                <a16:creationId xmlns:a16="http://schemas.microsoft.com/office/drawing/2014/main" id="{318F0A45-72E7-4CB6-8910-056178A55CE7}"/>
              </a:ext>
            </a:extLst>
          </p:cNvPr>
          <p:cNvSpPr/>
          <p:nvPr/>
        </p:nvSpPr>
        <p:spPr>
          <a:xfrm>
            <a:off x="3509017" y="4184601"/>
            <a:ext cx="215155" cy="397566"/>
          </a:xfrm>
          <a:prstGeom prst="rect">
            <a:avLst/>
          </a:prstGeom>
          <a:blipFill>
            <a:blip r:embed="rId8" cstate="print"/>
            <a:stretch>
              <a:fillRect/>
            </a:stretch>
          </a:blipFill>
        </p:spPr>
        <p:txBody>
          <a:bodyPr wrap="square" lIns="0" tIns="0" rIns="0" bIns="0" rtlCol="0"/>
          <a:lstStyle/>
          <a:p>
            <a:endParaRPr sz="1350" dirty="0"/>
          </a:p>
        </p:txBody>
      </p:sp>
      <p:sp>
        <p:nvSpPr>
          <p:cNvPr id="49" name="object 52">
            <a:extLst>
              <a:ext uri="{FF2B5EF4-FFF2-40B4-BE49-F238E27FC236}">
                <a16:creationId xmlns:a16="http://schemas.microsoft.com/office/drawing/2014/main" id="{DFB0BE01-5BB6-44E6-8386-74DDEFEAF318}"/>
              </a:ext>
            </a:extLst>
          </p:cNvPr>
          <p:cNvSpPr/>
          <p:nvPr/>
        </p:nvSpPr>
        <p:spPr>
          <a:xfrm>
            <a:off x="4190076" y="4208851"/>
            <a:ext cx="475208" cy="373316"/>
          </a:xfrm>
          <a:prstGeom prst="rect">
            <a:avLst/>
          </a:prstGeom>
          <a:blipFill>
            <a:blip r:embed="rId9" cstate="print"/>
            <a:stretch>
              <a:fillRect/>
            </a:stretch>
          </a:blipFill>
        </p:spPr>
        <p:txBody>
          <a:bodyPr wrap="square" lIns="0" tIns="0" rIns="0" bIns="0" rtlCol="0"/>
          <a:lstStyle/>
          <a:p>
            <a:endParaRPr sz="1350" dirty="0"/>
          </a:p>
        </p:txBody>
      </p:sp>
      <p:sp>
        <p:nvSpPr>
          <p:cNvPr id="50" name="object 53">
            <a:extLst>
              <a:ext uri="{FF2B5EF4-FFF2-40B4-BE49-F238E27FC236}">
                <a16:creationId xmlns:a16="http://schemas.microsoft.com/office/drawing/2014/main" id="{C1448606-60E6-4192-A0F3-94FA5EF16C54}"/>
              </a:ext>
            </a:extLst>
          </p:cNvPr>
          <p:cNvSpPr/>
          <p:nvPr/>
        </p:nvSpPr>
        <p:spPr>
          <a:xfrm>
            <a:off x="2273747" y="2743047"/>
            <a:ext cx="702491" cy="145396"/>
          </a:xfrm>
          <a:prstGeom prst="rect">
            <a:avLst/>
          </a:prstGeom>
          <a:blipFill>
            <a:blip r:embed="rId10" cstate="print"/>
            <a:stretch>
              <a:fillRect/>
            </a:stretch>
          </a:blipFill>
        </p:spPr>
        <p:txBody>
          <a:bodyPr wrap="square" lIns="0" tIns="0" rIns="0" bIns="0" rtlCol="0"/>
          <a:lstStyle/>
          <a:p>
            <a:endParaRPr sz="1350" dirty="0"/>
          </a:p>
        </p:txBody>
      </p:sp>
      <p:sp>
        <p:nvSpPr>
          <p:cNvPr id="51" name="object 54">
            <a:extLst>
              <a:ext uri="{FF2B5EF4-FFF2-40B4-BE49-F238E27FC236}">
                <a16:creationId xmlns:a16="http://schemas.microsoft.com/office/drawing/2014/main" id="{1B954E28-82F4-4CBB-917A-6B1DDDE6001B}"/>
              </a:ext>
            </a:extLst>
          </p:cNvPr>
          <p:cNvSpPr/>
          <p:nvPr/>
        </p:nvSpPr>
        <p:spPr>
          <a:xfrm>
            <a:off x="3030917" y="2738944"/>
            <a:ext cx="272159" cy="149480"/>
          </a:xfrm>
          <a:prstGeom prst="rect">
            <a:avLst/>
          </a:prstGeom>
          <a:blipFill>
            <a:blip r:embed="rId11" cstate="print"/>
            <a:stretch>
              <a:fillRect/>
            </a:stretch>
          </a:blipFill>
        </p:spPr>
        <p:txBody>
          <a:bodyPr wrap="square" lIns="0" tIns="0" rIns="0" bIns="0" rtlCol="0"/>
          <a:lstStyle/>
          <a:p>
            <a:endParaRPr sz="1350" dirty="0"/>
          </a:p>
        </p:txBody>
      </p:sp>
      <p:sp>
        <p:nvSpPr>
          <p:cNvPr id="52" name="object 55">
            <a:extLst>
              <a:ext uri="{FF2B5EF4-FFF2-40B4-BE49-F238E27FC236}">
                <a16:creationId xmlns:a16="http://schemas.microsoft.com/office/drawing/2014/main" id="{EE1413DC-C272-4F04-A383-25418FC0E1BF}"/>
              </a:ext>
            </a:extLst>
          </p:cNvPr>
          <p:cNvSpPr txBox="1"/>
          <p:nvPr/>
        </p:nvSpPr>
        <p:spPr>
          <a:xfrm>
            <a:off x="5312283" y="1870433"/>
            <a:ext cx="115416" cy="976197"/>
          </a:xfrm>
          <a:prstGeom prst="rect">
            <a:avLst/>
          </a:prstGeom>
        </p:spPr>
        <p:txBody>
          <a:bodyPr vert="vert270" wrap="square" lIns="0" tIns="0" rIns="0" bIns="0" rtlCol="0">
            <a:spAutoFit/>
          </a:bodyPr>
          <a:lstStyle/>
          <a:p>
            <a:pPr marL="9525"/>
            <a:r>
              <a:rPr sz="750" b="1" spc="-60" dirty="0">
                <a:solidFill>
                  <a:srgbClr val="FFFFFF"/>
                </a:solidFill>
                <a:latin typeface="Arial"/>
                <a:cs typeface="Arial"/>
              </a:rPr>
              <a:t>DC</a:t>
            </a:r>
            <a:r>
              <a:rPr sz="750" b="1" spc="-49" dirty="0">
                <a:solidFill>
                  <a:srgbClr val="FFFFFF"/>
                </a:solidFill>
                <a:latin typeface="Arial"/>
                <a:cs typeface="Arial"/>
              </a:rPr>
              <a:t> </a:t>
            </a:r>
            <a:r>
              <a:rPr sz="750" b="1" spc="-56" dirty="0">
                <a:solidFill>
                  <a:srgbClr val="FFFFFF"/>
                </a:solidFill>
                <a:latin typeface="Arial"/>
                <a:cs typeface="Arial"/>
              </a:rPr>
              <a:t>INTERCONNECT</a:t>
            </a:r>
            <a:endParaRPr sz="750" dirty="0">
              <a:latin typeface="Arial"/>
              <a:cs typeface="Arial"/>
            </a:endParaRPr>
          </a:p>
        </p:txBody>
      </p:sp>
      <p:grpSp>
        <p:nvGrpSpPr>
          <p:cNvPr id="3" name="Group 2">
            <a:extLst>
              <a:ext uri="{FF2B5EF4-FFF2-40B4-BE49-F238E27FC236}">
                <a16:creationId xmlns:a16="http://schemas.microsoft.com/office/drawing/2014/main" id="{CF5C681C-7FEB-49F6-B33F-BAA43B130477}"/>
              </a:ext>
            </a:extLst>
          </p:cNvPr>
          <p:cNvGrpSpPr/>
          <p:nvPr/>
        </p:nvGrpSpPr>
        <p:grpSpPr>
          <a:xfrm>
            <a:off x="5652120" y="1595316"/>
            <a:ext cx="1633222" cy="3068454"/>
            <a:chOff x="5955133" y="1593500"/>
            <a:chExt cx="2602543" cy="3068454"/>
          </a:xfrm>
        </p:grpSpPr>
        <p:sp>
          <p:nvSpPr>
            <p:cNvPr id="53" name="object 56">
              <a:extLst>
                <a:ext uri="{FF2B5EF4-FFF2-40B4-BE49-F238E27FC236}">
                  <a16:creationId xmlns:a16="http://schemas.microsoft.com/office/drawing/2014/main" id="{03F27A7D-C718-4786-B262-27F640358123}"/>
                </a:ext>
              </a:extLst>
            </p:cNvPr>
            <p:cNvSpPr/>
            <p:nvPr/>
          </p:nvSpPr>
          <p:spPr>
            <a:xfrm>
              <a:off x="7740053" y="2780224"/>
              <a:ext cx="511132" cy="305525"/>
            </a:xfrm>
            <a:prstGeom prst="rect">
              <a:avLst/>
            </a:prstGeom>
            <a:blipFill>
              <a:blip r:embed="rId12" cstate="print"/>
              <a:stretch>
                <a:fillRect/>
              </a:stretch>
            </a:blipFill>
          </p:spPr>
          <p:txBody>
            <a:bodyPr wrap="square" lIns="0" tIns="0" rIns="0" bIns="0" rtlCol="0"/>
            <a:lstStyle/>
            <a:p>
              <a:endParaRPr sz="1350" dirty="0"/>
            </a:p>
          </p:txBody>
        </p:sp>
        <p:sp>
          <p:nvSpPr>
            <p:cNvPr id="54" name="object 57">
              <a:extLst>
                <a:ext uri="{FF2B5EF4-FFF2-40B4-BE49-F238E27FC236}">
                  <a16:creationId xmlns:a16="http://schemas.microsoft.com/office/drawing/2014/main" id="{13526DE1-1F90-40CF-A3E1-21817CDFF5A7}"/>
                </a:ext>
              </a:extLst>
            </p:cNvPr>
            <p:cNvSpPr/>
            <p:nvPr/>
          </p:nvSpPr>
          <p:spPr>
            <a:xfrm>
              <a:off x="7722389" y="2321326"/>
              <a:ext cx="433698" cy="332353"/>
            </a:xfrm>
            <a:prstGeom prst="rect">
              <a:avLst/>
            </a:prstGeom>
            <a:blipFill>
              <a:blip r:embed="rId13" cstate="print"/>
              <a:stretch>
                <a:fillRect/>
              </a:stretch>
            </a:blipFill>
          </p:spPr>
          <p:txBody>
            <a:bodyPr wrap="square" lIns="0" tIns="0" rIns="0" bIns="0" rtlCol="0"/>
            <a:lstStyle/>
            <a:p>
              <a:endParaRPr sz="1350" dirty="0"/>
            </a:p>
          </p:txBody>
        </p:sp>
        <p:sp>
          <p:nvSpPr>
            <p:cNvPr id="55" name="object 58">
              <a:extLst>
                <a:ext uri="{FF2B5EF4-FFF2-40B4-BE49-F238E27FC236}">
                  <a16:creationId xmlns:a16="http://schemas.microsoft.com/office/drawing/2014/main" id="{DA553F35-3F97-4EAE-BC37-09F507B9CC01}"/>
                </a:ext>
              </a:extLst>
            </p:cNvPr>
            <p:cNvSpPr/>
            <p:nvPr/>
          </p:nvSpPr>
          <p:spPr>
            <a:xfrm>
              <a:off x="7684537" y="2064844"/>
              <a:ext cx="537653" cy="216305"/>
            </a:xfrm>
            <a:prstGeom prst="rect">
              <a:avLst/>
            </a:prstGeom>
            <a:blipFill>
              <a:blip r:embed="rId14" cstate="print"/>
              <a:stretch>
                <a:fillRect/>
              </a:stretch>
            </a:blipFill>
          </p:spPr>
          <p:txBody>
            <a:bodyPr wrap="square" lIns="0" tIns="0" rIns="0" bIns="0" rtlCol="0"/>
            <a:lstStyle/>
            <a:p>
              <a:endParaRPr sz="1350" dirty="0"/>
            </a:p>
          </p:txBody>
        </p:sp>
        <p:sp>
          <p:nvSpPr>
            <p:cNvPr id="57" name="object 60">
              <a:extLst>
                <a:ext uri="{FF2B5EF4-FFF2-40B4-BE49-F238E27FC236}">
                  <a16:creationId xmlns:a16="http://schemas.microsoft.com/office/drawing/2014/main" id="{7325384E-EF13-4590-97E2-6E66E88951FD}"/>
                </a:ext>
              </a:extLst>
            </p:cNvPr>
            <p:cNvSpPr txBox="1"/>
            <p:nvPr/>
          </p:nvSpPr>
          <p:spPr>
            <a:xfrm>
              <a:off x="7574834" y="1882993"/>
              <a:ext cx="800721" cy="243336"/>
            </a:xfrm>
            <a:prstGeom prst="rect">
              <a:avLst/>
            </a:prstGeom>
          </p:spPr>
          <p:txBody>
            <a:bodyPr vert="horz" wrap="square" lIns="0" tIns="12383" rIns="0" bIns="0" rtlCol="0">
              <a:spAutoFit/>
            </a:bodyPr>
            <a:lstStyle/>
            <a:p>
              <a:pPr marL="9525">
                <a:spcBef>
                  <a:spcPts val="98"/>
                </a:spcBef>
              </a:pPr>
              <a:r>
                <a:rPr sz="750" b="1" spc="-26" dirty="0">
                  <a:solidFill>
                    <a:srgbClr val="556778"/>
                  </a:solidFill>
                  <a:latin typeface="Arial"/>
                  <a:cs typeface="Arial"/>
                </a:rPr>
                <a:t>Express</a:t>
              </a:r>
              <a:r>
                <a:rPr sz="750" b="1" spc="-53" dirty="0">
                  <a:solidFill>
                    <a:srgbClr val="556778"/>
                  </a:solidFill>
                  <a:latin typeface="Arial"/>
                  <a:cs typeface="Arial"/>
                </a:rPr>
                <a:t> </a:t>
              </a:r>
              <a:r>
                <a:rPr sz="750" b="1" spc="-11" dirty="0">
                  <a:solidFill>
                    <a:srgbClr val="556778"/>
                  </a:solidFill>
                  <a:latin typeface="Arial"/>
                  <a:cs typeface="Arial"/>
                </a:rPr>
                <a:t>Route</a:t>
              </a:r>
              <a:endParaRPr sz="750" dirty="0">
                <a:latin typeface="Arial"/>
                <a:cs typeface="Arial"/>
              </a:endParaRPr>
            </a:p>
          </p:txBody>
        </p:sp>
        <p:sp>
          <p:nvSpPr>
            <p:cNvPr id="58" name="object 61">
              <a:extLst>
                <a:ext uri="{FF2B5EF4-FFF2-40B4-BE49-F238E27FC236}">
                  <a16:creationId xmlns:a16="http://schemas.microsoft.com/office/drawing/2014/main" id="{E408FA23-0E82-4CE1-84EF-73B15ABE2A4F}"/>
                </a:ext>
              </a:extLst>
            </p:cNvPr>
            <p:cNvSpPr txBox="1"/>
            <p:nvPr/>
          </p:nvSpPr>
          <p:spPr>
            <a:xfrm>
              <a:off x="7390851" y="2619792"/>
              <a:ext cx="1166825" cy="231795"/>
            </a:xfrm>
            <a:prstGeom prst="rect">
              <a:avLst/>
            </a:prstGeom>
          </p:spPr>
          <p:txBody>
            <a:bodyPr vert="horz" wrap="square" lIns="0" tIns="12383" rIns="0" bIns="0" rtlCol="0">
              <a:spAutoFit/>
            </a:bodyPr>
            <a:lstStyle/>
            <a:p>
              <a:pPr marL="9525">
                <a:spcBef>
                  <a:spcPts val="98"/>
                </a:spcBef>
              </a:pPr>
              <a:r>
                <a:rPr sz="675" b="1" spc="-8" dirty="0">
                  <a:solidFill>
                    <a:srgbClr val="556778"/>
                  </a:solidFill>
                  <a:latin typeface="Arial"/>
                  <a:cs typeface="Arial"/>
                </a:rPr>
                <a:t>Partner</a:t>
              </a:r>
              <a:r>
                <a:rPr sz="675" b="1" spc="-34" dirty="0">
                  <a:solidFill>
                    <a:srgbClr val="556778"/>
                  </a:solidFill>
                  <a:latin typeface="Arial"/>
                  <a:cs typeface="Arial"/>
                </a:rPr>
                <a:t> </a:t>
              </a:r>
              <a:r>
                <a:rPr sz="750" b="1" spc="-8" dirty="0">
                  <a:solidFill>
                    <a:srgbClr val="556778"/>
                  </a:solidFill>
                  <a:latin typeface="Arial"/>
                  <a:cs typeface="Arial"/>
                </a:rPr>
                <a:t>Interconnect</a:t>
              </a:r>
              <a:endParaRPr sz="675" dirty="0">
                <a:latin typeface="Arial"/>
                <a:cs typeface="Arial"/>
              </a:endParaRPr>
            </a:p>
          </p:txBody>
        </p:sp>
        <p:sp>
          <p:nvSpPr>
            <p:cNvPr id="59" name="object 62">
              <a:extLst>
                <a:ext uri="{FF2B5EF4-FFF2-40B4-BE49-F238E27FC236}">
                  <a16:creationId xmlns:a16="http://schemas.microsoft.com/office/drawing/2014/main" id="{B6E13134-C40A-46F1-A53C-42756929988D}"/>
                </a:ext>
              </a:extLst>
            </p:cNvPr>
            <p:cNvSpPr/>
            <p:nvPr/>
          </p:nvSpPr>
          <p:spPr>
            <a:xfrm>
              <a:off x="6648933" y="3753024"/>
              <a:ext cx="1851931" cy="908930"/>
            </a:xfrm>
            <a:custGeom>
              <a:avLst/>
              <a:gdLst/>
              <a:ahLst/>
              <a:cxnLst/>
              <a:rect l="l" t="t" r="r" b="b"/>
              <a:pathLst>
                <a:path w="1098550" h="703579">
                  <a:moveTo>
                    <a:pt x="0" y="703275"/>
                  </a:moveTo>
                  <a:lnTo>
                    <a:pt x="1098143" y="703275"/>
                  </a:lnTo>
                  <a:lnTo>
                    <a:pt x="1098143" y="0"/>
                  </a:lnTo>
                  <a:lnTo>
                    <a:pt x="0" y="0"/>
                  </a:lnTo>
                  <a:lnTo>
                    <a:pt x="0" y="703275"/>
                  </a:lnTo>
                  <a:close/>
                </a:path>
              </a:pathLst>
            </a:custGeom>
            <a:solidFill>
              <a:srgbClr val="556778"/>
            </a:solidFill>
          </p:spPr>
          <p:txBody>
            <a:bodyPr wrap="square" lIns="0" tIns="0" rIns="0" bIns="0" rtlCol="0"/>
            <a:lstStyle/>
            <a:p>
              <a:endParaRPr sz="1350" dirty="0"/>
            </a:p>
          </p:txBody>
        </p:sp>
        <p:sp>
          <p:nvSpPr>
            <p:cNvPr id="60" name="object 63">
              <a:extLst>
                <a:ext uri="{FF2B5EF4-FFF2-40B4-BE49-F238E27FC236}">
                  <a16:creationId xmlns:a16="http://schemas.microsoft.com/office/drawing/2014/main" id="{99FA43DA-4E3D-4255-9023-42401F893028}"/>
                </a:ext>
              </a:extLst>
            </p:cNvPr>
            <p:cNvSpPr txBox="1"/>
            <p:nvPr/>
          </p:nvSpPr>
          <p:spPr>
            <a:xfrm>
              <a:off x="6648933" y="3460427"/>
              <a:ext cx="1851932" cy="134236"/>
            </a:xfrm>
            <a:prstGeom prst="rect">
              <a:avLst/>
            </a:prstGeom>
            <a:solidFill>
              <a:srgbClr val="BDD631"/>
            </a:solidFill>
          </p:spPr>
          <p:txBody>
            <a:bodyPr vert="horz" wrap="square" lIns="0" tIns="12859" rIns="0" bIns="0" rtlCol="0">
              <a:spAutoFit/>
            </a:bodyPr>
            <a:lstStyle/>
            <a:p>
              <a:pPr marL="71436">
                <a:spcBef>
                  <a:spcPts val="101"/>
                </a:spcBef>
              </a:pPr>
              <a:r>
                <a:rPr sz="788" b="1" spc="-120" dirty="0">
                  <a:latin typeface="Arial"/>
                  <a:cs typeface="Arial"/>
                </a:rPr>
                <a:t>FAR </a:t>
              </a:r>
              <a:r>
                <a:rPr sz="788" b="1" spc="-86" dirty="0">
                  <a:latin typeface="Arial"/>
                  <a:cs typeface="Arial"/>
                </a:rPr>
                <a:t>DR</a:t>
              </a:r>
              <a:r>
                <a:rPr sz="788" b="1" spc="-83" dirty="0">
                  <a:latin typeface="Arial"/>
                  <a:cs typeface="Arial"/>
                </a:rPr>
                <a:t> </a:t>
              </a:r>
              <a:r>
                <a:rPr sz="788" b="1" spc="-101" dirty="0">
                  <a:latin typeface="Arial"/>
                  <a:cs typeface="Arial"/>
                </a:rPr>
                <a:t>READY</a:t>
              </a:r>
              <a:endParaRPr sz="788" dirty="0">
                <a:latin typeface="Arial"/>
                <a:cs typeface="Arial"/>
              </a:endParaRPr>
            </a:p>
          </p:txBody>
        </p:sp>
        <p:sp>
          <p:nvSpPr>
            <p:cNvPr id="61" name="object 64">
              <a:extLst>
                <a:ext uri="{FF2B5EF4-FFF2-40B4-BE49-F238E27FC236}">
                  <a16:creationId xmlns:a16="http://schemas.microsoft.com/office/drawing/2014/main" id="{79A77E57-0EC4-4C13-9748-47B7F863D94D}"/>
                </a:ext>
              </a:extLst>
            </p:cNvPr>
            <p:cNvSpPr txBox="1"/>
            <p:nvPr/>
          </p:nvSpPr>
          <p:spPr>
            <a:xfrm>
              <a:off x="6648933" y="4111969"/>
              <a:ext cx="1851932" cy="345286"/>
            </a:xfrm>
            <a:prstGeom prst="rect">
              <a:avLst/>
            </a:prstGeom>
          </p:spPr>
          <p:txBody>
            <a:bodyPr vert="horz" wrap="square" lIns="0" tIns="21907" rIns="0" bIns="0" rtlCol="0">
              <a:spAutoFit/>
            </a:bodyPr>
            <a:lstStyle/>
            <a:p>
              <a:pPr marL="154778" marR="201449" indent="18574">
                <a:spcBef>
                  <a:spcPts val="172"/>
                </a:spcBef>
              </a:pPr>
              <a:r>
                <a:rPr sz="1050" b="1" spc="-19" dirty="0">
                  <a:solidFill>
                    <a:srgbClr val="FFFFFF"/>
                  </a:solidFill>
                  <a:latin typeface="Arial"/>
                  <a:cs typeface="Arial"/>
                </a:rPr>
                <a:t>Hyderabad</a:t>
              </a:r>
              <a:r>
                <a:rPr lang="en-IN" sz="1050" b="1" spc="-19" dirty="0">
                  <a:solidFill>
                    <a:srgbClr val="FFFFFF"/>
                  </a:solidFill>
                  <a:latin typeface="Arial"/>
                  <a:cs typeface="Arial"/>
                </a:rPr>
                <a:t> </a:t>
              </a:r>
              <a:r>
                <a:rPr sz="1050" b="1" spc="-4" dirty="0">
                  <a:solidFill>
                    <a:srgbClr val="FFFFFF"/>
                  </a:solidFill>
                  <a:latin typeface="Arial"/>
                  <a:cs typeface="Arial"/>
                </a:rPr>
                <a:t>Data</a:t>
              </a:r>
              <a:r>
                <a:rPr sz="1050" b="1" spc="-86" dirty="0">
                  <a:solidFill>
                    <a:srgbClr val="FFFFFF"/>
                  </a:solidFill>
                  <a:latin typeface="Arial"/>
                  <a:cs typeface="Arial"/>
                </a:rPr>
                <a:t> </a:t>
              </a:r>
              <a:r>
                <a:rPr sz="1050" b="1" spc="-23" dirty="0">
                  <a:solidFill>
                    <a:srgbClr val="FFFFFF"/>
                  </a:solidFill>
                  <a:latin typeface="Arial"/>
                  <a:cs typeface="Arial"/>
                </a:rPr>
                <a:t>Center</a:t>
              </a:r>
              <a:endParaRPr sz="1050" dirty="0">
                <a:latin typeface="Arial"/>
                <a:cs typeface="Arial"/>
              </a:endParaRPr>
            </a:p>
          </p:txBody>
        </p:sp>
        <p:sp>
          <p:nvSpPr>
            <p:cNvPr id="63" name="object 66">
              <a:extLst>
                <a:ext uri="{FF2B5EF4-FFF2-40B4-BE49-F238E27FC236}">
                  <a16:creationId xmlns:a16="http://schemas.microsoft.com/office/drawing/2014/main" id="{A6E7EE57-31BD-46B1-8625-4690943A9989}"/>
                </a:ext>
              </a:extLst>
            </p:cNvPr>
            <p:cNvSpPr/>
            <p:nvPr/>
          </p:nvSpPr>
          <p:spPr>
            <a:xfrm>
              <a:off x="7638079" y="3260513"/>
              <a:ext cx="864791" cy="184968"/>
            </a:xfrm>
            <a:prstGeom prst="rect">
              <a:avLst/>
            </a:prstGeom>
            <a:blipFill>
              <a:blip r:embed="rId3" cstate="print"/>
              <a:stretch>
                <a:fillRect/>
              </a:stretch>
            </a:blipFill>
          </p:spPr>
          <p:txBody>
            <a:bodyPr wrap="square" lIns="0" tIns="0" rIns="0" bIns="0" rtlCol="0"/>
            <a:lstStyle/>
            <a:p>
              <a:endParaRPr sz="1350" dirty="0"/>
            </a:p>
          </p:txBody>
        </p:sp>
        <p:sp>
          <p:nvSpPr>
            <p:cNvPr id="64" name="object 67">
              <a:extLst>
                <a:ext uri="{FF2B5EF4-FFF2-40B4-BE49-F238E27FC236}">
                  <a16:creationId xmlns:a16="http://schemas.microsoft.com/office/drawing/2014/main" id="{9CA015DB-7C13-470F-B6C3-AE5B1BACA787}"/>
                </a:ext>
              </a:extLst>
            </p:cNvPr>
            <p:cNvSpPr/>
            <p:nvPr/>
          </p:nvSpPr>
          <p:spPr>
            <a:xfrm>
              <a:off x="6072692" y="2741553"/>
              <a:ext cx="42819" cy="821"/>
            </a:xfrm>
            <a:custGeom>
              <a:avLst/>
              <a:gdLst/>
              <a:ahLst/>
              <a:cxnLst/>
              <a:rect l="l" t="t" r="r" b="b"/>
              <a:pathLst>
                <a:path w="25400" h="635">
                  <a:moveTo>
                    <a:pt x="0" y="101"/>
                  </a:moveTo>
                  <a:lnTo>
                    <a:pt x="8445" y="25"/>
                  </a:lnTo>
                  <a:lnTo>
                    <a:pt x="16903" y="0"/>
                  </a:lnTo>
                  <a:lnTo>
                    <a:pt x="25361" y="38"/>
                  </a:lnTo>
                </a:path>
              </a:pathLst>
            </a:custGeom>
            <a:ln w="12700">
              <a:solidFill>
                <a:srgbClr val="556778"/>
              </a:solidFill>
            </a:ln>
          </p:spPr>
          <p:txBody>
            <a:bodyPr wrap="square" lIns="0" tIns="0" rIns="0" bIns="0" rtlCol="0"/>
            <a:lstStyle/>
            <a:p>
              <a:endParaRPr sz="1350" dirty="0"/>
            </a:p>
          </p:txBody>
        </p:sp>
        <p:sp>
          <p:nvSpPr>
            <p:cNvPr id="65" name="object 68">
              <a:extLst>
                <a:ext uri="{FF2B5EF4-FFF2-40B4-BE49-F238E27FC236}">
                  <a16:creationId xmlns:a16="http://schemas.microsoft.com/office/drawing/2014/main" id="{9D74F503-8DC1-4D94-B45D-02A46EE201F6}"/>
                </a:ext>
              </a:extLst>
            </p:cNvPr>
            <p:cNvSpPr/>
            <p:nvPr/>
          </p:nvSpPr>
          <p:spPr>
            <a:xfrm>
              <a:off x="6205776" y="2742866"/>
              <a:ext cx="1124005" cy="522553"/>
            </a:xfrm>
            <a:custGeom>
              <a:avLst/>
              <a:gdLst/>
              <a:ahLst/>
              <a:cxnLst/>
              <a:rect l="l" t="t" r="r" b="b"/>
              <a:pathLst>
                <a:path w="666750" h="404494">
                  <a:moveTo>
                    <a:pt x="0" y="0"/>
                  </a:moveTo>
                  <a:lnTo>
                    <a:pt x="47497" y="2353"/>
                  </a:lnTo>
                  <a:lnTo>
                    <a:pt x="94713" y="6323"/>
                  </a:lnTo>
                  <a:lnTo>
                    <a:pt x="141497" y="12121"/>
                  </a:lnTo>
                  <a:lnTo>
                    <a:pt x="187697" y="19960"/>
                  </a:lnTo>
                  <a:lnTo>
                    <a:pt x="233161" y="30051"/>
                  </a:lnTo>
                  <a:lnTo>
                    <a:pt x="277739" y="42606"/>
                  </a:lnTo>
                  <a:lnTo>
                    <a:pt x="321277" y="57837"/>
                  </a:lnTo>
                  <a:lnTo>
                    <a:pt x="363626" y="75956"/>
                  </a:lnTo>
                  <a:lnTo>
                    <a:pt x="404632" y="97174"/>
                  </a:lnTo>
                  <a:lnTo>
                    <a:pt x="444146" y="121705"/>
                  </a:lnTo>
                  <a:lnTo>
                    <a:pt x="482014" y="149759"/>
                  </a:lnTo>
                  <a:lnTo>
                    <a:pt x="518086" y="181549"/>
                  </a:lnTo>
                  <a:lnTo>
                    <a:pt x="552209" y="217286"/>
                  </a:lnTo>
                  <a:lnTo>
                    <a:pt x="584233" y="257183"/>
                  </a:lnTo>
                  <a:lnTo>
                    <a:pt x="614006" y="301451"/>
                  </a:lnTo>
                  <a:lnTo>
                    <a:pt x="641375" y="350302"/>
                  </a:lnTo>
                  <a:lnTo>
                    <a:pt x="666191" y="403948"/>
                  </a:lnTo>
                </a:path>
              </a:pathLst>
            </a:custGeom>
            <a:ln w="12700">
              <a:solidFill>
                <a:srgbClr val="556778"/>
              </a:solidFill>
              <a:prstDash val="dash"/>
            </a:ln>
          </p:spPr>
          <p:txBody>
            <a:bodyPr wrap="square" lIns="0" tIns="0" rIns="0" bIns="0" rtlCol="0"/>
            <a:lstStyle/>
            <a:p>
              <a:endParaRPr sz="1350" dirty="0"/>
            </a:p>
          </p:txBody>
        </p:sp>
        <p:sp>
          <p:nvSpPr>
            <p:cNvPr id="66" name="object 69">
              <a:extLst>
                <a:ext uri="{FF2B5EF4-FFF2-40B4-BE49-F238E27FC236}">
                  <a16:creationId xmlns:a16="http://schemas.microsoft.com/office/drawing/2014/main" id="{C7BB9407-C63D-47B1-9AAE-4FBC97BD49FE}"/>
                </a:ext>
              </a:extLst>
            </p:cNvPr>
            <p:cNvSpPr/>
            <p:nvPr/>
          </p:nvSpPr>
          <p:spPr>
            <a:xfrm>
              <a:off x="7345687" y="3296936"/>
              <a:ext cx="14987" cy="31173"/>
            </a:xfrm>
            <a:custGeom>
              <a:avLst/>
              <a:gdLst/>
              <a:ahLst/>
              <a:cxnLst/>
              <a:rect l="l" t="t" r="r" b="b"/>
              <a:pathLst>
                <a:path w="8889" h="24130">
                  <a:moveTo>
                    <a:pt x="0" y="0"/>
                  </a:moveTo>
                  <a:lnTo>
                    <a:pt x="2984" y="7810"/>
                  </a:lnTo>
                  <a:lnTo>
                    <a:pt x="5892" y="15760"/>
                  </a:lnTo>
                  <a:lnTo>
                    <a:pt x="8724" y="23850"/>
                  </a:lnTo>
                </a:path>
              </a:pathLst>
            </a:custGeom>
            <a:ln w="12700">
              <a:solidFill>
                <a:srgbClr val="556778"/>
              </a:solidFill>
            </a:ln>
          </p:spPr>
          <p:txBody>
            <a:bodyPr wrap="square" lIns="0" tIns="0" rIns="0" bIns="0" rtlCol="0"/>
            <a:lstStyle/>
            <a:p>
              <a:endParaRPr sz="1350" dirty="0"/>
            </a:p>
          </p:txBody>
        </p:sp>
        <p:sp>
          <p:nvSpPr>
            <p:cNvPr id="67" name="object 70">
              <a:extLst>
                <a:ext uri="{FF2B5EF4-FFF2-40B4-BE49-F238E27FC236}">
                  <a16:creationId xmlns:a16="http://schemas.microsoft.com/office/drawing/2014/main" id="{5CD5F528-31E5-44D7-ACBF-ED9533F7F5A2}"/>
                </a:ext>
              </a:extLst>
            </p:cNvPr>
            <p:cNvSpPr/>
            <p:nvPr/>
          </p:nvSpPr>
          <p:spPr>
            <a:xfrm>
              <a:off x="5955133" y="2671612"/>
              <a:ext cx="167402" cy="141983"/>
            </a:xfrm>
            <a:prstGeom prst="rect">
              <a:avLst/>
            </a:prstGeom>
            <a:blipFill>
              <a:blip r:embed="rId15" cstate="print"/>
              <a:stretch>
                <a:fillRect/>
              </a:stretch>
            </a:blipFill>
          </p:spPr>
          <p:txBody>
            <a:bodyPr wrap="square" lIns="0" tIns="0" rIns="0" bIns="0" rtlCol="0"/>
            <a:lstStyle/>
            <a:p>
              <a:endParaRPr sz="1350" dirty="0"/>
            </a:p>
          </p:txBody>
        </p:sp>
        <p:sp>
          <p:nvSpPr>
            <p:cNvPr id="68" name="object 71">
              <a:extLst>
                <a:ext uri="{FF2B5EF4-FFF2-40B4-BE49-F238E27FC236}">
                  <a16:creationId xmlns:a16="http://schemas.microsoft.com/office/drawing/2014/main" id="{3CA53830-5AF6-4204-985D-4E15F9454037}"/>
                </a:ext>
              </a:extLst>
            </p:cNvPr>
            <p:cNvSpPr/>
            <p:nvPr/>
          </p:nvSpPr>
          <p:spPr>
            <a:xfrm>
              <a:off x="7253797" y="3269324"/>
              <a:ext cx="180910" cy="146839"/>
            </a:xfrm>
            <a:custGeom>
              <a:avLst/>
              <a:gdLst/>
              <a:ahLst/>
              <a:cxnLst/>
              <a:rect l="l" t="t" r="r" b="b"/>
              <a:pathLst>
                <a:path w="107314" h="113664">
                  <a:moveTo>
                    <a:pt x="0" y="34340"/>
                  </a:moveTo>
                  <a:lnTo>
                    <a:pt x="22431" y="50177"/>
                  </a:lnTo>
                  <a:lnTo>
                    <a:pt x="44872" y="69892"/>
                  </a:lnTo>
                  <a:lnTo>
                    <a:pt x="65965" y="91567"/>
                  </a:lnTo>
                  <a:lnTo>
                    <a:pt x="84353" y="113284"/>
                  </a:lnTo>
                  <a:lnTo>
                    <a:pt x="86647" y="84926"/>
                  </a:lnTo>
                  <a:lnTo>
                    <a:pt x="91174" y="55027"/>
                  </a:lnTo>
                  <a:lnTo>
                    <a:pt x="95482" y="36512"/>
                  </a:lnTo>
                  <a:lnTo>
                    <a:pt x="59702" y="36512"/>
                  </a:lnTo>
                  <a:lnTo>
                    <a:pt x="0" y="34340"/>
                  </a:lnTo>
                  <a:close/>
                </a:path>
                <a:path w="107314" h="113664">
                  <a:moveTo>
                    <a:pt x="106959" y="0"/>
                  </a:moveTo>
                  <a:lnTo>
                    <a:pt x="59702" y="36512"/>
                  </a:lnTo>
                  <a:lnTo>
                    <a:pt x="95482" y="36512"/>
                  </a:lnTo>
                  <a:lnTo>
                    <a:pt x="97942" y="25935"/>
                  </a:lnTo>
                  <a:lnTo>
                    <a:pt x="106959" y="0"/>
                  </a:lnTo>
                  <a:close/>
                </a:path>
              </a:pathLst>
            </a:custGeom>
            <a:solidFill>
              <a:srgbClr val="556778"/>
            </a:solidFill>
          </p:spPr>
          <p:txBody>
            <a:bodyPr wrap="square" lIns="0" tIns="0" rIns="0" bIns="0" rtlCol="0"/>
            <a:lstStyle/>
            <a:p>
              <a:endParaRPr sz="1350" dirty="0"/>
            </a:p>
          </p:txBody>
        </p:sp>
        <p:sp>
          <p:nvSpPr>
            <p:cNvPr id="69" name="object 72">
              <a:extLst>
                <a:ext uri="{FF2B5EF4-FFF2-40B4-BE49-F238E27FC236}">
                  <a16:creationId xmlns:a16="http://schemas.microsoft.com/office/drawing/2014/main" id="{9FCAA428-3FCA-4AE7-A181-6CE7DA8E8E85}"/>
                </a:ext>
              </a:extLst>
            </p:cNvPr>
            <p:cNvSpPr/>
            <p:nvPr/>
          </p:nvSpPr>
          <p:spPr>
            <a:xfrm>
              <a:off x="6072629" y="2383183"/>
              <a:ext cx="42819" cy="4102"/>
            </a:xfrm>
            <a:custGeom>
              <a:avLst/>
              <a:gdLst/>
              <a:ahLst/>
              <a:cxnLst/>
              <a:rect l="l" t="t" r="r" b="b"/>
              <a:pathLst>
                <a:path w="25400" h="3175">
                  <a:moveTo>
                    <a:pt x="0" y="3035"/>
                  </a:moveTo>
                  <a:lnTo>
                    <a:pt x="8356" y="2197"/>
                  </a:lnTo>
                  <a:lnTo>
                    <a:pt x="16751" y="1168"/>
                  </a:lnTo>
                  <a:lnTo>
                    <a:pt x="25171" y="0"/>
                  </a:lnTo>
                </a:path>
              </a:pathLst>
            </a:custGeom>
            <a:ln w="12700">
              <a:solidFill>
                <a:srgbClr val="AEBF37"/>
              </a:solidFill>
            </a:ln>
          </p:spPr>
          <p:txBody>
            <a:bodyPr wrap="square" lIns="0" tIns="0" rIns="0" bIns="0" rtlCol="0"/>
            <a:lstStyle/>
            <a:p>
              <a:endParaRPr sz="1350" dirty="0"/>
            </a:p>
          </p:txBody>
        </p:sp>
        <p:sp>
          <p:nvSpPr>
            <p:cNvPr id="70" name="object 73">
              <a:extLst>
                <a:ext uri="{FF2B5EF4-FFF2-40B4-BE49-F238E27FC236}">
                  <a16:creationId xmlns:a16="http://schemas.microsoft.com/office/drawing/2014/main" id="{A8DD0D6B-E906-4785-8925-0F714831FB36}"/>
                </a:ext>
              </a:extLst>
            </p:cNvPr>
            <p:cNvSpPr/>
            <p:nvPr/>
          </p:nvSpPr>
          <p:spPr>
            <a:xfrm>
              <a:off x="6196376" y="2308109"/>
              <a:ext cx="1244969" cy="130433"/>
            </a:xfrm>
            <a:custGeom>
              <a:avLst/>
              <a:gdLst/>
              <a:ahLst/>
              <a:cxnLst/>
              <a:rect l="l" t="t" r="r" b="b"/>
              <a:pathLst>
                <a:path w="738504" h="100964">
                  <a:moveTo>
                    <a:pt x="0" y="50099"/>
                  </a:moveTo>
                  <a:lnTo>
                    <a:pt x="35320" y="43036"/>
                  </a:lnTo>
                  <a:lnTo>
                    <a:pt x="71392" y="35359"/>
                  </a:lnTo>
                  <a:lnTo>
                    <a:pt x="108363" y="27493"/>
                  </a:lnTo>
                  <a:lnTo>
                    <a:pt x="146382" y="19859"/>
                  </a:lnTo>
                  <a:lnTo>
                    <a:pt x="185596" y="12882"/>
                  </a:lnTo>
                  <a:lnTo>
                    <a:pt x="226155" y="6984"/>
                  </a:lnTo>
                  <a:lnTo>
                    <a:pt x="268205" y="2589"/>
                  </a:lnTo>
                  <a:lnTo>
                    <a:pt x="311896" y="119"/>
                  </a:lnTo>
                  <a:lnTo>
                    <a:pt x="357375" y="0"/>
                  </a:lnTo>
                  <a:lnTo>
                    <a:pt x="404791" y="2652"/>
                  </a:lnTo>
                  <a:lnTo>
                    <a:pt x="454292" y="8500"/>
                  </a:lnTo>
                  <a:lnTo>
                    <a:pt x="506027" y="17968"/>
                  </a:lnTo>
                  <a:lnTo>
                    <a:pt x="560143" y="31477"/>
                  </a:lnTo>
                  <a:lnTo>
                    <a:pt x="616789" y="49453"/>
                  </a:lnTo>
                  <a:lnTo>
                    <a:pt x="676113" y="72316"/>
                  </a:lnTo>
                  <a:lnTo>
                    <a:pt x="738263" y="100492"/>
                  </a:lnTo>
                </a:path>
              </a:pathLst>
            </a:custGeom>
            <a:ln w="12700">
              <a:solidFill>
                <a:srgbClr val="AEBF37"/>
              </a:solidFill>
              <a:prstDash val="dash"/>
            </a:ln>
          </p:spPr>
          <p:txBody>
            <a:bodyPr wrap="square" lIns="0" tIns="0" rIns="0" bIns="0" rtlCol="0"/>
            <a:lstStyle/>
            <a:p>
              <a:endParaRPr sz="1350" dirty="0"/>
            </a:p>
          </p:txBody>
        </p:sp>
        <p:sp>
          <p:nvSpPr>
            <p:cNvPr id="71" name="object 74">
              <a:extLst>
                <a:ext uri="{FF2B5EF4-FFF2-40B4-BE49-F238E27FC236}">
                  <a16:creationId xmlns:a16="http://schemas.microsoft.com/office/drawing/2014/main" id="{51EE76FD-3E03-4E01-905C-CB7810A17800}"/>
                </a:ext>
              </a:extLst>
            </p:cNvPr>
            <p:cNvSpPr/>
            <p:nvPr/>
          </p:nvSpPr>
          <p:spPr>
            <a:xfrm>
              <a:off x="7478086" y="2452123"/>
              <a:ext cx="38537" cy="15587"/>
            </a:xfrm>
            <a:custGeom>
              <a:avLst/>
              <a:gdLst/>
              <a:ahLst/>
              <a:cxnLst/>
              <a:rect l="l" t="t" r="r" b="b"/>
              <a:pathLst>
                <a:path w="22860" h="12064">
                  <a:moveTo>
                    <a:pt x="0" y="0"/>
                  </a:moveTo>
                  <a:lnTo>
                    <a:pt x="7442" y="3797"/>
                  </a:lnTo>
                  <a:lnTo>
                    <a:pt x="14947" y="7708"/>
                  </a:lnTo>
                  <a:lnTo>
                    <a:pt x="22517" y="11747"/>
                  </a:lnTo>
                </a:path>
              </a:pathLst>
            </a:custGeom>
            <a:ln w="12699">
              <a:solidFill>
                <a:srgbClr val="AEBF37"/>
              </a:solidFill>
            </a:ln>
          </p:spPr>
          <p:txBody>
            <a:bodyPr wrap="square" lIns="0" tIns="0" rIns="0" bIns="0" rtlCol="0"/>
            <a:lstStyle/>
            <a:p>
              <a:endParaRPr sz="1350" dirty="0"/>
            </a:p>
          </p:txBody>
        </p:sp>
        <p:sp>
          <p:nvSpPr>
            <p:cNvPr id="72" name="object 75">
              <a:extLst>
                <a:ext uri="{FF2B5EF4-FFF2-40B4-BE49-F238E27FC236}">
                  <a16:creationId xmlns:a16="http://schemas.microsoft.com/office/drawing/2014/main" id="{03A6BD26-B082-4792-8642-6FCA58B4D8D7}"/>
                </a:ext>
              </a:extLst>
            </p:cNvPr>
            <p:cNvSpPr/>
            <p:nvPr/>
          </p:nvSpPr>
          <p:spPr>
            <a:xfrm>
              <a:off x="5955133" y="2313487"/>
              <a:ext cx="170549" cy="141852"/>
            </a:xfrm>
            <a:prstGeom prst="rect">
              <a:avLst/>
            </a:prstGeom>
            <a:blipFill>
              <a:blip r:embed="rId16" cstate="print"/>
              <a:stretch>
                <a:fillRect/>
              </a:stretch>
            </a:blipFill>
          </p:spPr>
          <p:txBody>
            <a:bodyPr wrap="square" lIns="0" tIns="0" rIns="0" bIns="0" rtlCol="0"/>
            <a:lstStyle/>
            <a:p>
              <a:endParaRPr sz="1350" dirty="0"/>
            </a:p>
          </p:txBody>
        </p:sp>
        <p:sp>
          <p:nvSpPr>
            <p:cNvPr id="73" name="object 76">
              <a:extLst>
                <a:ext uri="{FF2B5EF4-FFF2-40B4-BE49-F238E27FC236}">
                  <a16:creationId xmlns:a16="http://schemas.microsoft.com/office/drawing/2014/main" id="{2FBB788F-FEF0-4440-8FC4-451AB2314540}"/>
                </a:ext>
              </a:extLst>
            </p:cNvPr>
            <p:cNvSpPr/>
            <p:nvPr/>
          </p:nvSpPr>
          <p:spPr>
            <a:xfrm>
              <a:off x="7426144" y="2386217"/>
              <a:ext cx="194828" cy="127152"/>
            </a:xfrm>
            <a:custGeom>
              <a:avLst/>
              <a:gdLst/>
              <a:ahLst/>
              <a:cxnLst/>
              <a:rect l="l" t="t" r="r" b="b"/>
              <a:pathLst>
                <a:path w="115570" h="98425">
                  <a:moveTo>
                    <a:pt x="54140" y="0"/>
                  </a:moveTo>
                  <a:lnTo>
                    <a:pt x="44881" y="59004"/>
                  </a:lnTo>
                  <a:lnTo>
                    <a:pt x="0" y="98424"/>
                  </a:lnTo>
                  <a:lnTo>
                    <a:pt x="27188" y="94531"/>
                  </a:lnTo>
                  <a:lnTo>
                    <a:pt x="57042" y="93443"/>
                  </a:lnTo>
                  <a:lnTo>
                    <a:pt x="111991" y="93443"/>
                  </a:lnTo>
                  <a:lnTo>
                    <a:pt x="97724" y="75671"/>
                  </a:lnTo>
                  <a:lnTo>
                    <a:pt x="80473" y="50836"/>
                  </a:lnTo>
                  <a:lnTo>
                    <a:pt x="65404" y="25046"/>
                  </a:lnTo>
                  <a:lnTo>
                    <a:pt x="54140" y="0"/>
                  </a:lnTo>
                  <a:close/>
                </a:path>
                <a:path w="115570" h="98425">
                  <a:moveTo>
                    <a:pt x="111991" y="93443"/>
                  </a:moveTo>
                  <a:lnTo>
                    <a:pt x="57042" y="93443"/>
                  </a:lnTo>
                  <a:lnTo>
                    <a:pt x="87257" y="94703"/>
                  </a:lnTo>
                  <a:lnTo>
                    <a:pt x="115531" y="97853"/>
                  </a:lnTo>
                  <a:lnTo>
                    <a:pt x="111991" y="93443"/>
                  </a:lnTo>
                  <a:close/>
                </a:path>
              </a:pathLst>
            </a:custGeom>
            <a:solidFill>
              <a:srgbClr val="AEBF37"/>
            </a:solidFill>
          </p:spPr>
          <p:txBody>
            <a:bodyPr wrap="square" lIns="0" tIns="0" rIns="0" bIns="0" rtlCol="0"/>
            <a:lstStyle/>
            <a:p>
              <a:endParaRPr sz="1350" dirty="0"/>
            </a:p>
          </p:txBody>
        </p:sp>
        <p:sp>
          <p:nvSpPr>
            <p:cNvPr id="74" name="object 77">
              <a:extLst>
                <a:ext uri="{FF2B5EF4-FFF2-40B4-BE49-F238E27FC236}">
                  <a16:creationId xmlns:a16="http://schemas.microsoft.com/office/drawing/2014/main" id="{474E46E2-DF12-4710-9FA9-9A18DF3CAB08}"/>
                </a:ext>
              </a:extLst>
            </p:cNvPr>
            <p:cNvSpPr/>
            <p:nvPr/>
          </p:nvSpPr>
          <p:spPr>
            <a:xfrm>
              <a:off x="6072629" y="2022663"/>
              <a:ext cx="42819" cy="4102"/>
            </a:xfrm>
            <a:custGeom>
              <a:avLst/>
              <a:gdLst/>
              <a:ahLst/>
              <a:cxnLst/>
              <a:rect l="l" t="t" r="r" b="b"/>
              <a:pathLst>
                <a:path w="25400" h="3175">
                  <a:moveTo>
                    <a:pt x="0" y="3035"/>
                  </a:moveTo>
                  <a:lnTo>
                    <a:pt x="8356" y="2197"/>
                  </a:lnTo>
                  <a:lnTo>
                    <a:pt x="16751" y="1168"/>
                  </a:lnTo>
                  <a:lnTo>
                    <a:pt x="25171" y="0"/>
                  </a:lnTo>
                </a:path>
              </a:pathLst>
            </a:custGeom>
            <a:ln w="12700">
              <a:solidFill>
                <a:srgbClr val="672A7A"/>
              </a:solidFill>
            </a:ln>
          </p:spPr>
          <p:txBody>
            <a:bodyPr wrap="square" lIns="0" tIns="0" rIns="0" bIns="0" rtlCol="0"/>
            <a:lstStyle/>
            <a:p>
              <a:endParaRPr sz="1350" dirty="0"/>
            </a:p>
          </p:txBody>
        </p:sp>
        <p:sp>
          <p:nvSpPr>
            <p:cNvPr id="75" name="object 78">
              <a:extLst>
                <a:ext uri="{FF2B5EF4-FFF2-40B4-BE49-F238E27FC236}">
                  <a16:creationId xmlns:a16="http://schemas.microsoft.com/office/drawing/2014/main" id="{4D05ABE0-040D-48E2-9825-FF29733480A4}"/>
                </a:ext>
              </a:extLst>
            </p:cNvPr>
            <p:cNvSpPr/>
            <p:nvPr/>
          </p:nvSpPr>
          <p:spPr>
            <a:xfrm>
              <a:off x="6196376" y="1947589"/>
              <a:ext cx="1244969" cy="130433"/>
            </a:xfrm>
            <a:custGeom>
              <a:avLst/>
              <a:gdLst/>
              <a:ahLst/>
              <a:cxnLst/>
              <a:rect l="l" t="t" r="r" b="b"/>
              <a:pathLst>
                <a:path w="738504" h="100964">
                  <a:moveTo>
                    <a:pt x="0" y="50099"/>
                  </a:moveTo>
                  <a:lnTo>
                    <a:pt x="35320" y="43036"/>
                  </a:lnTo>
                  <a:lnTo>
                    <a:pt x="71392" y="35359"/>
                  </a:lnTo>
                  <a:lnTo>
                    <a:pt x="108363" y="27493"/>
                  </a:lnTo>
                  <a:lnTo>
                    <a:pt x="146382" y="19859"/>
                  </a:lnTo>
                  <a:lnTo>
                    <a:pt x="185596" y="12882"/>
                  </a:lnTo>
                  <a:lnTo>
                    <a:pt x="226155" y="6984"/>
                  </a:lnTo>
                  <a:lnTo>
                    <a:pt x="268205" y="2589"/>
                  </a:lnTo>
                  <a:lnTo>
                    <a:pt x="311896" y="119"/>
                  </a:lnTo>
                  <a:lnTo>
                    <a:pt x="357375" y="0"/>
                  </a:lnTo>
                  <a:lnTo>
                    <a:pt x="404791" y="2652"/>
                  </a:lnTo>
                  <a:lnTo>
                    <a:pt x="454292" y="8500"/>
                  </a:lnTo>
                  <a:lnTo>
                    <a:pt x="506027" y="17968"/>
                  </a:lnTo>
                  <a:lnTo>
                    <a:pt x="560143" y="31477"/>
                  </a:lnTo>
                  <a:lnTo>
                    <a:pt x="616789" y="49453"/>
                  </a:lnTo>
                  <a:lnTo>
                    <a:pt x="676113" y="72316"/>
                  </a:lnTo>
                  <a:lnTo>
                    <a:pt x="738263" y="100492"/>
                  </a:lnTo>
                </a:path>
              </a:pathLst>
            </a:custGeom>
            <a:ln w="12700">
              <a:solidFill>
                <a:srgbClr val="672A7A"/>
              </a:solidFill>
              <a:prstDash val="dash"/>
            </a:ln>
          </p:spPr>
          <p:txBody>
            <a:bodyPr wrap="square" lIns="0" tIns="0" rIns="0" bIns="0" rtlCol="0"/>
            <a:lstStyle/>
            <a:p>
              <a:endParaRPr sz="1350" dirty="0"/>
            </a:p>
          </p:txBody>
        </p:sp>
        <p:sp>
          <p:nvSpPr>
            <p:cNvPr id="76" name="object 79">
              <a:extLst>
                <a:ext uri="{FF2B5EF4-FFF2-40B4-BE49-F238E27FC236}">
                  <a16:creationId xmlns:a16="http://schemas.microsoft.com/office/drawing/2014/main" id="{48A42FDC-BA66-4104-91E8-96966EC6059B}"/>
                </a:ext>
              </a:extLst>
            </p:cNvPr>
            <p:cNvSpPr/>
            <p:nvPr/>
          </p:nvSpPr>
          <p:spPr>
            <a:xfrm>
              <a:off x="7478086" y="2091602"/>
              <a:ext cx="38537" cy="15587"/>
            </a:xfrm>
            <a:custGeom>
              <a:avLst/>
              <a:gdLst/>
              <a:ahLst/>
              <a:cxnLst/>
              <a:rect l="l" t="t" r="r" b="b"/>
              <a:pathLst>
                <a:path w="22860" h="12064">
                  <a:moveTo>
                    <a:pt x="0" y="0"/>
                  </a:moveTo>
                  <a:lnTo>
                    <a:pt x="7442" y="3797"/>
                  </a:lnTo>
                  <a:lnTo>
                    <a:pt x="14947" y="7708"/>
                  </a:lnTo>
                  <a:lnTo>
                    <a:pt x="22517" y="11747"/>
                  </a:lnTo>
                </a:path>
              </a:pathLst>
            </a:custGeom>
            <a:ln w="12699">
              <a:solidFill>
                <a:srgbClr val="672A7A"/>
              </a:solidFill>
            </a:ln>
          </p:spPr>
          <p:txBody>
            <a:bodyPr wrap="square" lIns="0" tIns="0" rIns="0" bIns="0" rtlCol="0"/>
            <a:lstStyle/>
            <a:p>
              <a:endParaRPr sz="1350" dirty="0"/>
            </a:p>
          </p:txBody>
        </p:sp>
        <p:sp>
          <p:nvSpPr>
            <p:cNvPr id="77" name="object 80">
              <a:extLst>
                <a:ext uri="{FF2B5EF4-FFF2-40B4-BE49-F238E27FC236}">
                  <a16:creationId xmlns:a16="http://schemas.microsoft.com/office/drawing/2014/main" id="{51A98389-A84F-473E-A544-87CB6284E2A9}"/>
                </a:ext>
              </a:extLst>
            </p:cNvPr>
            <p:cNvSpPr/>
            <p:nvPr/>
          </p:nvSpPr>
          <p:spPr>
            <a:xfrm>
              <a:off x="5955133" y="1952966"/>
              <a:ext cx="170549" cy="141852"/>
            </a:xfrm>
            <a:prstGeom prst="rect">
              <a:avLst/>
            </a:prstGeom>
            <a:blipFill>
              <a:blip r:embed="rId17" cstate="print"/>
              <a:stretch>
                <a:fillRect/>
              </a:stretch>
            </a:blipFill>
          </p:spPr>
          <p:txBody>
            <a:bodyPr wrap="square" lIns="0" tIns="0" rIns="0" bIns="0" rtlCol="0"/>
            <a:lstStyle/>
            <a:p>
              <a:endParaRPr sz="1350" dirty="0"/>
            </a:p>
          </p:txBody>
        </p:sp>
        <p:sp>
          <p:nvSpPr>
            <p:cNvPr id="78" name="object 81">
              <a:extLst>
                <a:ext uri="{FF2B5EF4-FFF2-40B4-BE49-F238E27FC236}">
                  <a16:creationId xmlns:a16="http://schemas.microsoft.com/office/drawing/2014/main" id="{D7B584E4-4533-4C50-92B3-4F86E454F282}"/>
                </a:ext>
              </a:extLst>
            </p:cNvPr>
            <p:cNvSpPr/>
            <p:nvPr/>
          </p:nvSpPr>
          <p:spPr>
            <a:xfrm>
              <a:off x="7426144" y="2025698"/>
              <a:ext cx="194828" cy="127152"/>
            </a:xfrm>
            <a:custGeom>
              <a:avLst/>
              <a:gdLst/>
              <a:ahLst/>
              <a:cxnLst/>
              <a:rect l="l" t="t" r="r" b="b"/>
              <a:pathLst>
                <a:path w="115570" h="98425">
                  <a:moveTo>
                    <a:pt x="54140" y="0"/>
                  </a:moveTo>
                  <a:lnTo>
                    <a:pt x="44881" y="59004"/>
                  </a:lnTo>
                  <a:lnTo>
                    <a:pt x="0" y="98424"/>
                  </a:lnTo>
                  <a:lnTo>
                    <a:pt x="27188" y="94531"/>
                  </a:lnTo>
                  <a:lnTo>
                    <a:pt x="57042" y="93443"/>
                  </a:lnTo>
                  <a:lnTo>
                    <a:pt x="111991" y="93443"/>
                  </a:lnTo>
                  <a:lnTo>
                    <a:pt x="97724" y="75671"/>
                  </a:lnTo>
                  <a:lnTo>
                    <a:pt x="80473" y="50836"/>
                  </a:lnTo>
                  <a:lnTo>
                    <a:pt x="65404" y="25046"/>
                  </a:lnTo>
                  <a:lnTo>
                    <a:pt x="54140" y="0"/>
                  </a:lnTo>
                  <a:close/>
                </a:path>
                <a:path w="115570" h="98425">
                  <a:moveTo>
                    <a:pt x="111991" y="93443"/>
                  </a:moveTo>
                  <a:lnTo>
                    <a:pt x="57042" y="93443"/>
                  </a:lnTo>
                  <a:lnTo>
                    <a:pt x="87257" y="94703"/>
                  </a:lnTo>
                  <a:lnTo>
                    <a:pt x="115531" y="97853"/>
                  </a:lnTo>
                  <a:lnTo>
                    <a:pt x="111991" y="93443"/>
                  </a:lnTo>
                  <a:close/>
                </a:path>
              </a:pathLst>
            </a:custGeom>
            <a:solidFill>
              <a:srgbClr val="672A7A"/>
            </a:solidFill>
          </p:spPr>
          <p:txBody>
            <a:bodyPr wrap="square" lIns="0" tIns="0" rIns="0" bIns="0" rtlCol="0"/>
            <a:lstStyle/>
            <a:p>
              <a:endParaRPr sz="1350" dirty="0"/>
            </a:p>
          </p:txBody>
        </p:sp>
        <p:sp>
          <p:nvSpPr>
            <p:cNvPr id="79" name="object 82">
              <a:extLst>
                <a:ext uri="{FF2B5EF4-FFF2-40B4-BE49-F238E27FC236}">
                  <a16:creationId xmlns:a16="http://schemas.microsoft.com/office/drawing/2014/main" id="{30CFA69F-90A5-40F3-A6E9-4F883EEE24F7}"/>
                </a:ext>
              </a:extLst>
            </p:cNvPr>
            <p:cNvSpPr txBox="1"/>
            <p:nvPr/>
          </p:nvSpPr>
          <p:spPr>
            <a:xfrm rot="21480000">
              <a:off x="6462119" y="1827251"/>
              <a:ext cx="158040" cy="70019"/>
            </a:xfrm>
            <a:prstGeom prst="rect">
              <a:avLst/>
            </a:prstGeom>
          </p:spPr>
          <p:txBody>
            <a:bodyPr vert="horz" wrap="square" lIns="0" tIns="0" rIns="0" bIns="0" rtlCol="0">
              <a:spAutoFit/>
            </a:bodyPr>
            <a:lstStyle/>
            <a:p>
              <a:pPr>
                <a:lnSpc>
                  <a:spcPts val="450"/>
                </a:lnSpc>
              </a:pPr>
              <a:r>
                <a:rPr sz="750" spc="-11" dirty="0">
                  <a:solidFill>
                    <a:srgbClr val="231F20"/>
                  </a:solidFill>
                  <a:latin typeface="Arial"/>
                  <a:cs typeface="Arial"/>
                </a:rPr>
                <a:t>H</a:t>
              </a:r>
              <a:endParaRPr sz="750" dirty="0">
                <a:latin typeface="Arial"/>
                <a:cs typeface="Arial"/>
              </a:endParaRPr>
            </a:p>
          </p:txBody>
        </p:sp>
        <p:sp>
          <p:nvSpPr>
            <p:cNvPr id="80" name="object 83">
              <a:extLst>
                <a:ext uri="{FF2B5EF4-FFF2-40B4-BE49-F238E27FC236}">
                  <a16:creationId xmlns:a16="http://schemas.microsoft.com/office/drawing/2014/main" id="{8D50DB1C-9432-401F-BF4D-2A43E65BC511}"/>
                </a:ext>
              </a:extLst>
            </p:cNvPr>
            <p:cNvSpPr txBox="1"/>
            <p:nvPr/>
          </p:nvSpPr>
          <p:spPr>
            <a:xfrm rot="21540000">
              <a:off x="6546880" y="1824944"/>
              <a:ext cx="143144" cy="70019"/>
            </a:xfrm>
            <a:prstGeom prst="rect">
              <a:avLst/>
            </a:prstGeom>
          </p:spPr>
          <p:txBody>
            <a:bodyPr vert="horz" wrap="square" lIns="0" tIns="0" rIns="0" bIns="0" rtlCol="0">
              <a:spAutoFit/>
            </a:bodyPr>
            <a:lstStyle/>
            <a:p>
              <a:pPr>
                <a:lnSpc>
                  <a:spcPts val="450"/>
                </a:lnSpc>
              </a:pPr>
              <a:r>
                <a:rPr sz="750" spc="-11" dirty="0">
                  <a:solidFill>
                    <a:srgbClr val="231F20"/>
                  </a:solidFill>
                  <a:latin typeface="Arial"/>
                  <a:cs typeface="Arial"/>
                </a:rPr>
                <a:t>y</a:t>
              </a:r>
              <a:endParaRPr sz="750" dirty="0">
                <a:latin typeface="Arial"/>
                <a:cs typeface="Arial"/>
              </a:endParaRPr>
            </a:p>
          </p:txBody>
        </p:sp>
        <p:sp>
          <p:nvSpPr>
            <p:cNvPr id="81" name="object 84">
              <a:extLst>
                <a:ext uri="{FF2B5EF4-FFF2-40B4-BE49-F238E27FC236}">
                  <a16:creationId xmlns:a16="http://schemas.microsoft.com/office/drawing/2014/main" id="{F4A1DE86-5D94-4F45-88BC-9F7C326614CA}"/>
                </a:ext>
              </a:extLst>
            </p:cNvPr>
            <p:cNvSpPr txBox="1"/>
            <p:nvPr/>
          </p:nvSpPr>
          <p:spPr>
            <a:xfrm>
              <a:off x="6628281" y="1787825"/>
              <a:ext cx="420795" cy="116379"/>
            </a:xfrm>
            <a:prstGeom prst="rect">
              <a:avLst/>
            </a:prstGeom>
          </p:spPr>
          <p:txBody>
            <a:bodyPr vert="horz" wrap="square" lIns="0" tIns="953" rIns="0" bIns="0" rtlCol="0">
              <a:spAutoFit/>
            </a:bodyPr>
            <a:lstStyle/>
            <a:p>
              <a:pPr marL="9525">
                <a:spcBef>
                  <a:spcPts val="8"/>
                </a:spcBef>
              </a:pPr>
              <a:r>
                <a:rPr sz="750" dirty="0">
                  <a:solidFill>
                    <a:srgbClr val="231F20"/>
                  </a:solidFill>
                  <a:latin typeface="Arial"/>
                  <a:cs typeface="Arial"/>
                </a:rPr>
                <a:t>b</a:t>
              </a:r>
              <a:endParaRPr sz="750" dirty="0">
                <a:latin typeface="Arial"/>
                <a:cs typeface="Arial"/>
              </a:endParaRPr>
            </a:p>
          </p:txBody>
        </p:sp>
        <p:sp>
          <p:nvSpPr>
            <p:cNvPr id="82" name="object 85">
              <a:extLst>
                <a:ext uri="{FF2B5EF4-FFF2-40B4-BE49-F238E27FC236}">
                  <a16:creationId xmlns:a16="http://schemas.microsoft.com/office/drawing/2014/main" id="{E0C69820-853A-4B07-8501-F3E4572C928B}"/>
                </a:ext>
              </a:extLst>
            </p:cNvPr>
            <p:cNvSpPr txBox="1"/>
            <p:nvPr/>
          </p:nvSpPr>
          <p:spPr>
            <a:xfrm>
              <a:off x="6701238" y="1773035"/>
              <a:ext cx="92061" cy="125034"/>
            </a:xfrm>
            <a:prstGeom prst="rect">
              <a:avLst/>
            </a:prstGeom>
          </p:spPr>
          <p:txBody>
            <a:bodyPr vert="horz" wrap="square" lIns="0" tIns="9525" rIns="0" bIns="0" rtlCol="0">
              <a:spAutoFit/>
            </a:bodyPr>
            <a:lstStyle/>
            <a:p>
              <a:pPr marL="9525">
                <a:spcBef>
                  <a:spcPts val="75"/>
                </a:spcBef>
              </a:pPr>
              <a:r>
                <a:rPr sz="750" spc="15" dirty="0">
                  <a:solidFill>
                    <a:srgbClr val="231F20"/>
                  </a:solidFill>
                  <a:latin typeface="Arial"/>
                  <a:cs typeface="Arial"/>
                </a:rPr>
                <a:t>r</a:t>
              </a:r>
              <a:endParaRPr sz="750" dirty="0">
                <a:latin typeface="Arial"/>
                <a:cs typeface="Arial"/>
              </a:endParaRPr>
            </a:p>
          </p:txBody>
        </p:sp>
        <p:sp>
          <p:nvSpPr>
            <p:cNvPr id="83" name="object 86">
              <a:extLst>
                <a:ext uri="{FF2B5EF4-FFF2-40B4-BE49-F238E27FC236}">
                  <a16:creationId xmlns:a16="http://schemas.microsoft.com/office/drawing/2014/main" id="{0D8D59E5-5145-4575-8069-BDA4894AE19A}"/>
                </a:ext>
              </a:extLst>
            </p:cNvPr>
            <p:cNvSpPr txBox="1"/>
            <p:nvPr/>
          </p:nvSpPr>
          <p:spPr>
            <a:xfrm rot="60000">
              <a:off x="6722137" y="1829089"/>
              <a:ext cx="132944" cy="60401"/>
            </a:xfrm>
            <a:prstGeom prst="rect">
              <a:avLst/>
            </a:prstGeom>
          </p:spPr>
          <p:txBody>
            <a:bodyPr vert="horz" wrap="square" lIns="0" tIns="0" rIns="0" bIns="0" rtlCol="0">
              <a:spAutoFit/>
            </a:bodyPr>
            <a:lstStyle/>
            <a:p>
              <a:pPr>
                <a:lnSpc>
                  <a:spcPts val="446"/>
                </a:lnSpc>
              </a:pPr>
              <a:r>
                <a:rPr sz="750" spc="15" dirty="0">
                  <a:solidFill>
                    <a:srgbClr val="231F20"/>
                  </a:solidFill>
                  <a:latin typeface="Arial"/>
                  <a:cs typeface="Arial"/>
                </a:rPr>
                <a:t>i</a:t>
              </a:r>
              <a:endParaRPr sz="750" dirty="0">
                <a:latin typeface="Arial"/>
                <a:cs typeface="Arial"/>
              </a:endParaRPr>
            </a:p>
          </p:txBody>
        </p:sp>
        <p:sp>
          <p:nvSpPr>
            <p:cNvPr id="84" name="object 87">
              <a:extLst>
                <a:ext uri="{FF2B5EF4-FFF2-40B4-BE49-F238E27FC236}">
                  <a16:creationId xmlns:a16="http://schemas.microsoft.com/office/drawing/2014/main" id="{475BABDF-0F34-449B-A43E-F18AA1B62430}"/>
                </a:ext>
              </a:extLst>
            </p:cNvPr>
            <p:cNvSpPr txBox="1"/>
            <p:nvPr/>
          </p:nvSpPr>
          <p:spPr>
            <a:xfrm rot="120000">
              <a:off x="6768186" y="1830208"/>
              <a:ext cx="147123" cy="60401"/>
            </a:xfrm>
            <a:prstGeom prst="rect">
              <a:avLst/>
            </a:prstGeom>
          </p:spPr>
          <p:txBody>
            <a:bodyPr vert="horz" wrap="square" lIns="0" tIns="0" rIns="0" bIns="0" rtlCol="0">
              <a:spAutoFit/>
            </a:bodyPr>
            <a:lstStyle/>
            <a:p>
              <a:pPr>
                <a:lnSpc>
                  <a:spcPts val="446"/>
                </a:lnSpc>
              </a:pPr>
              <a:r>
                <a:rPr sz="750" dirty="0">
                  <a:solidFill>
                    <a:srgbClr val="231F20"/>
                  </a:solidFill>
                  <a:latin typeface="Arial"/>
                  <a:cs typeface="Arial"/>
                </a:rPr>
                <a:t>d</a:t>
              </a:r>
              <a:endParaRPr sz="750" dirty="0">
                <a:latin typeface="Arial"/>
                <a:cs typeface="Arial"/>
              </a:endParaRPr>
            </a:p>
          </p:txBody>
        </p:sp>
        <p:sp>
          <p:nvSpPr>
            <p:cNvPr id="85" name="object 88">
              <a:extLst>
                <a:ext uri="{FF2B5EF4-FFF2-40B4-BE49-F238E27FC236}">
                  <a16:creationId xmlns:a16="http://schemas.microsoft.com/office/drawing/2014/main" id="{668AD0A7-A78D-48E4-9F1C-88B3B35A5E96}"/>
                </a:ext>
              </a:extLst>
            </p:cNvPr>
            <p:cNvSpPr txBox="1"/>
            <p:nvPr/>
          </p:nvSpPr>
          <p:spPr>
            <a:xfrm rot="180000">
              <a:off x="6872020" y="1834420"/>
              <a:ext cx="150360" cy="60401"/>
            </a:xfrm>
            <a:prstGeom prst="rect">
              <a:avLst/>
            </a:prstGeom>
          </p:spPr>
          <p:txBody>
            <a:bodyPr vert="horz" wrap="square" lIns="0" tIns="0" rIns="0" bIns="0" rtlCol="0">
              <a:spAutoFit/>
            </a:bodyPr>
            <a:lstStyle/>
            <a:p>
              <a:pPr>
                <a:lnSpc>
                  <a:spcPts val="446"/>
                </a:lnSpc>
              </a:pPr>
              <a:r>
                <a:rPr sz="750" spc="-64" dirty="0">
                  <a:solidFill>
                    <a:srgbClr val="231F20"/>
                  </a:solidFill>
                  <a:latin typeface="Arial"/>
                  <a:cs typeface="Arial"/>
                </a:rPr>
                <a:t>C</a:t>
              </a:r>
              <a:endParaRPr sz="750" dirty="0">
                <a:latin typeface="Arial"/>
                <a:cs typeface="Arial"/>
              </a:endParaRPr>
            </a:p>
          </p:txBody>
        </p:sp>
        <p:sp>
          <p:nvSpPr>
            <p:cNvPr id="86" name="object 89">
              <a:extLst>
                <a:ext uri="{FF2B5EF4-FFF2-40B4-BE49-F238E27FC236}">
                  <a16:creationId xmlns:a16="http://schemas.microsoft.com/office/drawing/2014/main" id="{BE4F8B83-551E-4E19-AEAB-D026BDCA955B}"/>
                </a:ext>
              </a:extLst>
            </p:cNvPr>
            <p:cNvSpPr txBox="1"/>
            <p:nvPr/>
          </p:nvSpPr>
          <p:spPr>
            <a:xfrm rot="300000">
              <a:off x="6936393" y="1837795"/>
              <a:ext cx="132944" cy="60401"/>
            </a:xfrm>
            <a:prstGeom prst="rect">
              <a:avLst/>
            </a:prstGeom>
          </p:spPr>
          <p:txBody>
            <a:bodyPr vert="horz" wrap="square" lIns="0" tIns="0" rIns="0" bIns="0" rtlCol="0">
              <a:spAutoFit/>
            </a:bodyPr>
            <a:lstStyle/>
            <a:p>
              <a:pPr>
                <a:lnSpc>
                  <a:spcPts val="446"/>
                </a:lnSpc>
              </a:pPr>
              <a:r>
                <a:rPr sz="750" spc="15" dirty="0">
                  <a:solidFill>
                    <a:srgbClr val="231F20"/>
                  </a:solidFill>
                  <a:latin typeface="Arial"/>
                  <a:cs typeface="Arial"/>
                </a:rPr>
                <a:t>l</a:t>
              </a:r>
              <a:endParaRPr sz="750" dirty="0">
                <a:latin typeface="Arial"/>
                <a:cs typeface="Arial"/>
              </a:endParaRPr>
            </a:p>
          </p:txBody>
        </p:sp>
        <p:sp>
          <p:nvSpPr>
            <p:cNvPr id="87" name="object 90">
              <a:extLst>
                <a:ext uri="{FF2B5EF4-FFF2-40B4-BE49-F238E27FC236}">
                  <a16:creationId xmlns:a16="http://schemas.microsoft.com/office/drawing/2014/main" id="{C2E5B89D-7BEA-469E-ACB7-DA62B41CEBA9}"/>
                </a:ext>
              </a:extLst>
            </p:cNvPr>
            <p:cNvSpPr txBox="1"/>
            <p:nvPr/>
          </p:nvSpPr>
          <p:spPr>
            <a:xfrm rot="360000">
              <a:off x="6982459" y="1841821"/>
              <a:ext cx="146601" cy="60401"/>
            </a:xfrm>
            <a:prstGeom prst="rect">
              <a:avLst/>
            </a:prstGeom>
          </p:spPr>
          <p:txBody>
            <a:bodyPr vert="horz" wrap="square" lIns="0" tIns="0" rIns="0" bIns="0" rtlCol="0">
              <a:spAutoFit/>
            </a:bodyPr>
            <a:lstStyle/>
            <a:p>
              <a:pPr>
                <a:lnSpc>
                  <a:spcPts val="446"/>
                </a:lnSpc>
              </a:pPr>
              <a:r>
                <a:rPr sz="750" spc="-8" dirty="0">
                  <a:solidFill>
                    <a:srgbClr val="231F20"/>
                  </a:solidFill>
                  <a:latin typeface="Arial"/>
                  <a:cs typeface="Arial"/>
                </a:rPr>
                <a:t>o</a:t>
              </a:r>
              <a:endParaRPr sz="750" dirty="0">
                <a:latin typeface="Arial"/>
                <a:cs typeface="Arial"/>
              </a:endParaRPr>
            </a:p>
          </p:txBody>
        </p:sp>
        <p:sp>
          <p:nvSpPr>
            <p:cNvPr id="88" name="object 91">
              <a:extLst>
                <a:ext uri="{FF2B5EF4-FFF2-40B4-BE49-F238E27FC236}">
                  <a16:creationId xmlns:a16="http://schemas.microsoft.com/office/drawing/2014/main" id="{7102E3AD-632A-4818-BE67-6C435850DEC7}"/>
                </a:ext>
              </a:extLst>
            </p:cNvPr>
            <p:cNvSpPr txBox="1"/>
            <p:nvPr/>
          </p:nvSpPr>
          <p:spPr>
            <a:xfrm rot="420000">
              <a:off x="7054387" y="1848726"/>
              <a:ext cx="149257" cy="60401"/>
            </a:xfrm>
            <a:prstGeom prst="rect">
              <a:avLst/>
            </a:prstGeom>
          </p:spPr>
          <p:txBody>
            <a:bodyPr vert="horz" wrap="square" lIns="0" tIns="0" rIns="0" bIns="0" rtlCol="0">
              <a:spAutoFit/>
            </a:bodyPr>
            <a:lstStyle/>
            <a:p>
              <a:pPr>
                <a:lnSpc>
                  <a:spcPts val="446"/>
                </a:lnSpc>
              </a:pPr>
              <a:r>
                <a:rPr sz="750" spc="8" dirty="0">
                  <a:solidFill>
                    <a:srgbClr val="231F20"/>
                  </a:solidFill>
                  <a:latin typeface="Arial"/>
                  <a:cs typeface="Arial"/>
                </a:rPr>
                <a:t>u</a:t>
              </a:r>
              <a:endParaRPr sz="750" dirty="0">
                <a:latin typeface="Arial"/>
                <a:cs typeface="Arial"/>
              </a:endParaRPr>
            </a:p>
          </p:txBody>
        </p:sp>
        <p:sp>
          <p:nvSpPr>
            <p:cNvPr id="89" name="object 92">
              <a:extLst>
                <a:ext uri="{FF2B5EF4-FFF2-40B4-BE49-F238E27FC236}">
                  <a16:creationId xmlns:a16="http://schemas.microsoft.com/office/drawing/2014/main" id="{6220EFDD-D369-4658-BA0A-1B32810E0C5F}"/>
                </a:ext>
              </a:extLst>
            </p:cNvPr>
            <p:cNvSpPr txBox="1"/>
            <p:nvPr/>
          </p:nvSpPr>
          <p:spPr>
            <a:xfrm rot="540000">
              <a:off x="7129594" y="1857391"/>
              <a:ext cx="148178" cy="60401"/>
            </a:xfrm>
            <a:prstGeom prst="rect">
              <a:avLst/>
            </a:prstGeom>
          </p:spPr>
          <p:txBody>
            <a:bodyPr vert="horz" wrap="square" lIns="0" tIns="0" rIns="0" bIns="0" rtlCol="0">
              <a:spAutoFit/>
            </a:bodyPr>
            <a:lstStyle/>
            <a:p>
              <a:pPr>
                <a:lnSpc>
                  <a:spcPts val="446"/>
                </a:lnSpc>
              </a:pPr>
              <a:r>
                <a:rPr sz="750" dirty="0">
                  <a:solidFill>
                    <a:srgbClr val="231F20"/>
                  </a:solidFill>
                  <a:latin typeface="Arial"/>
                  <a:cs typeface="Arial"/>
                </a:rPr>
                <a:t>d</a:t>
              </a:r>
              <a:endParaRPr sz="750" dirty="0">
                <a:latin typeface="Arial"/>
                <a:cs typeface="Arial"/>
              </a:endParaRPr>
            </a:p>
          </p:txBody>
        </p:sp>
        <p:sp>
          <p:nvSpPr>
            <p:cNvPr id="90" name="object 93">
              <a:extLst>
                <a:ext uri="{FF2B5EF4-FFF2-40B4-BE49-F238E27FC236}">
                  <a16:creationId xmlns:a16="http://schemas.microsoft.com/office/drawing/2014/main" id="{64273DB9-584B-451D-B928-72C98EAAAA3A}"/>
                </a:ext>
              </a:extLst>
            </p:cNvPr>
            <p:cNvSpPr txBox="1"/>
            <p:nvPr/>
          </p:nvSpPr>
          <p:spPr>
            <a:xfrm rot="21480000">
              <a:off x="6466442" y="2194652"/>
              <a:ext cx="157417" cy="70019"/>
            </a:xfrm>
            <a:prstGeom prst="rect">
              <a:avLst/>
            </a:prstGeom>
          </p:spPr>
          <p:txBody>
            <a:bodyPr vert="horz" wrap="square" lIns="0" tIns="0" rIns="0" bIns="0" rtlCol="0">
              <a:spAutoFit/>
            </a:bodyPr>
            <a:lstStyle/>
            <a:p>
              <a:pPr>
                <a:lnSpc>
                  <a:spcPts val="450"/>
                </a:lnSpc>
              </a:pPr>
              <a:r>
                <a:rPr sz="750" spc="-11" dirty="0">
                  <a:solidFill>
                    <a:srgbClr val="231F20"/>
                  </a:solidFill>
                  <a:latin typeface="Arial"/>
                  <a:cs typeface="Arial"/>
                </a:rPr>
                <a:t>H</a:t>
              </a:r>
              <a:endParaRPr sz="750" dirty="0">
                <a:latin typeface="Arial"/>
                <a:cs typeface="Arial"/>
              </a:endParaRPr>
            </a:p>
          </p:txBody>
        </p:sp>
        <p:sp>
          <p:nvSpPr>
            <p:cNvPr id="91" name="object 94">
              <a:extLst>
                <a:ext uri="{FF2B5EF4-FFF2-40B4-BE49-F238E27FC236}">
                  <a16:creationId xmlns:a16="http://schemas.microsoft.com/office/drawing/2014/main" id="{B273557D-8548-4B74-9181-46E637AEDD2B}"/>
                </a:ext>
              </a:extLst>
            </p:cNvPr>
            <p:cNvSpPr txBox="1"/>
            <p:nvPr/>
          </p:nvSpPr>
          <p:spPr>
            <a:xfrm>
              <a:off x="6568803" y="2156931"/>
              <a:ext cx="107048" cy="116379"/>
            </a:xfrm>
            <a:prstGeom prst="rect">
              <a:avLst/>
            </a:prstGeom>
          </p:spPr>
          <p:txBody>
            <a:bodyPr vert="horz" wrap="square" lIns="0" tIns="953" rIns="0" bIns="0" rtlCol="0">
              <a:spAutoFit/>
            </a:bodyPr>
            <a:lstStyle/>
            <a:p>
              <a:pPr marL="9525">
                <a:spcBef>
                  <a:spcPts val="8"/>
                </a:spcBef>
              </a:pPr>
              <a:r>
                <a:rPr sz="750" spc="-11" dirty="0">
                  <a:solidFill>
                    <a:srgbClr val="231F20"/>
                  </a:solidFill>
                  <a:latin typeface="Arial"/>
                  <a:cs typeface="Arial"/>
                </a:rPr>
                <a:t>y</a:t>
              </a:r>
              <a:endParaRPr sz="750" dirty="0">
                <a:latin typeface="Arial"/>
                <a:cs typeface="Arial"/>
              </a:endParaRPr>
            </a:p>
          </p:txBody>
        </p:sp>
        <p:sp>
          <p:nvSpPr>
            <p:cNvPr id="92" name="object 95">
              <a:extLst>
                <a:ext uri="{FF2B5EF4-FFF2-40B4-BE49-F238E27FC236}">
                  <a16:creationId xmlns:a16="http://schemas.microsoft.com/office/drawing/2014/main" id="{A13C2918-60AD-4346-98F9-CE9062D70539}"/>
                </a:ext>
              </a:extLst>
            </p:cNvPr>
            <p:cNvSpPr txBox="1"/>
            <p:nvPr/>
          </p:nvSpPr>
          <p:spPr>
            <a:xfrm>
              <a:off x="6632458" y="2142003"/>
              <a:ext cx="115612" cy="125034"/>
            </a:xfrm>
            <a:prstGeom prst="rect">
              <a:avLst/>
            </a:prstGeom>
          </p:spPr>
          <p:txBody>
            <a:bodyPr vert="horz" wrap="square" lIns="0" tIns="9525" rIns="0" bIns="0" rtlCol="0">
              <a:spAutoFit/>
            </a:bodyPr>
            <a:lstStyle/>
            <a:p>
              <a:pPr marL="9525">
                <a:spcBef>
                  <a:spcPts val="75"/>
                </a:spcBef>
              </a:pPr>
              <a:r>
                <a:rPr sz="750" dirty="0">
                  <a:solidFill>
                    <a:srgbClr val="231F20"/>
                  </a:solidFill>
                  <a:latin typeface="Arial"/>
                  <a:cs typeface="Arial"/>
                </a:rPr>
                <a:t>b</a:t>
              </a:r>
              <a:endParaRPr sz="750" dirty="0">
                <a:latin typeface="Arial"/>
                <a:cs typeface="Arial"/>
              </a:endParaRPr>
            </a:p>
          </p:txBody>
        </p:sp>
        <p:sp>
          <p:nvSpPr>
            <p:cNvPr id="93" name="object 96">
              <a:extLst>
                <a:ext uri="{FF2B5EF4-FFF2-40B4-BE49-F238E27FC236}">
                  <a16:creationId xmlns:a16="http://schemas.microsoft.com/office/drawing/2014/main" id="{8413147A-510F-43D4-BF85-732E3BA288C9}"/>
                </a:ext>
              </a:extLst>
            </p:cNvPr>
            <p:cNvSpPr txBox="1"/>
            <p:nvPr/>
          </p:nvSpPr>
          <p:spPr>
            <a:xfrm rot="60000">
              <a:off x="6691757" y="2198578"/>
              <a:ext cx="153209" cy="60401"/>
            </a:xfrm>
            <a:prstGeom prst="rect">
              <a:avLst/>
            </a:prstGeom>
          </p:spPr>
          <p:txBody>
            <a:bodyPr vert="horz" wrap="square" lIns="0" tIns="0" rIns="0" bIns="0" rtlCol="0">
              <a:spAutoFit/>
            </a:bodyPr>
            <a:lstStyle/>
            <a:p>
              <a:pPr>
                <a:lnSpc>
                  <a:spcPts val="446"/>
                </a:lnSpc>
              </a:pPr>
              <a:r>
                <a:rPr sz="750" spc="11" dirty="0">
                  <a:solidFill>
                    <a:srgbClr val="231F20"/>
                  </a:solidFill>
                  <a:latin typeface="Arial"/>
                  <a:cs typeface="Arial"/>
                </a:rPr>
                <a:t>r</a:t>
              </a:r>
              <a:r>
                <a:rPr sz="750" spc="15" dirty="0">
                  <a:solidFill>
                    <a:srgbClr val="231F20"/>
                  </a:solidFill>
                  <a:latin typeface="Arial"/>
                  <a:cs typeface="Arial"/>
                </a:rPr>
                <a:t>i</a:t>
              </a:r>
              <a:endParaRPr sz="750" dirty="0">
                <a:latin typeface="Arial"/>
                <a:cs typeface="Arial"/>
              </a:endParaRPr>
            </a:p>
          </p:txBody>
        </p:sp>
        <p:sp>
          <p:nvSpPr>
            <p:cNvPr id="94" name="object 97">
              <a:extLst>
                <a:ext uri="{FF2B5EF4-FFF2-40B4-BE49-F238E27FC236}">
                  <a16:creationId xmlns:a16="http://schemas.microsoft.com/office/drawing/2014/main" id="{8D382B6E-555C-4016-B87B-4E6221DE23CC}"/>
                </a:ext>
              </a:extLst>
            </p:cNvPr>
            <p:cNvSpPr txBox="1"/>
            <p:nvPr/>
          </p:nvSpPr>
          <p:spPr>
            <a:xfrm rot="120000">
              <a:off x="6771451" y="2200618"/>
              <a:ext cx="148178" cy="60401"/>
            </a:xfrm>
            <a:prstGeom prst="rect">
              <a:avLst/>
            </a:prstGeom>
          </p:spPr>
          <p:txBody>
            <a:bodyPr vert="horz" wrap="square" lIns="0" tIns="0" rIns="0" bIns="0" rtlCol="0">
              <a:spAutoFit/>
            </a:bodyPr>
            <a:lstStyle/>
            <a:p>
              <a:pPr>
                <a:lnSpc>
                  <a:spcPts val="446"/>
                </a:lnSpc>
              </a:pPr>
              <a:r>
                <a:rPr sz="750" dirty="0">
                  <a:solidFill>
                    <a:srgbClr val="231F20"/>
                  </a:solidFill>
                  <a:latin typeface="Arial"/>
                  <a:cs typeface="Arial"/>
                </a:rPr>
                <a:t>d</a:t>
              </a:r>
              <a:endParaRPr sz="750" dirty="0">
                <a:latin typeface="Arial"/>
                <a:cs typeface="Arial"/>
              </a:endParaRPr>
            </a:p>
          </p:txBody>
        </p:sp>
        <p:sp>
          <p:nvSpPr>
            <p:cNvPr id="95" name="object 98">
              <a:extLst>
                <a:ext uri="{FF2B5EF4-FFF2-40B4-BE49-F238E27FC236}">
                  <a16:creationId xmlns:a16="http://schemas.microsoft.com/office/drawing/2014/main" id="{F1719D24-5341-4066-AF10-47F262D3590B}"/>
                </a:ext>
              </a:extLst>
            </p:cNvPr>
            <p:cNvSpPr txBox="1"/>
            <p:nvPr/>
          </p:nvSpPr>
          <p:spPr>
            <a:xfrm rot="240000">
              <a:off x="6875632" y="2205895"/>
              <a:ext cx="149807" cy="60401"/>
            </a:xfrm>
            <a:prstGeom prst="rect">
              <a:avLst/>
            </a:prstGeom>
          </p:spPr>
          <p:txBody>
            <a:bodyPr vert="horz" wrap="square" lIns="0" tIns="0" rIns="0" bIns="0" rtlCol="0">
              <a:spAutoFit/>
            </a:bodyPr>
            <a:lstStyle/>
            <a:p>
              <a:pPr>
                <a:lnSpc>
                  <a:spcPts val="446"/>
                </a:lnSpc>
              </a:pPr>
              <a:r>
                <a:rPr sz="750" spc="-64" dirty="0">
                  <a:solidFill>
                    <a:srgbClr val="231F20"/>
                  </a:solidFill>
                  <a:latin typeface="Arial"/>
                  <a:cs typeface="Arial"/>
                </a:rPr>
                <a:t>C</a:t>
              </a:r>
              <a:endParaRPr sz="750" dirty="0">
                <a:latin typeface="Arial"/>
                <a:cs typeface="Arial"/>
              </a:endParaRPr>
            </a:p>
          </p:txBody>
        </p:sp>
        <p:sp>
          <p:nvSpPr>
            <p:cNvPr id="96" name="object 99">
              <a:extLst>
                <a:ext uri="{FF2B5EF4-FFF2-40B4-BE49-F238E27FC236}">
                  <a16:creationId xmlns:a16="http://schemas.microsoft.com/office/drawing/2014/main" id="{B18D90F9-1D38-4675-A723-538681CADF5F}"/>
                </a:ext>
              </a:extLst>
            </p:cNvPr>
            <p:cNvSpPr txBox="1"/>
            <p:nvPr/>
          </p:nvSpPr>
          <p:spPr>
            <a:xfrm rot="300000">
              <a:off x="6939353" y="2209804"/>
              <a:ext cx="133226" cy="60401"/>
            </a:xfrm>
            <a:prstGeom prst="rect">
              <a:avLst/>
            </a:prstGeom>
          </p:spPr>
          <p:txBody>
            <a:bodyPr vert="horz" wrap="square" lIns="0" tIns="0" rIns="0" bIns="0" rtlCol="0">
              <a:spAutoFit/>
            </a:bodyPr>
            <a:lstStyle/>
            <a:p>
              <a:pPr>
                <a:lnSpc>
                  <a:spcPts val="446"/>
                </a:lnSpc>
              </a:pPr>
              <a:r>
                <a:rPr sz="750" spc="15" dirty="0">
                  <a:solidFill>
                    <a:srgbClr val="231F20"/>
                  </a:solidFill>
                  <a:latin typeface="Arial"/>
                  <a:cs typeface="Arial"/>
                </a:rPr>
                <a:t>l</a:t>
              </a:r>
              <a:endParaRPr sz="750" dirty="0">
                <a:latin typeface="Arial"/>
                <a:cs typeface="Arial"/>
              </a:endParaRPr>
            </a:p>
          </p:txBody>
        </p:sp>
        <p:sp>
          <p:nvSpPr>
            <p:cNvPr id="97" name="object 100">
              <a:extLst>
                <a:ext uri="{FF2B5EF4-FFF2-40B4-BE49-F238E27FC236}">
                  <a16:creationId xmlns:a16="http://schemas.microsoft.com/office/drawing/2014/main" id="{D62327BD-280D-4558-BC93-3178D389073C}"/>
                </a:ext>
              </a:extLst>
            </p:cNvPr>
            <p:cNvSpPr txBox="1"/>
            <p:nvPr/>
          </p:nvSpPr>
          <p:spPr>
            <a:xfrm rot="360000">
              <a:off x="6985501" y="2214364"/>
              <a:ext cx="147648" cy="60401"/>
            </a:xfrm>
            <a:prstGeom prst="rect">
              <a:avLst/>
            </a:prstGeom>
          </p:spPr>
          <p:txBody>
            <a:bodyPr vert="horz" wrap="square" lIns="0" tIns="0" rIns="0" bIns="0" rtlCol="0">
              <a:spAutoFit/>
            </a:bodyPr>
            <a:lstStyle/>
            <a:p>
              <a:pPr>
                <a:lnSpc>
                  <a:spcPts val="446"/>
                </a:lnSpc>
              </a:pPr>
              <a:r>
                <a:rPr sz="750" spc="-8" dirty="0">
                  <a:solidFill>
                    <a:srgbClr val="231F20"/>
                  </a:solidFill>
                  <a:latin typeface="Arial"/>
                  <a:cs typeface="Arial"/>
                </a:rPr>
                <a:t>o</a:t>
              </a:r>
              <a:endParaRPr sz="750" dirty="0">
                <a:latin typeface="Arial"/>
                <a:cs typeface="Arial"/>
              </a:endParaRPr>
            </a:p>
          </p:txBody>
        </p:sp>
        <p:sp>
          <p:nvSpPr>
            <p:cNvPr id="98" name="object 101">
              <a:extLst>
                <a:ext uri="{FF2B5EF4-FFF2-40B4-BE49-F238E27FC236}">
                  <a16:creationId xmlns:a16="http://schemas.microsoft.com/office/drawing/2014/main" id="{820AF2CF-AC0C-4A72-9DE8-F8097A6730A8}"/>
                </a:ext>
              </a:extLst>
            </p:cNvPr>
            <p:cNvSpPr txBox="1"/>
            <p:nvPr/>
          </p:nvSpPr>
          <p:spPr>
            <a:xfrm rot="480000">
              <a:off x="7057990" y="2222004"/>
              <a:ext cx="149257" cy="60401"/>
            </a:xfrm>
            <a:prstGeom prst="rect">
              <a:avLst/>
            </a:prstGeom>
          </p:spPr>
          <p:txBody>
            <a:bodyPr vert="horz" wrap="square" lIns="0" tIns="0" rIns="0" bIns="0" rtlCol="0">
              <a:spAutoFit/>
            </a:bodyPr>
            <a:lstStyle/>
            <a:p>
              <a:pPr>
                <a:lnSpc>
                  <a:spcPts val="446"/>
                </a:lnSpc>
              </a:pPr>
              <a:r>
                <a:rPr sz="750" spc="8" dirty="0">
                  <a:solidFill>
                    <a:srgbClr val="231F20"/>
                  </a:solidFill>
                  <a:latin typeface="Arial"/>
                  <a:cs typeface="Arial"/>
                </a:rPr>
                <a:t>u</a:t>
              </a:r>
              <a:endParaRPr sz="750" dirty="0">
                <a:latin typeface="Arial"/>
                <a:cs typeface="Arial"/>
              </a:endParaRPr>
            </a:p>
          </p:txBody>
        </p:sp>
        <p:sp>
          <p:nvSpPr>
            <p:cNvPr id="99" name="object 102">
              <a:extLst>
                <a:ext uri="{FF2B5EF4-FFF2-40B4-BE49-F238E27FC236}">
                  <a16:creationId xmlns:a16="http://schemas.microsoft.com/office/drawing/2014/main" id="{F95CD6F9-2C50-4F08-9274-5C85A212DF5E}"/>
                </a:ext>
              </a:extLst>
            </p:cNvPr>
            <p:cNvSpPr txBox="1"/>
            <p:nvPr/>
          </p:nvSpPr>
          <p:spPr>
            <a:xfrm rot="600000">
              <a:off x="7132761" y="2231422"/>
              <a:ext cx="147648" cy="60401"/>
            </a:xfrm>
            <a:prstGeom prst="rect">
              <a:avLst/>
            </a:prstGeom>
          </p:spPr>
          <p:txBody>
            <a:bodyPr vert="horz" wrap="square" lIns="0" tIns="0" rIns="0" bIns="0" rtlCol="0">
              <a:spAutoFit/>
            </a:bodyPr>
            <a:lstStyle/>
            <a:p>
              <a:pPr>
                <a:lnSpc>
                  <a:spcPts val="446"/>
                </a:lnSpc>
              </a:pPr>
              <a:r>
                <a:rPr sz="750" dirty="0">
                  <a:solidFill>
                    <a:srgbClr val="231F20"/>
                  </a:solidFill>
                  <a:latin typeface="Arial"/>
                  <a:cs typeface="Arial"/>
                </a:rPr>
                <a:t>d</a:t>
              </a:r>
              <a:endParaRPr sz="750" dirty="0">
                <a:latin typeface="Arial"/>
                <a:cs typeface="Arial"/>
              </a:endParaRPr>
            </a:p>
          </p:txBody>
        </p:sp>
        <p:sp>
          <p:nvSpPr>
            <p:cNvPr id="100" name="object 103">
              <a:extLst>
                <a:ext uri="{FF2B5EF4-FFF2-40B4-BE49-F238E27FC236}">
                  <a16:creationId xmlns:a16="http://schemas.microsoft.com/office/drawing/2014/main" id="{79F2AF62-FE5D-4A13-8FF1-E29B2AB59439}"/>
                </a:ext>
              </a:extLst>
            </p:cNvPr>
            <p:cNvSpPr txBox="1"/>
            <p:nvPr/>
          </p:nvSpPr>
          <p:spPr>
            <a:xfrm rot="1980000">
              <a:off x="6831575" y="2739846"/>
              <a:ext cx="143144" cy="60401"/>
            </a:xfrm>
            <a:prstGeom prst="rect">
              <a:avLst/>
            </a:prstGeom>
          </p:spPr>
          <p:txBody>
            <a:bodyPr vert="horz" wrap="square" lIns="0" tIns="0" rIns="0" bIns="0" rtlCol="0">
              <a:spAutoFit/>
            </a:bodyPr>
            <a:lstStyle/>
            <a:p>
              <a:pPr>
                <a:lnSpc>
                  <a:spcPts val="446"/>
                </a:lnSpc>
              </a:pPr>
              <a:r>
                <a:rPr sz="750" spc="-68" dirty="0">
                  <a:solidFill>
                    <a:srgbClr val="231F20"/>
                  </a:solidFill>
                  <a:latin typeface="Arial"/>
                  <a:cs typeface="Arial"/>
                </a:rPr>
                <a:t>F</a:t>
              </a:r>
              <a:endParaRPr sz="750" dirty="0">
                <a:latin typeface="Arial"/>
                <a:cs typeface="Arial"/>
              </a:endParaRPr>
            </a:p>
          </p:txBody>
        </p:sp>
        <p:sp>
          <p:nvSpPr>
            <p:cNvPr id="101" name="object 104">
              <a:extLst>
                <a:ext uri="{FF2B5EF4-FFF2-40B4-BE49-F238E27FC236}">
                  <a16:creationId xmlns:a16="http://schemas.microsoft.com/office/drawing/2014/main" id="{11C8A287-E250-49A1-90DC-3418301816AC}"/>
                </a:ext>
              </a:extLst>
            </p:cNvPr>
            <p:cNvSpPr txBox="1"/>
            <p:nvPr/>
          </p:nvSpPr>
          <p:spPr>
            <a:xfrm rot="2040000">
              <a:off x="6880037" y="2765995"/>
              <a:ext cx="146091" cy="60401"/>
            </a:xfrm>
            <a:prstGeom prst="rect">
              <a:avLst/>
            </a:prstGeom>
          </p:spPr>
          <p:txBody>
            <a:bodyPr vert="horz" wrap="square" lIns="0" tIns="0" rIns="0" bIns="0" rtlCol="0">
              <a:spAutoFit/>
            </a:bodyPr>
            <a:lstStyle/>
            <a:p>
              <a:pPr>
                <a:lnSpc>
                  <a:spcPts val="446"/>
                </a:lnSpc>
              </a:pPr>
              <a:r>
                <a:rPr sz="750" spc="-19" dirty="0">
                  <a:solidFill>
                    <a:srgbClr val="231F20"/>
                  </a:solidFill>
                  <a:latin typeface="Arial"/>
                  <a:cs typeface="Arial"/>
                </a:rPr>
                <a:t>a</a:t>
              </a:r>
              <a:endParaRPr sz="750" dirty="0">
                <a:latin typeface="Arial"/>
                <a:cs typeface="Arial"/>
              </a:endParaRPr>
            </a:p>
          </p:txBody>
        </p:sp>
        <p:sp>
          <p:nvSpPr>
            <p:cNvPr id="102" name="object 105">
              <a:extLst>
                <a:ext uri="{FF2B5EF4-FFF2-40B4-BE49-F238E27FC236}">
                  <a16:creationId xmlns:a16="http://schemas.microsoft.com/office/drawing/2014/main" id="{FDBAD75B-EADF-4302-9373-BD61386D5EB6}"/>
                </a:ext>
              </a:extLst>
            </p:cNvPr>
            <p:cNvSpPr txBox="1"/>
            <p:nvPr/>
          </p:nvSpPr>
          <p:spPr>
            <a:xfrm rot="2100000">
              <a:off x="6931819" y="2791810"/>
              <a:ext cx="137570" cy="60401"/>
            </a:xfrm>
            <a:prstGeom prst="rect">
              <a:avLst/>
            </a:prstGeom>
          </p:spPr>
          <p:txBody>
            <a:bodyPr vert="horz" wrap="square" lIns="0" tIns="0" rIns="0" bIns="0" rtlCol="0">
              <a:spAutoFit/>
            </a:bodyPr>
            <a:lstStyle/>
            <a:p>
              <a:pPr>
                <a:lnSpc>
                  <a:spcPts val="446"/>
                </a:lnSpc>
              </a:pPr>
              <a:r>
                <a:rPr sz="750" spc="15" dirty="0">
                  <a:solidFill>
                    <a:srgbClr val="231F20"/>
                  </a:solidFill>
                  <a:latin typeface="Arial"/>
                  <a:cs typeface="Arial"/>
                </a:rPr>
                <a:t>r</a:t>
              </a:r>
              <a:endParaRPr sz="750" dirty="0">
                <a:latin typeface="Arial"/>
                <a:cs typeface="Arial"/>
              </a:endParaRPr>
            </a:p>
          </p:txBody>
        </p:sp>
        <p:sp>
          <p:nvSpPr>
            <p:cNvPr id="103" name="object 106">
              <a:extLst>
                <a:ext uri="{FF2B5EF4-FFF2-40B4-BE49-F238E27FC236}">
                  <a16:creationId xmlns:a16="http://schemas.microsoft.com/office/drawing/2014/main" id="{5C7C7711-4BB3-4966-97F5-110A9EE74CE2}"/>
                </a:ext>
              </a:extLst>
            </p:cNvPr>
            <p:cNvSpPr txBox="1"/>
            <p:nvPr/>
          </p:nvSpPr>
          <p:spPr>
            <a:xfrm rot="2220000">
              <a:off x="7002026" y="2836599"/>
              <a:ext cx="155585" cy="60401"/>
            </a:xfrm>
            <a:prstGeom prst="rect">
              <a:avLst/>
            </a:prstGeom>
          </p:spPr>
          <p:txBody>
            <a:bodyPr vert="horz" wrap="square" lIns="0" tIns="0" rIns="0" bIns="0" rtlCol="0">
              <a:spAutoFit/>
            </a:bodyPr>
            <a:lstStyle/>
            <a:p>
              <a:pPr>
                <a:lnSpc>
                  <a:spcPts val="446"/>
                </a:lnSpc>
              </a:pPr>
              <a:r>
                <a:rPr sz="750" spc="-23" dirty="0">
                  <a:solidFill>
                    <a:srgbClr val="231F20"/>
                  </a:solidFill>
                  <a:latin typeface="Arial"/>
                  <a:cs typeface="Arial"/>
                </a:rPr>
                <a:t>D</a:t>
              </a:r>
              <a:endParaRPr sz="750" dirty="0">
                <a:latin typeface="Arial"/>
                <a:cs typeface="Arial"/>
              </a:endParaRPr>
            </a:p>
          </p:txBody>
        </p:sp>
        <p:sp>
          <p:nvSpPr>
            <p:cNvPr id="104" name="object 107">
              <a:extLst>
                <a:ext uri="{FF2B5EF4-FFF2-40B4-BE49-F238E27FC236}">
                  <a16:creationId xmlns:a16="http://schemas.microsoft.com/office/drawing/2014/main" id="{12D32196-F078-4217-BDA0-9B7316C8ACB8}"/>
                </a:ext>
              </a:extLst>
            </p:cNvPr>
            <p:cNvSpPr txBox="1"/>
            <p:nvPr/>
          </p:nvSpPr>
          <p:spPr>
            <a:xfrm rot="2280000">
              <a:off x="7069280" y="2874351"/>
              <a:ext cx="147648" cy="60401"/>
            </a:xfrm>
            <a:prstGeom prst="rect">
              <a:avLst/>
            </a:prstGeom>
          </p:spPr>
          <p:txBody>
            <a:bodyPr vert="horz" wrap="square" lIns="0" tIns="0" rIns="0" bIns="0" rtlCol="0">
              <a:spAutoFit/>
            </a:bodyPr>
            <a:lstStyle/>
            <a:p>
              <a:pPr>
                <a:lnSpc>
                  <a:spcPts val="446"/>
                </a:lnSpc>
              </a:pPr>
              <a:r>
                <a:rPr sz="750" spc="-79" dirty="0">
                  <a:solidFill>
                    <a:srgbClr val="231F20"/>
                  </a:solidFill>
                  <a:latin typeface="Arial"/>
                  <a:cs typeface="Arial"/>
                </a:rPr>
                <a:t>R</a:t>
              </a:r>
              <a:endParaRPr sz="750" dirty="0">
                <a:latin typeface="Arial"/>
                <a:cs typeface="Arial"/>
              </a:endParaRPr>
            </a:p>
          </p:txBody>
        </p:sp>
        <p:pic>
          <p:nvPicPr>
            <p:cNvPr id="2050" name="Picture 2" descr="Image result for microsoft azure logo">
              <a:extLst>
                <a:ext uri="{FF2B5EF4-FFF2-40B4-BE49-F238E27FC236}">
                  <a16:creationId xmlns:a16="http://schemas.microsoft.com/office/drawing/2014/main" id="{F449D285-D19F-4BA7-9F08-FACE47C6FF12}"/>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t="22215" b="16229"/>
            <a:stretch/>
          </p:blipFill>
          <p:spPr bwMode="auto">
            <a:xfrm>
              <a:off x="7552675" y="1593500"/>
              <a:ext cx="754496" cy="25768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descr="A close up of a logo&#10;&#10;Description automatically generated">
              <a:extLst>
                <a:ext uri="{FF2B5EF4-FFF2-40B4-BE49-F238E27FC236}">
                  <a16:creationId xmlns:a16="http://schemas.microsoft.com/office/drawing/2014/main" id="{6E129453-FCCB-4865-9A73-B7C7DB80D439}"/>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t="16559" b="16514"/>
            <a:stretch/>
          </p:blipFill>
          <p:spPr>
            <a:xfrm>
              <a:off x="7902000" y="3753024"/>
              <a:ext cx="598864" cy="318927"/>
            </a:xfrm>
            <a:prstGeom prst="rect">
              <a:avLst/>
            </a:prstGeom>
          </p:spPr>
        </p:pic>
      </p:grpSp>
      <p:pic>
        <p:nvPicPr>
          <p:cNvPr id="113" name="Picture 112" descr="A close up of a logo&#10;&#10;Description automatically generated">
            <a:extLst>
              <a:ext uri="{FF2B5EF4-FFF2-40B4-BE49-F238E27FC236}">
                <a16:creationId xmlns:a16="http://schemas.microsoft.com/office/drawing/2014/main" id="{C474045B-0A54-4D32-A3C4-53EEFCE339B5}"/>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t="16559" b="16514"/>
          <a:stretch/>
        </p:blipFill>
        <p:spPr>
          <a:xfrm>
            <a:off x="3514415" y="1136639"/>
            <a:ext cx="598864" cy="318927"/>
          </a:xfrm>
          <a:prstGeom prst="rect">
            <a:avLst/>
          </a:prstGeom>
        </p:spPr>
      </p:pic>
      <p:pic>
        <p:nvPicPr>
          <p:cNvPr id="2052" name="Picture 4" descr="Image result for amazon web services cloud  logo">
            <a:extLst>
              <a:ext uri="{FF2B5EF4-FFF2-40B4-BE49-F238E27FC236}">
                <a16:creationId xmlns:a16="http://schemas.microsoft.com/office/drawing/2014/main" id="{9ACD5019-9324-49EC-8537-50822CEB6568}"/>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678993" y="1081674"/>
            <a:ext cx="662277" cy="4127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ws vmware  logo">
            <a:extLst>
              <a:ext uri="{FF2B5EF4-FFF2-40B4-BE49-F238E27FC236}">
                <a16:creationId xmlns:a16="http://schemas.microsoft.com/office/drawing/2014/main" id="{DFCAF2CE-9713-4363-B06E-EE5FBB60D8C0}"/>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2597021" y="1057259"/>
            <a:ext cx="652778" cy="4343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ap  logo">
            <a:extLst>
              <a:ext uri="{FF2B5EF4-FFF2-40B4-BE49-F238E27FC236}">
                <a16:creationId xmlns:a16="http://schemas.microsoft.com/office/drawing/2014/main" id="{F6AAB05D-FCF2-45A9-B5F5-5AA1E9BC7366}"/>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2495151" y="4312402"/>
            <a:ext cx="610427" cy="367523"/>
          </a:xfrm>
          <a:prstGeom prst="rect">
            <a:avLst/>
          </a:prstGeom>
          <a:noFill/>
          <a:extLst>
            <a:ext uri="{909E8E84-426E-40DD-AFC4-6F175D3DCCD1}">
              <a14:hiddenFill xmlns:a14="http://schemas.microsoft.com/office/drawing/2010/main">
                <a:solidFill>
                  <a:srgbClr val="FFFFFF"/>
                </a:solidFill>
              </a14:hiddenFill>
            </a:ext>
          </a:extLst>
        </p:spPr>
      </p:pic>
      <p:sp>
        <p:nvSpPr>
          <p:cNvPr id="107" name="Content Placeholder 2">
            <a:extLst>
              <a:ext uri="{FF2B5EF4-FFF2-40B4-BE49-F238E27FC236}">
                <a16:creationId xmlns:a16="http://schemas.microsoft.com/office/drawing/2014/main" id="{A2F3380C-B7E7-412C-B922-2FC9FE207881}"/>
              </a:ext>
            </a:extLst>
          </p:cNvPr>
          <p:cNvSpPr txBox="1">
            <a:spLocks/>
          </p:cNvSpPr>
          <p:nvPr/>
        </p:nvSpPr>
        <p:spPr>
          <a:xfrm>
            <a:off x="7448746" y="1000109"/>
            <a:ext cx="1371404" cy="3502947"/>
          </a:xfrm>
          <a:prstGeom prst="rect">
            <a:avLst/>
          </a:prstGeom>
        </p:spPr>
        <p:txBody>
          <a:bodyPr/>
          <a:lst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solidFill>
                  <a:schemeClr val="tx1">
                    <a:lumMod val="75000"/>
                    <a:lumOff val="25000"/>
                  </a:schemeClr>
                </a:solidFill>
              </a:rPr>
              <a:t>Business Benefits of Sify’s Cloud Investment </a:t>
            </a:r>
          </a:p>
          <a:p>
            <a:pPr marL="182563" indent="-90488">
              <a:spcBef>
                <a:spcPts val="0"/>
              </a:spcBef>
              <a:spcAft>
                <a:spcPts val="400"/>
              </a:spcAft>
            </a:pPr>
            <a:r>
              <a:rPr lang="en-US" sz="900" dirty="0">
                <a:solidFill>
                  <a:schemeClr val="tx1">
                    <a:lumMod val="75000"/>
                    <a:lumOff val="25000"/>
                  </a:schemeClr>
                </a:solidFill>
              </a:rPr>
              <a:t>Best of breed performance with Hybrid Cloud configuration</a:t>
            </a:r>
          </a:p>
          <a:p>
            <a:pPr marL="182563" indent="-90488">
              <a:spcBef>
                <a:spcPts val="0"/>
              </a:spcBef>
              <a:spcAft>
                <a:spcPts val="400"/>
              </a:spcAft>
            </a:pPr>
            <a:r>
              <a:rPr lang="en-US" sz="900" dirty="0">
                <a:solidFill>
                  <a:schemeClr val="tx1">
                    <a:lumMod val="75000"/>
                    <a:lumOff val="25000"/>
                  </a:schemeClr>
                </a:solidFill>
              </a:rPr>
              <a:t>Efficient integrations with extended ecosystems</a:t>
            </a:r>
          </a:p>
          <a:p>
            <a:pPr marL="182563" indent="-90488">
              <a:spcBef>
                <a:spcPts val="0"/>
              </a:spcBef>
              <a:spcAft>
                <a:spcPts val="400"/>
              </a:spcAft>
            </a:pPr>
            <a:r>
              <a:rPr lang="en-US" sz="900" dirty="0">
                <a:solidFill>
                  <a:schemeClr val="tx1">
                    <a:lumMod val="75000"/>
                    <a:lumOff val="25000"/>
                  </a:schemeClr>
                </a:solidFill>
              </a:rPr>
              <a:t>Compliance with data sovereignty</a:t>
            </a:r>
          </a:p>
          <a:p>
            <a:pPr marL="182563" indent="-90488">
              <a:spcBef>
                <a:spcPts val="0"/>
              </a:spcBef>
              <a:spcAft>
                <a:spcPts val="400"/>
              </a:spcAft>
            </a:pPr>
            <a:r>
              <a:rPr lang="en-US" sz="900" dirty="0">
                <a:solidFill>
                  <a:schemeClr val="tx1">
                    <a:lumMod val="75000"/>
                    <a:lumOff val="25000"/>
                  </a:schemeClr>
                </a:solidFill>
              </a:rPr>
              <a:t>Business continuity with resilience</a:t>
            </a:r>
          </a:p>
          <a:p>
            <a:pPr marL="182563" indent="-90488">
              <a:spcBef>
                <a:spcPts val="0"/>
              </a:spcBef>
              <a:spcAft>
                <a:spcPts val="400"/>
              </a:spcAft>
            </a:pPr>
            <a:r>
              <a:rPr lang="en-US" sz="900" dirty="0">
                <a:solidFill>
                  <a:schemeClr val="tx1">
                    <a:lumMod val="75000"/>
                    <a:lumOff val="25000"/>
                  </a:schemeClr>
                </a:solidFill>
              </a:rPr>
              <a:t>Simplicity with self service</a:t>
            </a:r>
          </a:p>
          <a:p>
            <a:pPr marL="182563" indent="-90488">
              <a:spcBef>
                <a:spcPts val="0"/>
              </a:spcBef>
              <a:spcAft>
                <a:spcPts val="400"/>
              </a:spcAft>
            </a:pPr>
            <a:r>
              <a:rPr lang="en-US" sz="900" dirty="0">
                <a:solidFill>
                  <a:schemeClr val="tx1">
                    <a:lumMod val="75000"/>
                    <a:lumOff val="25000"/>
                  </a:schemeClr>
                </a:solidFill>
              </a:rPr>
              <a:t>Operational efficiency with reduced IT administration</a:t>
            </a:r>
          </a:p>
          <a:p>
            <a:pPr marL="182563" indent="-90488">
              <a:spcBef>
                <a:spcPts val="0"/>
              </a:spcBef>
              <a:spcAft>
                <a:spcPts val="400"/>
              </a:spcAft>
            </a:pPr>
            <a:r>
              <a:rPr lang="en-US" sz="900" dirty="0">
                <a:solidFill>
                  <a:schemeClr val="tx1">
                    <a:lumMod val="75000"/>
                    <a:lumOff val="25000"/>
                  </a:schemeClr>
                </a:solidFill>
              </a:rPr>
              <a:t>Cost reduction with On-demand bursting to public clouds.</a:t>
            </a:r>
          </a:p>
        </p:txBody>
      </p:sp>
    </p:spTree>
    <p:extLst>
      <p:ext uri="{BB962C8B-B14F-4D97-AF65-F5344CB8AC3E}">
        <p14:creationId xmlns:p14="http://schemas.microsoft.com/office/powerpoint/2010/main" val="38881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DAA739-17F0-4F1D-815E-EE52142AC4B2}"/>
              </a:ext>
            </a:extLst>
          </p:cNvPr>
          <p:cNvSpPr>
            <a:spLocks noGrp="1"/>
          </p:cNvSpPr>
          <p:nvPr>
            <p:ph type="body" sz="quarter" idx="11"/>
          </p:nvPr>
        </p:nvSpPr>
        <p:spPr/>
        <p:txBody>
          <a:bodyPr>
            <a:normAutofit/>
          </a:bodyPr>
          <a:lstStyle/>
          <a:p>
            <a:r>
              <a:rPr lang="en-US" dirty="0"/>
              <a:t>Data Center &amp; Cloud Transformation Services</a:t>
            </a:r>
            <a:endParaRPr lang="en-IN" dirty="0"/>
          </a:p>
        </p:txBody>
      </p:sp>
    </p:spTree>
    <p:extLst>
      <p:ext uri="{BB962C8B-B14F-4D97-AF65-F5344CB8AC3E}">
        <p14:creationId xmlns:p14="http://schemas.microsoft.com/office/powerpoint/2010/main" val="162308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3850" y="992149"/>
            <a:ext cx="8409750" cy="3720113"/>
          </a:xfrm>
          <a:prstGeom prst="rect">
            <a:avLst/>
          </a:prstGeom>
        </p:spPr>
      </p:pic>
      <p:sp>
        <p:nvSpPr>
          <p:cNvPr id="6" name="Title 5">
            <a:extLst>
              <a:ext uri="{FF2B5EF4-FFF2-40B4-BE49-F238E27FC236}">
                <a16:creationId xmlns:a16="http://schemas.microsoft.com/office/drawing/2014/main" id="{9E5D88F0-1F08-4315-A6AA-4767396D4B01}"/>
              </a:ext>
            </a:extLst>
          </p:cNvPr>
          <p:cNvSpPr>
            <a:spLocks noGrp="1"/>
          </p:cNvSpPr>
          <p:nvPr>
            <p:ph type="title"/>
          </p:nvPr>
        </p:nvSpPr>
        <p:spPr>
          <a:xfrm>
            <a:off x="324000" y="257731"/>
            <a:ext cx="8496150" cy="369332"/>
          </a:xfrm>
        </p:spPr>
        <p:txBody>
          <a:bodyPr/>
          <a:lstStyle/>
          <a:p>
            <a:r>
              <a:rPr lang="en-IN" dirty="0"/>
              <a:t>DATA CENTER TRANSFORMATION ALIGNED SERVICES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57731"/>
            <a:ext cx="8496150" cy="369332"/>
          </a:xfrm>
        </p:spPr>
        <p:txBody>
          <a:bodyPr>
            <a:normAutofit/>
          </a:bodyPr>
          <a:lstStyle/>
          <a:p>
            <a:r>
              <a:rPr lang="en-US" dirty="0"/>
              <a:t>MANAGED Services PORTFOLIO</a:t>
            </a:r>
          </a:p>
        </p:txBody>
      </p:sp>
      <p:sp>
        <p:nvSpPr>
          <p:cNvPr id="127" name="Rectangle 126">
            <a:extLst>
              <a:ext uri="{FF2B5EF4-FFF2-40B4-BE49-F238E27FC236}">
                <a16:creationId xmlns:a16="http://schemas.microsoft.com/office/drawing/2014/main" id="{C93D0D9D-C9A6-48FC-AC01-C3CAAB928A3C}"/>
              </a:ext>
            </a:extLst>
          </p:cNvPr>
          <p:cNvSpPr/>
          <p:nvPr/>
        </p:nvSpPr>
        <p:spPr>
          <a:xfrm>
            <a:off x="6715480" y="994030"/>
            <a:ext cx="2104669" cy="3277864"/>
          </a:xfrm>
          <a:prstGeom prst="rect">
            <a:avLst/>
          </a:prstGeom>
          <a:solidFill>
            <a:schemeClr val="accent5">
              <a:lumMod val="20000"/>
              <a:lumOff val="8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730" dirty="0">
              <a:solidFill>
                <a:prstClr val="white"/>
              </a:solidFill>
              <a:latin typeface="Trebuchet MS"/>
            </a:endParaRPr>
          </a:p>
        </p:txBody>
      </p:sp>
      <p:sp>
        <p:nvSpPr>
          <p:cNvPr id="13" name="Rectangle 12">
            <a:extLst>
              <a:ext uri="{FF2B5EF4-FFF2-40B4-BE49-F238E27FC236}">
                <a16:creationId xmlns:a16="http://schemas.microsoft.com/office/drawing/2014/main" id="{79921392-BEC4-4F5B-B0D1-DD1B93D5B489}"/>
              </a:ext>
            </a:extLst>
          </p:cNvPr>
          <p:cNvSpPr/>
          <p:nvPr/>
        </p:nvSpPr>
        <p:spPr>
          <a:xfrm>
            <a:off x="327925" y="994030"/>
            <a:ext cx="6292835" cy="3277864"/>
          </a:xfrm>
          <a:prstGeom prst="rect">
            <a:avLst/>
          </a:prstGeom>
          <a:solidFill>
            <a:schemeClr val="accent1">
              <a:lumMod val="20000"/>
              <a:lumOff val="80000"/>
            </a:schemeClr>
          </a:solidFill>
          <a:ln w="95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730" dirty="0">
              <a:solidFill>
                <a:prstClr val="white"/>
              </a:solidFill>
              <a:latin typeface="Trebuchet MS"/>
            </a:endParaRPr>
          </a:p>
        </p:txBody>
      </p:sp>
      <p:sp>
        <p:nvSpPr>
          <p:cNvPr id="7" name="Rectangle 6">
            <a:extLst>
              <a:ext uri="{FF2B5EF4-FFF2-40B4-BE49-F238E27FC236}">
                <a16:creationId xmlns:a16="http://schemas.microsoft.com/office/drawing/2014/main" id="{E585FBA1-6FFF-4D11-9F37-B22E3DCFDE58}"/>
              </a:ext>
            </a:extLst>
          </p:cNvPr>
          <p:cNvSpPr/>
          <p:nvPr/>
        </p:nvSpPr>
        <p:spPr>
          <a:xfrm>
            <a:off x="7162911" y="1894225"/>
            <a:ext cx="1211170" cy="6375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153" dirty="0">
              <a:solidFill>
                <a:prstClr val="white"/>
              </a:solidFill>
              <a:latin typeface="Trebuchet MS"/>
            </a:endParaRPr>
          </a:p>
        </p:txBody>
      </p:sp>
      <p:sp>
        <p:nvSpPr>
          <p:cNvPr id="165" name="Rectangle 164">
            <a:extLst>
              <a:ext uri="{FF2B5EF4-FFF2-40B4-BE49-F238E27FC236}">
                <a16:creationId xmlns:a16="http://schemas.microsoft.com/office/drawing/2014/main" id="{D9CC8651-987F-4E7B-8656-91190B79DBAC}"/>
              </a:ext>
            </a:extLst>
          </p:cNvPr>
          <p:cNvSpPr/>
          <p:nvPr/>
        </p:nvSpPr>
        <p:spPr>
          <a:xfrm>
            <a:off x="6839647" y="2553169"/>
            <a:ext cx="1857698" cy="1649885"/>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59163">
              <a:defRPr/>
            </a:pPr>
            <a:r>
              <a:rPr lang="en-US" sz="1000" b="1" dirty="0">
                <a:solidFill>
                  <a:srgbClr val="595959"/>
                </a:solidFill>
                <a:latin typeface="Trebuchet MS"/>
              </a:rPr>
              <a:t>END USER SERVICES</a:t>
            </a:r>
            <a:endParaRPr lang="en-US" sz="1000" dirty="0">
              <a:solidFill>
                <a:srgbClr val="595959"/>
              </a:solidFill>
              <a:latin typeface="Trebuchet MS"/>
            </a:endParaRP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Digital Experience Management Platform</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Operational Data Analysis &amp; Insights</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AIOps enabled Service Desk (including application L0 support)</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Desktop as a Service</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Workplace as a Service</a:t>
            </a:r>
          </a:p>
        </p:txBody>
      </p:sp>
      <p:sp>
        <p:nvSpPr>
          <p:cNvPr id="3" name="Rectangle 2">
            <a:extLst>
              <a:ext uri="{FF2B5EF4-FFF2-40B4-BE49-F238E27FC236}">
                <a16:creationId xmlns:a16="http://schemas.microsoft.com/office/drawing/2014/main" id="{76CA0A33-2DAA-42F0-8862-C55D536E02E1}"/>
              </a:ext>
            </a:extLst>
          </p:cNvPr>
          <p:cNvSpPr/>
          <p:nvPr/>
        </p:nvSpPr>
        <p:spPr>
          <a:xfrm>
            <a:off x="6839647" y="1343770"/>
            <a:ext cx="1857698" cy="550454"/>
          </a:xfrm>
          <a:prstGeom prst="rect">
            <a:avLst/>
          </a:prstGeom>
          <a:solidFill>
            <a:schemeClr val="accent5">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ctr" anchorCtr="0" forceAA="0" compatLnSpc="1">
            <a:prstTxWarp prst="textNoShape">
              <a:avLst/>
            </a:prstTxWarp>
            <a:noAutofit/>
          </a:bodyPr>
          <a:lstStyle/>
          <a:p>
            <a:pPr algn="ctr" defTabSz="659163"/>
            <a:r>
              <a:rPr lang="en-US" sz="1000" dirty="0">
                <a:solidFill>
                  <a:schemeClr val="tx1"/>
                </a:solidFill>
                <a:latin typeface="Trebuchet MS"/>
              </a:rPr>
              <a:t>Digital Experience Management using Global Platforms</a:t>
            </a:r>
          </a:p>
        </p:txBody>
      </p:sp>
      <p:sp>
        <p:nvSpPr>
          <p:cNvPr id="162" name="Rectangle 161">
            <a:extLst>
              <a:ext uri="{FF2B5EF4-FFF2-40B4-BE49-F238E27FC236}">
                <a16:creationId xmlns:a16="http://schemas.microsoft.com/office/drawing/2014/main" id="{64AD4EB9-14E7-42B1-903C-D330F895467B}"/>
              </a:ext>
            </a:extLst>
          </p:cNvPr>
          <p:cNvSpPr/>
          <p:nvPr/>
        </p:nvSpPr>
        <p:spPr>
          <a:xfrm>
            <a:off x="807305" y="1899048"/>
            <a:ext cx="1211170" cy="6375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730" dirty="0">
              <a:solidFill>
                <a:prstClr val="white"/>
              </a:solidFill>
              <a:latin typeface="Trebuchet MS"/>
            </a:endParaRPr>
          </a:p>
        </p:txBody>
      </p:sp>
      <p:sp>
        <p:nvSpPr>
          <p:cNvPr id="155" name="Rectangle 154">
            <a:extLst>
              <a:ext uri="{FF2B5EF4-FFF2-40B4-BE49-F238E27FC236}">
                <a16:creationId xmlns:a16="http://schemas.microsoft.com/office/drawing/2014/main" id="{C36D3766-16AC-48CC-BAE0-E31036AE3AB8}"/>
              </a:ext>
            </a:extLst>
          </p:cNvPr>
          <p:cNvSpPr/>
          <p:nvPr/>
        </p:nvSpPr>
        <p:spPr>
          <a:xfrm>
            <a:off x="448681" y="1343770"/>
            <a:ext cx="1928419" cy="550453"/>
          </a:xfrm>
          <a:prstGeom prst="rect">
            <a:avLst/>
          </a:prstGeom>
          <a:solidFill>
            <a:schemeClr val="accent2">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ctr" anchorCtr="0" forceAA="0" compatLnSpc="1">
            <a:prstTxWarp prst="textNoShape">
              <a:avLst/>
            </a:prstTxWarp>
            <a:noAutofit/>
          </a:bodyPr>
          <a:lstStyle/>
          <a:p>
            <a:pPr algn="ctr" defTabSz="659163">
              <a:defRPr/>
            </a:pPr>
            <a:r>
              <a:rPr lang="en-US" sz="1000" dirty="0">
                <a:solidFill>
                  <a:schemeClr val="tx1"/>
                </a:solidFill>
                <a:latin typeface="Trebuchet MS"/>
              </a:rPr>
              <a:t>20 years of experience in DC and Cloud management </a:t>
            </a:r>
          </a:p>
        </p:txBody>
      </p:sp>
      <p:sp>
        <p:nvSpPr>
          <p:cNvPr id="169" name="Rectangle 168">
            <a:extLst>
              <a:ext uri="{FF2B5EF4-FFF2-40B4-BE49-F238E27FC236}">
                <a16:creationId xmlns:a16="http://schemas.microsoft.com/office/drawing/2014/main" id="{99A2FB9B-BE3F-46A3-A8E8-970839E4331D}"/>
              </a:ext>
            </a:extLst>
          </p:cNvPr>
          <p:cNvSpPr/>
          <p:nvPr/>
        </p:nvSpPr>
        <p:spPr>
          <a:xfrm>
            <a:off x="446655" y="2557990"/>
            <a:ext cx="1932471" cy="1641517"/>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t" anchorCtr="0" forceAA="0" compatLnSpc="1">
            <a:prstTxWarp prst="textNoShape">
              <a:avLst/>
            </a:prstTxWarp>
            <a:noAutofit/>
          </a:bodyPr>
          <a:lstStyle/>
          <a:p>
            <a:pPr algn="ctr" defTabSz="659163">
              <a:defRPr/>
            </a:pPr>
            <a:r>
              <a:rPr lang="en-US" sz="1000" b="1" spc="-29" dirty="0">
                <a:solidFill>
                  <a:srgbClr val="595959"/>
                </a:solidFill>
                <a:latin typeface="Trebuchet MS"/>
              </a:rPr>
              <a:t>CLOUD &amp; DATACENTER CENTRIC SERVICES</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Cloud assessment &amp; migration</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DC (</a:t>
            </a:r>
            <a:r>
              <a:rPr lang="en-US" sz="800" dirty="0">
                <a:solidFill>
                  <a:srgbClr val="595959"/>
                </a:solidFill>
                <a:latin typeface="Trebuchet MS"/>
              </a:rPr>
              <a:t>Colocation / White Labelling)</a:t>
            </a:r>
            <a:endParaRPr lang="en-IN" sz="800" dirty="0">
              <a:solidFill>
                <a:srgbClr val="595959"/>
              </a:solidFill>
              <a:latin typeface="Trebuchet MS"/>
            </a:endParaRP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CloudInfinit multicloud CMP</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CloudInfinit enterprise Cloud</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Hosted SAP Cloud/ Azure Stack/ Oracle Exadata as a service</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Multicloud managed services</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Oracle, AWS, Azure Cloud services</a:t>
            </a:r>
          </a:p>
          <a:p>
            <a:pPr marL="164787" indent="-164787" defTabSz="659163">
              <a:lnSpc>
                <a:spcPts val="1000"/>
              </a:lnSpc>
              <a:buFont typeface="Wingdings" panose="05000000000000000000" pitchFamily="2" charset="2"/>
              <a:buChar char="§"/>
              <a:defRPr/>
            </a:pPr>
            <a:endParaRPr lang="en-IN" sz="770" dirty="0">
              <a:solidFill>
                <a:srgbClr val="595959"/>
              </a:solidFill>
              <a:latin typeface="Trebuchet MS"/>
            </a:endParaRPr>
          </a:p>
        </p:txBody>
      </p:sp>
      <p:grpSp>
        <p:nvGrpSpPr>
          <p:cNvPr id="5" name="Group 3719"/>
          <p:cNvGrpSpPr>
            <a:grpSpLocks/>
          </p:cNvGrpSpPr>
          <p:nvPr/>
        </p:nvGrpSpPr>
        <p:grpSpPr bwMode="auto">
          <a:xfrm>
            <a:off x="1136400" y="1995669"/>
            <a:ext cx="552981" cy="335145"/>
            <a:chOff x="4310063" y="1130297"/>
            <a:chExt cx="3119439" cy="1943100"/>
          </a:xfrm>
          <a:solidFill>
            <a:schemeClr val="bg1"/>
          </a:solidFill>
        </p:grpSpPr>
        <p:sp>
          <p:nvSpPr>
            <p:cNvPr id="20" name="Freeform 333"/>
            <p:cNvSpPr>
              <a:spLocks noEditPoints="1"/>
            </p:cNvSpPr>
            <p:nvPr/>
          </p:nvSpPr>
          <p:spPr bwMode="auto">
            <a:xfrm>
              <a:off x="5214938" y="2389192"/>
              <a:ext cx="388938" cy="387351"/>
            </a:xfrm>
            <a:custGeom>
              <a:avLst/>
              <a:gdLst>
                <a:gd name="T0" fmla="*/ 2147483647 w 245"/>
                <a:gd name="T1" fmla="*/ 2147483647 h 244"/>
                <a:gd name="T2" fmla="*/ 0 w 245"/>
                <a:gd name="T3" fmla="*/ 2147483647 h 244"/>
                <a:gd name="T4" fmla="*/ 0 w 245"/>
                <a:gd name="T5" fmla="*/ 0 h 244"/>
                <a:gd name="T6" fmla="*/ 2147483647 w 245"/>
                <a:gd name="T7" fmla="*/ 0 h 244"/>
                <a:gd name="T8" fmla="*/ 2147483647 w 245"/>
                <a:gd name="T9" fmla="*/ 2147483647 h 244"/>
                <a:gd name="T10" fmla="*/ 2147483647 w 245"/>
                <a:gd name="T11" fmla="*/ 2147483647 h 244"/>
                <a:gd name="T12" fmla="*/ 2147483647 w 245"/>
                <a:gd name="T13" fmla="*/ 0 h 244"/>
                <a:gd name="T14" fmla="*/ 2147483647 w 245"/>
                <a:gd name="T15" fmla="*/ 0 h 244"/>
                <a:gd name="T16" fmla="*/ 2147483647 w 245"/>
                <a:gd name="T17" fmla="*/ 2147483647 h 244"/>
                <a:gd name="T18" fmla="*/ 2147483647 w 245"/>
                <a:gd name="T19" fmla="*/ 2147483647 h 244"/>
                <a:gd name="T20" fmla="*/ 2147483647 w 245"/>
                <a:gd name="T21" fmla="*/ 2147483647 h 244"/>
                <a:gd name="T22" fmla="*/ 2147483647 w 245"/>
                <a:gd name="T23" fmla="*/ 2147483647 h 244"/>
                <a:gd name="T24" fmla="*/ 2147483647 w 245"/>
                <a:gd name="T25" fmla="*/ 2147483647 h 244"/>
                <a:gd name="T26" fmla="*/ 2147483647 w 245"/>
                <a:gd name="T27" fmla="*/ 2147483647 h 244"/>
                <a:gd name="T28" fmla="*/ 2147483647 w 245"/>
                <a:gd name="T29" fmla="*/ 2147483647 h 244"/>
                <a:gd name="T30" fmla="*/ 2147483647 w 245"/>
                <a:gd name="T31" fmla="*/ 2147483647 h 244"/>
                <a:gd name="T32" fmla="*/ 2147483647 w 245"/>
                <a:gd name="T33" fmla="*/ 2147483647 h 244"/>
                <a:gd name="T34" fmla="*/ 2147483647 w 245"/>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5" h="244">
                  <a:moveTo>
                    <a:pt x="245" y="244"/>
                  </a:moveTo>
                  <a:lnTo>
                    <a:pt x="0" y="244"/>
                  </a:lnTo>
                  <a:lnTo>
                    <a:pt x="0" y="0"/>
                  </a:lnTo>
                  <a:lnTo>
                    <a:pt x="96" y="0"/>
                  </a:lnTo>
                  <a:lnTo>
                    <a:pt x="96" y="54"/>
                  </a:lnTo>
                  <a:lnTo>
                    <a:pt x="147" y="54"/>
                  </a:lnTo>
                  <a:lnTo>
                    <a:pt x="147" y="0"/>
                  </a:lnTo>
                  <a:lnTo>
                    <a:pt x="245" y="0"/>
                  </a:lnTo>
                  <a:lnTo>
                    <a:pt x="245" y="244"/>
                  </a:lnTo>
                  <a:close/>
                  <a:moveTo>
                    <a:pt x="16" y="228"/>
                  </a:moveTo>
                  <a:lnTo>
                    <a:pt x="229" y="228"/>
                  </a:lnTo>
                  <a:lnTo>
                    <a:pt x="229" y="14"/>
                  </a:lnTo>
                  <a:lnTo>
                    <a:pt x="163" y="14"/>
                  </a:lnTo>
                  <a:lnTo>
                    <a:pt x="163" y="69"/>
                  </a:lnTo>
                  <a:lnTo>
                    <a:pt x="82" y="69"/>
                  </a:lnTo>
                  <a:lnTo>
                    <a:pt x="82" y="14"/>
                  </a:lnTo>
                  <a:lnTo>
                    <a:pt x="16" y="14"/>
                  </a:lnTo>
                  <a:lnTo>
                    <a:pt x="16"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1" name="Freeform 334"/>
            <p:cNvSpPr>
              <a:spLocks noEditPoints="1"/>
            </p:cNvSpPr>
            <p:nvPr/>
          </p:nvSpPr>
          <p:spPr bwMode="auto">
            <a:xfrm>
              <a:off x="5278438" y="2530480"/>
              <a:ext cx="217488" cy="204788"/>
            </a:xfrm>
            <a:custGeom>
              <a:avLst/>
              <a:gdLst>
                <a:gd name="T0" fmla="*/ 2147483647 w 68"/>
                <a:gd name="T1" fmla="*/ 0 h 64"/>
                <a:gd name="T2" fmla="*/ 2147483647 w 68"/>
                <a:gd name="T3" fmla="*/ 2147483647 h 64"/>
                <a:gd name="T4" fmla="*/ 2147483647 w 68"/>
                <a:gd name="T5" fmla="*/ 2147483647 h 64"/>
                <a:gd name="T6" fmla="*/ 2147483647 w 68"/>
                <a:gd name="T7" fmla="*/ 2147483647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2147483647 w 68"/>
                <a:gd name="T21" fmla="*/ 2147483647 h 64"/>
                <a:gd name="T22" fmla="*/ 2147483647 w 68"/>
                <a:gd name="T23" fmla="*/ 2147483647 h 64"/>
                <a:gd name="T24" fmla="*/ 2147483647 w 68"/>
                <a:gd name="T25" fmla="*/ 2147483647 h 64"/>
                <a:gd name="T26" fmla="*/ 2147483647 w 68"/>
                <a:gd name="T27" fmla="*/ 2147483647 h 64"/>
                <a:gd name="T28" fmla="*/ 2147483647 w 68"/>
                <a:gd name="T29" fmla="*/ 2147483647 h 64"/>
                <a:gd name="T30" fmla="*/ 2147483647 w 68"/>
                <a:gd name="T31" fmla="*/ 2147483647 h 64"/>
                <a:gd name="T32" fmla="*/ 2147483647 w 68"/>
                <a:gd name="T33" fmla="*/ 2147483647 h 64"/>
                <a:gd name="T34" fmla="*/ 2147483647 w 68"/>
                <a:gd name="T35" fmla="*/ 2147483647 h 64"/>
                <a:gd name="T36" fmla="*/ 2147483647 w 68"/>
                <a:gd name="T37" fmla="*/ 2147483647 h 64"/>
                <a:gd name="T38" fmla="*/ 2147483647 w 68"/>
                <a:gd name="T39" fmla="*/ 2147483647 h 64"/>
                <a:gd name="T40" fmla="*/ 2147483647 w 68"/>
                <a:gd name="T41" fmla="*/ 0 h 64"/>
                <a:gd name="T42" fmla="*/ 2147483647 w 68"/>
                <a:gd name="T43" fmla="*/ 2147483647 h 64"/>
                <a:gd name="T44" fmla="*/ 2147483647 w 68"/>
                <a:gd name="T45" fmla="*/ 2147483647 h 64"/>
                <a:gd name="T46" fmla="*/ 2147483647 w 68"/>
                <a:gd name="T47" fmla="*/ 2147483647 h 64"/>
                <a:gd name="T48" fmla="*/ 2147483647 w 68"/>
                <a:gd name="T49" fmla="*/ 2147483647 h 64"/>
                <a:gd name="T50" fmla="*/ 2147483647 w 68"/>
                <a:gd name="T51" fmla="*/ 2147483647 h 64"/>
                <a:gd name="T52" fmla="*/ 2147483647 w 68"/>
                <a:gd name="T53" fmla="*/ 2147483647 h 64"/>
                <a:gd name="T54" fmla="*/ 2147483647 w 68"/>
                <a:gd name="T55" fmla="*/ 2147483647 h 64"/>
                <a:gd name="T56" fmla="*/ 2147483647 w 68"/>
                <a:gd name="T57" fmla="*/ 2147483647 h 64"/>
                <a:gd name="T58" fmla="*/ 2147483647 w 68"/>
                <a:gd name="T59" fmla="*/ 2147483647 h 64"/>
                <a:gd name="T60" fmla="*/ 2147483647 w 68"/>
                <a:gd name="T61" fmla="*/ 2147483647 h 64"/>
                <a:gd name="T62" fmla="*/ 2147483647 w 68"/>
                <a:gd name="T63" fmla="*/ 2147483647 h 64"/>
                <a:gd name="T64" fmla="*/ 2147483647 w 68"/>
                <a:gd name="T65" fmla="*/ 2147483647 h 64"/>
                <a:gd name="T66" fmla="*/ 2147483647 w 68"/>
                <a:gd name="T67" fmla="*/ 2147483647 h 64"/>
                <a:gd name="T68" fmla="*/ 2147483647 w 68"/>
                <a:gd name="T69" fmla="*/ 2147483647 h 64"/>
                <a:gd name="T70" fmla="*/ 2147483647 w 68"/>
                <a:gd name="T71" fmla="*/ 2147483647 h 64"/>
                <a:gd name="T72" fmla="*/ 2147483647 w 68"/>
                <a:gd name="T73" fmla="*/ 2147483647 h 64"/>
                <a:gd name="T74" fmla="*/ 2147483647 w 68"/>
                <a:gd name="T75" fmla="*/ 2147483647 h 64"/>
                <a:gd name="T76" fmla="*/ 2147483647 w 68"/>
                <a:gd name="T77" fmla="*/ 2147483647 h 64"/>
                <a:gd name="T78" fmla="*/ 2147483647 w 68"/>
                <a:gd name="T79" fmla="*/ 2147483647 h 64"/>
                <a:gd name="T80" fmla="*/ 2147483647 w 68"/>
                <a:gd name="T81" fmla="*/ 2147483647 h 64"/>
                <a:gd name="T82" fmla="*/ 2147483647 w 68"/>
                <a:gd name="T83" fmla="*/ 2147483647 h 64"/>
                <a:gd name="T84" fmla="*/ 2147483647 w 68"/>
                <a:gd name="T85" fmla="*/ 2147483647 h 64"/>
                <a:gd name="T86" fmla="*/ 2147483647 w 68"/>
                <a:gd name="T87" fmla="*/ 2147483647 h 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4">
                  <a:moveTo>
                    <a:pt x="42" y="0"/>
                  </a:moveTo>
                  <a:cubicBezTo>
                    <a:pt x="27" y="0"/>
                    <a:pt x="16" y="12"/>
                    <a:pt x="16" y="26"/>
                  </a:cubicBezTo>
                  <a:cubicBezTo>
                    <a:pt x="16" y="29"/>
                    <a:pt x="16" y="31"/>
                    <a:pt x="17" y="33"/>
                  </a:cubicBezTo>
                  <a:cubicBezTo>
                    <a:pt x="12" y="34"/>
                    <a:pt x="12" y="34"/>
                    <a:pt x="12" y="34"/>
                  </a:cubicBezTo>
                  <a:cubicBezTo>
                    <a:pt x="12" y="40"/>
                    <a:pt x="12" y="40"/>
                    <a:pt x="12" y="40"/>
                  </a:cubicBezTo>
                  <a:cubicBezTo>
                    <a:pt x="12" y="54"/>
                    <a:pt x="12" y="54"/>
                    <a:pt x="12" y="54"/>
                  </a:cubicBezTo>
                  <a:cubicBezTo>
                    <a:pt x="11" y="53"/>
                    <a:pt x="8" y="53"/>
                    <a:pt x="6" y="54"/>
                  </a:cubicBezTo>
                  <a:cubicBezTo>
                    <a:pt x="2" y="55"/>
                    <a:pt x="0" y="58"/>
                    <a:pt x="1" y="61"/>
                  </a:cubicBezTo>
                  <a:cubicBezTo>
                    <a:pt x="2" y="63"/>
                    <a:pt x="5" y="64"/>
                    <a:pt x="9" y="62"/>
                  </a:cubicBezTo>
                  <a:cubicBezTo>
                    <a:pt x="12" y="61"/>
                    <a:pt x="14" y="59"/>
                    <a:pt x="14" y="56"/>
                  </a:cubicBezTo>
                  <a:cubicBezTo>
                    <a:pt x="14" y="40"/>
                    <a:pt x="14" y="40"/>
                    <a:pt x="14" y="40"/>
                  </a:cubicBezTo>
                  <a:cubicBezTo>
                    <a:pt x="19" y="39"/>
                    <a:pt x="19" y="39"/>
                    <a:pt x="19" y="39"/>
                  </a:cubicBezTo>
                  <a:cubicBezTo>
                    <a:pt x="22" y="44"/>
                    <a:pt x="26" y="47"/>
                    <a:pt x="30" y="50"/>
                  </a:cubicBezTo>
                  <a:cubicBezTo>
                    <a:pt x="29" y="49"/>
                    <a:pt x="27" y="50"/>
                    <a:pt x="25" y="50"/>
                  </a:cubicBezTo>
                  <a:cubicBezTo>
                    <a:pt x="22" y="52"/>
                    <a:pt x="19" y="55"/>
                    <a:pt x="20" y="57"/>
                  </a:cubicBezTo>
                  <a:cubicBezTo>
                    <a:pt x="21" y="59"/>
                    <a:pt x="25" y="60"/>
                    <a:pt x="28" y="59"/>
                  </a:cubicBezTo>
                  <a:cubicBezTo>
                    <a:pt x="32" y="58"/>
                    <a:pt x="34" y="55"/>
                    <a:pt x="34" y="53"/>
                  </a:cubicBezTo>
                  <a:cubicBezTo>
                    <a:pt x="34" y="51"/>
                    <a:pt x="34" y="51"/>
                    <a:pt x="34" y="51"/>
                  </a:cubicBezTo>
                  <a:cubicBezTo>
                    <a:pt x="36" y="52"/>
                    <a:pt x="39" y="53"/>
                    <a:pt x="42" y="53"/>
                  </a:cubicBezTo>
                  <a:cubicBezTo>
                    <a:pt x="56" y="53"/>
                    <a:pt x="68" y="41"/>
                    <a:pt x="68" y="26"/>
                  </a:cubicBezTo>
                  <a:cubicBezTo>
                    <a:pt x="68" y="12"/>
                    <a:pt x="56" y="0"/>
                    <a:pt x="42" y="0"/>
                  </a:cubicBezTo>
                  <a:close/>
                  <a:moveTo>
                    <a:pt x="22" y="39"/>
                  </a:moveTo>
                  <a:cubicBezTo>
                    <a:pt x="31" y="37"/>
                    <a:pt x="31" y="37"/>
                    <a:pt x="31" y="37"/>
                  </a:cubicBezTo>
                  <a:cubicBezTo>
                    <a:pt x="31" y="37"/>
                    <a:pt x="32" y="38"/>
                    <a:pt x="32" y="38"/>
                  </a:cubicBezTo>
                  <a:cubicBezTo>
                    <a:pt x="32" y="47"/>
                    <a:pt x="32" y="47"/>
                    <a:pt x="32" y="47"/>
                  </a:cubicBezTo>
                  <a:cubicBezTo>
                    <a:pt x="28" y="46"/>
                    <a:pt x="24" y="43"/>
                    <a:pt x="22" y="39"/>
                  </a:cubicBezTo>
                  <a:close/>
                  <a:moveTo>
                    <a:pt x="42" y="50"/>
                  </a:moveTo>
                  <a:cubicBezTo>
                    <a:pt x="39" y="50"/>
                    <a:pt x="36" y="49"/>
                    <a:pt x="34" y="48"/>
                  </a:cubicBezTo>
                  <a:cubicBezTo>
                    <a:pt x="34" y="39"/>
                    <a:pt x="34" y="39"/>
                    <a:pt x="34" y="39"/>
                  </a:cubicBezTo>
                  <a:cubicBezTo>
                    <a:pt x="36" y="41"/>
                    <a:pt x="39" y="42"/>
                    <a:pt x="42" y="42"/>
                  </a:cubicBezTo>
                  <a:cubicBezTo>
                    <a:pt x="50" y="42"/>
                    <a:pt x="57" y="35"/>
                    <a:pt x="57" y="26"/>
                  </a:cubicBezTo>
                  <a:cubicBezTo>
                    <a:pt x="57" y="18"/>
                    <a:pt x="50" y="11"/>
                    <a:pt x="42" y="11"/>
                  </a:cubicBezTo>
                  <a:cubicBezTo>
                    <a:pt x="33" y="11"/>
                    <a:pt x="27" y="18"/>
                    <a:pt x="27" y="26"/>
                  </a:cubicBezTo>
                  <a:cubicBezTo>
                    <a:pt x="27" y="28"/>
                    <a:pt x="27" y="30"/>
                    <a:pt x="27" y="31"/>
                  </a:cubicBezTo>
                  <a:cubicBezTo>
                    <a:pt x="19" y="33"/>
                    <a:pt x="19" y="33"/>
                    <a:pt x="19" y="33"/>
                  </a:cubicBezTo>
                  <a:cubicBezTo>
                    <a:pt x="19" y="31"/>
                    <a:pt x="18" y="29"/>
                    <a:pt x="18" y="26"/>
                  </a:cubicBezTo>
                  <a:cubicBezTo>
                    <a:pt x="18" y="13"/>
                    <a:pt x="29" y="3"/>
                    <a:pt x="42" y="3"/>
                  </a:cubicBezTo>
                  <a:cubicBezTo>
                    <a:pt x="55" y="3"/>
                    <a:pt x="65" y="13"/>
                    <a:pt x="65" y="26"/>
                  </a:cubicBezTo>
                  <a:cubicBezTo>
                    <a:pt x="65" y="39"/>
                    <a:pt x="55" y="50"/>
                    <a:pt x="42" y="50"/>
                  </a:cubicBezTo>
                  <a:close/>
                  <a:moveTo>
                    <a:pt x="35" y="26"/>
                  </a:moveTo>
                  <a:cubicBezTo>
                    <a:pt x="35" y="23"/>
                    <a:pt x="38" y="19"/>
                    <a:pt x="42" y="19"/>
                  </a:cubicBezTo>
                  <a:cubicBezTo>
                    <a:pt x="46" y="19"/>
                    <a:pt x="49" y="23"/>
                    <a:pt x="49" y="26"/>
                  </a:cubicBezTo>
                  <a:cubicBezTo>
                    <a:pt x="49" y="30"/>
                    <a:pt x="46" y="33"/>
                    <a:pt x="42" y="33"/>
                  </a:cubicBezTo>
                  <a:cubicBezTo>
                    <a:pt x="38" y="33"/>
                    <a:pt x="35" y="30"/>
                    <a:pt x="35" y="26"/>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2" name="Freeform 393"/>
            <p:cNvSpPr>
              <a:spLocks noEditPoints="1"/>
            </p:cNvSpPr>
            <p:nvPr/>
          </p:nvSpPr>
          <p:spPr bwMode="auto">
            <a:xfrm>
              <a:off x="4310063" y="1130297"/>
              <a:ext cx="3119439" cy="1943100"/>
            </a:xfrm>
            <a:custGeom>
              <a:avLst/>
              <a:gdLst>
                <a:gd name="T0" fmla="*/ 2147483647 w 976"/>
                <a:gd name="T1" fmla="*/ 2147483647 h 608"/>
                <a:gd name="T2" fmla="*/ 2147483647 w 976"/>
                <a:gd name="T3" fmla="*/ 2147483647 h 608"/>
                <a:gd name="T4" fmla="*/ 2147483647 w 976"/>
                <a:gd name="T5" fmla="*/ 2147483647 h 608"/>
                <a:gd name="T6" fmla="*/ 2147483647 w 976"/>
                <a:gd name="T7" fmla="*/ 2147483647 h 608"/>
                <a:gd name="T8" fmla="*/ 2147483647 w 976"/>
                <a:gd name="T9" fmla="*/ 2147483647 h 608"/>
                <a:gd name="T10" fmla="*/ 2147483647 w 976"/>
                <a:gd name="T11" fmla="*/ 2147483647 h 608"/>
                <a:gd name="T12" fmla="*/ 2147483647 w 976"/>
                <a:gd name="T13" fmla="*/ 2147483647 h 608"/>
                <a:gd name="T14" fmla="*/ 2147483647 w 976"/>
                <a:gd name="T15" fmla="*/ 2147483647 h 608"/>
                <a:gd name="T16" fmla="*/ 2147483647 w 976"/>
                <a:gd name="T17" fmla="*/ 2147483647 h 608"/>
                <a:gd name="T18" fmla="*/ 2147483647 w 976"/>
                <a:gd name="T19" fmla="*/ 2147483647 h 608"/>
                <a:gd name="T20" fmla="*/ 2147483647 w 976"/>
                <a:gd name="T21" fmla="*/ 2147483647 h 608"/>
                <a:gd name="T22" fmla="*/ 2147483647 w 976"/>
                <a:gd name="T23" fmla="*/ 2147483647 h 608"/>
                <a:gd name="T24" fmla="*/ 2147483647 w 976"/>
                <a:gd name="T25" fmla="*/ 2147483647 h 608"/>
                <a:gd name="T26" fmla="*/ 0 w 976"/>
                <a:gd name="T27" fmla="*/ 2147483647 h 608"/>
                <a:gd name="T28" fmla="*/ 2147483647 w 976"/>
                <a:gd name="T29" fmla="*/ 2147483647 h 608"/>
                <a:gd name="T30" fmla="*/ 2147483647 w 976"/>
                <a:gd name="T31" fmla="*/ 2147483647 h 608"/>
                <a:gd name="T32" fmla="*/ 2147483647 w 976"/>
                <a:gd name="T33" fmla="*/ 2147483647 h 608"/>
                <a:gd name="T34" fmla="*/ 2147483647 w 976"/>
                <a:gd name="T35" fmla="*/ 2147483647 h 608"/>
                <a:gd name="T36" fmla="*/ 2147483647 w 976"/>
                <a:gd name="T37" fmla="*/ 2147483647 h 608"/>
                <a:gd name="T38" fmla="*/ 2147483647 w 976"/>
                <a:gd name="T39" fmla="*/ 2147483647 h 608"/>
                <a:gd name="T40" fmla="*/ 2147483647 w 976"/>
                <a:gd name="T41" fmla="*/ 2147483647 h 608"/>
                <a:gd name="T42" fmla="*/ 2147483647 w 976"/>
                <a:gd name="T43" fmla="*/ 2147483647 h 608"/>
                <a:gd name="T44" fmla="*/ 2147483647 w 976"/>
                <a:gd name="T45" fmla="*/ 2147483647 h 608"/>
                <a:gd name="T46" fmla="*/ 2147483647 w 976"/>
                <a:gd name="T47" fmla="*/ 0 h 608"/>
                <a:gd name="T48" fmla="*/ 2147483647 w 976"/>
                <a:gd name="T49" fmla="*/ 2147483647 h 608"/>
                <a:gd name="T50" fmla="*/ 2147483647 w 976"/>
                <a:gd name="T51" fmla="*/ 2147483647 h 608"/>
                <a:gd name="T52" fmla="*/ 2147483647 w 976"/>
                <a:gd name="T53" fmla="*/ 2147483647 h 608"/>
                <a:gd name="T54" fmla="*/ 2147483647 w 976"/>
                <a:gd name="T55" fmla="*/ 2147483647 h 608"/>
                <a:gd name="T56" fmla="*/ 2147483647 w 976"/>
                <a:gd name="T57" fmla="*/ 2147483647 h 608"/>
                <a:gd name="T58" fmla="*/ 2147483647 w 976"/>
                <a:gd name="T59" fmla="*/ 2147483647 h 608"/>
                <a:gd name="T60" fmla="*/ 2147483647 w 976"/>
                <a:gd name="T61" fmla="*/ 2147483647 h 608"/>
                <a:gd name="T62" fmla="*/ 2147483647 w 976"/>
                <a:gd name="T63" fmla="*/ 2147483647 h 608"/>
                <a:gd name="T64" fmla="*/ 2147483647 w 976"/>
                <a:gd name="T65" fmla="*/ 2147483647 h 608"/>
                <a:gd name="T66" fmla="*/ 2147483647 w 976"/>
                <a:gd name="T67" fmla="*/ 2147483647 h 608"/>
                <a:gd name="T68" fmla="*/ 2147483647 w 976"/>
                <a:gd name="T69" fmla="*/ 2147483647 h 608"/>
                <a:gd name="T70" fmla="*/ 2147483647 w 976"/>
                <a:gd name="T71" fmla="*/ 2147483647 h 608"/>
                <a:gd name="T72" fmla="*/ 2147483647 w 976"/>
                <a:gd name="T73" fmla="*/ 2147483647 h 608"/>
                <a:gd name="T74" fmla="*/ 2147483647 w 976"/>
                <a:gd name="T75" fmla="*/ 2147483647 h 608"/>
                <a:gd name="T76" fmla="*/ 2147483647 w 976"/>
                <a:gd name="T77" fmla="*/ 2147483647 h 608"/>
                <a:gd name="T78" fmla="*/ 2147483647 w 976"/>
                <a:gd name="T79" fmla="*/ 2147483647 h 608"/>
                <a:gd name="T80" fmla="*/ 2147483647 w 976"/>
                <a:gd name="T81" fmla="*/ 2147483647 h 608"/>
                <a:gd name="T82" fmla="*/ 2147483647 w 976"/>
                <a:gd name="T83" fmla="*/ 2147483647 h 608"/>
                <a:gd name="T84" fmla="*/ 2147483647 w 976"/>
                <a:gd name="T85" fmla="*/ 2147483647 h 608"/>
                <a:gd name="T86" fmla="*/ 2147483647 w 976"/>
                <a:gd name="T87" fmla="*/ 2147483647 h 608"/>
                <a:gd name="T88" fmla="*/ 2147483647 w 976"/>
                <a:gd name="T89" fmla="*/ 2147483647 h 608"/>
                <a:gd name="T90" fmla="*/ 2147483647 w 976"/>
                <a:gd name="T91" fmla="*/ 2147483647 h 608"/>
                <a:gd name="T92" fmla="*/ 2147483647 w 976"/>
                <a:gd name="T93" fmla="*/ 2147483647 h 608"/>
                <a:gd name="T94" fmla="*/ 2147483647 w 976"/>
                <a:gd name="T95" fmla="*/ 2147483647 h 608"/>
                <a:gd name="T96" fmla="*/ 2147483647 w 976"/>
                <a:gd name="T97" fmla="*/ 2147483647 h 608"/>
                <a:gd name="T98" fmla="*/ 2147483647 w 976"/>
                <a:gd name="T99" fmla="*/ 2147483647 h 608"/>
                <a:gd name="T100" fmla="*/ 2147483647 w 976"/>
                <a:gd name="T101" fmla="*/ 2147483647 h 608"/>
                <a:gd name="T102" fmla="*/ 2147483647 w 976"/>
                <a:gd name="T103" fmla="*/ 2147483647 h 608"/>
                <a:gd name="T104" fmla="*/ 2147483647 w 976"/>
                <a:gd name="T105" fmla="*/ 2147483647 h 608"/>
                <a:gd name="T106" fmla="*/ 2147483647 w 976"/>
                <a:gd name="T107" fmla="*/ 2147483647 h 608"/>
                <a:gd name="T108" fmla="*/ 2147483647 w 976"/>
                <a:gd name="T109" fmla="*/ 2147483647 h 608"/>
                <a:gd name="T110" fmla="*/ 2147483647 w 976"/>
                <a:gd name="T111" fmla="*/ 2147483647 h 608"/>
                <a:gd name="T112" fmla="*/ 2147483647 w 976"/>
                <a:gd name="T113" fmla="*/ 2147483647 h 608"/>
                <a:gd name="T114" fmla="*/ 2147483647 w 976"/>
                <a:gd name="T115" fmla="*/ 2147483647 h 6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76" h="608">
                  <a:moveTo>
                    <a:pt x="766" y="608"/>
                  </a:moveTo>
                  <a:cubicBezTo>
                    <a:pt x="734" y="608"/>
                    <a:pt x="703" y="601"/>
                    <a:pt x="674" y="587"/>
                  </a:cubicBezTo>
                  <a:cubicBezTo>
                    <a:pt x="668" y="584"/>
                    <a:pt x="668" y="584"/>
                    <a:pt x="668" y="584"/>
                  </a:cubicBezTo>
                  <a:cubicBezTo>
                    <a:pt x="663" y="587"/>
                    <a:pt x="663" y="587"/>
                    <a:pt x="663" y="587"/>
                  </a:cubicBezTo>
                  <a:cubicBezTo>
                    <a:pt x="638" y="601"/>
                    <a:pt x="609" y="608"/>
                    <a:pt x="580" y="608"/>
                  </a:cubicBezTo>
                  <a:cubicBezTo>
                    <a:pt x="542" y="608"/>
                    <a:pt x="505" y="595"/>
                    <a:pt x="474" y="572"/>
                  </a:cubicBezTo>
                  <a:cubicBezTo>
                    <a:pt x="467" y="566"/>
                    <a:pt x="467" y="566"/>
                    <a:pt x="467" y="566"/>
                  </a:cubicBezTo>
                  <a:cubicBezTo>
                    <a:pt x="459" y="572"/>
                    <a:pt x="459" y="572"/>
                    <a:pt x="459" y="572"/>
                  </a:cubicBezTo>
                  <a:cubicBezTo>
                    <a:pt x="428" y="595"/>
                    <a:pt x="392" y="608"/>
                    <a:pt x="353" y="608"/>
                  </a:cubicBezTo>
                  <a:cubicBezTo>
                    <a:pt x="317" y="608"/>
                    <a:pt x="282" y="597"/>
                    <a:pt x="253" y="576"/>
                  </a:cubicBezTo>
                  <a:cubicBezTo>
                    <a:pt x="245" y="570"/>
                    <a:pt x="245" y="570"/>
                    <a:pt x="245" y="570"/>
                  </a:cubicBezTo>
                  <a:cubicBezTo>
                    <a:pt x="237" y="576"/>
                    <a:pt x="237" y="576"/>
                    <a:pt x="237" y="576"/>
                  </a:cubicBezTo>
                  <a:cubicBezTo>
                    <a:pt x="211" y="597"/>
                    <a:pt x="180" y="608"/>
                    <a:pt x="146" y="608"/>
                  </a:cubicBezTo>
                  <a:cubicBezTo>
                    <a:pt x="66" y="608"/>
                    <a:pt x="0" y="542"/>
                    <a:pt x="0" y="461"/>
                  </a:cubicBezTo>
                  <a:cubicBezTo>
                    <a:pt x="0" y="381"/>
                    <a:pt x="66" y="315"/>
                    <a:pt x="146" y="315"/>
                  </a:cubicBezTo>
                  <a:cubicBezTo>
                    <a:pt x="149" y="315"/>
                    <a:pt x="152" y="315"/>
                    <a:pt x="154" y="315"/>
                  </a:cubicBezTo>
                  <a:cubicBezTo>
                    <a:pt x="170" y="316"/>
                    <a:pt x="170" y="316"/>
                    <a:pt x="170" y="316"/>
                  </a:cubicBezTo>
                  <a:cubicBezTo>
                    <a:pt x="167" y="301"/>
                    <a:pt x="167" y="301"/>
                    <a:pt x="167" y="301"/>
                  </a:cubicBezTo>
                  <a:cubicBezTo>
                    <a:pt x="166" y="294"/>
                    <a:pt x="166" y="288"/>
                    <a:pt x="166" y="281"/>
                  </a:cubicBezTo>
                  <a:cubicBezTo>
                    <a:pt x="166" y="211"/>
                    <a:pt x="223" y="154"/>
                    <a:pt x="293" y="154"/>
                  </a:cubicBezTo>
                  <a:cubicBezTo>
                    <a:pt x="309" y="154"/>
                    <a:pt x="324" y="157"/>
                    <a:pt x="339" y="163"/>
                  </a:cubicBezTo>
                  <a:cubicBezTo>
                    <a:pt x="352" y="168"/>
                    <a:pt x="352" y="168"/>
                    <a:pt x="352" y="168"/>
                  </a:cubicBezTo>
                  <a:cubicBezTo>
                    <a:pt x="356" y="154"/>
                    <a:pt x="356" y="154"/>
                    <a:pt x="356" y="154"/>
                  </a:cubicBezTo>
                  <a:cubicBezTo>
                    <a:pt x="379" y="64"/>
                    <a:pt x="461" y="0"/>
                    <a:pt x="554" y="0"/>
                  </a:cubicBezTo>
                  <a:cubicBezTo>
                    <a:pt x="656" y="0"/>
                    <a:pt x="744" y="76"/>
                    <a:pt x="758" y="177"/>
                  </a:cubicBezTo>
                  <a:cubicBezTo>
                    <a:pt x="759" y="188"/>
                    <a:pt x="759" y="188"/>
                    <a:pt x="759" y="188"/>
                  </a:cubicBezTo>
                  <a:cubicBezTo>
                    <a:pt x="770" y="188"/>
                    <a:pt x="770" y="188"/>
                    <a:pt x="770" y="188"/>
                  </a:cubicBezTo>
                  <a:cubicBezTo>
                    <a:pt x="884" y="190"/>
                    <a:pt x="976" y="284"/>
                    <a:pt x="976" y="398"/>
                  </a:cubicBezTo>
                  <a:cubicBezTo>
                    <a:pt x="976" y="514"/>
                    <a:pt x="882" y="608"/>
                    <a:pt x="766" y="608"/>
                  </a:cubicBezTo>
                  <a:close/>
                  <a:moveTo>
                    <a:pt x="668" y="563"/>
                  </a:moveTo>
                  <a:cubicBezTo>
                    <a:pt x="682" y="570"/>
                    <a:pt x="682" y="570"/>
                    <a:pt x="682" y="570"/>
                  </a:cubicBezTo>
                  <a:cubicBezTo>
                    <a:pt x="709" y="583"/>
                    <a:pt x="737" y="589"/>
                    <a:pt x="766" y="589"/>
                  </a:cubicBezTo>
                  <a:cubicBezTo>
                    <a:pt x="872" y="589"/>
                    <a:pt x="958" y="504"/>
                    <a:pt x="958" y="398"/>
                  </a:cubicBezTo>
                  <a:cubicBezTo>
                    <a:pt x="958" y="294"/>
                    <a:pt x="873" y="208"/>
                    <a:pt x="770" y="206"/>
                  </a:cubicBezTo>
                  <a:cubicBezTo>
                    <a:pt x="743" y="206"/>
                    <a:pt x="743" y="206"/>
                    <a:pt x="743" y="206"/>
                  </a:cubicBezTo>
                  <a:cubicBezTo>
                    <a:pt x="739" y="180"/>
                    <a:pt x="739" y="180"/>
                    <a:pt x="739" y="180"/>
                  </a:cubicBezTo>
                  <a:cubicBezTo>
                    <a:pt x="727" y="88"/>
                    <a:pt x="647" y="19"/>
                    <a:pt x="554" y="19"/>
                  </a:cubicBezTo>
                  <a:cubicBezTo>
                    <a:pt x="469" y="19"/>
                    <a:pt x="395" y="76"/>
                    <a:pt x="373" y="159"/>
                  </a:cubicBezTo>
                  <a:cubicBezTo>
                    <a:pt x="365" y="193"/>
                    <a:pt x="365" y="193"/>
                    <a:pt x="365" y="193"/>
                  </a:cubicBezTo>
                  <a:cubicBezTo>
                    <a:pt x="332" y="180"/>
                    <a:pt x="332" y="180"/>
                    <a:pt x="332" y="180"/>
                  </a:cubicBezTo>
                  <a:cubicBezTo>
                    <a:pt x="320" y="175"/>
                    <a:pt x="306" y="173"/>
                    <a:pt x="293" y="173"/>
                  </a:cubicBezTo>
                  <a:cubicBezTo>
                    <a:pt x="233" y="173"/>
                    <a:pt x="184" y="221"/>
                    <a:pt x="184" y="281"/>
                  </a:cubicBezTo>
                  <a:cubicBezTo>
                    <a:pt x="184" y="287"/>
                    <a:pt x="185" y="292"/>
                    <a:pt x="186" y="298"/>
                  </a:cubicBezTo>
                  <a:cubicBezTo>
                    <a:pt x="192" y="336"/>
                    <a:pt x="192" y="336"/>
                    <a:pt x="192" y="336"/>
                  </a:cubicBezTo>
                  <a:cubicBezTo>
                    <a:pt x="153" y="334"/>
                    <a:pt x="153" y="334"/>
                    <a:pt x="153" y="334"/>
                  </a:cubicBezTo>
                  <a:cubicBezTo>
                    <a:pt x="151" y="334"/>
                    <a:pt x="149" y="333"/>
                    <a:pt x="146" y="333"/>
                  </a:cubicBezTo>
                  <a:cubicBezTo>
                    <a:pt x="76" y="333"/>
                    <a:pt x="19" y="391"/>
                    <a:pt x="19" y="461"/>
                  </a:cubicBezTo>
                  <a:cubicBezTo>
                    <a:pt x="19" y="532"/>
                    <a:pt x="76" y="589"/>
                    <a:pt x="146" y="589"/>
                  </a:cubicBezTo>
                  <a:cubicBezTo>
                    <a:pt x="176" y="589"/>
                    <a:pt x="203" y="580"/>
                    <a:pt x="226" y="562"/>
                  </a:cubicBezTo>
                  <a:cubicBezTo>
                    <a:pt x="244" y="547"/>
                    <a:pt x="244" y="547"/>
                    <a:pt x="244" y="547"/>
                  </a:cubicBezTo>
                  <a:cubicBezTo>
                    <a:pt x="263" y="561"/>
                    <a:pt x="263" y="561"/>
                    <a:pt x="263" y="561"/>
                  </a:cubicBezTo>
                  <a:cubicBezTo>
                    <a:pt x="290" y="580"/>
                    <a:pt x="321" y="589"/>
                    <a:pt x="353" y="589"/>
                  </a:cubicBezTo>
                  <a:cubicBezTo>
                    <a:pt x="388" y="589"/>
                    <a:pt x="420" y="578"/>
                    <a:pt x="448" y="557"/>
                  </a:cubicBezTo>
                  <a:cubicBezTo>
                    <a:pt x="467" y="542"/>
                    <a:pt x="467" y="542"/>
                    <a:pt x="467" y="542"/>
                  </a:cubicBezTo>
                  <a:cubicBezTo>
                    <a:pt x="486" y="557"/>
                    <a:pt x="486" y="557"/>
                    <a:pt x="486" y="557"/>
                  </a:cubicBezTo>
                  <a:cubicBezTo>
                    <a:pt x="513" y="578"/>
                    <a:pt x="546" y="589"/>
                    <a:pt x="580" y="589"/>
                  </a:cubicBezTo>
                  <a:cubicBezTo>
                    <a:pt x="606" y="589"/>
                    <a:pt x="632" y="583"/>
                    <a:pt x="654" y="571"/>
                  </a:cubicBezTo>
                  <a:lnTo>
                    <a:pt x="668" y="563"/>
                  </a:lnTo>
                  <a:close/>
                </a:path>
              </a:pathLst>
            </a:custGeom>
            <a:grpFill/>
            <a:ln w="2857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3" name="Freeform 445"/>
            <p:cNvSpPr>
              <a:spLocks noEditPoints="1"/>
            </p:cNvSpPr>
            <p:nvPr/>
          </p:nvSpPr>
          <p:spPr bwMode="auto">
            <a:xfrm>
              <a:off x="6562725" y="2389192"/>
              <a:ext cx="390525" cy="387351"/>
            </a:xfrm>
            <a:custGeom>
              <a:avLst/>
              <a:gdLst>
                <a:gd name="T0" fmla="*/ 2147483647 w 246"/>
                <a:gd name="T1" fmla="*/ 2147483647 h 244"/>
                <a:gd name="T2" fmla="*/ 0 w 246"/>
                <a:gd name="T3" fmla="*/ 2147483647 h 244"/>
                <a:gd name="T4" fmla="*/ 0 w 246"/>
                <a:gd name="T5" fmla="*/ 0 h 244"/>
                <a:gd name="T6" fmla="*/ 2147483647 w 246"/>
                <a:gd name="T7" fmla="*/ 0 h 244"/>
                <a:gd name="T8" fmla="*/ 2147483647 w 246"/>
                <a:gd name="T9" fmla="*/ 2147483647 h 244"/>
                <a:gd name="T10" fmla="*/ 2147483647 w 246"/>
                <a:gd name="T11" fmla="*/ 2147483647 h 244"/>
                <a:gd name="T12" fmla="*/ 2147483647 w 246"/>
                <a:gd name="T13" fmla="*/ 0 h 244"/>
                <a:gd name="T14" fmla="*/ 2147483647 w 246"/>
                <a:gd name="T15" fmla="*/ 0 h 244"/>
                <a:gd name="T16" fmla="*/ 2147483647 w 246"/>
                <a:gd name="T17" fmla="*/ 2147483647 h 244"/>
                <a:gd name="T18" fmla="*/ 2147483647 w 246"/>
                <a:gd name="T19" fmla="*/ 2147483647 h 244"/>
                <a:gd name="T20" fmla="*/ 2147483647 w 246"/>
                <a:gd name="T21" fmla="*/ 2147483647 h 244"/>
                <a:gd name="T22" fmla="*/ 2147483647 w 246"/>
                <a:gd name="T23" fmla="*/ 2147483647 h 244"/>
                <a:gd name="T24" fmla="*/ 2147483647 w 246"/>
                <a:gd name="T25" fmla="*/ 2147483647 h 244"/>
                <a:gd name="T26" fmla="*/ 2147483647 w 246"/>
                <a:gd name="T27" fmla="*/ 2147483647 h 244"/>
                <a:gd name="T28" fmla="*/ 2147483647 w 246"/>
                <a:gd name="T29" fmla="*/ 2147483647 h 244"/>
                <a:gd name="T30" fmla="*/ 2147483647 w 246"/>
                <a:gd name="T31" fmla="*/ 2147483647 h 244"/>
                <a:gd name="T32" fmla="*/ 2147483647 w 246"/>
                <a:gd name="T33" fmla="*/ 2147483647 h 244"/>
                <a:gd name="T34" fmla="*/ 2147483647 w 246"/>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6" h="244">
                  <a:moveTo>
                    <a:pt x="246" y="244"/>
                  </a:moveTo>
                  <a:lnTo>
                    <a:pt x="0" y="244"/>
                  </a:lnTo>
                  <a:lnTo>
                    <a:pt x="0" y="0"/>
                  </a:lnTo>
                  <a:lnTo>
                    <a:pt x="99" y="0"/>
                  </a:lnTo>
                  <a:lnTo>
                    <a:pt x="99" y="54"/>
                  </a:lnTo>
                  <a:lnTo>
                    <a:pt x="149" y="54"/>
                  </a:lnTo>
                  <a:lnTo>
                    <a:pt x="149" y="0"/>
                  </a:lnTo>
                  <a:lnTo>
                    <a:pt x="246" y="0"/>
                  </a:lnTo>
                  <a:lnTo>
                    <a:pt x="246" y="244"/>
                  </a:lnTo>
                  <a:close/>
                  <a:moveTo>
                    <a:pt x="16" y="228"/>
                  </a:moveTo>
                  <a:lnTo>
                    <a:pt x="230" y="228"/>
                  </a:lnTo>
                  <a:lnTo>
                    <a:pt x="230" y="14"/>
                  </a:lnTo>
                  <a:lnTo>
                    <a:pt x="163" y="14"/>
                  </a:lnTo>
                  <a:lnTo>
                    <a:pt x="163" y="69"/>
                  </a:lnTo>
                  <a:lnTo>
                    <a:pt x="83" y="69"/>
                  </a:lnTo>
                  <a:lnTo>
                    <a:pt x="83" y="14"/>
                  </a:lnTo>
                  <a:lnTo>
                    <a:pt x="16" y="14"/>
                  </a:lnTo>
                  <a:lnTo>
                    <a:pt x="16"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4" name="Freeform 446"/>
            <p:cNvSpPr>
              <a:spLocks/>
            </p:cNvSpPr>
            <p:nvPr/>
          </p:nvSpPr>
          <p:spPr bwMode="auto">
            <a:xfrm>
              <a:off x="6688138" y="2549530"/>
              <a:ext cx="195263" cy="149225"/>
            </a:xfrm>
            <a:custGeom>
              <a:avLst/>
              <a:gdLst>
                <a:gd name="T0" fmla="*/ 2147483647 w 61"/>
                <a:gd name="T1" fmla="*/ 2147483647 h 47"/>
                <a:gd name="T2" fmla="*/ 2147483647 w 61"/>
                <a:gd name="T3" fmla="*/ 2147483647 h 47"/>
                <a:gd name="T4" fmla="*/ 2147483647 w 61"/>
                <a:gd name="T5" fmla="*/ 2147483647 h 47"/>
                <a:gd name="T6" fmla="*/ 2147483647 w 61"/>
                <a:gd name="T7" fmla="*/ 0 h 47"/>
                <a:gd name="T8" fmla="*/ 2147483647 w 61"/>
                <a:gd name="T9" fmla="*/ 0 h 47"/>
                <a:gd name="T10" fmla="*/ 2147483647 w 61"/>
                <a:gd name="T11" fmla="*/ 2147483647 h 47"/>
                <a:gd name="T12" fmla="*/ 2147483647 w 61"/>
                <a:gd name="T13" fmla="*/ 2147483647 h 47"/>
                <a:gd name="T14" fmla="*/ 2147483647 w 61"/>
                <a:gd name="T15" fmla="*/ 2147483647 h 47"/>
                <a:gd name="T16" fmla="*/ 0 w 61"/>
                <a:gd name="T17" fmla="*/ 2147483647 h 47"/>
                <a:gd name="T18" fmla="*/ 0 w 61"/>
                <a:gd name="T19" fmla="*/ 2147483647 h 47"/>
                <a:gd name="T20" fmla="*/ 2147483647 w 61"/>
                <a:gd name="T21" fmla="*/ 2147483647 h 47"/>
                <a:gd name="T22" fmla="*/ 2147483647 w 61"/>
                <a:gd name="T23" fmla="*/ 2147483647 h 47"/>
                <a:gd name="T24" fmla="*/ 2147483647 w 61"/>
                <a:gd name="T25" fmla="*/ 2147483647 h 47"/>
                <a:gd name="T26" fmla="*/ 2147483647 w 61"/>
                <a:gd name="T27" fmla="*/ 2147483647 h 47"/>
                <a:gd name="T28" fmla="*/ 2147483647 w 61"/>
                <a:gd name="T29" fmla="*/ 2147483647 h 47"/>
                <a:gd name="T30" fmla="*/ 2147483647 w 61"/>
                <a:gd name="T31" fmla="*/ 2147483647 h 47"/>
                <a:gd name="T32" fmla="*/ 2147483647 w 61"/>
                <a:gd name="T33" fmla="*/ 2147483647 h 47"/>
                <a:gd name="T34" fmla="*/ 2147483647 w 61"/>
                <a:gd name="T35" fmla="*/ 2147483647 h 47"/>
                <a:gd name="T36" fmla="*/ 2147483647 w 61"/>
                <a:gd name="T37" fmla="*/ 2147483647 h 47"/>
                <a:gd name="T38" fmla="*/ 2147483647 w 61"/>
                <a:gd name="T39" fmla="*/ 2147483647 h 47"/>
                <a:gd name="T40" fmla="*/ 2147483647 w 61"/>
                <a:gd name="T41" fmla="*/ 2147483647 h 47"/>
                <a:gd name="T42" fmla="*/ 2147483647 w 61"/>
                <a:gd name="T43" fmla="*/ 2147483647 h 47"/>
                <a:gd name="T44" fmla="*/ 2147483647 w 61"/>
                <a:gd name="T45" fmla="*/ 21474836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 h="47">
                  <a:moveTo>
                    <a:pt x="58" y="3"/>
                  </a:moveTo>
                  <a:cubicBezTo>
                    <a:pt x="38" y="3"/>
                    <a:pt x="38" y="3"/>
                    <a:pt x="38" y="3"/>
                  </a:cubicBezTo>
                  <a:cubicBezTo>
                    <a:pt x="38" y="1"/>
                    <a:pt x="38" y="1"/>
                    <a:pt x="38" y="1"/>
                  </a:cubicBezTo>
                  <a:cubicBezTo>
                    <a:pt x="38" y="0"/>
                    <a:pt x="38" y="0"/>
                    <a:pt x="38" y="0"/>
                  </a:cubicBezTo>
                  <a:cubicBezTo>
                    <a:pt x="27" y="0"/>
                    <a:pt x="27" y="0"/>
                    <a:pt x="27" y="0"/>
                  </a:cubicBezTo>
                  <a:cubicBezTo>
                    <a:pt x="27" y="0"/>
                    <a:pt x="26" y="0"/>
                    <a:pt x="26" y="1"/>
                  </a:cubicBezTo>
                  <a:cubicBezTo>
                    <a:pt x="26" y="3"/>
                    <a:pt x="26" y="3"/>
                    <a:pt x="26" y="3"/>
                  </a:cubicBezTo>
                  <a:cubicBezTo>
                    <a:pt x="3" y="3"/>
                    <a:pt x="3" y="3"/>
                    <a:pt x="3" y="3"/>
                  </a:cubicBezTo>
                  <a:cubicBezTo>
                    <a:pt x="2" y="3"/>
                    <a:pt x="0" y="4"/>
                    <a:pt x="0" y="6"/>
                  </a:cubicBezTo>
                  <a:cubicBezTo>
                    <a:pt x="0" y="8"/>
                    <a:pt x="0" y="8"/>
                    <a:pt x="0" y="8"/>
                  </a:cubicBezTo>
                  <a:cubicBezTo>
                    <a:pt x="0" y="8"/>
                    <a:pt x="1" y="8"/>
                    <a:pt x="1" y="8"/>
                  </a:cubicBezTo>
                  <a:cubicBezTo>
                    <a:pt x="12" y="8"/>
                    <a:pt x="12" y="8"/>
                    <a:pt x="12" y="8"/>
                  </a:cubicBezTo>
                  <a:cubicBezTo>
                    <a:pt x="12" y="6"/>
                    <a:pt x="12" y="6"/>
                    <a:pt x="12" y="6"/>
                  </a:cubicBezTo>
                  <a:cubicBezTo>
                    <a:pt x="12" y="5"/>
                    <a:pt x="13" y="5"/>
                    <a:pt x="13" y="5"/>
                  </a:cubicBezTo>
                  <a:cubicBezTo>
                    <a:pt x="23" y="5"/>
                    <a:pt x="23" y="5"/>
                    <a:pt x="23" y="5"/>
                  </a:cubicBezTo>
                  <a:cubicBezTo>
                    <a:pt x="24" y="5"/>
                    <a:pt x="24" y="5"/>
                    <a:pt x="24" y="6"/>
                  </a:cubicBezTo>
                  <a:cubicBezTo>
                    <a:pt x="24" y="8"/>
                    <a:pt x="24" y="8"/>
                    <a:pt x="24" y="8"/>
                  </a:cubicBezTo>
                  <a:cubicBezTo>
                    <a:pt x="56" y="8"/>
                    <a:pt x="56" y="8"/>
                    <a:pt x="56" y="8"/>
                  </a:cubicBezTo>
                  <a:cubicBezTo>
                    <a:pt x="57" y="8"/>
                    <a:pt x="59" y="9"/>
                    <a:pt x="59" y="11"/>
                  </a:cubicBezTo>
                  <a:cubicBezTo>
                    <a:pt x="59" y="47"/>
                    <a:pt x="59" y="47"/>
                    <a:pt x="59" y="47"/>
                  </a:cubicBezTo>
                  <a:cubicBezTo>
                    <a:pt x="60" y="46"/>
                    <a:pt x="61" y="45"/>
                    <a:pt x="61" y="44"/>
                  </a:cubicBezTo>
                  <a:cubicBezTo>
                    <a:pt x="61" y="6"/>
                    <a:pt x="61" y="6"/>
                    <a:pt x="61" y="6"/>
                  </a:cubicBezTo>
                  <a:cubicBezTo>
                    <a:pt x="61" y="4"/>
                    <a:pt x="60" y="3"/>
                    <a:pt x="58" y="3"/>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5" name="Freeform 447"/>
            <p:cNvSpPr>
              <a:spLocks/>
            </p:cNvSpPr>
            <p:nvPr/>
          </p:nvSpPr>
          <p:spPr bwMode="auto">
            <a:xfrm>
              <a:off x="6675438" y="2581280"/>
              <a:ext cx="192088" cy="150813"/>
            </a:xfrm>
            <a:custGeom>
              <a:avLst/>
              <a:gdLst>
                <a:gd name="T0" fmla="*/ 2147483647 w 60"/>
                <a:gd name="T1" fmla="*/ 2147483647 h 47"/>
                <a:gd name="T2" fmla="*/ 2147483647 w 60"/>
                <a:gd name="T3" fmla="*/ 2147483647 h 47"/>
                <a:gd name="T4" fmla="*/ 2147483647 w 60"/>
                <a:gd name="T5" fmla="*/ 2147483647 h 47"/>
                <a:gd name="T6" fmla="*/ 2147483647 w 60"/>
                <a:gd name="T7" fmla="*/ 0 h 47"/>
                <a:gd name="T8" fmla="*/ 2147483647 w 60"/>
                <a:gd name="T9" fmla="*/ 0 h 47"/>
                <a:gd name="T10" fmla="*/ 2147483647 w 60"/>
                <a:gd name="T11" fmla="*/ 2147483647 h 47"/>
                <a:gd name="T12" fmla="*/ 2147483647 w 60"/>
                <a:gd name="T13" fmla="*/ 2147483647 h 47"/>
                <a:gd name="T14" fmla="*/ 0 w 60"/>
                <a:gd name="T15" fmla="*/ 2147483647 h 47"/>
                <a:gd name="T16" fmla="*/ 0 w 60"/>
                <a:gd name="T17" fmla="*/ 2147483647 h 47"/>
                <a:gd name="T18" fmla="*/ 2147483647 w 60"/>
                <a:gd name="T19" fmla="*/ 2147483647 h 47"/>
                <a:gd name="T20" fmla="*/ 2147483647 w 60"/>
                <a:gd name="T21" fmla="*/ 2147483647 h 47"/>
                <a:gd name="T22" fmla="*/ 2147483647 w 60"/>
                <a:gd name="T23" fmla="*/ 2147483647 h 47"/>
                <a:gd name="T24" fmla="*/ 2147483647 w 60"/>
                <a:gd name="T25" fmla="*/ 2147483647 h 47"/>
                <a:gd name="T26" fmla="*/ 2147483647 w 60"/>
                <a:gd name="T27" fmla="*/ 2147483647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 h="47">
                  <a:moveTo>
                    <a:pt x="57" y="4"/>
                  </a:moveTo>
                  <a:cubicBezTo>
                    <a:pt x="14" y="4"/>
                    <a:pt x="14" y="4"/>
                    <a:pt x="14" y="4"/>
                  </a:cubicBezTo>
                  <a:cubicBezTo>
                    <a:pt x="14" y="1"/>
                    <a:pt x="14" y="1"/>
                    <a:pt x="14" y="1"/>
                  </a:cubicBezTo>
                  <a:cubicBezTo>
                    <a:pt x="14" y="0"/>
                    <a:pt x="14" y="0"/>
                    <a:pt x="13" y="0"/>
                  </a:cubicBezTo>
                  <a:cubicBezTo>
                    <a:pt x="3" y="0"/>
                    <a:pt x="3" y="0"/>
                    <a:pt x="3" y="0"/>
                  </a:cubicBezTo>
                  <a:cubicBezTo>
                    <a:pt x="2" y="0"/>
                    <a:pt x="2" y="0"/>
                    <a:pt x="2" y="1"/>
                  </a:cubicBezTo>
                  <a:cubicBezTo>
                    <a:pt x="2" y="4"/>
                    <a:pt x="2" y="4"/>
                    <a:pt x="2" y="4"/>
                  </a:cubicBezTo>
                  <a:cubicBezTo>
                    <a:pt x="1" y="4"/>
                    <a:pt x="0" y="5"/>
                    <a:pt x="0" y="6"/>
                  </a:cubicBezTo>
                  <a:cubicBezTo>
                    <a:pt x="0" y="44"/>
                    <a:pt x="0" y="44"/>
                    <a:pt x="0" y="44"/>
                  </a:cubicBezTo>
                  <a:cubicBezTo>
                    <a:pt x="0" y="46"/>
                    <a:pt x="1" y="47"/>
                    <a:pt x="2" y="47"/>
                  </a:cubicBezTo>
                  <a:cubicBezTo>
                    <a:pt x="57" y="47"/>
                    <a:pt x="57" y="47"/>
                    <a:pt x="57" y="47"/>
                  </a:cubicBezTo>
                  <a:cubicBezTo>
                    <a:pt x="59" y="47"/>
                    <a:pt x="60" y="46"/>
                    <a:pt x="60" y="44"/>
                  </a:cubicBezTo>
                  <a:cubicBezTo>
                    <a:pt x="60" y="6"/>
                    <a:pt x="60" y="6"/>
                    <a:pt x="60" y="6"/>
                  </a:cubicBezTo>
                  <a:cubicBezTo>
                    <a:pt x="60" y="5"/>
                    <a:pt x="59" y="4"/>
                    <a:pt x="57" y="4"/>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6" name="Freeform 448"/>
            <p:cNvSpPr>
              <a:spLocks noEditPoints="1"/>
            </p:cNvSpPr>
            <p:nvPr/>
          </p:nvSpPr>
          <p:spPr bwMode="auto">
            <a:xfrm>
              <a:off x="6105525" y="2389192"/>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4"/>
                  </a:lnTo>
                  <a:lnTo>
                    <a:pt x="147" y="54"/>
                  </a:lnTo>
                  <a:lnTo>
                    <a:pt x="147" y="0"/>
                  </a:lnTo>
                  <a:lnTo>
                    <a:pt x="244" y="0"/>
                  </a:lnTo>
                  <a:lnTo>
                    <a:pt x="244" y="244"/>
                  </a:lnTo>
                  <a:close/>
                  <a:moveTo>
                    <a:pt x="14" y="228"/>
                  </a:moveTo>
                  <a:lnTo>
                    <a:pt x="230" y="228"/>
                  </a:lnTo>
                  <a:lnTo>
                    <a:pt x="230" y="14"/>
                  </a:lnTo>
                  <a:lnTo>
                    <a:pt x="163" y="14"/>
                  </a:lnTo>
                  <a:lnTo>
                    <a:pt x="163" y="69"/>
                  </a:lnTo>
                  <a:lnTo>
                    <a:pt x="81" y="69"/>
                  </a:lnTo>
                  <a:lnTo>
                    <a:pt x="81" y="14"/>
                  </a:lnTo>
                  <a:lnTo>
                    <a:pt x="14" y="14"/>
                  </a:lnTo>
                  <a:lnTo>
                    <a:pt x="14"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7" name="Freeform 449"/>
            <p:cNvSpPr>
              <a:spLocks/>
            </p:cNvSpPr>
            <p:nvPr/>
          </p:nvSpPr>
          <p:spPr bwMode="auto">
            <a:xfrm>
              <a:off x="6234113" y="2597155"/>
              <a:ext cx="63500" cy="3810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0 h 12"/>
                <a:gd name="T10" fmla="*/ 2147483647 w 20"/>
                <a:gd name="T11" fmla="*/ 2147483647 h 12"/>
                <a:gd name="T12" fmla="*/ 2147483647 w 20"/>
                <a:gd name="T13" fmla="*/ 2147483647 h 12"/>
                <a:gd name="T14" fmla="*/ 2147483647 w 20"/>
                <a:gd name="T15" fmla="*/ 2147483647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2147483647 w 20"/>
                <a:gd name="T25" fmla="*/ 2147483647 h 12"/>
                <a:gd name="T26" fmla="*/ 2147483647 w 20"/>
                <a:gd name="T27" fmla="*/ 2147483647 h 12"/>
                <a:gd name="T28" fmla="*/ 2147483647 w 20"/>
                <a:gd name="T29" fmla="*/ 0 h 12"/>
                <a:gd name="T30" fmla="*/ 2147483647 w 20"/>
                <a:gd name="T31" fmla="*/ 2147483647 h 12"/>
                <a:gd name="T32" fmla="*/ 0 w 20"/>
                <a:gd name="T33" fmla="*/ 2147483647 h 12"/>
                <a:gd name="T34" fmla="*/ 0 w 20"/>
                <a:gd name="T35" fmla="*/ 2147483647 h 12"/>
                <a:gd name="T36" fmla="*/ 0 w 20"/>
                <a:gd name="T37" fmla="*/ 2147483647 h 12"/>
                <a:gd name="T38" fmla="*/ 2147483647 w 20"/>
                <a:gd name="T39" fmla="*/ 2147483647 h 12"/>
                <a:gd name="T40" fmla="*/ 2147483647 w 20"/>
                <a:gd name="T41" fmla="*/ 2147483647 h 12"/>
                <a:gd name="T42" fmla="*/ 2147483647 w 20"/>
                <a:gd name="T43" fmla="*/ 2147483647 h 12"/>
                <a:gd name="T44" fmla="*/ 2147483647 w 20"/>
                <a:gd name="T45" fmla="*/ 2147483647 h 12"/>
                <a:gd name="T46" fmla="*/ 2147483647 w 20"/>
                <a:gd name="T47" fmla="*/ 2147483647 h 12"/>
                <a:gd name="T48" fmla="*/ 2147483647 w 20"/>
                <a:gd name="T49" fmla="*/ 2147483647 h 12"/>
                <a:gd name="T50" fmla="*/ 2147483647 w 20"/>
                <a:gd name="T51" fmla="*/ 2147483647 h 12"/>
                <a:gd name="T52" fmla="*/ 2147483647 w 20"/>
                <a:gd name="T53" fmla="*/ 2147483647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 h="12">
                  <a:moveTo>
                    <a:pt x="19" y="10"/>
                  </a:moveTo>
                  <a:cubicBezTo>
                    <a:pt x="20" y="10"/>
                    <a:pt x="20" y="10"/>
                    <a:pt x="20" y="10"/>
                  </a:cubicBezTo>
                  <a:cubicBezTo>
                    <a:pt x="20" y="10"/>
                    <a:pt x="20" y="10"/>
                    <a:pt x="20" y="10"/>
                  </a:cubicBezTo>
                  <a:cubicBezTo>
                    <a:pt x="20" y="8"/>
                    <a:pt x="19" y="6"/>
                    <a:pt x="18" y="4"/>
                  </a:cubicBezTo>
                  <a:cubicBezTo>
                    <a:pt x="17" y="2"/>
                    <a:pt x="15" y="1"/>
                    <a:pt x="12" y="0"/>
                  </a:cubicBezTo>
                  <a:cubicBezTo>
                    <a:pt x="12" y="2"/>
                    <a:pt x="12" y="2"/>
                    <a:pt x="12" y="2"/>
                  </a:cubicBezTo>
                  <a:cubicBezTo>
                    <a:pt x="12" y="2"/>
                    <a:pt x="12" y="2"/>
                    <a:pt x="12" y="2"/>
                  </a:cubicBezTo>
                  <a:cubicBezTo>
                    <a:pt x="11" y="7"/>
                    <a:pt x="11" y="7"/>
                    <a:pt x="11" y="7"/>
                  </a:cubicBezTo>
                  <a:cubicBezTo>
                    <a:pt x="10" y="3"/>
                    <a:pt x="10" y="3"/>
                    <a:pt x="10" y="3"/>
                  </a:cubicBezTo>
                  <a:cubicBezTo>
                    <a:pt x="10" y="3"/>
                    <a:pt x="10" y="3"/>
                    <a:pt x="10" y="3"/>
                  </a:cubicBezTo>
                  <a:cubicBezTo>
                    <a:pt x="10" y="3"/>
                    <a:pt x="10" y="3"/>
                    <a:pt x="10" y="3"/>
                  </a:cubicBezTo>
                  <a:cubicBezTo>
                    <a:pt x="9" y="7"/>
                    <a:pt x="9" y="7"/>
                    <a:pt x="9" y="7"/>
                  </a:cubicBezTo>
                  <a:cubicBezTo>
                    <a:pt x="8" y="2"/>
                    <a:pt x="8" y="2"/>
                    <a:pt x="8" y="2"/>
                  </a:cubicBezTo>
                  <a:cubicBezTo>
                    <a:pt x="8" y="2"/>
                    <a:pt x="8" y="2"/>
                    <a:pt x="8" y="2"/>
                  </a:cubicBezTo>
                  <a:cubicBezTo>
                    <a:pt x="8" y="0"/>
                    <a:pt x="8" y="0"/>
                    <a:pt x="8" y="0"/>
                  </a:cubicBezTo>
                  <a:cubicBezTo>
                    <a:pt x="5" y="1"/>
                    <a:pt x="3" y="2"/>
                    <a:pt x="2" y="4"/>
                  </a:cubicBezTo>
                  <a:cubicBezTo>
                    <a:pt x="1" y="6"/>
                    <a:pt x="0" y="8"/>
                    <a:pt x="0" y="10"/>
                  </a:cubicBezTo>
                  <a:cubicBezTo>
                    <a:pt x="0" y="10"/>
                    <a:pt x="0" y="10"/>
                    <a:pt x="0" y="10"/>
                  </a:cubicBezTo>
                  <a:cubicBezTo>
                    <a:pt x="0" y="10"/>
                    <a:pt x="0" y="10"/>
                    <a:pt x="0" y="10"/>
                  </a:cubicBezTo>
                  <a:cubicBezTo>
                    <a:pt x="2" y="11"/>
                    <a:pt x="3" y="11"/>
                    <a:pt x="4" y="11"/>
                  </a:cubicBezTo>
                  <a:cubicBezTo>
                    <a:pt x="4" y="11"/>
                    <a:pt x="4" y="11"/>
                    <a:pt x="4" y="11"/>
                  </a:cubicBezTo>
                  <a:cubicBezTo>
                    <a:pt x="5" y="12"/>
                    <a:pt x="6" y="12"/>
                    <a:pt x="7" y="12"/>
                  </a:cubicBezTo>
                  <a:cubicBezTo>
                    <a:pt x="13" y="12"/>
                    <a:pt x="13" y="12"/>
                    <a:pt x="13" y="12"/>
                  </a:cubicBezTo>
                  <a:cubicBezTo>
                    <a:pt x="14" y="12"/>
                    <a:pt x="15" y="12"/>
                    <a:pt x="16" y="11"/>
                  </a:cubicBezTo>
                  <a:cubicBezTo>
                    <a:pt x="16" y="11"/>
                    <a:pt x="16" y="11"/>
                    <a:pt x="16" y="11"/>
                  </a:cubicBezTo>
                  <a:cubicBezTo>
                    <a:pt x="16" y="11"/>
                    <a:pt x="16" y="11"/>
                    <a:pt x="16" y="11"/>
                  </a:cubicBezTo>
                  <a:cubicBezTo>
                    <a:pt x="17" y="11"/>
                    <a:pt x="18" y="11"/>
                    <a:pt x="19" y="1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8" name="Freeform 450"/>
            <p:cNvSpPr>
              <a:spLocks/>
            </p:cNvSpPr>
            <p:nvPr/>
          </p:nvSpPr>
          <p:spPr bwMode="auto">
            <a:xfrm>
              <a:off x="6262688" y="2600330"/>
              <a:ext cx="6350" cy="6350"/>
            </a:xfrm>
            <a:custGeom>
              <a:avLst/>
              <a:gdLst>
                <a:gd name="T0" fmla="*/ 0 w 2"/>
                <a:gd name="T1" fmla="*/ 2147483647 h 2"/>
                <a:gd name="T2" fmla="*/ 2147483647 w 2"/>
                <a:gd name="T3" fmla="*/ 2147483647 h 2"/>
                <a:gd name="T4" fmla="*/ 2147483647 w 2"/>
                <a:gd name="T5" fmla="*/ 2147483647 h 2"/>
                <a:gd name="T6" fmla="*/ 2147483647 w 2"/>
                <a:gd name="T7" fmla="*/ 0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2"/>
                    <a:pt x="1" y="2"/>
                  </a:cubicBezTo>
                  <a:cubicBezTo>
                    <a:pt x="1" y="2"/>
                    <a:pt x="2" y="1"/>
                    <a:pt x="2" y="1"/>
                  </a:cubicBezTo>
                  <a:cubicBezTo>
                    <a:pt x="1" y="0"/>
                    <a:pt x="1" y="0"/>
                    <a:pt x="1" y="0"/>
                  </a:cubicBezTo>
                  <a:cubicBezTo>
                    <a:pt x="1" y="0"/>
                    <a:pt x="0" y="1"/>
                    <a:pt x="0" y="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9" name="Freeform 451"/>
            <p:cNvSpPr>
              <a:spLocks noEditPoints="1"/>
            </p:cNvSpPr>
            <p:nvPr/>
          </p:nvSpPr>
          <p:spPr bwMode="auto">
            <a:xfrm>
              <a:off x="6249988" y="2565405"/>
              <a:ext cx="31750" cy="34925"/>
            </a:xfrm>
            <a:custGeom>
              <a:avLst/>
              <a:gdLst>
                <a:gd name="T0" fmla="*/ 0 w 10"/>
                <a:gd name="T1" fmla="*/ 2147483647 h 11"/>
                <a:gd name="T2" fmla="*/ 2147483647 w 10"/>
                <a:gd name="T3" fmla="*/ 2147483647 h 11"/>
                <a:gd name="T4" fmla="*/ 2147483647 w 10"/>
                <a:gd name="T5" fmla="*/ 2147483647 h 11"/>
                <a:gd name="T6" fmla="*/ 2147483647 w 10"/>
                <a:gd name="T7" fmla="*/ 2147483647 h 11"/>
                <a:gd name="T8" fmla="*/ 2147483647 w 10"/>
                <a:gd name="T9" fmla="*/ 2147483647 h 11"/>
                <a:gd name="T10" fmla="*/ 2147483647 w 10"/>
                <a:gd name="T11" fmla="*/ 2147483647 h 11"/>
                <a:gd name="T12" fmla="*/ 2147483647 w 10"/>
                <a:gd name="T13" fmla="*/ 2147483647 h 11"/>
                <a:gd name="T14" fmla="*/ 2147483647 w 10"/>
                <a:gd name="T15" fmla="*/ 2147483647 h 11"/>
                <a:gd name="T16" fmla="*/ 2147483647 w 10"/>
                <a:gd name="T17" fmla="*/ 0 h 11"/>
                <a:gd name="T18" fmla="*/ 0 w 10"/>
                <a:gd name="T19" fmla="*/ 2147483647 h 11"/>
                <a:gd name="T20" fmla="*/ 0 w 10"/>
                <a:gd name="T21" fmla="*/ 2147483647 h 11"/>
                <a:gd name="T22" fmla="*/ 0 w 10"/>
                <a:gd name="T23" fmla="*/ 2147483647 h 11"/>
                <a:gd name="T24" fmla="*/ 0 w 10"/>
                <a:gd name="T25" fmla="*/ 2147483647 h 11"/>
                <a:gd name="T26" fmla="*/ 2147483647 w 10"/>
                <a:gd name="T27" fmla="*/ 2147483647 h 11"/>
                <a:gd name="T28" fmla="*/ 2147483647 w 10"/>
                <a:gd name="T29" fmla="*/ 2147483647 h 11"/>
                <a:gd name="T30" fmla="*/ 2147483647 w 10"/>
                <a:gd name="T31" fmla="*/ 2147483647 h 11"/>
                <a:gd name="T32" fmla="*/ 2147483647 w 10"/>
                <a:gd name="T33" fmla="*/ 2147483647 h 11"/>
                <a:gd name="T34" fmla="*/ 2147483647 w 10"/>
                <a:gd name="T35" fmla="*/ 2147483647 h 11"/>
                <a:gd name="T36" fmla="*/ 2147483647 w 10"/>
                <a:gd name="T37" fmla="*/ 2147483647 h 11"/>
                <a:gd name="T38" fmla="*/ 2147483647 w 10"/>
                <a:gd name="T39" fmla="*/ 2147483647 h 11"/>
                <a:gd name="T40" fmla="*/ 2147483647 w 10"/>
                <a:gd name="T41" fmla="*/ 2147483647 h 11"/>
                <a:gd name="T42" fmla="*/ 2147483647 w 10"/>
                <a:gd name="T43" fmla="*/ 2147483647 h 11"/>
                <a:gd name="T44" fmla="*/ 2147483647 w 10"/>
                <a:gd name="T45" fmla="*/ 2147483647 h 11"/>
                <a:gd name="T46" fmla="*/ 2147483647 w 10"/>
                <a:gd name="T47" fmla="*/ 2147483647 h 11"/>
                <a:gd name="T48" fmla="*/ 2147483647 w 10"/>
                <a:gd name="T49" fmla="*/ 2147483647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11">
                  <a:moveTo>
                    <a:pt x="0" y="6"/>
                  </a:moveTo>
                  <a:cubicBezTo>
                    <a:pt x="0" y="7"/>
                    <a:pt x="1" y="7"/>
                    <a:pt x="1" y="7"/>
                  </a:cubicBezTo>
                  <a:cubicBezTo>
                    <a:pt x="1" y="9"/>
                    <a:pt x="3" y="11"/>
                    <a:pt x="5" y="11"/>
                  </a:cubicBezTo>
                  <a:cubicBezTo>
                    <a:pt x="7" y="11"/>
                    <a:pt x="8" y="9"/>
                    <a:pt x="9" y="7"/>
                  </a:cubicBezTo>
                  <a:cubicBezTo>
                    <a:pt x="9" y="7"/>
                    <a:pt x="9" y="7"/>
                    <a:pt x="9" y="6"/>
                  </a:cubicBezTo>
                  <a:cubicBezTo>
                    <a:pt x="9" y="6"/>
                    <a:pt x="9" y="6"/>
                    <a:pt x="9" y="6"/>
                  </a:cubicBezTo>
                  <a:cubicBezTo>
                    <a:pt x="9" y="6"/>
                    <a:pt x="9" y="6"/>
                    <a:pt x="9" y="5"/>
                  </a:cubicBezTo>
                  <a:cubicBezTo>
                    <a:pt x="9" y="5"/>
                    <a:pt x="9" y="5"/>
                    <a:pt x="9" y="5"/>
                  </a:cubicBezTo>
                  <a:cubicBezTo>
                    <a:pt x="10" y="3"/>
                    <a:pt x="8" y="0"/>
                    <a:pt x="5" y="0"/>
                  </a:cubicBezTo>
                  <a:cubicBezTo>
                    <a:pt x="2" y="0"/>
                    <a:pt x="0" y="2"/>
                    <a:pt x="0" y="5"/>
                  </a:cubicBezTo>
                  <a:cubicBezTo>
                    <a:pt x="0" y="5"/>
                    <a:pt x="0" y="5"/>
                    <a:pt x="0" y="5"/>
                  </a:cubicBezTo>
                  <a:cubicBezTo>
                    <a:pt x="0" y="5"/>
                    <a:pt x="0" y="6"/>
                    <a:pt x="0" y="6"/>
                  </a:cubicBezTo>
                  <a:cubicBezTo>
                    <a:pt x="0" y="6"/>
                    <a:pt x="0" y="6"/>
                    <a:pt x="0" y="6"/>
                  </a:cubicBezTo>
                  <a:close/>
                  <a:moveTo>
                    <a:pt x="1" y="5"/>
                  </a:moveTo>
                  <a:cubicBezTo>
                    <a:pt x="2" y="5"/>
                    <a:pt x="3" y="5"/>
                    <a:pt x="4" y="5"/>
                  </a:cubicBezTo>
                  <a:cubicBezTo>
                    <a:pt x="5" y="4"/>
                    <a:pt x="6" y="4"/>
                    <a:pt x="6" y="4"/>
                  </a:cubicBezTo>
                  <a:cubicBezTo>
                    <a:pt x="6" y="4"/>
                    <a:pt x="6" y="4"/>
                    <a:pt x="7" y="5"/>
                  </a:cubicBezTo>
                  <a:cubicBezTo>
                    <a:pt x="8" y="5"/>
                    <a:pt x="8" y="5"/>
                    <a:pt x="9" y="5"/>
                  </a:cubicBezTo>
                  <a:cubicBezTo>
                    <a:pt x="9" y="5"/>
                    <a:pt x="9" y="6"/>
                    <a:pt x="9" y="6"/>
                  </a:cubicBezTo>
                  <a:cubicBezTo>
                    <a:pt x="9" y="6"/>
                    <a:pt x="9" y="6"/>
                    <a:pt x="9" y="6"/>
                  </a:cubicBezTo>
                  <a:cubicBezTo>
                    <a:pt x="9" y="6"/>
                    <a:pt x="9" y="6"/>
                    <a:pt x="9" y="7"/>
                  </a:cubicBezTo>
                  <a:cubicBezTo>
                    <a:pt x="9" y="7"/>
                    <a:pt x="9" y="7"/>
                    <a:pt x="9" y="7"/>
                  </a:cubicBezTo>
                  <a:cubicBezTo>
                    <a:pt x="8" y="9"/>
                    <a:pt x="6" y="11"/>
                    <a:pt x="5" y="11"/>
                  </a:cubicBezTo>
                  <a:cubicBezTo>
                    <a:pt x="3" y="11"/>
                    <a:pt x="2" y="9"/>
                    <a:pt x="1" y="7"/>
                  </a:cubicBezTo>
                  <a:cubicBezTo>
                    <a:pt x="1" y="7"/>
                    <a:pt x="1" y="5"/>
                    <a:pt x="1" y="5"/>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0" name="Freeform 452"/>
            <p:cNvSpPr>
              <a:spLocks noEditPoints="1"/>
            </p:cNvSpPr>
            <p:nvPr/>
          </p:nvSpPr>
          <p:spPr bwMode="auto">
            <a:xfrm>
              <a:off x="6192838" y="2533655"/>
              <a:ext cx="239713" cy="177800"/>
            </a:xfrm>
            <a:custGeom>
              <a:avLst/>
              <a:gdLst>
                <a:gd name="T0" fmla="*/ 2147483647 w 75"/>
                <a:gd name="T1" fmla="*/ 2147483647 h 56"/>
                <a:gd name="T2" fmla="*/ 2147483647 w 75"/>
                <a:gd name="T3" fmla="*/ 2147483647 h 56"/>
                <a:gd name="T4" fmla="*/ 0 w 75"/>
                <a:gd name="T5" fmla="*/ 2147483647 h 56"/>
                <a:gd name="T6" fmla="*/ 0 w 75"/>
                <a:gd name="T7" fmla="*/ 2147483647 h 56"/>
                <a:gd name="T8" fmla="*/ 2147483647 w 75"/>
                <a:gd name="T9" fmla="*/ 0 h 56"/>
                <a:gd name="T10" fmla="*/ 2147483647 w 75"/>
                <a:gd name="T11" fmla="*/ 0 h 56"/>
                <a:gd name="T12" fmla="*/ 2147483647 w 75"/>
                <a:gd name="T13" fmla="*/ 2147483647 h 56"/>
                <a:gd name="T14" fmla="*/ 2147483647 w 75"/>
                <a:gd name="T15" fmla="*/ 2147483647 h 56"/>
                <a:gd name="T16" fmla="*/ 2147483647 w 75"/>
                <a:gd name="T17" fmla="*/ 2147483647 h 56"/>
                <a:gd name="T18" fmla="*/ 2147483647 w 75"/>
                <a:gd name="T19" fmla="*/ 2147483647 h 56"/>
                <a:gd name="T20" fmla="*/ 2147483647 w 75"/>
                <a:gd name="T21" fmla="*/ 2147483647 h 56"/>
                <a:gd name="T22" fmla="*/ 2147483647 w 75"/>
                <a:gd name="T23" fmla="*/ 2147483647 h 56"/>
                <a:gd name="T24" fmla="*/ 2147483647 w 75"/>
                <a:gd name="T25" fmla="*/ 2147483647 h 56"/>
                <a:gd name="T26" fmla="*/ 2147483647 w 75"/>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56">
                  <a:moveTo>
                    <a:pt x="72" y="56"/>
                  </a:moveTo>
                  <a:cubicBezTo>
                    <a:pt x="4" y="56"/>
                    <a:pt x="4" y="56"/>
                    <a:pt x="4" y="56"/>
                  </a:cubicBezTo>
                  <a:cubicBezTo>
                    <a:pt x="2" y="56"/>
                    <a:pt x="0" y="55"/>
                    <a:pt x="0" y="53"/>
                  </a:cubicBezTo>
                  <a:cubicBezTo>
                    <a:pt x="0" y="3"/>
                    <a:pt x="0" y="3"/>
                    <a:pt x="0" y="3"/>
                  </a:cubicBezTo>
                  <a:cubicBezTo>
                    <a:pt x="0" y="2"/>
                    <a:pt x="2" y="0"/>
                    <a:pt x="4" y="0"/>
                  </a:cubicBezTo>
                  <a:cubicBezTo>
                    <a:pt x="72" y="0"/>
                    <a:pt x="72" y="0"/>
                    <a:pt x="72" y="0"/>
                  </a:cubicBezTo>
                  <a:cubicBezTo>
                    <a:pt x="73" y="0"/>
                    <a:pt x="75" y="2"/>
                    <a:pt x="75" y="3"/>
                  </a:cubicBezTo>
                  <a:cubicBezTo>
                    <a:pt x="75" y="53"/>
                    <a:pt x="75" y="53"/>
                    <a:pt x="75" y="53"/>
                  </a:cubicBezTo>
                  <a:cubicBezTo>
                    <a:pt x="75" y="55"/>
                    <a:pt x="73" y="56"/>
                    <a:pt x="72" y="56"/>
                  </a:cubicBezTo>
                  <a:close/>
                  <a:moveTo>
                    <a:pt x="4" y="53"/>
                  </a:moveTo>
                  <a:cubicBezTo>
                    <a:pt x="71" y="53"/>
                    <a:pt x="71" y="53"/>
                    <a:pt x="71" y="53"/>
                  </a:cubicBezTo>
                  <a:cubicBezTo>
                    <a:pt x="71" y="4"/>
                    <a:pt x="71" y="4"/>
                    <a:pt x="71" y="4"/>
                  </a:cubicBezTo>
                  <a:cubicBezTo>
                    <a:pt x="4" y="4"/>
                    <a:pt x="4" y="4"/>
                    <a:pt x="4" y="4"/>
                  </a:cubicBezTo>
                  <a:lnTo>
                    <a:pt x="4" y="53"/>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1" name="Rectangle 453"/>
            <p:cNvSpPr>
              <a:spLocks noChangeArrowheads="1"/>
            </p:cNvSpPr>
            <p:nvPr/>
          </p:nvSpPr>
          <p:spPr bwMode="auto">
            <a:xfrm>
              <a:off x="6319838" y="2581280"/>
              <a:ext cx="80963"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32" name="Rectangle 454"/>
            <p:cNvSpPr>
              <a:spLocks noChangeArrowheads="1"/>
            </p:cNvSpPr>
            <p:nvPr/>
          </p:nvSpPr>
          <p:spPr bwMode="auto">
            <a:xfrm>
              <a:off x="6319838" y="2603505"/>
              <a:ext cx="80963" cy="9525"/>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33" name="Rectangle 455"/>
            <p:cNvSpPr>
              <a:spLocks noChangeArrowheads="1"/>
            </p:cNvSpPr>
            <p:nvPr/>
          </p:nvSpPr>
          <p:spPr bwMode="auto">
            <a:xfrm>
              <a:off x="6319838" y="2628905"/>
              <a:ext cx="80963"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34" name="Freeform 456"/>
            <p:cNvSpPr>
              <a:spLocks noEditPoints="1"/>
            </p:cNvSpPr>
            <p:nvPr/>
          </p:nvSpPr>
          <p:spPr bwMode="auto">
            <a:xfrm>
              <a:off x="6246813"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5" name="Freeform 457"/>
            <p:cNvSpPr>
              <a:spLocks noEditPoints="1"/>
            </p:cNvSpPr>
            <p:nvPr/>
          </p:nvSpPr>
          <p:spPr bwMode="auto">
            <a:xfrm>
              <a:off x="6281738"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6" y="16"/>
                  </a:lnTo>
                  <a:lnTo>
                    <a:pt x="16" y="2"/>
                  </a:lnTo>
                  <a:lnTo>
                    <a:pt x="2" y="2"/>
                  </a:lnTo>
                  <a:lnTo>
                    <a:pt x="2" y="16"/>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6" name="Freeform 458"/>
            <p:cNvSpPr>
              <a:spLocks noEditPoints="1"/>
            </p:cNvSpPr>
            <p:nvPr/>
          </p:nvSpPr>
          <p:spPr bwMode="auto">
            <a:xfrm>
              <a:off x="6319838"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7" name="Freeform 459"/>
            <p:cNvSpPr>
              <a:spLocks noEditPoints="1"/>
            </p:cNvSpPr>
            <p:nvPr/>
          </p:nvSpPr>
          <p:spPr bwMode="auto">
            <a:xfrm>
              <a:off x="6354763"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8" name="Freeform 463"/>
            <p:cNvSpPr>
              <a:spLocks noEditPoints="1"/>
            </p:cNvSpPr>
            <p:nvPr/>
          </p:nvSpPr>
          <p:spPr bwMode="auto">
            <a:xfrm>
              <a:off x="6562725" y="1938341"/>
              <a:ext cx="390525" cy="387351"/>
            </a:xfrm>
            <a:custGeom>
              <a:avLst/>
              <a:gdLst>
                <a:gd name="T0" fmla="*/ 2147483647 w 246"/>
                <a:gd name="T1" fmla="*/ 2147483647 h 244"/>
                <a:gd name="T2" fmla="*/ 0 w 246"/>
                <a:gd name="T3" fmla="*/ 2147483647 h 244"/>
                <a:gd name="T4" fmla="*/ 0 w 246"/>
                <a:gd name="T5" fmla="*/ 0 h 244"/>
                <a:gd name="T6" fmla="*/ 2147483647 w 246"/>
                <a:gd name="T7" fmla="*/ 0 h 244"/>
                <a:gd name="T8" fmla="*/ 2147483647 w 246"/>
                <a:gd name="T9" fmla="*/ 2147483647 h 244"/>
                <a:gd name="T10" fmla="*/ 2147483647 w 246"/>
                <a:gd name="T11" fmla="*/ 2147483647 h 244"/>
                <a:gd name="T12" fmla="*/ 2147483647 w 246"/>
                <a:gd name="T13" fmla="*/ 0 h 244"/>
                <a:gd name="T14" fmla="*/ 2147483647 w 246"/>
                <a:gd name="T15" fmla="*/ 0 h 244"/>
                <a:gd name="T16" fmla="*/ 2147483647 w 246"/>
                <a:gd name="T17" fmla="*/ 2147483647 h 244"/>
                <a:gd name="T18" fmla="*/ 2147483647 w 246"/>
                <a:gd name="T19" fmla="*/ 2147483647 h 244"/>
                <a:gd name="T20" fmla="*/ 2147483647 w 246"/>
                <a:gd name="T21" fmla="*/ 2147483647 h 244"/>
                <a:gd name="T22" fmla="*/ 2147483647 w 246"/>
                <a:gd name="T23" fmla="*/ 2147483647 h 244"/>
                <a:gd name="T24" fmla="*/ 2147483647 w 246"/>
                <a:gd name="T25" fmla="*/ 2147483647 h 244"/>
                <a:gd name="T26" fmla="*/ 2147483647 w 246"/>
                <a:gd name="T27" fmla="*/ 2147483647 h 244"/>
                <a:gd name="T28" fmla="*/ 2147483647 w 246"/>
                <a:gd name="T29" fmla="*/ 2147483647 h 244"/>
                <a:gd name="T30" fmla="*/ 2147483647 w 246"/>
                <a:gd name="T31" fmla="*/ 2147483647 h 244"/>
                <a:gd name="T32" fmla="*/ 2147483647 w 246"/>
                <a:gd name="T33" fmla="*/ 2147483647 h 244"/>
                <a:gd name="T34" fmla="*/ 2147483647 w 246"/>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6" h="244">
                  <a:moveTo>
                    <a:pt x="246" y="244"/>
                  </a:moveTo>
                  <a:lnTo>
                    <a:pt x="0" y="244"/>
                  </a:lnTo>
                  <a:lnTo>
                    <a:pt x="0" y="0"/>
                  </a:lnTo>
                  <a:lnTo>
                    <a:pt x="99" y="0"/>
                  </a:lnTo>
                  <a:lnTo>
                    <a:pt x="99" y="55"/>
                  </a:lnTo>
                  <a:lnTo>
                    <a:pt x="149" y="55"/>
                  </a:lnTo>
                  <a:lnTo>
                    <a:pt x="149" y="0"/>
                  </a:lnTo>
                  <a:lnTo>
                    <a:pt x="246" y="0"/>
                  </a:lnTo>
                  <a:lnTo>
                    <a:pt x="246" y="244"/>
                  </a:lnTo>
                  <a:close/>
                  <a:moveTo>
                    <a:pt x="16" y="228"/>
                  </a:moveTo>
                  <a:lnTo>
                    <a:pt x="230" y="228"/>
                  </a:lnTo>
                  <a:lnTo>
                    <a:pt x="230" y="14"/>
                  </a:lnTo>
                  <a:lnTo>
                    <a:pt x="163" y="14"/>
                  </a:lnTo>
                  <a:lnTo>
                    <a:pt x="163" y="69"/>
                  </a:lnTo>
                  <a:lnTo>
                    <a:pt x="83" y="69"/>
                  </a:lnTo>
                  <a:lnTo>
                    <a:pt x="83" y="14"/>
                  </a:lnTo>
                  <a:lnTo>
                    <a:pt x="16" y="14"/>
                  </a:lnTo>
                  <a:lnTo>
                    <a:pt x="16"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9" name="Freeform 464"/>
            <p:cNvSpPr>
              <a:spLocks noEditPoints="1"/>
            </p:cNvSpPr>
            <p:nvPr/>
          </p:nvSpPr>
          <p:spPr bwMode="auto">
            <a:xfrm>
              <a:off x="6656388" y="2120904"/>
              <a:ext cx="139700" cy="153988"/>
            </a:xfrm>
            <a:custGeom>
              <a:avLst/>
              <a:gdLst>
                <a:gd name="T0" fmla="*/ 2147483647 w 44"/>
                <a:gd name="T1" fmla="*/ 0 h 48"/>
                <a:gd name="T2" fmla="*/ 2147483647 w 44"/>
                <a:gd name="T3" fmla="*/ 0 h 48"/>
                <a:gd name="T4" fmla="*/ 2147483647 w 44"/>
                <a:gd name="T5" fmla="*/ 0 h 48"/>
                <a:gd name="T6" fmla="*/ 0 w 44"/>
                <a:gd name="T7" fmla="*/ 2147483647 h 48"/>
                <a:gd name="T8" fmla="*/ 0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0 h 48"/>
                <a:gd name="T22" fmla="*/ 2147483647 w 44"/>
                <a:gd name="T23" fmla="*/ 2147483647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48">
                  <a:moveTo>
                    <a:pt x="42" y="0"/>
                  </a:moveTo>
                  <a:cubicBezTo>
                    <a:pt x="42" y="0"/>
                    <a:pt x="42" y="0"/>
                    <a:pt x="42" y="0"/>
                  </a:cubicBezTo>
                  <a:cubicBezTo>
                    <a:pt x="2" y="0"/>
                    <a:pt x="2" y="0"/>
                    <a:pt x="2" y="0"/>
                  </a:cubicBezTo>
                  <a:cubicBezTo>
                    <a:pt x="1" y="0"/>
                    <a:pt x="0" y="1"/>
                    <a:pt x="0" y="2"/>
                  </a:cubicBezTo>
                  <a:cubicBezTo>
                    <a:pt x="0" y="46"/>
                    <a:pt x="0" y="46"/>
                    <a:pt x="0" y="46"/>
                  </a:cubicBezTo>
                  <a:cubicBezTo>
                    <a:pt x="0" y="47"/>
                    <a:pt x="1" y="48"/>
                    <a:pt x="2" y="48"/>
                  </a:cubicBezTo>
                  <a:cubicBezTo>
                    <a:pt x="42" y="48"/>
                    <a:pt x="42" y="48"/>
                    <a:pt x="42" y="48"/>
                  </a:cubicBezTo>
                  <a:cubicBezTo>
                    <a:pt x="43" y="48"/>
                    <a:pt x="44" y="47"/>
                    <a:pt x="44" y="46"/>
                  </a:cubicBezTo>
                  <a:cubicBezTo>
                    <a:pt x="44" y="2"/>
                    <a:pt x="44" y="2"/>
                    <a:pt x="44" y="2"/>
                  </a:cubicBezTo>
                  <a:cubicBezTo>
                    <a:pt x="44" y="2"/>
                    <a:pt x="44" y="1"/>
                    <a:pt x="44" y="1"/>
                  </a:cubicBezTo>
                  <a:cubicBezTo>
                    <a:pt x="43" y="0"/>
                    <a:pt x="43" y="0"/>
                    <a:pt x="42" y="0"/>
                  </a:cubicBezTo>
                  <a:close/>
                  <a:moveTo>
                    <a:pt x="42" y="46"/>
                  </a:moveTo>
                  <a:cubicBezTo>
                    <a:pt x="2" y="46"/>
                    <a:pt x="2" y="46"/>
                    <a:pt x="2" y="46"/>
                  </a:cubicBezTo>
                  <a:cubicBezTo>
                    <a:pt x="2" y="8"/>
                    <a:pt x="2" y="8"/>
                    <a:pt x="2" y="8"/>
                  </a:cubicBezTo>
                  <a:cubicBezTo>
                    <a:pt x="42" y="8"/>
                    <a:pt x="42" y="8"/>
                    <a:pt x="42" y="8"/>
                  </a:cubicBezTo>
                  <a:lnTo>
                    <a:pt x="42" y="46"/>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40" name="Freeform 465"/>
            <p:cNvSpPr>
              <a:spLocks/>
            </p:cNvSpPr>
            <p:nvPr/>
          </p:nvSpPr>
          <p:spPr bwMode="auto">
            <a:xfrm>
              <a:off x="6684963" y="2076454"/>
              <a:ext cx="142875" cy="152400"/>
            </a:xfrm>
            <a:custGeom>
              <a:avLst/>
              <a:gdLst>
                <a:gd name="T0" fmla="*/ 2147483647 w 45"/>
                <a:gd name="T1" fmla="*/ 0 h 48"/>
                <a:gd name="T2" fmla="*/ 2147483647 w 45"/>
                <a:gd name="T3" fmla="*/ 0 h 48"/>
                <a:gd name="T4" fmla="*/ 0 w 45"/>
                <a:gd name="T5" fmla="*/ 2147483647 h 48"/>
                <a:gd name="T6" fmla="*/ 0 w 45"/>
                <a:gd name="T7" fmla="*/ 2147483647 h 48"/>
                <a:gd name="T8" fmla="*/ 2147483647 w 45"/>
                <a:gd name="T9" fmla="*/ 2147483647 h 48"/>
                <a:gd name="T10" fmla="*/ 2147483647 w 45"/>
                <a:gd name="T11" fmla="*/ 2147483647 h 48"/>
                <a:gd name="T12" fmla="*/ 2147483647 w 45"/>
                <a:gd name="T13" fmla="*/ 2147483647 h 48"/>
                <a:gd name="T14" fmla="*/ 2147483647 w 45"/>
                <a:gd name="T15" fmla="*/ 2147483647 h 48"/>
                <a:gd name="T16" fmla="*/ 2147483647 w 45"/>
                <a:gd name="T17" fmla="*/ 2147483647 h 48"/>
                <a:gd name="T18" fmla="*/ 2147483647 w 45"/>
                <a:gd name="T19" fmla="*/ 2147483647 h 48"/>
                <a:gd name="T20" fmla="*/ 2147483647 w 45"/>
                <a:gd name="T21" fmla="*/ 2147483647 h 48"/>
                <a:gd name="T22" fmla="*/ 2147483647 w 45"/>
                <a:gd name="T23" fmla="*/ 2147483647 h 48"/>
                <a:gd name="T24" fmla="*/ 2147483647 w 45"/>
                <a:gd name="T25" fmla="*/ 2147483647 h 48"/>
                <a:gd name="T26" fmla="*/ 2147483647 w 45"/>
                <a:gd name="T27" fmla="*/ 0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 h="48">
                  <a:moveTo>
                    <a:pt x="42" y="0"/>
                  </a:moveTo>
                  <a:cubicBezTo>
                    <a:pt x="2" y="0"/>
                    <a:pt x="2" y="0"/>
                    <a:pt x="2" y="0"/>
                  </a:cubicBezTo>
                  <a:cubicBezTo>
                    <a:pt x="1" y="0"/>
                    <a:pt x="0" y="1"/>
                    <a:pt x="0" y="3"/>
                  </a:cubicBezTo>
                  <a:cubicBezTo>
                    <a:pt x="0" y="13"/>
                    <a:pt x="0" y="13"/>
                    <a:pt x="0" y="13"/>
                  </a:cubicBezTo>
                  <a:cubicBezTo>
                    <a:pt x="3" y="13"/>
                    <a:pt x="3" y="13"/>
                    <a:pt x="3" y="13"/>
                  </a:cubicBezTo>
                  <a:cubicBezTo>
                    <a:pt x="3" y="8"/>
                    <a:pt x="3" y="8"/>
                    <a:pt x="3" y="8"/>
                  </a:cubicBezTo>
                  <a:cubicBezTo>
                    <a:pt x="42" y="8"/>
                    <a:pt x="42" y="8"/>
                    <a:pt x="42" y="8"/>
                  </a:cubicBezTo>
                  <a:cubicBezTo>
                    <a:pt x="42" y="46"/>
                    <a:pt x="42" y="46"/>
                    <a:pt x="42" y="46"/>
                  </a:cubicBezTo>
                  <a:cubicBezTo>
                    <a:pt x="36" y="46"/>
                    <a:pt x="36" y="46"/>
                    <a:pt x="36" y="46"/>
                  </a:cubicBezTo>
                  <a:cubicBezTo>
                    <a:pt x="36" y="48"/>
                    <a:pt x="36" y="48"/>
                    <a:pt x="36" y="48"/>
                  </a:cubicBezTo>
                  <a:cubicBezTo>
                    <a:pt x="42" y="48"/>
                    <a:pt x="42" y="48"/>
                    <a:pt x="42" y="48"/>
                  </a:cubicBezTo>
                  <a:cubicBezTo>
                    <a:pt x="43" y="48"/>
                    <a:pt x="45" y="47"/>
                    <a:pt x="45" y="46"/>
                  </a:cubicBezTo>
                  <a:cubicBezTo>
                    <a:pt x="45" y="3"/>
                    <a:pt x="45" y="3"/>
                    <a:pt x="45" y="3"/>
                  </a:cubicBezTo>
                  <a:cubicBezTo>
                    <a:pt x="45" y="1"/>
                    <a:pt x="43" y="0"/>
                    <a:pt x="42"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41" name="Rectangle 466"/>
            <p:cNvSpPr>
              <a:spLocks noChangeArrowheads="1"/>
            </p:cNvSpPr>
            <p:nvPr/>
          </p:nvSpPr>
          <p:spPr bwMode="auto">
            <a:xfrm>
              <a:off x="6675438" y="2159004"/>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42" name="Rectangle 467"/>
            <p:cNvSpPr>
              <a:spLocks noChangeArrowheads="1"/>
            </p:cNvSpPr>
            <p:nvPr/>
          </p:nvSpPr>
          <p:spPr bwMode="auto">
            <a:xfrm>
              <a:off x="6675438" y="2181229"/>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43" name="Rectangle 468"/>
            <p:cNvSpPr>
              <a:spLocks noChangeArrowheads="1"/>
            </p:cNvSpPr>
            <p:nvPr/>
          </p:nvSpPr>
          <p:spPr bwMode="auto">
            <a:xfrm>
              <a:off x="6675438" y="2200279"/>
              <a:ext cx="104775" cy="9525"/>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44" name="Rectangle 469"/>
            <p:cNvSpPr>
              <a:spLocks noChangeArrowheads="1"/>
            </p:cNvSpPr>
            <p:nvPr/>
          </p:nvSpPr>
          <p:spPr bwMode="auto">
            <a:xfrm>
              <a:off x="6675438" y="2222504"/>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45" name="Rectangle 470"/>
            <p:cNvSpPr>
              <a:spLocks noChangeArrowheads="1"/>
            </p:cNvSpPr>
            <p:nvPr/>
          </p:nvSpPr>
          <p:spPr bwMode="auto">
            <a:xfrm>
              <a:off x="6675438" y="2246317"/>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46" name="Freeform 471"/>
            <p:cNvSpPr>
              <a:spLocks noEditPoints="1"/>
            </p:cNvSpPr>
            <p:nvPr/>
          </p:nvSpPr>
          <p:spPr bwMode="auto">
            <a:xfrm>
              <a:off x="6105525" y="1938341"/>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5"/>
                  </a:lnTo>
                  <a:lnTo>
                    <a:pt x="147" y="55"/>
                  </a:lnTo>
                  <a:lnTo>
                    <a:pt x="147" y="0"/>
                  </a:lnTo>
                  <a:lnTo>
                    <a:pt x="244" y="0"/>
                  </a:lnTo>
                  <a:lnTo>
                    <a:pt x="244" y="244"/>
                  </a:lnTo>
                  <a:close/>
                  <a:moveTo>
                    <a:pt x="14" y="228"/>
                  </a:moveTo>
                  <a:lnTo>
                    <a:pt x="230" y="228"/>
                  </a:lnTo>
                  <a:lnTo>
                    <a:pt x="230" y="14"/>
                  </a:lnTo>
                  <a:lnTo>
                    <a:pt x="163" y="14"/>
                  </a:lnTo>
                  <a:lnTo>
                    <a:pt x="163" y="69"/>
                  </a:lnTo>
                  <a:lnTo>
                    <a:pt x="81" y="69"/>
                  </a:lnTo>
                  <a:lnTo>
                    <a:pt x="81" y="14"/>
                  </a:lnTo>
                  <a:lnTo>
                    <a:pt x="14" y="14"/>
                  </a:lnTo>
                  <a:lnTo>
                    <a:pt x="14"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47" name="Freeform 472"/>
            <p:cNvSpPr>
              <a:spLocks/>
            </p:cNvSpPr>
            <p:nvPr/>
          </p:nvSpPr>
          <p:spPr bwMode="auto">
            <a:xfrm>
              <a:off x="6205538" y="2209804"/>
              <a:ext cx="182563" cy="80963"/>
            </a:xfrm>
            <a:custGeom>
              <a:avLst/>
              <a:gdLst>
                <a:gd name="T0" fmla="*/ 2147483647 w 57"/>
                <a:gd name="T1" fmla="*/ 2147483647 h 25"/>
                <a:gd name="T2" fmla="*/ 0 w 57"/>
                <a:gd name="T3" fmla="*/ 0 h 25"/>
                <a:gd name="T4" fmla="*/ 0 w 57"/>
                <a:gd name="T5" fmla="*/ 2147483647 h 25"/>
                <a:gd name="T6" fmla="*/ 2147483647 w 57"/>
                <a:gd name="T7" fmla="*/ 2147483647 h 25"/>
                <a:gd name="T8" fmla="*/ 2147483647 w 57"/>
                <a:gd name="T9" fmla="*/ 2147483647 h 25"/>
                <a:gd name="T10" fmla="*/ 2147483647 w 57"/>
                <a:gd name="T11" fmla="*/ 0 h 25"/>
                <a:gd name="T12" fmla="*/ 2147483647 w 5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
                  <a:moveTo>
                    <a:pt x="29" y="11"/>
                  </a:moveTo>
                  <a:cubicBezTo>
                    <a:pt x="13" y="11"/>
                    <a:pt x="0" y="6"/>
                    <a:pt x="0" y="0"/>
                  </a:cubicBezTo>
                  <a:cubicBezTo>
                    <a:pt x="0" y="14"/>
                    <a:pt x="0" y="14"/>
                    <a:pt x="0" y="14"/>
                  </a:cubicBezTo>
                  <a:cubicBezTo>
                    <a:pt x="0" y="20"/>
                    <a:pt x="13" y="25"/>
                    <a:pt x="29" y="25"/>
                  </a:cubicBezTo>
                  <a:cubicBezTo>
                    <a:pt x="44" y="25"/>
                    <a:pt x="57" y="20"/>
                    <a:pt x="57" y="14"/>
                  </a:cubicBezTo>
                  <a:cubicBezTo>
                    <a:pt x="57" y="0"/>
                    <a:pt x="57" y="0"/>
                    <a:pt x="57" y="0"/>
                  </a:cubicBezTo>
                  <a:cubicBezTo>
                    <a:pt x="57" y="6"/>
                    <a:pt x="44" y="11"/>
                    <a:pt x="29" y="1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48" name="Freeform 473"/>
            <p:cNvSpPr>
              <a:spLocks/>
            </p:cNvSpPr>
            <p:nvPr/>
          </p:nvSpPr>
          <p:spPr bwMode="auto">
            <a:xfrm>
              <a:off x="6205538" y="2155829"/>
              <a:ext cx="182563" cy="79375"/>
            </a:xfrm>
            <a:custGeom>
              <a:avLst/>
              <a:gdLst>
                <a:gd name="T0" fmla="*/ 2147483647 w 57"/>
                <a:gd name="T1" fmla="*/ 2147483647 h 25"/>
                <a:gd name="T2" fmla="*/ 0 w 57"/>
                <a:gd name="T3" fmla="*/ 0 h 25"/>
                <a:gd name="T4" fmla="*/ 0 w 57"/>
                <a:gd name="T5" fmla="*/ 2147483647 h 25"/>
                <a:gd name="T6" fmla="*/ 2147483647 w 57"/>
                <a:gd name="T7" fmla="*/ 2147483647 h 25"/>
                <a:gd name="T8" fmla="*/ 2147483647 w 57"/>
                <a:gd name="T9" fmla="*/ 2147483647 h 25"/>
                <a:gd name="T10" fmla="*/ 2147483647 w 57"/>
                <a:gd name="T11" fmla="*/ 0 h 25"/>
                <a:gd name="T12" fmla="*/ 2147483647 w 5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
                  <a:moveTo>
                    <a:pt x="29" y="11"/>
                  </a:moveTo>
                  <a:cubicBezTo>
                    <a:pt x="13" y="11"/>
                    <a:pt x="0" y="6"/>
                    <a:pt x="0" y="0"/>
                  </a:cubicBezTo>
                  <a:cubicBezTo>
                    <a:pt x="0" y="14"/>
                    <a:pt x="0" y="14"/>
                    <a:pt x="0" y="14"/>
                  </a:cubicBezTo>
                  <a:cubicBezTo>
                    <a:pt x="0" y="20"/>
                    <a:pt x="13" y="25"/>
                    <a:pt x="29" y="25"/>
                  </a:cubicBezTo>
                  <a:cubicBezTo>
                    <a:pt x="44" y="25"/>
                    <a:pt x="57" y="20"/>
                    <a:pt x="57" y="14"/>
                  </a:cubicBezTo>
                  <a:cubicBezTo>
                    <a:pt x="57" y="0"/>
                    <a:pt x="57" y="0"/>
                    <a:pt x="57" y="0"/>
                  </a:cubicBezTo>
                  <a:cubicBezTo>
                    <a:pt x="57" y="6"/>
                    <a:pt x="44" y="11"/>
                    <a:pt x="29" y="1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49" name="Freeform 474"/>
            <p:cNvSpPr>
              <a:spLocks noEditPoints="1"/>
            </p:cNvSpPr>
            <p:nvPr/>
          </p:nvSpPr>
          <p:spPr bwMode="auto">
            <a:xfrm>
              <a:off x="6205538" y="2063754"/>
              <a:ext cx="182563" cy="117475"/>
            </a:xfrm>
            <a:custGeom>
              <a:avLst/>
              <a:gdLst>
                <a:gd name="T0" fmla="*/ 2147483647 w 57"/>
                <a:gd name="T1" fmla="*/ 0 h 37"/>
                <a:gd name="T2" fmla="*/ 0 w 57"/>
                <a:gd name="T3" fmla="*/ 2147483647 h 37"/>
                <a:gd name="T4" fmla="*/ 0 w 57"/>
                <a:gd name="T5" fmla="*/ 2147483647 h 37"/>
                <a:gd name="T6" fmla="*/ 0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0 h 37"/>
                <a:gd name="T16" fmla="*/ 2147483647 w 57"/>
                <a:gd name="T17" fmla="*/ 2147483647 h 37"/>
                <a:gd name="T18" fmla="*/ 2147483647 w 57"/>
                <a:gd name="T19" fmla="*/ 2147483647 h 37"/>
                <a:gd name="T20" fmla="*/ 2147483647 w 57"/>
                <a:gd name="T21" fmla="*/ 2147483647 h 37"/>
                <a:gd name="T22" fmla="*/ 2147483647 w 57"/>
                <a:gd name="T23" fmla="*/ 2147483647 h 37"/>
                <a:gd name="T24" fmla="*/ 2147483647 w 57"/>
                <a:gd name="T25" fmla="*/ 214748364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37">
                  <a:moveTo>
                    <a:pt x="29" y="0"/>
                  </a:moveTo>
                  <a:cubicBezTo>
                    <a:pt x="13" y="0"/>
                    <a:pt x="0" y="5"/>
                    <a:pt x="0" y="12"/>
                  </a:cubicBezTo>
                  <a:cubicBezTo>
                    <a:pt x="0" y="12"/>
                    <a:pt x="0" y="12"/>
                    <a:pt x="0" y="12"/>
                  </a:cubicBezTo>
                  <a:cubicBezTo>
                    <a:pt x="0" y="26"/>
                    <a:pt x="0" y="26"/>
                    <a:pt x="0" y="26"/>
                  </a:cubicBezTo>
                  <a:cubicBezTo>
                    <a:pt x="0" y="32"/>
                    <a:pt x="13" y="37"/>
                    <a:pt x="29" y="37"/>
                  </a:cubicBezTo>
                  <a:cubicBezTo>
                    <a:pt x="44" y="37"/>
                    <a:pt x="57" y="32"/>
                    <a:pt x="57" y="26"/>
                  </a:cubicBezTo>
                  <a:cubicBezTo>
                    <a:pt x="57" y="12"/>
                    <a:pt x="57" y="12"/>
                    <a:pt x="57" y="12"/>
                  </a:cubicBezTo>
                  <a:cubicBezTo>
                    <a:pt x="57" y="5"/>
                    <a:pt x="44" y="0"/>
                    <a:pt x="29" y="0"/>
                  </a:cubicBezTo>
                  <a:close/>
                  <a:moveTo>
                    <a:pt x="29" y="23"/>
                  </a:moveTo>
                  <a:cubicBezTo>
                    <a:pt x="13" y="23"/>
                    <a:pt x="1" y="18"/>
                    <a:pt x="1" y="12"/>
                  </a:cubicBezTo>
                  <a:cubicBezTo>
                    <a:pt x="1" y="6"/>
                    <a:pt x="13" y="1"/>
                    <a:pt x="29" y="1"/>
                  </a:cubicBezTo>
                  <a:cubicBezTo>
                    <a:pt x="44" y="1"/>
                    <a:pt x="57" y="6"/>
                    <a:pt x="57" y="12"/>
                  </a:cubicBezTo>
                  <a:cubicBezTo>
                    <a:pt x="57" y="18"/>
                    <a:pt x="44" y="23"/>
                    <a:pt x="29" y="23"/>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0" name="Freeform 475"/>
            <p:cNvSpPr>
              <a:spLocks noEditPoints="1"/>
            </p:cNvSpPr>
            <p:nvPr/>
          </p:nvSpPr>
          <p:spPr bwMode="auto">
            <a:xfrm>
              <a:off x="6215063" y="2066929"/>
              <a:ext cx="165100" cy="66675"/>
            </a:xfrm>
            <a:custGeom>
              <a:avLst/>
              <a:gdLst>
                <a:gd name="T0" fmla="*/ 2147483647 w 52"/>
                <a:gd name="T1" fmla="*/ 0 h 21"/>
                <a:gd name="T2" fmla="*/ 0 w 52"/>
                <a:gd name="T3" fmla="*/ 2147483647 h 21"/>
                <a:gd name="T4" fmla="*/ 2147483647 w 52"/>
                <a:gd name="T5" fmla="*/ 2147483647 h 21"/>
                <a:gd name="T6" fmla="*/ 2147483647 w 52"/>
                <a:gd name="T7" fmla="*/ 2147483647 h 21"/>
                <a:gd name="T8" fmla="*/ 2147483647 w 52"/>
                <a:gd name="T9" fmla="*/ 0 h 21"/>
                <a:gd name="T10" fmla="*/ 2147483647 w 52"/>
                <a:gd name="T11" fmla="*/ 2147483647 h 21"/>
                <a:gd name="T12" fmla="*/ 2147483647 w 52"/>
                <a:gd name="T13" fmla="*/ 2147483647 h 21"/>
                <a:gd name="T14" fmla="*/ 2147483647 w 52"/>
                <a:gd name="T15" fmla="*/ 2147483647 h 21"/>
                <a:gd name="T16" fmla="*/ 2147483647 w 52"/>
                <a:gd name="T17" fmla="*/ 2147483647 h 21"/>
                <a:gd name="T18" fmla="*/ 2147483647 w 52"/>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21">
                  <a:moveTo>
                    <a:pt x="26" y="0"/>
                  </a:moveTo>
                  <a:cubicBezTo>
                    <a:pt x="11" y="0"/>
                    <a:pt x="0" y="5"/>
                    <a:pt x="0" y="10"/>
                  </a:cubicBezTo>
                  <a:cubicBezTo>
                    <a:pt x="0" y="16"/>
                    <a:pt x="11" y="21"/>
                    <a:pt x="26" y="21"/>
                  </a:cubicBezTo>
                  <a:cubicBezTo>
                    <a:pt x="40" y="21"/>
                    <a:pt x="52" y="16"/>
                    <a:pt x="52" y="10"/>
                  </a:cubicBezTo>
                  <a:cubicBezTo>
                    <a:pt x="52" y="5"/>
                    <a:pt x="40" y="0"/>
                    <a:pt x="26" y="0"/>
                  </a:cubicBezTo>
                  <a:close/>
                  <a:moveTo>
                    <a:pt x="26" y="19"/>
                  </a:moveTo>
                  <a:cubicBezTo>
                    <a:pt x="13" y="19"/>
                    <a:pt x="3" y="15"/>
                    <a:pt x="3" y="10"/>
                  </a:cubicBezTo>
                  <a:cubicBezTo>
                    <a:pt x="3" y="5"/>
                    <a:pt x="13" y="1"/>
                    <a:pt x="26" y="1"/>
                  </a:cubicBezTo>
                  <a:cubicBezTo>
                    <a:pt x="38" y="1"/>
                    <a:pt x="48" y="5"/>
                    <a:pt x="48" y="10"/>
                  </a:cubicBezTo>
                  <a:cubicBezTo>
                    <a:pt x="48" y="15"/>
                    <a:pt x="38" y="19"/>
                    <a:pt x="26" y="19"/>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1" name="Freeform 476"/>
            <p:cNvSpPr>
              <a:spLocks noEditPoints="1"/>
            </p:cNvSpPr>
            <p:nvPr/>
          </p:nvSpPr>
          <p:spPr bwMode="auto">
            <a:xfrm>
              <a:off x="4767263" y="2389192"/>
              <a:ext cx="385763" cy="387351"/>
            </a:xfrm>
            <a:custGeom>
              <a:avLst/>
              <a:gdLst>
                <a:gd name="T0" fmla="*/ 2147483647 w 243"/>
                <a:gd name="T1" fmla="*/ 2147483647 h 244"/>
                <a:gd name="T2" fmla="*/ 0 w 243"/>
                <a:gd name="T3" fmla="*/ 2147483647 h 244"/>
                <a:gd name="T4" fmla="*/ 0 w 243"/>
                <a:gd name="T5" fmla="*/ 0 h 244"/>
                <a:gd name="T6" fmla="*/ 2147483647 w 243"/>
                <a:gd name="T7" fmla="*/ 0 h 244"/>
                <a:gd name="T8" fmla="*/ 2147483647 w 243"/>
                <a:gd name="T9" fmla="*/ 2147483647 h 244"/>
                <a:gd name="T10" fmla="*/ 2147483647 w 243"/>
                <a:gd name="T11" fmla="*/ 2147483647 h 244"/>
                <a:gd name="T12" fmla="*/ 2147483647 w 243"/>
                <a:gd name="T13" fmla="*/ 0 h 244"/>
                <a:gd name="T14" fmla="*/ 2147483647 w 243"/>
                <a:gd name="T15" fmla="*/ 0 h 244"/>
                <a:gd name="T16" fmla="*/ 2147483647 w 243"/>
                <a:gd name="T17" fmla="*/ 2147483647 h 244"/>
                <a:gd name="T18" fmla="*/ 2147483647 w 243"/>
                <a:gd name="T19" fmla="*/ 2147483647 h 244"/>
                <a:gd name="T20" fmla="*/ 2147483647 w 243"/>
                <a:gd name="T21" fmla="*/ 2147483647 h 244"/>
                <a:gd name="T22" fmla="*/ 2147483647 w 243"/>
                <a:gd name="T23" fmla="*/ 2147483647 h 244"/>
                <a:gd name="T24" fmla="*/ 2147483647 w 243"/>
                <a:gd name="T25" fmla="*/ 2147483647 h 244"/>
                <a:gd name="T26" fmla="*/ 2147483647 w 243"/>
                <a:gd name="T27" fmla="*/ 2147483647 h 244"/>
                <a:gd name="T28" fmla="*/ 2147483647 w 243"/>
                <a:gd name="T29" fmla="*/ 2147483647 h 244"/>
                <a:gd name="T30" fmla="*/ 2147483647 w 243"/>
                <a:gd name="T31" fmla="*/ 2147483647 h 244"/>
                <a:gd name="T32" fmla="*/ 2147483647 w 243"/>
                <a:gd name="T33" fmla="*/ 2147483647 h 244"/>
                <a:gd name="T34" fmla="*/ 2147483647 w 243"/>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3" h="244">
                  <a:moveTo>
                    <a:pt x="243" y="244"/>
                  </a:moveTo>
                  <a:lnTo>
                    <a:pt x="0" y="244"/>
                  </a:lnTo>
                  <a:lnTo>
                    <a:pt x="0" y="0"/>
                  </a:lnTo>
                  <a:lnTo>
                    <a:pt x="96" y="0"/>
                  </a:lnTo>
                  <a:lnTo>
                    <a:pt x="96" y="54"/>
                  </a:lnTo>
                  <a:lnTo>
                    <a:pt x="147" y="54"/>
                  </a:lnTo>
                  <a:lnTo>
                    <a:pt x="147" y="0"/>
                  </a:lnTo>
                  <a:lnTo>
                    <a:pt x="243" y="0"/>
                  </a:lnTo>
                  <a:lnTo>
                    <a:pt x="243" y="244"/>
                  </a:lnTo>
                  <a:close/>
                  <a:moveTo>
                    <a:pt x="16" y="228"/>
                  </a:moveTo>
                  <a:lnTo>
                    <a:pt x="229" y="228"/>
                  </a:lnTo>
                  <a:lnTo>
                    <a:pt x="229" y="14"/>
                  </a:lnTo>
                  <a:lnTo>
                    <a:pt x="163" y="14"/>
                  </a:lnTo>
                  <a:lnTo>
                    <a:pt x="163" y="69"/>
                  </a:lnTo>
                  <a:lnTo>
                    <a:pt x="80" y="69"/>
                  </a:lnTo>
                  <a:lnTo>
                    <a:pt x="80" y="14"/>
                  </a:lnTo>
                  <a:lnTo>
                    <a:pt x="16" y="14"/>
                  </a:lnTo>
                  <a:lnTo>
                    <a:pt x="16"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2" name="Freeform 477"/>
            <p:cNvSpPr>
              <a:spLocks noEditPoints="1"/>
            </p:cNvSpPr>
            <p:nvPr/>
          </p:nvSpPr>
          <p:spPr bwMode="auto">
            <a:xfrm>
              <a:off x="4875213" y="2517780"/>
              <a:ext cx="185738" cy="142875"/>
            </a:xfrm>
            <a:custGeom>
              <a:avLst/>
              <a:gdLst>
                <a:gd name="T0" fmla="*/ 2147483647 w 58"/>
                <a:gd name="T1" fmla="*/ 0 h 45"/>
                <a:gd name="T2" fmla="*/ 2147483647 w 58"/>
                <a:gd name="T3" fmla="*/ 0 h 45"/>
                <a:gd name="T4" fmla="*/ 0 w 58"/>
                <a:gd name="T5" fmla="*/ 2147483647 h 45"/>
                <a:gd name="T6" fmla="*/ 0 w 58"/>
                <a:gd name="T7" fmla="*/ 2147483647 h 45"/>
                <a:gd name="T8" fmla="*/ 2147483647 w 58"/>
                <a:gd name="T9" fmla="*/ 2147483647 h 45"/>
                <a:gd name="T10" fmla="*/ 2147483647 w 58"/>
                <a:gd name="T11" fmla="*/ 2147483647 h 45"/>
                <a:gd name="T12" fmla="*/ 2147483647 w 58"/>
                <a:gd name="T13" fmla="*/ 2147483647 h 45"/>
                <a:gd name="T14" fmla="*/ 2147483647 w 58"/>
                <a:gd name="T15" fmla="*/ 2147483647 h 45"/>
                <a:gd name="T16" fmla="*/ 2147483647 w 58"/>
                <a:gd name="T17" fmla="*/ 0 h 45"/>
                <a:gd name="T18" fmla="*/ 2147483647 w 58"/>
                <a:gd name="T19" fmla="*/ 2147483647 h 45"/>
                <a:gd name="T20" fmla="*/ 2147483647 w 58"/>
                <a:gd name="T21" fmla="*/ 2147483647 h 45"/>
                <a:gd name="T22" fmla="*/ 2147483647 w 58"/>
                <a:gd name="T23" fmla="*/ 2147483647 h 45"/>
                <a:gd name="T24" fmla="*/ 2147483647 w 58"/>
                <a:gd name="T25" fmla="*/ 2147483647 h 45"/>
                <a:gd name="T26" fmla="*/ 2147483647 w 58"/>
                <a:gd name="T27" fmla="*/ 2147483647 h 45"/>
                <a:gd name="T28" fmla="*/ 2147483647 w 58"/>
                <a:gd name="T29" fmla="*/ 2147483647 h 45"/>
                <a:gd name="T30" fmla="*/ 2147483647 w 58"/>
                <a:gd name="T31" fmla="*/ 2147483647 h 45"/>
                <a:gd name="T32" fmla="*/ 2147483647 w 58"/>
                <a:gd name="T33" fmla="*/ 2147483647 h 45"/>
                <a:gd name="T34" fmla="*/ 2147483647 w 58"/>
                <a:gd name="T35" fmla="*/ 2147483647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45">
                  <a:moveTo>
                    <a:pt x="54" y="0"/>
                  </a:moveTo>
                  <a:cubicBezTo>
                    <a:pt x="5" y="0"/>
                    <a:pt x="5" y="0"/>
                    <a:pt x="5" y="0"/>
                  </a:cubicBezTo>
                  <a:cubicBezTo>
                    <a:pt x="2" y="0"/>
                    <a:pt x="0" y="2"/>
                    <a:pt x="0" y="4"/>
                  </a:cubicBezTo>
                  <a:cubicBezTo>
                    <a:pt x="0" y="41"/>
                    <a:pt x="0" y="41"/>
                    <a:pt x="0" y="41"/>
                  </a:cubicBezTo>
                  <a:cubicBezTo>
                    <a:pt x="0" y="43"/>
                    <a:pt x="2" y="45"/>
                    <a:pt x="5" y="45"/>
                  </a:cubicBezTo>
                  <a:cubicBezTo>
                    <a:pt x="54" y="45"/>
                    <a:pt x="54" y="45"/>
                    <a:pt x="54" y="45"/>
                  </a:cubicBezTo>
                  <a:cubicBezTo>
                    <a:pt x="56" y="45"/>
                    <a:pt x="58" y="43"/>
                    <a:pt x="58" y="41"/>
                  </a:cubicBezTo>
                  <a:cubicBezTo>
                    <a:pt x="58" y="4"/>
                    <a:pt x="58" y="4"/>
                    <a:pt x="58" y="4"/>
                  </a:cubicBezTo>
                  <a:cubicBezTo>
                    <a:pt x="58" y="2"/>
                    <a:pt x="56" y="0"/>
                    <a:pt x="54" y="0"/>
                  </a:cubicBezTo>
                  <a:close/>
                  <a:moveTo>
                    <a:pt x="55" y="41"/>
                  </a:moveTo>
                  <a:cubicBezTo>
                    <a:pt x="55" y="42"/>
                    <a:pt x="55" y="42"/>
                    <a:pt x="54" y="42"/>
                  </a:cubicBezTo>
                  <a:cubicBezTo>
                    <a:pt x="5" y="42"/>
                    <a:pt x="5" y="42"/>
                    <a:pt x="5" y="42"/>
                  </a:cubicBezTo>
                  <a:cubicBezTo>
                    <a:pt x="4" y="42"/>
                    <a:pt x="3" y="42"/>
                    <a:pt x="3" y="41"/>
                  </a:cubicBezTo>
                  <a:cubicBezTo>
                    <a:pt x="3" y="4"/>
                    <a:pt x="3" y="4"/>
                    <a:pt x="3" y="4"/>
                  </a:cubicBezTo>
                  <a:cubicBezTo>
                    <a:pt x="3" y="3"/>
                    <a:pt x="4" y="3"/>
                    <a:pt x="5" y="3"/>
                  </a:cubicBezTo>
                  <a:cubicBezTo>
                    <a:pt x="54" y="3"/>
                    <a:pt x="54" y="3"/>
                    <a:pt x="54" y="3"/>
                  </a:cubicBezTo>
                  <a:cubicBezTo>
                    <a:pt x="55" y="3"/>
                    <a:pt x="55" y="3"/>
                    <a:pt x="55" y="4"/>
                  </a:cubicBezTo>
                  <a:lnTo>
                    <a:pt x="55" y="41"/>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3" name="Rectangle 478"/>
            <p:cNvSpPr>
              <a:spLocks noChangeArrowheads="1"/>
            </p:cNvSpPr>
            <p:nvPr/>
          </p:nvSpPr>
          <p:spPr bwMode="auto">
            <a:xfrm>
              <a:off x="4941888" y="2663830"/>
              <a:ext cx="52388" cy="9525"/>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54" name="Rectangle 479"/>
            <p:cNvSpPr>
              <a:spLocks noChangeArrowheads="1"/>
            </p:cNvSpPr>
            <p:nvPr/>
          </p:nvSpPr>
          <p:spPr bwMode="auto">
            <a:xfrm>
              <a:off x="4922838" y="2676530"/>
              <a:ext cx="93663"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55" name="Rectangle 480"/>
            <p:cNvSpPr>
              <a:spLocks noChangeArrowheads="1"/>
            </p:cNvSpPr>
            <p:nvPr/>
          </p:nvSpPr>
          <p:spPr bwMode="auto">
            <a:xfrm>
              <a:off x="5003800" y="2714630"/>
              <a:ext cx="50800" cy="11113"/>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56" name="Freeform 481"/>
            <p:cNvSpPr>
              <a:spLocks noEditPoints="1"/>
            </p:cNvSpPr>
            <p:nvPr/>
          </p:nvSpPr>
          <p:spPr bwMode="auto">
            <a:xfrm>
              <a:off x="4872038" y="2686055"/>
              <a:ext cx="195263" cy="58738"/>
            </a:xfrm>
            <a:custGeom>
              <a:avLst/>
              <a:gdLst>
                <a:gd name="T0" fmla="*/ 2147483647 w 61"/>
                <a:gd name="T1" fmla="*/ 0 h 18"/>
                <a:gd name="T2" fmla="*/ 0 w 61"/>
                <a:gd name="T3" fmla="*/ 2147483647 h 18"/>
                <a:gd name="T4" fmla="*/ 2147483647 w 61"/>
                <a:gd name="T5" fmla="*/ 2147483647 h 18"/>
                <a:gd name="T6" fmla="*/ 2147483647 w 61"/>
                <a:gd name="T7" fmla="*/ 2147483647 h 18"/>
                <a:gd name="T8" fmla="*/ 2147483647 w 61"/>
                <a:gd name="T9" fmla="*/ 2147483647 h 18"/>
                <a:gd name="T10" fmla="*/ 2147483647 w 61"/>
                <a:gd name="T11" fmla="*/ 2147483647 h 18"/>
                <a:gd name="T12" fmla="*/ 2147483647 w 61"/>
                <a:gd name="T13" fmla="*/ 2147483647 h 18"/>
                <a:gd name="T14" fmla="*/ 2147483647 w 61"/>
                <a:gd name="T15" fmla="*/ 2147483647 h 18"/>
                <a:gd name="T16" fmla="*/ 2147483647 w 61"/>
                <a:gd name="T17" fmla="*/ 2147483647 h 18"/>
                <a:gd name="T18" fmla="*/ 2147483647 w 61"/>
                <a:gd name="T19" fmla="*/ 2147483647 h 18"/>
                <a:gd name="T20" fmla="*/ 2147483647 w 61"/>
                <a:gd name="T21" fmla="*/ 2147483647 h 18"/>
                <a:gd name="T22" fmla="*/ 2147483647 w 61"/>
                <a:gd name="T23" fmla="*/ 2147483647 h 18"/>
                <a:gd name="T24" fmla="*/ 2147483647 w 61"/>
                <a:gd name="T25" fmla="*/ 2147483647 h 18"/>
                <a:gd name="T26" fmla="*/ 2147483647 w 61"/>
                <a:gd name="T27" fmla="*/ 2147483647 h 18"/>
                <a:gd name="T28" fmla="*/ 2147483647 w 61"/>
                <a:gd name="T29" fmla="*/ 2147483647 h 18"/>
                <a:gd name="T30" fmla="*/ 2147483647 w 61"/>
                <a:gd name="T31" fmla="*/ 2147483647 h 18"/>
                <a:gd name="T32" fmla="*/ 2147483647 w 61"/>
                <a:gd name="T33" fmla="*/ 2147483647 h 18"/>
                <a:gd name="T34" fmla="*/ 2147483647 w 61"/>
                <a:gd name="T35" fmla="*/ 2147483647 h 18"/>
                <a:gd name="T36" fmla="*/ 2147483647 w 61"/>
                <a:gd name="T37" fmla="*/ 2147483647 h 18"/>
                <a:gd name="T38" fmla="*/ 2147483647 w 61"/>
                <a:gd name="T39" fmla="*/ 2147483647 h 18"/>
                <a:gd name="T40" fmla="*/ 2147483647 w 61"/>
                <a:gd name="T41" fmla="*/ 2147483647 h 18"/>
                <a:gd name="T42" fmla="*/ 2147483647 w 61"/>
                <a:gd name="T43" fmla="*/ 2147483647 h 18"/>
                <a:gd name="T44" fmla="*/ 2147483647 w 61"/>
                <a:gd name="T45" fmla="*/ 2147483647 h 18"/>
                <a:gd name="T46" fmla="*/ 2147483647 w 61"/>
                <a:gd name="T47" fmla="*/ 2147483647 h 18"/>
                <a:gd name="T48" fmla="*/ 2147483647 w 61"/>
                <a:gd name="T49" fmla="*/ 2147483647 h 18"/>
                <a:gd name="T50" fmla="*/ 2147483647 w 61"/>
                <a:gd name="T51" fmla="*/ 2147483647 h 18"/>
                <a:gd name="T52" fmla="*/ 2147483647 w 61"/>
                <a:gd name="T53" fmla="*/ 2147483647 h 18"/>
                <a:gd name="T54" fmla="*/ 2147483647 w 61"/>
                <a:gd name="T55" fmla="*/ 2147483647 h 18"/>
                <a:gd name="T56" fmla="*/ 2147483647 w 61"/>
                <a:gd name="T57" fmla="*/ 2147483647 h 18"/>
                <a:gd name="T58" fmla="*/ 2147483647 w 61"/>
                <a:gd name="T59" fmla="*/ 2147483647 h 18"/>
                <a:gd name="T60" fmla="*/ 2147483647 w 61"/>
                <a:gd name="T61" fmla="*/ 2147483647 h 18"/>
                <a:gd name="T62" fmla="*/ 2147483647 w 61"/>
                <a:gd name="T63" fmla="*/ 2147483647 h 18"/>
                <a:gd name="T64" fmla="*/ 2147483647 w 61"/>
                <a:gd name="T65" fmla="*/ 2147483647 h 18"/>
                <a:gd name="T66" fmla="*/ 2147483647 w 61"/>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 h="18">
                  <a:moveTo>
                    <a:pt x="59" y="0"/>
                  </a:moveTo>
                  <a:cubicBezTo>
                    <a:pt x="2" y="0"/>
                    <a:pt x="2" y="0"/>
                    <a:pt x="2" y="0"/>
                  </a:cubicBezTo>
                  <a:cubicBezTo>
                    <a:pt x="0" y="0"/>
                    <a:pt x="0" y="1"/>
                    <a:pt x="0" y="2"/>
                  </a:cubicBezTo>
                  <a:cubicBezTo>
                    <a:pt x="0" y="16"/>
                    <a:pt x="0" y="16"/>
                    <a:pt x="0" y="16"/>
                  </a:cubicBezTo>
                  <a:cubicBezTo>
                    <a:pt x="0" y="17"/>
                    <a:pt x="0" y="18"/>
                    <a:pt x="2" y="18"/>
                  </a:cubicBezTo>
                  <a:cubicBezTo>
                    <a:pt x="59" y="18"/>
                    <a:pt x="59" y="18"/>
                    <a:pt x="59" y="18"/>
                  </a:cubicBezTo>
                  <a:cubicBezTo>
                    <a:pt x="60" y="18"/>
                    <a:pt x="61" y="17"/>
                    <a:pt x="61" y="16"/>
                  </a:cubicBezTo>
                  <a:cubicBezTo>
                    <a:pt x="61" y="2"/>
                    <a:pt x="61" y="2"/>
                    <a:pt x="61" y="2"/>
                  </a:cubicBezTo>
                  <a:cubicBezTo>
                    <a:pt x="61" y="1"/>
                    <a:pt x="60" y="0"/>
                    <a:pt x="59" y="0"/>
                  </a:cubicBezTo>
                  <a:close/>
                  <a:moveTo>
                    <a:pt x="21" y="15"/>
                  </a:moveTo>
                  <a:cubicBezTo>
                    <a:pt x="3" y="15"/>
                    <a:pt x="3" y="15"/>
                    <a:pt x="3" y="15"/>
                  </a:cubicBezTo>
                  <a:cubicBezTo>
                    <a:pt x="3" y="13"/>
                    <a:pt x="3" y="13"/>
                    <a:pt x="3" y="13"/>
                  </a:cubicBezTo>
                  <a:cubicBezTo>
                    <a:pt x="21" y="13"/>
                    <a:pt x="21" y="13"/>
                    <a:pt x="21" y="13"/>
                  </a:cubicBezTo>
                  <a:lnTo>
                    <a:pt x="21" y="15"/>
                  </a:lnTo>
                  <a:close/>
                  <a:moveTo>
                    <a:pt x="21" y="12"/>
                  </a:moveTo>
                  <a:cubicBezTo>
                    <a:pt x="3" y="12"/>
                    <a:pt x="3" y="12"/>
                    <a:pt x="3" y="12"/>
                  </a:cubicBezTo>
                  <a:cubicBezTo>
                    <a:pt x="3" y="11"/>
                    <a:pt x="3" y="11"/>
                    <a:pt x="3" y="11"/>
                  </a:cubicBezTo>
                  <a:cubicBezTo>
                    <a:pt x="21" y="11"/>
                    <a:pt x="21" y="11"/>
                    <a:pt x="21" y="11"/>
                  </a:cubicBezTo>
                  <a:lnTo>
                    <a:pt x="21" y="12"/>
                  </a:lnTo>
                  <a:close/>
                  <a:moveTo>
                    <a:pt x="21" y="10"/>
                  </a:moveTo>
                  <a:cubicBezTo>
                    <a:pt x="3" y="10"/>
                    <a:pt x="3" y="10"/>
                    <a:pt x="3" y="10"/>
                  </a:cubicBezTo>
                  <a:cubicBezTo>
                    <a:pt x="3" y="8"/>
                    <a:pt x="3" y="8"/>
                    <a:pt x="3" y="8"/>
                  </a:cubicBezTo>
                  <a:cubicBezTo>
                    <a:pt x="21" y="8"/>
                    <a:pt x="21" y="8"/>
                    <a:pt x="21" y="8"/>
                  </a:cubicBezTo>
                  <a:lnTo>
                    <a:pt x="21" y="10"/>
                  </a:lnTo>
                  <a:close/>
                  <a:moveTo>
                    <a:pt x="21" y="7"/>
                  </a:moveTo>
                  <a:cubicBezTo>
                    <a:pt x="3" y="7"/>
                    <a:pt x="3" y="7"/>
                    <a:pt x="3" y="7"/>
                  </a:cubicBezTo>
                  <a:cubicBezTo>
                    <a:pt x="3" y="6"/>
                    <a:pt x="3" y="6"/>
                    <a:pt x="3" y="6"/>
                  </a:cubicBezTo>
                  <a:cubicBezTo>
                    <a:pt x="21" y="6"/>
                    <a:pt x="21" y="6"/>
                    <a:pt x="21" y="6"/>
                  </a:cubicBezTo>
                  <a:lnTo>
                    <a:pt x="21" y="7"/>
                  </a:lnTo>
                  <a:close/>
                  <a:moveTo>
                    <a:pt x="21" y="4"/>
                  </a:moveTo>
                  <a:cubicBezTo>
                    <a:pt x="3" y="4"/>
                    <a:pt x="3" y="4"/>
                    <a:pt x="3" y="4"/>
                  </a:cubicBezTo>
                  <a:cubicBezTo>
                    <a:pt x="3" y="3"/>
                    <a:pt x="3" y="3"/>
                    <a:pt x="3" y="3"/>
                  </a:cubicBezTo>
                  <a:cubicBezTo>
                    <a:pt x="21" y="3"/>
                    <a:pt x="21" y="3"/>
                    <a:pt x="21" y="3"/>
                  </a:cubicBezTo>
                  <a:lnTo>
                    <a:pt x="21" y="4"/>
                  </a:lnTo>
                  <a:close/>
                  <a:moveTo>
                    <a:pt x="32" y="11"/>
                  </a:moveTo>
                  <a:cubicBezTo>
                    <a:pt x="29" y="11"/>
                    <a:pt x="29" y="11"/>
                    <a:pt x="29" y="11"/>
                  </a:cubicBezTo>
                  <a:cubicBezTo>
                    <a:pt x="29" y="9"/>
                    <a:pt x="29" y="9"/>
                    <a:pt x="29" y="9"/>
                  </a:cubicBezTo>
                  <a:cubicBezTo>
                    <a:pt x="32" y="9"/>
                    <a:pt x="32" y="9"/>
                    <a:pt x="32" y="9"/>
                  </a:cubicBezTo>
                  <a:lnTo>
                    <a:pt x="32" y="11"/>
                  </a:lnTo>
                  <a:close/>
                  <a:moveTo>
                    <a:pt x="32" y="8"/>
                  </a:moveTo>
                  <a:cubicBezTo>
                    <a:pt x="29" y="8"/>
                    <a:pt x="29" y="8"/>
                    <a:pt x="29" y="8"/>
                  </a:cubicBezTo>
                  <a:cubicBezTo>
                    <a:pt x="29" y="7"/>
                    <a:pt x="29" y="7"/>
                    <a:pt x="29" y="7"/>
                  </a:cubicBezTo>
                  <a:cubicBezTo>
                    <a:pt x="32" y="7"/>
                    <a:pt x="32" y="7"/>
                    <a:pt x="32" y="7"/>
                  </a:cubicBezTo>
                  <a:lnTo>
                    <a:pt x="32" y="8"/>
                  </a:lnTo>
                  <a:close/>
                  <a:moveTo>
                    <a:pt x="46" y="15"/>
                  </a:moveTo>
                  <a:cubicBezTo>
                    <a:pt x="45" y="15"/>
                    <a:pt x="45" y="15"/>
                    <a:pt x="45" y="15"/>
                  </a:cubicBezTo>
                  <a:cubicBezTo>
                    <a:pt x="45" y="14"/>
                    <a:pt x="45" y="14"/>
                    <a:pt x="46" y="14"/>
                  </a:cubicBezTo>
                  <a:cubicBezTo>
                    <a:pt x="46" y="14"/>
                    <a:pt x="46" y="14"/>
                    <a:pt x="46" y="15"/>
                  </a:cubicBezTo>
                  <a:cubicBezTo>
                    <a:pt x="46" y="15"/>
                    <a:pt x="46" y="15"/>
                    <a:pt x="46" y="15"/>
                  </a:cubicBezTo>
                  <a:close/>
                  <a:moveTo>
                    <a:pt x="49" y="15"/>
                  </a:moveTo>
                  <a:cubicBezTo>
                    <a:pt x="49" y="15"/>
                    <a:pt x="48" y="15"/>
                    <a:pt x="48" y="15"/>
                  </a:cubicBezTo>
                  <a:cubicBezTo>
                    <a:pt x="48" y="14"/>
                    <a:pt x="49" y="14"/>
                    <a:pt x="49" y="14"/>
                  </a:cubicBezTo>
                  <a:cubicBezTo>
                    <a:pt x="49" y="14"/>
                    <a:pt x="50" y="14"/>
                    <a:pt x="50" y="15"/>
                  </a:cubicBezTo>
                  <a:cubicBezTo>
                    <a:pt x="50" y="15"/>
                    <a:pt x="49" y="15"/>
                    <a:pt x="49" y="15"/>
                  </a:cubicBezTo>
                  <a:close/>
                  <a:moveTo>
                    <a:pt x="52" y="15"/>
                  </a:moveTo>
                  <a:cubicBezTo>
                    <a:pt x="52" y="15"/>
                    <a:pt x="52" y="15"/>
                    <a:pt x="52" y="15"/>
                  </a:cubicBezTo>
                  <a:cubicBezTo>
                    <a:pt x="52" y="14"/>
                    <a:pt x="52" y="14"/>
                    <a:pt x="52" y="14"/>
                  </a:cubicBezTo>
                  <a:cubicBezTo>
                    <a:pt x="53" y="14"/>
                    <a:pt x="53" y="14"/>
                    <a:pt x="53" y="15"/>
                  </a:cubicBezTo>
                  <a:cubicBezTo>
                    <a:pt x="53" y="15"/>
                    <a:pt x="53" y="15"/>
                    <a:pt x="52" y="15"/>
                  </a:cubicBezTo>
                  <a:close/>
                  <a:moveTo>
                    <a:pt x="58" y="13"/>
                  </a:moveTo>
                  <a:cubicBezTo>
                    <a:pt x="40" y="13"/>
                    <a:pt x="40" y="13"/>
                    <a:pt x="40" y="13"/>
                  </a:cubicBezTo>
                  <a:cubicBezTo>
                    <a:pt x="40" y="8"/>
                    <a:pt x="40" y="8"/>
                    <a:pt x="40" y="8"/>
                  </a:cubicBezTo>
                  <a:cubicBezTo>
                    <a:pt x="58" y="8"/>
                    <a:pt x="58" y="8"/>
                    <a:pt x="58" y="8"/>
                  </a:cubicBezTo>
                  <a:lnTo>
                    <a:pt x="58" y="13"/>
                  </a:lnTo>
                  <a:close/>
                  <a:moveTo>
                    <a:pt x="58" y="7"/>
                  </a:moveTo>
                  <a:cubicBezTo>
                    <a:pt x="40" y="7"/>
                    <a:pt x="40" y="7"/>
                    <a:pt x="40" y="7"/>
                  </a:cubicBezTo>
                  <a:cubicBezTo>
                    <a:pt x="40" y="3"/>
                    <a:pt x="40" y="3"/>
                    <a:pt x="40" y="3"/>
                  </a:cubicBezTo>
                  <a:cubicBezTo>
                    <a:pt x="58" y="3"/>
                    <a:pt x="58" y="3"/>
                    <a:pt x="58" y="3"/>
                  </a:cubicBezTo>
                  <a:lnTo>
                    <a:pt x="58" y="7"/>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7" name="Rectangle 482"/>
            <p:cNvSpPr>
              <a:spLocks noChangeArrowheads="1"/>
            </p:cNvSpPr>
            <p:nvPr/>
          </p:nvSpPr>
          <p:spPr bwMode="auto">
            <a:xfrm>
              <a:off x="5003800" y="2695580"/>
              <a:ext cx="50800" cy="1270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58" name="Freeform 483"/>
            <p:cNvSpPr>
              <a:spLocks noEditPoints="1"/>
            </p:cNvSpPr>
            <p:nvPr/>
          </p:nvSpPr>
          <p:spPr bwMode="auto">
            <a:xfrm>
              <a:off x="5214938" y="1938341"/>
              <a:ext cx="388938" cy="387351"/>
            </a:xfrm>
            <a:custGeom>
              <a:avLst/>
              <a:gdLst>
                <a:gd name="T0" fmla="*/ 2147483647 w 245"/>
                <a:gd name="T1" fmla="*/ 2147483647 h 244"/>
                <a:gd name="T2" fmla="*/ 0 w 245"/>
                <a:gd name="T3" fmla="*/ 2147483647 h 244"/>
                <a:gd name="T4" fmla="*/ 0 w 245"/>
                <a:gd name="T5" fmla="*/ 0 h 244"/>
                <a:gd name="T6" fmla="*/ 2147483647 w 245"/>
                <a:gd name="T7" fmla="*/ 0 h 244"/>
                <a:gd name="T8" fmla="*/ 2147483647 w 245"/>
                <a:gd name="T9" fmla="*/ 2147483647 h 244"/>
                <a:gd name="T10" fmla="*/ 2147483647 w 245"/>
                <a:gd name="T11" fmla="*/ 2147483647 h 244"/>
                <a:gd name="T12" fmla="*/ 2147483647 w 245"/>
                <a:gd name="T13" fmla="*/ 0 h 244"/>
                <a:gd name="T14" fmla="*/ 2147483647 w 245"/>
                <a:gd name="T15" fmla="*/ 0 h 244"/>
                <a:gd name="T16" fmla="*/ 2147483647 w 245"/>
                <a:gd name="T17" fmla="*/ 2147483647 h 244"/>
                <a:gd name="T18" fmla="*/ 2147483647 w 245"/>
                <a:gd name="T19" fmla="*/ 2147483647 h 244"/>
                <a:gd name="T20" fmla="*/ 2147483647 w 245"/>
                <a:gd name="T21" fmla="*/ 2147483647 h 244"/>
                <a:gd name="T22" fmla="*/ 2147483647 w 245"/>
                <a:gd name="T23" fmla="*/ 2147483647 h 244"/>
                <a:gd name="T24" fmla="*/ 2147483647 w 245"/>
                <a:gd name="T25" fmla="*/ 2147483647 h 244"/>
                <a:gd name="T26" fmla="*/ 2147483647 w 245"/>
                <a:gd name="T27" fmla="*/ 2147483647 h 244"/>
                <a:gd name="T28" fmla="*/ 2147483647 w 245"/>
                <a:gd name="T29" fmla="*/ 2147483647 h 244"/>
                <a:gd name="T30" fmla="*/ 2147483647 w 245"/>
                <a:gd name="T31" fmla="*/ 2147483647 h 244"/>
                <a:gd name="T32" fmla="*/ 2147483647 w 245"/>
                <a:gd name="T33" fmla="*/ 2147483647 h 244"/>
                <a:gd name="T34" fmla="*/ 2147483647 w 245"/>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5" h="244">
                  <a:moveTo>
                    <a:pt x="245" y="244"/>
                  </a:moveTo>
                  <a:lnTo>
                    <a:pt x="0" y="244"/>
                  </a:lnTo>
                  <a:lnTo>
                    <a:pt x="0" y="0"/>
                  </a:lnTo>
                  <a:lnTo>
                    <a:pt x="96" y="0"/>
                  </a:lnTo>
                  <a:lnTo>
                    <a:pt x="96" y="55"/>
                  </a:lnTo>
                  <a:lnTo>
                    <a:pt x="147" y="55"/>
                  </a:lnTo>
                  <a:lnTo>
                    <a:pt x="147" y="0"/>
                  </a:lnTo>
                  <a:lnTo>
                    <a:pt x="245" y="0"/>
                  </a:lnTo>
                  <a:lnTo>
                    <a:pt x="245" y="244"/>
                  </a:lnTo>
                  <a:close/>
                  <a:moveTo>
                    <a:pt x="16" y="228"/>
                  </a:moveTo>
                  <a:lnTo>
                    <a:pt x="229" y="228"/>
                  </a:lnTo>
                  <a:lnTo>
                    <a:pt x="229" y="14"/>
                  </a:lnTo>
                  <a:lnTo>
                    <a:pt x="163" y="14"/>
                  </a:lnTo>
                  <a:lnTo>
                    <a:pt x="163" y="69"/>
                  </a:lnTo>
                  <a:lnTo>
                    <a:pt x="82" y="69"/>
                  </a:lnTo>
                  <a:lnTo>
                    <a:pt x="82" y="14"/>
                  </a:lnTo>
                  <a:lnTo>
                    <a:pt x="16" y="14"/>
                  </a:lnTo>
                  <a:lnTo>
                    <a:pt x="16"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9" name="Freeform 484"/>
            <p:cNvSpPr>
              <a:spLocks noEditPoints="1"/>
            </p:cNvSpPr>
            <p:nvPr/>
          </p:nvSpPr>
          <p:spPr bwMode="auto">
            <a:xfrm>
              <a:off x="5341938" y="2070104"/>
              <a:ext cx="157163" cy="198438"/>
            </a:xfrm>
            <a:custGeom>
              <a:avLst/>
              <a:gdLst>
                <a:gd name="T0" fmla="*/ 2147483647 w 49"/>
                <a:gd name="T1" fmla="*/ 2147483647 h 62"/>
                <a:gd name="T2" fmla="*/ 2147483647 w 49"/>
                <a:gd name="T3" fmla="*/ 2147483647 h 62"/>
                <a:gd name="T4" fmla="*/ 2147483647 w 49"/>
                <a:gd name="T5" fmla="*/ 2147483647 h 62"/>
                <a:gd name="T6" fmla="*/ 2147483647 w 49"/>
                <a:gd name="T7" fmla="*/ 2147483647 h 62"/>
                <a:gd name="T8" fmla="*/ 2147483647 w 49"/>
                <a:gd name="T9" fmla="*/ 2147483647 h 62"/>
                <a:gd name="T10" fmla="*/ 2147483647 w 49"/>
                <a:gd name="T11" fmla="*/ 2147483647 h 62"/>
                <a:gd name="T12" fmla="*/ 2147483647 w 49"/>
                <a:gd name="T13" fmla="*/ 2147483647 h 62"/>
                <a:gd name="T14" fmla="*/ 2147483647 w 49"/>
                <a:gd name="T15" fmla="*/ 2147483647 h 62"/>
                <a:gd name="T16" fmla="*/ 2147483647 w 49"/>
                <a:gd name="T17" fmla="*/ 2147483647 h 62"/>
                <a:gd name="T18" fmla="*/ 2147483647 w 49"/>
                <a:gd name="T19" fmla="*/ 2147483647 h 62"/>
                <a:gd name="T20" fmla="*/ 2147483647 w 49"/>
                <a:gd name="T21" fmla="*/ 2147483647 h 62"/>
                <a:gd name="T22" fmla="*/ 2147483647 w 49"/>
                <a:gd name="T23" fmla="*/ 2147483647 h 62"/>
                <a:gd name="T24" fmla="*/ 2147483647 w 49"/>
                <a:gd name="T25" fmla="*/ 2147483647 h 62"/>
                <a:gd name="T26" fmla="*/ 2147483647 w 49"/>
                <a:gd name="T27" fmla="*/ 2147483647 h 62"/>
                <a:gd name="T28" fmla="*/ 2147483647 w 49"/>
                <a:gd name="T29" fmla="*/ 2147483647 h 62"/>
                <a:gd name="T30" fmla="*/ 2147483647 w 49"/>
                <a:gd name="T31" fmla="*/ 2147483647 h 62"/>
                <a:gd name="T32" fmla="*/ 2147483647 w 49"/>
                <a:gd name="T33" fmla="*/ 0 h 62"/>
                <a:gd name="T34" fmla="*/ 2147483647 w 49"/>
                <a:gd name="T35" fmla="*/ 0 h 62"/>
                <a:gd name="T36" fmla="*/ 2147483647 w 49"/>
                <a:gd name="T37" fmla="*/ 0 h 62"/>
                <a:gd name="T38" fmla="*/ 0 w 49"/>
                <a:gd name="T39" fmla="*/ 2147483647 h 62"/>
                <a:gd name="T40" fmla="*/ 0 w 49"/>
                <a:gd name="T41" fmla="*/ 2147483647 h 62"/>
                <a:gd name="T42" fmla="*/ 2147483647 w 49"/>
                <a:gd name="T43" fmla="*/ 2147483647 h 62"/>
                <a:gd name="T44" fmla="*/ 2147483647 w 49"/>
                <a:gd name="T45" fmla="*/ 2147483647 h 62"/>
                <a:gd name="T46" fmla="*/ 2147483647 w 49"/>
                <a:gd name="T47" fmla="*/ 2147483647 h 62"/>
                <a:gd name="T48" fmla="*/ 2147483647 w 49"/>
                <a:gd name="T49" fmla="*/ 2147483647 h 62"/>
                <a:gd name="T50" fmla="*/ 2147483647 w 49"/>
                <a:gd name="T51" fmla="*/ 2147483647 h 62"/>
                <a:gd name="T52" fmla="*/ 2147483647 w 49"/>
                <a:gd name="T53" fmla="*/ 2147483647 h 62"/>
                <a:gd name="T54" fmla="*/ 2147483647 w 49"/>
                <a:gd name="T55" fmla="*/ 2147483647 h 62"/>
                <a:gd name="T56" fmla="*/ 2147483647 w 49"/>
                <a:gd name="T57" fmla="*/ 2147483647 h 62"/>
                <a:gd name="T58" fmla="*/ 2147483647 w 49"/>
                <a:gd name="T59" fmla="*/ 2147483647 h 62"/>
                <a:gd name="T60" fmla="*/ 2147483647 w 49"/>
                <a:gd name="T61" fmla="*/ 2147483647 h 62"/>
                <a:gd name="T62" fmla="*/ 2147483647 w 49"/>
                <a:gd name="T63" fmla="*/ 2147483647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62">
                  <a:moveTo>
                    <a:pt x="46" y="48"/>
                  </a:moveTo>
                  <a:cubicBezTo>
                    <a:pt x="46" y="58"/>
                    <a:pt x="46" y="58"/>
                    <a:pt x="46" y="58"/>
                  </a:cubicBezTo>
                  <a:cubicBezTo>
                    <a:pt x="46" y="58"/>
                    <a:pt x="46" y="58"/>
                    <a:pt x="46" y="58"/>
                  </a:cubicBezTo>
                  <a:cubicBezTo>
                    <a:pt x="46" y="59"/>
                    <a:pt x="45" y="59"/>
                    <a:pt x="45" y="59"/>
                  </a:cubicBezTo>
                  <a:cubicBezTo>
                    <a:pt x="5" y="59"/>
                    <a:pt x="5" y="59"/>
                    <a:pt x="5" y="59"/>
                  </a:cubicBezTo>
                  <a:cubicBezTo>
                    <a:pt x="4" y="59"/>
                    <a:pt x="4" y="59"/>
                    <a:pt x="4" y="58"/>
                  </a:cubicBezTo>
                  <a:cubicBezTo>
                    <a:pt x="4" y="5"/>
                    <a:pt x="4" y="5"/>
                    <a:pt x="4" y="5"/>
                  </a:cubicBezTo>
                  <a:cubicBezTo>
                    <a:pt x="4" y="4"/>
                    <a:pt x="4" y="4"/>
                    <a:pt x="5" y="4"/>
                  </a:cubicBezTo>
                  <a:cubicBezTo>
                    <a:pt x="32" y="4"/>
                    <a:pt x="32" y="4"/>
                    <a:pt x="32" y="4"/>
                  </a:cubicBezTo>
                  <a:cubicBezTo>
                    <a:pt x="32" y="12"/>
                    <a:pt x="32" y="12"/>
                    <a:pt x="32" y="12"/>
                  </a:cubicBezTo>
                  <a:cubicBezTo>
                    <a:pt x="32" y="15"/>
                    <a:pt x="34" y="17"/>
                    <a:pt x="37" y="17"/>
                  </a:cubicBezTo>
                  <a:cubicBezTo>
                    <a:pt x="46" y="17"/>
                    <a:pt x="46" y="17"/>
                    <a:pt x="46" y="17"/>
                  </a:cubicBezTo>
                  <a:cubicBezTo>
                    <a:pt x="46" y="21"/>
                    <a:pt x="46" y="21"/>
                    <a:pt x="46" y="21"/>
                  </a:cubicBezTo>
                  <a:cubicBezTo>
                    <a:pt x="46" y="21"/>
                    <a:pt x="47" y="21"/>
                    <a:pt x="47" y="21"/>
                  </a:cubicBezTo>
                  <a:cubicBezTo>
                    <a:pt x="49" y="21"/>
                    <a:pt x="49" y="21"/>
                    <a:pt x="49" y="21"/>
                  </a:cubicBezTo>
                  <a:cubicBezTo>
                    <a:pt x="49" y="13"/>
                    <a:pt x="49" y="13"/>
                    <a:pt x="49" y="13"/>
                  </a:cubicBezTo>
                  <a:cubicBezTo>
                    <a:pt x="35" y="0"/>
                    <a:pt x="35" y="0"/>
                    <a:pt x="35" y="0"/>
                  </a:cubicBezTo>
                  <a:cubicBezTo>
                    <a:pt x="35" y="0"/>
                    <a:pt x="35" y="0"/>
                    <a:pt x="35" y="0"/>
                  </a:cubicBezTo>
                  <a:cubicBezTo>
                    <a:pt x="5" y="0"/>
                    <a:pt x="5" y="0"/>
                    <a:pt x="5" y="0"/>
                  </a:cubicBezTo>
                  <a:cubicBezTo>
                    <a:pt x="3" y="0"/>
                    <a:pt x="0" y="2"/>
                    <a:pt x="0" y="5"/>
                  </a:cubicBezTo>
                  <a:cubicBezTo>
                    <a:pt x="0" y="58"/>
                    <a:pt x="0" y="58"/>
                    <a:pt x="0" y="58"/>
                  </a:cubicBezTo>
                  <a:cubicBezTo>
                    <a:pt x="0" y="60"/>
                    <a:pt x="3" y="62"/>
                    <a:pt x="5" y="62"/>
                  </a:cubicBezTo>
                  <a:cubicBezTo>
                    <a:pt x="45" y="62"/>
                    <a:pt x="45" y="62"/>
                    <a:pt x="45" y="62"/>
                  </a:cubicBezTo>
                  <a:cubicBezTo>
                    <a:pt x="46" y="62"/>
                    <a:pt x="48" y="62"/>
                    <a:pt x="49" y="60"/>
                  </a:cubicBezTo>
                  <a:cubicBezTo>
                    <a:pt x="49" y="60"/>
                    <a:pt x="49" y="59"/>
                    <a:pt x="49" y="58"/>
                  </a:cubicBezTo>
                  <a:cubicBezTo>
                    <a:pt x="49" y="48"/>
                    <a:pt x="49" y="48"/>
                    <a:pt x="49" y="48"/>
                  </a:cubicBezTo>
                  <a:lnTo>
                    <a:pt x="46" y="48"/>
                  </a:lnTo>
                  <a:close/>
                  <a:moveTo>
                    <a:pt x="35" y="5"/>
                  </a:moveTo>
                  <a:cubicBezTo>
                    <a:pt x="45" y="13"/>
                    <a:pt x="45" y="13"/>
                    <a:pt x="45" y="13"/>
                  </a:cubicBezTo>
                  <a:cubicBezTo>
                    <a:pt x="37" y="13"/>
                    <a:pt x="37" y="13"/>
                    <a:pt x="37" y="13"/>
                  </a:cubicBezTo>
                  <a:cubicBezTo>
                    <a:pt x="36" y="13"/>
                    <a:pt x="35" y="13"/>
                    <a:pt x="35" y="12"/>
                  </a:cubicBezTo>
                  <a:lnTo>
                    <a:pt x="35" y="5"/>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0" name="Freeform 485"/>
            <p:cNvSpPr>
              <a:spLocks/>
            </p:cNvSpPr>
            <p:nvPr/>
          </p:nvSpPr>
          <p:spPr bwMode="auto">
            <a:xfrm>
              <a:off x="5364163" y="2095504"/>
              <a:ext cx="63500" cy="6350"/>
            </a:xfrm>
            <a:custGeom>
              <a:avLst/>
              <a:gdLst>
                <a:gd name="T0" fmla="*/ 2147483647 w 20"/>
                <a:gd name="T1" fmla="*/ 2147483647 h 2"/>
                <a:gd name="T2" fmla="*/ 2147483647 w 20"/>
                <a:gd name="T3" fmla="*/ 2147483647 h 2"/>
                <a:gd name="T4" fmla="*/ 2147483647 w 20"/>
                <a:gd name="T5" fmla="*/ 0 h 2"/>
                <a:gd name="T6" fmla="*/ 2147483647 w 20"/>
                <a:gd name="T7" fmla="*/ 0 h 2"/>
                <a:gd name="T8" fmla="*/ 2147483647 w 20"/>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
                  <a:moveTo>
                    <a:pt x="1" y="2"/>
                  </a:moveTo>
                  <a:cubicBezTo>
                    <a:pt x="7" y="2"/>
                    <a:pt x="13" y="2"/>
                    <a:pt x="18" y="2"/>
                  </a:cubicBezTo>
                  <a:cubicBezTo>
                    <a:pt x="20" y="2"/>
                    <a:pt x="20" y="0"/>
                    <a:pt x="18" y="0"/>
                  </a:cubicBezTo>
                  <a:cubicBezTo>
                    <a:pt x="13" y="0"/>
                    <a:pt x="7" y="0"/>
                    <a:pt x="1" y="0"/>
                  </a:cubicBezTo>
                  <a:cubicBezTo>
                    <a:pt x="0" y="0"/>
                    <a:pt x="0" y="2"/>
                    <a:pt x="1" y="2"/>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1" name="Freeform 486"/>
            <p:cNvSpPr>
              <a:spLocks/>
            </p:cNvSpPr>
            <p:nvPr/>
          </p:nvSpPr>
          <p:spPr bwMode="auto">
            <a:xfrm>
              <a:off x="5364163" y="2114554"/>
              <a:ext cx="63500" cy="6350"/>
            </a:xfrm>
            <a:custGeom>
              <a:avLst/>
              <a:gdLst>
                <a:gd name="T0" fmla="*/ 2147483647 w 20"/>
                <a:gd name="T1" fmla="*/ 2147483647 h 2"/>
                <a:gd name="T2" fmla="*/ 2147483647 w 20"/>
                <a:gd name="T3" fmla="*/ 2147483647 h 2"/>
                <a:gd name="T4" fmla="*/ 2147483647 w 20"/>
                <a:gd name="T5" fmla="*/ 0 h 2"/>
                <a:gd name="T6" fmla="*/ 2147483647 w 20"/>
                <a:gd name="T7" fmla="*/ 0 h 2"/>
                <a:gd name="T8" fmla="*/ 2147483647 w 20"/>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
                  <a:moveTo>
                    <a:pt x="1" y="2"/>
                  </a:moveTo>
                  <a:cubicBezTo>
                    <a:pt x="7" y="2"/>
                    <a:pt x="13" y="2"/>
                    <a:pt x="18" y="2"/>
                  </a:cubicBezTo>
                  <a:cubicBezTo>
                    <a:pt x="20" y="2"/>
                    <a:pt x="20" y="0"/>
                    <a:pt x="18" y="0"/>
                  </a:cubicBezTo>
                  <a:cubicBezTo>
                    <a:pt x="13" y="0"/>
                    <a:pt x="7" y="0"/>
                    <a:pt x="1" y="0"/>
                  </a:cubicBezTo>
                  <a:cubicBezTo>
                    <a:pt x="0" y="0"/>
                    <a:pt x="0" y="2"/>
                    <a:pt x="1" y="2"/>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2" name="Freeform 487"/>
            <p:cNvSpPr>
              <a:spLocks/>
            </p:cNvSpPr>
            <p:nvPr/>
          </p:nvSpPr>
          <p:spPr bwMode="auto">
            <a:xfrm>
              <a:off x="5364163" y="2133604"/>
              <a:ext cx="115888" cy="3175"/>
            </a:xfrm>
            <a:custGeom>
              <a:avLst/>
              <a:gdLst>
                <a:gd name="T0" fmla="*/ 2147483647 w 36"/>
                <a:gd name="T1" fmla="*/ 2147483647 h 1"/>
                <a:gd name="T2" fmla="*/ 2147483647 w 36"/>
                <a:gd name="T3" fmla="*/ 2147483647 h 1"/>
                <a:gd name="T4" fmla="*/ 2147483647 w 36"/>
                <a:gd name="T5" fmla="*/ 0 h 1"/>
                <a:gd name="T6" fmla="*/ 2147483647 w 36"/>
                <a:gd name="T7" fmla="*/ 0 h 1"/>
                <a:gd name="T8" fmla="*/ 2147483647 w 3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1" y="1"/>
                  </a:moveTo>
                  <a:cubicBezTo>
                    <a:pt x="7" y="1"/>
                    <a:pt x="29" y="1"/>
                    <a:pt x="35" y="1"/>
                  </a:cubicBezTo>
                  <a:cubicBezTo>
                    <a:pt x="36" y="1"/>
                    <a:pt x="36" y="0"/>
                    <a:pt x="35" y="0"/>
                  </a:cubicBezTo>
                  <a:cubicBezTo>
                    <a:pt x="29" y="0"/>
                    <a:pt x="7" y="0"/>
                    <a:pt x="1" y="0"/>
                  </a:cubicBezTo>
                  <a:cubicBezTo>
                    <a:pt x="0" y="0"/>
                    <a:pt x="0" y="1"/>
                    <a:pt x="1" y="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3" name="Freeform 488"/>
            <p:cNvSpPr>
              <a:spLocks/>
            </p:cNvSpPr>
            <p:nvPr/>
          </p:nvSpPr>
          <p:spPr bwMode="auto">
            <a:xfrm>
              <a:off x="5364163" y="2149479"/>
              <a:ext cx="115888" cy="6350"/>
            </a:xfrm>
            <a:custGeom>
              <a:avLst/>
              <a:gdLst>
                <a:gd name="T0" fmla="*/ 2147483647 w 36"/>
                <a:gd name="T1" fmla="*/ 0 h 2"/>
                <a:gd name="T2" fmla="*/ 2147483647 w 36"/>
                <a:gd name="T3" fmla="*/ 0 h 2"/>
                <a:gd name="T4" fmla="*/ 2147483647 w 36"/>
                <a:gd name="T5" fmla="*/ 2147483647 h 2"/>
                <a:gd name="T6" fmla="*/ 2147483647 w 36"/>
                <a:gd name="T7" fmla="*/ 2147483647 h 2"/>
                <a:gd name="T8" fmla="*/ 2147483647 w 36"/>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
                  <a:moveTo>
                    <a:pt x="35" y="0"/>
                  </a:moveTo>
                  <a:cubicBezTo>
                    <a:pt x="29" y="0"/>
                    <a:pt x="7" y="0"/>
                    <a:pt x="1" y="0"/>
                  </a:cubicBezTo>
                  <a:cubicBezTo>
                    <a:pt x="0" y="0"/>
                    <a:pt x="0" y="2"/>
                    <a:pt x="1" y="2"/>
                  </a:cubicBezTo>
                  <a:cubicBezTo>
                    <a:pt x="7" y="2"/>
                    <a:pt x="29" y="2"/>
                    <a:pt x="35" y="2"/>
                  </a:cubicBezTo>
                  <a:cubicBezTo>
                    <a:pt x="36" y="2"/>
                    <a:pt x="36" y="0"/>
                    <a:pt x="35"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4" name="Freeform 489"/>
            <p:cNvSpPr>
              <a:spLocks/>
            </p:cNvSpPr>
            <p:nvPr/>
          </p:nvSpPr>
          <p:spPr bwMode="auto">
            <a:xfrm>
              <a:off x="5364163" y="2168529"/>
              <a:ext cx="115888" cy="3175"/>
            </a:xfrm>
            <a:custGeom>
              <a:avLst/>
              <a:gdLst>
                <a:gd name="T0" fmla="*/ 2147483647 w 36"/>
                <a:gd name="T1" fmla="*/ 0 h 1"/>
                <a:gd name="T2" fmla="*/ 2147483647 w 36"/>
                <a:gd name="T3" fmla="*/ 0 h 1"/>
                <a:gd name="T4" fmla="*/ 2147483647 w 36"/>
                <a:gd name="T5" fmla="*/ 2147483647 h 1"/>
                <a:gd name="T6" fmla="*/ 2147483647 w 36"/>
                <a:gd name="T7" fmla="*/ 2147483647 h 1"/>
                <a:gd name="T8" fmla="*/ 2147483647 w 3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5" y="0"/>
                  </a:moveTo>
                  <a:cubicBezTo>
                    <a:pt x="29" y="0"/>
                    <a:pt x="7" y="0"/>
                    <a:pt x="1" y="0"/>
                  </a:cubicBezTo>
                  <a:cubicBezTo>
                    <a:pt x="0" y="0"/>
                    <a:pt x="0" y="1"/>
                    <a:pt x="1" y="1"/>
                  </a:cubicBezTo>
                  <a:cubicBezTo>
                    <a:pt x="7" y="1"/>
                    <a:pt x="29" y="1"/>
                    <a:pt x="35" y="1"/>
                  </a:cubicBezTo>
                  <a:cubicBezTo>
                    <a:pt x="36" y="1"/>
                    <a:pt x="36" y="0"/>
                    <a:pt x="35"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5" name="Freeform 490"/>
            <p:cNvSpPr>
              <a:spLocks/>
            </p:cNvSpPr>
            <p:nvPr/>
          </p:nvSpPr>
          <p:spPr bwMode="auto">
            <a:xfrm>
              <a:off x="5364163" y="2184404"/>
              <a:ext cx="109538" cy="6350"/>
            </a:xfrm>
            <a:custGeom>
              <a:avLst/>
              <a:gdLst>
                <a:gd name="T0" fmla="*/ 2147483647 w 34"/>
                <a:gd name="T1" fmla="*/ 0 h 2"/>
                <a:gd name="T2" fmla="*/ 2147483647 w 34"/>
                <a:gd name="T3" fmla="*/ 0 h 2"/>
                <a:gd name="T4" fmla="*/ 2147483647 w 34"/>
                <a:gd name="T5" fmla="*/ 2147483647 h 2"/>
                <a:gd name="T6" fmla="*/ 2147483647 w 34"/>
                <a:gd name="T7" fmla="*/ 2147483647 h 2"/>
                <a:gd name="T8" fmla="*/ 2147483647 w 34"/>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
                  <a:moveTo>
                    <a:pt x="33" y="0"/>
                  </a:moveTo>
                  <a:cubicBezTo>
                    <a:pt x="28" y="0"/>
                    <a:pt x="6" y="0"/>
                    <a:pt x="1" y="0"/>
                  </a:cubicBezTo>
                  <a:cubicBezTo>
                    <a:pt x="0" y="0"/>
                    <a:pt x="0" y="2"/>
                    <a:pt x="1" y="2"/>
                  </a:cubicBezTo>
                  <a:cubicBezTo>
                    <a:pt x="6" y="2"/>
                    <a:pt x="28" y="2"/>
                    <a:pt x="33" y="2"/>
                  </a:cubicBezTo>
                  <a:cubicBezTo>
                    <a:pt x="34" y="2"/>
                    <a:pt x="34" y="0"/>
                    <a:pt x="33"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6" name="Freeform 491"/>
            <p:cNvSpPr>
              <a:spLocks/>
            </p:cNvSpPr>
            <p:nvPr/>
          </p:nvSpPr>
          <p:spPr bwMode="auto">
            <a:xfrm>
              <a:off x="5364163" y="2203454"/>
              <a:ext cx="103188" cy="6350"/>
            </a:xfrm>
            <a:custGeom>
              <a:avLst/>
              <a:gdLst>
                <a:gd name="T0" fmla="*/ 2147483647 w 32"/>
                <a:gd name="T1" fmla="*/ 0 h 2"/>
                <a:gd name="T2" fmla="*/ 2147483647 w 32"/>
                <a:gd name="T3" fmla="*/ 0 h 2"/>
                <a:gd name="T4" fmla="*/ 2147483647 w 32"/>
                <a:gd name="T5" fmla="*/ 2147483647 h 2"/>
                <a:gd name="T6" fmla="*/ 2147483647 w 32"/>
                <a:gd name="T7" fmla="*/ 2147483647 h 2"/>
                <a:gd name="T8" fmla="*/ 2147483647 w 3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
                  <a:moveTo>
                    <a:pt x="31" y="0"/>
                  </a:moveTo>
                  <a:cubicBezTo>
                    <a:pt x="25" y="0"/>
                    <a:pt x="6" y="0"/>
                    <a:pt x="1" y="0"/>
                  </a:cubicBezTo>
                  <a:cubicBezTo>
                    <a:pt x="0" y="0"/>
                    <a:pt x="0" y="2"/>
                    <a:pt x="1" y="2"/>
                  </a:cubicBezTo>
                  <a:cubicBezTo>
                    <a:pt x="6" y="2"/>
                    <a:pt x="25" y="2"/>
                    <a:pt x="31" y="2"/>
                  </a:cubicBezTo>
                  <a:cubicBezTo>
                    <a:pt x="32" y="2"/>
                    <a:pt x="32" y="0"/>
                    <a:pt x="31"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7" name="Freeform 492"/>
            <p:cNvSpPr>
              <a:spLocks/>
            </p:cNvSpPr>
            <p:nvPr/>
          </p:nvSpPr>
          <p:spPr bwMode="auto">
            <a:xfrm>
              <a:off x="5364163" y="2219329"/>
              <a:ext cx="100013" cy="6350"/>
            </a:xfrm>
            <a:custGeom>
              <a:avLst/>
              <a:gdLst>
                <a:gd name="T0" fmla="*/ 2147483647 w 31"/>
                <a:gd name="T1" fmla="*/ 0 h 2"/>
                <a:gd name="T2" fmla="*/ 2147483647 w 31"/>
                <a:gd name="T3" fmla="*/ 0 h 2"/>
                <a:gd name="T4" fmla="*/ 2147483647 w 31"/>
                <a:gd name="T5" fmla="*/ 2147483647 h 2"/>
                <a:gd name="T6" fmla="*/ 2147483647 w 31"/>
                <a:gd name="T7" fmla="*/ 2147483647 h 2"/>
                <a:gd name="T8" fmla="*/ 2147483647 w 3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
                  <a:moveTo>
                    <a:pt x="30" y="0"/>
                  </a:moveTo>
                  <a:cubicBezTo>
                    <a:pt x="25" y="0"/>
                    <a:pt x="6" y="0"/>
                    <a:pt x="1" y="0"/>
                  </a:cubicBezTo>
                  <a:cubicBezTo>
                    <a:pt x="0" y="0"/>
                    <a:pt x="0" y="2"/>
                    <a:pt x="1" y="2"/>
                  </a:cubicBezTo>
                  <a:cubicBezTo>
                    <a:pt x="6" y="2"/>
                    <a:pt x="25" y="2"/>
                    <a:pt x="30" y="2"/>
                  </a:cubicBezTo>
                  <a:cubicBezTo>
                    <a:pt x="31" y="2"/>
                    <a:pt x="31" y="0"/>
                    <a:pt x="30"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8" name="Freeform 493"/>
            <p:cNvSpPr>
              <a:spLocks/>
            </p:cNvSpPr>
            <p:nvPr/>
          </p:nvSpPr>
          <p:spPr bwMode="auto">
            <a:xfrm>
              <a:off x="5364163" y="2235204"/>
              <a:ext cx="100013" cy="7938"/>
            </a:xfrm>
            <a:custGeom>
              <a:avLst/>
              <a:gdLst>
                <a:gd name="T0" fmla="*/ 2147483647 w 31"/>
                <a:gd name="T1" fmla="*/ 0 h 2"/>
                <a:gd name="T2" fmla="*/ 2147483647 w 31"/>
                <a:gd name="T3" fmla="*/ 0 h 2"/>
                <a:gd name="T4" fmla="*/ 2147483647 w 31"/>
                <a:gd name="T5" fmla="*/ 2147483647 h 2"/>
                <a:gd name="T6" fmla="*/ 2147483647 w 31"/>
                <a:gd name="T7" fmla="*/ 2147483647 h 2"/>
                <a:gd name="T8" fmla="*/ 2147483647 w 3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
                  <a:moveTo>
                    <a:pt x="30" y="0"/>
                  </a:moveTo>
                  <a:cubicBezTo>
                    <a:pt x="25" y="0"/>
                    <a:pt x="6" y="0"/>
                    <a:pt x="1" y="0"/>
                  </a:cubicBezTo>
                  <a:cubicBezTo>
                    <a:pt x="0" y="0"/>
                    <a:pt x="0" y="2"/>
                    <a:pt x="1" y="2"/>
                  </a:cubicBezTo>
                  <a:cubicBezTo>
                    <a:pt x="6" y="2"/>
                    <a:pt x="25" y="2"/>
                    <a:pt x="30" y="2"/>
                  </a:cubicBezTo>
                  <a:cubicBezTo>
                    <a:pt x="31" y="2"/>
                    <a:pt x="31" y="0"/>
                    <a:pt x="30"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9" name="Freeform 494"/>
            <p:cNvSpPr>
              <a:spLocks/>
            </p:cNvSpPr>
            <p:nvPr/>
          </p:nvSpPr>
          <p:spPr bwMode="auto">
            <a:xfrm>
              <a:off x="5524500" y="2114554"/>
              <a:ext cx="15875" cy="9525"/>
            </a:xfrm>
            <a:custGeom>
              <a:avLst/>
              <a:gdLst>
                <a:gd name="T0" fmla="*/ 2147483647 w 5"/>
                <a:gd name="T1" fmla="*/ 0 h 3"/>
                <a:gd name="T2" fmla="*/ 0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2147483647 w 5"/>
                <a:gd name="T13" fmla="*/ 2147483647 h 3"/>
                <a:gd name="T14" fmla="*/ 2147483647 w 5"/>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3">
                  <a:moveTo>
                    <a:pt x="1" y="0"/>
                  </a:moveTo>
                  <a:cubicBezTo>
                    <a:pt x="1" y="0"/>
                    <a:pt x="0" y="0"/>
                    <a:pt x="0" y="1"/>
                  </a:cubicBezTo>
                  <a:cubicBezTo>
                    <a:pt x="0" y="1"/>
                    <a:pt x="1" y="1"/>
                    <a:pt x="2" y="2"/>
                  </a:cubicBezTo>
                  <a:cubicBezTo>
                    <a:pt x="4" y="3"/>
                    <a:pt x="5" y="3"/>
                    <a:pt x="5" y="3"/>
                  </a:cubicBezTo>
                  <a:cubicBezTo>
                    <a:pt x="5" y="3"/>
                    <a:pt x="5" y="2"/>
                    <a:pt x="5" y="2"/>
                  </a:cubicBezTo>
                  <a:cubicBezTo>
                    <a:pt x="5" y="2"/>
                    <a:pt x="5" y="2"/>
                    <a:pt x="5" y="2"/>
                  </a:cubicBezTo>
                  <a:cubicBezTo>
                    <a:pt x="5" y="2"/>
                    <a:pt x="4" y="1"/>
                    <a:pt x="3" y="1"/>
                  </a:cubicBezTo>
                  <a:cubicBezTo>
                    <a:pt x="2" y="0"/>
                    <a:pt x="1" y="0"/>
                    <a:pt x="1"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0" name="Freeform 495"/>
            <p:cNvSpPr>
              <a:spLocks/>
            </p:cNvSpPr>
            <p:nvPr/>
          </p:nvSpPr>
          <p:spPr bwMode="auto">
            <a:xfrm>
              <a:off x="5467350" y="2203454"/>
              <a:ext cx="28575" cy="36513"/>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0 h 11"/>
                <a:gd name="T10" fmla="*/ 2147483647 w 9"/>
                <a:gd name="T11" fmla="*/ 0 h 11"/>
                <a:gd name="T12" fmla="*/ 0 w 9"/>
                <a:gd name="T13" fmla="*/ 2147483647 h 11"/>
                <a:gd name="T14" fmla="*/ 0 w 9"/>
                <a:gd name="T15" fmla="*/ 2147483647 h 11"/>
                <a:gd name="T16" fmla="*/ 0 w 9"/>
                <a:gd name="T17" fmla="*/ 2147483647 h 11"/>
                <a:gd name="T18" fmla="*/ 2147483647 w 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1" y="10"/>
                  </a:moveTo>
                  <a:cubicBezTo>
                    <a:pt x="1" y="10"/>
                    <a:pt x="1" y="11"/>
                    <a:pt x="1" y="11"/>
                  </a:cubicBezTo>
                  <a:cubicBezTo>
                    <a:pt x="3" y="9"/>
                    <a:pt x="7" y="6"/>
                    <a:pt x="9" y="4"/>
                  </a:cubicBezTo>
                  <a:cubicBezTo>
                    <a:pt x="9" y="4"/>
                    <a:pt x="7" y="2"/>
                    <a:pt x="5" y="1"/>
                  </a:cubicBezTo>
                  <a:cubicBezTo>
                    <a:pt x="4" y="1"/>
                    <a:pt x="2" y="0"/>
                    <a:pt x="2" y="0"/>
                  </a:cubicBezTo>
                  <a:cubicBezTo>
                    <a:pt x="2" y="0"/>
                    <a:pt x="2" y="0"/>
                    <a:pt x="2" y="0"/>
                  </a:cubicBezTo>
                  <a:cubicBezTo>
                    <a:pt x="0" y="2"/>
                    <a:pt x="0" y="7"/>
                    <a:pt x="0" y="10"/>
                  </a:cubicBezTo>
                  <a:cubicBezTo>
                    <a:pt x="0" y="10"/>
                    <a:pt x="0" y="10"/>
                    <a:pt x="0" y="10"/>
                  </a:cubicBezTo>
                  <a:cubicBezTo>
                    <a:pt x="0" y="11"/>
                    <a:pt x="0" y="11"/>
                    <a:pt x="0" y="11"/>
                  </a:cubicBezTo>
                  <a:cubicBezTo>
                    <a:pt x="0" y="11"/>
                    <a:pt x="0" y="11"/>
                    <a:pt x="1" y="1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1" name="Freeform 496"/>
            <p:cNvSpPr>
              <a:spLocks noEditPoints="1"/>
            </p:cNvSpPr>
            <p:nvPr/>
          </p:nvSpPr>
          <p:spPr bwMode="auto">
            <a:xfrm>
              <a:off x="5473700" y="2114554"/>
              <a:ext cx="66675" cy="98425"/>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0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31">
                  <a:moveTo>
                    <a:pt x="7" y="31"/>
                  </a:moveTo>
                  <a:cubicBezTo>
                    <a:pt x="9" y="26"/>
                    <a:pt x="21" y="4"/>
                    <a:pt x="21" y="4"/>
                  </a:cubicBezTo>
                  <a:cubicBezTo>
                    <a:pt x="21" y="4"/>
                    <a:pt x="21" y="4"/>
                    <a:pt x="21" y="4"/>
                  </a:cubicBezTo>
                  <a:cubicBezTo>
                    <a:pt x="21" y="4"/>
                    <a:pt x="20" y="3"/>
                    <a:pt x="18" y="2"/>
                  </a:cubicBezTo>
                  <a:cubicBezTo>
                    <a:pt x="17" y="1"/>
                    <a:pt x="15" y="0"/>
                    <a:pt x="15" y="1"/>
                  </a:cubicBezTo>
                  <a:cubicBezTo>
                    <a:pt x="15" y="1"/>
                    <a:pt x="15" y="1"/>
                    <a:pt x="15" y="2"/>
                  </a:cubicBezTo>
                  <a:cubicBezTo>
                    <a:pt x="15" y="1"/>
                    <a:pt x="14" y="1"/>
                    <a:pt x="14" y="1"/>
                  </a:cubicBezTo>
                  <a:cubicBezTo>
                    <a:pt x="14" y="1"/>
                    <a:pt x="14" y="1"/>
                    <a:pt x="14" y="1"/>
                  </a:cubicBezTo>
                  <a:cubicBezTo>
                    <a:pt x="13" y="1"/>
                    <a:pt x="13" y="1"/>
                    <a:pt x="13" y="1"/>
                  </a:cubicBezTo>
                  <a:cubicBezTo>
                    <a:pt x="6" y="12"/>
                    <a:pt x="6" y="12"/>
                    <a:pt x="6" y="12"/>
                  </a:cubicBezTo>
                  <a:cubicBezTo>
                    <a:pt x="6" y="12"/>
                    <a:pt x="6" y="13"/>
                    <a:pt x="7" y="13"/>
                  </a:cubicBezTo>
                  <a:cubicBezTo>
                    <a:pt x="7" y="13"/>
                    <a:pt x="7" y="13"/>
                    <a:pt x="7" y="13"/>
                  </a:cubicBezTo>
                  <a:cubicBezTo>
                    <a:pt x="7" y="13"/>
                    <a:pt x="8" y="13"/>
                    <a:pt x="8" y="13"/>
                  </a:cubicBezTo>
                  <a:cubicBezTo>
                    <a:pt x="5" y="19"/>
                    <a:pt x="1" y="25"/>
                    <a:pt x="0" y="27"/>
                  </a:cubicBezTo>
                  <a:cubicBezTo>
                    <a:pt x="0" y="27"/>
                    <a:pt x="2" y="28"/>
                    <a:pt x="3" y="29"/>
                  </a:cubicBezTo>
                  <a:cubicBezTo>
                    <a:pt x="5" y="30"/>
                    <a:pt x="7" y="31"/>
                    <a:pt x="7" y="31"/>
                  </a:cubicBezTo>
                  <a:close/>
                  <a:moveTo>
                    <a:pt x="8" y="11"/>
                  </a:moveTo>
                  <a:cubicBezTo>
                    <a:pt x="13" y="2"/>
                    <a:pt x="13" y="2"/>
                    <a:pt x="13" y="2"/>
                  </a:cubicBezTo>
                  <a:cubicBezTo>
                    <a:pt x="14" y="2"/>
                    <a:pt x="14" y="2"/>
                    <a:pt x="14" y="2"/>
                  </a:cubicBezTo>
                  <a:cubicBezTo>
                    <a:pt x="13" y="4"/>
                    <a:pt x="11" y="8"/>
                    <a:pt x="9" y="12"/>
                  </a:cubicBezTo>
                  <a:lnTo>
                    <a:pt x="8" y="11"/>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2" name="Freeform 497"/>
            <p:cNvSpPr>
              <a:spLocks noEditPoints="1"/>
            </p:cNvSpPr>
            <p:nvPr/>
          </p:nvSpPr>
          <p:spPr bwMode="auto">
            <a:xfrm>
              <a:off x="6105525" y="1503365"/>
              <a:ext cx="387350" cy="390526"/>
            </a:xfrm>
            <a:custGeom>
              <a:avLst/>
              <a:gdLst>
                <a:gd name="T0" fmla="*/ 2147483647 w 244"/>
                <a:gd name="T1" fmla="*/ 2147483647 h 246"/>
                <a:gd name="T2" fmla="*/ 0 w 244"/>
                <a:gd name="T3" fmla="*/ 2147483647 h 246"/>
                <a:gd name="T4" fmla="*/ 0 w 244"/>
                <a:gd name="T5" fmla="*/ 0 h 246"/>
                <a:gd name="T6" fmla="*/ 2147483647 w 244"/>
                <a:gd name="T7" fmla="*/ 0 h 246"/>
                <a:gd name="T8" fmla="*/ 2147483647 w 244"/>
                <a:gd name="T9" fmla="*/ 2147483647 h 246"/>
                <a:gd name="T10" fmla="*/ 2147483647 w 244"/>
                <a:gd name="T11" fmla="*/ 2147483647 h 246"/>
                <a:gd name="T12" fmla="*/ 2147483647 w 244"/>
                <a:gd name="T13" fmla="*/ 0 h 246"/>
                <a:gd name="T14" fmla="*/ 2147483647 w 244"/>
                <a:gd name="T15" fmla="*/ 0 h 246"/>
                <a:gd name="T16" fmla="*/ 2147483647 w 244"/>
                <a:gd name="T17" fmla="*/ 2147483647 h 246"/>
                <a:gd name="T18" fmla="*/ 2147483647 w 244"/>
                <a:gd name="T19" fmla="*/ 2147483647 h 246"/>
                <a:gd name="T20" fmla="*/ 2147483647 w 244"/>
                <a:gd name="T21" fmla="*/ 2147483647 h 246"/>
                <a:gd name="T22" fmla="*/ 2147483647 w 244"/>
                <a:gd name="T23" fmla="*/ 2147483647 h 246"/>
                <a:gd name="T24" fmla="*/ 2147483647 w 244"/>
                <a:gd name="T25" fmla="*/ 2147483647 h 246"/>
                <a:gd name="T26" fmla="*/ 2147483647 w 244"/>
                <a:gd name="T27" fmla="*/ 2147483647 h 246"/>
                <a:gd name="T28" fmla="*/ 2147483647 w 244"/>
                <a:gd name="T29" fmla="*/ 2147483647 h 246"/>
                <a:gd name="T30" fmla="*/ 2147483647 w 244"/>
                <a:gd name="T31" fmla="*/ 2147483647 h 246"/>
                <a:gd name="T32" fmla="*/ 2147483647 w 244"/>
                <a:gd name="T33" fmla="*/ 2147483647 h 246"/>
                <a:gd name="T34" fmla="*/ 2147483647 w 244"/>
                <a:gd name="T35" fmla="*/ 2147483647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6">
                  <a:moveTo>
                    <a:pt x="244" y="246"/>
                  </a:moveTo>
                  <a:lnTo>
                    <a:pt x="0" y="246"/>
                  </a:lnTo>
                  <a:lnTo>
                    <a:pt x="0" y="0"/>
                  </a:lnTo>
                  <a:lnTo>
                    <a:pt x="97" y="0"/>
                  </a:lnTo>
                  <a:lnTo>
                    <a:pt x="97" y="55"/>
                  </a:lnTo>
                  <a:lnTo>
                    <a:pt x="147" y="55"/>
                  </a:lnTo>
                  <a:lnTo>
                    <a:pt x="147" y="0"/>
                  </a:lnTo>
                  <a:lnTo>
                    <a:pt x="244" y="0"/>
                  </a:lnTo>
                  <a:lnTo>
                    <a:pt x="244" y="246"/>
                  </a:lnTo>
                  <a:close/>
                  <a:moveTo>
                    <a:pt x="14" y="230"/>
                  </a:moveTo>
                  <a:lnTo>
                    <a:pt x="230" y="230"/>
                  </a:lnTo>
                  <a:lnTo>
                    <a:pt x="230" y="17"/>
                  </a:lnTo>
                  <a:lnTo>
                    <a:pt x="163" y="17"/>
                  </a:lnTo>
                  <a:lnTo>
                    <a:pt x="163" y="71"/>
                  </a:lnTo>
                  <a:lnTo>
                    <a:pt x="81" y="71"/>
                  </a:lnTo>
                  <a:lnTo>
                    <a:pt x="81" y="17"/>
                  </a:lnTo>
                  <a:lnTo>
                    <a:pt x="14" y="17"/>
                  </a:lnTo>
                  <a:lnTo>
                    <a:pt x="14" y="230"/>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3" name="Freeform 498"/>
            <p:cNvSpPr>
              <a:spLocks/>
            </p:cNvSpPr>
            <p:nvPr/>
          </p:nvSpPr>
          <p:spPr bwMode="auto">
            <a:xfrm>
              <a:off x="6202363" y="1698628"/>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2"/>
                    <a:pt x="34" y="12"/>
                    <a:pt x="34" y="12"/>
                  </a:cubicBezTo>
                  <a:cubicBezTo>
                    <a:pt x="32" y="13"/>
                    <a:pt x="29" y="13"/>
                    <a:pt x="27" y="12"/>
                  </a:cubicBezTo>
                  <a:cubicBezTo>
                    <a:pt x="6" y="3"/>
                    <a:pt x="6" y="3"/>
                    <a:pt x="6" y="3"/>
                  </a:cubicBezTo>
                  <a:cubicBezTo>
                    <a:pt x="3" y="4"/>
                    <a:pt x="3" y="4"/>
                    <a:pt x="3" y="4"/>
                  </a:cubicBezTo>
                  <a:cubicBezTo>
                    <a:pt x="1" y="4"/>
                    <a:pt x="0" y="5"/>
                    <a:pt x="2" y="6"/>
                  </a:cubicBezTo>
                  <a:cubicBezTo>
                    <a:pt x="27" y="17"/>
                    <a:pt x="27" y="17"/>
                    <a:pt x="27" y="17"/>
                  </a:cubicBezTo>
                  <a:cubicBezTo>
                    <a:pt x="29" y="18"/>
                    <a:pt x="32" y="18"/>
                    <a:pt x="34" y="17"/>
                  </a:cubicBezTo>
                  <a:cubicBezTo>
                    <a:pt x="68" y="2"/>
                    <a:pt x="68" y="2"/>
                    <a:pt x="68" y="2"/>
                  </a:cubicBezTo>
                  <a:cubicBezTo>
                    <a:pt x="69" y="2"/>
                    <a:pt x="68" y="1"/>
                    <a:pt x="67" y="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4" name="Freeform 499"/>
            <p:cNvSpPr>
              <a:spLocks/>
            </p:cNvSpPr>
            <p:nvPr/>
          </p:nvSpPr>
          <p:spPr bwMode="auto">
            <a:xfrm>
              <a:off x="6202363" y="1714503"/>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3"/>
                    <a:pt x="34" y="13"/>
                    <a:pt x="34" y="13"/>
                  </a:cubicBezTo>
                  <a:cubicBezTo>
                    <a:pt x="32" y="14"/>
                    <a:pt x="29" y="14"/>
                    <a:pt x="27" y="13"/>
                  </a:cubicBezTo>
                  <a:cubicBezTo>
                    <a:pt x="6" y="4"/>
                    <a:pt x="6" y="4"/>
                    <a:pt x="6" y="4"/>
                  </a:cubicBezTo>
                  <a:cubicBezTo>
                    <a:pt x="3" y="5"/>
                    <a:pt x="3" y="5"/>
                    <a:pt x="3" y="5"/>
                  </a:cubicBezTo>
                  <a:cubicBezTo>
                    <a:pt x="1" y="5"/>
                    <a:pt x="0" y="6"/>
                    <a:pt x="2" y="7"/>
                  </a:cubicBezTo>
                  <a:cubicBezTo>
                    <a:pt x="27" y="18"/>
                    <a:pt x="27" y="18"/>
                    <a:pt x="27" y="18"/>
                  </a:cubicBezTo>
                  <a:cubicBezTo>
                    <a:pt x="29" y="18"/>
                    <a:pt x="32" y="18"/>
                    <a:pt x="34" y="18"/>
                  </a:cubicBezTo>
                  <a:cubicBezTo>
                    <a:pt x="68" y="3"/>
                    <a:pt x="68" y="3"/>
                    <a:pt x="68" y="3"/>
                  </a:cubicBezTo>
                  <a:cubicBezTo>
                    <a:pt x="69" y="3"/>
                    <a:pt x="68" y="2"/>
                    <a:pt x="67" y="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5" name="Freeform 500"/>
            <p:cNvSpPr>
              <a:spLocks/>
            </p:cNvSpPr>
            <p:nvPr/>
          </p:nvSpPr>
          <p:spPr bwMode="auto">
            <a:xfrm>
              <a:off x="6202363" y="1733553"/>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3"/>
                    <a:pt x="34" y="13"/>
                    <a:pt x="34" y="13"/>
                  </a:cubicBezTo>
                  <a:cubicBezTo>
                    <a:pt x="32" y="13"/>
                    <a:pt x="29" y="13"/>
                    <a:pt x="27" y="13"/>
                  </a:cubicBezTo>
                  <a:cubicBezTo>
                    <a:pt x="6" y="3"/>
                    <a:pt x="6" y="3"/>
                    <a:pt x="6" y="3"/>
                  </a:cubicBezTo>
                  <a:cubicBezTo>
                    <a:pt x="3" y="4"/>
                    <a:pt x="3" y="4"/>
                    <a:pt x="3" y="4"/>
                  </a:cubicBezTo>
                  <a:cubicBezTo>
                    <a:pt x="1" y="5"/>
                    <a:pt x="0" y="6"/>
                    <a:pt x="2" y="6"/>
                  </a:cubicBezTo>
                  <a:cubicBezTo>
                    <a:pt x="27" y="17"/>
                    <a:pt x="27" y="17"/>
                    <a:pt x="27" y="17"/>
                  </a:cubicBezTo>
                  <a:cubicBezTo>
                    <a:pt x="29" y="18"/>
                    <a:pt x="32" y="18"/>
                    <a:pt x="34" y="17"/>
                  </a:cubicBezTo>
                  <a:cubicBezTo>
                    <a:pt x="68" y="3"/>
                    <a:pt x="68" y="3"/>
                    <a:pt x="68" y="3"/>
                  </a:cubicBezTo>
                  <a:cubicBezTo>
                    <a:pt x="69" y="2"/>
                    <a:pt x="68" y="1"/>
                    <a:pt x="67" y="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6" name="Freeform 501"/>
            <p:cNvSpPr>
              <a:spLocks/>
            </p:cNvSpPr>
            <p:nvPr/>
          </p:nvSpPr>
          <p:spPr bwMode="auto">
            <a:xfrm>
              <a:off x="6202363" y="1749428"/>
              <a:ext cx="220663" cy="61913"/>
            </a:xfrm>
            <a:custGeom>
              <a:avLst/>
              <a:gdLst>
                <a:gd name="T0" fmla="*/ 2147483647 w 69"/>
                <a:gd name="T1" fmla="*/ 2147483647 h 19"/>
                <a:gd name="T2" fmla="*/ 2147483647 w 69"/>
                <a:gd name="T3" fmla="*/ 0 h 19"/>
                <a:gd name="T4" fmla="*/ 2147483647 w 69"/>
                <a:gd name="T5" fmla="*/ 2147483647 h 19"/>
                <a:gd name="T6" fmla="*/ 2147483647 w 69"/>
                <a:gd name="T7" fmla="*/ 2147483647 h 19"/>
                <a:gd name="T8" fmla="*/ 2147483647 w 69"/>
                <a:gd name="T9" fmla="*/ 2147483647 h 19"/>
                <a:gd name="T10" fmla="*/ 2147483647 w 69"/>
                <a:gd name="T11" fmla="*/ 2147483647 h 19"/>
                <a:gd name="T12" fmla="*/ 2147483647 w 69"/>
                <a:gd name="T13" fmla="*/ 2147483647 h 19"/>
                <a:gd name="T14" fmla="*/ 2147483647 w 69"/>
                <a:gd name="T15" fmla="*/ 2147483647 h 19"/>
                <a:gd name="T16" fmla="*/ 2147483647 w 69"/>
                <a:gd name="T17" fmla="*/ 2147483647 h 19"/>
                <a:gd name="T18" fmla="*/ 2147483647 w 69"/>
                <a:gd name="T19" fmla="*/ 2147483647 h 19"/>
                <a:gd name="T20" fmla="*/ 2147483647 w 69"/>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9">
                  <a:moveTo>
                    <a:pt x="67" y="2"/>
                  </a:moveTo>
                  <a:cubicBezTo>
                    <a:pt x="63" y="0"/>
                    <a:pt x="63" y="0"/>
                    <a:pt x="63" y="0"/>
                  </a:cubicBezTo>
                  <a:cubicBezTo>
                    <a:pt x="34" y="13"/>
                    <a:pt x="34" y="13"/>
                    <a:pt x="34" y="13"/>
                  </a:cubicBezTo>
                  <a:cubicBezTo>
                    <a:pt x="32" y="14"/>
                    <a:pt x="29" y="14"/>
                    <a:pt x="27" y="13"/>
                  </a:cubicBezTo>
                  <a:cubicBezTo>
                    <a:pt x="6" y="4"/>
                    <a:pt x="6" y="4"/>
                    <a:pt x="6" y="4"/>
                  </a:cubicBezTo>
                  <a:cubicBezTo>
                    <a:pt x="3" y="5"/>
                    <a:pt x="3" y="5"/>
                    <a:pt x="3" y="5"/>
                  </a:cubicBezTo>
                  <a:cubicBezTo>
                    <a:pt x="1" y="5"/>
                    <a:pt x="0" y="6"/>
                    <a:pt x="2" y="7"/>
                  </a:cubicBezTo>
                  <a:cubicBezTo>
                    <a:pt x="27" y="18"/>
                    <a:pt x="27" y="18"/>
                    <a:pt x="27" y="18"/>
                  </a:cubicBezTo>
                  <a:cubicBezTo>
                    <a:pt x="29" y="19"/>
                    <a:pt x="32" y="19"/>
                    <a:pt x="34" y="18"/>
                  </a:cubicBezTo>
                  <a:cubicBezTo>
                    <a:pt x="68" y="3"/>
                    <a:pt x="68" y="3"/>
                    <a:pt x="68" y="3"/>
                  </a:cubicBezTo>
                  <a:cubicBezTo>
                    <a:pt x="69" y="3"/>
                    <a:pt x="68" y="2"/>
                    <a:pt x="67" y="2"/>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7" name="Freeform 502"/>
            <p:cNvSpPr>
              <a:spLocks/>
            </p:cNvSpPr>
            <p:nvPr/>
          </p:nvSpPr>
          <p:spPr bwMode="auto">
            <a:xfrm>
              <a:off x="6297613" y="1692278"/>
              <a:ext cx="19050" cy="6350"/>
            </a:xfrm>
            <a:custGeom>
              <a:avLst/>
              <a:gdLst>
                <a:gd name="T0" fmla="*/ 2147483647 w 6"/>
                <a:gd name="T1" fmla="*/ 0 h 2"/>
                <a:gd name="T2" fmla="*/ 2147483647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
                  <a:moveTo>
                    <a:pt x="5" y="0"/>
                  </a:moveTo>
                  <a:cubicBezTo>
                    <a:pt x="4" y="0"/>
                    <a:pt x="2" y="0"/>
                    <a:pt x="1" y="0"/>
                  </a:cubicBezTo>
                  <a:cubicBezTo>
                    <a:pt x="0" y="0"/>
                    <a:pt x="0" y="1"/>
                    <a:pt x="1" y="1"/>
                  </a:cubicBezTo>
                  <a:cubicBezTo>
                    <a:pt x="1" y="1"/>
                    <a:pt x="1" y="1"/>
                    <a:pt x="1" y="1"/>
                  </a:cubicBezTo>
                  <a:cubicBezTo>
                    <a:pt x="2" y="2"/>
                    <a:pt x="2" y="2"/>
                    <a:pt x="2" y="2"/>
                  </a:cubicBezTo>
                  <a:cubicBezTo>
                    <a:pt x="2" y="2"/>
                    <a:pt x="3" y="2"/>
                    <a:pt x="3" y="2"/>
                  </a:cubicBezTo>
                  <a:cubicBezTo>
                    <a:pt x="4" y="2"/>
                    <a:pt x="5" y="2"/>
                    <a:pt x="5" y="2"/>
                  </a:cubicBezTo>
                  <a:cubicBezTo>
                    <a:pt x="6" y="1"/>
                    <a:pt x="6" y="1"/>
                    <a:pt x="5"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8" name="Freeform 503"/>
            <p:cNvSpPr>
              <a:spLocks/>
            </p:cNvSpPr>
            <p:nvPr/>
          </p:nvSpPr>
          <p:spPr bwMode="auto">
            <a:xfrm>
              <a:off x="6259513" y="1701803"/>
              <a:ext cx="15875" cy="6350"/>
            </a:xfrm>
            <a:custGeom>
              <a:avLst/>
              <a:gdLst>
                <a:gd name="T0" fmla="*/ 0 w 5"/>
                <a:gd name="T1" fmla="*/ 0 h 2"/>
                <a:gd name="T2" fmla="*/ 2147483647 w 5"/>
                <a:gd name="T3" fmla="*/ 2147483647 h 2"/>
                <a:gd name="T4" fmla="*/ 2147483647 w 5"/>
                <a:gd name="T5" fmla="*/ 2147483647 h 2"/>
                <a:gd name="T6" fmla="*/ 2147483647 w 5"/>
                <a:gd name="T7" fmla="*/ 2147483647 h 2"/>
                <a:gd name="T8" fmla="*/ 2147483647 w 5"/>
                <a:gd name="T9" fmla="*/ 0 h 2"/>
                <a:gd name="T10" fmla="*/ 0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0" y="0"/>
                  </a:moveTo>
                  <a:cubicBezTo>
                    <a:pt x="0" y="0"/>
                    <a:pt x="1" y="0"/>
                    <a:pt x="1" y="1"/>
                  </a:cubicBezTo>
                  <a:cubicBezTo>
                    <a:pt x="3" y="2"/>
                    <a:pt x="3" y="2"/>
                    <a:pt x="3" y="2"/>
                  </a:cubicBezTo>
                  <a:cubicBezTo>
                    <a:pt x="5" y="1"/>
                    <a:pt x="5" y="1"/>
                    <a:pt x="5" y="1"/>
                  </a:cubicBezTo>
                  <a:cubicBezTo>
                    <a:pt x="2" y="0"/>
                    <a:pt x="2" y="0"/>
                    <a:pt x="2" y="0"/>
                  </a:cubicBezTo>
                  <a:cubicBezTo>
                    <a:pt x="2" y="0"/>
                    <a:pt x="1" y="0"/>
                    <a:pt x="0"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9" name="Freeform 504"/>
            <p:cNvSpPr>
              <a:spLocks/>
            </p:cNvSpPr>
            <p:nvPr/>
          </p:nvSpPr>
          <p:spPr bwMode="auto">
            <a:xfrm>
              <a:off x="6326188" y="1682753"/>
              <a:ext cx="19050" cy="6350"/>
            </a:xfrm>
            <a:custGeom>
              <a:avLst/>
              <a:gdLst>
                <a:gd name="T0" fmla="*/ 2147483647 w 6"/>
                <a:gd name="T1" fmla="*/ 0 h 2"/>
                <a:gd name="T2" fmla="*/ 2147483647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
                  <a:moveTo>
                    <a:pt x="5" y="0"/>
                  </a:moveTo>
                  <a:cubicBezTo>
                    <a:pt x="3" y="0"/>
                    <a:pt x="2" y="0"/>
                    <a:pt x="1" y="0"/>
                  </a:cubicBezTo>
                  <a:cubicBezTo>
                    <a:pt x="0" y="0"/>
                    <a:pt x="0" y="1"/>
                    <a:pt x="1" y="1"/>
                  </a:cubicBezTo>
                  <a:cubicBezTo>
                    <a:pt x="1" y="1"/>
                    <a:pt x="1" y="1"/>
                    <a:pt x="1" y="1"/>
                  </a:cubicBezTo>
                  <a:cubicBezTo>
                    <a:pt x="2" y="2"/>
                    <a:pt x="2" y="2"/>
                    <a:pt x="2" y="2"/>
                  </a:cubicBezTo>
                  <a:cubicBezTo>
                    <a:pt x="3" y="2"/>
                    <a:pt x="3" y="2"/>
                    <a:pt x="3" y="2"/>
                  </a:cubicBezTo>
                  <a:cubicBezTo>
                    <a:pt x="4" y="2"/>
                    <a:pt x="5" y="2"/>
                    <a:pt x="5" y="2"/>
                  </a:cubicBezTo>
                  <a:cubicBezTo>
                    <a:pt x="6" y="1"/>
                    <a:pt x="6" y="1"/>
                    <a:pt x="5"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0" name="Freeform 505"/>
            <p:cNvSpPr>
              <a:spLocks noEditPoints="1"/>
            </p:cNvSpPr>
            <p:nvPr/>
          </p:nvSpPr>
          <p:spPr bwMode="auto">
            <a:xfrm>
              <a:off x="6202363" y="1657353"/>
              <a:ext cx="220663" cy="79375"/>
            </a:xfrm>
            <a:custGeom>
              <a:avLst/>
              <a:gdLst>
                <a:gd name="T0" fmla="*/ 2147483647 w 69"/>
                <a:gd name="T1" fmla="*/ 2147483647 h 25"/>
                <a:gd name="T2" fmla="*/ 2147483647 w 69"/>
                <a:gd name="T3" fmla="*/ 2147483647 h 25"/>
                <a:gd name="T4" fmla="*/ 2147483647 w 69"/>
                <a:gd name="T5" fmla="*/ 2147483647 h 25"/>
                <a:gd name="T6" fmla="*/ 2147483647 w 69"/>
                <a:gd name="T7" fmla="*/ 2147483647 h 25"/>
                <a:gd name="T8" fmla="*/ 2147483647 w 69"/>
                <a:gd name="T9" fmla="*/ 2147483647 h 25"/>
                <a:gd name="T10" fmla="*/ 2147483647 w 69"/>
                <a:gd name="T11" fmla="*/ 2147483647 h 25"/>
                <a:gd name="T12" fmla="*/ 2147483647 w 69"/>
                <a:gd name="T13" fmla="*/ 2147483647 h 25"/>
                <a:gd name="T14" fmla="*/ 2147483647 w 69"/>
                <a:gd name="T15" fmla="*/ 2147483647 h 25"/>
                <a:gd name="T16" fmla="*/ 2147483647 w 69"/>
                <a:gd name="T17" fmla="*/ 2147483647 h 25"/>
                <a:gd name="T18" fmla="*/ 2147483647 w 69"/>
                <a:gd name="T19" fmla="*/ 2147483647 h 25"/>
                <a:gd name="T20" fmla="*/ 2147483647 w 69"/>
                <a:gd name="T21" fmla="*/ 2147483647 h 25"/>
                <a:gd name="T22" fmla="*/ 2147483647 w 69"/>
                <a:gd name="T23" fmla="*/ 2147483647 h 25"/>
                <a:gd name="T24" fmla="*/ 2147483647 w 69"/>
                <a:gd name="T25" fmla="*/ 2147483647 h 25"/>
                <a:gd name="T26" fmla="*/ 2147483647 w 69"/>
                <a:gd name="T27" fmla="*/ 2147483647 h 25"/>
                <a:gd name="T28" fmla="*/ 2147483647 w 69"/>
                <a:gd name="T29" fmla="*/ 2147483647 h 25"/>
                <a:gd name="T30" fmla="*/ 2147483647 w 69"/>
                <a:gd name="T31" fmla="*/ 2147483647 h 25"/>
                <a:gd name="T32" fmla="*/ 2147483647 w 69"/>
                <a:gd name="T33" fmla="*/ 2147483647 h 25"/>
                <a:gd name="T34" fmla="*/ 2147483647 w 69"/>
                <a:gd name="T35" fmla="*/ 2147483647 h 25"/>
                <a:gd name="T36" fmla="*/ 2147483647 w 69"/>
                <a:gd name="T37" fmla="*/ 2147483647 h 25"/>
                <a:gd name="T38" fmla="*/ 2147483647 w 69"/>
                <a:gd name="T39" fmla="*/ 2147483647 h 25"/>
                <a:gd name="T40" fmla="*/ 2147483647 w 69"/>
                <a:gd name="T41" fmla="*/ 2147483647 h 25"/>
                <a:gd name="T42" fmla="*/ 2147483647 w 69"/>
                <a:gd name="T43" fmla="*/ 2147483647 h 25"/>
                <a:gd name="T44" fmla="*/ 2147483647 w 69"/>
                <a:gd name="T45" fmla="*/ 2147483647 h 25"/>
                <a:gd name="T46" fmla="*/ 2147483647 w 69"/>
                <a:gd name="T47" fmla="*/ 2147483647 h 25"/>
                <a:gd name="T48" fmla="*/ 2147483647 w 69"/>
                <a:gd name="T49" fmla="*/ 2147483647 h 25"/>
                <a:gd name="T50" fmla="*/ 2147483647 w 69"/>
                <a:gd name="T51" fmla="*/ 2147483647 h 25"/>
                <a:gd name="T52" fmla="*/ 2147483647 w 69"/>
                <a:gd name="T53" fmla="*/ 2147483647 h 25"/>
                <a:gd name="T54" fmla="*/ 2147483647 w 69"/>
                <a:gd name="T55" fmla="*/ 2147483647 h 25"/>
                <a:gd name="T56" fmla="*/ 2147483647 w 69"/>
                <a:gd name="T57" fmla="*/ 2147483647 h 25"/>
                <a:gd name="T58" fmla="*/ 2147483647 w 69"/>
                <a:gd name="T59" fmla="*/ 2147483647 h 25"/>
                <a:gd name="T60" fmla="*/ 2147483647 w 69"/>
                <a:gd name="T61" fmla="*/ 2147483647 h 25"/>
                <a:gd name="T62" fmla="*/ 2147483647 w 69"/>
                <a:gd name="T63" fmla="*/ 2147483647 h 25"/>
                <a:gd name="T64" fmla="*/ 2147483647 w 69"/>
                <a:gd name="T65" fmla="*/ 2147483647 h 25"/>
                <a:gd name="T66" fmla="*/ 2147483647 w 69"/>
                <a:gd name="T67" fmla="*/ 2147483647 h 25"/>
                <a:gd name="T68" fmla="*/ 2147483647 w 69"/>
                <a:gd name="T69" fmla="*/ 2147483647 h 25"/>
                <a:gd name="T70" fmla="*/ 2147483647 w 69"/>
                <a:gd name="T71" fmla="*/ 2147483647 h 25"/>
                <a:gd name="T72" fmla="*/ 2147483647 w 69"/>
                <a:gd name="T73" fmla="*/ 2147483647 h 25"/>
                <a:gd name="T74" fmla="*/ 2147483647 w 69"/>
                <a:gd name="T75" fmla="*/ 2147483647 h 25"/>
                <a:gd name="T76" fmla="*/ 2147483647 w 69"/>
                <a:gd name="T77" fmla="*/ 2147483647 h 25"/>
                <a:gd name="T78" fmla="*/ 2147483647 w 69"/>
                <a:gd name="T79" fmla="*/ 2147483647 h 25"/>
                <a:gd name="T80" fmla="*/ 2147483647 w 69"/>
                <a:gd name="T81" fmla="*/ 2147483647 h 25"/>
                <a:gd name="T82" fmla="*/ 2147483647 w 69"/>
                <a:gd name="T83" fmla="*/ 2147483647 h 25"/>
                <a:gd name="T84" fmla="*/ 2147483647 w 69"/>
                <a:gd name="T85" fmla="*/ 2147483647 h 25"/>
                <a:gd name="T86" fmla="*/ 2147483647 w 69"/>
                <a:gd name="T87" fmla="*/ 2147483647 h 25"/>
                <a:gd name="T88" fmla="*/ 2147483647 w 69"/>
                <a:gd name="T89" fmla="*/ 2147483647 h 25"/>
                <a:gd name="T90" fmla="*/ 2147483647 w 69"/>
                <a:gd name="T91" fmla="*/ 2147483647 h 25"/>
                <a:gd name="T92" fmla="*/ 2147483647 w 69"/>
                <a:gd name="T93" fmla="*/ 2147483647 h 25"/>
                <a:gd name="T94" fmla="*/ 2147483647 w 69"/>
                <a:gd name="T95" fmla="*/ 2147483647 h 25"/>
                <a:gd name="T96" fmla="*/ 2147483647 w 69"/>
                <a:gd name="T97" fmla="*/ 2147483647 h 25"/>
                <a:gd name="T98" fmla="*/ 2147483647 w 69"/>
                <a:gd name="T99" fmla="*/ 2147483647 h 25"/>
                <a:gd name="T100" fmla="*/ 2147483647 w 69"/>
                <a:gd name="T101" fmla="*/ 2147483647 h 25"/>
                <a:gd name="T102" fmla="*/ 2147483647 w 69"/>
                <a:gd name="T103" fmla="*/ 2147483647 h 25"/>
                <a:gd name="T104" fmla="*/ 2147483647 w 69"/>
                <a:gd name="T105" fmla="*/ 2147483647 h 25"/>
                <a:gd name="T106" fmla="*/ 2147483647 w 69"/>
                <a:gd name="T107" fmla="*/ 2147483647 h 25"/>
                <a:gd name="T108" fmla="*/ 2147483647 w 69"/>
                <a:gd name="T109" fmla="*/ 2147483647 h 25"/>
                <a:gd name="T110" fmla="*/ 2147483647 w 69"/>
                <a:gd name="T111" fmla="*/ 2147483647 h 25"/>
                <a:gd name="T112" fmla="*/ 2147483647 w 69"/>
                <a:gd name="T113" fmla="*/ 2147483647 h 25"/>
                <a:gd name="T114" fmla="*/ 2147483647 w 69"/>
                <a:gd name="T115" fmla="*/ 2147483647 h 25"/>
                <a:gd name="T116" fmla="*/ 2147483647 w 69"/>
                <a:gd name="T117" fmla="*/ 2147483647 h 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9" h="25">
                  <a:moveTo>
                    <a:pt x="67" y="8"/>
                  </a:moveTo>
                  <a:cubicBezTo>
                    <a:pt x="41" y="1"/>
                    <a:pt x="41" y="1"/>
                    <a:pt x="41" y="1"/>
                  </a:cubicBezTo>
                  <a:cubicBezTo>
                    <a:pt x="40" y="0"/>
                    <a:pt x="38" y="0"/>
                    <a:pt x="37" y="1"/>
                  </a:cubicBezTo>
                  <a:cubicBezTo>
                    <a:pt x="3" y="11"/>
                    <a:pt x="3" y="11"/>
                    <a:pt x="3" y="11"/>
                  </a:cubicBezTo>
                  <a:cubicBezTo>
                    <a:pt x="1" y="12"/>
                    <a:pt x="0" y="13"/>
                    <a:pt x="2" y="13"/>
                  </a:cubicBezTo>
                  <a:cubicBezTo>
                    <a:pt x="27" y="24"/>
                    <a:pt x="27" y="24"/>
                    <a:pt x="27" y="24"/>
                  </a:cubicBezTo>
                  <a:cubicBezTo>
                    <a:pt x="29" y="25"/>
                    <a:pt x="32" y="25"/>
                    <a:pt x="34" y="24"/>
                  </a:cubicBezTo>
                  <a:cubicBezTo>
                    <a:pt x="68" y="10"/>
                    <a:pt x="68" y="10"/>
                    <a:pt x="68" y="10"/>
                  </a:cubicBezTo>
                  <a:cubicBezTo>
                    <a:pt x="69" y="9"/>
                    <a:pt x="68" y="8"/>
                    <a:pt x="67" y="8"/>
                  </a:cubicBezTo>
                  <a:close/>
                  <a:moveTo>
                    <a:pt x="29" y="16"/>
                  </a:moveTo>
                  <a:cubicBezTo>
                    <a:pt x="25" y="15"/>
                    <a:pt x="25" y="15"/>
                    <a:pt x="25" y="15"/>
                  </a:cubicBezTo>
                  <a:cubicBezTo>
                    <a:pt x="22" y="16"/>
                    <a:pt x="22" y="16"/>
                    <a:pt x="22" y="16"/>
                  </a:cubicBezTo>
                  <a:cubicBezTo>
                    <a:pt x="24" y="18"/>
                    <a:pt x="24" y="18"/>
                    <a:pt x="24" y="18"/>
                  </a:cubicBezTo>
                  <a:cubicBezTo>
                    <a:pt x="21" y="19"/>
                    <a:pt x="21" y="19"/>
                    <a:pt x="21" y="19"/>
                  </a:cubicBezTo>
                  <a:cubicBezTo>
                    <a:pt x="15" y="14"/>
                    <a:pt x="15" y="14"/>
                    <a:pt x="15" y="14"/>
                  </a:cubicBezTo>
                  <a:cubicBezTo>
                    <a:pt x="18" y="12"/>
                    <a:pt x="18" y="12"/>
                    <a:pt x="18" y="12"/>
                  </a:cubicBezTo>
                  <a:cubicBezTo>
                    <a:pt x="32" y="15"/>
                    <a:pt x="32" y="15"/>
                    <a:pt x="32" y="15"/>
                  </a:cubicBezTo>
                  <a:lnTo>
                    <a:pt x="29" y="16"/>
                  </a:lnTo>
                  <a:close/>
                  <a:moveTo>
                    <a:pt x="39" y="15"/>
                  </a:moveTo>
                  <a:cubicBezTo>
                    <a:pt x="37" y="16"/>
                    <a:pt x="37" y="16"/>
                    <a:pt x="37" y="16"/>
                  </a:cubicBezTo>
                  <a:cubicBezTo>
                    <a:pt x="28" y="13"/>
                    <a:pt x="28" y="13"/>
                    <a:pt x="28" y="13"/>
                  </a:cubicBezTo>
                  <a:cubicBezTo>
                    <a:pt x="27" y="12"/>
                    <a:pt x="26" y="12"/>
                    <a:pt x="25" y="12"/>
                  </a:cubicBezTo>
                  <a:cubicBezTo>
                    <a:pt x="28" y="11"/>
                    <a:pt x="28" y="11"/>
                    <a:pt x="28" y="11"/>
                  </a:cubicBezTo>
                  <a:cubicBezTo>
                    <a:pt x="29" y="12"/>
                    <a:pt x="29" y="12"/>
                    <a:pt x="29" y="12"/>
                  </a:cubicBezTo>
                  <a:cubicBezTo>
                    <a:pt x="29" y="12"/>
                    <a:pt x="29" y="12"/>
                    <a:pt x="29" y="12"/>
                  </a:cubicBezTo>
                  <a:cubicBezTo>
                    <a:pt x="29" y="11"/>
                    <a:pt x="29" y="11"/>
                    <a:pt x="30" y="10"/>
                  </a:cubicBezTo>
                  <a:cubicBezTo>
                    <a:pt x="32" y="10"/>
                    <a:pt x="35" y="10"/>
                    <a:pt x="37" y="11"/>
                  </a:cubicBezTo>
                  <a:cubicBezTo>
                    <a:pt x="40" y="11"/>
                    <a:pt x="40" y="12"/>
                    <a:pt x="38" y="13"/>
                  </a:cubicBezTo>
                  <a:cubicBezTo>
                    <a:pt x="37" y="13"/>
                    <a:pt x="36" y="14"/>
                    <a:pt x="35" y="13"/>
                  </a:cubicBezTo>
                  <a:cubicBezTo>
                    <a:pt x="35" y="13"/>
                    <a:pt x="35" y="13"/>
                    <a:pt x="35" y="13"/>
                  </a:cubicBezTo>
                  <a:lnTo>
                    <a:pt x="39" y="15"/>
                  </a:lnTo>
                  <a:close/>
                  <a:moveTo>
                    <a:pt x="46" y="12"/>
                  </a:moveTo>
                  <a:cubicBezTo>
                    <a:pt x="37" y="10"/>
                    <a:pt x="37" y="10"/>
                    <a:pt x="37" y="10"/>
                  </a:cubicBezTo>
                  <a:cubicBezTo>
                    <a:pt x="36" y="9"/>
                    <a:pt x="35" y="9"/>
                    <a:pt x="35" y="9"/>
                  </a:cubicBezTo>
                  <a:cubicBezTo>
                    <a:pt x="37" y="8"/>
                    <a:pt x="37" y="8"/>
                    <a:pt x="37" y="8"/>
                  </a:cubicBezTo>
                  <a:cubicBezTo>
                    <a:pt x="38" y="9"/>
                    <a:pt x="38" y="9"/>
                    <a:pt x="38" y="9"/>
                  </a:cubicBezTo>
                  <a:cubicBezTo>
                    <a:pt x="38" y="9"/>
                    <a:pt x="38" y="9"/>
                    <a:pt x="38" y="9"/>
                  </a:cubicBezTo>
                  <a:cubicBezTo>
                    <a:pt x="38" y="8"/>
                    <a:pt x="38" y="8"/>
                    <a:pt x="39" y="7"/>
                  </a:cubicBezTo>
                  <a:cubicBezTo>
                    <a:pt x="40" y="7"/>
                    <a:pt x="43" y="7"/>
                    <a:pt x="46" y="8"/>
                  </a:cubicBezTo>
                  <a:cubicBezTo>
                    <a:pt x="48" y="8"/>
                    <a:pt x="48" y="9"/>
                    <a:pt x="47" y="10"/>
                  </a:cubicBezTo>
                  <a:cubicBezTo>
                    <a:pt x="46" y="10"/>
                    <a:pt x="45" y="10"/>
                    <a:pt x="44" y="10"/>
                  </a:cubicBezTo>
                  <a:cubicBezTo>
                    <a:pt x="44" y="10"/>
                    <a:pt x="44" y="10"/>
                    <a:pt x="44" y="10"/>
                  </a:cubicBezTo>
                  <a:cubicBezTo>
                    <a:pt x="48" y="12"/>
                    <a:pt x="48" y="12"/>
                    <a:pt x="48" y="12"/>
                  </a:cubicBezTo>
                  <a:lnTo>
                    <a:pt x="46" y="12"/>
                  </a:lnTo>
                  <a:close/>
                  <a:moveTo>
                    <a:pt x="53" y="8"/>
                  </a:moveTo>
                  <a:cubicBezTo>
                    <a:pt x="52" y="8"/>
                    <a:pt x="51" y="8"/>
                    <a:pt x="50" y="8"/>
                  </a:cubicBezTo>
                  <a:cubicBezTo>
                    <a:pt x="49" y="8"/>
                    <a:pt x="49" y="8"/>
                    <a:pt x="49" y="8"/>
                  </a:cubicBezTo>
                  <a:cubicBezTo>
                    <a:pt x="49" y="8"/>
                    <a:pt x="50" y="8"/>
                    <a:pt x="51" y="7"/>
                  </a:cubicBezTo>
                  <a:cubicBezTo>
                    <a:pt x="52" y="7"/>
                    <a:pt x="52" y="7"/>
                    <a:pt x="51" y="7"/>
                  </a:cubicBezTo>
                  <a:cubicBezTo>
                    <a:pt x="51" y="7"/>
                    <a:pt x="51" y="7"/>
                    <a:pt x="49" y="7"/>
                  </a:cubicBezTo>
                  <a:cubicBezTo>
                    <a:pt x="48" y="7"/>
                    <a:pt x="46" y="7"/>
                    <a:pt x="45" y="7"/>
                  </a:cubicBezTo>
                  <a:cubicBezTo>
                    <a:pt x="44" y="7"/>
                    <a:pt x="44" y="6"/>
                    <a:pt x="46" y="5"/>
                  </a:cubicBezTo>
                  <a:cubicBezTo>
                    <a:pt x="46" y="5"/>
                    <a:pt x="47" y="5"/>
                    <a:pt x="48" y="5"/>
                  </a:cubicBezTo>
                  <a:cubicBezTo>
                    <a:pt x="49" y="5"/>
                    <a:pt x="49" y="5"/>
                    <a:pt x="49" y="5"/>
                  </a:cubicBezTo>
                  <a:cubicBezTo>
                    <a:pt x="49" y="5"/>
                    <a:pt x="48" y="6"/>
                    <a:pt x="47" y="6"/>
                  </a:cubicBezTo>
                  <a:cubicBezTo>
                    <a:pt x="47" y="6"/>
                    <a:pt x="47" y="6"/>
                    <a:pt x="47" y="6"/>
                  </a:cubicBezTo>
                  <a:cubicBezTo>
                    <a:pt x="47" y="6"/>
                    <a:pt x="48" y="6"/>
                    <a:pt x="49" y="6"/>
                  </a:cubicBezTo>
                  <a:cubicBezTo>
                    <a:pt x="51" y="6"/>
                    <a:pt x="52" y="6"/>
                    <a:pt x="53" y="6"/>
                  </a:cubicBezTo>
                  <a:cubicBezTo>
                    <a:pt x="54" y="7"/>
                    <a:pt x="55" y="7"/>
                    <a:pt x="53" y="8"/>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1" name="Freeform 506"/>
            <p:cNvSpPr>
              <a:spLocks noEditPoints="1"/>
            </p:cNvSpPr>
            <p:nvPr/>
          </p:nvSpPr>
          <p:spPr bwMode="auto">
            <a:xfrm>
              <a:off x="5657850" y="1938341"/>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5"/>
                  </a:lnTo>
                  <a:lnTo>
                    <a:pt x="147" y="55"/>
                  </a:lnTo>
                  <a:lnTo>
                    <a:pt x="147" y="0"/>
                  </a:lnTo>
                  <a:lnTo>
                    <a:pt x="244" y="0"/>
                  </a:lnTo>
                  <a:lnTo>
                    <a:pt x="244" y="244"/>
                  </a:lnTo>
                  <a:close/>
                  <a:moveTo>
                    <a:pt x="15" y="228"/>
                  </a:moveTo>
                  <a:lnTo>
                    <a:pt x="228" y="228"/>
                  </a:lnTo>
                  <a:lnTo>
                    <a:pt x="228" y="14"/>
                  </a:lnTo>
                  <a:lnTo>
                    <a:pt x="164" y="14"/>
                  </a:lnTo>
                  <a:lnTo>
                    <a:pt x="164" y="69"/>
                  </a:lnTo>
                  <a:lnTo>
                    <a:pt x="81" y="69"/>
                  </a:lnTo>
                  <a:lnTo>
                    <a:pt x="81" y="14"/>
                  </a:lnTo>
                  <a:lnTo>
                    <a:pt x="15" y="14"/>
                  </a:lnTo>
                  <a:lnTo>
                    <a:pt x="15"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2" name="Freeform 507"/>
            <p:cNvSpPr>
              <a:spLocks noEditPoints="1"/>
            </p:cNvSpPr>
            <p:nvPr/>
          </p:nvSpPr>
          <p:spPr bwMode="auto">
            <a:xfrm>
              <a:off x="5872163" y="2146304"/>
              <a:ext cx="112713" cy="115888"/>
            </a:xfrm>
            <a:custGeom>
              <a:avLst/>
              <a:gdLst>
                <a:gd name="T0" fmla="*/ 2147483647 w 35"/>
                <a:gd name="T1" fmla="*/ 2147483647 h 36"/>
                <a:gd name="T2" fmla="*/ 2147483647 w 35"/>
                <a:gd name="T3" fmla="*/ 2147483647 h 36"/>
                <a:gd name="T4" fmla="*/ 2147483647 w 35"/>
                <a:gd name="T5" fmla="*/ 2147483647 h 36"/>
                <a:gd name="T6" fmla="*/ 2147483647 w 35"/>
                <a:gd name="T7" fmla="*/ 2147483647 h 36"/>
                <a:gd name="T8" fmla="*/ 2147483647 w 35"/>
                <a:gd name="T9" fmla="*/ 2147483647 h 36"/>
                <a:gd name="T10" fmla="*/ 2147483647 w 35"/>
                <a:gd name="T11" fmla="*/ 0 h 36"/>
                <a:gd name="T12" fmla="*/ 2147483647 w 35"/>
                <a:gd name="T13" fmla="*/ 2147483647 h 36"/>
                <a:gd name="T14" fmla="*/ 2147483647 w 35"/>
                <a:gd name="T15" fmla="*/ 2147483647 h 36"/>
                <a:gd name="T16" fmla="*/ 2147483647 w 35"/>
                <a:gd name="T17" fmla="*/ 2147483647 h 36"/>
                <a:gd name="T18" fmla="*/ 2147483647 w 35"/>
                <a:gd name="T19" fmla="*/ 2147483647 h 36"/>
                <a:gd name="T20" fmla="*/ 2147483647 w 35"/>
                <a:gd name="T21" fmla="*/ 2147483647 h 36"/>
                <a:gd name="T22" fmla="*/ 2147483647 w 35"/>
                <a:gd name="T23" fmla="*/ 2147483647 h 36"/>
                <a:gd name="T24" fmla="*/ 2147483647 w 35"/>
                <a:gd name="T25" fmla="*/ 2147483647 h 36"/>
                <a:gd name="T26" fmla="*/ 0 w 35"/>
                <a:gd name="T27" fmla="*/ 2147483647 h 36"/>
                <a:gd name="T28" fmla="*/ 2147483647 w 35"/>
                <a:gd name="T29" fmla="*/ 2147483647 h 36"/>
                <a:gd name="T30" fmla="*/ 2147483647 w 35"/>
                <a:gd name="T31" fmla="*/ 2147483647 h 36"/>
                <a:gd name="T32" fmla="*/ 2147483647 w 35"/>
                <a:gd name="T33" fmla="*/ 2147483647 h 36"/>
                <a:gd name="T34" fmla="*/ 2147483647 w 35"/>
                <a:gd name="T35" fmla="*/ 2147483647 h 36"/>
                <a:gd name="T36" fmla="*/ 2147483647 w 35"/>
                <a:gd name="T37" fmla="*/ 2147483647 h 36"/>
                <a:gd name="T38" fmla="*/ 2147483647 w 35"/>
                <a:gd name="T39" fmla="*/ 2147483647 h 36"/>
                <a:gd name="T40" fmla="*/ 2147483647 w 35"/>
                <a:gd name="T41" fmla="*/ 2147483647 h 36"/>
                <a:gd name="T42" fmla="*/ 2147483647 w 35"/>
                <a:gd name="T43" fmla="*/ 2147483647 h 36"/>
                <a:gd name="T44" fmla="*/ 2147483647 w 35"/>
                <a:gd name="T45" fmla="*/ 2147483647 h 36"/>
                <a:gd name="T46" fmla="*/ 2147483647 w 35"/>
                <a:gd name="T47" fmla="*/ 2147483647 h 36"/>
                <a:gd name="T48" fmla="*/ 2147483647 w 35"/>
                <a:gd name="T49" fmla="*/ 2147483647 h 36"/>
                <a:gd name="T50" fmla="*/ 2147483647 w 35"/>
                <a:gd name="T51" fmla="*/ 2147483647 h 36"/>
                <a:gd name="T52" fmla="*/ 2147483647 w 35"/>
                <a:gd name="T53" fmla="*/ 2147483647 h 36"/>
                <a:gd name="T54" fmla="*/ 2147483647 w 35"/>
                <a:gd name="T55" fmla="*/ 2147483647 h 36"/>
                <a:gd name="T56" fmla="*/ 2147483647 w 35"/>
                <a:gd name="T57" fmla="*/ 2147483647 h 36"/>
                <a:gd name="T58" fmla="*/ 2147483647 w 35"/>
                <a:gd name="T59" fmla="*/ 2147483647 h 36"/>
                <a:gd name="T60" fmla="*/ 2147483647 w 35"/>
                <a:gd name="T61" fmla="*/ 2147483647 h 36"/>
                <a:gd name="T62" fmla="*/ 2147483647 w 35"/>
                <a:gd name="T63" fmla="*/ 2147483647 h 36"/>
                <a:gd name="T64" fmla="*/ 2147483647 w 35"/>
                <a:gd name="T65" fmla="*/ 2147483647 h 36"/>
                <a:gd name="T66" fmla="*/ 2147483647 w 35"/>
                <a:gd name="T67" fmla="*/ 2147483647 h 36"/>
                <a:gd name="T68" fmla="*/ 2147483647 w 35"/>
                <a:gd name="T69" fmla="*/ 2147483647 h 36"/>
                <a:gd name="T70" fmla="*/ 2147483647 w 35"/>
                <a:gd name="T71" fmla="*/ 2147483647 h 36"/>
                <a:gd name="T72" fmla="*/ 2147483647 w 35"/>
                <a:gd name="T73" fmla="*/ 2147483647 h 36"/>
                <a:gd name="T74" fmla="*/ 2147483647 w 35"/>
                <a:gd name="T75" fmla="*/ 2147483647 h 36"/>
                <a:gd name="T76" fmla="*/ 2147483647 w 35"/>
                <a:gd name="T77" fmla="*/ 2147483647 h 36"/>
                <a:gd name="T78" fmla="*/ 2147483647 w 35"/>
                <a:gd name="T79" fmla="*/ 2147483647 h 36"/>
                <a:gd name="T80" fmla="*/ 2147483647 w 35"/>
                <a:gd name="T81" fmla="*/ 2147483647 h 36"/>
                <a:gd name="T82" fmla="*/ 2147483647 w 35"/>
                <a:gd name="T83" fmla="*/ 2147483647 h 36"/>
                <a:gd name="T84" fmla="*/ 2147483647 w 35"/>
                <a:gd name="T85" fmla="*/ 2147483647 h 36"/>
                <a:gd name="T86" fmla="*/ 2147483647 w 35"/>
                <a:gd name="T87" fmla="*/ 2147483647 h 36"/>
                <a:gd name="T88" fmla="*/ 2147483647 w 35"/>
                <a:gd name="T89" fmla="*/ 2147483647 h 36"/>
                <a:gd name="T90" fmla="*/ 2147483647 w 35"/>
                <a:gd name="T91" fmla="*/ 2147483647 h 36"/>
                <a:gd name="T92" fmla="*/ 2147483647 w 35"/>
                <a:gd name="T93" fmla="*/ 2147483647 h 36"/>
                <a:gd name="T94" fmla="*/ 2147483647 w 35"/>
                <a:gd name="T95" fmla="*/ 2147483647 h 36"/>
                <a:gd name="T96" fmla="*/ 2147483647 w 35"/>
                <a:gd name="T97" fmla="*/ 2147483647 h 36"/>
                <a:gd name="T98" fmla="*/ 2147483647 w 35"/>
                <a:gd name="T99" fmla="*/ 2147483647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 h="36">
                  <a:moveTo>
                    <a:pt x="30" y="6"/>
                  </a:moveTo>
                  <a:cubicBezTo>
                    <a:pt x="28" y="8"/>
                    <a:pt x="28" y="8"/>
                    <a:pt x="28" y="8"/>
                  </a:cubicBezTo>
                  <a:cubicBezTo>
                    <a:pt x="27" y="7"/>
                    <a:pt x="27" y="7"/>
                    <a:pt x="26" y="6"/>
                  </a:cubicBezTo>
                  <a:cubicBezTo>
                    <a:pt x="27" y="4"/>
                    <a:pt x="27" y="4"/>
                    <a:pt x="27" y="4"/>
                  </a:cubicBezTo>
                  <a:cubicBezTo>
                    <a:pt x="27" y="3"/>
                    <a:pt x="27" y="3"/>
                    <a:pt x="27" y="3"/>
                  </a:cubicBezTo>
                  <a:cubicBezTo>
                    <a:pt x="26" y="3"/>
                    <a:pt x="26" y="3"/>
                    <a:pt x="26" y="3"/>
                  </a:cubicBezTo>
                  <a:cubicBezTo>
                    <a:pt x="26" y="2"/>
                    <a:pt x="26" y="2"/>
                    <a:pt x="25" y="3"/>
                  </a:cubicBezTo>
                  <a:cubicBezTo>
                    <a:pt x="24" y="5"/>
                    <a:pt x="24" y="5"/>
                    <a:pt x="24" y="5"/>
                  </a:cubicBezTo>
                  <a:cubicBezTo>
                    <a:pt x="23" y="5"/>
                    <a:pt x="22" y="4"/>
                    <a:pt x="21" y="4"/>
                  </a:cubicBezTo>
                  <a:cubicBezTo>
                    <a:pt x="22" y="1"/>
                    <a:pt x="22" y="1"/>
                    <a:pt x="22" y="1"/>
                  </a:cubicBezTo>
                  <a:cubicBezTo>
                    <a:pt x="22" y="1"/>
                    <a:pt x="22" y="1"/>
                    <a:pt x="21" y="1"/>
                  </a:cubicBezTo>
                  <a:cubicBezTo>
                    <a:pt x="20" y="1"/>
                    <a:pt x="20" y="1"/>
                    <a:pt x="20" y="1"/>
                  </a:cubicBezTo>
                  <a:cubicBezTo>
                    <a:pt x="20" y="0"/>
                    <a:pt x="20" y="1"/>
                    <a:pt x="20" y="1"/>
                  </a:cubicBezTo>
                  <a:cubicBezTo>
                    <a:pt x="19" y="4"/>
                    <a:pt x="19" y="4"/>
                    <a:pt x="19" y="4"/>
                  </a:cubicBezTo>
                  <a:cubicBezTo>
                    <a:pt x="19" y="4"/>
                    <a:pt x="18" y="4"/>
                    <a:pt x="18" y="4"/>
                  </a:cubicBezTo>
                  <a:cubicBezTo>
                    <a:pt x="17" y="4"/>
                    <a:pt x="17" y="4"/>
                    <a:pt x="16" y="4"/>
                  </a:cubicBezTo>
                  <a:cubicBezTo>
                    <a:pt x="16" y="1"/>
                    <a:pt x="16" y="1"/>
                    <a:pt x="16" y="1"/>
                  </a:cubicBezTo>
                  <a:cubicBezTo>
                    <a:pt x="16" y="1"/>
                    <a:pt x="15" y="0"/>
                    <a:pt x="15" y="0"/>
                  </a:cubicBezTo>
                  <a:cubicBezTo>
                    <a:pt x="14" y="1"/>
                    <a:pt x="14" y="1"/>
                    <a:pt x="14" y="1"/>
                  </a:cubicBezTo>
                  <a:cubicBezTo>
                    <a:pt x="14" y="1"/>
                    <a:pt x="14" y="1"/>
                    <a:pt x="14" y="1"/>
                  </a:cubicBezTo>
                  <a:cubicBezTo>
                    <a:pt x="14" y="4"/>
                    <a:pt x="14" y="4"/>
                    <a:pt x="14" y="4"/>
                  </a:cubicBezTo>
                  <a:cubicBezTo>
                    <a:pt x="13" y="4"/>
                    <a:pt x="12" y="4"/>
                    <a:pt x="12" y="5"/>
                  </a:cubicBezTo>
                  <a:cubicBezTo>
                    <a:pt x="10" y="3"/>
                    <a:pt x="10" y="3"/>
                    <a:pt x="10" y="3"/>
                  </a:cubicBezTo>
                  <a:cubicBezTo>
                    <a:pt x="10" y="2"/>
                    <a:pt x="9" y="2"/>
                    <a:pt x="9" y="2"/>
                  </a:cubicBezTo>
                  <a:cubicBezTo>
                    <a:pt x="8" y="3"/>
                    <a:pt x="8" y="3"/>
                    <a:pt x="8" y="3"/>
                  </a:cubicBezTo>
                  <a:cubicBezTo>
                    <a:pt x="8" y="3"/>
                    <a:pt x="8" y="3"/>
                    <a:pt x="8" y="4"/>
                  </a:cubicBezTo>
                  <a:cubicBezTo>
                    <a:pt x="9" y="6"/>
                    <a:pt x="9" y="6"/>
                    <a:pt x="9" y="6"/>
                  </a:cubicBezTo>
                  <a:cubicBezTo>
                    <a:pt x="9" y="7"/>
                    <a:pt x="8" y="7"/>
                    <a:pt x="7" y="8"/>
                  </a:cubicBezTo>
                  <a:cubicBezTo>
                    <a:pt x="5" y="6"/>
                    <a:pt x="5" y="6"/>
                    <a:pt x="5" y="6"/>
                  </a:cubicBezTo>
                  <a:cubicBezTo>
                    <a:pt x="5" y="6"/>
                    <a:pt x="5" y="6"/>
                    <a:pt x="4" y="6"/>
                  </a:cubicBezTo>
                  <a:cubicBezTo>
                    <a:pt x="4" y="7"/>
                    <a:pt x="4" y="7"/>
                    <a:pt x="4" y="7"/>
                  </a:cubicBezTo>
                  <a:cubicBezTo>
                    <a:pt x="4" y="7"/>
                    <a:pt x="4" y="7"/>
                    <a:pt x="4" y="8"/>
                  </a:cubicBezTo>
                  <a:cubicBezTo>
                    <a:pt x="6" y="10"/>
                    <a:pt x="6" y="10"/>
                    <a:pt x="6" y="10"/>
                  </a:cubicBezTo>
                  <a:cubicBezTo>
                    <a:pt x="5" y="10"/>
                    <a:pt x="5" y="11"/>
                    <a:pt x="4" y="12"/>
                  </a:cubicBezTo>
                  <a:cubicBezTo>
                    <a:pt x="2" y="11"/>
                    <a:pt x="2" y="11"/>
                    <a:pt x="2" y="11"/>
                  </a:cubicBezTo>
                  <a:cubicBezTo>
                    <a:pt x="2" y="11"/>
                    <a:pt x="1" y="11"/>
                    <a:pt x="1" y="12"/>
                  </a:cubicBezTo>
                  <a:cubicBezTo>
                    <a:pt x="1" y="12"/>
                    <a:pt x="1" y="12"/>
                    <a:pt x="1" y="12"/>
                  </a:cubicBezTo>
                  <a:cubicBezTo>
                    <a:pt x="1" y="13"/>
                    <a:pt x="1" y="13"/>
                    <a:pt x="1" y="13"/>
                  </a:cubicBezTo>
                  <a:cubicBezTo>
                    <a:pt x="4" y="14"/>
                    <a:pt x="4" y="14"/>
                    <a:pt x="4" y="14"/>
                  </a:cubicBezTo>
                  <a:cubicBezTo>
                    <a:pt x="3" y="15"/>
                    <a:pt x="3" y="16"/>
                    <a:pt x="3" y="17"/>
                  </a:cubicBezTo>
                  <a:cubicBezTo>
                    <a:pt x="0" y="17"/>
                    <a:pt x="0" y="17"/>
                    <a:pt x="0" y="17"/>
                  </a:cubicBezTo>
                  <a:cubicBezTo>
                    <a:pt x="0" y="17"/>
                    <a:pt x="0" y="17"/>
                    <a:pt x="0" y="18"/>
                  </a:cubicBezTo>
                  <a:cubicBezTo>
                    <a:pt x="0" y="18"/>
                    <a:pt x="0" y="18"/>
                    <a:pt x="0" y="18"/>
                  </a:cubicBezTo>
                  <a:cubicBezTo>
                    <a:pt x="0" y="19"/>
                    <a:pt x="0" y="19"/>
                    <a:pt x="0" y="19"/>
                  </a:cubicBezTo>
                  <a:cubicBezTo>
                    <a:pt x="3" y="19"/>
                    <a:pt x="3" y="19"/>
                    <a:pt x="3" y="19"/>
                  </a:cubicBezTo>
                  <a:cubicBezTo>
                    <a:pt x="3" y="20"/>
                    <a:pt x="3" y="21"/>
                    <a:pt x="4" y="22"/>
                  </a:cubicBezTo>
                  <a:cubicBezTo>
                    <a:pt x="1" y="23"/>
                    <a:pt x="1" y="23"/>
                    <a:pt x="1" y="23"/>
                  </a:cubicBezTo>
                  <a:cubicBezTo>
                    <a:pt x="1" y="23"/>
                    <a:pt x="1" y="23"/>
                    <a:pt x="1" y="24"/>
                  </a:cubicBezTo>
                  <a:cubicBezTo>
                    <a:pt x="1" y="24"/>
                    <a:pt x="1" y="24"/>
                    <a:pt x="1" y="24"/>
                  </a:cubicBezTo>
                  <a:cubicBezTo>
                    <a:pt x="1" y="25"/>
                    <a:pt x="1" y="25"/>
                    <a:pt x="2" y="25"/>
                  </a:cubicBezTo>
                  <a:cubicBezTo>
                    <a:pt x="4" y="24"/>
                    <a:pt x="4" y="24"/>
                    <a:pt x="4" y="24"/>
                  </a:cubicBezTo>
                  <a:cubicBezTo>
                    <a:pt x="5" y="25"/>
                    <a:pt x="5" y="26"/>
                    <a:pt x="6" y="26"/>
                  </a:cubicBezTo>
                  <a:cubicBezTo>
                    <a:pt x="4" y="28"/>
                    <a:pt x="4" y="28"/>
                    <a:pt x="4" y="28"/>
                  </a:cubicBezTo>
                  <a:cubicBezTo>
                    <a:pt x="3" y="29"/>
                    <a:pt x="3" y="29"/>
                    <a:pt x="4" y="29"/>
                  </a:cubicBezTo>
                  <a:cubicBezTo>
                    <a:pt x="4" y="30"/>
                    <a:pt x="4" y="30"/>
                    <a:pt x="4" y="30"/>
                  </a:cubicBezTo>
                  <a:cubicBezTo>
                    <a:pt x="4" y="30"/>
                    <a:pt x="5" y="30"/>
                    <a:pt x="5" y="30"/>
                  </a:cubicBezTo>
                  <a:cubicBezTo>
                    <a:pt x="7" y="28"/>
                    <a:pt x="7" y="28"/>
                    <a:pt x="7" y="28"/>
                  </a:cubicBezTo>
                  <a:cubicBezTo>
                    <a:pt x="8" y="29"/>
                    <a:pt x="9" y="29"/>
                    <a:pt x="9" y="30"/>
                  </a:cubicBezTo>
                  <a:cubicBezTo>
                    <a:pt x="8" y="32"/>
                    <a:pt x="8" y="32"/>
                    <a:pt x="8" y="32"/>
                  </a:cubicBezTo>
                  <a:cubicBezTo>
                    <a:pt x="8" y="33"/>
                    <a:pt x="8" y="33"/>
                    <a:pt x="8" y="33"/>
                  </a:cubicBezTo>
                  <a:cubicBezTo>
                    <a:pt x="9" y="34"/>
                    <a:pt x="9" y="34"/>
                    <a:pt x="9" y="34"/>
                  </a:cubicBezTo>
                  <a:cubicBezTo>
                    <a:pt x="9" y="34"/>
                    <a:pt x="10" y="34"/>
                    <a:pt x="10" y="33"/>
                  </a:cubicBezTo>
                  <a:cubicBezTo>
                    <a:pt x="11" y="31"/>
                    <a:pt x="11" y="31"/>
                    <a:pt x="11" y="31"/>
                  </a:cubicBezTo>
                  <a:cubicBezTo>
                    <a:pt x="12" y="32"/>
                    <a:pt x="13" y="32"/>
                    <a:pt x="14" y="32"/>
                  </a:cubicBezTo>
                  <a:cubicBezTo>
                    <a:pt x="14" y="35"/>
                    <a:pt x="14" y="35"/>
                    <a:pt x="14" y="35"/>
                  </a:cubicBezTo>
                  <a:cubicBezTo>
                    <a:pt x="14" y="35"/>
                    <a:pt x="14" y="35"/>
                    <a:pt x="14" y="35"/>
                  </a:cubicBezTo>
                  <a:cubicBezTo>
                    <a:pt x="15" y="36"/>
                    <a:pt x="15" y="36"/>
                    <a:pt x="15" y="36"/>
                  </a:cubicBezTo>
                  <a:cubicBezTo>
                    <a:pt x="15" y="36"/>
                    <a:pt x="15" y="36"/>
                    <a:pt x="16" y="35"/>
                  </a:cubicBezTo>
                  <a:cubicBezTo>
                    <a:pt x="16" y="33"/>
                    <a:pt x="16" y="33"/>
                    <a:pt x="16" y="33"/>
                  </a:cubicBezTo>
                  <a:cubicBezTo>
                    <a:pt x="17" y="33"/>
                    <a:pt x="17" y="33"/>
                    <a:pt x="18" y="33"/>
                  </a:cubicBezTo>
                  <a:cubicBezTo>
                    <a:pt x="18" y="33"/>
                    <a:pt x="18" y="33"/>
                    <a:pt x="19" y="33"/>
                  </a:cubicBezTo>
                  <a:cubicBezTo>
                    <a:pt x="20" y="35"/>
                    <a:pt x="20" y="35"/>
                    <a:pt x="20" y="35"/>
                  </a:cubicBezTo>
                  <a:cubicBezTo>
                    <a:pt x="20" y="36"/>
                    <a:pt x="20" y="36"/>
                    <a:pt x="20" y="36"/>
                  </a:cubicBezTo>
                  <a:cubicBezTo>
                    <a:pt x="21" y="36"/>
                    <a:pt x="21" y="36"/>
                    <a:pt x="21" y="36"/>
                  </a:cubicBezTo>
                  <a:cubicBezTo>
                    <a:pt x="21" y="35"/>
                    <a:pt x="22" y="35"/>
                    <a:pt x="22" y="35"/>
                  </a:cubicBezTo>
                  <a:cubicBezTo>
                    <a:pt x="21" y="32"/>
                    <a:pt x="21" y="32"/>
                    <a:pt x="21" y="32"/>
                  </a:cubicBezTo>
                  <a:cubicBezTo>
                    <a:pt x="22" y="32"/>
                    <a:pt x="23" y="32"/>
                    <a:pt x="24" y="31"/>
                  </a:cubicBezTo>
                  <a:cubicBezTo>
                    <a:pt x="25" y="34"/>
                    <a:pt x="25" y="34"/>
                    <a:pt x="25" y="34"/>
                  </a:cubicBezTo>
                  <a:cubicBezTo>
                    <a:pt x="25" y="34"/>
                    <a:pt x="26" y="34"/>
                    <a:pt x="26" y="34"/>
                  </a:cubicBezTo>
                  <a:cubicBezTo>
                    <a:pt x="27" y="33"/>
                    <a:pt x="27" y="33"/>
                    <a:pt x="27" y="33"/>
                  </a:cubicBezTo>
                  <a:cubicBezTo>
                    <a:pt x="27" y="33"/>
                    <a:pt x="27" y="33"/>
                    <a:pt x="27" y="33"/>
                  </a:cubicBezTo>
                  <a:cubicBezTo>
                    <a:pt x="26" y="30"/>
                    <a:pt x="26" y="30"/>
                    <a:pt x="26" y="30"/>
                  </a:cubicBezTo>
                  <a:cubicBezTo>
                    <a:pt x="27" y="30"/>
                    <a:pt x="27" y="29"/>
                    <a:pt x="28" y="28"/>
                  </a:cubicBezTo>
                  <a:cubicBezTo>
                    <a:pt x="30" y="30"/>
                    <a:pt x="30" y="30"/>
                    <a:pt x="30" y="30"/>
                  </a:cubicBezTo>
                  <a:cubicBezTo>
                    <a:pt x="30" y="30"/>
                    <a:pt x="31" y="30"/>
                    <a:pt x="31" y="30"/>
                  </a:cubicBezTo>
                  <a:cubicBezTo>
                    <a:pt x="31" y="29"/>
                    <a:pt x="31" y="29"/>
                    <a:pt x="31" y="29"/>
                  </a:cubicBezTo>
                  <a:cubicBezTo>
                    <a:pt x="32" y="29"/>
                    <a:pt x="32" y="29"/>
                    <a:pt x="31" y="28"/>
                  </a:cubicBezTo>
                  <a:cubicBezTo>
                    <a:pt x="30" y="26"/>
                    <a:pt x="30" y="26"/>
                    <a:pt x="30" y="26"/>
                  </a:cubicBezTo>
                  <a:cubicBezTo>
                    <a:pt x="30" y="26"/>
                    <a:pt x="30" y="25"/>
                    <a:pt x="31" y="24"/>
                  </a:cubicBezTo>
                  <a:cubicBezTo>
                    <a:pt x="33" y="25"/>
                    <a:pt x="33" y="25"/>
                    <a:pt x="33" y="25"/>
                  </a:cubicBezTo>
                  <a:cubicBezTo>
                    <a:pt x="34" y="25"/>
                    <a:pt x="34" y="25"/>
                    <a:pt x="34" y="25"/>
                  </a:cubicBezTo>
                  <a:cubicBezTo>
                    <a:pt x="34" y="24"/>
                    <a:pt x="34" y="24"/>
                    <a:pt x="34" y="24"/>
                  </a:cubicBezTo>
                  <a:cubicBezTo>
                    <a:pt x="35" y="24"/>
                    <a:pt x="34" y="23"/>
                    <a:pt x="34" y="23"/>
                  </a:cubicBezTo>
                  <a:cubicBezTo>
                    <a:pt x="32" y="22"/>
                    <a:pt x="32" y="22"/>
                    <a:pt x="32" y="22"/>
                  </a:cubicBezTo>
                  <a:cubicBezTo>
                    <a:pt x="32" y="21"/>
                    <a:pt x="32" y="20"/>
                    <a:pt x="32" y="19"/>
                  </a:cubicBezTo>
                  <a:cubicBezTo>
                    <a:pt x="35" y="19"/>
                    <a:pt x="35" y="19"/>
                    <a:pt x="35" y="19"/>
                  </a:cubicBezTo>
                  <a:cubicBezTo>
                    <a:pt x="35" y="19"/>
                    <a:pt x="35" y="19"/>
                    <a:pt x="35" y="19"/>
                  </a:cubicBezTo>
                  <a:cubicBezTo>
                    <a:pt x="35" y="18"/>
                    <a:pt x="35" y="18"/>
                    <a:pt x="35" y="18"/>
                  </a:cubicBezTo>
                  <a:cubicBezTo>
                    <a:pt x="35" y="17"/>
                    <a:pt x="35" y="17"/>
                    <a:pt x="35" y="17"/>
                  </a:cubicBezTo>
                  <a:cubicBezTo>
                    <a:pt x="32" y="17"/>
                    <a:pt x="32" y="17"/>
                    <a:pt x="32" y="17"/>
                  </a:cubicBezTo>
                  <a:cubicBezTo>
                    <a:pt x="32" y="16"/>
                    <a:pt x="32" y="15"/>
                    <a:pt x="32" y="14"/>
                  </a:cubicBezTo>
                  <a:cubicBezTo>
                    <a:pt x="34" y="13"/>
                    <a:pt x="34" y="13"/>
                    <a:pt x="34" y="13"/>
                  </a:cubicBezTo>
                  <a:cubicBezTo>
                    <a:pt x="34" y="13"/>
                    <a:pt x="35" y="13"/>
                    <a:pt x="34" y="12"/>
                  </a:cubicBezTo>
                  <a:cubicBezTo>
                    <a:pt x="34" y="12"/>
                    <a:pt x="34" y="12"/>
                    <a:pt x="34" y="12"/>
                  </a:cubicBezTo>
                  <a:cubicBezTo>
                    <a:pt x="34" y="11"/>
                    <a:pt x="34" y="11"/>
                    <a:pt x="33" y="11"/>
                  </a:cubicBezTo>
                  <a:cubicBezTo>
                    <a:pt x="31" y="12"/>
                    <a:pt x="31" y="12"/>
                    <a:pt x="31" y="12"/>
                  </a:cubicBezTo>
                  <a:cubicBezTo>
                    <a:pt x="31" y="11"/>
                    <a:pt x="30" y="10"/>
                    <a:pt x="30" y="10"/>
                  </a:cubicBezTo>
                  <a:cubicBezTo>
                    <a:pt x="32" y="8"/>
                    <a:pt x="32" y="8"/>
                    <a:pt x="32" y="8"/>
                  </a:cubicBezTo>
                  <a:cubicBezTo>
                    <a:pt x="32" y="8"/>
                    <a:pt x="32" y="7"/>
                    <a:pt x="32" y="7"/>
                  </a:cubicBezTo>
                  <a:cubicBezTo>
                    <a:pt x="31" y="6"/>
                    <a:pt x="31" y="6"/>
                    <a:pt x="31" y="6"/>
                  </a:cubicBezTo>
                  <a:cubicBezTo>
                    <a:pt x="31" y="6"/>
                    <a:pt x="30" y="6"/>
                    <a:pt x="30" y="6"/>
                  </a:cubicBezTo>
                  <a:close/>
                  <a:moveTo>
                    <a:pt x="5" y="18"/>
                  </a:moveTo>
                  <a:cubicBezTo>
                    <a:pt x="6" y="16"/>
                    <a:pt x="6" y="15"/>
                    <a:pt x="6" y="13"/>
                  </a:cubicBezTo>
                  <a:cubicBezTo>
                    <a:pt x="12" y="17"/>
                    <a:pt x="12" y="17"/>
                    <a:pt x="12" y="17"/>
                  </a:cubicBezTo>
                  <a:cubicBezTo>
                    <a:pt x="12" y="17"/>
                    <a:pt x="12" y="18"/>
                    <a:pt x="12" y="18"/>
                  </a:cubicBezTo>
                  <a:cubicBezTo>
                    <a:pt x="12" y="19"/>
                    <a:pt x="12" y="19"/>
                    <a:pt x="12" y="20"/>
                  </a:cubicBezTo>
                  <a:cubicBezTo>
                    <a:pt x="6" y="23"/>
                    <a:pt x="6" y="23"/>
                    <a:pt x="6" y="23"/>
                  </a:cubicBezTo>
                  <a:cubicBezTo>
                    <a:pt x="6" y="21"/>
                    <a:pt x="5" y="20"/>
                    <a:pt x="5" y="18"/>
                  </a:cubicBezTo>
                  <a:close/>
                  <a:moveTo>
                    <a:pt x="16" y="30"/>
                  </a:moveTo>
                  <a:cubicBezTo>
                    <a:pt x="13" y="30"/>
                    <a:pt x="10" y="28"/>
                    <a:pt x="8" y="25"/>
                  </a:cubicBezTo>
                  <a:cubicBezTo>
                    <a:pt x="13" y="22"/>
                    <a:pt x="13" y="22"/>
                    <a:pt x="13" y="22"/>
                  </a:cubicBezTo>
                  <a:cubicBezTo>
                    <a:pt x="14" y="23"/>
                    <a:pt x="15" y="23"/>
                    <a:pt x="16" y="24"/>
                  </a:cubicBezTo>
                  <a:lnTo>
                    <a:pt x="16" y="30"/>
                  </a:lnTo>
                  <a:close/>
                  <a:moveTo>
                    <a:pt x="19" y="30"/>
                  </a:moveTo>
                  <a:cubicBezTo>
                    <a:pt x="19" y="24"/>
                    <a:pt x="19" y="24"/>
                    <a:pt x="19" y="24"/>
                  </a:cubicBezTo>
                  <a:cubicBezTo>
                    <a:pt x="20" y="23"/>
                    <a:pt x="21" y="23"/>
                    <a:pt x="22" y="22"/>
                  </a:cubicBezTo>
                  <a:cubicBezTo>
                    <a:pt x="27" y="25"/>
                    <a:pt x="27" y="25"/>
                    <a:pt x="27" y="25"/>
                  </a:cubicBezTo>
                  <a:cubicBezTo>
                    <a:pt x="25" y="28"/>
                    <a:pt x="22" y="30"/>
                    <a:pt x="19" y="30"/>
                  </a:cubicBezTo>
                  <a:close/>
                  <a:moveTo>
                    <a:pt x="20" y="18"/>
                  </a:moveTo>
                  <a:cubicBezTo>
                    <a:pt x="20" y="19"/>
                    <a:pt x="19" y="21"/>
                    <a:pt x="18" y="21"/>
                  </a:cubicBezTo>
                  <a:cubicBezTo>
                    <a:pt x="16" y="21"/>
                    <a:pt x="15" y="19"/>
                    <a:pt x="15" y="18"/>
                  </a:cubicBezTo>
                  <a:cubicBezTo>
                    <a:pt x="15" y="17"/>
                    <a:pt x="16" y="16"/>
                    <a:pt x="18" y="16"/>
                  </a:cubicBezTo>
                  <a:cubicBezTo>
                    <a:pt x="19" y="16"/>
                    <a:pt x="20" y="17"/>
                    <a:pt x="20" y="18"/>
                  </a:cubicBezTo>
                  <a:close/>
                  <a:moveTo>
                    <a:pt x="13" y="14"/>
                  </a:moveTo>
                  <a:cubicBezTo>
                    <a:pt x="8" y="11"/>
                    <a:pt x="8" y="11"/>
                    <a:pt x="8" y="11"/>
                  </a:cubicBezTo>
                  <a:cubicBezTo>
                    <a:pt x="10" y="8"/>
                    <a:pt x="13" y="6"/>
                    <a:pt x="16" y="6"/>
                  </a:cubicBezTo>
                  <a:cubicBezTo>
                    <a:pt x="16" y="12"/>
                    <a:pt x="16" y="12"/>
                    <a:pt x="16" y="12"/>
                  </a:cubicBezTo>
                  <a:cubicBezTo>
                    <a:pt x="15" y="13"/>
                    <a:pt x="14" y="13"/>
                    <a:pt x="13" y="14"/>
                  </a:cubicBezTo>
                  <a:close/>
                  <a:moveTo>
                    <a:pt x="30" y="18"/>
                  </a:moveTo>
                  <a:cubicBezTo>
                    <a:pt x="30" y="20"/>
                    <a:pt x="29" y="21"/>
                    <a:pt x="29" y="23"/>
                  </a:cubicBezTo>
                  <a:cubicBezTo>
                    <a:pt x="23" y="20"/>
                    <a:pt x="23" y="20"/>
                    <a:pt x="23" y="20"/>
                  </a:cubicBezTo>
                  <a:cubicBezTo>
                    <a:pt x="23" y="19"/>
                    <a:pt x="23" y="19"/>
                    <a:pt x="23" y="18"/>
                  </a:cubicBezTo>
                  <a:cubicBezTo>
                    <a:pt x="23" y="18"/>
                    <a:pt x="23" y="17"/>
                    <a:pt x="23" y="17"/>
                  </a:cubicBezTo>
                  <a:cubicBezTo>
                    <a:pt x="29" y="13"/>
                    <a:pt x="29" y="13"/>
                    <a:pt x="29" y="13"/>
                  </a:cubicBezTo>
                  <a:cubicBezTo>
                    <a:pt x="29" y="15"/>
                    <a:pt x="30" y="16"/>
                    <a:pt x="30" y="18"/>
                  </a:cubicBezTo>
                  <a:close/>
                  <a:moveTo>
                    <a:pt x="27" y="11"/>
                  </a:moveTo>
                  <a:cubicBezTo>
                    <a:pt x="22" y="14"/>
                    <a:pt x="22" y="14"/>
                    <a:pt x="22" y="14"/>
                  </a:cubicBezTo>
                  <a:cubicBezTo>
                    <a:pt x="21" y="13"/>
                    <a:pt x="20" y="13"/>
                    <a:pt x="19" y="12"/>
                  </a:cubicBezTo>
                  <a:cubicBezTo>
                    <a:pt x="19" y="6"/>
                    <a:pt x="19" y="6"/>
                    <a:pt x="19" y="6"/>
                  </a:cubicBezTo>
                  <a:cubicBezTo>
                    <a:pt x="22" y="6"/>
                    <a:pt x="25" y="8"/>
                    <a:pt x="27" y="1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3" name="Freeform 508"/>
            <p:cNvSpPr>
              <a:spLocks/>
            </p:cNvSpPr>
            <p:nvPr/>
          </p:nvSpPr>
          <p:spPr bwMode="auto">
            <a:xfrm>
              <a:off x="5786438" y="2117729"/>
              <a:ext cx="28575" cy="38100"/>
            </a:xfrm>
            <a:custGeom>
              <a:avLst/>
              <a:gdLst>
                <a:gd name="T0" fmla="*/ 2147483647 w 9"/>
                <a:gd name="T1" fmla="*/ 0 h 12"/>
                <a:gd name="T2" fmla="*/ 0 w 9"/>
                <a:gd name="T3" fmla="*/ 2147483647 h 12"/>
                <a:gd name="T4" fmla="*/ 2147483647 w 9"/>
                <a:gd name="T5" fmla="*/ 2147483647 h 12"/>
                <a:gd name="T6" fmla="*/ 2147483647 w 9"/>
                <a:gd name="T7" fmla="*/ 2147483647 h 12"/>
                <a:gd name="T8" fmla="*/ 2147483647 w 9"/>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4" y="0"/>
                  </a:moveTo>
                  <a:cubicBezTo>
                    <a:pt x="2" y="0"/>
                    <a:pt x="0" y="3"/>
                    <a:pt x="0" y="6"/>
                  </a:cubicBezTo>
                  <a:cubicBezTo>
                    <a:pt x="0" y="10"/>
                    <a:pt x="2" y="12"/>
                    <a:pt x="5" y="12"/>
                  </a:cubicBezTo>
                  <a:cubicBezTo>
                    <a:pt x="7" y="12"/>
                    <a:pt x="9" y="9"/>
                    <a:pt x="9" y="6"/>
                  </a:cubicBezTo>
                  <a:cubicBezTo>
                    <a:pt x="9" y="3"/>
                    <a:pt x="7" y="0"/>
                    <a:pt x="4"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4" name="Freeform 509"/>
            <p:cNvSpPr>
              <a:spLocks noEditPoints="1"/>
            </p:cNvSpPr>
            <p:nvPr/>
          </p:nvSpPr>
          <p:spPr bwMode="auto">
            <a:xfrm>
              <a:off x="5754688" y="2085979"/>
              <a:ext cx="195263" cy="133350"/>
            </a:xfrm>
            <a:custGeom>
              <a:avLst/>
              <a:gdLst>
                <a:gd name="T0" fmla="*/ 2147483647 w 61"/>
                <a:gd name="T1" fmla="*/ 0 h 42"/>
                <a:gd name="T2" fmla="*/ 2147483647 w 61"/>
                <a:gd name="T3" fmla="*/ 0 h 42"/>
                <a:gd name="T4" fmla="*/ 0 w 61"/>
                <a:gd name="T5" fmla="*/ 2147483647 h 42"/>
                <a:gd name="T6" fmla="*/ 0 w 61"/>
                <a:gd name="T7" fmla="*/ 2147483647 h 42"/>
                <a:gd name="T8" fmla="*/ 2147483647 w 61"/>
                <a:gd name="T9" fmla="*/ 2147483647 h 42"/>
                <a:gd name="T10" fmla="*/ 2147483647 w 61"/>
                <a:gd name="T11" fmla="*/ 2147483647 h 42"/>
                <a:gd name="T12" fmla="*/ 2147483647 w 61"/>
                <a:gd name="T13" fmla="*/ 2147483647 h 42"/>
                <a:gd name="T14" fmla="*/ 2147483647 w 61"/>
                <a:gd name="T15" fmla="*/ 2147483647 h 42"/>
                <a:gd name="T16" fmla="*/ 2147483647 w 61"/>
                <a:gd name="T17" fmla="*/ 2147483647 h 42"/>
                <a:gd name="T18" fmla="*/ 2147483647 w 61"/>
                <a:gd name="T19" fmla="*/ 2147483647 h 42"/>
                <a:gd name="T20" fmla="*/ 2147483647 w 61"/>
                <a:gd name="T21" fmla="*/ 0 h 42"/>
                <a:gd name="T22" fmla="*/ 2147483647 w 61"/>
                <a:gd name="T23" fmla="*/ 2147483647 h 42"/>
                <a:gd name="T24" fmla="*/ 2147483647 w 61"/>
                <a:gd name="T25" fmla="*/ 2147483647 h 42"/>
                <a:gd name="T26" fmla="*/ 2147483647 w 61"/>
                <a:gd name="T27" fmla="*/ 2147483647 h 42"/>
                <a:gd name="T28" fmla="*/ 2147483647 w 61"/>
                <a:gd name="T29" fmla="*/ 2147483647 h 42"/>
                <a:gd name="T30" fmla="*/ 2147483647 w 61"/>
                <a:gd name="T31" fmla="*/ 2147483647 h 42"/>
                <a:gd name="T32" fmla="*/ 2147483647 w 61"/>
                <a:gd name="T33" fmla="*/ 2147483647 h 42"/>
                <a:gd name="T34" fmla="*/ 2147483647 w 61"/>
                <a:gd name="T35" fmla="*/ 2147483647 h 42"/>
                <a:gd name="T36" fmla="*/ 2147483647 w 61"/>
                <a:gd name="T37" fmla="*/ 2147483647 h 42"/>
                <a:gd name="T38" fmla="*/ 2147483647 w 61"/>
                <a:gd name="T39" fmla="*/ 2147483647 h 42"/>
                <a:gd name="T40" fmla="*/ 2147483647 w 61"/>
                <a:gd name="T41" fmla="*/ 2147483647 h 42"/>
                <a:gd name="T42" fmla="*/ 2147483647 w 61"/>
                <a:gd name="T43" fmla="*/ 2147483647 h 42"/>
                <a:gd name="T44" fmla="*/ 2147483647 w 61"/>
                <a:gd name="T45" fmla="*/ 2147483647 h 42"/>
                <a:gd name="T46" fmla="*/ 2147483647 w 61"/>
                <a:gd name="T47" fmla="*/ 2147483647 h 42"/>
                <a:gd name="T48" fmla="*/ 2147483647 w 61"/>
                <a:gd name="T49" fmla="*/ 2147483647 h 42"/>
                <a:gd name="T50" fmla="*/ 2147483647 w 61"/>
                <a:gd name="T51" fmla="*/ 2147483647 h 42"/>
                <a:gd name="T52" fmla="*/ 2147483647 w 61"/>
                <a:gd name="T53" fmla="*/ 2147483647 h 42"/>
                <a:gd name="T54" fmla="*/ 2147483647 w 61"/>
                <a:gd name="T55" fmla="*/ 2147483647 h 42"/>
                <a:gd name="T56" fmla="*/ 2147483647 w 61"/>
                <a:gd name="T57" fmla="*/ 2147483647 h 42"/>
                <a:gd name="T58" fmla="*/ 2147483647 w 61"/>
                <a:gd name="T59" fmla="*/ 2147483647 h 42"/>
                <a:gd name="T60" fmla="*/ 2147483647 w 61"/>
                <a:gd name="T61" fmla="*/ 2147483647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1" h="42">
                  <a:moveTo>
                    <a:pt x="60" y="0"/>
                  </a:moveTo>
                  <a:cubicBezTo>
                    <a:pt x="1" y="0"/>
                    <a:pt x="1" y="0"/>
                    <a:pt x="1" y="0"/>
                  </a:cubicBezTo>
                  <a:cubicBezTo>
                    <a:pt x="0" y="0"/>
                    <a:pt x="0" y="1"/>
                    <a:pt x="0" y="1"/>
                  </a:cubicBezTo>
                  <a:cubicBezTo>
                    <a:pt x="0" y="42"/>
                    <a:pt x="0" y="42"/>
                    <a:pt x="0" y="42"/>
                  </a:cubicBezTo>
                  <a:cubicBezTo>
                    <a:pt x="0" y="42"/>
                    <a:pt x="0" y="42"/>
                    <a:pt x="1" y="42"/>
                  </a:cubicBezTo>
                  <a:cubicBezTo>
                    <a:pt x="36" y="42"/>
                    <a:pt x="36" y="42"/>
                    <a:pt x="36" y="42"/>
                  </a:cubicBezTo>
                  <a:cubicBezTo>
                    <a:pt x="36" y="41"/>
                    <a:pt x="36" y="39"/>
                    <a:pt x="36" y="37"/>
                  </a:cubicBezTo>
                  <a:cubicBezTo>
                    <a:pt x="36" y="27"/>
                    <a:pt x="44" y="18"/>
                    <a:pt x="55" y="18"/>
                  </a:cubicBezTo>
                  <a:cubicBezTo>
                    <a:pt x="57" y="18"/>
                    <a:pt x="59" y="18"/>
                    <a:pt x="61" y="19"/>
                  </a:cubicBezTo>
                  <a:cubicBezTo>
                    <a:pt x="61" y="1"/>
                    <a:pt x="61" y="1"/>
                    <a:pt x="61" y="1"/>
                  </a:cubicBezTo>
                  <a:cubicBezTo>
                    <a:pt x="61" y="1"/>
                    <a:pt x="61" y="0"/>
                    <a:pt x="60" y="0"/>
                  </a:cubicBezTo>
                  <a:close/>
                  <a:moveTo>
                    <a:pt x="14" y="25"/>
                  </a:moveTo>
                  <a:cubicBezTo>
                    <a:pt x="9" y="25"/>
                    <a:pt x="6" y="21"/>
                    <a:pt x="6" y="16"/>
                  </a:cubicBezTo>
                  <a:cubicBezTo>
                    <a:pt x="6" y="11"/>
                    <a:pt x="9" y="7"/>
                    <a:pt x="15" y="7"/>
                  </a:cubicBezTo>
                  <a:cubicBezTo>
                    <a:pt x="20" y="7"/>
                    <a:pt x="23" y="11"/>
                    <a:pt x="23" y="16"/>
                  </a:cubicBezTo>
                  <a:cubicBezTo>
                    <a:pt x="23" y="22"/>
                    <a:pt x="20" y="25"/>
                    <a:pt x="14" y="25"/>
                  </a:cubicBezTo>
                  <a:close/>
                  <a:moveTo>
                    <a:pt x="30" y="25"/>
                  </a:moveTo>
                  <a:cubicBezTo>
                    <a:pt x="28" y="25"/>
                    <a:pt x="26" y="25"/>
                    <a:pt x="25" y="24"/>
                  </a:cubicBezTo>
                  <a:cubicBezTo>
                    <a:pt x="26" y="21"/>
                    <a:pt x="26" y="21"/>
                    <a:pt x="26" y="21"/>
                  </a:cubicBezTo>
                  <a:cubicBezTo>
                    <a:pt x="27" y="21"/>
                    <a:pt x="29" y="22"/>
                    <a:pt x="31" y="22"/>
                  </a:cubicBezTo>
                  <a:cubicBezTo>
                    <a:pt x="32" y="22"/>
                    <a:pt x="33" y="21"/>
                    <a:pt x="33" y="20"/>
                  </a:cubicBezTo>
                  <a:cubicBezTo>
                    <a:pt x="33" y="19"/>
                    <a:pt x="33" y="18"/>
                    <a:pt x="30" y="17"/>
                  </a:cubicBezTo>
                  <a:cubicBezTo>
                    <a:pt x="27" y="16"/>
                    <a:pt x="25" y="15"/>
                    <a:pt x="25" y="12"/>
                  </a:cubicBezTo>
                  <a:cubicBezTo>
                    <a:pt x="25" y="9"/>
                    <a:pt x="28" y="7"/>
                    <a:pt x="32" y="7"/>
                  </a:cubicBezTo>
                  <a:cubicBezTo>
                    <a:pt x="34" y="7"/>
                    <a:pt x="36" y="7"/>
                    <a:pt x="37" y="8"/>
                  </a:cubicBezTo>
                  <a:cubicBezTo>
                    <a:pt x="36" y="11"/>
                    <a:pt x="36" y="11"/>
                    <a:pt x="36" y="11"/>
                  </a:cubicBezTo>
                  <a:cubicBezTo>
                    <a:pt x="35" y="10"/>
                    <a:pt x="34" y="10"/>
                    <a:pt x="32" y="10"/>
                  </a:cubicBezTo>
                  <a:cubicBezTo>
                    <a:pt x="30" y="10"/>
                    <a:pt x="30" y="11"/>
                    <a:pt x="30" y="12"/>
                  </a:cubicBezTo>
                  <a:cubicBezTo>
                    <a:pt x="30" y="13"/>
                    <a:pt x="31" y="13"/>
                    <a:pt x="33" y="14"/>
                  </a:cubicBezTo>
                  <a:cubicBezTo>
                    <a:pt x="36" y="15"/>
                    <a:pt x="38" y="17"/>
                    <a:pt x="38" y="20"/>
                  </a:cubicBezTo>
                  <a:cubicBezTo>
                    <a:pt x="38" y="23"/>
                    <a:pt x="35" y="25"/>
                    <a:pt x="30" y="25"/>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5" name="Freeform 510"/>
            <p:cNvSpPr>
              <a:spLocks noEditPoints="1"/>
            </p:cNvSpPr>
            <p:nvPr/>
          </p:nvSpPr>
          <p:spPr bwMode="auto">
            <a:xfrm>
              <a:off x="5657850" y="1503365"/>
              <a:ext cx="387350" cy="390526"/>
            </a:xfrm>
            <a:custGeom>
              <a:avLst/>
              <a:gdLst>
                <a:gd name="T0" fmla="*/ 2147483647 w 244"/>
                <a:gd name="T1" fmla="*/ 2147483647 h 246"/>
                <a:gd name="T2" fmla="*/ 0 w 244"/>
                <a:gd name="T3" fmla="*/ 2147483647 h 246"/>
                <a:gd name="T4" fmla="*/ 0 w 244"/>
                <a:gd name="T5" fmla="*/ 0 h 246"/>
                <a:gd name="T6" fmla="*/ 2147483647 w 244"/>
                <a:gd name="T7" fmla="*/ 0 h 246"/>
                <a:gd name="T8" fmla="*/ 2147483647 w 244"/>
                <a:gd name="T9" fmla="*/ 2147483647 h 246"/>
                <a:gd name="T10" fmla="*/ 2147483647 w 244"/>
                <a:gd name="T11" fmla="*/ 2147483647 h 246"/>
                <a:gd name="T12" fmla="*/ 2147483647 w 244"/>
                <a:gd name="T13" fmla="*/ 0 h 246"/>
                <a:gd name="T14" fmla="*/ 2147483647 w 244"/>
                <a:gd name="T15" fmla="*/ 0 h 246"/>
                <a:gd name="T16" fmla="*/ 2147483647 w 244"/>
                <a:gd name="T17" fmla="*/ 2147483647 h 246"/>
                <a:gd name="T18" fmla="*/ 2147483647 w 244"/>
                <a:gd name="T19" fmla="*/ 2147483647 h 246"/>
                <a:gd name="T20" fmla="*/ 2147483647 w 244"/>
                <a:gd name="T21" fmla="*/ 2147483647 h 246"/>
                <a:gd name="T22" fmla="*/ 2147483647 w 244"/>
                <a:gd name="T23" fmla="*/ 2147483647 h 246"/>
                <a:gd name="T24" fmla="*/ 2147483647 w 244"/>
                <a:gd name="T25" fmla="*/ 2147483647 h 246"/>
                <a:gd name="T26" fmla="*/ 2147483647 w 244"/>
                <a:gd name="T27" fmla="*/ 2147483647 h 246"/>
                <a:gd name="T28" fmla="*/ 2147483647 w 244"/>
                <a:gd name="T29" fmla="*/ 2147483647 h 246"/>
                <a:gd name="T30" fmla="*/ 2147483647 w 244"/>
                <a:gd name="T31" fmla="*/ 2147483647 h 246"/>
                <a:gd name="T32" fmla="*/ 2147483647 w 244"/>
                <a:gd name="T33" fmla="*/ 2147483647 h 246"/>
                <a:gd name="T34" fmla="*/ 2147483647 w 244"/>
                <a:gd name="T35" fmla="*/ 2147483647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6">
                  <a:moveTo>
                    <a:pt x="244" y="246"/>
                  </a:moveTo>
                  <a:lnTo>
                    <a:pt x="0" y="246"/>
                  </a:lnTo>
                  <a:lnTo>
                    <a:pt x="0" y="0"/>
                  </a:lnTo>
                  <a:lnTo>
                    <a:pt x="97" y="0"/>
                  </a:lnTo>
                  <a:lnTo>
                    <a:pt x="97" y="55"/>
                  </a:lnTo>
                  <a:lnTo>
                    <a:pt x="147" y="55"/>
                  </a:lnTo>
                  <a:lnTo>
                    <a:pt x="147" y="0"/>
                  </a:lnTo>
                  <a:lnTo>
                    <a:pt x="244" y="0"/>
                  </a:lnTo>
                  <a:lnTo>
                    <a:pt x="244" y="246"/>
                  </a:lnTo>
                  <a:close/>
                  <a:moveTo>
                    <a:pt x="15" y="230"/>
                  </a:moveTo>
                  <a:lnTo>
                    <a:pt x="228" y="230"/>
                  </a:lnTo>
                  <a:lnTo>
                    <a:pt x="228" y="17"/>
                  </a:lnTo>
                  <a:lnTo>
                    <a:pt x="164" y="17"/>
                  </a:lnTo>
                  <a:lnTo>
                    <a:pt x="164" y="71"/>
                  </a:lnTo>
                  <a:lnTo>
                    <a:pt x="81" y="71"/>
                  </a:lnTo>
                  <a:lnTo>
                    <a:pt x="81" y="17"/>
                  </a:lnTo>
                  <a:lnTo>
                    <a:pt x="15" y="17"/>
                  </a:lnTo>
                  <a:lnTo>
                    <a:pt x="15" y="230"/>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6" name="Freeform 511"/>
            <p:cNvSpPr>
              <a:spLocks/>
            </p:cNvSpPr>
            <p:nvPr/>
          </p:nvSpPr>
          <p:spPr bwMode="auto">
            <a:xfrm>
              <a:off x="5716588" y="1635128"/>
              <a:ext cx="207963" cy="207963"/>
            </a:xfrm>
            <a:custGeom>
              <a:avLst/>
              <a:gdLst>
                <a:gd name="T0" fmla="*/ 2147483647 w 65"/>
                <a:gd name="T1" fmla="*/ 2147483647 h 65"/>
                <a:gd name="T2" fmla="*/ 2147483647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2147483647 h 65"/>
                <a:gd name="T12" fmla="*/ 2147483647 w 65"/>
                <a:gd name="T13" fmla="*/ 2147483647 h 65"/>
                <a:gd name="T14" fmla="*/ 2147483647 w 65"/>
                <a:gd name="T15" fmla="*/ 2147483647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0 h 65"/>
                <a:gd name="T32" fmla="*/ 2147483647 w 65"/>
                <a:gd name="T33" fmla="*/ 2147483647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65">
                  <a:moveTo>
                    <a:pt x="24" y="8"/>
                  </a:moveTo>
                  <a:cubicBezTo>
                    <a:pt x="24" y="20"/>
                    <a:pt x="24" y="20"/>
                    <a:pt x="24" y="20"/>
                  </a:cubicBezTo>
                  <a:cubicBezTo>
                    <a:pt x="24" y="46"/>
                    <a:pt x="24" y="46"/>
                    <a:pt x="24" y="46"/>
                  </a:cubicBezTo>
                  <a:cubicBezTo>
                    <a:pt x="21" y="44"/>
                    <a:pt x="16" y="44"/>
                    <a:pt x="11" y="46"/>
                  </a:cubicBezTo>
                  <a:cubicBezTo>
                    <a:pt x="4" y="49"/>
                    <a:pt x="0" y="54"/>
                    <a:pt x="1" y="59"/>
                  </a:cubicBezTo>
                  <a:cubicBezTo>
                    <a:pt x="3" y="64"/>
                    <a:pt x="10" y="65"/>
                    <a:pt x="17" y="63"/>
                  </a:cubicBezTo>
                  <a:cubicBezTo>
                    <a:pt x="23" y="60"/>
                    <a:pt x="27" y="56"/>
                    <a:pt x="27" y="51"/>
                  </a:cubicBezTo>
                  <a:cubicBezTo>
                    <a:pt x="27" y="20"/>
                    <a:pt x="27" y="20"/>
                    <a:pt x="27" y="20"/>
                  </a:cubicBezTo>
                  <a:cubicBezTo>
                    <a:pt x="62" y="13"/>
                    <a:pt x="62" y="13"/>
                    <a:pt x="62" y="13"/>
                  </a:cubicBezTo>
                  <a:cubicBezTo>
                    <a:pt x="62" y="39"/>
                    <a:pt x="62" y="39"/>
                    <a:pt x="62" y="39"/>
                  </a:cubicBezTo>
                  <a:cubicBezTo>
                    <a:pt x="59" y="38"/>
                    <a:pt x="54" y="37"/>
                    <a:pt x="49" y="39"/>
                  </a:cubicBezTo>
                  <a:cubicBezTo>
                    <a:pt x="42" y="42"/>
                    <a:pt x="37" y="47"/>
                    <a:pt x="39" y="52"/>
                  </a:cubicBezTo>
                  <a:cubicBezTo>
                    <a:pt x="41" y="57"/>
                    <a:pt x="48" y="58"/>
                    <a:pt x="55" y="56"/>
                  </a:cubicBezTo>
                  <a:cubicBezTo>
                    <a:pt x="61" y="53"/>
                    <a:pt x="65" y="49"/>
                    <a:pt x="65" y="44"/>
                  </a:cubicBezTo>
                  <a:cubicBezTo>
                    <a:pt x="65" y="13"/>
                    <a:pt x="65" y="13"/>
                    <a:pt x="65" y="13"/>
                  </a:cubicBezTo>
                  <a:cubicBezTo>
                    <a:pt x="65" y="0"/>
                    <a:pt x="65" y="0"/>
                    <a:pt x="65" y="0"/>
                  </a:cubicBezTo>
                  <a:lnTo>
                    <a:pt x="24" y="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7" name="Freeform 512"/>
            <p:cNvSpPr>
              <a:spLocks noEditPoints="1"/>
            </p:cNvSpPr>
            <p:nvPr/>
          </p:nvSpPr>
          <p:spPr bwMode="auto">
            <a:xfrm>
              <a:off x="5657850" y="2389192"/>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4"/>
                  </a:lnTo>
                  <a:lnTo>
                    <a:pt x="147" y="54"/>
                  </a:lnTo>
                  <a:lnTo>
                    <a:pt x="147" y="0"/>
                  </a:lnTo>
                  <a:lnTo>
                    <a:pt x="244" y="0"/>
                  </a:lnTo>
                  <a:lnTo>
                    <a:pt x="244" y="244"/>
                  </a:lnTo>
                  <a:close/>
                  <a:moveTo>
                    <a:pt x="15" y="228"/>
                  </a:moveTo>
                  <a:lnTo>
                    <a:pt x="228" y="228"/>
                  </a:lnTo>
                  <a:lnTo>
                    <a:pt x="228" y="14"/>
                  </a:lnTo>
                  <a:lnTo>
                    <a:pt x="164" y="14"/>
                  </a:lnTo>
                  <a:lnTo>
                    <a:pt x="164" y="69"/>
                  </a:lnTo>
                  <a:lnTo>
                    <a:pt x="81" y="69"/>
                  </a:lnTo>
                  <a:lnTo>
                    <a:pt x="81" y="14"/>
                  </a:lnTo>
                  <a:lnTo>
                    <a:pt x="15" y="14"/>
                  </a:lnTo>
                  <a:lnTo>
                    <a:pt x="15"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8" name="Freeform 513"/>
            <p:cNvSpPr>
              <a:spLocks noEditPoints="1"/>
            </p:cNvSpPr>
            <p:nvPr/>
          </p:nvSpPr>
          <p:spPr bwMode="auto">
            <a:xfrm>
              <a:off x="5738813" y="2533655"/>
              <a:ext cx="236538" cy="180975"/>
            </a:xfrm>
            <a:custGeom>
              <a:avLst/>
              <a:gdLst>
                <a:gd name="T0" fmla="*/ 0 w 74"/>
                <a:gd name="T1" fmla="*/ 2147483647 h 57"/>
                <a:gd name="T2" fmla="*/ 2147483647 w 74"/>
                <a:gd name="T3" fmla="*/ 0 h 57"/>
                <a:gd name="T4" fmla="*/ 2147483647 w 74"/>
                <a:gd name="T5" fmla="*/ 2147483647 h 57"/>
                <a:gd name="T6" fmla="*/ 2147483647 w 74"/>
                <a:gd name="T7" fmla="*/ 2147483647 h 57"/>
                <a:gd name="T8" fmla="*/ 2147483647 w 74"/>
                <a:gd name="T9" fmla="*/ 2147483647 h 57"/>
                <a:gd name="T10" fmla="*/ 2147483647 w 74"/>
                <a:gd name="T11" fmla="*/ 2147483647 h 57"/>
                <a:gd name="T12" fmla="*/ 2147483647 w 74"/>
                <a:gd name="T13" fmla="*/ 2147483647 h 57"/>
                <a:gd name="T14" fmla="*/ 2147483647 w 74"/>
                <a:gd name="T15" fmla="*/ 2147483647 h 57"/>
                <a:gd name="T16" fmla="*/ 2147483647 w 74"/>
                <a:gd name="T17" fmla="*/ 2147483647 h 57"/>
                <a:gd name="T18" fmla="*/ 2147483647 w 74"/>
                <a:gd name="T19" fmla="*/ 2147483647 h 57"/>
                <a:gd name="T20" fmla="*/ 2147483647 w 74"/>
                <a:gd name="T21" fmla="*/ 2147483647 h 57"/>
                <a:gd name="T22" fmla="*/ 2147483647 w 74"/>
                <a:gd name="T23" fmla="*/ 2147483647 h 57"/>
                <a:gd name="T24" fmla="*/ 2147483647 w 74"/>
                <a:gd name="T25" fmla="*/ 2147483647 h 57"/>
                <a:gd name="T26" fmla="*/ 2147483647 w 74"/>
                <a:gd name="T27" fmla="*/ 2147483647 h 57"/>
                <a:gd name="T28" fmla="*/ 2147483647 w 74"/>
                <a:gd name="T29" fmla="*/ 2147483647 h 57"/>
                <a:gd name="T30" fmla="*/ 2147483647 w 74"/>
                <a:gd name="T31" fmla="*/ 2147483647 h 57"/>
                <a:gd name="T32" fmla="*/ 2147483647 w 74"/>
                <a:gd name="T33" fmla="*/ 2147483647 h 57"/>
                <a:gd name="T34" fmla="*/ 2147483647 w 74"/>
                <a:gd name="T35" fmla="*/ 2147483647 h 57"/>
                <a:gd name="T36" fmla="*/ 2147483647 w 74"/>
                <a:gd name="T37" fmla="*/ 2147483647 h 57"/>
                <a:gd name="T38" fmla="*/ 2147483647 w 74"/>
                <a:gd name="T39" fmla="*/ 2147483647 h 57"/>
                <a:gd name="T40" fmla="*/ 2147483647 w 74"/>
                <a:gd name="T41" fmla="*/ 2147483647 h 57"/>
                <a:gd name="T42" fmla="*/ 2147483647 w 74"/>
                <a:gd name="T43" fmla="*/ 2147483647 h 57"/>
                <a:gd name="T44" fmla="*/ 2147483647 w 74"/>
                <a:gd name="T45" fmla="*/ 2147483647 h 57"/>
                <a:gd name="T46" fmla="*/ 2147483647 w 74"/>
                <a:gd name="T47" fmla="*/ 2147483647 h 57"/>
                <a:gd name="T48" fmla="*/ 2147483647 w 74"/>
                <a:gd name="T49" fmla="*/ 2147483647 h 57"/>
                <a:gd name="T50" fmla="*/ 2147483647 w 74"/>
                <a:gd name="T51" fmla="*/ 2147483647 h 57"/>
                <a:gd name="T52" fmla="*/ 2147483647 w 74"/>
                <a:gd name="T53" fmla="*/ 2147483647 h 57"/>
                <a:gd name="T54" fmla="*/ 2147483647 w 74"/>
                <a:gd name="T55" fmla="*/ 2147483647 h 57"/>
                <a:gd name="T56" fmla="*/ 2147483647 w 74"/>
                <a:gd name="T57" fmla="*/ 2147483647 h 57"/>
                <a:gd name="T58" fmla="*/ 2147483647 w 74"/>
                <a:gd name="T59" fmla="*/ 2147483647 h 57"/>
                <a:gd name="T60" fmla="*/ 2147483647 w 74"/>
                <a:gd name="T61" fmla="*/ 2147483647 h 57"/>
                <a:gd name="T62" fmla="*/ 2147483647 w 74"/>
                <a:gd name="T63" fmla="*/ 2147483647 h 57"/>
                <a:gd name="T64" fmla="*/ 2147483647 w 74"/>
                <a:gd name="T65" fmla="*/ 2147483647 h 57"/>
                <a:gd name="T66" fmla="*/ 2147483647 w 74"/>
                <a:gd name="T67" fmla="*/ 2147483647 h 57"/>
                <a:gd name="T68" fmla="*/ 2147483647 w 74"/>
                <a:gd name="T69" fmla="*/ 2147483647 h 57"/>
                <a:gd name="T70" fmla="*/ 2147483647 w 74"/>
                <a:gd name="T71" fmla="*/ 2147483647 h 57"/>
                <a:gd name="T72" fmla="*/ 2147483647 w 74"/>
                <a:gd name="T73" fmla="*/ 2147483647 h 57"/>
                <a:gd name="T74" fmla="*/ 2147483647 w 74"/>
                <a:gd name="T75" fmla="*/ 2147483647 h 57"/>
                <a:gd name="T76" fmla="*/ 2147483647 w 74"/>
                <a:gd name="T77" fmla="*/ 2147483647 h 57"/>
                <a:gd name="T78" fmla="*/ 2147483647 w 74"/>
                <a:gd name="T79" fmla="*/ 2147483647 h 57"/>
                <a:gd name="T80" fmla="*/ 2147483647 w 74"/>
                <a:gd name="T81" fmla="*/ 2147483647 h 57"/>
                <a:gd name="T82" fmla="*/ 2147483647 w 74"/>
                <a:gd name="T83" fmla="*/ 2147483647 h 57"/>
                <a:gd name="T84" fmla="*/ 2147483647 w 74"/>
                <a:gd name="T85" fmla="*/ 2147483647 h 57"/>
                <a:gd name="T86" fmla="*/ 2147483647 w 74"/>
                <a:gd name="T87" fmla="*/ 2147483647 h 57"/>
                <a:gd name="T88" fmla="*/ 2147483647 w 74"/>
                <a:gd name="T89" fmla="*/ 2147483647 h 57"/>
                <a:gd name="T90" fmla="*/ 2147483647 w 74"/>
                <a:gd name="T91" fmla="*/ 2147483647 h 57"/>
                <a:gd name="T92" fmla="*/ 2147483647 w 74"/>
                <a:gd name="T93" fmla="*/ 2147483647 h 57"/>
                <a:gd name="T94" fmla="*/ 2147483647 w 74"/>
                <a:gd name="T95" fmla="*/ 2147483647 h 57"/>
                <a:gd name="T96" fmla="*/ 2147483647 w 74"/>
                <a:gd name="T97" fmla="*/ 2147483647 h 57"/>
                <a:gd name="T98" fmla="*/ 2147483647 w 74"/>
                <a:gd name="T99" fmla="*/ 2147483647 h 57"/>
                <a:gd name="T100" fmla="*/ 2147483647 w 74"/>
                <a:gd name="T101" fmla="*/ 2147483647 h 57"/>
                <a:gd name="T102" fmla="*/ 2147483647 w 74"/>
                <a:gd name="T103" fmla="*/ 2147483647 h 57"/>
                <a:gd name="T104" fmla="*/ 2147483647 w 74"/>
                <a:gd name="T105" fmla="*/ 2147483647 h 57"/>
                <a:gd name="T106" fmla="*/ 2147483647 w 74"/>
                <a:gd name="T107" fmla="*/ 2147483647 h 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 h="57">
                  <a:moveTo>
                    <a:pt x="0" y="0"/>
                  </a:moveTo>
                  <a:cubicBezTo>
                    <a:pt x="0" y="57"/>
                    <a:pt x="0" y="57"/>
                    <a:pt x="0" y="57"/>
                  </a:cubicBezTo>
                  <a:cubicBezTo>
                    <a:pt x="74" y="57"/>
                    <a:pt x="74" y="57"/>
                    <a:pt x="74" y="57"/>
                  </a:cubicBezTo>
                  <a:cubicBezTo>
                    <a:pt x="74" y="0"/>
                    <a:pt x="74" y="0"/>
                    <a:pt x="74" y="0"/>
                  </a:cubicBezTo>
                  <a:lnTo>
                    <a:pt x="0" y="0"/>
                  </a:lnTo>
                  <a:close/>
                  <a:moveTo>
                    <a:pt x="58" y="4"/>
                  </a:moveTo>
                  <a:cubicBezTo>
                    <a:pt x="63" y="4"/>
                    <a:pt x="63" y="4"/>
                    <a:pt x="63" y="4"/>
                  </a:cubicBezTo>
                  <a:cubicBezTo>
                    <a:pt x="63" y="9"/>
                    <a:pt x="63" y="9"/>
                    <a:pt x="63" y="9"/>
                  </a:cubicBezTo>
                  <a:cubicBezTo>
                    <a:pt x="58" y="9"/>
                    <a:pt x="58" y="9"/>
                    <a:pt x="58" y="9"/>
                  </a:cubicBezTo>
                  <a:lnTo>
                    <a:pt x="58" y="4"/>
                  </a:lnTo>
                  <a:close/>
                  <a:moveTo>
                    <a:pt x="39" y="4"/>
                  </a:moveTo>
                  <a:cubicBezTo>
                    <a:pt x="45" y="4"/>
                    <a:pt x="45" y="4"/>
                    <a:pt x="45" y="4"/>
                  </a:cubicBezTo>
                  <a:cubicBezTo>
                    <a:pt x="45" y="9"/>
                    <a:pt x="45" y="9"/>
                    <a:pt x="45" y="9"/>
                  </a:cubicBezTo>
                  <a:cubicBezTo>
                    <a:pt x="39" y="9"/>
                    <a:pt x="39" y="9"/>
                    <a:pt x="39" y="9"/>
                  </a:cubicBezTo>
                  <a:lnTo>
                    <a:pt x="39" y="4"/>
                  </a:lnTo>
                  <a:close/>
                  <a:moveTo>
                    <a:pt x="30" y="4"/>
                  </a:moveTo>
                  <a:cubicBezTo>
                    <a:pt x="36" y="4"/>
                    <a:pt x="36" y="4"/>
                    <a:pt x="36" y="4"/>
                  </a:cubicBezTo>
                  <a:cubicBezTo>
                    <a:pt x="36" y="9"/>
                    <a:pt x="36" y="9"/>
                    <a:pt x="36" y="9"/>
                  </a:cubicBezTo>
                  <a:cubicBezTo>
                    <a:pt x="30" y="9"/>
                    <a:pt x="30" y="9"/>
                    <a:pt x="30" y="9"/>
                  </a:cubicBezTo>
                  <a:lnTo>
                    <a:pt x="30" y="4"/>
                  </a:lnTo>
                  <a:close/>
                  <a:moveTo>
                    <a:pt x="21" y="4"/>
                  </a:moveTo>
                  <a:cubicBezTo>
                    <a:pt x="26" y="4"/>
                    <a:pt x="26" y="4"/>
                    <a:pt x="26" y="4"/>
                  </a:cubicBezTo>
                  <a:cubicBezTo>
                    <a:pt x="26" y="9"/>
                    <a:pt x="26" y="9"/>
                    <a:pt x="26" y="9"/>
                  </a:cubicBezTo>
                  <a:cubicBezTo>
                    <a:pt x="21" y="9"/>
                    <a:pt x="21" y="9"/>
                    <a:pt x="21" y="9"/>
                  </a:cubicBezTo>
                  <a:lnTo>
                    <a:pt x="21" y="4"/>
                  </a:lnTo>
                  <a:close/>
                  <a:moveTo>
                    <a:pt x="11" y="4"/>
                  </a:moveTo>
                  <a:cubicBezTo>
                    <a:pt x="17" y="4"/>
                    <a:pt x="17" y="4"/>
                    <a:pt x="17" y="4"/>
                  </a:cubicBezTo>
                  <a:cubicBezTo>
                    <a:pt x="17" y="9"/>
                    <a:pt x="17" y="9"/>
                    <a:pt x="17" y="9"/>
                  </a:cubicBezTo>
                  <a:cubicBezTo>
                    <a:pt x="11" y="9"/>
                    <a:pt x="11" y="9"/>
                    <a:pt x="11" y="9"/>
                  </a:cubicBezTo>
                  <a:lnTo>
                    <a:pt x="11" y="4"/>
                  </a:lnTo>
                  <a:close/>
                  <a:moveTo>
                    <a:pt x="2" y="4"/>
                  </a:moveTo>
                  <a:cubicBezTo>
                    <a:pt x="8" y="4"/>
                    <a:pt x="8" y="4"/>
                    <a:pt x="8" y="4"/>
                  </a:cubicBezTo>
                  <a:cubicBezTo>
                    <a:pt x="8" y="9"/>
                    <a:pt x="8" y="9"/>
                    <a:pt x="8" y="9"/>
                  </a:cubicBezTo>
                  <a:cubicBezTo>
                    <a:pt x="2" y="9"/>
                    <a:pt x="2" y="9"/>
                    <a:pt x="2" y="9"/>
                  </a:cubicBezTo>
                  <a:lnTo>
                    <a:pt x="2" y="4"/>
                  </a:lnTo>
                  <a:close/>
                  <a:moveTo>
                    <a:pt x="8" y="53"/>
                  </a:moveTo>
                  <a:cubicBezTo>
                    <a:pt x="2" y="53"/>
                    <a:pt x="2" y="53"/>
                    <a:pt x="2" y="53"/>
                  </a:cubicBezTo>
                  <a:cubicBezTo>
                    <a:pt x="2" y="48"/>
                    <a:pt x="2" y="48"/>
                    <a:pt x="2" y="48"/>
                  </a:cubicBezTo>
                  <a:cubicBezTo>
                    <a:pt x="2" y="47"/>
                    <a:pt x="2" y="47"/>
                    <a:pt x="2" y="47"/>
                  </a:cubicBezTo>
                  <a:cubicBezTo>
                    <a:pt x="8" y="47"/>
                    <a:pt x="8" y="47"/>
                    <a:pt x="8" y="47"/>
                  </a:cubicBezTo>
                  <a:lnTo>
                    <a:pt x="8" y="53"/>
                  </a:lnTo>
                  <a:close/>
                  <a:moveTo>
                    <a:pt x="17" y="53"/>
                  </a:moveTo>
                  <a:cubicBezTo>
                    <a:pt x="11" y="53"/>
                    <a:pt x="11" y="53"/>
                    <a:pt x="11" y="53"/>
                  </a:cubicBezTo>
                  <a:cubicBezTo>
                    <a:pt x="11" y="47"/>
                    <a:pt x="11" y="47"/>
                    <a:pt x="11" y="47"/>
                  </a:cubicBezTo>
                  <a:cubicBezTo>
                    <a:pt x="17" y="47"/>
                    <a:pt x="17" y="47"/>
                    <a:pt x="17" y="47"/>
                  </a:cubicBezTo>
                  <a:lnTo>
                    <a:pt x="17" y="53"/>
                  </a:lnTo>
                  <a:close/>
                  <a:moveTo>
                    <a:pt x="18" y="39"/>
                  </a:moveTo>
                  <a:cubicBezTo>
                    <a:pt x="18" y="41"/>
                    <a:pt x="16" y="44"/>
                    <a:pt x="13" y="44"/>
                  </a:cubicBezTo>
                  <a:cubicBezTo>
                    <a:pt x="2" y="44"/>
                    <a:pt x="2" y="44"/>
                    <a:pt x="2" y="44"/>
                  </a:cubicBezTo>
                  <a:cubicBezTo>
                    <a:pt x="2" y="13"/>
                    <a:pt x="2" y="13"/>
                    <a:pt x="2" y="13"/>
                  </a:cubicBezTo>
                  <a:cubicBezTo>
                    <a:pt x="13" y="13"/>
                    <a:pt x="13" y="13"/>
                    <a:pt x="13" y="13"/>
                  </a:cubicBezTo>
                  <a:cubicBezTo>
                    <a:pt x="16" y="13"/>
                    <a:pt x="18" y="15"/>
                    <a:pt x="18" y="18"/>
                  </a:cubicBezTo>
                  <a:lnTo>
                    <a:pt x="18" y="39"/>
                  </a:lnTo>
                  <a:close/>
                  <a:moveTo>
                    <a:pt x="26" y="53"/>
                  </a:moveTo>
                  <a:cubicBezTo>
                    <a:pt x="21" y="53"/>
                    <a:pt x="21" y="53"/>
                    <a:pt x="21" y="53"/>
                  </a:cubicBezTo>
                  <a:cubicBezTo>
                    <a:pt x="21" y="47"/>
                    <a:pt x="21" y="47"/>
                    <a:pt x="21" y="47"/>
                  </a:cubicBezTo>
                  <a:cubicBezTo>
                    <a:pt x="26" y="47"/>
                    <a:pt x="26" y="47"/>
                    <a:pt x="26" y="47"/>
                  </a:cubicBezTo>
                  <a:lnTo>
                    <a:pt x="26" y="53"/>
                  </a:lnTo>
                  <a:close/>
                  <a:moveTo>
                    <a:pt x="36" y="53"/>
                  </a:moveTo>
                  <a:cubicBezTo>
                    <a:pt x="30" y="53"/>
                    <a:pt x="30" y="53"/>
                    <a:pt x="30" y="53"/>
                  </a:cubicBezTo>
                  <a:cubicBezTo>
                    <a:pt x="30" y="47"/>
                    <a:pt x="30" y="47"/>
                    <a:pt x="30" y="47"/>
                  </a:cubicBezTo>
                  <a:cubicBezTo>
                    <a:pt x="36" y="47"/>
                    <a:pt x="36" y="47"/>
                    <a:pt x="36" y="47"/>
                  </a:cubicBezTo>
                  <a:lnTo>
                    <a:pt x="36" y="53"/>
                  </a:lnTo>
                  <a:close/>
                  <a:moveTo>
                    <a:pt x="45" y="53"/>
                  </a:moveTo>
                  <a:cubicBezTo>
                    <a:pt x="39" y="53"/>
                    <a:pt x="39" y="53"/>
                    <a:pt x="39" y="53"/>
                  </a:cubicBezTo>
                  <a:cubicBezTo>
                    <a:pt x="39" y="47"/>
                    <a:pt x="39" y="47"/>
                    <a:pt x="39" y="47"/>
                  </a:cubicBezTo>
                  <a:cubicBezTo>
                    <a:pt x="45" y="47"/>
                    <a:pt x="45" y="47"/>
                    <a:pt x="45" y="47"/>
                  </a:cubicBezTo>
                  <a:lnTo>
                    <a:pt x="45" y="53"/>
                  </a:lnTo>
                  <a:close/>
                  <a:moveTo>
                    <a:pt x="27" y="44"/>
                  </a:moveTo>
                  <a:cubicBezTo>
                    <a:pt x="24" y="44"/>
                    <a:pt x="22" y="41"/>
                    <a:pt x="22" y="39"/>
                  </a:cubicBezTo>
                  <a:cubicBezTo>
                    <a:pt x="22" y="18"/>
                    <a:pt x="22" y="18"/>
                    <a:pt x="22" y="18"/>
                  </a:cubicBezTo>
                  <a:cubicBezTo>
                    <a:pt x="22" y="15"/>
                    <a:pt x="24" y="13"/>
                    <a:pt x="27" y="13"/>
                  </a:cubicBezTo>
                  <a:cubicBezTo>
                    <a:pt x="48" y="13"/>
                    <a:pt x="48" y="13"/>
                    <a:pt x="48" y="13"/>
                  </a:cubicBezTo>
                  <a:cubicBezTo>
                    <a:pt x="51" y="13"/>
                    <a:pt x="53" y="15"/>
                    <a:pt x="53" y="18"/>
                  </a:cubicBezTo>
                  <a:cubicBezTo>
                    <a:pt x="53" y="39"/>
                    <a:pt x="53" y="39"/>
                    <a:pt x="53" y="39"/>
                  </a:cubicBezTo>
                  <a:cubicBezTo>
                    <a:pt x="53" y="41"/>
                    <a:pt x="51" y="44"/>
                    <a:pt x="48" y="44"/>
                  </a:cubicBezTo>
                  <a:lnTo>
                    <a:pt x="27" y="44"/>
                  </a:lnTo>
                  <a:close/>
                  <a:moveTo>
                    <a:pt x="54" y="53"/>
                  </a:moveTo>
                  <a:cubicBezTo>
                    <a:pt x="48" y="53"/>
                    <a:pt x="48" y="53"/>
                    <a:pt x="48" y="53"/>
                  </a:cubicBezTo>
                  <a:cubicBezTo>
                    <a:pt x="48" y="47"/>
                    <a:pt x="48" y="47"/>
                    <a:pt x="48" y="47"/>
                  </a:cubicBezTo>
                  <a:cubicBezTo>
                    <a:pt x="54" y="47"/>
                    <a:pt x="54" y="47"/>
                    <a:pt x="54" y="47"/>
                  </a:cubicBezTo>
                  <a:lnTo>
                    <a:pt x="54" y="53"/>
                  </a:lnTo>
                  <a:close/>
                  <a:moveTo>
                    <a:pt x="54" y="9"/>
                  </a:moveTo>
                  <a:cubicBezTo>
                    <a:pt x="48" y="9"/>
                    <a:pt x="48" y="9"/>
                    <a:pt x="48" y="9"/>
                  </a:cubicBezTo>
                  <a:cubicBezTo>
                    <a:pt x="48" y="4"/>
                    <a:pt x="48" y="4"/>
                    <a:pt x="48" y="4"/>
                  </a:cubicBezTo>
                  <a:cubicBezTo>
                    <a:pt x="54" y="4"/>
                    <a:pt x="54" y="4"/>
                    <a:pt x="54" y="4"/>
                  </a:cubicBezTo>
                  <a:lnTo>
                    <a:pt x="54" y="9"/>
                  </a:lnTo>
                  <a:close/>
                  <a:moveTo>
                    <a:pt x="63" y="53"/>
                  </a:moveTo>
                  <a:cubicBezTo>
                    <a:pt x="58" y="53"/>
                    <a:pt x="58" y="53"/>
                    <a:pt x="58" y="53"/>
                  </a:cubicBezTo>
                  <a:cubicBezTo>
                    <a:pt x="58" y="47"/>
                    <a:pt x="58" y="47"/>
                    <a:pt x="58" y="47"/>
                  </a:cubicBezTo>
                  <a:cubicBezTo>
                    <a:pt x="63" y="47"/>
                    <a:pt x="63" y="47"/>
                    <a:pt x="63" y="47"/>
                  </a:cubicBezTo>
                  <a:lnTo>
                    <a:pt x="63" y="53"/>
                  </a:lnTo>
                  <a:close/>
                  <a:moveTo>
                    <a:pt x="73" y="53"/>
                  </a:moveTo>
                  <a:cubicBezTo>
                    <a:pt x="67" y="53"/>
                    <a:pt x="67" y="53"/>
                    <a:pt x="67" y="53"/>
                  </a:cubicBezTo>
                  <a:cubicBezTo>
                    <a:pt x="67" y="47"/>
                    <a:pt x="67" y="47"/>
                    <a:pt x="67" y="47"/>
                  </a:cubicBezTo>
                  <a:cubicBezTo>
                    <a:pt x="73" y="47"/>
                    <a:pt x="73" y="47"/>
                    <a:pt x="73" y="47"/>
                  </a:cubicBezTo>
                  <a:lnTo>
                    <a:pt x="73" y="53"/>
                  </a:lnTo>
                  <a:close/>
                  <a:moveTo>
                    <a:pt x="73" y="44"/>
                  </a:moveTo>
                  <a:cubicBezTo>
                    <a:pt x="61" y="44"/>
                    <a:pt x="61" y="44"/>
                    <a:pt x="61" y="44"/>
                  </a:cubicBezTo>
                  <a:cubicBezTo>
                    <a:pt x="59" y="44"/>
                    <a:pt x="57" y="41"/>
                    <a:pt x="57" y="39"/>
                  </a:cubicBezTo>
                  <a:cubicBezTo>
                    <a:pt x="57" y="18"/>
                    <a:pt x="57" y="18"/>
                    <a:pt x="57" y="18"/>
                  </a:cubicBezTo>
                  <a:cubicBezTo>
                    <a:pt x="57" y="15"/>
                    <a:pt x="59" y="13"/>
                    <a:pt x="61" y="13"/>
                  </a:cubicBezTo>
                  <a:cubicBezTo>
                    <a:pt x="73" y="13"/>
                    <a:pt x="73" y="13"/>
                    <a:pt x="73" y="13"/>
                  </a:cubicBezTo>
                  <a:lnTo>
                    <a:pt x="73" y="44"/>
                  </a:lnTo>
                  <a:close/>
                  <a:moveTo>
                    <a:pt x="67" y="9"/>
                  </a:moveTo>
                  <a:cubicBezTo>
                    <a:pt x="67" y="4"/>
                    <a:pt x="67" y="4"/>
                    <a:pt x="67" y="4"/>
                  </a:cubicBezTo>
                  <a:cubicBezTo>
                    <a:pt x="73" y="4"/>
                    <a:pt x="73" y="4"/>
                    <a:pt x="73" y="4"/>
                  </a:cubicBezTo>
                  <a:cubicBezTo>
                    <a:pt x="73" y="9"/>
                    <a:pt x="73" y="9"/>
                    <a:pt x="73" y="9"/>
                  </a:cubicBezTo>
                  <a:lnTo>
                    <a:pt x="67" y="9"/>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grpSp>
      <p:sp>
        <p:nvSpPr>
          <p:cNvPr id="163" name="Rectangle 162">
            <a:extLst>
              <a:ext uri="{FF2B5EF4-FFF2-40B4-BE49-F238E27FC236}">
                <a16:creationId xmlns:a16="http://schemas.microsoft.com/office/drawing/2014/main" id="{C6EFEC1C-D670-4A24-849A-797EF0D9C009}"/>
              </a:ext>
            </a:extLst>
          </p:cNvPr>
          <p:cNvSpPr/>
          <p:nvPr/>
        </p:nvSpPr>
        <p:spPr>
          <a:xfrm>
            <a:off x="2837414" y="1899048"/>
            <a:ext cx="1211170" cy="6375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730" dirty="0">
              <a:solidFill>
                <a:prstClr val="white"/>
              </a:solidFill>
              <a:latin typeface="Trebuchet MS"/>
            </a:endParaRPr>
          </a:p>
        </p:txBody>
      </p:sp>
      <p:sp>
        <p:nvSpPr>
          <p:cNvPr id="167" name="Rectangle 166">
            <a:extLst>
              <a:ext uri="{FF2B5EF4-FFF2-40B4-BE49-F238E27FC236}">
                <a16:creationId xmlns:a16="http://schemas.microsoft.com/office/drawing/2014/main" id="{DCAE1BB9-137E-490F-B818-19E46E27FADF}"/>
              </a:ext>
            </a:extLst>
          </p:cNvPr>
          <p:cNvSpPr/>
          <p:nvPr/>
        </p:nvSpPr>
        <p:spPr>
          <a:xfrm>
            <a:off x="2514150" y="2557991"/>
            <a:ext cx="1857698" cy="1641516"/>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t" anchorCtr="0" forceAA="0" compatLnSpc="1">
            <a:prstTxWarp prst="textNoShape">
              <a:avLst/>
            </a:prstTxWarp>
            <a:noAutofit/>
          </a:bodyPr>
          <a:lstStyle/>
          <a:p>
            <a:pPr algn="ctr" defTabSz="659163">
              <a:defRPr/>
            </a:pPr>
            <a:r>
              <a:rPr lang="en-US" sz="1000" b="1" dirty="0">
                <a:solidFill>
                  <a:srgbClr val="595959"/>
                </a:solidFill>
                <a:latin typeface="Trebuchet MS"/>
              </a:rPr>
              <a:t>MANAGED SECURITY SERVICES</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Implement consistent set of controls to prevent security threats</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Continuously monitor to detect security breaches</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Tactical threat containment and automated response</a:t>
            </a:r>
            <a:endParaRPr lang="en-IN" sz="800" dirty="0">
              <a:solidFill>
                <a:srgbClr val="595959"/>
              </a:solidFill>
              <a:latin typeface="Trebuchet MS"/>
            </a:endParaRPr>
          </a:p>
          <a:p>
            <a:pPr marL="164787" indent="-164787" defTabSz="659163">
              <a:defRPr/>
            </a:pPr>
            <a:endParaRPr lang="en-US" sz="865" dirty="0">
              <a:solidFill>
                <a:srgbClr val="595959"/>
              </a:solidFill>
              <a:latin typeface="Trebuchet MS"/>
            </a:endParaRPr>
          </a:p>
        </p:txBody>
      </p:sp>
      <p:sp>
        <p:nvSpPr>
          <p:cNvPr id="160" name="Rectangle 159">
            <a:extLst>
              <a:ext uri="{FF2B5EF4-FFF2-40B4-BE49-F238E27FC236}">
                <a16:creationId xmlns:a16="http://schemas.microsoft.com/office/drawing/2014/main" id="{4028FF34-DD9D-404D-AE3F-40D236E7C487}"/>
              </a:ext>
            </a:extLst>
          </p:cNvPr>
          <p:cNvSpPr/>
          <p:nvPr/>
        </p:nvSpPr>
        <p:spPr>
          <a:xfrm>
            <a:off x="2514150" y="1343770"/>
            <a:ext cx="1857698" cy="550453"/>
          </a:xfrm>
          <a:prstGeom prst="rect">
            <a:avLst/>
          </a:prstGeom>
          <a:solidFill>
            <a:schemeClr val="accent4">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ctr" anchorCtr="0" forceAA="0" compatLnSpc="1">
            <a:prstTxWarp prst="textNoShape">
              <a:avLst/>
            </a:prstTxWarp>
            <a:noAutofit/>
          </a:bodyPr>
          <a:lstStyle/>
          <a:p>
            <a:pPr algn="ctr" defTabSz="659163">
              <a:defRPr/>
            </a:pPr>
            <a:r>
              <a:rPr lang="en-US" sz="1000" dirty="0">
                <a:solidFill>
                  <a:schemeClr val="tx1"/>
                </a:solidFill>
                <a:latin typeface="Trebuchet MS"/>
              </a:rPr>
              <a:t>15 years of experience in securing enterprise IT</a:t>
            </a:r>
          </a:p>
        </p:txBody>
      </p:sp>
      <p:grpSp>
        <p:nvGrpSpPr>
          <p:cNvPr id="6" name="Group 136"/>
          <p:cNvGrpSpPr>
            <a:grpSpLocks/>
          </p:cNvGrpSpPr>
          <p:nvPr/>
        </p:nvGrpSpPr>
        <p:grpSpPr bwMode="auto">
          <a:xfrm>
            <a:off x="3261951" y="1966017"/>
            <a:ext cx="491625" cy="503575"/>
            <a:chOff x="4510653" y="1940151"/>
            <a:chExt cx="211137" cy="222249"/>
          </a:xfrm>
          <a:solidFill>
            <a:schemeClr val="bg1"/>
          </a:solidFill>
        </p:grpSpPr>
        <p:sp>
          <p:nvSpPr>
            <p:cNvPr id="129" name="Rectangle 218"/>
            <p:cNvSpPr>
              <a:spLocks noChangeArrowheads="1"/>
            </p:cNvSpPr>
            <p:nvPr/>
          </p:nvSpPr>
          <p:spPr bwMode="auto">
            <a:xfrm>
              <a:off x="4553515" y="2048101"/>
              <a:ext cx="254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130" name="Rectangle 219"/>
            <p:cNvSpPr>
              <a:spLocks noChangeArrowheads="1"/>
            </p:cNvSpPr>
            <p:nvPr/>
          </p:nvSpPr>
          <p:spPr bwMode="auto">
            <a:xfrm>
              <a:off x="4656703" y="2048101"/>
              <a:ext cx="206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131" name="Freeform 220"/>
            <p:cNvSpPr>
              <a:spLocks/>
            </p:cNvSpPr>
            <p:nvPr/>
          </p:nvSpPr>
          <p:spPr bwMode="auto">
            <a:xfrm>
              <a:off x="4596378" y="1970313"/>
              <a:ext cx="38100" cy="19050"/>
            </a:xfrm>
            <a:custGeom>
              <a:avLst/>
              <a:gdLst>
                <a:gd name="T0" fmla="*/ 2147483647 w 12"/>
                <a:gd name="T1" fmla="*/ 2147483647 h 6"/>
                <a:gd name="T2" fmla="*/ 2147483647 w 12"/>
                <a:gd name="T3" fmla="*/ 0 h 6"/>
                <a:gd name="T4" fmla="*/ 2147483647 w 12"/>
                <a:gd name="T5" fmla="*/ 2147483647 h 6"/>
                <a:gd name="T6" fmla="*/ 0 w 12"/>
                <a:gd name="T7" fmla="*/ 0 h 6"/>
                <a:gd name="T8" fmla="*/ 0 w 12"/>
                <a:gd name="T9" fmla="*/ 2147483647 h 6"/>
                <a:gd name="T10" fmla="*/ 2147483647 w 12"/>
                <a:gd name="T11" fmla="*/ 2147483647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12" y="3"/>
                  </a:moveTo>
                  <a:cubicBezTo>
                    <a:pt x="12" y="0"/>
                    <a:pt x="12" y="0"/>
                    <a:pt x="12" y="0"/>
                  </a:cubicBezTo>
                  <a:cubicBezTo>
                    <a:pt x="12" y="2"/>
                    <a:pt x="10" y="3"/>
                    <a:pt x="6" y="3"/>
                  </a:cubicBezTo>
                  <a:cubicBezTo>
                    <a:pt x="3" y="3"/>
                    <a:pt x="0" y="2"/>
                    <a:pt x="0" y="0"/>
                  </a:cubicBezTo>
                  <a:cubicBezTo>
                    <a:pt x="0" y="3"/>
                    <a:pt x="0" y="3"/>
                    <a:pt x="0" y="3"/>
                  </a:cubicBezTo>
                  <a:cubicBezTo>
                    <a:pt x="0" y="5"/>
                    <a:pt x="3" y="6"/>
                    <a:pt x="6" y="6"/>
                  </a:cubicBezTo>
                  <a:cubicBezTo>
                    <a:pt x="10" y="6"/>
                    <a:pt x="12" y="5"/>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2" name="Freeform 221"/>
            <p:cNvSpPr>
              <a:spLocks/>
            </p:cNvSpPr>
            <p:nvPr/>
          </p:nvSpPr>
          <p:spPr bwMode="auto">
            <a:xfrm>
              <a:off x="4596378" y="1960788"/>
              <a:ext cx="38100" cy="15875"/>
            </a:xfrm>
            <a:custGeom>
              <a:avLst/>
              <a:gdLst>
                <a:gd name="T0" fmla="*/ 2147483647 w 12"/>
                <a:gd name="T1" fmla="*/ 0 h 5"/>
                <a:gd name="T2" fmla="*/ 2147483647 w 12"/>
                <a:gd name="T3" fmla="*/ 2147483647 h 5"/>
                <a:gd name="T4" fmla="*/ 0 w 12"/>
                <a:gd name="T5" fmla="*/ 0 h 5"/>
                <a:gd name="T6" fmla="*/ 0 w 12"/>
                <a:gd name="T7" fmla="*/ 2147483647 h 5"/>
                <a:gd name="T8" fmla="*/ 2147483647 w 12"/>
                <a:gd name="T9" fmla="*/ 2147483647 h 5"/>
                <a:gd name="T10" fmla="*/ 2147483647 w 12"/>
                <a:gd name="T11" fmla="*/ 2147483647 h 5"/>
                <a:gd name="T12" fmla="*/ 2147483647 w 12"/>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5">
                  <a:moveTo>
                    <a:pt x="12" y="0"/>
                  </a:moveTo>
                  <a:cubicBezTo>
                    <a:pt x="12" y="1"/>
                    <a:pt x="10" y="2"/>
                    <a:pt x="6" y="2"/>
                  </a:cubicBezTo>
                  <a:cubicBezTo>
                    <a:pt x="3" y="2"/>
                    <a:pt x="0" y="1"/>
                    <a:pt x="0" y="0"/>
                  </a:cubicBezTo>
                  <a:cubicBezTo>
                    <a:pt x="0" y="3"/>
                    <a:pt x="0" y="3"/>
                    <a:pt x="0" y="3"/>
                  </a:cubicBezTo>
                  <a:cubicBezTo>
                    <a:pt x="0" y="4"/>
                    <a:pt x="3" y="5"/>
                    <a:pt x="6" y="5"/>
                  </a:cubicBezTo>
                  <a:cubicBezTo>
                    <a:pt x="10" y="5"/>
                    <a:pt x="12" y="4"/>
                    <a:pt x="12" y="3"/>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3" name="Freeform 222"/>
            <p:cNvSpPr>
              <a:spLocks noEditPoints="1"/>
            </p:cNvSpPr>
            <p:nvPr/>
          </p:nvSpPr>
          <p:spPr bwMode="auto">
            <a:xfrm>
              <a:off x="4596378" y="1940151"/>
              <a:ext cx="38100" cy="23813"/>
            </a:xfrm>
            <a:custGeom>
              <a:avLst/>
              <a:gdLst>
                <a:gd name="T0" fmla="*/ 0 w 12"/>
                <a:gd name="T1" fmla="*/ 2147483647 h 8"/>
                <a:gd name="T2" fmla="*/ 2147483647 w 12"/>
                <a:gd name="T3" fmla="*/ 2147483647 h 8"/>
                <a:gd name="T4" fmla="*/ 2147483647 w 12"/>
                <a:gd name="T5" fmla="*/ 2147483647 h 8"/>
                <a:gd name="T6" fmla="*/ 2147483647 w 12"/>
                <a:gd name="T7" fmla="*/ 2147483647 h 8"/>
                <a:gd name="T8" fmla="*/ 2147483647 w 12"/>
                <a:gd name="T9" fmla="*/ 0 h 8"/>
                <a:gd name="T10" fmla="*/ 0 w 12"/>
                <a:gd name="T11" fmla="*/ 2147483647 h 8"/>
                <a:gd name="T12" fmla="*/ 0 w 12"/>
                <a:gd name="T13" fmla="*/ 2147483647 h 8"/>
                <a:gd name="T14" fmla="*/ 0 w 12"/>
                <a:gd name="T15" fmla="*/ 2147483647 h 8"/>
                <a:gd name="T16" fmla="*/ 2147483647 w 12"/>
                <a:gd name="T17" fmla="*/ 2147483647 h 8"/>
                <a:gd name="T18" fmla="*/ 2147483647 w 12"/>
                <a:gd name="T19" fmla="*/ 2147483647 h 8"/>
                <a:gd name="T20" fmla="*/ 2147483647 w 12"/>
                <a:gd name="T21" fmla="*/ 2147483647 h 8"/>
                <a:gd name="T22" fmla="*/ 0 w 12"/>
                <a:gd name="T23" fmla="*/ 2147483647 h 8"/>
                <a:gd name="T24" fmla="*/ 2147483647 w 12"/>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8">
                  <a:moveTo>
                    <a:pt x="0" y="6"/>
                  </a:moveTo>
                  <a:cubicBezTo>
                    <a:pt x="0" y="7"/>
                    <a:pt x="3" y="8"/>
                    <a:pt x="6" y="8"/>
                  </a:cubicBezTo>
                  <a:cubicBezTo>
                    <a:pt x="10" y="8"/>
                    <a:pt x="12" y="7"/>
                    <a:pt x="12" y="6"/>
                  </a:cubicBezTo>
                  <a:cubicBezTo>
                    <a:pt x="12" y="3"/>
                    <a:pt x="12" y="3"/>
                    <a:pt x="12" y="3"/>
                  </a:cubicBezTo>
                  <a:cubicBezTo>
                    <a:pt x="12" y="2"/>
                    <a:pt x="10" y="0"/>
                    <a:pt x="6" y="0"/>
                  </a:cubicBezTo>
                  <a:cubicBezTo>
                    <a:pt x="3" y="0"/>
                    <a:pt x="0" y="2"/>
                    <a:pt x="0" y="3"/>
                  </a:cubicBezTo>
                  <a:cubicBezTo>
                    <a:pt x="0" y="3"/>
                    <a:pt x="0" y="3"/>
                    <a:pt x="0" y="3"/>
                  </a:cubicBezTo>
                  <a:lnTo>
                    <a:pt x="0" y="6"/>
                  </a:lnTo>
                  <a:close/>
                  <a:moveTo>
                    <a:pt x="6" y="1"/>
                  </a:moveTo>
                  <a:cubicBezTo>
                    <a:pt x="10" y="1"/>
                    <a:pt x="12" y="2"/>
                    <a:pt x="12" y="3"/>
                  </a:cubicBezTo>
                  <a:cubicBezTo>
                    <a:pt x="12" y="4"/>
                    <a:pt x="10" y="5"/>
                    <a:pt x="6" y="5"/>
                  </a:cubicBezTo>
                  <a:cubicBezTo>
                    <a:pt x="3" y="5"/>
                    <a:pt x="0" y="4"/>
                    <a:pt x="0" y="3"/>
                  </a:cubicBezTo>
                  <a:cubicBezTo>
                    <a:pt x="0" y="2"/>
                    <a:pt x="3"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4" name="Freeform 223"/>
            <p:cNvSpPr>
              <a:spLocks noEditPoints="1"/>
            </p:cNvSpPr>
            <p:nvPr/>
          </p:nvSpPr>
          <p:spPr bwMode="auto">
            <a:xfrm>
              <a:off x="4599553" y="1943326"/>
              <a:ext cx="34925" cy="12700"/>
            </a:xfrm>
            <a:custGeom>
              <a:avLst/>
              <a:gdLst>
                <a:gd name="T0" fmla="*/ 2147483647 w 11"/>
                <a:gd name="T1" fmla="*/ 2147483647 h 4"/>
                <a:gd name="T2" fmla="*/ 2147483647 w 11"/>
                <a:gd name="T3" fmla="*/ 2147483647 h 4"/>
                <a:gd name="T4" fmla="*/ 2147483647 w 11"/>
                <a:gd name="T5" fmla="*/ 0 h 4"/>
                <a:gd name="T6" fmla="*/ 0 w 11"/>
                <a:gd name="T7" fmla="*/ 2147483647 h 4"/>
                <a:gd name="T8" fmla="*/ 2147483647 w 11"/>
                <a:gd name="T9" fmla="*/ 2147483647 h 4"/>
                <a:gd name="T10" fmla="*/ 2147483647 w 11"/>
                <a:gd name="T11" fmla="*/ 0 h 4"/>
                <a:gd name="T12" fmla="*/ 2147483647 w 11"/>
                <a:gd name="T13" fmla="*/ 2147483647 h 4"/>
                <a:gd name="T14" fmla="*/ 2147483647 w 11"/>
                <a:gd name="T15" fmla="*/ 2147483647 h 4"/>
                <a:gd name="T16" fmla="*/ 0 w 11"/>
                <a:gd name="T17" fmla="*/ 2147483647 h 4"/>
                <a:gd name="T18" fmla="*/ 2147483647 w 11"/>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
                  <a:moveTo>
                    <a:pt x="5" y="4"/>
                  </a:moveTo>
                  <a:cubicBezTo>
                    <a:pt x="8" y="4"/>
                    <a:pt x="11" y="3"/>
                    <a:pt x="11" y="2"/>
                  </a:cubicBezTo>
                  <a:cubicBezTo>
                    <a:pt x="11" y="1"/>
                    <a:pt x="8" y="0"/>
                    <a:pt x="5" y="0"/>
                  </a:cubicBezTo>
                  <a:cubicBezTo>
                    <a:pt x="2" y="0"/>
                    <a:pt x="0" y="1"/>
                    <a:pt x="0" y="2"/>
                  </a:cubicBezTo>
                  <a:cubicBezTo>
                    <a:pt x="0" y="3"/>
                    <a:pt x="2" y="4"/>
                    <a:pt x="5" y="4"/>
                  </a:cubicBezTo>
                  <a:close/>
                  <a:moveTo>
                    <a:pt x="5" y="0"/>
                  </a:moveTo>
                  <a:cubicBezTo>
                    <a:pt x="8" y="0"/>
                    <a:pt x="10" y="1"/>
                    <a:pt x="10" y="2"/>
                  </a:cubicBezTo>
                  <a:cubicBezTo>
                    <a:pt x="10" y="3"/>
                    <a:pt x="8" y="4"/>
                    <a:pt x="5" y="4"/>
                  </a:cubicBezTo>
                  <a:cubicBezTo>
                    <a:pt x="3" y="4"/>
                    <a:pt x="0" y="3"/>
                    <a:pt x="0" y="2"/>
                  </a:cubicBezTo>
                  <a:cubicBezTo>
                    <a:pt x="0" y="1"/>
                    <a:pt x="3"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5" name="Freeform 224"/>
            <p:cNvSpPr>
              <a:spLocks/>
            </p:cNvSpPr>
            <p:nvPr/>
          </p:nvSpPr>
          <p:spPr bwMode="auto">
            <a:xfrm>
              <a:off x="4510653" y="2057626"/>
              <a:ext cx="39688"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7" y="2"/>
                  </a:moveTo>
                  <a:cubicBezTo>
                    <a:pt x="3" y="2"/>
                    <a:pt x="0" y="1"/>
                    <a:pt x="0" y="0"/>
                  </a:cubicBezTo>
                  <a:cubicBezTo>
                    <a:pt x="0" y="3"/>
                    <a:pt x="0" y="3"/>
                    <a:pt x="0" y="3"/>
                  </a:cubicBezTo>
                  <a:cubicBezTo>
                    <a:pt x="0" y="4"/>
                    <a:pt x="3" y="5"/>
                    <a:pt x="7" y="5"/>
                  </a:cubicBezTo>
                  <a:cubicBezTo>
                    <a:pt x="10" y="5"/>
                    <a:pt x="13" y="4"/>
                    <a:pt x="13" y="3"/>
                  </a:cubicBezTo>
                  <a:cubicBezTo>
                    <a:pt x="13" y="0"/>
                    <a:pt x="13" y="0"/>
                    <a:pt x="13" y="0"/>
                  </a:cubicBezTo>
                  <a:cubicBezTo>
                    <a:pt x="13" y="1"/>
                    <a:pt x="10"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6" name="Freeform 225"/>
            <p:cNvSpPr>
              <a:spLocks/>
            </p:cNvSpPr>
            <p:nvPr/>
          </p:nvSpPr>
          <p:spPr bwMode="auto">
            <a:xfrm>
              <a:off x="4510653" y="2044926"/>
              <a:ext cx="39688" cy="19050"/>
            </a:xfrm>
            <a:custGeom>
              <a:avLst/>
              <a:gdLst>
                <a:gd name="T0" fmla="*/ 2147483647 w 13"/>
                <a:gd name="T1" fmla="*/ 2147483647 h 6"/>
                <a:gd name="T2" fmla="*/ 0 w 13"/>
                <a:gd name="T3" fmla="*/ 0 h 6"/>
                <a:gd name="T4" fmla="*/ 0 w 13"/>
                <a:gd name="T5" fmla="*/ 2147483647 h 6"/>
                <a:gd name="T6" fmla="*/ 2147483647 w 13"/>
                <a:gd name="T7" fmla="*/ 2147483647 h 6"/>
                <a:gd name="T8" fmla="*/ 2147483647 w 13"/>
                <a:gd name="T9" fmla="*/ 2147483647 h 6"/>
                <a:gd name="T10" fmla="*/ 2147483647 w 13"/>
                <a:gd name="T11" fmla="*/ 0 h 6"/>
                <a:gd name="T12" fmla="*/ 2147483647 w 13"/>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7" y="3"/>
                  </a:moveTo>
                  <a:cubicBezTo>
                    <a:pt x="3" y="3"/>
                    <a:pt x="0" y="2"/>
                    <a:pt x="0" y="0"/>
                  </a:cubicBezTo>
                  <a:cubicBezTo>
                    <a:pt x="0" y="3"/>
                    <a:pt x="0" y="3"/>
                    <a:pt x="0" y="3"/>
                  </a:cubicBezTo>
                  <a:cubicBezTo>
                    <a:pt x="0" y="5"/>
                    <a:pt x="3" y="6"/>
                    <a:pt x="7" y="6"/>
                  </a:cubicBezTo>
                  <a:cubicBezTo>
                    <a:pt x="10" y="6"/>
                    <a:pt x="13" y="5"/>
                    <a:pt x="13" y="3"/>
                  </a:cubicBezTo>
                  <a:cubicBezTo>
                    <a:pt x="13" y="0"/>
                    <a:pt x="13" y="0"/>
                    <a:pt x="13" y="0"/>
                  </a:cubicBezTo>
                  <a:cubicBezTo>
                    <a:pt x="13" y="2"/>
                    <a:pt x="10"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7" name="Freeform 226"/>
            <p:cNvSpPr>
              <a:spLocks noEditPoints="1"/>
            </p:cNvSpPr>
            <p:nvPr/>
          </p:nvSpPr>
          <p:spPr bwMode="auto">
            <a:xfrm>
              <a:off x="4510653" y="2025876"/>
              <a:ext cx="39688" cy="25400"/>
            </a:xfrm>
            <a:custGeom>
              <a:avLst/>
              <a:gdLst>
                <a:gd name="T0" fmla="*/ 2147483647 w 13"/>
                <a:gd name="T1" fmla="*/ 0 h 8"/>
                <a:gd name="T2" fmla="*/ 0 w 13"/>
                <a:gd name="T3" fmla="*/ 2147483647 h 8"/>
                <a:gd name="T4" fmla="*/ 0 w 13"/>
                <a:gd name="T5" fmla="*/ 2147483647 h 8"/>
                <a:gd name="T6" fmla="*/ 0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0 h 8"/>
                <a:gd name="T16" fmla="*/ 2147483647 w 13"/>
                <a:gd name="T17" fmla="*/ 2147483647 h 8"/>
                <a:gd name="T18" fmla="*/ 2147483647 w 13"/>
                <a:gd name="T19" fmla="*/ 2147483647 h 8"/>
                <a:gd name="T20" fmla="*/ 2147483647 w 13"/>
                <a:gd name="T21" fmla="*/ 0 h 8"/>
                <a:gd name="T22" fmla="*/ 2147483647 w 13"/>
                <a:gd name="T23" fmla="*/ 2147483647 h 8"/>
                <a:gd name="T24" fmla="*/ 2147483647 w 13"/>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8">
                  <a:moveTo>
                    <a:pt x="7" y="0"/>
                  </a:moveTo>
                  <a:cubicBezTo>
                    <a:pt x="3" y="0"/>
                    <a:pt x="0" y="1"/>
                    <a:pt x="0" y="3"/>
                  </a:cubicBezTo>
                  <a:cubicBezTo>
                    <a:pt x="0" y="3"/>
                    <a:pt x="0" y="3"/>
                    <a:pt x="0" y="3"/>
                  </a:cubicBezTo>
                  <a:cubicBezTo>
                    <a:pt x="0" y="6"/>
                    <a:pt x="0" y="6"/>
                    <a:pt x="0" y="6"/>
                  </a:cubicBezTo>
                  <a:cubicBezTo>
                    <a:pt x="0" y="7"/>
                    <a:pt x="3" y="8"/>
                    <a:pt x="7" y="8"/>
                  </a:cubicBezTo>
                  <a:cubicBezTo>
                    <a:pt x="10" y="8"/>
                    <a:pt x="13" y="7"/>
                    <a:pt x="13" y="6"/>
                  </a:cubicBezTo>
                  <a:cubicBezTo>
                    <a:pt x="13" y="3"/>
                    <a:pt x="13" y="3"/>
                    <a:pt x="13" y="3"/>
                  </a:cubicBezTo>
                  <a:cubicBezTo>
                    <a:pt x="13" y="1"/>
                    <a:pt x="10" y="0"/>
                    <a:pt x="7" y="0"/>
                  </a:cubicBezTo>
                  <a:close/>
                  <a:moveTo>
                    <a:pt x="7" y="5"/>
                  </a:moveTo>
                  <a:cubicBezTo>
                    <a:pt x="3" y="5"/>
                    <a:pt x="1" y="4"/>
                    <a:pt x="1" y="3"/>
                  </a:cubicBezTo>
                  <a:cubicBezTo>
                    <a:pt x="1" y="1"/>
                    <a:pt x="3" y="0"/>
                    <a:pt x="7" y="0"/>
                  </a:cubicBezTo>
                  <a:cubicBezTo>
                    <a:pt x="10" y="0"/>
                    <a:pt x="13" y="1"/>
                    <a:pt x="13" y="3"/>
                  </a:cubicBezTo>
                  <a:cubicBezTo>
                    <a:pt x="13" y="4"/>
                    <a:pt x="10"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8" name="Freeform 227"/>
            <p:cNvSpPr>
              <a:spLocks noEditPoints="1"/>
            </p:cNvSpPr>
            <p:nvPr/>
          </p:nvSpPr>
          <p:spPr bwMode="auto">
            <a:xfrm>
              <a:off x="4513828" y="2025876"/>
              <a:ext cx="33338" cy="15875"/>
            </a:xfrm>
            <a:custGeom>
              <a:avLst/>
              <a:gdLst>
                <a:gd name="T0" fmla="*/ 2147483647 w 11"/>
                <a:gd name="T1" fmla="*/ 0 h 5"/>
                <a:gd name="T2" fmla="*/ 0 w 11"/>
                <a:gd name="T3" fmla="*/ 2147483647 h 5"/>
                <a:gd name="T4" fmla="*/ 2147483647 w 11"/>
                <a:gd name="T5" fmla="*/ 2147483647 h 5"/>
                <a:gd name="T6" fmla="*/ 2147483647 w 11"/>
                <a:gd name="T7" fmla="*/ 2147483647 h 5"/>
                <a:gd name="T8" fmla="*/ 2147483647 w 11"/>
                <a:gd name="T9" fmla="*/ 0 h 5"/>
                <a:gd name="T10" fmla="*/ 2147483647 w 11"/>
                <a:gd name="T11" fmla="*/ 2147483647 h 5"/>
                <a:gd name="T12" fmla="*/ 2147483647 w 11"/>
                <a:gd name="T13" fmla="*/ 2147483647 h 5"/>
                <a:gd name="T14" fmla="*/ 2147483647 w 11"/>
                <a:gd name="T15" fmla="*/ 2147483647 h 5"/>
                <a:gd name="T16" fmla="*/ 2147483647 w 11"/>
                <a:gd name="T17" fmla="*/ 2147483647 h 5"/>
                <a:gd name="T18" fmla="*/ 2147483647 w 11"/>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5">
                  <a:moveTo>
                    <a:pt x="6" y="0"/>
                  </a:moveTo>
                  <a:cubicBezTo>
                    <a:pt x="2" y="0"/>
                    <a:pt x="0" y="1"/>
                    <a:pt x="0" y="3"/>
                  </a:cubicBezTo>
                  <a:cubicBezTo>
                    <a:pt x="0" y="4"/>
                    <a:pt x="2" y="5"/>
                    <a:pt x="6" y="5"/>
                  </a:cubicBezTo>
                  <a:cubicBezTo>
                    <a:pt x="9" y="5"/>
                    <a:pt x="11" y="4"/>
                    <a:pt x="11" y="3"/>
                  </a:cubicBezTo>
                  <a:cubicBezTo>
                    <a:pt x="11" y="1"/>
                    <a:pt x="9" y="0"/>
                    <a:pt x="6" y="0"/>
                  </a:cubicBezTo>
                  <a:close/>
                  <a:moveTo>
                    <a:pt x="6" y="4"/>
                  </a:moveTo>
                  <a:cubicBezTo>
                    <a:pt x="3" y="4"/>
                    <a:pt x="1" y="4"/>
                    <a:pt x="1" y="3"/>
                  </a:cubicBezTo>
                  <a:cubicBezTo>
                    <a:pt x="1" y="1"/>
                    <a:pt x="3" y="1"/>
                    <a:pt x="6" y="1"/>
                  </a:cubicBezTo>
                  <a:cubicBezTo>
                    <a:pt x="8" y="1"/>
                    <a:pt x="10" y="1"/>
                    <a:pt x="10" y="3"/>
                  </a:cubicBezTo>
                  <a:cubicBezTo>
                    <a:pt x="10" y="4"/>
                    <a:pt x="8"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9" name="Freeform 228"/>
            <p:cNvSpPr>
              <a:spLocks/>
            </p:cNvSpPr>
            <p:nvPr/>
          </p:nvSpPr>
          <p:spPr bwMode="auto">
            <a:xfrm>
              <a:off x="4596378" y="2144937"/>
              <a:ext cx="38100" cy="17463"/>
            </a:xfrm>
            <a:custGeom>
              <a:avLst/>
              <a:gdLst>
                <a:gd name="T0" fmla="*/ 2147483647 w 12"/>
                <a:gd name="T1" fmla="*/ 2147483647 h 6"/>
                <a:gd name="T2" fmla="*/ 0 w 12"/>
                <a:gd name="T3" fmla="*/ 0 h 6"/>
                <a:gd name="T4" fmla="*/ 0 w 12"/>
                <a:gd name="T5" fmla="*/ 2147483647 h 6"/>
                <a:gd name="T6" fmla="*/ 2147483647 w 12"/>
                <a:gd name="T7" fmla="*/ 2147483647 h 6"/>
                <a:gd name="T8" fmla="*/ 2147483647 w 12"/>
                <a:gd name="T9" fmla="*/ 2147483647 h 6"/>
                <a:gd name="T10" fmla="*/ 2147483647 w 12"/>
                <a:gd name="T11" fmla="*/ 0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3"/>
                  </a:moveTo>
                  <a:cubicBezTo>
                    <a:pt x="3" y="3"/>
                    <a:pt x="0" y="2"/>
                    <a:pt x="0" y="0"/>
                  </a:cubicBezTo>
                  <a:cubicBezTo>
                    <a:pt x="0" y="3"/>
                    <a:pt x="0" y="3"/>
                    <a:pt x="0" y="3"/>
                  </a:cubicBezTo>
                  <a:cubicBezTo>
                    <a:pt x="0" y="5"/>
                    <a:pt x="3" y="6"/>
                    <a:pt x="6" y="6"/>
                  </a:cubicBezTo>
                  <a:cubicBezTo>
                    <a:pt x="10" y="6"/>
                    <a:pt x="12" y="5"/>
                    <a:pt x="12" y="3"/>
                  </a:cubicBezTo>
                  <a:cubicBezTo>
                    <a:pt x="12" y="0"/>
                    <a:pt x="12" y="0"/>
                    <a:pt x="12" y="0"/>
                  </a:cubicBezTo>
                  <a:cubicBezTo>
                    <a:pt x="12" y="2"/>
                    <a:pt x="10"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0" name="Freeform 229"/>
            <p:cNvSpPr>
              <a:spLocks/>
            </p:cNvSpPr>
            <p:nvPr/>
          </p:nvSpPr>
          <p:spPr bwMode="auto">
            <a:xfrm>
              <a:off x="4596378" y="2132237"/>
              <a:ext cx="38100" cy="19050"/>
            </a:xfrm>
            <a:custGeom>
              <a:avLst/>
              <a:gdLst>
                <a:gd name="T0" fmla="*/ 2147483647 w 12"/>
                <a:gd name="T1" fmla="*/ 2147483647 h 6"/>
                <a:gd name="T2" fmla="*/ 0 w 12"/>
                <a:gd name="T3" fmla="*/ 0 h 6"/>
                <a:gd name="T4" fmla="*/ 0 w 12"/>
                <a:gd name="T5" fmla="*/ 2147483647 h 6"/>
                <a:gd name="T6" fmla="*/ 2147483647 w 12"/>
                <a:gd name="T7" fmla="*/ 2147483647 h 6"/>
                <a:gd name="T8" fmla="*/ 2147483647 w 12"/>
                <a:gd name="T9" fmla="*/ 2147483647 h 6"/>
                <a:gd name="T10" fmla="*/ 2147483647 w 12"/>
                <a:gd name="T11" fmla="*/ 0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3"/>
                  </a:moveTo>
                  <a:cubicBezTo>
                    <a:pt x="3" y="3"/>
                    <a:pt x="0" y="2"/>
                    <a:pt x="0" y="0"/>
                  </a:cubicBezTo>
                  <a:cubicBezTo>
                    <a:pt x="0" y="3"/>
                    <a:pt x="0" y="3"/>
                    <a:pt x="0" y="3"/>
                  </a:cubicBezTo>
                  <a:cubicBezTo>
                    <a:pt x="0" y="5"/>
                    <a:pt x="3" y="6"/>
                    <a:pt x="6" y="6"/>
                  </a:cubicBezTo>
                  <a:cubicBezTo>
                    <a:pt x="10" y="6"/>
                    <a:pt x="12" y="5"/>
                    <a:pt x="12" y="3"/>
                  </a:cubicBezTo>
                  <a:cubicBezTo>
                    <a:pt x="12" y="0"/>
                    <a:pt x="12" y="0"/>
                    <a:pt x="12" y="0"/>
                  </a:cubicBezTo>
                  <a:cubicBezTo>
                    <a:pt x="12" y="2"/>
                    <a:pt x="10"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1" name="Freeform 230"/>
            <p:cNvSpPr>
              <a:spLocks noEditPoints="1"/>
            </p:cNvSpPr>
            <p:nvPr/>
          </p:nvSpPr>
          <p:spPr bwMode="auto">
            <a:xfrm>
              <a:off x="4596378" y="2113187"/>
              <a:ext cx="38100" cy="25400"/>
            </a:xfrm>
            <a:custGeom>
              <a:avLst/>
              <a:gdLst>
                <a:gd name="T0" fmla="*/ 2147483647 w 12"/>
                <a:gd name="T1" fmla="*/ 0 h 8"/>
                <a:gd name="T2" fmla="*/ 0 w 12"/>
                <a:gd name="T3" fmla="*/ 2147483647 h 8"/>
                <a:gd name="T4" fmla="*/ 0 w 12"/>
                <a:gd name="T5" fmla="*/ 2147483647 h 8"/>
                <a:gd name="T6" fmla="*/ 0 w 12"/>
                <a:gd name="T7" fmla="*/ 2147483647 h 8"/>
                <a:gd name="T8" fmla="*/ 2147483647 w 12"/>
                <a:gd name="T9" fmla="*/ 2147483647 h 8"/>
                <a:gd name="T10" fmla="*/ 2147483647 w 12"/>
                <a:gd name="T11" fmla="*/ 2147483647 h 8"/>
                <a:gd name="T12" fmla="*/ 2147483647 w 12"/>
                <a:gd name="T13" fmla="*/ 2147483647 h 8"/>
                <a:gd name="T14" fmla="*/ 2147483647 w 12"/>
                <a:gd name="T15" fmla="*/ 0 h 8"/>
                <a:gd name="T16" fmla="*/ 2147483647 w 12"/>
                <a:gd name="T17" fmla="*/ 2147483647 h 8"/>
                <a:gd name="T18" fmla="*/ 0 w 12"/>
                <a:gd name="T19" fmla="*/ 2147483647 h 8"/>
                <a:gd name="T20" fmla="*/ 2147483647 w 12"/>
                <a:gd name="T21" fmla="*/ 0 h 8"/>
                <a:gd name="T22" fmla="*/ 2147483647 w 12"/>
                <a:gd name="T23" fmla="*/ 2147483647 h 8"/>
                <a:gd name="T24" fmla="*/ 2147483647 w 12"/>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8">
                  <a:moveTo>
                    <a:pt x="6" y="0"/>
                  </a:moveTo>
                  <a:cubicBezTo>
                    <a:pt x="3" y="0"/>
                    <a:pt x="0" y="1"/>
                    <a:pt x="0" y="3"/>
                  </a:cubicBezTo>
                  <a:cubicBezTo>
                    <a:pt x="0" y="3"/>
                    <a:pt x="0" y="3"/>
                    <a:pt x="0" y="3"/>
                  </a:cubicBezTo>
                  <a:cubicBezTo>
                    <a:pt x="0" y="6"/>
                    <a:pt x="0" y="6"/>
                    <a:pt x="0" y="6"/>
                  </a:cubicBezTo>
                  <a:cubicBezTo>
                    <a:pt x="0" y="7"/>
                    <a:pt x="3" y="8"/>
                    <a:pt x="6" y="8"/>
                  </a:cubicBezTo>
                  <a:cubicBezTo>
                    <a:pt x="10" y="8"/>
                    <a:pt x="12" y="7"/>
                    <a:pt x="12" y="6"/>
                  </a:cubicBezTo>
                  <a:cubicBezTo>
                    <a:pt x="12" y="3"/>
                    <a:pt x="12" y="3"/>
                    <a:pt x="12" y="3"/>
                  </a:cubicBezTo>
                  <a:cubicBezTo>
                    <a:pt x="12" y="1"/>
                    <a:pt x="10" y="0"/>
                    <a:pt x="6" y="0"/>
                  </a:cubicBezTo>
                  <a:close/>
                  <a:moveTo>
                    <a:pt x="6" y="5"/>
                  </a:moveTo>
                  <a:cubicBezTo>
                    <a:pt x="3" y="5"/>
                    <a:pt x="0" y="4"/>
                    <a:pt x="0" y="3"/>
                  </a:cubicBezTo>
                  <a:cubicBezTo>
                    <a:pt x="0" y="1"/>
                    <a:pt x="3" y="0"/>
                    <a:pt x="6" y="0"/>
                  </a:cubicBezTo>
                  <a:cubicBezTo>
                    <a:pt x="10" y="0"/>
                    <a:pt x="12" y="1"/>
                    <a:pt x="12" y="3"/>
                  </a:cubicBezTo>
                  <a:cubicBezTo>
                    <a:pt x="12" y="4"/>
                    <a:pt x="10"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2" name="Freeform 231"/>
            <p:cNvSpPr>
              <a:spLocks noEditPoints="1"/>
            </p:cNvSpPr>
            <p:nvPr/>
          </p:nvSpPr>
          <p:spPr bwMode="auto">
            <a:xfrm>
              <a:off x="4599553" y="2113187"/>
              <a:ext cx="34925" cy="15875"/>
            </a:xfrm>
            <a:custGeom>
              <a:avLst/>
              <a:gdLst>
                <a:gd name="T0" fmla="*/ 2147483647 w 11"/>
                <a:gd name="T1" fmla="*/ 0 h 5"/>
                <a:gd name="T2" fmla="*/ 0 w 11"/>
                <a:gd name="T3" fmla="*/ 2147483647 h 5"/>
                <a:gd name="T4" fmla="*/ 2147483647 w 11"/>
                <a:gd name="T5" fmla="*/ 2147483647 h 5"/>
                <a:gd name="T6" fmla="*/ 2147483647 w 11"/>
                <a:gd name="T7" fmla="*/ 2147483647 h 5"/>
                <a:gd name="T8" fmla="*/ 2147483647 w 11"/>
                <a:gd name="T9" fmla="*/ 0 h 5"/>
                <a:gd name="T10" fmla="*/ 2147483647 w 11"/>
                <a:gd name="T11" fmla="*/ 2147483647 h 5"/>
                <a:gd name="T12" fmla="*/ 0 w 11"/>
                <a:gd name="T13" fmla="*/ 2147483647 h 5"/>
                <a:gd name="T14" fmla="*/ 2147483647 w 11"/>
                <a:gd name="T15" fmla="*/ 2147483647 h 5"/>
                <a:gd name="T16" fmla="*/ 2147483647 w 11"/>
                <a:gd name="T17" fmla="*/ 2147483647 h 5"/>
                <a:gd name="T18" fmla="*/ 2147483647 w 11"/>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5">
                  <a:moveTo>
                    <a:pt x="5" y="0"/>
                  </a:moveTo>
                  <a:cubicBezTo>
                    <a:pt x="2" y="0"/>
                    <a:pt x="0" y="1"/>
                    <a:pt x="0" y="3"/>
                  </a:cubicBezTo>
                  <a:cubicBezTo>
                    <a:pt x="0" y="4"/>
                    <a:pt x="2" y="5"/>
                    <a:pt x="5" y="5"/>
                  </a:cubicBezTo>
                  <a:cubicBezTo>
                    <a:pt x="8" y="5"/>
                    <a:pt x="11" y="4"/>
                    <a:pt x="11" y="3"/>
                  </a:cubicBezTo>
                  <a:cubicBezTo>
                    <a:pt x="11" y="1"/>
                    <a:pt x="8" y="0"/>
                    <a:pt x="5" y="0"/>
                  </a:cubicBezTo>
                  <a:close/>
                  <a:moveTo>
                    <a:pt x="5" y="5"/>
                  </a:moveTo>
                  <a:cubicBezTo>
                    <a:pt x="3" y="5"/>
                    <a:pt x="0" y="4"/>
                    <a:pt x="0" y="3"/>
                  </a:cubicBezTo>
                  <a:cubicBezTo>
                    <a:pt x="0" y="2"/>
                    <a:pt x="3" y="1"/>
                    <a:pt x="5" y="1"/>
                  </a:cubicBezTo>
                  <a:cubicBezTo>
                    <a:pt x="8" y="1"/>
                    <a:pt x="10" y="2"/>
                    <a:pt x="10" y="3"/>
                  </a:cubicBezTo>
                  <a:cubicBezTo>
                    <a:pt x="10" y="4"/>
                    <a:pt x="8"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3" name="Freeform 232"/>
            <p:cNvSpPr>
              <a:spLocks/>
            </p:cNvSpPr>
            <p:nvPr/>
          </p:nvSpPr>
          <p:spPr bwMode="auto">
            <a:xfrm>
              <a:off x="4680515" y="2060801"/>
              <a:ext cx="41275"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6" y="2"/>
                  </a:moveTo>
                  <a:cubicBezTo>
                    <a:pt x="3" y="2"/>
                    <a:pt x="0" y="1"/>
                    <a:pt x="0" y="0"/>
                  </a:cubicBezTo>
                  <a:cubicBezTo>
                    <a:pt x="0" y="3"/>
                    <a:pt x="0" y="3"/>
                    <a:pt x="0" y="3"/>
                  </a:cubicBezTo>
                  <a:cubicBezTo>
                    <a:pt x="0" y="4"/>
                    <a:pt x="3" y="5"/>
                    <a:pt x="6" y="5"/>
                  </a:cubicBezTo>
                  <a:cubicBezTo>
                    <a:pt x="10" y="5"/>
                    <a:pt x="13" y="4"/>
                    <a:pt x="13" y="3"/>
                  </a:cubicBezTo>
                  <a:cubicBezTo>
                    <a:pt x="13" y="0"/>
                    <a:pt x="13" y="0"/>
                    <a:pt x="13" y="0"/>
                  </a:cubicBezTo>
                  <a:cubicBezTo>
                    <a:pt x="13" y="1"/>
                    <a:pt x="10"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4" name="Freeform 233"/>
            <p:cNvSpPr>
              <a:spLocks/>
            </p:cNvSpPr>
            <p:nvPr/>
          </p:nvSpPr>
          <p:spPr bwMode="auto">
            <a:xfrm>
              <a:off x="4680515" y="2048101"/>
              <a:ext cx="41275"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6" y="2"/>
                  </a:moveTo>
                  <a:cubicBezTo>
                    <a:pt x="3" y="2"/>
                    <a:pt x="0" y="1"/>
                    <a:pt x="0" y="0"/>
                  </a:cubicBezTo>
                  <a:cubicBezTo>
                    <a:pt x="0" y="3"/>
                    <a:pt x="0" y="3"/>
                    <a:pt x="0" y="3"/>
                  </a:cubicBezTo>
                  <a:cubicBezTo>
                    <a:pt x="0" y="4"/>
                    <a:pt x="3" y="5"/>
                    <a:pt x="6" y="5"/>
                  </a:cubicBezTo>
                  <a:cubicBezTo>
                    <a:pt x="10" y="5"/>
                    <a:pt x="13" y="4"/>
                    <a:pt x="13" y="3"/>
                  </a:cubicBezTo>
                  <a:cubicBezTo>
                    <a:pt x="13" y="0"/>
                    <a:pt x="13" y="0"/>
                    <a:pt x="13" y="0"/>
                  </a:cubicBezTo>
                  <a:cubicBezTo>
                    <a:pt x="13" y="1"/>
                    <a:pt x="10"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5" name="Freeform 234"/>
            <p:cNvSpPr>
              <a:spLocks noEditPoints="1"/>
            </p:cNvSpPr>
            <p:nvPr/>
          </p:nvSpPr>
          <p:spPr bwMode="auto">
            <a:xfrm>
              <a:off x="4680515" y="2029051"/>
              <a:ext cx="41275" cy="25400"/>
            </a:xfrm>
            <a:custGeom>
              <a:avLst/>
              <a:gdLst>
                <a:gd name="T0" fmla="*/ 2147483647 w 13"/>
                <a:gd name="T1" fmla="*/ 0 h 8"/>
                <a:gd name="T2" fmla="*/ 0 w 13"/>
                <a:gd name="T3" fmla="*/ 2147483647 h 8"/>
                <a:gd name="T4" fmla="*/ 0 w 13"/>
                <a:gd name="T5" fmla="*/ 2147483647 h 8"/>
                <a:gd name="T6" fmla="*/ 0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0 h 8"/>
                <a:gd name="T16" fmla="*/ 2147483647 w 13"/>
                <a:gd name="T17" fmla="*/ 2147483647 h 8"/>
                <a:gd name="T18" fmla="*/ 0 w 13"/>
                <a:gd name="T19" fmla="*/ 2147483647 h 8"/>
                <a:gd name="T20" fmla="*/ 2147483647 w 13"/>
                <a:gd name="T21" fmla="*/ 0 h 8"/>
                <a:gd name="T22" fmla="*/ 2147483647 w 13"/>
                <a:gd name="T23" fmla="*/ 2147483647 h 8"/>
                <a:gd name="T24" fmla="*/ 2147483647 w 13"/>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8">
                  <a:moveTo>
                    <a:pt x="6" y="0"/>
                  </a:moveTo>
                  <a:cubicBezTo>
                    <a:pt x="3" y="0"/>
                    <a:pt x="0" y="1"/>
                    <a:pt x="0" y="2"/>
                  </a:cubicBezTo>
                  <a:cubicBezTo>
                    <a:pt x="0" y="2"/>
                    <a:pt x="0" y="2"/>
                    <a:pt x="0" y="2"/>
                  </a:cubicBezTo>
                  <a:cubicBezTo>
                    <a:pt x="0" y="5"/>
                    <a:pt x="0" y="5"/>
                    <a:pt x="0" y="5"/>
                  </a:cubicBezTo>
                  <a:cubicBezTo>
                    <a:pt x="0" y="7"/>
                    <a:pt x="3" y="8"/>
                    <a:pt x="6" y="8"/>
                  </a:cubicBezTo>
                  <a:cubicBezTo>
                    <a:pt x="10" y="8"/>
                    <a:pt x="13" y="7"/>
                    <a:pt x="13" y="5"/>
                  </a:cubicBezTo>
                  <a:cubicBezTo>
                    <a:pt x="13" y="2"/>
                    <a:pt x="13" y="2"/>
                    <a:pt x="13" y="2"/>
                  </a:cubicBezTo>
                  <a:cubicBezTo>
                    <a:pt x="13" y="1"/>
                    <a:pt x="10" y="0"/>
                    <a:pt x="6" y="0"/>
                  </a:cubicBezTo>
                  <a:close/>
                  <a:moveTo>
                    <a:pt x="6" y="5"/>
                  </a:moveTo>
                  <a:cubicBezTo>
                    <a:pt x="3" y="5"/>
                    <a:pt x="0" y="4"/>
                    <a:pt x="0" y="2"/>
                  </a:cubicBezTo>
                  <a:cubicBezTo>
                    <a:pt x="0" y="1"/>
                    <a:pt x="3" y="0"/>
                    <a:pt x="6" y="0"/>
                  </a:cubicBezTo>
                  <a:cubicBezTo>
                    <a:pt x="10" y="0"/>
                    <a:pt x="12" y="1"/>
                    <a:pt x="12" y="2"/>
                  </a:cubicBezTo>
                  <a:cubicBezTo>
                    <a:pt x="12" y="4"/>
                    <a:pt x="10"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6" name="Freeform 235"/>
            <p:cNvSpPr>
              <a:spLocks noEditPoints="1"/>
            </p:cNvSpPr>
            <p:nvPr/>
          </p:nvSpPr>
          <p:spPr bwMode="auto">
            <a:xfrm>
              <a:off x="4683690" y="2029051"/>
              <a:ext cx="34925" cy="12700"/>
            </a:xfrm>
            <a:custGeom>
              <a:avLst/>
              <a:gdLst>
                <a:gd name="T0" fmla="*/ 2147483647 w 11"/>
                <a:gd name="T1" fmla="*/ 0 h 4"/>
                <a:gd name="T2" fmla="*/ 0 w 11"/>
                <a:gd name="T3" fmla="*/ 2147483647 h 4"/>
                <a:gd name="T4" fmla="*/ 2147483647 w 11"/>
                <a:gd name="T5" fmla="*/ 2147483647 h 4"/>
                <a:gd name="T6" fmla="*/ 2147483647 w 11"/>
                <a:gd name="T7" fmla="*/ 2147483647 h 4"/>
                <a:gd name="T8" fmla="*/ 2147483647 w 11"/>
                <a:gd name="T9" fmla="*/ 0 h 4"/>
                <a:gd name="T10" fmla="*/ 2147483647 w 11"/>
                <a:gd name="T11" fmla="*/ 2147483647 h 4"/>
                <a:gd name="T12" fmla="*/ 2147483647 w 11"/>
                <a:gd name="T13" fmla="*/ 2147483647 h 4"/>
                <a:gd name="T14" fmla="*/ 2147483647 w 11"/>
                <a:gd name="T15" fmla="*/ 0 h 4"/>
                <a:gd name="T16" fmla="*/ 2147483647 w 11"/>
                <a:gd name="T17" fmla="*/ 2147483647 h 4"/>
                <a:gd name="T18" fmla="*/ 2147483647 w 11"/>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
                  <a:moveTo>
                    <a:pt x="5" y="0"/>
                  </a:moveTo>
                  <a:cubicBezTo>
                    <a:pt x="2" y="0"/>
                    <a:pt x="0" y="1"/>
                    <a:pt x="0" y="2"/>
                  </a:cubicBezTo>
                  <a:cubicBezTo>
                    <a:pt x="0" y="3"/>
                    <a:pt x="2" y="4"/>
                    <a:pt x="5" y="4"/>
                  </a:cubicBezTo>
                  <a:cubicBezTo>
                    <a:pt x="9" y="4"/>
                    <a:pt x="11" y="3"/>
                    <a:pt x="11" y="2"/>
                  </a:cubicBezTo>
                  <a:cubicBezTo>
                    <a:pt x="11" y="1"/>
                    <a:pt x="9" y="0"/>
                    <a:pt x="5" y="0"/>
                  </a:cubicBezTo>
                  <a:close/>
                  <a:moveTo>
                    <a:pt x="5" y="4"/>
                  </a:moveTo>
                  <a:cubicBezTo>
                    <a:pt x="3" y="4"/>
                    <a:pt x="1" y="3"/>
                    <a:pt x="1" y="2"/>
                  </a:cubicBezTo>
                  <a:cubicBezTo>
                    <a:pt x="1" y="1"/>
                    <a:pt x="3" y="0"/>
                    <a:pt x="5" y="0"/>
                  </a:cubicBezTo>
                  <a:cubicBezTo>
                    <a:pt x="8" y="0"/>
                    <a:pt x="10" y="1"/>
                    <a:pt x="10" y="2"/>
                  </a:cubicBezTo>
                  <a:cubicBezTo>
                    <a:pt x="10" y="3"/>
                    <a:pt x="8"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7" name="Freeform 236"/>
            <p:cNvSpPr>
              <a:spLocks/>
            </p:cNvSpPr>
            <p:nvPr/>
          </p:nvSpPr>
          <p:spPr bwMode="auto">
            <a:xfrm>
              <a:off x="4582090" y="2063976"/>
              <a:ext cx="71438" cy="30163"/>
            </a:xfrm>
            <a:custGeom>
              <a:avLst/>
              <a:gdLst>
                <a:gd name="T0" fmla="*/ 2147483647 w 23"/>
                <a:gd name="T1" fmla="*/ 2147483647 h 10"/>
                <a:gd name="T2" fmla="*/ 0 w 23"/>
                <a:gd name="T3" fmla="*/ 0 h 10"/>
                <a:gd name="T4" fmla="*/ 0 w 23"/>
                <a:gd name="T5" fmla="*/ 2147483647 h 10"/>
                <a:gd name="T6" fmla="*/ 2147483647 w 23"/>
                <a:gd name="T7" fmla="*/ 2147483647 h 10"/>
                <a:gd name="T8" fmla="*/ 2147483647 w 23"/>
                <a:gd name="T9" fmla="*/ 2147483647 h 10"/>
                <a:gd name="T10" fmla="*/ 2147483647 w 23"/>
                <a:gd name="T11" fmla="*/ 0 h 10"/>
                <a:gd name="T12" fmla="*/ 2147483647 w 2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11" y="5"/>
                  </a:moveTo>
                  <a:cubicBezTo>
                    <a:pt x="5" y="5"/>
                    <a:pt x="0" y="3"/>
                    <a:pt x="0" y="0"/>
                  </a:cubicBezTo>
                  <a:cubicBezTo>
                    <a:pt x="0" y="6"/>
                    <a:pt x="0" y="6"/>
                    <a:pt x="0" y="6"/>
                  </a:cubicBezTo>
                  <a:cubicBezTo>
                    <a:pt x="0" y="8"/>
                    <a:pt x="5" y="10"/>
                    <a:pt x="11" y="10"/>
                  </a:cubicBezTo>
                  <a:cubicBezTo>
                    <a:pt x="18" y="10"/>
                    <a:pt x="23" y="8"/>
                    <a:pt x="23" y="6"/>
                  </a:cubicBezTo>
                  <a:cubicBezTo>
                    <a:pt x="23" y="0"/>
                    <a:pt x="23" y="0"/>
                    <a:pt x="23" y="0"/>
                  </a:cubicBezTo>
                  <a:cubicBezTo>
                    <a:pt x="23" y="3"/>
                    <a:pt x="18"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8" name="Freeform 237"/>
            <p:cNvSpPr>
              <a:spLocks/>
            </p:cNvSpPr>
            <p:nvPr/>
          </p:nvSpPr>
          <p:spPr bwMode="auto">
            <a:xfrm>
              <a:off x="4582090" y="2041751"/>
              <a:ext cx="71438" cy="31750"/>
            </a:xfrm>
            <a:custGeom>
              <a:avLst/>
              <a:gdLst>
                <a:gd name="T0" fmla="*/ 2147483647 w 23"/>
                <a:gd name="T1" fmla="*/ 2147483647 h 10"/>
                <a:gd name="T2" fmla="*/ 0 w 23"/>
                <a:gd name="T3" fmla="*/ 0 h 10"/>
                <a:gd name="T4" fmla="*/ 0 w 23"/>
                <a:gd name="T5" fmla="*/ 2147483647 h 10"/>
                <a:gd name="T6" fmla="*/ 2147483647 w 23"/>
                <a:gd name="T7" fmla="*/ 2147483647 h 10"/>
                <a:gd name="T8" fmla="*/ 2147483647 w 23"/>
                <a:gd name="T9" fmla="*/ 2147483647 h 10"/>
                <a:gd name="T10" fmla="*/ 2147483647 w 23"/>
                <a:gd name="T11" fmla="*/ 0 h 10"/>
                <a:gd name="T12" fmla="*/ 2147483647 w 2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11" y="5"/>
                  </a:moveTo>
                  <a:cubicBezTo>
                    <a:pt x="5" y="5"/>
                    <a:pt x="0" y="3"/>
                    <a:pt x="0" y="0"/>
                  </a:cubicBezTo>
                  <a:cubicBezTo>
                    <a:pt x="0" y="6"/>
                    <a:pt x="0" y="6"/>
                    <a:pt x="0" y="6"/>
                  </a:cubicBezTo>
                  <a:cubicBezTo>
                    <a:pt x="0" y="8"/>
                    <a:pt x="5" y="10"/>
                    <a:pt x="11" y="10"/>
                  </a:cubicBezTo>
                  <a:cubicBezTo>
                    <a:pt x="18" y="10"/>
                    <a:pt x="23" y="8"/>
                    <a:pt x="23" y="6"/>
                  </a:cubicBezTo>
                  <a:cubicBezTo>
                    <a:pt x="23" y="0"/>
                    <a:pt x="23" y="0"/>
                    <a:pt x="23" y="0"/>
                  </a:cubicBezTo>
                  <a:cubicBezTo>
                    <a:pt x="23" y="3"/>
                    <a:pt x="18"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9" name="Freeform 238"/>
            <p:cNvSpPr>
              <a:spLocks noEditPoints="1"/>
            </p:cNvSpPr>
            <p:nvPr/>
          </p:nvSpPr>
          <p:spPr bwMode="auto">
            <a:xfrm>
              <a:off x="4582090" y="2008413"/>
              <a:ext cx="71438" cy="46038"/>
            </a:xfrm>
            <a:custGeom>
              <a:avLst/>
              <a:gdLst>
                <a:gd name="T0" fmla="*/ 2147483647 w 23"/>
                <a:gd name="T1" fmla="*/ 0 h 15"/>
                <a:gd name="T2" fmla="*/ 0 w 23"/>
                <a:gd name="T3" fmla="*/ 2147483647 h 15"/>
                <a:gd name="T4" fmla="*/ 0 w 23"/>
                <a:gd name="T5" fmla="*/ 2147483647 h 15"/>
                <a:gd name="T6" fmla="*/ 0 w 23"/>
                <a:gd name="T7" fmla="*/ 2147483647 h 15"/>
                <a:gd name="T8" fmla="*/ 2147483647 w 23"/>
                <a:gd name="T9" fmla="*/ 2147483647 h 15"/>
                <a:gd name="T10" fmla="*/ 2147483647 w 23"/>
                <a:gd name="T11" fmla="*/ 2147483647 h 15"/>
                <a:gd name="T12" fmla="*/ 2147483647 w 23"/>
                <a:gd name="T13" fmla="*/ 2147483647 h 15"/>
                <a:gd name="T14" fmla="*/ 2147483647 w 23"/>
                <a:gd name="T15" fmla="*/ 0 h 15"/>
                <a:gd name="T16" fmla="*/ 2147483647 w 23"/>
                <a:gd name="T17" fmla="*/ 2147483647 h 15"/>
                <a:gd name="T18" fmla="*/ 0 w 23"/>
                <a:gd name="T19" fmla="*/ 2147483647 h 15"/>
                <a:gd name="T20" fmla="*/ 2147483647 w 23"/>
                <a:gd name="T21" fmla="*/ 0 h 15"/>
                <a:gd name="T22" fmla="*/ 2147483647 w 23"/>
                <a:gd name="T23" fmla="*/ 2147483647 h 15"/>
                <a:gd name="T24" fmla="*/ 2147483647 w 23"/>
                <a:gd name="T25" fmla="*/ 214748364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5">
                  <a:moveTo>
                    <a:pt x="11" y="0"/>
                  </a:moveTo>
                  <a:cubicBezTo>
                    <a:pt x="5" y="0"/>
                    <a:pt x="0" y="2"/>
                    <a:pt x="0" y="4"/>
                  </a:cubicBezTo>
                  <a:cubicBezTo>
                    <a:pt x="0" y="4"/>
                    <a:pt x="0" y="4"/>
                    <a:pt x="0" y="4"/>
                  </a:cubicBezTo>
                  <a:cubicBezTo>
                    <a:pt x="0" y="10"/>
                    <a:pt x="0" y="10"/>
                    <a:pt x="0" y="10"/>
                  </a:cubicBezTo>
                  <a:cubicBezTo>
                    <a:pt x="0" y="12"/>
                    <a:pt x="5" y="15"/>
                    <a:pt x="11" y="15"/>
                  </a:cubicBezTo>
                  <a:cubicBezTo>
                    <a:pt x="18" y="15"/>
                    <a:pt x="23" y="12"/>
                    <a:pt x="23" y="10"/>
                  </a:cubicBezTo>
                  <a:cubicBezTo>
                    <a:pt x="23" y="4"/>
                    <a:pt x="23" y="4"/>
                    <a:pt x="23" y="4"/>
                  </a:cubicBezTo>
                  <a:cubicBezTo>
                    <a:pt x="23" y="2"/>
                    <a:pt x="18" y="0"/>
                    <a:pt x="11" y="0"/>
                  </a:cubicBezTo>
                  <a:close/>
                  <a:moveTo>
                    <a:pt x="11" y="9"/>
                  </a:moveTo>
                  <a:cubicBezTo>
                    <a:pt x="5" y="9"/>
                    <a:pt x="0" y="7"/>
                    <a:pt x="0" y="4"/>
                  </a:cubicBezTo>
                  <a:cubicBezTo>
                    <a:pt x="0" y="2"/>
                    <a:pt x="5" y="0"/>
                    <a:pt x="11" y="0"/>
                  </a:cubicBezTo>
                  <a:cubicBezTo>
                    <a:pt x="17" y="0"/>
                    <a:pt x="23" y="2"/>
                    <a:pt x="23" y="4"/>
                  </a:cubicBezTo>
                  <a:cubicBezTo>
                    <a:pt x="23" y="7"/>
                    <a:pt x="17" y="9"/>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50" name="Freeform 239"/>
            <p:cNvSpPr>
              <a:spLocks noEditPoints="1"/>
            </p:cNvSpPr>
            <p:nvPr/>
          </p:nvSpPr>
          <p:spPr bwMode="auto">
            <a:xfrm>
              <a:off x="4585265" y="2008413"/>
              <a:ext cx="65088" cy="23813"/>
            </a:xfrm>
            <a:custGeom>
              <a:avLst/>
              <a:gdLst>
                <a:gd name="T0" fmla="*/ 2147483647 w 21"/>
                <a:gd name="T1" fmla="*/ 0 h 8"/>
                <a:gd name="T2" fmla="*/ 0 w 21"/>
                <a:gd name="T3" fmla="*/ 2147483647 h 8"/>
                <a:gd name="T4" fmla="*/ 2147483647 w 21"/>
                <a:gd name="T5" fmla="*/ 2147483647 h 8"/>
                <a:gd name="T6" fmla="*/ 2147483647 w 21"/>
                <a:gd name="T7" fmla="*/ 2147483647 h 8"/>
                <a:gd name="T8" fmla="*/ 2147483647 w 21"/>
                <a:gd name="T9" fmla="*/ 0 h 8"/>
                <a:gd name="T10" fmla="*/ 2147483647 w 21"/>
                <a:gd name="T11" fmla="*/ 2147483647 h 8"/>
                <a:gd name="T12" fmla="*/ 2147483647 w 21"/>
                <a:gd name="T13" fmla="*/ 2147483647 h 8"/>
                <a:gd name="T14" fmla="*/ 2147483647 w 21"/>
                <a:gd name="T15" fmla="*/ 2147483647 h 8"/>
                <a:gd name="T16" fmla="*/ 2147483647 w 21"/>
                <a:gd name="T17" fmla="*/ 2147483647 h 8"/>
                <a:gd name="T18" fmla="*/ 2147483647 w 21"/>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8">
                  <a:moveTo>
                    <a:pt x="10" y="0"/>
                  </a:moveTo>
                  <a:cubicBezTo>
                    <a:pt x="4" y="0"/>
                    <a:pt x="0" y="2"/>
                    <a:pt x="0" y="4"/>
                  </a:cubicBezTo>
                  <a:cubicBezTo>
                    <a:pt x="0" y="7"/>
                    <a:pt x="4" y="8"/>
                    <a:pt x="10" y="8"/>
                  </a:cubicBezTo>
                  <a:cubicBezTo>
                    <a:pt x="16" y="8"/>
                    <a:pt x="21" y="7"/>
                    <a:pt x="21" y="4"/>
                  </a:cubicBezTo>
                  <a:cubicBezTo>
                    <a:pt x="21" y="2"/>
                    <a:pt x="16" y="0"/>
                    <a:pt x="10" y="0"/>
                  </a:cubicBezTo>
                  <a:close/>
                  <a:moveTo>
                    <a:pt x="10" y="8"/>
                  </a:moveTo>
                  <a:cubicBezTo>
                    <a:pt x="5" y="8"/>
                    <a:pt x="1" y="6"/>
                    <a:pt x="1" y="4"/>
                  </a:cubicBezTo>
                  <a:cubicBezTo>
                    <a:pt x="1" y="2"/>
                    <a:pt x="5" y="1"/>
                    <a:pt x="10" y="1"/>
                  </a:cubicBezTo>
                  <a:cubicBezTo>
                    <a:pt x="15" y="1"/>
                    <a:pt x="19" y="2"/>
                    <a:pt x="19" y="4"/>
                  </a:cubicBezTo>
                  <a:cubicBezTo>
                    <a:pt x="19" y="6"/>
                    <a:pt x="15"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51" name="Rectangle 240"/>
            <p:cNvSpPr>
              <a:spLocks noChangeArrowheads="1"/>
            </p:cNvSpPr>
            <p:nvPr/>
          </p:nvSpPr>
          <p:spPr bwMode="auto">
            <a:xfrm>
              <a:off x="4615428" y="1989363"/>
              <a:ext cx="31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152" name="Rectangle 241"/>
            <p:cNvSpPr>
              <a:spLocks noChangeArrowheads="1"/>
            </p:cNvSpPr>
            <p:nvPr/>
          </p:nvSpPr>
          <p:spPr bwMode="auto">
            <a:xfrm>
              <a:off x="4615428" y="2097312"/>
              <a:ext cx="31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grpSp>
      <p:sp>
        <p:nvSpPr>
          <p:cNvPr id="164" name="Rectangle 163">
            <a:extLst>
              <a:ext uri="{FF2B5EF4-FFF2-40B4-BE49-F238E27FC236}">
                <a16:creationId xmlns:a16="http://schemas.microsoft.com/office/drawing/2014/main" id="{E380F246-8271-4D42-A9FF-5A43478BA28A}"/>
              </a:ext>
            </a:extLst>
          </p:cNvPr>
          <p:cNvSpPr/>
          <p:nvPr/>
        </p:nvSpPr>
        <p:spPr>
          <a:xfrm>
            <a:off x="4910181" y="1894226"/>
            <a:ext cx="1211170" cy="6375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730" dirty="0">
              <a:solidFill>
                <a:prstClr val="white"/>
              </a:solidFill>
              <a:latin typeface="Trebuchet MS"/>
            </a:endParaRPr>
          </a:p>
        </p:txBody>
      </p:sp>
      <p:sp>
        <p:nvSpPr>
          <p:cNvPr id="161" name="Rectangle 160">
            <a:extLst>
              <a:ext uri="{FF2B5EF4-FFF2-40B4-BE49-F238E27FC236}">
                <a16:creationId xmlns:a16="http://schemas.microsoft.com/office/drawing/2014/main" id="{719BA1C9-60BF-463A-86EC-8069799EF9B3}"/>
              </a:ext>
            </a:extLst>
          </p:cNvPr>
          <p:cNvSpPr/>
          <p:nvPr/>
        </p:nvSpPr>
        <p:spPr>
          <a:xfrm>
            <a:off x="4506873" y="1343770"/>
            <a:ext cx="2017787" cy="550453"/>
          </a:xfrm>
          <a:prstGeom prst="rect">
            <a:avLst/>
          </a:prstGeom>
          <a:solidFill>
            <a:schemeClr val="accent1">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ctr" anchorCtr="0" forceAA="0" compatLnSpc="1">
            <a:prstTxWarp prst="textNoShape">
              <a:avLst/>
            </a:prstTxWarp>
            <a:noAutofit/>
          </a:bodyPr>
          <a:lstStyle/>
          <a:p>
            <a:pPr algn="ctr" defTabSz="659163">
              <a:defRPr/>
            </a:pPr>
            <a:r>
              <a:rPr lang="en-US" sz="1000" dirty="0">
                <a:solidFill>
                  <a:schemeClr val="tx1"/>
                </a:solidFill>
                <a:latin typeface="Trebuchet MS"/>
              </a:rPr>
              <a:t>Experience in running enterprise Apps and SaaS</a:t>
            </a:r>
          </a:p>
        </p:txBody>
      </p:sp>
      <p:sp>
        <p:nvSpPr>
          <p:cNvPr id="171" name="Rectangle 170">
            <a:extLst>
              <a:ext uri="{FF2B5EF4-FFF2-40B4-BE49-F238E27FC236}">
                <a16:creationId xmlns:a16="http://schemas.microsoft.com/office/drawing/2014/main" id="{6826E563-D588-4908-8B92-2DDA7C912B71}"/>
              </a:ext>
            </a:extLst>
          </p:cNvPr>
          <p:cNvSpPr/>
          <p:nvPr/>
        </p:nvSpPr>
        <p:spPr>
          <a:xfrm>
            <a:off x="4506873" y="2553170"/>
            <a:ext cx="2017787" cy="1641516"/>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t" anchorCtr="0" forceAA="0" compatLnSpc="1">
            <a:prstTxWarp prst="textNoShape">
              <a:avLst/>
            </a:prstTxWarp>
            <a:noAutofit/>
          </a:bodyPr>
          <a:lstStyle/>
          <a:p>
            <a:pPr algn="ctr" defTabSz="659163">
              <a:defRPr/>
            </a:pPr>
            <a:r>
              <a:rPr lang="en-US" sz="1000" b="1" dirty="0">
                <a:solidFill>
                  <a:srgbClr val="595959"/>
                </a:solidFill>
                <a:latin typeface="Trebuchet MS"/>
              </a:rPr>
              <a:t>APPLICATION &amp; PLATFORM SERVICES</a:t>
            </a:r>
          </a:p>
          <a:p>
            <a:pPr marL="92075" indent="-92075" defTabSz="659163">
              <a:spcBef>
                <a:spcPts val="96"/>
              </a:spcBef>
              <a:buFont typeface="Arial" panose="020B0604020202020204" pitchFamily="34" charset="0"/>
              <a:buChar char="•"/>
              <a:defRPr/>
            </a:pPr>
            <a:r>
              <a:rPr lang="en-IN" sz="800" dirty="0">
                <a:solidFill>
                  <a:srgbClr val="595959"/>
                </a:solidFill>
                <a:latin typeface="Trebuchet MS"/>
              </a:rPr>
              <a:t>Design and implementation of SaaS (ForumNXT, SFFNxt, iTest, LMS)</a:t>
            </a:r>
          </a:p>
          <a:p>
            <a:pPr marL="92075" indent="-92075" defTabSz="659163">
              <a:spcBef>
                <a:spcPts val="96"/>
              </a:spcBef>
              <a:buFont typeface="Arial" panose="020B0604020202020204" pitchFamily="34" charset="0"/>
              <a:buChar char="•"/>
              <a:defRPr/>
            </a:pPr>
            <a:r>
              <a:rPr lang="en-IN" sz="800" dirty="0">
                <a:solidFill>
                  <a:srgbClr val="595959"/>
                </a:solidFill>
                <a:latin typeface="Trebuchet MS"/>
              </a:rPr>
              <a:t>Implementation of enterprise apps (S4HANA, O365, Dynamics CRM)</a:t>
            </a:r>
            <a:endParaRPr lang="fr-FR" sz="800" dirty="0">
              <a:solidFill>
                <a:srgbClr val="595959"/>
              </a:solidFill>
              <a:latin typeface="Trebuchet MS"/>
            </a:endParaRPr>
          </a:p>
          <a:p>
            <a:pPr marL="92075" indent="-92075" defTabSz="659163">
              <a:spcBef>
                <a:spcPts val="96"/>
              </a:spcBef>
              <a:buFont typeface="Arial" panose="020B0604020202020204" pitchFamily="34" charset="0"/>
              <a:buChar char="•"/>
              <a:defRPr/>
            </a:pPr>
            <a:r>
              <a:rPr lang="en-IN" sz="800" dirty="0">
                <a:solidFill>
                  <a:srgbClr val="595959"/>
                </a:solidFill>
                <a:latin typeface="Trebuchet MS"/>
              </a:rPr>
              <a:t>Application migration: on-prem to Cloud</a:t>
            </a:r>
          </a:p>
          <a:p>
            <a:pPr marL="92075" indent="-92075" defTabSz="659163">
              <a:spcBef>
                <a:spcPts val="96"/>
              </a:spcBef>
              <a:buFont typeface="Arial" panose="020B0604020202020204" pitchFamily="34" charset="0"/>
              <a:buChar char="•"/>
              <a:defRPr/>
            </a:pPr>
            <a:r>
              <a:rPr lang="en-US" sz="800" dirty="0">
                <a:solidFill>
                  <a:srgbClr val="595959"/>
                </a:solidFill>
                <a:latin typeface="Trebuchet MS"/>
              </a:rPr>
              <a:t>A</a:t>
            </a:r>
            <a:r>
              <a:rPr lang="en-IN" sz="800" dirty="0">
                <a:solidFill>
                  <a:srgbClr val="595959"/>
                </a:solidFill>
                <a:latin typeface="Trebuchet MS"/>
              </a:rPr>
              <a:t>pp modernisation</a:t>
            </a:r>
          </a:p>
          <a:p>
            <a:pPr marL="92075" indent="-92075" defTabSz="659163">
              <a:spcBef>
                <a:spcPts val="96"/>
              </a:spcBef>
              <a:buFont typeface="Arial" panose="020B0604020202020204" pitchFamily="34" charset="0"/>
              <a:buChar char="•"/>
              <a:defRPr/>
            </a:pPr>
            <a:r>
              <a:rPr lang="en-US" sz="800" dirty="0">
                <a:solidFill>
                  <a:srgbClr val="595959"/>
                </a:solidFill>
                <a:latin typeface="Trebuchet MS"/>
              </a:rPr>
              <a:t>B</a:t>
            </a:r>
            <a:r>
              <a:rPr lang="en-IN" sz="800" dirty="0">
                <a:solidFill>
                  <a:srgbClr val="595959"/>
                </a:solidFill>
                <a:latin typeface="Trebuchet MS"/>
              </a:rPr>
              <a:t>ig data and Analytics</a:t>
            </a:r>
          </a:p>
          <a:p>
            <a:pPr marL="164787" indent="-164787" defTabSz="659163">
              <a:spcBef>
                <a:spcPts val="96"/>
              </a:spcBef>
              <a:buFont typeface="Wingdings" panose="05000000000000000000" pitchFamily="2" charset="2"/>
              <a:buChar char="§"/>
              <a:defRPr/>
            </a:pPr>
            <a:endParaRPr lang="en-IN" sz="770" dirty="0">
              <a:solidFill>
                <a:srgbClr val="595959"/>
              </a:solidFill>
              <a:latin typeface="Trebuchet MS"/>
            </a:endParaRPr>
          </a:p>
        </p:txBody>
      </p:sp>
      <p:grpSp>
        <p:nvGrpSpPr>
          <p:cNvPr id="8" name="Group 1052"/>
          <p:cNvGrpSpPr>
            <a:grpSpLocks/>
          </p:cNvGrpSpPr>
          <p:nvPr/>
        </p:nvGrpSpPr>
        <p:grpSpPr bwMode="auto">
          <a:xfrm>
            <a:off x="5296757" y="2010040"/>
            <a:ext cx="412256" cy="405884"/>
            <a:chOff x="4714875" y="2174876"/>
            <a:chExt cx="1016000" cy="1030288"/>
          </a:xfrm>
          <a:solidFill>
            <a:schemeClr val="bg1"/>
          </a:solidFill>
        </p:grpSpPr>
        <p:sp>
          <p:nvSpPr>
            <p:cNvPr id="92" name="Freeform 47"/>
            <p:cNvSpPr>
              <a:spLocks noEditPoints="1"/>
            </p:cNvSpPr>
            <p:nvPr/>
          </p:nvSpPr>
          <p:spPr bwMode="auto">
            <a:xfrm>
              <a:off x="4714875" y="2324101"/>
              <a:ext cx="539750" cy="566738"/>
            </a:xfrm>
            <a:custGeom>
              <a:avLst/>
              <a:gdLst>
                <a:gd name="T0" fmla="*/ 2147483647 w 340"/>
                <a:gd name="T1" fmla="*/ 2147483647 h 357"/>
                <a:gd name="T2" fmla="*/ 2147483647 w 340"/>
                <a:gd name="T3" fmla="*/ 2147483647 h 357"/>
                <a:gd name="T4" fmla="*/ 2147483647 w 340"/>
                <a:gd name="T5" fmla="*/ 2147483647 h 357"/>
                <a:gd name="T6" fmla="*/ 2147483647 w 340"/>
                <a:gd name="T7" fmla="*/ 2147483647 h 357"/>
                <a:gd name="T8" fmla="*/ 2147483647 w 340"/>
                <a:gd name="T9" fmla="*/ 2147483647 h 357"/>
                <a:gd name="T10" fmla="*/ 2147483647 w 340"/>
                <a:gd name="T11" fmla="*/ 2147483647 h 357"/>
                <a:gd name="T12" fmla="*/ 2147483647 w 340"/>
                <a:gd name="T13" fmla="*/ 2147483647 h 357"/>
                <a:gd name="T14" fmla="*/ 2147483647 w 340"/>
                <a:gd name="T15" fmla="*/ 2147483647 h 357"/>
                <a:gd name="T16" fmla="*/ 2147483647 w 340"/>
                <a:gd name="T17" fmla="*/ 2147483647 h 357"/>
                <a:gd name="T18" fmla="*/ 2147483647 w 340"/>
                <a:gd name="T19" fmla="*/ 2147483647 h 357"/>
                <a:gd name="T20" fmla="*/ 2147483647 w 340"/>
                <a:gd name="T21" fmla="*/ 2147483647 h 357"/>
                <a:gd name="T22" fmla="*/ 2147483647 w 340"/>
                <a:gd name="T23" fmla="*/ 2147483647 h 357"/>
                <a:gd name="T24" fmla="*/ 2147483647 w 340"/>
                <a:gd name="T25" fmla="*/ 2147483647 h 357"/>
                <a:gd name="T26" fmla="*/ 2147483647 w 340"/>
                <a:gd name="T27" fmla="*/ 2147483647 h 357"/>
                <a:gd name="T28" fmla="*/ 2147483647 w 340"/>
                <a:gd name="T29" fmla="*/ 2147483647 h 357"/>
                <a:gd name="T30" fmla="*/ 2147483647 w 340"/>
                <a:gd name="T31" fmla="*/ 2147483647 h 357"/>
                <a:gd name="T32" fmla="*/ 2147483647 w 340"/>
                <a:gd name="T33" fmla="*/ 2147483647 h 357"/>
                <a:gd name="T34" fmla="*/ 2147483647 w 340"/>
                <a:gd name="T35" fmla="*/ 2147483647 h 357"/>
                <a:gd name="T36" fmla="*/ 2147483647 w 340"/>
                <a:gd name="T37" fmla="*/ 2147483647 h 357"/>
                <a:gd name="T38" fmla="*/ 2147483647 w 340"/>
                <a:gd name="T39" fmla="*/ 2147483647 h 357"/>
                <a:gd name="T40" fmla="*/ 2147483647 w 340"/>
                <a:gd name="T41" fmla="*/ 2147483647 h 357"/>
                <a:gd name="T42" fmla="*/ 2147483647 w 340"/>
                <a:gd name="T43" fmla="*/ 2147483647 h 357"/>
                <a:gd name="T44" fmla="*/ 2147483647 w 340"/>
                <a:gd name="T45" fmla="*/ 2147483647 h 357"/>
                <a:gd name="T46" fmla="*/ 2147483647 w 340"/>
                <a:gd name="T47" fmla="*/ 2147483647 h 357"/>
                <a:gd name="T48" fmla="*/ 2147483647 w 340"/>
                <a:gd name="T49" fmla="*/ 2147483647 h 357"/>
                <a:gd name="T50" fmla="*/ 2147483647 w 340"/>
                <a:gd name="T51" fmla="*/ 0 h 357"/>
                <a:gd name="T52" fmla="*/ 0 w 340"/>
                <a:gd name="T53" fmla="*/ 2147483647 h 357"/>
                <a:gd name="T54" fmla="*/ 2147483647 w 340"/>
                <a:gd name="T55" fmla="*/ 2147483647 h 357"/>
                <a:gd name="T56" fmla="*/ 2147483647 w 340"/>
                <a:gd name="T57" fmla="*/ 2147483647 h 357"/>
                <a:gd name="T58" fmla="*/ 2147483647 w 340"/>
                <a:gd name="T59" fmla="*/ 2147483647 h 357"/>
                <a:gd name="T60" fmla="*/ 2147483647 w 340"/>
                <a:gd name="T61" fmla="*/ 2147483647 h 357"/>
                <a:gd name="T62" fmla="*/ 2147483647 w 340"/>
                <a:gd name="T63" fmla="*/ 2147483647 h 357"/>
                <a:gd name="T64" fmla="*/ 2147483647 w 340"/>
                <a:gd name="T65" fmla="*/ 2147483647 h 357"/>
                <a:gd name="T66" fmla="*/ 2147483647 w 340"/>
                <a:gd name="T67" fmla="*/ 2147483647 h 357"/>
                <a:gd name="T68" fmla="*/ 2147483647 w 340"/>
                <a:gd name="T69" fmla="*/ 2147483647 h 357"/>
                <a:gd name="T70" fmla="*/ 2147483647 w 340"/>
                <a:gd name="T71" fmla="*/ 2147483647 h 357"/>
                <a:gd name="T72" fmla="*/ 2147483647 w 340"/>
                <a:gd name="T73" fmla="*/ 2147483647 h 357"/>
                <a:gd name="T74" fmla="*/ 2147483647 w 340"/>
                <a:gd name="T75" fmla="*/ 2147483647 h 357"/>
                <a:gd name="T76" fmla="*/ 2147483647 w 340"/>
                <a:gd name="T77" fmla="*/ 2147483647 h 3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357">
                  <a:moveTo>
                    <a:pt x="300" y="303"/>
                  </a:moveTo>
                  <a:lnTo>
                    <a:pt x="40" y="303"/>
                  </a:lnTo>
                  <a:lnTo>
                    <a:pt x="40" y="321"/>
                  </a:lnTo>
                  <a:lnTo>
                    <a:pt x="16" y="321"/>
                  </a:lnTo>
                  <a:lnTo>
                    <a:pt x="16" y="357"/>
                  </a:lnTo>
                  <a:lnTo>
                    <a:pt x="323" y="357"/>
                  </a:lnTo>
                  <a:lnTo>
                    <a:pt x="323" y="321"/>
                  </a:lnTo>
                  <a:lnTo>
                    <a:pt x="300" y="321"/>
                  </a:lnTo>
                  <a:lnTo>
                    <a:pt x="300" y="303"/>
                  </a:lnTo>
                  <a:close/>
                  <a:moveTo>
                    <a:pt x="151" y="149"/>
                  </a:moveTo>
                  <a:lnTo>
                    <a:pt x="151" y="296"/>
                  </a:lnTo>
                  <a:lnTo>
                    <a:pt x="189" y="296"/>
                  </a:lnTo>
                  <a:lnTo>
                    <a:pt x="189" y="149"/>
                  </a:lnTo>
                  <a:lnTo>
                    <a:pt x="151" y="149"/>
                  </a:lnTo>
                  <a:close/>
                  <a:moveTo>
                    <a:pt x="56" y="149"/>
                  </a:moveTo>
                  <a:lnTo>
                    <a:pt x="56" y="296"/>
                  </a:lnTo>
                  <a:lnTo>
                    <a:pt x="94" y="296"/>
                  </a:lnTo>
                  <a:lnTo>
                    <a:pt x="94" y="149"/>
                  </a:lnTo>
                  <a:lnTo>
                    <a:pt x="56" y="149"/>
                  </a:lnTo>
                  <a:close/>
                  <a:moveTo>
                    <a:pt x="243" y="149"/>
                  </a:moveTo>
                  <a:lnTo>
                    <a:pt x="243" y="296"/>
                  </a:lnTo>
                  <a:lnTo>
                    <a:pt x="283" y="296"/>
                  </a:lnTo>
                  <a:lnTo>
                    <a:pt x="283" y="149"/>
                  </a:lnTo>
                  <a:lnTo>
                    <a:pt x="243" y="149"/>
                  </a:lnTo>
                  <a:close/>
                  <a:moveTo>
                    <a:pt x="340" y="107"/>
                  </a:moveTo>
                  <a:lnTo>
                    <a:pt x="170" y="0"/>
                  </a:lnTo>
                  <a:lnTo>
                    <a:pt x="0" y="107"/>
                  </a:lnTo>
                  <a:lnTo>
                    <a:pt x="7" y="128"/>
                  </a:lnTo>
                  <a:lnTo>
                    <a:pt x="40" y="128"/>
                  </a:lnTo>
                  <a:lnTo>
                    <a:pt x="40" y="142"/>
                  </a:lnTo>
                  <a:lnTo>
                    <a:pt x="300" y="142"/>
                  </a:lnTo>
                  <a:lnTo>
                    <a:pt x="300" y="128"/>
                  </a:lnTo>
                  <a:lnTo>
                    <a:pt x="333" y="128"/>
                  </a:lnTo>
                  <a:lnTo>
                    <a:pt x="340" y="107"/>
                  </a:lnTo>
                  <a:close/>
                  <a:moveTo>
                    <a:pt x="52" y="104"/>
                  </a:moveTo>
                  <a:lnTo>
                    <a:pt x="170" y="29"/>
                  </a:lnTo>
                  <a:lnTo>
                    <a:pt x="288" y="104"/>
                  </a:ln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93" name="Freeform 48"/>
            <p:cNvSpPr>
              <a:spLocks/>
            </p:cNvSpPr>
            <p:nvPr/>
          </p:nvSpPr>
          <p:spPr bwMode="auto">
            <a:xfrm>
              <a:off x="5262563" y="2466976"/>
              <a:ext cx="322263" cy="239713"/>
            </a:xfrm>
            <a:custGeom>
              <a:avLst/>
              <a:gdLst>
                <a:gd name="T0" fmla="*/ 2147483647 w 203"/>
                <a:gd name="T1" fmla="*/ 2147483647 h 151"/>
                <a:gd name="T2" fmla="*/ 2147483647 w 203"/>
                <a:gd name="T3" fmla="*/ 0 h 151"/>
                <a:gd name="T4" fmla="*/ 2147483647 w 203"/>
                <a:gd name="T5" fmla="*/ 2147483647 h 151"/>
                <a:gd name="T6" fmla="*/ 0 w 203"/>
                <a:gd name="T7" fmla="*/ 2147483647 h 151"/>
                <a:gd name="T8" fmla="*/ 0 w 203"/>
                <a:gd name="T9" fmla="*/ 2147483647 h 151"/>
                <a:gd name="T10" fmla="*/ 2147483647 w 203"/>
                <a:gd name="T11" fmla="*/ 2147483647 h 151"/>
                <a:gd name="T12" fmla="*/ 2147483647 w 203"/>
                <a:gd name="T13" fmla="*/ 2147483647 h 151"/>
                <a:gd name="T14" fmla="*/ 2147483647 w 203"/>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51">
                  <a:moveTo>
                    <a:pt x="203" y="76"/>
                  </a:moveTo>
                  <a:lnTo>
                    <a:pt x="118" y="0"/>
                  </a:lnTo>
                  <a:lnTo>
                    <a:pt x="118" y="38"/>
                  </a:lnTo>
                  <a:lnTo>
                    <a:pt x="0" y="38"/>
                  </a:lnTo>
                  <a:lnTo>
                    <a:pt x="0" y="113"/>
                  </a:lnTo>
                  <a:lnTo>
                    <a:pt x="118" y="113"/>
                  </a:lnTo>
                  <a:lnTo>
                    <a:pt x="118" y="151"/>
                  </a:lnTo>
                  <a:lnTo>
                    <a:pt x="203"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94" name="Freeform 49"/>
            <p:cNvSpPr>
              <a:spLocks/>
            </p:cNvSpPr>
            <p:nvPr/>
          </p:nvSpPr>
          <p:spPr bwMode="auto">
            <a:xfrm>
              <a:off x="5262563" y="2684463"/>
              <a:ext cx="322263" cy="239713"/>
            </a:xfrm>
            <a:custGeom>
              <a:avLst/>
              <a:gdLst>
                <a:gd name="T0" fmla="*/ 0 w 203"/>
                <a:gd name="T1" fmla="*/ 2147483647 h 151"/>
                <a:gd name="T2" fmla="*/ 2147483647 w 203"/>
                <a:gd name="T3" fmla="*/ 2147483647 h 151"/>
                <a:gd name="T4" fmla="*/ 2147483647 w 203"/>
                <a:gd name="T5" fmla="*/ 2147483647 h 151"/>
                <a:gd name="T6" fmla="*/ 2147483647 w 203"/>
                <a:gd name="T7" fmla="*/ 2147483647 h 151"/>
                <a:gd name="T8" fmla="*/ 2147483647 w 203"/>
                <a:gd name="T9" fmla="*/ 2147483647 h 151"/>
                <a:gd name="T10" fmla="*/ 2147483647 w 203"/>
                <a:gd name="T11" fmla="*/ 2147483647 h 151"/>
                <a:gd name="T12" fmla="*/ 2147483647 w 203"/>
                <a:gd name="T13" fmla="*/ 0 h 151"/>
                <a:gd name="T14" fmla="*/ 0 w 203"/>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51">
                  <a:moveTo>
                    <a:pt x="0" y="76"/>
                  </a:moveTo>
                  <a:lnTo>
                    <a:pt x="85" y="151"/>
                  </a:lnTo>
                  <a:lnTo>
                    <a:pt x="85" y="113"/>
                  </a:lnTo>
                  <a:lnTo>
                    <a:pt x="203" y="113"/>
                  </a:lnTo>
                  <a:lnTo>
                    <a:pt x="203" y="38"/>
                  </a:lnTo>
                  <a:lnTo>
                    <a:pt x="85" y="38"/>
                  </a:lnTo>
                  <a:lnTo>
                    <a:pt x="85" y="0"/>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95" name="Freeform 50"/>
            <p:cNvSpPr>
              <a:spLocks noEditPoints="1"/>
            </p:cNvSpPr>
            <p:nvPr/>
          </p:nvSpPr>
          <p:spPr bwMode="auto">
            <a:xfrm>
              <a:off x="5133975" y="2174876"/>
              <a:ext cx="596900" cy="1030288"/>
            </a:xfrm>
            <a:custGeom>
              <a:avLst/>
              <a:gdLst>
                <a:gd name="T0" fmla="*/ 2147483647 w 159"/>
                <a:gd name="T1" fmla="*/ 0 h 275"/>
                <a:gd name="T2" fmla="*/ 2147483647 w 159"/>
                <a:gd name="T3" fmla="*/ 0 h 275"/>
                <a:gd name="T4" fmla="*/ 0 w 159"/>
                <a:gd name="T5" fmla="*/ 2147483647 h 275"/>
                <a:gd name="T6" fmla="*/ 0 w 159"/>
                <a:gd name="T7" fmla="*/ 2147483647 h 275"/>
                <a:gd name="T8" fmla="*/ 2147483647 w 159"/>
                <a:gd name="T9" fmla="*/ 2147483647 h 275"/>
                <a:gd name="T10" fmla="*/ 2147483647 w 159"/>
                <a:gd name="T11" fmla="*/ 2147483647 h 275"/>
                <a:gd name="T12" fmla="*/ 2147483647 w 159"/>
                <a:gd name="T13" fmla="*/ 2147483647 h 275"/>
                <a:gd name="T14" fmla="*/ 2147483647 w 159"/>
                <a:gd name="T15" fmla="*/ 2147483647 h 275"/>
                <a:gd name="T16" fmla="*/ 2147483647 w 159"/>
                <a:gd name="T17" fmla="*/ 2147483647 h 275"/>
                <a:gd name="T18" fmla="*/ 2147483647 w 159"/>
                <a:gd name="T19" fmla="*/ 2147483647 h 275"/>
                <a:gd name="T20" fmla="*/ 2147483647 w 159"/>
                <a:gd name="T21" fmla="*/ 2147483647 h 275"/>
                <a:gd name="T22" fmla="*/ 2147483647 w 159"/>
                <a:gd name="T23" fmla="*/ 2147483647 h 275"/>
                <a:gd name="T24" fmla="*/ 0 w 159"/>
                <a:gd name="T25" fmla="*/ 2147483647 h 275"/>
                <a:gd name="T26" fmla="*/ 0 w 159"/>
                <a:gd name="T27" fmla="*/ 2147483647 h 275"/>
                <a:gd name="T28" fmla="*/ 2147483647 w 159"/>
                <a:gd name="T29" fmla="*/ 2147483647 h 275"/>
                <a:gd name="T30" fmla="*/ 2147483647 w 159"/>
                <a:gd name="T31" fmla="*/ 2147483647 h 275"/>
                <a:gd name="T32" fmla="*/ 2147483647 w 159"/>
                <a:gd name="T33" fmla="*/ 2147483647 h 275"/>
                <a:gd name="T34" fmla="*/ 2147483647 w 159"/>
                <a:gd name="T35" fmla="*/ 2147483647 h 275"/>
                <a:gd name="T36" fmla="*/ 2147483647 w 159"/>
                <a:gd name="T37" fmla="*/ 0 h 275"/>
                <a:gd name="T38" fmla="*/ 2147483647 w 159"/>
                <a:gd name="T39" fmla="*/ 2147483647 h 275"/>
                <a:gd name="T40" fmla="*/ 2147483647 w 159"/>
                <a:gd name="T41" fmla="*/ 2147483647 h 275"/>
                <a:gd name="T42" fmla="*/ 2147483647 w 159"/>
                <a:gd name="T43" fmla="*/ 2147483647 h 275"/>
                <a:gd name="T44" fmla="*/ 2147483647 w 159"/>
                <a:gd name="T45" fmla="*/ 2147483647 h 275"/>
                <a:gd name="T46" fmla="*/ 2147483647 w 159"/>
                <a:gd name="T47" fmla="*/ 2147483647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9" h="275">
                  <a:moveTo>
                    <a:pt x="135" y="0"/>
                  </a:moveTo>
                  <a:cubicBezTo>
                    <a:pt x="24" y="0"/>
                    <a:pt x="24" y="0"/>
                    <a:pt x="24" y="0"/>
                  </a:cubicBezTo>
                  <a:cubicBezTo>
                    <a:pt x="11" y="0"/>
                    <a:pt x="0" y="11"/>
                    <a:pt x="0" y="24"/>
                  </a:cubicBezTo>
                  <a:cubicBezTo>
                    <a:pt x="0" y="51"/>
                    <a:pt x="0" y="51"/>
                    <a:pt x="0" y="51"/>
                  </a:cubicBezTo>
                  <a:cubicBezTo>
                    <a:pt x="12" y="58"/>
                    <a:pt x="12" y="58"/>
                    <a:pt x="12" y="58"/>
                  </a:cubicBezTo>
                  <a:cubicBezTo>
                    <a:pt x="12" y="24"/>
                    <a:pt x="12" y="24"/>
                    <a:pt x="12" y="24"/>
                  </a:cubicBezTo>
                  <a:cubicBezTo>
                    <a:pt x="12" y="24"/>
                    <a:pt x="12" y="23"/>
                    <a:pt x="12" y="22"/>
                  </a:cubicBezTo>
                  <a:cubicBezTo>
                    <a:pt x="147" y="22"/>
                    <a:pt x="147" y="22"/>
                    <a:pt x="147" y="22"/>
                  </a:cubicBezTo>
                  <a:cubicBezTo>
                    <a:pt x="147" y="23"/>
                    <a:pt x="147" y="24"/>
                    <a:pt x="147" y="24"/>
                  </a:cubicBezTo>
                  <a:cubicBezTo>
                    <a:pt x="147" y="236"/>
                    <a:pt x="147" y="236"/>
                    <a:pt x="147" y="236"/>
                  </a:cubicBezTo>
                  <a:cubicBezTo>
                    <a:pt x="12" y="236"/>
                    <a:pt x="12" y="236"/>
                    <a:pt x="12" y="236"/>
                  </a:cubicBezTo>
                  <a:cubicBezTo>
                    <a:pt x="12" y="202"/>
                    <a:pt x="12" y="202"/>
                    <a:pt x="12" y="202"/>
                  </a:cubicBezTo>
                  <a:cubicBezTo>
                    <a:pt x="0" y="202"/>
                    <a:pt x="0" y="202"/>
                    <a:pt x="0" y="202"/>
                  </a:cubicBezTo>
                  <a:cubicBezTo>
                    <a:pt x="0" y="251"/>
                    <a:pt x="0" y="251"/>
                    <a:pt x="0" y="251"/>
                  </a:cubicBezTo>
                  <a:cubicBezTo>
                    <a:pt x="0" y="265"/>
                    <a:pt x="11" y="275"/>
                    <a:pt x="24" y="275"/>
                  </a:cubicBezTo>
                  <a:cubicBezTo>
                    <a:pt x="135" y="275"/>
                    <a:pt x="135" y="275"/>
                    <a:pt x="135" y="275"/>
                  </a:cubicBezTo>
                  <a:cubicBezTo>
                    <a:pt x="148" y="275"/>
                    <a:pt x="159" y="265"/>
                    <a:pt x="159" y="251"/>
                  </a:cubicBezTo>
                  <a:cubicBezTo>
                    <a:pt x="159" y="24"/>
                    <a:pt x="159" y="24"/>
                    <a:pt x="159" y="24"/>
                  </a:cubicBezTo>
                  <a:cubicBezTo>
                    <a:pt x="159" y="11"/>
                    <a:pt x="148" y="0"/>
                    <a:pt x="135" y="0"/>
                  </a:cubicBezTo>
                  <a:close/>
                  <a:moveTo>
                    <a:pt x="80" y="269"/>
                  </a:moveTo>
                  <a:cubicBezTo>
                    <a:pt x="72" y="269"/>
                    <a:pt x="66" y="263"/>
                    <a:pt x="66" y="255"/>
                  </a:cubicBezTo>
                  <a:cubicBezTo>
                    <a:pt x="66" y="247"/>
                    <a:pt x="72" y="241"/>
                    <a:pt x="80" y="241"/>
                  </a:cubicBezTo>
                  <a:cubicBezTo>
                    <a:pt x="87" y="241"/>
                    <a:pt x="94" y="247"/>
                    <a:pt x="94" y="255"/>
                  </a:cubicBezTo>
                  <a:cubicBezTo>
                    <a:pt x="94" y="263"/>
                    <a:pt x="87" y="269"/>
                    <a:pt x="80"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grpSp>
      <p:sp>
        <p:nvSpPr>
          <p:cNvPr id="153" name="Rectangle 152">
            <a:extLst>
              <a:ext uri="{FF2B5EF4-FFF2-40B4-BE49-F238E27FC236}">
                <a16:creationId xmlns:a16="http://schemas.microsoft.com/office/drawing/2014/main" id="{927954AA-7581-4F7B-ABD0-0DC910DEE7D4}"/>
              </a:ext>
            </a:extLst>
          </p:cNvPr>
          <p:cNvSpPr/>
          <p:nvPr/>
        </p:nvSpPr>
        <p:spPr>
          <a:xfrm>
            <a:off x="323850" y="4266475"/>
            <a:ext cx="8496300" cy="282547"/>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r>
              <a:rPr lang="en-IN" sz="961" b="1" dirty="0">
                <a:solidFill>
                  <a:prstClr val="white"/>
                </a:solidFill>
                <a:latin typeface="Trebuchet MS"/>
                <a:cs typeface="Calibri"/>
                <a:sym typeface="Calibri"/>
              </a:rPr>
              <a:t>DC ASSESSMENT, SERVER FARM OPTIMISATION, CLOUD STRATEGY,LICENSE OPTIMISATION (HARDWARE &amp; SOFTWARE), APPLICATION AUDIT </a:t>
            </a:r>
          </a:p>
        </p:txBody>
      </p:sp>
      <p:pic>
        <p:nvPicPr>
          <p:cNvPr id="14" name="Graphic 13" descr="Users">
            <a:extLst>
              <a:ext uri="{FF2B5EF4-FFF2-40B4-BE49-F238E27FC236}">
                <a16:creationId xmlns:a16="http://schemas.microsoft.com/office/drawing/2014/main" id="{AD365A92-4761-4F8F-BE7D-4BF061C04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5365" y="1894224"/>
            <a:ext cx="611129" cy="594782"/>
          </a:xfrm>
          <a:prstGeom prst="rect">
            <a:avLst/>
          </a:prstGeom>
        </p:spPr>
      </p:pic>
      <p:sp>
        <p:nvSpPr>
          <p:cNvPr id="9" name="Rectangle: Rounded Corners 8">
            <a:extLst>
              <a:ext uri="{FF2B5EF4-FFF2-40B4-BE49-F238E27FC236}">
                <a16:creationId xmlns:a16="http://schemas.microsoft.com/office/drawing/2014/main" id="{E2237F48-2A4A-42EF-99DD-DB914ACF82B8}"/>
              </a:ext>
            </a:extLst>
          </p:cNvPr>
          <p:cNvSpPr/>
          <p:nvPr/>
        </p:nvSpPr>
        <p:spPr>
          <a:xfrm>
            <a:off x="2136890" y="870987"/>
            <a:ext cx="2752838" cy="282547"/>
          </a:xfrm>
          <a:prstGeom prst="roundRect">
            <a:avLst>
              <a:gd name="adj" fmla="val 44051"/>
            </a:avLst>
          </a:prstGeom>
          <a:solidFill>
            <a:schemeClr val="accent1">
              <a:lumMod val="75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r>
              <a:rPr lang="en-IN" sz="1200" b="1" dirty="0">
                <a:solidFill>
                  <a:prstClr val="white"/>
                </a:solidFill>
                <a:latin typeface="Trebuchet MS"/>
                <a:cs typeface="Calibri"/>
                <a:sym typeface="Calibri"/>
              </a:rPr>
              <a:t>Data Center-Centric Services</a:t>
            </a:r>
          </a:p>
        </p:txBody>
      </p:sp>
      <p:sp>
        <p:nvSpPr>
          <p:cNvPr id="121" name="Rectangle: Rounded Corners 120">
            <a:extLst>
              <a:ext uri="{FF2B5EF4-FFF2-40B4-BE49-F238E27FC236}">
                <a16:creationId xmlns:a16="http://schemas.microsoft.com/office/drawing/2014/main" id="{408CD357-87FD-41E8-812E-134797BA47FA}"/>
              </a:ext>
            </a:extLst>
          </p:cNvPr>
          <p:cNvSpPr/>
          <p:nvPr/>
        </p:nvSpPr>
        <p:spPr>
          <a:xfrm>
            <a:off x="6779600" y="850790"/>
            <a:ext cx="1976428" cy="282547"/>
          </a:xfrm>
          <a:prstGeom prst="roundRect">
            <a:avLst>
              <a:gd name="adj" fmla="val 46541"/>
            </a:avLst>
          </a:prstGeom>
          <a:solidFill>
            <a:schemeClr val="accent5"/>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r>
              <a:rPr lang="en-IN" sz="1100" b="1" dirty="0">
                <a:solidFill>
                  <a:prstClr val="white"/>
                </a:solidFill>
                <a:latin typeface="Trebuchet MS"/>
                <a:cs typeface="Calibri"/>
                <a:sym typeface="Calibri"/>
              </a:rPr>
              <a:t>End User centric services</a:t>
            </a:r>
          </a:p>
        </p:txBody>
      </p:sp>
    </p:spTree>
    <p:extLst>
      <p:ext uri="{BB962C8B-B14F-4D97-AF65-F5344CB8AC3E}">
        <p14:creationId xmlns:p14="http://schemas.microsoft.com/office/powerpoint/2010/main" val="379321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DAA739-17F0-4F1D-815E-EE52142AC4B2}"/>
              </a:ext>
            </a:extLst>
          </p:cNvPr>
          <p:cNvSpPr>
            <a:spLocks noGrp="1"/>
          </p:cNvSpPr>
          <p:nvPr>
            <p:ph type="body" sz="quarter" idx="11"/>
          </p:nvPr>
        </p:nvSpPr>
        <p:spPr>
          <a:xfrm>
            <a:off x="323850" y="3929321"/>
            <a:ext cx="7662353" cy="1106806"/>
          </a:xfrm>
        </p:spPr>
        <p:txBody>
          <a:bodyPr/>
          <a:lstStyle/>
          <a:p>
            <a:r>
              <a:rPr lang="en-US" dirty="0"/>
              <a:t>Digital Services</a:t>
            </a:r>
            <a:endParaRPr lang="en-IN" dirty="0"/>
          </a:p>
        </p:txBody>
      </p:sp>
    </p:spTree>
    <p:extLst>
      <p:ext uri="{BB962C8B-B14F-4D97-AF65-F5344CB8AC3E}">
        <p14:creationId xmlns:p14="http://schemas.microsoft.com/office/powerpoint/2010/main" val="158536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141">
            <a:extLst>
              <a:ext uri="{FF2B5EF4-FFF2-40B4-BE49-F238E27FC236}">
                <a16:creationId xmlns:a16="http://schemas.microsoft.com/office/drawing/2014/main" id="{2627C372-33E5-435E-A5F8-C8DF49E3F5BC}"/>
              </a:ext>
            </a:extLst>
          </p:cNvPr>
          <p:cNvCxnSpPr>
            <a:stCxn id="22" idx="0"/>
          </p:cNvCxnSpPr>
          <p:nvPr/>
        </p:nvCxnSpPr>
        <p:spPr>
          <a:xfrm rot="5400000" flipH="1" flipV="1">
            <a:off x="2656056" y="1823715"/>
            <a:ext cx="306651" cy="2654299"/>
          </a:xfrm>
          <a:prstGeom prst="bentConnector2">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Elbow Connector 142">
            <a:extLst>
              <a:ext uri="{FF2B5EF4-FFF2-40B4-BE49-F238E27FC236}">
                <a16:creationId xmlns:a16="http://schemas.microsoft.com/office/drawing/2014/main" id="{11EAEDA0-4582-4D88-9150-7B9AEAF635BB}"/>
              </a:ext>
            </a:extLst>
          </p:cNvPr>
          <p:cNvCxnSpPr>
            <a:cxnSpLocks/>
            <a:stCxn id="61" idx="0"/>
          </p:cNvCxnSpPr>
          <p:nvPr/>
        </p:nvCxnSpPr>
        <p:spPr>
          <a:xfrm rot="16200000" flipV="1">
            <a:off x="6258968" y="1757942"/>
            <a:ext cx="177662" cy="2777216"/>
          </a:xfrm>
          <a:prstGeom prst="bentConnector2">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Elbow Connector 99">
            <a:extLst>
              <a:ext uri="{FF2B5EF4-FFF2-40B4-BE49-F238E27FC236}">
                <a16:creationId xmlns:a16="http://schemas.microsoft.com/office/drawing/2014/main" id="{9250029D-3EC0-4B46-99C6-7BF875E8D127}"/>
              </a:ext>
            </a:extLst>
          </p:cNvPr>
          <p:cNvCxnSpPr>
            <a:stCxn id="26" idx="2"/>
          </p:cNvCxnSpPr>
          <p:nvPr/>
        </p:nvCxnSpPr>
        <p:spPr>
          <a:xfrm rot="16200000" flipH="1">
            <a:off x="2630347" y="1201662"/>
            <a:ext cx="358070" cy="2654301"/>
          </a:xfrm>
          <a:prstGeom prst="bentConnector2">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Elbow Connector 140">
            <a:extLst>
              <a:ext uri="{FF2B5EF4-FFF2-40B4-BE49-F238E27FC236}">
                <a16:creationId xmlns:a16="http://schemas.microsoft.com/office/drawing/2014/main" id="{2A0D9BDE-4EA4-4717-A1CE-6CD219459D70}"/>
              </a:ext>
            </a:extLst>
          </p:cNvPr>
          <p:cNvCxnSpPr>
            <a:cxnSpLocks/>
            <a:stCxn id="51" idx="2"/>
          </p:cNvCxnSpPr>
          <p:nvPr/>
        </p:nvCxnSpPr>
        <p:spPr>
          <a:xfrm rot="5400000">
            <a:off x="6183936" y="1180650"/>
            <a:ext cx="347696" cy="2698603"/>
          </a:xfrm>
          <a:prstGeom prst="bentConnector2">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191445-5CD4-4201-B071-C67EA4029D62}"/>
              </a:ext>
            </a:extLst>
          </p:cNvPr>
          <p:cNvCxnSpPr/>
          <p:nvPr/>
        </p:nvCxnSpPr>
        <p:spPr>
          <a:xfrm>
            <a:off x="5482748" y="1504118"/>
            <a:ext cx="0" cy="2703115"/>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CEF761-FB5C-428A-B068-C86BBC4F915B}"/>
              </a:ext>
            </a:extLst>
          </p:cNvPr>
          <p:cNvCxnSpPr/>
          <p:nvPr/>
        </p:nvCxnSpPr>
        <p:spPr>
          <a:xfrm>
            <a:off x="3374308" y="1504118"/>
            <a:ext cx="0" cy="270311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5564A1B-8D11-49AB-965E-C45F3C7B52C9}"/>
              </a:ext>
            </a:extLst>
          </p:cNvPr>
          <p:cNvSpPr>
            <a:spLocks noGrp="1"/>
          </p:cNvSpPr>
          <p:nvPr>
            <p:ph type="title"/>
          </p:nvPr>
        </p:nvSpPr>
        <p:spPr/>
        <p:txBody>
          <a:bodyPr/>
          <a:lstStyle/>
          <a:p>
            <a:r>
              <a:rPr lang="en-US" dirty="0"/>
              <a:t>Sify Cloud enhanced services</a:t>
            </a:r>
            <a:endParaRPr lang="en-IN" dirty="0"/>
          </a:p>
        </p:txBody>
      </p:sp>
      <p:sp>
        <p:nvSpPr>
          <p:cNvPr id="5" name="Rectangle: Rounded Corners 129">
            <a:extLst>
              <a:ext uri="{FF2B5EF4-FFF2-40B4-BE49-F238E27FC236}">
                <a16:creationId xmlns:a16="http://schemas.microsoft.com/office/drawing/2014/main" id="{47C7C09F-81B7-4F3D-9A16-09159492C2D7}"/>
              </a:ext>
            </a:extLst>
          </p:cNvPr>
          <p:cNvSpPr/>
          <p:nvPr/>
        </p:nvSpPr>
        <p:spPr>
          <a:xfrm>
            <a:off x="4626088" y="4098069"/>
            <a:ext cx="1895706"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6" name="Rectangle: Rounded Corners 57">
            <a:extLst>
              <a:ext uri="{FF2B5EF4-FFF2-40B4-BE49-F238E27FC236}">
                <a16:creationId xmlns:a16="http://schemas.microsoft.com/office/drawing/2014/main" id="{2E4A4036-FAD6-4467-9BE2-06EA66B84BDD}"/>
              </a:ext>
            </a:extLst>
          </p:cNvPr>
          <p:cNvSpPr/>
          <p:nvPr/>
        </p:nvSpPr>
        <p:spPr>
          <a:xfrm>
            <a:off x="2502370" y="992210"/>
            <a:ext cx="2082620"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11" name="Rectangle: Rounded Corners 10">
            <a:extLst>
              <a:ext uri="{FF2B5EF4-FFF2-40B4-BE49-F238E27FC236}">
                <a16:creationId xmlns:a16="http://schemas.microsoft.com/office/drawing/2014/main" id="{13F5CCE3-D7BA-4157-BCD6-EF829DA67E5B}"/>
              </a:ext>
            </a:extLst>
          </p:cNvPr>
          <p:cNvSpPr/>
          <p:nvPr/>
        </p:nvSpPr>
        <p:spPr>
          <a:xfrm>
            <a:off x="4634185" y="988515"/>
            <a:ext cx="1895706"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12" name="TextBox 11">
            <a:extLst>
              <a:ext uri="{FF2B5EF4-FFF2-40B4-BE49-F238E27FC236}">
                <a16:creationId xmlns:a16="http://schemas.microsoft.com/office/drawing/2014/main" id="{E9D8A2E5-3787-4F4B-895E-6E2D6B80DD4D}"/>
              </a:ext>
            </a:extLst>
          </p:cNvPr>
          <p:cNvSpPr txBox="1"/>
          <p:nvPr/>
        </p:nvSpPr>
        <p:spPr>
          <a:xfrm>
            <a:off x="3027235" y="1148057"/>
            <a:ext cx="835165" cy="323165"/>
          </a:xfrm>
          <a:prstGeom prst="rect">
            <a:avLst/>
          </a:prstGeom>
          <a:noFill/>
        </p:spPr>
        <p:txBody>
          <a:bodyPr wrap="none" lIns="0" tIns="0" rIns="0" bIns="0" rtlCol="0" anchor="ctr">
            <a:spAutoFit/>
          </a:bodyPr>
          <a:lstStyle/>
          <a:p>
            <a:r>
              <a:rPr lang="en-US" sz="1050" spc="-50" dirty="0">
                <a:latin typeface="+mj-lt"/>
                <a:cs typeface="Segoe UI Semilight" panose="020B0402040204020203" pitchFamily="34" charset="0"/>
              </a:rPr>
              <a:t>Value-Chain </a:t>
            </a:r>
            <a:br>
              <a:rPr lang="en-US" sz="1050" spc="-50" dirty="0">
                <a:latin typeface="+mj-lt"/>
                <a:cs typeface="Segoe UI Semilight" panose="020B0402040204020203" pitchFamily="34" charset="0"/>
              </a:rPr>
            </a:br>
            <a:r>
              <a:rPr lang="en-US" sz="1050" spc="-50" dirty="0">
                <a:latin typeface="+mj-lt"/>
                <a:cs typeface="Segoe UI Semilight" panose="020B0402040204020203" pitchFamily="34" charset="0"/>
              </a:rPr>
              <a:t>Transformation</a:t>
            </a:r>
          </a:p>
        </p:txBody>
      </p:sp>
      <p:sp>
        <p:nvSpPr>
          <p:cNvPr id="13" name="TextBox 12">
            <a:extLst>
              <a:ext uri="{FF2B5EF4-FFF2-40B4-BE49-F238E27FC236}">
                <a16:creationId xmlns:a16="http://schemas.microsoft.com/office/drawing/2014/main" id="{E1DD3B72-3A71-4503-9BCA-022646D5C4EC}"/>
              </a:ext>
            </a:extLst>
          </p:cNvPr>
          <p:cNvSpPr txBox="1"/>
          <p:nvPr/>
        </p:nvSpPr>
        <p:spPr>
          <a:xfrm>
            <a:off x="5172194" y="1136837"/>
            <a:ext cx="1272010" cy="323165"/>
          </a:xfrm>
          <a:prstGeom prst="rect">
            <a:avLst/>
          </a:prstGeom>
          <a:noFill/>
        </p:spPr>
        <p:txBody>
          <a:bodyPr wrap="square" lIns="0" tIns="0" rIns="0" bIns="0" rtlCol="0" anchor="ctr">
            <a:spAutoFit/>
          </a:bodyPr>
          <a:lstStyle/>
          <a:p>
            <a:r>
              <a:rPr lang="en-US" sz="1050" spc="-50" dirty="0">
                <a:latin typeface="+mj-lt"/>
                <a:cs typeface="Segoe UI Semilight" panose="020B0402040204020203" pitchFamily="34" charset="0"/>
              </a:rPr>
              <a:t>Intelligent </a:t>
            </a:r>
            <a:br>
              <a:rPr lang="en-US" sz="1050" spc="-50" dirty="0">
                <a:latin typeface="+mj-lt"/>
                <a:cs typeface="Segoe UI Semilight" panose="020B0402040204020203" pitchFamily="34" charset="0"/>
              </a:rPr>
            </a:br>
            <a:r>
              <a:rPr lang="en-US" sz="1050" spc="-50" dirty="0">
                <a:latin typeface="+mj-lt"/>
                <a:cs typeface="Segoe UI Semilight" panose="020B0402040204020203" pitchFamily="34" charset="0"/>
              </a:rPr>
              <a:t>Applications</a:t>
            </a:r>
          </a:p>
        </p:txBody>
      </p:sp>
      <p:sp>
        <p:nvSpPr>
          <p:cNvPr id="16" name="TextBox 15">
            <a:extLst>
              <a:ext uri="{FF2B5EF4-FFF2-40B4-BE49-F238E27FC236}">
                <a16:creationId xmlns:a16="http://schemas.microsoft.com/office/drawing/2014/main" id="{409FCFC8-BFA7-44FA-9B8C-9FDFBA826F45}"/>
              </a:ext>
            </a:extLst>
          </p:cNvPr>
          <p:cNvSpPr txBox="1"/>
          <p:nvPr/>
        </p:nvSpPr>
        <p:spPr>
          <a:xfrm>
            <a:off x="5262970" y="4325085"/>
            <a:ext cx="950581" cy="161583"/>
          </a:xfrm>
          <a:prstGeom prst="rect">
            <a:avLst/>
          </a:prstGeom>
          <a:noFill/>
        </p:spPr>
        <p:txBody>
          <a:bodyPr wrap="none" lIns="0" tIns="0" rIns="0" bIns="0" rtlCol="0" anchor="ctr">
            <a:spAutoFit/>
          </a:bodyPr>
          <a:lstStyle/>
          <a:p>
            <a:r>
              <a:rPr lang="en-US" sz="1050" spc="-50" dirty="0">
                <a:latin typeface="+mj-lt"/>
                <a:cs typeface="Segoe UI Semilight" panose="020B0402040204020203" pitchFamily="34" charset="0"/>
              </a:rPr>
              <a:t>Machine Learning</a:t>
            </a:r>
          </a:p>
        </p:txBody>
      </p:sp>
      <p:grpSp>
        <p:nvGrpSpPr>
          <p:cNvPr id="68" name="Group 67">
            <a:extLst>
              <a:ext uri="{FF2B5EF4-FFF2-40B4-BE49-F238E27FC236}">
                <a16:creationId xmlns:a16="http://schemas.microsoft.com/office/drawing/2014/main" id="{DB39880B-E338-45F2-8C63-689138753665}"/>
              </a:ext>
            </a:extLst>
          </p:cNvPr>
          <p:cNvGrpSpPr/>
          <p:nvPr/>
        </p:nvGrpSpPr>
        <p:grpSpPr>
          <a:xfrm>
            <a:off x="2815738" y="2427032"/>
            <a:ext cx="3512524" cy="866439"/>
            <a:chOff x="2919986" y="2427032"/>
            <a:chExt cx="3512524" cy="866439"/>
          </a:xfrm>
        </p:grpSpPr>
        <p:sp>
          <p:nvSpPr>
            <p:cNvPr id="17" name="Freeform 8">
              <a:extLst>
                <a:ext uri="{FF2B5EF4-FFF2-40B4-BE49-F238E27FC236}">
                  <a16:creationId xmlns:a16="http://schemas.microsoft.com/office/drawing/2014/main" id="{6581CE1C-3742-445F-8F1A-C2633AC48B46}"/>
                </a:ext>
              </a:extLst>
            </p:cNvPr>
            <p:cNvSpPr/>
            <p:nvPr/>
          </p:nvSpPr>
          <p:spPr>
            <a:xfrm>
              <a:off x="2919986" y="2427032"/>
              <a:ext cx="3512524" cy="866439"/>
            </a:xfrm>
            <a:custGeom>
              <a:avLst/>
              <a:gdLst>
                <a:gd name="connsiteX0" fmla="*/ 523568 w 4669568"/>
                <a:gd name="connsiteY0" fmla="*/ 0 h 1047137"/>
                <a:gd name="connsiteX1" fmla="*/ 532645 w 4669568"/>
                <a:gd name="connsiteY1" fmla="*/ 915 h 1047137"/>
                <a:gd name="connsiteX2" fmla="*/ 532645 w 4669568"/>
                <a:gd name="connsiteY2" fmla="*/ 2 h 1047137"/>
                <a:gd name="connsiteX3" fmla="*/ 4145990 w 4669568"/>
                <a:gd name="connsiteY3" fmla="*/ 2 h 1047137"/>
                <a:gd name="connsiteX4" fmla="*/ 4146000 w 4669568"/>
                <a:gd name="connsiteY4" fmla="*/ 1 h 1047137"/>
                <a:gd name="connsiteX5" fmla="*/ 4669568 w 4669568"/>
                <a:gd name="connsiteY5" fmla="*/ 523569 h 1047137"/>
                <a:gd name="connsiteX6" fmla="*/ 4146000 w 4669568"/>
                <a:gd name="connsiteY6" fmla="*/ 1047137 h 1047137"/>
                <a:gd name="connsiteX7" fmla="*/ 532645 w 4669568"/>
                <a:gd name="connsiteY7" fmla="*/ 1047137 h 1047137"/>
                <a:gd name="connsiteX8" fmla="*/ 532645 w 4669568"/>
                <a:gd name="connsiteY8" fmla="*/ 1046221 h 1047137"/>
                <a:gd name="connsiteX9" fmla="*/ 523568 w 4669568"/>
                <a:gd name="connsiteY9" fmla="*/ 1047136 h 1047137"/>
                <a:gd name="connsiteX10" fmla="*/ 0 w 4669568"/>
                <a:gd name="connsiteY10" fmla="*/ 523568 h 1047137"/>
                <a:gd name="connsiteX11" fmla="*/ 523568 w 4669568"/>
                <a:gd name="connsiteY11" fmla="*/ 0 h 104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9568" h="1047137">
                  <a:moveTo>
                    <a:pt x="523568" y="0"/>
                  </a:moveTo>
                  <a:lnTo>
                    <a:pt x="532645" y="915"/>
                  </a:lnTo>
                  <a:lnTo>
                    <a:pt x="532645" y="2"/>
                  </a:lnTo>
                  <a:lnTo>
                    <a:pt x="4145990" y="2"/>
                  </a:lnTo>
                  <a:lnTo>
                    <a:pt x="4146000" y="1"/>
                  </a:lnTo>
                  <a:cubicBezTo>
                    <a:pt x="4435159" y="1"/>
                    <a:pt x="4669568" y="234410"/>
                    <a:pt x="4669568" y="523569"/>
                  </a:cubicBezTo>
                  <a:cubicBezTo>
                    <a:pt x="4669568" y="812728"/>
                    <a:pt x="4435159" y="1047137"/>
                    <a:pt x="4146000" y="1047137"/>
                  </a:cubicBezTo>
                  <a:lnTo>
                    <a:pt x="532645" y="1047137"/>
                  </a:lnTo>
                  <a:lnTo>
                    <a:pt x="532645" y="1046221"/>
                  </a:lnTo>
                  <a:lnTo>
                    <a:pt x="523568" y="1047136"/>
                  </a:lnTo>
                  <a:cubicBezTo>
                    <a:pt x="234409" y="1047136"/>
                    <a:pt x="0" y="812727"/>
                    <a:pt x="0" y="523568"/>
                  </a:cubicBezTo>
                  <a:cubicBezTo>
                    <a:pt x="0" y="234409"/>
                    <a:pt x="234409" y="0"/>
                    <a:pt x="523568" y="0"/>
                  </a:cubicBezTo>
                  <a:close/>
                </a:path>
              </a:pathLst>
            </a:custGeom>
            <a:solidFill>
              <a:schemeClr val="tx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18" name="TextBox 17">
              <a:extLst>
                <a:ext uri="{FF2B5EF4-FFF2-40B4-BE49-F238E27FC236}">
                  <a16:creationId xmlns:a16="http://schemas.microsoft.com/office/drawing/2014/main" id="{07387A8D-8F9E-48E2-9CC1-25680C6015DE}"/>
                </a:ext>
              </a:extLst>
            </p:cNvPr>
            <p:cNvSpPr txBox="1"/>
            <p:nvPr/>
          </p:nvSpPr>
          <p:spPr>
            <a:xfrm>
              <a:off x="4730303" y="2652501"/>
              <a:ext cx="65" cy="430887"/>
            </a:xfrm>
            <a:prstGeom prst="rect">
              <a:avLst/>
            </a:prstGeom>
            <a:noFill/>
            <a:effectLst/>
          </p:spPr>
          <p:txBody>
            <a:bodyPr wrap="none" lIns="0" tIns="0" rIns="0" bIns="0" rtlCol="0" anchor="ctr">
              <a:spAutoFit/>
            </a:bodyPr>
            <a:lstStyle/>
            <a:p>
              <a:pPr algn="ctr"/>
              <a:endParaRPr lang="en-US" sz="2800" spc="170" dirty="0">
                <a:solidFill>
                  <a:schemeClr val="bg1"/>
                </a:solidFill>
                <a:effectLst>
                  <a:outerShdw blurRad="50800" dist="38100" algn="l" rotWithShape="0">
                    <a:schemeClr val="bg1">
                      <a:lumMod val="95000"/>
                      <a:alpha val="40000"/>
                    </a:schemeClr>
                  </a:outerShdw>
                </a:effectLst>
                <a:latin typeface="Impact" panose="020B0806030902050204" pitchFamily="34" charset="0"/>
                <a:cs typeface="Segoe UI Semibold" panose="020B0702040204020203" pitchFamily="34" charset="0"/>
              </a:endParaRPr>
            </a:p>
          </p:txBody>
        </p:sp>
      </p:grpSp>
      <p:sp>
        <p:nvSpPr>
          <p:cNvPr id="19" name="Oval 18">
            <a:extLst>
              <a:ext uri="{FF2B5EF4-FFF2-40B4-BE49-F238E27FC236}">
                <a16:creationId xmlns:a16="http://schemas.microsoft.com/office/drawing/2014/main" id="{0B759F9B-84BF-4CBA-ABFD-C7E5FF52721E}"/>
              </a:ext>
            </a:extLst>
          </p:cNvPr>
          <p:cNvSpPr/>
          <p:nvPr/>
        </p:nvSpPr>
        <p:spPr>
          <a:xfrm>
            <a:off x="4721259" y="4208656"/>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0" name="Oval 19">
            <a:extLst>
              <a:ext uri="{FF2B5EF4-FFF2-40B4-BE49-F238E27FC236}">
                <a16:creationId xmlns:a16="http://schemas.microsoft.com/office/drawing/2014/main" id="{AAC26D7E-7347-4102-BD23-016968A267D8}"/>
              </a:ext>
            </a:extLst>
          </p:cNvPr>
          <p:cNvSpPr/>
          <p:nvPr/>
        </p:nvSpPr>
        <p:spPr>
          <a:xfrm>
            <a:off x="4718495" y="1108666"/>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1" name="Oval 20">
            <a:extLst>
              <a:ext uri="{FF2B5EF4-FFF2-40B4-BE49-F238E27FC236}">
                <a16:creationId xmlns:a16="http://schemas.microsoft.com/office/drawing/2014/main" id="{12C2800A-0924-437B-B602-5F219F155EC3}"/>
              </a:ext>
            </a:extLst>
          </p:cNvPr>
          <p:cNvSpPr/>
          <p:nvPr/>
        </p:nvSpPr>
        <p:spPr>
          <a:xfrm>
            <a:off x="2586829" y="1112833"/>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2" name="Rectangle: Rounded Corners 57">
            <a:extLst>
              <a:ext uri="{FF2B5EF4-FFF2-40B4-BE49-F238E27FC236}">
                <a16:creationId xmlns:a16="http://schemas.microsoft.com/office/drawing/2014/main" id="{E2E5A65D-0574-4A04-B026-C01EE36DAA19}"/>
              </a:ext>
            </a:extLst>
          </p:cNvPr>
          <p:cNvSpPr/>
          <p:nvPr/>
        </p:nvSpPr>
        <p:spPr>
          <a:xfrm>
            <a:off x="465331" y="3304189"/>
            <a:ext cx="2033802"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3" name="TextBox 22">
            <a:extLst>
              <a:ext uri="{FF2B5EF4-FFF2-40B4-BE49-F238E27FC236}">
                <a16:creationId xmlns:a16="http://schemas.microsoft.com/office/drawing/2014/main" id="{22199924-6B2A-4DE2-AFE4-5178E9262958}"/>
              </a:ext>
            </a:extLst>
          </p:cNvPr>
          <p:cNvSpPr txBox="1"/>
          <p:nvPr/>
        </p:nvSpPr>
        <p:spPr>
          <a:xfrm>
            <a:off x="1032189" y="3463301"/>
            <a:ext cx="908903" cy="323165"/>
          </a:xfrm>
          <a:prstGeom prst="rect">
            <a:avLst/>
          </a:prstGeom>
          <a:noFill/>
        </p:spPr>
        <p:txBody>
          <a:bodyPr wrap="none" lIns="0" tIns="0" rIns="0" bIns="0" rtlCol="0" anchor="ctr">
            <a:spAutoFit/>
          </a:bodyPr>
          <a:lstStyle/>
          <a:p>
            <a:r>
              <a:rPr lang="en-US" sz="1050" spc="-50" dirty="0">
                <a:latin typeface="+mj-lt"/>
                <a:cs typeface="Segoe UI Semilight" panose="020B0402040204020203" pitchFamily="34" charset="0"/>
              </a:rPr>
              <a:t>RPA &amp; Cognitive </a:t>
            </a:r>
            <a:br>
              <a:rPr lang="en-US" sz="1050" spc="-50" dirty="0">
                <a:latin typeface="+mj-lt"/>
                <a:cs typeface="Segoe UI Semilight" panose="020B0402040204020203" pitchFamily="34" charset="0"/>
              </a:rPr>
            </a:br>
            <a:r>
              <a:rPr lang="en-US" sz="1050" spc="-50" dirty="0">
                <a:latin typeface="+mj-lt"/>
                <a:cs typeface="Segoe UI Semilight" panose="020B0402040204020203" pitchFamily="34" charset="0"/>
              </a:rPr>
              <a:t>Automation</a:t>
            </a:r>
          </a:p>
        </p:txBody>
      </p:sp>
      <p:sp>
        <p:nvSpPr>
          <p:cNvPr id="24" name="Oval 23">
            <a:extLst>
              <a:ext uri="{FF2B5EF4-FFF2-40B4-BE49-F238E27FC236}">
                <a16:creationId xmlns:a16="http://schemas.microsoft.com/office/drawing/2014/main" id="{EFD8B887-891F-4417-85CB-7971EDA56B08}"/>
              </a:ext>
            </a:extLst>
          </p:cNvPr>
          <p:cNvSpPr/>
          <p:nvPr/>
        </p:nvSpPr>
        <p:spPr>
          <a:xfrm>
            <a:off x="560226" y="3428077"/>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5" name="Freeform 146">
            <a:extLst>
              <a:ext uri="{FF2B5EF4-FFF2-40B4-BE49-F238E27FC236}">
                <a16:creationId xmlns:a16="http://schemas.microsoft.com/office/drawing/2014/main" id="{E5ADC76F-8C82-4C83-AF22-B2A8DA132609}"/>
              </a:ext>
            </a:extLst>
          </p:cNvPr>
          <p:cNvSpPr>
            <a:spLocks noEditPoints="1"/>
          </p:cNvSpPr>
          <p:nvPr/>
        </p:nvSpPr>
        <p:spPr bwMode="auto">
          <a:xfrm>
            <a:off x="670442" y="3506806"/>
            <a:ext cx="173182" cy="236157"/>
          </a:xfrm>
          <a:custGeom>
            <a:avLst/>
            <a:gdLst>
              <a:gd name="T0" fmla="*/ 150 w 660"/>
              <a:gd name="T1" fmla="*/ 31 h 903"/>
              <a:gd name="T2" fmla="*/ 420 w 660"/>
              <a:gd name="T3" fmla="*/ 226 h 903"/>
              <a:gd name="T4" fmla="*/ 421 w 660"/>
              <a:gd name="T5" fmla="*/ 233 h 903"/>
              <a:gd name="T6" fmla="*/ 425 w 660"/>
              <a:gd name="T7" fmla="*/ 237 h 903"/>
              <a:gd name="T8" fmla="*/ 429 w 660"/>
              <a:gd name="T9" fmla="*/ 240 h 903"/>
              <a:gd name="T10" fmla="*/ 435 w 660"/>
              <a:gd name="T11" fmla="*/ 241 h 903"/>
              <a:gd name="T12" fmla="*/ 630 w 660"/>
              <a:gd name="T13" fmla="*/ 752 h 903"/>
              <a:gd name="T14" fmla="*/ 540 w 660"/>
              <a:gd name="T15" fmla="*/ 872 h 903"/>
              <a:gd name="T16" fmla="*/ 30 w 660"/>
              <a:gd name="T17" fmla="*/ 151 h 903"/>
              <a:gd name="T18" fmla="*/ 120 w 660"/>
              <a:gd name="T19" fmla="*/ 767 h 903"/>
              <a:gd name="T20" fmla="*/ 121 w 660"/>
              <a:gd name="T21" fmla="*/ 773 h 903"/>
              <a:gd name="T22" fmla="*/ 124 w 660"/>
              <a:gd name="T23" fmla="*/ 777 h 903"/>
              <a:gd name="T24" fmla="*/ 128 w 660"/>
              <a:gd name="T25" fmla="*/ 781 h 903"/>
              <a:gd name="T26" fmla="*/ 135 w 660"/>
              <a:gd name="T27" fmla="*/ 782 h 903"/>
              <a:gd name="T28" fmla="*/ 540 w 660"/>
              <a:gd name="T29" fmla="*/ 872 h 903"/>
              <a:gd name="T30" fmla="*/ 609 w 660"/>
              <a:gd name="T31" fmla="*/ 211 h 903"/>
              <a:gd name="T32" fmla="*/ 450 w 660"/>
              <a:gd name="T33" fmla="*/ 54 h 903"/>
              <a:gd name="T34" fmla="*/ 445 w 660"/>
              <a:gd name="T35" fmla="*/ 6 h 903"/>
              <a:gd name="T36" fmla="*/ 441 w 660"/>
              <a:gd name="T37" fmla="*/ 3 h 903"/>
              <a:gd name="T38" fmla="*/ 435 w 660"/>
              <a:gd name="T39" fmla="*/ 0 h 903"/>
              <a:gd name="T40" fmla="*/ 131 w 660"/>
              <a:gd name="T41" fmla="*/ 1 h 903"/>
              <a:gd name="T42" fmla="*/ 126 w 660"/>
              <a:gd name="T43" fmla="*/ 4 h 903"/>
              <a:gd name="T44" fmla="*/ 122 w 660"/>
              <a:gd name="T45" fmla="*/ 8 h 903"/>
              <a:gd name="T46" fmla="*/ 120 w 660"/>
              <a:gd name="T47" fmla="*/ 13 h 903"/>
              <a:gd name="T48" fmla="*/ 120 w 660"/>
              <a:gd name="T49" fmla="*/ 121 h 903"/>
              <a:gd name="T50" fmla="*/ 12 w 660"/>
              <a:gd name="T51" fmla="*/ 121 h 903"/>
              <a:gd name="T52" fmla="*/ 6 w 660"/>
              <a:gd name="T53" fmla="*/ 123 h 903"/>
              <a:gd name="T54" fmla="*/ 2 w 660"/>
              <a:gd name="T55" fmla="*/ 128 h 903"/>
              <a:gd name="T56" fmla="*/ 0 w 660"/>
              <a:gd name="T57" fmla="*/ 133 h 903"/>
              <a:gd name="T58" fmla="*/ 0 w 660"/>
              <a:gd name="T59" fmla="*/ 887 h 903"/>
              <a:gd name="T60" fmla="*/ 1 w 660"/>
              <a:gd name="T61" fmla="*/ 893 h 903"/>
              <a:gd name="T62" fmla="*/ 4 w 660"/>
              <a:gd name="T63" fmla="*/ 898 h 903"/>
              <a:gd name="T64" fmla="*/ 8 w 660"/>
              <a:gd name="T65" fmla="*/ 901 h 903"/>
              <a:gd name="T66" fmla="*/ 15 w 660"/>
              <a:gd name="T67" fmla="*/ 903 h 903"/>
              <a:gd name="T68" fmla="*/ 558 w 660"/>
              <a:gd name="T69" fmla="*/ 901 h 903"/>
              <a:gd name="T70" fmla="*/ 564 w 660"/>
              <a:gd name="T71" fmla="*/ 899 h 903"/>
              <a:gd name="T72" fmla="*/ 567 w 660"/>
              <a:gd name="T73" fmla="*/ 896 h 903"/>
              <a:gd name="T74" fmla="*/ 570 w 660"/>
              <a:gd name="T75" fmla="*/ 891 h 903"/>
              <a:gd name="T76" fmla="*/ 570 w 660"/>
              <a:gd name="T77" fmla="*/ 782 h 903"/>
              <a:gd name="T78" fmla="*/ 648 w 660"/>
              <a:gd name="T79" fmla="*/ 782 h 903"/>
              <a:gd name="T80" fmla="*/ 654 w 660"/>
              <a:gd name="T81" fmla="*/ 779 h 903"/>
              <a:gd name="T82" fmla="*/ 658 w 660"/>
              <a:gd name="T83" fmla="*/ 775 h 903"/>
              <a:gd name="T84" fmla="*/ 660 w 660"/>
              <a:gd name="T85" fmla="*/ 770 h 903"/>
              <a:gd name="T86" fmla="*/ 660 w 660"/>
              <a:gd name="T87" fmla="*/ 226 h 903"/>
              <a:gd name="T88" fmla="*/ 656 w 660"/>
              <a:gd name="T89" fmla="*/ 21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 h="903">
                <a:moveTo>
                  <a:pt x="150" y="752"/>
                </a:moveTo>
                <a:lnTo>
                  <a:pt x="150" y="31"/>
                </a:lnTo>
                <a:lnTo>
                  <a:pt x="420" y="31"/>
                </a:lnTo>
                <a:lnTo>
                  <a:pt x="420" y="226"/>
                </a:lnTo>
                <a:lnTo>
                  <a:pt x="420" y="229"/>
                </a:lnTo>
                <a:lnTo>
                  <a:pt x="421" y="233"/>
                </a:lnTo>
                <a:lnTo>
                  <a:pt x="422" y="235"/>
                </a:lnTo>
                <a:lnTo>
                  <a:pt x="425" y="237"/>
                </a:lnTo>
                <a:lnTo>
                  <a:pt x="427" y="239"/>
                </a:lnTo>
                <a:lnTo>
                  <a:pt x="429" y="240"/>
                </a:lnTo>
                <a:lnTo>
                  <a:pt x="432" y="241"/>
                </a:lnTo>
                <a:lnTo>
                  <a:pt x="435" y="241"/>
                </a:lnTo>
                <a:lnTo>
                  <a:pt x="630" y="241"/>
                </a:lnTo>
                <a:lnTo>
                  <a:pt x="630" y="752"/>
                </a:lnTo>
                <a:lnTo>
                  <a:pt x="150" y="752"/>
                </a:lnTo>
                <a:close/>
                <a:moveTo>
                  <a:pt x="540" y="872"/>
                </a:moveTo>
                <a:lnTo>
                  <a:pt x="30" y="872"/>
                </a:lnTo>
                <a:lnTo>
                  <a:pt x="30" y="151"/>
                </a:lnTo>
                <a:lnTo>
                  <a:pt x="120" y="151"/>
                </a:lnTo>
                <a:lnTo>
                  <a:pt x="120" y="767"/>
                </a:lnTo>
                <a:lnTo>
                  <a:pt x="120" y="770"/>
                </a:lnTo>
                <a:lnTo>
                  <a:pt x="121" y="773"/>
                </a:lnTo>
                <a:lnTo>
                  <a:pt x="122" y="775"/>
                </a:lnTo>
                <a:lnTo>
                  <a:pt x="124" y="777"/>
                </a:lnTo>
                <a:lnTo>
                  <a:pt x="126" y="779"/>
                </a:lnTo>
                <a:lnTo>
                  <a:pt x="128" y="781"/>
                </a:lnTo>
                <a:lnTo>
                  <a:pt x="131" y="782"/>
                </a:lnTo>
                <a:lnTo>
                  <a:pt x="135" y="782"/>
                </a:lnTo>
                <a:lnTo>
                  <a:pt x="540" y="782"/>
                </a:lnTo>
                <a:lnTo>
                  <a:pt x="540" y="872"/>
                </a:lnTo>
                <a:close/>
                <a:moveTo>
                  <a:pt x="450" y="54"/>
                </a:moveTo>
                <a:lnTo>
                  <a:pt x="609" y="211"/>
                </a:lnTo>
                <a:lnTo>
                  <a:pt x="450" y="211"/>
                </a:lnTo>
                <a:lnTo>
                  <a:pt x="450" y="54"/>
                </a:lnTo>
                <a:close/>
                <a:moveTo>
                  <a:pt x="656" y="215"/>
                </a:moveTo>
                <a:lnTo>
                  <a:pt x="445" y="6"/>
                </a:lnTo>
                <a:lnTo>
                  <a:pt x="443" y="4"/>
                </a:lnTo>
                <a:lnTo>
                  <a:pt x="441" y="3"/>
                </a:lnTo>
                <a:lnTo>
                  <a:pt x="437" y="1"/>
                </a:lnTo>
                <a:lnTo>
                  <a:pt x="435" y="0"/>
                </a:lnTo>
                <a:lnTo>
                  <a:pt x="135" y="0"/>
                </a:lnTo>
                <a:lnTo>
                  <a:pt x="131" y="1"/>
                </a:lnTo>
                <a:lnTo>
                  <a:pt x="128" y="3"/>
                </a:lnTo>
                <a:lnTo>
                  <a:pt x="126" y="4"/>
                </a:lnTo>
                <a:lnTo>
                  <a:pt x="124" y="6"/>
                </a:lnTo>
                <a:lnTo>
                  <a:pt x="122" y="8"/>
                </a:lnTo>
                <a:lnTo>
                  <a:pt x="121" y="10"/>
                </a:lnTo>
                <a:lnTo>
                  <a:pt x="120" y="13"/>
                </a:lnTo>
                <a:lnTo>
                  <a:pt x="120" y="16"/>
                </a:lnTo>
                <a:lnTo>
                  <a:pt x="120" y="121"/>
                </a:lnTo>
                <a:lnTo>
                  <a:pt x="15" y="121"/>
                </a:lnTo>
                <a:lnTo>
                  <a:pt x="12" y="121"/>
                </a:lnTo>
                <a:lnTo>
                  <a:pt x="8" y="122"/>
                </a:lnTo>
                <a:lnTo>
                  <a:pt x="6" y="123"/>
                </a:lnTo>
                <a:lnTo>
                  <a:pt x="4" y="126"/>
                </a:lnTo>
                <a:lnTo>
                  <a:pt x="2" y="128"/>
                </a:lnTo>
                <a:lnTo>
                  <a:pt x="1" y="131"/>
                </a:lnTo>
                <a:lnTo>
                  <a:pt x="0" y="133"/>
                </a:lnTo>
                <a:lnTo>
                  <a:pt x="0" y="136"/>
                </a:lnTo>
                <a:lnTo>
                  <a:pt x="0" y="887"/>
                </a:lnTo>
                <a:lnTo>
                  <a:pt x="0" y="891"/>
                </a:lnTo>
                <a:lnTo>
                  <a:pt x="1" y="893"/>
                </a:lnTo>
                <a:lnTo>
                  <a:pt x="2" y="896"/>
                </a:lnTo>
                <a:lnTo>
                  <a:pt x="4" y="898"/>
                </a:lnTo>
                <a:lnTo>
                  <a:pt x="6" y="899"/>
                </a:lnTo>
                <a:lnTo>
                  <a:pt x="8" y="901"/>
                </a:lnTo>
                <a:lnTo>
                  <a:pt x="12" y="901"/>
                </a:lnTo>
                <a:lnTo>
                  <a:pt x="15" y="903"/>
                </a:lnTo>
                <a:lnTo>
                  <a:pt x="555" y="903"/>
                </a:lnTo>
                <a:lnTo>
                  <a:pt x="558" y="901"/>
                </a:lnTo>
                <a:lnTo>
                  <a:pt x="560" y="901"/>
                </a:lnTo>
                <a:lnTo>
                  <a:pt x="564" y="899"/>
                </a:lnTo>
                <a:lnTo>
                  <a:pt x="566" y="898"/>
                </a:lnTo>
                <a:lnTo>
                  <a:pt x="567" y="896"/>
                </a:lnTo>
                <a:lnTo>
                  <a:pt x="569" y="893"/>
                </a:lnTo>
                <a:lnTo>
                  <a:pt x="570" y="891"/>
                </a:lnTo>
                <a:lnTo>
                  <a:pt x="570" y="888"/>
                </a:lnTo>
                <a:lnTo>
                  <a:pt x="570" y="782"/>
                </a:lnTo>
                <a:lnTo>
                  <a:pt x="645" y="782"/>
                </a:lnTo>
                <a:lnTo>
                  <a:pt x="648" y="782"/>
                </a:lnTo>
                <a:lnTo>
                  <a:pt x="651" y="781"/>
                </a:lnTo>
                <a:lnTo>
                  <a:pt x="654" y="779"/>
                </a:lnTo>
                <a:lnTo>
                  <a:pt x="656" y="777"/>
                </a:lnTo>
                <a:lnTo>
                  <a:pt x="658" y="775"/>
                </a:lnTo>
                <a:lnTo>
                  <a:pt x="659" y="773"/>
                </a:lnTo>
                <a:lnTo>
                  <a:pt x="660" y="770"/>
                </a:lnTo>
                <a:lnTo>
                  <a:pt x="660" y="767"/>
                </a:lnTo>
                <a:lnTo>
                  <a:pt x="660" y="226"/>
                </a:lnTo>
                <a:lnTo>
                  <a:pt x="659" y="221"/>
                </a:lnTo>
                <a:lnTo>
                  <a:pt x="656" y="2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26" name="Rectangle: Rounded Corners 57">
            <a:extLst>
              <a:ext uri="{FF2B5EF4-FFF2-40B4-BE49-F238E27FC236}">
                <a16:creationId xmlns:a16="http://schemas.microsoft.com/office/drawing/2014/main" id="{E391D020-941A-4816-BB99-E7349ED84D16}"/>
              </a:ext>
            </a:extLst>
          </p:cNvPr>
          <p:cNvSpPr/>
          <p:nvPr/>
        </p:nvSpPr>
        <p:spPr>
          <a:xfrm>
            <a:off x="534379" y="1715859"/>
            <a:ext cx="1895706"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7" name="TextBox 26">
            <a:extLst>
              <a:ext uri="{FF2B5EF4-FFF2-40B4-BE49-F238E27FC236}">
                <a16:creationId xmlns:a16="http://schemas.microsoft.com/office/drawing/2014/main" id="{6E79BE53-F68E-47CA-8E26-3BBD3917DF9E}"/>
              </a:ext>
            </a:extLst>
          </p:cNvPr>
          <p:cNvSpPr txBox="1"/>
          <p:nvPr/>
        </p:nvSpPr>
        <p:spPr>
          <a:xfrm>
            <a:off x="1141515" y="1958351"/>
            <a:ext cx="1095291" cy="161583"/>
          </a:xfrm>
          <a:prstGeom prst="rect">
            <a:avLst/>
          </a:prstGeom>
          <a:noFill/>
        </p:spPr>
        <p:txBody>
          <a:bodyPr wrap="square" lIns="0" tIns="0" rIns="0" bIns="0" rtlCol="0" anchor="ctr">
            <a:spAutoFit/>
          </a:bodyPr>
          <a:lstStyle/>
          <a:p>
            <a:r>
              <a:rPr lang="en-US" sz="1050" spc="-50" dirty="0">
                <a:latin typeface="+mj-lt"/>
                <a:cs typeface="Segoe UI Semilight" panose="020B0402040204020203" pitchFamily="34" charset="0"/>
              </a:rPr>
              <a:t>DevOps</a:t>
            </a:r>
          </a:p>
        </p:txBody>
      </p:sp>
      <p:sp>
        <p:nvSpPr>
          <p:cNvPr id="28" name="Oval 27">
            <a:extLst>
              <a:ext uri="{FF2B5EF4-FFF2-40B4-BE49-F238E27FC236}">
                <a16:creationId xmlns:a16="http://schemas.microsoft.com/office/drawing/2014/main" id="{DB4A1284-443D-48AC-8068-6AA823A3A06F}"/>
              </a:ext>
            </a:extLst>
          </p:cNvPr>
          <p:cNvSpPr/>
          <p:nvPr/>
        </p:nvSpPr>
        <p:spPr>
          <a:xfrm>
            <a:off x="610891" y="1842336"/>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grpSp>
        <p:nvGrpSpPr>
          <p:cNvPr id="29" name="Group 28">
            <a:extLst>
              <a:ext uri="{FF2B5EF4-FFF2-40B4-BE49-F238E27FC236}">
                <a16:creationId xmlns:a16="http://schemas.microsoft.com/office/drawing/2014/main" id="{0CE67336-AA2D-4E40-92D7-2FAC35DC9C4E}"/>
              </a:ext>
            </a:extLst>
          </p:cNvPr>
          <p:cNvGrpSpPr/>
          <p:nvPr/>
        </p:nvGrpSpPr>
        <p:grpSpPr>
          <a:xfrm>
            <a:off x="724805" y="1931799"/>
            <a:ext cx="165787" cy="214688"/>
            <a:chOff x="2278184" y="2469878"/>
            <a:chExt cx="220663" cy="285750"/>
          </a:xfrm>
        </p:grpSpPr>
        <p:sp>
          <p:nvSpPr>
            <p:cNvPr id="30" name="Freeform 144">
              <a:extLst>
                <a:ext uri="{FF2B5EF4-FFF2-40B4-BE49-F238E27FC236}">
                  <a16:creationId xmlns:a16="http://schemas.microsoft.com/office/drawing/2014/main" id="{221E5782-20B1-4B7F-A3D2-8B9F2F3966C4}"/>
                </a:ext>
              </a:extLst>
            </p:cNvPr>
            <p:cNvSpPr>
              <a:spLocks noEditPoints="1"/>
            </p:cNvSpPr>
            <p:nvPr/>
          </p:nvSpPr>
          <p:spPr bwMode="auto">
            <a:xfrm>
              <a:off x="2278184" y="2469878"/>
              <a:ext cx="220663" cy="285750"/>
            </a:xfrm>
            <a:custGeom>
              <a:avLst/>
              <a:gdLst>
                <a:gd name="T0" fmla="*/ 361 w 692"/>
                <a:gd name="T1" fmla="*/ 632 h 903"/>
                <a:gd name="T2" fmla="*/ 662 w 692"/>
                <a:gd name="T3" fmla="*/ 818 h 903"/>
                <a:gd name="T4" fmla="*/ 657 w 692"/>
                <a:gd name="T5" fmla="*/ 835 h 903"/>
                <a:gd name="T6" fmla="*/ 648 w 692"/>
                <a:gd name="T7" fmla="*/ 850 h 903"/>
                <a:gd name="T8" fmla="*/ 635 w 692"/>
                <a:gd name="T9" fmla="*/ 862 h 903"/>
                <a:gd name="T10" fmla="*/ 619 w 692"/>
                <a:gd name="T11" fmla="*/ 869 h 903"/>
                <a:gd name="T12" fmla="*/ 602 w 692"/>
                <a:gd name="T13" fmla="*/ 872 h 903"/>
                <a:gd name="T14" fmla="*/ 331 w 692"/>
                <a:gd name="T15" fmla="*/ 632 h 903"/>
                <a:gd name="T16" fmla="*/ 85 w 692"/>
                <a:gd name="T17" fmla="*/ 872 h 903"/>
                <a:gd name="T18" fmla="*/ 67 w 692"/>
                <a:gd name="T19" fmla="*/ 867 h 903"/>
                <a:gd name="T20" fmla="*/ 52 w 692"/>
                <a:gd name="T21" fmla="*/ 859 h 903"/>
                <a:gd name="T22" fmla="*/ 41 w 692"/>
                <a:gd name="T23" fmla="*/ 846 h 903"/>
                <a:gd name="T24" fmla="*/ 33 w 692"/>
                <a:gd name="T25" fmla="*/ 830 h 903"/>
                <a:gd name="T26" fmla="*/ 30 w 692"/>
                <a:gd name="T27" fmla="*/ 812 h 903"/>
                <a:gd name="T28" fmla="*/ 30 w 692"/>
                <a:gd name="T29" fmla="*/ 602 h 903"/>
                <a:gd name="T30" fmla="*/ 331 w 692"/>
                <a:gd name="T31" fmla="*/ 602 h 903"/>
                <a:gd name="T32" fmla="*/ 662 w 692"/>
                <a:gd name="T33" fmla="*/ 602 h 903"/>
                <a:gd name="T34" fmla="*/ 91 w 692"/>
                <a:gd name="T35" fmla="*/ 30 h 903"/>
                <a:gd name="T36" fmla="*/ 614 w 692"/>
                <a:gd name="T37" fmla="*/ 32 h 903"/>
                <a:gd name="T38" fmla="*/ 631 w 692"/>
                <a:gd name="T39" fmla="*/ 37 h 903"/>
                <a:gd name="T40" fmla="*/ 644 w 692"/>
                <a:gd name="T41" fmla="*/ 48 h 903"/>
                <a:gd name="T42" fmla="*/ 655 w 692"/>
                <a:gd name="T43" fmla="*/ 62 h 903"/>
                <a:gd name="T44" fmla="*/ 661 w 692"/>
                <a:gd name="T45" fmla="*/ 78 h 903"/>
                <a:gd name="T46" fmla="*/ 662 w 692"/>
                <a:gd name="T47" fmla="*/ 361 h 903"/>
                <a:gd name="T48" fmla="*/ 31 w 692"/>
                <a:gd name="T49" fmla="*/ 84 h 903"/>
                <a:gd name="T50" fmla="*/ 35 w 692"/>
                <a:gd name="T51" fmla="*/ 67 h 903"/>
                <a:gd name="T52" fmla="*/ 44 w 692"/>
                <a:gd name="T53" fmla="*/ 52 h 903"/>
                <a:gd name="T54" fmla="*/ 57 w 692"/>
                <a:gd name="T55" fmla="*/ 40 h 903"/>
                <a:gd name="T56" fmla="*/ 73 w 692"/>
                <a:gd name="T57" fmla="*/ 33 h 903"/>
                <a:gd name="T58" fmla="*/ 91 w 692"/>
                <a:gd name="T59" fmla="*/ 31 h 903"/>
                <a:gd name="T60" fmla="*/ 91 w 692"/>
                <a:gd name="T61" fmla="*/ 0 h 903"/>
                <a:gd name="T62" fmla="*/ 64 w 692"/>
                <a:gd name="T63" fmla="*/ 4 h 903"/>
                <a:gd name="T64" fmla="*/ 41 w 692"/>
                <a:gd name="T65" fmla="*/ 16 h 903"/>
                <a:gd name="T66" fmla="*/ 21 w 692"/>
                <a:gd name="T67" fmla="*/ 33 h 903"/>
                <a:gd name="T68" fmla="*/ 7 w 692"/>
                <a:gd name="T69" fmla="*/ 55 h 903"/>
                <a:gd name="T70" fmla="*/ 1 w 692"/>
                <a:gd name="T71" fmla="*/ 81 h 903"/>
                <a:gd name="T72" fmla="*/ 1 w 692"/>
                <a:gd name="T73" fmla="*/ 821 h 903"/>
                <a:gd name="T74" fmla="*/ 7 w 692"/>
                <a:gd name="T75" fmla="*/ 847 h 903"/>
                <a:gd name="T76" fmla="*/ 21 w 692"/>
                <a:gd name="T77" fmla="*/ 869 h 903"/>
                <a:gd name="T78" fmla="*/ 40 w 692"/>
                <a:gd name="T79" fmla="*/ 887 h 903"/>
                <a:gd name="T80" fmla="*/ 64 w 692"/>
                <a:gd name="T81" fmla="*/ 898 h 903"/>
                <a:gd name="T82" fmla="*/ 91 w 692"/>
                <a:gd name="T83" fmla="*/ 903 h 903"/>
                <a:gd name="T84" fmla="*/ 620 w 692"/>
                <a:gd name="T85" fmla="*/ 900 h 903"/>
                <a:gd name="T86" fmla="*/ 645 w 692"/>
                <a:gd name="T87" fmla="*/ 891 h 903"/>
                <a:gd name="T88" fmla="*/ 665 w 692"/>
                <a:gd name="T89" fmla="*/ 876 h 903"/>
                <a:gd name="T90" fmla="*/ 681 w 692"/>
                <a:gd name="T91" fmla="*/ 854 h 903"/>
                <a:gd name="T92" fmla="*/ 690 w 692"/>
                <a:gd name="T93" fmla="*/ 830 h 903"/>
                <a:gd name="T94" fmla="*/ 692 w 692"/>
                <a:gd name="T95" fmla="*/ 91 h 903"/>
                <a:gd name="T96" fmla="*/ 688 w 692"/>
                <a:gd name="T97" fmla="*/ 64 h 903"/>
                <a:gd name="T98" fmla="*/ 677 w 692"/>
                <a:gd name="T99" fmla="*/ 40 h 903"/>
                <a:gd name="T100" fmla="*/ 659 w 692"/>
                <a:gd name="T101" fmla="*/ 21 h 903"/>
                <a:gd name="T102" fmla="*/ 637 w 692"/>
                <a:gd name="T103" fmla="*/ 7 h 903"/>
                <a:gd name="T104" fmla="*/ 611 w 692"/>
                <a:gd name="T105" fmla="*/ 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903">
                  <a:moveTo>
                    <a:pt x="602" y="872"/>
                  </a:moveTo>
                  <a:lnTo>
                    <a:pt x="361" y="872"/>
                  </a:lnTo>
                  <a:lnTo>
                    <a:pt x="361" y="632"/>
                  </a:lnTo>
                  <a:lnTo>
                    <a:pt x="662" y="632"/>
                  </a:lnTo>
                  <a:lnTo>
                    <a:pt x="662" y="812"/>
                  </a:lnTo>
                  <a:lnTo>
                    <a:pt x="662" y="818"/>
                  </a:lnTo>
                  <a:lnTo>
                    <a:pt x="661" y="824"/>
                  </a:lnTo>
                  <a:lnTo>
                    <a:pt x="659" y="830"/>
                  </a:lnTo>
                  <a:lnTo>
                    <a:pt x="657" y="835"/>
                  </a:lnTo>
                  <a:lnTo>
                    <a:pt x="655" y="841"/>
                  </a:lnTo>
                  <a:lnTo>
                    <a:pt x="651" y="846"/>
                  </a:lnTo>
                  <a:lnTo>
                    <a:pt x="648" y="850"/>
                  </a:lnTo>
                  <a:lnTo>
                    <a:pt x="644" y="854"/>
                  </a:lnTo>
                  <a:lnTo>
                    <a:pt x="640" y="859"/>
                  </a:lnTo>
                  <a:lnTo>
                    <a:pt x="635" y="862"/>
                  </a:lnTo>
                  <a:lnTo>
                    <a:pt x="631" y="865"/>
                  </a:lnTo>
                  <a:lnTo>
                    <a:pt x="626" y="867"/>
                  </a:lnTo>
                  <a:lnTo>
                    <a:pt x="619" y="869"/>
                  </a:lnTo>
                  <a:lnTo>
                    <a:pt x="614" y="870"/>
                  </a:lnTo>
                  <a:lnTo>
                    <a:pt x="607" y="872"/>
                  </a:lnTo>
                  <a:lnTo>
                    <a:pt x="602" y="872"/>
                  </a:lnTo>
                  <a:close/>
                  <a:moveTo>
                    <a:pt x="30" y="812"/>
                  </a:moveTo>
                  <a:lnTo>
                    <a:pt x="30" y="632"/>
                  </a:lnTo>
                  <a:lnTo>
                    <a:pt x="331" y="632"/>
                  </a:lnTo>
                  <a:lnTo>
                    <a:pt x="331" y="872"/>
                  </a:lnTo>
                  <a:lnTo>
                    <a:pt x="91" y="872"/>
                  </a:lnTo>
                  <a:lnTo>
                    <a:pt x="85" y="872"/>
                  </a:lnTo>
                  <a:lnTo>
                    <a:pt x="78" y="870"/>
                  </a:lnTo>
                  <a:lnTo>
                    <a:pt x="73" y="869"/>
                  </a:lnTo>
                  <a:lnTo>
                    <a:pt x="67" y="867"/>
                  </a:lnTo>
                  <a:lnTo>
                    <a:pt x="62" y="865"/>
                  </a:lnTo>
                  <a:lnTo>
                    <a:pt x="57" y="862"/>
                  </a:lnTo>
                  <a:lnTo>
                    <a:pt x="52" y="859"/>
                  </a:lnTo>
                  <a:lnTo>
                    <a:pt x="48" y="854"/>
                  </a:lnTo>
                  <a:lnTo>
                    <a:pt x="44" y="850"/>
                  </a:lnTo>
                  <a:lnTo>
                    <a:pt x="41" y="846"/>
                  </a:lnTo>
                  <a:lnTo>
                    <a:pt x="37" y="841"/>
                  </a:lnTo>
                  <a:lnTo>
                    <a:pt x="35" y="835"/>
                  </a:lnTo>
                  <a:lnTo>
                    <a:pt x="33" y="830"/>
                  </a:lnTo>
                  <a:lnTo>
                    <a:pt x="32" y="824"/>
                  </a:lnTo>
                  <a:lnTo>
                    <a:pt x="31" y="818"/>
                  </a:lnTo>
                  <a:lnTo>
                    <a:pt x="30" y="812"/>
                  </a:lnTo>
                  <a:lnTo>
                    <a:pt x="30" y="812"/>
                  </a:lnTo>
                  <a:close/>
                  <a:moveTo>
                    <a:pt x="331" y="602"/>
                  </a:moveTo>
                  <a:lnTo>
                    <a:pt x="30" y="602"/>
                  </a:lnTo>
                  <a:lnTo>
                    <a:pt x="30" y="391"/>
                  </a:lnTo>
                  <a:lnTo>
                    <a:pt x="331" y="391"/>
                  </a:lnTo>
                  <a:lnTo>
                    <a:pt x="331" y="602"/>
                  </a:lnTo>
                  <a:close/>
                  <a:moveTo>
                    <a:pt x="361" y="391"/>
                  </a:moveTo>
                  <a:lnTo>
                    <a:pt x="662" y="391"/>
                  </a:lnTo>
                  <a:lnTo>
                    <a:pt x="662" y="602"/>
                  </a:lnTo>
                  <a:lnTo>
                    <a:pt x="361" y="602"/>
                  </a:lnTo>
                  <a:lnTo>
                    <a:pt x="361" y="391"/>
                  </a:lnTo>
                  <a:close/>
                  <a:moveTo>
                    <a:pt x="91" y="30"/>
                  </a:moveTo>
                  <a:lnTo>
                    <a:pt x="602" y="30"/>
                  </a:lnTo>
                  <a:lnTo>
                    <a:pt x="607" y="31"/>
                  </a:lnTo>
                  <a:lnTo>
                    <a:pt x="614" y="32"/>
                  </a:lnTo>
                  <a:lnTo>
                    <a:pt x="619" y="33"/>
                  </a:lnTo>
                  <a:lnTo>
                    <a:pt x="626" y="35"/>
                  </a:lnTo>
                  <a:lnTo>
                    <a:pt x="631" y="37"/>
                  </a:lnTo>
                  <a:lnTo>
                    <a:pt x="635" y="40"/>
                  </a:lnTo>
                  <a:lnTo>
                    <a:pt x="640" y="44"/>
                  </a:lnTo>
                  <a:lnTo>
                    <a:pt x="644" y="48"/>
                  </a:lnTo>
                  <a:lnTo>
                    <a:pt x="648" y="52"/>
                  </a:lnTo>
                  <a:lnTo>
                    <a:pt x="651" y="56"/>
                  </a:lnTo>
                  <a:lnTo>
                    <a:pt x="655" y="62"/>
                  </a:lnTo>
                  <a:lnTo>
                    <a:pt x="657" y="67"/>
                  </a:lnTo>
                  <a:lnTo>
                    <a:pt x="659" y="72"/>
                  </a:lnTo>
                  <a:lnTo>
                    <a:pt x="661" y="78"/>
                  </a:lnTo>
                  <a:lnTo>
                    <a:pt x="662" y="84"/>
                  </a:lnTo>
                  <a:lnTo>
                    <a:pt x="662" y="91"/>
                  </a:lnTo>
                  <a:lnTo>
                    <a:pt x="662" y="361"/>
                  </a:lnTo>
                  <a:lnTo>
                    <a:pt x="30" y="361"/>
                  </a:lnTo>
                  <a:lnTo>
                    <a:pt x="30" y="91"/>
                  </a:lnTo>
                  <a:lnTo>
                    <a:pt x="31" y="84"/>
                  </a:lnTo>
                  <a:lnTo>
                    <a:pt x="32" y="78"/>
                  </a:lnTo>
                  <a:lnTo>
                    <a:pt x="33" y="72"/>
                  </a:lnTo>
                  <a:lnTo>
                    <a:pt x="35" y="67"/>
                  </a:lnTo>
                  <a:lnTo>
                    <a:pt x="37" y="62"/>
                  </a:lnTo>
                  <a:lnTo>
                    <a:pt x="41" y="56"/>
                  </a:lnTo>
                  <a:lnTo>
                    <a:pt x="44" y="52"/>
                  </a:lnTo>
                  <a:lnTo>
                    <a:pt x="48" y="48"/>
                  </a:lnTo>
                  <a:lnTo>
                    <a:pt x="52" y="44"/>
                  </a:lnTo>
                  <a:lnTo>
                    <a:pt x="57" y="40"/>
                  </a:lnTo>
                  <a:lnTo>
                    <a:pt x="62" y="37"/>
                  </a:lnTo>
                  <a:lnTo>
                    <a:pt x="67" y="35"/>
                  </a:lnTo>
                  <a:lnTo>
                    <a:pt x="73" y="33"/>
                  </a:lnTo>
                  <a:lnTo>
                    <a:pt x="78" y="32"/>
                  </a:lnTo>
                  <a:lnTo>
                    <a:pt x="85" y="31"/>
                  </a:lnTo>
                  <a:lnTo>
                    <a:pt x="91" y="31"/>
                  </a:lnTo>
                  <a:lnTo>
                    <a:pt x="91" y="30"/>
                  </a:lnTo>
                  <a:close/>
                  <a:moveTo>
                    <a:pt x="602" y="0"/>
                  </a:moveTo>
                  <a:lnTo>
                    <a:pt x="91" y="0"/>
                  </a:lnTo>
                  <a:lnTo>
                    <a:pt x="81" y="1"/>
                  </a:lnTo>
                  <a:lnTo>
                    <a:pt x="73" y="2"/>
                  </a:lnTo>
                  <a:lnTo>
                    <a:pt x="64" y="4"/>
                  </a:lnTo>
                  <a:lnTo>
                    <a:pt x="56" y="7"/>
                  </a:lnTo>
                  <a:lnTo>
                    <a:pt x="47" y="11"/>
                  </a:lnTo>
                  <a:lnTo>
                    <a:pt x="41" y="16"/>
                  </a:lnTo>
                  <a:lnTo>
                    <a:pt x="33" y="21"/>
                  </a:lnTo>
                  <a:lnTo>
                    <a:pt x="27" y="26"/>
                  </a:lnTo>
                  <a:lnTo>
                    <a:pt x="21" y="33"/>
                  </a:lnTo>
                  <a:lnTo>
                    <a:pt x="16" y="40"/>
                  </a:lnTo>
                  <a:lnTo>
                    <a:pt x="12" y="48"/>
                  </a:lnTo>
                  <a:lnTo>
                    <a:pt x="7" y="55"/>
                  </a:lnTo>
                  <a:lnTo>
                    <a:pt x="4" y="64"/>
                  </a:lnTo>
                  <a:lnTo>
                    <a:pt x="2" y="72"/>
                  </a:lnTo>
                  <a:lnTo>
                    <a:pt x="1" y="81"/>
                  </a:lnTo>
                  <a:lnTo>
                    <a:pt x="0" y="91"/>
                  </a:lnTo>
                  <a:lnTo>
                    <a:pt x="0" y="812"/>
                  </a:lnTo>
                  <a:lnTo>
                    <a:pt x="1" y="821"/>
                  </a:lnTo>
                  <a:lnTo>
                    <a:pt x="2" y="830"/>
                  </a:lnTo>
                  <a:lnTo>
                    <a:pt x="4" y="838"/>
                  </a:lnTo>
                  <a:lnTo>
                    <a:pt x="7" y="847"/>
                  </a:lnTo>
                  <a:lnTo>
                    <a:pt x="12" y="854"/>
                  </a:lnTo>
                  <a:lnTo>
                    <a:pt x="16" y="862"/>
                  </a:lnTo>
                  <a:lnTo>
                    <a:pt x="21" y="869"/>
                  </a:lnTo>
                  <a:lnTo>
                    <a:pt x="27" y="876"/>
                  </a:lnTo>
                  <a:lnTo>
                    <a:pt x="33" y="881"/>
                  </a:lnTo>
                  <a:lnTo>
                    <a:pt x="40" y="887"/>
                  </a:lnTo>
                  <a:lnTo>
                    <a:pt x="47" y="891"/>
                  </a:lnTo>
                  <a:lnTo>
                    <a:pt x="56" y="895"/>
                  </a:lnTo>
                  <a:lnTo>
                    <a:pt x="64" y="898"/>
                  </a:lnTo>
                  <a:lnTo>
                    <a:pt x="73" y="900"/>
                  </a:lnTo>
                  <a:lnTo>
                    <a:pt x="81" y="902"/>
                  </a:lnTo>
                  <a:lnTo>
                    <a:pt x="91" y="903"/>
                  </a:lnTo>
                  <a:lnTo>
                    <a:pt x="602" y="903"/>
                  </a:lnTo>
                  <a:lnTo>
                    <a:pt x="611" y="902"/>
                  </a:lnTo>
                  <a:lnTo>
                    <a:pt x="620" y="900"/>
                  </a:lnTo>
                  <a:lnTo>
                    <a:pt x="629" y="898"/>
                  </a:lnTo>
                  <a:lnTo>
                    <a:pt x="637" y="895"/>
                  </a:lnTo>
                  <a:lnTo>
                    <a:pt x="645" y="891"/>
                  </a:lnTo>
                  <a:lnTo>
                    <a:pt x="652" y="887"/>
                  </a:lnTo>
                  <a:lnTo>
                    <a:pt x="659" y="881"/>
                  </a:lnTo>
                  <a:lnTo>
                    <a:pt x="665" y="876"/>
                  </a:lnTo>
                  <a:lnTo>
                    <a:pt x="672" y="869"/>
                  </a:lnTo>
                  <a:lnTo>
                    <a:pt x="677" y="862"/>
                  </a:lnTo>
                  <a:lnTo>
                    <a:pt x="681" y="854"/>
                  </a:lnTo>
                  <a:lnTo>
                    <a:pt x="685" y="847"/>
                  </a:lnTo>
                  <a:lnTo>
                    <a:pt x="688" y="838"/>
                  </a:lnTo>
                  <a:lnTo>
                    <a:pt x="690" y="830"/>
                  </a:lnTo>
                  <a:lnTo>
                    <a:pt x="692" y="821"/>
                  </a:lnTo>
                  <a:lnTo>
                    <a:pt x="692" y="812"/>
                  </a:lnTo>
                  <a:lnTo>
                    <a:pt x="692" y="91"/>
                  </a:lnTo>
                  <a:lnTo>
                    <a:pt x="692" y="81"/>
                  </a:lnTo>
                  <a:lnTo>
                    <a:pt x="690" y="72"/>
                  </a:lnTo>
                  <a:lnTo>
                    <a:pt x="688" y="64"/>
                  </a:lnTo>
                  <a:lnTo>
                    <a:pt x="685" y="55"/>
                  </a:lnTo>
                  <a:lnTo>
                    <a:pt x="681" y="48"/>
                  </a:lnTo>
                  <a:lnTo>
                    <a:pt x="677" y="40"/>
                  </a:lnTo>
                  <a:lnTo>
                    <a:pt x="672" y="33"/>
                  </a:lnTo>
                  <a:lnTo>
                    <a:pt x="665" y="26"/>
                  </a:lnTo>
                  <a:lnTo>
                    <a:pt x="659" y="21"/>
                  </a:lnTo>
                  <a:lnTo>
                    <a:pt x="652" y="16"/>
                  </a:lnTo>
                  <a:lnTo>
                    <a:pt x="645" y="11"/>
                  </a:lnTo>
                  <a:lnTo>
                    <a:pt x="637" y="7"/>
                  </a:lnTo>
                  <a:lnTo>
                    <a:pt x="629" y="4"/>
                  </a:lnTo>
                  <a:lnTo>
                    <a:pt x="620" y="2"/>
                  </a:lnTo>
                  <a:lnTo>
                    <a:pt x="611" y="1"/>
                  </a:lnTo>
                  <a:lnTo>
                    <a:pt x="602" y="0"/>
                  </a:lnTo>
                  <a:lnTo>
                    <a:pt x="60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1" name="Freeform 145">
              <a:extLst>
                <a:ext uri="{FF2B5EF4-FFF2-40B4-BE49-F238E27FC236}">
                  <a16:creationId xmlns:a16="http://schemas.microsoft.com/office/drawing/2014/main" id="{515B8600-77E6-4824-A329-6CF369562BF5}"/>
                </a:ext>
              </a:extLst>
            </p:cNvPr>
            <p:cNvSpPr>
              <a:spLocks noEditPoints="1"/>
            </p:cNvSpPr>
            <p:nvPr/>
          </p:nvSpPr>
          <p:spPr bwMode="auto">
            <a:xfrm>
              <a:off x="2306759" y="2498453"/>
              <a:ext cx="163513" cy="66675"/>
            </a:xfrm>
            <a:custGeom>
              <a:avLst/>
              <a:gdLst>
                <a:gd name="T0" fmla="*/ 30 w 511"/>
                <a:gd name="T1" fmla="*/ 41 h 210"/>
                <a:gd name="T2" fmla="*/ 32 w 511"/>
                <a:gd name="T3" fmla="*/ 36 h 210"/>
                <a:gd name="T4" fmla="*/ 36 w 511"/>
                <a:gd name="T5" fmla="*/ 32 h 210"/>
                <a:gd name="T6" fmla="*/ 42 w 511"/>
                <a:gd name="T7" fmla="*/ 30 h 210"/>
                <a:gd name="T8" fmla="*/ 466 w 511"/>
                <a:gd name="T9" fmla="*/ 30 h 210"/>
                <a:gd name="T10" fmla="*/ 471 w 511"/>
                <a:gd name="T11" fmla="*/ 31 h 210"/>
                <a:gd name="T12" fmla="*/ 477 w 511"/>
                <a:gd name="T13" fmla="*/ 34 h 210"/>
                <a:gd name="T14" fmla="*/ 480 w 511"/>
                <a:gd name="T15" fmla="*/ 38 h 210"/>
                <a:gd name="T16" fmla="*/ 481 w 511"/>
                <a:gd name="T17" fmla="*/ 45 h 210"/>
                <a:gd name="T18" fmla="*/ 480 w 511"/>
                <a:gd name="T19" fmla="*/ 168 h 210"/>
                <a:gd name="T20" fmla="*/ 478 w 511"/>
                <a:gd name="T21" fmla="*/ 173 h 210"/>
                <a:gd name="T22" fmla="*/ 474 w 511"/>
                <a:gd name="T23" fmla="*/ 177 h 210"/>
                <a:gd name="T24" fmla="*/ 468 w 511"/>
                <a:gd name="T25" fmla="*/ 180 h 210"/>
                <a:gd name="T26" fmla="*/ 45 w 511"/>
                <a:gd name="T27" fmla="*/ 180 h 210"/>
                <a:gd name="T28" fmla="*/ 39 w 511"/>
                <a:gd name="T29" fmla="*/ 179 h 210"/>
                <a:gd name="T30" fmla="*/ 34 w 511"/>
                <a:gd name="T31" fmla="*/ 175 h 210"/>
                <a:gd name="T32" fmla="*/ 31 w 511"/>
                <a:gd name="T33" fmla="*/ 171 h 210"/>
                <a:gd name="T34" fmla="*/ 30 w 511"/>
                <a:gd name="T35" fmla="*/ 165 h 210"/>
                <a:gd name="T36" fmla="*/ 45 w 511"/>
                <a:gd name="T37" fmla="*/ 210 h 210"/>
                <a:gd name="T38" fmla="*/ 475 w 511"/>
                <a:gd name="T39" fmla="*/ 209 h 210"/>
                <a:gd name="T40" fmla="*/ 491 w 511"/>
                <a:gd name="T41" fmla="*/ 202 h 210"/>
                <a:gd name="T42" fmla="*/ 504 w 511"/>
                <a:gd name="T43" fmla="*/ 190 h 210"/>
                <a:gd name="T44" fmla="*/ 510 w 511"/>
                <a:gd name="T45" fmla="*/ 174 h 210"/>
                <a:gd name="T46" fmla="*/ 511 w 511"/>
                <a:gd name="T47" fmla="*/ 45 h 210"/>
                <a:gd name="T48" fmla="*/ 507 w 511"/>
                <a:gd name="T49" fmla="*/ 26 h 210"/>
                <a:gd name="T50" fmla="*/ 497 w 511"/>
                <a:gd name="T51" fmla="*/ 13 h 210"/>
                <a:gd name="T52" fmla="*/ 483 w 511"/>
                <a:gd name="T53" fmla="*/ 3 h 210"/>
                <a:gd name="T54" fmla="*/ 466 w 511"/>
                <a:gd name="T55" fmla="*/ 0 h 210"/>
                <a:gd name="T56" fmla="*/ 35 w 511"/>
                <a:gd name="T57" fmla="*/ 1 h 210"/>
                <a:gd name="T58" fmla="*/ 19 w 511"/>
                <a:gd name="T59" fmla="*/ 7 h 210"/>
                <a:gd name="T60" fmla="*/ 8 w 511"/>
                <a:gd name="T61" fmla="*/ 19 h 210"/>
                <a:gd name="T62" fmla="*/ 0 w 511"/>
                <a:gd name="T63" fmla="*/ 35 h 210"/>
                <a:gd name="T64" fmla="*/ 0 w 511"/>
                <a:gd name="T65" fmla="*/ 165 h 210"/>
                <a:gd name="T66" fmla="*/ 3 w 511"/>
                <a:gd name="T67" fmla="*/ 182 h 210"/>
                <a:gd name="T68" fmla="*/ 13 w 511"/>
                <a:gd name="T69" fmla="*/ 197 h 210"/>
                <a:gd name="T70" fmla="*/ 27 w 511"/>
                <a:gd name="T71" fmla="*/ 206 h 210"/>
                <a:gd name="T72" fmla="*/ 45 w 511"/>
                <a:gd name="T7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1" h="210">
                  <a:moveTo>
                    <a:pt x="30" y="45"/>
                  </a:moveTo>
                  <a:lnTo>
                    <a:pt x="30" y="41"/>
                  </a:lnTo>
                  <a:lnTo>
                    <a:pt x="31" y="38"/>
                  </a:lnTo>
                  <a:lnTo>
                    <a:pt x="32" y="36"/>
                  </a:lnTo>
                  <a:lnTo>
                    <a:pt x="34" y="34"/>
                  </a:lnTo>
                  <a:lnTo>
                    <a:pt x="36" y="32"/>
                  </a:lnTo>
                  <a:lnTo>
                    <a:pt x="39" y="31"/>
                  </a:lnTo>
                  <a:lnTo>
                    <a:pt x="42" y="30"/>
                  </a:lnTo>
                  <a:lnTo>
                    <a:pt x="45" y="30"/>
                  </a:lnTo>
                  <a:lnTo>
                    <a:pt x="466" y="30"/>
                  </a:lnTo>
                  <a:lnTo>
                    <a:pt x="468" y="30"/>
                  </a:lnTo>
                  <a:lnTo>
                    <a:pt x="471" y="31"/>
                  </a:lnTo>
                  <a:lnTo>
                    <a:pt x="474" y="32"/>
                  </a:lnTo>
                  <a:lnTo>
                    <a:pt x="477" y="34"/>
                  </a:lnTo>
                  <a:lnTo>
                    <a:pt x="478" y="36"/>
                  </a:lnTo>
                  <a:lnTo>
                    <a:pt x="480" y="38"/>
                  </a:lnTo>
                  <a:lnTo>
                    <a:pt x="480" y="41"/>
                  </a:lnTo>
                  <a:lnTo>
                    <a:pt x="481" y="45"/>
                  </a:lnTo>
                  <a:lnTo>
                    <a:pt x="481" y="165"/>
                  </a:lnTo>
                  <a:lnTo>
                    <a:pt x="480" y="168"/>
                  </a:lnTo>
                  <a:lnTo>
                    <a:pt x="480" y="170"/>
                  </a:lnTo>
                  <a:lnTo>
                    <a:pt x="478" y="173"/>
                  </a:lnTo>
                  <a:lnTo>
                    <a:pt x="477" y="175"/>
                  </a:lnTo>
                  <a:lnTo>
                    <a:pt x="474" y="177"/>
                  </a:lnTo>
                  <a:lnTo>
                    <a:pt x="471" y="179"/>
                  </a:lnTo>
                  <a:lnTo>
                    <a:pt x="468" y="180"/>
                  </a:lnTo>
                  <a:lnTo>
                    <a:pt x="466" y="180"/>
                  </a:lnTo>
                  <a:lnTo>
                    <a:pt x="45" y="180"/>
                  </a:lnTo>
                  <a:lnTo>
                    <a:pt x="42" y="180"/>
                  </a:lnTo>
                  <a:lnTo>
                    <a:pt x="39" y="179"/>
                  </a:lnTo>
                  <a:lnTo>
                    <a:pt x="36" y="177"/>
                  </a:lnTo>
                  <a:lnTo>
                    <a:pt x="34" y="175"/>
                  </a:lnTo>
                  <a:lnTo>
                    <a:pt x="32" y="173"/>
                  </a:lnTo>
                  <a:lnTo>
                    <a:pt x="31" y="171"/>
                  </a:lnTo>
                  <a:lnTo>
                    <a:pt x="30" y="168"/>
                  </a:lnTo>
                  <a:lnTo>
                    <a:pt x="30" y="165"/>
                  </a:lnTo>
                  <a:lnTo>
                    <a:pt x="30" y="45"/>
                  </a:lnTo>
                  <a:close/>
                  <a:moveTo>
                    <a:pt x="45" y="210"/>
                  </a:moveTo>
                  <a:lnTo>
                    <a:pt x="466" y="210"/>
                  </a:lnTo>
                  <a:lnTo>
                    <a:pt x="475" y="209"/>
                  </a:lnTo>
                  <a:lnTo>
                    <a:pt x="483" y="206"/>
                  </a:lnTo>
                  <a:lnTo>
                    <a:pt x="491" y="202"/>
                  </a:lnTo>
                  <a:lnTo>
                    <a:pt x="497" y="197"/>
                  </a:lnTo>
                  <a:lnTo>
                    <a:pt x="504" y="190"/>
                  </a:lnTo>
                  <a:lnTo>
                    <a:pt x="507" y="182"/>
                  </a:lnTo>
                  <a:lnTo>
                    <a:pt x="510" y="174"/>
                  </a:lnTo>
                  <a:lnTo>
                    <a:pt x="511" y="165"/>
                  </a:lnTo>
                  <a:lnTo>
                    <a:pt x="511" y="45"/>
                  </a:lnTo>
                  <a:lnTo>
                    <a:pt x="510" y="35"/>
                  </a:lnTo>
                  <a:lnTo>
                    <a:pt x="507" y="26"/>
                  </a:lnTo>
                  <a:lnTo>
                    <a:pt x="504" y="19"/>
                  </a:lnTo>
                  <a:lnTo>
                    <a:pt x="497" y="13"/>
                  </a:lnTo>
                  <a:lnTo>
                    <a:pt x="491" y="7"/>
                  </a:lnTo>
                  <a:lnTo>
                    <a:pt x="483" y="3"/>
                  </a:lnTo>
                  <a:lnTo>
                    <a:pt x="475" y="1"/>
                  </a:lnTo>
                  <a:lnTo>
                    <a:pt x="466" y="0"/>
                  </a:lnTo>
                  <a:lnTo>
                    <a:pt x="45" y="0"/>
                  </a:lnTo>
                  <a:lnTo>
                    <a:pt x="35" y="1"/>
                  </a:lnTo>
                  <a:lnTo>
                    <a:pt x="27" y="3"/>
                  </a:lnTo>
                  <a:lnTo>
                    <a:pt x="19" y="7"/>
                  </a:lnTo>
                  <a:lnTo>
                    <a:pt x="13" y="13"/>
                  </a:lnTo>
                  <a:lnTo>
                    <a:pt x="8" y="19"/>
                  </a:lnTo>
                  <a:lnTo>
                    <a:pt x="3" y="26"/>
                  </a:lnTo>
                  <a:lnTo>
                    <a:pt x="0" y="35"/>
                  </a:lnTo>
                  <a:lnTo>
                    <a:pt x="0" y="45"/>
                  </a:lnTo>
                  <a:lnTo>
                    <a:pt x="0" y="165"/>
                  </a:lnTo>
                  <a:lnTo>
                    <a:pt x="0" y="173"/>
                  </a:lnTo>
                  <a:lnTo>
                    <a:pt x="3" y="182"/>
                  </a:lnTo>
                  <a:lnTo>
                    <a:pt x="8" y="190"/>
                  </a:lnTo>
                  <a:lnTo>
                    <a:pt x="13" y="197"/>
                  </a:lnTo>
                  <a:lnTo>
                    <a:pt x="19" y="202"/>
                  </a:lnTo>
                  <a:lnTo>
                    <a:pt x="27" y="206"/>
                  </a:lnTo>
                  <a:lnTo>
                    <a:pt x="35" y="209"/>
                  </a:lnTo>
                  <a:lnTo>
                    <a:pt x="45" y="210"/>
                  </a:lnTo>
                  <a:lnTo>
                    <a:pt x="45" y="2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2" name="Freeform 146">
              <a:extLst>
                <a:ext uri="{FF2B5EF4-FFF2-40B4-BE49-F238E27FC236}">
                  <a16:creationId xmlns:a16="http://schemas.microsoft.com/office/drawing/2014/main" id="{ECE41CED-940E-4404-8E09-EA8989F1740A}"/>
                </a:ext>
              </a:extLst>
            </p:cNvPr>
            <p:cNvSpPr>
              <a:spLocks/>
            </p:cNvSpPr>
            <p:nvPr/>
          </p:nvSpPr>
          <p:spPr bwMode="auto">
            <a:xfrm>
              <a:off x="2306759" y="2603228"/>
              <a:ext cx="47625" cy="47625"/>
            </a:xfrm>
            <a:custGeom>
              <a:avLst/>
              <a:gdLst>
                <a:gd name="T0" fmla="*/ 60 w 150"/>
                <a:gd name="T1" fmla="*/ 91 h 151"/>
                <a:gd name="T2" fmla="*/ 60 w 150"/>
                <a:gd name="T3" fmla="*/ 139 h 151"/>
                <a:gd name="T4" fmla="*/ 62 w 150"/>
                <a:gd name="T5" fmla="*/ 144 h 151"/>
                <a:gd name="T6" fmla="*/ 66 w 150"/>
                <a:gd name="T7" fmla="*/ 147 h 151"/>
                <a:gd name="T8" fmla="*/ 72 w 150"/>
                <a:gd name="T9" fmla="*/ 151 h 151"/>
                <a:gd name="T10" fmla="*/ 78 w 150"/>
                <a:gd name="T11" fmla="*/ 150 h 151"/>
                <a:gd name="T12" fmla="*/ 84 w 150"/>
                <a:gd name="T13" fmla="*/ 147 h 151"/>
                <a:gd name="T14" fmla="*/ 87 w 150"/>
                <a:gd name="T15" fmla="*/ 144 h 151"/>
                <a:gd name="T16" fmla="*/ 89 w 150"/>
                <a:gd name="T17" fmla="*/ 139 h 151"/>
                <a:gd name="T18" fmla="*/ 90 w 150"/>
                <a:gd name="T19" fmla="*/ 91 h 151"/>
                <a:gd name="T20" fmla="*/ 138 w 150"/>
                <a:gd name="T21" fmla="*/ 90 h 151"/>
                <a:gd name="T22" fmla="*/ 144 w 150"/>
                <a:gd name="T23" fmla="*/ 87 h 151"/>
                <a:gd name="T24" fmla="*/ 148 w 150"/>
                <a:gd name="T25" fmla="*/ 83 h 151"/>
                <a:gd name="T26" fmla="*/ 150 w 150"/>
                <a:gd name="T27" fmla="*/ 78 h 151"/>
                <a:gd name="T28" fmla="*/ 150 w 150"/>
                <a:gd name="T29" fmla="*/ 72 h 151"/>
                <a:gd name="T30" fmla="*/ 148 w 150"/>
                <a:gd name="T31" fmla="*/ 67 h 151"/>
                <a:gd name="T32" fmla="*/ 144 w 150"/>
                <a:gd name="T33" fmla="*/ 63 h 151"/>
                <a:gd name="T34" fmla="*/ 138 w 150"/>
                <a:gd name="T35" fmla="*/ 61 h 151"/>
                <a:gd name="T36" fmla="*/ 90 w 150"/>
                <a:gd name="T37" fmla="*/ 61 h 151"/>
                <a:gd name="T38" fmla="*/ 89 w 150"/>
                <a:gd name="T39" fmla="*/ 12 h 151"/>
                <a:gd name="T40" fmla="*/ 87 w 150"/>
                <a:gd name="T41" fmla="*/ 7 h 151"/>
                <a:gd name="T42" fmla="*/ 84 w 150"/>
                <a:gd name="T43" fmla="*/ 3 h 151"/>
                <a:gd name="T44" fmla="*/ 78 w 150"/>
                <a:gd name="T45" fmla="*/ 1 h 151"/>
                <a:gd name="T46" fmla="*/ 72 w 150"/>
                <a:gd name="T47" fmla="*/ 1 h 151"/>
                <a:gd name="T48" fmla="*/ 66 w 150"/>
                <a:gd name="T49" fmla="*/ 3 h 151"/>
                <a:gd name="T50" fmla="*/ 62 w 150"/>
                <a:gd name="T51" fmla="*/ 7 h 151"/>
                <a:gd name="T52" fmla="*/ 60 w 150"/>
                <a:gd name="T53" fmla="*/ 12 h 151"/>
                <a:gd name="T54" fmla="*/ 60 w 150"/>
                <a:gd name="T55" fmla="*/ 61 h 151"/>
                <a:gd name="T56" fmla="*/ 12 w 150"/>
                <a:gd name="T57" fmla="*/ 61 h 151"/>
                <a:gd name="T58" fmla="*/ 6 w 150"/>
                <a:gd name="T59" fmla="*/ 63 h 151"/>
                <a:gd name="T60" fmla="*/ 2 w 150"/>
                <a:gd name="T61" fmla="*/ 67 h 151"/>
                <a:gd name="T62" fmla="*/ 0 w 150"/>
                <a:gd name="T63" fmla="*/ 72 h 151"/>
                <a:gd name="T64" fmla="*/ 0 w 150"/>
                <a:gd name="T65" fmla="*/ 78 h 151"/>
                <a:gd name="T66" fmla="*/ 2 w 150"/>
                <a:gd name="T67" fmla="*/ 83 h 151"/>
                <a:gd name="T68" fmla="*/ 6 w 150"/>
                <a:gd name="T69" fmla="*/ 87 h 151"/>
                <a:gd name="T70" fmla="*/ 12 w 150"/>
                <a:gd name="T71"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51">
                  <a:moveTo>
                    <a:pt x="15" y="91"/>
                  </a:moveTo>
                  <a:lnTo>
                    <a:pt x="60" y="91"/>
                  </a:lnTo>
                  <a:lnTo>
                    <a:pt x="60" y="136"/>
                  </a:lnTo>
                  <a:lnTo>
                    <a:pt x="60" y="139"/>
                  </a:lnTo>
                  <a:lnTo>
                    <a:pt x="61" y="141"/>
                  </a:lnTo>
                  <a:lnTo>
                    <a:pt x="62" y="144"/>
                  </a:lnTo>
                  <a:lnTo>
                    <a:pt x="64" y="146"/>
                  </a:lnTo>
                  <a:lnTo>
                    <a:pt x="66" y="147"/>
                  </a:lnTo>
                  <a:lnTo>
                    <a:pt x="69" y="150"/>
                  </a:lnTo>
                  <a:lnTo>
                    <a:pt x="72" y="151"/>
                  </a:lnTo>
                  <a:lnTo>
                    <a:pt x="75" y="151"/>
                  </a:lnTo>
                  <a:lnTo>
                    <a:pt x="78" y="150"/>
                  </a:lnTo>
                  <a:lnTo>
                    <a:pt x="80" y="150"/>
                  </a:lnTo>
                  <a:lnTo>
                    <a:pt x="84" y="147"/>
                  </a:lnTo>
                  <a:lnTo>
                    <a:pt x="86" y="146"/>
                  </a:lnTo>
                  <a:lnTo>
                    <a:pt x="87" y="144"/>
                  </a:lnTo>
                  <a:lnTo>
                    <a:pt x="89" y="141"/>
                  </a:lnTo>
                  <a:lnTo>
                    <a:pt x="89" y="139"/>
                  </a:lnTo>
                  <a:lnTo>
                    <a:pt x="90" y="136"/>
                  </a:lnTo>
                  <a:lnTo>
                    <a:pt x="90" y="91"/>
                  </a:lnTo>
                  <a:lnTo>
                    <a:pt x="135" y="91"/>
                  </a:lnTo>
                  <a:lnTo>
                    <a:pt x="138" y="90"/>
                  </a:lnTo>
                  <a:lnTo>
                    <a:pt x="140" y="90"/>
                  </a:lnTo>
                  <a:lnTo>
                    <a:pt x="144" y="87"/>
                  </a:lnTo>
                  <a:lnTo>
                    <a:pt x="146" y="86"/>
                  </a:lnTo>
                  <a:lnTo>
                    <a:pt x="148" y="83"/>
                  </a:lnTo>
                  <a:lnTo>
                    <a:pt x="149" y="81"/>
                  </a:lnTo>
                  <a:lnTo>
                    <a:pt x="150" y="78"/>
                  </a:lnTo>
                  <a:lnTo>
                    <a:pt x="150" y="76"/>
                  </a:lnTo>
                  <a:lnTo>
                    <a:pt x="150" y="72"/>
                  </a:lnTo>
                  <a:lnTo>
                    <a:pt x="149" y="69"/>
                  </a:lnTo>
                  <a:lnTo>
                    <a:pt x="148" y="67"/>
                  </a:lnTo>
                  <a:lnTo>
                    <a:pt x="146" y="65"/>
                  </a:lnTo>
                  <a:lnTo>
                    <a:pt x="144" y="63"/>
                  </a:lnTo>
                  <a:lnTo>
                    <a:pt x="140" y="62"/>
                  </a:lnTo>
                  <a:lnTo>
                    <a:pt x="138" y="61"/>
                  </a:lnTo>
                  <a:lnTo>
                    <a:pt x="135" y="61"/>
                  </a:lnTo>
                  <a:lnTo>
                    <a:pt x="90" y="61"/>
                  </a:lnTo>
                  <a:lnTo>
                    <a:pt x="90" y="15"/>
                  </a:lnTo>
                  <a:lnTo>
                    <a:pt x="89" y="12"/>
                  </a:lnTo>
                  <a:lnTo>
                    <a:pt x="89" y="9"/>
                  </a:lnTo>
                  <a:lnTo>
                    <a:pt x="87" y="7"/>
                  </a:lnTo>
                  <a:lnTo>
                    <a:pt x="86" y="5"/>
                  </a:lnTo>
                  <a:lnTo>
                    <a:pt x="84" y="3"/>
                  </a:lnTo>
                  <a:lnTo>
                    <a:pt x="80" y="2"/>
                  </a:lnTo>
                  <a:lnTo>
                    <a:pt x="78" y="1"/>
                  </a:lnTo>
                  <a:lnTo>
                    <a:pt x="75" y="0"/>
                  </a:lnTo>
                  <a:lnTo>
                    <a:pt x="72" y="1"/>
                  </a:lnTo>
                  <a:lnTo>
                    <a:pt x="69" y="2"/>
                  </a:lnTo>
                  <a:lnTo>
                    <a:pt x="66" y="3"/>
                  </a:lnTo>
                  <a:lnTo>
                    <a:pt x="64" y="5"/>
                  </a:lnTo>
                  <a:lnTo>
                    <a:pt x="62" y="7"/>
                  </a:lnTo>
                  <a:lnTo>
                    <a:pt x="61" y="9"/>
                  </a:lnTo>
                  <a:lnTo>
                    <a:pt x="60" y="12"/>
                  </a:lnTo>
                  <a:lnTo>
                    <a:pt x="60" y="16"/>
                  </a:lnTo>
                  <a:lnTo>
                    <a:pt x="60" y="61"/>
                  </a:lnTo>
                  <a:lnTo>
                    <a:pt x="15" y="61"/>
                  </a:lnTo>
                  <a:lnTo>
                    <a:pt x="12" y="61"/>
                  </a:lnTo>
                  <a:lnTo>
                    <a:pt x="9" y="62"/>
                  </a:lnTo>
                  <a:lnTo>
                    <a:pt x="6" y="63"/>
                  </a:lnTo>
                  <a:lnTo>
                    <a:pt x="4" y="65"/>
                  </a:lnTo>
                  <a:lnTo>
                    <a:pt x="2" y="67"/>
                  </a:lnTo>
                  <a:lnTo>
                    <a:pt x="1" y="69"/>
                  </a:lnTo>
                  <a:lnTo>
                    <a:pt x="0" y="72"/>
                  </a:lnTo>
                  <a:lnTo>
                    <a:pt x="0" y="76"/>
                  </a:lnTo>
                  <a:lnTo>
                    <a:pt x="0" y="78"/>
                  </a:lnTo>
                  <a:lnTo>
                    <a:pt x="1" y="81"/>
                  </a:lnTo>
                  <a:lnTo>
                    <a:pt x="2" y="83"/>
                  </a:lnTo>
                  <a:lnTo>
                    <a:pt x="4" y="86"/>
                  </a:lnTo>
                  <a:lnTo>
                    <a:pt x="6" y="87"/>
                  </a:lnTo>
                  <a:lnTo>
                    <a:pt x="9" y="90"/>
                  </a:lnTo>
                  <a:lnTo>
                    <a:pt x="12" y="90"/>
                  </a:lnTo>
                  <a:lnTo>
                    <a:pt x="15" y="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3" name="Freeform 147">
              <a:extLst>
                <a:ext uri="{FF2B5EF4-FFF2-40B4-BE49-F238E27FC236}">
                  <a16:creationId xmlns:a16="http://schemas.microsoft.com/office/drawing/2014/main" id="{284C8A80-6099-44E2-BD4B-70F5DE3AC221}"/>
                </a:ext>
              </a:extLst>
            </p:cNvPr>
            <p:cNvSpPr>
              <a:spLocks/>
            </p:cNvSpPr>
            <p:nvPr/>
          </p:nvSpPr>
          <p:spPr bwMode="auto">
            <a:xfrm>
              <a:off x="2416297" y="2622278"/>
              <a:ext cx="49213" cy="9525"/>
            </a:xfrm>
            <a:custGeom>
              <a:avLst/>
              <a:gdLst>
                <a:gd name="T0" fmla="*/ 136 w 151"/>
                <a:gd name="T1" fmla="*/ 0 h 30"/>
                <a:gd name="T2" fmla="*/ 15 w 151"/>
                <a:gd name="T3" fmla="*/ 0 h 30"/>
                <a:gd name="T4" fmla="*/ 13 w 151"/>
                <a:gd name="T5" fmla="*/ 0 h 30"/>
                <a:gd name="T6" fmla="*/ 10 w 151"/>
                <a:gd name="T7" fmla="*/ 1 h 30"/>
                <a:gd name="T8" fmla="*/ 7 w 151"/>
                <a:gd name="T9" fmla="*/ 2 h 30"/>
                <a:gd name="T10" fmla="*/ 4 w 151"/>
                <a:gd name="T11" fmla="*/ 4 h 30"/>
                <a:gd name="T12" fmla="*/ 3 w 151"/>
                <a:gd name="T13" fmla="*/ 6 h 30"/>
                <a:gd name="T14" fmla="*/ 1 w 151"/>
                <a:gd name="T15" fmla="*/ 8 h 30"/>
                <a:gd name="T16" fmla="*/ 1 w 151"/>
                <a:gd name="T17" fmla="*/ 11 h 30"/>
                <a:gd name="T18" fmla="*/ 0 w 151"/>
                <a:gd name="T19" fmla="*/ 15 h 30"/>
                <a:gd name="T20" fmla="*/ 1 w 151"/>
                <a:gd name="T21" fmla="*/ 17 h 30"/>
                <a:gd name="T22" fmla="*/ 1 w 151"/>
                <a:gd name="T23" fmla="*/ 20 h 30"/>
                <a:gd name="T24" fmla="*/ 3 w 151"/>
                <a:gd name="T25" fmla="*/ 22 h 30"/>
                <a:gd name="T26" fmla="*/ 4 w 151"/>
                <a:gd name="T27" fmla="*/ 25 h 30"/>
                <a:gd name="T28" fmla="*/ 7 w 151"/>
                <a:gd name="T29" fmla="*/ 26 h 30"/>
                <a:gd name="T30" fmla="*/ 10 w 151"/>
                <a:gd name="T31" fmla="*/ 29 h 30"/>
                <a:gd name="T32" fmla="*/ 13 w 151"/>
                <a:gd name="T33" fmla="*/ 29 h 30"/>
                <a:gd name="T34" fmla="*/ 15 w 151"/>
                <a:gd name="T35" fmla="*/ 30 h 30"/>
                <a:gd name="T36" fmla="*/ 136 w 151"/>
                <a:gd name="T37" fmla="*/ 30 h 30"/>
                <a:gd name="T38" fmla="*/ 139 w 151"/>
                <a:gd name="T39" fmla="*/ 29 h 30"/>
                <a:gd name="T40" fmla="*/ 141 w 151"/>
                <a:gd name="T41" fmla="*/ 29 h 30"/>
                <a:gd name="T42" fmla="*/ 145 w 151"/>
                <a:gd name="T43" fmla="*/ 26 h 30"/>
                <a:gd name="T44" fmla="*/ 147 w 151"/>
                <a:gd name="T45" fmla="*/ 25 h 30"/>
                <a:gd name="T46" fmla="*/ 148 w 151"/>
                <a:gd name="T47" fmla="*/ 22 h 30"/>
                <a:gd name="T48" fmla="*/ 150 w 151"/>
                <a:gd name="T49" fmla="*/ 20 h 30"/>
                <a:gd name="T50" fmla="*/ 150 w 151"/>
                <a:gd name="T51" fmla="*/ 17 h 30"/>
                <a:gd name="T52" fmla="*/ 151 w 151"/>
                <a:gd name="T53" fmla="*/ 15 h 30"/>
                <a:gd name="T54" fmla="*/ 150 w 151"/>
                <a:gd name="T55" fmla="*/ 11 h 30"/>
                <a:gd name="T56" fmla="*/ 150 w 151"/>
                <a:gd name="T57" fmla="*/ 8 h 30"/>
                <a:gd name="T58" fmla="*/ 148 w 151"/>
                <a:gd name="T59" fmla="*/ 6 h 30"/>
                <a:gd name="T60" fmla="*/ 147 w 151"/>
                <a:gd name="T61" fmla="*/ 4 h 30"/>
                <a:gd name="T62" fmla="*/ 145 w 151"/>
                <a:gd name="T63" fmla="*/ 2 h 30"/>
                <a:gd name="T64" fmla="*/ 141 w 151"/>
                <a:gd name="T65" fmla="*/ 1 h 30"/>
                <a:gd name="T66" fmla="*/ 139 w 151"/>
                <a:gd name="T67" fmla="*/ 0 h 30"/>
                <a:gd name="T68" fmla="*/ 136 w 15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30">
                  <a:moveTo>
                    <a:pt x="136" y="0"/>
                  </a:moveTo>
                  <a:lnTo>
                    <a:pt x="15" y="0"/>
                  </a:lnTo>
                  <a:lnTo>
                    <a:pt x="13" y="0"/>
                  </a:lnTo>
                  <a:lnTo>
                    <a:pt x="10" y="1"/>
                  </a:lnTo>
                  <a:lnTo>
                    <a:pt x="7" y="2"/>
                  </a:lnTo>
                  <a:lnTo>
                    <a:pt x="4" y="4"/>
                  </a:lnTo>
                  <a:lnTo>
                    <a:pt x="3" y="6"/>
                  </a:lnTo>
                  <a:lnTo>
                    <a:pt x="1" y="8"/>
                  </a:lnTo>
                  <a:lnTo>
                    <a:pt x="1" y="11"/>
                  </a:lnTo>
                  <a:lnTo>
                    <a:pt x="0" y="15"/>
                  </a:lnTo>
                  <a:lnTo>
                    <a:pt x="1" y="17"/>
                  </a:lnTo>
                  <a:lnTo>
                    <a:pt x="1" y="20"/>
                  </a:lnTo>
                  <a:lnTo>
                    <a:pt x="3" y="22"/>
                  </a:lnTo>
                  <a:lnTo>
                    <a:pt x="4" y="25"/>
                  </a:lnTo>
                  <a:lnTo>
                    <a:pt x="7" y="26"/>
                  </a:lnTo>
                  <a:lnTo>
                    <a:pt x="10" y="29"/>
                  </a:lnTo>
                  <a:lnTo>
                    <a:pt x="13" y="29"/>
                  </a:lnTo>
                  <a:lnTo>
                    <a:pt x="15" y="30"/>
                  </a:lnTo>
                  <a:lnTo>
                    <a:pt x="136" y="30"/>
                  </a:lnTo>
                  <a:lnTo>
                    <a:pt x="139" y="29"/>
                  </a:lnTo>
                  <a:lnTo>
                    <a:pt x="141" y="29"/>
                  </a:lnTo>
                  <a:lnTo>
                    <a:pt x="145" y="26"/>
                  </a:lnTo>
                  <a:lnTo>
                    <a:pt x="147" y="25"/>
                  </a:lnTo>
                  <a:lnTo>
                    <a:pt x="148" y="22"/>
                  </a:lnTo>
                  <a:lnTo>
                    <a:pt x="150" y="20"/>
                  </a:lnTo>
                  <a:lnTo>
                    <a:pt x="150" y="17"/>
                  </a:lnTo>
                  <a:lnTo>
                    <a:pt x="151" y="15"/>
                  </a:lnTo>
                  <a:lnTo>
                    <a:pt x="150" y="11"/>
                  </a:lnTo>
                  <a:lnTo>
                    <a:pt x="150" y="8"/>
                  </a:lnTo>
                  <a:lnTo>
                    <a:pt x="148" y="6"/>
                  </a:lnTo>
                  <a:lnTo>
                    <a:pt x="147" y="4"/>
                  </a:lnTo>
                  <a:lnTo>
                    <a:pt x="145" y="2"/>
                  </a:lnTo>
                  <a:lnTo>
                    <a:pt x="141" y="1"/>
                  </a:lnTo>
                  <a:lnTo>
                    <a:pt x="139" y="0"/>
                  </a:lnTo>
                  <a:lnTo>
                    <a:pt x="1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4" name="Freeform 148">
              <a:extLst>
                <a:ext uri="{FF2B5EF4-FFF2-40B4-BE49-F238E27FC236}">
                  <a16:creationId xmlns:a16="http://schemas.microsoft.com/office/drawing/2014/main" id="{6D07C1E9-71E6-410C-8BB3-F8173E23591C}"/>
                </a:ext>
              </a:extLst>
            </p:cNvPr>
            <p:cNvSpPr>
              <a:spLocks/>
            </p:cNvSpPr>
            <p:nvPr/>
          </p:nvSpPr>
          <p:spPr bwMode="auto">
            <a:xfrm>
              <a:off x="2416297" y="2688953"/>
              <a:ext cx="49213" cy="9525"/>
            </a:xfrm>
            <a:custGeom>
              <a:avLst/>
              <a:gdLst>
                <a:gd name="T0" fmla="*/ 136 w 151"/>
                <a:gd name="T1" fmla="*/ 0 h 30"/>
                <a:gd name="T2" fmla="*/ 15 w 151"/>
                <a:gd name="T3" fmla="*/ 0 h 30"/>
                <a:gd name="T4" fmla="*/ 13 w 151"/>
                <a:gd name="T5" fmla="*/ 0 h 30"/>
                <a:gd name="T6" fmla="*/ 10 w 151"/>
                <a:gd name="T7" fmla="*/ 1 h 30"/>
                <a:gd name="T8" fmla="*/ 7 w 151"/>
                <a:gd name="T9" fmla="*/ 2 h 30"/>
                <a:gd name="T10" fmla="*/ 4 w 151"/>
                <a:gd name="T11" fmla="*/ 4 h 30"/>
                <a:gd name="T12" fmla="*/ 3 w 151"/>
                <a:gd name="T13" fmla="*/ 6 h 30"/>
                <a:gd name="T14" fmla="*/ 1 w 151"/>
                <a:gd name="T15" fmla="*/ 9 h 30"/>
                <a:gd name="T16" fmla="*/ 1 w 151"/>
                <a:gd name="T17" fmla="*/ 11 h 30"/>
                <a:gd name="T18" fmla="*/ 0 w 151"/>
                <a:gd name="T19" fmla="*/ 15 h 30"/>
                <a:gd name="T20" fmla="*/ 1 w 151"/>
                <a:gd name="T21" fmla="*/ 18 h 30"/>
                <a:gd name="T22" fmla="*/ 1 w 151"/>
                <a:gd name="T23" fmla="*/ 21 h 30"/>
                <a:gd name="T24" fmla="*/ 3 w 151"/>
                <a:gd name="T25" fmla="*/ 23 h 30"/>
                <a:gd name="T26" fmla="*/ 4 w 151"/>
                <a:gd name="T27" fmla="*/ 25 h 30"/>
                <a:gd name="T28" fmla="*/ 7 w 151"/>
                <a:gd name="T29" fmla="*/ 27 h 30"/>
                <a:gd name="T30" fmla="*/ 10 w 151"/>
                <a:gd name="T31" fmla="*/ 29 h 30"/>
                <a:gd name="T32" fmla="*/ 13 w 151"/>
                <a:gd name="T33" fmla="*/ 30 h 30"/>
                <a:gd name="T34" fmla="*/ 15 w 151"/>
                <a:gd name="T35" fmla="*/ 30 h 30"/>
                <a:gd name="T36" fmla="*/ 136 w 151"/>
                <a:gd name="T37" fmla="*/ 30 h 30"/>
                <a:gd name="T38" fmla="*/ 139 w 151"/>
                <a:gd name="T39" fmla="*/ 30 h 30"/>
                <a:gd name="T40" fmla="*/ 141 w 151"/>
                <a:gd name="T41" fmla="*/ 29 h 30"/>
                <a:gd name="T42" fmla="*/ 145 w 151"/>
                <a:gd name="T43" fmla="*/ 27 h 30"/>
                <a:gd name="T44" fmla="*/ 147 w 151"/>
                <a:gd name="T45" fmla="*/ 25 h 30"/>
                <a:gd name="T46" fmla="*/ 148 w 151"/>
                <a:gd name="T47" fmla="*/ 23 h 30"/>
                <a:gd name="T48" fmla="*/ 150 w 151"/>
                <a:gd name="T49" fmla="*/ 21 h 30"/>
                <a:gd name="T50" fmla="*/ 150 w 151"/>
                <a:gd name="T51" fmla="*/ 18 h 30"/>
                <a:gd name="T52" fmla="*/ 151 w 151"/>
                <a:gd name="T53" fmla="*/ 15 h 30"/>
                <a:gd name="T54" fmla="*/ 150 w 151"/>
                <a:gd name="T55" fmla="*/ 11 h 30"/>
                <a:gd name="T56" fmla="*/ 150 w 151"/>
                <a:gd name="T57" fmla="*/ 9 h 30"/>
                <a:gd name="T58" fmla="*/ 148 w 151"/>
                <a:gd name="T59" fmla="*/ 6 h 30"/>
                <a:gd name="T60" fmla="*/ 147 w 151"/>
                <a:gd name="T61" fmla="*/ 4 h 30"/>
                <a:gd name="T62" fmla="*/ 145 w 151"/>
                <a:gd name="T63" fmla="*/ 2 h 30"/>
                <a:gd name="T64" fmla="*/ 141 w 151"/>
                <a:gd name="T65" fmla="*/ 1 h 30"/>
                <a:gd name="T66" fmla="*/ 138 w 151"/>
                <a:gd name="T67" fmla="*/ 0 h 30"/>
                <a:gd name="T68" fmla="*/ 136 w 151"/>
                <a:gd name="T69" fmla="*/ 0 h 30"/>
                <a:gd name="T70" fmla="*/ 136 w 151"/>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30">
                  <a:moveTo>
                    <a:pt x="136" y="0"/>
                  </a:moveTo>
                  <a:lnTo>
                    <a:pt x="15" y="0"/>
                  </a:lnTo>
                  <a:lnTo>
                    <a:pt x="13" y="0"/>
                  </a:lnTo>
                  <a:lnTo>
                    <a:pt x="10" y="1"/>
                  </a:lnTo>
                  <a:lnTo>
                    <a:pt x="7" y="2"/>
                  </a:lnTo>
                  <a:lnTo>
                    <a:pt x="4" y="4"/>
                  </a:lnTo>
                  <a:lnTo>
                    <a:pt x="3" y="6"/>
                  </a:lnTo>
                  <a:lnTo>
                    <a:pt x="1" y="9"/>
                  </a:lnTo>
                  <a:lnTo>
                    <a:pt x="1" y="11"/>
                  </a:lnTo>
                  <a:lnTo>
                    <a:pt x="0" y="15"/>
                  </a:lnTo>
                  <a:lnTo>
                    <a:pt x="1" y="18"/>
                  </a:lnTo>
                  <a:lnTo>
                    <a:pt x="1" y="21"/>
                  </a:lnTo>
                  <a:lnTo>
                    <a:pt x="3" y="23"/>
                  </a:lnTo>
                  <a:lnTo>
                    <a:pt x="4" y="25"/>
                  </a:lnTo>
                  <a:lnTo>
                    <a:pt x="7" y="27"/>
                  </a:lnTo>
                  <a:lnTo>
                    <a:pt x="10" y="29"/>
                  </a:lnTo>
                  <a:lnTo>
                    <a:pt x="13" y="30"/>
                  </a:lnTo>
                  <a:lnTo>
                    <a:pt x="15" y="30"/>
                  </a:lnTo>
                  <a:lnTo>
                    <a:pt x="136" y="30"/>
                  </a:lnTo>
                  <a:lnTo>
                    <a:pt x="139" y="30"/>
                  </a:lnTo>
                  <a:lnTo>
                    <a:pt x="141" y="29"/>
                  </a:lnTo>
                  <a:lnTo>
                    <a:pt x="145" y="27"/>
                  </a:lnTo>
                  <a:lnTo>
                    <a:pt x="147" y="25"/>
                  </a:lnTo>
                  <a:lnTo>
                    <a:pt x="148" y="23"/>
                  </a:lnTo>
                  <a:lnTo>
                    <a:pt x="150" y="21"/>
                  </a:lnTo>
                  <a:lnTo>
                    <a:pt x="150" y="18"/>
                  </a:lnTo>
                  <a:lnTo>
                    <a:pt x="151" y="15"/>
                  </a:lnTo>
                  <a:lnTo>
                    <a:pt x="150" y="11"/>
                  </a:lnTo>
                  <a:lnTo>
                    <a:pt x="150" y="9"/>
                  </a:lnTo>
                  <a:lnTo>
                    <a:pt x="148" y="6"/>
                  </a:lnTo>
                  <a:lnTo>
                    <a:pt x="147" y="4"/>
                  </a:lnTo>
                  <a:lnTo>
                    <a:pt x="145" y="2"/>
                  </a:lnTo>
                  <a:lnTo>
                    <a:pt x="141" y="1"/>
                  </a:lnTo>
                  <a:lnTo>
                    <a:pt x="138" y="0"/>
                  </a:lnTo>
                  <a:lnTo>
                    <a:pt x="136" y="0"/>
                  </a:lnTo>
                  <a:lnTo>
                    <a:pt x="1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5" name="Freeform 149">
              <a:extLst>
                <a:ext uri="{FF2B5EF4-FFF2-40B4-BE49-F238E27FC236}">
                  <a16:creationId xmlns:a16="http://schemas.microsoft.com/office/drawing/2014/main" id="{9EDC6EB7-97B8-4E3F-8490-882FB49C7972}"/>
                </a:ext>
              </a:extLst>
            </p:cNvPr>
            <p:cNvSpPr>
              <a:spLocks/>
            </p:cNvSpPr>
            <p:nvPr/>
          </p:nvSpPr>
          <p:spPr bwMode="auto">
            <a:xfrm>
              <a:off x="2416297" y="2708003"/>
              <a:ext cx="49213" cy="9525"/>
            </a:xfrm>
            <a:custGeom>
              <a:avLst/>
              <a:gdLst>
                <a:gd name="T0" fmla="*/ 136 w 151"/>
                <a:gd name="T1" fmla="*/ 0 h 30"/>
                <a:gd name="T2" fmla="*/ 15 w 151"/>
                <a:gd name="T3" fmla="*/ 0 h 30"/>
                <a:gd name="T4" fmla="*/ 13 w 151"/>
                <a:gd name="T5" fmla="*/ 0 h 30"/>
                <a:gd name="T6" fmla="*/ 10 w 151"/>
                <a:gd name="T7" fmla="*/ 1 h 30"/>
                <a:gd name="T8" fmla="*/ 7 w 151"/>
                <a:gd name="T9" fmla="*/ 3 h 30"/>
                <a:gd name="T10" fmla="*/ 4 w 151"/>
                <a:gd name="T11" fmla="*/ 4 h 30"/>
                <a:gd name="T12" fmla="*/ 3 w 151"/>
                <a:gd name="T13" fmla="*/ 6 h 30"/>
                <a:gd name="T14" fmla="*/ 1 w 151"/>
                <a:gd name="T15" fmla="*/ 9 h 30"/>
                <a:gd name="T16" fmla="*/ 1 w 151"/>
                <a:gd name="T17" fmla="*/ 11 h 30"/>
                <a:gd name="T18" fmla="*/ 0 w 151"/>
                <a:gd name="T19" fmla="*/ 15 h 30"/>
                <a:gd name="T20" fmla="*/ 1 w 151"/>
                <a:gd name="T21" fmla="*/ 18 h 30"/>
                <a:gd name="T22" fmla="*/ 1 w 151"/>
                <a:gd name="T23" fmla="*/ 21 h 30"/>
                <a:gd name="T24" fmla="*/ 3 w 151"/>
                <a:gd name="T25" fmla="*/ 23 h 30"/>
                <a:gd name="T26" fmla="*/ 4 w 151"/>
                <a:gd name="T27" fmla="*/ 25 h 30"/>
                <a:gd name="T28" fmla="*/ 7 w 151"/>
                <a:gd name="T29" fmla="*/ 27 h 30"/>
                <a:gd name="T30" fmla="*/ 10 w 151"/>
                <a:gd name="T31" fmla="*/ 29 h 30"/>
                <a:gd name="T32" fmla="*/ 13 w 151"/>
                <a:gd name="T33" fmla="*/ 30 h 30"/>
                <a:gd name="T34" fmla="*/ 15 w 151"/>
                <a:gd name="T35" fmla="*/ 30 h 30"/>
                <a:gd name="T36" fmla="*/ 136 w 151"/>
                <a:gd name="T37" fmla="*/ 30 h 30"/>
                <a:gd name="T38" fmla="*/ 139 w 151"/>
                <a:gd name="T39" fmla="*/ 30 h 30"/>
                <a:gd name="T40" fmla="*/ 141 w 151"/>
                <a:gd name="T41" fmla="*/ 29 h 30"/>
                <a:gd name="T42" fmla="*/ 145 w 151"/>
                <a:gd name="T43" fmla="*/ 27 h 30"/>
                <a:gd name="T44" fmla="*/ 147 w 151"/>
                <a:gd name="T45" fmla="*/ 25 h 30"/>
                <a:gd name="T46" fmla="*/ 148 w 151"/>
                <a:gd name="T47" fmla="*/ 23 h 30"/>
                <a:gd name="T48" fmla="*/ 150 w 151"/>
                <a:gd name="T49" fmla="*/ 21 h 30"/>
                <a:gd name="T50" fmla="*/ 150 w 151"/>
                <a:gd name="T51" fmla="*/ 18 h 30"/>
                <a:gd name="T52" fmla="*/ 151 w 151"/>
                <a:gd name="T53" fmla="*/ 15 h 30"/>
                <a:gd name="T54" fmla="*/ 150 w 151"/>
                <a:gd name="T55" fmla="*/ 11 h 30"/>
                <a:gd name="T56" fmla="*/ 150 w 151"/>
                <a:gd name="T57" fmla="*/ 9 h 30"/>
                <a:gd name="T58" fmla="*/ 148 w 151"/>
                <a:gd name="T59" fmla="*/ 6 h 30"/>
                <a:gd name="T60" fmla="*/ 147 w 151"/>
                <a:gd name="T61" fmla="*/ 4 h 30"/>
                <a:gd name="T62" fmla="*/ 145 w 151"/>
                <a:gd name="T63" fmla="*/ 3 h 30"/>
                <a:gd name="T64" fmla="*/ 141 w 151"/>
                <a:gd name="T65" fmla="*/ 1 h 30"/>
                <a:gd name="T66" fmla="*/ 139 w 151"/>
                <a:gd name="T67" fmla="*/ 1 h 30"/>
                <a:gd name="T68" fmla="*/ 136 w 15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30">
                  <a:moveTo>
                    <a:pt x="136" y="0"/>
                  </a:moveTo>
                  <a:lnTo>
                    <a:pt x="15" y="0"/>
                  </a:lnTo>
                  <a:lnTo>
                    <a:pt x="13" y="0"/>
                  </a:lnTo>
                  <a:lnTo>
                    <a:pt x="10" y="1"/>
                  </a:lnTo>
                  <a:lnTo>
                    <a:pt x="7" y="3"/>
                  </a:lnTo>
                  <a:lnTo>
                    <a:pt x="4" y="4"/>
                  </a:lnTo>
                  <a:lnTo>
                    <a:pt x="3" y="6"/>
                  </a:lnTo>
                  <a:lnTo>
                    <a:pt x="1" y="9"/>
                  </a:lnTo>
                  <a:lnTo>
                    <a:pt x="1" y="11"/>
                  </a:lnTo>
                  <a:lnTo>
                    <a:pt x="0" y="15"/>
                  </a:lnTo>
                  <a:lnTo>
                    <a:pt x="1" y="18"/>
                  </a:lnTo>
                  <a:lnTo>
                    <a:pt x="1" y="21"/>
                  </a:lnTo>
                  <a:lnTo>
                    <a:pt x="3" y="23"/>
                  </a:lnTo>
                  <a:lnTo>
                    <a:pt x="4" y="25"/>
                  </a:lnTo>
                  <a:lnTo>
                    <a:pt x="7" y="27"/>
                  </a:lnTo>
                  <a:lnTo>
                    <a:pt x="10" y="29"/>
                  </a:lnTo>
                  <a:lnTo>
                    <a:pt x="13" y="30"/>
                  </a:lnTo>
                  <a:lnTo>
                    <a:pt x="15" y="30"/>
                  </a:lnTo>
                  <a:lnTo>
                    <a:pt x="136" y="30"/>
                  </a:lnTo>
                  <a:lnTo>
                    <a:pt x="139" y="30"/>
                  </a:lnTo>
                  <a:lnTo>
                    <a:pt x="141" y="29"/>
                  </a:lnTo>
                  <a:lnTo>
                    <a:pt x="145" y="27"/>
                  </a:lnTo>
                  <a:lnTo>
                    <a:pt x="147" y="25"/>
                  </a:lnTo>
                  <a:lnTo>
                    <a:pt x="148" y="23"/>
                  </a:lnTo>
                  <a:lnTo>
                    <a:pt x="150" y="21"/>
                  </a:lnTo>
                  <a:lnTo>
                    <a:pt x="150" y="18"/>
                  </a:lnTo>
                  <a:lnTo>
                    <a:pt x="151" y="15"/>
                  </a:lnTo>
                  <a:lnTo>
                    <a:pt x="150" y="11"/>
                  </a:lnTo>
                  <a:lnTo>
                    <a:pt x="150" y="9"/>
                  </a:lnTo>
                  <a:lnTo>
                    <a:pt x="148" y="6"/>
                  </a:lnTo>
                  <a:lnTo>
                    <a:pt x="147" y="4"/>
                  </a:lnTo>
                  <a:lnTo>
                    <a:pt x="145" y="3"/>
                  </a:lnTo>
                  <a:lnTo>
                    <a:pt x="141" y="1"/>
                  </a:lnTo>
                  <a:lnTo>
                    <a:pt x="139" y="1"/>
                  </a:lnTo>
                  <a:lnTo>
                    <a:pt x="1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6" name="Freeform 150">
              <a:extLst>
                <a:ext uri="{FF2B5EF4-FFF2-40B4-BE49-F238E27FC236}">
                  <a16:creationId xmlns:a16="http://schemas.microsoft.com/office/drawing/2014/main" id="{9A399F5E-6DCE-4CB8-A2AE-F3B4B2626C94}"/>
                </a:ext>
              </a:extLst>
            </p:cNvPr>
            <p:cNvSpPr>
              <a:spLocks/>
            </p:cNvSpPr>
            <p:nvPr/>
          </p:nvSpPr>
          <p:spPr bwMode="auto">
            <a:xfrm>
              <a:off x="2311522" y="2688953"/>
              <a:ext cx="38100" cy="38100"/>
            </a:xfrm>
            <a:custGeom>
              <a:avLst/>
              <a:gdLst>
                <a:gd name="T0" fmla="*/ 116 w 120"/>
                <a:gd name="T1" fmla="*/ 25 h 120"/>
                <a:gd name="T2" fmla="*/ 119 w 120"/>
                <a:gd name="T3" fmla="*/ 20 h 120"/>
                <a:gd name="T4" fmla="*/ 120 w 120"/>
                <a:gd name="T5" fmla="*/ 15 h 120"/>
                <a:gd name="T6" fmla="*/ 119 w 120"/>
                <a:gd name="T7" fmla="*/ 9 h 120"/>
                <a:gd name="T8" fmla="*/ 116 w 120"/>
                <a:gd name="T9" fmla="*/ 4 h 120"/>
                <a:gd name="T10" fmla="*/ 110 w 120"/>
                <a:gd name="T11" fmla="*/ 1 h 120"/>
                <a:gd name="T12" fmla="*/ 105 w 120"/>
                <a:gd name="T13" fmla="*/ 0 h 120"/>
                <a:gd name="T14" fmla="*/ 100 w 120"/>
                <a:gd name="T15" fmla="*/ 1 h 120"/>
                <a:gd name="T16" fmla="*/ 94 w 120"/>
                <a:gd name="T17" fmla="*/ 4 h 120"/>
                <a:gd name="T18" fmla="*/ 26 w 120"/>
                <a:gd name="T19" fmla="*/ 4 h 120"/>
                <a:gd name="T20" fmla="*/ 20 w 120"/>
                <a:gd name="T21" fmla="*/ 1 h 120"/>
                <a:gd name="T22" fmla="*/ 15 w 120"/>
                <a:gd name="T23" fmla="*/ 0 h 120"/>
                <a:gd name="T24" fmla="*/ 9 w 120"/>
                <a:gd name="T25" fmla="*/ 1 h 120"/>
                <a:gd name="T26" fmla="*/ 4 w 120"/>
                <a:gd name="T27" fmla="*/ 4 h 120"/>
                <a:gd name="T28" fmla="*/ 1 w 120"/>
                <a:gd name="T29" fmla="*/ 9 h 120"/>
                <a:gd name="T30" fmla="*/ 0 w 120"/>
                <a:gd name="T31" fmla="*/ 15 h 120"/>
                <a:gd name="T32" fmla="*/ 1 w 120"/>
                <a:gd name="T33" fmla="*/ 20 h 120"/>
                <a:gd name="T34" fmla="*/ 4 w 120"/>
                <a:gd name="T35" fmla="*/ 25 h 120"/>
                <a:gd name="T36" fmla="*/ 4 w 120"/>
                <a:gd name="T37" fmla="*/ 94 h 120"/>
                <a:gd name="T38" fmla="*/ 1 w 120"/>
                <a:gd name="T39" fmla="*/ 99 h 120"/>
                <a:gd name="T40" fmla="*/ 0 w 120"/>
                <a:gd name="T41" fmla="*/ 105 h 120"/>
                <a:gd name="T42" fmla="*/ 1 w 120"/>
                <a:gd name="T43" fmla="*/ 111 h 120"/>
                <a:gd name="T44" fmla="*/ 4 w 120"/>
                <a:gd name="T45" fmla="*/ 115 h 120"/>
                <a:gd name="T46" fmla="*/ 9 w 120"/>
                <a:gd name="T47" fmla="*/ 119 h 120"/>
                <a:gd name="T48" fmla="*/ 15 w 120"/>
                <a:gd name="T49" fmla="*/ 120 h 120"/>
                <a:gd name="T50" fmla="*/ 20 w 120"/>
                <a:gd name="T51" fmla="*/ 119 h 120"/>
                <a:gd name="T52" fmla="*/ 26 w 120"/>
                <a:gd name="T53" fmla="*/ 115 h 120"/>
                <a:gd name="T54" fmla="*/ 94 w 120"/>
                <a:gd name="T55" fmla="*/ 115 h 120"/>
                <a:gd name="T56" fmla="*/ 100 w 120"/>
                <a:gd name="T57" fmla="*/ 119 h 120"/>
                <a:gd name="T58" fmla="*/ 105 w 120"/>
                <a:gd name="T59" fmla="*/ 120 h 120"/>
                <a:gd name="T60" fmla="*/ 110 w 120"/>
                <a:gd name="T61" fmla="*/ 119 h 120"/>
                <a:gd name="T62" fmla="*/ 116 w 120"/>
                <a:gd name="T63" fmla="*/ 115 h 120"/>
                <a:gd name="T64" fmla="*/ 119 w 120"/>
                <a:gd name="T65" fmla="*/ 111 h 120"/>
                <a:gd name="T66" fmla="*/ 120 w 120"/>
                <a:gd name="T67" fmla="*/ 105 h 120"/>
                <a:gd name="T68" fmla="*/ 119 w 120"/>
                <a:gd name="T69" fmla="*/ 99 h 120"/>
                <a:gd name="T70" fmla="*/ 116 w 120"/>
                <a:gd name="T71"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20">
                  <a:moveTo>
                    <a:pt x="81" y="60"/>
                  </a:moveTo>
                  <a:lnTo>
                    <a:pt x="116" y="25"/>
                  </a:lnTo>
                  <a:lnTo>
                    <a:pt x="118" y="23"/>
                  </a:lnTo>
                  <a:lnTo>
                    <a:pt x="119" y="20"/>
                  </a:lnTo>
                  <a:lnTo>
                    <a:pt x="120" y="18"/>
                  </a:lnTo>
                  <a:lnTo>
                    <a:pt x="120" y="15"/>
                  </a:lnTo>
                  <a:lnTo>
                    <a:pt x="120" y="11"/>
                  </a:lnTo>
                  <a:lnTo>
                    <a:pt x="119" y="9"/>
                  </a:lnTo>
                  <a:lnTo>
                    <a:pt x="118" y="6"/>
                  </a:lnTo>
                  <a:lnTo>
                    <a:pt x="116" y="4"/>
                  </a:lnTo>
                  <a:lnTo>
                    <a:pt x="114" y="2"/>
                  </a:lnTo>
                  <a:lnTo>
                    <a:pt x="110" y="1"/>
                  </a:lnTo>
                  <a:lnTo>
                    <a:pt x="108" y="0"/>
                  </a:lnTo>
                  <a:lnTo>
                    <a:pt x="105" y="0"/>
                  </a:lnTo>
                  <a:lnTo>
                    <a:pt x="102" y="0"/>
                  </a:lnTo>
                  <a:lnTo>
                    <a:pt x="100" y="1"/>
                  </a:lnTo>
                  <a:lnTo>
                    <a:pt x="96" y="2"/>
                  </a:lnTo>
                  <a:lnTo>
                    <a:pt x="94" y="4"/>
                  </a:lnTo>
                  <a:lnTo>
                    <a:pt x="60" y="38"/>
                  </a:lnTo>
                  <a:lnTo>
                    <a:pt x="26" y="4"/>
                  </a:lnTo>
                  <a:lnTo>
                    <a:pt x="23" y="2"/>
                  </a:lnTo>
                  <a:lnTo>
                    <a:pt x="20" y="1"/>
                  </a:lnTo>
                  <a:lnTo>
                    <a:pt x="17" y="0"/>
                  </a:lnTo>
                  <a:lnTo>
                    <a:pt x="15" y="0"/>
                  </a:lnTo>
                  <a:lnTo>
                    <a:pt x="12" y="0"/>
                  </a:lnTo>
                  <a:lnTo>
                    <a:pt x="9" y="1"/>
                  </a:lnTo>
                  <a:lnTo>
                    <a:pt x="6" y="2"/>
                  </a:lnTo>
                  <a:lnTo>
                    <a:pt x="4" y="4"/>
                  </a:lnTo>
                  <a:lnTo>
                    <a:pt x="2" y="6"/>
                  </a:lnTo>
                  <a:lnTo>
                    <a:pt x="1" y="9"/>
                  </a:lnTo>
                  <a:lnTo>
                    <a:pt x="0" y="11"/>
                  </a:lnTo>
                  <a:lnTo>
                    <a:pt x="0" y="15"/>
                  </a:lnTo>
                  <a:lnTo>
                    <a:pt x="0" y="18"/>
                  </a:lnTo>
                  <a:lnTo>
                    <a:pt x="1" y="20"/>
                  </a:lnTo>
                  <a:lnTo>
                    <a:pt x="2" y="23"/>
                  </a:lnTo>
                  <a:lnTo>
                    <a:pt x="4" y="25"/>
                  </a:lnTo>
                  <a:lnTo>
                    <a:pt x="39" y="60"/>
                  </a:lnTo>
                  <a:lnTo>
                    <a:pt x="4" y="94"/>
                  </a:lnTo>
                  <a:lnTo>
                    <a:pt x="2" y="97"/>
                  </a:lnTo>
                  <a:lnTo>
                    <a:pt x="1" y="99"/>
                  </a:lnTo>
                  <a:lnTo>
                    <a:pt x="0" y="102"/>
                  </a:lnTo>
                  <a:lnTo>
                    <a:pt x="0" y="105"/>
                  </a:lnTo>
                  <a:lnTo>
                    <a:pt x="0" y="108"/>
                  </a:lnTo>
                  <a:lnTo>
                    <a:pt x="1" y="111"/>
                  </a:lnTo>
                  <a:lnTo>
                    <a:pt x="2" y="113"/>
                  </a:lnTo>
                  <a:lnTo>
                    <a:pt x="4" y="115"/>
                  </a:lnTo>
                  <a:lnTo>
                    <a:pt x="6" y="117"/>
                  </a:lnTo>
                  <a:lnTo>
                    <a:pt x="9" y="119"/>
                  </a:lnTo>
                  <a:lnTo>
                    <a:pt x="12" y="120"/>
                  </a:lnTo>
                  <a:lnTo>
                    <a:pt x="15" y="120"/>
                  </a:lnTo>
                  <a:lnTo>
                    <a:pt x="17" y="120"/>
                  </a:lnTo>
                  <a:lnTo>
                    <a:pt x="20" y="119"/>
                  </a:lnTo>
                  <a:lnTo>
                    <a:pt x="23" y="117"/>
                  </a:lnTo>
                  <a:lnTo>
                    <a:pt x="26" y="115"/>
                  </a:lnTo>
                  <a:lnTo>
                    <a:pt x="60" y="81"/>
                  </a:lnTo>
                  <a:lnTo>
                    <a:pt x="94" y="115"/>
                  </a:lnTo>
                  <a:lnTo>
                    <a:pt x="96" y="117"/>
                  </a:lnTo>
                  <a:lnTo>
                    <a:pt x="100" y="119"/>
                  </a:lnTo>
                  <a:lnTo>
                    <a:pt x="102" y="120"/>
                  </a:lnTo>
                  <a:lnTo>
                    <a:pt x="105" y="120"/>
                  </a:lnTo>
                  <a:lnTo>
                    <a:pt x="108" y="120"/>
                  </a:lnTo>
                  <a:lnTo>
                    <a:pt x="110" y="119"/>
                  </a:lnTo>
                  <a:lnTo>
                    <a:pt x="114" y="117"/>
                  </a:lnTo>
                  <a:lnTo>
                    <a:pt x="116" y="115"/>
                  </a:lnTo>
                  <a:lnTo>
                    <a:pt x="118" y="113"/>
                  </a:lnTo>
                  <a:lnTo>
                    <a:pt x="119" y="111"/>
                  </a:lnTo>
                  <a:lnTo>
                    <a:pt x="120" y="108"/>
                  </a:lnTo>
                  <a:lnTo>
                    <a:pt x="120" y="105"/>
                  </a:lnTo>
                  <a:lnTo>
                    <a:pt x="120" y="102"/>
                  </a:lnTo>
                  <a:lnTo>
                    <a:pt x="119" y="99"/>
                  </a:lnTo>
                  <a:lnTo>
                    <a:pt x="118" y="97"/>
                  </a:lnTo>
                  <a:lnTo>
                    <a:pt x="116" y="94"/>
                  </a:lnTo>
                  <a:lnTo>
                    <a:pt x="81"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grpSp>
        <p:nvGrpSpPr>
          <p:cNvPr id="37" name="Group 36">
            <a:extLst>
              <a:ext uri="{FF2B5EF4-FFF2-40B4-BE49-F238E27FC236}">
                <a16:creationId xmlns:a16="http://schemas.microsoft.com/office/drawing/2014/main" id="{C82028EA-2BE9-4838-A3A7-7FF4DDA5EDAA}"/>
              </a:ext>
            </a:extLst>
          </p:cNvPr>
          <p:cNvGrpSpPr/>
          <p:nvPr/>
        </p:nvGrpSpPr>
        <p:grpSpPr>
          <a:xfrm>
            <a:off x="4807958" y="1197533"/>
            <a:ext cx="214688" cy="215881"/>
            <a:chOff x="6439191" y="1702976"/>
            <a:chExt cx="214688" cy="215881"/>
          </a:xfrm>
        </p:grpSpPr>
        <p:sp>
          <p:nvSpPr>
            <p:cNvPr id="38" name="Freeform 170">
              <a:extLst>
                <a:ext uri="{FF2B5EF4-FFF2-40B4-BE49-F238E27FC236}">
                  <a16:creationId xmlns:a16="http://schemas.microsoft.com/office/drawing/2014/main" id="{56F3D762-9671-444C-A77E-AB85C824C0ED}"/>
                </a:ext>
              </a:extLst>
            </p:cNvPr>
            <p:cNvSpPr>
              <a:spLocks noEditPoints="1"/>
            </p:cNvSpPr>
            <p:nvPr/>
          </p:nvSpPr>
          <p:spPr bwMode="auto">
            <a:xfrm>
              <a:off x="6439191" y="1702976"/>
              <a:ext cx="214688" cy="215881"/>
            </a:xfrm>
            <a:custGeom>
              <a:avLst/>
              <a:gdLst>
                <a:gd name="T0" fmla="*/ 421 w 902"/>
                <a:gd name="T1" fmla="*/ 269 h 901"/>
                <a:gd name="T2" fmla="*/ 721 w 902"/>
                <a:gd name="T3" fmla="*/ 405 h 901"/>
                <a:gd name="T4" fmla="*/ 722 w 902"/>
                <a:gd name="T5" fmla="*/ 411 h 901"/>
                <a:gd name="T6" fmla="*/ 726 w 902"/>
                <a:gd name="T7" fmla="*/ 416 h 901"/>
                <a:gd name="T8" fmla="*/ 731 w 902"/>
                <a:gd name="T9" fmla="*/ 419 h 901"/>
                <a:gd name="T10" fmla="*/ 736 w 902"/>
                <a:gd name="T11" fmla="*/ 420 h 901"/>
                <a:gd name="T12" fmla="*/ 871 w 902"/>
                <a:gd name="T13" fmla="*/ 871 h 901"/>
                <a:gd name="T14" fmla="*/ 31 w 902"/>
                <a:gd name="T15" fmla="*/ 630 h 901"/>
                <a:gd name="T16" fmla="*/ 331 w 902"/>
                <a:gd name="T17" fmla="*/ 30 h 901"/>
                <a:gd name="T18" fmla="*/ 331 w 902"/>
                <a:gd name="T19" fmla="*/ 168 h 901"/>
                <a:gd name="T20" fmla="*/ 334 w 902"/>
                <a:gd name="T21" fmla="*/ 173 h 901"/>
                <a:gd name="T22" fmla="*/ 337 w 902"/>
                <a:gd name="T23" fmla="*/ 177 h 901"/>
                <a:gd name="T24" fmla="*/ 343 w 902"/>
                <a:gd name="T25" fmla="*/ 179 h 901"/>
                <a:gd name="T26" fmla="*/ 482 w 902"/>
                <a:gd name="T27" fmla="*/ 179 h 901"/>
                <a:gd name="T28" fmla="*/ 406 w 902"/>
                <a:gd name="T29" fmla="*/ 239 h 901"/>
                <a:gd name="T30" fmla="*/ 400 w 902"/>
                <a:gd name="T31" fmla="*/ 240 h 901"/>
                <a:gd name="T32" fmla="*/ 395 w 902"/>
                <a:gd name="T33" fmla="*/ 245 h 901"/>
                <a:gd name="T34" fmla="*/ 392 w 902"/>
                <a:gd name="T35" fmla="*/ 249 h 901"/>
                <a:gd name="T36" fmla="*/ 391 w 902"/>
                <a:gd name="T37" fmla="*/ 254 h 901"/>
                <a:gd name="T38" fmla="*/ 31 w 902"/>
                <a:gd name="T39" fmla="*/ 630 h 901"/>
                <a:gd name="T40" fmla="*/ 460 w 902"/>
                <a:gd name="T41" fmla="*/ 150 h 901"/>
                <a:gd name="T42" fmla="*/ 361 w 902"/>
                <a:gd name="T43" fmla="*/ 52 h 901"/>
                <a:gd name="T44" fmla="*/ 851 w 902"/>
                <a:gd name="T45" fmla="*/ 390 h 901"/>
                <a:gd name="T46" fmla="*/ 751 w 902"/>
                <a:gd name="T47" fmla="*/ 292 h 901"/>
                <a:gd name="T48" fmla="*/ 747 w 902"/>
                <a:gd name="T49" fmla="*/ 244 h 901"/>
                <a:gd name="T50" fmla="*/ 743 w 902"/>
                <a:gd name="T51" fmla="*/ 240 h 901"/>
                <a:gd name="T52" fmla="*/ 736 w 902"/>
                <a:gd name="T53" fmla="*/ 239 h 901"/>
                <a:gd name="T54" fmla="*/ 512 w 902"/>
                <a:gd name="T55" fmla="*/ 164 h 901"/>
                <a:gd name="T56" fmla="*/ 507 w 902"/>
                <a:gd name="T57" fmla="*/ 154 h 901"/>
                <a:gd name="T58" fmla="*/ 354 w 902"/>
                <a:gd name="T59" fmla="*/ 2 h 901"/>
                <a:gd name="T60" fmla="*/ 349 w 902"/>
                <a:gd name="T61" fmla="*/ 0 h 901"/>
                <a:gd name="T62" fmla="*/ 15 w 902"/>
                <a:gd name="T63" fmla="*/ 0 h 901"/>
                <a:gd name="T64" fmla="*/ 10 w 902"/>
                <a:gd name="T65" fmla="*/ 1 h 901"/>
                <a:gd name="T66" fmla="*/ 6 w 902"/>
                <a:gd name="T67" fmla="*/ 4 h 901"/>
                <a:gd name="T68" fmla="*/ 2 w 902"/>
                <a:gd name="T69" fmla="*/ 9 h 901"/>
                <a:gd name="T70" fmla="*/ 0 w 902"/>
                <a:gd name="T71" fmla="*/ 15 h 901"/>
                <a:gd name="T72" fmla="*/ 1 w 902"/>
                <a:gd name="T73" fmla="*/ 648 h 901"/>
                <a:gd name="T74" fmla="*/ 3 w 902"/>
                <a:gd name="T75" fmla="*/ 654 h 901"/>
                <a:gd name="T76" fmla="*/ 8 w 902"/>
                <a:gd name="T77" fmla="*/ 658 h 901"/>
                <a:gd name="T78" fmla="*/ 13 w 902"/>
                <a:gd name="T79" fmla="*/ 660 h 901"/>
                <a:gd name="T80" fmla="*/ 391 w 902"/>
                <a:gd name="T81" fmla="*/ 660 h 901"/>
                <a:gd name="T82" fmla="*/ 392 w 902"/>
                <a:gd name="T83" fmla="*/ 889 h 901"/>
                <a:gd name="T84" fmla="*/ 394 w 902"/>
                <a:gd name="T85" fmla="*/ 894 h 901"/>
                <a:gd name="T86" fmla="*/ 398 w 902"/>
                <a:gd name="T87" fmla="*/ 898 h 901"/>
                <a:gd name="T88" fmla="*/ 404 w 902"/>
                <a:gd name="T89" fmla="*/ 900 h 901"/>
                <a:gd name="T90" fmla="*/ 887 w 902"/>
                <a:gd name="T91" fmla="*/ 901 h 901"/>
                <a:gd name="T92" fmla="*/ 893 w 902"/>
                <a:gd name="T93" fmla="*/ 900 h 901"/>
                <a:gd name="T94" fmla="*/ 897 w 902"/>
                <a:gd name="T95" fmla="*/ 897 h 901"/>
                <a:gd name="T96" fmla="*/ 900 w 902"/>
                <a:gd name="T97" fmla="*/ 891 h 901"/>
                <a:gd name="T98" fmla="*/ 902 w 902"/>
                <a:gd name="T99" fmla="*/ 886 h 901"/>
                <a:gd name="T100" fmla="*/ 900 w 902"/>
                <a:gd name="T101" fmla="*/ 40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2" h="901">
                  <a:moveTo>
                    <a:pt x="421" y="871"/>
                  </a:moveTo>
                  <a:lnTo>
                    <a:pt x="421" y="269"/>
                  </a:lnTo>
                  <a:lnTo>
                    <a:pt x="721" y="269"/>
                  </a:lnTo>
                  <a:lnTo>
                    <a:pt x="721" y="405"/>
                  </a:lnTo>
                  <a:lnTo>
                    <a:pt x="721" y="408"/>
                  </a:lnTo>
                  <a:lnTo>
                    <a:pt x="722" y="411"/>
                  </a:lnTo>
                  <a:lnTo>
                    <a:pt x="725" y="414"/>
                  </a:lnTo>
                  <a:lnTo>
                    <a:pt x="726" y="416"/>
                  </a:lnTo>
                  <a:lnTo>
                    <a:pt x="728" y="417"/>
                  </a:lnTo>
                  <a:lnTo>
                    <a:pt x="731" y="419"/>
                  </a:lnTo>
                  <a:lnTo>
                    <a:pt x="733" y="419"/>
                  </a:lnTo>
                  <a:lnTo>
                    <a:pt x="736" y="420"/>
                  </a:lnTo>
                  <a:lnTo>
                    <a:pt x="871" y="420"/>
                  </a:lnTo>
                  <a:lnTo>
                    <a:pt x="871" y="871"/>
                  </a:lnTo>
                  <a:lnTo>
                    <a:pt x="421" y="871"/>
                  </a:lnTo>
                  <a:close/>
                  <a:moveTo>
                    <a:pt x="31" y="630"/>
                  </a:moveTo>
                  <a:lnTo>
                    <a:pt x="31" y="30"/>
                  </a:lnTo>
                  <a:lnTo>
                    <a:pt x="331" y="30"/>
                  </a:lnTo>
                  <a:lnTo>
                    <a:pt x="331" y="164"/>
                  </a:lnTo>
                  <a:lnTo>
                    <a:pt x="331" y="168"/>
                  </a:lnTo>
                  <a:lnTo>
                    <a:pt x="332" y="171"/>
                  </a:lnTo>
                  <a:lnTo>
                    <a:pt x="334" y="173"/>
                  </a:lnTo>
                  <a:lnTo>
                    <a:pt x="335" y="175"/>
                  </a:lnTo>
                  <a:lnTo>
                    <a:pt x="337" y="177"/>
                  </a:lnTo>
                  <a:lnTo>
                    <a:pt x="340" y="178"/>
                  </a:lnTo>
                  <a:lnTo>
                    <a:pt x="343" y="179"/>
                  </a:lnTo>
                  <a:lnTo>
                    <a:pt x="346" y="179"/>
                  </a:lnTo>
                  <a:lnTo>
                    <a:pt x="482" y="179"/>
                  </a:lnTo>
                  <a:lnTo>
                    <a:pt x="482" y="239"/>
                  </a:lnTo>
                  <a:lnTo>
                    <a:pt x="406" y="239"/>
                  </a:lnTo>
                  <a:lnTo>
                    <a:pt x="404" y="239"/>
                  </a:lnTo>
                  <a:lnTo>
                    <a:pt x="400" y="240"/>
                  </a:lnTo>
                  <a:lnTo>
                    <a:pt x="398" y="243"/>
                  </a:lnTo>
                  <a:lnTo>
                    <a:pt x="395" y="245"/>
                  </a:lnTo>
                  <a:lnTo>
                    <a:pt x="394" y="247"/>
                  </a:lnTo>
                  <a:lnTo>
                    <a:pt x="392" y="249"/>
                  </a:lnTo>
                  <a:lnTo>
                    <a:pt x="392" y="252"/>
                  </a:lnTo>
                  <a:lnTo>
                    <a:pt x="391" y="254"/>
                  </a:lnTo>
                  <a:lnTo>
                    <a:pt x="391" y="630"/>
                  </a:lnTo>
                  <a:lnTo>
                    <a:pt x="31" y="630"/>
                  </a:lnTo>
                  <a:close/>
                  <a:moveTo>
                    <a:pt x="361" y="52"/>
                  </a:moveTo>
                  <a:lnTo>
                    <a:pt x="460" y="150"/>
                  </a:lnTo>
                  <a:lnTo>
                    <a:pt x="361" y="150"/>
                  </a:lnTo>
                  <a:lnTo>
                    <a:pt x="361" y="52"/>
                  </a:lnTo>
                  <a:close/>
                  <a:moveTo>
                    <a:pt x="751" y="292"/>
                  </a:moveTo>
                  <a:lnTo>
                    <a:pt x="851" y="390"/>
                  </a:lnTo>
                  <a:lnTo>
                    <a:pt x="751" y="390"/>
                  </a:lnTo>
                  <a:lnTo>
                    <a:pt x="751" y="292"/>
                  </a:lnTo>
                  <a:close/>
                  <a:moveTo>
                    <a:pt x="897" y="395"/>
                  </a:moveTo>
                  <a:lnTo>
                    <a:pt x="747" y="244"/>
                  </a:lnTo>
                  <a:lnTo>
                    <a:pt x="745" y="243"/>
                  </a:lnTo>
                  <a:lnTo>
                    <a:pt x="743" y="240"/>
                  </a:lnTo>
                  <a:lnTo>
                    <a:pt x="740" y="239"/>
                  </a:lnTo>
                  <a:lnTo>
                    <a:pt x="736" y="239"/>
                  </a:lnTo>
                  <a:lnTo>
                    <a:pt x="512" y="239"/>
                  </a:lnTo>
                  <a:lnTo>
                    <a:pt x="512" y="164"/>
                  </a:lnTo>
                  <a:lnTo>
                    <a:pt x="511" y="159"/>
                  </a:lnTo>
                  <a:lnTo>
                    <a:pt x="507" y="154"/>
                  </a:lnTo>
                  <a:lnTo>
                    <a:pt x="357" y="4"/>
                  </a:lnTo>
                  <a:lnTo>
                    <a:pt x="354" y="2"/>
                  </a:lnTo>
                  <a:lnTo>
                    <a:pt x="352" y="1"/>
                  </a:lnTo>
                  <a:lnTo>
                    <a:pt x="349" y="0"/>
                  </a:lnTo>
                  <a:lnTo>
                    <a:pt x="346" y="0"/>
                  </a:lnTo>
                  <a:lnTo>
                    <a:pt x="15" y="0"/>
                  </a:lnTo>
                  <a:lnTo>
                    <a:pt x="13" y="0"/>
                  </a:lnTo>
                  <a:lnTo>
                    <a:pt x="10" y="1"/>
                  </a:lnTo>
                  <a:lnTo>
                    <a:pt x="8" y="2"/>
                  </a:lnTo>
                  <a:lnTo>
                    <a:pt x="6" y="4"/>
                  </a:lnTo>
                  <a:lnTo>
                    <a:pt x="3" y="6"/>
                  </a:lnTo>
                  <a:lnTo>
                    <a:pt x="2" y="9"/>
                  </a:lnTo>
                  <a:lnTo>
                    <a:pt x="1" y="11"/>
                  </a:lnTo>
                  <a:lnTo>
                    <a:pt x="0" y="15"/>
                  </a:lnTo>
                  <a:lnTo>
                    <a:pt x="0" y="645"/>
                  </a:lnTo>
                  <a:lnTo>
                    <a:pt x="1" y="648"/>
                  </a:lnTo>
                  <a:lnTo>
                    <a:pt x="2" y="651"/>
                  </a:lnTo>
                  <a:lnTo>
                    <a:pt x="3" y="654"/>
                  </a:lnTo>
                  <a:lnTo>
                    <a:pt x="6" y="656"/>
                  </a:lnTo>
                  <a:lnTo>
                    <a:pt x="8" y="658"/>
                  </a:lnTo>
                  <a:lnTo>
                    <a:pt x="10" y="659"/>
                  </a:lnTo>
                  <a:lnTo>
                    <a:pt x="13" y="660"/>
                  </a:lnTo>
                  <a:lnTo>
                    <a:pt x="15" y="660"/>
                  </a:lnTo>
                  <a:lnTo>
                    <a:pt x="391" y="660"/>
                  </a:lnTo>
                  <a:lnTo>
                    <a:pt x="391" y="886"/>
                  </a:lnTo>
                  <a:lnTo>
                    <a:pt x="392" y="889"/>
                  </a:lnTo>
                  <a:lnTo>
                    <a:pt x="392" y="891"/>
                  </a:lnTo>
                  <a:lnTo>
                    <a:pt x="394" y="894"/>
                  </a:lnTo>
                  <a:lnTo>
                    <a:pt x="395" y="897"/>
                  </a:lnTo>
                  <a:lnTo>
                    <a:pt x="398" y="898"/>
                  </a:lnTo>
                  <a:lnTo>
                    <a:pt x="400" y="900"/>
                  </a:lnTo>
                  <a:lnTo>
                    <a:pt x="404" y="900"/>
                  </a:lnTo>
                  <a:lnTo>
                    <a:pt x="406" y="901"/>
                  </a:lnTo>
                  <a:lnTo>
                    <a:pt x="887" y="901"/>
                  </a:lnTo>
                  <a:lnTo>
                    <a:pt x="889" y="900"/>
                  </a:lnTo>
                  <a:lnTo>
                    <a:pt x="893" y="900"/>
                  </a:lnTo>
                  <a:lnTo>
                    <a:pt x="895" y="898"/>
                  </a:lnTo>
                  <a:lnTo>
                    <a:pt x="897" y="897"/>
                  </a:lnTo>
                  <a:lnTo>
                    <a:pt x="899" y="894"/>
                  </a:lnTo>
                  <a:lnTo>
                    <a:pt x="900" y="891"/>
                  </a:lnTo>
                  <a:lnTo>
                    <a:pt x="901" y="889"/>
                  </a:lnTo>
                  <a:lnTo>
                    <a:pt x="902" y="886"/>
                  </a:lnTo>
                  <a:lnTo>
                    <a:pt x="902" y="405"/>
                  </a:lnTo>
                  <a:lnTo>
                    <a:pt x="900" y="400"/>
                  </a:lnTo>
                  <a:lnTo>
                    <a:pt x="897" y="39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9" name="Freeform 171">
              <a:extLst>
                <a:ext uri="{FF2B5EF4-FFF2-40B4-BE49-F238E27FC236}">
                  <a16:creationId xmlns:a16="http://schemas.microsoft.com/office/drawing/2014/main" id="{CAC4F629-9A9B-427C-B651-B46CCA15B720}"/>
                </a:ext>
              </a:extLst>
            </p:cNvPr>
            <p:cNvSpPr>
              <a:spLocks/>
            </p:cNvSpPr>
            <p:nvPr/>
          </p:nvSpPr>
          <p:spPr bwMode="auto">
            <a:xfrm>
              <a:off x="6578738" y="1706555"/>
              <a:ext cx="67985" cy="50094"/>
            </a:xfrm>
            <a:custGeom>
              <a:avLst/>
              <a:gdLst>
                <a:gd name="T0" fmla="*/ 2 w 284"/>
                <a:gd name="T1" fmla="*/ 99 h 209"/>
                <a:gd name="T2" fmla="*/ 4 w 284"/>
                <a:gd name="T3" fmla="*/ 101 h 209"/>
                <a:gd name="T4" fmla="*/ 81 w 284"/>
                <a:gd name="T5" fmla="*/ 177 h 209"/>
                <a:gd name="T6" fmla="*/ 86 w 284"/>
                <a:gd name="T7" fmla="*/ 179 h 209"/>
                <a:gd name="T8" fmla="*/ 93 w 284"/>
                <a:gd name="T9" fmla="*/ 179 h 209"/>
                <a:gd name="T10" fmla="*/ 98 w 284"/>
                <a:gd name="T11" fmla="*/ 177 h 209"/>
                <a:gd name="T12" fmla="*/ 102 w 284"/>
                <a:gd name="T13" fmla="*/ 173 h 209"/>
                <a:gd name="T14" fmla="*/ 104 w 284"/>
                <a:gd name="T15" fmla="*/ 168 h 209"/>
                <a:gd name="T16" fmla="*/ 104 w 284"/>
                <a:gd name="T17" fmla="*/ 161 h 209"/>
                <a:gd name="T18" fmla="*/ 102 w 284"/>
                <a:gd name="T19" fmla="*/ 156 h 209"/>
                <a:gd name="T20" fmla="*/ 51 w 284"/>
                <a:gd name="T21" fmla="*/ 106 h 209"/>
                <a:gd name="T22" fmla="*/ 213 w 284"/>
                <a:gd name="T23" fmla="*/ 107 h 209"/>
                <a:gd name="T24" fmla="*/ 231 w 284"/>
                <a:gd name="T25" fmla="*/ 114 h 209"/>
                <a:gd name="T26" fmla="*/ 245 w 284"/>
                <a:gd name="T27" fmla="*/ 126 h 209"/>
                <a:gd name="T28" fmla="*/ 253 w 284"/>
                <a:gd name="T29" fmla="*/ 142 h 209"/>
                <a:gd name="T30" fmla="*/ 254 w 284"/>
                <a:gd name="T31" fmla="*/ 194 h 209"/>
                <a:gd name="T32" fmla="*/ 256 w 284"/>
                <a:gd name="T33" fmla="*/ 201 h 209"/>
                <a:gd name="T34" fmla="*/ 260 w 284"/>
                <a:gd name="T35" fmla="*/ 205 h 209"/>
                <a:gd name="T36" fmla="*/ 264 w 284"/>
                <a:gd name="T37" fmla="*/ 208 h 209"/>
                <a:gd name="T38" fmla="*/ 269 w 284"/>
                <a:gd name="T39" fmla="*/ 209 h 209"/>
                <a:gd name="T40" fmla="*/ 276 w 284"/>
                <a:gd name="T41" fmla="*/ 208 h 209"/>
                <a:gd name="T42" fmla="*/ 280 w 284"/>
                <a:gd name="T43" fmla="*/ 205 h 209"/>
                <a:gd name="T44" fmla="*/ 283 w 284"/>
                <a:gd name="T45" fmla="*/ 201 h 209"/>
                <a:gd name="T46" fmla="*/ 284 w 284"/>
                <a:gd name="T47" fmla="*/ 194 h 209"/>
                <a:gd name="T48" fmla="*/ 284 w 284"/>
                <a:gd name="T49" fmla="*/ 142 h 209"/>
                <a:gd name="T50" fmla="*/ 280 w 284"/>
                <a:gd name="T51" fmla="*/ 127 h 209"/>
                <a:gd name="T52" fmla="*/ 274 w 284"/>
                <a:gd name="T53" fmla="*/ 114 h 209"/>
                <a:gd name="T54" fmla="*/ 264 w 284"/>
                <a:gd name="T55" fmla="*/ 102 h 209"/>
                <a:gd name="T56" fmla="*/ 252 w 284"/>
                <a:gd name="T57" fmla="*/ 93 h 209"/>
                <a:gd name="T58" fmla="*/ 239 w 284"/>
                <a:gd name="T59" fmla="*/ 84 h 209"/>
                <a:gd name="T60" fmla="*/ 225 w 284"/>
                <a:gd name="T61" fmla="*/ 79 h 209"/>
                <a:gd name="T62" fmla="*/ 210 w 284"/>
                <a:gd name="T63" fmla="*/ 77 h 209"/>
                <a:gd name="T64" fmla="*/ 51 w 284"/>
                <a:gd name="T65" fmla="*/ 76 h 209"/>
                <a:gd name="T66" fmla="*/ 102 w 284"/>
                <a:gd name="T67" fmla="*/ 23 h 209"/>
                <a:gd name="T68" fmla="*/ 104 w 284"/>
                <a:gd name="T69" fmla="*/ 18 h 209"/>
                <a:gd name="T70" fmla="*/ 104 w 284"/>
                <a:gd name="T71" fmla="*/ 11 h 209"/>
                <a:gd name="T72" fmla="*/ 102 w 284"/>
                <a:gd name="T73" fmla="*/ 6 h 209"/>
                <a:gd name="T74" fmla="*/ 98 w 284"/>
                <a:gd name="T75" fmla="*/ 2 h 209"/>
                <a:gd name="T76" fmla="*/ 93 w 284"/>
                <a:gd name="T77" fmla="*/ 0 h 209"/>
                <a:gd name="T78" fmla="*/ 87 w 284"/>
                <a:gd name="T79" fmla="*/ 0 h 209"/>
                <a:gd name="T80" fmla="*/ 82 w 284"/>
                <a:gd name="T81" fmla="*/ 2 h 209"/>
                <a:gd name="T82" fmla="*/ 4 w 284"/>
                <a:gd name="T83" fmla="*/ 80 h 209"/>
                <a:gd name="T84" fmla="*/ 1 w 284"/>
                <a:gd name="T85" fmla="*/ 85 h 209"/>
                <a:gd name="T86" fmla="*/ 0 w 284"/>
                <a:gd name="T87" fmla="*/ 90 h 209"/>
                <a:gd name="T88" fmla="*/ 0 w 284"/>
                <a:gd name="T89" fmla="*/ 91 h 209"/>
                <a:gd name="T90" fmla="*/ 0 w 284"/>
                <a:gd name="T91" fmla="*/ 9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4" h="209">
                  <a:moveTo>
                    <a:pt x="1" y="97"/>
                  </a:moveTo>
                  <a:lnTo>
                    <a:pt x="2" y="99"/>
                  </a:lnTo>
                  <a:lnTo>
                    <a:pt x="4" y="101"/>
                  </a:lnTo>
                  <a:lnTo>
                    <a:pt x="4" y="101"/>
                  </a:lnTo>
                  <a:lnTo>
                    <a:pt x="79" y="175"/>
                  </a:lnTo>
                  <a:lnTo>
                    <a:pt x="81" y="177"/>
                  </a:lnTo>
                  <a:lnTo>
                    <a:pt x="84" y="178"/>
                  </a:lnTo>
                  <a:lnTo>
                    <a:pt x="86" y="179"/>
                  </a:lnTo>
                  <a:lnTo>
                    <a:pt x="89" y="179"/>
                  </a:lnTo>
                  <a:lnTo>
                    <a:pt x="93" y="179"/>
                  </a:lnTo>
                  <a:lnTo>
                    <a:pt x="95" y="178"/>
                  </a:lnTo>
                  <a:lnTo>
                    <a:pt x="98" y="177"/>
                  </a:lnTo>
                  <a:lnTo>
                    <a:pt x="100" y="175"/>
                  </a:lnTo>
                  <a:lnTo>
                    <a:pt x="102" y="173"/>
                  </a:lnTo>
                  <a:lnTo>
                    <a:pt x="103" y="170"/>
                  </a:lnTo>
                  <a:lnTo>
                    <a:pt x="104" y="168"/>
                  </a:lnTo>
                  <a:lnTo>
                    <a:pt x="104" y="164"/>
                  </a:lnTo>
                  <a:lnTo>
                    <a:pt x="104" y="161"/>
                  </a:lnTo>
                  <a:lnTo>
                    <a:pt x="103" y="159"/>
                  </a:lnTo>
                  <a:lnTo>
                    <a:pt x="102" y="156"/>
                  </a:lnTo>
                  <a:lnTo>
                    <a:pt x="100" y="154"/>
                  </a:lnTo>
                  <a:lnTo>
                    <a:pt x="51" y="106"/>
                  </a:lnTo>
                  <a:lnTo>
                    <a:pt x="204" y="106"/>
                  </a:lnTo>
                  <a:lnTo>
                    <a:pt x="213" y="107"/>
                  </a:lnTo>
                  <a:lnTo>
                    <a:pt x="222" y="110"/>
                  </a:lnTo>
                  <a:lnTo>
                    <a:pt x="231" y="114"/>
                  </a:lnTo>
                  <a:lnTo>
                    <a:pt x="238" y="120"/>
                  </a:lnTo>
                  <a:lnTo>
                    <a:pt x="245" y="126"/>
                  </a:lnTo>
                  <a:lnTo>
                    <a:pt x="250" y="133"/>
                  </a:lnTo>
                  <a:lnTo>
                    <a:pt x="253" y="142"/>
                  </a:lnTo>
                  <a:lnTo>
                    <a:pt x="254" y="149"/>
                  </a:lnTo>
                  <a:lnTo>
                    <a:pt x="254" y="194"/>
                  </a:lnTo>
                  <a:lnTo>
                    <a:pt x="255" y="198"/>
                  </a:lnTo>
                  <a:lnTo>
                    <a:pt x="256" y="201"/>
                  </a:lnTo>
                  <a:lnTo>
                    <a:pt x="257" y="203"/>
                  </a:lnTo>
                  <a:lnTo>
                    <a:pt x="260" y="205"/>
                  </a:lnTo>
                  <a:lnTo>
                    <a:pt x="262" y="207"/>
                  </a:lnTo>
                  <a:lnTo>
                    <a:pt x="264" y="208"/>
                  </a:lnTo>
                  <a:lnTo>
                    <a:pt x="267" y="209"/>
                  </a:lnTo>
                  <a:lnTo>
                    <a:pt x="269" y="209"/>
                  </a:lnTo>
                  <a:lnTo>
                    <a:pt x="272" y="209"/>
                  </a:lnTo>
                  <a:lnTo>
                    <a:pt x="276" y="208"/>
                  </a:lnTo>
                  <a:lnTo>
                    <a:pt x="278" y="207"/>
                  </a:lnTo>
                  <a:lnTo>
                    <a:pt x="280" y="205"/>
                  </a:lnTo>
                  <a:lnTo>
                    <a:pt x="282" y="203"/>
                  </a:lnTo>
                  <a:lnTo>
                    <a:pt x="283" y="201"/>
                  </a:lnTo>
                  <a:lnTo>
                    <a:pt x="284" y="198"/>
                  </a:lnTo>
                  <a:lnTo>
                    <a:pt x="284" y="194"/>
                  </a:lnTo>
                  <a:lnTo>
                    <a:pt x="284" y="149"/>
                  </a:lnTo>
                  <a:lnTo>
                    <a:pt x="284" y="142"/>
                  </a:lnTo>
                  <a:lnTo>
                    <a:pt x="283" y="135"/>
                  </a:lnTo>
                  <a:lnTo>
                    <a:pt x="280" y="127"/>
                  </a:lnTo>
                  <a:lnTo>
                    <a:pt x="278" y="121"/>
                  </a:lnTo>
                  <a:lnTo>
                    <a:pt x="274" y="114"/>
                  </a:lnTo>
                  <a:lnTo>
                    <a:pt x="269" y="108"/>
                  </a:lnTo>
                  <a:lnTo>
                    <a:pt x="264" y="102"/>
                  </a:lnTo>
                  <a:lnTo>
                    <a:pt x="259" y="97"/>
                  </a:lnTo>
                  <a:lnTo>
                    <a:pt x="252" y="93"/>
                  </a:lnTo>
                  <a:lnTo>
                    <a:pt x="246" y="88"/>
                  </a:lnTo>
                  <a:lnTo>
                    <a:pt x="239" y="84"/>
                  </a:lnTo>
                  <a:lnTo>
                    <a:pt x="232" y="81"/>
                  </a:lnTo>
                  <a:lnTo>
                    <a:pt x="225" y="79"/>
                  </a:lnTo>
                  <a:lnTo>
                    <a:pt x="218" y="78"/>
                  </a:lnTo>
                  <a:lnTo>
                    <a:pt x="210" y="77"/>
                  </a:lnTo>
                  <a:lnTo>
                    <a:pt x="204" y="76"/>
                  </a:lnTo>
                  <a:lnTo>
                    <a:pt x="51" y="76"/>
                  </a:lnTo>
                  <a:lnTo>
                    <a:pt x="101" y="25"/>
                  </a:lnTo>
                  <a:lnTo>
                    <a:pt x="102" y="23"/>
                  </a:lnTo>
                  <a:lnTo>
                    <a:pt x="104" y="20"/>
                  </a:lnTo>
                  <a:lnTo>
                    <a:pt x="104" y="18"/>
                  </a:lnTo>
                  <a:lnTo>
                    <a:pt x="106" y="15"/>
                  </a:lnTo>
                  <a:lnTo>
                    <a:pt x="104" y="11"/>
                  </a:lnTo>
                  <a:lnTo>
                    <a:pt x="104" y="9"/>
                  </a:lnTo>
                  <a:lnTo>
                    <a:pt x="102" y="6"/>
                  </a:lnTo>
                  <a:lnTo>
                    <a:pt x="101" y="4"/>
                  </a:lnTo>
                  <a:lnTo>
                    <a:pt x="98" y="2"/>
                  </a:lnTo>
                  <a:lnTo>
                    <a:pt x="96" y="1"/>
                  </a:lnTo>
                  <a:lnTo>
                    <a:pt x="93" y="0"/>
                  </a:lnTo>
                  <a:lnTo>
                    <a:pt x="91" y="0"/>
                  </a:lnTo>
                  <a:lnTo>
                    <a:pt x="87" y="0"/>
                  </a:lnTo>
                  <a:lnTo>
                    <a:pt x="84" y="1"/>
                  </a:lnTo>
                  <a:lnTo>
                    <a:pt x="82" y="2"/>
                  </a:lnTo>
                  <a:lnTo>
                    <a:pt x="80" y="4"/>
                  </a:lnTo>
                  <a:lnTo>
                    <a:pt x="4" y="80"/>
                  </a:lnTo>
                  <a:lnTo>
                    <a:pt x="2" y="83"/>
                  </a:lnTo>
                  <a:lnTo>
                    <a:pt x="1" y="85"/>
                  </a:lnTo>
                  <a:lnTo>
                    <a:pt x="0" y="87"/>
                  </a:lnTo>
                  <a:lnTo>
                    <a:pt x="0" y="90"/>
                  </a:lnTo>
                  <a:lnTo>
                    <a:pt x="0" y="91"/>
                  </a:lnTo>
                  <a:lnTo>
                    <a:pt x="0" y="91"/>
                  </a:lnTo>
                  <a:lnTo>
                    <a:pt x="0" y="91"/>
                  </a:lnTo>
                  <a:lnTo>
                    <a:pt x="0" y="94"/>
                  </a:lnTo>
                  <a:lnTo>
                    <a:pt x="1" y="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40" name="Freeform 172">
              <a:extLst>
                <a:ext uri="{FF2B5EF4-FFF2-40B4-BE49-F238E27FC236}">
                  <a16:creationId xmlns:a16="http://schemas.microsoft.com/office/drawing/2014/main" id="{3899D29C-0C7B-48C9-9AE4-3006E354980B}"/>
                </a:ext>
              </a:extLst>
            </p:cNvPr>
            <p:cNvSpPr>
              <a:spLocks/>
            </p:cNvSpPr>
            <p:nvPr/>
          </p:nvSpPr>
          <p:spPr bwMode="auto">
            <a:xfrm>
              <a:off x="6446347" y="1871149"/>
              <a:ext cx="67985" cy="44131"/>
            </a:xfrm>
            <a:custGeom>
              <a:avLst/>
              <a:gdLst>
                <a:gd name="T0" fmla="*/ 283 w 285"/>
                <a:gd name="T1" fmla="*/ 83 h 182"/>
                <a:gd name="T2" fmla="*/ 206 w 285"/>
                <a:gd name="T3" fmla="*/ 6 h 182"/>
                <a:gd name="T4" fmla="*/ 200 w 285"/>
                <a:gd name="T5" fmla="*/ 3 h 182"/>
                <a:gd name="T6" fmla="*/ 195 w 285"/>
                <a:gd name="T7" fmla="*/ 2 h 182"/>
                <a:gd name="T8" fmla="*/ 190 w 285"/>
                <a:gd name="T9" fmla="*/ 3 h 182"/>
                <a:gd name="T10" fmla="*/ 184 w 285"/>
                <a:gd name="T11" fmla="*/ 6 h 182"/>
                <a:gd name="T12" fmla="*/ 181 w 285"/>
                <a:gd name="T13" fmla="*/ 12 h 182"/>
                <a:gd name="T14" fmla="*/ 180 w 285"/>
                <a:gd name="T15" fmla="*/ 17 h 182"/>
                <a:gd name="T16" fmla="*/ 181 w 285"/>
                <a:gd name="T17" fmla="*/ 22 h 182"/>
                <a:gd name="T18" fmla="*/ 184 w 285"/>
                <a:gd name="T19" fmla="*/ 28 h 182"/>
                <a:gd name="T20" fmla="*/ 81 w 285"/>
                <a:gd name="T21" fmla="*/ 77 h 182"/>
                <a:gd name="T22" fmla="*/ 64 w 285"/>
                <a:gd name="T23" fmla="*/ 75 h 182"/>
                <a:gd name="T24" fmla="*/ 47 w 285"/>
                <a:gd name="T25" fmla="*/ 70 h 182"/>
                <a:gd name="T26" fmla="*/ 35 w 285"/>
                <a:gd name="T27" fmla="*/ 60 h 182"/>
                <a:gd name="T28" fmla="*/ 31 w 285"/>
                <a:gd name="T29" fmla="*/ 53 h 182"/>
                <a:gd name="T30" fmla="*/ 30 w 285"/>
                <a:gd name="T31" fmla="*/ 45 h 182"/>
                <a:gd name="T32" fmla="*/ 29 w 285"/>
                <a:gd name="T33" fmla="*/ 13 h 182"/>
                <a:gd name="T34" fmla="*/ 27 w 285"/>
                <a:gd name="T35" fmla="*/ 7 h 182"/>
                <a:gd name="T36" fmla="*/ 23 w 285"/>
                <a:gd name="T37" fmla="*/ 3 h 182"/>
                <a:gd name="T38" fmla="*/ 17 w 285"/>
                <a:gd name="T39" fmla="*/ 1 h 182"/>
                <a:gd name="T40" fmla="*/ 12 w 285"/>
                <a:gd name="T41" fmla="*/ 1 h 182"/>
                <a:gd name="T42" fmla="*/ 7 w 285"/>
                <a:gd name="T43" fmla="*/ 3 h 182"/>
                <a:gd name="T44" fmla="*/ 2 w 285"/>
                <a:gd name="T45" fmla="*/ 7 h 182"/>
                <a:gd name="T46" fmla="*/ 0 w 285"/>
                <a:gd name="T47" fmla="*/ 13 h 182"/>
                <a:gd name="T48" fmla="*/ 0 w 285"/>
                <a:gd name="T49" fmla="*/ 45 h 182"/>
                <a:gd name="T50" fmla="*/ 1 w 285"/>
                <a:gd name="T51" fmla="*/ 60 h 182"/>
                <a:gd name="T52" fmla="*/ 7 w 285"/>
                <a:gd name="T53" fmla="*/ 73 h 182"/>
                <a:gd name="T54" fmla="*/ 15 w 285"/>
                <a:gd name="T55" fmla="*/ 83 h 182"/>
                <a:gd name="T56" fmla="*/ 26 w 285"/>
                <a:gd name="T57" fmla="*/ 92 h 182"/>
                <a:gd name="T58" fmla="*/ 38 w 285"/>
                <a:gd name="T59" fmla="*/ 98 h 182"/>
                <a:gd name="T60" fmla="*/ 52 w 285"/>
                <a:gd name="T61" fmla="*/ 103 h 182"/>
                <a:gd name="T62" fmla="*/ 81 w 285"/>
                <a:gd name="T63" fmla="*/ 107 h 182"/>
                <a:gd name="T64" fmla="*/ 184 w 285"/>
                <a:gd name="T65" fmla="*/ 156 h 182"/>
                <a:gd name="T66" fmla="*/ 181 w 285"/>
                <a:gd name="T67" fmla="*/ 162 h 182"/>
                <a:gd name="T68" fmla="*/ 180 w 285"/>
                <a:gd name="T69" fmla="*/ 167 h 182"/>
                <a:gd name="T70" fmla="*/ 181 w 285"/>
                <a:gd name="T71" fmla="*/ 172 h 182"/>
                <a:gd name="T72" fmla="*/ 184 w 285"/>
                <a:gd name="T73" fmla="*/ 178 h 182"/>
                <a:gd name="T74" fmla="*/ 190 w 285"/>
                <a:gd name="T75" fmla="*/ 181 h 182"/>
                <a:gd name="T76" fmla="*/ 195 w 285"/>
                <a:gd name="T77" fmla="*/ 182 h 182"/>
                <a:gd name="T78" fmla="*/ 200 w 285"/>
                <a:gd name="T79" fmla="*/ 181 h 182"/>
                <a:gd name="T80" fmla="*/ 206 w 285"/>
                <a:gd name="T81" fmla="*/ 178 h 182"/>
                <a:gd name="T82" fmla="*/ 283 w 285"/>
                <a:gd name="T83" fmla="*/ 101 h 182"/>
                <a:gd name="T84" fmla="*/ 285 w 285"/>
                <a:gd name="T85" fmla="*/ 94 h 182"/>
                <a:gd name="T86" fmla="*/ 285 w 285"/>
                <a:gd name="T87" fmla="*/ 8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 h="182">
                  <a:moveTo>
                    <a:pt x="284" y="86"/>
                  </a:moveTo>
                  <a:lnTo>
                    <a:pt x="283" y="83"/>
                  </a:lnTo>
                  <a:lnTo>
                    <a:pt x="281" y="81"/>
                  </a:lnTo>
                  <a:lnTo>
                    <a:pt x="206" y="6"/>
                  </a:lnTo>
                  <a:lnTo>
                    <a:pt x="204" y="4"/>
                  </a:lnTo>
                  <a:lnTo>
                    <a:pt x="200" y="3"/>
                  </a:lnTo>
                  <a:lnTo>
                    <a:pt x="198" y="2"/>
                  </a:lnTo>
                  <a:lnTo>
                    <a:pt x="195" y="2"/>
                  </a:lnTo>
                  <a:lnTo>
                    <a:pt x="192" y="2"/>
                  </a:lnTo>
                  <a:lnTo>
                    <a:pt x="190" y="3"/>
                  </a:lnTo>
                  <a:lnTo>
                    <a:pt x="186" y="4"/>
                  </a:lnTo>
                  <a:lnTo>
                    <a:pt x="184" y="6"/>
                  </a:lnTo>
                  <a:lnTo>
                    <a:pt x="182" y="9"/>
                  </a:lnTo>
                  <a:lnTo>
                    <a:pt x="181" y="12"/>
                  </a:lnTo>
                  <a:lnTo>
                    <a:pt x="180" y="14"/>
                  </a:lnTo>
                  <a:lnTo>
                    <a:pt x="180" y="17"/>
                  </a:lnTo>
                  <a:lnTo>
                    <a:pt x="180" y="19"/>
                  </a:lnTo>
                  <a:lnTo>
                    <a:pt x="181" y="22"/>
                  </a:lnTo>
                  <a:lnTo>
                    <a:pt x="182" y="25"/>
                  </a:lnTo>
                  <a:lnTo>
                    <a:pt x="184" y="28"/>
                  </a:lnTo>
                  <a:lnTo>
                    <a:pt x="234" y="77"/>
                  </a:lnTo>
                  <a:lnTo>
                    <a:pt x="81" y="77"/>
                  </a:lnTo>
                  <a:lnTo>
                    <a:pt x="73" y="76"/>
                  </a:lnTo>
                  <a:lnTo>
                    <a:pt x="64" y="75"/>
                  </a:lnTo>
                  <a:lnTo>
                    <a:pt x="56" y="73"/>
                  </a:lnTo>
                  <a:lnTo>
                    <a:pt x="47" y="70"/>
                  </a:lnTo>
                  <a:lnTo>
                    <a:pt x="41" y="65"/>
                  </a:lnTo>
                  <a:lnTo>
                    <a:pt x="35" y="60"/>
                  </a:lnTo>
                  <a:lnTo>
                    <a:pt x="32" y="57"/>
                  </a:lnTo>
                  <a:lnTo>
                    <a:pt x="31" y="53"/>
                  </a:lnTo>
                  <a:lnTo>
                    <a:pt x="30" y="49"/>
                  </a:lnTo>
                  <a:lnTo>
                    <a:pt x="30" y="45"/>
                  </a:lnTo>
                  <a:lnTo>
                    <a:pt x="30" y="15"/>
                  </a:lnTo>
                  <a:lnTo>
                    <a:pt x="29" y="13"/>
                  </a:lnTo>
                  <a:lnTo>
                    <a:pt x="28" y="10"/>
                  </a:lnTo>
                  <a:lnTo>
                    <a:pt x="27" y="7"/>
                  </a:lnTo>
                  <a:lnTo>
                    <a:pt x="25" y="5"/>
                  </a:lnTo>
                  <a:lnTo>
                    <a:pt x="23" y="3"/>
                  </a:lnTo>
                  <a:lnTo>
                    <a:pt x="21" y="1"/>
                  </a:lnTo>
                  <a:lnTo>
                    <a:pt x="17" y="1"/>
                  </a:lnTo>
                  <a:lnTo>
                    <a:pt x="15" y="0"/>
                  </a:lnTo>
                  <a:lnTo>
                    <a:pt x="12" y="1"/>
                  </a:lnTo>
                  <a:lnTo>
                    <a:pt x="9" y="1"/>
                  </a:lnTo>
                  <a:lnTo>
                    <a:pt x="7" y="3"/>
                  </a:lnTo>
                  <a:lnTo>
                    <a:pt x="5" y="5"/>
                  </a:lnTo>
                  <a:lnTo>
                    <a:pt x="2" y="7"/>
                  </a:lnTo>
                  <a:lnTo>
                    <a:pt x="1" y="10"/>
                  </a:lnTo>
                  <a:lnTo>
                    <a:pt x="0" y="13"/>
                  </a:lnTo>
                  <a:lnTo>
                    <a:pt x="0" y="15"/>
                  </a:lnTo>
                  <a:lnTo>
                    <a:pt x="0" y="45"/>
                  </a:lnTo>
                  <a:lnTo>
                    <a:pt x="0" y="52"/>
                  </a:lnTo>
                  <a:lnTo>
                    <a:pt x="1" y="60"/>
                  </a:lnTo>
                  <a:lnTo>
                    <a:pt x="3" y="66"/>
                  </a:lnTo>
                  <a:lnTo>
                    <a:pt x="7" y="73"/>
                  </a:lnTo>
                  <a:lnTo>
                    <a:pt x="11" y="78"/>
                  </a:lnTo>
                  <a:lnTo>
                    <a:pt x="15" y="83"/>
                  </a:lnTo>
                  <a:lnTo>
                    <a:pt x="21" y="88"/>
                  </a:lnTo>
                  <a:lnTo>
                    <a:pt x="26" y="92"/>
                  </a:lnTo>
                  <a:lnTo>
                    <a:pt x="31" y="95"/>
                  </a:lnTo>
                  <a:lnTo>
                    <a:pt x="38" y="98"/>
                  </a:lnTo>
                  <a:lnTo>
                    <a:pt x="44" y="101"/>
                  </a:lnTo>
                  <a:lnTo>
                    <a:pt x="52" y="103"/>
                  </a:lnTo>
                  <a:lnTo>
                    <a:pt x="66" y="106"/>
                  </a:lnTo>
                  <a:lnTo>
                    <a:pt x="81" y="107"/>
                  </a:lnTo>
                  <a:lnTo>
                    <a:pt x="234" y="107"/>
                  </a:lnTo>
                  <a:lnTo>
                    <a:pt x="184" y="156"/>
                  </a:lnTo>
                  <a:lnTo>
                    <a:pt x="182" y="158"/>
                  </a:lnTo>
                  <a:lnTo>
                    <a:pt x="181" y="162"/>
                  </a:lnTo>
                  <a:lnTo>
                    <a:pt x="180" y="164"/>
                  </a:lnTo>
                  <a:lnTo>
                    <a:pt x="180" y="167"/>
                  </a:lnTo>
                  <a:lnTo>
                    <a:pt x="180" y="170"/>
                  </a:lnTo>
                  <a:lnTo>
                    <a:pt x="181" y="172"/>
                  </a:lnTo>
                  <a:lnTo>
                    <a:pt x="182" y="175"/>
                  </a:lnTo>
                  <a:lnTo>
                    <a:pt x="184" y="178"/>
                  </a:lnTo>
                  <a:lnTo>
                    <a:pt x="186" y="180"/>
                  </a:lnTo>
                  <a:lnTo>
                    <a:pt x="190" y="181"/>
                  </a:lnTo>
                  <a:lnTo>
                    <a:pt x="192" y="182"/>
                  </a:lnTo>
                  <a:lnTo>
                    <a:pt x="195" y="182"/>
                  </a:lnTo>
                  <a:lnTo>
                    <a:pt x="198" y="182"/>
                  </a:lnTo>
                  <a:lnTo>
                    <a:pt x="200" y="181"/>
                  </a:lnTo>
                  <a:lnTo>
                    <a:pt x="204" y="180"/>
                  </a:lnTo>
                  <a:lnTo>
                    <a:pt x="206" y="178"/>
                  </a:lnTo>
                  <a:lnTo>
                    <a:pt x="281" y="103"/>
                  </a:lnTo>
                  <a:lnTo>
                    <a:pt x="283" y="101"/>
                  </a:lnTo>
                  <a:lnTo>
                    <a:pt x="284" y="97"/>
                  </a:lnTo>
                  <a:lnTo>
                    <a:pt x="285" y="94"/>
                  </a:lnTo>
                  <a:lnTo>
                    <a:pt x="285" y="91"/>
                  </a:lnTo>
                  <a:lnTo>
                    <a:pt x="285" y="89"/>
                  </a:lnTo>
                  <a:lnTo>
                    <a:pt x="284"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sp>
        <p:nvSpPr>
          <p:cNvPr id="41" name="Rectangle: Rounded Corners 57">
            <a:extLst>
              <a:ext uri="{FF2B5EF4-FFF2-40B4-BE49-F238E27FC236}">
                <a16:creationId xmlns:a16="http://schemas.microsoft.com/office/drawing/2014/main" id="{C75FE0C6-9DA8-4F62-A42C-9D1126B24650}"/>
              </a:ext>
            </a:extLst>
          </p:cNvPr>
          <p:cNvSpPr/>
          <p:nvPr/>
        </p:nvSpPr>
        <p:spPr>
          <a:xfrm>
            <a:off x="2502938" y="4098069"/>
            <a:ext cx="2033802"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42" name="TextBox 41">
            <a:extLst>
              <a:ext uri="{FF2B5EF4-FFF2-40B4-BE49-F238E27FC236}">
                <a16:creationId xmlns:a16="http://schemas.microsoft.com/office/drawing/2014/main" id="{7CCF4AE8-EBF6-472C-B873-53CA189C3A08}"/>
              </a:ext>
            </a:extLst>
          </p:cNvPr>
          <p:cNvSpPr txBox="1"/>
          <p:nvPr/>
        </p:nvSpPr>
        <p:spPr>
          <a:xfrm>
            <a:off x="3040214" y="4334236"/>
            <a:ext cx="1146535" cy="161583"/>
          </a:xfrm>
          <a:prstGeom prst="rect">
            <a:avLst/>
          </a:prstGeom>
          <a:noFill/>
        </p:spPr>
        <p:txBody>
          <a:bodyPr wrap="square" lIns="0" tIns="0" rIns="0" bIns="0" rtlCol="0" anchor="ctr">
            <a:spAutoFit/>
          </a:bodyPr>
          <a:lstStyle/>
          <a:p>
            <a:r>
              <a:rPr lang="en-US" sz="1050" spc="-50" dirty="0">
                <a:latin typeface="+mj-lt"/>
                <a:cs typeface="Segoe UI Semilight" panose="020B0402040204020203" pitchFamily="34" charset="0"/>
              </a:rPr>
              <a:t>Analytics</a:t>
            </a:r>
          </a:p>
        </p:txBody>
      </p:sp>
      <p:sp>
        <p:nvSpPr>
          <p:cNvPr id="43" name="Oval 42">
            <a:extLst>
              <a:ext uri="{FF2B5EF4-FFF2-40B4-BE49-F238E27FC236}">
                <a16:creationId xmlns:a16="http://schemas.microsoft.com/office/drawing/2014/main" id="{841243BA-9587-427F-8B24-FA70C78EA45C}"/>
              </a:ext>
            </a:extLst>
          </p:cNvPr>
          <p:cNvSpPr/>
          <p:nvPr/>
        </p:nvSpPr>
        <p:spPr>
          <a:xfrm>
            <a:off x="2586829" y="4218221"/>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grpSp>
        <p:nvGrpSpPr>
          <p:cNvPr id="44" name="Group 43">
            <a:extLst>
              <a:ext uri="{FF2B5EF4-FFF2-40B4-BE49-F238E27FC236}">
                <a16:creationId xmlns:a16="http://schemas.microsoft.com/office/drawing/2014/main" id="{393FF5FD-4D4D-48B1-A483-B10ED70A9092}"/>
              </a:ext>
            </a:extLst>
          </p:cNvPr>
          <p:cNvGrpSpPr/>
          <p:nvPr/>
        </p:nvGrpSpPr>
        <p:grpSpPr>
          <a:xfrm>
            <a:off x="2676292" y="4313051"/>
            <a:ext cx="214688" cy="203955"/>
            <a:chOff x="4312095" y="4935540"/>
            <a:chExt cx="214688" cy="203955"/>
          </a:xfrm>
        </p:grpSpPr>
        <p:sp>
          <p:nvSpPr>
            <p:cNvPr id="45" name="Freeform 175">
              <a:extLst>
                <a:ext uri="{FF2B5EF4-FFF2-40B4-BE49-F238E27FC236}">
                  <a16:creationId xmlns:a16="http://schemas.microsoft.com/office/drawing/2014/main" id="{4710E13E-2788-4DEB-AAF7-8C472664578E}"/>
                </a:ext>
              </a:extLst>
            </p:cNvPr>
            <p:cNvSpPr>
              <a:spLocks noEditPoints="1"/>
            </p:cNvSpPr>
            <p:nvPr/>
          </p:nvSpPr>
          <p:spPr bwMode="auto">
            <a:xfrm>
              <a:off x="4312095" y="5053619"/>
              <a:ext cx="214688" cy="85876"/>
            </a:xfrm>
            <a:custGeom>
              <a:avLst/>
              <a:gdLst>
                <a:gd name="T0" fmla="*/ 611 w 902"/>
                <a:gd name="T1" fmla="*/ 290 h 359"/>
                <a:gd name="T2" fmla="*/ 516 w 902"/>
                <a:gd name="T3" fmla="*/ 325 h 359"/>
                <a:gd name="T4" fmla="*/ 435 w 902"/>
                <a:gd name="T5" fmla="*/ 324 h 359"/>
                <a:gd name="T6" fmla="*/ 325 w 902"/>
                <a:gd name="T7" fmla="*/ 292 h 359"/>
                <a:gd name="T8" fmla="*/ 210 w 902"/>
                <a:gd name="T9" fmla="*/ 252 h 359"/>
                <a:gd name="T10" fmla="*/ 306 w 902"/>
                <a:gd name="T11" fmla="*/ 61 h 359"/>
                <a:gd name="T12" fmla="*/ 386 w 902"/>
                <a:gd name="T13" fmla="*/ 82 h 359"/>
                <a:gd name="T14" fmla="*/ 446 w 902"/>
                <a:gd name="T15" fmla="*/ 118 h 359"/>
                <a:gd name="T16" fmla="*/ 500 w 902"/>
                <a:gd name="T17" fmla="*/ 120 h 359"/>
                <a:gd name="T18" fmla="*/ 554 w 902"/>
                <a:gd name="T19" fmla="*/ 120 h 359"/>
                <a:gd name="T20" fmla="*/ 590 w 902"/>
                <a:gd name="T21" fmla="*/ 125 h 359"/>
                <a:gd name="T22" fmla="*/ 601 w 902"/>
                <a:gd name="T23" fmla="*/ 144 h 359"/>
                <a:gd name="T24" fmla="*/ 598 w 902"/>
                <a:gd name="T25" fmla="*/ 166 h 359"/>
                <a:gd name="T26" fmla="*/ 578 w 902"/>
                <a:gd name="T27" fmla="*/ 180 h 359"/>
                <a:gd name="T28" fmla="*/ 355 w 902"/>
                <a:gd name="T29" fmla="*/ 181 h 359"/>
                <a:gd name="T30" fmla="*/ 347 w 902"/>
                <a:gd name="T31" fmla="*/ 189 h 359"/>
                <a:gd name="T32" fmla="*/ 347 w 902"/>
                <a:gd name="T33" fmla="*/ 201 h 359"/>
                <a:gd name="T34" fmla="*/ 355 w 902"/>
                <a:gd name="T35" fmla="*/ 208 h 359"/>
                <a:gd name="T36" fmla="*/ 578 w 902"/>
                <a:gd name="T37" fmla="*/ 209 h 359"/>
                <a:gd name="T38" fmla="*/ 604 w 902"/>
                <a:gd name="T39" fmla="*/ 201 h 359"/>
                <a:gd name="T40" fmla="*/ 778 w 902"/>
                <a:gd name="T41" fmla="*/ 136 h 359"/>
                <a:gd name="T42" fmla="*/ 818 w 902"/>
                <a:gd name="T43" fmla="*/ 135 h 359"/>
                <a:gd name="T44" fmla="*/ 861 w 902"/>
                <a:gd name="T45" fmla="*/ 161 h 359"/>
                <a:gd name="T46" fmla="*/ 712 w 902"/>
                <a:gd name="T47" fmla="*/ 237 h 359"/>
                <a:gd name="T48" fmla="*/ 901 w 902"/>
                <a:gd name="T49" fmla="*/ 159 h 359"/>
                <a:gd name="T50" fmla="*/ 871 w 902"/>
                <a:gd name="T51" fmla="*/ 130 h 359"/>
                <a:gd name="T52" fmla="*/ 825 w 902"/>
                <a:gd name="T53" fmla="*/ 106 h 359"/>
                <a:gd name="T54" fmla="*/ 790 w 902"/>
                <a:gd name="T55" fmla="*/ 102 h 359"/>
                <a:gd name="T56" fmla="*/ 631 w 902"/>
                <a:gd name="T57" fmla="*/ 151 h 359"/>
                <a:gd name="T58" fmla="*/ 622 w 902"/>
                <a:gd name="T59" fmla="*/ 117 h 359"/>
                <a:gd name="T60" fmla="*/ 602 w 902"/>
                <a:gd name="T61" fmla="*/ 97 h 359"/>
                <a:gd name="T62" fmla="*/ 578 w 902"/>
                <a:gd name="T63" fmla="*/ 90 h 359"/>
                <a:gd name="T64" fmla="*/ 526 w 902"/>
                <a:gd name="T65" fmla="*/ 90 h 359"/>
                <a:gd name="T66" fmla="*/ 474 w 902"/>
                <a:gd name="T67" fmla="*/ 90 h 359"/>
                <a:gd name="T68" fmla="*/ 395 w 902"/>
                <a:gd name="T69" fmla="*/ 53 h 359"/>
                <a:gd name="T70" fmla="*/ 309 w 902"/>
                <a:gd name="T71" fmla="*/ 31 h 359"/>
                <a:gd name="T72" fmla="*/ 180 w 902"/>
                <a:gd name="T73" fmla="*/ 11 h 359"/>
                <a:gd name="T74" fmla="*/ 174 w 902"/>
                <a:gd name="T75" fmla="*/ 2 h 359"/>
                <a:gd name="T76" fmla="*/ 15 w 902"/>
                <a:gd name="T77" fmla="*/ 0 h 359"/>
                <a:gd name="T78" fmla="*/ 4 w 902"/>
                <a:gd name="T79" fmla="*/ 4 h 359"/>
                <a:gd name="T80" fmla="*/ 0 w 902"/>
                <a:gd name="T81" fmla="*/ 15 h 359"/>
                <a:gd name="T82" fmla="*/ 2 w 902"/>
                <a:gd name="T83" fmla="*/ 293 h 359"/>
                <a:gd name="T84" fmla="*/ 12 w 902"/>
                <a:gd name="T85" fmla="*/ 299 h 359"/>
                <a:gd name="T86" fmla="*/ 171 w 902"/>
                <a:gd name="T87" fmla="*/ 299 h 359"/>
                <a:gd name="T88" fmla="*/ 179 w 902"/>
                <a:gd name="T89" fmla="*/ 291 h 359"/>
                <a:gd name="T90" fmla="*/ 208 w 902"/>
                <a:gd name="T91" fmla="*/ 282 h 359"/>
                <a:gd name="T92" fmla="*/ 313 w 902"/>
                <a:gd name="T93" fmla="*/ 320 h 359"/>
                <a:gd name="T94" fmla="*/ 419 w 902"/>
                <a:gd name="T95" fmla="*/ 352 h 359"/>
                <a:gd name="T96" fmla="*/ 492 w 902"/>
                <a:gd name="T97" fmla="*/ 359 h 359"/>
                <a:gd name="T98" fmla="*/ 539 w 902"/>
                <a:gd name="T99" fmla="*/ 351 h 359"/>
                <a:gd name="T100" fmla="*/ 610 w 902"/>
                <a:gd name="T101" fmla="*/ 323 h 359"/>
                <a:gd name="T102" fmla="*/ 743 w 902"/>
                <a:gd name="T103" fmla="*/ 256 h 359"/>
                <a:gd name="T104" fmla="*/ 823 w 902"/>
                <a:gd name="T105" fmla="*/ 214 h 359"/>
                <a:gd name="T106" fmla="*/ 897 w 902"/>
                <a:gd name="T107" fmla="*/ 176 h 359"/>
                <a:gd name="T108" fmla="*/ 902 w 902"/>
                <a:gd name="T109" fmla="*/ 167 h 359"/>
                <a:gd name="T110" fmla="*/ 30 w 902"/>
                <a:gd name="T111" fmla="*/ 3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2" h="359">
                  <a:moveTo>
                    <a:pt x="712" y="237"/>
                  </a:moveTo>
                  <a:lnTo>
                    <a:pt x="674" y="258"/>
                  </a:lnTo>
                  <a:lnTo>
                    <a:pt x="641" y="275"/>
                  </a:lnTo>
                  <a:lnTo>
                    <a:pt x="611" y="290"/>
                  </a:lnTo>
                  <a:lnTo>
                    <a:pt x="584" y="303"/>
                  </a:lnTo>
                  <a:lnTo>
                    <a:pt x="559" y="312"/>
                  </a:lnTo>
                  <a:lnTo>
                    <a:pt x="537" y="320"/>
                  </a:lnTo>
                  <a:lnTo>
                    <a:pt x="516" y="325"/>
                  </a:lnTo>
                  <a:lnTo>
                    <a:pt x="496" y="328"/>
                  </a:lnTo>
                  <a:lnTo>
                    <a:pt x="477" y="329"/>
                  </a:lnTo>
                  <a:lnTo>
                    <a:pt x="456" y="327"/>
                  </a:lnTo>
                  <a:lnTo>
                    <a:pt x="435" y="324"/>
                  </a:lnTo>
                  <a:lnTo>
                    <a:pt x="411" y="319"/>
                  </a:lnTo>
                  <a:lnTo>
                    <a:pt x="386" y="312"/>
                  </a:lnTo>
                  <a:lnTo>
                    <a:pt x="357" y="303"/>
                  </a:lnTo>
                  <a:lnTo>
                    <a:pt x="325" y="292"/>
                  </a:lnTo>
                  <a:lnTo>
                    <a:pt x="288" y="279"/>
                  </a:lnTo>
                  <a:lnTo>
                    <a:pt x="265" y="271"/>
                  </a:lnTo>
                  <a:lnTo>
                    <a:pt x="238" y="262"/>
                  </a:lnTo>
                  <a:lnTo>
                    <a:pt x="210" y="252"/>
                  </a:lnTo>
                  <a:lnTo>
                    <a:pt x="180" y="242"/>
                  </a:lnTo>
                  <a:lnTo>
                    <a:pt x="180" y="60"/>
                  </a:lnTo>
                  <a:lnTo>
                    <a:pt x="286" y="60"/>
                  </a:lnTo>
                  <a:lnTo>
                    <a:pt x="306" y="61"/>
                  </a:lnTo>
                  <a:lnTo>
                    <a:pt x="327" y="63"/>
                  </a:lnTo>
                  <a:lnTo>
                    <a:pt x="347" y="68"/>
                  </a:lnTo>
                  <a:lnTo>
                    <a:pt x="366" y="73"/>
                  </a:lnTo>
                  <a:lnTo>
                    <a:pt x="386" y="82"/>
                  </a:lnTo>
                  <a:lnTo>
                    <a:pt x="405" y="92"/>
                  </a:lnTo>
                  <a:lnTo>
                    <a:pt x="423" y="103"/>
                  </a:lnTo>
                  <a:lnTo>
                    <a:pt x="441" y="116"/>
                  </a:lnTo>
                  <a:lnTo>
                    <a:pt x="446" y="118"/>
                  </a:lnTo>
                  <a:lnTo>
                    <a:pt x="451" y="120"/>
                  </a:lnTo>
                  <a:lnTo>
                    <a:pt x="471" y="120"/>
                  </a:lnTo>
                  <a:lnTo>
                    <a:pt x="486" y="120"/>
                  </a:lnTo>
                  <a:lnTo>
                    <a:pt x="500" y="120"/>
                  </a:lnTo>
                  <a:lnTo>
                    <a:pt x="515" y="120"/>
                  </a:lnTo>
                  <a:lnTo>
                    <a:pt x="526" y="120"/>
                  </a:lnTo>
                  <a:lnTo>
                    <a:pt x="539" y="120"/>
                  </a:lnTo>
                  <a:lnTo>
                    <a:pt x="554" y="120"/>
                  </a:lnTo>
                  <a:lnTo>
                    <a:pt x="571" y="120"/>
                  </a:lnTo>
                  <a:lnTo>
                    <a:pt x="578" y="121"/>
                  </a:lnTo>
                  <a:lnTo>
                    <a:pt x="585" y="123"/>
                  </a:lnTo>
                  <a:lnTo>
                    <a:pt x="590" y="125"/>
                  </a:lnTo>
                  <a:lnTo>
                    <a:pt x="595" y="129"/>
                  </a:lnTo>
                  <a:lnTo>
                    <a:pt x="598" y="135"/>
                  </a:lnTo>
                  <a:lnTo>
                    <a:pt x="600" y="139"/>
                  </a:lnTo>
                  <a:lnTo>
                    <a:pt x="601" y="144"/>
                  </a:lnTo>
                  <a:lnTo>
                    <a:pt x="601" y="150"/>
                  </a:lnTo>
                  <a:lnTo>
                    <a:pt x="601" y="155"/>
                  </a:lnTo>
                  <a:lnTo>
                    <a:pt x="600" y="160"/>
                  </a:lnTo>
                  <a:lnTo>
                    <a:pt x="598" y="166"/>
                  </a:lnTo>
                  <a:lnTo>
                    <a:pt x="595" y="170"/>
                  </a:lnTo>
                  <a:lnTo>
                    <a:pt x="590" y="174"/>
                  </a:lnTo>
                  <a:lnTo>
                    <a:pt x="585" y="177"/>
                  </a:lnTo>
                  <a:lnTo>
                    <a:pt x="578" y="180"/>
                  </a:lnTo>
                  <a:lnTo>
                    <a:pt x="571" y="180"/>
                  </a:lnTo>
                  <a:lnTo>
                    <a:pt x="361" y="180"/>
                  </a:lnTo>
                  <a:lnTo>
                    <a:pt x="358" y="181"/>
                  </a:lnTo>
                  <a:lnTo>
                    <a:pt x="355" y="181"/>
                  </a:lnTo>
                  <a:lnTo>
                    <a:pt x="352" y="183"/>
                  </a:lnTo>
                  <a:lnTo>
                    <a:pt x="350" y="184"/>
                  </a:lnTo>
                  <a:lnTo>
                    <a:pt x="348" y="187"/>
                  </a:lnTo>
                  <a:lnTo>
                    <a:pt x="347" y="189"/>
                  </a:lnTo>
                  <a:lnTo>
                    <a:pt x="346" y="192"/>
                  </a:lnTo>
                  <a:lnTo>
                    <a:pt x="346" y="194"/>
                  </a:lnTo>
                  <a:lnTo>
                    <a:pt x="346" y="198"/>
                  </a:lnTo>
                  <a:lnTo>
                    <a:pt x="347" y="201"/>
                  </a:lnTo>
                  <a:lnTo>
                    <a:pt x="348" y="203"/>
                  </a:lnTo>
                  <a:lnTo>
                    <a:pt x="350" y="205"/>
                  </a:lnTo>
                  <a:lnTo>
                    <a:pt x="352" y="207"/>
                  </a:lnTo>
                  <a:lnTo>
                    <a:pt x="355" y="208"/>
                  </a:lnTo>
                  <a:lnTo>
                    <a:pt x="358" y="209"/>
                  </a:lnTo>
                  <a:lnTo>
                    <a:pt x="361" y="209"/>
                  </a:lnTo>
                  <a:lnTo>
                    <a:pt x="571" y="209"/>
                  </a:lnTo>
                  <a:lnTo>
                    <a:pt x="578" y="209"/>
                  </a:lnTo>
                  <a:lnTo>
                    <a:pt x="586" y="208"/>
                  </a:lnTo>
                  <a:lnTo>
                    <a:pt x="592" y="206"/>
                  </a:lnTo>
                  <a:lnTo>
                    <a:pt x="599" y="204"/>
                  </a:lnTo>
                  <a:lnTo>
                    <a:pt x="604" y="201"/>
                  </a:lnTo>
                  <a:lnTo>
                    <a:pt x="610" y="198"/>
                  </a:lnTo>
                  <a:lnTo>
                    <a:pt x="614" y="193"/>
                  </a:lnTo>
                  <a:lnTo>
                    <a:pt x="618" y="188"/>
                  </a:lnTo>
                  <a:lnTo>
                    <a:pt x="778" y="136"/>
                  </a:lnTo>
                  <a:lnTo>
                    <a:pt x="788" y="133"/>
                  </a:lnTo>
                  <a:lnTo>
                    <a:pt x="799" y="132"/>
                  </a:lnTo>
                  <a:lnTo>
                    <a:pt x="809" y="132"/>
                  </a:lnTo>
                  <a:lnTo>
                    <a:pt x="818" y="135"/>
                  </a:lnTo>
                  <a:lnTo>
                    <a:pt x="829" y="139"/>
                  </a:lnTo>
                  <a:lnTo>
                    <a:pt x="839" y="144"/>
                  </a:lnTo>
                  <a:lnTo>
                    <a:pt x="850" y="152"/>
                  </a:lnTo>
                  <a:lnTo>
                    <a:pt x="861" y="161"/>
                  </a:lnTo>
                  <a:lnTo>
                    <a:pt x="818" y="183"/>
                  </a:lnTo>
                  <a:lnTo>
                    <a:pt x="780" y="202"/>
                  </a:lnTo>
                  <a:lnTo>
                    <a:pt x="745" y="221"/>
                  </a:lnTo>
                  <a:lnTo>
                    <a:pt x="712" y="237"/>
                  </a:lnTo>
                  <a:lnTo>
                    <a:pt x="712" y="237"/>
                  </a:lnTo>
                  <a:close/>
                  <a:moveTo>
                    <a:pt x="902" y="166"/>
                  </a:moveTo>
                  <a:lnTo>
                    <a:pt x="902" y="165"/>
                  </a:lnTo>
                  <a:lnTo>
                    <a:pt x="901" y="159"/>
                  </a:lnTo>
                  <a:lnTo>
                    <a:pt x="898" y="154"/>
                  </a:lnTo>
                  <a:lnTo>
                    <a:pt x="898" y="154"/>
                  </a:lnTo>
                  <a:lnTo>
                    <a:pt x="885" y="142"/>
                  </a:lnTo>
                  <a:lnTo>
                    <a:pt x="871" y="130"/>
                  </a:lnTo>
                  <a:lnTo>
                    <a:pt x="857" y="120"/>
                  </a:lnTo>
                  <a:lnTo>
                    <a:pt x="841" y="112"/>
                  </a:lnTo>
                  <a:lnTo>
                    <a:pt x="833" y="109"/>
                  </a:lnTo>
                  <a:lnTo>
                    <a:pt x="825" y="106"/>
                  </a:lnTo>
                  <a:lnTo>
                    <a:pt x="816" y="103"/>
                  </a:lnTo>
                  <a:lnTo>
                    <a:pt x="808" y="102"/>
                  </a:lnTo>
                  <a:lnTo>
                    <a:pt x="799" y="102"/>
                  </a:lnTo>
                  <a:lnTo>
                    <a:pt x="790" y="102"/>
                  </a:lnTo>
                  <a:lnTo>
                    <a:pt x="780" y="105"/>
                  </a:lnTo>
                  <a:lnTo>
                    <a:pt x="769" y="107"/>
                  </a:lnTo>
                  <a:lnTo>
                    <a:pt x="631" y="153"/>
                  </a:lnTo>
                  <a:lnTo>
                    <a:pt x="631" y="151"/>
                  </a:lnTo>
                  <a:lnTo>
                    <a:pt x="631" y="150"/>
                  </a:lnTo>
                  <a:lnTo>
                    <a:pt x="630" y="139"/>
                  </a:lnTo>
                  <a:lnTo>
                    <a:pt x="628" y="128"/>
                  </a:lnTo>
                  <a:lnTo>
                    <a:pt x="622" y="117"/>
                  </a:lnTo>
                  <a:lnTo>
                    <a:pt x="616" y="109"/>
                  </a:lnTo>
                  <a:lnTo>
                    <a:pt x="612" y="105"/>
                  </a:lnTo>
                  <a:lnTo>
                    <a:pt x="607" y="100"/>
                  </a:lnTo>
                  <a:lnTo>
                    <a:pt x="602" y="97"/>
                  </a:lnTo>
                  <a:lnTo>
                    <a:pt x="597" y="95"/>
                  </a:lnTo>
                  <a:lnTo>
                    <a:pt x="591" y="93"/>
                  </a:lnTo>
                  <a:lnTo>
                    <a:pt x="585" y="91"/>
                  </a:lnTo>
                  <a:lnTo>
                    <a:pt x="578" y="90"/>
                  </a:lnTo>
                  <a:lnTo>
                    <a:pt x="571" y="90"/>
                  </a:lnTo>
                  <a:lnTo>
                    <a:pt x="554" y="90"/>
                  </a:lnTo>
                  <a:lnTo>
                    <a:pt x="539" y="90"/>
                  </a:lnTo>
                  <a:lnTo>
                    <a:pt x="526" y="90"/>
                  </a:lnTo>
                  <a:lnTo>
                    <a:pt x="515" y="90"/>
                  </a:lnTo>
                  <a:lnTo>
                    <a:pt x="501" y="90"/>
                  </a:lnTo>
                  <a:lnTo>
                    <a:pt x="488" y="90"/>
                  </a:lnTo>
                  <a:lnTo>
                    <a:pt x="474" y="90"/>
                  </a:lnTo>
                  <a:lnTo>
                    <a:pt x="456" y="90"/>
                  </a:lnTo>
                  <a:lnTo>
                    <a:pt x="436" y="76"/>
                  </a:lnTo>
                  <a:lnTo>
                    <a:pt x="417" y="64"/>
                  </a:lnTo>
                  <a:lnTo>
                    <a:pt x="395" y="53"/>
                  </a:lnTo>
                  <a:lnTo>
                    <a:pt x="375" y="45"/>
                  </a:lnTo>
                  <a:lnTo>
                    <a:pt x="352" y="38"/>
                  </a:lnTo>
                  <a:lnTo>
                    <a:pt x="331" y="34"/>
                  </a:lnTo>
                  <a:lnTo>
                    <a:pt x="309" y="31"/>
                  </a:lnTo>
                  <a:lnTo>
                    <a:pt x="286" y="30"/>
                  </a:lnTo>
                  <a:lnTo>
                    <a:pt x="180" y="30"/>
                  </a:lnTo>
                  <a:lnTo>
                    <a:pt x="180" y="15"/>
                  </a:lnTo>
                  <a:lnTo>
                    <a:pt x="180" y="11"/>
                  </a:lnTo>
                  <a:lnTo>
                    <a:pt x="179" y="8"/>
                  </a:lnTo>
                  <a:lnTo>
                    <a:pt x="178" y="6"/>
                  </a:lnTo>
                  <a:lnTo>
                    <a:pt x="176" y="4"/>
                  </a:lnTo>
                  <a:lnTo>
                    <a:pt x="174" y="2"/>
                  </a:lnTo>
                  <a:lnTo>
                    <a:pt x="171" y="1"/>
                  </a:lnTo>
                  <a:lnTo>
                    <a:pt x="168" y="0"/>
                  </a:lnTo>
                  <a:lnTo>
                    <a:pt x="165" y="0"/>
                  </a:lnTo>
                  <a:lnTo>
                    <a:pt x="15" y="0"/>
                  </a:lnTo>
                  <a:lnTo>
                    <a:pt x="12" y="0"/>
                  </a:lnTo>
                  <a:lnTo>
                    <a:pt x="9" y="1"/>
                  </a:lnTo>
                  <a:lnTo>
                    <a:pt x="6" y="2"/>
                  </a:lnTo>
                  <a:lnTo>
                    <a:pt x="4" y="4"/>
                  </a:lnTo>
                  <a:lnTo>
                    <a:pt x="2" y="6"/>
                  </a:lnTo>
                  <a:lnTo>
                    <a:pt x="1" y="9"/>
                  </a:lnTo>
                  <a:lnTo>
                    <a:pt x="0" y="11"/>
                  </a:lnTo>
                  <a:lnTo>
                    <a:pt x="0" y="15"/>
                  </a:lnTo>
                  <a:lnTo>
                    <a:pt x="0" y="286"/>
                  </a:lnTo>
                  <a:lnTo>
                    <a:pt x="0" y="288"/>
                  </a:lnTo>
                  <a:lnTo>
                    <a:pt x="1" y="291"/>
                  </a:lnTo>
                  <a:lnTo>
                    <a:pt x="2" y="293"/>
                  </a:lnTo>
                  <a:lnTo>
                    <a:pt x="4" y="296"/>
                  </a:lnTo>
                  <a:lnTo>
                    <a:pt x="6" y="297"/>
                  </a:lnTo>
                  <a:lnTo>
                    <a:pt x="9" y="299"/>
                  </a:lnTo>
                  <a:lnTo>
                    <a:pt x="12" y="299"/>
                  </a:lnTo>
                  <a:lnTo>
                    <a:pt x="15" y="301"/>
                  </a:lnTo>
                  <a:lnTo>
                    <a:pt x="165" y="301"/>
                  </a:lnTo>
                  <a:lnTo>
                    <a:pt x="168" y="299"/>
                  </a:lnTo>
                  <a:lnTo>
                    <a:pt x="171" y="299"/>
                  </a:lnTo>
                  <a:lnTo>
                    <a:pt x="174" y="297"/>
                  </a:lnTo>
                  <a:lnTo>
                    <a:pt x="176" y="296"/>
                  </a:lnTo>
                  <a:lnTo>
                    <a:pt x="178" y="293"/>
                  </a:lnTo>
                  <a:lnTo>
                    <a:pt x="179" y="291"/>
                  </a:lnTo>
                  <a:lnTo>
                    <a:pt x="180" y="288"/>
                  </a:lnTo>
                  <a:lnTo>
                    <a:pt x="180" y="286"/>
                  </a:lnTo>
                  <a:lnTo>
                    <a:pt x="180" y="274"/>
                  </a:lnTo>
                  <a:lnTo>
                    <a:pt x="208" y="282"/>
                  </a:lnTo>
                  <a:lnTo>
                    <a:pt x="232" y="292"/>
                  </a:lnTo>
                  <a:lnTo>
                    <a:pt x="256" y="299"/>
                  </a:lnTo>
                  <a:lnTo>
                    <a:pt x="279" y="307"/>
                  </a:lnTo>
                  <a:lnTo>
                    <a:pt x="313" y="320"/>
                  </a:lnTo>
                  <a:lnTo>
                    <a:pt x="343" y="329"/>
                  </a:lnTo>
                  <a:lnTo>
                    <a:pt x="371" y="339"/>
                  </a:lnTo>
                  <a:lnTo>
                    <a:pt x="396" y="347"/>
                  </a:lnTo>
                  <a:lnTo>
                    <a:pt x="419" y="352"/>
                  </a:lnTo>
                  <a:lnTo>
                    <a:pt x="440" y="356"/>
                  </a:lnTo>
                  <a:lnTo>
                    <a:pt x="461" y="358"/>
                  </a:lnTo>
                  <a:lnTo>
                    <a:pt x="479" y="359"/>
                  </a:lnTo>
                  <a:lnTo>
                    <a:pt x="492" y="359"/>
                  </a:lnTo>
                  <a:lnTo>
                    <a:pt x="503" y="358"/>
                  </a:lnTo>
                  <a:lnTo>
                    <a:pt x="515" y="356"/>
                  </a:lnTo>
                  <a:lnTo>
                    <a:pt x="527" y="354"/>
                  </a:lnTo>
                  <a:lnTo>
                    <a:pt x="539" y="351"/>
                  </a:lnTo>
                  <a:lnTo>
                    <a:pt x="552" y="347"/>
                  </a:lnTo>
                  <a:lnTo>
                    <a:pt x="566" y="342"/>
                  </a:lnTo>
                  <a:lnTo>
                    <a:pt x="580" y="337"/>
                  </a:lnTo>
                  <a:lnTo>
                    <a:pt x="610" y="323"/>
                  </a:lnTo>
                  <a:lnTo>
                    <a:pt x="644" y="307"/>
                  </a:lnTo>
                  <a:lnTo>
                    <a:pt x="682" y="288"/>
                  </a:lnTo>
                  <a:lnTo>
                    <a:pt x="726" y="264"/>
                  </a:lnTo>
                  <a:lnTo>
                    <a:pt x="743" y="256"/>
                  </a:lnTo>
                  <a:lnTo>
                    <a:pt x="762" y="246"/>
                  </a:lnTo>
                  <a:lnTo>
                    <a:pt x="781" y="235"/>
                  </a:lnTo>
                  <a:lnTo>
                    <a:pt x="801" y="226"/>
                  </a:lnTo>
                  <a:lnTo>
                    <a:pt x="823" y="214"/>
                  </a:lnTo>
                  <a:lnTo>
                    <a:pt x="845" y="203"/>
                  </a:lnTo>
                  <a:lnTo>
                    <a:pt x="869" y="190"/>
                  </a:lnTo>
                  <a:lnTo>
                    <a:pt x="893" y="178"/>
                  </a:lnTo>
                  <a:lnTo>
                    <a:pt x="897" y="176"/>
                  </a:lnTo>
                  <a:lnTo>
                    <a:pt x="899" y="174"/>
                  </a:lnTo>
                  <a:lnTo>
                    <a:pt x="901" y="171"/>
                  </a:lnTo>
                  <a:lnTo>
                    <a:pt x="902" y="168"/>
                  </a:lnTo>
                  <a:lnTo>
                    <a:pt x="902" y="167"/>
                  </a:lnTo>
                  <a:lnTo>
                    <a:pt x="902" y="166"/>
                  </a:lnTo>
                  <a:close/>
                  <a:moveTo>
                    <a:pt x="150" y="271"/>
                  </a:moveTo>
                  <a:lnTo>
                    <a:pt x="30" y="271"/>
                  </a:lnTo>
                  <a:lnTo>
                    <a:pt x="30" y="30"/>
                  </a:lnTo>
                  <a:lnTo>
                    <a:pt x="150" y="30"/>
                  </a:lnTo>
                  <a:lnTo>
                    <a:pt x="150" y="2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46" name="Freeform 176">
              <a:extLst>
                <a:ext uri="{FF2B5EF4-FFF2-40B4-BE49-F238E27FC236}">
                  <a16:creationId xmlns:a16="http://schemas.microsoft.com/office/drawing/2014/main" id="{02CA52E1-7193-4533-9C5C-91CD6503DF68}"/>
                </a:ext>
              </a:extLst>
            </p:cNvPr>
            <p:cNvSpPr>
              <a:spLocks/>
            </p:cNvSpPr>
            <p:nvPr/>
          </p:nvSpPr>
          <p:spPr bwMode="auto">
            <a:xfrm>
              <a:off x="4419439" y="5014259"/>
              <a:ext cx="7156" cy="28625"/>
            </a:xfrm>
            <a:custGeom>
              <a:avLst/>
              <a:gdLst>
                <a:gd name="T0" fmla="*/ 15 w 30"/>
                <a:gd name="T1" fmla="*/ 120 h 120"/>
                <a:gd name="T2" fmla="*/ 18 w 30"/>
                <a:gd name="T3" fmla="*/ 118 h 120"/>
                <a:gd name="T4" fmla="*/ 20 w 30"/>
                <a:gd name="T5" fmla="*/ 118 h 120"/>
                <a:gd name="T6" fmla="*/ 24 w 30"/>
                <a:gd name="T7" fmla="*/ 116 h 120"/>
                <a:gd name="T8" fmla="*/ 26 w 30"/>
                <a:gd name="T9" fmla="*/ 115 h 120"/>
                <a:gd name="T10" fmla="*/ 28 w 30"/>
                <a:gd name="T11" fmla="*/ 113 h 120"/>
                <a:gd name="T12" fmla="*/ 29 w 30"/>
                <a:gd name="T13" fmla="*/ 110 h 120"/>
                <a:gd name="T14" fmla="*/ 30 w 30"/>
                <a:gd name="T15" fmla="*/ 108 h 120"/>
                <a:gd name="T16" fmla="*/ 30 w 30"/>
                <a:gd name="T17" fmla="*/ 105 h 120"/>
                <a:gd name="T18" fmla="*/ 30 w 30"/>
                <a:gd name="T19" fmla="*/ 14 h 120"/>
                <a:gd name="T20" fmla="*/ 30 w 30"/>
                <a:gd name="T21" fmla="*/ 11 h 120"/>
                <a:gd name="T22" fmla="*/ 29 w 30"/>
                <a:gd name="T23" fmla="*/ 8 h 120"/>
                <a:gd name="T24" fmla="*/ 28 w 30"/>
                <a:gd name="T25" fmla="*/ 6 h 120"/>
                <a:gd name="T26" fmla="*/ 26 w 30"/>
                <a:gd name="T27" fmla="*/ 4 h 120"/>
                <a:gd name="T28" fmla="*/ 24 w 30"/>
                <a:gd name="T29" fmla="*/ 2 h 120"/>
                <a:gd name="T30" fmla="*/ 20 w 30"/>
                <a:gd name="T31" fmla="*/ 1 h 120"/>
                <a:gd name="T32" fmla="*/ 18 w 30"/>
                <a:gd name="T33" fmla="*/ 0 h 120"/>
                <a:gd name="T34" fmla="*/ 15 w 30"/>
                <a:gd name="T35" fmla="*/ 0 h 120"/>
                <a:gd name="T36" fmla="*/ 12 w 30"/>
                <a:gd name="T37" fmla="*/ 0 h 120"/>
                <a:gd name="T38" fmla="*/ 10 w 30"/>
                <a:gd name="T39" fmla="*/ 1 h 120"/>
                <a:gd name="T40" fmla="*/ 6 w 30"/>
                <a:gd name="T41" fmla="*/ 2 h 120"/>
                <a:gd name="T42" fmla="*/ 4 w 30"/>
                <a:gd name="T43" fmla="*/ 4 h 120"/>
                <a:gd name="T44" fmla="*/ 2 w 30"/>
                <a:gd name="T45" fmla="*/ 6 h 120"/>
                <a:gd name="T46" fmla="*/ 1 w 30"/>
                <a:gd name="T47" fmla="*/ 8 h 120"/>
                <a:gd name="T48" fmla="*/ 0 w 30"/>
                <a:gd name="T49" fmla="*/ 11 h 120"/>
                <a:gd name="T50" fmla="*/ 0 w 30"/>
                <a:gd name="T51" fmla="*/ 15 h 120"/>
                <a:gd name="T52" fmla="*/ 0 w 30"/>
                <a:gd name="T53" fmla="*/ 105 h 120"/>
                <a:gd name="T54" fmla="*/ 0 w 30"/>
                <a:gd name="T55" fmla="*/ 108 h 120"/>
                <a:gd name="T56" fmla="*/ 1 w 30"/>
                <a:gd name="T57" fmla="*/ 110 h 120"/>
                <a:gd name="T58" fmla="*/ 2 w 30"/>
                <a:gd name="T59" fmla="*/ 113 h 120"/>
                <a:gd name="T60" fmla="*/ 4 w 30"/>
                <a:gd name="T61" fmla="*/ 115 h 120"/>
                <a:gd name="T62" fmla="*/ 6 w 30"/>
                <a:gd name="T63" fmla="*/ 116 h 120"/>
                <a:gd name="T64" fmla="*/ 10 w 30"/>
                <a:gd name="T65" fmla="*/ 118 h 120"/>
                <a:gd name="T66" fmla="*/ 12 w 30"/>
                <a:gd name="T67" fmla="*/ 120 h 120"/>
                <a:gd name="T68" fmla="*/ 15 w 30"/>
                <a:gd name="T69" fmla="*/ 120 h 120"/>
                <a:gd name="T70" fmla="*/ 15 w 30"/>
                <a:gd name="T7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120">
                  <a:moveTo>
                    <a:pt x="15" y="120"/>
                  </a:moveTo>
                  <a:lnTo>
                    <a:pt x="18" y="118"/>
                  </a:lnTo>
                  <a:lnTo>
                    <a:pt x="20" y="118"/>
                  </a:lnTo>
                  <a:lnTo>
                    <a:pt x="24" y="116"/>
                  </a:lnTo>
                  <a:lnTo>
                    <a:pt x="26" y="115"/>
                  </a:lnTo>
                  <a:lnTo>
                    <a:pt x="28" y="113"/>
                  </a:lnTo>
                  <a:lnTo>
                    <a:pt x="29" y="110"/>
                  </a:lnTo>
                  <a:lnTo>
                    <a:pt x="30" y="108"/>
                  </a:lnTo>
                  <a:lnTo>
                    <a:pt x="30" y="105"/>
                  </a:lnTo>
                  <a:lnTo>
                    <a:pt x="30" y="14"/>
                  </a:lnTo>
                  <a:lnTo>
                    <a:pt x="30" y="11"/>
                  </a:lnTo>
                  <a:lnTo>
                    <a:pt x="29" y="8"/>
                  </a:lnTo>
                  <a:lnTo>
                    <a:pt x="28" y="6"/>
                  </a:lnTo>
                  <a:lnTo>
                    <a:pt x="26" y="4"/>
                  </a:lnTo>
                  <a:lnTo>
                    <a:pt x="24" y="2"/>
                  </a:lnTo>
                  <a:lnTo>
                    <a:pt x="20" y="1"/>
                  </a:lnTo>
                  <a:lnTo>
                    <a:pt x="18" y="0"/>
                  </a:lnTo>
                  <a:lnTo>
                    <a:pt x="15" y="0"/>
                  </a:lnTo>
                  <a:lnTo>
                    <a:pt x="12" y="0"/>
                  </a:lnTo>
                  <a:lnTo>
                    <a:pt x="10" y="1"/>
                  </a:lnTo>
                  <a:lnTo>
                    <a:pt x="6" y="2"/>
                  </a:lnTo>
                  <a:lnTo>
                    <a:pt x="4" y="4"/>
                  </a:lnTo>
                  <a:lnTo>
                    <a:pt x="2" y="6"/>
                  </a:lnTo>
                  <a:lnTo>
                    <a:pt x="1" y="8"/>
                  </a:lnTo>
                  <a:lnTo>
                    <a:pt x="0" y="11"/>
                  </a:lnTo>
                  <a:lnTo>
                    <a:pt x="0" y="15"/>
                  </a:lnTo>
                  <a:lnTo>
                    <a:pt x="0" y="105"/>
                  </a:lnTo>
                  <a:lnTo>
                    <a:pt x="0" y="108"/>
                  </a:lnTo>
                  <a:lnTo>
                    <a:pt x="1" y="110"/>
                  </a:lnTo>
                  <a:lnTo>
                    <a:pt x="2" y="113"/>
                  </a:lnTo>
                  <a:lnTo>
                    <a:pt x="4" y="115"/>
                  </a:lnTo>
                  <a:lnTo>
                    <a:pt x="6" y="116"/>
                  </a:lnTo>
                  <a:lnTo>
                    <a:pt x="10" y="118"/>
                  </a:lnTo>
                  <a:lnTo>
                    <a:pt x="12" y="120"/>
                  </a:lnTo>
                  <a:lnTo>
                    <a:pt x="15" y="120"/>
                  </a:lnTo>
                  <a:lnTo>
                    <a:pt x="15"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47" name="Freeform 177">
              <a:extLst>
                <a:ext uri="{FF2B5EF4-FFF2-40B4-BE49-F238E27FC236}">
                  <a16:creationId xmlns:a16="http://schemas.microsoft.com/office/drawing/2014/main" id="{E3DA9DCA-0075-4085-A67F-A125099EED0D}"/>
                </a:ext>
              </a:extLst>
            </p:cNvPr>
            <p:cNvSpPr>
              <a:spLocks/>
            </p:cNvSpPr>
            <p:nvPr/>
          </p:nvSpPr>
          <p:spPr bwMode="auto">
            <a:xfrm>
              <a:off x="4462377" y="4949853"/>
              <a:ext cx="7156" cy="28625"/>
            </a:xfrm>
            <a:custGeom>
              <a:avLst/>
              <a:gdLst>
                <a:gd name="T0" fmla="*/ 15 w 30"/>
                <a:gd name="T1" fmla="*/ 120 h 120"/>
                <a:gd name="T2" fmla="*/ 18 w 30"/>
                <a:gd name="T3" fmla="*/ 120 h 120"/>
                <a:gd name="T4" fmla="*/ 21 w 30"/>
                <a:gd name="T5" fmla="*/ 118 h 120"/>
                <a:gd name="T6" fmla="*/ 24 w 30"/>
                <a:gd name="T7" fmla="*/ 117 h 120"/>
                <a:gd name="T8" fmla="*/ 26 w 30"/>
                <a:gd name="T9" fmla="*/ 115 h 120"/>
                <a:gd name="T10" fmla="*/ 28 w 30"/>
                <a:gd name="T11" fmla="*/ 113 h 120"/>
                <a:gd name="T12" fmla="*/ 29 w 30"/>
                <a:gd name="T13" fmla="*/ 111 h 120"/>
                <a:gd name="T14" fmla="*/ 30 w 30"/>
                <a:gd name="T15" fmla="*/ 108 h 120"/>
                <a:gd name="T16" fmla="*/ 30 w 30"/>
                <a:gd name="T17" fmla="*/ 105 h 120"/>
                <a:gd name="T18" fmla="*/ 30 w 30"/>
                <a:gd name="T19" fmla="*/ 15 h 120"/>
                <a:gd name="T20" fmla="*/ 30 w 30"/>
                <a:gd name="T21" fmla="*/ 11 h 120"/>
                <a:gd name="T22" fmla="*/ 29 w 30"/>
                <a:gd name="T23" fmla="*/ 8 h 120"/>
                <a:gd name="T24" fmla="*/ 28 w 30"/>
                <a:gd name="T25" fmla="*/ 6 h 120"/>
                <a:gd name="T26" fmla="*/ 26 w 30"/>
                <a:gd name="T27" fmla="*/ 4 h 120"/>
                <a:gd name="T28" fmla="*/ 24 w 30"/>
                <a:gd name="T29" fmla="*/ 2 h 120"/>
                <a:gd name="T30" fmla="*/ 21 w 30"/>
                <a:gd name="T31" fmla="*/ 1 h 120"/>
                <a:gd name="T32" fmla="*/ 18 w 30"/>
                <a:gd name="T33" fmla="*/ 0 h 120"/>
                <a:gd name="T34" fmla="*/ 15 w 30"/>
                <a:gd name="T35" fmla="*/ 0 h 120"/>
                <a:gd name="T36" fmla="*/ 13 w 30"/>
                <a:gd name="T37" fmla="*/ 0 h 120"/>
                <a:gd name="T38" fmla="*/ 10 w 30"/>
                <a:gd name="T39" fmla="*/ 1 h 120"/>
                <a:gd name="T40" fmla="*/ 7 w 30"/>
                <a:gd name="T41" fmla="*/ 2 h 120"/>
                <a:gd name="T42" fmla="*/ 4 w 30"/>
                <a:gd name="T43" fmla="*/ 4 h 120"/>
                <a:gd name="T44" fmla="*/ 3 w 30"/>
                <a:gd name="T45" fmla="*/ 6 h 120"/>
                <a:gd name="T46" fmla="*/ 1 w 30"/>
                <a:gd name="T47" fmla="*/ 8 h 120"/>
                <a:gd name="T48" fmla="*/ 1 w 30"/>
                <a:gd name="T49" fmla="*/ 11 h 120"/>
                <a:gd name="T50" fmla="*/ 0 w 30"/>
                <a:gd name="T51" fmla="*/ 15 h 120"/>
                <a:gd name="T52" fmla="*/ 0 w 30"/>
                <a:gd name="T53" fmla="*/ 105 h 120"/>
                <a:gd name="T54" fmla="*/ 1 w 30"/>
                <a:gd name="T55" fmla="*/ 108 h 120"/>
                <a:gd name="T56" fmla="*/ 1 w 30"/>
                <a:gd name="T57" fmla="*/ 111 h 120"/>
                <a:gd name="T58" fmla="*/ 3 w 30"/>
                <a:gd name="T59" fmla="*/ 113 h 120"/>
                <a:gd name="T60" fmla="*/ 4 w 30"/>
                <a:gd name="T61" fmla="*/ 115 h 120"/>
                <a:gd name="T62" fmla="*/ 7 w 30"/>
                <a:gd name="T63" fmla="*/ 117 h 120"/>
                <a:gd name="T64" fmla="*/ 10 w 30"/>
                <a:gd name="T65" fmla="*/ 118 h 120"/>
                <a:gd name="T66" fmla="*/ 13 w 30"/>
                <a:gd name="T67" fmla="*/ 120 h 120"/>
                <a:gd name="T68" fmla="*/ 15 w 30"/>
                <a:gd name="T69" fmla="*/ 120 h 120"/>
                <a:gd name="T70" fmla="*/ 15 w 30"/>
                <a:gd name="T7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120">
                  <a:moveTo>
                    <a:pt x="15" y="120"/>
                  </a:moveTo>
                  <a:lnTo>
                    <a:pt x="18" y="120"/>
                  </a:lnTo>
                  <a:lnTo>
                    <a:pt x="21" y="118"/>
                  </a:lnTo>
                  <a:lnTo>
                    <a:pt x="24" y="117"/>
                  </a:lnTo>
                  <a:lnTo>
                    <a:pt x="26" y="115"/>
                  </a:lnTo>
                  <a:lnTo>
                    <a:pt x="28" y="113"/>
                  </a:lnTo>
                  <a:lnTo>
                    <a:pt x="29" y="111"/>
                  </a:lnTo>
                  <a:lnTo>
                    <a:pt x="30" y="108"/>
                  </a:lnTo>
                  <a:lnTo>
                    <a:pt x="30" y="105"/>
                  </a:lnTo>
                  <a:lnTo>
                    <a:pt x="30" y="15"/>
                  </a:lnTo>
                  <a:lnTo>
                    <a:pt x="30" y="11"/>
                  </a:lnTo>
                  <a:lnTo>
                    <a:pt x="29" y="8"/>
                  </a:lnTo>
                  <a:lnTo>
                    <a:pt x="28" y="6"/>
                  </a:lnTo>
                  <a:lnTo>
                    <a:pt x="26" y="4"/>
                  </a:lnTo>
                  <a:lnTo>
                    <a:pt x="24" y="2"/>
                  </a:lnTo>
                  <a:lnTo>
                    <a:pt x="21" y="1"/>
                  </a:lnTo>
                  <a:lnTo>
                    <a:pt x="18" y="0"/>
                  </a:lnTo>
                  <a:lnTo>
                    <a:pt x="15" y="0"/>
                  </a:lnTo>
                  <a:lnTo>
                    <a:pt x="13" y="0"/>
                  </a:lnTo>
                  <a:lnTo>
                    <a:pt x="10" y="1"/>
                  </a:lnTo>
                  <a:lnTo>
                    <a:pt x="7" y="2"/>
                  </a:lnTo>
                  <a:lnTo>
                    <a:pt x="4" y="4"/>
                  </a:lnTo>
                  <a:lnTo>
                    <a:pt x="3" y="6"/>
                  </a:lnTo>
                  <a:lnTo>
                    <a:pt x="1" y="8"/>
                  </a:lnTo>
                  <a:lnTo>
                    <a:pt x="1" y="11"/>
                  </a:lnTo>
                  <a:lnTo>
                    <a:pt x="0" y="15"/>
                  </a:lnTo>
                  <a:lnTo>
                    <a:pt x="0" y="105"/>
                  </a:lnTo>
                  <a:lnTo>
                    <a:pt x="1" y="108"/>
                  </a:lnTo>
                  <a:lnTo>
                    <a:pt x="1" y="111"/>
                  </a:lnTo>
                  <a:lnTo>
                    <a:pt x="3" y="113"/>
                  </a:lnTo>
                  <a:lnTo>
                    <a:pt x="4" y="115"/>
                  </a:lnTo>
                  <a:lnTo>
                    <a:pt x="7" y="117"/>
                  </a:lnTo>
                  <a:lnTo>
                    <a:pt x="10" y="118"/>
                  </a:lnTo>
                  <a:lnTo>
                    <a:pt x="13" y="120"/>
                  </a:lnTo>
                  <a:lnTo>
                    <a:pt x="15" y="120"/>
                  </a:lnTo>
                  <a:lnTo>
                    <a:pt x="15"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48" name="Freeform 178">
              <a:extLst>
                <a:ext uri="{FF2B5EF4-FFF2-40B4-BE49-F238E27FC236}">
                  <a16:creationId xmlns:a16="http://schemas.microsoft.com/office/drawing/2014/main" id="{74D604BF-3B82-4A51-83D7-6DC09ECFA381}"/>
                </a:ext>
              </a:extLst>
            </p:cNvPr>
            <p:cNvSpPr>
              <a:spLocks noEditPoints="1"/>
            </p:cNvSpPr>
            <p:nvPr/>
          </p:nvSpPr>
          <p:spPr bwMode="auto">
            <a:xfrm>
              <a:off x="4394392" y="4999947"/>
              <a:ext cx="57250" cy="57250"/>
            </a:xfrm>
            <a:custGeom>
              <a:avLst/>
              <a:gdLst>
                <a:gd name="T0" fmla="*/ 138 w 240"/>
                <a:gd name="T1" fmla="*/ 32 h 241"/>
                <a:gd name="T2" fmla="*/ 163 w 240"/>
                <a:gd name="T3" fmla="*/ 41 h 241"/>
                <a:gd name="T4" fmla="*/ 184 w 240"/>
                <a:gd name="T5" fmla="*/ 56 h 241"/>
                <a:gd name="T6" fmla="*/ 199 w 240"/>
                <a:gd name="T7" fmla="*/ 78 h 241"/>
                <a:gd name="T8" fmla="*/ 208 w 240"/>
                <a:gd name="T9" fmla="*/ 102 h 241"/>
                <a:gd name="T10" fmla="*/ 210 w 240"/>
                <a:gd name="T11" fmla="*/ 129 h 241"/>
                <a:gd name="T12" fmla="*/ 204 w 240"/>
                <a:gd name="T13" fmla="*/ 155 h 241"/>
                <a:gd name="T14" fmla="*/ 190 w 240"/>
                <a:gd name="T15" fmla="*/ 177 h 241"/>
                <a:gd name="T16" fmla="*/ 170 w 240"/>
                <a:gd name="T17" fmla="*/ 194 h 241"/>
                <a:gd name="T18" fmla="*/ 147 w 240"/>
                <a:gd name="T19" fmla="*/ 206 h 241"/>
                <a:gd name="T20" fmla="*/ 120 w 240"/>
                <a:gd name="T21" fmla="*/ 211 h 241"/>
                <a:gd name="T22" fmla="*/ 93 w 240"/>
                <a:gd name="T23" fmla="*/ 206 h 241"/>
                <a:gd name="T24" fmla="*/ 70 w 240"/>
                <a:gd name="T25" fmla="*/ 194 h 241"/>
                <a:gd name="T26" fmla="*/ 50 w 240"/>
                <a:gd name="T27" fmla="*/ 177 h 241"/>
                <a:gd name="T28" fmla="*/ 36 w 240"/>
                <a:gd name="T29" fmla="*/ 155 h 241"/>
                <a:gd name="T30" fmla="*/ 30 w 240"/>
                <a:gd name="T31" fmla="*/ 129 h 241"/>
                <a:gd name="T32" fmla="*/ 31 w 240"/>
                <a:gd name="T33" fmla="*/ 102 h 241"/>
                <a:gd name="T34" fmla="*/ 41 w 240"/>
                <a:gd name="T35" fmla="*/ 78 h 241"/>
                <a:gd name="T36" fmla="*/ 56 w 240"/>
                <a:gd name="T37" fmla="*/ 56 h 241"/>
                <a:gd name="T38" fmla="*/ 77 w 240"/>
                <a:gd name="T39" fmla="*/ 41 h 241"/>
                <a:gd name="T40" fmla="*/ 102 w 240"/>
                <a:gd name="T41" fmla="*/ 32 h 241"/>
                <a:gd name="T42" fmla="*/ 120 w 240"/>
                <a:gd name="T43" fmla="*/ 30 h 241"/>
                <a:gd name="T44" fmla="*/ 145 w 240"/>
                <a:gd name="T45" fmla="*/ 238 h 241"/>
                <a:gd name="T46" fmla="*/ 177 w 240"/>
                <a:gd name="T47" fmla="*/ 226 h 241"/>
                <a:gd name="T48" fmla="*/ 205 w 240"/>
                <a:gd name="T49" fmla="*/ 205 h 241"/>
                <a:gd name="T50" fmla="*/ 226 w 240"/>
                <a:gd name="T51" fmla="*/ 177 h 241"/>
                <a:gd name="T52" fmla="*/ 238 w 240"/>
                <a:gd name="T53" fmla="*/ 144 h 241"/>
                <a:gd name="T54" fmla="*/ 240 w 240"/>
                <a:gd name="T55" fmla="*/ 108 h 241"/>
                <a:gd name="T56" fmla="*/ 230 w 240"/>
                <a:gd name="T57" fmla="*/ 73 h 241"/>
                <a:gd name="T58" fmla="*/ 213 w 240"/>
                <a:gd name="T59" fmla="*/ 43 h 241"/>
                <a:gd name="T60" fmla="*/ 187 w 240"/>
                <a:gd name="T61" fmla="*/ 21 h 241"/>
                <a:gd name="T62" fmla="*/ 155 w 240"/>
                <a:gd name="T63" fmla="*/ 5 h 241"/>
                <a:gd name="T64" fmla="*/ 120 w 240"/>
                <a:gd name="T65" fmla="*/ 0 h 241"/>
                <a:gd name="T66" fmla="*/ 85 w 240"/>
                <a:gd name="T67" fmla="*/ 5 h 241"/>
                <a:gd name="T68" fmla="*/ 53 w 240"/>
                <a:gd name="T69" fmla="*/ 21 h 241"/>
                <a:gd name="T70" fmla="*/ 27 w 240"/>
                <a:gd name="T71" fmla="*/ 43 h 241"/>
                <a:gd name="T72" fmla="*/ 10 w 240"/>
                <a:gd name="T73" fmla="*/ 73 h 241"/>
                <a:gd name="T74" fmla="*/ 0 w 240"/>
                <a:gd name="T75" fmla="*/ 108 h 241"/>
                <a:gd name="T76" fmla="*/ 2 w 240"/>
                <a:gd name="T77" fmla="*/ 144 h 241"/>
                <a:gd name="T78" fmla="*/ 14 w 240"/>
                <a:gd name="T79" fmla="*/ 177 h 241"/>
                <a:gd name="T80" fmla="*/ 35 w 240"/>
                <a:gd name="T81" fmla="*/ 205 h 241"/>
                <a:gd name="T82" fmla="*/ 63 w 240"/>
                <a:gd name="T83" fmla="*/ 226 h 241"/>
                <a:gd name="T84" fmla="*/ 95 w 240"/>
                <a:gd name="T85"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241">
                  <a:moveTo>
                    <a:pt x="120" y="30"/>
                  </a:moveTo>
                  <a:lnTo>
                    <a:pt x="130" y="31"/>
                  </a:lnTo>
                  <a:lnTo>
                    <a:pt x="138" y="32"/>
                  </a:lnTo>
                  <a:lnTo>
                    <a:pt x="147" y="34"/>
                  </a:lnTo>
                  <a:lnTo>
                    <a:pt x="155" y="37"/>
                  </a:lnTo>
                  <a:lnTo>
                    <a:pt x="163" y="41"/>
                  </a:lnTo>
                  <a:lnTo>
                    <a:pt x="170" y="46"/>
                  </a:lnTo>
                  <a:lnTo>
                    <a:pt x="178" y="51"/>
                  </a:lnTo>
                  <a:lnTo>
                    <a:pt x="184" y="56"/>
                  </a:lnTo>
                  <a:lnTo>
                    <a:pt x="190" y="63"/>
                  </a:lnTo>
                  <a:lnTo>
                    <a:pt x="195" y="70"/>
                  </a:lnTo>
                  <a:lnTo>
                    <a:pt x="199" y="78"/>
                  </a:lnTo>
                  <a:lnTo>
                    <a:pt x="204" y="85"/>
                  </a:lnTo>
                  <a:lnTo>
                    <a:pt x="206" y="94"/>
                  </a:lnTo>
                  <a:lnTo>
                    <a:pt x="208" y="102"/>
                  </a:lnTo>
                  <a:lnTo>
                    <a:pt x="210" y="111"/>
                  </a:lnTo>
                  <a:lnTo>
                    <a:pt x="210" y="121"/>
                  </a:lnTo>
                  <a:lnTo>
                    <a:pt x="210" y="129"/>
                  </a:lnTo>
                  <a:lnTo>
                    <a:pt x="208" y="139"/>
                  </a:lnTo>
                  <a:lnTo>
                    <a:pt x="206" y="147"/>
                  </a:lnTo>
                  <a:lnTo>
                    <a:pt x="204" y="155"/>
                  </a:lnTo>
                  <a:lnTo>
                    <a:pt x="199" y="163"/>
                  </a:lnTo>
                  <a:lnTo>
                    <a:pt x="195" y="171"/>
                  </a:lnTo>
                  <a:lnTo>
                    <a:pt x="190" y="177"/>
                  </a:lnTo>
                  <a:lnTo>
                    <a:pt x="184" y="184"/>
                  </a:lnTo>
                  <a:lnTo>
                    <a:pt x="178" y="190"/>
                  </a:lnTo>
                  <a:lnTo>
                    <a:pt x="170" y="194"/>
                  </a:lnTo>
                  <a:lnTo>
                    <a:pt x="163" y="200"/>
                  </a:lnTo>
                  <a:lnTo>
                    <a:pt x="155" y="203"/>
                  </a:lnTo>
                  <a:lnTo>
                    <a:pt x="147" y="206"/>
                  </a:lnTo>
                  <a:lnTo>
                    <a:pt x="138" y="208"/>
                  </a:lnTo>
                  <a:lnTo>
                    <a:pt x="130" y="209"/>
                  </a:lnTo>
                  <a:lnTo>
                    <a:pt x="120" y="211"/>
                  </a:lnTo>
                  <a:lnTo>
                    <a:pt x="110" y="209"/>
                  </a:lnTo>
                  <a:lnTo>
                    <a:pt x="102" y="208"/>
                  </a:lnTo>
                  <a:lnTo>
                    <a:pt x="93" y="206"/>
                  </a:lnTo>
                  <a:lnTo>
                    <a:pt x="85" y="203"/>
                  </a:lnTo>
                  <a:lnTo>
                    <a:pt x="77" y="200"/>
                  </a:lnTo>
                  <a:lnTo>
                    <a:pt x="70" y="194"/>
                  </a:lnTo>
                  <a:lnTo>
                    <a:pt x="62" y="190"/>
                  </a:lnTo>
                  <a:lnTo>
                    <a:pt x="56" y="184"/>
                  </a:lnTo>
                  <a:lnTo>
                    <a:pt x="50" y="177"/>
                  </a:lnTo>
                  <a:lnTo>
                    <a:pt x="45" y="171"/>
                  </a:lnTo>
                  <a:lnTo>
                    <a:pt x="41" y="163"/>
                  </a:lnTo>
                  <a:lnTo>
                    <a:pt x="36" y="155"/>
                  </a:lnTo>
                  <a:lnTo>
                    <a:pt x="34" y="147"/>
                  </a:lnTo>
                  <a:lnTo>
                    <a:pt x="31" y="139"/>
                  </a:lnTo>
                  <a:lnTo>
                    <a:pt x="30" y="129"/>
                  </a:lnTo>
                  <a:lnTo>
                    <a:pt x="30" y="121"/>
                  </a:lnTo>
                  <a:lnTo>
                    <a:pt x="30" y="111"/>
                  </a:lnTo>
                  <a:lnTo>
                    <a:pt x="31" y="102"/>
                  </a:lnTo>
                  <a:lnTo>
                    <a:pt x="34" y="94"/>
                  </a:lnTo>
                  <a:lnTo>
                    <a:pt x="36" y="85"/>
                  </a:lnTo>
                  <a:lnTo>
                    <a:pt x="41" y="78"/>
                  </a:lnTo>
                  <a:lnTo>
                    <a:pt x="45" y="70"/>
                  </a:lnTo>
                  <a:lnTo>
                    <a:pt x="50" y="63"/>
                  </a:lnTo>
                  <a:lnTo>
                    <a:pt x="56" y="56"/>
                  </a:lnTo>
                  <a:lnTo>
                    <a:pt x="62" y="51"/>
                  </a:lnTo>
                  <a:lnTo>
                    <a:pt x="70" y="46"/>
                  </a:lnTo>
                  <a:lnTo>
                    <a:pt x="77" y="41"/>
                  </a:lnTo>
                  <a:lnTo>
                    <a:pt x="85" y="37"/>
                  </a:lnTo>
                  <a:lnTo>
                    <a:pt x="93" y="34"/>
                  </a:lnTo>
                  <a:lnTo>
                    <a:pt x="102" y="32"/>
                  </a:lnTo>
                  <a:lnTo>
                    <a:pt x="110" y="31"/>
                  </a:lnTo>
                  <a:lnTo>
                    <a:pt x="120" y="30"/>
                  </a:lnTo>
                  <a:lnTo>
                    <a:pt x="120" y="30"/>
                  </a:lnTo>
                  <a:close/>
                  <a:moveTo>
                    <a:pt x="120" y="241"/>
                  </a:moveTo>
                  <a:lnTo>
                    <a:pt x="132" y="239"/>
                  </a:lnTo>
                  <a:lnTo>
                    <a:pt x="145" y="238"/>
                  </a:lnTo>
                  <a:lnTo>
                    <a:pt x="155" y="235"/>
                  </a:lnTo>
                  <a:lnTo>
                    <a:pt x="167" y="231"/>
                  </a:lnTo>
                  <a:lnTo>
                    <a:pt x="177" y="226"/>
                  </a:lnTo>
                  <a:lnTo>
                    <a:pt x="187" y="220"/>
                  </a:lnTo>
                  <a:lnTo>
                    <a:pt x="196" y="213"/>
                  </a:lnTo>
                  <a:lnTo>
                    <a:pt x="205" y="205"/>
                  </a:lnTo>
                  <a:lnTo>
                    <a:pt x="213" y="197"/>
                  </a:lnTo>
                  <a:lnTo>
                    <a:pt x="220" y="187"/>
                  </a:lnTo>
                  <a:lnTo>
                    <a:pt x="226" y="177"/>
                  </a:lnTo>
                  <a:lnTo>
                    <a:pt x="230" y="167"/>
                  </a:lnTo>
                  <a:lnTo>
                    <a:pt x="235" y="156"/>
                  </a:lnTo>
                  <a:lnTo>
                    <a:pt x="238" y="144"/>
                  </a:lnTo>
                  <a:lnTo>
                    <a:pt x="240" y="132"/>
                  </a:lnTo>
                  <a:lnTo>
                    <a:pt x="240" y="121"/>
                  </a:lnTo>
                  <a:lnTo>
                    <a:pt x="240" y="108"/>
                  </a:lnTo>
                  <a:lnTo>
                    <a:pt x="238" y="96"/>
                  </a:lnTo>
                  <a:lnTo>
                    <a:pt x="235" y="84"/>
                  </a:lnTo>
                  <a:lnTo>
                    <a:pt x="230" y="73"/>
                  </a:lnTo>
                  <a:lnTo>
                    <a:pt x="226" y="63"/>
                  </a:lnTo>
                  <a:lnTo>
                    <a:pt x="220" y="53"/>
                  </a:lnTo>
                  <a:lnTo>
                    <a:pt x="213" y="43"/>
                  </a:lnTo>
                  <a:lnTo>
                    <a:pt x="205" y="35"/>
                  </a:lnTo>
                  <a:lnTo>
                    <a:pt x="196" y="27"/>
                  </a:lnTo>
                  <a:lnTo>
                    <a:pt x="187" y="21"/>
                  </a:lnTo>
                  <a:lnTo>
                    <a:pt x="177" y="15"/>
                  </a:lnTo>
                  <a:lnTo>
                    <a:pt x="167" y="9"/>
                  </a:lnTo>
                  <a:lnTo>
                    <a:pt x="155" y="5"/>
                  </a:lnTo>
                  <a:lnTo>
                    <a:pt x="145" y="3"/>
                  </a:lnTo>
                  <a:lnTo>
                    <a:pt x="132" y="1"/>
                  </a:lnTo>
                  <a:lnTo>
                    <a:pt x="120" y="0"/>
                  </a:lnTo>
                  <a:lnTo>
                    <a:pt x="108" y="1"/>
                  </a:lnTo>
                  <a:lnTo>
                    <a:pt x="95" y="3"/>
                  </a:lnTo>
                  <a:lnTo>
                    <a:pt x="85" y="5"/>
                  </a:lnTo>
                  <a:lnTo>
                    <a:pt x="73" y="9"/>
                  </a:lnTo>
                  <a:lnTo>
                    <a:pt x="63" y="15"/>
                  </a:lnTo>
                  <a:lnTo>
                    <a:pt x="53" y="21"/>
                  </a:lnTo>
                  <a:lnTo>
                    <a:pt x="44" y="27"/>
                  </a:lnTo>
                  <a:lnTo>
                    <a:pt x="35" y="35"/>
                  </a:lnTo>
                  <a:lnTo>
                    <a:pt x="27" y="43"/>
                  </a:lnTo>
                  <a:lnTo>
                    <a:pt x="20" y="53"/>
                  </a:lnTo>
                  <a:lnTo>
                    <a:pt x="14" y="63"/>
                  </a:lnTo>
                  <a:lnTo>
                    <a:pt x="10" y="73"/>
                  </a:lnTo>
                  <a:lnTo>
                    <a:pt x="5" y="84"/>
                  </a:lnTo>
                  <a:lnTo>
                    <a:pt x="2" y="96"/>
                  </a:lnTo>
                  <a:lnTo>
                    <a:pt x="0" y="108"/>
                  </a:lnTo>
                  <a:lnTo>
                    <a:pt x="0" y="121"/>
                  </a:lnTo>
                  <a:lnTo>
                    <a:pt x="0" y="132"/>
                  </a:lnTo>
                  <a:lnTo>
                    <a:pt x="2" y="144"/>
                  </a:lnTo>
                  <a:lnTo>
                    <a:pt x="5" y="156"/>
                  </a:lnTo>
                  <a:lnTo>
                    <a:pt x="10" y="167"/>
                  </a:lnTo>
                  <a:lnTo>
                    <a:pt x="14" y="177"/>
                  </a:lnTo>
                  <a:lnTo>
                    <a:pt x="20" y="187"/>
                  </a:lnTo>
                  <a:lnTo>
                    <a:pt x="27" y="197"/>
                  </a:lnTo>
                  <a:lnTo>
                    <a:pt x="35" y="205"/>
                  </a:lnTo>
                  <a:lnTo>
                    <a:pt x="44" y="213"/>
                  </a:lnTo>
                  <a:lnTo>
                    <a:pt x="53" y="220"/>
                  </a:lnTo>
                  <a:lnTo>
                    <a:pt x="63" y="226"/>
                  </a:lnTo>
                  <a:lnTo>
                    <a:pt x="73" y="231"/>
                  </a:lnTo>
                  <a:lnTo>
                    <a:pt x="85" y="235"/>
                  </a:lnTo>
                  <a:lnTo>
                    <a:pt x="95" y="238"/>
                  </a:lnTo>
                  <a:lnTo>
                    <a:pt x="108" y="239"/>
                  </a:lnTo>
                  <a:lnTo>
                    <a:pt x="120"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49" name="Freeform 179">
              <a:extLst>
                <a:ext uri="{FF2B5EF4-FFF2-40B4-BE49-F238E27FC236}">
                  <a16:creationId xmlns:a16="http://schemas.microsoft.com/office/drawing/2014/main" id="{54A3CDAB-3216-46BE-B774-69E137A1598C}"/>
                </a:ext>
              </a:extLst>
            </p:cNvPr>
            <p:cNvSpPr>
              <a:spLocks noEditPoints="1"/>
            </p:cNvSpPr>
            <p:nvPr/>
          </p:nvSpPr>
          <p:spPr bwMode="auto">
            <a:xfrm>
              <a:off x="4437330" y="4935540"/>
              <a:ext cx="57250" cy="57250"/>
            </a:xfrm>
            <a:custGeom>
              <a:avLst/>
              <a:gdLst>
                <a:gd name="T0" fmla="*/ 138 w 241"/>
                <a:gd name="T1" fmla="*/ 32 h 240"/>
                <a:gd name="T2" fmla="*/ 164 w 241"/>
                <a:gd name="T3" fmla="*/ 40 h 240"/>
                <a:gd name="T4" fmla="*/ 184 w 241"/>
                <a:gd name="T5" fmla="*/ 56 h 240"/>
                <a:gd name="T6" fmla="*/ 199 w 241"/>
                <a:gd name="T7" fmla="*/ 77 h 240"/>
                <a:gd name="T8" fmla="*/ 209 w 241"/>
                <a:gd name="T9" fmla="*/ 101 h 240"/>
                <a:gd name="T10" fmla="*/ 210 w 241"/>
                <a:gd name="T11" fmla="*/ 129 h 240"/>
                <a:gd name="T12" fmla="*/ 204 w 241"/>
                <a:gd name="T13" fmla="*/ 155 h 240"/>
                <a:gd name="T14" fmla="*/ 190 w 241"/>
                <a:gd name="T15" fmla="*/ 177 h 240"/>
                <a:gd name="T16" fmla="*/ 170 w 241"/>
                <a:gd name="T17" fmla="*/ 195 h 240"/>
                <a:gd name="T18" fmla="*/ 147 w 241"/>
                <a:gd name="T19" fmla="*/ 205 h 240"/>
                <a:gd name="T20" fmla="*/ 120 w 241"/>
                <a:gd name="T21" fmla="*/ 210 h 240"/>
                <a:gd name="T22" fmla="*/ 93 w 241"/>
                <a:gd name="T23" fmla="*/ 205 h 240"/>
                <a:gd name="T24" fmla="*/ 70 w 241"/>
                <a:gd name="T25" fmla="*/ 195 h 240"/>
                <a:gd name="T26" fmla="*/ 50 w 241"/>
                <a:gd name="T27" fmla="*/ 177 h 240"/>
                <a:gd name="T28" fmla="*/ 37 w 241"/>
                <a:gd name="T29" fmla="*/ 155 h 240"/>
                <a:gd name="T30" fmla="*/ 31 w 241"/>
                <a:gd name="T31" fmla="*/ 129 h 240"/>
                <a:gd name="T32" fmla="*/ 32 w 241"/>
                <a:gd name="T33" fmla="*/ 101 h 240"/>
                <a:gd name="T34" fmla="*/ 41 w 241"/>
                <a:gd name="T35" fmla="*/ 77 h 240"/>
                <a:gd name="T36" fmla="*/ 57 w 241"/>
                <a:gd name="T37" fmla="*/ 56 h 240"/>
                <a:gd name="T38" fmla="*/ 77 w 241"/>
                <a:gd name="T39" fmla="*/ 40 h 240"/>
                <a:gd name="T40" fmla="*/ 102 w 241"/>
                <a:gd name="T41" fmla="*/ 32 h 240"/>
                <a:gd name="T42" fmla="*/ 120 w 241"/>
                <a:gd name="T43" fmla="*/ 30 h 240"/>
                <a:gd name="T44" fmla="*/ 145 w 241"/>
                <a:gd name="T45" fmla="*/ 237 h 240"/>
                <a:gd name="T46" fmla="*/ 178 w 241"/>
                <a:gd name="T47" fmla="*/ 226 h 240"/>
                <a:gd name="T48" fmla="*/ 206 w 241"/>
                <a:gd name="T49" fmla="*/ 204 h 240"/>
                <a:gd name="T50" fmla="*/ 226 w 241"/>
                <a:gd name="T51" fmla="*/ 177 h 240"/>
                <a:gd name="T52" fmla="*/ 238 w 241"/>
                <a:gd name="T53" fmla="*/ 144 h 240"/>
                <a:gd name="T54" fmla="*/ 240 w 241"/>
                <a:gd name="T55" fmla="*/ 108 h 240"/>
                <a:gd name="T56" fmla="*/ 231 w 241"/>
                <a:gd name="T57" fmla="*/ 72 h 240"/>
                <a:gd name="T58" fmla="*/ 213 w 241"/>
                <a:gd name="T59" fmla="*/ 43 h 240"/>
                <a:gd name="T60" fmla="*/ 187 w 241"/>
                <a:gd name="T61" fmla="*/ 20 h 240"/>
                <a:gd name="T62" fmla="*/ 156 w 241"/>
                <a:gd name="T63" fmla="*/ 5 h 240"/>
                <a:gd name="T64" fmla="*/ 120 w 241"/>
                <a:gd name="T65" fmla="*/ 0 h 240"/>
                <a:gd name="T66" fmla="*/ 85 w 241"/>
                <a:gd name="T67" fmla="*/ 5 h 240"/>
                <a:gd name="T68" fmla="*/ 54 w 241"/>
                <a:gd name="T69" fmla="*/ 20 h 240"/>
                <a:gd name="T70" fmla="*/ 28 w 241"/>
                <a:gd name="T71" fmla="*/ 43 h 240"/>
                <a:gd name="T72" fmla="*/ 10 w 241"/>
                <a:gd name="T73" fmla="*/ 72 h 240"/>
                <a:gd name="T74" fmla="*/ 1 w 241"/>
                <a:gd name="T75" fmla="*/ 108 h 240"/>
                <a:gd name="T76" fmla="*/ 2 w 241"/>
                <a:gd name="T77" fmla="*/ 144 h 240"/>
                <a:gd name="T78" fmla="*/ 15 w 241"/>
                <a:gd name="T79" fmla="*/ 177 h 240"/>
                <a:gd name="T80" fmla="*/ 35 w 241"/>
                <a:gd name="T81" fmla="*/ 204 h 240"/>
                <a:gd name="T82" fmla="*/ 63 w 241"/>
                <a:gd name="T83" fmla="*/ 226 h 240"/>
                <a:gd name="T84" fmla="*/ 96 w 241"/>
                <a:gd name="T85" fmla="*/ 23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1" h="240">
                  <a:moveTo>
                    <a:pt x="120" y="30"/>
                  </a:moveTo>
                  <a:lnTo>
                    <a:pt x="130" y="30"/>
                  </a:lnTo>
                  <a:lnTo>
                    <a:pt x="138" y="32"/>
                  </a:lnTo>
                  <a:lnTo>
                    <a:pt x="147" y="34"/>
                  </a:lnTo>
                  <a:lnTo>
                    <a:pt x="155" y="36"/>
                  </a:lnTo>
                  <a:lnTo>
                    <a:pt x="164" y="40"/>
                  </a:lnTo>
                  <a:lnTo>
                    <a:pt x="170" y="45"/>
                  </a:lnTo>
                  <a:lnTo>
                    <a:pt x="178" y="50"/>
                  </a:lnTo>
                  <a:lnTo>
                    <a:pt x="184" y="56"/>
                  </a:lnTo>
                  <a:lnTo>
                    <a:pt x="190" y="63"/>
                  </a:lnTo>
                  <a:lnTo>
                    <a:pt x="195" y="69"/>
                  </a:lnTo>
                  <a:lnTo>
                    <a:pt x="199" y="77"/>
                  </a:lnTo>
                  <a:lnTo>
                    <a:pt x="204" y="84"/>
                  </a:lnTo>
                  <a:lnTo>
                    <a:pt x="207" y="93"/>
                  </a:lnTo>
                  <a:lnTo>
                    <a:pt x="209" y="101"/>
                  </a:lnTo>
                  <a:lnTo>
                    <a:pt x="210" y="110"/>
                  </a:lnTo>
                  <a:lnTo>
                    <a:pt x="211" y="120"/>
                  </a:lnTo>
                  <a:lnTo>
                    <a:pt x="210" y="129"/>
                  </a:lnTo>
                  <a:lnTo>
                    <a:pt x="209" y="138"/>
                  </a:lnTo>
                  <a:lnTo>
                    <a:pt x="207" y="146"/>
                  </a:lnTo>
                  <a:lnTo>
                    <a:pt x="204" y="155"/>
                  </a:lnTo>
                  <a:lnTo>
                    <a:pt x="199" y="162"/>
                  </a:lnTo>
                  <a:lnTo>
                    <a:pt x="195" y="170"/>
                  </a:lnTo>
                  <a:lnTo>
                    <a:pt x="190" y="177"/>
                  </a:lnTo>
                  <a:lnTo>
                    <a:pt x="184" y="184"/>
                  </a:lnTo>
                  <a:lnTo>
                    <a:pt x="178" y="189"/>
                  </a:lnTo>
                  <a:lnTo>
                    <a:pt x="170" y="195"/>
                  </a:lnTo>
                  <a:lnTo>
                    <a:pt x="164" y="199"/>
                  </a:lnTo>
                  <a:lnTo>
                    <a:pt x="155" y="203"/>
                  </a:lnTo>
                  <a:lnTo>
                    <a:pt x="147" y="205"/>
                  </a:lnTo>
                  <a:lnTo>
                    <a:pt x="138" y="208"/>
                  </a:lnTo>
                  <a:lnTo>
                    <a:pt x="130" y="210"/>
                  </a:lnTo>
                  <a:lnTo>
                    <a:pt x="120" y="210"/>
                  </a:lnTo>
                  <a:lnTo>
                    <a:pt x="111" y="210"/>
                  </a:lnTo>
                  <a:lnTo>
                    <a:pt x="102" y="208"/>
                  </a:lnTo>
                  <a:lnTo>
                    <a:pt x="93" y="205"/>
                  </a:lnTo>
                  <a:lnTo>
                    <a:pt x="86" y="203"/>
                  </a:lnTo>
                  <a:lnTo>
                    <a:pt x="77" y="199"/>
                  </a:lnTo>
                  <a:lnTo>
                    <a:pt x="70" y="195"/>
                  </a:lnTo>
                  <a:lnTo>
                    <a:pt x="63" y="189"/>
                  </a:lnTo>
                  <a:lnTo>
                    <a:pt x="57" y="184"/>
                  </a:lnTo>
                  <a:lnTo>
                    <a:pt x="50" y="177"/>
                  </a:lnTo>
                  <a:lnTo>
                    <a:pt x="46" y="170"/>
                  </a:lnTo>
                  <a:lnTo>
                    <a:pt x="41" y="162"/>
                  </a:lnTo>
                  <a:lnTo>
                    <a:pt x="37" y="155"/>
                  </a:lnTo>
                  <a:lnTo>
                    <a:pt x="34" y="146"/>
                  </a:lnTo>
                  <a:lnTo>
                    <a:pt x="32" y="138"/>
                  </a:lnTo>
                  <a:lnTo>
                    <a:pt x="31" y="129"/>
                  </a:lnTo>
                  <a:lnTo>
                    <a:pt x="30" y="120"/>
                  </a:lnTo>
                  <a:lnTo>
                    <a:pt x="31" y="110"/>
                  </a:lnTo>
                  <a:lnTo>
                    <a:pt x="32" y="101"/>
                  </a:lnTo>
                  <a:lnTo>
                    <a:pt x="34" y="93"/>
                  </a:lnTo>
                  <a:lnTo>
                    <a:pt x="37" y="84"/>
                  </a:lnTo>
                  <a:lnTo>
                    <a:pt x="41" y="77"/>
                  </a:lnTo>
                  <a:lnTo>
                    <a:pt x="46" y="69"/>
                  </a:lnTo>
                  <a:lnTo>
                    <a:pt x="50" y="62"/>
                  </a:lnTo>
                  <a:lnTo>
                    <a:pt x="57" y="56"/>
                  </a:lnTo>
                  <a:lnTo>
                    <a:pt x="63" y="50"/>
                  </a:lnTo>
                  <a:lnTo>
                    <a:pt x="70" y="45"/>
                  </a:lnTo>
                  <a:lnTo>
                    <a:pt x="77" y="40"/>
                  </a:lnTo>
                  <a:lnTo>
                    <a:pt x="86" y="36"/>
                  </a:lnTo>
                  <a:lnTo>
                    <a:pt x="93" y="34"/>
                  </a:lnTo>
                  <a:lnTo>
                    <a:pt x="102" y="32"/>
                  </a:lnTo>
                  <a:lnTo>
                    <a:pt x="111" y="30"/>
                  </a:lnTo>
                  <a:lnTo>
                    <a:pt x="120" y="30"/>
                  </a:lnTo>
                  <a:lnTo>
                    <a:pt x="120" y="30"/>
                  </a:lnTo>
                  <a:close/>
                  <a:moveTo>
                    <a:pt x="120" y="240"/>
                  </a:moveTo>
                  <a:lnTo>
                    <a:pt x="133" y="240"/>
                  </a:lnTo>
                  <a:lnTo>
                    <a:pt x="145" y="237"/>
                  </a:lnTo>
                  <a:lnTo>
                    <a:pt x="156" y="234"/>
                  </a:lnTo>
                  <a:lnTo>
                    <a:pt x="167" y="231"/>
                  </a:lnTo>
                  <a:lnTo>
                    <a:pt x="178" y="226"/>
                  </a:lnTo>
                  <a:lnTo>
                    <a:pt x="187" y="219"/>
                  </a:lnTo>
                  <a:lnTo>
                    <a:pt x="197" y="213"/>
                  </a:lnTo>
                  <a:lnTo>
                    <a:pt x="206" y="204"/>
                  </a:lnTo>
                  <a:lnTo>
                    <a:pt x="213" y="196"/>
                  </a:lnTo>
                  <a:lnTo>
                    <a:pt x="220" y="187"/>
                  </a:lnTo>
                  <a:lnTo>
                    <a:pt x="226" y="177"/>
                  </a:lnTo>
                  <a:lnTo>
                    <a:pt x="231" y="167"/>
                  </a:lnTo>
                  <a:lnTo>
                    <a:pt x="236" y="155"/>
                  </a:lnTo>
                  <a:lnTo>
                    <a:pt x="238" y="144"/>
                  </a:lnTo>
                  <a:lnTo>
                    <a:pt x="240" y="132"/>
                  </a:lnTo>
                  <a:lnTo>
                    <a:pt x="241" y="120"/>
                  </a:lnTo>
                  <a:lnTo>
                    <a:pt x="240" y="108"/>
                  </a:lnTo>
                  <a:lnTo>
                    <a:pt x="238" y="95"/>
                  </a:lnTo>
                  <a:lnTo>
                    <a:pt x="236" y="84"/>
                  </a:lnTo>
                  <a:lnTo>
                    <a:pt x="231" y="72"/>
                  </a:lnTo>
                  <a:lnTo>
                    <a:pt x="226" y="63"/>
                  </a:lnTo>
                  <a:lnTo>
                    <a:pt x="220" y="52"/>
                  </a:lnTo>
                  <a:lnTo>
                    <a:pt x="213" y="43"/>
                  </a:lnTo>
                  <a:lnTo>
                    <a:pt x="206" y="35"/>
                  </a:lnTo>
                  <a:lnTo>
                    <a:pt x="197" y="26"/>
                  </a:lnTo>
                  <a:lnTo>
                    <a:pt x="187" y="20"/>
                  </a:lnTo>
                  <a:lnTo>
                    <a:pt x="178" y="14"/>
                  </a:lnTo>
                  <a:lnTo>
                    <a:pt x="167" y="9"/>
                  </a:lnTo>
                  <a:lnTo>
                    <a:pt x="156" y="5"/>
                  </a:lnTo>
                  <a:lnTo>
                    <a:pt x="145" y="2"/>
                  </a:lnTo>
                  <a:lnTo>
                    <a:pt x="133" y="0"/>
                  </a:lnTo>
                  <a:lnTo>
                    <a:pt x="120" y="0"/>
                  </a:lnTo>
                  <a:lnTo>
                    <a:pt x="108" y="0"/>
                  </a:lnTo>
                  <a:lnTo>
                    <a:pt x="96" y="2"/>
                  </a:lnTo>
                  <a:lnTo>
                    <a:pt x="85" y="5"/>
                  </a:lnTo>
                  <a:lnTo>
                    <a:pt x="74" y="9"/>
                  </a:lnTo>
                  <a:lnTo>
                    <a:pt x="63" y="14"/>
                  </a:lnTo>
                  <a:lnTo>
                    <a:pt x="54" y="20"/>
                  </a:lnTo>
                  <a:lnTo>
                    <a:pt x="44" y="26"/>
                  </a:lnTo>
                  <a:lnTo>
                    <a:pt x="35" y="35"/>
                  </a:lnTo>
                  <a:lnTo>
                    <a:pt x="28" y="43"/>
                  </a:lnTo>
                  <a:lnTo>
                    <a:pt x="20" y="52"/>
                  </a:lnTo>
                  <a:lnTo>
                    <a:pt x="15" y="63"/>
                  </a:lnTo>
                  <a:lnTo>
                    <a:pt x="10" y="72"/>
                  </a:lnTo>
                  <a:lnTo>
                    <a:pt x="5" y="84"/>
                  </a:lnTo>
                  <a:lnTo>
                    <a:pt x="2" y="95"/>
                  </a:lnTo>
                  <a:lnTo>
                    <a:pt x="1" y="108"/>
                  </a:lnTo>
                  <a:lnTo>
                    <a:pt x="0" y="120"/>
                  </a:lnTo>
                  <a:lnTo>
                    <a:pt x="1" y="132"/>
                  </a:lnTo>
                  <a:lnTo>
                    <a:pt x="2" y="144"/>
                  </a:lnTo>
                  <a:lnTo>
                    <a:pt x="5" y="155"/>
                  </a:lnTo>
                  <a:lnTo>
                    <a:pt x="10" y="167"/>
                  </a:lnTo>
                  <a:lnTo>
                    <a:pt x="15" y="177"/>
                  </a:lnTo>
                  <a:lnTo>
                    <a:pt x="20" y="187"/>
                  </a:lnTo>
                  <a:lnTo>
                    <a:pt x="28" y="196"/>
                  </a:lnTo>
                  <a:lnTo>
                    <a:pt x="35" y="204"/>
                  </a:lnTo>
                  <a:lnTo>
                    <a:pt x="44" y="213"/>
                  </a:lnTo>
                  <a:lnTo>
                    <a:pt x="54" y="219"/>
                  </a:lnTo>
                  <a:lnTo>
                    <a:pt x="63" y="226"/>
                  </a:lnTo>
                  <a:lnTo>
                    <a:pt x="74" y="231"/>
                  </a:lnTo>
                  <a:lnTo>
                    <a:pt x="85" y="234"/>
                  </a:lnTo>
                  <a:lnTo>
                    <a:pt x="96" y="237"/>
                  </a:lnTo>
                  <a:lnTo>
                    <a:pt x="108" y="240"/>
                  </a:lnTo>
                  <a:lnTo>
                    <a:pt x="120" y="2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sp>
        <p:nvSpPr>
          <p:cNvPr id="50" name="Freeform 40">
            <a:extLst>
              <a:ext uri="{FF2B5EF4-FFF2-40B4-BE49-F238E27FC236}">
                <a16:creationId xmlns:a16="http://schemas.microsoft.com/office/drawing/2014/main" id="{6F292BE8-64DB-423F-BE5B-7C7F24255849}"/>
              </a:ext>
            </a:extLst>
          </p:cNvPr>
          <p:cNvSpPr>
            <a:spLocks noEditPoints="1"/>
          </p:cNvSpPr>
          <p:nvPr/>
        </p:nvSpPr>
        <p:spPr bwMode="auto">
          <a:xfrm>
            <a:off x="4811380" y="4298777"/>
            <a:ext cx="213372" cy="213372"/>
          </a:xfrm>
          <a:custGeom>
            <a:avLst/>
            <a:gdLst>
              <a:gd name="T0" fmla="*/ 586 w 760"/>
              <a:gd name="T1" fmla="*/ 675 h 759"/>
              <a:gd name="T2" fmla="*/ 574 w 760"/>
              <a:gd name="T3" fmla="*/ 724 h 759"/>
              <a:gd name="T4" fmla="*/ 507 w 760"/>
              <a:gd name="T5" fmla="*/ 649 h 759"/>
              <a:gd name="T6" fmla="*/ 513 w 760"/>
              <a:gd name="T7" fmla="*/ 569 h 759"/>
              <a:gd name="T8" fmla="*/ 574 w 760"/>
              <a:gd name="T9" fmla="*/ 511 h 759"/>
              <a:gd name="T10" fmla="*/ 657 w 760"/>
              <a:gd name="T11" fmla="*/ 509 h 759"/>
              <a:gd name="T12" fmla="*/ 730 w 760"/>
              <a:gd name="T13" fmla="*/ 587 h 759"/>
              <a:gd name="T14" fmla="*/ 258 w 760"/>
              <a:gd name="T15" fmla="*/ 616 h 759"/>
              <a:gd name="T16" fmla="*/ 231 w 760"/>
              <a:gd name="T17" fmla="*/ 694 h 759"/>
              <a:gd name="T18" fmla="*/ 132 w 760"/>
              <a:gd name="T19" fmla="*/ 734 h 759"/>
              <a:gd name="T20" fmla="*/ 171 w 760"/>
              <a:gd name="T21" fmla="*/ 587 h 759"/>
              <a:gd name="T22" fmla="*/ 36 w 760"/>
              <a:gd name="T23" fmla="*/ 573 h 759"/>
              <a:gd name="T24" fmla="*/ 130 w 760"/>
              <a:gd name="T25" fmla="*/ 503 h 759"/>
              <a:gd name="T26" fmla="*/ 509 w 760"/>
              <a:gd name="T27" fmla="*/ 201 h 759"/>
              <a:gd name="T28" fmla="*/ 503 w 760"/>
              <a:gd name="T29" fmla="*/ 136 h 759"/>
              <a:gd name="T30" fmla="*/ 537 w 760"/>
              <a:gd name="T31" fmla="*/ 59 h 759"/>
              <a:gd name="T32" fmla="*/ 643 w 760"/>
              <a:gd name="T33" fmla="*/ 28 h 759"/>
              <a:gd name="T34" fmla="*/ 599 w 760"/>
              <a:gd name="T35" fmla="*/ 179 h 759"/>
              <a:gd name="T36" fmla="*/ 719 w 760"/>
              <a:gd name="T37" fmla="*/ 200 h 759"/>
              <a:gd name="T38" fmla="*/ 619 w 760"/>
              <a:gd name="T39" fmla="*/ 257 h 759"/>
              <a:gd name="T40" fmla="*/ 249 w 760"/>
              <a:gd name="T41" fmla="*/ 562 h 759"/>
              <a:gd name="T42" fmla="*/ 170 w 760"/>
              <a:gd name="T43" fmla="*/ 254 h 759"/>
              <a:gd name="T44" fmla="*/ 87 w 760"/>
              <a:gd name="T45" fmla="*/ 244 h 759"/>
              <a:gd name="T46" fmla="*/ 26 w 760"/>
              <a:gd name="T47" fmla="*/ 147 h 759"/>
              <a:gd name="T48" fmla="*/ 180 w 760"/>
              <a:gd name="T49" fmla="*/ 166 h 759"/>
              <a:gd name="T50" fmla="*/ 175 w 760"/>
              <a:gd name="T51" fmla="*/ 30 h 759"/>
              <a:gd name="T52" fmla="*/ 251 w 760"/>
              <a:gd name="T53" fmla="*/ 102 h 759"/>
              <a:gd name="T54" fmla="*/ 248 w 760"/>
              <a:gd name="T55" fmla="*/ 187 h 759"/>
              <a:gd name="T56" fmla="*/ 703 w 760"/>
              <a:gd name="T57" fmla="*/ 505 h 759"/>
              <a:gd name="T58" fmla="*/ 611 w 760"/>
              <a:gd name="T59" fmla="*/ 477 h 759"/>
              <a:gd name="T60" fmla="*/ 619 w 760"/>
              <a:gd name="T61" fmla="*/ 283 h 759"/>
              <a:gd name="T62" fmla="*/ 732 w 760"/>
              <a:gd name="T63" fmla="*/ 225 h 759"/>
              <a:gd name="T64" fmla="*/ 759 w 760"/>
              <a:gd name="T65" fmla="*/ 129 h 759"/>
              <a:gd name="T66" fmla="*/ 732 w 760"/>
              <a:gd name="T67" fmla="*/ 82 h 759"/>
              <a:gd name="T68" fmla="*/ 682 w 760"/>
              <a:gd name="T69" fmla="*/ 22 h 759"/>
              <a:gd name="T70" fmla="*/ 591 w 760"/>
              <a:gd name="T71" fmla="*/ 3 h 759"/>
              <a:gd name="T72" fmla="*/ 495 w 760"/>
              <a:gd name="T73" fmla="*/ 73 h 759"/>
              <a:gd name="T74" fmla="*/ 480 w 760"/>
              <a:gd name="T75" fmla="*/ 169 h 759"/>
              <a:gd name="T76" fmla="*/ 283 w 760"/>
              <a:gd name="T77" fmla="*/ 129 h 759"/>
              <a:gd name="T78" fmla="*/ 242 w 760"/>
              <a:gd name="T79" fmla="*/ 42 h 759"/>
              <a:gd name="T80" fmla="*/ 149 w 760"/>
              <a:gd name="T81" fmla="*/ 0 h 759"/>
              <a:gd name="T82" fmla="*/ 82 w 760"/>
              <a:gd name="T83" fmla="*/ 22 h 759"/>
              <a:gd name="T84" fmla="*/ 28 w 760"/>
              <a:gd name="T85" fmla="*/ 82 h 759"/>
              <a:gd name="T86" fmla="*/ 1 w 760"/>
              <a:gd name="T87" fmla="*/ 129 h 759"/>
              <a:gd name="T88" fmla="*/ 28 w 760"/>
              <a:gd name="T89" fmla="*/ 227 h 759"/>
              <a:gd name="T90" fmla="*/ 111 w 760"/>
              <a:gd name="T91" fmla="*/ 281 h 759"/>
              <a:gd name="T92" fmla="*/ 189 w 760"/>
              <a:gd name="T93" fmla="*/ 485 h 759"/>
              <a:gd name="T94" fmla="*/ 64 w 760"/>
              <a:gd name="T95" fmla="*/ 501 h 759"/>
              <a:gd name="T96" fmla="*/ 3 w 760"/>
              <a:gd name="T97" fmla="*/ 592 h 759"/>
              <a:gd name="T98" fmla="*/ 16 w 760"/>
              <a:gd name="T99" fmla="*/ 678 h 759"/>
              <a:gd name="T100" fmla="*/ 86 w 760"/>
              <a:gd name="T101" fmla="*/ 727 h 759"/>
              <a:gd name="T102" fmla="*/ 116 w 760"/>
              <a:gd name="T103" fmla="*/ 757 h 759"/>
              <a:gd name="T104" fmla="*/ 232 w 760"/>
              <a:gd name="T105" fmla="*/ 727 h 759"/>
              <a:gd name="T106" fmla="*/ 282 w 760"/>
              <a:gd name="T107" fmla="*/ 640 h 759"/>
              <a:gd name="T108" fmla="*/ 482 w 760"/>
              <a:gd name="T109" fmla="*/ 581 h 759"/>
              <a:gd name="T110" fmla="*/ 491 w 760"/>
              <a:gd name="T111" fmla="*/ 678 h 759"/>
              <a:gd name="T112" fmla="*/ 578 w 760"/>
              <a:gd name="T113" fmla="*/ 754 h 759"/>
              <a:gd name="T114" fmla="*/ 681 w 760"/>
              <a:gd name="T115" fmla="*/ 742 h 759"/>
              <a:gd name="T116" fmla="*/ 730 w 760"/>
              <a:gd name="T117" fmla="*/ 679 h 759"/>
              <a:gd name="T118" fmla="*/ 758 w 760"/>
              <a:gd name="T119" fmla="*/ 642 h 759"/>
              <a:gd name="T120" fmla="*/ 739 w 760"/>
              <a:gd name="T121" fmla="*/ 544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0" h="759">
                <a:moveTo>
                  <a:pt x="731" y="642"/>
                </a:moveTo>
                <a:lnTo>
                  <a:pt x="685" y="591"/>
                </a:lnTo>
                <a:lnTo>
                  <a:pt x="681" y="588"/>
                </a:lnTo>
                <a:lnTo>
                  <a:pt x="676" y="586"/>
                </a:lnTo>
                <a:lnTo>
                  <a:pt x="599" y="586"/>
                </a:lnTo>
                <a:lnTo>
                  <a:pt x="594" y="587"/>
                </a:lnTo>
                <a:lnTo>
                  <a:pt x="590" y="590"/>
                </a:lnTo>
                <a:lnTo>
                  <a:pt x="588" y="594"/>
                </a:lnTo>
                <a:lnTo>
                  <a:pt x="586" y="598"/>
                </a:lnTo>
                <a:lnTo>
                  <a:pt x="586" y="675"/>
                </a:lnTo>
                <a:lnTo>
                  <a:pt x="586" y="678"/>
                </a:lnTo>
                <a:lnTo>
                  <a:pt x="588" y="680"/>
                </a:lnTo>
                <a:lnTo>
                  <a:pt x="589" y="683"/>
                </a:lnTo>
                <a:lnTo>
                  <a:pt x="591" y="685"/>
                </a:lnTo>
                <a:lnTo>
                  <a:pt x="643" y="732"/>
                </a:lnTo>
                <a:lnTo>
                  <a:pt x="629" y="734"/>
                </a:lnTo>
                <a:lnTo>
                  <a:pt x="615" y="734"/>
                </a:lnTo>
                <a:lnTo>
                  <a:pt x="600" y="733"/>
                </a:lnTo>
                <a:lnTo>
                  <a:pt x="586" y="729"/>
                </a:lnTo>
                <a:lnTo>
                  <a:pt x="574" y="724"/>
                </a:lnTo>
                <a:lnTo>
                  <a:pt x="561" y="718"/>
                </a:lnTo>
                <a:lnTo>
                  <a:pt x="548" y="710"/>
                </a:lnTo>
                <a:lnTo>
                  <a:pt x="537" y="700"/>
                </a:lnTo>
                <a:lnTo>
                  <a:pt x="531" y="694"/>
                </a:lnTo>
                <a:lnTo>
                  <a:pt x="525" y="688"/>
                </a:lnTo>
                <a:lnTo>
                  <a:pt x="521" y="680"/>
                </a:lnTo>
                <a:lnTo>
                  <a:pt x="517" y="673"/>
                </a:lnTo>
                <a:lnTo>
                  <a:pt x="512" y="665"/>
                </a:lnTo>
                <a:lnTo>
                  <a:pt x="509" y="657"/>
                </a:lnTo>
                <a:lnTo>
                  <a:pt x="507" y="649"/>
                </a:lnTo>
                <a:lnTo>
                  <a:pt x="505" y="640"/>
                </a:lnTo>
                <a:lnTo>
                  <a:pt x="504" y="633"/>
                </a:lnTo>
                <a:lnTo>
                  <a:pt x="504" y="624"/>
                </a:lnTo>
                <a:lnTo>
                  <a:pt x="503" y="616"/>
                </a:lnTo>
                <a:lnTo>
                  <a:pt x="504" y="607"/>
                </a:lnTo>
                <a:lnTo>
                  <a:pt x="505" y="598"/>
                </a:lnTo>
                <a:lnTo>
                  <a:pt x="507" y="590"/>
                </a:lnTo>
                <a:lnTo>
                  <a:pt x="509" y="581"/>
                </a:lnTo>
                <a:lnTo>
                  <a:pt x="512" y="573"/>
                </a:lnTo>
                <a:lnTo>
                  <a:pt x="513" y="569"/>
                </a:lnTo>
                <a:lnTo>
                  <a:pt x="513" y="566"/>
                </a:lnTo>
                <a:lnTo>
                  <a:pt x="512" y="562"/>
                </a:lnTo>
                <a:lnTo>
                  <a:pt x="509" y="559"/>
                </a:lnTo>
                <a:lnTo>
                  <a:pt x="399" y="448"/>
                </a:lnTo>
                <a:lnTo>
                  <a:pt x="449" y="399"/>
                </a:lnTo>
                <a:lnTo>
                  <a:pt x="560" y="509"/>
                </a:lnTo>
                <a:lnTo>
                  <a:pt x="563" y="511"/>
                </a:lnTo>
                <a:lnTo>
                  <a:pt x="566" y="513"/>
                </a:lnTo>
                <a:lnTo>
                  <a:pt x="570" y="513"/>
                </a:lnTo>
                <a:lnTo>
                  <a:pt x="574" y="511"/>
                </a:lnTo>
                <a:lnTo>
                  <a:pt x="582" y="508"/>
                </a:lnTo>
                <a:lnTo>
                  <a:pt x="591" y="506"/>
                </a:lnTo>
                <a:lnTo>
                  <a:pt x="598" y="505"/>
                </a:lnTo>
                <a:lnTo>
                  <a:pt x="607" y="503"/>
                </a:lnTo>
                <a:lnTo>
                  <a:pt x="615" y="503"/>
                </a:lnTo>
                <a:lnTo>
                  <a:pt x="624" y="503"/>
                </a:lnTo>
                <a:lnTo>
                  <a:pt x="633" y="504"/>
                </a:lnTo>
                <a:lnTo>
                  <a:pt x="641" y="505"/>
                </a:lnTo>
                <a:lnTo>
                  <a:pt x="649" y="507"/>
                </a:lnTo>
                <a:lnTo>
                  <a:pt x="657" y="509"/>
                </a:lnTo>
                <a:lnTo>
                  <a:pt x="665" y="513"/>
                </a:lnTo>
                <a:lnTo>
                  <a:pt x="672" y="516"/>
                </a:lnTo>
                <a:lnTo>
                  <a:pt x="680" y="520"/>
                </a:lnTo>
                <a:lnTo>
                  <a:pt x="687" y="525"/>
                </a:lnTo>
                <a:lnTo>
                  <a:pt x="694" y="531"/>
                </a:lnTo>
                <a:lnTo>
                  <a:pt x="700" y="537"/>
                </a:lnTo>
                <a:lnTo>
                  <a:pt x="711" y="548"/>
                </a:lnTo>
                <a:lnTo>
                  <a:pt x="719" y="560"/>
                </a:lnTo>
                <a:lnTo>
                  <a:pt x="725" y="573"/>
                </a:lnTo>
                <a:lnTo>
                  <a:pt x="730" y="587"/>
                </a:lnTo>
                <a:lnTo>
                  <a:pt x="734" y="600"/>
                </a:lnTo>
                <a:lnTo>
                  <a:pt x="735" y="615"/>
                </a:lnTo>
                <a:lnTo>
                  <a:pt x="735" y="628"/>
                </a:lnTo>
                <a:lnTo>
                  <a:pt x="731" y="642"/>
                </a:lnTo>
                <a:close/>
                <a:moveTo>
                  <a:pt x="248" y="573"/>
                </a:moveTo>
                <a:lnTo>
                  <a:pt x="251" y="581"/>
                </a:lnTo>
                <a:lnTo>
                  <a:pt x="254" y="590"/>
                </a:lnTo>
                <a:lnTo>
                  <a:pt x="256" y="598"/>
                </a:lnTo>
                <a:lnTo>
                  <a:pt x="257" y="607"/>
                </a:lnTo>
                <a:lnTo>
                  <a:pt x="258" y="616"/>
                </a:lnTo>
                <a:lnTo>
                  <a:pt x="258" y="624"/>
                </a:lnTo>
                <a:lnTo>
                  <a:pt x="257" y="633"/>
                </a:lnTo>
                <a:lnTo>
                  <a:pt x="256" y="640"/>
                </a:lnTo>
                <a:lnTo>
                  <a:pt x="255" y="649"/>
                </a:lnTo>
                <a:lnTo>
                  <a:pt x="251" y="657"/>
                </a:lnTo>
                <a:lnTo>
                  <a:pt x="248" y="665"/>
                </a:lnTo>
                <a:lnTo>
                  <a:pt x="245" y="673"/>
                </a:lnTo>
                <a:lnTo>
                  <a:pt x="241" y="680"/>
                </a:lnTo>
                <a:lnTo>
                  <a:pt x="236" y="688"/>
                </a:lnTo>
                <a:lnTo>
                  <a:pt x="231" y="694"/>
                </a:lnTo>
                <a:lnTo>
                  <a:pt x="225" y="700"/>
                </a:lnTo>
                <a:lnTo>
                  <a:pt x="216" y="708"/>
                </a:lnTo>
                <a:lnTo>
                  <a:pt x="207" y="714"/>
                </a:lnTo>
                <a:lnTo>
                  <a:pt x="198" y="721"/>
                </a:lnTo>
                <a:lnTo>
                  <a:pt x="188" y="725"/>
                </a:lnTo>
                <a:lnTo>
                  <a:pt x="177" y="729"/>
                </a:lnTo>
                <a:lnTo>
                  <a:pt x="167" y="733"/>
                </a:lnTo>
                <a:lnTo>
                  <a:pt x="155" y="734"/>
                </a:lnTo>
                <a:lnTo>
                  <a:pt x="144" y="735"/>
                </a:lnTo>
                <a:lnTo>
                  <a:pt x="132" y="734"/>
                </a:lnTo>
                <a:lnTo>
                  <a:pt x="119" y="732"/>
                </a:lnTo>
                <a:lnTo>
                  <a:pt x="174" y="685"/>
                </a:lnTo>
                <a:lnTo>
                  <a:pt x="176" y="683"/>
                </a:lnTo>
                <a:lnTo>
                  <a:pt x="177" y="680"/>
                </a:lnTo>
                <a:lnTo>
                  <a:pt x="178" y="678"/>
                </a:lnTo>
                <a:lnTo>
                  <a:pt x="180" y="675"/>
                </a:lnTo>
                <a:lnTo>
                  <a:pt x="180" y="598"/>
                </a:lnTo>
                <a:lnTo>
                  <a:pt x="178" y="594"/>
                </a:lnTo>
                <a:lnTo>
                  <a:pt x="175" y="590"/>
                </a:lnTo>
                <a:lnTo>
                  <a:pt x="171" y="587"/>
                </a:lnTo>
                <a:lnTo>
                  <a:pt x="167" y="586"/>
                </a:lnTo>
                <a:lnTo>
                  <a:pt x="85" y="586"/>
                </a:lnTo>
                <a:lnTo>
                  <a:pt x="80" y="588"/>
                </a:lnTo>
                <a:lnTo>
                  <a:pt x="75" y="591"/>
                </a:lnTo>
                <a:lnTo>
                  <a:pt x="29" y="642"/>
                </a:lnTo>
                <a:lnTo>
                  <a:pt x="27" y="628"/>
                </a:lnTo>
                <a:lnTo>
                  <a:pt x="26" y="615"/>
                </a:lnTo>
                <a:lnTo>
                  <a:pt x="27" y="600"/>
                </a:lnTo>
                <a:lnTo>
                  <a:pt x="30" y="587"/>
                </a:lnTo>
                <a:lnTo>
                  <a:pt x="36" y="573"/>
                </a:lnTo>
                <a:lnTo>
                  <a:pt x="42" y="560"/>
                </a:lnTo>
                <a:lnTo>
                  <a:pt x="51" y="548"/>
                </a:lnTo>
                <a:lnTo>
                  <a:pt x="60" y="537"/>
                </a:lnTo>
                <a:lnTo>
                  <a:pt x="69" y="529"/>
                </a:lnTo>
                <a:lnTo>
                  <a:pt x="78" y="522"/>
                </a:lnTo>
                <a:lnTo>
                  <a:pt x="87" y="516"/>
                </a:lnTo>
                <a:lnTo>
                  <a:pt x="98" y="511"/>
                </a:lnTo>
                <a:lnTo>
                  <a:pt x="108" y="507"/>
                </a:lnTo>
                <a:lnTo>
                  <a:pt x="119" y="505"/>
                </a:lnTo>
                <a:lnTo>
                  <a:pt x="130" y="503"/>
                </a:lnTo>
                <a:lnTo>
                  <a:pt x="142" y="503"/>
                </a:lnTo>
                <a:lnTo>
                  <a:pt x="154" y="503"/>
                </a:lnTo>
                <a:lnTo>
                  <a:pt x="164" y="505"/>
                </a:lnTo>
                <a:lnTo>
                  <a:pt x="176" y="507"/>
                </a:lnTo>
                <a:lnTo>
                  <a:pt x="187" y="511"/>
                </a:lnTo>
                <a:lnTo>
                  <a:pt x="190" y="513"/>
                </a:lnTo>
                <a:lnTo>
                  <a:pt x="195" y="513"/>
                </a:lnTo>
                <a:lnTo>
                  <a:pt x="198" y="511"/>
                </a:lnTo>
                <a:lnTo>
                  <a:pt x="201" y="509"/>
                </a:lnTo>
                <a:lnTo>
                  <a:pt x="509" y="201"/>
                </a:lnTo>
                <a:lnTo>
                  <a:pt x="512" y="198"/>
                </a:lnTo>
                <a:lnTo>
                  <a:pt x="513" y="194"/>
                </a:lnTo>
                <a:lnTo>
                  <a:pt x="513" y="190"/>
                </a:lnTo>
                <a:lnTo>
                  <a:pt x="512" y="187"/>
                </a:lnTo>
                <a:lnTo>
                  <a:pt x="509" y="179"/>
                </a:lnTo>
                <a:lnTo>
                  <a:pt x="507" y="170"/>
                </a:lnTo>
                <a:lnTo>
                  <a:pt x="505" y="161"/>
                </a:lnTo>
                <a:lnTo>
                  <a:pt x="504" y="153"/>
                </a:lnTo>
                <a:lnTo>
                  <a:pt x="503" y="144"/>
                </a:lnTo>
                <a:lnTo>
                  <a:pt x="503" y="136"/>
                </a:lnTo>
                <a:lnTo>
                  <a:pt x="504" y="127"/>
                </a:lnTo>
                <a:lnTo>
                  <a:pt x="505" y="120"/>
                </a:lnTo>
                <a:lnTo>
                  <a:pt x="507" y="111"/>
                </a:lnTo>
                <a:lnTo>
                  <a:pt x="509" y="102"/>
                </a:lnTo>
                <a:lnTo>
                  <a:pt x="512" y="95"/>
                </a:lnTo>
                <a:lnTo>
                  <a:pt x="517" y="87"/>
                </a:lnTo>
                <a:lnTo>
                  <a:pt x="521" y="80"/>
                </a:lnTo>
                <a:lnTo>
                  <a:pt x="525" y="72"/>
                </a:lnTo>
                <a:lnTo>
                  <a:pt x="531" y="66"/>
                </a:lnTo>
                <a:lnTo>
                  <a:pt x="537" y="59"/>
                </a:lnTo>
                <a:lnTo>
                  <a:pt x="546" y="52"/>
                </a:lnTo>
                <a:lnTo>
                  <a:pt x="554" y="45"/>
                </a:lnTo>
                <a:lnTo>
                  <a:pt x="564" y="39"/>
                </a:lnTo>
                <a:lnTo>
                  <a:pt x="575" y="35"/>
                </a:lnTo>
                <a:lnTo>
                  <a:pt x="585" y="30"/>
                </a:lnTo>
                <a:lnTo>
                  <a:pt x="596" y="27"/>
                </a:lnTo>
                <a:lnTo>
                  <a:pt x="607" y="26"/>
                </a:lnTo>
                <a:lnTo>
                  <a:pt x="619" y="25"/>
                </a:lnTo>
                <a:lnTo>
                  <a:pt x="632" y="26"/>
                </a:lnTo>
                <a:lnTo>
                  <a:pt x="643" y="28"/>
                </a:lnTo>
                <a:lnTo>
                  <a:pt x="591" y="74"/>
                </a:lnTo>
                <a:lnTo>
                  <a:pt x="589" y="77"/>
                </a:lnTo>
                <a:lnTo>
                  <a:pt x="588" y="80"/>
                </a:lnTo>
                <a:lnTo>
                  <a:pt x="586" y="82"/>
                </a:lnTo>
                <a:lnTo>
                  <a:pt x="586" y="85"/>
                </a:lnTo>
                <a:lnTo>
                  <a:pt x="586" y="166"/>
                </a:lnTo>
                <a:lnTo>
                  <a:pt x="588" y="171"/>
                </a:lnTo>
                <a:lnTo>
                  <a:pt x="590" y="174"/>
                </a:lnTo>
                <a:lnTo>
                  <a:pt x="594" y="178"/>
                </a:lnTo>
                <a:lnTo>
                  <a:pt x="599" y="179"/>
                </a:lnTo>
                <a:lnTo>
                  <a:pt x="676" y="179"/>
                </a:lnTo>
                <a:lnTo>
                  <a:pt x="681" y="178"/>
                </a:lnTo>
                <a:lnTo>
                  <a:pt x="685" y="174"/>
                </a:lnTo>
                <a:lnTo>
                  <a:pt x="731" y="120"/>
                </a:lnTo>
                <a:lnTo>
                  <a:pt x="735" y="133"/>
                </a:lnTo>
                <a:lnTo>
                  <a:pt x="735" y="147"/>
                </a:lnTo>
                <a:lnTo>
                  <a:pt x="734" y="161"/>
                </a:lnTo>
                <a:lnTo>
                  <a:pt x="730" y="174"/>
                </a:lnTo>
                <a:lnTo>
                  <a:pt x="725" y="187"/>
                </a:lnTo>
                <a:lnTo>
                  <a:pt x="719" y="200"/>
                </a:lnTo>
                <a:lnTo>
                  <a:pt x="711" y="212"/>
                </a:lnTo>
                <a:lnTo>
                  <a:pt x="700" y="223"/>
                </a:lnTo>
                <a:lnTo>
                  <a:pt x="692" y="231"/>
                </a:lnTo>
                <a:lnTo>
                  <a:pt x="683" y="238"/>
                </a:lnTo>
                <a:lnTo>
                  <a:pt x="673" y="244"/>
                </a:lnTo>
                <a:lnTo>
                  <a:pt x="663" y="248"/>
                </a:lnTo>
                <a:lnTo>
                  <a:pt x="653" y="253"/>
                </a:lnTo>
                <a:lnTo>
                  <a:pt x="641" y="255"/>
                </a:lnTo>
                <a:lnTo>
                  <a:pt x="630" y="257"/>
                </a:lnTo>
                <a:lnTo>
                  <a:pt x="619" y="257"/>
                </a:lnTo>
                <a:lnTo>
                  <a:pt x="607" y="257"/>
                </a:lnTo>
                <a:lnTo>
                  <a:pt x="596" y="255"/>
                </a:lnTo>
                <a:lnTo>
                  <a:pt x="584" y="253"/>
                </a:lnTo>
                <a:lnTo>
                  <a:pt x="574" y="248"/>
                </a:lnTo>
                <a:lnTo>
                  <a:pt x="570" y="247"/>
                </a:lnTo>
                <a:lnTo>
                  <a:pt x="566" y="247"/>
                </a:lnTo>
                <a:lnTo>
                  <a:pt x="563" y="248"/>
                </a:lnTo>
                <a:lnTo>
                  <a:pt x="560" y="251"/>
                </a:lnTo>
                <a:lnTo>
                  <a:pt x="251" y="559"/>
                </a:lnTo>
                <a:lnTo>
                  <a:pt x="249" y="562"/>
                </a:lnTo>
                <a:lnTo>
                  <a:pt x="247" y="566"/>
                </a:lnTo>
                <a:lnTo>
                  <a:pt x="247" y="569"/>
                </a:lnTo>
                <a:lnTo>
                  <a:pt x="248" y="573"/>
                </a:lnTo>
                <a:close/>
                <a:moveTo>
                  <a:pt x="201" y="251"/>
                </a:moveTo>
                <a:lnTo>
                  <a:pt x="198" y="249"/>
                </a:lnTo>
                <a:lnTo>
                  <a:pt x="195" y="248"/>
                </a:lnTo>
                <a:lnTo>
                  <a:pt x="190" y="247"/>
                </a:lnTo>
                <a:lnTo>
                  <a:pt x="187" y="248"/>
                </a:lnTo>
                <a:lnTo>
                  <a:pt x="178" y="252"/>
                </a:lnTo>
                <a:lnTo>
                  <a:pt x="170" y="254"/>
                </a:lnTo>
                <a:lnTo>
                  <a:pt x="162" y="256"/>
                </a:lnTo>
                <a:lnTo>
                  <a:pt x="154" y="257"/>
                </a:lnTo>
                <a:lnTo>
                  <a:pt x="145" y="258"/>
                </a:lnTo>
                <a:lnTo>
                  <a:pt x="137" y="258"/>
                </a:lnTo>
                <a:lnTo>
                  <a:pt x="128" y="257"/>
                </a:lnTo>
                <a:lnTo>
                  <a:pt x="119" y="256"/>
                </a:lnTo>
                <a:lnTo>
                  <a:pt x="111" y="254"/>
                </a:lnTo>
                <a:lnTo>
                  <a:pt x="103" y="252"/>
                </a:lnTo>
                <a:lnTo>
                  <a:pt x="96" y="248"/>
                </a:lnTo>
                <a:lnTo>
                  <a:pt x="87" y="244"/>
                </a:lnTo>
                <a:lnTo>
                  <a:pt x="81" y="240"/>
                </a:lnTo>
                <a:lnTo>
                  <a:pt x="73" y="236"/>
                </a:lnTo>
                <a:lnTo>
                  <a:pt x="67" y="230"/>
                </a:lnTo>
                <a:lnTo>
                  <a:pt x="60" y="224"/>
                </a:lnTo>
                <a:lnTo>
                  <a:pt x="51" y="213"/>
                </a:lnTo>
                <a:lnTo>
                  <a:pt x="42" y="201"/>
                </a:lnTo>
                <a:lnTo>
                  <a:pt x="36" y="188"/>
                </a:lnTo>
                <a:lnTo>
                  <a:pt x="31" y="175"/>
                </a:lnTo>
                <a:lnTo>
                  <a:pt x="28" y="161"/>
                </a:lnTo>
                <a:lnTo>
                  <a:pt x="26" y="147"/>
                </a:lnTo>
                <a:lnTo>
                  <a:pt x="27" y="133"/>
                </a:lnTo>
                <a:lnTo>
                  <a:pt x="29" y="120"/>
                </a:lnTo>
                <a:lnTo>
                  <a:pt x="75" y="174"/>
                </a:lnTo>
                <a:lnTo>
                  <a:pt x="80" y="178"/>
                </a:lnTo>
                <a:lnTo>
                  <a:pt x="85" y="179"/>
                </a:lnTo>
                <a:lnTo>
                  <a:pt x="167" y="179"/>
                </a:lnTo>
                <a:lnTo>
                  <a:pt x="171" y="178"/>
                </a:lnTo>
                <a:lnTo>
                  <a:pt x="175" y="174"/>
                </a:lnTo>
                <a:lnTo>
                  <a:pt x="178" y="171"/>
                </a:lnTo>
                <a:lnTo>
                  <a:pt x="180" y="166"/>
                </a:lnTo>
                <a:lnTo>
                  <a:pt x="180" y="85"/>
                </a:lnTo>
                <a:lnTo>
                  <a:pt x="178" y="82"/>
                </a:lnTo>
                <a:lnTo>
                  <a:pt x="177" y="80"/>
                </a:lnTo>
                <a:lnTo>
                  <a:pt x="176" y="77"/>
                </a:lnTo>
                <a:lnTo>
                  <a:pt x="174" y="74"/>
                </a:lnTo>
                <a:lnTo>
                  <a:pt x="119" y="28"/>
                </a:lnTo>
                <a:lnTo>
                  <a:pt x="133" y="26"/>
                </a:lnTo>
                <a:lnTo>
                  <a:pt x="147" y="26"/>
                </a:lnTo>
                <a:lnTo>
                  <a:pt x="161" y="27"/>
                </a:lnTo>
                <a:lnTo>
                  <a:pt x="175" y="30"/>
                </a:lnTo>
                <a:lnTo>
                  <a:pt x="188" y="36"/>
                </a:lnTo>
                <a:lnTo>
                  <a:pt x="201" y="42"/>
                </a:lnTo>
                <a:lnTo>
                  <a:pt x="213" y="50"/>
                </a:lnTo>
                <a:lnTo>
                  <a:pt x="224" y="59"/>
                </a:lnTo>
                <a:lnTo>
                  <a:pt x="230" y="66"/>
                </a:lnTo>
                <a:lnTo>
                  <a:pt x="235" y="72"/>
                </a:lnTo>
                <a:lnTo>
                  <a:pt x="240" y="80"/>
                </a:lnTo>
                <a:lnTo>
                  <a:pt x="244" y="87"/>
                </a:lnTo>
                <a:lnTo>
                  <a:pt x="248" y="95"/>
                </a:lnTo>
                <a:lnTo>
                  <a:pt x="251" y="102"/>
                </a:lnTo>
                <a:lnTo>
                  <a:pt x="254" y="111"/>
                </a:lnTo>
                <a:lnTo>
                  <a:pt x="256" y="120"/>
                </a:lnTo>
                <a:lnTo>
                  <a:pt x="257" y="127"/>
                </a:lnTo>
                <a:lnTo>
                  <a:pt x="258" y="136"/>
                </a:lnTo>
                <a:lnTo>
                  <a:pt x="258" y="144"/>
                </a:lnTo>
                <a:lnTo>
                  <a:pt x="257" y="153"/>
                </a:lnTo>
                <a:lnTo>
                  <a:pt x="256" y="161"/>
                </a:lnTo>
                <a:lnTo>
                  <a:pt x="254" y="170"/>
                </a:lnTo>
                <a:lnTo>
                  <a:pt x="251" y="179"/>
                </a:lnTo>
                <a:lnTo>
                  <a:pt x="248" y="187"/>
                </a:lnTo>
                <a:lnTo>
                  <a:pt x="247" y="190"/>
                </a:lnTo>
                <a:lnTo>
                  <a:pt x="247" y="194"/>
                </a:lnTo>
                <a:lnTo>
                  <a:pt x="249" y="198"/>
                </a:lnTo>
                <a:lnTo>
                  <a:pt x="251" y="201"/>
                </a:lnTo>
                <a:lnTo>
                  <a:pt x="362" y="312"/>
                </a:lnTo>
                <a:lnTo>
                  <a:pt x="312" y="361"/>
                </a:lnTo>
                <a:lnTo>
                  <a:pt x="201" y="251"/>
                </a:lnTo>
                <a:close/>
                <a:moveTo>
                  <a:pt x="719" y="518"/>
                </a:moveTo>
                <a:lnTo>
                  <a:pt x="711" y="511"/>
                </a:lnTo>
                <a:lnTo>
                  <a:pt x="703" y="505"/>
                </a:lnTo>
                <a:lnTo>
                  <a:pt x="695" y="500"/>
                </a:lnTo>
                <a:lnTo>
                  <a:pt x="686" y="494"/>
                </a:lnTo>
                <a:lnTo>
                  <a:pt x="678" y="490"/>
                </a:lnTo>
                <a:lnTo>
                  <a:pt x="669" y="486"/>
                </a:lnTo>
                <a:lnTo>
                  <a:pt x="659" y="482"/>
                </a:lnTo>
                <a:lnTo>
                  <a:pt x="650" y="480"/>
                </a:lnTo>
                <a:lnTo>
                  <a:pt x="640" y="478"/>
                </a:lnTo>
                <a:lnTo>
                  <a:pt x="630" y="477"/>
                </a:lnTo>
                <a:lnTo>
                  <a:pt x="621" y="477"/>
                </a:lnTo>
                <a:lnTo>
                  <a:pt x="611" y="477"/>
                </a:lnTo>
                <a:lnTo>
                  <a:pt x="601" y="478"/>
                </a:lnTo>
                <a:lnTo>
                  <a:pt x="592" y="479"/>
                </a:lnTo>
                <a:lnTo>
                  <a:pt x="581" y="482"/>
                </a:lnTo>
                <a:lnTo>
                  <a:pt x="571" y="485"/>
                </a:lnTo>
                <a:lnTo>
                  <a:pt x="466" y="380"/>
                </a:lnTo>
                <a:lnTo>
                  <a:pt x="571" y="275"/>
                </a:lnTo>
                <a:lnTo>
                  <a:pt x="583" y="278"/>
                </a:lnTo>
                <a:lnTo>
                  <a:pt x="595" y="281"/>
                </a:lnTo>
                <a:lnTo>
                  <a:pt x="607" y="282"/>
                </a:lnTo>
                <a:lnTo>
                  <a:pt x="619" y="283"/>
                </a:lnTo>
                <a:lnTo>
                  <a:pt x="633" y="282"/>
                </a:lnTo>
                <a:lnTo>
                  <a:pt x="647" y="280"/>
                </a:lnTo>
                <a:lnTo>
                  <a:pt x="661" y="276"/>
                </a:lnTo>
                <a:lnTo>
                  <a:pt x="673" y="272"/>
                </a:lnTo>
                <a:lnTo>
                  <a:pt x="685" y="267"/>
                </a:lnTo>
                <a:lnTo>
                  <a:pt x="697" y="259"/>
                </a:lnTo>
                <a:lnTo>
                  <a:pt x="708" y="252"/>
                </a:lnTo>
                <a:lnTo>
                  <a:pt x="719" y="242"/>
                </a:lnTo>
                <a:lnTo>
                  <a:pt x="726" y="233"/>
                </a:lnTo>
                <a:lnTo>
                  <a:pt x="732" y="225"/>
                </a:lnTo>
                <a:lnTo>
                  <a:pt x="739" y="216"/>
                </a:lnTo>
                <a:lnTo>
                  <a:pt x="744" y="208"/>
                </a:lnTo>
                <a:lnTo>
                  <a:pt x="749" y="198"/>
                </a:lnTo>
                <a:lnTo>
                  <a:pt x="752" y="188"/>
                </a:lnTo>
                <a:lnTo>
                  <a:pt x="755" y="179"/>
                </a:lnTo>
                <a:lnTo>
                  <a:pt x="757" y="169"/>
                </a:lnTo>
                <a:lnTo>
                  <a:pt x="759" y="159"/>
                </a:lnTo>
                <a:lnTo>
                  <a:pt x="760" y="150"/>
                </a:lnTo>
                <a:lnTo>
                  <a:pt x="760" y="139"/>
                </a:lnTo>
                <a:lnTo>
                  <a:pt x="759" y="129"/>
                </a:lnTo>
                <a:lnTo>
                  <a:pt x="758" y="118"/>
                </a:lnTo>
                <a:lnTo>
                  <a:pt x="756" y="109"/>
                </a:lnTo>
                <a:lnTo>
                  <a:pt x="753" y="99"/>
                </a:lnTo>
                <a:lnTo>
                  <a:pt x="749" y="89"/>
                </a:lnTo>
                <a:lnTo>
                  <a:pt x="747" y="86"/>
                </a:lnTo>
                <a:lnTo>
                  <a:pt x="745" y="84"/>
                </a:lnTo>
                <a:lnTo>
                  <a:pt x="742" y="82"/>
                </a:lnTo>
                <a:lnTo>
                  <a:pt x="739" y="81"/>
                </a:lnTo>
                <a:lnTo>
                  <a:pt x="736" y="81"/>
                </a:lnTo>
                <a:lnTo>
                  <a:pt x="732" y="82"/>
                </a:lnTo>
                <a:lnTo>
                  <a:pt x="729" y="83"/>
                </a:lnTo>
                <a:lnTo>
                  <a:pt x="727" y="85"/>
                </a:lnTo>
                <a:lnTo>
                  <a:pt x="670" y="153"/>
                </a:lnTo>
                <a:lnTo>
                  <a:pt x="612" y="153"/>
                </a:lnTo>
                <a:lnTo>
                  <a:pt x="612" y="91"/>
                </a:lnTo>
                <a:lnTo>
                  <a:pt x="678" y="33"/>
                </a:lnTo>
                <a:lnTo>
                  <a:pt x="680" y="30"/>
                </a:lnTo>
                <a:lnTo>
                  <a:pt x="681" y="27"/>
                </a:lnTo>
                <a:lnTo>
                  <a:pt x="682" y="25"/>
                </a:lnTo>
                <a:lnTo>
                  <a:pt x="682" y="22"/>
                </a:lnTo>
                <a:lnTo>
                  <a:pt x="681" y="18"/>
                </a:lnTo>
                <a:lnTo>
                  <a:pt x="679" y="15"/>
                </a:lnTo>
                <a:lnTo>
                  <a:pt x="677" y="13"/>
                </a:lnTo>
                <a:lnTo>
                  <a:pt x="674" y="11"/>
                </a:lnTo>
                <a:lnTo>
                  <a:pt x="661" y="7"/>
                </a:lnTo>
                <a:lnTo>
                  <a:pt x="647" y="3"/>
                </a:lnTo>
                <a:lnTo>
                  <a:pt x="633" y="0"/>
                </a:lnTo>
                <a:lnTo>
                  <a:pt x="619" y="0"/>
                </a:lnTo>
                <a:lnTo>
                  <a:pt x="605" y="0"/>
                </a:lnTo>
                <a:lnTo>
                  <a:pt x="591" y="3"/>
                </a:lnTo>
                <a:lnTo>
                  <a:pt x="578" y="6"/>
                </a:lnTo>
                <a:lnTo>
                  <a:pt x="565" y="11"/>
                </a:lnTo>
                <a:lnTo>
                  <a:pt x="552" y="16"/>
                </a:lnTo>
                <a:lnTo>
                  <a:pt x="540" y="24"/>
                </a:lnTo>
                <a:lnTo>
                  <a:pt x="530" y="33"/>
                </a:lnTo>
                <a:lnTo>
                  <a:pt x="519" y="42"/>
                </a:lnTo>
                <a:lnTo>
                  <a:pt x="512" y="50"/>
                </a:lnTo>
                <a:lnTo>
                  <a:pt x="506" y="57"/>
                </a:lnTo>
                <a:lnTo>
                  <a:pt x="499" y="65"/>
                </a:lnTo>
                <a:lnTo>
                  <a:pt x="495" y="73"/>
                </a:lnTo>
                <a:lnTo>
                  <a:pt x="491" y="82"/>
                </a:lnTo>
                <a:lnTo>
                  <a:pt x="487" y="92"/>
                </a:lnTo>
                <a:lnTo>
                  <a:pt x="483" y="101"/>
                </a:lnTo>
                <a:lnTo>
                  <a:pt x="481" y="110"/>
                </a:lnTo>
                <a:lnTo>
                  <a:pt x="479" y="120"/>
                </a:lnTo>
                <a:lnTo>
                  <a:pt x="478" y="129"/>
                </a:lnTo>
                <a:lnTo>
                  <a:pt x="478" y="140"/>
                </a:lnTo>
                <a:lnTo>
                  <a:pt x="478" y="150"/>
                </a:lnTo>
                <a:lnTo>
                  <a:pt x="479" y="159"/>
                </a:lnTo>
                <a:lnTo>
                  <a:pt x="480" y="169"/>
                </a:lnTo>
                <a:lnTo>
                  <a:pt x="482" y="179"/>
                </a:lnTo>
                <a:lnTo>
                  <a:pt x="486" y="188"/>
                </a:lnTo>
                <a:lnTo>
                  <a:pt x="380" y="293"/>
                </a:lnTo>
                <a:lnTo>
                  <a:pt x="275" y="188"/>
                </a:lnTo>
                <a:lnTo>
                  <a:pt x="278" y="179"/>
                </a:lnTo>
                <a:lnTo>
                  <a:pt x="280" y="169"/>
                </a:lnTo>
                <a:lnTo>
                  <a:pt x="282" y="159"/>
                </a:lnTo>
                <a:lnTo>
                  <a:pt x="283" y="150"/>
                </a:lnTo>
                <a:lnTo>
                  <a:pt x="283" y="140"/>
                </a:lnTo>
                <a:lnTo>
                  <a:pt x="283" y="129"/>
                </a:lnTo>
                <a:lnTo>
                  <a:pt x="282" y="120"/>
                </a:lnTo>
                <a:lnTo>
                  <a:pt x="279" y="110"/>
                </a:lnTo>
                <a:lnTo>
                  <a:pt x="277" y="101"/>
                </a:lnTo>
                <a:lnTo>
                  <a:pt x="274" y="92"/>
                </a:lnTo>
                <a:lnTo>
                  <a:pt x="270" y="82"/>
                </a:lnTo>
                <a:lnTo>
                  <a:pt x="265" y="73"/>
                </a:lnTo>
                <a:lnTo>
                  <a:pt x="261" y="65"/>
                </a:lnTo>
                <a:lnTo>
                  <a:pt x="255" y="57"/>
                </a:lnTo>
                <a:lnTo>
                  <a:pt x="248" y="50"/>
                </a:lnTo>
                <a:lnTo>
                  <a:pt x="242" y="42"/>
                </a:lnTo>
                <a:lnTo>
                  <a:pt x="234" y="35"/>
                </a:lnTo>
                <a:lnTo>
                  <a:pt x="226" y="28"/>
                </a:lnTo>
                <a:lnTo>
                  <a:pt x="217" y="22"/>
                </a:lnTo>
                <a:lnTo>
                  <a:pt x="209" y="16"/>
                </a:lnTo>
                <a:lnTo>
                  <a:pt x="199" y="12"/>
                </a:lnTo>
                <a:lnTo>
                  <a:pt x="189" y="9"/>
                </a:lnTo>
                <a:lnTo>
                  <a:pt x="180" y="6"/>
                </a:lnTo>
                <a:lnTo>
                  <a:pt x="170" y="4"/>
                </a:lnTo>
                <a:lnTo>
                  <a:pt x="160" y="1"/>
                </a:lnTo>
                <a:lnTo>
                  <a:pt x="149" y="0"/>
                </a:lnTo>
                <a:lnTo>
                  <a:pt x="140" y="0"/>
                </a:lnTo>
                <a:lnTo>
                  <a:pt x="130" y="1"/>
                </a:lnTo>
                <a:lnTo>
                  <a:pt x="119" y="3"/>
                </a:lnTo>
                <a:lnTo>
                  <a:pt x="110" y="5"/>
                </a:lnTo>
                <a:lnTo>
                  <a:pt x="99" y="8"/>
                </a:lnTo>
                <a:lnTo>
                  <a:pt x="89" y="11"/>
                </a:lnTo>
                <a:lnTo>
                  <a:pt x="86" y="13"/>
                </a:lnTo>
                <a:lnTo>
                  <a:pt x="84" y="15"/>
                </a:lnTo>
                <a:lnTo>
                  <a:pt x="83" y="19"/>
                </a:lnTo>
                <a:lnTo>
                  <a:pt x="82" y="22"/>
                </a:lnTo>
                <a:lnTo>
                  <a:pt x="82" y="25"/>
                </a:lnTo>
                <a:lnTo>
                  <a:pt x="82" y="27"/>
                </a:lnTo>
                <a:lnTo>
                  <a:pt x="84" y="30"/>
                </a:lnTo>
                <a:lnTo>
                  <a:pt x="86" y="33"/>
                </a:lnTo>
                <a:lnTo>
                  <a:pt x="154" y="91"/>
                </a:lnTo>
                <a:lnTo>
                  <a:pt x="154" y="153"/>
                </a:lnTo>
                <a:lnTo>
                  <a:pt x="91" y="153"/>
                </a:lnTo>
                <a:lnTo>
                  <a:pt x="34" y="85"/>
                </a:lnTo>
                <a:lnTo>
                  <a:pt x="31" y="83"/>
                </a:lnTo>
                <a:lnTo>
                  <a:pt x="28" y="82"/>
                </a:lnTo>
                <a:lnTo>
                  <a:pt x="25" y="81"/>
                </a:lnTo>
                <a:lnTo>
                  <a:pt x="22" y="81"/>
                </a:lnTo>
                <a:lnTo>
                  <a:pt x="18" y="82"/>
                </a:lnTo>
                <a:lnTo>
                  <a:pt x="16" y="84"/>
                </a:lnTo>
                <a:lnTo>
                  <a:pt x="13" y="86"/>
                </a:lnTo>
                <a:lnTo>
                  <a:pt x="12" y="89"/>
                </a:lnTo>
                <a:lnTo>
                  <a:pt x="8" y="99"/>
                </a:lnTo>
                <a:lnTo>
                  <a:pt x="6" y="109"/>
                </a:lnTo>
                <a:lnTo>
                  <a:pt x="3" y="120"/>
                </a:lnTo>
                <a:lnTo>
                  <a:pt x="1" y="129"/>
                </a:lnTo>
                <a:lnTo>
                  <a:pt x="1" y="140"/>
                </a:lnTo>
                <a:lnTo>
                  <a:pt x="1" y="150"/>
                </a:lnTo>
                <a:lnTo>
                  <a:pt x="1" y="160"/>
                </a:lnTo>
                <a:lnTo>
                  <a:pt x="3" y="170"/>
                </a:lnTo>
                <a:lnTo>
                  <a:pt x="6" y="181"/>
                </a:lnTo>
                <a:lnTo>
                  <a:pt x="9" y="190"/>
                </a:lnTo>
                <a:lnTo>
                  <a:pt x="13" y="200"/>
                </a:lnTo>
                <a:lnTo>
                  <a:pt x="17" y="209"/>
                </a:lnTo>
                <a:lnTo>
                  <a:pt x="23" y="218"/>
                </a:lnTo>
                <a:lnTo>
                  <a:pt x="28" y="227"/>
                </a:lnTo>
                <a:lnTo>
                  <a:pt x="35" y="236"/>
                </a:lnTo>
                <a:lnTo>
                  <a:pt x="42" y="243"/>
                </a:lnTo>
                <a:lnTo>
                  <a:pt x="50" y="249"/>
                </a:lnTo>
                <a:lnTo>
                  <a:pt x="57" y="256"/>
                </a:lnTo>
                <a:lnTo>
                  <a:pt x="66" y="261"/>
                </a:lnTo>
                <a:lnTo>
                  <a:pt x="74" y="267"/>
                </a:lnTo>
                <a:lnTo>
                  <a:pt x="83" y="271"/>
                </a:lnTo>
                <a:lnTo>
                  <a:pt x="91" y="275"/>
                </a:lnTo>
                <a:lnTo>
                  <a:pt x="101" y="278"/>
                </a:lnTo>
                <a:lnTo>
                  <a:pt x="111" y="281"/>
                </a:lnTo>
                <a:lnTo>
                  <a:pt x="120" y="282"/>
                </a:lnTo>
                <a:lnTo>
                  <a:pt x="130" y="283"/>
                </a:lnTo>
                <a:lnTo>
                  <a:pt x="140" y="284"/>
                </a:lnTo>
                <a:lnTo>
                  <a:pt x="149" y="284"/>
                </a:lnTo>
                <a:lnTo>
                  <a:pt x="159" y="283"/>
                </a:lnTo>
                <a:lnTo>
                  <a:pt x="170" y="281"/>
                </a:lnTo>
                <a:lnTo>
                  <a:pt x="180" y="278"/>
                </a:lnTo>
                <a:lnTo>
                  <a:pt x="189" y="275"/>
                </a:lnTo>
                <a:lnTo>
                  <a:pt x="294" y="380"/>
                </a:lnTo>
                <a:lnTo>
                  <a:pt x="189" y="485"/>
                </a:lnTo>
                <a:lnTo>
                  <a:pt x="177" y="481"/>
                </a:lnTo>
                <a:lnTo>
                  <a:pt x="166" y="479"/>
                </a:lnTo>
                <a:lnTo>
                  <a:pt x="154" y="478"/>
                </a:lnTo>
                <a:lnTo>
                  <a:pt x="142" y="477"/>
                </a:lnTo>
                <a:lnTo>
                  <a:pt x="128" y="478"/>
                </a:lnTo>
                <a:lnTo>
                  <a:pt x="114" y="480"/>
                </a:lnTo>
                <a:lnTo>
                  <a:pt x="101" y="484"/>
                </a:lnTo>
                <a:lnTo>
                  <a:pt x="88" y="488"/>
                </a:lnTo>
                <a:lnTo>
                  <a:pt x="75" y="494"/>
                </a:lnTo>
                <a:lnTo>
                  <a:pt x="64" y="501"/>
                </a:lnTo>
                <a:lnTo>
                  <a:pt x="53" y="509"/>
                </a:lnTo>
                <a:lnTo>
                  <a:pt x="42" y="518"/>
                </a:lnTo>
                <a:lnTo>
                  <a:pt x="35" y="526"/>
                </a:lnTo>
                <a:lnTo>
                  <a:pt x="28" y="535"/>
                </a:lnTo>
                <a:lnTo>
                  <a:pt x="22" y="544"/>
                </a:lnTo>
                <a:lnTo>
                  <a:pt x="17" y="552"/>
                </a:lnTo>
                <a:lnTo>
                  <a:pt x="12" y="562"/>
                </a:lnTo>
                <a:lnTo>
                  <a:pt x="9" y="572"/>
                </a:lnTo>
                <a:lnTo>
                  <a:pt x="6" y="581"/>
                </a:lnTo>
                <a:lnTo>
                  <a:pt x="3" y="592"/>
                </a:lnTo>
                <a:lnTo>
                  <a:pt x="1" y="602"/>
                </a:lnTo>
                <a:lnTo>
                  <a:pt x="1" y="612"/>
                </a:lnTo>
                <a:lnTo>
                  <a:pt x="0" y="622"/>
                </a:lnTo>
                <a:lnTo>
                  <a:pt x="1" y="633"/>
                </a:lnTo>
                <a:lnTo>
                  <a:pt x="2" y="642"/>
                </a:lnTo>
                <a:lnTo>
                  <a:pt x="6" y="653"/>
                </a:lnTo>
                <a:lnTo>
                  <a:pt x="8" y="663"/>
                </a:lnTo>
                <a:lnTo>
                  <a:pt x="12" y="674"/>
                </a:lnTo>
                <a:lnTo>
                  <a:pt x="13" y="676"/>
                </a:lnTo>
                <a:lnTo>
                  <a:pt x="16" y="678"/>
                </a:lnTo>
                <a:lnTo>
                  <a:pt x="18" y="680"/>
                </a:lnTo>
                <a:lnTo>
                  <a:pt x="22" y="681"/>
                </a:lnTo>
                <a:lnTo>
                  <a:pt x="25" y="681"/>
                </a:lnTo>
                <a:lnTo>
                  <a:pt x="28" y="681"/>
                </a:lnTo>
                <a:lnTo>
                  <a:pt x="30" y="679"/>
                </a:lnTo>
                <a:lnTo>
                  <a:pt x="34" y="677"/>
                </a:lnTo>
                <a:lnTo>
                  <a:pt x="90" y="611"/>
                </a:lnTo>
                <a:lnTo>
                  <a:pt x="154" y="611"/>
                </a:lnTo>
                <a:lnTo>
                  <a:pt x="154" y="669"/>
                </a:lnTo>
                <a:lnTo>
                  <a:pt x="86" y="727"/>
                </a:lnTo>
                <a:lnTo>
                  <a:pt x="84" y="729"/>
                </a:lnTo>
                <a:lnTo>
                  <a:pt x="82" y="733"/>
                </a:lnTo>
                <a:lnTo>
                  <a:pt x="82" y="735"/>
                </a:lnTo>
                <a:lnTo>
                  <a:pt x="82" y="738"/>
                </a:lnTo>
                <a:lnTo>
                  <a:pt x="83" y="742"/>
                </a:lnTo>
                <a:lnTo>
                  <a:pt x="84" y="744"/>
                </a:lnTo>
                <a:lnTo>
                  <a:pt x="86" y="747"/>
                </a:lnTo>
                <a:lnTo>
                  <a:pt x="89" y="749"/>
                </a:lnTo>
                <a:lnTo>
                  <a:pt x="102" y="753"/>
                </a:lnTo>
                <a:lnTo>
                  <a:pt x="116" y="757"/>
                </a:lnTo>
                <a:lnTo>
                  <a:pt x="130" y="759"/>
                </a:lnTo>
                <a:lnTo>
                  <a:pt x="144" y="759"/>
                </a:lnTo>
                <a:lnTo>
                  <a:pt x="144" y="759"/>
                </a:lnTo>
                <a:lnTo>
                  <a:pt x="158" y="759"/>
                </a:lnTo>
                <a:lnTo>
                  <a:pt x="171" y="757"/>
                </a:lnTo>
                <a:lnTo>
                  <a:pt x="185" y="754"/>
                </a:lnTo>
                <a:lnTo>
                  <a:pt x="198" y="749"/>
                </a:lnTo>
                <a:lnTo>
                  <a:pt x="210" y="743"/>
                </a:lnTo>
                <a:lnTo>
                  <a:pt x="221" y="736"/>
                </a:lnTo>
                <a:lnTo>
                  <a:pt x="232" y="727"/>
                </a:lnTo>
                <a:lnTo>
                  <a:pt x="243" y="718"/>
                </a:lnTo>
                <a:lnTo>
                  <a:pt x="249" y="710"/>
                </a:lnTo>
                <a:lnTo>
                  <a:pt x="256" y="703"/>
                </a:lnTo>
                <a:lnTo>
                  <a:pt x="261" y="695"/>
                </a:lnTo>
                <a:lnTo>
                  <a:pt x="266" y="686"/>
                </a:lnTo>
                <a:lnTo>
                  <a:pt x="271" y="678"/>
                </a:lnTo>
                <a:lnTo>
                  <a:pt x="275" y="668"/>
                </a:lnTo>
                <a:lnTo>
                  <a:pt x="278" y="660"/>
                </a:lnTo>
                <a:lnTo>
                  <a:pt x="280" y="650"/>
                </a:lnTo>
                <a:lnTo>
                  <a:pt x="282" y="640"/>
                </a:lnTo>
                <a:lnTo>
                  <a:pt x="283" y="631"/>
                </a:lnTo>
                <a:lnTo>
                  <a:pt x="284" y="621"/>
                </a:lnTo>
                <a:lnTo>
                  <a:pt x="283" y="611"/>
                </a:lnTo>
                <a:lnTo>
                  <a:pt x="283" y="602"/>
                </a:lnTo>
                <a:lnTo>
                  <a:pt x="280" y="591"/>
                </a:lnTo>
                <a:lnTo>
                  <a:pt x="278" y="581"/>
                </a:lnTo>
                <a:lnTo>
                  <a:pt x="275" y="572"/>
                </a:lnTo>
                <a:lnTo>
                  <a:pt x="380" y="466"/>
                </a:lnTo>
                <a:lnTo>
                  <a:pt x="486" y="572"/>
                </a:lnTo>
                <a:lnTo>
                  <a:pt x="482" y="581"/>
                </a:lnTo>
                <a:lnTo>
                  <a:pt x="480" y="591"/>
                </a:lnTo>
                <a:lnTo>
                  <a:pt x="479" y="601"/>
                </a:lnTo>
                <a:lnTo>
                  <a:pt x="478" y="610"/>
                </a:lnTo>
                <a:lnTo>
                  <a:pt x="478" y="620"/>
                </a:lnTo>
                <a:lnTo>
                  <a:pt x="478" y="631"/>
                </a:lnTo>
                <a:lnTo>
                  <a:pt x="479" y="640"/>
                </a:lnTo>
                <a:lnTo>
                  <a:pt x="481" y="650"/>
                </a:lnTo>
                <a:lnTo>
                  <a:pt x="483" y="659"/>
                </a:lnTo>
                <a:lnTo>
                  <a:pt x="487" y="668"/>
                </a:lnTo>
                <a:lnTo>
                  <a:pt x="491" y="678"/>
                </a:lnTo>
                <a:lnTo>
                  <a:pt x="495" y="686"/>
                </a:lnTo>
                <a:lnTo>
                  <a:pt x="501" y="695"/>
                </a:lnTo>
                <a:lnTo>
                  <a:pt x="506" y="703"/>
                </a:lnTo>
                <a:lnTo>
                  <a:pt x="512" y="710"/>
                </a:lnTo>
                <a:lnTo>
                  <a:pt x="519" y="718"/>
                </a:lnTo>
                <a:lnTo>
                  <a:pt x="530" y="727"/>
                </a:lnTo>
                <a:lnTo>
                  <a:pt x="541" y="736"/>
                </a:lnTo>
                <a:lnTo>
                  <a:pt x="553" y="743"/>
                </a:lnTo>
                <a:lnTo>
                  <a:pt x="565" y="749"/>
                </a:lnTo>
                <a:lnTo>
                  <a:pt x="578" y="754"/>
                </a:lnTo>
                <a:lnTo>
                  <a:pt x="592" y="757"/>
                </a:lnTo>
                <a:lnTo>
                  <a:pt x="605" y="759"/>
                </a:lnTo>
                <a:lnTo>
                  <a:pt x="619" y="759"/>
                </a:lnTo>
                <a:lnTo>
                  <a:pt x="633" y="759"/>
                </a:lnTo>
                <a:lnTo>
                  <a:pt x="647" y="757"/>
                </a:lnTo>
                <a:lnTo>
                  <a:pt x="661" y="753"/>
                </a:lnTo>
                <a:lnTo>
                  <a:pt x="674" y="749"/>
                </a:lnTo>
                <a:lnTo>
                  <a:pt x="677" y="747"/>
                </a:lnTo>
                <a:lnTo>
                  <a:pt x="679" y="744"/>
                </a:lnTo>
                <a:lnTo>
                  <a:pt x="681" y="742"/>
                </a:lnTo>
                <a:lnTo>
                  <a:pt x="682" y="738"/>
                </a:lnTo>
                <a:lnTo>
                  <a:pt x="682" y="735"/>
                </a:lnTo>
                <a:lnTo>
                  <a:pt x="681" y="733"/>
                </a:lnTo>
                <a:lnTo>
                  <a:pt x="680" y="729"/>
                </a:lnTo>
                <a:lnTo>
                  <a:pt x="678" y="727"/>
                </a:lnTo>
                <a:lnTo>
                  <a:pt x="612" y="669"/>
                </a:lnTo>
                <a:lnTo>
                  <a:pt x="612" y="611"/>
                </a:lnTo>
                <a:lnTo>
                  <a:pt x="670" y="611"/>
                </a:lnTo>
                <a:lnTo>
                  <a:pt x="727" y="677"/>
                </a:lnTo>
                <a:lnTo>
                  <a:pt x="730" y="679"/>
                </a:lnTo>
                <a:lnTo>
                  <a:pt x="732" y="681"/>
                </a:lnTo>
                <a:lnTo>
                  <a:pt x="736" y="681"/>
                </a:lnTo>
                <a:lnTo>
                  <a:pt x="739" y="681"/>
                </a:lnTo>
                <a:lnTo>
                  <a:pt x="742" y="680"/>
                </a:lnTo>
                <a:lnTo>
                  <a:pt x="745" y="678"/>
                </a:lnTo>
                <a:lnTo>
                  <a:pt x="747" y="676"/>
                </a:lnTo>
                <a:lnTo>
                  <a:pt x="749" y="674"/>
                </a:lnTo>
                <a:lnTo>
                  <a:pt x="753" y="663"/>
                </a:lnTo>
                <a:lnTo>
                  <a:pt x="756" y="653"/>
                </a:lnTo>
                <a:lnTo>
                  <a:pt x="758" y="642"/>
                </a:lnTo>
                <a:lnTo>
                  <a:pt x="759" y="633"/>
                </a:lnTo>
                <a:lnTo>
                  <a:pt x="760" y="622"/>
                </a:lnTo>
                <a:lnTo>
                  <a:pt x="760" y="612"/>
                </a:lnTo>
                <a:lnTo>
                  <a:pt x="759" y="602"/>
                </a:lnTo>
                <a:lnTo>
                  <a:pt x="757" y="592"/>
                </a:lnTo>
                <a:lnTo>
                  <a:pt x="755" y="581"/>
                </a:lnTo>
                <a:lnTo>
                  <a:pt x="752" y="572"/>
                </a:lnTo>
                <a:lnTo>
                  <a:pt x="749" y="562"/>
                </a:lnTo>
                <a:lnTo>
                  <a:pt x="744" y="552"/>
                </a:lnTo>
                <a:lnTo>
                  <a:pt x="739" y="544"/>
                </a:lnTo>
                <a:lnTo>
                  <a:pt x="732" y="535"/>
                </a:lnTo>
                <a:lnTo>
                  <a:pt x="726" y="526"/>
                </a:lnTo>
                <a:lnTo>
                  <a:pt x="719" y="5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51" name="Rectangle: Rounded Corners 129">
            <a:extLst>
              <a:ext uri="{FF2B5EF4-FFF2-40B4-BE49-F238E27FC236}">
                <a16:creationId xmlns:a16="http://schemas.microsoft.com/office/drawing/2014/main" id="{6CC32F94-11E6-4A8F-9F4C-69D666FAE5FC}"/>
              </a:ext>
            </a:extLst>
          </p:cNvPr>
          <p:cNvSpPr/>
          <p:nvPr/>
        </p:nvSpPr>
        <p:spPr>
          <a:xfrm>
            <a:off x="6636736" y="1722184"/>
            <a:ext cx="2140697"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52" name="TextBox 51">
            <a:extLst>
              <a:ext uri="{FF2B5EF4-FFF2-40B4-BE49-F238E27FC236}">
                <a16:creationId xmlns:a16="http://schemas.microsoft.com/office/drawing/2014/main" id="{83CF3A7B-4ED3-47A1-AE26-A9C0A36C2E12}"/>
              </a:ext>
            </a:extLst>
          </p:cNvPr>
          <p:cNvSpPr txBox="1"/>
          <p:nvPr/>
        </p:nvSpPr>
        <p:spPr>
          <a:xfrm>
            <a:off x="7188722" y="1949341"/>
            <a:ext cx="1030318" cy="161583"/>
          </a:xfrm>
          <a:prstGeom prst="rect">
            <a:avLst/>
          </a:prstGeom>
          <a:noFill/>
        </p:spPr>
        <p:txBody>
          <a:bodyPr wrap="square" lIns="0" tIns="0" rIns="0" bIns="0" rtlCol="0" anchor="ctr">
            <a:spAutoFit/>
          </a:bodyPr>
          <a:lstStyle/>
          <a:p>
            <a:r>
              <a:rPr lang="en-US" sz="1050" spc="-50" dirty="0">
                <a:latin typeface="+mj-lt"/>
                <a:cs typeface="Segoe UI Semilight" panose="020B0402040204020203" pitchFamily="34" charset="0"/>
              </a:rPr>
              <a:t>Conversational AI</a:t>
            </a:r>
          </a:p>
        </p:txBody>
      </p:sp>
      <p:sp>
        <p:nvSpPr>
          <p:cNvPr id="53" name="Oval 52">
            <a:extLst>
              <a:ext uri="{FF2B5EF4-FFF2-40B4-BE49-F238E27FC236}">
                <a16:creationId xmlns:a16="http://schemas.microsoft.com/office/drawing/2014/main" id="{C365F0DF-4835-42AB-887F-CF879483AB14}"/>
              </a:ext>
            </a:extLst>
          </p:cNvPr>
          <p:cNvSpPr/>
          <p:nvPr/>
        </p:nvSpPr>
        <p:spPr>
          <a:xfrm>
            <a:off x="6732234" y="1840362"/>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grpSp>
        <p:nvGrpSpPr>
          <p:cNvPr id="54" name="Group 53">
            <a:extLst>
              <a:ext uri="{FF2B5EF4-FFF2-40B4-BE49-F238E27FC236}">
                <a16:creationId xmlns:a16="http://schemas.microsoft.com/office/drawing/2014/main" id="{DF62FF91-3158-4E4A-A014-DF67D4001D30}"/>
              </a:ext>
            </a:extLst>
          </p:cNvPr>
          <p:cNvGrpSpPr/>
          <p:nvPr/>
        </p:nvGrpSpPr>
        <p:grpSpPr>
          <a:xfrm>
            <a:off x="6821697" y="1929229"/>
            <a:ext cx="214688" cy="215881"/>
            <a:chOff x="8468390" y="2494994"/>
            <a:chExt cx="214688" cy="215881"/>
          </a:xfrm>
        </p:grpSpPr>
        <p:sp>
          <p:nvSpPr>
            <p:cNvPr id="55" name="Freeform 214">
              <a:extLst>
                <a:ext uri="{FF2B5EF4-FFF2-40B4-BE49-F238E27FC236}">
                  <a16:creationId xmlns:a16="http://schemas.microsoft.com/office/drawing/2014/main" id="{2782E46F-C461-4226-AEE4-A375257EC2F4}"/>
                </a:ext>
              </a:extLst>
            </p:cNvPr>
            <p:cNvSpPr>
              <a:spLocks noEditPoints="1"/>
            </p:cNvSpPr>
            <p:nvPr/>
          </p:nvSpPr>
          <p:spPr bwMode="auto">
            <a:xfrm>
              <a:off x="8468390" y="2566557"/>
              <a:ext cx="214688" cy="144318"/>
            </a:xfrm>
            <a:custGeom>
              <a:avLst/>
              <a:gdLst>
                <a:gd name="T0" fmla="*/ 812 w 903"/>
                <a:gd name="T1" fmla="*/ 30 h 601"/>
                <a:gd name="T2" fmla="*/ 512 w 903"/>
                <a:gd name="T3" fmla="*/ 571 h 601"/>
                <a:gd name="T4" fmla="*/ 602 w 903"/>
                <a:gd name="T5" fmla="*/ 571 h 601"/>
                <a:gd name="T6" fmla="*/ 301 w 903"/>
                <a:gd name="T7" fmla="*/ 210 h 601"/>
                <a:gd name="T8" fmla="*/ 301 w 903"/>
                <a:gd name="T9" fmla="*/ 571 h 601"/>
                <a:gd name="T10" fmla="*/ 181 w 903"/>
                <a:gd name="T11" fmla="*/ 421 h 601"/>
                <a:gd name="T12" fmla="*/ 888 w 903"/>
                <a:gd name="T13" fmla="*/ 571 h 601"/>
                <a:gd name="T14" fmla="*/ 842 w 903"/>
                <a:gd name="T15" fmla="*/ 12 h 601"/>
                <a:gd name="T16" fmla="*/ 838 w 903"/>
                <a:gd name="T17" fmla="*/ 5 h 601"/>
                <a:gd name="T18" fmla="*/ 830 w 903"/>
                <a:gd name="T19" fmla="*/ 0 h 601"/>
                <a:gd name="T20" fmla="*/ 704 w 903"/>
                <a:gd name="T21" fmla="*/ 0 h 601"/>
                <a:gd name="T22" fmla="*/ 696 w 903"/>
                <a:gd name="T23" fmla="*/ 5 h 601"/>
                <a:gd name="T24" fmla="*/ 692 w 903"/>
                <a:gd name="T25" fmla="*/ 12 h 601"/>
                <a:gd name="T26" fmla="*/ 632 w 903"/>
                <a:gd name="T27" fmla="*/ 571 h 601"/>
                <a:gd name="T28" fmla="*/ 631 w 903"/>
                <a:gd name="T29" fmla="*/ 280 h 601"/>
                <a:gd name="T30" fmla="*/ 626 w 903"/>
                <a:gd name="T31" fmla="*/ 274 h 601"/>
                <a:gd name="T32" fmla="*/ 617 w 903"/>
                <a:gd name="T33" fmla="*/ 270 h 601"/>
                <a:gd name="T34" fmla="*/ 491 w 903"/>
                <a:gd name="T35" fmla="*/ 271 h 601"/>
                <a:gd name="T36" fmla="*/ 484 w 903"/>
                <a:gd name="T37" fmla="*/ 278 h 601"/>
                <a:gd name="T38" fmla="*/ 482 w 903"/>
                <a:gd name="T39" fmla="*/ 285 h 601"/>
                <a:gd name="T40" fmla="*/ 421 w 903"/>
                <a:gd name="T41" fmla="*/ 195 h 601"/>
                <a:gd name="T42" fmla="*/ 419 w 903"/>
                <a:gd name="T43" fmla="*/ 187 h 601"/>
                <a:gd name="T44" fmla="*/ 412 w 903"/>
                <a:gd name="T45" fmla="*/ 181 h 601"/>
                <a:gd name="T46" fmla="*/ 286 w 903"/>
                <a:gd name="T47" fmla="*/ 180 h 601"/>
                <a:gd name="T48" fmla="*/ 277 w 903"/>
                <a:gd name="T49" fmla="*/ 184 h 601"/>
                <a:gd name="T50" fmla="*/ 272 w 903"/>
                <a:gd name="T51" fmla="*/ 190 h 601"/>
                <a:gd name="T52" fmla="*/ 271 w 903"/>
                <a:gd name="T53" fmla="*/ 571 h 601"/>
                <a:gd name="T54" fmla="*/ 211 w 903"/>
                <a:gd name="T55" fmla="*/ 403 h 601"/>
                <a:gd name="T56" fmla="*/ 207 w 903"/>
                <a:gd name="T57" fmla="*/ 396 h 601"/>
                <a:gd name="T58" fmla="*/ 199 w 903"/>
                <a:gd name="T59" fmla="*/ 391 h 601"/>
                <a:gd name="T60" fmla="*/ 73 w 903"/>
                <a:gd name="T61" fmla="*/ 391 h 601"/>
                <a:gd name="T62" fmla="*/ 65 w 903"/>
                <a:gd name="T63" fmla="*/ 396 h 601"/>
                <a:gd name="T64" fmla="*/ 61 w 903"/>
                <a:gd name="T65" fmla="*/ 403 h 601"/>
                <a:gd name="T66" fmla="*/ 16 w 903"/>
                <a:gd name="T67" fmla="*/ 571 h 601"/>
                <a:gd name="T68" fmla="*/ 7 w 903"/>
                <a:gd name="T69" fmla="*/ 573 h 601"/>
                <a:gd name="T70" fmla="*/ 2 w 903"/>
                <a:gd name="T71" fmla="*/ 581 h 601"/>
                <a:gd name="T72" fmla="*/ 1 w 903"/>
                <a:gd name="T73" fmla="*/ 590 h 601"/>
                <a:gd name="T74" fmla="*/ 5 w 903"/>
                <a:gd name="T75" fmla="*/ 597 h 601"/>
                <a:gd name="T76" fmla="*/ 13 w 903"/>
                <a:gd name="T77" fmla="*/ 601 h 601"/>
                <a:gd name="T78" fmla="*/ 196 w 903"/>
                <a:gd name="T79" fmla="*/ 601 h 601"/>
                <a:gd name="T80" fmla="*/ 497 w 903"/>
                <a:gd name="T81" fmla="*/ 601 h 601"/>
                <a:gd name="T82" fmla="*/ 827 w 903"/>
                <a:gd name="T83" fmla="*/ 601 h 601"/>
                <a:gd name="T84" fmla="*/ 893 w 903"/>
                <a:gd name="T85" fmla="*/ 600 h 601"/>
                <a:gd name="T86" fmla="*/ 900 w 903"/>
                <a:gd name="T87" fmla="*/ 595 h 601"/>
                <a:gd name="T88" fmla="*/ 903 w 903"/>
                <a:gd name="T89" fmla="*/ 586 h 601"/>
                <a:gd name="T90" fmla="*/ 900 w 903"/>
                <a:gd name="T91" fmla="*/ 578 h 601"/>
                <a:gd name="T92" fmla="*/ 893 w 903"/>
                <a:gd name="T93" fmla="*/ 57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3" h="601">
                  <a:moveTo>
                    <a:pt x="722" y="571"/>
                  </a:moveTo>
                  <a:lnTo>
                    <a:pt x="722" y="30"/>
                  </a:lnTo>
                  <a:lnTo>
                    <a:pt x="812" y="30"/>
                  </a:lnTo>
                  <a:lnTo>
                    <a:pt x="812" y="571"/>
                  </a:lnTo>
                  <a:lnTo>
                    <a:pt x="722" y="571"/>
                  </a:lnTo>
                  <a:close/>
                  <a:moveTo>
                    <a:pt x="512" y="571"/>
                  </a:moveTo>
                  <a:lnTo>
                    <a:pt x="512" y="300"/>
                  </a:lnTo>
                  <a:lnTo>
                    <a:pt x="602" y="300"/>
                  </a:lnTo>
                  <a:lnTo>
                    <a:pt x="602" y="571"/>
                  </a:lnTo>
                  <a:lnTo>
                    <a:pt x="512" y="571"/>
                  </a:lnTo>
                  <a:close/>
                  <a:moveTo>
                    <a:pt x="301" y="571"/>
                  </a:moveTo>
                  <a:lnTo>
                    <a:pt x="301" y="210"/>
                  </a:lnTo>
                  <a:lnTo>
                    <a:pt x="391" y="210"/>
                  </a:lnTo>
                  <a:lnTo>
                    <a:pt x="391" y="571"/>
                  </a:lnTo>
                  <a:lnTo>
                    <a:pt x="301" y="571"/>
                  </a:lnTo>
                  <a:close/>
                  <a:moveTo>
                    <a:pt x="91" y="571"/>
                  </a:moveTo>
                  <a:lnTo>
                    <a:pt x="91" y="421"/>
                  </a:lnTo>
                  <a:lnTo>
                    <a:pt x="181" y="421"/>
                  </a:lnTo>
                  <a:lnTo>
                    <a:pt x="181" y="571"/>
                  </a:lnTo>
                  <a:lnTo>
                    <a:pt x="91" y="571"/>
                  </a:lnTo>
                  <a:close/>
                  <a:moveTo>
                    <a:pt x="888" y="571"/>
                  </a:moveTo>
                  <a:lnTo>
                    <a:pt x="842" y="571"/>
                  </a:lnTo>
                  <a:lnTo>
                    <a:pt x="842" y="15"/>
                  </a:lnTo>
                  <a:lnTo>
                    <a:pt x="842" y="12"/>
                  </a:lnTo>
                  <a:lnTo>
                    <a:pt x="841" y="9"/>
                  </a:lnTo>
                  <a:lnTo>
                    <a:pt x="840" y="7"/>
                  </a:lnTo>
                  <a:lnTo>
                    <a:pt x="838" y="5"/>
                  </a:lnTo>
                  <a:lnTo>
                    <a:pt x="836" y="3"/>
                  </a:lnTo>
                  <a:lnTo>
                    <a:pt x="833" y="1"/>
                  </a:lnTo>
                  <a:lnTo>
                    <a:pt x="830" y="0"/>
                  </a:lnTo>
                  <a:lnTo>
                    <a:pt x="827" y="0"/>
                  </a:lnTo>
                  <a:lnTo>
                    <a:pt x="707" y="0"/>
                  </a:lnTo>
                  <a:lnTo>
                    <a:pt x="704" y="0"/>
                  </a:lnTo>
                  <a:lnTo>
                    <a:pt x="702" y="1"/>
                  </a:lnTo>
                  <a:lnTo>
                    <a:pt x="698" y="3"/>
                  </a:lnTo>
                  <a:lnTo>
                    <a:pt x="696" y="5"/>
                  </a:lnTo>
                  <a:lnTo>
                    <a:pt x="694" y="7"/>
                  </a:lnTo>
                  <a:lnTo>
                    <a:pt x="693" y="9"/>
                  </a:lnTo>
                  <a:lnTo>
                    <a:pt x="692" y="12"/>
                  </a:lnTo>
                  <a:lnTo>
                    <a:pt x="692" y="15"/>
                  </a:lnTo>
                  <a:lnTo>
                    <a:pt x="692" y="571"/>
                  </a:lnTo>
                  <a:lnTo>
                    <a:pt x="632" y="571"/>
                  </a:lnTo>
                  <a:lnTo>
                    <a:pt x="632" y="285"/>
                  </a:lnTo>
                  <a:lnTo>
                    <a:pt x="632" y="283"/>
                  </a:lnTo>
                  <a:lnTo>
                    <a:pt x="631" y="280"/>
                  </a:lnTo>
                  <a:lnTo>
                    <a:pt x="630" y="278"/>
                  </a:lnTo>
                  <a:lnTo>
                    <a:pt x="628" y="275"/>
                  </a:lnTo>
                  <a:lnTo>
                    <a:pt x="626" y="274"/>
                  </a:lnTo>
                  <a:lnTo>
                    <a:pt x="622" y="271"/>
                  </a:lnTo>
                  <a:lnTo>
                    <a:pt x="620" y="271"/>
                  </a:lnTo>
                  <a:lnTo>
                    <a:pt x="617" y="270"/>
                  </a:lnTo>
                  <a:lnTo>
                    <a:pt x="497" y="270"/>
                  </a:lnTo>
                  <a:lnTo>
                    <a:pt x="494" y="271"/>
                  </a:lnTo>
                  <a:lnTo>
                    <a:pt x="491" y="271"/>
                  </a:lnTo>
                  <a:lnTo>
                    <a:pt x="488" y="274"/>
                  </a:lnTo>
                  <a:lnTo>
                    <a:pt x="486" y="275"/>
                  </a:lnTo>
                  <a:lnTo>
                    <a:pt x="484" y="278"/>
                  </a:lnTo>
                  <a:lnTo>
                    <a:pt x="483" y="280"/>
                  </a:lnTo>
                  <a:lnTo>
                    <a:pt x="482" y="283"/>
                  </a:lnTo>
                  <a:lnTo>
                    <a:pt x="482" y="285"/>
                  </a:lnTo>
                  <a:lnTo>
                    <a:pt x="482" y="571"/>
                  </a:lnTo>
                  <a:lnTo>
                    <a:pt x="421" y="571"/>
                  </a:lnTo>
                  <a:lnTo>
                    <a:pt x="421" y="195"/>
                  </a:lnTo>
                  <a:lnTo>
                    <a:pt x="421" y="192"/>
                  </a:lnTo>
                  <a:lnTo>
                    <a:pt x="420" y="190"/>
                  </a:lnTo>
                  <a:lnTo>
                    <a:pt x="419" y="187"/>
                  </a:lnTo>
                  <a:lnTo>
                    <a:pt x="417" y="185"/>
                  </a:lnTo>
                  <a:lnTo>
                    <a:pt x="415" y="184"/>
                  </a:lnTo>
                  <a:lnTo>
                    <a:pt x="412" y="181"/>
                  </a:lnTo>
                  <a:lnTo>
                    <a:pt x="409" y="180"/>
                  </a:lnTo>
                  <a:lnTo>
                    <a:pt x="406" y="180"/>
                  </a:lnTo>
                  <a:lnTo>
                    <a:pt x="286" y="180"/>
                  </a:lnTo>
                  <a:lnTo>
                    <a:pt x="283" y="180"/>
                  </a:lnTo>
                  <a:lnTo>
                    <a:pt x="281" y="181"/>
                  </a:lnTo>
                  <a:lnTo>
                    <a:pt x="277" y="184"/>
                  </a:lnTo>
                  <a:lnTo>
                    <a:pt x="275" y="185"/>
                  </a:lnTo>
                  <a:lnTo>
                    <a:pt x="274" y="187"/>
                  </a:lnTo>
                  <a:lnTo>
                    <a:pt x="272" y="190"/>
                  </a:lnTo>
                  <a:lnTo>
                    <a:pt x="271" y="192"/>
                  </a:lnTo>
                  <a:lnTo>
                    <a:pt x="271" y="195"/>
                  </a:lnTo>
                  <a:lnTo>
                    <a:pt x="271" y="571"/>
                  </a:lnTo>
                  <a:lnTo>
                    <a:pt x="211" y="571"/>
                  </a:lnTo>
                  <a:lnTo>
                    <a:pt x="211" y="406"/>
                  </a:lnTo>
                  <a:lnTo>
                    <a:pt x="211" y="403"/>
                  </a:lnTo>
                  <a:lnTo>
                    <a:pt x="210" y="400"/>
                  </a:lnTo>
                  <a:lnTo>
                    <a:pt x="209" y="398"/>
                  </a:lnTo>
                  <a:lnTo>
                    <a:pt x="207" y="396"/>
                  </a:lnTo>
                  <a:lnTo>
                    <a:pt x="205" y="394"/>
                  </a:lnTo>
                  <a:lnTo>
                    <a:pt x="201" y="392"/>
                  </a:lnTo>
                  <a:lnTo>
                    <a:pt x="199" y="391"/>
                  </a:lnTo>
                  <a:lnTo>
                    <a:pt x="196" y="391"/>
                  </a:lnTo>
                  <a:lnTo>
                    <a:pt x="76" y="391"/>
                  </a:lnTo>
                  <a:lnTo>
                    <a:pt x="73" y="391"/>
                  </a:lnTo>
                  <a:lnTo>
                    <a:pt x="70" y="392"/>
                  </a:lnTo>
                  <a:lnTo>
                    <a:pt x="67" y="394"/>
                  </a:lnTo>
                  <a:lnTo>
                    <a:pt x="65" y="396"/>
                  </a:lnTo>
                  <a:lnTo>
                    <a:pt x="63" y="398"/>
                  </a:lnTo>
                  <a:lnTo>
                    <a:pt x="62" y="400"/>
                  </a:lnTo>
                  <a:lnTo>
                    <a:pt x="61" y="403"/>
                  </a:lnTo>
                  <a:lnTo>
                    <a:pt x="61" y="406"/>
                  </a:lnTo>
                  <a:lnTo>
                    <a:pt x="61" y="571"/>
                  </a:lnTo>
                  <a:lnTo>
                    <a:pt x="16" y="571"/>
                  </a:lnTo>
                  <a:lnTo>
                    <a:pt x="13" y="571"/>
                  </a:lnTo>
                  <a:lnTo>
                    <a:pt x="10" y="572"/>
                  </a:lnTo>
                  <a:lnTo>
                    <a:pt x="7" y="573"/>
                  </a:lnTo>
                  <a:lnTo>
                    <a:pt x="5" y="576"/>
                  </a:lnTo>
                  <a:lnTo>
                    <a:pt x="3" y="578"/>
                  </a:lnTo>
                  <a:lnTo>
                    <a:pt x="2" y="581"/>
                  </a:lnTo>
                  <a:lnTo>
                    <a:pt x="1" y="583"/>
                  </a:lnTo>
                  <a:lnTo>
                    <a:pt x="0" y="586"/>
                  </a:lnTo>
                  <a:lnTo>
                    <a:pt x="1" y="590"/>
                  </a:lnTo>
                  <a:lnTo>
                    <a:pt x="2" y="593"/>
                  </a:lnTo>
                  <a:lnTo>
                    <a:pt x="3" y="595"/>
                  </a:lnTo>
                  <a:lnTo>
                    <a:pt x="5" y="597"/>
                  </a:lnTo>
                  <a:lnTo>
                    <a:pt x="7" y="599"/>
                  </a:lnTo>
                  <a:lnTo>
                    <a:pt x="10" y="600"/>
                  </a:lnTo>
                  <a:lnTo>
                    <a:pt x="13" y="601"/>
                  </a:lnTo>
                  <a:lnTo>
                    <a:pt x="16" y="601"/>
                  </a:lnTo>
                  <a:lnTo>
                    <a:pt x="76" y="601"/>
                  </a:lnTo>
                  <a:lnTo>
                    <a:pt x="196" y="601"/>
                  </a:lnTo>
                  <a:lnTo>
                    <a:pt x="286" y="601"/>
                  </a:lnTo>
                  <a:lnTo>
                    <a:pt x="406" y="601"/>
                  </a:lnTo>
                  <a:lnTo>
                    <a:pt x="497" y="601"/>
                  </a:lnTo>
                  <a:lnTo>
                    <a:pt x="617" y="601"/>
                  </a:lnTo>
                  <a:lnTo>
                    <a:pt x="707" y="601"/>
                  </a:lnTo>
                  <a:lnTo>
                    <a:pt x="827" y="601"/>
                  </a:lnTo>
                  <a:lnTo>
                    <a:pt x="888" y="601"/>
                  </a:lnTo>
                  <a:lnTo>
                    <a:pt x="890" y="601"/>
                  </a:lnTo>
                  <a:lnTo>
                    <a:pt x="893" y="600"/>
                  </a:lnTo>
                  <a:lnTo>
                    <a:pt x="896" y="599"/>
                  </a:lnTo>
                  <a:lnTo>
                    <a:pt x="898" y="597"/>
                  </a:lnTo>
                  <a:lnTo>
                    <a:pt x="900" y="595"/>
                  </a:lnTo>
                  <a:lnTo>
                    <a:pt x="901" y="593"/>
                  </a:lnTo>
                  <a:lnTo>
                    <a:pt x="902" y="590"/>
                  </a:lnTo>
                  <a:lnTo>
                    <a:pt x="903" y="586"/>
                  </a:lnTo>
                  <a:lnTo>
                    <a:pt x="902" y="583"/>
                  </a:lnTo>
                  <a:lnTo>
                    <a:pt x="901" y="581"/>
                  </a:lnTo>
                  <a:lnTo>
                    <a:pt x="900" y="578"/>
                  </a:lnTo>
                  <a:lnTo>
                    <a:pt x="898" y="576"/>
                  </a:lnTo>
                  <a:lnTo>
                    <a:pt x="896" y="573"/>
                  </a:lnTo>
                  <a:lnTo>
                    <a:pt x="893" y="572"/>
                  </a:lnTo>
                  <a:lnTo>
                    <a:pt x="890" y="571"/>
                  </a:lnTo>
                  <a:lnTo>
                    <a:pt x="888" y="5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56" name="Freeform 215">
              <a:extLst>
                <a:ext uri="{FF2B5EF4-FFF2-40B4-BE49-F238E27FC236}">
                  <a16:creationId xmlns:a16="http://schemas.microsoft.com/office/drawing/2014/main" id="{DFA1A7CB-F31A-426B-AC9D-FDC2E1AF4DF4}"/>
                </a:ext>
              </a:extLst>
            </p:cNvPr>
            <p:cNvSpPr>
              <a:spLocks noEditPoints="1"/>
            </p:cNvSpPr>
            <p:nvPr/>
          </p:nvSpPr>
          <p:spPr bwMode="auto">
            <a:xfrm>
              <a:off x="8482703" y="2494994"/>
              <a:ext cx="189641" cy="118079"/>
            </a:xfrm>
            <a:custGeom>
              <a:avLst/>
              <a:gdLst>
                <a:gd name="T0" fmla="*/ 83 w 796"/>
                <a:gd name="T1" fmla="*/ 417 h 496"/>
                <a:gd name="T2" fmla="*/ 89 w 796"/>
                <a:gd name="T3" fmla="*/ 431 h 496"/>
                <a:gd name="T4" fmla="*/ 76 w 796"/>
                <a:gd name="T5" fmla="*/ 461 h 496"/>
                <a:gd name="T6" fmla="*/ 43 w 796"/>
                <a:gd name="T7" fmla="*/ 461 h 496"/>
                <a:gd name="T8" fmla="*/ 30 w 796"/>
                <a:gd name="T9" fmla="*/ 430 h 496"/>
                <a:gd name="T10" fmla="*/ 54 w 796"/>
                <a:gd name="T11" fmla="*/ 407 h 496"/>
                <a:gd name="T12" fmla="*/ 302 w 796"/>
                <a:gd name="T13" fmla="*/ 216 h 496"/>
                <a:gd name="T14" fmla="*/ 315 w 796"/>
                <a:gd name="T15" fmla="*/ 247 h 496"/>
                <a:gd name="T16" fmla="*/ 291 w 796"/>
                <a:gd name="T17" fmla="*/ 270 h 496"/>
                <a:gd name="T18" fmla="*/ 260 w 796"/>
                <a:gd name="T19" fmla="*/ 257 h 496"/>
                <a:gd name="T20" fmla="*/ 260 w 796"/>
                <a:gd name="T21" fmla="*/ 224 h 496"/>
                <a:gd name="T22" fmla="*/ 511 w 796"/>
                <a:gd name="T23" fmla="*/ 301 h 496"/>
                <a:gd name="T24" fmla="*/ 530 w 796"/>
                <a:gd name="T25" fmla="*/ 308 h 496"/>
                <a:gd name="T26" fmla="*/ 541 w 796"/>
                <a:gd name="T27" fmla="*/ 331 h 496"/>
                <a:gd name="T28" fmla="*/ 523 w 796"/>
                <a:gd name="T29" fmla="*/ 359 h 496"/>
                <a:gd name="T30" fmla="*/ 490 w 796"/>
                <a:gd name="T31" fmla="*/ 353 h 496"/>
                <a:gd name="T32" fmla="*/ 483 w 796"/>
                <a:gd name="T33" fmla="*/ 320 h 496"/>
                <a:gd name="T34" fmla="*/ 511 w 796"/>
                <a:gd name="T35" fmla="*/ 301 h 496"/>
                <a:gd name="T36" fmla="*/ 757 w 796"/>
                <a:gd name="T37" fmla="*/ 39 h 496"/>
                <a:gd name="T38" fmla="*/ 764 w 796"/>
                <a:gd name="T39" fmla="*/ 72 h 496"/>
                <a:gd name="T40" fmla="*/ 736 w 796"/>
                <a:gd name="T41" fmla="*/ 90 h 496"/>
                <a:gd name="T42" fmla="*/ 708 w 796"/>
                <a:gd name="T43" fmla="*/ 72 h 496"/>
                <a:gd name="T44" fmla="*/ 716 w 796"/>
                <a:gd name="T45" fmla="*/ 39 h 496"/>
                <a:gd name="T46" fmla="*/ 60 w 796"/>
                <a:gd name="T47" fmla="*/ 496 h 496"/>
                <a:gd name="T48" fmla="*/ 93 w 796"/>
                <a:gd name="T49" fmla="*/ 487 h 496"/>
                <a:gd name="T50" fmla="*/ 115 w 796"/>
                <a:gd name="T51" fmla="*/ 460 h 496"/>
                <a:gd name="T52" fmla="*/ 118 w 796"/>
                <a:gd name="T53" fmla="*/ 422 h 496"/>
                <a:gd name="T54" fmla="*/ 276 w 796"/>
                <a:gd name="T55" fmla="*/ 300 h 496"/>
                <a:gd name="T56" fmla="*/ 318 w 796"/>
                <a:gd name="T57" fmla="*/ 291 h 496"/>
                <a:gd name="T58" fmla="*/ 451 w 796"/>
                <a:gd name="T59" fmla="*/ 331 h 496"/>
                <a:gd name="T60" fmla="*/ 461 w 796"/>
                <a:gd name="T61" fmla="*/ 365 h 496"/>
                <a:gd name="T62" fmla="*/ 487 w 796"/>
                <a:gd name="T63" fmla="*/ 387 h 496"/>
                <a:gd name="T64" fmla="*/ 523 w 796"/>
                <a:gd name="T65" fmla="*/ 390 h 496"/>
                <a:gd name="T66" fmla="*/ 554 w 796"/>
                <a:gd name="T67" fmla="*/ 373 h 496"/>
                <a:gd name="T68" fmla="*/ 570 w 796"/>
                <a:gd name="T69" fmla="*/ 343 h 496"/>
                <a:gd name="T70" fmla="*/ 559 w 796"/>
                <a:gd name="T71" fmla="*/ 296 h 496"/>
                <a:gd name="T72" fmla="*/ 742 w 796"/>
                <a:gd name="T73" fmla="*/ 120 h 496"/>
                <a:gd name="T74" fmla="*/ 775 w 796"/>
                <a:gd name="T75" fmla="*/ 106 h 496"/>
                <a:gd name="T76" fmla="*/ 794 w 796"/>
                <a:gd name="T77" fmla="*/ 79 h 496"/>
                <a:gd name="T78" fmla="*/ 794 w 796"/>
                <a:gd name="T79" fmla="*/ 43 h 496"/>
                <a:gd name="T80" fmla="*/ 775 w 796"/>
                <a:gd name="T81" fmla="*/ 14 h 496"/>
                <a:gd name="T82" fmla="*/ 742 w 796"/>
                <a:gd name="T83" fmla="*/ 0 h 496"/>
                <a:gd name="T84" fmla="*/ 708 w 796"/>
                <a:gd name="T85" fmla="*/ 8 h 496"/>
                <a:gd name="T86" fmla="*/ 683 w 796"/>
                <a:gd name="T87" fmla="*/ 31 h 496"/>
                <a:gd name="T88" fmla="*/ 677 w 796"/>
                <a:gd name="T89" fmla="*/ 70 h 496"/>
                <a:gd name="T90" fmla="*/ 524 w 796"/>
                <a:gd name="T91" fmla="*/ 272 h 496"/>
                <a:gd name="T92" fmla="*/ 483 w 796"/>
                <a:gd name="T93" fmla="*/ 278 h 496"/>
                <a:gd name="T94" fmla="*/ 345 w 796"/>
                <a:gd name="T95" fmla="*/ 245 h 496"/>
                <a:gd name="T96" fmla="*/ 339 w 796"/>
                <a:gd name="T97" fmla="*/ 212 h 496"/>
                <a:gd name="T98" fmla="*/ 314 w 796"/>
                <a:gd name="T99" fmla="*/ 188 h 496"/>
                <a:gd name="T100" fmla="*/ 280 w 796"/>
                <a:gd name="T101" fmla="*/ 181 h 496"/>
                <a:gd name="T102" fmla="*/ 247 w 796"/>
                <a:gd name="T103" fmla="*/ 194 h 496"/>
                <a:gd name="T104" fmla="*/ 228 w 796"/>
                <a:gd name="T105" fmla="*/ 223 h 496"/>
                <a:gd name="T106" fmla="*/ 229 w 796"/>
                <a:gd name="T107" fmla="*/ 262 h 496"/>
                <a:gd name="T108" fmla="*/ 60 w 796"/>
                <a:gd name="T109" fmla="*/ 376 h 496"/>
                <a:gd name="T110" fmla="*/ 26 w 796"/>
                <a:gd name="T111" fmla="*/ 387 h 496"/>
                <a:gd name="T112" fmla="*/ 4 w 796"/>
                <a:gd name="T113" fmla="*/ 413 h 496"/>
                <a:gd name="T114" fmla="*/ 1 w 796"/>
                <a:gd name="T115" fmla="*/ 448 h 496"/>
                <a:gd name="T116" fmla="*/ 17 w 796"/>
                <a:gd name="T117" fmla="*/ 479 h 496"/>
                <a:gd name="T118" fmla="*/ 47 w 796"/>
                <a:gd name="T11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496">
                  <a:moveTo>
                    <a:pt x="60" y="406"/>
                  </a:moveTo>
                  <a:lnTo>
                    <a:pt x="66" y="407"/>
                  </a:lnTo>
                  <a:lnTo>
                    <a:pt x="73" y="410"/>
                  </a:lnTo>
                  <a:lnTo>
                    <a:pt x="78" y="413"/>
                  </a:lnTo>
                  <a:lnTo>
                    <a:pt x="83" y="417"/>
                  </a:lnTo>
                  <a:lnTo>
                    <a:pt x="83" y="417"/>
                  </a:lnTo>
                  <a:lnTo>
                    <a:pt x="83" y="417"/>
                  </a:lnTo>
                  <a:lnTo>
                    <a:pt x="83" y="417"/>
                  </a:lnTo>
                  <a:lnTo>
                    <a:pt x="83" y="417"/>
                  </a:lnTo>
                  <a:lnTo>
                    <a:pt x="86" y="421"/>
                  </a:lnTo>
                  <a:lnTo>
                    <a:pt x="88" y="426"/>
                  </a:lnTo>
                  <a:lnTo>
                    <a:pt x="89" y="431"/>
                  </a:lnTo>
                  <a:lnTo>
                    <a:pt x="90" y="436"/>
                  </a:lnTo>
                  <a:lnTo>
                    <a:pt x="89" y="443"/>
                  </a:lnTo>
                  <a:lnTo>
                    <a:pt x="88" y="448"/>
                  </a:lnTo>
                  <a:lnTo>
                    <a:pt x="85" y="453"/>
                  </a:lnTo>
                  <a:lnTo>
                    <a:pt x="81" y="458"/>
                  </a:lnTo>
                  <a:lnTo>
                    <a:pt x="76" y="461"/>
                  </a:lnTo>
                  <a:lnTo>
                    <a:pt x="72" y="464"/>
                  </a:lnTo>
                  <a:lnTo>
                    <a:pt x="65" y="466"/>
                  </a:lnTo>
                  <a:lnTo>
                    <a:pt x="60" y="466"/>
                  </a:lnTo>
                  <a:lnTo>
                    <a:pt x="54" y="466"/>
                  </a:lnTo>
                  <a:lnTo>
                    <a:pt x="48" y="464"/>
                  </a:lnTo>
                  <a:lnTo>
                    <a:pt x="43" y="461"/>
                  </a:lnTo>
                  <a:lnTo>
                    <a:pt x="39" y="458"/>
                  </a:lnTo>
                  <a:lnTo>
                    <a:pt x="34" y="453"/>
                  </a:lnTo>
                  <a:lnTo>
                    <a:pt x="32" y="448"/>
                  </a:lnTo>
                  <a:lnTo>
                    <a:pt x="30" y="443"/>
                  </a:lnTo>
                  <a:lnTo>
                    <a:pt x="30" y="436"/>
                  </a:lnTo>
                  <a:lnTo>
                    <a:pt x="30" y="430"/>
                  </a:lnTo>
                  <a:lnTo>
                    <a:pt x="32" y="425"/>
                  </a:lnTo>
                  <a:lnTo>
                    <a:pt x="34" y="419"/>
                  </a:lnTo>
                  <a:lnTo>
                    <a:pt x="39" y="415"/>
                  </a:lnTo>
                  <a:lnTo>
                    <a:pt x="43" y="412"/>
                  </a:lnTo>
                  <a:lnTo>
                    <a:pt x="48" y="409"/>
                  </a:lnTo>
                  <a:lnTo>
                    <a:pt x="54" y="407"/>
                  </a:lnTo>
                  <a:lnTo>
                    <a:pt x="60" y="406"/>
                  </a:lnTo>
                  <a:lnTo>
                    <a:pt x="60" y="406"/>
                  </a:lnTo>
                  <a:close/>
                  <a:moveTo>
                    <a:pt x="285" y="211"/>
                  </a:moveTo>
                  <a:lnTo>
                    <a:pt x="291" y="211"/>
                  </a:lnTo>
                  <a:lnTo>
                    <a:pt x="297" y="214"/>
                  </a:lnTo>
                  <a:lnTo>
                    <a:pt x="302" y="216"/>
                  </a:lnTo>
                  <a:lnTo>
                    <a:pt x="306" y="220"/>
                  </a:lnTo>
                  <a:lnTo>
                    <a:pt x="311" y="224"/>
                  </a:lnTo>
                  <a:lnTo>
                    <a:pt x="313" y="230"/>
                  </a:lnTo>
                  <a:lnTo>
                    <a:pt x="315" y="235"/>
                  </a:lnTo>
                  <a:lnTo>
                    <a:pt x="315" y="241"/>
                  </a:lnTo>
                  <a:lnTo>
                    <a:pt x="315" y="247"/>
                  </a:lnTo>
                  <a:lnTo>
                    <a:pt x="313" y="253"/>
                  </a:lnTo>
                  <a:lnTo>
                    <a:pt x="311" y="257"/>
                  </a:lnTo>
                  <a:lnTo>
                    <a:pt x="306" y="262"/>
                  </a:lnTo>
                  <a:lnTo>
                    <a:pt x="302" y="266"/>
                  </a:lnTo>
                  <a:lnTo>
                    <a:pt x="297" y="268"/>
                  </a:lnTo>
                  <a:lnTo>
                    <a:pt x="291" y="270"/>
                  </a:lnTo>
                  <a:lnTo>
                    <a:pt x="285" y="271"/>
                  </a:lnTo>
                  <a:lnTo>
                    <a:pt x="280" y="270"/>
                  </a:lnTo>
                  <a:lnTo>
                    <a:pt x="273" y="268"/>
                  </a:lnTo>
                  <a:lnTo>
                    <a:pt x="269" y="266"/>
                  </a:lnTo>
                  <a:lnTo>
                    <a:pt x="264" y="262"/>
                  </a:lnTo>
                  <a:lnTo>
                    <a:pt x="260" y="257"/>
                  </a:lnTo>
                  <a:lnTo>
                    <a:pt x="257" y="253"/>
                  </a:lnTo>
                  <a:lnTo>
                    <a:pt x="256" y="247"/>
                  </a:lnTo>
                  <a:lnTo>
                    <a:pt x="255" y="241"/>
                  </a:lnTo>
                  <a:lnTo>
                    <a:pt x="256" y="235"/>
                  </a:lnTo>
                  <a:lnTo>
                    <a:pt x="257" y="230"/>
                  </a:lnTo>
                  <a:lnTo>
                    <a:pt x="260" y="224"/>
                  </a:lnTo>
                  <a:lnTo>
                    <a:pt x="264" y="220"/>
                  </a:lnTo>
                  <a:lnTo>
                    <a:pt x="269" y="216"/>
                  </a:lnTo>
                  <a:lnTo>
                    <a:pt x="273" y="214"/>
                  </a:lnTo>
                  <a:lnTo>
                    <a:pt x="280" y="211"/>
                  </a:lnTo>
                  <a:lnTo>
                    <a:pt x="285" y="211"/>
                  </a:lnTo>
                  <a:close/>
                  <a:moveTo>
                    <a:pt x="511" y="301"/>
                  </a:moveTo>
                  <a:lnTo>
                    <a:pt x="516" y="301"/>
                  </a:lnTo>
                  <a:lnTo>
                    <a:pt x="521" y="302"/>
                  </a:lnTo>
                  <a:lnTo>
                    <a:pt x="526" y="306"/>
                  </a:lnTo>
                  <a:lnTo>
                    <a:pt x="530" y="308"/>
                  </a:lnTo>
                  <a:lnTo>
                    <a:pt x="530" y="308"/>
                  </a:lnTo>
                  <a:lnTo>
                    <a:pt x="530" y="308"/>
                  </a:lnTo>
                  <a:lnTo>
                    <a:pt x="530" y="308"/>
                  </a:lnTo>
                  <a:lnTo>
                    <a:pt x="530" y="308"/>
                  </a:lnTo>
                  <a:lnTo>
                    <a:pt x="535" y="313"/>
                  </a:lnTo>
                  <a:lnTo>
                    <a:pt x="538" y="319"/>
                  </a:lnTo>
                  <a:lnTo>
                    <a:pt x="540" y="325"/>
                  </a:lnTo>
                  <a:lnTo>
                    <a:pt x="541" y="331"/>
                  </a:lnTo>
                  <a:lnTo>
                    <a:pt x="540" y="337"/>
                  </a:lnTo>
                  <a:lnTo>
                    <a:pt x="539" y="343"/>
                  </a:lnTo>
                  <a:lnTo>
                    <a:pt x="536" y="347"/>
                  </a:lnTo>
                  <a:lnTo>
                    <a:pt x="532" y="353"/>
                  </a:lnTo>
                  <a:lnTo>
                    <a:pt x="527" y="356"/>
                  </a:lnTo>
                  <a:lnTo>
                    <a:pt x="523" y="359"/>
                  </a:lnTo>
                  <a:lnTo>
                    <a:pt x="516" y="360"/>
                  </a:lnTo>
                  <a:lnTo>
                    <a:pt x="511" y="361"/>
                  </a:lnTo>
                  <a:lnTo>
                    <a:pt x="505" y="360"/>
                  </a:lnTo>
                  <a:lnTo>
                    <a:pt x="499" y="359"/>
                  </a:lnTo>
                  <a:lnTo>
                    <a:pt x="494" y="356"/>
                  </a:lnTo>
                  <a:lnTo>
                    <a:pt x="490" y="353"/>
                  </a:lnTo>
                  <a:lnTo>
                    <a:pt x="486" y="349"/>
                  </a:lnTo>
                  <a:lnTo>
                    <a:pt x="483" y="343"/>
                  </a:lnTo>
                  <a:lnTo>
                    <a:pt x="481" y="337"/>
                  </a:lnTo>
                  <a:lnTo>
                    <a:pt x="481" y="331"/>
                  </a:lnTo>
                  <a:lnTo>
                    <a:pt x="481" y="325"/>
                  </a:lnTo>
                  <a:lnTo>
                    <a:pt x="483" y="320"/>
                  </a:lnTo>
                  <a:lnTo>
                    <a:pt x="486" y="314"/>
                  </a:lnTo>
                  <a:lnTo>
                    <a:pt x="490" y="310"/>
                  </a:lnTo>
                  <a:lnTo>
                    <a:pt x="494" y="307"/>
                  </a:lnTo>
                  <a:lnTo>
                    <a:pt x="499" y="304"/>
                  </a:lnTo>
                  <a:lnTo>
                    <a:pt x="505" y="301"/>
                  </a:lnTo>
                  <a:lnTo>
                    <a:pt x="511" y="301"/>
                  </a:lnTo>
                  <a:lnTo>
                    <a:pt x="511" y="301"/>
                  </a:lnTo>
                  <a:close/>
                  <a:moveTo>
                    <a:pt x="736" y="30"/>
                  </a:moveTo>
                  <a:lnTo>
                    <a:pt x="742" y="31"/>
                  </a:lnTo>
                  <a:lnTo>
                    <a:pt x="748" y="33"/>
                  </a:lnTo>
                  <a:lnTo>
                    <a:pt x="753" y="36"/>
                  </a:lnTo>
                  <a:lnTo>
                    <a:pt x="757" y="39"/>
                  </a:lnTo>
                  <a:lnTo>
                    <a:pt x="762" y="43"/>
                  </a:lnTo>
                  <a:lnTo>
                    <a:pt x="764" y="49"/>
                  </a:lnTo>
                  <a:lnTo>
                    <a:pt x="766" y="55"/>
                  </a:lnTo>
                  <a:lnTo>
                    <a:pt x="766" y="60"/>
                  </a:lnTo>
                  <a:lnTo>
                    <a:pt x="766" y="67"/>
                  </a:lnTo>
                  <a:lnTo>
                    <a:pt x="764" y="72"/>
                  </a:lnTo>
                  <a:lnTo>
                    <a:pt x="762" y="78"/>
                  </a:lnTo>
                  <a:lnTo>
                    <a:pt x="757" y="82"/>
                  </a:lnTo>
                  <a:lnTo>
                    <a:pt x="753" y="85"/>
                  </a:lnTo>
                  <a:lnTo>
                    <a:pt x="748" y="88"/>
                  </a:lnTo>
                  <a:lnTo>
                    <a:pt x="742" y="90"/>
                  </a:lnTo>
                  <a:lnTo>
                    <a:pt x="736" y="90"/>
                  </a:lnTo>
                  <a:lnTo>
                    <a:pt x="731" y="90"/>
                  </a:lnTo>
                  <a:lnTo>
                    <a:pt x="724" y="88"/>
                  </a:lnTo>
                  <a:lnTo>
                    <a:pt x="720" y="85"/>
                  </a:lnTo>
                  <a:lnTo>
                    <a:pt x="716" y="82"/>
                  </a:lnTo>
                  <a:lnTo>
                    <a:pt x="711" y="78"/>
                  </a:lnTo>
                  <a:lnTo>
                    <a:pt x="708" y="72"/>
                  </a:lnTo>
                  <a:lnTo>
                    <a:pt x="707" y="67"/>
                  </a:lnTo>
                  <a:lnTo>
                    <a:pt x="706" y="60"/>
                  </a:lnTo>
                  <a:lnTo>
                    <a:pt x="707" y="55"/>
                  </a:lnTo>
                  <a:lnTo>
                    <a:pt x="708" y="49"/>
                  </a:lnTo>
                  <a:lnTo>
                    <a:pt x="711" y="43"/>
                  </a:lnTo>
                  <a:lnTo>
                    <a:pt x="716" y="39"/>
                  </a:lnTo>
                  <a:lnTo>
                    <a:pt x="720" y="36"/>
                  </a:lnTo>
                  <a:lnTo>
                    <a:pt x="724" y="33"/>
                  </a:lnTo>
                  <a:lnTo>
                    <a:pt x="731" y="31"/>
                  </a:lnTo>
                  <a:lnTo>
                    <a:pt x="736" y="30"/>
                  </a:lnTo>
                  <a:lnTo>
                    <a:pt x="736" y="30"/>
                  </a:lnTo>
                  <a:close/>
                  <a:moveTo>
                    <a:pt x="60" y="496"/>
                  </a:moveTo>
                  <a:lnTo>
                    <a:pt x="66" y="496"/>
                  </a:lnTo>
                  <a:lnTo>
                    <a:pt x="72" y="495"/>
                  </a:lnTo>
                  <a:lnTo>
                    <a:pt x="77" y="494"/>
                  </a:lnTo>
                  <a:lnTo>
                    <a:pt x="84" y="492"/>
                  </a:lnTo>
                  <a:lnTo>
                    <a:pt x="89" y="489"/>
                  </a:lnTo>
                  <a:lnTo>
                    <a:pt x="93" y="487"/>
                  </a:lnTo>
                  <a:lnTo>
                    <a:pt x="98" y="482"/>
                  </a:lnTo>
                  <a:lnTo>
                    <a:pt x="102" y="479"/>
                  </a:lnTo>
                  <a:lnTo>
                    <a:pt x="106" y="475"/>
                  </a:lnTo>
                  <a:lnTo>
                    <a:pt x="109" y="470"/>
                  </a:lnTo>
                  <a:lnTo>
                    <a:pt x="113" y="465"/>
                  </a:lnTo>
                  <a:lnTo>
                    <a:pt x="115" y="460"/>
                  </a:lnTo>
                  <a:lnTo>
                    <a:pt x="117" y="455"/>
                  </a:lnTo>
                  <a:lnTo>
                    <a:pt x="119" y="448"/>
                  </a:lnTo>
                  <a:lnTo>
                    <a:pt x="120" y="443"/>
                  </a:lnTo>
                  <a:lnTo>
                    <a:pt x="120" y="436"/>
                  </a:lnTo>
                  <a:lnTo>
                    <a:pt x="119" y="429"/>
                  </a:lnTo>
                  <a:lnTo>
                    <a:pt x="118" y="422"/>
                  </a:lnTo>
                  <a:lnTo>
                    <a:pt x="116" y="416"/>
                  </a:lnTo>
                  <a:lnTo>
                    <a:pt x="114" y="410"/>
                  </a:lnTo>
                  <a:lnTo>
                    <a:pt x="251" y="291"/>
                  </a:lnTo>
                  <a:lnTo>
                    <a:pt x="259" y="295"/>
                  </a:lnTo>
                  <a:lnTo>
                    <a:pt x="267" y="298"/>
                  </a:lnTo>
                  <a:lnTo>
                    <a:pt x="276" y="300"/>
                  </a:lnTo>
                  <a:lnTo>
                    <a:pt x="285" y="301"/>
                  </a:lnTo>
                  <a:lnTo>
                    <a:pt x="292" y="300"/>
                  </a:lnTo>
                  <a:lnTo>
                    <a:pt x="300" y="299"/>
                  </a:lnTo>
                  <a:lnTo>
                    <a:pt x="306" y="297"/>
                  </a:lnTo>
                  <a:lnTo>
                    <a:pt x="313" y="294"/>
                  </a:lnTo>
                  <a:lnTo>
                    <a:pt x="318" y="291"/>
                  </a:lnTo>
                  <a:lnTo>
                    <a:pt x="325" y="286"/>
                  </a:lnTo>
                  <a:lnTo>
                    <a:pt x="329" y="282"/>
                  </a:lnTo>
                  <a:lnTo>
                    <a:pt x="333" y="277"/>
                  </a:lnTo>
                  <a:lnTo>
                    <a:pt x="451" y="324"/>
                  </a:lnTo>
                  <a:lnTo>
                    <a:pt x="451" y="327"/>
                  </a:lnTo>
                  <a:lnTo>
                    <a:pt x="451" y="331"/>
                  </a:lnTo>
                  <a:lnTo>
                    <a:pt x="451" y="338"/>
                  </a:lnTo>
                  <a:lnTo>
                    <a:pt x="452" y="343"/>
                  </a:lnTo>
                  <a:lnTo>
                    <a:pt x="453" y="350"/>
                  </a:lnTo>
                  <a:lnTo>
                    <a:pt x="455" y="355"/>
                  </a:lnTo>
                  <a:lnTo>
                    <a:pt x="457" y="360"/>
                  </a:lnTo>
                  <a:lnTo>
                    <a:pt x="461" y="365"/>
                  </a:lnTo>
                  <a:lnTo>
                    <a:pt x="464" y="370"/>
                  </a:lnTo>
                  <a:lnTo>
                    <a:pt x="468" y="374"/>
                  </a:lnTo>
                  <a:lnTo>
                    <a:pt x="472" y="377"/>
                  </a:lnTo>
                  <a:lnTo>
                    <a:pt x="477" y="381"/>
                  </a:lnTo>
                  <a:lnTo>
                    <a:pt x="482" y="384"/>
                  </a:lnTo>
                  <a:lnTo>
                    <a:pt x="487" y="387"/>
                  </a:lnTo>
                  <a:lnTo>
                    <a:pt x="493" y="388"/>
                  </a:lnTo>
                  <a:lnTo>
                    <a:pt x="498" y="390"/>
                  </a:lnTo>
                  <a:lnTo>
                    <a:pt x="505" y="391"/>
                  </a:lnTo>
                  <a:lnTo>
                    <a:pt x="511" y="391"/>
                  </a:lnTo>
                  <a:lnTo>
                    <a:pt x="517" y="391"/>
                  </a:lnTo>
                  <a:lnTo>
                    <a:pt x="523" y="390"/>
                  </a:lnTo>
                  <a:lnTo>
                    <a:pt x="529" y="388"/>
                  </a:lnTo>
                  <a:lnTo>
                    <a:pt x="535" y="387"/>
                  </a:lnTo>
                  <a:lnTo>
                    <a:pt x="540" y="384"/>
                  </a:lnTo>
                  <a:lnTo>
                    <a:pt x="544" y="381"/>
                  </a:lnTo>
                  <a:lnTo>
                    <a:pt x="550" y="377"/>
                  </a:lnTo>
                  <a:lnTo>
                    <a:pt x="554" y="373"/>
                  </a:lnTo>
                  <a:lnTo>
                    <a:pt x="557" y="370"/>
                  </a:lnTo>
                  <a:lnTo>
                    <a:pt x="560" y="365"/>
                  </a:lnTo>
                  <a:lnTo>
                    <a:pt x="564" y="360"/>
                  </a:lnTo>
                  <a:lnTo>
                    <a:pt x="567" y="355"/>
                  </a:lnTo>
                  <a:lnTo>
                    <a:pt x="568" y="350"/>
                  </a:lnTo>
                  <a:lnTo>
                    <a:pt x="570" y="343"/>
                  </a:lnTo>
                  <a:lnTo>
                    <a:pt x="571" y="338"/>
                  </a:lnTo>
                  <a:lnTo>
                    <a:pt x="571" y="331"/>
                  </a:lnTo>
                  <a:lnTo>
                    <a:pt x="570" y="322"/>
                  </a:lnTo>
                  <a:lnTo>
                    <a:pt x="568" y="312"/>
                  </a:lnTo>
                  <a:lnTo>
                    <a:pt x="565" y="304"/>
                  </a:lnTo>
                  <a:lnTo>
                    <a:pt x="559" y="296"/>
                  </a:lnTo>
                  <a:lnTo>
                    <a:pt x="710" y="115"/>
                  </a:lnTo>
                  <a:lnTo>
                    <a:pt x="717" y="117"/>
                  </a:lnTo>
                  <a:lnTo>
                    <a:pt x="723" y="119"/>
                  </a:lnTo>
                  <a:lnTo>
                    <a:pt x="730" y="120"/>
                  </a:lnTo>
                  <a:lnTo>
                    <a:pt x="736" y="120"/>
                  </a:lnTo>
                  <a:lnTo>
                    <a:pt x="742" y="120"/>
                  </a:lnTo>
                  <a:lnTo>
                    <a:pt x="749" y="119"/>
                  </a:lnTo>
                  <a:lnTo>
                    <a:pt x="754" y="118"/>
                  </a:lnTo>
                  <a:lnTo>
                    <a:pt x="760" y="116"/>
                  </a:lnTo>
                  <a:lnTo>
                    <a:pt x="765" y="114"/>
                  </a:lnTo>
                  <a:lnTo>
                    <a:pt x="770" y="111"/>
                  </a:lnTo>
                  <a:lnTo>
                    <a:pt x="775" y="106"/>
                  </a:lnTo>
                  <a:lnTo>
                    <a:pt x="779" y="103"/>
                  </a:lnTo>
                  <a:lnTo>
                    <a:pt x="783" y="99"/>
                  </a:lnTo>
                  <a:lnTo>
                    <a:pt x="786" y="95"/>
                  </a:lnTo>
                  <a:lnTo>
                    <a:pt x="790" y="89"/>
                  </a:lnTo>
                  <a:lnTo>
                    <a:pt x="792" y="84"/>
                  </a:lnTo>
                  <a:lnTo>
                    <a:pt x="794" y="79"/>
                  </a:lnTo>
                  <a:lnTo>
                    <a:pt x="795" y="73"/>
                  </a:lnTo>
                  <a:lnTo>
                    <a:pt x="796" y="67"/>
                  </a:lnTo>
                  <a:lnTo>
                    <a:pt x="796" y="60"/>
                  </a:lnTo>
                  <a:lnTo>
                    <a:pt x="796" y="54"/>
                  </a:lnTo>
                  <a:lnTo>
                    <a:pt x="795" y="49"/>
                  </a:lnTo>
                  <a:lnTo>
                    <a:pt x="794" y="43"/>
                  </a:lnTo>
                  <a:lnTo>
                    <a:pt x="792" y="37"/>
                  </a:lnTo>
                  <a:lnTo>
                    <a:pt x="790" y="31"/>
                  </a:lnTo>
                  <a:lnTo>
                    <a:pt x="786" y="27"/>
                  </a:lnTo>
                  <a:lnTo>
                    <a:pt x="783" y="23"/>
                  </a:lnTo>
                  <a:lnTo>
                    <a:pt x="779" y="19"/>
                  </a:lnTo>
                  <a:lnTo>
                    <a:pt x="775" y="14"/>
                  </a:lnTo>
                  <a:lnTo>
                    <a:pt x="770" y="11"/>
                  </a:lnTo>
                  <a:lnTo>
                    <a:pt x="765" y="8"/>
                  </a:lnTo>
                  <a:lnTo>
                    <a:pt x="760" y="5"/>
                  </a:lnTo>
                  <a:lnTo>
                    <a:pt x="754" y="4"/>
                  </a:lnTo>
                  <a:lnTo>
                    <a:pt x="749" y="1"/>
                  </a:lnTo>
                  <a:lnTo>
                    <a:pt x="742" y="0"/>
                  </a:lnTo>
                  <a:lnTo>
                    <a:pt x="736" y="0"/>
                  </a:lnTo>
                  <a:lnTo>
                    <a:pt x="731" y="0"/>
                  </a:lnTo>
                  <a:lnTo>
                    <a:pt x="724" y="1"/>
                  </a:lnTo>
                  <a:lnTo>
                    <a:pt x="719" y="4"/>
                  </a:lnTo>
                  <a:lnTo>
                    <a:pt x="712" y="5"/>
                  </a:lnTo>
                  <a:lnTo>
                    <a:pt x="708" y="8"/>
                  </a:lnTo>
                  <a:lnTo>
                    <a:pt x="703" y="11"/>
                  </a:lnTo>
                  <a:lnTo>
                    <a:pt x="698" y="14"/>
                  </a:lnTo>
                  <a:lnTo>
                    <a:pt x="694" y="19"/>
                  </a:lnTo>
                  <a:lnTo>
                    <a:pt x="690" y="22"/>
                  </a:lnTo>
                  <a:lnTo>
                    <a:pt x="687" y="27"/>
                  </a:lnTo>
                  <a:lnTo>
                    <a:pt x="683" y="31"/>
                  </a:lnTo>
                  <a:lnTo>
                    <a:pt x="681" y="37"/>
                  </a:lnTo>
                  <a:lnTo>
                    <a:pt x="679" y="43"/>
                  </a:lnTo>
                  <a:lnTo>
                    <a:pt x="677" y="49"/>
                  </a:lnTo>
                  <a:lnTo>
                    <a:pt x="676" y="54"/>
                  </a:lnTo>
                  <a:lnTo>
                    <a:pt x="676" y="60"/>
                  </a:lnTo>
                  <a:lnTo>
                    <a:pt x="677" y="70"/>
                  </a:lnTo>
                  <a:lnTo>
                    <a:pt x="679" y="80"/>
                  </a:lnTo>
                  <a:lnTo>
                    <a:pt x="682" y="88"/>
                  </a:lnTo>
                  <a:lnTo>
                    <a:pt x="688" y="96"/>
                  </a:lnTo>
                  <a:lnTo>
                    <a:pt x="537" y="277"/>
                  </a:lnTo>
                  <a:lnTo>
                    <a:pt x="530" y="275"/>
                  </a:lnTo>
                  <a:lnTo>
                    <a:pt x="524" y="272"/>
                  </a:lnTo>
                  <a:lnTo>
                    <a:pt x="517" y="271"/>
                  </a:lnTo>
                  <a:lnTo>
                    <a:pt x="511" y="271"/>
                  </a:lnTo>
                  <a:lnTo>
                    <a:pt x="504" y="271"/>
                  </a:lnTo>
                  <a:lnTo>
                    <a:pt x="496" y="272"/>
                  </a:lnTo>
                  <a:lnTo>
                    <a:pt x="490" y="275"/>
                  </a:lnTo>
                  <a:lnTo>
                    <a:pt x="483" y="278"/>
                  </a:lnTo>
                  <a:lnTo>
                    <a:pt x="478" y="281"/>
                  </a:lnTo>
                  <a:lnTo>
                    <a:pt x="472" y="285"/>
                  </a:lnTo>
                  <a:lnTo>
                    <a:pt x="467" y="291"/>
                  </a:lnTo>
                  <a:lnTo>
                    <a:pt x="463" y="296"/>
                  </a:lnTo>
                  <a:lnTo>
                    <a:pt x="345" y="249"/>
                  </a:lnTo>
                  <a:lnTo>
                    <a:pt x="345" y="245"/>
                  </a:lnTo>
                  <a:lnTo>
                    <a:pt x="345" y="241"/>
                  </a:lnTo>
                  <a:lnTo>
                    <a:pt x="345" y="235"/>
                  </a:lnTo>
                  <a:lnTo>
                    <a:pt x="344" y="229"/>
                  </a:lnTo>
                  <a:lnTo>
                    <a:pt x="343" y="223"/>
                  </a:lnTo>
                  <a:lnTo>
                    <a:pt x="341" y="218"/>
                  </a:lnTo>
                  <a:lnTo>
                    <a:pt x="339" y="212"/>
                  </a:lnTo>
                  <a:lnTo>
                    <a:pt x="335" y="207"/>
                  </a:lnTo>
                  <a:lnTo>
                    <a:pt x="332" y="203"/>
                  </a:lnTo>
                  <a:lnTo>
                    <a:pt x="328" y="199"/>
                  </a:lnTo>
                  <a:lnTo>
                    <a:pt x="324" y="194"/>
                  </a:lnTo>
                  <a:lnTo>
                    <a:pt x="319" y="191"/>
                  </a:lnTo>
                  <a:lnTo>
                    <a:pt x="314" y="188"/>
                  </a:lnTo>
                  <a:lnTo>
                    <a:pt x="309" y="186"/>
                  </a:lnTo>
                  <a:lnTo>
                    <a:pt x="303" y="184"/>
                  </a:lnTo>
                  <a:lnTo>
                    <a:pt x="298" y="182"/>
                  </a:lnTo>
                  <a:lnTo>
                    <a:pt x="291" y="181"/>
                  </a:lnTo>
                  <a:lnTo>
                    <a:pt x="285" y="180"/>
                  </a:lnTo>
                  <a:lnTo>
                    <a:pt x="280" y="181"/>
                  </a:lnTo>
                  <a:lnTo>
                    <a:pt x="273" y="182"/>
                  </a:lnTo>
                  <a:lnTo>
                    <a:pt x="268" y="184"/>
                  </a:lnTo>
                  <a:lnTo>
                    <a:pt x="261" y="186"/>
                  </a:lnTo>
                  <a:lnTo>
                    <a:pt x="257" y="188"/>
                  </a:lnTo>
                  <a:lnTo>
                    <a:pt x="252" y="191"/>
                  </a:lnTo>
                  <a:lnTo>
                    <a:pt x="247" y="194"/>
                  </a:lnTo>
                  <a:lnTo>
                    <a:pt x="243" y="199"/>
                  </a:lnTo>
                  <a:lnTo>
                    <a:pt x="239" y="203"/>
                  </a:lnTo>
                  <a:lnTo>
                    <a:pt x="236" y="207"/>
                  </a:lnTo>
                  <a:lnTo>
                    <a:pt x="232" y="212"/>
                  </a:lnTo>
                  <a:lnTo>
                    <a:pt x="230" y="218"/>
                  </a:lnTo>
                  <a:lnTo>
                    <a:pt x="228" y="223"/>
                  </a:lnTo>
                  <a:lnTo>
                    <a:pt x="226" y="229"/>
                  </a:lnTo>
                  <a:lnTo>
                    <a:pt x="225" y="235"/>
                  </a:lnTo>
                  <a:lnTo>
                    <a:pt x="225" y="241"/>
                  </a:lnTo>
                  <a:lnTo>
                    <a:pt x="226" y="248"/>
                  </a:lnTo>
                  <a:lnTo>
                    <a:pt x="227" y="255"/>
                  </a:lnTo>
                  <a:lnTo>
                    <a:pt x="229" y="262"/>
                  </a:lnTo>
                  <a:lnTo>
                    <a:pt x="231" y="267"/>
                  </a:lnTo>
                  <a:lnTo>
                    <a:pt x="94" y="387"/>
                  </a:lnTo>
                  <a:lnTo>
                    <a:pt x="86" y="383"/>
                  </a:lnTo>
                  <a:lnTo>
                    <a:pt x="78" y="380"/>
                  </a:lnTo>
                  <a:lnTo>
                    <a:pt x="69" y="377"/>
                  </a:lnTo>
                  <a:lnTo>
                    <a:pt x="60" y="376"/>
                  </a:lnTo>
                  <a:lnTo>
                    <a:pt x="54" y="376"/>
                  </a:lnTo>
                  <a:lnTo>
                    <a:pt x="47" y="377"/>
                  </a:lnTo>
                  <a:lnTo>
                    <a:pt x="42" y="379"/>
                  </a:lnTo>
                  <a:lnTo>
                    <a:pt x="36" y="381"/>
                  </a:lnTo>
                  <a:lnTo>
                    <a:pt x="31" y="384"/>
                  </a:lnTo>
                  <a:lnTo>
                    <a:pt x="26" y="387"/>
                  </a:lnTo>
                  <a:lnTo>
                    <a:pt x="21" y="390"/>
                  </a:lnTo>
                  <a:lnTo>
                    <a:pt x="17" y="394"/>
                  </a:lnTo>
                  <a:lnTo>
                    <a:pt x="13" y="398"/>
                  </a:lnTo>
                  <a:lnTo>
                    <a:pt x="10" y="403"/>
                  </a:lnTo>
                  <a:lnTo>
                    <a:pt x="6" y="407"/>
                  </a:lnTo>
                  <a:lnTo>
                    <a:pt x="4" y="413"/>
                  </a:lnTo>
                  <a:lnTo>
                    <a:pt x="2" y="418"/>
                  </a:lnTo>
                  <a:lnTo>
                    <a:pt x="1" y="425"/>
                  </a:lnTo>
                  <a:lnTo>
                    <a:pt x="0" y="430"/>
                  </a:lnTo>
                  <a:lnTo>
                    <a:pt x="0" y="436"/>
                  </a:lnTo>
                  <a:lnTo>
                    <a:pt x="0" y="443"/>
                  </a:lnTo>
                  <a:lnTo>
                    <a:pt x="1" y="448"/>
                  </a:lnTo>
                  <a:lnTo>
                    <a:pt x="2" y="455"/>
                  </a:lnTo>
                  <a:lnTo>
                    <a:pt x="4" y="460"/>
                  </a:lnTo>
                  <a:lnTo>
                    <a:pt x="6" y="465"/>
                  </a:lnTo>
                  <a:lnTo>
                    <a:pt x="10" y="470"/>
                  </a:lnTo>
                  <a:lnTo>
                    <a:pt x="13" y="475"/>
                  </a:lnTo>
                  <a:lnTo>
                    <a:pt x="17" y="479"/>
                  </a:lnTo>
                  <a:lnTo>
                    <a:pt x="21" y="482"/>
                  </a:lnTo>
                  <a:lnTo>
                    <a:pt x="26" y="487"/>
                  </a:lnTo>
                  <a:lnTo>
                    <a:pt x="31" y="489"/>
                  </a:lnTo>
                  <a:lnTo>
                    <a:pt x="36" y="492"/>
                  </a:lnTo>
                  <a:lnTo>
                    <a:pt x="42" y="494"/>
                  </a:lnTo>
                  <a:lnTo>
                    <a:pt x="47" y="495"/>
                  </a:lnTo>
                  <a:lnTo>
                    <a:pt x="54" y="496"/>
                  </a:lnTo>
                  <a:lnTo>
                    <a:pt x="60" y="4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grpSp>
        <p:nvGrpSpPr>
          <p:cNvPr id="57" name="Group 56">
            <a:extLst>
              <a:ext uri="{FF2B5EF4-FFF2-40B4-BE49-F238E27FC236}">
                <a16:creationId xmlns:a16="http://schemas.microsoft.com/office/drawing/2014/main" id="{0AB74803-961D-4294-890A-5F3C606A7E1B}"/>
              </a:ext>
            </a:extLst>
          </p:cNvPr>
          <p:cNvGrpSpPr/>
          <p:nvPr/>
        </p:nvGrpSpPr>
        <p:grpSpPr>
          <a:xfrm>
            <a:off x="2676292" y="1223765"/>
            <a:ext cx="214688" cy="171750"/>
            <a:chOff x="4316857" y="1714890"/>
            <a:chExt cx="214688" cy="171750"/>
          </a:xfrm>
        </p:grpSpPr>
        <p:sp>
          <p:nvSpPr>
            <p:cNvPr id="58" name="Freeform 81">
              <a:extLst>
                <a:ext uri="{FF2B5EF4-FFF2-40B4-BE49-F238E27FC236}">
                  <a16:creationId xmlns:a16="http://schemas.microsoft.com/office/drawing/2014/main" id="{C0E5445C-2947-4282-897B-EE61E1A2E366}"/>
                </a:ext>
              </a:extLst>
            </p:cNvPr>
            <p:cNvSpPr>
              <a:spLocks/>
            </p:cNvSpPr>
            <p:nvPr/>
          </p:nvSpPr>
          <p:spPr bwMode="auto">
            <a:xfrm>
              <a:off x="4388420" y="1843703"/>
              <a:ext cx="114500" cy="7156"/>
            </a:xfrm>
            <a:custGeom>
              <a:avLst/>
              <a:gdLst>
                <a:gd name="T0" fmla="*/ 466 w 481"/>
                <a:gd name="T1" fmla="*/ 0 h 30"/>
                <a:gd name="T2" fmla="*/ 15 w 481"/>
                <a:gd name="T3" fmla="*/ 0 h 30"/>
                <a:gd name="T4" fmla="*/ 12 w 481"/>
                <a:gd name="T5" fmla="*/ 0 h 30"/>
                <a:gd name="T6" fmla="*/ 10 w 481"/>
                <a:gd name="T7" fmla="*/ 1 h 30"/>
                <a:gd name="T8" fmla="*/ 6 w 481"/>
                <a:gd name="T9" fmla="*/ 2 h 30"/>
                <a:gd name="T10" fmla="*/ 4 w 481"/>
                <a:gd name="T11" fmla="*/ 4 h 30"/>
                <a:gd name="T12" fmla="*/ 2 w 481"/>
                <a:gd name="T13" fmla="*/ 6 h 30"/>
                <a:gd name="T14" fmla="*/ 1 w 481"/>
                <a:gd name="T15" fmla="*/ 8 h 30"/>
                <a:gd name="T16" fmla="*/ 0 w 481"/>
                <a:gd name="T17" fmla="*/ 11 h 30"/>
                <a:gd name="T18" fmla="*/ 0 w 481"/>
                <a:gd name="T19" fmla="*/ 15 h 30"/>
                <a:gd name="T20" fmla="*/ 0 w 481"/>
                <a:gd name="T21" fmla="*/ 18 h 30"/>
                <a:gd name="T22" fmla="*/ 1 w 481"/>
                <a:gd name="T23" fmla="*/ 20 h 30"/>
                <a:gd name="T24" fmla="*/ 2 w 481"/>
                <a:gd name="T25" fmla="*/ 23 h 30"/>
                <a:gd name="T26" fmla="*/ 4 w 481"/>
                <a:gd name="T27" fmla="*/ 25 h 30"/>
                <a:gd name="T28" fmla="*/ 6 w 481"/>
                <a:gd name="T29" fmla="*/ 27 h 30"/>
                <a:gd name="T30" fmla="*/ 10 w 481"/>
                <a:gd name="T31" fmla="*/ 29 h 30"/>
                <a:gd name="T32" fmla="*/ 12 w 481"/>
                <a:gd name="T33" fmla="*/ 30 h 30"/>
                <a:gd name="T34" fmla="*/ 15 w 481"/>
                <a:gd name="T35" fmla="*/ 30 h 30"/>
                <a:gd name="T36" fmla="*/ 466 w 481"/>
                <a:gd name="T37" fmla="*/ 30 h 30"/>
                <a:gd name="T38" fmla="*/ 469 w 481"/>
                <a:gd name="T39" fmla="*/ 30 h 30"/>
                <a:gd name="T40" fmla="*/ 472 w 481"/>
                <a:gd name="T41" fmla="*/ 29 h 30"/>
                <a:gd name="T42" fmla="*/ 475 w 481"/>
                <a:gd name="T43" fmla="*/ 27 h 30"/>
                <a:gd name="T44" fmla="*/ 477 w 481"/>
                <a:gd name="T45" fmla="*/ 25 h 30"/>
                <a:gd name="T46" fmla="*/ 479 w 481"/>
                <a:gd name="T47" fmla="*/ 23 h 30"/>
                <a:gd name="T48" fmla="*/ 480 w 481"/>
                <a:gd name="T49" fmla="*/ 20 h 30"/>
                <a:gd name="T50" fmla="*/ 481 w 481"/>
                <a:gd name="T51" fmla="*/ 18 h 30"/>
                <a:gd name="T52" fmla="*/ 481 w 481"/>
                <a:gd name="T53" fmla="*/ 15 h 30"/>
                <a:gd name="T54" fmla="*/ 481 w 481"/>
                <a:gd name="T55" fmla="*/ 11 h 30"/>
                <a:gd name="T56" fmla="*/ 480 w 481"/>
                <a:gd name="T57" fmla="*/ 8 h 30"/>
                <a:gd name="T58" fmla="*/ 479 w 481"/>
                <a:gd name="T59" fmla="*/ 6 h 30"/>
                <a:gd name="T60" fmla="*/ 477 w 481"/>
                <a:gd name="T61" fmla="*/ 4 h 30"/>
                <a:gd name="T62" fmla="*/ 475 w 481"/>
                <a:gd name="T63" fmla="*/ 2 h 30"/>
                <a:gd name="T64" fmla="*/ 472 w 481"/>
                <a:gd name="T65" fmla="*/ 1 h 30"/>
                <a:gd name="T66" fmla="*/ 469 w 481"/>
                <a:gd name="T67" fmla="*/ 0 h 30"/>
                <a:gd name="T68" fmla="*/ 466 w 48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1" h="30">
                  <a:moveTo>
                    <a:pt x="466" y="0"/>
                  </a:moveTo>
                  <a:lnTo>
                    <a:pt x="15" y="0"/>
                  </a:lnTo>
                  <a:lnTo>
                    <a:pt x="12" y="0"/>
                  </a:lnTo>
                  <a:lnTo>
                    <a:pt x="10" y="1"/>
                  </a:lnTo>
                  <a:lnTo>
                    <a:pt x="6" y="2"/>
                  </a:lnTo>
                  <a:lnTo>
                    <a:pt x="4" y="4"/>
                  </a:lnTo>
                  <a:lnTo>
                    <a:pt x="2" y="6"/>
                  </a:lnTo>
                  <a:lnTo>
                    <a:pt x="1" y="8"/>
                  </a:lnTo>
                  <a:lnTo>
                    <a:pt x="0" y="11"/>
                  </a:lnTo>
                  <a:lnTo>
                    <a:pt x="0" y="15"/>
                  </a:lnTo>
                  <a:lnTo>
                    <a:pt x="0" y="18"/>
                  </a:lnTo>
                  <a:lnTo>
                    <a:pt x="1" y="20"/>
                  </a:lnTo>
                  <a:lnTo>
                    <a:pt x="2" y="23"/>
                  </a:lnTo>
                  <a:lnTo>
                    <a:pt x="4" y="25"/>
                  </a:lnTo>
                  <a:lnTo>
                    <a:pt x="6" y="27"/>
                  </a:lnTo>
                  <a:lnTo>
                    <a:pt x="10" y="29"/>
                  </a:lnTo>
                  <a:lnTo>
                    <a:pt x="12" y="30"/>
                  </a:lnTo>
                  <a:lnTo>
                    <a:pt x="15" y="30"/>
                  </a:lnTo>
                  <a:lnTo>
                    <a:pt x="466" y="30"/>
                  </a:lnTo>
                  <a:lnTo>
                    <a:pt x="469" y="30"/>
                  </a:lnTo>
                  <a:lnTo>
                    <a:pt x="472" y="29"/>
                  </a:lnTo>
                  <a:lnTo>
                    <a:pt x="475" y="27"/>
                  </a:lnTo>
                  <a:lnTo>
                    <a:pt x="477" y="25"/>
                  </a:lnTo>
                  <a:lnTo>
                    <a:pt x="479" y="23"/>
                  </a:lnTo>
                  <a:lnTo>
                    <a:pt x="480" y="20"/>
                  </a:lnTo>
                  <a:lnTo>
                    <a:pt x="481" y="18"/>
                  </a:lnTo>
                  <a:lnTo>
                    <a:pt x="481" y="15"/>
                  </a:lnTo>
                  <a:lnTo>
                    <a:pt x="481" y="11"/>
                  </a:lnTo>
                  <a:lnTo>
                    <a:pt x="480" y="8"/>
                  </a:lnTo>
                  <a:lnTo>
                    <a:pt x="479" y="6"/>
                  </a:lnTo>
                  <a:lnTo>
                    <a:pt x="477" y="4"/>
                  </a:lnTo>
                  <a:lnTo>
                    <a:pt x="475" y="2"/>
                  </a:lnTo>
                  <a:lnTo>
                    <a:pt x="472" y="1"/>
                  </a:lnTo>
                  <a:lnTo>
                    <a:pt x="469" y="0"/>
                  </a:lnTo>
                  <a:lnTo>
                    <a:pt x="46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59" name="Freeform 82">
              <a:extLst>
                <a:ext uri="{FF2B5EF4-FFF2-40B4-BE49-F238E27FC236}">
                  <a16:creationId xmlns:a16="http://schemas.microsoft.com/office/drawing/2014/main" id="{D1203414-1DFA-4FD9-A997-910D3EF42517}"/>
                </a:ext>
              </a:extLst>
            </p:cNvPr>
            <p:cNvSpPr>
              <a:spLocks/>
            </p:cNvSpPr>
            <p:nvPr/>
          </p:nvSpPr>
          <p:spPr bwMode="auto">
            <a:xfrm>
              <a:off x="4424201" y="1815078"/>
              <a:ext cx="78719" cy="7156"/>
            </a:xfrm>
            <a:custGeom>
              <a:avLst/>
              <a:gdLst>
                <a:gd name="T0" fmla="*/ 15 w 331"/>
                <a:gd name="T1" fmla="*/ 0 h 30"/>
                <a:gd name="T2" fmla="*/ 13 w 331"/>
                <a:gd name="T3" fmla="*/ 0 h 30"/>
                <a:gd name="T4" fmla="*/ 10 w 331"/>
                <a:gd name="T5" fmla="*/ 1 h 30"/>
                <a:gd name="T6" fmla="*/ 7 w 331"/>
                <a:gd name="T7" fmla="*/ 2 h 30"/>
                <a:gd name="T8" fmla="*/ 4 w 331"/>
                <a:gd name="T9" fmla="*/ 4 h 30"/>
                <a:gd name="T10" fmla="*/ 3 w 331"/>
                <a:gd name="T11" fmla="*/ 6 h 30"/>
                <a:gd name="T12" fmla="*/ 1 w 331"/>
                <a:gd name="T13" fmla="*/ 8 h 30"/>
                <a:gd name="T14" fmla="*/ 1 w 331"/>
                <a:gd name="T15" fmla="*/ 11 h 30"/>
                <a:gd name="T16" fmla="*/ 0 w 331"/>
                <a:gd name="T17" fmla="*/ 15 h 30"/>
                <a:gd name="T18" fmla="*/ 1 w 331"/>
                <a:gd name="T19" fmla="*/ 17 h 30"/>
                <a:gd name="T20" fmla="*/ 1 w 331"/>
                <a:gd name="T21" fmla="*/ 20 h 30"/>
                <a:gd name="T22" fmla="*/ 3 w 331"/>
                <a:gd name="T23" fmla="*/ 22 h 30"/>
                <a:gd name="T24" fmla="*/ 4 w 331"/>
                <a:gd name="T25" fmla="*/ 25 h 30"/>
                <a:gd name="T26" fmla="*/ 7 w 331"/>
                <a:gd name="T27" fmla="*/ 26 h 30"/>
                <a:gd name="T28" fmla="*/ 10 w 331"/>
                <a:gd name="T29" fmla="*/ 29 h 30"/>
                <a:gd name="T30" fmla="*/ 13 w 331"/>
                <a:gd name="T31" fmla="*/ 29 h 30"/>
                <a:gd name="T32" fmla="*/ 15 w 331"/>
                <a:gd name="T33" fmla="*/ 30 h 30"/>
                <a:gd name="T34" fmla="*/ 316 w 331"/>
                <a:gd name="T35" fmla="*/ 30 h 30"/>
                <a:gd name="T36" fmla="*/ 319 w 331"/>
                <a:gd name="T37" fmla="*/ 29 h 30"/>
                <a:gd name="T38" fmla="*/ 322 w 331"/>
                <a:gd name="T39" fmla="*/ 29 h 30"/>
                <a:gd name="T40" fmla="*/ 325 w 331"/>
                <a:gd name="T41" fmla="*/ 26 h 30"/>
                <a:gd name="T42" fmla="*/ 327 w 331"/>
                <a:gd name="T43" fmla="*/ 25 h 30"/>
                <a:gd name="T44" fmla="*/ 329 w 331"/>
                <a:gd name="T45" fmla="*/ 22 h 30"/>
                <a:gd name="T46" fmla="*/ 330 w 331"/>
                <a:gd name="T47" fmla="*/ 20 h 30"/>
                <a:gd name="T48" fmla="*/ 331 w 331"/>
                <a:gd name="T49" fmla="*/ 17 h 30"/>
                <a:gd name="T50" fmla="*/ 331 w 331"/>
                <a:gd name="T51" fmla="*/ 15 h 30"/>
                <a:gd name="T52" fmla="*/ 331 w 331"/>
                <a:gd name="T53" fmla="*/ 11 h 30"/>
                <a:gd name="T54" fmla="*/ 330 w 331"/>
                <a:gd name="T55" fmla="*/ 8 h 30"/>
                <a:gd name="T56" fmla="*/ 329 w 331"/>
                <a:gd name="T57" fmla="*/ 6 h 30"/>
                <a:gd name="T58" fmla="*/ 327 w 331"/>
                <a:gd name="T59" fmla="*/ 4 h 30"/>
                <a:gd name="T60" fmla="*/ 325 w 331"/>
                <a:gd name="T61" fmla="*/ 2 h 30"/>
                <a:gd name="T62" fmla="*/ 322 w 331"/>
                <a:gd name="T63" fmla="*/ 1 h 30"/>
                <a:gd name="T64" fmla="*/ 319 w 331"/>
                <a:gd name="T65" fmla="*/ 0 h 30"/>
                <a:gd name="T66" fmla="*/ 316 w 331"/>
                <a:gd name="T67" fmla="*/ 0 h 30"/>
                <a:gd name="T68" fmla="*/ 15 w 33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0">
                  <a:moveTo>
                    <a:pt x="15" y="0"/>
                  </a:moveTo>
                  <a:lnTo>
                    <a:pt x="13" y="0"/>
                  </a:lnTo>
                  <a:lnTo>
                    <a:pt x="10" y="1"/>
                  </a:lnTo>
                  <a:lnTo>
                    <a:pt x="7" y="2"/>
                  </a:lnTo>
                  <a:lnTo>
                    <a:pt x="4" y="4"/>
                  </a:lnTo>
                  <a:lnTo>
                    <a:pt x="3" y="6"/>
                  </a:lnTo>
                  <a:lnTo>
                    <a:pt x="1" y="8"/>
                  </a:lnTo>
                  <a:lnTo>
                    <a:pt x="1" y="11"/>
                  </a:lnTo>
                  <a:lnTo>
                    <a:pt x="0" y="15"/>
                  </a:lnTo>
                  <a:lnTo>
                    <a:pt x="1" y="17"/>
                  </a:lnTo>
                  <a:lnTo>
                    <a:pt x="1" y="20"/>
                  </a:lnTo>
                  <a:lnTo>
                    <a:pt x="3" y="22"/>
                  </a:lnTo>
                  <a:lnTo>
                    <a:pt x="4" y="25"/>
                  </a:lnTo>
                  <a:lnTo>
                    <a:pt x="7" y="26"/>
                  </a:lnTo>
                  <a:lnTo>
                    <a:pt x="10" y="29"/>
                  </a:lnTo>
                  <a:lnTo>
                    <a:pt x="13" y="29"/>
                  </a:lnTo>
                  <a:lnTo>
                    <a:pt x="15" y="30"/>
                  </a:lnTo>
                  <a:lnTo>
                    <a:pt x="316" y="30"/>
                  </a:lnTo>
                  <a:lnTo>
                    <a:pt x="319" y="29"/>
                  </a:lnTo>
                  <a:lnTo>
                    <a:pt x="322" y="29"/>
                  </a:lnTo>
                  <a:lnTo>
                    <a:pt x="325" y="26"/>
                  </a:lnTo>
                  <a:lnTo>
                    <a:pt x="327" y="25"/>
                  </a:lnTo>
                  <a:lnTo>
                    <a:pt x="329" y="22"/>
                  </a:lnTo>
                  <a:lnTo>
                    <a:pt x="330" y="20"/>
                  </a:lnTo>
                  <a:lnTo>
                    <a:pt x="331" y="17"/>
                  </a:lnTo>
                  <a:lnTo>
                    <a:pt x="331" y="15"/>
                  </a:lnTo>
                  <a:lnTo>
                    <a:pt x="331" y="11"/>
                  </a:lnTo>
                  <a:lnTo>
                    <a:pt x="330" y="8"/>
                  </a:lnTo>
                  <a:lnTo>
                    <a:pt x="329" y="6"/>
                  </a:lnTo>
                  <a:lnTo>
                    <a:pt x="327" y="4"/>
                  </a:lnTo>
                  <a:lnTo>
                    <a:pt x="325" y="2"/>
                  </a:lnTo>
                  <a:lnTo>
                    <a:pt x="322" y="1"/>
                  </a:lnTo>
                  <a:lnTo>
                    <a:pt x="319" y="0"/>
                  </a:lnTo>
                  <a:lnTo>
                    <a:pt x="316" y="0"/>
                  </a:ln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60" name="Freeform 83">
              <a:extLst>
                <a:ext uri="{FF2B5EF4-FFF2-40B4-BE49-F238E27FC236}">
                  <a16:creationId xmlns:a16="http://schemas.microsoft.com/office/drawing/2014/main" id="{249FFB26-B07B-42A1-9E54-1473676D573F}"/>
                </a:ext>
              </a:extLst>
            </p:cNvPr>
            <p:cNvSpPr>
              <a:spLocks noEditPoints="1"/>
            </p:cNvSpPr>
            <p:nvPr/>
          </p:nvSpPr>
          <p:spPr bwMode="auto">
            <a:xfrm>
              <a:off x="4316857" y="1714890"/>
              <a:ext cx="214688" cy="171750"/>
            </a:xfrm>
            <a:custGeom>
              <a:avLst/>
              <a:gdLst>
                <a:gd name="T0" fmla="*/ 30 w 902"/>
                <a:gd name="T1" fmla="*/ 240 h 721"/>
                <a:gd name="T2" fmla="*/ 123 w 902"/>
                <a:gd name="T3" fmla="*/ 427 h 721"/>
                <a:gd name="T4" fmla="*/ 122 w 902"/>
                <a:gd name="T5" fmla="*/ 430 h 721"/>
                <a:gd name="T6" fmla="*/ 91 w 902"/>
                <a:gd name="T7" fmla="*/ 536 h 721"/>
                <a:gd name="T8" fmla="*/ 92 w 902"/>
                <a:gd name="T9" fmla="*/ 548 h 721"/>
                <a:gd name="T10" fmla="*/ 100 w 902"/>
                <a:gd name="T11" fmla="*/ 555 h 721"/>
                <a:gd name="T12" fmla="*/ 107 w 902"/>
                <a:gd name="T13" fmla="*/ 556 h 721"/>
                <a:gd name="T14" fmla="*/ 215 w 902"/>
                <a:gd name="T15" fmla="*/ 525 h 721"/>
                <a:gd name="T16" fmla="*/ 217 w 902"/>
                <a:gd name="T17" fmla="*/ 523 h 721"/>
                <a:gd name="T18" fmla="*/ 502 w 902"/>
                <a:gd name="T19" fmla="*/ 240 h 721"/>
                <a:gd name="T20" fmla="*/ 557 w 902"/>
                <a:gd name="T21" fmla="*/ 35 h 721"/>
                <a:gd name="T22" fmla="*/ 442 w 902"/>
                <a:gd name="T23" fmla="*/ 150 h 721"/>
                <a:gd name="T24" fmla="*/ 182 w 902"/>
                <a:gd name="T25" fmla="*/ 503 h 721"/>
                <a:gd name="T26" fmla="*/ 211 w 902"/>
                <a:gd name="T27" fmla="*/ 489 h 721"/>
                <a:gd name="T28" fmla="*/ 421 w 902"/>
                <a:gd name="T29" fmla="*/ 171 h 721"/>
                <a:gd name="T30" fmla="*/ 887 w 902"/>
                <a:gd name="T31" fmla="*/ 210 h 721"/>
                <a:gd name="T32" fmla="*/ 645 w 902"/>
                <a:gd name="T33" fmla="*/ 98 h 721"/>
                <a:gd name="T34" fmla="*/ 647 w 902"/>
                <a:gd name="T35" fmla="*/ 90 h 721"/>
                <a:gd name="T36" fmla="*/ 645 w 902"/>
                <a:gd name="T37" fmla="*/ 81 h 721"/>
                <a:gd name="T38" fmla="*/ 565 w 902"/>
                <a:gd name="T39" fmla="*/ 2 h 721"/>
                <a:gd name="T40" fmla="*/ 557 w 902"/>
                <a:gd name="T41" fmla="*/ 0 h 721"/>
                <a:gd name="T42" fmla="*/ 548 w 902"/>
                <a:gd name="T43" fmla="*/ 2 h 721"/>
                <a:gd name="T44" fmla="*/ 447 w 902"/>
                <a:gd name="T45" fmla="*/ 19 h 721"/>
                <a:gd name="T46" fmla="*/ 439 w 902"/>
                <a:gd name="T47" fmla="*/ 15 h 721"/>
                <a:gd name="T48" fmla="*/ 431 w 902"/>
                <a:gd name="T49" fmla="*/ 16 h 721"/>
                <a:gd name="T50" fmla="*/ 305 w 902"/>
                <a:gd name="T51" fmla="*/ 139 h 721"/>
                <a:gd name="T52" fmla="*/ 301 w 902"/>
                <a:gd name="T53" fmla="*/ 146 h 721"/>
                <a:gd name="T54" fmla="*/ 302 w 902"/>
                <a:gd name="T55" fmla="*/ 155 h 721"/>
                <a:gd name="T56" fmla="*/ 307 w 902"/>
                <a:gd name="T57" fmla="*/ 162 h 721"/>
                <a:gd name="T58" fmla="*/ 316 w 902"/>
                <a:gd name="T59" fmla="*/ 165 h 721"/>
                <a:gd name="T60" fmla="*/ 325 w 902"/>
                <a:gd name="T61" fmla="*/ 162 h 721"/>
                <a:gd name="T62" fmla="*/ 467 w 902"/>
                <a:gd name="T63" fmla="*/ 83 h 721"/>
                <a:gd name="T64" fmla="*/ 12 w 902"/>
                <a:gd name="T65" fmla="*/ 210 h 721"/>
                <a:gd name="T66" fmla="*/ 4 w 902"/>
                <a:gd name="T67" fmla="*/ 214 h 721"/>
                <a:gd name="T68" fmla="*/ 1 w 902"/>
                <a:gd name="T69" fmla="*/ 221 h 721"/>
                <a:gd name="T70" fmla="*/ 1 w 902"/>
                <a:gd name="T71" fmla="*/ 709 h 721"/>
                <a:gd name="T72" fmla="*/ 4 w 902"/>
                <a:gd name="T73" fmla="*/ 716 h 721"/>
                <a:gd name="T74" fmla="*/ 12 w 902"/>
                <a:gd name="T75" fmla="*/ 721 h 721"/>
                <a:gd name="T76" fmla="*/ 890 w 902"/>
                <a:gd name="T77" fmla="*/ 721 h 721"/>
                <a:gd name="T78" fmla="*/ 898 w 902"/>
                <a:gd name="T79" fmla="*/ 716 h 721"/>
                <a:gd name="T80" fmla="*/ 902 w 902"/>
                <a:gd name="T81" fmla="*/ 709 h 721"/>
                <a:gd name="T82" fmla="*/ 902 w 902"/>
                <a:gd name="T83" fmla="*/ 221 h 721"/>
                <a:gd name="T84" fmla="*/ 898 w 902"/>
                <a:gd name="T85" fmla="*/ 214 h 721"/>
                <a:gd name="T86" fmla="*/ 890 w 902"/>
                <a:gd name="T87" fmla="*/ 21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2" h="721">
                  <a:moveTo>
                    <a:pt x="872" y="691"/>
                  </a:moveTo>
                  <a:lnTo>
                    <a:pt x="30" y="691"/>
                  </a:lnTo>
                  <a:lnTo>
                    <a:pt x="30" y="240"/>
                  </a:lnTo>
                  <a:lnTo>
                    <a:pt x="310" y="240"/>
                  </a:lnTo>
                  <a:lnTo>
                    <a:pt x="125" y="425"/>
                  </a:lnTo>
                  <a:lnTo>
                    <a:pt x="123" y="427"/>
                  </a:lnTo>
                  <a:lnTo>
                    <a:pt x="122" y="429"/>
                  </a:lnTo>
                  <a:lnTo>
                    <a:pt x="122" y="429"/>
                  </a:lnTo>
                  <a:lnTo>
                    <a:pt x="122" y="430"/>
                  </a:lnTo>
                  <a:lnTo>
                    <a:pt x="121" y="430"/>
                  </a:lnTo>
                  <a:lnTo>
                    <a:pt x="121" y="431"/>
                  </a:lnTo>
                  <a:lnTo>
                    <a:pt x="91" y="536"/>
                  </a:lnTo>
                  <a:lnTo>
                    <a:pt x="91" y="541"/>
                  </a:lnTo>
                  <a:lnTo>
                    <a:pt x="91" y="544"/>
                  </a:lnTo>
                  <a:lnTo>
                    <a:pt x="92" y="548"/>
                  </a:lnTo>
                  <a:lnTo>
                    <a:pt x="95" y="551"/>
                  </a:lnTo>
                  <a:lnTo>
                    <a:pt x="97" y="553"/>
                  </a:lnTo>
                  <a:lnTo>
                    <a:pt x="100" y="555"/>
                  </a:lnTo>
                  <a:lnTo>
                    <a:pt x="103" y="556"/>
                  </a:lnTo>
                  <a:lnTo>
                    <a:pt x="106" y="556"/>
                  </a:lnTo>
                  <a:lnTo>
                    <a:pt x="107" y="556"/>
                  </a:lnTo>
                  <a:lnTo>
                    <a:pt x="109" y="555"/>
                  </a:lnTo>
                  <a:lnTo>
                    <a:pt x="215" y="525"/>
                  </a:lnTo>
                  <a:lnTo>
                    <a:pt x="215" y="525"/>
                  </a:lnTo>
                  <a:lnTo>
                    <a:pt x="216" y="525"/>
                  </a:lnTo>
                  <a:lnTo>
                    <a:pt x="216" y="525"/>
                  </a:lnTo>
                  <a:lnTo>
                    <a:pt x="217" y="523"/>
                  </a:lnTo>
                  <a:lnTo>
                    <a:pt x="220" y="522"/>
                  </a:lnTo>
                  <a:lnTo>
                    <a:pt x="222" y="521"/>
                  </a:lnTo>
                  <a:lnTo>
                    <a:pt x="502" y="240"/>
                  </a:lnTo>
                  <a:lnTo>
                    <a:pt x="872" y="240"/>
                  </a:lnTo>
                  <a:lnTo>
                    <a:pt x="872" y="691"/>
                  </a:lnTo>
                  <a:close/>
                  <a:moveTo>
                    <a:pt x="557" y="35"/>
                  </a:moveTo>
                  <a:lnTo>
                    <a:pt x="611" y="90"/>
                  </a:lnTo>
                  <a:lnTo>
                    <a:pt x="496" y="203"/>
                  </a:lnTo>
                  <a:lnTo>
                    <a:pt x="442" y="150"/>
                  </a:lnTo>
                  <a:lnTo>
                    <a:pt x="557" y="35"/>
                  </a:lnTo>
                  <a:close/>
                  <a:moveTo>
                    <a:pt x="142" y="464"/>
                  </a:moveTo>
                  <a:lnTo>
                    <a:pt x="182" y="503"/>
                  </a:lnTo>
                  <a:lnTo>
                    <a:pt x="127" y="518"/>
                  </a:lnTo>
                  <a:lnTo>
                    <a:pt x="142" y="464"/>
                  </a:lnTo>
                  <a:close/>
                  <a:moveTo>
                    <a:pt x="211" y="489"/>
                  </a:moveTo>
                  <a:lnTo>
                    <a:pt x="156" y="436"/>
                  </a:lnTo>
                  <a:lnTo>
                    <a:pt x="357" y="235"/>
                  </a:lnTo>
                  <a:lnTo>
                    <a:pt x="421" y="171"/>
                  </a:lnTo>
                  <a:lnTo>
                    <a:pt x="476" y="225"/>
                  </a:lnTo>
                  <a:lnTo>
                    <a:pt x="211" y="489"/>
                  </a:lnTo>
                  <a:close/>
                  <a:moveTo>
                    <a:pt x="887" y="210"/>
                  </a:moveTo>
                  <a:lnTo>
                    <a:pt x="532" y="210"/>
                  </a:lnTo>
                  <a:lnTo>
                    <a:pt x="643" y="100"/>
                  </a:lnTo>
                  <a:lnTo>
                    <a:pt x="645" y="98"/>
                  </a:lnTo>
                  <a:lnTo>
                    <a:pt x="646" y="95"/>
                  </a:lnTo>
                  <a:lnTo>
                    <a:pt x="647" y="92"/>
                  </a:lnTo>
                  <a:lnTo>
                    <a:pt x="647" y="90"/>
                  </a:lnTo>
                  <a:lnTo>
                    <a:pt x="647" y="86"/>
                  </a:lnTo>
                  <a:lnTo>
                    <a:pt x="646" y="84"/>
                  </a:lnTo>
                  <a:lnTo>
                    <a:pt x="645" y="81"/>
                  </a:lnTo>
                  <a:lnTo>
                    <a:pt x="643" y="79"/>
                  </a:lnTo>
                  <a:lnTo>
                    <a:pt x="568" y="4"/>
                  </a:lnTo>
                  <a:lnTo>
                    <a:pt x="565" y="2"/>
                  </a:lnTo>
                  <a:lnTo>
                    <a:pt x="562" y="1"/>
                  </a:lnTo>
                  <a:lnTo>
                    <a:pt x="559" y="0"/>
                  </a:lnTo>
                  <a:lnTo>
                    <a:pt x="557" y="0"/>
                  </a:lnTo>
                  <a:lnTo>
                    <a:pt x="554" y="0"/>
                  </a:lnTo>
                  <a:lnTo>
                    <a:pt x="551" y="1"/>
                  </a:lnTo>
                  <a:lnTo>
                    <a:pt x="548" y="2"/>
                  </a:lnTo>
                  <a:lnTo>
                    <a:pt x="546" y="4"/>
                  </a:lnTo>
                  <a:lnTo>
                    <a:pt x="488" y="62"/>
                  </a:lnTo>
                  <a:lnTo>
                    <a:pt x="447" y="19"/>
                  </a:lnTo>
                  <a:lnTo>
                    <a:pt x="445" y="17"/>
                  </a:lnTo>
                  <a:lnTo>
                    <a:pt x="442" y="16"/>
                  </a:lnTo>
                  <a:lnTo>
                    <a:pt x="439" y="15"/>
                  </a:lnTo>
                  <a:lnTo>
                    <a:pt x="436" y="15"/>
                  </a:lnTo>
                  <a:lnTo>
                    <a:pt x="434" y="15"/>
                  </a:lnTo>
                  <a:lnTo>
                    <a:pt x="431" y="16"/>
                  </a:lnTo>
                  <a:lnTo>
                    <a:pt x="427" y="17"/>
                  </a:lnTo>
                  <a:lnTo>
                    <a:pt x="425" y="19"/>
                  </a:lnTo>
                  <a:lnTo>
                    <a:pt x="305" y="139"/>
                  </a:lnTo>
                  <a:lnTo>
                    <a:pt x="303" y="141"/>
                  </a:lnTo>
                  <a:lnTo>
                    <a:pt x="302" y="144"/>
                  </a:lnTo>
                  <a:lnTo>
                    <a:pt x="301" y="146"/>
                  </a:lnTo>
                  <a:lnTo>
                    <a:pt x="301" y="150"/>
                  </a:lnTo>
                  <a:lnTo>
                    <a:pt x="301" y="153"/>
                  </a:lnTo>
                  <a:lnTo>
                    <a:pt x="302" y="155"/>
                  </a:lnTo>
                  <a:lnTo>
                    <a:pt x="303" y="158"/>
                  </a:lnTo>
                  <a:lnTo>
                    <a:pt x="305" y="160"/>
                  </a:lnTo>
                  <a:lnTo>
                    <a:pt x="307" y="162"/>
                  </a:lnTo>
                  <a:lnTo>
                    <a:pt x="311" y="164"/>
                  </a:lnTo>
                  <a:lnTo>
                    <a:pt x="313" y="165"/>
                  </a:lnTo>
                  <a:lnTo>
                    <a:pt x="316" y="165"/>
                  </a:lnTo>
                  <a:lnTo>
                    <a:pt x="319" y="165"/>
                  </a:lnTo>
                  <a:lnTo>
                    <a:pt x="321" y="164"/>
                  </a:lnTo>
                  <a:lnTo>
                    <a:pt x="325" y="162"/>
                  </a:lnTo>
                  <a:lnTo>
                    <a:pt x="327" y="160"/>
                  </a:lnTo>
                  <a:lnTo>
                    <a:pt x="436" y="51"/>
                  </a:lnTo>
                  <a:lnTo>
                    <a:pt x="467" y="83"/>
                  </a:lnTo>
                  <a:lnTo>
                    <a:pt x="340" y="210"/>
                  </a:lnTo>
                  <a:lnTo>
                    <a:pt x="15" y="210"/>
                  </a:lnTo>
                  <a:lnTo>
                    <a:pt x="12" y="210"/>
                  </a:lnTo>
                  <a:lnTo>
                    <a:pt x="10" y="211"/>
                  </a:lnTo>
                  <a:lnTo>
                    <a:pt x="6" y="212"/>
                  </a:lnTo>
                  <a:lnTo>
                    <a:pt x="4" y="214"/>
                  </a:lnTo>
                  <a:lnTo>
                    <a:pt x="3" y="216"/>
                  </a:lnTo>
                  <a:lnTo>
                    <a:pt x="1" y="219"/>
                  </a:lnTo>
                  <a:lnTo>
                    <a:pt x="1" y="221"/>
                  </a:lnTo>
                  <a:lnTo>
                    <a:pt x="0" y="225"/>
                  </a:lnTo>
                  <a:lnTo>
                    <a:pt x="0" y="706"/>
                  </a:lnTo>
                  <a:lnTo>
                    <a:pt x="1" y="709"/>
                  </a:lnTo>
                  <a:lnTo>
                    <a:pt x="1" y="712"/>
                  </a:lnTo>
                  <a:lnTo>
                    <a:pt x="3" y="714"/>
                  </a:lnTo>
                  <a:lnTo>
                    <a:pt x="4" y="716"/>
                  </a:lnTo>
                  <a:lnTo>
                    <a:pt x="6" y="718"/>
                  </a:lnTo>
                  <a:lnTo>
                    <a:pt x="10" y="720"/>
                  </a:lnTo>
                  <a:lnTo>
                    <a:pt x="12" y="721"/>
                  </a:lnTo>
                  <a:lnTo>
                    <a:pt x="15" y="721"/>
                  </a:lnTo>
                  <a:lnTo>
                    <a:pt x="887" y="721"/>
                  </a:lnTo>
                  <a:lnTo>
                    <a:pt x="890" y="721"/>
                  </a:lnTo>
                  <a:lnTo>
                    <a:pt x="893" y="720"/>
                  </a:lnTo>
                  <a:lnTo>
                    <a:pt x="896" y="718"/>
                  </a:lnTo>
                  <a:lnTo>
                    <a:pt x="898" y="716"/>
                  </a:lnTo>
                  <a:lnTo>
                    <a:pt x="900" y="714"/>
                  </a:lnTo>
                  <a:lnTo>
                    <a:pt x="901" y="712"/>
                  </a:lnTo>
                  <a:lnTo>
                    <a:pt x="902" y="709"/>
                  </a:lnTo>
                  <a:lnTo>
                    <a:pt x="902" y="706"/>
                  </a:lnTo>
                  <a:lnTo>
                    <a:pt x="902" y="225"/>
                  </a:lnTo>
                  <a:lnTo>
                    <a:pt x="902" y="221"/>
                  </a:lnTo>
                  <a:lnTo>
                    <a:pt x="901" y="219"/>
                  </a:lnTo>
                  <a:lnTo>
                    <a:pt x="900" y="216"/>
                  </a:lnTo>
                  <a:lnTo>
                    <a:pt x="898" y="214"/>
                  </a:lnTo>
                  <a:lnTo>
                    <a:pt x="896" y="212"/>
                  </a:lnTo>
                  <a:lnTo>
                    <a:pt x="893" y="211"/>
                  </a:lnTo>
                  <a:lnTo>
                    <a:pt x="890" y="210"/>
                  </a:lnTo>
                  <a:lnTo>
                    <a:pt x="887" y="210"/>
                  </a:lnTo>
                  <a:lnTo>
                    <a:pt x="887" y="2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sp>
        <p:nvSpPr>
          <p:cNvPr id="61" name="Rectangle: Rounded Corners 60">
            <a:extLst>
              <a:ext uri="{FF2B5EF4-FFF2-40B4-BE49-F238E27FC236}">
                <a16:creationId xmlns:a16="http://schemas.microsoft.com/office/drawing/2014/main" id="{0E59D5D0-4B07-4A39-BCBD-0F2B830AF7F1}"/>
              </a:ext>
            </a:extLst>
          </p:cNvPr>
          <p:cNvSpPr/>
          <p:nvPr/>
        </p:nvSpPr>
        <p:spPr>
          <a:xfrm>
            <a:off x="6652341" y="3235381"/>
            <a:ext cx="2168131" cy="767042"/>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62" name="Oval 61">
            <a:extLst>
              <a:ext uri="{FF2B5EF4-FFF2-40B4-BE49-F238E27FC236}">
                <a16:creationId xmlns:a16="http://schemas.microsoft.com/office/drawing/2014/main" id="{68A83A65-1255-404B-BDE6-DEE924054DE7}"/>
              </a:ext>
            </a:extLst>
          </p:cNvPr>
          <p:cNvSpPr/>
          <p:nvPr/>
        </p:nvSpPr>
        <p:spPr>
          <a:xfrm>
            <a:off x="6710130" y="3421220"/>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63" name="TextBox 62">
            <a:extLst>
              <a:ext uri="{FF2B5EF4-FFF2-40B4-BE49-F238E27FC236}">
                <a16:creationId xmlns:a16="http://schemas.microsoft.com/office/drawing/2014/main" id="{74A7E3E9-620E-4570-8ED9-D6D8C15A27EA}"/>
              </a:ext>
            </a:extLst>
          </p:cNvPr>
          <p:cNvSpPr txBox="1"/>
          <p:nvPr/>
        </p:nvSpPr>
        <p:spPr>
          <a:xfrm>
            <a:off x="7219642" y="3453068"/>
            <a:ext cx="1557798" cy="323165"/>
          </a:xfrm>
          <a:prstGeom prst="rect">
            <a:avLst/>
          </a:prstGeom>
          <a:noFill/>
        </p:spPr>
        <p:txBody>
          <a:bodyPr wrap="square" lIns="0" tIns="0" rIns="0" bIns="0" rtlCol="0" anchor="ctr">
            <a:spAutoFit/>
          </a:bodyPr>
          <a:lstStyle/>
          <a:p>
            <a:r>
              <a:rPr lang="en-US" sz="1050" spc="-50" dirty="0">
                <a:latin typeface="+mj-lt"/>
                <a:cs typeface="Segoe UI Semilight" panose="020B0402040204020203" pitchFamily="34" charset="0"/>
              </a:rPr>
              <a:t>AI (Facial Recognition / </a:t>
            </a:r>
          </a:p>
          <a:p>
            <a:r>
              <a:rPr lang="en-US" sz="1050" spc="-50" dirty="0">
                <a:latin typeface="+mj-lt"/>
                <a:cs typeface="Segoe UI Semilight" panose="020B0402040204020203" pitchFamily="34" charset="0"/>
              </a:rPr>
              <a:t>Text Extraction)</a:t>
            </a:r>
          </a:p>
        </p:txBody>
      </p:sp>
      <p:grpSp>
        <p:nvGrpSpPr>
          <p:cNvPr id="64" name="Group 63">
            <a:extLst>
              <a:ext uri="{FF2B5EF4-FFF2-40B4-BE49-F238E27FC236}">
                <a16:creationId xmlns:a16="http://schemas.microsoft.com/office/drawing/2014/main" id="{582C67C1-B9A1-4A38-8CF9-C111C4DF4CD9}"/>
              </a:ext>
            </a:extLst>
          </p:cNvPr>
          <p:cNvGrpSpPr/>
          <p:nvPr/>
        </p:nvGrpSpPr>
        <p:grpSpPr>
          <a:xfrm>
            <a:off x="6799593" y="3512472"/>
            <a:ext cx="214688" cy="211110"/>
            <a:chOff x="8440585" y="4097673"/>
            <a:chExt cx="195171" cy="191918"/>
          </a:xfrm>
        </p:grpSpPr>
        <p:sp>
          <p:nvSpPr>
            <p:cNvPr id="65" name="Freeform 158">
              <a:extLst>
                <a:ext uri="{FF2B5EF4-FFF2-40B4-BE49-F238E27FC236}">
                  <a16:creationId xmlns:a16="http://schemas.microsoft.com/office/drawing/2014/main" id="{88BCD2B2-CE18-448B-8E01-23E5DF226E11}"/>
                </a:ext>
              </a:extLst>
            </p:cNvPr>
            <p:cNvSpPr>
              <a:spLocks/>
            </p:cNvSpPr>
            <p:nvPr/>
          </p:nvSpPr>
          <p:spPr bwMode="auto">
            <a:xfrm>
              <a:off x="8440585" y="4097673"/>
              <a:ext cx="146379" cy="133367"/>
            </a:xfrm>
            <a:custGeom>
              <a:avLst/>
              <a:gdLst>
                <a:gd name="T0" fmla="*/ 383 w 674"/>
                <a:gd name="T1" fmla="*/ 32 h 615"/>
                <a:gd name="T2" fmla="*/ 442 w 674"/>
                <a:gd name="T3" fmla="*/ 45 h 615"/>
                <a:gd name="T4" fmla="*/ 495 w 674"/>
                <a:gd name="T5" fmla="*/ 65 h 615"/>
                <a:gd name="T6" fmla="*/ 544 w 674"/>
                <a:gd name="T7" fmla="*/ 94 h 615"/>
                <a:gd name="T8" fmla="*/ 583 w 674"/>
                <a:gd name="T9" fmla="*/ 129 h 615"/>
                <a:gd name="T10" fmla="*/ 613 w 674"/>
                <a:gd name="T11" fmla="*/ 170 h 615"/>
                <a:gd name="T12" fmla="*/ 635 w 674"/>
                <a:gd name="T13" fmla="*/ 215 h 615"/>
                <a:gd name="T14" fmla="*/ 643 w 674"/>
                <a:gd name="T15" fmla="*/ 264 h 615"/>
                <a:gd name="T16" fmla="*/ 672 w 674"/>
                <a:gd name="T17" fmla="*/ 249 h 615"/>
                <a:gd name="T18" fmla="*/ 659 w 674"/>
                <a:gd name="T19" fmla="*/ 194 h 615"/>
                <a:gd name="T20" fmla="*/ 633 w 674"/>
                <a:gd name="T21" fmla="*/ 144 h 615"/>
                <a:gd name="T22" fmla="*/ 597 w 674"/>
                <a:gd name="T23" fmla="*/ 100 h 615"/>
                <a:gd name="T24" fmla="*/ 551 w 674"/>
                <a:gd name="T25" fmla="*/ 63 h 615"/>
                <a:gd name="T26" fmla="*/ 498 w 674"/>
                <a:gd name="T27" fmla="*/ 33 h 615"/>
                <a:gd name="T28" fmla="*/ 437 w 674"/>
                <a:gd name="T29" fmla="*/ 11 h 615"/>
                <a:gd name="T30" fmla="*/ 371 w 674"/>
                <a:gd name="T31" fmla="*/ 1 h 615"/>
                <a:gd name="T32" fmla="*/ 303 w 674"/>
                <a:gd name="T33" fmla="*/ 1 h 615"/>
                <a:gd name="T34" fmla="*/ 236 w 674"/>
                <a:gd name="T35" fmla="*/ 11 h 615"/>
                <a:gd name="T36" fmla="*/ 177 w 674"/>
                <a:gd name="T37" fmla="*/ 33 h 615"/>
                <a:gd name="T38" fmla="*/ 123 w 674"/>
                <a:gd name="T39" fmla="*/ 63 h 615"/>
                <a:gd name="T40" fmla="*/ 77 w 674"/>
                <a:gd name="T41" fmla="*/ 100 h 615"/>
                <a:gd name="T42" fmla="*/ 41 w 674"/>
                <a:gd name="T43" fmla="*/ 145 h 615"/>
                <a:gd name="T44" fmla="*/ 15 w 674"/>
                <a:gd name="T45" fmla="*/ 194 h 615"/>
                <a:gd name="T46" fmla="*/ 2 w 674"/>
                <a:gd name="T47" fmla="*/ 249 h 615"/>
                <a:gd name="T48" fmla="*/ 1 w 674"/>
                <a:gd name="T49" fmla="*/ 305 h 615"/>
                <a:gd name="T50" fmla="*/ 13 w 674"/>
                <a:gd name="T51" fmla="*/ 357 h 615"/>
                <a:gd name="T52" fmla="*/ 34 w 674"/>
                <a:gd name="T53" fmla="*/ 406 h 615"/>
                <a:gd name="T54" fmla="*/ 66 w 674"/>
                <a:gd name="T55" fmla="*/ 449 h 615"/>
                <a:gd name="T56" fmla="*/ 15 w 674"/>
                <a:gd name="T57" fmla="*/ 597 h 615"/>
                <a:gd name="T58" fmla="*/ 21 w 674"/>
                <a:gd name="T59" fmla="*/ 612 h 615"/>
                <a:gd name="T60" fmla="*/ 33 w 674"/>
                <a:gd name="T61" fmla="*/ 615 h 615"/>
                <a:gd name="T62" fmla="*/ 254 w 674"/>
                <a:gd name="T63" fmla="*/ 549 h 615"/>
                <a:gd name="T64" fmla="*/ 273 w 674"/>
                <a:gd name="T65" fmla="*/ 522 h 615"/>
                <a:gd name="T66" fmla="*/ 225 w 674"/>
                <a:gd name="T67" fmla="*/ 510 h 615"/>
                <a:gd name="T68" fmla="*/ 120 w 674"/>
                <a:gd name="T69" fmla="*/ 467 h 615"/>
                <a:gd name="T70" fmla="*/ 105 w 674"/>
                <a:gd name="T71" fmla="*/ 445 h 615"/>
                <a:gd name="T72" fmla="*/ 71 w 674"/>
                <a:gd name="T73" fmla="*/ 407 h 615"/>
                <a:gd name="T74" fmla="*/ 47 w 674"/>
                <a:gd name="T75" fmla="*/ 364 h 615"/>
                <a:gd name="T76" fmla="*/ 33 w 674"/>
                <a:gd name="T77" fmla="*/ 315 h 615"/>
                <a:gd name="T78" fmla="*/ 30 w 674"/>
                <a:gd name="T79" fmla="*/ 264 h 615"/>
                <a:gd name="T80" fmla="*/ 40 w 674"/>
                <a:gd name="T81" fmla="*/ 215 h 615"/>
                <a:gd name="T82" fmla="*/ 60 w 674"/>
                <a:gd name="T83" fmla="*/ 170 h 615"/>
                <a:gd name="T84" fmla="*/ 91 w 674"/>
                <a:gd name="T85" fmla="*/ 129 h 615"/>
                <a:gd name="T86" fmla="*/ 131 w 674"/>
                <a:gd name="T87" fmla="*/ 94 h 615"/>
                <a:gd name="T88" fmla="*/ 178 w 674"/>
                <a:gd name="T89" fmla="*/ 65 h 615"/>
                <a:gd name="T90" fmla="*/ 231 w 674"/>
                <a:gd name="T91" fmla="*/ 45 h 615"/>
                <a:gd name="T92" fmla="*/ 290 w 674"/>
                <a:gd name="T93" fmla="*/ 32 h 615"/>
                <a:gd name="T94" fmla="*/ 337 w 674"/>
                <a:gd name="T95" fmla="*/ 3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4" h="615">
                  <a:moveTo>
                    <a:pt x="337" y="30"/>
                  </a:moveTo>
                  <a:lnTo>
                    <a:pt x="353" y="30"/>
                  </a:lnTo>
                  <a:lnTo>
                    <a:pt x="368" y="31"/>
                  </a:lnTo>
                  <a:lnTo>
                    <a:pt x="383" y="32"/>
                  </a:lnTo>
                  <a:lnTo>
                    <a:pt x="399" y="34"/>
                  </a:lnTo>
                  <a:lnTo>
                    <a:pt x="413" y="37"/>
                  </a:lnTo>
                  <a:lnTo>
                    <a:pt x="428" y="40"/>
                  </a:lnTo>
                  <a:lnTo>
                    <a:pt x="442" y="45"/>
                  </a:lnTo>
                  <a:lnTo>
                    <a:pt x="456" y="49"/>
                  </a:lnTo>
                  <a:lnTo>
                    <a:pt x="470" y="54"/>
                  </a:lnTo>
                  <a:lnTo>
                    <a:pt x="483" y="60"/>
                  </a:lnTo>
                  <a:lnTo>
                    <a:pt x="495" y="65"/>
                  </a:lnTo>
                  <a:lnTo>
                    <a:pt x="508" y="71"/>
                  </a:lnTo>
                  <a:lnTo>
                    <a:pt x="520" y="79"/>
                  </a:lnTo>
                  <a:lnTo>
                    <a:pt x="532" y="86"/>
                  </a:lnTo>
                  <a:lnTo>
                    <a:pt x="544" y="94"/>
                  </a:lnTo>
                  <a:lnTo>
                    <a:pt x="554" y="102"/>
                  </a:lnTo>
                  <a:lnTo>
                    <a:pt x="564" y="111"/>
                  </a:lnTo>
                  <a:lnTo>
                    <a:pt x="574" y="120"/>
                  </a:lnTo>
                  <a:lnTo>
                    <a:pt x="583" y="129"/>
                  </a:lnTo>
                  <a:lnTo>
                    <a:pt x="592" y="139"/>
                  </a:lnTo>
                  <a:lnTo>
                    <a:pt x="599" y="148"/>
                  </a:lnTo>
                  <a:lnTo>
                    <a:pt x="607" y="159"/>
                  </a:lnTo>
                  <a:lnTo>
                    <a:pt x="613" y="170"/>
                  </a:lnTo>
                  <a:lnTo>
                    <a:pt x="620" y="181"/>
                  </a:lnTo>
                  <a:lnTo>
                    <a:pt x="625" y="192"/>
                  </a:lnTo>
                  <a:lnTo>
                    <a:pt x="630" y="203"/>
                  </a:lnTo>
                  <a:lnTo>
                    <a:pt x="635" y="215"/>
                  </a:lnTo>
                  <a:lnTo>
                    <a:pt x="638" y="228"/>
                  </a:lnTo>
                  <a:lnTo>
                    <a:pt x="640" y="239"/>
                  </a:lnTo>
                  <a:lnTo>
                    <a:pt x="642" y="251"/>
                  </a:lnTo>
                  <a:lnTo>
                    <a:pt x="643" y="264"/>
                  </a:lnTo>
                  <a:lnTo>
                    <a:pt x="644" y="277"/>
                  </a:lnTo>
                  <a:lnTo>
                    <a:pt x="674" y="277"/>
                  </a:lnTo>
                  <a:lnTo>
                    <a:pt x="673" y="263"/>
                  </a:lnTo>
                  <a:lnTo>
                    <a:pt x="672" y="249"/>
                  </a:lnTo>
                  <a:lnTo>
                    <a:pt x="670" y="235"/>
                  </a:lnTo>
                  <a:lnTo>
                    <a:pt x="667" y="221"/>
                  </a:lnTo>
                  <a:lnTo>
                    <a:pt x="663" y="207"/>
                  </a:lnTo>
                  <a:lnTo>
                    <a:pt x="659" y="194"/>
                  </a:lnTo>
                  <a:lnTo>
                    <a:pt x="654" y="182"/>
                  </a:lnTo>
                  <a:lnTo>
                    <a:pt x="647" y="169"/>
                  </a:lnTo>
                  <a:lnTo>
                    <a:pt x="641" y="157"/>
                  </a:lnTo>
                  <a:lnTo>
                    <a:pt x="633" y="144"/>
                  </a:lnTo>
                  <a:lnTo>
                    <a:pt x="625" y="133"/>
                  </a:lnTo>
                  <a:lnTo>
                    <a:pt x="616" y="122"/>
                  </a:lnTo>
                  <a:lnTo>
                    <a:pt x="607" y="111"/>
                  </a:lnTo>
                  <a:lnTo>
                    <a:pt x="597" y="100"/>
                  </a:lnTo>
                  <a:lnTo>
                    <a:pt x="586" y="91"/>
                  </a:lnTo>
                  <a:lnTo>
                    <a:pt x="575" y="81"/>
                  </a:lnTo>
                  <a:lnTo>
                    <a:pt x="563" y="71"/>
                  </a:lnTo>
                  <a:lnTo>
                    <a:pt x="551" y="63"/>
                  </a:lnTo>
                  <a:lnTo>
                    <a:pt x="538" y="54"/>
                  </a:lnTo>
                  <a:lnTo>
                    <a:pt x="525" y="47"/>
                  </a:lnTo>
                  <a:lnTo>
                    <a:pt x="511" y="39"/>
                  </a:lnTo>
                  <a:lnTo>
                    <a:pt x="498" y="33"/>
                  </a:lnTo>
                  <a:lnTo>
                    <a:pt x="483" y="26"/>
                  </a:lnTo>
                  <a:lnTo>
                    <a:pt x="468" y="21"/>
                  </a:lnTo>
                  <a:lnTo>
                    <a:pt x="453" y="16"/>
                  </a:lnTo>
                  <a:lnTo>
                    <a:pt x="437" y="11"/>
                  </a:lnTo>
                  <a:lnTo>
                    <a:pt x="421" y="8"/>
                  </a:lnTo>
                  <a:lnTo>
                    <a:pt x="404" y="5"/>
                  </a:lnTo>
                  <a:lnTo>
                    <a:pt x="388" y="3"/>
                  </a:lnTo>
                  <a:lnTo>
                    <a:pt x="371" y="1"/>
                  </a:lnTo>
                  <a:lnTo>
                    <a:pt x="354" y="0"/>
                  </a:lnTo>
                  <a:lnTo>
                    <a:pt x="337" y="0"/>
                  </a:lnTo>
                  <a:lnTo>
                    <a:pt x="320" y="0"/>
                  </a:lnTo>
                  <a:lnTo>
                    <a:pt x="303" y="1"/>
                  </a:lnTo>
                  <a:lnTo>
                    <a:pt x="286" y="3"/>
                  </a:lnTo>
                  <a:lnTo>
                    <a:pt x="269" y="5"/>
                  </a:lnTo>
                  <a:lnTo>
                    <a:pt x="253" y="8"/>
                  </a:lnTo>
                  <a:lnTo>
                    <a:pt x="236" y="11"/>
                  </a:lnTo>
                  <a:lnTo>
                    <a:pt x="221" y="16"/>
                  </a:lnTo>
                  <a:lnTo>
                    <a:pt x="205" y="21"/>
                  </a:lnTo>
                  <a:lnTo>
                    <a:pt x="190" y="26"/>
                  </a:lnTo>
                  <a:lnTo>
                    <a:pt x="177" y="33"/>
                  </a:lnTo>
                  <a:lnTo>
                    <a:pt x="163" y="39"/>
                  </a:lnTo>
                  <a:lnTo>
                    <a:pt x="149" y="47"/>
                  </a:lnTo>
                  <a:lnTo>
                    <a:pt x="136" y="54"/>
                  </a:lnTo>
                  <a:lnTo>
                    <a:pt x="123" y="63"/>
                  </a:lnTo>
                  <a:lnTo>
                    <a:pt x="110" y="71"/>
                  </a:lnTo>
                  <a:lnTo>
                    <a:pt x="98" y="81"/>
                  </a:lnTo>
                  <a:lnTo>
                    <a:pt x="88" y="91"/>
                  </a:lnTo>
                  <a:lnTo>
                    <a:pt x="77" y="100"/>
                  </a:lnTo>
                  <a:lnTo>
                    <a:pt x="67" y="111"/>
                  </a:lnTo>
                  <a:lnTo>
                    <a:pt x="58" y="122"/>
                  </a:lnTo>
                  <a:lnTo>
                    <a:pt x="49" y="133"/>
                  </a:lnTo>
                  <a:lnTo>
                    <a:pt x="41" y="145"/>
                  </a:lnTo>
                  <a:lnTo>
                    <a:pt x="33" y="157"/>
                  </a:lnTo>
                  <a:lnTo>
                    <a:pt x="27" y="169"/>
                  </a:lnTo>
                  <a:lnTo>
                    <a:pt x="20" y="182"/>
                  </a:lnTo>
                  <a:lnTo>
                    <a:pt x="15" y="194"/>
                  </a:lnTo>
                  <a:lnTo>
                    <a:pt x="11" y="207"/>
                  </a:lnTo>
                  <a:lnTo>
                    <a:pt x="6" y="221"/>
                  </a:lnTo>
                  <a:lnTo>
                    <a:pt x="4" y="235"/>
                  </a:lnTo>
                  <a:lnTo>
                    <a:pt x="2" y="249"/>
                  </a:lnTo>
                  <a:lnTo>
                    <a:pt x="0" y="263"/>
                  </a:lnTo>
                  <a:lnTo>
                    <a:pt x="0" y="277"/>
                  </a:lnTo>
                  <a:lnTo>
                    <a:pt x="0" y="291"/>
                  </a:lnTo>
                  <a:lnTo>
                    <a:pt x="1" y="305"/>
                  </a:lnTo>
                  <a:lnTo>
                    <a:pt x="3" y="319"/>
                  </a:lnTo>
                  <a:lnTo>
                    <a:pt x="5" y="331"/>
                  </a:lnTo>
                  <a:lnTo>
                    <a:pt x="9" y="344"/>
                  </a:lnTo>
                  <a:lnTo>
                    <a:pt x="13" y="357"/>
                  </a:lnTo>
                  <a:lnTo>
                    <a:pt x="17" y="370"/>
                  </a:lnTo>
                  <a:lnTo>
                    <a:pt x="22" y="383"/>
                  </a:lnTo>
                  <a:lnTo>
                    <a:pt x="28" y="395"/>
                  </a:lnTo>
                  <a:lnTo>
                    <a:pt x="34" y="406"/>
                  </a:lnTo>
                  <a:lnTo>
                    <a:pt x="42" y="417"/>
                  </a:lnTo>
                  <a:lnTo>
                    <a:pt x="49" y="429"/>
                  </a:lnTo>
                  <a:lnTo>
                    <a:pt x="58" y="440"/>
                  </a:lnTo>
                  <a:lnTo>
                    <a:pt x="66" y="449"/>
                  </a:lnTo>
                  <a:lnTo>
                    <a:pt x="76" y="459"/>
                  </a:lnTo>
                  <a:lnTo>
                    <a:pt x="86" y="468"/>
                  </a:lnTo>
                  <a:lnTo>
                    <a:pt x="17" y="593"/>
                  </a:lnTo>
                  <a:lnTo>
                    <a:pt x="15" y="597"/>
                  </a:lnTo>
                  <a:lnTo>
                    <a:pt x="15" y="601"/>
                  </a:lnTo>
                  <a:lnTo>
                    <a:pt x="16" y="606"/>
                  </a:lnTo>
                  <a:lnTo>
                    <a:pt x="18" y="610"/>
                  </a:lnTo>
                  <a:lnTo>
                    <a:pt x="21" y="612"/>
                  </a:lnTo>
                  <a:lnTo>
                    <a:pt x="24" y="614"/>
                  </a:lnTo>
                  <a:lnTo>
                    <a:pt x="27" y="615"/>
                  </a:lnTo>
                  <a:lnTo>
                    <a:pt x="30" y="615"/>
                  </a:lnTo>
                  <a:lnTo>
                    <a:pt x="33" y="615"/>
                  </a:lnTo>
                  <a:lnTo>
                    <a:pt x="35" y="614"/>
                  </a:lnTo>
                  <a:lnTo>
                    <a:pt x="226" y="540"/>
                  </a:lnTo>
                  <a:lnTo>
                    <a:pt x="239" y="544"/>
                  </a:lnTo>
                  <a:lnTo>
                    <a:pt x="254" y="549"/>
                  </a:lnTo>
                  <a:lnTo>
                    <a:pt x="269" y="552"/>
                  </a:lnTo>
                  <a:lnTo>
                    <a:pt x="284" y="555"/>
                  </a:lnTo>
                  <a:lnTo>
                    <a:pt x="288" y="525"/>
                  </a:lnTo>
                  <a:lnTo>
                    <a:pt x="273" y="522"/>
                  </a:lnTo>
                  <a:lnTo>
                    <a:pt x="257" y="519"/>
                  </a:lnTo>
                  <a:lnTo>
                    <a:pt x="242" y="514"/>
                  </a:lnTo>
                  <a:lnTo>
                    <a:pt x="230" y="510"/>
                  </a:lnTo>
                  <a:lnTo>
                    <a:pt x="225" y="510"/>
                  </a:lnTo>
                  <a:lnTo>
                    <a:pt x="219" y="511"/>
                  </a:lnTo>
                  <a:lnTo>
                    <a:pt x="63" y="571"/>
                  </a:lnTo>
                  <a:lnTo>
                    <a:pt x="119" y="472"/>
                  </a:lnTo>
                  <a:lnTo>
                    <a:pt x="120" y="467"/>
                  </a:lnTo>
                  <a:lnTo>
                    <a:pt x="120" y="462"/>
                  </a:lnTo>
                  <a:lnTo>
                    <a:pt x="118" y="457"/>
                  </a:lnTo>
                  <a:lnTo>
                    <a:pt x="114" y="453"/>
                  </a:lnTo>
                  <a:lnTo>
                    <a:pt x="105" y="445"/>
                  </a:lnTo>
                  <a:lnTo>
                    <a:pt x="95" y="436"/>
                  </a:lnTo>
                  <a:lnTo>
                    <a:pt x="87" y="427"/>
                  </a:lnTo>
                  <a:lnTo>
                    <a:pt x="78" y="417"/>
                  </a:lnTo>
                  <a:lnTo>
                    <a:pt x="71" y="407"/>
                  </a:lnTo>
                  <a:lnTo>
                    <a:pt x="64" y="397"/>
                  </a:lnTo>
                  <a:lnTo>
                    <a:pt x="58" y="386"/>
                  </a:lnTo>
                  <a:lnTo>
                    <a:pt x="51" y="375"/>
                  </a:lnTo>
                  <a:lnTo>
                    <a:pt x="47" y="364"/>
                  </a:lnTo>
                  <a:lnTo>
                    <a:pt x="43" y="352"/>
                  </a:lnTo>
                  <a:lnTo>
                    <a:pt x="39" y="340"/>
                  </a:lnTo>
                  <a:lnTo>
                    <a:pt x="35" y="328"/>
                  </a:lnTo>
                  <a:lnTo>
                    <a:pt x="33" y="315"/>
                  </a:lnTo>
                  <a:lnTo>
                    <a:pt x="31" y="303"/>
                  </a:lnTo>
                  <a:lnTo>
                    <a:pt x="30" y="290"/>
                  </a:lnTo>
                  <a:lnTo>
                    <a:pt x="30" y="277"/>
                  </a:lnTo>
                  <a:lnTo>
                    <a:pt x="30" y="264"/>
                  </a:lnTo>
                  <a:lnTo>
                    <a:pt x="32" y="251"/>
                  </a:lnTo>
                  <a:lnTo>
                    <a:pt x="33" y="239"/>
                  </a:lnTo>
                  <a:lnTo>
                    <a:pt x="36" y="227"/>
                  </a:lnTo>
                  <a:lnTo>
                    <a:pt x="40" y="215"/>
                  </a:lnTo>
                  <a:lnTo>
                    <a:pt x="44" y="203"/>
                  </a:lnTo>
                  <a:lnTo>
                    <a:pt x="48" y="192"/>
                  </a:lnTo>
                  <a:lnTo>
                    <a:pt x="55" y="181"/>
                  </a:lnTo>
                  <a:lnTo>
                    <a:pt x="60" y="170"/>
                  </a:lnTo>
                  <a:lnTo>
                    <a:pt x="67" y="159"/>
                  </a:lnTo>
                  <a:lnTo>
                    <a:pt x="75" y="148"/>
                  </a:lnTo>
                  <a:lnTo>
                    <a:pt x="82" y="139"/>
                  </a:lnTo>
                  <a:lnTo>
                    <a:pt x="91" y="129"/>
                  </a:lnTo>
                  <a:lnTo>
                    <a:pt x="101" y="120"/>
                  </a:lnTo>
                  <a:lnTo>
                    <a:pt x="110" y="111"/>
                  </a:lnTo>
                  <a:lnTo>
                    <a:pt x="120" y="102"/>
                  </a:lnTo>
                  <a:lnTo>
                    <a:pt x="131" y="94"/>
                  </a:lnTo>
                  <a:lnTo>
                    <a:pt x="142" y="86"/>
                  </a:lnTo>
                  <a:lnTo>
                    <a:pt x="153" y="79"/>
                  </a:lnTo>
                  <a:lnTo>
                    <a:pt x="166" y="71"/>
                  </a:lnTo>
                  <a:lnTo>
                    <a:pt x="178" y="65"/>
                  </a:lnTo>
                  <a:lnTo>
                    <a:pt x="190" y="60"/>
                  </a:lnTo>
                  <a:lnTo>
                    <a:pt x="204" y="54"/>
                  </a:lnTo>
                  <a:lnTo>
                    <a:pt x="217" y="49"/>
                  </a:lnTo>
                  <a:lnTo>
                    <a:pt x="231" y="45"/>
                  </a:lnTo>
                  <a:lnTo>
                    <a:pt x="246" y="40"/>
                  </a:lnTo>
                  <a:lnTo>
                    <a:pt x="260" y="37"/>
                  </a:lnTo>
                  <a:lnTo>
                    <a:pt x="275" y="34"/>
                  </a:lnTo>
                  <a:lnTo>
                    <a:pt x="290" y="32"/>
                  </a:lnTo>
                  <a:lnTo>
                    <a:pt x="306" y="31"/>
                  </a:lnTo>
                  <a:lnTo>
                    <a:pt x="321" y="30"/>
                  </a:lnTo>
                  <a:lnTo>
                    <a:pt x="337" y="30"/>
                  </a:lnTo>
                  <a:lnTo>
                    <a:pt x="337"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66" name="Freeform 159">
              <a:extLst>
                <a:ext uri="{FF2B5EF4-FFF2-40B4-BE49-F238E27FC236}">
                  <a16:creationId xmlns:a16="http://schemas.microsoft.com/office/drawing/2014/main" id="{E441D99A-FC27-4E14-9EE2-6E40DF7461F3}"/>
                </a:ext>
              </a:extLst>
            </p:cNvPr>
            <p:cNvSpPr>
              <a:spLocks noEditPoints="1"/>
            </p:cNvSpPr>
            <p:nvPr/>
          </p:nvSpPr>
          <p:spPr bwMode="auto">
            <a:xfrm>
              <a:off x="8514316" y="4174657"/>
              <a:ext cx="121440" cy="114934"/>
            </a:xfrm>
            <a:custGeom>
              <a:avLst/>
              <a:gdLst>
                <a:gd name="T0" fmla="*/ 377 w 560"/>
                <a:gd name="T1" fmla="*/ 437 h 527"/>
                <a:gd name="T2" fmla="*/ 336 w 560"/>
                <a:gd name="T3" fmla="*/ 451 h 527"/>
                <a:gd name="T4" fmla="*/ 285 w 560"/>
                <a:gd name="T5" fmla="*/ 459 h 527"/>
                <a:gd name="T6" fmla="*/ 248 w 560"/>
                <a:gd name="T7" fmla="*/ 458 h 527"/>
                <a:gd name="T8" fmla="*/ 179 w 560"/>
                <a:gd name="T9" fmla="*/ 442 h 527"/>
                <a:gd name="T10" fmla="*/ 102 w 560"/>
                <a:gd name="T11" fmla="*/ 395 h 527"/>
                <a:gd name="T12" fmla="*/ 59 w 560"/>
                <a:gd name="T13" fmla="*/ 345 h 527"/>
                <a:gd name="T14" fmla="*/ 41 w 560"/>
                <a:gd name="T15" fmla="*/ 306 h 527"/>
                <a:gd name="T16" fmla="*/ 31 w 560"/>
                <a:gd name="T17" fmla="*/ 265 h 527"/>
                <a:gd name="T18" fmla="*/ 31 w 560"/>
                <a:gd name="T19" fmla="*/ 221 h 527"/>
                <a:gd name="T20" fmla="*/ 41 w 560"/>
                <a:gd name="T21" fmla="*/ 180 h 527"/>
                <a:gd name="T22" fmla="*/ 60 w 560"/>
                <a:gd name="T23" fmla="*/ 143 h 527"/>
                <a:gd name="T24" fmla="*/ 104 w 560"/>
                <a:gd name="T25" fmla="*/ 93 h 527"/>
                <a:gd name="T26" fmla="*/ 183 w 560"/>
                <a:gd name="T27" fmla="*/ 47 h 527"/>
                <a:gd name="T28" fmla="*/ 255 w 560"/>
                <a:gd name="T29" fmla="*/ 31 h 527"/>
                <a:gd name="T30" fmla="*/ 305 w 560"/>
                <a:gd name="T31" fmla="*/ 31 h 527"/>
                <a:gd name="T32" fmla="*/ 376 w 560"/>
                <a:gd name="T33" fmla="*/ 47 h 527"/>
                <a:gd name="T34" fmla="*/ 456 w 560"/>
                <a:gd name="T35" fmla="*/ 93 h 527"/>
                <a:gd name="T36" fmla="*/ 499 w 560"/>
                <a:gd name="T37" fmla="*/ 143 h 527"/>
                <a:gd name="T38" fmla="*/ 518 w 560"/>
                <a:gd name="T39" fmla="*/ 180 h 527"/>
                <a:gd name="T40" fmla="*/ 529 w 560"/>
                <a:gd name="T41" fmla="*/ 221 h 527"/>
                <a:gd name="T42" fmla="*/ 529 w 560"/>
                <a:gd name="T43" fmla="*/ 262 h 527"/>
                <a:gd name="T44" fmla="*/ 520 w 560"/>
                <a:gd name="T45" fmla="*/ 301 h 527"/>
                <a:gd name="T46" fmla="*/ 502 w 560"/>
                <a:gd name="T47" fmla="*/ 336 h 527"/>
                <a:gd name="T48" fmla="*/ 476 w 560"/>
                <a:gd name="T49" fmla="*/ 367 h 527"/>
                <a:gd name="T50" fmla="*/ 455 w 560"/>
                <a:gd name="T51" fmla="*/ 391 h 527"/>
                <a:gd name="T52" fmla="*/ 386 w 560"/>
                <a:gd name="T53" fmla="*/ 437 h 527"/>
                <a:gd name="T54" fmla="*/ 512 w 560"/>
                <a:gd name="T55" fmla="*/ 373 h 527"/>
                <a:gd name="T56" fmla="*/ 536 w 560"/>
                <a:gd name="T57" fmla="*/ 336 h 527"/>
                <a:gd name="T58" fmla="*/ 552 w 560"/>
                <a:gd name="T59" fmla="*/ 297 h 527"/>
                <a:gd name="T60" fmla="*/ 560 w 560"/>
                <a:gd name="T61" fmla="*/ 254 h 527"/>
                <a:gd name="T62" fmla="*/ 557 w 560"/>
                <a:gd name="T63" fmla="*/ 206 h 527"/>
                <a:gd name="T64" fmla="*/ 543 w 560"/>
                <a:gd name="T65" fmla="*/ 160 h 527"/>
                <a:gd name="T66" fmla="*/ 519 w 560"/>
                <a:gd name="T67" fmla="*/ 118 h 527"/>
                <a:gd name="T68" fmla="*/ 486 w 560"/>
                <a:gd name="T69" fmla="*/ 81 h 527"/>
                <a:gd name="T70" fmla="*/ 447 w 560"/>
                <a:gd name="T71" fmla="*/ 48 h 527"/>
                <a:gd name="T72" fmla="*/ 401 w 560"/>
                <a:gd name="T73" fmla="*/ 24 h 527"/>
                <a:gd name="T74" fmla="*/ 349 w 560"/>
                <a:gd name="T75" fmla="*/ 8 h 527"/>
                <a:gd name="T76" fmla="*/ 295 w 560"/>
                <a:gd name="T77" fmla="*/ 0 h 527"/>
                <a:gd name="T78" fmla="*/ 238 w 560"/>
                <a:gd name="T79" fmla="*/ 2 h 527"/>
                <a:gd name="T80" fmla="*/ 184 w 560"/>
                <a:gd name="T81" fmla="*/ 15 h 527"/>
                <a:gd name="T82" fmla="*/ 136 w 560"/>
                <a:gd name="T83" fmla="*/ 36 h 527"/>
                <a:gd name="T84" fmla="*/ 92 w 560"/>
                <a:gd name="T85" fmla="*/ 63 h 527"/>
                <a:gd name="T86" fmla="*/ 56 w 560"/>
                <a:gd name="T87" fmla="*/ 99 h 527"/>
                <a:gd name="T88" fmla="*/ 28 w 560"/>
                <a:gd name="T89" fmla="*/ 138 h 527"/>
                <a:gd name="T90" fmla="*/ 9 w 560"/>
                <a:gd name="T91" fmla="*/ 182 h 527"/>
                <a:gd name="T92" fmla="*/ 0 w 560"/>
                <a:gd name="T93" fmla="*/ 230 h 527"/>
                <a:gd name="T94" fmla="*/ 4 w 560"/>
                <a:gd name="T95" fmla="*/ 280 h 527"/>
                <a:gd name="T96" fmla="*/ 16 w 560"/>
                <a:gd name="T97" fmla="*/ 327 h 527"/>
                <a:gd name="T98" fmla="*/ 40 w 560"/>
                <a:gd name="T99" fmla="*/ 369 h 527"/>
                <a:gd name="T100" fmla="*/ 72 w 560"/>
                <a:gd name="T101" fmla="*/ 407 h 527"/>
                <a:gd name="T102" fmla="*/ 111 w 560"/>
                <a:gd name="T103" fmla="*/ 439 h 527"/>
                <a:gd name="T104" fmla="*/ 155 w 560"/>
                <a:gd name="T105" fmla="*/ 465 h 527"/>
                <a:gd name="T106" fmla="*/ 205 w 560"/>
                <a:gd name="T107" fmla="*/ 482 h 527"/>
                <a:gd name="T108" fmla="*/ 258 w 560"/>
                <a:gd name="T109" fmla="*/ 489 h 527"/>
                <a:gd name="T110" fmla="*/ 300 w 560"/>
                <a:gd name="T111" fmla="*/ 488 h 527"/>
                <a:gd name="T112" fmla="*/ 353 w 560"/>
                <a:gd name="T113" fmla="*/ 478 h 527"/>
                <a:gd name="T114" fmla="*/ 527 w 560"/>
                <a:gd name="T115" fmla="*/ 526 h 527"/>
                <a:gd name="T116" fmla="*/ 539 w 560"/>
                <a:gd name="T117" fmla="*/ 524 h 527"/>
                <a:gd name="T118" fmla="*/ 545 w 560"/>
                <a:gd name="T119" fmla="*/ 50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0" h="527">
                  <a:moveTo>
                    <a:pt x="386" y="437"/>
                  </a:moveTo>
                  <a:lnTo>
                    <a:pt x="382" y="437"/>
                  </a:lnTo>
                  <a:lnTo>
                    <a:pt x="380" y="436"/>
                  </a:lnTo>
                  <a:lnTo>
                    <a:pt x="377" y="437"/>
                  </a:lnTo>
                  <a:lnTo>
                    <a:pt x="374" y="438"/>
                  </a:lnTo>
                  <a:lnTo>
                    <a:pt x="362" y="442"/>
                  </a:lnTo>
                  <a:lnTo>
                    <a:pt x="349" y="447"/>
                  </a:lnTo>
                  <a:lnTo>
                    <a:pt x="336" y="451"/>
                  </a:lnTo>
                  <a:lnTo>
                    <a:pt x="323" y="454"/>
                  </a:lnTo>
                  <a:lnTo>
                    <a:pt x="311" y="456"/>
                  </a:lnTo>
                  <a:lnTo>
                    <a:pt x="298" y="458"/>
                  </a:lnTo>
                  <a:lnTo>
                    <a:pt x="285" y="459"/>
                  </a:lnTo>
                  <a:lnTo>
                    <a:pt x="272" y="459"/>
                  </a:lnTo>
                  <a:lnTo>
                    <a:pt x="272" y="459"/>
                  </a:lnTo>
                  <a:lnTo>
                    <a:pt x="259" y="459"/>
                  </a:lnTo>
                  <a:lnTo>
                    <a:pt x="248" y="458"/>
                  </a:lnTo>
                  <a:lnTo>
                    <a:pt x="236" y="457"/>
                  </a:lnTo>
                  <a:lnTo>
                    <a:pt x="224" y="455"/>
                  </a:lnTo>
                  <a:lnTo>
                    <a:pt x="200" y="450"/>
                  </a:lnTo>
                  <a:lnTo>
                    <a:pt x="179" y="442"/>
                  </a:lnTo>
                  <a:lnTo>
                    <a:pt x="158" y="433"/>
                  </a:lnTo>
                  <a:lnTo>
                    <a:pt x="137" y="422"/>
                  </a:lnTo>
                  <a:lnTo>
                    <a:pt x="119" y="409"/>
                  </a:lnTo>
                  <a:lnTo>
                    <a:pt x="102" y="395"/>
                  </a:lnTo>
                  <a:lnTo>
                    <a:pt x="86" y="379"/>
                  </a:lnTo>
                  <a:lnTo>
                    <a:pt x="72" y="363"/>
                  </a:lnTo>
                  <a:lnTo>
                    <a:pt x="66" y="353"/>
                  </a:lnTo>
                  <a:lnTo>
                    <a:pt x="59" y="345"/>
                  </a:lnTo>
                  <a:lnTo>
                    <a:pt x="54" y="335"/>
                  </a:lnTo>
                  <a:lnTo>
                    <a:pt x="50" y="326"/>
                  </a:lnTo>
                  <a:lnTo>
                    <a:pt x="45" y="316"/>
                  </a:lnTo>
                  <a:lnTo>
                    <a:pt x="41" y="306"/>
                  </a:lnTo>
                  <a:lnTo>
                    <a:pt x="38" y="296"/>
                  </a:lnTo>
                  <a:lnTo>
                    <a:pt x="35" y="285"/>
                  </a:lnTo>
                  <a:lnTo>
                    <a:pt x="32" y="275"/>
                  </a:lnTo>
                  <a:lnTo>
                    <a:pt x="31" y="265"/>
                  </a:lnTo>
                  <a:lnTo>
                    <a:pt x="30" y="254"/>
                  </a:lnTo>
                  <a:lnTo>
                    <a:pt x="30" y="242"/>
                  </a:lnTo>
                  <a:lnTo>
                    <a:pt x="30" y="231"/>
                  </a:lnTo>
                  <a:lnTo>
                    <a:pt x="31" y="221"/>
                  </a:lnTo>
                  <a:lnTo>
                    <a:pt x="32" y="211"/>
                  </a:lnTo>
                  <a:lnTo>
                    <a:pt x="35" y="200"/>
                  </a:lnTo>
                  <a:lnTo>
                    <a:pt x="38" y="190"/>
                  </a:lnTo>
                  <a:lnTo>
                    <a:pt x="41" y="180"/>
                  </a:lnTo>
                  <a:lnTo>
                    <a:pt x="45" y="170"/>
                  </a:lnTo>
                  <a:lnTo>
                    <a:pt x="50" y="161"/>
                  </a:lnTo>
                  <a:lnTo>
                    <a:pt x="55" y="151"/>
                  </a:lnTo>
                  <a:lnTo>
                    <a:pt x="60" y="143"/>
                  </a:lnTo>
                  <a:lnTo>
                    <a:pt x="67" y="133"/>
                  </a:lnTo>
                  <a:lnTo>
                    <a:pt x="73" y="124"/>
                  </a:lnTo>
                  <a:lnTo>
                    <a:pt x="88" y="108"/>
                  </a:lnTo>
                  <a:lnTo>
                    <a:pt x="104" y="93"/>
                  </a:lnTo>
                  <a:lnTo>
                    <a:pt x="122" y="79"/>
                  </a:lnTo>
                  <a:lnTo>
                    <a:pt x="142" y="67"/>
                  </a:lnTo>
                  <a:lnTo>
                    <a:pt x="162" y="56"/>
                  </a:lnTo>
                  <a:lnTo>
                    <a:pt x="183" y="47"/>
                  </a:lnTo>
                  <a:lnTo>
                    <a:pt x="207" y="40"/>
                  </a:lnTo>
                  <a:lnTo>
                    <a:pt x="230" y="35"/>
                  </a:lnTo>
                  <a:lnTo>
                    <a:pt x="242" y="32"/>
                  </a:lnTo>
                  <a:lnTo>
                    <a:pt x="255" y="31"/>
                  </a:lnTo>
                  <a:lnTo>
                    <a:pt x="267" y="30"/>
                  </a:lnTo>
                  <a:lnTo>
                    <a:pt x="280" y="30"/>
                  </a:lnTo>
                  <a:lnTo>
                    <a:pt x="292" y="30"/>
                  </a:lnTo>
                  <a:lnTo>
                    <a:pt x="305" y="31"/>
                  </a:lnTo>
                  <a:lnTo>
                    <a:pt x="317" y="32"/>
                  </a:lnTo>
                  <a:lnTo>
                    <a:pt x="330" y="35"/>
                  </a:lnTo>
                  <a:lnTo>
                    <a:pt x="353" y="40"/>
                  </a:lnTo>
                  <a:lnTo>
                    <a:pt x="376" y="47"/>
                  </a:lnTo>
                  <a:lnTo>
                    <a:pt x="398" y="56"/>
                  </a:lnTo>
                  <a:lnTo>
                    <a:pt x="419" y="67"/>
                  </a:lnTo>
                  <a:lnTo>
                    <a:pt x="438" y="79"/>
                  </a:lnTo>
                  <a:lnTo>
                    <a:pt x="456" y="93"/>
                  </a:lnTo>
                  <a:lnTo>
                    <a:pt x="472" y="108"/>
                  </a:lnTo>
                  <a:lnTo>
                    <a:pt x="486" y="124"/>
                  </a:lnTo>
                  <a:lnTo>
                    <a:pt x="494" y="133"/>
                  </a:lnTo>
                  <a:lnTo>
                    <a:pt x="499" y="143"/>
                  </a:lnTo>
                  <a:lnTo>
                    <a:pt x="505" y="151"/>
                  </a:lnTo>
                  <a:lnTo>
                    <a:pt x="510" y="161"/>
                  </a:lnTo>
                  <a:lnTo>
                    <a:pt x="515" y="170"/>
                  </a:lnTo>
                  <a:lnTo>
                    <a:pt x="518" y="180"/>
                  </a:lnTo>
                  <a:lnTo>
                    <a:pt x="521" y="190"/>
                  </a:lnTo>
                  <a:lnTo>
                    <a:pt x="525" y="200"/>
                  </a:lnTo>
                  <a:lnTo>
                    <a:pt x="527" y="211"/>
                  </a:lnTo>
                  <a:lnTo>
                    <a:pt x="529" y="221"/>
                  </a:lnTo>
                  <a:lnTo>
                    <a:pt x="530" y="231"/>
                  </a:lnTo>
                  <a:lnTo>
                    <a:pt x="530" y="242"/>
                  </a:lnTo>
                  <a:lnTo>
                    <a:pt x="530" y="253"/>
                  </a:lnTo>
                  <a:lnTo>
                    <a:pt x="529" y="262"/>
                  </a:lnTo>
                  <a:lnTo>
                    <a:pt x="528" y="272"/>
                  </a:lnTo>
                  <a:lnTo>
                    <a:pt x="526" y="282"/>
                  </a:lnTo>
                  <a:lnTo>
                    <a:pt x="522" y="291"/>
                  </a:lnTo>
                  <a:lnTo>
                    <a:pt x="520" y="301"/>
                  </a:lnTo>
                  <a:lnTo>
                    <a:pt x="516" y="311"/>
                  </a:lnTo>
                  <a:lnTo>
                    <a:pt x="512" y="319"/>
                  </a:lnTo>
                  <a:lnTo>
                    <a:pt x="508" y="328"/>
                  </a:lnTo>
                  <a:lnTo>
                    <a:pt x="502" y="336"/>
                  </a:lnTo>
                  <a:lnTo>
                    <a:pt x="497" y="345"/>
                  </a:lnTo>
                  <a:lnTo>
                    <a:pt x="490" y="352"/>
                  </a:lnTo>
                  <a:lnTo>
                    <a:pt x="483" y="360"/>
                  </a:lnTo>
                  <a:lnTo>
                    <a:pt x="476" y="367"/>
                  </a:lnTo>
                  <a:lnTo>
                    <a:pt x="468" y="375"/>
                  </a:lnTo>
                  <a:lnTo>
                    <a:pt x="459" y="382"/>
                  </a:lnTo>
                  <a:lnTo>
                    <a:pt x="456" y="386"/>
                  </a:lnTo>
                  <a:lnTo>
                    <a:pt x="455" y="391"/>
                  </a:lnTo>
                  <a:lnTo>
                    <a:pt x="454" y="396"/>
                  </a:lnTo>
                  <a:lnTo>
                    <a:pt x="456" y="400"/>
                  </a:lnTo>
                  <a:lnTo>
                    <a:pt x="498" y="483"/>
                  </a:lnTo>
                  <a:lnTo>
                    <a:pt x="386" y="437"/>
                  </a:lnTo>
                  <a:close/>
                  <a:moveTo>
                    <a:pt x="488" y="397"/>
                  </a:moveTo>
                  <a:lnTo>
                    <a:pt x="497" y="390"/>
                  </a:lnTo>
                  <a:lnTo>
                    <a:pt x="504" y="381"/>
                  </a:lnTo>
                  <a:lnTo>
                    <a:pt x="512" y="373"/>
                  </a:lnTo>
                  <a:lnTo>
                    <a:pt x="519" y="364"/>
                  </a:lnTo>
                  <a:lnTo>
                    <a:pt x="526" y="356"/>
                  </a:lnTo>
                  <a:lnTo>
                    <a:pt x="531" y="346"/>
                  </a:lnTo>
                  <a:lnTo>
                    <a:pt x="536" y="336"/>
                  </a:lnTo>
                  <a:lnTo>
                    <a:pt x="542" y="327"/>
                  </a:lnTo>
                  <a:lnTo>
                    <a:pt x="546" y="317"/>
                  </a:lnTo>
                  <a:lnTo>
                    <a:pt x="549" y="307"/>
                  </a:lnTo>
                  <a:lnTo>
                    <a:pt x="552" y="297"/>
                  </a:lnTo>
                  <a:lnTo>
                    <a:pt x="556" y="286"/>
                  </a:lnTo>
                  <a:lnTo>
                    <a:pt x="558" y="275"/>
                  </a:lnTo>
                  <a:lnTo>
                    <a:pt x="559" y="265"/>
                  </a:lnTo>
                  <a:lnTo>
                    <a:pt x="560" y="254"/>
                  </a:lnTo>
                  <a:lnTo>
                    <a:pt x="560" y="242"/>
                  </a:lnTo>
                  <a:lnTo>
                    <a:pt x="560" y="230"/>
                  </a:lnTo>
                  <a:lnTo>
                    <a:pt x="559" y="218"/>
                  </a:lnTo>
                  <a:lnTo>
                    <a:pt x="557" y="206"/>
                  </a:lnTo>
                  <a:lnTo>
                    <a:pt x="555" y="194"/>
                  </a:lnTo>
                  <a:lnTo>
                    <a:pt x="551" y="182"/>
                  </a:lnTo>
                  <a:lnTo>
                    <a:pt x="547" y="171"/>
                  </a:lnTo>
                  <a:lnTo>
                    <a:pt x="543" y="160"/>
                  </a:lnTo>
                  <a:lnTo>
                    <a:pt x="537" y="149"/>
                  </a:lnTo>
                  <a:lnTo>
                    <a:pt x="532" y="138"/>
                  </a:lnTo>
                  <a:lnTo>
                    <a:pt x="526" y="128"/>
                  </a:lnTo>
                  <a:lnTo>
                    <a:pt x="519" y="118"/>
                  </a:lnTo>
                  <a:lnTo>
                    <a:pt x="512" y="108"/>
                  </a:lnTo>
                  <a:lnTo>
                    <a:pt x="503" y="99"/>
                  </a:lnTo>
                  <a:lnTo>
                    <a:pt x="495" y="89"/>
                  </a:lnTo>
                  <a:lnTo>
                    <a:pt x="486" y="81"/>
                  </a:lnTo>
                  <a:lnTo>
                    <a:pt x="476" y="72"/>
                  </a:lnTo>
                  <a:lnTo>
                    <a:pt x="467" y="63"/>
                  </a:lnTo>
                  <a:lnTo>
                    <a:pt x="457" y="56"/>
                  </a:lnTo>
                  <a:lnTo>
                    <a:pt x="447" y="48"/>
                  </a:lnTo>
                  <a:lnTo>
                    <a:pt x="435" y="42"/>
                  </a:lnTo>
                  <a:lnTo>
                    <a:pt x="424" y="36"/>
                  </a:lnTo>
                  <a:lnTo>
                    <a:pt x="412" y="30"/>
                  </a:lnTo>
                  <a:lnTo>
                    <a:pt x="401" y="24"/>
                  </a:lnTo>
                  <a:lnTo>
                    <a:pt x="388" y="20"/>
                  </a:lnTo>
                  <a:lnTo>
                    <a:pt x="375" y="15"/>
                  </a:lnTo>
                  <a:lnTo>
                    <a:pt x="362" y="11"/>
                  </a:lnTo>
                  <a:lnTo>
                    <a:pt x="349" y="8"/>
                  </a:lnTo>
                  <a:lnTo>
                    <a:pt x="335" y="5"/>
                  </a:lnTo>
                  <a:lnTo>
                    <a:pt x="322" y="2"/>
                  </a:lnTo>
                  <a:lnTo>
                    <a:pt x="308" y="1"/>
                  </a:lnTo>
                  <a:lnTo>
                    <a:pt x="295" y="0"/>
                  </a:lnTo>
                  <a:lnTo>
                    <a:pt x="280" y="0"/>
                  </a:lnTo>
                  <a:lnTo>
                    <a:pt x="266" y="0"/>
                  </a:lnTo>
                  <a:lnTo>
                    <a:pt x="252" y="1"/>
                  </a:lnTo>
                  <a:lnTo>
                    <a:pt x="238" y="2"/>
                  </a:lnTo>
                  <a:lnTo>
                    <a:pt x="224" y="5"/>
                  </a:lnTo>
                  <a:lnTo>
                    <a:pt x="211" y="8"/>
                  </a:lnTo>
                  <a:lnTo>
                    <a:pt x="197" y="11"/>
                  </a:lnTo>
                  <a:lnTo>
                    <a:pt x="184" y="15"/>
                  </a:lnTo>
                  <a:lnTo>
                    <a:pt x="173" y="20"/>
                  </a:lnTo>
                  <a:lnTo>
                    <a:pt x="160" y="24"/>
                  </a:lnTo>
                  <a:lnTo>
                    <a:pt x="148" y="30"/>
                  </a:lnTo>
                  <a:lnTo>
                    <a:pt x="136" y="36"/>
                  </a:lnTo>
                  <a:lnTo>
                    <a:pt x="124" y="42"/>
                  </a:lnTo>
                  <a:lnTo>
                    <a:pt x="114" y="48"/>
                  </a:lnTo>
                  <a:lnTo>
                    <a:pt x="103" y="56"/>
                  </a:lnTo>
                  <a:lnTo>
                    <a:pt x="92" y="63"/>
                  </a:lnTo>
                  <a:lnTo>
                    <a:pt x="83" y="72"/>
                  </a:lnTo>
                  <a:lnTo>
                    <a:pt x="73" y="81"/>
                  </a:lnTo>
                  <a:lnTo>
                    <a:pt x="65" y="89"/>
                  </a:lnTo>
                  <a:lnTo>
                    <a:pt x="56" y="99"/>
                  </a:lnTo>
                  <a:lnTo>
                    <a:pt x="48" y="108"/>
                  </a:lnTo>
                  <a:lnTo>
                    <a:pt x="41" y="118"/>
                  </a:lnTo>
                  <a:lnTo>
                    <a:pt x="35" y="128"/>
                  </a:lnTo>
                  <a:lnTo>
                    <a:pt x="28" y="138"/>
                  </a:lnTo>
                  <a:lnTo>
                    <a:pt x="22" y="149"/>
                  </a:lnTo>
                  <a:lnTo>
                    <a:pt x="17" y="160"/>
                  </a:lnTo>
                  <a:lnTo>
                    <a:pt x="13" y="171"/>
                  </a:lnTo>
                  <a:lnTo>
                    <a:pt x="9" y="182"/>
                  </a:lnTo>
                  <a:lnTo>
                    <a:pt x="6" y="194"/>
                  </a:lnTo>
                  <a:lnTo>
                    <a:pt x="4" y="206"/>
                  </a:lnTo>
                  <a:lnTo>
                    <a:pt x="1" y="218"/>
                  </a:lnTo>
                  <a:lnTo>
                    <a:pt x="0" y="230"/>
                  </a:lnTo>
                  <a:lnTo>
                    <a:pt x="0" y="242"/>
                  </a:lnTo>
                  <a:lnTo>
                    <a:pt x="0" y="255"/>
                  </a:lnTo>
                  <a:lnTo>
                    <a:pt x="1" y="267"/>
                  </a:lnTo>
                  <a:lnTo>
                    <a:pt x="4" y="280"/>
                  </a:lnTo>
                  <a:lnTo>
                    <a:pt x="6" y="291"/>
                  </a:lnTo>
                  <a:lnTo>
                    <a:pt x="9" y="303"/>
                  </a:lnTo>
                  <a:lnTo>
                    <a:pt x="12" y="315"/>
                  </a:lnTo>
                  <a:lnTo>
                    <a:pt x="16" y="327"/>
                  </a:lnTo>
                  <a:lnTo>
                    <a:pt x="22" y="337"/>
                  </a:lnTo>
                  <a:lnTo>
                    <a:pt x="27" y="348"/>
                  </a:lnTo>
                  <a:lnTo>
                    <a:pt x="34" y="359"/>
                  </a:lnTo>
                  <a:lnTo>
                    <a:pt x="40" y="369"/>
                  </a:lnTo>
                  <a:lnTo>
                    <a:pt x="47" y="379"/>
                  </a:lnTo>
                  <a:lnTo>
                    <a:pt x="55" y="389"/>
                  </a:lnTo>
                  <a:lnTo>
                    <a:pt x="62" y="398"/>
                  </a:lnTo>
                  <a:lnTo>
                    <a:pt x="72" y="407"/>
                  </a:lnTo>
                  <a:lnTo>
                    <a:pt x="81" y="417"/>
                  </a:lnTo>
                  <a:lnTo>
                    <a:pt x="90" y="424"/>
                  </a:lnTo>
                  <a:lnTo>
                    <a:pt x="100" y="433"/>
                  </a:lnTo>
                  <a:lnTo>
                    <a:pt x="111" y="439"/>
                  </a:lnTo>
                  <a:lnTo>
                    <a:pt x="121" y="447"/>
                  </a:lnTo>
                  <a:lnTo>
                    <a:pt x="132" y="453"/>
                  </a:lnTo>
                  <a:lnTo>
                    <a:pt x="144" y="459"/>
                  </a:lnTo>
                  <a:lnTo>
                    <a:pt x="155" y="465"/>
                  </a:lnTo>
                  <a:lnTo>
                    <a:pt x="167" y="470"/>
                  </a:lnTo>
                  <a:lnTo>
                    <a:pt x="179" y="474"/>
                  </a:lnTo>
                  <a:lnTo>
                    <a:pt x="192" y="478"/>
                  </a:lnTo>
                  <a:lnTo>
                    <a:pt x="205" y="482"/>
                  </a:lnTo>
                  <a:lnTo>
                    <a:pt x="218" y="484"/>
                  </a:lnTo>
                  <a:lnTo>
                    <a:pt x="231" y="486"/>
                  </a:lnTo>
                  <a:lnTo>
                    <a:pt x="244" y="488"/>
                  </a:lnTo>
                  <a:lnTo>
                    <a:pt x="258" y="489"/>
                  </a:lnTo>
                  <a:lnTo>
                    <a:pt x="272" y="489"/>
                  </a:lnTo>
                  <a:lnTo>
                    <a:pt x="272" y="489"/>
                  </a:lnTo>
                  <a:lnTo>
                    <a:pt x="286" y="489"/>
                  </a:lnTo>
                  <a:lnTo>
                    <a:pt x="300" y="488"/>
                  </a:lnTo>
                  <a:lnTo>
                    <a:pt x="314" y="486"/>
                  </a:lnTo>
                  <a:lnTo>
                    <a:pt x="327" y="484"/>
                  </a:lnTo>
                  <a:lnTo>
                    <a:pt x="341" y="481"/>
                  </a:lnTo>
                  <a:lnTo>
                    <a:pt x="353" y="478"/>
                  </a:lnTo>
                  <a:lnTo>
                    <a:pt x="367" y="472"/>
                  </a:lnTo>
                  <a:lnTo>
                    <a:pt x="380" y="468"/>
                  </a:lnTo>
                  <a:lnTo>
                    <a:pt x="525" y="526"/>
                  </a:lnTo>
                  <a:lnTo>
                    <a:pt x="527" y="526"/>
                  </a:lnTo>
                  <a:lnTo>
                    <a:pt x="530" y="527"/>
                  </a:lnTo>
                  <a:lnTo>
                    <a:pt x="533" y="526"/>
                  </a:lnTo>
                  <a:lnTo>
                    <a:pt x="536" y="525"/>
                  </a:lnTo>
                  <a:lnTo>
                    <a:pt x="539" y="524"/>
                  </a:lnTo>
                  <a:lnTo>
                    <a:pt x="541" y="521"/>
                  </a:lnTo>
                  <a:lnTo>
                    <a:pt x="544" y="517"/>
                  </a:lnTo>
                  <a:lnTo>
                    <a:pt x="545" y="513"/>
                  </a:lnTo>
                  <a:lnTo>
                    <a:pt x="545" y="509"/>
                  </a:lnTo>
                  <a:lnTo>
                    <a:pt x="543" y="504"/>
                  </a:lnTo>
                  <a:lnTo>
                    <a:pt x="488"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sp>
        <p:nvSpPr>
          <p:cNvPr id="3" name="TextBox 2">
            <a:extLst>
              <a:ext uri="{FF2B5EF4-FFF2-40B4-BE49-F238E27FC236}">
                <a16:creationId xmlns:a16="http://schemas.microsoft.com/office/drawing/2014/main" id="{AC8E249C-CFEE-46B6-9AB9-442CD94E1D78}"/>
              </a:ext>
            </a:extLst>
          </p:cNvPr>
          <p:cNvSpPr txBox="1"/>
          <p:nvPr/>
        </p:nvSpPr>
        <p:spPr>
          <a:xfrm>
            <a:off x="3108176" y="2636576"/>
            <a:ext cx="2976101" cy="461665"/>
          </a:xfrm>
          <a:prstGeom prst="rect">
            <a:avLst/>
          </a:prstGeom>
          <a:noFill/>
        </p:spPr>
        <p:txBody>
          <a:bodyPr wrap="square" rtlCol="0">
            <a:spAutoFit/>
          </a:bodyPr>
          <a:lstStyle/>
          <a:p>
            <a:pPr algn="ctr"/>
            <a:r>
              <a:rPr lang="en-US" sz="2400" b="1" dirty="0">
                <a:solidFill>
                  <a:schemeClr val="bg1"/>
                </a:solidFill>
                <a:latin typeface="+mj-lt"/>
                <a:cs typeface="Segoe UI Semibold" panose="020B0702040204020203" pitchFamily="34" charset="0"/>
              </a:rPr>
              <a:t>DIGITAL SERVICES</a:t>
            </a:r>
          </a:p>
        </p:txBody>
      </p:sp>
    </p:spTree>
    <p:extLst>
      <p:ext uri="{BB962C8B-B14F-4D97-AF65-F5344CB8AC3E}">
        <p14:creationId xmlns:p14="http://schemas.microsoft.com/office/powerpoint/2010/main" val="141839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 name="Common challenges addressed by Kaiburr"/>
          <p:cNvSpPr txBox="1">
            <a:spLocks noGrp="1"/>
          </p:cNvSpPr>
          <p:nvPr>
            <p:ph type="title"/>
          </p:nvPr>
        </p:nvSpPr>
        <p:spPr>
          <a:xfrm>
            <a:off x="324000" y="257731"/>
            <a:ext cx="8496150" cy="369332"/>
          </a:xfrm>
        </p:spPr>
        <p:txBody>
          <a:bodyPr/>
          <a:lstStyle/>
          <a:p>
            <a:r>
              <a:rPr lang="en-US" dirty="0"/>
              <a:t>Common challenges addressed by Sify Value Chain</a:t>
            </a:r>
          </a:p>
        </p:txBody>
      </p:sp>
      <p:sp>
        <p:nvSpPr>
          <p:cNvPr id="3" name="Speech Bubble: Rectangle with Corners Rounded 2">
            <a:extLst>
              <a:ext uri="{FF2B5EF4-FFF2-40B4-BE49-F238E27FC236}">
                <a16:creationId xmlns:a16="http://schemas.microsoft.com/office/drawing/2014/main" id="{24F5F571-E2B7-4831-8F04-B73E242DE295}"/>
              </a:ext>
            </a:extLst>
          </p:cNvPr>
          <p:cNvSpPr/>
          <p:nvPr/>
        </p:nvSpPr>
        <p:spPr>
          <a:xfrm>
            <a:off x="324000" y="987425"/>
            <a:ext cx="1822691" cy="862477"/>
          </a:xfrm>
          <a:prstGeom prst="wedgeRoundRectCallout">
            <a:avLst/>
          </a:prstGeom>
          <a:solidFill>
            <a:schemeClr val="bg1"/>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A5FABDF8-8C91-40D3-960E-8D6A3A891FEF}"/>
              </a:ext>
            </a:extLst>
          </p:cNvPr>
          <p:cNvSpPr txBox="1"/>
          <p:nvPr/>
        </p:nvSpPr>
        <p:spPr>
          <a:xfrm>
            <a:off x="458105" y="1095497"/>
            <a:ext cx="1554480" cy="646331"/>
          </a:xfrm>
          <a:prstGeom prst="rect">
            <a:avLst/>
          </a:prstGeom>
          <a:noFill/>
        </p:spPr>
        <p:txBody>
          <a:bodyPr wrap="square" rtlCol="0">
            <a:spAutoFit/>
          </a:bodyPr>
          <a:lstStyle/>
          <a:p>
            <a:r>
              <a:rPr lang="en-US" sz="1200" dirty="0"/>
              <a:t>IT audits are expensive and not comprehensive</a:t>
            </a:r>
            <a:endParaRPr lang="en-IN" sz="1200" dirty="0"/>
          </a:p>
        </p:txBody>
      </p:sp>
      <p:sp>
        <p:nvSpPr>
          <p:cNvPr id="37" name="Speech Bubble: Rectangle with Corners Rounded 36">
            <a:extLst>
              <a:ext uri="{FF2B5EF4-FFF2-40B4-BE49-F238E27FC236}">
                <a16:creationId xmlns:a16="http://schemas.microsoft.com/office/drawing/2014/main" id="{16DD406D-AABF-4192-9F91-9B0A43540259}"/>
              </a:ext>
            </a:extLst>
          </p:cNvPr>
          <p:cNvSpPr/>
          <p:nvPr/>
        </p:nvSpPr>
        <p:spPr>
          <a:xfrm>
            <a:off x="2280796" y="987425"/>
            <a:ext cx="1822691" cy="862477"/>
          </a:xfrm>
          <a:prstGeom prst="wedgeRoundRectCallout">
            <a:avLst/>
          </a:prstGeom>
          <a:solidFill>
            <a:srgbClr val="DCE6F2">
              <a:alpha val="40000"/>
            </a:srgb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EFF6DBC4-EB9F-4225-9277-91DE2C7BF03A}"/>
              </a:ext>
            </a:extLst>
          </p:cNvPr>
          <p:cNvSpPr txBox="1"/>
          <p:nvPr/>
        </p:nvSpPr>
        <p:spPr>
          <a:xfrm>
            <a:off x="2414901" y="1095497"/>
            <a:ext cx="1554480" cy="646331"/>
          </a:xfrm>
          <a:prstGeom prst="rect">
            <a:avLst/>
          </a:prstGeom>
          <a:noFill/>
        </p:spPr>
        <p:txBody>
          <a:bodyPr wrap="square" rtlCol="0">
            <a:spAutoFit/>
          </a:bodyPr>
          <a:lstStyle/>
          <a:p>
            <a:r>
              <a:rPr lang="en-US" sz="1200" dirty="0"/>
              <a:t>DevOps and Cloud initiatives are expensive</a:t>
            </a:r>
            <a:endParaRPr lang="en-IN" sz="1200" dirty="0"/>
          </a:p>
        </p:txBody>
      </p:sp>
      <p:sp>
        <p:nvSpPr>
          <p:cNvPr id="39" name="Speech Bubble: Rectangle with Corners Rounded 38">
            <a:extLst>
              <a:ext uri="{FF2B5EF4-FFF2-40B4-BE49-F238E27FC236}">
                <a16:creationId xmlns:a16="http://schemas.microsoft.com/office/drawing/2014/main" id="{82F9267D-6541-45F3-9D1E-DD8D4CCC999D}"/>
              </a:ext>
            </a:extLst>
          </p:cNvPr>
          <p:cNvSpPr/>
          <p:nvPr/>
        </p:nvSpPr>
        <p:spPr>
          <a:xfrm>
            <a:off x="4237592" y="987425"/>
            <a:ext cx="1822691" cy="862477"/>
          </a:xfrm>
          <a:prstGeom prst="wedgeRoundRectCallout">
            <a:avLst/>
          </a:prstGeom>
          <a:solidFill>
            <a:schemeClr val="bg1"/>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a:extLst>
              <a:ext uri="{FF2B5EF4-FFF2-40B4-BE49-F238E27FC236}">
                <a16:creationId xmlns:a16="http://schemas.microsoft.com/office/drawing/2014/main" id="{A541B3EF-9E4F-487E-B4AA-E22EC04A74FB}"/>
              </a:ext>
            </a:extLst>
          </p:cNvPr>
          <p:cNvSpPr txBox="1"/>
          <p:nvPr/>
        </p:nvSpPr>
        <p:spPr>
          <a:xfrm>
            <a:off x="4371697" y="1095497"/>
            <a:ext cx="1554480" cy="646331"/>
          </a:xfrm>
          <a:prstGeom prst="rect">
            <a:avLst/>
          </a:prstGeom>
          <a:noFill/>
        </p:spPr>
        <p:txBody>
          <a:bodyPr wrap="square" rtlCol="0">
            <a:spAutoFit/>
          </a:bodyPr>
          <a:lstStyle/>
          <a:p>
            <a:r>
              <a:rPr lang="en-US" sz="1200" dirty="0"/>
              <a:t>Security controls are manual and reactive</a:t>
            </a:r>
            <a:endParaRPr lang="en-IN" sz="1200" dirty="0"/>
          </a:p>
        </p:txBody>
      </p:sp>
      <p:sp>
        <p:nvSpPr>
          <p:cNvPr id="41" name="Speech Bubble: Rectangle with Corners Rounded 40">
            <a:extLst>
              <a:ext uri="{FF2B5EF4-FFF2-40B4-BE49-F238E27FC236}">
                <a16:creationId xmlns:a16="http://schemas.microsoft.com/office/drawing/2014/main" id="{95A72C45-EFA3-4F12-942C-78EB3AA207AE}"/>
              </a:ext>
            </a:extLst>
          </p:cNvPr>
          <p:cNvSpPr/>
          <p:nvPr/>
        </p:nvSpPr>
        <p:spPr>
          <a:xfrm>
            <a:off x="6194388" y="987425"/>
            <a:ext cx="1822691" cy="862477"/>
          </a:xfrm>
          <a:prstGeom prst="wedgeRoundRectCallout">
            <a:avLst/>
          </a:prstGeom>
          <a:solidFill>
            <a:srgbClr val="DCE6F2">
              <a:alpha val="40000"/>
            </a:srgb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TextBox 41">
            <a:extLst>
              <a:ext uri="{FF2B5EF4-FFF2-40B4-BE49-F238E27FC236}">
                <a16:creationId xmlns:a16="http://schemas.microsoft.com/office/drawing/2014/main" id="{56B84AC8-4DA2-4A75-B43D-6E3249A7A03B}"/>
              </a:ext>
            </a:extLst>
          </p:cNvPr>
          <p:cNvSpPr txBox="1"/>
          <p:nvPr/>
        </p:nvSpPr>
        <p:spPr>
          <a:xfrm>
            <a:off x="6328493" y="1095497"/>
            <a:ext cx="1554480" cy="646331"/>
          </a:xfrm>
          <a:prstGeom prst="rect">
            <a:avLst/>
          </a:prstGeom>
          <a:noFill/>
        </p:spPr>
        <p:txBody>
          <a:bodyPr wrap="square" rtlCol="0">
            <a:spAutoFit/>
          </a:bodyPr>
          <a:lstStyle/>
          <a:p>
            <a:r>
              <a:rPr lang="en-US" sz="1200" dirty="0"/>
              <a:t>Manual, inaccurate and delayed MIS reports</a:t>
            </a:r>
            <a:endParaRPr lang="en-IN" sz="1200" dirty="0"/>
          </a:p>
        </p:txBody>
      </p:sp>
      <p:sp>
        <p:nvSpPr>
          <p:cNvPr id="43" name="Speech Bubble: Rectangle with Corners Rounded 42">
            <a:extLst>
              <a:ext uri="{FF2B5EF4-FFF2-40B4-BE49-F238E27FC236}">
                <a16:creationId xmlns:a16="http://schemas.microsoft.com/office/drawing/2014/main" id="{68781127-0026-4A73-9D04-7D230DDE155C}"/>
              </a:ext>
            </a:extLst>
          </p:cNvPr>
          <p:cNvSpPr/>
          <p:nvPr/>
        </p:nvSpPr>
        <p:spPr>
          <a:xfrm>
            <a:off x="324000" y="2210264"/>
            <a:ext cx="1822691" cy="1083335"/>
          </a:xfrm>
          <a:prstGeom prst="wedgeRoundRectCallout">
            <a:avLst/>
          </a:prstGeom>
          <a:solidFill>
            <a:srgbClr val="DCE6F2">
              <a:alpha val="40000"/>
            </a:srgb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TextBox 43">
            <a:extLst>
              <a:ext uri="{FF2B5EF4-FFF2-40B4-BE49-F238E27FC236}">
                <a16:creationId xmlns:a16="http://schemas.microsoft.com/office/drawing/2014/main" id="{5A78FE3D-EBF6-4E45-9ED1-C5E5630A3B38}"/>
              </a:ext>
            </a:extLst>
          </p:cNvPr>
          <p:cNvSpPr txBox="1"/>
          <p:nvPr/>
        </p:nvSpPr>
        <p:spPr>
          <a:xfrm>
            <a:off x="458105" y="2318336"/>
            <a:ext cx="1554480" cy="830997"/>
          </a:xfrm>
          <a:prstGeom prst="rect">
            <a:avLst/>
          </a:prstGeom>
          <a:noFill/>
        </p:spPr>
        <p:txBody>
          <a:bodyPr wrap="square" rtlCol="0">
            <a:spAutoFit/>
          </a:bodyPr>
          <a:lstStyle/>
          <a:p>
            <a:r>
              <a:rPr lang="en-US" sz="1200" dirty="0"/>
              <a:t>Hard to identify bottlenecks, gaps and pitfalls in software delivery</a:t>
            </a:r>
            <a:endParaRPr lang="en-IN" sz="1200" dirty="0"/>
          </a:p>
        </p:txBody>
      </p:sp>
      <p:sp>
        <p:nvSpPr>
          <p:cNvPr id="45" name="Speech Bubble: Rectangle with Corners Rounded 44">
            <a:extLst>
              <a:ext uri="{FF2B5EF4-FFF2-40B4-BE49-F238E27FC236}">
                <a16:creationId xmlns:a16="http://schemas.microsoft.com/office/drawing/2014/main" id="{4222F287-F998-44B0-A56B-2656B798BA37}"/>
              </a:ext>
            </a:extLst>
          </p:cNvPr>
          <p:cNvSpPr/>
          <p:nvPr/>
        </p:nvSpPr>
        <p:spPr>
          <a:xfrm>
            <a:off x="2280796" y="2210264"/>
            <a:ext cx="1822691" cy="1083335"/>
          </a:xfrm>
          <a:prstGeom prst="wedgeRoundRectCallout">
            <a:avLst/>
          </a:prstGeom>
          <a:solidFill>
            <a:schemeClr val="bg1"/>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TextBox 45">
            <a:extLst>
              <a:ext uri="{FF2B5EF4-FFF2-40B4-BE49-F238E27FC236}">
                <a16:creationId xmlns:a16="http://schemas.microsoft.com/office/drawing/2014/main" id="{D7887117-9B8F-4231-BCEC-4FFECB4DF8AF}"/>
              </a:ext>
            </a:extLst>
          </p:cNvPr>
          <p:cNvSpPr txBox="1"/>
          <p:nvPr/>
        </p:nvSpPr>
        <p:spPr>
          <a:xfrm>
            <a:off x="2414901" y="2318336"/>
            <a:ext cx="1554480" cy="830997"/>
          </a:xfrm>
          <a:prstGeom prst="rect">
            <a:avLst/>
          </a:prstGeom>
          <a:noFill/>
        </p:spPr>
        <p:txBody>
          <a:bodyPr wrap="square" rtlCol="0">
            <a:spAutoFit/>
          </a:bodyPr>
          <a:lstStyle/>
          <a:p>
            <a:r>
              <a:rPr lang="en-US" sz="1200" dirty="0"/>
              <a:t>Lack of standardization in DevOps and DevSecOps tools</a:t>
            </a:r>
            <a:endParaRPr lang="en-IN" sz="1200" dirty="0"/>
          </a:p>
        </p:txBody>
      </p:sp>
      <p:sp>
        <p:nvSpPr>
          <p:cNvPr id="47" name="Speech Bubble: Rectangle with Corners Rounded 46">
            <a:extLst>
              <a:ext uri="{FF2B5EF4-FFF2-40B4-BE49-F238E27FC236}">
                <a16:creationId xmlns:a16="http://schemas.microsoft.com/office/drawing/2014/main" id="{B8D44B5C-B7B2-4FBC-8137-38B2481312AA}"/>
              </a:ext>
            </a:extLst>
          </p:cNvPr>
          <p:cNvSpPr/>
          <p:nvPr/>
        </p:nvSpPr>
        <p:spPr>
          <a:xfrm>
            <a:off x="4237592" y="2210264"/>
            <a:ext cx="1822691" cy="862477"/>
          </a:xfrm>
          <a:prstGeom prst="wedgeRoundRectCallout">
            <a:avLst/>
          </a:prstGeom>
          <a:solidFill>
            <a:srgbClr val="DCE6F2">
              <a:alpha val="40000"/>
            </a:srgb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Box 47">
            <a:extLst>
              <a:ext uri="{FF2B5EF4-FFF2-40B4-BE49-F238E27FC236}">
                <a16:creationId xmlns:a16="http://schemas.microsoft.com/office/drawing/2014/main" id="{8C69DEB0-1B4E-4823-96FA-70CED6617F88}"/>
              </a:ext>
            </a:extLst>
          </p:cNvPr>
          <p:cNvSpPr txBox="1"/>
          <p:nvPr/>
        </p:nvSpPr>
        <p:spPr>
          <a:xfrm>
            <a:off x="4371697" y="2318336"/>
            <a:ext cx="1554480" cy="646331"/>
          </a:xfrm>
          <a:prstGeom prst="rect">
            <a:avLst/>
          </a:prstGeom>
          <a:noFill/>
        </p:spPr>
        <p:txBody>
          <a:bodyPr wrap="square" rtlCol="0">
            <a:spAutoFit/>
          </a:bodyPr>
          <a:lstStyle/>
          <a:p>
            <a:r>
              <a:rPr lang="en-US" sz="1200" dirty="0"/>
              <a:t>Delays in Cloud and DevOps transformations</a:t>
            </a:r>
            <a:endParaRPr lang="en-IN" sz="1200" dirty="0"/>
          </a:p>
        </p:txBody>
      </p:sp>
      <p:sp>
        <p:nvSpPr>
          <p:cNvPr id="49" name="Speech Bubble: Rectangle with Corners Rounded 48">
            <a:extLst>
              <a:ext uri="{FF2B5EF4-FFF2-40B4-BE49-F238E27FC236}">
                <a16:creationId xmlns:a16="http://schemas.microsoft.com/office/drawing/2014/main" id="{D0DDCDCC-E544-443D-8AB4-5B094FA561A2}"/>
              </a:ext>
            </a:extLst>
          </p:cNvPr>
          <p:cNvSpPr/>
          <p:nvPr/>
        </p:nvSpPr>
        <p:spPr>
          <a:xfrm>
            <a:off x="6194388" y="2210264"/>
            <a:ext cx="1822691" cy="862477"/>
          </a:xfrm>
          <a:prstGeom prst="wedgeRoundRectCallout">
            <a:avLst/>
          </a:prstGeom>
          <a:solidFill>
            <a:schemeClr val="bg1"/>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TextBox 49">
            <a:extLst>
              <a:ext uri="{FF2B5EF4-FFF2-40B4-BE49-F238E27FC236}">
                <a16:creationId xmlns:a16="http://schemas.microsoft.com/office/drawing/2014/main" id="{47FB3C7B-47E2-4AB8-8A6A-C4A511DD43AB}"/>
              </a:ext>
            </a:extLst>
          </p:cNvPr>
          <p:cNvSpPr txBox="1"/>
          <p:nvPr/>
        </p:nvSpPr>
        <p:spPr>
          <a:xfrm>
            <a:off x="6328493" y="2318336"/>
            <a:ext cx="1554480" cy="646331"/>
          </a:xfrm>
          <a:prstGeom prst="rect">
            <a:avLst/>
          </a:prstGeom>
          <a:noFill/>
        </p:spPr>
        <p:txBody>
          <a:bodyPr wrap="square" rtlCol="0">
            <a:spAutoFit/>
          </a:bodyPr>
          <a:lstStyle/>
          <a:p>
            <a:r>
              <a:rPr lang="en-US" sz="1200" dirty="0"/>
              <a:t>Delays and cost overrun with software initiatives</a:t>
            </a:r>
            <a:endParaRPr lang="en-IN" sz="1200" dirty="0"/>
          </a:p>
        </p:txBody>
      </p:sp>
      <p:sp>
        <p:nvSpPr>
          <p:cNvPr id="51" name="Speech Bubble: Rectangle with Corners Rounded 50">
            <a:extLst>
              <a:ext uri="{FF2B5EF4-FFF2-40B4-BE49-F238E27FC236}">
                <a16:creationId xmlns:a16="http://schemas.microsoft.com/office/drawing/2014/main" id="{7583F867-46C9-4A24-9515-4137AC421359}"/>
              </a:ext>
            </a:extLst>
          </p:cNvPr>
          <p:cNvSpPr/>
          <p:nvPr/>
        </p:nvSpPr>
        <p:spPr>
          <a:xfrm>
            <a:off x="324000" y="3653961"/>
            <a:ext cx="1822691" cy="862477"/>
          </a:xfrm>
          <a:prstGeom prst="wedgeRoundRectCallout">
            <a:avLst/>
          </a:prstGeom>
          <a:solidFill>
            <a:schemeClr val="bg1"/>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TextBox 51">
            <a:extLst>
              <a:ext uri="{FF2B5EF4-FFF2-40B4-BE49-F238E27FC236}">
                <a16:creationId xmlns:a16="http://schemas.microsoft.com/office/drawing/2014/main" id="{62D054DC-5F46-45CF-97B0-626B92302D16}"/>
              </a:ext>
            </a:extLst>
          </p:cNvPr>
          <p:cNvSpPr txBox="1"/>
          <p:nvPr/>
        </p:nvSpPr>
        <p:spPr>
          <a:xfrm>
            <a:off x="458105" y="3762033"/>
            <a:ext cx="1554480" cy="646331"/>
          </a:xfrm>
          <a:prstGeom prst="rect">
            <a:avLst/>
          </a:prstGeom>
          <a:noFill/>
        </p:spPr>
        <p:txBody>
          <a:bodyPr wrap="square" rtlCol="0">
            <a:spAutoFit/>
          </a:bodyPr>
          <a:lstStyle/>
          <a:p>
            <a:r>
              <a:rPr lang="en-US" sz="1200" dirty="0"/>
              <a:t>Measuring team productivity </a:t>
            </a:r>
          </a:p>
          <a:p>
            <a:r>
              <a:rPr lang="en-US" sz="1200" dirty="0"/>
              <a:t>is difficult</a:t>
            </a:r>
            <a:endParaRPr lang="en-IN" sz="1200" dirty="0"/>
          </a:p>
        </p:txBody>
      </p:sp>
      <p:sp>
        <p:nvSpPr>
          <p:cNvPr id="53" name="Speech Bubble: Rectangle with Corners Rounded 52">
            <a:extLst>
              <a:ext uri="{FF2B5EF4-FFF2-40B4-BE49-F238E27FC236}">
                <a16:creationId xmlns:a16="http://schemas.microsoft.com/office/drawing/2014/main" id="{A5D25D03-E67C-47C4-A703-1DE5034A899A}"/>
              </a:ext>
            </a:extLst>
          </p:cNvPr>
          <p:cNvSpPr/>
          <p:nvPr/>
        </p:nvSpPr>
        <p:spPr>
          <a:xfrm>
            <a:off x="2280796" y="3653961"/>
            <a:ext cx="1822691" cy="862477"/>
          </a:xfrm>
          <a:prstGeom prst="wedgeRoundRectCallout">
            <a:avLst/>
          </a:prstGeom>
          <a:solidFill>
            <a:srgbClr val="DCE6F2">
              <a:alpha val="40000"/>
            </a:srgb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TextBox 53">
            <a:extLst>
              <a:ext uri="{FF2B5EF4-FFF2-40B4-BE49-F238E27FC236}">
                <a16:creationId xmlns:a16="http://schemas.microsoft.com/office/drawing/2014/main" id="{AFFFDD05-B739-4C15-A0F7-14C70143E00D}"/>
              </a:ext>
            </a:extLst>
          </p:cNvPr>
          <p:cNvSpPr txBox="1"/>
          <p:nvPr/>
        </p:nvSpPr>
        <p:spPr>
          <a:xfrm>
            <a:off x="2414901" y="3762033"/>
            <a:ext cx="1554480" cy="646331"/>
          </a:xfrm>
          <a:prstGeom prst="rect">
            <a:avLst/>
          </a:prstGeom>
          <a:noFill/>
        </p:spPr>
        <p:txBody>
          <a:bodyPr wrap="square" rtlCol="0">
            <a:spAutoFit/>
          </a:bodyPr>
          <a:lstStyle/>
          <a:p>
            <a:r>
              <a:rPr lang="en-US" sz="1200" dirty="0"/>
              <a:t>Compliance reporting is manual </a:t>
            </a:r>
          </a:p>
          <a:p>
            <a:r>
              <a:rPr lang="en-US" sz="1200" dirty="0"/>
              <a:t>and expensive</a:t>
            </a:r>
            <a:endParaRPr lang="en-IN" sz="1200" dirty="0"/>
          </a:p>
        </p:txBody>
      </p:sp>
    </p:spTree>
    <p:extLst>
      <p:ext uri="{BB962C8B-B14F-4D97-AF65-F5344CB8AC3E}">
        <p14:creationId xmlns:p14="http://schemas.microsoft.com/office/powerpoint/2010/main" val="970593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E59DA-120B-406C-9F87-E86D05FAEA63}"/>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37274" y="1424830"/>
            <a:ext cx="8482876" cy="2909718"/>
          </a:xfrm>
          <a:prstGeom prst="rect">
            <a:avLst/>
          </a:prstGeom>
        </p:spPr>
      </p:pic>
      <p:sp>
        <p:nvSpPr>
          <p:cNvPr id="2" name="Title 1">
            <a:extLst>
              <a:ext uri="{FF2B5EF4-FFF2-40B4-BE49-F238E27FC236}">
                <a16:creationId xmlns:a16="http://schemas.microsoft.com/office/drawing/2014/main" id="{B5FD90C4-01AB-40F5-A9A3-8C381D19B5A0}"/>
              </a:ext>
            </a:extLst>
          </p:cNvPr>
          <p:cNvSpPr>
            <a:spLocks noGrp="1"/>
          </p:cNvSpPr>
          <p:nvPr>
            <p:ph type="title"/>
          </p:nvPr>
        </p:nvSpPr>
        <p:spPr/>
        <p:txBody>
          <a:bodyPr/>
          <a:lstStyle/>
          <a:p>
            <a:r>
              <a:rPr lang="en-US" altLang="en-US" dirty="0">
                <a:sym typeface="Helvetica" panose="020B0604020202030204" pitchFamily="34" charset="0"/>
              </a:rPr>
              <a:t>Sify Value Chain Platform - A truly All Ops Coverage</a:t>
            </a:r>
            <a:endParaRPr lang="en-IN" dirty="0"/>
          </a:p>
        </p:txBody>
      </p:sp>
      <p:sp>
        <p:nvSpPr>
          <p:cNvPr id="5" name="AutoShape 11">
            <a:extLst>
              <a:ext uri="{FF2B5EF4-FFF2-40B4-BE49-F238E27FC236}">
                <a16:creationId xmlns:a16="http://schemas.microsoft.com/office/drawing/2014/main" id="{05CC7506-F5E0-4409-BE39-18B0CAD9C849}"/>
              </a:ext>
            </a:extLst>
          </p:cNvPr>
          <p:cNvSpPr>
            <a:spLocks/>
          </p:cNvSpPr>
          <p:nvPr/>
        </p:nvSpPr>
        <p:spPr bwMode="auto">
          <a:xfrm>
            <a:off x="490178" y="3563599"/>
            <a:ext cx="1080298" cy="261165"/>
          </a:xfrm>
          <a:custGeom>
            <a:avLst/>
            <a:gdLst>
              <a:gd name="T0" fmla="*/ 591344 w 21600"/>
              <a:gd name="T1" fmla="*/ 156369 h 21600"/>
              <a:gd name="T2" fmla="*/ 591344 w 21600"/>
              <a:gd name="T3" fmla="*/ 156369 h 21600"/>
              <a:gd name="T4" fmla="*/ 591344 w 21600"/>
              <a:gd name="T5" fmla="*/ 156369 h 21600"/>
              <a:gd name="T6" fmla="*/ 591344 w 21600"/>
              <a:gd name="T7" fmla="*/ 1563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CloudOps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6" name="AutoShape 12">
            <a:extLst>
              <a:ext uri="{FF2B5EF4-FFF2-40B4-BE49-F238E27FC236}">
                <a16:creationId xmlns:a16="http://schemas.microsoft.com/office/drawing/2014/main" id="{6FB3BA0E-5513-437F-A3BE-00DEEE9C28CD}"/>
              </a:ext>
            </a:extLst>
          </p:cNvPr>
          <p:cNvSpPr>
            <a:spLocks/>
          </p:cNvSpPr>
          <p:nvPr/>
        </p:nvSpPr>
        <p:spPr bwMode="auto">
          <a:xfrm>
            <a:off x="1907629" y="1963013"/>
            <a:ext cx="1129411" cy="233297"/>
          </a:xfrm>
          <a:custGeom>
            <a:avLst/>
            <a:gdLst>
              <a:gd name="T0" fmla="*/ 502444 w 21600"/>
              <a:gd name="T1" fmla="*/ 130969 h 21600"/>
              <a:gd name="T2" fmla="*/ 502444 w 21600"/>
              <a:gd name="T3" fmla="*/ 130969 h 21600"/>
              <a:gd name="T4" fmla="*/ 502444 w 21600"/>
              <a:gd name="T5" fmla="*/ 130969 h 21600"/>
              <a:gd name="T6" fmla="*/ 502444 w 21600"/>
              <a:gd name="T7" fmla="*/ 1309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DevOps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7" name="AutoShape 13">
            <a:extLst>
              <a:ext uri="{FF2B5EF4-FFF2-40B4-BE49-F238E27FC236}">
                <a16:creationId xmlns:a16="http://schemas.microsoft.com/office/drawing/2014/main" id="{F2CF9082-B5DD-4689-A703-3CDC215F19A3}"/>
              </a:ext>
            </a:extLst>
          </p:cNvPr>
          <p:cNvSpPr>
            <a:spLocks/>
          </p:cNvSpPr>
          <p:nvPr/>
        </p:nvSpPr>
        <p:spPr bwMode="auto">
          <a:xfrm>
            <a:off x="3316395" y="3563599"/>
            <a:ext cx="1080298" cy="261165"/>
          </a:xfrm>
          <a:custGeom>
            <a:avLst/>
            <a:gdLst>
              <a:gd name="T0" fmla="*/ 502444 w 21600"/>
              <a:gd name="T1" fmla="*/ 144463 h 21600"/>
              <a:gd name="T2" fmla="*/ 502444 w 21600"/>
              <a:gd name="T3" fmla="*/ 144463 h 21600"/>
              <a:gd name="T4" fmla="*/ 502444 w 21600"/>
              <a:gd name="T5" fmla="*/ 144463 h 21600"/>
              <a:gd name="T6" fmla="*/ 502444 w 21600"/>
              <a:gd name="T7" fmla="*/ 1444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SecOps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8" name="AutoShape 14">
            <a:extLst>
              <a:ext uri="{FF2B5EF4-FFF2-40B4-BE49-F238E27FC236}">
                <a16:creationId xmlns:a16="http://schemas.microsoft.com/office/drawing/2014/main" id="{DAC53A06-201E-49F5-8C83-3473301917ED}"/>
              </a:ext>
            </a:extLst>
          </p:cNvPr>
          <p:cNvSpPr>
            <a:spLocks/>
          </p:cNvSpPr>
          <p:nvPr/>
        </p:nvSpPr>
        <p:spPr bwMode="auto">
          <a:xfrm>
            <a:off x="4716463" y="1915645"/>
            <a:ext cx="1129411" cy="280665"/>
          </a:xfrm>
          <a:custGeom>
            <a:avLst/>
            <a:gdLst>
              <a:gd name="T0" fmla="*/ 865188 w 21600"/>
              <a:gd name="T1" fmla="*/ 142082 h 21600"/>
              <a:gd name="T2" fmla="*/ 865188 w 21600"/>
              <a:gd name="T3" fmla="*/ 142082 h 21600"/>
              <a:gd name="T4" fmla="*/ 865188 w 21600"/>
              <a:gd name="T5" fmla="*/ 142082 h 21600"/>
              <a:gd name="T6" fmla="*/ 865188 w 21600"/>
              <a:gd name="T7" fmla="*/ 1420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ComplianceOps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9" name="AutoShape 15">
            <a:extLst>
              <a:ext uri="{FF2B5EF4-FFF2-40B4-BE49-F238E27FC236}">
                <a16:creationId xmlns:a16="http://schemas.microsoft.com/office/drawing/2014/main" id="{59C8F9F6-0B97-4EE0-ACD2-32584C5B796C}"/>
              </a:ext>
            </a:extLst>
          </p:cNvPr>
          <p:cNvSpPr>
            <a:spLocks/>
          </p:cNvSpPr>
          <p:nvPr/>
        </p:nvSpPr>
        <p:spPr bwMode="auto">
          <a:xfrm>
            <a:off x="6118303" y="3563599"/>
            <a:ext cx="1129411" cy="261165"/>
          </a:xfrm>
          <a:custGeom>
            <a:avLst/>
            <a:gdLst>
              <a:gd name="T0" fmla="*/ 954882 w 21600"/>
              <a:gd name="T1" fmla="*/ 156369 h 21600"/>
              <a:gd name="T2" fmla="*/ 954882 w 21600"/>
              <a:gd name="T3" fmla="*/ 156369 h 21600"/>
              <a:gd name="T4" fmla="*/ 954882 w 21600"/>
              <a:gd name="T5" fmla="*/ 156369 h 21600"/>
              <a:gd name="T6" fmla="*/ 954882 w 21600"/>
              <a:gd name="T7" fmla="*/ 1563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GovernanceOps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10" name="AutoShape 17">
            <a:extLst>
              <a:ext uri="{FF2B5EF4-FFF2-40B4-BE49-F238E27FC236}">
                <a16:creationId xmlns:a16="http://schemas.microsoft.com/office/drawing/2014/main" id="{5C3EAEB2-D0F6-479D-814F-06DE6B4D4218}"/>
              </a:ext>
            </a:extLst>
          </p:cNvPr>
          <p:cNvSpPr>
            <a:spLocks/>
          </p:cNvSpPr>
          <p:nvPr/>
        </p:nvSpPr>
        <p:spPr bwMode="auto">
          <a:xfrm>
            <a:off x="490178" y="2840590"/>
            <a:ext cx="1080298" cy="658306"/>
          </a:xfrm>
          <a:custGeom>
            <a:avLst/>
            <a:gdLst>
              <a:gd name="T0" fmla="*/ 1083469 w 21600"/>
              <a:gd name="T1" fmla="*/ 203994 h 21600"/>
              <a:gd name="T2" fmla="*/ 1083469 w 21600"/>
              <a:gd name="T3" fmla="*/ 203994 h 21600"/>
              <a:gd name="T4" fmla="*/ 1083469 w 21600"/>
              <a:gd name="T5" fmla="*/ 203994 h 21600"/>
              <a:gd name="T6" fmla="*/ 1083469 w 21600"/>
              <a:gd name="T7" fmla="*/ 2039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Environment Provisioning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Application Provisioning</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
        <p:nvSpPr>
          <p:cNvPr id="11" name="AutoShape 19">
            <a:extLst>
              <a:ext uri="{FF2B5EF4-FFF2-40B4-BE49-F238E27FC236}">
                <a16:creationId xmlns:a16="http://schemas.microsoft.com/office/drawing/2014/main" id="{877B3331-A4FF-456E-AF55-91F76D43392D}"/>
              </a:ext>
            </a:extLst>
          </p:cNvPr>
          <p:cNvSpPr>
            <a:spLocks/>
          </p:cNvSpPr>
          <p:nvPr/>
        </p:nvSpPr>
        <p:spPr bwMode="auto">
          <a:xfrm>
            <a:off x="2016161" y="2289038"/>
            <a:ext cx="851127" cy="982749"/>
          </a:xfrm>
          <a:custGeom>
            <a:avLst/>
            <a:gdLst>
              <a:gd name="T0" fmla="*/ 1112838 w 21600"/>
              <a:gd name="T1" fmla="*/ 307182 h 21600"/>
              <a:gd name="T2" fmla="*/ 1112838 w 21600"/>
              <a:gd name="T3" fmla="*/ 307182 h 21600"/>
              <a:gd name="T4" fmla="*/ 1112838 w 21600"/>
              <a:gd name="T5" fmla="*/ 307182 h 21600"/>
              <a:gd name="T6" fmla="*/ 1112838 w 21600"/>
              <a:gd name="T7" fmla="*/ 307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Tool Chain Setup</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Continuous Integration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Continuous Deployment</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
        <p:nvSpPr>
          <p:cNvPr id="12" name="AutoShape 21">
            <a:extLst>
              <a:ext uri="{FF2B5EF4-FFF2-40B4-BE49-F238E27FC236}">
                <a16:creationId xmlns:a16="http://schemas.microsoft.com/office/drawing/2014/main" id="{2A8D13B5-A13E-480C-8634-C2178F51549F}"/>
              </a:ext>
            </a:extLst>
          </p:cNvPr>
          <p:cNvSpPr>
            <a:spLocks/>
          </p:cNvSpPr>
          <p:nvPr/>
        </p:nvSpPr>
        <p:spPr bwMode="auto">
          <a:xfrm>
            <a:off x="3349860" y="2977268"/>
            <a:ext cx="1077678" cy="521628"/>
          </a:xfrm>
          <a:custGeom>
            <a:avLst/>
            <a:gdLst>
              <a:gd name="T0" fmla="*/ 1112838 w 21600"/>
              <a:gd name="T1" fmla="*/ 236538 h 21600"/>
              <a:gd name="T2" fmla="*/ 1112838 w 21600"/>
              <a:gd name="T3" fmla="*/ 236538 h 21600"/>
              <a:gd name="T4" fmla="*/ 1112838 w 21600"/>
              <a:gd name="T5" fmla="*/ 236538 h 21600"/>
              <a:gd name="T6" fmla="*/ 1112838 w 21600"/>
              <a:gd name="T7" fmla="*/ 2365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Security Assessment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Security Testing</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
        <p:nvSpPr>
          <p:cNvPr id="13" name="AutoShape 23">
            <a:extLst>
              <a:ext uri="{FF2B5EF4-FFF2-40B4-BE49-F238E27FC236}">
                <a16:creationId xmlns:a16="http://schemas.microsoft.com/office/drawing/2014/main" id="{F803B43D-B376-4FC1-89BA-7F4399AA9FB1}"/>
              </a:ext>
            </a:extLst>
          </p:cNvPr>
          <p:cNvSpPr>
            <a:spLocks/>
          </p:cNvSpPr>
          <p:nvPr/>
        </p:nvSpPr>
        <p:spPr bwMode="auto">
          <a:xfrm>
            <a:off x="4716463" y="2289038"/>
            <a:ext cx="1129411" cy="324003"/>
          </a:xfrm>
          <a:custGeom>
            <a:avLst/>
            <a:gdLst>
              <a:gd name="T0" fmla="*/ 1112838 w 21600"/>
              <a:gd name="T1" fmla="*/ 129382 h 21600"/>
              <a:gd name="T2" fmla="*/ 1112838 w 21600"/>
              <a:gd name="T3" fmla="*/ 129382 h 21600"/>
              <a:gd name="T4" fmla="*/ 1112838 w 21600"/>
              <a:gd name="T5" fmla="*/ 129382 h 21600"/>
              <a:gd name="T6" fmla="*/ 1112838 w 21600"/>
              <a:gd name="T7" fmla="*/ 129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Compliance Automation</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
        <p:nvSpPr>
          <p:cNvPr id="14" name="AutoShape 25">
            <a:extLst>
              <a:ext uri="{FF2B5EF4-FFF2-40B4-BE49-F238E27FC236}">
                <a16:creationId xmlns:a16="http://schemas.microsoft.com/office/drawing/2014/main" id="{70EF46FB-4AEE-40C3-B859-ABD6CEB63A35}"/>
              </a:ext>
            </a:extLst>
          </p:cNvPr>
          <p:cNvSpPr>
            <a:spLocks/>
          </p:cNvSpPr>
          <p:nvPr/>
        </p:nvSpPr>
        <p:spPr bwMode="auto">
          <a:xfrm>
            <a:off x="6170035" y="3031373"/>
            <a:ext cx="1077678" cy="467523"/>
          </a:xfrm>
          <a:custGeom>
            <a:avLst/>
            <a:gdLst>
              <a:gd name="T0" fmla="*/ 1083469 w 21600"/>
              <a:gd name="T1" fmla="*/ 236538 h 21600"/>
              <a:gd name="T2" fmla="*/ 1083469 w 21600"/>
              <a:gd name="T3" fmla="*/ 236538 h 21600"/>
              <a:gd name="T4" fmla="*/ 1083469 w 21600"/>
              <a:gd name="T5" fmla="*/ 236538 h 21600"/>
              <a:gd name="T6" fmla="*/ 1083469 w 21600"/>
              <a:gd name="T7" fmla="*/ 2365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Track Atomic Progress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Measure KPIs</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
        <p:nvSpPr>
          <p:cNvPr id="15" name="AutoShape 28">
            <a:extLst>
              <a:ext uri="{FF2B5EF4-FFF2-40B4-BE49-F238E27FC236}">
                <a16:creationId xmlns:a16="http://schemas.microsoft.com/office/drawing/2014/main" id="{E94216D3-81D4-4EEB-92A4-BE531D617BD8}"/>
              </a:ext>
            </a:extLst>
          </p:cNvPr>
          <p:cNvSpPr>
            <a:spLocks/>
          </p:cNvSpPr>
          <p:nvPr/>
        </p:nvSpPr>
        <p:spPr bwMode="auto">
          <a:xfrm>
            <a:off x="7504732" y="1915644"/>
            <a:ext cx="1171838" cy="280666"/>
          </a:xfrm>
          <a:custGeom>
            <a:avLst/>
            <a:gdLst>
              <a:gd name="T0" fmla="*/ 496094 w 21600"/>
              <a:gd name="T1" fmla="*/ 156369 h 21600"/>
              <a:gd name="T2" fmla="*/ 496094 w 21600"/>
              <a:gd name="T3" fmla="*/ 156369 h 21600"/>
              <a:gd name="T4" fmla="*/ 496094 w 21600"/>
              <a:gd name="T5" fmla="*/ 156369 h 21600"/>
              <a:gd name="T6" fmla="*/ 496094 w 21600"/>
              <a:gd name="T7" fmla="*/ 1563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AIOps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16" name="AutoShape 30">
            <a:extLst>
              <a:ext uri="{FF2B5EF4-FFF2-40B4-BE49-F238E27FC236}">
                <a16:creationId xmlns:a16="http://schemas.microsoft.com/office/drawing/2014/main" id="{67F600A3-8CE5-4403-A373-5E60485792A9}"/>
              </a:ext>
            </a:extLst>
          </p:cNvPr>
          <p:cNvSpPr>
            <a:spLocks/>
          </p:cNvSpPr>
          <p:nvPr/>
        </p:nvSpPr>
        <p:spPr bwMode="auto">
          <a:xfrm>
            <a:off x="7547159" y="2289038"/>
            <a:ext cx="985391" cy="1126770"/>
          </a:xfrm>
          <a:custGeom>
            <a:avLst/>
            <a:gdLst>
              <a:gd name="T0" fmla="*/ 1294606 w 21600"/>
              <a:gd name="T1" fmla="*/ 307975 h 21600"/>
              <a:gd name="T2" fmla="*/ 1294606 w 21600"/>
              <a:gd name="T3" fmla="*/ 307975 h 21600"/>
              <a:gd name="T4" fmla="*/ 1294606 w 21600"/>
              <a:gd name="T5" fmla="*/ 307975 h 21600"/>
              <a:gd name="T6" fmla="*/ 1294606 w 21600"/>
              <a:gd name="T7" fmla="*/ 307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Cost/Workload Optimization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Incident Prediction / Remediation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DevOps Prediction</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Tree>
    <p:extLst>
      <p:ext uri="{BB962C8B-B14F-4D97-AF65-F5344CB8AC3E}">
        <p14:creationId xmlns:p14="http://schemas.microsoft.com/office/powerpoint/2010/main" val="374076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C6F5A8A-5EA3-4A2E-AAD6-7A63BE3F2DB3}"/>
              </a:ext>
            </a:extLst>
          </p:cNvPr>
          <p:cNvSpPr>
            <a:spLocks noGrp="1"/>
          </p:cNvSpPr>
          <p:nvPr>
            <p:ph type="title"/>
          </p:nvPr>
        </p:nvSpPr>
        <p:spPr>
          <a:xfrm>
            <a:off x="324000" y="257731"/>
            <a:ext cx="8496150" cy="369332"/>
          </a:xfrm>
        </p:spPr>
        <p:txBody>
          <a:bodyPr/>
          <a:lstStyle/>
          <a:p>
            <a:r>
              <a:rPr lang="en-US" altLang="en-US" dirty="0"/>
              <a:t>Prebuilt tools Out of the Box, accelerate your implementation </a:t>
            </a:r>
          </a:p>
        </p:txBody>
      </p:sp>
      <p:grpSp>
        <p:nvGrpSpPr>
          <p:cNvPr id="20485" name="Group 4">
            <a:extLst>
              <a:ext uri="{FF2B5EF4-FFF2-40B4-BE49-F238E27FC236}">
                <a16:creationId xmlns:a16="http://schemas.microsoft.com/office/drawing/2014/main" id="{B85E3C47-FE9D-4DFF-9B5C-903A4DE60637}"/>
              </a:ext>
            </a:extLst>
          </p:cNvPr>
          <p:cNvGrpSpPr>
            <a:grpSpLocks/>
          </p:cNvGrpSpPr>
          <p:nvPr/>
        </p:nvGrpSpPr>
        <p:grpSpPr bwMode="auto">
          <a:xfrm>
            <a:off x="533587" y="1159668"/>
            <a:ext cx="1079549" cy="1131757"/>
            <a:chOff x="0" y="0"/>
            <a:chExt cx="1439310" cy="1508886"/>
          </a:xfrm>
        </p:grpSpPr>
        <p:grpSp>
          <p:nvGrpSpPr>
            <p:cNvPr id="20522" name="Group 5">
              <a:extLst>
                <a:ext uri="{FF2B5EF4-FFF2-40B4-BE49-F238E27FC236}">
                  <a16:creationId xmlns:a16="http://schemas.microsoft.com/office/drawing/2014/main" id="{3E8BD010-48BD-41CD-BB04-93489EB947D8}"/>
                </a:ext>
              </a:extLst>
            </p:cNvPr>
            <p:cNvGrpSpPr>
              <a:grpSpLocks/>
            </p:cNvGrpSpPr>
            <p:nvPr/>
          </p:nvGrpSpPr>
          <p:grpSpPr bwMode="auto">
            <a:xfrm>
              <a:off x="107253" y="107253"/>
              <a:ext cx="1291431" cy="1291431"/>
              <a:chOff x="0" y="0"/>
              <a:chExt cx="1291431" cy="1291431"/>
            </a:xfrm>
          </p:grpSpPr>
          <p:sp>
            <p:nvSpPr>
              <p:cNvPr id="20526" name="AutoShape 6">
                <a:extLst>
                  <a:ext uri="{FF2B5EF4-FFF2-40B4-BE49-F238E27FC236}">
                    <a16:creationId xmlns:a16="http://schemas.microsoft.com/office/drawing/2014/main" id="{CC000B47-0B5B-4997-A1D9-E013364AACD1}"/>
                  </a:ext>
                </a:extLst>
              </p:cNvPr>
              <p:cNvSpPr>
                <a:spLocks/>
              </p:cNvSpPr>
              <p:nvPr/>
            </p:nvSpPr>
            <p:spPr bwMode="auto">
              <a:xfrm>
                <a:off x="0" y="0"/>
                <a:ext cx="1291431" cy="1291431"/>
              </a:xfrm>
              <a:custGeom>
                <a:avLst/>
                <a:gdLst>
                  <a:gd name="T0" fmla="*/ 645683 w 19679"/>
                  <a:gd name="T1" fmla="*/ 708748 h 19679"/>
                  <a:gd name="T2" fmla="*/ 645683 w 19679"/>
                  <a:gd name="T3" fmla="*/ 708748 h 19679"/>
                  <a:gd name="T4" fmla="*/ 645683 w 19679"/>
                  <a:gd name="T5" fmla="*/ 708748 h 19679"/>
                  <a:gd name="T6" fmla="*/ 645683 w 19679"/>
                  <a:gd name="T7" fmla="*/ 70874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A3E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dirty="0">
                  <a:solidFill>
                    <a:prstClr val="black"/>
                  </a:solidFill>
                  <a:latin typeface="Trebuchet MS"/>
                </a:endParaRPr>
              </a:p>
            </p:txBody>
          </p:sp>
          <p:sp>
            <p:nvSpPr>
              <p:cNvPr id="20527" name="AutoShape 7">
                <a:extLst>
                  <a:ext uri="{FF2B5EF4-FFF2-40B4-BE49-F238E27FC236}">
                    <a16:creationId xmlns:a16="http://schemas.microsoft.com/office/drawing/2014/main" id="{48245736-822F-4F1E-8675-8B60631DFC4E}"/>
                  </a:ext>
                </a:extLst>
              </p:cNvPr>
              <p:cNvSpPr>
                <a:spLocks/>
              </p:cNvSpPr>
              <p:nvPr/>
            </p:nvSpPr>
            <p:spPr bwMode="auto">
              <a:xfrm>
                <a:off x="189124" y="141515"/>
                <a:ext cx="913181" cy="707001"/>
              </a:xfrm>
              <a:custGeom>
                <a:avLst/>
                <a:gdLst>
                  <a:gd name="T0" fmla="*/ 456591 w 21600"/>
                  <a:gd name="T1" fmla="*/ 353501 h 21600"/>
                  <a:gd name="T2" fmla="*/ 456591 w 21600"/>
                  <a:gd name="T3" fmla="*/ 353501 h 21600"/>
                  <a:gd name="T4" fmla="*/ 456591 w 21600"/>
                  <a:gd name="T5" fmla="*/ 353501 h 21600"/>
                  <a:gd name="T6" fmla="*/ 456591 w 21600"/>
                  <a:gd name="T7" fmla="*/ 3535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914264"/>
                <a:r>
                  <a:rPr lang="en-US" altLang="en-US" sz="1350" b="1" dirty="0">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50+</a:t>
                </a:r>
                <a:endParaRPr lang="en-US" altLang="en-US" sz="1800" dirty="0">
                  <a:solidFill>
                    <a:srgbClr val="FFFFFF"/>
                  </a:solidFill>
                </a:endParaRPr>
              </a:p>
              <a:p>
                <a:pPr algn="ctr" defTabSz="914264"/>
                <a:r>
                  <a:rPr lang="en-US" altLang="en-US" sz="900" dirty="0">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Tools Integrated (Plug &amp; Play)</a:t>
                </a:r>
                <a:endParaRPr lang="en-US" altLang="en-US" sz="1800" dirty="0"/>
              </a:p>
            </p:txBody>
          </p:sp>
        </p:grpSp>
        <p:sp>
          <p:nvSpPr>
            <p:cNvPr id="20523" name="AutoShape 8">
              <a:extLst>
                <a:ext uri="{FF2B5EF4-FFF2-40B4-BE49-F238E27FC236}">
                  <a16:creationId xmlns:a16="http://schemas.microsoft.com/office/drawing/2014/main" id="{FC9438F7-42CF-4E3A-944F-8440E2FFEEF6}"/>
                </a:ext>
              </a:extLst>
            </p:cNvPr>
            <p:cNvSpPr>
              <a:spLocks/>
            </p:cNvSpPr>
            <p:nvPr/>
          </p:nvSpPr>
          <p:spPr bwMode="auto">
            <a:xfrm>
              <a:off x="0" y="0"/>
              <a:ext cx="1427964" cy="752968"/>
            </a:xfrm>
            <a:custGeom>
              <a:avLst/>
              <a:gdLst>
                <a:gd name="T0" fmla="*/ 713982 w 21600"/>
                <a:gd name="T1" fmla="*/ 405670 h 20794"/>
                <a:gd name="T2" fmla="*/ 713982 w 21600"/>
                <a:gd name="T3" fmla="*/ 405670 h 20794"/>
                <a:gd name="T4" fmla="*/ 713982 w 21600"/>
                <a:gd name="T5" fmla="*/ 405670 h 20794"/>
                <a:gd name="T6" fmla="*/ 713982 w 21600"/>
                <a:gd name="T7" fmla="*/ 405670 h 2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794">
                  <a:moveTo>
                    <a:pt x="0" y="20794"/>
                  </a:moveTo>
                  <a:cubicBezTo>
                    <a:pt x="0" y="9309"/>
                    <a:pt x="5099" y="-1"/>
                    <a:pt x="11389" y="-1"/>
                  </a:cubicBezTo>
                  <a:cubicBezTo>
                    <a:pt x="15722" y="-1"/>
                    <a:pt x="19679" y="4488"/>
                    <a:pt x="21599" y="11579"/>
                  </a:cubicBezTo>
                  <a:lnTo>
                    <a:pt x="20683" y="12406"/>
                  </a:lnTo>
                  <a:cubicBezTo>
                    <a:pt x="18146" y="3035"/>
                    <a:pt x="11928" y="-806"/>
                    <a:pt x="6795" y="3826"/>
                  </a:cubicBezTo>
                  <a:cubicBezTo>
                    <a:pt x="3259" y="7017"/>
                    <a:pt x="1022" y="13593"/>
                    <a:pt x="1022" y="20793"/>
                  </a:cubicBezTo>
                  <a:lnTo>
                    <a:pt x="0" y="20794"/>
                  </a:lnTo>
                  <a:close/>
                </a:path>
              </a:pathLst>
            </a:custGeom>
            <a:solidFill>
              <a:srgbClr val="2392D2"/>
            </a:solidFill>
            <a:ln w="6350" cap="flat" cmpd="sng">
              <a:solidFill>
                <a:srgbClr val="2392D2"/>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24" name="AutoShape 9">
              <a:extLst>
                <a:ext uri="{FF2B5EF4-FFF2-40B4-BE49-F238E27FC236}">
                  <a16:creationId xmlns:a16="http://schemas.microsoft.com/office/drawing/2014/main" id="{C92344A0-7B81-47F1-BCF5-EE37DE9932D3}"/>
                </a:ext>
              </a:extLst>
            </p:cNvPr>
            <p:cNvSpPr>
              <a:spLocks/>
            </p:cNvSpPr>
            <p:nvPr/>
          </p:nvSpPr>
          <p:spPr bwMode="auto">
            <a:xfrm>
              <a:off x="770514" y="427500"/>
              <a:ext cx="668796" cy="1011491"/>
            </a:xfrm>
            <a:custGeom>
              <a:avLst/>
              <a:gdLst>
                <a:gd name="T0" fmla="*/ 334398 w 18856"/>
                <a:gd name="T1" fmla="*/ 505746 h 21600"/>
                <a:gd name="T2" fmla="*/ 334398 w 18856"/>
                <a:gd name="T3" fmla="*/ 505746 h 21600"/>
                <a:gd name="T4" fmla="*/ 334398 w 18856"/>
                <a:gd name="T5" fmla="*/ 505746 h 21600"/>
                <a:gd name="T6" fmla="*/ 334398 w 18856"/>
                <a:gd name="T7" fmla="*/ 5057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56" h="21600">
                  <a:moveTo>
                    <a:pt x="16509" y="0"/>
                  </a:moveTo>
                  <a:lnTo>
                    <a:pt x="16509" y="0"/>
                  </a:lnTo>
                  <a:cubicBezTo>
                    <a:pt x="21599" y="7095"/>
                    <a:pt x="18132" y="15973"/>
                    <a:pt x="8765" y="19829"/>
                  </a:cubicBezTo>
                  <a:cubicBezTo>
                    <a:pt x="6070" y="20938"/>
                    <a:pt x="3065" y="21545"/>
                    <a:pt x="0" y="21599"/>
                  </a:cubicBezTo>
                </a:path>
              </a:pathLst>
            </a:custGeom>
            <a:noFill/>
            <a:ln w="6350" cap="flat" cmpd="sng">
              <a:solidFill>
                <a:srgbClr val="2392D2"/>
              </a:solidFill>
              <a:prstDash val="solid"/>
              <a:round/>
              <a:headEn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25" name="AutoShape 10">
              <a:extLst>
                <a:ext uri="{FF2B5EF4-FFF2-40B4-BE49-F238E27FC236}">
                  <a16:creationId xmlns:a16="http://schemas.microsoft.com/office/drawing/2014/main" id="{D5A78282-BCA4-4DFD-A0E9-0A992B35E646}"/>
                </a:ext>
              </a:extLst>
            </p:cNvPr>
            <p:cNvSpPr>
              <a:spLocks/>
            </p:cNvSpPr>
            <p:nvPr/>
          </p:nvSpPr>
          <p:spPr bwMode="auto">
            <a:xfrm>
              <a:off x="5487" y="666587"/>
              <a:ext cx="754454" cy="842299"/>
            </a:xfrm>
            <a:custGeom>
              <a:avLst/>
              <a:gdLst>
                <a:gd name="T0" fmla="*/ 377227 w 21600"/>
                <a:gd name="T1" fmla="*/ 421150 h 21600"/>
                <a:gd name="T2" fmla="*/ 377227 w 21600"/>
                <a:gd name="T3" fmla="*/ 421150 h 21600"/>
                <a:gd name="T4" fmla="*/ 377227 w 21600"/>
                <a:gd name="T5" fmla="*/ 421150 h 21600"/>
                <a:gd name="T6" fmla="*/ 377227 w 21600"/>
                <a:gd name="T7" fmla="*/ 4211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9670" y="21600"/>
                    <a:pt x="0" y="12937"/>
                    <a:pt x="0" y="2252"/>
                  </a:cubicBezTo>
                  <a:cubicBezTo>
                    <a:pt x="0" y="1499"/>
                    <a:pt x="49" y="747"/>
                    <a:pt x="146" y="0"/>
                  </a:cubicBezTo>
                </a:path>
              </a:pathLst>
            </a:custGeom>
            <a:noFill/>
            <a:ln w="6350" cap="flat" cmpd="sng">
              <a:solidFill>
                <a:srgbClr val="2392D2"/>
              </a:solidFill>
              <a:prstDash val="solid"/>
              <a:round/>
              <a:headEnd type="oval"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grpSp>
      <p:grpSp>
        <p:nvGrpSpPr>
          <p:cNvPr id="20516" name="Group 12">
            <a:extLst>
              <a:ext uri="{FF2B5EF4-FFF2-40B4-BE49-F238E27FC236}">
                <a16:creationId xmlns:a16="http://schemas.microsoft.com/office/drawing/2014/main" id="{C6D86618-C583-4BEF-B525-0CC8625DD179}"/>
              </a:ext>
            </a:extLst>
          </p:cNvPr>
          <p:cNvGrpSpPr>
            <a:grpSpLocks/>
          </p:cNvGrpSpPr>
          <p:nvPr/>
        </p:nvGrpSpPr>
        <p:grpSpPr bwMode="auto">
          <a:xfrm>
            <a:off x="597017" y="2449587"/>
            <a:ext cx="968633" cy="968652"/>
            <a:chOff x="0" y="0"/>
            <a:chExt cx="1291431" cy="1291431"/>
          </a:xfrm>
          <a:solidFill>
            <a:schemeClr val="accent3">
              <a:lumMod val="75000"/>
            </a:schemeClr>
          </a:solidFill>
        </p:grpSpPr>
        <p:sp>
          <p:nvSpPr>
            <p:cNvPr id="20520" name="AutoShape 13">
              <a:extLst>
                <a:ext uri="{FF2B5EF4-FFF2-40B4-BE49-F238E27FC236}">
                  <a16:creationId xmlns:a16="http://schemas.microsoft.com/office/drawing/2014/main" id="{C840BBB8-79DA-4E27-88F1-9E0C527DB1DB}"/>
                </a:ext>
              </a:extLst>
            </p:cNvPr>
            <p:cNvSpPr>
              <a:spLocks/>
            </p:cNvSpPr>
            <p:nvPr/>
          </p:nvSpPr>
          <p:spPr bwMode="auto">
            <a:xfrm>
              <a:off x="0" y="0"/>
              <a:ext cx="1291431" cy="1291431"/>
            </a:xfrm>
            <a:custGeom>
              <a:avLst/>
              <a:gdLst>
                <a:gd name="T0" fmla="*/ 645683 w 19679"/>
                <a:gd name="T1" fmla="*/ 708748 h 19679"/>
                <a:gd name="T2" fmla="*/ 645683 w 19679"/>
                <a:gd name="T3" fmla="*/ 708748 h 19679"/>
                <a:gd name="T4" fmla="*/ 645683 w 19679"/>
                <a:gd name="T5" fmla="*/ 708748 h 19679"/>
                <a:gd name="T6" fmla="*/ 645683 w 19679"/>
                <a:gd name="T7" fmla="*/ 70874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12700" cap="flat" cmpd="sng">
              <a:no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21" name="AutoShape 14">
              <a:extLst>
                <a:ext uri="{FF2B5EF4-FFF2-40B4-BE49-F238E27FC236}">
                  <a16:creationId xmlns:a16="http://schemas.microsoft.com/office/drawing/2014/main" id="{FDE0908A-4D76-4F3F-B1D4-84D6AB4C0541}"/>
                </a:ext>
              </a:extLst>
            </p:cNvPr>
            <p:cNvSpPr>
              <a:spLocks/>
            </p:cNvSpPr>
            <p:nvPr/>
          </p:nvSpPr>
          <p:spPr bwMode="auto">
            <a:xfrm>
              <a:off x="189124" y="203314"/>
              <a:ext cx="913181" cy="884801"/>
            </a:xfrm>
            <a:custGeom>
              <a:avLst/>
              <a:gdLst>
                <a:gd name="T0" fmla="*/ 456591 w 21600"/>
                <a:gd name="T1" fmla="*/ 442401 h 21600"/>
                <a:gd name="T2" fmla="*/ 456591 w 21600"/>
                <a:gd name="T3" fmla="*/ 442401 h 21600"/>
                <a:gd name="T4" fmla="*/ 456591 w 21600"/>
                <a:gd name="T5" fmla="*/ 442401 h 21600"/>
                <a:gd name="T6" fmla="*/ 456591 w 21600"/>
                <a:gd name="T7" fmla="*/ 4424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w="12700">
              <a:no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914264"/>
              <a:r>
                <a:rPr lang="en-US" altLang="en-US" sz="1350" b="1" dirty="0">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200+</a:t>
              </a:r>
              <a:endParaRPr lang="en-US" altLang="en-US" sz="1800" dirty="0">
                <a:solidFill>
                  <a:srgbClr val="FFFFFF"/>
                </a:solidFill>
              </a:endParaRPr>
            </a:p>
            <a:p>
              <a:pPr algn="ctr" defTabSz="914264"/>
              <a:r>
                <a:rPr lang="en-US" altLang="en-US" sz="900" dirty="0">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Cloud Services Enabled</a:t>
              </a:r>
              <a:endParaRPr lang="en-US" altLang="en-US" sz="1800" dirty="0"/>
            </a:p>
          </p:txBody>
        </p:sp>
      </p:grpSp>
      <p:sp>
        <p:nvSpPr>
          <p:cNvPr id="20517" name="AutoShape 15">
            <a:extLst>
              <a:ext uri="{FF2B5EF4-FFF2-40B4-BE49-F238E27FC236}">
                <a16:creationId xmlns:a16="http://schemas.microsoft.com/office/drawing/2014/main" id="{7D664B6A-B64F-4AC2-BDE4-ADB269BE8BCD}"/>
              </a:ext>
            </a:extLst>
          </p:cNvPr>
          <p:cNvSpPr>
            <a:spLocks/>
          </p:cNvSpPr>
          <p:nvPr/>
        </p:nvSpPr>
        <p:spPr bwMode="auto">
          <a:xfrm>
            <a:off x="516572" y="2369116"/>
            <a:ext cx="1129547" cy="1009834"/>
          </a:xfrm>
          <a:custGeom>
            <a:avLst/>
            <a:gdLst>
              <a:gd name="T0" fmla="*/ 752948 w 20301"/>
              <a:gd name="T1" fmla="*/ 769516 h 20157"/>
              <a:gd name="T2" fmla="*/ 752948 w 20301"/>
              <a:gd name="T3" fmla="*/ 769516 h 20157"/>
              <a:gd name="T4" fmla="*/ 752948 w 20301"/>
              <a:gd name="T5" fmla="*/ 769516 h 20157"/>
              <a:gd name="T6" fmla="*/ 752948 w 20301"/>
              <a:gd name="T7" fmla="*/ 769516 h 20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01" h="20157">
                <a:moveTo>
                  <a:pt x="0" y="11273"/>
                </a:moveTo>
                <a:cubicBezTo>
                  <a:pt x="0" y="5047"/>
                  <a:pt x="4544" y="0"/>
                  <a:pt x="10150" y="0"/>
                </a:cubicBezTo>
                <a:cubicBezTo>
                  <a:pt x="15756" y="0"/>
                  <a:pt x="20300" y="5047"/>
                  <a:pt x="20300" y="11273"/>
                </a:cubicBezTo>
                <a:cubicBezTo>
                  <a:pt x="20300" y="14743"/>
                  <a:pt x="18861" y="18020"/>
                  <a:pt x="16399" y="20156"/>
                </a:cubicBezTo>
                <a:cubicBezTo>
                  <a:pt x="20816" y="16323"/>
                  <a:pt x="21600" y="9238"/>
                  <a:pt x="18148" y="4332"/>
                </a:cubicBezTo>
                <a:cubicBezTo>
                  <a:pt x="14697" y="-574"/>
                  <a:pt x="8318" y="-1443"/>
                  <a:pt x="3900" y="2390"/>
                </a:cubicBezTo>
                <a:cubicBezTo>
                  <a:pt x="1438" y="4526"/>
                  <a:pt x="0" y="7803"/>
                  <a:pt x="0" y="11273"/>
                </a:cubicBezTo>
                <a:close/>
              </a:path>
            </a:pathLst>
          </a:custGeom>
          <a:solidFill>
            <a:srgbClr val="435E12"/>
          </a:solidFill>
          <a:ln w="76200" cap="flat" cmpd="sng">
            <a:solidFill>
              <a:schemeClr val="accent3">
                <a:lumMod val="75000"/>
              </a:schemeClr>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dirty="0">
              <a:solidFill>
                <a:prstClr val="black"/>
              </a:solidFill>
              <a:latin typeface="Trebuchet MS"/>
            </a:endParaRPr>
          </a:p>
        </p:txBody>
      </p:sp>
      <p:sp>
        <p:nvSpPr>
          <p:cNvPr id="20518" name="AutoShape 16">
            <a:extLst>
              <a:ext uri="{FF2B5EF4-FFF2-40B4-BE49-F238E27FC236}">
                <a16:creationId xmlns:a16="http://schemas.microsoft.com/office/drawing/2014/main" id="{FE7E97CA-3B1A-413E-BB37-9E670ACC7963}"/>
              </a:ext>
            </a:extLst>
          </p:cNvPr>
          <p:cNvSpPr>
            <a:spLocks/>
          </p:cNvSpPr>
          <p:nvPr/>
        </p:nvSpPr>
        <p:spPr bwMode="auto">
          <a:xfrm>
            <a:off x="779825" y="2689793"/>
            <a:ext cx="816297" cy="758822"/>
          </a:xfrm>
          <a:custGeom>
            <a:avLst/>
            <a:gdLst>
              <a:gd name="T0" fmla="*/ 544137 w 19827"/>
              <a:gd name="T1" fmla="*/ 505841 h 20716"/>
              <a:gd name="T2" fmla="*/ 544137 w 19827"/>
              <a:gd name="T3" fmla="*/ 505841 h 20716"/>
              <a:gd name="T4" fmla="*/ 544137 w 19827"/>
              <a:gd name="T5" fmla="*/ 505841 h 20716"/>
              <a:gd name="T6" fmla="*/ 544137 w 19827"/>
              <a:gd name="T7" fmla="*/ 505841 h 207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27" h="20716">
                <a:moveTo>
                  <a:pt x="18310" y="0"/>
                </a:moveTo>
                <a:lnTo>
                  <a:pt x="18310" y="0"/>
                </a:lnTo>
                <a:cubicBezTo>
                  <a:pt x="21599" y="6803"/>
                  <a:pt x="19359" y="15316"/>
                  <a:pt x="13306" y="19014"/>
                </a:cubicBezTo>
                <a:cubicBezTo>
                  <a:pt x="9073" y="21599"/>
                  <a:pt x="3892" y="21214"/>
                  <a:pt x="0" y="18022"/>
                </a:cubicBezTo>
              </a:path>
            </a:pathLst>
          </a:custGeom>
          <a:noFill/>
          <a:ln w="6350" cap="flat" cmpd="sng">
            <a:solidFill>
              <a:schemeClr val="accent3">
                <a:lumMod val="75000"/>
              </a:schemeClr>
            </a:solidFill>
            <a:prstDash val="solid"/>
            <a:round/>
            <a:headEn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19" name="AutoShape 17">
            <a:extLst>
              <a:ext uri="{FF2B5EF4-FFF2-40B4-BE49-F238E27FC236}">
                <a16:creationId xmlns:a16="http://schemas.microsoft.com/office/drawing/2014/main" id="{4E64BB75-DB02-4143-954A-56D13D6E542A}"/>
              </a:ext>
            </a:extLst>
          </p:cNvPr>
          <p:cNvSpPr>
            <a:spLocks/>
          </p:cNvSpPr>
          <p:nvPr/>
        </p:nvSpPr>
        <p:spPr bwMode="auto">
          <a:xfrm>
            <a:off x="516571" y="2869136"/>
            <a:ext cx="61706" cy="322854"/>
          </a:xfrm>
          <a:custGeom>
            <a:avLst/>
            <a:gdLst>
              <a:gd name="T0" fmla="*/ 41135 w 18808"/>
              <a:gd name="T1" fmla="*/ 215219 h 21600"/>
              <a:gd name="T2" fmla="*/ 41135 w 18808"/>
              <a:gd name="T3" fmla="*/ 215219 h 21600"/>
              <a:gd name="T4" fmla="*/ 41135 w 18808"/>
              <a:gd name="T5" fmla="*/ 215219 h 21600"/>
              <a:gd name="T6" fmla="*/ 41135 w 18808"/>
              <a:gd name="T7" fmla="*/ 2152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08" h="21600">
                <a:moveTo>
                  <a:pt x="18807" y="21599"/>
                </a:moveTo>
                <a:lnTo>
                  <a:pt x="18807" y="21600"/>
                </a:lnTo>
                <a:cubicBezTo>
                  <a:pt x="3344" y="14940"/>
                  <a:pt x="-2792" y="7424"/>
                  <a:pt x="1173" y="0"/>
                </a:cubicBezTo>
              </a:path>
            </a:pathLst>
          </a:custGeom>
          <a:noFill/>
          <a:ln w="6350" cap="flat" cmpd="sng">
            <a:solidFill>
              <a:schemeClr val="accent3">
                <a:lumMod val="75000"/>
              </a:schemeClr>
            </a:solidFill>
            <a:prstDash val="solid"/>
            <a:round/>
            <a:headEnd type="oval"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grpSp>
        <p:nvGrpSpPr>
          <p:cNvPr id="20487" name="Group 18">
            <a:extLst>
              <a:ext uri="{FF2B5EF4-FFF2-40B4-BE49-F238E27FC236}">
                <a16:creationId xmlns:a16="http://schemas.microsoft.com/office/drawing/2014/main" id="{D6294B6F-096E-4CBA-87F7-19BCB2B59A10}"/>
              </a:ext>
            </a:extLst>
          </p:cNvPr>
          <p:cNvGrpSpPr>
            <a:grpSpLocks/>
          </p:cNvGrpSpPr>
          <p:nvPr/>
        </p:nvGrpSpPr>
        <p:grpSpPr bwMode="auto">
          <a:xfrm>
            <a:off x="7620112" y="3597957"/>
            <a:ext cx="1079702" cy="1132009"/>
            <a:chOff x="0" y="0"/>
            <a:chExt cx="1439513" cy="1509222"/>
          </a:xfrm>
        </p:grpSpPr>
        <p:grpSp>
          <p:nvGrpSpPr>
            <p:cNvPr id="20510" name="Group 19">
              <a:extLst>
                <a:ext uri="{FF2B5EF4-FFF2-40B4-BE49-F238E27FC236}">
                  <a16:creationId xmlns:a16="http://schemas.microsoft.com/office/drawing/2014/main" id="{E663FC7E-1437-46C0-B179-A5F2A5B153C7}"/>
                </a:ext>
              </a:extLst>
            </p:cNvPr>
            <p:cNvGrpSpPr>
              <a:grpSpLocks/>
            </p:cNvGrpSpPr>
            <p:nvPr/>
          </p:nvGrpSpPr>
          <p:grpSpPr bwMode="auto">
            <a:xfrm>
              <a:off x="107456" y="107367"/>
              <a:ext cx="1291431" cy="1291431"/>
              <a:chOff x="0" y="0"/>
              <a:chExt cx="1291431" cy="1291431"/>
            </a:xfrm>
          </p:grpSpPr>
          <p:sp>
            <p:nvSpPr>
              <p:cNvPr id="20514" name="AutoShape 20">
                <a:extLst>
                  <a:ext uri="{FF2B5EF4-FFF2-40B4-BE49-F238E27FC236}">
                    <a16:creationId xmlns:a16="http://schemas.microsoft.com/office/drawing/2014/main" id="{8AA20B1C-6359-41D1-96BA-9E631B9E3402}"/>
                  </a:ext>
                </a:extLst>
              </p:cNvPr>
              <p:cNvSpPr>
                <a:spLocks/>
              </p:cNvSpPr>
              <p:nvPr/>
            </p:nvSpPr>
            <p:spPr bwMode="auto">
              <a:xfrm>
                <a:off x="0" y="0"/>
                <a:ext cx="1291431" cy="1291431"/>
              </a:xfrm>
              <a:custGeom>
                <a:avLst/>
                <a:gdLst>
                  <a:gd name="T0" fmla="*/ 645683 w 19679"/>
                  <a:gd name="T1" fmla="*/ 708748 h 19679"/>
                  <a:gd name="T2" fmla="*/ 645683 w 19679"/>
                  <a:gd name="T3" fmla="*/ 708748 h 19679"/>
                  <a:gd name="T4" fmla="*/ 645683 w 19679"/>
                  <a:gd name="T5" fmla="*/ 708748 h 19679"/>
                  <a:gd name="T6" fmla="*/ 645683 w 19679"/>
                  <a:gd name="T7" fmla="*/ 70874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lumMod val="75000"/>
                </a:schemeClr>
              </a:solidFill>
              <a:ln w="12700" cap="flat" cmpd="sng">
                <a:no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15" name="AutoShape 21">
                <a:extLst>
                  <a:ext uri="{FF2B5EF4-FFF2-40B4-BE49-F238E27FC236}">
                    <a16:creationId xmlns:a16="http://schemas.microsoft.com/office/drawing/2014/main" id="{70E9A76D-6A3D-495B-A40D-01D67DD4465E}"/>
                  </a:ext>
                </a:extLst>
              </p:cNvPr>
              <p:cNvSpPr>
                <a:spLocks/>
              </p:cNvSpPr>
              <p:nvPr/>
            </p:nvSpPr>
            <p:spPr bwMode="auto">
              <a:xfrm>
                <a:off x="189124" y="292214"/>
                <a:ext cx="913181" cy="707001"/>
              </a:xfrm>
              <a:custGeom>
                <a:avLst/>
                <a:gdLst>
                  <a:gd name="T0" fmla="*/ 456591 w 21600"/>
                  <a:gd name="T1" fmla="*/ 353501 h 21600"/>
                  <a:gd name="T2" fmla="*/ 456591 w 21600"/>
                  <a:gd name="T3" fmla="*/ 353501 h 21600"/>
                  <a:gd name="T4" fmla="*/ 456591 w 21600"/>
                  <a:gd name="T5" fmla="*/ 353501 h 21600"/>
                  <a:gd name="T6" fmla="*/ 456591 w 21600"/>
                  <a:gd name="T7" fmla="*/ 3535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914264"/>
                <a:r>
                  <a:rPr lang="en-US" altLang="en-US" sz="1350" b="1">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20+</a:t>
                </a:r>
                <a:endParaRPr lang="en-US" altLang="en-US" sz="1800">
                  <a:solidFill>
                    <a:srgbClr val="FFFFFF"/>
                  </a:solidFill>
                </a:endParaRPr>
              </a:p>
              <a:p>
                <a:pPr algn="ctr" defTabSz="914264"/>
                <a:r>
                  <a:rPr lang="en-US" altLang="en-US" sz="900">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AI/ML Models</a:t>
                </a:r>
                <a:endParaRPr lang="en-US" altLang="en-US" sz="1800"/>
              </a:p>
            </p:txBody>
          </p:sp>
        </p:grpSp>
        <p:sp>
          <p:nvSpPr>
            <p:cNvPr id="20511" name="AutoShape 22">
              <a:extLst>
                <a:ext uri="{FF2B5EF4-FFF2-40B4-BE49-F238E27FC236}">
                  <a16:creationId xmlns:a16="http://schemas.microsoft.com/office/drawing/2014/main" id="{706D4E06-D3F4-4036-85D4-B84CBDD73707}"/>
                </a:ext>
              </a:extLst>
            </p:cNvPr>
            <p:cNvSpPr>
              <a:spLocks/>
            </p:cNvSpPr>
            <p:nvPr/>
          </p:nvSpPr>
          <p:spPr bwMode="auto">
            <a:xfrm>
              <a:off x="0" y="0"/>
              <a:ext cx="1398756" cy="983240"/>
            </a:xfrm>
            <a:custGeom>
              <a:avLst/>
              <a:gdLst>
                <a:gd name="T0" fmla="*/ 699378 w 20282"/>
                <a:gd name="T1" fmla="*/ 598178 h 19488"/>
                <a:gd name="T2" fmla="*/ 699378 w 20282"/>
                <a:gd name="T3" fmla="*/ 598178 h 19488"/>
                <a:gd name="T4" fmla="*/ 699378 w 20282"/>
                <a:gd name="T5" fmla="*/ 598178 h 19488"/>
                <a:gd name="T6" fmla="*/ 699378 w 20282"/>
                <a:gd name="T7" fmla="*/ 598178 h 194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82" h="19488">
                  <a:moveTo>
                    <a:pt x="525" y="19487"/>
                  </a:moveTo>
                  <a:lnTo>
                    <a:pt x="525" y="19487"/>
                  </a:lnTo>
                  <a:cubicBezTo>
                    <a:pt x="-1318" y="11640"/>
                    <a:pt x="1842" y="3235"/>
                    <a:pt x="7583" y="716"/>
                  </a:cubicBezTo>
                  <a:cubicBezTo>
                    <a:pt x="12411" y="-1403"/>
                    <a:pt x="17672" y="1301"/>
                    <a:pt x="20281" y="7244"/>
                  </a:cubicBezTo>
                  <a:cubicBezTo>
                    <a:pt x="17178" y="177"/>
                    <a:pt x="10471" y="-2112"/>
                    <a:pt x="5301" y="2130"/>
                  </a:cubicBezTo>
                  <a:cubicBezTo>
                    <a:pt x="953" y="5697"/>
                    <a:pt x="-1025" y="12887"/>
                    <a:pt x="525" y="19488"/>
                  </a:cubicBezTo>
                  <a:lnTo>
                    <a:pt x="525" y="19487"/>
                  </a:lnTo>
                  <a:close/>
                </a:path>
              </a:pathLst>
            </a:custGeom>
            <a:solidFill>
              <a:srgbClr val="32E9FF"/>
            </a:solidFill>
            <a:ln w="76200" cap="flat" cmpd="sng">
              <a:solidFill>
                <a:schemeClr val="accent2">
                  <a:lumMod val="75000"/>
                </a:schemeClr>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dirty="0">
                <a:solidFill>
                  <a:prstClr val="black"/>
                </a:solidFill>
                <a:latin typeface="Trebuchet MS"/>
              </a:endParaRPr>
            </a:p>
          </p:txBody>
        </p:sp>
        <p:sp>
          <p:nvSpPr>
            <p:cNvPr id="20512" name="AutoShape 23">
              <a:extLst>
                <a:ext uri="{FF2B5EF4-FFF2-40B4-BE49-F238E27FC236}">
                  <a16:creationId xmlns:a16="http://schemas.microsoft.com/office/drawing/2014/main" id="{5F48FD82-1A53-4805-8E59-EF395F606451}"/>
                </a:ext>
              </a:extLst>
            </p:cNvPr>
            <p:cNvSpPr>
              <a:spLocks/>
            </p:cNvSpPr>
            <p:nvPr/>
          </p:nvSpPr>
          <p:spPr bwMode="auto">
            <a:xfrm>
              <a:off x="308835" y="427615"/>
              <a:ext cx="1130678" cy="1011686"/>
            </a:xfrm>
            <a:custGeom>
              <a:avLst/>
              <a:gdLst>
                <a:gd name="T0" fmla="*/ 565339 w 19888"/>
                <a:gd name="T1" fmla="*/ 505818 h 20533"/>
                <a:gd name="T2" fmla="*/ 565339 w 19888"/>
                <a:gd name="T3" fmla="*/ 505818 h 20533"/>
                <a:gd name="T4" fmla="*/ 565339 w 19888"/>
                <a:gd name="T5" fmla="*/ 505818 h 20533"/>
                <a:gd name="T6" fmla="*/ 565339 w 19888"/>
                <a:gd name="T7" fmla="*/ 505818 h 205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88" h="20533">
                  <a:moveTo>
                    <a:pt x="18423" y="0"/>
                  </a:moveTo>
                  <a:lnTo>
                    <a:pt x="18423" y="0"/>
                  </a:lnTo>
                  <a:cubicBezTo>
                    <a:pt x="21599" y="6743"/>
                    <a:pt x="19436" y="15181"/>
                    <a:pt x="13592" y="18846"/>
                  </a:cubicBezTo>
                  <a:cubicBezTo>
                    <a:pt x="9201" y="21599"/>
                    <a:pt x="3793" y="20938"/>
                    <a:pt x="0" y="17183"/>
                  </a:cubicBezTo>
                </a:path>
              </a:pathLst>
            </a:custGeom>
            <a:noFill/>
            <a:ln w="6350" cap="flat" cmpd="sng">
              <a:solidFill>
                <a:schemeClr val="accent2">
                  <a:lumMod val="75000"/>
                </a:schemeClr>
              </a:solidFill>
              <a:prstDash val="solid"/>
              <a:round/>
              <a:headEn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13" name="AutoShape 24">
              <a:extLst>
                <a:ext uri="{FF2B5EF4-FFF2-40B4-BE49-F238E27FC236}">
                  <a16:creationId xmlns:a16="http://schemas.microsoft.com/office/drawing/2014/main" id="{4F1039DC-89E1-4214-924C-D9682BFACB2B}"/>
                </a:ext>
              </a:extLst>
            </p:cNvPr>
            <p:cNvSpPr>
              <a:spLocks/>
            </p:cNvSpPr>
            <p:nvPr/>
          </p:nvSpPr>
          <p:spPr bwMode="auto">
            <a:xfrm>
              <a:off x="202" y="666721"/>
              <a:ext cx="1031994" cy="842501"/>
            </a:xfrm>
            <a:custGeom>
              <a:avLst/>
              <a:gdLst>
                <a:gd name="T0" fmla="*/ 515973 w 21405"/>
                <a:gd name="T1" fmla="*/ 421229 h 19305"/>
                <a:gd name="T2" fmla="*/ 515973 w 21405"/>
                <a:gd name="T3" fmla="*/ 421229 h 19305"/>
                <a:gd name="T4" fmla="*/ 515973 w 21405"/>
                <a:gd name="T5" fmla="*/ 421229 h 19305"/>
                <a:gd name="T6" fmla="*/ 515973 w 21405"/>
                <a:gd name="T7" fmla="*/ 421229 h 19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05" h="19305">
                  <a:moveTo>
                    <a:pt x="21405" y="18087"/>
                  </a:moveTo>
                  <a:lnTo>
                    <a:pt x="21405" y="18087"/>
                  </a:lnTo>
                  <a:cubicBezTo>
                    <a:pt x="13368" y="21600"/>
                    <a:pt x="4276" y="17250"/>
                    <a:pt x="1097" y="8372"/>
                  </a:cubicBezTo>
                  <a:cubicBezTo>
                    <a:pt x="145" y="5714"/>
                    <a:pt x="-195" y="2838"/>
                    <a:pt x="106" y="0"/>
                  </a:cubicBezTo>
                </a:path>
              </a:pathLst>
            </a:custGeom>
            <a:noFill/>
            <a:ln w="6350" cap="flat" cmpd="sng">
              <a:solidFill>
                <a:schemeClr val="accent2">
                  <a:lumMod val="75000"/>
                </a:schemeClr>
              </a:solidFill>
              <a:prstDash val="solid"/>
              <a:round/>
              <a:headEnd type="oval"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grpSp>
      <p:grpSp>
        <p:nvGrpSpPr>
          <p:cNvPr id="20488" name="Group 25">
            <a:extLst>
              <a:ext uri="{FF2B5EF4-FFF2-40B4-BE49-F238E27FC236}">
                <a16:creationId xmlns:a16="http://schemas.microsoft.com/office/drawing/2014/main" id="{27D93719-132F-4DC2-97A8-FB050037291A}"/>
              </a:ext>
            </a:extLst>
          </p:cNvPr>
          <p:cNvGrpSpPr>
            <a:grpSpLocks/>
          </p:cNvGrpSpPr>
          <p:nvPr/>
        </p:nvGrpSpPr>
        <p:grpSpPr bwMode="auto">
          <a:xfrm>
            <a:off x="7571103" y="2316837"/>
            <a:ext cx="1129825" cy="1131926"/>
            <a:chOff x="0" y="0"/>
            <a:chExt cx="1506339" cy="1509112"/>
          </a:xfrm>
        </p:grpSpPr>
        <p:grpSp>
          <p:nvGrpSpPr>
            <p:cNvPr id="20504" name="Group 26">
              <a:extLst>
                <a:ext uri="{FF2B5EF4-FFF2-40B4-BE49-F238E27FC236}">
                  <a16:creationId xmlns:a16="http://schemas.microsoft.com/office/drawing/2014/main" id="{F52680A0-56EC-4F12-B382-76B90C64163C}"/>
                </a:ext>
              </a:extLst>
            </p:cNvPr>
            <p:cNvGrpSpPr>
              <a:grpSpLocks/>
            </p:cNvGrpSpPr>
            <p:nvPr/>
          </p:nvGrpSpPr>
          <p:grpSpPr bwMode="auto">
            <a:xfrm>
              <a:off x="107455" y="107257"/>
              <a:ext cx="1291431" cy="1291431"/>
              <a:chOff x="0" y="0"/>
              <a:chExt cx="1291431" cy="1291431"/>
            </a:xfrm>
          </p:grpSpPr>
          <p:sp>
            <p:nvSpPr>
              <p:cNvPr id="20508" name="AutoShape 27">
                <a:extLst>
                  <a:ext uri="{FF2B5EF4-FFF2-40B4-BE49-F238E27FC236}">
                    <a16:creationId xmlns:a16="http://schemas.microsoft.com/office/drawing/2014/main" id="{9299CD1C-133F-4212-AC03-D0144F2E09FB}"/>
                  </a:ext>
                </a:extLst>
              </p:cNvPr>
              <p:cNvSpPr>
                <a:spLocks/>
              </p:cNvSpPr>
              <p:nvPr/>
            </p:nvSpPr>
            <p:spPr bwMode="auto">
              <a:xfrm>
                <a:off x="0" y="0"/>
                <a:ext cx="1291431" cy="1291431"/>
              </a:xfrm>
              <a:custGeom>
                <a:avLst/>
                <a:gdLst>
                  <a:gd name="T0" fmla="*/ 645683 w 19679"/>
                  <a:gd name="T1" fmla="*/ 708748 h 19679"/>
                  <a:gd name="T2" fmla="*/ 645683 w 19679"/>
                  <a:gd name="T3" fmla="*/ 708748 h 19679"/>
                  <a:gd name="T4" fmla="*/ 645683 w 19679"/>
                  <a:gd name="T5" fmla="*/ 708748 h 19679"/>
                  <a:gd name="T6" fmla="*/ 645683 w 19679"/>
                  <a:gd name="T7" fmla="*/ 70874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75787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09" name="AutoShape 28">
                <a:extLst>
                  <a:ext uri="{FF2B5EF4-FFF2-40B4-BE49-F238E27FC236}">
                    <a16:creationId xmlns:a16="http://schemas.microsoft.com/office/drawing/2014/main" id="{8386864B-2170-422D-AE37-25EEEB3C15DA}"/>
                  </a:ext>
                </a:extLst>
              </p:cNvPr>
              <p:cNvSpPr>
                <a:spLocks/>
              </p:cNvSpPr>
              <p:nvPr/>
            </p:nvSpPr>
            <p:spPr bwMode="auto">
              <a:xfrm>
                <a:off x="189124" y="292214"/>
                <a:ext cx="913181" cy="707001"/>
              </a:xfrm>
              <a:custGeom>
                <a:avLst/>
                <a:gdLst>
                  <a:gd name="T0" fmla="*/ 456591 w 21600"/>
                  <a:gd name="T1" fmla="*/ 353501 h 21600"/>
                  <a:gd name="T2" fmla="*/ 456591 w 21600"/>
                  <a:gd name="T3" fmla="*/ 353501 h 21600"/>
                  <a:gd name="T4" fmla="*/ 456591 w 21600"/>
                  <a:gd name="T5" fmla="*/ 353501 h 21600"/>
                  <a:gd name="T6" fmla="*/ 456591 w 21600"/>
                  <a:gd name="T7" fmla="*/ 3535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914264"/>
                <a:r>
                  <a:rPr lang="en-US" altLang="en-US" sz="1350" b="1">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500+</a:t>
                </a:r>
                <a:endParaRPr lang="en-US" altLang="en-US" sz="1800">
                  <a:solidFill>
                    <a:srgbClr val="FFFFFF"/>
                  </a:solidFill>
                </a:endParaRPr>
              </a:p>
              <a:p>
                <a:pPr algn="ctr" defTabSz="914264"/>
                <a:r>
                  <a:rPr lang="en-US" altLang="en-US" sz="900">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Security Policies</a:t>
                </a:r>
                <a:endParaRPr lang="en-US" altLang="en-US" sz="1800"/>
              </a:p>
            </p:txBody>
          </p:sp>
        </p:grpSp>
        <p:sp>
          <p:nvSpPr>
            <p:cNvPr id="20505" name="AutoShape 29">
              <a:extLst>
                <a:ext uri="{FF2B5EF4-FFF2-40B4-BE49-F238E27FC236}">
                  <a16:creationId xmlns:a16="http://schemas.microsoft.com/office/drawing/2014/main" id="{73905781-AEED-46AF-AF8F-C383D6F85EAB}"/>
                </a:ext>
              </a:extLst>
            </p:cNvPr>
            <p:cNvSpPr>
              <a:spLocks/>
            </p:cNvSpPr>
            <p:nvPr/>
          </p:nvSpPr>
          <p:spPr bwMode="auto">
            <a:xfrm>
              <a:off x="400848" y="526863"/>
              <a:ext cx="1105491" cy="979228"/>
            </a:xfrm>
            <a:custGeom>
              <a:avLst/>
              <a:gdLst>
                <a:gd name="T0" fmla="*/ 552718 w 19975"/>
                <a:gd name="T1" fmla="*/ 489614 h 19474"/>
                <a:gd name="T2" fmla="*/ 552718 w 19975"/>
                <a:gd name="T3" fmla="*/ 489614 h 19474"/>
                <a:gd name="T4" fmla="*/ 552718 w 19975"/>
                <a:gd name="T5" fmla="*/ 489614 h 19474"/>
                <a:gd name="T6" fmla="*/ 552718 w 19975"/>
                <a:gd name="T7" fmla="*/ 489614 h 194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75" h="19474">
                  <a:moveTo>
                    <a:pt x="19343" y="0"/>
                  </a:moveTo>
                  <a:lnTo>
                    <a:pt x="19343" y="0"/>
                  </a:lnTo>
                  <a:cubicBezTo>
                    <a:pt x="21600" y="7888"/>
                    <a:pt x="17618" y="16296"/>
                    <a:pt x="10451" y="18779"/>
                  </a:cubicBezTo>
                  <a:cubicBezTo>
                    <a:pt x="6980" y="19982"/>
                    <a:pt x="3216" y="19604"/>
                    <a:pt x="0" y="17730"/>
                  </a:cubicBezTo>
                  <a:cubicBezTo>
                    <a:pt x="6640" y="21600"/>
                    <a:pt x="14874" y="18811"/>
                    <a:pt x="18390" y="11503"/>
                  </a:cubicBezTo>
                  <a:cubicBezTo>
                    <a:pt x="20093" y="7963"/>
                    <a:pt x="20436" y="3820"/>
                    <a:pt x="19343" y="0"/>
                  </a:cubicBezTo>
                  <a:close/>
                </a:path>
              </a:pathLst>
            </a:custGeom>
            <a:solidFill>
              <a:srgbClr val="75787B"/>
            </a:solidFill>
            <a:ln w="76200" cap="flat" cmpd="sng">
              <a:solidFill>
                <a:srgbClr val="75787B"/>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06" name="AutoShape 30">
              <a:extLst>
                <a:ext uri="{FF2B5EF4-FFF2-40B4-BE49-F238E27FC236}">
                  <a16:creationId xmlns:a16="http://schemas.microsoft.com/office/drawing/2014/main" id="{72EEB29C-9386-432B-9CEB-08BDD1E986AD}"/>
                </a:ext>
              </a:extLst>
            </p:cNvPr>
            <p:cNvSpPr>
              <a:spLocks/>
            </p:cNvSpPr>
            <p:nvPr/>
          </p:nvSpPr>
          <p:spPr bwMode="auto">
            <a:xfrm>
              <a:off x="121305" y="69551"/>
              <a:ext cx="1318256" cy="1369813"/>
            </a:xfrm>
            <a:custGeom>
              <a:avLst/>
              <a:gdLst>
                <a:gd name="T0" fmla="*/ 659095 w 20189"/>
                <a:gd name="T1" fmla="*/ 777076 h 19038"/>
                <a:gd name="T2" fmla="*/ 659095 w 20189"/>
                <a:gd name="T3" fmla="*/ 777076 h 19038"/>
                <a:gd name="T4" fmla="*/ 659095 w 20189"/>
                <a:gd name="T5" fmla="*/ 777076 h 19038"/>
                <a:gd name="T6" fmla="*/ 659095 w 20189"/>
                <a:gd name="T7" fmla="*/ 777076 h 190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89" h="19038">
                  <a:moveTo>
                    <a:pt x="0" y="5902"/>
                  </a:moveTo>
                  <a:lnTo>
                    <a:pt x="0" y="5902"/>
                  </a:lnTo>
                  <a:cubicBezTo>
                    <a:pt x="2201" y="1040"/>
                    <a:pt x="8327" y="-1281"/>
                    <a:pt x="13684" y="716"/>
                  </a:cubicBezTo>
                  <a:cubicBezTo>
                    <a:pt x="19041" y="2713"/>
                    <a:pt x="21600" y="8274"/>
                    <a:pt x="19398" y="13135"/>
                  </a:cubicBezTo>
                  <a:cubicBezTo>
                    <a:pt x="17197" y="17997"/>
                    <a:pt x="11071" y="20318"/>
                    <a:pt x="5714" y="18321"/>
                  </a:cubicBezTo>
                  <a:cubicBezTo>
                    <a:pt x="4680" y="17935"/>
                    <a:pt x="3720" y="17402"/>
                    <a:pt x="2871" y="16742"/>
                  </a:cubicBezTo>
                </a:path>
              </a:pathLst>
            </a:custGeom>
            <a:noFill/>
            <a:ln w="6350" cap="flat" cmpd="sng">
              <a:solidFill>
                <a:srgbClr val="75787B"/>
              </a:solidFill>
              <a:prstDash val="solid"/>
              <a:round/>
              <a:headEn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07" name="AutoShape 31">
              <a:extLst>
                <a:ext uri="{FF2B5EF4-FFF2-40B4-BE49-F238E27FC236}">
                  <a16:creationId xmlns:a16="http://schemas.microsoft.com/office/drawing/2014/main" id="{FB3489E7-E265-4224-89C4-B3E9DC21E7F6}"/>
                </a:ext>
              </a:extLst>
            </p:cNvPr>
            <p:cNvSpPr>
              <a:spLocks/>
            </p:cNvSpPr>
            <p:nvPr/>
          </p:nvSpPr>
          <p:spPr bwMode="auto">
            <a:xfrm>
              <a:off x="0" y="-1"/>
              <a:ext cx="1188369" cy="1509114"/>
            </a:xfrm>
            <a:custGeom>
              <a:avLst/>
              <a:gdLst>
                <a:gd name="T0" fmla="*/ 594155 w 19921"/>
                <a:gd name="T1" fmla="*/ 795038 h 19758"/>
                <a:gd name="T2" fmla="*/ 594155 w 19921"/>
                <a:gd name="T3" fmla="*/ 795038 h 19758"/>
                <a:gd name="T4" fmla="*/ 594155 w 19921"/>
                <a:gd name="T5" fmla="*/ 795038 h 19758"/>
                <a:gd name="T6" fmla="*/ 594155 w 19921"/>
                <a:gd name="T7" fmla="*/ 795038 h 197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21" h="19758">
                  <a:moveTo>
                    <a:pt x="17303" y="19063"/>
                  </a:moveTo>
                  <a:lnTo>
                    <a:pt x="17303" y="19063"/>
                  </a:lnTo>
                  <a:cubicBezTo>
                    <a:pt x="10808" y="21069"/>
                    <a:pt x="3459" y="18584"/>
                    <a:pt x="890" y="13511"/>
                  </a:cubicBezTo>
                  <a:cubicBezTo>
                    <a:pt x="-1679" y="8439"/>
                    <a:pt x="1503" y="2699"/>
                    <a:pt x="7998" y="693"/>
                  </a:cubicBezTo>
                  <a:cubicBezTo>
                    <a:pt x="11956" y="-530"/>
                    <a:pt x="16437" y="-116"/>
                    <a:pt x="19920" y="1795"/>
                  </a:cubicBezTo>
                </a:path>
              </a:pathLst>
            </a:custGeom>
            <a:noFill/>
            <a:ln w="6350" cap="flat" cmpd="sng">
              <a:solidFill>
                <a:srgbClr val="75787B"/>
              </a:solidFill>
              <a:prstDash val="solid"/>
              <a:round/>
              <a:headEn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grpSp>
      <p:grpSp>
        <p:nvGrpSpPr>
          <p:cNvPr id="20498" name="Group 33">
            <a:extLst>
              <a:ext uri="{FF2B5EF4-FFF2-40B4-BE49-F238E27FC236}">
                <a16:creationId xmlns:a16="http://schemas.microsoft.com/office/drawing/2014/main" id="{8DB38FCD-A6AF-43D6-B6D4-FD593C5961BA}"/>
              </a:ext>
            </a:extLst>
          </p:cNvPr>
          <p:cNvGrpSpPr>
            <a:grpSpLocks/>
          </p:cNvGrpSpPr>
          <p:nvPr/>
        </p:nvGrpSpPr>
        <p:grpSpPr bwMode="auto">
          <a:xfrm>
            <a:off x="7648411" y="1186234"/>
            <a:ext cx="968634" cy="968652"/>
            <a:chOff x="0" y="0"/>
            <a:chExt cx="1291431" cy="1291431"/>
          </a:xfrm>
          <a:solidFill>
            <a:schemeClr val="accent4">
              <a:lumMod val="75000"/>
            </a:schemeClr>
          </a:solidFill>
        </p:grpSpPr>
        <p:sp>
          <p:nvSpPr>
            <p:cNvPr id="20502" name="AutoShape 34">
              <a:extLst>
                <a:ext uri="{FF2B5EF4-FFF2-40B4-BE49-F238E27FC236}">
                  <a16:creationId xmlns:a16="http://schemas.microsoft.com/office/drawing/2014/main" id="{DDD900EE-9F9E-4F96-937E-D90CF0EC9082}"/>
                </a:ext>
              </a:extLst>
            </p:cNvPr>
            <p:cNvSpPr>
              <a:spLocks/>
            </p:cNvSpPr>
            <p:nvPr/>
          </p:nvSpPr>
          <p:spPr bwMode="auto">
            <a:xfrm>
              <a:off x="0" y="0"/>
              <a:ext cx="1291431" cy="1291431"/>
            </a:xfrm>
            <a:custGeom>
              <a:avLst/>
              <a:gdLst>
                <a:gd name="T0" fmla="*/ 645683 w 19679"/>
                <a:gd name="T1" fmla="*/ 708748 h 19679"/>
                <a:gd name="T2" fmla="*/ 645683 w 19679"/>
                <a:gd name="T3" fmla="*/ 708748 h 19679"/>
                <a:gd name="T4" fmla="*/ 645683 w 19679"/>
                <a:gd name="T5" fmla="*/ 708748 h 19679"/>
                <a:gd name="T6" fmla="*/ 645683 w 19679"/>
                <a:gd name="T7" fmla="*/ 70874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03" name="AutoShape 35">
              <a:extLst>
                <a:ext uri="{FF2B5EF4-FFF2-40B4-BE49-F238E27FC236}">
                  <a16:creationId xmlns:a16="http://schemas.microsoft.com/office/drawing/2014/main" id="{7E612D25-21E8-4083-B008-2BC4777ABC64}"/>
                </a:ext>
              </a:extLst>
            </p:cNvPr>
            <p:cNvSpPr>
              <a:spLocks/>
            </p:cNvSpPr>
            <p:nvPr/>
          </p:nvSpPr>
          <p:spPr bwMode="auto">
            <a:xfrm>
              <a:off x="189124" y="292214"/>
              <a:ext cx="913181" cy="707001"/>
            </a:xfrm>
            <a:custGeom>
              <a:avLst/>
              <a:gdLst>
                <a:gd name="T0" fmla="*/ 456591 w 21600"/>
                <a:gd name="T1" fmla="*/ 353501 h 21600"/>
                <a:gd name="T2" fmla="*/ 456591 w 21600"/>
                <a:gd name="T3" fmla="*/ 353501 h 21600"/>
                <a:gd name="T4" fmla="*/ 456591 w 21600"/>
                <a:gd name="T5" fmla="*/ 353501 h 21600"/>
                <a:gd name="T6" fmla="*/ 456591 w 21600"/>
                <a:gd name="T7" fmla="*/ 3535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914264"/>
              <a:r>
                <a:rPr lang="en-US" altLang="en-US" sz="1350" b="1" dirty="0">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600+</a:t>
              </a:r>
              <a:endParaRPr lang="en-US" altLang="en-US" sz="1800" dirty="0">
                <a:solidFill>
                  <a:srgbClr val="FFFFFF"/>
                </a:solidFill>
              </a:endParaRPr>
            </a:p>
            <a:p>
              <a:pPr algn="ctr" defTabSz="914264"/>
              <a:r>
                <a:rPr lang="en-US" altLang="en-US" sz="900" dirty="0">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APIs Integrated</a:t>
              </a:r>
              <a:endParaRPr lang="en-US" altLang="en-US" sz="1800" dirty="0"/>
            </a:p>
          </p:txBody>
        </p:sp>
      </p:grpSp>
      <p:sp>
        <p:nvSpPr>
          <p:cNvPr id="20499" name="AutoShape 36">
            <a:extLst>
              <a:ext uri="{FF2B5EF4-FFF2-40B4-BE49-F238E27FC236}">
                <a16:creationId xmlns:a16="http://schemas.microsoft.com/office/drawing/2014/main" id="{B73A6D5B-1C5A-4D8F-9885-1F9AEDDA3EA2}"/>
              </a:ext>
            </a:extLst>
          </p:cNvPr>
          <p:cNvSpPr>
            <a:spLocks/>
          </p:cNvSpPr>
          <p:nvPr/>
        </p:nvSpPr>
        <p:spPr bwMode="auto">
          <a:xfrm>
            <a:off x="7567815" y="1105702"/>
            <a:ext cx="1049132" cy="737490"/>
          </a:xfrm>
          <a:custGeom>
            <a:avLst/>
            <a:gdLst>
              <a:gd name="T0" fmla="*/ 699378 w 20282"/>
              <a:gd name="T1" fmla="*/ 598178 h 19488"/>
              <a:gd name="T2" fmla="*/ 699378 w 20282"/>
              <a:gd name="T3" fmla="*/ 598178 h 19488"/>
              <a:gd name="T4" fmla="*/ 699378 w 20282"/>
              <a:gd name="T5" fmla="*/ 598178 h 19488"/>
              <a:gd name="T6" fmla="*/ 699378 w 20282"/>
              <a:gd name="T7" fmla="*/ 598178 h 194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82" h="19488">
                <a:moveTo>
                  <a:pt x="525" y="19487"/>
                </a:moveTo>
                <a:lnTo>
                  <a:pt x="525" y="19487"/>
                </a:lnTo>
                <a:cubicBezTo>
                  <a:pt x="-1318" y="11640"/>
                  <a:pt x="1842" y="3235"/>
                  <a:pt x="7583" y="716"/>
                </a:cubicBezTo>
                <a:cubicBezTo>
                  <a:pt x="12411" y="-1403"/>
                  <a:pt x="17672" y="1301"/>
                  <a:pt x="20281" y="7244"/>
                </a:cubicBezTo>
                <a:cubicBezTo>
                  <a:pt x="17178" y="177"/>
                  <a:pt x="10471" y="-2112"/>
                  <a:pt x="5301" y="2130"/>
                </a:cubicBezTo>
                <a:cubicBezTo>
                  <a:pt x="953" y="5697"/>
                  <a:pt x="-1025" y="12887"/>
                  <a:pt x="525" y="19488"/>
                </a:cubicBezTo>
                <a:lnTo>
                  <a:pt x="525" y="19487"/>
                </a:lnTo>
                <a:close/>
              </a:path>
            </a:pathLst>
          </a:custGeom>
          <a:solidFill>
            <a:srgbClr val="004C55"/>
          </a:solidFill>
          <a:ln w="76200" cap="flat" cmpd="sng">
            <a:solidFill>
              <a:schemeClr val="accent4">
                <a:lumMod val="75000"/>
              </a:schemeClr>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00" name="AutoShape 37">
            <a:extLst>
              <a:ext uri="{FF2B5EF4-FFF2-40B4-BE49-F238E27FC236}">
                <a16:creationId xmlns:a16="http://schemas.microsoft.com/office/drawing/2014/main" id="{EC09C4B8-0B81-44C8-82C2-C3A183930F80}"/>
              </a:ext>
            </a:extLst>
          </p:cNvPr>
          <p:cNvSpPr>
            <a:spLocks/>
          </p:cNvSpPr>
          <p:nvPr/>
        </p:nvSpPr>
        <p:spPr bwMode="auto">
          <a:xfrm>
            <a:off x="7799456" y="1426439"/>
            <a:ext cx="848061" cy="758826"/>
          </a:xfrm>
          <a:custGeom>
            <a:avLst/>
            <a:gdLst>
              <a:gd name="T0" fmla="*/ 565339 w 19888"/>
              <a:gd name="T1" fmla="*/ 505818 h 20533"/>
              <a:gd name="T2" fmla="*/ 565339 w 19888"/>
              <a:gd name="T3" fmla="*/ 505818 h 20533"/>
              <a:gd name="T4" fmla="*/ 565339 w 19888"/>
              <a:gd name="T5" fmla="*/ 505818 h 20533"/>
              <a:gd name="T6" fmla="*/ 565339 w 19888"/>
              <a:gd name="T7" fmla="*/ 505818 h 205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88" h="20533">
                <a:moveTo>
                  <a:pt x="18423" y="0"/>
                </a:moveTo>
                <a:lnTo>
                  <a:pt x="18423" y="0"/>
                </a:lnTo>
                <a:cubicBezTo>
                  <a:pt x="21599" y="6743"/>
                  <a:pt x="19436" y="15181"/>
                  <a:pt x="13592" y="18846"/>
                </a:cubicBezTo>
                <a:cubicBezTo>
                  <a:pt x="9201" y="21599"/>
                  <a:pt x="3793" y="20938"/>
                  <a:pt x="0" y="17183"/>
                </a:cubicBezTo>
              </a:path>
            </a:pathLst>
          </a:custGeom>
          <a:noFill/>
          <a:ln w="6350" cap="flat" cmpd="sng">
            <a:solidFill>
              <a:schemeClr val="accent4">
                <a:lumMod val="75000"/>
              </a:schemeClr>
            </a:solidFill>
            <a:prstDash val="solid"/>
            <a:round/>
            <a:headEn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501" name="AutoShape 38">
            <a:extLst>
              <a:ext uri="{FF2B5EF4-FFF2-40B4-BE49-F238E27FC236}">
                <a16:creationId xmlns:a16="http://schemas.microsoft.com/office/drawing/2014/main" id="{908E7762-4326-4BB1-8F02-F2894E98D1B2}"/>
              </a:ext>
            </a:extLst>
          </p:cNvPr>
          <p:cNvSpPr>
            <a:spLocks/>
          </p:cNvSpPr>
          <p:nvPr/>
        </p:nvSpPr>
        <p:spPr bwMode="auto">
          <a:xfrm>
            <a:off x="7567966" y="1605784"/>
            <a:ext cx="774044" cy="631927"/>
          </a:xfrm>
          <a:custGeom>
            <a:avLst/>
            <a:gdLst>
              <a:gd name="T0" fmla="*/ 515973 w 21405"/>
              <a:gd name="T1" fmla="*/ 421229 h 19305"/>
              <a:gd name="T2" fmla="*/ 515973 w 21405"/>
              <a:gd name="T3" fmla="*/ 421229 h 19305"/>
              <a:gd name="T4" fmla="*/ 515973 w 21405"/>
              <a:gd name="T5" fmla="*/ 421229 h 19305"/>
              <a:gd name="T6" fmla="*/ 515973 w 21405"/>
              <a:gd name="T7" fmla="*/ 421229 h 19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05" h="19305">
                <a:moveTo>
                  <a:pt x="21405" y="18087"/>
                </a:moveTo>
                <a:lnTo>
                  <a:pt x="21405" y="18087"/>
                </a:lnTo>
                <a:cubicBezTo>
                  <a:pt x="13368" y="21600"/>
                  <a:pt x="4276" y="17250"/>
                  <a:pt x="1097" y="8372"/>
                </a:cubicBezTo>
                <a:cubicBezTo>
                  <a:pt x="145" y="5714"/>
                  <a:pt x="-195" y="2838"/>
                  <a:pt x="106" y="0"/>
                </a:cubicBezTo>
              </a:path>
            </a:pathLst>
          </a:custGeom>
          <a:noFill/>
          <a:ln w="6350" cap="flat" cmpd="sng">
            <a:solidFill>
              <a:schemeClr val="accent4">
                <a:lumMod val="75000"/>
              </a:schemeClr>
            </a:solidFill>
            <a:prstDash val="solid"/>
            <a:round/>
            <a:headEnd type="oval"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grpSp>
        <p:nvGrpSpPr>
          <p:cNvPr id="20490" name="Group 39">
            <a:extLst>
              <a:ext uri="{FF2B5EF4-FFF2-40B4-BE49-F238E27FC236}">
                <a16:creationId xmlns:a16="http://schemas.microsoft.com/office/drawing/2014/main" id="{1F9B6017-3F08-4DD0-A47E-46B709A30349}"/>
              </a:ext>
            </a:extLst>
          </p:cNvPr>
          <p:cNvGrpSpPr>
            <a:grpSpLocks/>
          </p:cNvGrpSpPr>
          <p:nvPr/>
        </p:nvGrpSpPr>
        <p:grpSpPr bwMode="auto">
          <a:xfrm>
            <a:off x="519708" y="3545658"/>
            <a:ext cx="1093330" cy="1132009"/>
            <a:chOff x="-1" y="0"/>
            <a:chExt cx="1457683" cy="1509222"/>
          </a:xfrm>
        </p:grpSpPr>
        <p:grpSp>
          <p:nvGrpSpPr>
            <p:cNvPr id="20492" name="Group 40">
              <a:extLst>
                <a:ext uri="{FF2B5EF4-FFF2-40B4-BE49-F238E27FC236}">
                  <a16:creationId xmlns:a16="http://schemas.microsoft.com/office/drawing/2014/main" id="{4B9DABB4-C513-42A6-ACDA-C7D926F6C186}"/>
                </a:ext>
              </a:extLst>
            </p:cNvPr>
            <p:cNvGrpSpPr>
              <a:grpSpLocks/>
            </p:cNvGrpSpPr>
            <p:nvPr/>
          </p:nvGrpSpPr>
          <p:grpSpPr bwMode="auto">
            <a:xfrm>
              <a:off x="61563" y="129945"/>
              <a:ext cx="1396119" cy="1291429"/>
              <a:chOff x="0" y="-1"/>
              <a:chExt cx="1396118" cy="1291430"/>
            </a:xfrm>
          </p:grpSpPr>
          <p:sp>
            <p:nvSpPr>
              <p:cNvPr id="20496" name="AutoShape 41">
                <a:extLst>
                  <a:ext uri="{FF2B5EF4-FFF2-40B4-BE49-F238E27FC236}">
                    <a16:creationId xmlns:a16="http://schemas.microsoft.com/office/drawing/2014/main" id="{12CD0747-E1EE-44FF-9F17-5F2FDFB16B6F}"/>
                  </a:ext>
                </a:extLst>
              </p:cNvPr>
              <p:cNvSpPr>
                <a:spLocks/>
              </p:cNvSpPr>
              <p:nvPr/>
            </p:nvSpPr>
            <p:spPr bwMode="auto">
              <a:xfrm>
                <a:off x="0" y="-1"/>
                <a:ext cx="1396118" cy="1291430"/>
              </a:xfrm>
              <a:custGeom>
                <a:avLst/>
                <a:gdLst>
                  <a:gd name="T0" fmla="*/ 698024 w 19679"/>
                  <a:gd name="T1" fmla="*/ 708748 h 19679"/>
                  <a:gd name="T2" fmla="*/ 698024 w 19679"/>
                  <a:gd name="T3" fmla="*/ 708748 h 19679"/>
                  <a:gd name="T4" fmla="*/ 698024 w 19679"/>
                  <a:gd name="T5" fmla="*/ 708748 h 19679"/>
                  <a:gd name="T6" fmla="*/ 698024 w 19679"/>
                  <a:gd name="T7" fmla="*/ 70874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97A9"/>
              </a:solidFill>
              <a:ln w="25400" cap="flat" cmpd="sng">
                <a:solidFill>
                  <a:srgbClr val="0097A9"/>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497" name="AutoShape 42">
                <a:extLst>
                  <a:ext uri="{FF2B5EF4-FFF2-40B4-BE49-F238E27FC236}">
                    <a16:creationId xmlns:a16="http://schemas.microsoft.com/office/drawing/2014/main" id="{35B53B8F-1630-450D-BAC5-6F384AEEF75E}"/>
                  </a:ext>
                </a:extLst>
              </p:cNvPr>
              <p:cNvSpPr>
                <a:spLocks/>
              </p:cNvSpPr>
              <p:nvPr/>
            </p:nvSpPr>
            <p:spPr bwMode="auto">
              <a:xfrm>
                <a:off x="204456" y="292213"/>
                <a:ext cx="987205" cy="707001"/>
              </a:xfrm>
              <a:custGeom>
                <a:avLst/>
                <a:gdLst>
                  <a:gd name="T0" fmla="*/ 493603 w 21600"/>
                  <a:gd name="T1" fmla="*/ 353501 h 21600"/>
                  <a:gd name="T2" fmla="*/ 493603 w 21600"/>
                  <a:gd name="T3" fmla="*/ 353501 h 21600"/>
                  <a:gd name="T4" fmla="*/ 493603 w 21600"/>
                  <a:gd name="T5" fmla="*/ 353501 h 21600"/>
                  <a:gd name="T6" fmla="*/ 493603 w 21600"/>
                  <a:gd name="T7" fmla="*/ 3535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27000" rIns="27000" bIns="2700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914264"/>
                <a:r>
                  <a:rPr lang="en-US" altLang="en-US" sz="1350" b="1">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100+</a:t>
                </a:r>
                <a:endParaRPr lang="en-US" altLang="en-US" sz="1800">
                  <a:solidFill>
                    <a:srgbClr val="FFFFFF"/>
                  </a:solidFill>
                </a:endParaRPr>
              </a:p>
              <a:p>
                <a:pPr algn="ctr" defTabSz="914264"/>
                <a:r>
                  <a:rPr lang="en-US" altLang="en-US" sz="900">
                    <a:solidFill>
                      <a:srgbClr val="FFFFFF"/>
                    </a:solidFill>
                    <a:latin typeface="Helvetica" panose="020B0604020202030204" pitchFamily="34" charset="0"/>
                    <a:ea typeface="Helvetica" panose="020B0604020202030204" pitchFamily="34" charset="0"/>
                    <a:cs typeface="Helvetica" panose="020B0604020202030204" pitchFamily="34" charset="0"/>
                    <a:sym typeface="Helvetica" panose="020B0604020202030204" pitchFamily="34" charset="0"/>
                  </a:rPr>
                  <a:t>Design Best Practices</a:t>
                </a:r>
                <a:endParaRPr lang="en-US" altLang="en-US" sz="1800"/>
              </a:p>
            </p:txBody>
          </p:sp>
        </p:grpSp>
        <p:sp>
          <p:nvSpPr>
            <p:cNvPr id="20493" name="AutoShape 43">
              <a:extLst>
                <a:ext uri="{FF2B5EF4-FFF2-40B4-BE49-F238E27FC236}">
                  <a16:creationId xmlns:a16="http://schemas.microsoft.com/office/drawing/2014/main" id="{F5E24405-29B4-4675-BE17-E728AF092486}"/>
                </a:ext>
              </a:extLst>
            </p:cNvPr>
            <p:cNvSpPr>
              <a:spLocks/>
            </p:cNvSpPr>
            <p:nvPr/>
          </p:nvSpPr>
          <p:spPr bwMode="auto">
            <a:xfrm>
              <a:off x="-1" y="0"/>
              <a:ext cx="1398757" cy="983240"/>
            </a:xfrm>
            <a:custGeom>
              <a:avLst/>
              <a:gdLst>
                <a:gd name="T0" fmla="*/ 699379 w 20282"/>
                <a:gd name="T1" fmla="*/ 598178 h 19488"/>
                <a:gd name="T2" fmla="*/ 699379 w 20282"/>
                <a:gd name="T3" fmla="*/ 598178 h 19488"/>
                <a:gd name="T4" fmla="*/ 699379 w 20282"/>
                <a:gd name="T5" fmla="*/ 598178 h 19488"/>
                <a:gd name="T6" fmla="*/ 699379 w 20282"/>
                <a:gd name="T7" fmla="*/ 598178 h 194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82" h="19488">
                  <a:moveTo>
                    <a:pt x="525" y="19487"/>
                  </a:moveTo>
                  <a:lnTo>
                    <a:pt x="525" y="19487"/>
                  </a:lnTo>
                  <a:cubicBezTo>
                    <a:pt x="-1318" y="11640"/>
                    <a:pt x="1842" y="3235"/>
                    <a:pt x="7583" y="716"/>
                  </a:cubicBezTo>
                  <a:cubicBezTo>
                    <a:pt x="12411" y="-1403"/>
                    <a:pt x="17672" y="1301"/>
                    <a:pt x="20282" y="7244"/>
                  </a:cubicBezTo>
                  <a:cubicBezTo>
                    <a:pt x="17178" y="177"/>
                    <a:pt x="10471" y="-2112"/>
                    <a:pt x="5301" y="2130"/>
                  </a:cubicBezTo>
                  <a:cubicBezTo>
                    <a:pt x="953" y="5697"/>
                    <a:pt x="-1025" y="12887"/>
                    <a:pt x="525" y="19488"/>
                  </a:cubicBezTo>
                  <a:lnTo>
                    <a:pt x="525" y="19487"/>
                  </a:lnTo>
                  <a:close/>
                </a:path>
              </a:pathLst>
            </a:custGeom>
            <a:solidFill>
              <a:srgbClr val="004C55"/>
            </a:solidFill>
            <a:ln w="76200" cap="flat" cmpd="sng">
              <a:solidFill>
                <a:srgbClr val="00768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494" name="AutoShape 44">
              <a:extLst>
                <a:ext uri="{FF2B5EF4-FFF2-40B4-BE49-F238E27FC236}">
                  <a16:creationId xmlns:a16="http://schemas.microsoft.com/office/drawing/2014/main" id="{3B091126-4349-45A3-8B5A-C8DA73B5A86E}"/>
                </a:ext>
              </a:extLst>
            </p:cNvPr>
            <p:cNvSpPr>
              <a:spLocks/>
            </p:cNvSpPr>
            <p:nvPr/>
          </p:nvSpPr>
          <p:spPr bwMode="auto">
            <a:xfrm>
              <a:off x="308835" y="427615"/>
              <a:ext cx="1130679" cy="1011686"/>
            </a:xfrm>
            <a:custGeom>
              <a:avLst/>
              <a:gdLst>
                <a:gd name="T0" fmla="*/ 565340 w 19888"/>
                <a:gd name="T1" fmla="*/ 505818 h 20533"/>
                <a:gd name="T2" fmla="*/ 565340 w 19888"/>
                <a:gd name="T3" fmla="*/ 505818 h 20533"/>
                <a:gd name="T4" fmla="*/ 565340 w 19888"/>
                <a:gd name="T5" fmla="*/ 505818 h 20533"/>
                <a:gd name="T6" fmla="*/ 565340 w 19888"/>
                <a:gd name="T7" fmla="*/ 505818 h 205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88" h="20533">
                  <a:moveTo>
                    <a:pt x="18423" y="0"/>
                  </a:moveTo>
                  <a:lnTo>
                    <a:pt x="18423" y="0"/>
                  </a:lnTo>
                  <a:cubicBezTo>
                    <a:pt x="21599" y="6743"/>
                    <a:pt x="19436" y="15181"/>
                    <a:pt x="13592" y="18846"/>
                  </a:cubicBezTo>
                  <a:cubicBezTo>
                    <a:pt x="9201" y="21600"/>
                    <a:pt x="3793" y="20938"/>
                    <a:pt x="0" y="17183"/>
                  </a:cubicBezTo>
                </a:path>
              </a:pathLst>
            </a:custGeom>
            <a:noFill/>
            <a:ln w="6350" cap="flat" cmpd="sng">
              <a:solidFill>
                <a:srgbClr val="3B3C3E"/>
              </a:solidFill>
              <a:prstDash val="solid"/>
              <a:round/>
              <a:headEn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sp>
          <p:nvSpPr>
            <p:cNvPr id="20495" name="AutoShape 45">
              <a:extLst>
                <a:ext uri="{FF2B5EF4-FFF2-40B4-BE49-F238E27FC236}">
                  <a16:creationId xmlns:a16="http://schemas.microsoft.com/office/drawing/2014/main" id="{A1CE14F4-3932-4A3F-8C7F-AB9F43C63B07}"/>
                </a:ext>
              </a:extLst>
            </p:cNvPr>
            <p:cNvSpPr>
              <a:spLocks/>
            </p:cNvSpPr>
            <p:nvPr/>
          </p:nvSpPr>
          <p:spPr bwMode="auto">
            <a:xfrm>
              <a:off x="202" y="666721"/>
              <a:ext cx="1031996" cy="842501"/>
            </a:xfrm>
            <a:custGeom>
              <a:avLst/>
              <a:gdLst>
                <a:gd name="T0" fmla="*/ 515974 w 21405"/>
                <a:gd name="T1" fmla="*/ 421229 h 19305"/>
                <a:gd name="T2" fmla="*/ 515974 w 21405"/>
                <a:gd name="T3" fmla="*/ 421229 h 19305"/>
                <a:gd name="T4" fmla="*/ 515974 w 21405"/>
                <a:gd name="T5" fmla="*/ 421229 h 19305"/>
                <a:gd name="T6" fmla="*/ 515974 w 21405"/>
                <a:gd name="T7" fmla="*/ 421229 h 19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05" h="19305">
                  <a:moveTo>
                    <a:pt x="21405" y="18087"/>
                  </a:moveTo>
                  <a:lnTo>
                    <a:pt x="21404" y="18087"/>
                  </a:lnTo>
                  <a:cubicBezTo>
                    <a:pt x="13368" y="21600"/>
                    <a:pt x="4276" y="17250"/>
                    <a:pt x="1097" y="8372"/>
                  </a:cubicBezTo>
                  <a:cubicBezTo>
                    <a:pt x="145" y="5714"/>
                    <a:pt x="-195" y="2838"/>
                    <a:pt x="106" y="0"/>
                  </a:cubicBezTo>
                </a:path>
              </a:pathLst>
            </a:custGeom>
            <a:noFill/>
            <a:ln w="6350" cap="flat" cmpd="sng">
              <a:solidFill>
                <a:srgbClr val="004C55"/>
              </a:solidFill>
              <a:prstDash val="solid"/>
              <a:round/>
              <a:headEnd type="oval"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914264"/>
              <a:endParaRPr lang="en-IN" sz="1350">
                <a:solidFill>
                  <a:prstClr val="black"/>
                </a:solidFill>
                <a:latin typeface="Trebuchet MS"/>
              </a:endParaRPr>
            </a:p>
          </p:txBody>
        </p:sp>
      </p:grpSp>
      <p:pic>
        <p:nvPicPr>
          <p:cNvPr id="20491" name="Picture 46">
            <a:extLst>
              <a:ext uri="{FF2B5EF4-FFF2-40B4-BE49-F238E27FC236}">
                <a16:creationId xmlns:a16="http://schemas.microsoft.com/office/drawing/2014/main" id="{34C449D0-1DB3-4711-B7F9-C5CF889541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36" y="1394888"/>
            <a:ext cx="5573460" cy="3078048"/>
          </a:xfrm>
          <a:prstGeom prst="rect">
            <a:avLst/>
          </a:prstGeom>
          <a:noFill/>
          <a:ln w="12700">
            <a:no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D4903841-AC40-4E64-8AD9-9E40ACA5CFAA}"/>
              </a:ext>
            </a:extLst>
          </p:cNvPr>
          <p:cNvSpPr txBox="1"/>
          <p:nvPr/>
        </p:nvSpPr>
        <p:spPr>
          <a:xfrm>
            <a:off x="323850" y="837028"/>
            <a:ext cx="8496300" cy="276999"/>
          </a:xfrm>
          <a:prstGeom prst="rect">
            <a:avLst/>
          </a:prstGeom>
          <a:noFill/>
        </p:spPr>
        <p:txBody>
          <a:bodyPr wrap="square" rtlCol="0">
            <a:spAutoFit/>
          </a:bodyPr>
          <a:lstStyle/>
          <a:p>
            <a:r>
              <a:rPr lang="en-US" altLang="en-US" sz="1200" dirty="0">
                <a:latin typeface="Trebuchet MS"/>
                <a:ea typeface="Helvetica" panose="020B0604020202030204" pitchFamily="34" charset="0"/>
                <a:cs typeface="Helvetica" panose="020B0604020202030204" pitchFamily="34" charset="0"/>
                <a:sym typeface="Helvetica" panose="020B0604020202030204" pitchFamily="34" charset="0"/>
              </a:rPr>
              <a:t>Sify Value Chain also gives a flexibility to plug &amp; play and add any more tools that are not available “Out-of-the-box”</a:t>
            </a:r>
            <a:endParaRPr lang="en-US" altLang="en-US" sz="1200" dirty="0">
              <a:latin typeface="Trebuchet MS"/>
            </a:endParaRPr>
          </a:p>
        </p:txBody>
      </p:sp>
    </p:spTree>
    <p:extLst>
      <p:ext uri="{BB962C8B-B14F-4D97-AF65-F5344CB8AC3E}">
        <p14:creationId xmlns:p14="http://schemas.microsoft.com/office/powerpoint/2010/main" val="12815632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AGENDA</a:t>
            </a:r>
          </a:p>
        </p:txBody>
      </p:sp>
      <p:grpSp>
        <p:nvGrpSpPr>
          <p:cNvPr id="4" name="Group 3">
            <a:extLst>
              <a:ext uri="{FF2B5EF4-FFF2-40B4-BE49-F238E27FC236}">
                <a16:creationId xmlns:a16="http://schemas.microsoft.com/office/drawing/2014/main" id="{ECB1D442-6424-4C95-B541-E7E82C0725E2}"/>
              </a:ext>
            </a:extLst>
          </p:cNvPr>
          <p:cNvGrpSpPr/>
          <p:nvPr/>
        </p:nvGrpSpPr>
        <p:grpSpPr>
          <a:xfrm>
            <a:off x="323999" y="987426"/>
            <a:ext cx="8496443" cy="3744912"/>
            <a:chOff x="323999" y="987426"/>
            <a:chExt cx="8496443" cy="3744912"/>
          </a:xfrm>
        </p:grpSpPr>
        <p:sp>
          <p:nvSpPr>
            <p:cNvPr id="5" name="Rectangle 4">
              <a:extLst>
                <a:ext uri="{FF2B5EF4-FFF2-40B4-BE49-F238E27FC236}">
                  <a16:creationId xmlns:a16="http://schemas.microsoft.com/office/drawing/2014/main" id="{D5B685CD-B69E-42A5-BF81-6553BFA58372}"/>
                </a:ext>
              </a:extLst>
            </p:cNvPr>
            <p:cNvSpPr/>
            <p:nvPr/>
          </p:nvSpPr>
          <p:spPr>
            <a:xfrm>
              <a:off x="323999" y="987426"/>
              <a:ext cx="8496443" cy="3744912"/>
            </a:xfrm>
            <a:prstGeom prst="rect">
              <a:avLst/>
            </a:prstGeom>
            <a:ln w="12700"/>
          </p:spPr>
          <p:txBody>
            <a:bodyPr/>
            <a:lstStyle/>
            <a:p>
              <a:endParaRPr lang="en-IN"/>
            </a:p>
          </p:txBody>
        </p:sp>
        <p:sp>
          <p:nvSpPr>
            <p:cNvPr id="6" name="Straight Connector 5">
              <a:extLst>
                <a:ext uri="{FF2B5EF4-FFF2-40B4-BE49-F238E27FC236}">
                  <a16:creationId xmlns:a16="http://schemas.microsoft.com/office/drawing/2014/main" id="{ACDAA65D-454B-4838-9CB2-76FFA79E8136}"/>
                </a:ext>
              </a:extLst>
            </p:cNvPr>
            <p:cNvSpPr/>
            <p:nvPr/>
          </p:nvSpPr>
          <p:spPr>
            <a:xfrm>
              <a:off x="323999" y="987426"/>
              <a:ext cx="8496443" cy="0"/>
            </a:xfrm>
            <a:prstGeom prst="line">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lstStyle/>
            <a:p>
              <a:endParaRPr lang="en-IN"/>
            </a:p>
          </p:txBody>
        </p:sp>
        <p:sp>
          <p:nvSpPr>
            <p:cNvPr id="7" name="Freeform: Shape 6">
              <a:extLst>
                <a:ext uri="{FF2B5EF4-FFF2-40B4-BE49-F238E27FC236}">
                  <a16:creationId xmlns:a16="http://schemas.microsoft.com/office/drawing/2014/main" id="{71F9FD25-08F0-4781-B9B5-97A1FCB5ED07}"/>
                </a:ext>
              </a:extLst>
            </p:cNvPr>
            <p:cNvSpPr/>
            <p:nvPr/>
          </p:nvSpPr>
          <p:spPr>
            <a:xfrm>
              <a:off x="323999" y="987426"/>
              <a:ext cx="8496443" cy="936228"/>
            </a:xfrm>
            <a:custGeom>
              <a:avLst/>
              <a:gdLst>
                <a:gd name="connsiteX0" fmla="*/ 0 w 8496443"/>
                <a:gd name="connsiteY0" fmla="*/ 0 h 936228"/>
                <a:gd name="connsiteX1" fmla="*/ 8496443 w 8496443"/>
                <a:gd name="connsiteY1" fmla="*/ 0 h 936228"/>
                <a:gd name="connsiteX2" fmla="*/ 8496443 w 8496443"/>
                <a:gd name="connsiteY2" fmla="*/ 936228 h 936228"/>
                <a:gd name="connsiteX3" fmla="*/ 0 w 8496443"/>
                <a:gd name="connsiteY3" fmla="*/ 936228 h 936228"/>
                <a:gd name="connsiteX4" fmla="*/ 0 w 8496443"/>
                <a:gd name="connsiteY4" fmla="*/ 0 h 936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936228">
                  <a:moveTo>
                    <a:pt x="0" y="0"/>
                  </a:moveTo>
                  <a:lnTo>
                    <a:pt x="8496443" y="0"/>
                  </a:lnTo>
                  <a:lnTo>
                    <a:pt x="8496443" y="936228"/>
                  </a:lnTo>
                  <a:lnTo>
                    <a:pt x="0" y="9362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cap="all" baseline="0">
                  <a:solidFill>
                    <a:schemeClr val="accent1">
                      <a:lumMod val="75000"/>
                    </a:schemeClr>
                  </a:solidFill>
                </a:rPr>
                <a:t>Data Center &amp; Cloud Transformation Services</a:t>
              </a:r>
              <a:endParaRPr lang="en-IN" sz="1600" kern="1200" cap="all" baseline="0" dirty="0">
                <a:solidFill>
                  <a:schemeClr val="accent1">
                    <a:lumMod val="75000"/>
                  </a:schemeClr>
                </a:solidFill>
              </a:endParaRPr>
            </a:p>
          </p:txBody>
        </p:sp>
        <p:sp>
          <p:nvSpPr>
            <p:cNvPr id="8" name="Straight Connector 7">
              <a:extLst>
                <a:ext uri="{FF2B5EF4-FFF2-40B4-BE49-F238E27FC236}">
                  <a16:creationId xmlns:a16="http://schemas.microsoft.com/office/drawing/2014/main" id="{2B4B9321-5774-4CA2-A124-23CA389EBCBE}"/>
                </a:ext>
              </a:extLst>
            </p:cNvPr>
            <p:cNvSpPr/>
            <p:nvPr/>
          </p:nvSpPr>
          <p:spPr>
            <a:xfrm>
              <a:off x="323999" y="1923654"/>
              <a:ext cx="8496443" cy="0"/>
            </a:xfrm>
            <a:prstGeom prst="line">
              <a:avLst/>
            </a:prstGeom>
          </p:spPr>
          <p:style>
            <a:lnRef idx="1">
              <a:schemeClr val="accent4">
                <a:hueOff val="-1488257"/>
                <a:satOff val="8966"/>
                <a:lumOff val="719"/>
                <a:alphaOff val="0"/>
              </a:schemeClr>
            </a:lnRef>
            <a:fillRef idx="2">
              <a:schemeClr val="accent4">
                <a:hueOff val="-1488257"/>
                <a:satOff val="8966"/>
                <a:lumOff val="719"/>
                <a:alphaOff val="0"/>
              </a:schemeClr>
            </a:fillRef>
            <a:effectRef idx="1">
              <a:schemeClr val="accent4">
                <a:hueOff val="-1488257"/>
                <a:satOff val="8966"/>
                <a:lumOff val="719"/>
                <a:alphaOff val="0"/>
              </a:schemeClr>
            </a:effectRef>
            <a:fontRef idx="minor">
              <a:schemeClr val="dk1"/>
            </a:fontRef>
          </p:style>
          <p:txBody>
            <a:bodyPr/>
            <a:lstStyle/>
            <a:p>
              <a:endParaRPr lang="en-IN"/>
            </a:p>
          </p:txBody>
        </p:sp>
        <p:sp>
          <p:nvSpPr>
            <p:cNvPr id="9" name="Freeform: Shape 8">
              <a:extLst>
                <a:ext uri="{FF2B5EF4-FFF2-40B4-BE49-F238E27FC236}">
                  <a16:creationId xmlns:a16="http://schemas.microsoft.com/office/drawing/2014/main" id="{1EB10D37-27A5-4B61-B523-C7BA22CF807C}"/>
                </a:ext>
              </a:extLst>
            </p:cNvPr>
            <p:cNvSpPr/>
            <p:nvPr/>
          </p:nvSpPr>
          <p:spPr>
            <a:xfrm>
              <a:off x="323999" y="1923654"/>
              <a:ext cx="8496443" cy="936228"/>
            </a:xfrm>
            <a:custGeom>
              <a:avLst/>
              <a:gdLst>
                <a:gd name="connsiteX0" fmla="*/ 0 w 8496443"/>
                <a:gd name="connsiteY0" fmla="*/ 0 h 936228"/>
                <a:gd name="connsiteX1" fmla="*/ 8496443 w 8496443"/>
                <a:gd name="connsiteY1" fmla="*/ 0 h 936228"/>
                <a:gd name="connsiteX2" fmla="*/ 8496443 w 8496443"/>
                <a:gd name="connsiteY2" fmla="*/ 936228 h 936228"/>
                <a:gd name="connsiteX3" fmla="*/ 0 w 8496443"/>
                <a:gd name="connsiteY3" fmla="*/ 936228 h 936228"/>
                <a:gd name="connsiteX4" fmla="*/ 0 w 8496443"/>
                <a:gd name="connsiteY4" fmla="*/ 0 h 936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936228">
                  <a:moveTo>
                    <a:pt x="0" y="0"/>
                  </a:moveTo>
                  <a:lnTo>
                    <a:pt x="8496443" y="0"/>
                  </a:lnTo>
                  <a:lnTo>
                    <a:pt x="8496443" y="936228"/>
                  </a:lnTo>
                  <a:lnTo>
                    <a:pt x="0" y="9362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cap="all" baseline="0">
                  <a:solidFill>
                    <a:schemeClr val="accent1">
                      <a:lumMod val="75000"/>
                    </a:schemeClr>
                  </a:solidFill>
                </a:rPr>
                <a:t>Digital Services</a:t>
              </a:r>
            </a:p>
          </p:txBody>
        </p:sp>
        <p:sp>
          <p:nvSpPr>
            <p:cNvPr id="10" name="Straight Connector 9">
              <a:extLst>
                <a:ext uri="{FF2B5EF4-FFF2-40B4-BE49-F238E27FC236}">
                  <a16:creationId xmlns:a16="http://schemas.microsoft.com/office/drawing/2014/main" id="{34E5279C-D8C3-451C-963D-0037E8BA1FA5}"/>
                </a:ext>
              </a:extLst>
            </p:cNvPr>
            <p:cNvSpPr/>
            <p:nvPr/>
          </p:nvSpPr>
          <p:spPr>
            <a:xfrm>
              <a:off x="323999" y="2859882"/>
              <a:ext cx="8496443" cy="0"/>
            </a:xfrm>
            <a:prstGeom prst="line">
              <a:avLst/>
            </a:prstGeom>
          </p:spPr>
          <p:style>
            <a:lnRef idx="1">
              <a:schemeClr val="accent4">
                <a:hueOff val="-2976513"/>
                <a:satOff val="17933"/>
                <a:lumOff val="1437"/>
                <a:alphaOff val="0"/>
              </a:schemeClr>
            </a:lnRef>
            <a:fillRef idx="2">
              <a:schemeClr val="accent4">
                <a:hueOff val="-2976513"/>
                <a:satOff val="17933"/>
                <a:lumOff val="1437"/>
                <a:alphaOff val="0"/>
              </a:schemeClr>
            </a:fillRef>
            <a:effectRef idx="1">
              <a:schemeClr val="accent4">
                <a:hueOff val="-2976513"/>
                <a:satOff val="17933"/>
                <a:lumOff val="1437"/>
                <a:alphaOff val="0"/>
              </a:schemeClr>
            </a:effectRef>
            <a:fontRef idx="minor">
              <a:schemeClr val="dk1"/>
            </a:fontRef>
          </p:style>
          <p:txBody>
            <a:bodyPr/>
            <a:lstStyle/>
            <a:p>
              <a:endParaRPr lang="en-IN"/>
            </a:p>
          </p:txBody>
        </p:sp>
        <p:sp>
          <p:nvSpPr>
            <p:cNvPr id="11" name="Freeform: Shape 10">
              <a:extLst>
                <a:ext uri="{FF2B5EF4-FFF2-40B4-BE49-F238E27FC236}">
                  <a16:creationId xmlns:a16="http://schemas.microsoft.com/office/drawing/2014/main" id="{E3F8D400-B65A-400A-82D7-F6985F18EC23}"/>
                </a:ext>
              </a:extLst>
            </p:cNvPr>
            <p:cNvSpPr/>
            <p:nvPr/>
          </p:nvSpPr>
          <p:spPr>
            <a:xfrm>
              <a:off x="323999" y="2859882"/>
              <a:ext cx="8496443" cy="936228"/>
            </a:xfrm>
            <a:custGeom>
              <a:avLst/>
              <a:gdLst>
                <a:gd name="connsiteX0" fmla="*/ 0 w 8496443"/>
                <a:gd name="connsiteY0" fmla="*/ 0 h 936228"/>
                <a:gd name="connsiteX1" fmla="*/ 8496443 w 8496443"/>
                <a:gd name="connsiteY1" fmla="*/ 0 h 936228"/>
                <a:gd name="connsiteX2" fmla="*/ 8496443 w 8496443"/>
                <a:gd name="connsiteY2" fmla="*/ 936228 h 936228"/>
                <a:gd name="connsiteX3" fmla="*/ 0 w 8496443"/>
                <a:gd name="connsiteY3" fmla="*/ 936228 h 936228"/>
                <a:gd name="connsiteX4" fmla="*/ 0 w 8496443"/>
                <a:gd name="connsiteY4" fmla="*/ 0 h 936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936228">
                  <a:moveTo>
                    <a:pt x="0" y="0"/>
                  </a:moveTo>
                  <a:lnTo>
                    <a:pt x="8496443" y="0"/>
                  </a:lnTo>
                  <a:lnTo>
                    <a:pt x="8496443" y="936228"/>
                  </a:lnTo>
                  <a:lnTo>
                    <a:pt x="0" y="9362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cap="all" baseline="0">
                  <a:solidFill>
                    <a:schemeClr val="accent1">
                      <a:lumMod val="75000"/>
                    </a:schemeClr>
                  </a:solidFill>
                </a:rPr>
                <a:t>Smart Network Services </a:t>
              </a:r>
            </a:p>
          </p:txBody>
        </p:sp>
        <p:sp>
          <p:nvSpPr>
            <p:cNvPr id="12" name="Straight Connector 11">
              <a:extLst>
                <a:ext uri="{FF2B5EF4-FFF2-40B4-BE49-F238E27FC236}">
                  <a16:creationId xmlns:a16="http://schemas.microsoft.com/office/drawing/2014/main" id="{B578E1B7-0DE9-45BB-B0D5-44107F536836}"/>
                </a:ext>
              </a:extLst>
            </p:cNvPr>
            <p:cNvSpPr/>
            <p:nvPr/>
          </p:nvSpPr>
          <p:spPr>
            <a:xfrm>
              <a:off x="323999" y="3796110"/>
              <a:ext cx="8496443" cy="0"/>
            </a:xfrm>
            <a:prstGeom prst="line">
              <a:avLst/>
            </a:prstGeom>
          </p:spPr>
          <p:style>
            <a:lnRef idx="1">
              <a:schemeClr val="accent4">
                <a:hueOff val="-4464770"/>
                <a:satOff val="26899"/>
                <a:lumOff val="2156"/>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txBody>
            <a:bodyPr/>
            <a:lstStyle/>
            <a:p>
              <a:endParaRPr lang="en-IN"/>
            </a:p>
          </p:txBody>
        </p:sp>
        <p:sp>
          <p:nvSpPr>
            <p:cNvPr id="13" name="Freeform: Shape 12">
              <a:extLst>
                <a:ext uri="{FF2B5EF4-FFF2-40B4-BE49-F238E27FC236}">
                  <a16:creationId xmlns:a16="http://schemas.microsoft.com/office/drawing/2014/main" id="{7D5CC2C1-BCF7-4774-81FA-A05EC67E2C11}"/>
                </a:ext>
              </a:extLst>
            </p:cNvPr>
            <p:cNvSpPr/>
            <p:nvPr/>
          </p:nvSpPr>
          <p:spPr>
            <a:xfrm>
              <a:off x="323999" y="3796110"/>
              <a:ext cx="8496443" cy="936228"/>
            </a:xfrm>
            <a:custGeom>
              <a:avLst/>
              <a:gdLst>
                <a:gd name="connsiteX0" fmla="*/ 0 w 8496443"/>
                <a:gd name="connsiteY0" fmla="*/ 0 h 936228"/>
                <a:gd name="connsiteX1" fmla="*/ 8496443 w 8496443"/>
                <a:gd name="connsiteY1" fmla="*/ 0 h 936228"/>
                <a:gd name="connsiteX2" fmla="*/ 8496443 w 8496443"/>
                <a:gd name="connsiteY2" fmla="*/ 936228 h 936228"/>
                <a:gd name="connsiteX3" fmla="*/ 0 w 8496443"/>
                <a:gd name="connsiteY3" fmla="*/ 936228 h 936228"/>
                <a:gd name="connsiteX4" fmla="*/ 0 w 8496443"/>
                <a:gd name="connsiteY4" fmla="*/ 0 h 936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936228">
                  <a:moveTo>
                    <a:pt x="0" y="0"/>
                  </a:moveTo>
                  <a:lnTo>
                    <a:pt x="8496443" y="0"/>
                  </a:lnTo>
                  <a:lnTo>
                    <a:pt x="8496443" y="936228"/>
                  </a:lnTo>
                  <a:lnTo>
                    <a:pt x="0" y="9362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cap="all" baseline="0" dirty="0">
                  <a:solidFill>
                    <a:schemeClr val="accent1">
                      <a:lumMod val="75000"/>
                    </a:schemeClr>
                  </a:solidFill>
                </a:rPr>
                <a:t>Security Centric Services</a:t>
              </a:r>
            </a:p>
          </p:txBody>
        </p:sp>
      </p:grpSp>
    </p:spTree>
    <p:extLst>
      <p:ext uri="{BB962C8B-B14F-4D97-AF65-F5344CB8AC3E}">
        <p14:creationId xmlns:p14="http://schemas.microsoft.com/office/powerpoint/2010/main" val="186474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E09B71D-A3A5-4C22-81BF-ADAFBC2BFA32}"/>
              </a:ext>
            </a:extLst>
          </p:cNvPr>
          <p:cNvCxnSpPr/>
          <p:nvPr/>
        </p:nvCxnSpPr>
        <p:spPr>
          <a:xfrm>
            <a:off x="324000" y="1437424"/>
            <a:ext cx="849615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CAB17D86-0F8C-403B-9DB2-1750800C7874}"/>
              </a:ext>
            </a:extLst>
          </p:cNvPr>
          <p:cNvSpPr/>
          <p:nvPr/>
        </p:nvSpPr>
        <p:spPr>
          <a:xfrm>
            <a:off x="324000" y="1437424"/>
            <a:ext cx="8496150" cy="1445414"/>
          </a:xfrm>
          <a:prstGeom prst="rect">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F29DCB81-9CD0-47FC-94B8-A260FCB1034C}"/>
              </a:ext>
            </a:extLst>
          </p:cNvPr>
          <p:cNvSpPr/>
          <p:nvPr/>
        </p:nvSpPr>
        <p:spPr>
          <a:xfrm>
            <a:off x="324000" y="2882840"/>
            <a:ext cx="8496150" cy="1849498"/>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id="{EBE06F5B-EF6C-4F6B-9AA2-765B78153D39}"/>
              </a:ext>
            </a:extLst>
          </p:cNvPr>
          <p:cNvSpPr>
            <a:spLocks noGrp="1"/>
          </p:cNvSpPr>
          <p:nvPr>
            <p:ph type="title"/>
          </p:nvPr>
        </p:nvSpPr>
        <p:spPr/>
        <p:txBody>
          <a:bodyPr/>
          <a:lstStyle/>
          <a:p>
            <a:r>
              <a:rPr lang="en-US" dirty="0"/>
              <a:t>Modern Applications - Sify’s Center of Excellence</a:t>
            </a:r>
            <a:endParaRPr lang="en-IN" dirty="0"/>
          </a:p>
        </p:txBody>
      </p:sp>
      <p:sp>
        <p:nvSpPr>
          <p:cNvPr id="5" name="Oval 4">
            <a:extLst>
              <a:ext uri="{FF2B5EF4-FFF2-40B4-BE49-F238E27FC236}">
                <a16:creationId xmlns:a16="http://schemas.microsoft.com/office/drawing/2014/main" id="{776748A2-3705-4437-855B-C21191B6CBC0}"/>
              </a:ext>
            </a:extLst>
          </p:cNvPr>
          <p:cNvSpPr/>
          <p:nvPr/>
        </p:nvSpPr>
        <p:spPr>
          <a:xfrm>
            <a:off x="1998382"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B3DB5630-2326-47F4-BD56-C2D9C191352D}"/>
              </a:ext>
            </a:extLst>
          </p:cNvPr>
          <p:cNvSpPr/>
          <p:nvPr/>
        </p:nvSpPr>
        <p:spPr>
          <a:xfrm>
            <a:off x="3420324"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E3191D3E-D3EB-4C06-91EE-D3D450AE9C92}"/>
              </a:ext>
            </a:extLst>
          </p:cNvPr>
          <p:cNvSpPr/>
          <p:nvPr/>
        </p:nvSpPr>
        <p:spPr>
          <a:xfrm>
            <a:off x="4842266"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5E30175E-2107-49C0-944D-93864908BD75}"/>
              </a:ext>
            </a:extLst>
          </p:cNvPr>
          <p:cNvSpPr/>
          <p:nvPr/>
        </p:nvSpPr>
        <p:spPr>
          <a:xfrm>
            <a:off x="6264208"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22A9CFBE-4D5D-48BF-A77F-01870D276B31}"/>
              </a:ext>
            </a:extLst>
          </p:cNvPr>
          <p:cNvSpPr/>
          <p:nvPr/>
        </p:nvSpPr>
        <p:spPr>
          <a:xfrm>
            <a:off x="7686150"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ACE7B987-6BD1-4E40-BA3E-678C293EA56D}"/>
              </a:ext>
            </a:extLst>
          </p:cNvPr>
          <p:cNvSpPr/>
          <p:nvPr/>
        </p:nvSpPr>
        <p:spPr>
          <a:xfrm>
            <a:off x="576440"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a:extLst>
              <a:ext uri="{FF2B5EF4-FFF2-40B4-BE49-F238E27FC236}">
                <a16:creationId xmlns:a16="http://schemas.microsoft.com/office/drawing/2014/main" id="{CE86FC02-EC0C-4F32-AD2A-44980276845C}"/>
              </a:ext>
            </a:extLst>
          </p:cNvPr>
          <p:cNvSpPr txBox="1"/>
          <p:nvPr/>
        </p:nvSpPr>
        <p:spPr>
          <a:xfrm>
            <a:off x="407963" y="1970839"/>
            <a:ext cx="1192131" cy="461665"/>
          </a:xfrm>
          <a:prstGeom prst="rect">
            <a:avLst/>
          </a:prstGeom>
          <a:noFill/>
        </p:spPr>
        <p:txBody>
          <a:bodyPr wrap="square" rtlCol="0">
            <a:spAutoFit/>
          </a:bodyPr>
          <a:lstStyle/>
          <a:p>
            <a:pPr algn="ctr"/>
            <a:r>
              <a:rPr lang="en-IN" sz="1200" b="1" dirty="0"/>
              <a:t>Hybrid Mobile Apps</a:t>
            </a:r>
          </a:p>
        </p:txBody>
      </p:sp>
      <p:sp>
        <p:nvSpPr>
          <p:cNvPr id="52" name="TextBox 51">
            <a:extLst>
              <a:ext uri="{FF2B5EF4-FFF2-40B4-BE49-F238E27FC236}">
                <a16:creationId xmlns:a16="http://schemas.microsoft.com/office/drawing/2014/main" id="{49060692-7DE7-4B06-A2B3-55512BB4B67D}"/>
              </a:ext>
            </a:extLst>
          </p:cNvPr>
          <p:cNvSpPr txBox="1"/>
          <p:nvPr/>
        </p:nvSpPr>
        <p:spPr>
          <a:xfrm>
            <a:off x="407963" y="2973491"/>
            <a:ext cx="1192131" cy="1277273"/>
          </a:xfrm>
          <a:prstGeom prst="rect">
            <a:avLst/>
          </a:prstGeom>
          <a:noFill/>
        </p:spPr>
        <p:txBody>
          <a:bodyPr wrap="square" rtlCol="0">
            <a:spAutoFit/>
          </a:bodyPr>
          <a:lstStyle/>
          <a:p>
            <a:pPr algn="ctr"/>
            <a:r>
              <a:rPr lang="en-IN" sz="1100" dirty="0"/>
              <a:t>Html5 | jQuery | Cordova | </a:t>
            </a:r>
            <a:r>
              <a:rPr lang="en-IN" sz="1100" dirty="0" err="1"/>
              <a:t>Onsen</a:t>
            </a:r>
            <a:r>
              <a:rPr lang="en-IN" sz="1100" dirty="0"/>
              <a:t> UI | AngularJS | Ionic | </a:t>
            </a:r>
            <a:r>
              <a:rPr lang="en-IN" sz="1100" dirty="0" err="1"/>
              <a:t>NativeScript</a:t>
            </a:r>
            <a:r>
              <a:rPr lang="en-IN" sz="1100" dirty="0"/>
              <a:t> | React Native</a:t>
            </a:r>
          </a:p>
        </p:txBody>
      </p:sp>
      <p:sp>
        <p:nvSpPr>
          <p:cNvPr id="53" name="TextBox 52">
            <a:extLst>
              <a:ext uri="{FF2B5EF4-FFF2-40B4-BE49-F238E27FC236}">
                <a16:creationId xmlns:a16="http://schemas.microsoft.com/office/drawing/2014/main" id="{1BBC04E1-9C3A-459F-818F-AF17E24DAD64}"/>
              </a:ext>
            </a:extLst>
          </p:cNvPr>
          <p:cNvSpPr txBox="1"/>
          <p:nvPr/>
        </p:nvSpPr>
        <p:spPr>
          <a:xfrm>
            <a:off x="1834096" y="1970839"/>
            <a:ext cx="1192131" cy="461665"/>
          </a:xfrm>
          <a:prstGeom prst="rect">
            <a:avLst/>
          </a:prstGeom>
          <a:noFill/>
        </p:spPr>
        <p:txBody>
          <a:bodyPr wrap="square" rtlCol="0">
            <a:spAutoFit/>
          </a:bodyPr>
          <a:lstStyle/>
          <a:p>
            <a:pPr algn="ctr"/>
            <a:r>
              <a:rPr lang="en-IN" sz="1200" b="1" dirty="0"/>
              <a:t>Native iOS Mobile Apps</a:t>
            </a:r>
          </a:p>
        </p:txBody>
      </p:sp>
      <p:sp>
        <p:nvSpPr>
          <p:cNvPr id="54" name="TextBox 53">
            <a:extLst>
              <a:ext uri="{FF2B5EF4-FFF2-40B4-BE49-F238E27FC236}">
                <a16:creationId xmlns:a16="http://schemas.microsoft.com/office/drawing/2014/main" id="{7095B2C6-EADA-4C02-88E9-B95D545A5529}"/>
              </a:ext>
            </a:extLst>
          </p:cNvPr>
          <p:cNvSpPr txBox="1"/>
          <p:nvPr/>
        </p:nvSpPr>
        <p:spPr>
          <a:xfrm>
            <a:off x="1834096" y="2973491"/>
            <a:ext cx="1192131" cy="430887"/>
          </a:xfrm>
          <a:prstGeom prst="rect">
            <a:avLst/>
          </a:prstGeom>
          <a:noFill/>
        </p:spPr>
        <p:txBody>
          <a:bodyPr wrap="square" rtlCol="0">
            <a:spAutoFit/>
          </a:bodyPr>
          <a:lstStyle/>
          <a:p>
            <a:pPr algn="ctr"/>
            <a:r>
              <a:rPr lang="en-IN" sz="1100" dirty="0"/>
              <a:t>Objective-C | Swift</a:t>
            </a:r>
          </a:p>
        </p:txBody>
      </p:sp>
      <p:sp>
        <p:nvSpPr>
          <p:cNvPr id="55" name="TextBox 54">
            <a:extLst>
              <a:ext uri="{FF2B5EF4-FFF2-40B4-BE49-F238E27FC236}">
                <a16:creationId xmlns:a16="http://schemas.microsoft.com/office/drawing/2014/main" id="{F072CABB-4750-4B16-BCB2-5F8C7D3820D3}"/>
              </a:ext>
            </a:extLst>
          </p:cNvPr>
          <p:cNvSpPr txBox="1"/>
          <p:nvPr/>
        </p:nvSpPr>
        <p:spPr>
          <a:xfrm>
            <a:off x="3259283" y="1970839"/>
            <a:ext cx="1192131" cy="646331"/>
          </a:xfrm>
          <a:prstGeom prst="rect">
            <a:avLst/>
          </a:prstGeom>
          <a:noFill/>
        </p:spPr>
        <p:txBody>
          <a:bodyPr wrap="square" rtlCol="0">
            <a:spAutoFit/>
          </a:bodyPr>
          <a:lstStyle/>
          <a:p>
            <a:pPr algn="ctr"/>
            <a:r>
              <a:rPr lang="en-IN" sz="1200" b="1" dirty="0"/>
              <a:t>Native Android Mobile Apps</a:t>
            </a:r>
          </a:p>
        </p:txBody>
      </p:sp>
      <p:sp>
        <p:nvSpPr>
          <p:cNvPr id="56" name="TextBox 55">
            <a:extLst>
              <a:ext uri="{FF2B5EF4-FFF2-40B4-BE49-F238E27FC236}">
                <a16:creationId xmlns:a16="http://schemas.microsoft.com/office/drawing/2014/main" id="{F8CAF182-A232-4030-B859-866EB5FC9796}"/>
              </a:ext>
            </a:extLst>
          </p:cNvPr>
          <p:cNvSpPr txBox="1"/>
          <p:nvPr/>
        </p:nvSpPr>
        <p:spPr>
          <a:xfrm>
            <a:off x="3259283" y="2932282"/>
            <a:ext cx="1192131" cy="261610"/>
          </a:xfrm>
          <a:prstGeom prst="rect">
            <a:avLst/>
          </a:prstGeom>
          <a:noFill/>
        </p:spPr>
        <p:txBody>
          <a:bodyPr wrap="square" rtlCol="0">
            <a:spAutoFit/>
          </a:bodyPr>
          <a:lstStyle/>
          <a:p>
            <a:pPr algn="ctr"/>
            <a:r>
              <a:rPr lang="en-IN" sz="1100" dirty="0"/>
              <a:t>Java</a:t>
            </a:r>
          </a:p>
        </p:txBody>
      </p:sp>
      <p:sp>
        <p:nvSpPr>
          <p:cNvPr id="66" name="TextBox 65">
            <a:extLst>
              <a:ext uri="{FF2B5EF4-FFF2-40B4-BE49-F238E27FC236}">
                <a16:creationId xmlns:a16="http://schemas.microsoft.com/office/drawing/2014/main" id="{89413AC1-B17A-48F1-B3CC-A4EC5CB63F1C}"/>
              </a:ext>
            </a:extLst>
          </p:cNvPr>
          <p:cNvSpPr txBox="1"/>
          <p:nvPr/>
        </p:nvSpPr>
        <p:spPr>
          <a:xfrm>
            <a:off x="4685416" y="1970839"/>
            <a:ext cx="1192131" cy="646331"/>
          </a:xfrm>
          <a:prstGeom prst="rect">
            <a:avLst/>
          </a:prstGeom>
          <a:noFill/>
        </p:spPr>
        <p:txBody>
          <a:bodyPr wrap="square" rtlCol="0">
            <a:spAutoFit/>
          </a:bodyPr>
          <a:lstStyle/>
          <a:p>
            <a:pPr algn="ctr"/>
            <a:r>
              <a:rPr lang="en-IN" sz="1200" b="1" dirty="0"/>
              <a:t>Interactive 3D, VR, AR &amp; MR Apps</a:t>
            </a:r>
          </a:p>
        </p:txBody>
      </p:sp>
      <p:sp>
        <p:nvSpPr>
          <p:cNvPr id="67" name="TextBox 66">
            <a:extLst>
              <a:ext uri="{FF2B5EF4-FFF2-40B4-BE49-F238E27FC236}">
                <a16:creationId xmlns:a16="http://schemas.microsoft.com/office/drawing/2014/main" id="{35DD30B6-579A-4C02-83AE-55C8E434A1D5}"/>
              </a:ext>
            </a:extLst>
          </p:cNvPr>
          <p:cNvSpPr txBox="1"/>
          <p:nvPr/>
        </p:nvSpPr>
        <p:spPr>
          <a:xfrm>
            <a:off x="4685416" y="2973491"/>
            <a:ext cx="1192131" cy="430887"/>
          </a:xfrm>
          <a:prstGeom prst="rect">
            <a:avLst/>
          </a:prstGeom>
          <a:noFill/>
        </p:spPr>
        <p:txBody>
          <a:bodyPr wrap="square" rtlCol="0">
            <a:spAutoFit/>
          </a:bodyPr>
          <a:lstStyle/>
          <a:p>
            <a:pPr algn="ctr"/>
            <a:r>
              <a:rPr lang="en-US" sz="1100" dirty="0"/>
              <a:t>Unity 3D | 3ds Max | Three.js</a:t>
            </a:r>
            <a:endParaRPr lang="en-IN" sz="1100" dirty="0"/>
          </a:p>
        </p:txBody>
      </p:sp>
      <p:sp>
        <p:nvSpPr>
          <p:cNvPr id="68" name="TextBox 67">
            <a:extLst>
              <a:ext uri="{FF2B5EF4-FFF2-40B4-BE49-F238E27FC236}">
                <a16:creationId xmlns:a16="http://schemas.microsoft.com/office/drawing/2014/main" id="{7E6053F9-1456-45E6-9E2F-BC289A560C04}"/>
              </a:ext>
            </a:extLst>
          </p:cNvPr>
          <p:cNvSpPr txBox="1"/>
          <p:nvPr/>
        </p:nvSpPr>
        <p:spPr>
          <a:xfrm>
            <a:off x="6110603" y="1970839"/>
            <a:ext cx="1192131" cy="461665"/>
          </a:xfrm>
          <a:prstGeom prst="rect">
            <a:avLst/>
          </a:prstGeom>
          <a:noFill/>
        </p:spPr>
        <p:txBody>
          <a:bodyPr wrap="square" rtlCol="0">
            <a:spAutoFit/>
          </a:bodyPr>
          <a:lstStyle/>
          <a:p>
            <a:pPr algn="ctr"/>
            <a:r>
              <a:rPr lang="en-IN" sz="1200" b="1" dirty="0"/>
              <a:t>Server Side Applications</a:t>
            </a:r>
          </a:p>
        </p:txBody>
      </p:sp>
      <p:sp>
        <p:nvSpPr>
          <p:cNvPr id="69" name="TextBox 68">
            <a:extLst>
              <a:ext uri="{FF2B5EF4-FFF2-40B4-BE49-F238E27FC236}">
                <a16:creationId xmlns:a16="http://schemas.microsoft.com/office/drawing/2014/main" id="{BF0CD3C9-854D-4B02-9720-A81F8C86DA6A}"/>
              </a:ext>
            </a:extLst>
          </p:cNvPr>
          <p:cNvSpPr txBox="1"/>
          <p:nvPr/>
        </p:nvSpPr>
        <p:spPr>
          <a:xfrm>
            <a:off x="6110603" y="2973491"/>
            <a:ext cx="1192131" cy="430887"/>
          </a:xfrm>
          <a:prstGeom prst="rect">
            <a:avLst/>
          </a:prstGeom>
          <a:noFill/>
        </p:spPr>
        <p:txBody>
          <a:bodyPr wrap="square" rtlCol="0">
            <a:spAutoFit/>
          </a:bodyPr>
          <a:lstStyle/>
          <a:p>
            <a:pPr algn="ctr"/>
            <a:r>
              <a:rPr lang="en-IN" sz="1100" dirty="0"/>
              <a:t>Node JS | PHP | Angular</a:t>
            </a:r>
          </a:p>
        </p:txBody>
      </p:sp>
      <p:sp>
        <p:nvSpPr>
          <p:cNvPr id="70" name="TextBox 69">
            <a:extLst>
              <a:ext uri="{FF2B5EF4-FFF2-40B4-BE49-F238E27FC236}">
                <a16:creationId xmlns:a16="http://schemas.microsoft.com/office/drawing/2014/main" id="{94921061-7DC4-44D9-874E-92094BF32FA2}"/>
              </a:ext>
            </a:extLst>
          </p:cNvPr>
          <p:cNvSpPr txBox="1"/>
          <p:nvPr/>
        </p:nvSpPr>
        <p:spPr>
          <a:xfrm>
            <a:off x="7536263" y="1970839"/>
            <a:ext cx="1192131" cy="461665"/>
          </a:xfrm>
          <a:prstGeom prst="rect">
            <a:avLst/>
          </a:prstGeom>
          <a:noFill/>
        </p:spPr>
        <p:txBody>
          <a:bodyPr wrap="square" rtlCol="0">
            <a:spAutoFit/>
          </a:bodyPr>
          <a:lstStyle/>
          <a:p>
            <a:pPr algn="ctr"/>
            <a:r>
              <a:rPr lang="en-IN" sz="1200" b="1" dirty="0"/>
              <a:t>AI, ML &amp; Deep Learning</a:t>
            </a:r>
          </a:p>
        </p:txBody>
      </p:sp>
      <p:sp>
        <p:nvSpPr>
          <p:cNvPr id="71" name="TextBox 70">
            <a:extLst>
              <a:ext uri="{FF2B5EF4-FFF2-40B4-BE49-F238E27FC236}">
                <a16:creationId xmlns:a16="http://schemas.microsoft.com/office/drawing/2014/main" id="{23FC0202-8D92-4A72-BED5-FB0C714C7880}"/>
              </a:ext>
            </a:extLst>
          </p:cNvPr>
          <p:cNvSpPr txBox="1"/>
          <p:nvPr/>
        </p:nvSpPr>
        <p:spPr>
          <a:xfrm>
            <a:off x="7536263" y="2973491"/>
            <a:ext cx="1192131" cy="1107996"/>
          </a:xfrm>
          <a:prstGeom prst="rect">
            <a:avLst/>
          </a:prstGeom>
          <a:noFill/>
        </p:spPr>
        <p:txBody>
          <a:bodyPr wrap="square" rtlCol="0">
            <a:spAutoFit/>
          </a:bodyPr>
          <a:lstStyle/>
          <a:p>
            <a:pPr algn="ctr"/>
            <a:r>
              <a:rPr lang="en-IN" sz="1100" dirty="0"/>
              <a:t>TensorFlow | OpenCV | Tesseract | AWS Recognition | AWS Lex</a:t>
            </a:r>
          </a:p>
        </p:txBody>
      </p:sp>
      <p:sp>
        <p:nvSpPr>
          <p:cNvPr id="72" name="TextBox 71">
            <a:extLst>
              <a:ext uri="{FF2B5EF4-FFF2-40B4-BE49-F238E27FC236}">
                <a16:creationId xmlns:a16="http://schemas.microsoft.com/office/drawing/2014/main" id="{AD2FFC5D-1DB6-4F6A-9FBA-25769BE4EA30}"/>
              </a:ext>
            </a:extLst>
          </p:cNvPr>
          <p:cNvSpPr txBox="1"/>
          <p:nvPr/>
        </p:nvSpPr>
        <p:spPr>
          <a:xfrm>
            <a:off x="7490384" y="2347507"/>
            <a:ext cx="1283887" cy="461665"/>
          </a:xfrm>
          <a:prstGeom prst="rect">
            <a:avLst/>
          </a:prstGeom>
          <a:noFill/>
        </p:spPr>
        <p:txBody>
          <a:bodyPr wrap="square" rtlCol="0">
            <a:spAutoFit/>
          </a:bodyPr>
          <a:lstStyle/>
          <a:p>
            <a:pPr algn="ctr"/>
            <a:r>
              <a:rPr lang="en-IN" sz="800" dirty="0">
                <a:solidFill>
                  <a:schemeClr val="tx1">
                    <a:lumMod val="75000"/>
                    <a:lumOff val="25000"/>
                  </a:schemeClr>
                </a:solidFill>
              </a:rPr>
              <a:t>Computer Vision Natural Language Processing &amp; Chat Bots</a:t>
            </a:r>
          </a:p>
        </p:txBody>
      </p:sp>
      <p:grpSp>
        <p:nvGrpSpPr>
          <p:cNvPr id="17" name="Group 16">
            <a:extLst>
              <a:ext uri="{FF2B5EF4-FFF2-40B4-BE49-F238E27FC236}">
                <a16:creationId xmlns:a16="http://schemas.microsoft.com/office/drawing/2014/main" id="{A8C98B57-0474-4701-8298-0AD2DE099600}"/>
              </a:ext>
            </a:extLst>
          </p:cNvPr>
          <p:cNvGrpSpPr/>
          <p:nvPr/>
        </p:nvGrpSpPr>
        <p:grpSpPr>
          <a:xfrm>
            <a:off x="1730326" y="1437424"/>
            <a:ext cx="5690382" cy="3294911"/>
            <a:chOff x="1730326" y="1622478"/>
            <a:chExt cx="5690382" cy="3109860"/>
          </a:xfrm>
        </p:grpSpPr>
        <p:cxnSp>
          <p:nvCxnSpPr>
            <p:cNvPr id="15" name="Straight Connector 14">
              <a:extLst>
                <a:ext uri="{FF2B5EF4-FFF2-40B4-BE49-F238E27FC236}">
                  <a16:creationId xmlns:a16="http://schemas.microsoft.com/office/drawing/2014/main" id="{DDA9D39B-5864-4B72-8EA5-F6493C86EE79}"/>
                </a:ext>
              </a:extLst>
            </p:cNvPr>
            <p:cNvCxnSpPr/>
            <p:nvPr/>
          </p:nvCxnSpPr>
          <p:spPr>
            <a:xfrm>
              <a:off x="1730326" y="1622478"/>
              <a:ext cx="0" cy="31098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629C9C3-8F7D-4231-9672-8070E6F5C8AA}"/>
                </a:ext>
              </a:extLst>
            </p:cNvPr>
            <p:cNvCxnSpPr/>
            <p:nvPr/>
          </p:nvCxnSpPr>
          <p:spPr>
            <a:xfrm>
              <a:off x="3144129" y="1622478"/>
              <a:ext cx="0" cy="31098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A8D97F2-2FA8-4E43-8663-D16C1A4E6BC7}"/>
                </a:ext>
              </a:extLst>
            </p:cNvPr>
            <p:cNvCxnSpPr/>
            <p:nvPr/>
          </p:nvCxnSpPr>
          <p:spPr>
            <a:xfrm>
              <a:off x="4572000" y="1622478"/>
              <a:ext cx="0" cy="31098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7B67767-7055-4DD0-96AC-C35571749CD2}"/>
                </a:ext>
              </a:extLst>
            </p:cNvPr>
            <p:cNvCxnSpPr/>
            <p:nvPr/>
          </p:nvCxnSpPr>
          <p:spPr>
            <a:xfrm>
              <a:off x="6006905" y="1622478"/>
              <a:ext cx="0" cy="31098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4887A5B-9C70-4E72-BC36-5023AEC392B0}"/>
                </a:ext>
              </a:extLst>
            </p:cNvPr>
            <p:cNvCxnSpPr/>
            <p:nvPr/>
          </p:nvCxnSpPr>
          <p:spPr>
            <a:xfrm>
              <a:off x="7420708" y="1622478"/>
              <a:ext cx="0" cy="31098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pic>
        <p:nvPicPr>
          <p:cNvPr id="22" name="Picture 21" descr="Background pattern&#10;&#10;Description automatically generated">
            <a:extLst>
              <a:ext uri="{FF2B5EF4-FFF2-40B4-BE49-F238E27FC236}">
                <a16:creationId xmlns:a16="http://schemas.microsoft.com/office/drawing/2014/main" id="{5C330E99-EF0E-4DE9-A505-B9A752E2C52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62327" y="1164132"/>
            <a:ext cx="540000" cy="540000"/>
          </a:xfrm>
          <a:prstGeom prst="rect">
            <a:avLst/>
          </a:prstGeom>
        </p:spPr>
      </p:pic>
      <p:pic>
        <p:nvPicPr>
          <p:cNvPr id="24" name="Picture 23" descr="Shape&#10;&#10;Description automatically generated with low confidence">
            <a:extLst>
              <a:ext uri="{FF2B5EF4-FFF2-40B4-BE49-F238E27FC236}">
                <a16:creationId xmlns:a16="http://schemas.microsoft.com/office/drawing/2014/main" id="{F64D1E3B-1305-4BA8-9D0B-4604DCD13775}"/>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8107" y="1153032"/>
            <a:ext cx="540000" cy="540000"/>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BB1266E0-7734-4AA3-8B64-A9C3E4A06A9F}"/>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22266" y="1167423"/>
            <a:ext cx="540000" cy="540000"/>
          </a:xfrm>
          <a:prstGeom prst="rect">
            <a:avLst/>
          </a:prstGeom>
        </p:spPr>
      </p:pic>
      <p:pic>
        <p:nvPicPr>
          <p:cNvPr id="40" name="Picture 39" descr="Shape&#10;&#10;Description automatically generated with low confidence">
            <a:extLst>
              <a:ext uri="{FF2B5EF4-FFF2-40B4-BE49-F238E27FC236}">
                <a16:creationId xmlns:a16="http://schemas.microsoft.com/office/drawing/2014/main" id="{1CA37156-944E-4CBC-8AA7-DA6C9FCB0A98}"/>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99368" y="1154250"/>
            <a:ext cx="540000" cy="540000"/>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C27933E7-F891-45EA-AA79-CB0FE51A9D7E}"/>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0910" y="1147895"/>
            <a:ext cx="540000" cy="540000"/>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110D6958-8C88-4213-8C29-2813D04E8315}"/>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6120" y="1154250"/>
            <a:ext cx="540000" cy="540000"/>
          </a:xfrm>
          <a:prstGeom prst="rect">
            <a:avLst/>
          </a:prstGeom>
        </p:spPr>
      </p:pic>
    </p:spTree>
    <p:extLst>
      <p:ext uri="{BB962C8B-B14F-4D97-AF65-F5344CB8AC3E}">
        <p14:creationId xmlns:p14="http://schemas.microsoft.com/office/powerpoint/2010/main" val="3138292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312A39E-B06F-4AB5-85CB-50285D319CD4}"/>
              </a:ext>
            </a:extLst>
          </p:cNvPr>
          <p:cNvSpPr/>
          <p:nvPr/>
        </p:nvSpPr>
        <p:spPr>
          <a:xfrm>
            <a:off x="3155950" y="990738"/>
            <a:ext cx="2831950" cy="3741600"/>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863F9799-B97B-4007-84E1-B1B38CE0EF37}"/>
              </a:ext>
            </a:extLst>
          </p:cNvPr>
          <p:cNvSpPr>
            <a:spLocks noGrp="1"/>
          </p:cNvSpPr>
          <p:nvPr>
            <p:ph type="title"/>
          </p:nvPr>
        </p:nvSpPr>
        <p:spPr/>
        <p:txBody>
          <a:bodyPr wrap="square" anchor="ctr">
            <a:normAutofit/>
          </a:bodyPr>
          <a:lstStyle/>
          <a:p>
            <a:r>
              <a:rPr lang="en-US" dirty="0"/>
              <a:t>ForumNxt Portfolio</a:t>
            </a:r>
            <a:endParaRPr lang="en-IN" dirty="0"/>
          </a:p>
        </p:txBody>
      </p:sp>
      <p:sp>
        <p:nvSpPr>
          <p:cNvPr id="9" name="TextBox 8">
            <a:extLst>
              <a:ext uri="{FF2B5EF4-FFF2-40B4-BE49-F238E27FC236}">
                <a16:creationId xmlns:a16="http://schemas.microsoft.com/office/drawing/2014/main" id="{B862EF92-88B9-4AB8-84BC-508262AF1B1A}"/>
              </a:ext>
            </a:extLst>
          </p:cNvPr>
          <p:cNvSpPr txBox="1"/>
          <p:nvPr/>
        </p:nvSpPr>
        <p:spPr>
          <a:xfrm>
            <a:off x="1271085" y="1342650"/>
            <a:ext cx="1656184" cy="584775"/>
          </a:xfrm>
          <a:prstGeom prst="rect">
            <a:avLst/>
          </a:prstGeom>
          <a:noFill/>
        </p:spPr>
        <p:txBody>
          <a:bodyPr wrap="square" rtlCol="0">
            <a:spAutoFit/>
          </a:bodyPr>
          <a:lstStyle/>
          <a:p>
            <a:r>
              <a:rPr lang="en-US" sz="1600" b="1" cap="all" dirty="0">
                <a:solidFill>
                  <a:schemeClr val="tx2"/>
                </a:solidFill>
              </a:rPr>
              <a:t>Distributor Konnect</a:t>
            </a:r>
            <a:endParaRPr lang="en-IN" sz="1600" b="1" cap="all" dirty="0">
              <a:solidFill>
                <a:schemeClr val="tx2"/>
              </a:solidFill>
            </a:endParaRPr>
          </a:p>
        </p:txBody>
      </p:sp>
      <p:sp>
        <p:nvSpPr>
          <p:cNvPr id="10" name="TextBox 9">
            <a:extLst>
              <a:ext uri="{FF2B5EF4-FFF2-40B4-BE49-F238E27FC236}">
                <a16:creationId xmlns:a16="http://schemas.microsoft.com/office/drawing/2014/main" id="{F8A69380-4DEB-4C9B-8429-665A671AB3D6}"/>
              </a:ext>
            </a:extLst>
          </p:cNvPr>
          <p:cNvSpPr txBox="1"/>
          <p:nvPr/>
        </p:nvSpPr>
        <p:spPr>
          <a:xfrm>
            <a:off x="4182856" y="1465760"/>
            <a:ext cx="1656184" cy="338554"/>
          </a:xfrm>
          <a:prstGeom prst="rect">
            <a:avLst/>
          </a:prstGeom>
          <a:noFill/>
        </p:spPr>
        <p:txBody>
          <a:bodyPr wrap="square" rtlCol="0">
            <a:spAutoFit/>
          </a:bodyPr>
          <a:lstStyle/>
          <a:p>
            <a:pPr lvl="0"/>
            <a:r>
              <a:rPr lang="en-US" sz="1600" b="1" cap="all" dirty="0">
                <a:solidFill>
                  <a:schemeClr val="tx2"/>
                </a:solidFill>
              </a:rPr>
              <a:t>Mobility</a:t>
            </a:r>
            <a:endParaRPr lang="en-IN" sz="1600" b="1" cap="all" dirty="0">
              <a:solidFill>
                <a:schemeClr val="tx2"/>
              </a:solidFill>
            </a:endParaRPr>
          </a:p>
        </p:txBody>
      </p:sp>
      <p:sp>
        <p:nvSpPr>
          <p:cNvPr id="12" name="TextBox 11">
            <a:extLst>
              <a:ext uri="{FF2B5EF4-FFF2-40B4-BE49-F238E27FC236}">
                <a16:creationId xmlns:a16="http://schemas.microsoft.com/office/drawing/2014/main" id="{2B6FFB12-4130-432B-A168-56964F418AD8}"/>
              </a:ext>
            </a:extLst>
          </p:cNvPr>
          <p:cNvSpPr txBox="1"/>
          <p:nvPr/>
        </p:nvSpPr>
        <p:spPr>
          <a:xfrm>
            <a:off x="7014955" y="1342650"/>
            <a:ext cx="1656184" cy="584775"/>
          </a:xfrm>
          <a:prstGeom prst="rect">
            <a:avLst/>
          </a:prstGeom>
          <a:noFill/>
        </p:spPr>
        <p:txBody>
          <a:bodyPr wrap="square" rtlCol="0">
            <a:spAutoFit/>
          </a:bodyPr>
          <a:lstStyle/>
          <a:p>
            <a:pPr lvl="0"/>
            <a:r>
              <a:rPr lang="en-US" sz="1600" b="1" cap="all" dirty="0">
                <a:solidFill>
                  <a:schemeClr val="tx2"/>
                </a:solidFill>
              </a:rPr>
              <a:t>Value Added Services</a:t>
            </a:r>
            <a:endParaRPr lang="en-IN" sz="1600" b="1" cap="all" dirty="0">
              <a:solidFill>
                <a:schemeClr val="tx2"/>
              </a:solidFill>
            </a:endParaRPr>
          </a:p>
        </p:txBody>
      </p:sp>
      <p:pic>
        <p:nvPicPr>
          <p:cNvPr id="11" name="Picture 10" descr="Background pattern&#10;&#10;Description automatically generated">
            <a:extLst>
              <a:ext uri="{FF2B5EF4-FFF2-40B4-BE49-F238E27FC236}">
                <a16:creationId xmlns:a16="http://schemas.microsoft.com/office/drawing/2014/main" id="{4CBFD0F3-26E2-40AE-A9C7-FD722867DC7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5968" y="1275037"/>
            <a:ext cx="720000" cy="72000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688F818D-2D58-4D10-8F40-B646C75A8A3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1138" y="1275037"/>
            <a:ext cx="720000" cy="720000"/>
          </a:xfrm>
          <a:prstGeom prst="rect">
            <a:avLst/>
          </a:prstGeom>
        </p:spPr>
      </p:pic>
      <p:pic>
        <p:nvPicPr>
          <p:cNvPr id="17" name="Picture 16" descr="A picture containing dark, white, lit, night sky&#10;&#10;Description automatically generated">
            <a:extLst>
              <a:ext uri="{FF2B5EF4-FFF2-40B4-BE49-F238E27FC236}">
                <a16:creationId xmlns:a16="http://schemas.microsoft.com/office/drawing/2014/main" id="{AE74F91E-A195-4A2D-BFF9-84F8C1935CC1}"/>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13237" y="1275037"/>
            <a:ext cx="720000" cy="720000"/>
          </a:xfrm>
          <a:prstGeom prst="rect">
            <a:avLst/>
          </a:prstGeom>
        </p:spPr>
      </p:pic>
      <p:cxnSp>
        <p:nvCxnSpPr>
          <p:cNvPr id="28" name="Straight Connector 27">
            <a:extLst>
              <a:ext uri="{FF2B5EF4-FFF2-40B4-BE49-F238E27FC236}">
                <a16:creationId xmlns:a16="http://schemas.microsoft.com/office/drawing/2014/main" id="{A7478323-724C-4BAF-A252-FC4603E664C6}"/>
              </a:ext>
            </a:extLst>
          </p:cNvPr>
          <p:cNvCxnSpPr>
            <a:cxnSpLocks/>
          </p:cNvCxnSpPr>
          <p:nvPr/>
        </p:nvCxnSpPr>
        <p:spPr>
          <a:xfrm>
            <a:off x="3155950" y="987425"/>
            <a:ext cx="0" cy="374491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CC9569-B64C-4722-995C-BE0FC4D0D60D}"/>
              </a:ext>
            </a:extLst>
          </p:cNvPr>
          <p:cNvCxnSpPr>
            <a:cxnSpLocks/>
          </p:cNvCxnSpPr>
          <p:nvPr/>
        </p:nvCxnSpPr>
        <p:spPr>
          <a:xfrm>
            <a:off x="5988050" y="987425"/>
            <a:ext cx="0" cy="374491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6C2809B-B043-40DA-8664-18AFB956F5FE}"/>
              </a:ext>
            </a:extLst>
          </p:cNvPr>
          <p:cNvSpPr txBox="1"/>
          <p:nvPr/>
        </p:nvSpPr>
        <p:spPr>
          <a:xfrm>
            <a:off x="671599" y="2295658"/>
            <a:ext cx="2255670" cy="584775"/>
          </a:xfrm>
          <a:prstGeom prst="rect">
            <a:avLst/>
          </a:prstGeom>
          <a:noFill/>
        </p:spPr>
        <p:txBody>
          <a:bodyPr wrap="square" rtlCol="0">
            <a:spAutoFit/>
          </a:bodyPr>
          <a:lstStyle/>
          <a:p>
            <a:pPr marL="171442" indent="-171442">
              <a:spcAft>
                <a:spcPts val="1200"/>
              </a:spcAft>
              <a:buFont typeface="Arial" panose="020B0604020202020204" pitchFamily="34" charset="0"/>
              <a:buChar char="•"/>
            </a:pPr>
            <a:r>
              <a:rPr lang="en-US" sz="1100" dirty="0"/>
              <a:t>Corporate Portal</a:t>
            </a:r>
          </a:p>
          <a:p>
            <a:pPr marL="171442" indent="-171442">
              <a:spcAft>
                <a:spcPts val="1200"/>
              </a:spcAft>
              <a:buFont typeface="Arial" panose="020B0604020202020204" pitchFamily="34" charset="0"/>
              <a:buChar char="•"/>
            </a:pPr>
            <a:r>
              <a:rPr lang="en-US" sz="1100" dirty="0"/>
              <a:t>Dealer Portal</a:t>
            </a:r>
          </a:p>
        </p:txBody>
      </p:sp>
      <p:sp>
        <p:nvSpPr>
          <p:cNvPr id="27" name="TextBox 26">
            <a:extLst>
              <a:ext uri="{FF2B5EF4-FFF2-40B4-BE49-F238E27FC236}">
                <a16:creationId xmlns:a16="http://schemas.microsoft.com/office/drawing/2014/main" id="{85F4C599-9828-4E66-967E-7D89628D079B}"/>
              </a:ext>
            </a:extLst>
          </p:cNvPr>
          <p:cNvSpPr txBox="1"/>
          <p:nvPr/>
        </p:nvSpPr>
        <p:spPr>
          <a:xfrm>
            <a:off x="3564520" y="2295658"/>
            <a:ext cx="2194841" cy="907941"/>
          </a:xfrm>
          <a:prstGeom prst="rect">
            <a:avLst/>
          </a:prstGeom>
          <a:noFill/>
        </p:spPr>
        <p:txBody>
          <a:bodyPr wrap="square" rtlCol="0">
            <a:spAutoFit/>
          </a:bodyPr>
          <a:lstStyle/>
          <a:p>
            <a:pPr marL="171442" indent="-171442">
              <a:spcAft>
                <a:spcPts val="1200"/>
              </a:spcAft>
              <a:buFont typeface="Arial" panose="020B0604020202020204" pitchFamily="34" charset="0"/>
              <a:buChar char="•"/>
            </a:pPr>
            <a:r>
              <a:rPr lang="en-US" sz="1100" dirty="0"/>
              <a:t>Corporate Salesman </a:t>
            </a:r>
          </a:p>
          <a:p>
            <a:pPr marL="171442" indent="-171442">
              <a:spcAft>
                <a:spcPts val="1200"/>
              </a:spcAft>
              <a:buFont typeface="Arial" panose="020B0604020202020204" pitchFamily="34" charset="0"/>
              <a:buChar char="•"/>
            </a:pPr>
            <a:r>
              <a:rPr lang="en-US" sz="1100" dirty="0"/>
              <a:t>Dealer Salesman</a:t>
            </a:r>
          </a:p>
          <a:p>
            <a:pPr marL="171442" indent="-171442">
              <a:spcAft>
                <a:spcPts val="1200"/>
              </a:spcAft>
              <a:buFont typeface="Arial" panose="020B0604020202020204" pitchFamily="34" charset="0"/>
              <a:buChar char="•"/>
            </a:pPr>
            <a:r>
              <a:rPr lang="en-US" sz="1100" dirty="0"/>
              <a:t>Merchandising Application</a:t>
            </a:r>
          </a:p>
        </p:txBody>
      </p:sp>
      <p:sp>
        <p:nvSpPr>
          <p:cNvPr id="29" name="TextBox 28">
            <a:extLst>
              <a:ext uri="{FF2B5EF4-FFF2-40B4-BE49-F238E27FC236}">
                <a16:creationId xmlns:a16="http://schemas.microsoft.com/office/drawing/2014/main" id="{B71852A6-5F5C-4238-9041-1E4F946365CC}"/>
              </a:ext>
            </a:extLst>
          </p:cNvPr>
          <p:cNvSpPr txBox="1"/>
          <p:nvPr/>
        </p:nvSpPr>
        <p:spPr>
          <a:xfrm>
            <a:off x="6386737" y="2295658"/>
            <a:ext cx="2204721" cy="2231380"/>
          </a:xfrm>
          <a:prstGeom prst="rect">
            <a:avLst/>
          </a:prstGeom>
          <a:noFill/>
        </p:spPr>
        <p:txBody>
          <a:bodyPr wrap="square" rtlCol="0">
            <a:spAutoFit/>
          </a:bodyPr>
          <a:lstStyle/>
          <a:p>
            <a:pPr marL="171442" indent="-171442">
              <a:spcAft>
                <a:spcPts val="1200"/>
              </a:spcAft>
              <a:buFont typeface="Arial" panose="020B0604020202020204" pitchFamily="34" charset="0"/>
              <a:buChar char="•"/>
            </a:pPr>
            <a:r>
              <a:rPr lang="en-US" sz="1100" dirty="0"/>
              <a:t>Perfect Store-Image Recognition</a:t>
            </a:r>
          </a:p>
          <a:p>
            <a:pPr marL="171442" indent="-171442">
              <a:spcAft>
                <a:spcPts val="1200"/>
              </a:spcAft>
              <a:buFont typeface="Arial" panose="020B0604020202020204" pitchFamily="34" charset="0"/>
              <a:buChar char="•"/>
            </a:pPr>
            <a:r>
              <a:rPr lang="en-US" sz="1100" dirty="0"/>
              <a:t>AI/ML Chatbots</a:t>
            </a:r>
          </a:p>
          <a:p>
            <a:pPr marL="171442" indent="-171442">
              <a:spcAft>
                <a:spcPts val="1200"/>
              </a:spcAft>
              <a:buFont typeface="Arial" panose="020B0604020202020204" pitchFamily="34" charset="0"/>
              <a:buChar char="•"/>
            </a:pPr>
            <a:r>
              <a:rPr lang="en-US" sz="1100" dirty="0"/>
              <a:t>Gamification and  Loyalty Programs</a:t>
            </a:r>
          </a:p>
          <a:p>
            <a:pPr marL="171442" indent="-171442">
              <a:spcAft>
                <a:spcPts val="1200"/>
              </a:spcAft>
              <a:buFont typeface="Arial" panose="020B0604020202020204" pitchFamily="34" charset="0"/>
              <a:buChar char="•"/>
            </a:pPr>
            <a:r>
              <a:rPr lang="en-US" sz="1100" dirty="0"/>
              <a:t>eRetail – Retailer Enablement Program</a:t>
            </a:r>
          </a:p>
          <a:p>
            <a:pPr marL="171442" indent="-171442">
              <a:spcAft>
                <a:spcPts val="1200"/>
              </a:spcAft>
              <a:buFont typeface="Arial" panose="020B0604020202020204" pitchFamily="34" charset="0"/>
              <a:buChar char="•"/>
            </a:pPr>
            <a:r>
              <a:rPr lang="en-US" sz="1100" dirty="0"/>
              <a:t>Intelligent Merchandising – Marketing Productivity</a:t>
            </a:r>
          </a:p>
        </p:txBody>
      </p:sp>
    </p:spTree>
    <p:extLst>
      <p:ext uri="{BB962C8B-B14F-4D97-AF65-F5344CB8AC3E}">
        <p14:creationId xmlns:p14="http://schemas.microsoft.com/office/powerpoint/2010/main" val="59312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DAA739-17F0-4F1D-815E-EE52142AC4B2}"/>
              </a:ext>
            </a:extLst>
          </p:cNvPr>
          <p:cNvSpPr>
            <a:spLocks noGrp="1"/>
          </p:cNvSpPr>
          <p:nvPr>
            <p:ph type="body" sz="quarter" idx="11"/>
          </p:nvPr>
        </p:nvSpPr>
        <p:spPr/>
        <p:txBody>
          <a:bodyPr/>
          <a:lstStyle/>
          <a:p>
            <a:r>
              <a:rPr lang="en-US" dirty="0"/>
              <a:t>Smart Network Services </a:t>
            </a:r>
            <a:endParaRPr lang="en-IN" dirty="0"/>
          </a:p>
        </p:txBody>
      </p:sp>
    </p:spTree>
    <p:extLst>
      <p:ext uri="{BB962C8B-B14F-4D97-AF65-F5344CB8AC3E}">
        <p14:creationId xmlns:p14="http://schemas.microsoft.com/office/powerpoint/2010/main" val="659594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E97B-DA64-5B46-9BD0-28D5D0289EF9}"/>
              </a:ext>
            </a:extLst>
          </p:cNvPr>
          <p:cNvSpPr>
            <a:spLocks noGrp="1"/>
          </p:cNvSpPr>
          <p:nvPr>
            <p:ph type="title"/>
          </p:nvPr>
        </p:nvSpPr>
        <p:spPr/>
        <p:txBody>
          <a:bodyPr/>
          <a:lstStyle/>
          <a:p>
            <a:r>
              <a:rPr lang="en-US" dirty="0"/>
              <a:t>Key outcomes expected</a:t>
            </a:r>
          </a:p>
        </p:txBody>
      </p:sp>
      <p:sp>
        <p:nvSpPr>
          <p:cNvPr id="4" name="Rectangle: Rounded Corners 3">
            <a:extLst>
              <a:ext uri="{FF2B5EF4-FFF2-40B4-BE49-F238E27FC236}">
                <a16:creationId xmlns:a16="http://schemas.microsoft.com/office/drawing/2014/main" id="{F0D9B507-3278-4E8B-A248-6784779EE47A}"/>
              </a:ext>
            </a:extLst>
          </p:cNvPr>
          <p:cNvSpPr/>
          <p:nvPr/>
        </p:nvSpPr>
        <p:spPr>
          <a:xfrm>
            <a:off x="665732" y="988795"/>
            <a:ext cx="1685663" cy="1161421"/>
          </a:xfrm>
          <a:prstGeom prst="roundRect">
            <a:avLst/>
          </a:prstGeom>
          <a:blipFill>
            <a:blip r:embed="rId2" cstate="print">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5" name="Freeform: Shape 4">
            <a:extLst>
              <a:ext uri="{FF2B5EF4-FFF2-40B4-BE49-F238E27FC236}">
                <a16:creationId xmlns:a16="http://schemas.microsoft.com/office/drawing/2014/main" id="{A00CC149-FBE6-4139-B8B5-CB839FB91E56}"/>
              </a:ext>
            </a:extLst>
          </p:cNvPr>
          <p:cNvSpPr/>
          <p:nvPr/>
        </p:nvSpPr>
        <p:spPr>
          <a:xfrm>
            <a:off x="610366" y="2150217"/>
            <a:ext cx="1796394" cy="625381"/>
          </a:xfrm>
          <a:custGeom>
            <a:avLst/>
            <a:gdLst>
              <a:gd name="connsiteX0" fmla="*/ 0 w 1796394"/>
              <a:gd name="connsiteY0" fmla="*/ 0 h 625381"/>
              <a:gd name="connsiteX1" fmla="*/ 1796394 w 1796394"/>
              <a:gd name="connsiteY1" fmla="*/ 0 h 625381"/>
              <a:gd name="connsiteX2" fmla="*/ 1796394 w 1796394"/>
              <a:gd name="connsiteY2" fmla="*/ 625381 h 625381"/>
              <a:gd name="connsiteX3" fmla="*/ 0 w 1796394"/>
              <a:gd name="connsiteY3" fmla="*/ 625381 h 625381"/>
              <a:gd name="connsiteX4" fmla="*/ 0 w 1796394"/>
              <a:gd name="connsiteY4" fmla="*/ 0 h 6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94" h="625381">
                <a:moveTo>
                  <a:pt x="0" y="0"/>
                </a:moveTo>
                <a:lnTo>
                  <a:pt x="1796394" y="0"/>
                </a:lnTo>
                <a:lnTo>
                  <a:pt x="1796394" y="625381"/>
                </a:lnTo>
                <a:lnTo>
                  <a:pt x="0" y="625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75000"/>
                    <a:lumOff val="25000"/>
                  </a:schemeClr>
                </a:solidFill>
                <a:latin typeface="+mj-lt"/>
                <a:cs typeface="Segoe UI" panose="020B0502040204020203" pitchFamily="34" charset="0"/>
              </a:rPr>
              <a:t>Improve End User experience through improved network reliability</a:t>
            </a:r>
          </a:p>
        </p:txBody>
      </p:sp>
      <p:sp>
        <p:nvSpPr>
          <p:cNvPr id="7" name="Rectangle: Rounded Corners 6">
            <a:extLst>
              <a:ext uri="{FF2B5EF4-FFF2-40B4-BE49-F238E27FC236}">
                <a16:creationId xmlns:a16="http://schemas.microsoft.com/office/drawing/2014/main" id="{D5D505C3-D74A-4053-86D2-B02213717195}"/>
              </a:ext>
            </a:extLst>
          </p:cNvPr>
          <p:cNvSpPr/>
          <p:nvPr/>
        </p:nvSpPr>
        <p:spPr>
          <a:xfrm>
            <a:off x="4572007" y="988668"/>
            <a:ext cx="1685663" cy="1161421"/>
          </a:xfrm>
          <a:prstGeom prst="roundRect">
            <a:avLst/>
          </a:prstGeom>
          <a:blipFill>
            <a:blip r:embed="rId3" cstate="print">
              <a:extLst>
                <a:ext uri="{28A0092B-C50C-407E-A947-70E740481C1C}">
                  <a14:useLocalDpi xmlns:a14="http://schemas.microsoft.com/office/drawing/2010/main" val="0"/>
                </a:ext>
              </a:extLst>
            </a:blip>
            <a:srcRect/>
            <a:stretch>
              <a:fillRect l="-19000" r="-1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8" name="Freeform: Shape 7">
            <a:extLst>
              <a:ext uri="{FF2B5EF4-FFF2-40B4-BE49-F238E27FC236}">
                <a16:creationId xmlns:a16="http://schemas.microsoft.com/office/drawing/2014/main" id="{BBE8AB97-626D-42CB-9E2E-3D2910C3FE12}"/>
              </a:ext>
            </a:extLst>
          </p:cNvPr>
          <p:cNvSpPr/>
          <p:nvPr/>
        </p:nvSpPr>
        <p:spPr>
          <a:xfrm>
            <a:off x="4537425" y="2189447"/>
            <a:ext cx="1796394" cy="625381"/>
          </a:xfrm>
          <a:custGeom>
            <a:avLst/>
            <a:gdLst>
              <a:gd name="connsiteX0" fmla="*/ 0 w 1796394"/>
              <a:gd name="connsiteY0" fmla="*/ 0 h 625381"/>
              <a:gd name="connsiteX1" fmla="*/ 1796394 w 1796394"/>
              <a:gd name="connsiteY1" fmla="*/ 0 h 625381"/>
              <a:gd name="connsiteX2" fmla="*/ 1796394 w 1796394"/>
              <a:gd name="connsiteY2" fmla="*/ 625381 h 625381"/>
              <a:gd name="connsiteX3" fmla="*/ 0 w 1796394"/>
              <a:gd name="connsiteY3" fmla="*/ 625381 h 625381"/>
              <a:gd name="connsiteX4" fmla="*/ 0 w 1796394"/>
              <a:gd name="connsiteY4" fmla="*/ 0 h 6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94" h="625381">
                <a:moveTo>
                  <a:pt x="0" y="0"/>
                </a:moveTo>
                <a:lnTo>
                  <a:pt x="1796394" y="0"/>
                </a:lnTo>
                <a:lnTo>
                  <a:pt x="1796394" y="625381"/>
                </a:lnTo>
                <a:lnTo>
                  <a:pt x="0" y="625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black">
                    <a:lumMod val="75000"/>
                    <a:lumOff val="25000"/>
                  </a:prstClr>
                </a:solidFill>
                <a:latin typeface="+mj-lt"/>
                <a:ea typeface="+mn-ea"/>
                <a:cs typeface="Segoe UI" panose="020B0502040204020203" pitchFamily="34" charset="0"/>
              </a:rPr>
              <a:t>Reliable Partner for Outsourcing complex task &amp; in return get SLA commitment</a:t>
            </a:r>
          </a:p>
        </p:txBody>
      </p:sp>
      <p:sp>
        <p:nvSpPr>
          <p:cNvPr id="9" name="Rectangle: Rounded Corners 8">
            <a:extLst>
              <a:ext uri="{FF2B5EF4-FFF2-40B4-BE49-F238E27FC236}">
                <a16:creationId xmlns:a16="http://schemas.microsoft.com/office/drawing/2014/main" id="{E2472444-B973-442D-A174-2F7A326E6778}"/>
              </a:ext>
            </a:extLst>
          </p:cNvPr>
          <p:cNvSpPr/>
          <p:nvPr/>
        </p:nvSpPr>
        <p:spPr>
          <a:xfrm>
            <a:off x="2616439" y="987426"/>
            <a:ext cx="1685663" cy="1161421"/>
          </a:xfrm>
          <a:prstGeom prst="roundRect">
            <a:avLst/>
          </a:prstGeom>
          <a:blipFill>
            <a:blip r:embed="rId4" cstate="print">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Freeform: Shape 9">
            <a:extLst>
              <a:ext uri="{FF2B5EF4-FFF2-40B4-BE49-F238E27FC236}">
                <a16:creationId xmlns:a16="http://schemas.microsoft.com/office/drawing/2014/main" id="{04ACDA04-B1A8-48C9-8E2D-7CA43B393786}"/>
              </a:ext>
            </a:extLst>
          </p:cNvPr>
          <p:cNvSpPr/>
          <p:nvPr/>
        </p:nvSpPr>
        <p:spPr>
          <a:xfrm>
            <a:off x="2561073" y="2194594"/>
            <a:ext cx="1796394" cy="625381"/>
          </a:xfrm>
          <a:custGeom>
            <a:avLst/>
            <a:gdLst>
              <a:gd name="connsiteX0" fmla="*/ 0 w 1796394"/>
              <a:gd name="connsiteY0" fmla="*/ 0 h 625381"/>
              <a:gd name="connsiteX1" fmla="*/ 1796394 w 1796394"/>
              <a:gd name="connsiteY1" fmla="*/ 0 h 625381"/>
              <a:gd name="connsiteX2" fmla="*/ 1796394 w 1796394"/>
              <a:gd name="connsiteY2" fmla="*/ 625381 h 625381"/>
              <a:gd name="connsiteX3" fmla="*/ 0 w 1796394"/>
              <a:gd name="connsiteY3" fmla="*/ 625381 h 625381"/>
              <a:gd name="connsiteX4" fmla="*/ 0 w 1796394"/>
              <a:gd name="connsiteY4" fmla="*/ 0 h 6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394" h="625381">
                <a:moveTo>
                  <a:pt x="0" y="0"/>
                </a:moveTo>
                <a:lnTo>
                  <a:pt x="1796394" y="0"/>
                </a:lnTo>
                <a:lnTo>
                  <a:pt x="1796394" y="625381"/>
                </a:lnTo>
                <a:lnTo>
                  <a:pt x="0" y="625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black">
                    <a:lumMod val="75000"/>
                    <a:lumOff val="25000"/>
                  </a:prstClr>
                </a:solidFill>
                <a:latin typeface="+mj-lt"/>
                <a:ea typeface="+mn-ea"/>
                <a:cs typeface="Segoe UI" panose="020B0502040204020203" pitchFamily="34" charset="0"/>
              </a:rPr>
              <a:t>Capable, mature and experienced partner</a:t>
            </a:r>
          </a:p>
        </p:txBody>
      </p:sp>
      <p:sp>
        <p:nvSpPr>
          <p:cNvPr id="11" name="Rectangle: Rounded Corners 10">
            <a:extLst>
              <a:ext uri="{FF2B5EF4-FFF2-40B4-BE49-F238E27FC236}">
                <a16:creationId xmlns:a16="http://schemas.microsoft.com/office/drawing/2014/main" id="{B71B57F1-2BC2-4C3A-BAB8-6E819BF91959}"/>
              </a:ext>
            </a:extLst>
          </p:cNvPr>
          <p:cNvSpPr/>
          <p:nvPr/>
        </p:nvSpPr>
        <p:spPr>
          <a:xfrm>
            <a:off x="6540657" y="988795"/>
            <a:ext cx="1957779" cy="1161421"/>
          </a:xfrm>
          <a:prstGeom prst="roundRect">
            <a:avLst/>
          </a:prstGeom>
          <a:blipFill>
            <a:blip r:embed="rId5">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2" name="Freeform: Shape 11">
            <a:extLst>
              <a:ext uri="{FF2B5EF4-FFF2-40B4-BE49-F238E27FC236}">
                <a16:creationId xmlns:a16="http://schemas.microsoft.com/office/drawing/2014/main" id="{C7DFDC84-A5CC-46C6-8C83-F7D871D5DE20}"/>
              </a:ext>
            </a:extLst>
          </p:cNvPr>
          <p:cNvSpPr/>
          <p:nvPr/>
        </p:nvSpPr>
        <p:spPr>
          <a:xfrm>
            <a:off x="6505461" y="2150217"/>
            <a:ext cx="2028172" cy="625381"/>
          </a:xfrm>
          <a:custGeom>
            <a:avLst/>
            <a:gdLst>
              <a:gd name="connsiteX0" fmla="*/ 0 w 2028172"/>
              <a:gd name="connsiteY0" fmla="*/ 0 h 625381"/>
              <a:gd name="connsiteX1" fmla="*/ 2028172 w 2028172"/>
              <a:gd name="connsiteY1" fmla="*/ 0 h 625381"/>
              <a:gd name="connsiteX2" fmla="*/ 2028172 w 2028172"/>
              <a:gd name="connsiteY2" fmla="*/ 625381 h 625381"/>
              <a:gd name="connsiteX3" fmla="*/ 0 w 2028172"/>
              <a:gd name="connsiteY3" fmla="*/ 625381 h 625381"/>
              <a:gd name="connsiteX4" fmla="*/ 0 w 2028172"/>
              <a:gd name="connsiteY4" fmla="*/ 0 h 6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172" h="625381">
                <a:moveTo>
                  <a:pt x="0" y="0"/>
                </a:moveTo>
                <a:lnTo>
                  <a:pt x="2028172" y="0"/>
                </a:lnTo>
                <a:lnTo>
                  <a:pt x="2028172" y="625381"/>
                </a:lnTo>
                <a:lnTo>
                  <a:pt x="0" y="625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black">
                    <a:lumMod val="75000"/>
                    <a:lumOff val="25000"/>
                  </a:prstClr>
                </a:solidFill>
                <a:latin typeface="+mj-lt"/>
                <a:ea typeface="+mn-ea"/>
                <a:cs typeface="Segoe UI" panose="020B0502040204020203" pitchFamily="34" charset="0"/>
              </a:rPr>
              <a:t>Cost &amp; solution  optimization through effective utilization of network, Data center &amp; cloud asset</a:t>
            </a:r>
            <a:r>
              <a:rPr lang="en-US" sz="1000" b="1" kern="1200" dirty="0">
                <a:solidFill>
                  <a:schemeClr val="bg2">
                    <a:lumMod val="50000"/>
                  </a:schemeClr>
                </a:solidFill>
                <a:latin typeface="+mj-lt"/>
                <a:cs typeface="Arial" panose="020B0604020202020204" pitchFamily="34" charset="0"/>
              </a:rPr>
              <a:t>s</a:t>
            </a:r>
          </a:p>
        </p:txBody>
      </p:sp>
      <p:sp>
        <p:nvSpPr>
          <p:cNvPr id="13" name="Rectangle: Rounded Corners 12">
            <a:extLst>
              <a:ext uri="{FF2B5EF4-FFF2-40B4-BE49-F238E27FC236}">
                <a16:creationId xmlns:a16="http://schemas.microsoft.com/office/drawing/2014/main" id="{CF7AFD8E-086B-4614-B4C3-AAE48ED5B77E}"/>
              </a:ext>
            </a:extLst>
          </p:cNvPr>
          <p:cNvSpPr/>
          <p:nvPr/>
        </p:nvSpPr>
        <p:spPr>
          <a:xfrm>
            <a:off x="1096126" y="2935001"/>
            <a:ext cx="1685663" cy="1161421"/>
          </a:xfrm>
          <a:prstGeom prst="roundRect">
            <a:avLst/>
          </a:prstGeom>
          <a:blipFill>
            <a:blip r:embed="rId6" cstate="print">
              <a:extLst>
                <a:ext uri="{28A0092B-C50C-407E-A947-70E740481C1C}">
                  <a14:useLocalDpi xmlns:a14="http://schemas.microsoft.com/office/drawing/2010/main" val="0"/>
                </a:ext>
              </a:extLst>
            </a:blip>
            <a:srcRect/>
            <a:stretch>
              <a:fillRect t="-16000" b="-16000"/>
            </a:stretch>
          </a:blipFill>
          <a:ln w="6350">
            <a:solidFill>
              <a:schemeClr val="bg1">
                <a:lumMod val="8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4" name="Freeform: Shape 13">
            <a:extLst>
              <a:ext uri="{FF2B5EF4-FFF2-40B4-BE49-F238E27FC236}">
                <a16:creationId xmlns:a16="http://schemas.microsoft.com/office/drawing/2014/main" id="{7C4CF874-8CA5-4172-9654-071F4BA58E12}"/>
              </a:ext>
            </a:extLst>
          </p:cNvPr>
          <p:cNvSpPr/>
          <p:nvPr/>
        </p:nvSpPr>
        <p:spPr>
          <a:xfrm>
            <a:off x="1114449" y="4100358"/>
            <a:ext cx="1685663" cy="625381"/>
          </a:xfrm>
          <a:custGeom>
            <a:avLst/>
            <a:gdLst>
              <a:gd name="connsiteX0" fmla="*/ 0 w 1685663"/>
              <a:gd name="connsiteY0" fmla="*/ 0 h 625381"/>
              <a:gd name="connsiteX1" fmla="*/ 1685663 w 1685663"/>
              <a:gd name="connsiteY1" fmla="*/ 0 h 625381"/>
              <a:gd name="connsiteX2" fmla="*/ 1685663 w 1685663"/>
              <a:gd name="connsiteY2" fmla="*/ 625381 h 625381"/>
              <a:gd name="connsiteX3" fmla="*/ 0 w 1685663"/>
              <a:gd name="connsiteY3" fmla="*/ 625381 h 625381"/>
              <a:gd name="connsiteX4" fmla="*/ 0 w 1685663"/>
              <a:gd name="connsiteY4" fmla="*/ 0 h 6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663" h="625381">
                <a:moveTo>
                  <a:pt x="0" y="0"/>
                </a:moveTo>
                <a:lnTo>
                  <a:pt x="1685663" y="0"/>
                </a:lnTo>
                <a:lnTo>
                  <a:pt x="1685663" y="625381"/>
                </a:lnTo>
                <a:lnTo>
                  <a:pt x="0" y="625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black">
                    <a:lumMod val="75000"/>
                    <a:lumOff val="25000"/>
                  </a:prstClr>
                </a:solidFill>
                <a:latin typeface="+mj-lt"/>
                <a:ea typeface="+mn-ea"/>
                <a:cs typeface="Segoe UI" panose="020B0502040204020203" pitchFamily="34" charset="0"/>
              </a:rPr>
              <a:t>Deep Insights into the network and Future transformation</a:t>
            </a:r>
          </a:p>
        </p:txBody>
      </p:sp>
      <p:sp>
        <p:nvSpPr>
          <p:cNvPr id="15" name="Rectangle: Rounded Corners 14">
            <a:extLst>
              <a:ext uri="{FF2B5EF4-FFF2-40B4-BE49-F238E27FC236}">
                <a16:creationId xmlns:a16="http://schemas.microsoft.com/office/drawing/2014/main" id="{8C09F7D2-DF59-4D8D-AB2A-799F178CA39D}"/>
              </a:ext>
            </a:extLst>
          </p:cNvPr>
          <p:cNvSpPr/>
          <p:nvPr/>
        </p:nvSpPr>
        <p:spPr>
          <a:xfrm>
            <a:off x="3794555" y="2920507"/>
            <a:ext cx="1685663" cy="1161421"/>
          </a:xfrm>
          <a:prstGeom prst="roundRect">
            <a:avLst/>
          </a:prstGeom>
          <a:blipFill>
            <a:blip r:embed="rId7" cstate="print">
              <a:extLst>
                <a:ext uri="{28A0092B-C50C-407E-A947-70E740481C1C}">
                  <a14:useLocalDpi xmlns:a14="http://schemas.microsoft.com/office/drawing/2010/main" val="0"/>
                </a:ext>
              </a:extLst>
            </a:blip>
            <a:srcRect/>
            <a:stretch>
              <a:fillRect l="-24000" r="-2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6" name="Freeform: Shape 15">
            <a:extLst>
              <a:ext uri="{FF2B5EF4-FFF2-40B4-BE49-F238E27FC236}">
                <a16:creationId xmlns:a16="http://schemas.microsoft.com/office/drawing/2014/main" id="{5EF04289-4919-46C9-A630-696892511D35}"/>
              </a:ext>
            </a:extLst>
          </p:cNvPr>
          <p:cNvSpPr/>
          <p:nvPr/>
        </p:nvSpPr>
        <p:spPr>
          <a:xfrm>
            <a:off x="3794555" y="4181197"/>
            <a:ext cx="1685663" cy="280251"/>
          </a:xfrm>
          <a:custGeom>
            <a:avLst/>
            <a:gdLst>
              <a:gd name="connsiteX0" fmla="*/ 0 w 1685663"/>
              <a:gd name="connsiteY0" fmla="*/ 0 h 280251"/>
              <a:gd name="connsiteX1" fmla="*/ 1685663 w 1685663"/>
              <a:gd name="connsiteY1" fmla="*/ 0 h 280251"/>
              <a:gd name="connsiteX2" fmla="*/ 1685663 w 1685663"/>
              <a:gd name="connsiteY2" fmla="*/ 280251 h 280251"/>
              <a:gd name="connsiteX3" fmla="*/ 0 w 1685663"/>
              <a:gd name="connsiteY3" fmla="*/ 280251 h 280251"/>
              <a:gd name="connsiteX4" fmla="*/ 0 w 1685663"/>
              <a:gd name="connsiteY4" fmla="*/ 0 h 28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663" h="280251">
                <a:moveTo>
                  <a:pt x="0" y="0"/>
                </a:moveTo>
                <a:lnTo>
                  <a:pt x="1685663" y="0"/>
                </a:lnTo>
                <a:lnTo>
                  <a:pt x="1685663" y="280251"/>
                </a:lnTo>
                <a:lnTo>
                  <a:pt x="0" y="2802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black">
                    <a:lumMod val="75000"/>
                    <a:lumOff val="25000"/>
                  </a:prstClr>
                </a:solidFill>
                <a:latin typeface="+mj-lt"/>
                <a:ea typeface="+mn-ea"/>
                <a:cs typeface="Segoe UI" panose="020B0502040204020203" pitchFamily="34" charset="0"/>
              </a:rPr>
              <a:t>24x7x365 NOC Operation</a:t>
            </a:r>
          </a:p>
        </p:txBody>
      </p:sp>
      <p:sp>
        <p:nvSpPr>
          <p:cNvPr id="17" name="Rectangle: Rounded Corners 16">
            <a:extLst>
              <a:ext uri="{FF2B5EF4-FFF2-40B4-BE49-F238E27FC236}">
                <a16:creationId xmlns:a16="http://schemas.microsoft.com/office/drawing/2014/main" id="{26253E02-50AA-460F-9BF8-00FFAE4C1FDA}"/>
              </a:ext>
            </a:extLst>
          </p:cNvPr>
          <p:cNvSpPr/>
          <p:nvPr/>
        </p:nvSpPr>
        <p:spPr>
          <a:xfrm>
            <a:off x="6325565" y="2947980"/>
            <a:ext cx="1685663" cy="1161421"/>
          </a:xfrm>
          <a:prstGeom prst="roundRect">
            <a:avLst/>
          </a:prstGeom>
          <a:blipFill>
            <a:blip r:embed="rId8" cstate="print">
              <a:extLst>
                <a:ext uri="{28A0092B-C50C-407E-A947-70E740481C1C}">
                  <a14:useLocalDpi xmlns:a14="http://schemas.microsoft.com/office/drawing/2010/main" val="0"/>
                </a:ext>
              </a:extLst>
            </a:blip>
            <a:srcRect/>
            <a:stretch>
              <a:fillRect l="-29000" r="-29000"/>
            </a:stretch>
          </a:blipFill>
          <a:ln w="6350">
            <a:solidFill>
              <a:schemeClr val="bg1">
                <a:lumMod val="8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8" name="Freeform: Shape 17">
            <a:extLst>
              <a:ext uri="{FF2B5EF4-FFF2-40B4-BE49-F238E27FC236}">
                <a16:creationId xmlns:a16="http://schemas.microsoft.com/office/drawing/2014/main" id="{16C2C7FE-4DC6-4D8D-B241-47B4C25592EB}"/>
              </a:ext>
            </a:extLst>
          </p:cNvPr>
          <p:cNvSpPr/>
          <p:nvPr/>
        </p:nvSpPr>
        <p:spPr>
          <a:xfrm>
            <a:off x="6334735" y="4208659"/>
            <a:ext cx="1685663" cy="316930"/>
          </a:xfrm>
          <a:custGeom>
            <a:avLst/>
            <a:gdLst>
              <a:gd name="connsiteX0" fmla="*/ 0 w 1685663"/>
              <a:gd name="connsiteY0" fmla="*/ 0 h 316930"/>
              <a:gd name="connsiteX1" fmla="*/ 1685663 w 1685663"/>
              <a:gd name="connsiteY1" fmla="*/ 0 h 316930"/>
              <a:gd name="connsiteX2" fmla="*/ 1685663 w 1685663"/>
              <a:gd name="connsiteY2" fmla="*/ 316930 h 316930"/>
              <a:gd name="connsiteX3" fmla="*/ 0 w 1685663"/>
              <a:gd name="connsiteY3" fmla="*/ 316930 h 316930"/>
              <a:gd name="connsiteX4" fmla="*/ 0 w 1685663"/>
              <a:gd name="connsiteY4" fmla="*/ 0 h 316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663" h="316930">
                <a:moveTo>
                  <a:pt x="0" y="0"/>
                </a:moveTo>
                <a:lnTo>
                  <a:pt x="1685663" y="0"/>
                </a:lnTo>
                <a:lnTo>
                  <a:pt x="1685663" y="316930"/>
                </a:lnTo>
                <a:lnTo>
                  <a:pt x="0" y="3169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prstClr val="black">
                    <a:lumMod val="75000"/>
                    <a:lumOff val="25000"/>
                  </a:prstClr>
                </a:solidFill>
                <a:latin typeface="+mj-lt"/>
                <a:ea typeface="+mn-ea"/>
                <a:cs typeface="Segoe UI" panose="020B0502040204020203" pitchFamily="34" charset="0"/>
              </a:rPr>
              <a:t>Contextual dashboards for easy snapshots across the network</a:t>
            </a:r>
          </a:p>
        </p:txBody>
      </p:sp>
    </p:spTree>
    <p:extLst>
      <p:ext uri="{BB962C8B-B14F-4D97-AF65-F5344CB8AC3E}">
        <p14:creationId xmlns:p14="http://schemas.microsoft.com/office/powerpoint/2010/main" val="1998025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5D214B6-CE8A-432D-B022-38306A57B0FD}"/>
              </a:ext>
            </a:extLst>
          </p:cNvPr>
          <p:cNvSpPr/>
          <p:nvPr/>
        </p:nvSpPr>
        <p:spPr>
          <a:xfrm>
            <a:off x="2699543" y="987424"/>
            <a:ext cx="3744913" cy="3744913"/>
          </a:xfrm>
          <a:prstGeom prst="diamond">
            <a:avLst/>
          </a:prstGeom>
          <a:solidFill>
            <a:schemeClr val="bg1">
              <a:lumMod val="95000"/>
              <a:alpha val="40000"/>
            </a:schemeClr>
          </a:solidFill>
          <a:ln w="76200">
            <a:solidFill>
              <a:schemeClr val="bg1">
                <a:lumMod val="95000"/>
              </a:schemeClr>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4" name="Freeform: Shape 13">
            <a:extLst>
              <a:ext uri="{FF2B5EF4-FFF2-40B4-BE49-F238E27FC236}">
                <a16:creationId xmlns:a16="http://schemas.microsoft.com/office/drawing/2014/main" id="{0009139E-53D1-4C97-A1AC-592C625756B8}"/>
              </a:ext>
            </a:extLst>
          </p:cNvPr>
          <p:cNvSpPr/>
          <p:nvPr/>
        </p:nvSpPr>
        <p:spPr>
          <a:xfrm>
            <a:off x="3055310" y="1343190"/>
            <a:ext cx="1460516" cy="1460516"/>
          </a:xfrm>
          <a:custGeom>
            <a:avLst/>
            <a:gdLst>
              <a:gd name="connsiteX0" fmla="*/ 0 w 1460516"/>
              <a:gd name="connsiteY0" fmla="*/ 243424 h 1460516"/>
              <a:gd name="connsiteX1" fmla="*/ 243424 w 1460516"/>
              <a:gd name="connsiteY1" fmla="*/ 0 h 1460516"/>
              <a:gd name="connsiteX2" fmla="*/ 1217092 w 1460516"/>
              <a:gd name="connsiteY2" fmla="*/ 0 h 1460516"/>
              <a:gd name="connsiteX3" fmla="*/ 1460516 w 1460516"/>
              <a:gd name="connsiteY3" fmla="*/ 243424 h 1460516"/>
              <a:gd name="connsiteX4" fmla="*/ 1460516 w 1460516"/>
              <a:gd name="connsiteY4" fmla="*/ 1217092 h 1460516"/>
              <a:gd name="connsiteX5" fmla="*/ 1217092 w 1460516"/>
              <a:gd name="connsiteY5" fmla="*/ 1460516 h 1460516"/>
              <a:gd name="connsiteX6" fmla="*/ 243424 w 1460516"/>
              <a:gd name="connsiteY6" fmla="*/ 1460516 h 1460516"/>
              <a:gd name="connsiteX7" fmla="*/ 0 w 1460516"/>
              <a:gd name="connsiteY7" fmla="*/ 1217092 h 1460516"/>
              <a:gd name="connsiteX8" fmla="*/ 0 w 1460516"/>
              <a:gd name="connsiteY8" fmla="*/ 243424 h 146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16" h="1460516">
                <a:moveTo>
                  <a:pt x="0" y="243424"/>
                </a:moveTo>
                <a:cubicBezTo>
                  <a:pt x="0" y="108985"/>
                  <a:pt x="108985" y="0"/>
                  <a:pt x="243424" y="0"/>
                </a:cubicBezTo>
                <a:lnTo>
                  <a:pt x="1217092" y="0"/>
                </a:lnTo>
                <a:cubicBezTo>
                  <a:pt x="1351531" y="0"/>
                  <a:pt x="1460516" y="108985"/>
                  <a:pt x="1460516" y="243424"/>
                </a:cubicBezTo>
                <a:lnTo>
                  <a:pt x="1460516" y="1217092"/>
                </a:lnTo>
                <a:cubicBezTo>
                  <a:pt x="1460516" y="1351531"/>
                  <a:pt x="1351531" y="1460516"/>
                  <a:pt x="1217092" y="1460516"/>
                </a:cubicBezTo>
                <a:lnTo>
                  <a:pt x="243424" y="1460516"/>
                </a:lnTo>
                <a:cubicBezTo>
                  <a:pt x="108985" y="1460516"/>
                  <a:pt x="0" y="1351531"/>
                  <a:pt x="0" y="1217092"/>
                </a:cubicBezTo>
                <a:lnTo>
                  <a:pt x="0" y="243424"/>
                </a:lnTo>
                <a:close/>
              </a:path>
            </a:pathLst>
          </a:custGeom>
          <a:solidFill>
            <a:schemeClr val="bg1"/>
          </a:solidFill>
          <a:ln>
            <a:solidFill>
              <a:schemeClr val="accent5">
                <a:lumMod val="60000"/>
                <a:lumOff val="4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4637" tIns="124637" rIns="124637" bIns="124637" numCol="1" spcCol="1270" anchor="ctr" anchorCtr="0">
            <a:noAutofit/>
          </a:bodyPr>
          <a:lstStyle/>
          <a:p>
            <a:pPr marL="0" lvl="0" indent="0" algn="ctr" defTabSz="622300">
              <a:lnSpc>
                <a:spcPts val="1680"/>
              </a:lnSpc>
              <a:spcBef>
                <a:spcPct val="0"/>
              </a:spcBef>
              <a:spcAft>
                <a:spcPts val="0"/>
              </a:spcAft>
              <a:buNone/>
            </a:pPr>
            <a:r>
              <a:rPr lang="en-US" sz="1400" kern="1200" dirty="0"/>
              <a:t>ROBUST LASTMILE DESIGN</a:t>
            </a:r>
          </a:p>
        </p:txBody>
      </p:sp>
      <p:sp>
        <p:nvSpPr>
          <p:cNvPr id="15" name="Freeform: Shape 14">
            <a:extLst>
              <a:ext uri="{FF2B5EF4-FFF2-40B4-BE49-F238E27FC236}">
                <a16:creationId xmlns:a16="http://schemas.microsoft.com/office/drawing/2014/main" id="{B972BD89-7FD2-424A-B9FB-31206029FD64}"/>
              </a:ext>
            </a:extLst>
          </p:cNvPr>
          <p:cNvSpPr/>
          <p:nvPr/>
        </p:nvSpPr>
        <p:spPr>
          <a:xfrm>
            <a:off x="4628173" y="1343190"/>
            <a:ext cx="1460516" cy="1460516"/>
          </a:xfrm>
          <a:custGeom>
            <a:avLst/>
            <a:gdLst>
              <a:gd name="connsiteX0" fmla="*/ 0 w 1460516"/>
              <a:gd name="connsiteY0" fmla="*/ 243424 h 1460516"/>
              <a:gd name="connsiteX1" fmla="*/ 243424 w 1460516"/>
              <a:gd name="connsiteY1" fmla="*/ 0 h 1460516"/>
              <a:gd name="connsiteX2" fmla="*/ 1217092 w 1460516"/>
              <a:gd name="connsiteY2" fmla="*/ 0 h 1460516"/>
              <a:gd name="connsiteX3" fmla="*/ 1460516 w 1460516"/>
              <a:gd name="connsiteY3" fmla="*/ 243424 h 1460516"/>
              <a:gd name="connsiteX4" fmla="*/ 1460516 w 1460516"/>
              <a:gd name="connsiteY4" fmla="*/ 1217092 h 1460516"/>
              <a:gd name="connsiteX5" fmla="*/ 1217092 w 1460516"/>
              <a:gd name="connsiteY5" fmla="*/ 1460516 h 1460516"/>
              <a:gd name="connsiteX6" fmla="*/ 243424 w 1460516"/>
              <a:gd name="connsiteY6" fmla="*/ 1460516 h 1460516"/>
              <a:gd name="connsiteX7" fmla="*/ 0 w 1460516"/>
              <a:gd name="connsiteY7" fmla="*/ 1217092 h 1460516"/>
              <a:gd name="connsiteX8" fmla="*/ 0 w 1460516"/>
              <a:gd name="connsiteY8" fmla="*/ 243424 h 146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16" h="1460516">
                <a:moveTo>
                  <a:pt x="0" y="243424"/>
                </a:moveTo>
                <a:cubicBezTo>
                  <a:pt x="0" y="108985"/>
                  <a:pt x="108985" y="0"/>
                  <a:pt x="243424" y="0"/>
                </a:cubicBezTo>
                <a:lnTo>
                  <a:pt x="1217092" y="0"/>
                </a:lnTo>
                <a:cubicBezTo>
                  <a:pt x="1351531" y="0"/>
                  <a:pt x="1460516" y="108985"/>
                  <a:pt x="1460516" y="243424"/>
                </a:cubicBezTo>
                <a:lnTo>
                  <a:pt x="1460516" y="1217092"/>
                </a:lnTo>
                <a:cubicBezTo>
                  <a:pt x="1460516" y="1351531"/>
                  <a:pt x="1351531" y="1460516"/>
                  <a:pt x="1217092" y="1460516"/>
                </a:cubicBezTo>
                <a:lnTo>
                  <a:pt x="243424" y="1460516"/>
                </a:lnTo>
                <a:cubicBezTo>
                  <a:pt x="108985" y="1460516"/>
                  <a:pt x="0" y="1351531"/>
                  <a:pt x="0" y="1217092"/>
                </a:cubicBezTo>
                <a:lnTo>
                  <a:pt x="0" y="243424"/>
                </a:lnTo>
                <a:close/>
              </a:path>
            </a:pathLst>
          </a:custGeom>
          <a:solidFill>
            <a:schemeClr val="bg1"/>
          </a:solidFill>
          <a:ln>
            <a:solidFill>
              <a:schemeClr val="accent1">
                <a:lumMod val="60000"/>
                <a:lumOff val="4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4637" tIns="124637" rIns="124637" bIns="124637" numCol="1" spcCol="1270" anchor="ctr" anchorCtr="0">
            <a:noAutofit/>
          </a:bodyPr>
          <a:lstStyle/>
          <a:p>
            <a:pPr marL="0" lvl="0" indent="0" algn="ctr" defTabSz="622300">
              <a:lnSpc>
                <a:spcPts val="1680"/>
              </a:lnSpc>
              <a:spcBef>
                <a:spcPct val="0"/>
              </a:spcBef>
              <a:spcAft>
                <a:spcPts val="0"/>
              </a:spcAft>
              <a:buNone/>
            </a:pPr>
            <a:r>
              <a:rPr lang="en-US" sz="1400" kern="1200" dirty="0"/>
              <a:t>INTELLIGENT EDGE NETWORKING (SD-WAN)</a:t>
            </a:r>
          </a:p>
        </p:txBody>
      </p:sp>
      <p:sp>
        <p:nvSpPr>
          <p:cNvPr id="16" name="Freeform: Shape 15">
            <a:extLst>
              <a:ext uri="{FF2B5EF4-FFF2-40B4-BE49-F238E27FC236}">
                <a16:creationId xmlns:a16="http://schemas.microsoft.com/office/drawing/2014/main" id="{23B70343-7AE3-400E-BEA4-C46D059E54A2}"/>
              </a:ext>
            </a:extLst>
          </p:cNvPr>
          <p:cNvSpPr/>
          <p:nvPr/>
        </p:nvSpPr>
        <p:spPr>
          <a:xfrm>
            <a:off x="3055310" y="2916054"/>
            <a:ext cx="1460516" cy="1460516"/>
          </a:xfrm>
          <a:custGeom>
            <a:avLst/>
            <a:gdLst>
              <a:gd name="connsiteX0" fmla="*/ 0 w 1460516"/>
              <a:gd name="connsiteY0" fmla="*/ 243424 h 1460516"/>
              <a:gd name="connsiteX1" fmla="*/ 243424 w 1460516"/>
              <a:gd name="connsiteY1" fmla="*/ 0 h 1460516"/>
              <a:gd name="connsiteX2" fmla="*/ 1217092 w 1460516"/>
              <a:gd name="connsiteY2" fmla="*/ 0 h 1460516"/>
              <a:gd name="connsiteX3" fmla="*/ 1460516 w 1460516"/>
              <a:gd name="connsiteY3" fmla="*/ 243424 h 1460516"/>
              <a:gd name="connsiteX4" fmla="*/ 1460516 w 1460516"/>
              <a:gd name="connsiteY4" fmla="*/ 1217092 h 1460516"/>
              <a:gd name="connsiteX5" fmla="*/ 1217092 w 1460516"/>
              <a:gd name="connsiteY5" fmla="*/ 1460516 h 1460516"/>
              <a:gd name="connsiteX6" fmla="*/ 243424 w 1460516"/>
              <a:gd name="connsiteY6" fmla="*/ 1460516 h 1460516"/>
              <a:gd name="connsiteX7" fmla="*/ 0 w 1460516"/>
              <a:gd name="connsiteY7" fmla="*/ 1217092 h 1460516"/>
              <a:gd name="connsiteX8" fmla="*/ 0 w 1460516"/>
              <a:gd name="connsiteY8" fmla="*/ 243424 h 146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16" h="1460516">
                <a:moveTo>
                  <a:pt x="0" y="243424"/>
                </a:moveTo>
                <a:cubicBezTo>
                  <a:pt x="0" y="108985"/>
                  <a:pt x="108985" y="0"/>
                  <a:pt x="243424" y="0"/>
                </a:cubicBezTo>
                <a:lnTo>
                  <a:pt x="1217092" y="0"/>
                </a:lnTo>
                <a:cubicBezTo>
                  <a:pt x="1351531" y="0"/>
                  <a:pt x="1460516" y="108985"/>
                  <a:pt x="1460516" y="243424"/>
                </a:cubicBezTo>
                <a:lnTo>
                  <a:pt x="1460516" y="1217092"/>
                </a:lnTo>
                <a:cubicBezTo>
                  <a:pt x="1460516" y="1351531"/>
                  <a:pt x="1351531" y="1460516"/>
                  <a:pt x="1217092" y="1460516"/>
                </a:cubicBezTo>
                <a:lnTo>
                  <a:pt x="243424" y="1460516"/>
                </a:lnTo>
                <a:cubicBezTo>
                  <a:pt x="108985" y="1460516"/>
                  <a:pt x="0" y="1351531"/>
                  <a:pt x="0" y="1217092"/>
                </a:cubicBezTo>
                <a:lnTo>
                  <a:pt x="0" y="243424"/>
                </a:lnTo>
                <a:close/>
              </a:path>
            </a:pathLst>
          </a:custGeom>
          <a:solidFill>
            <a:schemeClr val="bg1"/>
          </a:solidFill>
          <a:ln>
            <a:solidFill>
              <a:schemeClr val="accent1">
                <a:lumMod val="60000"/>
                <a:lumOff val="4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4637" tIns="124637" rIns="124637" bIns="124637" numCol="1" spcCol="1270" anchor="ctr" anchorCtr="0">
            <a:noAutofit/>
          </a:bodyPr>
          <a:lstStyle/>
          <a:p>
            <a:pPr marL="0" lvl="0" indent="0" algn="ctr" defTabSz="622300">
              <a:lnSpc>
                <a:spcPts val="1680"/>
              </a:lnSpc>
              <a:spcBef>
                <a:spcPct val="0"/>
              </a:spcBef>
              <a:spcAft>
                <a:spcPts val="0"/>
              </a:spcAft>
              <a:buNone/>
            </a:pPr>
            <a:r>
              <a:rPr lang="en-US" sz="1400" kern="1200" dirty="0"/>
              <a:t>PROCTIVE NETWORK MONITORING &amp; MANAGEMENT</a:t>
            </a:r>
          </a:p>
        </p:txBody>
      </p:sp>
      <p:sp>
        <p:nvSpPr>
          <p:cNvPr id="17" name="Freeform: Shape 16">
            <a:extLst>
              <a:ext uri="{FF2B5EF4-FFF2-40B4-BE49-F238E27FC236}">
                <a16:creationId xmlns:a16="http://schemas.microsoft.com/office/drawing/2014/main" id="{72F41C0B-24A6-43F3-8DA5-0D824D8D6C17}"/>
              </a:ext>
            </a:extLst>
          </p:cNvPr>
          <p:cNvSpPr/>
          <p:nvPr/>
        </p:nvSpPr>
        <p:spPr>
          <a:xfrm>
            <a:off x="4628173" y="2916054"/>
            <a:ext cx="1460516" cy="1460516"/>
          </a:xfrm>
          <a:custGeom>
            <a:avLst/>
            <a:gdLst>
              <a:gd name="connsiteX0" fmla="*/ 0 w 1460516"/>
              <a:gd name="connsiteY0" fmla="*/ 243424 h 1460516"/>
              <a:gd name="connsiteX1" fmla="*/ 243424 w 1460516"/>
              <a:gd name="connsiteY1" fmla="*/ 0 h 1460516"/>
              <a:gd name="connsiteX2" fmla="*/ 1217092 w 1460516"/>
              <a:gd name="connsiteY2" fmla="*/ 0 h 1460516"/>
              <a:gd name="connsiteX3" fmla="*/ 1460516 w 1460516"/>
              <a:gd name="connsiteY3" fmla="*/ 243424 h 1460516"/>
              <a:gd name="connsiteX4" fmla="*/ 1460516 w 1460516"/>
              <a:gd name="connsiteY4" fmla="*/ 1217092 h 1460516"/>
              <a:gd name="connsiteX5" fmla="*/ 1217092 w 1460516"/>
              <a:gd name="connsiteY5" fmla="*/ 1460516 h 1460516"/>
              <a:gd name="connsiteX6" fmla="*/ 243424 w 1460516"/>
              <a:gd name="connsiteY6" fmla="*/ 1460516 h 1460516"/>
              <a:gd name="connsiteX7" fmla="*/ 0 w 1460516"/>
              <a:gd name="connsiteY7" fmla="*/ 1217092 h 1460516"/>
              <a:gd name="connsiteX8" fmla="*/ 0 w 1460516"/>
              <a:gd name="connsiteY8" fmla="*/ 243424 h 146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16" h="1460516">
                <a:moveTo>
                  <a:pt x="0" y="243424"/>
                </a:moveTo>
                <a:cubicBezTo>
                  <a:pt x="0" y="108985"/>
                  <a:pt x="108985" y="0"/>
                  <a:pt x="243424" y="0"/>
                </a:cubicBezTo>
                <a:lnTo>
                  <a:pt x="1217092" y="0"/>
                </a:lnTo>
                <a:cubicBezTo>
                  <a:pt x="1351531" y="0"/>
                  <a:pt x="1460516" y="108985"/>
                  <a:pt x="1460516" y="243424"/>
                </a:cubicBezTo>
                <a:lnTo>
                  <a:pt x="1460516" y="1217092"/>
                </a:lnTo>
                <a:cubicBezTo>
                  <a:pt x="1460516" y="1351531"/>
                  <a:pt x="1351531" y="1460516"/>
                  <a:pt x="1217092" y="1460516"/>
                </a:cubicBezTo>
                <a:lnTo>
                  <a:pt x="243424" y="1460516"/>
                </a:lnTo>
                <a:cubicBezTo>
                  <a:pt x="108985" y="1460516"/>
                  <a:pt x="0" y="1351531"/>
                  <a:pt x="0" y="1217092"/>
                </a:cubicBezTo>
                <a:lnTo>
                  <a:pt x="0" y="243424"/>
                </a:lnTo>
                <a:close/>
              </a:path>
            </a:pathLst>
          </a:custGeom>
          <a:solidFill>
            <a:schemeClr val="bg1"/>
          </a:solidFill>
          <a:ln>
            <a:solidFill>
              <a:schemeClr val="accent5">
                <a:lumMod val="60000"/>
                <a:lumOff val="4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4637" tIns="124637" rIns="124637" bIns="124637" numCol="1" spcCol="1270" anchor="ctr" anchorCtr="0">
            <a:noAutofit/>
          </a:bodyPr>
          <a:lstStyle/>
          <a:p>
            <a:pPr marL="0" lvl="0" indent="0" algn="ctr" defTabSz="622300">
              <a:lnSpc>
                <a:spcPts val="1680"/>
              </a:lnSpc>
              <a:spcBef>
                <a:spcPct val="0"/>
              </a:spcBef>
              <a:spcAft>
                <a:spcPts val="0"/>
              </a:spcAft>
              <a:buNone/>
            </a:pPr>
            <a:r>
              <a:rPr lang="en-US" sz="1400" kern="1200" dirty="0"/>
              <a:t>OUTCOME OF STEADY STATE NETWORK DESIGN</a:t>
            </a:r>
          </a:p>
        </p:txBody>
      </p:sp>
      <p:sp>
        <p:nvSpPr>
          <p:cNvPr id="4" name="Rectangle: Single Corner Snipped 3">
            <a:extLst>
              <a:ext uri="{FF2B5EF4-FFF2-40B4-BE49-F238E27FC236}">
                <a16:creationId xmlns:a16="http://schemas.microsoft.com/office/drawing/2014/main" id="{8B68B6DE-9175-4F72-8FE6-E78F1F480EDF}"/>
              </a:ext>
            </a:extLst>
          </p:cNvPr>
          <p:cNvSpPr/>
          <p:nvPr/>
        </p:nvSpPr>
        <p:spPr>
          <a:xfrm flipV="1">
            <a:off x="323849" y="987425"/>
            <a:ext cx="2520000" cy="1764000"/>
          </a:xfrm>
          <a:prstGeom prst="snip1Rect">
            <a:avLst/>
          </a:prstGeom>
          <a:solidFill>
            <a:schemeClr val="accent5">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3" indent="-285743" defTabSz="685783" fontAlgn="base">
              <a:spcBef>
                <a:spcPct val="20000"/>
              </a:spcBef>
              <a:spcAft>
                <a:spcPct val="0"/>
              </a:spcAft>
              <a:buFont typeface="Arial" panose="020B0604020202020204" pitchFamily="34" charset="0"/>
              <a:buChar char="•"/>
            </a:pPr>
            <a:endParaRPr lang="en-US" sz="1000" b="1" dirty="0">
              <a:solidFill>
                <a:prstClr val="black"/>
              </a:solidFill>
              <a:latin typeface="Trebuchet MS"/>
              <a:cs typeface="Arial" panose="020B0604020202020204" pitchFamily="34" charset="0"/>
            </a:endParaRPr>
          </a:p>
        </p:txBody>
      </p:sp>
      <p:sp>
        <p:nvSpPr>
          <p:cNvPr id="5" name="Rectangle: Single Corner Snipped 4">
            <a:extLst>
              <a:ext uri="{FF2B5EF4-FFF2-40B4-BE49-F238E27FC236}">
                <a16:creationId xmlns:a16="http://schemas.microsoft.com/office/drawing/2014/main" id="{9C395516-6326-4188-BE44-593BD700447C}"/>
              </a:ext>
            </a:extLst>
          </p:cNvPr>
          <p:cNvSpPr/>
          <p:nvPr/>
        </p:nvSpPr>
        <p:spPr>
          <a:xfrm>
            <a:off x="323849" y="2968338"/>
            <a:ext cx="2520000" cy="1764000"/>
          </a:xfrm>
          <a:prstGeom prst="snip1Rect">
            <a:avLst/>
          </a:prstGeom>
          <a:solidFill>
            <a:schemeClr val="accent1">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3" indent="-285743" defTabSz="685783" fontAlgn="base">
              <a:spcBef>
                <a:spcPct val="20000"/>
              </a:spcBef>
              <a:spcAft>
                <a:spcPct val="0"/>
              </a:spcAft>
              <a:buFont typeface="Arial" panose="020B0604020202020204" pitchFamily="34" charset="0"/>
              <a:buChar char="•"/>
            </a:pPr>
            <a:endParaRPr lang="en-US" sz="1000" b="1" dirty="0">
              <a:solidFill>
                <a:prstClr val="black"/>
              </a:solidFill>
              <a:latin typeface="Trebuchet MS"/>
              <a:cs typeface="Arial" panose="020B0604020202020204" pitchFamily="34" charset="0"/>
            </a:endParaRPr>
          </a:p>
        </p:txBody>
      </p:sp>
      <p:sp>
        <p:nvSpPr>
          <p:cNvPr id="8" name="Title 7">
            <a:extLst>
              <a:ext uri="{FF2B5EF4-FFF2-40B4-BE49-F238E27FC236}">
                <a16:creationId xmlns:a16="http://schemas.microsoft.com/office/drawing/2014/main" id="{1D1BF6BF-601B-41F0-8A42-CB226B275894}"/>
              </a:ext>
            </a:extLst>
          </p:cNvPr>
          <p:cNvSpPr>
            <a:spLocks noGrp="1"/>
          </p:cNvSpPr>
          <p:nvPr>
            <p:ph type="title"/>
          </p:nvPr>
        </p:nvSpPr>
        <p:spPr>
          <a:xfrm>
            <a:off x="324000" y="257731"/>
            <a:ext cx="8496150" cy="369332"/>
          </a:xfrm>
        </p:spPr>
        <p:txBody>
          <a:bodyPr/>
          <a:lstStyle/>
          <a:p>
            <a:r>
              <a:rPr lang="en-IN" dirty="0"/>
              <a:t>SIFY’S APPROACH TO network TRANSFORMATION</a:t>
            </a:r>
          </a:p>
        </p:txBody>
      </p:sp>
      <p:sp>
        <p:nvSpPr>
          <p:cNvPr id="9" name="Rectangle: Single Corner Snipped 8">
            <a:extLst>
              <a:ext uri="{FF2B5EF4-FFF2-40B4-BE49-F238E27FC236}">
                <a16:creationId xmlns:a16="http://schemas.microsoft.com/office/drawing/2014/main" id="{901F1CE2-F7A5-4490-9954-9396811313E1}"/>
              </a:ext>
            </a:extLst>
          </p:cNvPr>
          <p:cNvSpPr/>
          <p:nvPr/>
        </p:nvSpPr>
        <p:spPr>
          <a:xfrm flipH="1" flipV="1">
            <a:off x="6300153" y="987425"/>
            <a:ext cx="2520000" cy="1764000"/>
          </a:xfrm>
          <a:prstGeom prst="snip1Rect">
            <a:avLst/>
          </a:prstGeom>
          <a:solidFill>
            <a:schemeClr val="accent1">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3" indent="-285743" defTabSz="685783" fontAlgn="base">
              <a:spcBef>
                <a:spcPct val="20000"/>
              </a:spcBef>
              <a:spcAft>
                <a:spcPct val="0"/>
              </a:spcAft>
              <a:buFont typeface="Arial" panose="020B0604020202020204" pitchFamily="34" charset="0"/>
              <a:buChar char="•"/>
            </a:pPr>
            <a:endParaRPr lang="en-US" sz="1000" b="1" dirty="0">
              <a:solidFill>
                <a:prstClr val="black"/>
              </a:solidFill>
              <a:latin typeface="Trebuchet MS"/>
              <a:cs typeface="Arial" panose="020B0604020202020204" pitchFamily="34" charset="0"/>
            </a:endParaRPr>
          </a:p>
        </p:txBody>
      </p:sp>
      <p:sp>
        <p:nvSpPr>
          <p:cNvPr id="10" name="Rectangle: Single Corner Snipped 9">
            <a:extLst>
              <a:ext uri="{FF2B5EF4-FFF2-40B4-BE49-F238E27FC236}">
                <a16:creationId xmlns:a16="http://schemas.microsoft.com/office/drawing/2014/main" id="{76E2EFA4-16E8-40F0-9F85-BF2E4162BC57}"/>
              </a:ext>
            </a:extLst>
          </p:cNvPr>
          <p:cNvSpPr/>
          <p:nvPr/>
        </p:nvSpPr>
        <p:spPr>
          <a:xfrm flipH="1">
            <a:off x="6300153" y="2968338"/>
            <a:ext cx="2520000" cy="1764000"/>
          </a:xfrm>
          <a:prstGeom prst="snip1Rect">
            <a:avLst/>
          </a:prstGeom>
          <a:solidFill>
            <a:schemeClr val="accent5">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3" indent="-285743" defTabSz="685783" fontAlgn="base">
              <a:spcBef>
                <a:spcPct val="20000"/>
              </a:spcBef>
              <a:spcAft>
                <a:spcPct val="0"/>
              </a:spcAft>
              <a:buFont typeface="Arial" panose="020B0604020202020204" pitchFamily="34" charset="0"/>
              <a:buChar char="•"/>
            </a:pPr>
            <a:endParaRPr lang="en-US" sz="1000" b="1" dirty="0">
              <a:solidFill>
                <a:prstClr val="black"/>
              </a:solidFill>
              <a:latin typeface="Trebuchet MS"/>
              <a:cs typeface="Arial" panose="020B0604020202020204" pitchFamily="34" charset="0"/>
            </a:endParaRPr>
          </a:p>
        </p:txBody>
      </p:sp>
      <p:sp>
        <p:nvSpPr>
          <p:cNvPr id="3" name="TextBox 2">
            <a:extLst>
              <a:ext uri="{FF2B5EF4-FFF2-40B4-BE49-F238E27FC236}">
                <a16:creationId xmlns:a16="http://schemas.microsoft.com/office/drawing/2014/main" id="{0BCF43BD-D698-4B3D-B123-87E860D44193}"/>
              </a:ext>
            </a:extLst>
          </p:cNvPr>
          <p:cNvSpPr txBox="1"/>
          <p:nvPr/>
        </p:nvSpPr>
        <p:spPr>
          <a:xfrm>
            <a:off x="443132" y="1118382"/>
            <a:ext cx="2229730" cy="1323439"/>
          </a:xfrm>
          <a:prstGeom prst="rect">
            <a:avLst/>
          </a:prstGeom>
          <a:noFill/>
        </p:spPr>
        <p:txBody>
          <a:bodyPr wrap="square" rtlCol="0">
            <a:spAutoFit/>
          </a:bodyPr>
          <a:lstStyle/>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Active – Active Dual Circuits</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Dual clouds single ownership</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Unified access design</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Simple &amp; scalable network model</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Ease of governance &amp; admin</a:t>
            </a:r>
          </a:p>
        </p:txBody>
      </p:sp>
      <p:sp>
        <p:nvSpPr>
          <p:cNvPr id="11" name="TextBox 10">
            <a:extLst>
              <a:ext uri="{FF2B5EF4-FFF2-40B4-BE49-F238E27FC236}">
                <a16:creationId xmlns:a16="http://schemas.microsoft.com/office/drawing/2014/main" id="{930170EB-42F3-4171-A767-A322223B9B4D}"/>
              </a:ext>
            </a:extLst>
          </p:cNvPr>
          <p:cNvSpPr txBox="1"/>
          <p:nvPr/>
        </p:nvSpPr>
        <p:spPr>
          <a:xfrm>
            <a:off x="6445288" y="1118382"/>
            <a:ext cx="2229730" cy="1169551"/>
          </a:xfrm>
          <a:prstGeom prst="rect">
            <a:avLst/>
          </a:prstGeom>
          <a:noFill/>
        </p:spPr>
        <p:txBody>
          <a:bodyPr wrap="square" rtlCol="0">
            <a:spAutoFit/>
          </a:bodyPr>
          <a:lstStyle/>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Optimized network</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Application aware routing </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Provider agnostic design </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Embedded security </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Better analytics </a:t>
            </a:r>
          </a:p>
        </p:txBody>
      </p:sp>
      <p:sp>
        <p:nvSpPr>
          <p:cNvPr id="12" name="TextBox 11">
            <a:extLst>
              <a:ext uri="{FF2B5EF4-FFF2-40B4-BE49-F238E27FC236}">
                <a16:creationId xmlns:a16="http://schemas.microsoft.com/office/drawing/2014/main" id="{F9A6822A-97A8-483B-9F1A-5E306EE7F43F}"/>
              </a:ext>
            </a:extLst>
          </p:cNvPr>
          <p:cNvSpPr txBox="1"/>
          <p:nvPr/>
        </p:nvSpPr>
        <p:spPr>
          <a:xfrm>
            <a:off x="443132" y="3186333"/>
            <a:ext cx="2229730" cy="1400383"/>
          </a:xfrm>
          <a:prstGeom prst="rect">
            <a:avLst/>
          </a:prstGeom>
          <a:noFill/>
        </p:spPr>
        <p:txBody>
          <a:bodyPr wrap="square" rtlCol="0">
            <a:spAutoFit/>
          </a:bodyPr>
          <a:lstStyle/>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24x7x365 Proactive Network management, Monitoring &amp; reporting</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Trained resources for complex networks</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99.99% uptime assured for NOC</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Constant network optimization</a:t>
            </a:r>
          </a:p>
        </p:txBody>
      </p:sp>
      <p:sp>
        <p:nvSpPr>
          <p:cNvPr id="13" name="TextBox 12">
            <a:extLst>
              <a:ext uri="{FF2B5EF4-FFF2-40B4-BE49-F238E27FC236}">
                <a16:creationId xmlns:a16="http://schemas.microsoft.com/office/drawing/2014/main" id="{522DDC29-428B-4B26-8AA6-895DB3E104C2}"/>
              </a:ext>
            </a:extLst>
          </p:cNvPr>
          <p:cNvSpPr txBox="1"/>
          <p:nvPr/>
        </p:nvSpPr>
        <p:spPr>
          <a:xfrm>
            <a:off x="6445288" y="3186333"/>
            <a:ext cx="2229730" cy="1400383"/>
          </a:xfrm>
          <a:prstGeom prst="rect">
            <a:avLst/>
          </a:prstGeom>
          <a:noFill/>
        </p:spPr>
        <p:txBody>
          <a:bodyPr wrap="square" rtlCol="0">
            <a:spAutoFit/>
          </a:bodyPr>
          <a:lstStyle/>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High Availability</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Optimum resource utilization</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Application aware setup</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Robust support mechanisms</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Single ownership</a:t>
            </a:r>
          </a:p>
          <a:p>
            <a:pPr marL="182563" indent="-182563" defTabSz="685783" fontAlgn="base">
              <a:lnSpc>
                <a:spcPts val="1200"/>
              </a:lnSpc>
              <a:spcAft>
                <a:spcPts val="600"/>
              </a:spcAft>
              <a:buFont typeface="Arial" panose="020B0604020202020204" pitchFamily="34" charset="0"/>
              <a:buChar char="•"/>
            </a:pPr>
            <a:r>
              <a:rPr lang="en-US" sz="1000" dirty="0">
                <a:solidFill>
                  <a:prstClr val="black"/>
                </a:solidFill>
                <a:latin typeface="Trebuchet MS"/>
                <a:cs typeface="Arial" panose="020B0604020202020204" pitchFamily="34" charset="0"/>
              </a:rPr>
              <a:t>Digitally transformed network</a:t>
            </a:r>
          </a:p>
        </p:txBody>
      </p:sp>
    </p:spTree>
    <p:extLst>
      <p:ext uri="{BB962C8B-B14F-4D97-AF65-F5344CB8AC3E}">
        <p14:creationId xmlns:p14="http://schemas.microsoft.com/office/powerpoint/2010/main" val="8108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Diagonal Corners Rounded 43">
            <a:extLst>
              <a:ext uri="{FF2B5EF4-FFF2-40B4-BE49-F238E27FC236}">
                <a16:creationId xmlns:a16="http://schemas.microsoft.com/office/drawing/2014/main" id="{045A95D8-41A8-486D-982F-71C6CE0E14F0}"/>
              </a:ext>
            </a:extLst>
          </p:cNvPr>
          <p:cNvSpPr/>
          <p:nvPr/>
        </p:nvSpPr>
        <p:spPr>
          <a:xfrm>
            <a:off x="2891282" y="995863"/>
            <a:ext cx="3361436" cy="612000"/>
          </a:xfrm>
          <a:prstGeom prst="flowChartAlternateProcess">
            <a:avLst/>
          </a:prstGeom>
          <a:solidFill>
            <a:schemeClr val="bg1"/>
          </a:solidFill>
          <a:ln w="9525">
            <a:solidFill>
              <a:schemeClr val="accent1">
                <a:lumMod val="60000"/>
                <a:lumOff val="40000"/>
              </a:schemeClr>
            </a:solidFill>
          </a:ln>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76542" tIns="176542" rIns="176542" bIns="176542" numCol="1" spcCol="1270" anchor="ctr" anchorCtr="0">
            <a:noAutofit/>
          </a:bodyPr>
          <a:lstStyle/>
          <a:p>
            <a:pPr algn="ctr" defTabSz="300031">
              <a:lnSpc>
                <a:spcPct val="90000"/>
              </a:lnSpc>
              <a:spcBef>
                <a:spcPct val="0"/>
              </a:spcBef>
              <a:spcAft>
                <a:spcPct val="35000"/>
              </a:spcAft>
            </a:pPr>
            <a:r>
              <a:rPr lang="en-US" sz="1050" dirty="0">
                <a:solidFill>
                  <a:prstClr val="black"/>
                </a:solidFill>
                <a:latin typeface="Trebuchet MS"/>
              </a:rPr>
              <a:t>Customers can now utilize </a:t>
            </a:r>
            <a:r>
              <a:rPr lang="en-US" sz="1050" dirty="0">
                <a:solidFill>
                  <a:srgbClr val="FF0000"/>
                </a:solidFill>
                <a:latin typeface="Trebuchet MS"/>
              </a:rPr>
              <a:t>any Service provider, any transport type </a:t>
            </a:r>
            <a:r>
              <a:rPr lang="en-US" sz="1050" dirty="0">
                <a:solidFill>
                  <a:prstClr val="black"/>
                </a:solidFill>
                <a:latin typeface="Trebuchet MS"/>
              </a:rPr>
              <a:t>(MPLS/ILL/BB/4G-LTE) suiting Applications in their network</a:t>
            </a:r>
            <a:endParaRPr lang="en-IN" sz="1050" dirty="0">
              <a:solidFill>
                <a:prstClr val="black"/>
              </a:solidFill>
              <a:latin typeface="Trebuchet MS"/>
            </a:endParaRPr>
          </a:p>
        </p:txBody>
      </p:sp>
      <p:sp>
        <p:nvSpPr>
          <p:cNvPr id="45" name="Rectangle: Diagonal Corners Rounded 44">
            <a:extLst>
              <a:ext uri="{FF2B5EF4-FFF2-40B4-BE49-F238E27FC236}">
                <a16:creationId xmlns:a16="http://schemas.microsoft.com/office/drawing/2014/main" id="{79D4CF69-2C22-45F4-A800-0FC7A39285C7}"/>
              </a:ext>
            </a:extLst>
          </p:cNvPr>
          <p:cNvSpPr/>
          <p:nvPr/>
        </p:nvSpPr>
        <p:spPr>
          <a:xfrm>
            <a:off x="5660147" y="1970104"/>
            <a:ext cx="2700000" cy="612000"/>
          </a:xfrm>
          <a:prstGeom prst="flowChartAlternateProcess">
            <a:avLst/>
          </a:prstGeom>
          <a:solidFill>
            <a:schemeClr val="bg1"/>
          </a:solidFill>
          <a:ln w="9525">
            <a:solidFill>
              <a:schemeClr val="accent1">
                <a:lumMod val="60000"/>
                <a:lumOff val="40000"/>
              </a:schemeClr>
            </a:solidFill>
          </a:ln>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76542" tIns="176542" rIns="176542" bIns="176542" numCol="1" spcCol="1270" anchor="ctr" anchorCtr="0">
            <a:noAutofit/>
          </a:bodyPr>
          <a:lstStyle/>
          <a:p>
            <a:pPr algn="ctr" defTabSz="300031">
              <a:lnSpc>
                <a:spcPct val="90000"/>
              </a:lnSpc>
              <a:spcBef>
                <a:spcPct val="0"/>
              </a:spcBef>
              <a:spcAft>
                <a:spcPct val="35000"/>
              </a:spcAft>
            </a:pPr>
            <a:r>
              <a:rPr lang="en-US" sz="1050" dirty="0">
                <a:solidFill>
                  <a:srgbClr val="FF0000"/>
                </a:solidFill>
                <a:latin typeface="Trebuchet MS"/>
              </a:rPr>
              <a:t>Cloud based Centralized Management platform </a:t>
            </a:r>
            <a:r>
              <a:rPr lang="en-US" sz="1050" dirty="0">
                <a:solidFill>
                  <a:prstClr val="black"/>
                </a:solidFill>
                <a:latin typeface="Trebuchet MS"/>
              </a:rPr>
              <a:t>provides real time visibility and unified management</a:t>
            </a:r>
            <a:endParaRPr lang="en-IN" sz="1050" dirty="0">
              <a:solidFill>
                <a:prstClr val="black"/>
              </a:solidFill>
              <a:latin typeface="Trebuchet MS"/>
            </a:endParaRPr>
          </a:p>
        </p:txBody>
      </p:sp>
      <p:sp>
        <p:nvSpPr>
          <p:cNvPr id="46" name="Rectangle: Diagonal Corners Rounded 45">
            <a:extLst>
              <a:ext uri="{FF2B5EF4-FFF2-40B4-BE49-F238E27FC236}">
                <a16:creationId xmlns:a16="http://schemas.microsoft.com/office/drawing/2014/main" id="{031B5B80-5ED2-4142-AD33-62D32ADFA4E0}"/>
              </a:ext>
            </a:extLst>
          </p:cNvPr>
          <p:cNvSpPr/>
          <p:nvPr/>
        </p:nvSpPr>
        <p:spPr>
          <a:xfrm>
            <a:off x="5625717" y="3131244"/>
            <a:ext cx="2304000" cy="612000"/>
          </a:xfrm>
          <a:prstGeom prst="flowChartAlternateProcess">
            <a:avLst/>
          </a:prstGeom>
          <a:solidFill>
            <a:schemeClr val="bg1"/>
          </a:solidFill>
          <a:ln w="9525">
            <a:solidFill>
              <a:schemeClr val="accent1">
                <a:lumMod val="60000"/>
                <a:lumOff val="40000"/>
              </a:schemeClr>
            </a:solidFill>
          </a:ln>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76542" tIns="176542" rIns="176542" bIns="176542" numCol="1" spcCol="1270" anchor="ctr" anchorCtr="0">
            <a:noAutofit/>
          </a:bodyPr>
          <a:lstStyle/>
          <a:p>
            <a:pPr algn="ctr" defTabSz="300031">
              <a:lnSpc>
                <a:spcPct val="90000"/>
              </a:lnSpc>
              <a:spcBef>
                <a:spcPct val="0"/>
              </a:spcBef>
              <a:spcAft>
                <a:spcPct val="35000"/>
              </a:spcAft>
            </a:pPr>
            <a:r>
              <a:rPr lang="en-US" sz="1050" dirty="0">
                <a:solidFill>
                  <a:prstClr val="black"/>
                </a:solidFill>
                <a:latin typeface="Trebuchet MS"/>
              </a:rPr>
              <a:t>SDWAN supports </a:t>
            </a:r>
            <a:r>
              <a:rPr lang="en-US" sz="1050" dirty="0">
                <a:solidFill>
                  <a:srgbClr val="FF0000"/>
                </a:solidFill>
                <a:latin typeface="Trebuchet MS"/>
              </a:rPr>
              <a:t>integration with legacy network architectures </a:t>
            </a:r>
            <a:endParaRPr lang="en-IN" sz="1050" dirty="0">
              <a:solidFill>
                <a:prstClr val="black"/>
              </a:solidFill>
              <a:latin typeface="Trebuchet MS"/>
            </a:endParaRPr>
          </a:p>
        </p:txBody>
      </p:sp>
      <p:sp>
        <p:nvSpPr>
          <p:cNvPr id="48" name="Rectangle: Diagonal Corners Rounded 47">
            <a:extLst>
              <a:ext uri="{FF2B5EF4-FFF2-40B4-BE49-F238E27FC236}">
                <a16:creationId xmlns:a16="http://schemas.microsoft.com/office/drawing/2014/main" id="{008FCDDF-EC03-4F50-AA16-7BB6EEC8E11B}"/>
              </a:ext>
            </a:extLst>
          </p:cNvPr>
          <p:cNvSpPr/>
          <p:nvPr/>
        </p:nvSpPr>
        <p:spPr>
          <a:xfrm>
            <a:off x="3233893" y="4116039"/>
            <a:ext cx="2664000" cy="612000"/>
          </a:xfrm>
          <a:prstGeom prst="flowChartAlternateProcess">
            <a:avLst/>
          </a:prstGeom>
          <a:solidFill>
            <a:schemeClr val="bg1"/>
          </a:solidFill>
          <a:ln w="9525">
            <a:solidFill>
              <a:schemeClr val="accent1">
                <a:lumMod val="60000"/>
                <a:lumOff val="40000"/>
              </a:schemeClr>
            </a:solidFill>
          </a:ln>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76542" tIns="176542" rIns="176542" bIns="176542" numCol="1" spcCol="1270" anchor="ctr" anchorCtr="0">
            <a:noAutofit/>
          </a:bodyPr>
          <a:lstStyle/>
          <a:p>
            <a:pPr algn="ctr" defTabSz="300031">
              <a:lnSpc>
                <a:spcPct val="90000"/>
              </a:lnSpc>
              <a:spcBef>
                <a:spcPct val="0"/>
              </a:spcBef>
              <a:spcAft>
                <a:spcPct val="35000"/>
              </a:spcAft>
            </a:pPr>
            <a:r>
              <a:rPr lang="en-US" sz="1050" dirty="0">
                <a:solidFill>
                  <a:prstClr val="black"/>
                </a:solidFill>
                <a:latin typeface="Trebuchet MS"/>
              </a:rPr>
              <a:t>All WAN links can be aggregated to give </a:t>
            </a:r>
            <a:r>
              <a:rPr lang="en-US" sz="1050" dirty="0">
                <a:solidFill>
                  <a:srgbClr val="FF0000"/>
                </a:solidFill>
                <a:latin typeface="Trebuchet MS"/>
              </a:rPr>
              <a:t>unified WAN pipe </a:t>
            </a:r>
            <a:r>
              <a:rPr lang="en-US" sz="1050" dirty="0">
                <a:solidFill>
                  <a:prstClr val="black"/>
                </a:solidFill>
                <a:latin typeface="Trebuchet MS"/>
              </a:rPr>
              <a:t>and links can be used in </a:t>
            </a:r>
            <a:r>
              <a:rPr lang="en-US" sz="1050" dirty="0">
                <a:solidFill>
                  <a:srgbClr val="FF0000"/>
                </a:solidFill>
                <a:latin typeface="Trebuchet MS"/>
              </a:rPr>
              <a:t>active-active</a:t>
            </a:r>
            <a:endParaRPr lang="en-IN" sz="1050" dirty="0">
              <a:solidFill>
                <a:prstClr val="black"/>
              </a:solidFill>
              <a:latin typeface="Trebuchet MS"/>
            </a:endParaRPr>
          </a:p>
        </p:txBody>
      </p:sp>
      <p:sp>
        <p:nvSpPr>
          <p:cNvPr id="49" name="Rectangle: Diagonal Corners Rounded 48">
            <a:extLst>
              <a:ext uri="{FF2B5EF4-FFF2-40B4-BE49-F238E27FC236}">
                <a16:creationId xmlns:a16="http://schemas.microsoft.com/office/drawing/2014/main" id="{7D7B2F9E-DACA-40C7-A28C-B79E2D0B434E}"/>
              </a:ext>
            </a:extLst>
          </p:cNvPr>
          <p:cNvSpPr/>
          <p:nvPr/>
        </p:nvSpPr>
        <p:spPr>
          <a:xfrm>
            <a:off x="813282" y="3132124"/>
            <a:ext cx="2700000" cy="612000"/>
          </a:xfrm>
          <a:prstGeom prst="flowChartAlternateProcess">
            <a:avLst/>
          </a:prstGeom>
          <a:solidFill>
            <a:schemeClr val="bg1"/>
          </a:solidFill>
          <a:ln w="9525">
            <a:solidFill>
              <a:schemeClr val="accent1">
                <a:lumMod val="60000"/>
                <a:lumOff val="40000"/>
              </a:schemeClr>
            </a:solidFill>
          </a:ln>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76542" tIns="176542" rIns="176542" bIns="176542" numCol="1" spcCol="1270" anchor="ctr" anchorCtr="0">
            <a:noAutofit/>
          </a:bodyPr>
          <a:lstStyle/>
          <a:p>
            <a:pPr algn="ctr" defTabSz="300031">
              <a:lnSpc>
                <a:spcPct val="90000"/>
              </a:lnSpc>
              <a:spcBef>
                <a:spcPct val="0"/>
              </a:spcBef>
              <a:spcAft>
                <a:spcPct val="35000"/>
              </a:spcAft>
            </a:pPr>
            <a:r>
              <a:rPr lang="en-IN" sz="1050" dirty="0">
                <a:solidFill>
                  <a:prstClr val="black">
                    <a:lumMod val="75000"/>
                    <a:lumOff val="25000"/>
                  </a:prstClr>
                </a:solidFill>
                <a:latin typeface="Trebuchet MS"/>
              </a:rPr>
              <a:t>Rapid and scalable deployment of network services with </a:t>
            </a:r>
            <a:r>
              <a:rPr lang="en-IN" sz="1050" dirty="0">
                <a:solidFill>
                  <a:srgbClr val="FF0000"/>
                </a:solidFill>
                <a:latin typeface="Trebuchet MS"/>
              </a:rPr>
              <a:t>Zero Touch Provisioning </a:t>
            </a:r>
            <a:r>
              <a:rPr lang="en-IN" sz="1050" dirty="0">
                <a:solidFill>
                  <a:prstClr val="black">
                    <a:lumMod val="65000"/>
                    <a:lumOff val="35000"/>
                  </a:prstClr>
                </a:solidFill>
                <a:latin typeface="Trebuchet MS"/>
              </a:rPr>
              <a:t>, </a:t>
            </a:r>
            <a:r>
              <a:rPr lang="en-IN" sz="1050" dirty="0">
                <a:solidFill>
                  <a:prstClr val="black">
                    <a:lumMod val="75000"/>
                    <a:lumOff val="25000"/>
                  </a:prstClr>
                </a:solidFill>
                <a:latin typeface="Trebuchet MS"/>
              </a:rPr>
              <a:t>hence providing Agility </a:t>
            </a:r>
          </a:p>
        </p:txBody>
      </p:sp>
      <p:sp>
        <p:nvSpPr>
          <p:cNvPr id="50" name="Rectangle: Diagonal Corners Rounded 49">
            <a:extLst>
              <a:ext uri="{FF2B5EF4-FFF2-40B4-BE49-F238E27FC236}">
                <a16:creationId xmlns:a16="http://schemas.microsoft.com/office/drawing/2014/main" id="{2D37290B-4FCA-489C-8C53-DA02123AE642}"/>
              </a:ext>
            </a:extLst>
          </p:cNvPr>
          <p:cNvSpPr/>
          <p:nvPr/>
        </p:nvSpPr>
        <p:spPr>
          <a:xfrm>
            <a:off x="1175336" y="1970104"/>
            <a:ext cx="2304000" cy="612000"/>
          </a:xfrm>
          <a:prstGeom prst="flowChartAlternateProcess">
            <a:avLst/>
          </a:prstGeom>
          <a:solidFill>
            <a:schemeClr val="bg1"/>
          </a:solidFill>
          <a:ln w="9525">
            <a:solidFill>
              <a:schemeClr val="accent1">
                <a:lumMod val="60000"/>
                <a:lumOff val="40000"/>
              </a:schemeClr>
            </a:solidFill>
          </a:ln>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76542" tIns="176542" rIns="176542" bIns="176542" numCol="1" spcCol="1270" anchor="ctr" anchorCtr="0">
            <a:noAutofit/>
          </a:bodyPr>
          <a:lstStyle/>
          <a:p>
            <a:pPr algn="ctr" defTabSz="300031">
              <a:lnSpc>
                <a:spcPct val="90000"/>
              </a:lnSpc>
              <a:spcBef>
                <a:spcPct val="0"/>
              </a:spcBef>
              <a:spcAft>
                <a:spcPct val="35000"/>
              </a:spcAft>
            </a:pPr>
            <a:r>
              <a:rPr lang="en-IN" sz="1050" dirty="0">
                <a:solidFill>
                  <a:prstClr val="black">
                    <a:lumMod val="75000"/>
                    <a:lumOff val="25000"/>
                  </a:prstClr>
                </a:solidFill>
                <a:latin typeface="Trebuchet MS"/>
              </a:rPr>
              <a:t>Allowing </a:t>
            </a:r>
            <a:r>
              <a:rPr lang="en-IN" sz="1050" dirty="0">
                <a:solidFill>
                  <a:srgbClr val="FF0000"/>
                </a:solidFill>
                <a:latin typeface="Trebuchet MS"/>
              </a:rPr>
              <a:t>Application Prioritisation</a:t>
            </a:r>
            <a:r>
              <a:rPr lang="en-IN" sz="1050" dirty="0">
                <a:solidFill>
                  <a:prstClr val="black">
                    <a:lumMod val="75000"/>
                    <a:lumOff val="25000"/>
                  </a:prstClr>
                </a:solidFill>
                <a:latin typeface="Trebuchet MS"/>
              </a:rPr>
              <a:t> against only QoS </a:t>
            </a:r>
          </a:p>
        </p:txBody>
      </p:sp>
      <p:sp>
        <p:nvSpPr>
          <p:cNvPr id="53" name="Freeform: Shape 52">
            <a:extLst>
              <a:ext uri="{FF2B5EF4-FFF2-40B4-BE49-F238E27FC236}">
                <a16:creationId xmlns:a16="http://schemas.microsoft.com/office/drawing/2014/main" id="{E2E6DB09-ACA7-42B1-934C-332DBE0E13EB}"/>
              </a:ext>
            </a:extLst>
          </p:cNvPr>
          <p:cNvSpPr/>
          <p:nvPr/>
        </p:nvSpPr>
        <p:spPr>
          <a:xfrm>
            <a:off x="3690553" y="1976663"/>
            <a:ext cx="1758377" cy="1758377"/>
          </a:xfrm>
          <a:custGeom>
            <a:avLst/>
            <a:gdLst>
              <a:gd name="connsiteX0" fmla="*/ 0 w 3058583"/>
              <a:gd name="connsiteY0" fmla="*/ 1529292 h 3058583"/>
              <a:gd name="connsiteX1" fmla="*/ 1529292 w 3058583"/>
              <a:gd name="connsiteY1" fmla="*/ 0 h 3058583"/>
              <a:gd name="connsiteX2" fmla="*/ 3058584 w 3058583"/>
              <a:gd name="connsiteY2" fmla="*/ 1529292 h 3058583"/>
              <a:gd name="connsiteX3" fmla="*/ 1529292 w 3058583"/>
              <a:gd name="connsiteY3" fmla="*/ 3058584 h 3058583"/>
              <a:gd name="connsiteX4" fmla="*/ 0 w 3058583"/>
              <a:gd name="connsiteY4" fmla="*/ 1529292 h 305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583" h="3058583">
                <a:moveTo>
                  <a:pt x="0" y="1529292"/>
                </a:moveTo>
                <a:cubicBezTo>
                  <a:pt x="0" y="684687"/>
                  <a:pt x="684687" y="0"/>
                  <a:pt x="1529292" y="0"/>
                </a:cubicBezTo>
                <a:cubicBezTo>
                  <a:pt x="2373897" y="0"/>
                  <a:pt x="3058584" y="684687"/>
                  <a:pt x="3058584" y="1529292"/>
                </a:cubicBezTo>
                <a:cubicBezTo>
                  <a:pt x="3058584" y="2373897"/>
                  <a:pt x="2373897" y="3058584"/>
                  <a:pt x="1529292" y="3058584"/>
                </a:cubicBezTo>
                <a:cubicBezTo>
                  <a:pt x="684687" y="3058584"/>
                  <a:pt x="0" y="2373897"/>
                  <a:pt x="0" y="152929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algn="ctr" defTabSz="800080">
              <a:lnSpc>
                <a:spcPct val="90000"/>
              </a:lnSpc>
              <a:spcBef>
                <a:spcPct val="0"/>
              </a:spcBef>
              <a:spcAft>
                <a:spcPct val="35000"/>
              </a:spcAft>
            </a:pPr>
            <a:endParaRPr lang="en-IN" sz="1200" b="1" dirty="0">
              <a:solidFill>
                <a:prstClr val="black">
                  <a:lumMod val="75000"/>
                  <a:lumOff val="25000"/>
                </a:prstClr>
              </a:solidFill>
              <a:latin typeface="Trebuchet MS"/>
            </a:endParaRPr>
          </a:p>
        </p:txBody>
      </p:sp>
      <p:sp>
        <p:nvSpPr>
          <p:cNvPr id="54" name="Freeform: Shape 53">
            <a:extLst>
              <a:ext uri="{FF2B5EF4-FFF2-40B4-BE49-F238E27FC236}">
                <a16:creationId xmlns:a16="http://schemas.microsoft.com/office/drawing/2014/main" id="{CE09DA8C-CAA4-47C7-838A-DD74EECDFACD}"/>
              </a:ext>
            </a:extLst>
          </p:cNvPr>
          <p:cNvSpPr/>
          <p:nvPr/>
        </p:nvSpPr>
        <p:spPr>
          <a:xfrm>
            <a:off x="3773902" y="2060012"/>
            <a:ext cx="1591678" cy="1591678"/>
          </a:xfrm>
          <a:custGeom>
            <a:avLst/>
            <a:gdLst>
              <a:gd name="connsiteX0" fmla="*/ 0 w 3058583"/>
              <a:gd name="connsiteY0" fmla="*/ 1529292 h 3058583"/>
              <a:gd name="connsiteX1" fmla="*/ 1529292 w 3058583"/>
              <a:gd name="connsiteY1" fmla="*/ 0 h 3058583"/>
              <a:gd name="connsiteX2" fmla="*/ 3058584 w 3058583"/>
              <a:gd name="connsiteY2" fmla="*/ 1529292 h 3058583"/>
              <a:gd name="connsiteX3" fmla="*/ 1529292 w 3058583"/>
              <a:gd name="connsiteY3" fmla="*/ 3058584 h 3058583"/>
              <a:gd name="connsiteX4" fmla="*/ 0 w 3058583"/>
              <a:gd name="connsiteY4" fmla="*/ 1529292 h 305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583" h="3058583">
                <a:moveTo>
                  <a:pt x="0" y="1529292"/>
                </a:moveTo>
                <a:cubicBezTo>
                  <a:pt x="0" y="684687"/>
                  <a:pt x="684687" y="0"/>
                  <a:pt x="1529292" y="0"/>
                </a:cubicBezTo>
                <a:cubicBezTo>
                  <a:pt x="2373897" y="0"/>
                  <a:pt x="3058584" y="684687"/>
                  <a:pt x="3058584" y="1529292"/>
                </a:cubicBezTo>
                <a:cubicBezTo>
                  <a:pt x="3058584" y="2373897"/>
                  <a:pt x="2373897" y="3058584"/>
                  <a:pt x="1529292" y="3058584"/>
                </a:cubicBezTo>
                <a:cubicBezTo>
                  <a:pt x="684687" y="3058584"/>
                  <a:pt x="0" y="2373897"/>
                  <a:pt x="0" y="1529292"/>
                </a:cubicBezTo>
                <a:close/>
              </a:path>
            </a:pathLst>
          </a:custGeom>
          <a:solidFill>
            <a:srgbClr val="4BACC6"/>
          </a:solidFill>
          <a:ln>
            <a:noFill/>
          </a:ln>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algn="ctr" defTabSz="800080">
              <a:lnSpc>
                <a:spcPct val="90000"/>
              </a:lnSpc>
              <a:spcBef>
                <a:spcPct val="0"/>
              </a:spcBef>
              <a:spcAft>
                <a:spcPct val="35000"/>
              </a:spcAft>
            </a:pPr>
            <a:endParaRPr lang="en-IN" sz="1200" b="1" dirty="0">
              <a:solidFill>
                <a:prstClr val="black">
                  <a:lumMod val="75000"/>
                  <a:lumOff val="25000"/>
                </a:prstClr>
              </a:solidFill>
              <a:latin typeface="Trebuchet MS"/>
            </a:endParaRPr>
          </a:p>
        </p:txBody>
      </p:sp>
      <p:sp>
        <p:nvSpPr>
          <p:cNvPr id="3" name="Up-Down Arrow 2">
            <a:extLst>
              <a:ext uri="{FF2B5EF4-FFF2-40B4-BE49-F238E27FC236}">
                <a16:creationId xmlns:a16="http://schemas.microsoft.com/office/drawing/2014/main" id="{6F07303F-618A-9843-B817-03182B27EE16}"/>
              </a:ext>
            </a:extLst>
          </p:cNvPr>
          <p:cNvSpPr/>
          <p:nvPr/>
        </p:nvSpPr>
        <p:spPr>
          <a:xfrm>
            <a:off x="4482927" y="1640168"/>
            <a:ext cx="180000" cy="2880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sz="1350" dirty="0">
              <a:solidFill>
                <a:prstClr val="white"/>
              </a:solidFill>
              <a:latin typeface="Trebuchet MS"/>
            </a:endParaRPr>
          </a:p>
        </p:txBody>
      </p:sp>
      <p:sp>
        <p:nvSpPr>
          <p:cNvPr id="13" name="Up-Down Arrow 12">
            <a:extLst>
              <a:ext uri="{FF2B5EF4-FFF2-40B4-BE49-F238E27FC236}">
                <a16:creationId xmlns:a16="http://schemas.microsoft.com/office/drawing/2014/main" id="{576B5DF8-AC23-1943-9CBD-6CB5A82E7F15}"/>
              </a:ext>
            </a:extLst>
          </p:cNvPr>
          <p:cNvSpPr/>
          <p:nvPr/>
        </p:nvSpPr>
        <p:spPr>
          <a:xfrm rot="3623417">
            <a:off x="5415940" y="2237626"/>
            <a:ext cx="180000" cy="2880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sz="1350" dirty="0">
              <a:solidFill>
                <a:prstClr val="white"/>
              </a:solidFill>
              <a:latin typeface="Trebuchet MS"/>
            </a:endParaRPr>
          </a:p>
        </p:txBody>
      </p:sp>
      <p:sp>
        <p:nvSpPr>
          <p:cNvPr id="14" name="Up-Down Arrow 13">
            <a:extLst>
              <a:ext uri="{FF2B5EF4-FFF2-40B4-BE49-F238E27FC236}">
                <a16:creationId xmlns:a16="http://schemas.microsoft.com/office/drawing/2014/main" id="{32D23BBB-C101-0543-B842-A71E73CAE156}"/>
              </a:ext>
            </a:extLst>
          </p:cNvPr>
          <p:cNvSpPr/>
          <p:nvPr/>
        </p:nvSpPr>
        <p:spPr>
          <a:xfrm>
            <a:off x="4482000" y="3795734"/>
            <a:ext cx="180000" cy="2880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sz="1350" dirty="0">
              <a:solidFill>
                <a:prstClr val="white"/>
              </a:solidFill>
              <a:latin typeface="Trebuchet MS"/>
            </a:endParaRPr>
          </a:p>
        </p:txBody>
      </p:sp>
      <p:sp>
        <p:nvSpPr>
          <p:cNvPr id="15" name="Up-Down Arrow 14">
            <a:extLst>
              <a:ext uri="{FF2B5EF4-FFF2-40B4-BE49-F238E27FC236}">
                <a16:creationId xmlns:a16="http://schemas.microsoft.com/office/drawing/2014/main" id="{086CB365-F04B-5A43-A510-C344A7D8C9EC}"/>
              </a:ext>
            </a:extLst>
          </p:cNvPr>
          <p:cNvSpPr/>
          <p:nvPr/>
        </p:nvSpPr>
        <p:spPr>
          <a:xfrm rot="6569315">
            <a:off x="5369941" y="3265991"/>
            <a:ext cx="180000" cy="2880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sz="1350" dirty="0">
              <a:solidFill>
                <a:prstClr val="white"/>
              </a:solidFill>
              <a:latin typeface="Trebuchet MS"/>
            </a:endParaRPr>
          </a:p>
        </p:txBody>
      </p:sp>
      <p:sp>
        <p:nvSpPr>
          <p:cNvPr id="16" name="Up-Down Arrow 15">
            <a:extLst>
              <a:ext uri="{FF2B5EF4-FFF2-40B4-BE49-F238E27FC236}">
                <a16:creationId xmlns:a16="http://schemas.microsoft.com/office/drawing/2014/main" id="{6F09AA82-320F-4C4A-B80E-6C7B6337D6AE}"/>
              </a:ext>
            </a:extLst>
          </p:cNvPr>
          <p:cNvSpPr/>
          <p:nvPr/>
        </p:nvSpPr>
        <p:spPr>
          <a:xfrm rot="4497527">
            <a:off x="3597414" y="3256823"/>
            <a:ext cx="180000" cy="2880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sz="1350" dirty="0">
              <a:solidFill>
                <a:prstClr val="white"/>
              </a:solidFill>
              <a:latin typeface="Trebuchet MS"/>
            </a:endParaRPr>
          </a:p>
        </p:txBody>
      </p:sp>
      <p:sp>
        <p:nvSpPr>
          <p:cNvPr id="17" name="Up-Down Arrow 16">
            <a:extLst>
              <a:ext uri="{FF2B5EF4-FFF2-40B4-BE49-F238E27FC236}">
                <a16:creationId xmlns:a16="http://schemas.microsoft.com/office/drawing/2014/main" id="{46FF7656-CE3B-5241-99E4-EB15D5F157B6}"/>
              </a:ext>
            </a:extLst>
          </p:cNvPr>
          <p:cNvSpPr/>
          <p:nvPr/>
        </p:nvSpPr>
        <p:spPr>
          <a:xfrm rot="6941517">
            <a:off x="3548944" y="2253663"/>
            <a:ext cx="180000" cy="2880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sz="1350" dirty="0">
              <a:solidFill>
                <a:prstClr val="white"/>
              </a:solidFill>
              <a:latin typeface="Trebuchet MS"/>
            </a:endParaRPr>
          </a:p>
        </p:txBody>
      </p:sp>
      <p:sp>
        <p:nvSpPr>
          <p:cNvPr id="8" name="Title 7">
            <a:extLst>
              <a:ext uri="{FF2B5EF4-FFF2-40B4-BE49-F238E27FC236}">
                <a16:creationId xmlns:a16="http://schemas.microsoft.com/office/drawing/2014/main" id="{5FE9AEC7-76C2-4A12-9663-1BBD977A0491}"/>
              </a:ext>
            </a:extLst>
          </p:cNvPr>
          <p:cNvSpPr>
            <a:spLocks noGrp="1"/>
          </p:cNvSpPr>
          <p:nvPr>
            <p:ph type="title"/>
          </p:nvPr>
        </p:nvSpPr>
        <p:spPr>
          <a:xfrm>
            <a:off x="324000" y="257731"/>
            <a:ext cx="8496150" cy="369332"/>
          </a:xfrm>
        </p:spPr>
        <p:txBody>
          <a:bodyPr/>
          <a:lstStyle/>
          <a:p>
            <a:r>
              <a:rPr lang="en-US" dirty="0"/>
              <a:t>SD-WAN HENCE IS enabling WAN Transformation</a:t>
            </a:r>
            <a:endParaRPr lang="en-IN" dirty="0"/>
          </a:p>
        </p:txBody>
      </p:sp>
      <p:sp>
        <p:nvSpPr>
          <p:cNvPr id="10" name="TextBox 9">
            <a:extLst>
              <a:ext uri="{FF2B5EF4-FFF2-40B4-BE49-F238E27FC236}">
                <a16:creationId xmlns:a16="http://schemas.microsoft.com/office/drawing/2014/main" id="{2D713F9D-E5C6-4E5E-8EB7-F35DE6DC8A78}"/>
              </a:ext>
            </a:extLst>
          </p:cNvPr>
          <p:cNvSpPr txBox="1"/>
          <p:nvPr/>
        </p:nvSpPr>
        <p:spPr>
          <a:xfrm>
            <a:off x="3925771" y="2353848"/>
            <a:ext cx="1352742" cy="959071"/>
          </a:xfrm>
          <a:prstGeom prst="rect">
            <a:avLst/>
          </a:prstGeom>
          <a:noFill/>
        </p:spPr>
        <p:txBody>
          <a:bodyPr wrap="square" rtlCol="0">
            <a:spAutoFit/>
          </a:bodyPr>
          <a:lstStyle/>
          <a:p>
            <a:pPr algn="ctr"/>
            <a:r>
              <a:rPr lang="en-IN" sz="1100" b="1" dirty="0">
                <a:solidFill>
                  <a:schemeClr val="bg1"/>
                </a:solidFill>
                <a:latin typeface="Trebuchet MS"/>
              </a:rPr>
              <a:t>SD-WAN overcomes</a:t>
            </a:r>
            <a:br>
              <a:rPr lang="en-IN" sz="1100" b="1" dirty="0">
                <a:solidFill>
                  <a:schemeClr val="bg1"/>
                </a:solidFill>
                <a:latin typeface="Trebuchet MS"/>
              </a:rPr>
            </a:br>
            <a:r>
              <a:rPr lang="en-IN" sz="1100" b="1" dirty="0">
                <a:solidFill>
                  <a:schemeClr val="bg1"/>
                </a:solidFill>
                <a:latin typeface="Trebuchet MS"/>
              </a:rPr>
              <a:t>the shortcomings</a:t>
            </a:r>
            <a:br>
              <a:rPr lang="en-IN" sz="1100" b="1" dirty="0">
                <a:solidFill>
                  <a:schemeClr val="bg1"/>
                </a:solidFill>
                <a:latin typeface="Trebuchet MS"/>
              </a:rPr>
            </a:br>
            <a:r>
              <a:rPr lang="en-IN" sz="1100" b="1" dirty="0">
                <a:solidFill>
                  <a:schemeClr val="bg1"/>
                </a:solidFill>
                <a:latin typeface="Trebuchet MS"/>
              </a:rPr>
              <a:t>of legacy WAN architectures</a:t>
            </a:r>
          </a:p>
        </p:txBody>
      </p:sp>
    </p:spTree>
    <p:extLst>
      <p:ext uri="{BB962C8B-B14F-4D97-AF65-F5344CB8AC3E}">
        <p14:creationId xmlns:p14="http://schemas.microsoft.com/office/powerpoint/2010/main" val="213096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8" grpId="0" animBg="1"/>
      <p:bldP spid="49" grpId="0" animBg="1"/>
      <p:bldP spid="50" grpId="0" animBg="1"/>
      <p:bldP spid="3"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AAE7-15B0-AD4A-9690-0188B49D08B6}"/>
              </a:ext>
            </a:extLst>
          </p:cNvPr>
          <p:cNvSpPr>
            <a:spLocks noGrp="1"/>
          </p:cNvSpPr>
          <p:nvPr>
            <p:ph type="title"/>
          </p:nvPr>
        </p:nvSpPr>
        <p:spPr>
          <a:xfrm>
            <a:off x="324000" y="257731"/>
            <a:ext cx="8496150" cy="369332"/>
          </a:xfrm>
        </p:spPr>
        <p:txBody>
          <a:bodyPr/>
          <a:lstStyle/>
          <a:p>
            <a:r>
              <a:rPr lang="en-US" dirty="0"/>
              <a:t>Sify Managed SDWAN</a:t>
            </a:r>
          </a:p>
        </p:txBody>
      </p:sp>
      <p:sp>
        <p:nvSpPr>
          <p:cNvPr id="4" name="Rectangle 3">
            <a:extLst>
              <a:ext uri="{FF2B5EF4-FFF2-40B4-BE49-F238E27FC236}">
                <a16:creationId xmlns:a16="http://schemas.microsoft.com/office/drawing/2014/main" id="{9FAE08C9-64DE-8D48-A4A7-2521E41FD048}"/>
              </a:ext>
            </a:extLst>
          </p:cNvPr>
          <p:cNvSpPr/>
          <p:nvPr/>
        </p:nvSpPr>
        <p:spPr>
          <a:xfrm>
            <a:off x="547103" y="2637877"/>
            <a:ext cx="6512609" cy="905676"/>
          </a:xfrm>
          <a:prstGeom prst="rect">
            <a:avLst/>
          </a:prstGeom>
          <a:solidFill>
            <a:srgbClr val="40D3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72341"/>
            <a:r>
              <a:rPr lang="en-US" sz="1400" b="1" dirty="0">
                <a:solidFill>
                  <a:schemeClr val="tx1"/>
                </a:solidFill>
                <a:latin typeface="+mj-lt"/>
                <a:cs typeface="Arial" panose="020B0604020202020204" pitchFamily="34" charset="0"/>
              </a:rPr>
              <a:t>ONE </a:t>
            </a:r>
          </a:p>
          <a:p>
            <a:pPr algn="ctr" defTabSz="672341"/>
            <a:r>
              <a:rPr lang="en-US" sz="1400" b="1" dirty="0">
                <a:solidFill>
                  <a:schemeClr val="tx1"/>
                </a:solidFill>
                <a:latin typeface="+mj-lt"/>
                <a:cs typeface="Arial" panose="020B0604020202020204" pitchFamily="34" charset="0"/>
              </a:rPr>
              <a:t>NETWORK</a:t>
            </a:r>
          </a:p>
        </p:txBody>
      </p:sp>
      <p:sp>
        <p:nvSpPr>
          <p:cNvPr id="5" name="Rectangle 4">
            <a:extLst>
              <a:ext uri="{FF2B5EF4-FFF2-40B4-BE49-F238E27FC236}">
                <a16:creationId xmlns:a16="http://schemas.microsoft.com/office/drawing/2014/main" id="{7F74478E-2060-BF42-A96F-466284AA9A29}"/>
              </a:ext>
            </a:extLst>
          </p:cNvPr>
          <p:cNvSpPr/>
          <p:nvPr/>
        </p:nvSpPr>
        <p:spPr>
          <a:xfrm>
            <a:off x="547103" y="1816155"/>
            <a:ext cx="6512609" cy="821723"/>
          </a:xfrm>
          <a:prstGeom prst="rect">
            <a:avLst/>
          </a:prstGeom>
          <a:solidFill>
            <a:srgbClr val="41A7E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672341"/>
            <a:r>
              <a:rPr lang="en-US" sz="1400" b="1" dirty="0">
                <a:solidFill>
                  <a:schemeClr val="tx1"/>
                </a:solidFill>
                <a:latin typeface="+mj-lt"/>
                <a:cs typeface="Arial" panose="020B0604020202020204" pitchFamily="34" charset="0"/>
              </a:rPr>
              <a:t>ONE </a:t>
            </a:r>
          </a:p>
          <a:p>
            <a:pPr algn="ctr" defTabSz="672341"/>
            <a:r>
              <a:rPr lang="en-US" sz="1400" b="1" dirty="0">
                <a:solidFill>
                  <a:schemeClr val="tx1"/>
                </a:solidFill>
                <a:latin typeface="+mj-lt"/>
                <a:cs typeface="Arial" panose="020B0604020202020204" pitchFamily="34" charset="0"/>
              </a:rPr>
              <a:t>POLICY</a:t>
            </a:r>
          </a:p>
        </p:txBody>
      </p:sp>
      <p:sp>
        <p:nvSpPr>
          <p:cNvPr id="6" name="Freeform 5">
            <a:extLst>
              <a:ext uri="{FF2B5EF4-FFF2-40B4-BE49-F238E27FC236}">
                <a16:creationId xmlns:a16="http://schemas.microsoft.com/office/drawing/2014/main" id="{5DB21B50-1E38-6C40-8C87-0FE2ABA65A8C}"/>
              </a:ext>
            </a:extLst>
          </p:cNvPr>
          <p:cNvSpPr>
            <a:spLocks noChangeAspect="1"/>
          </p:cNvSpPr>
          <p:nvPr/>
        </p:nvSpPr>
        <p:spPr bwMode="auto">
          <a:xfrm>
            <a:off x="4865635" y="4239682"/>
            <a:ext cx="534623" cy="304183"/>
          </a:xfrm>
          <a:custGeom>
            <a:avLst/>
            <a:gdLst>
              <a:gd name="T0" fmla="*/ 1843 w 2150"/>
              <a:gd name="T1" fmla="*/ 425 h 1108"/>
              <a:gd name="T2" fmla="*/ 1270 w 2150"/>
              <a:gd name="T3" fmla="*/ 0 h 1108"/>
              <a:gd name="T4" fmla="*/ 757 w 2150"/>
              <a:gd name="T5" fmla="*/ 250 h 1108"/>
              <a:gd name="T6" fmla="*/ 576 w 2150"/>
              <a:gd name="T7" fmla="*/ 207 h 1108"/>
              <a:gd name="T8" fmla="*/ 246 w 2150"/>
              <a:gd name="T9" fmla="*/ 467 h 1108"/>
              <a:gd name="T10" fmla="*/ 252 w 2150"/>
              <a:gd name="T11" fmla="*/ 515 h 1108"/>
              <a:gd name="T12" fmla="*/ 0 w 2150"/>
              <a:gd name="T13" fmla="*/ 802 h 1108"/>
              <a:gd name="T14" fmla="*/ 390 w 2150"/>
              <a:gd name="T15" fmla="*/ 1108 h 1108"/>
              <a:gd name="T16" fmla="*/ 1705 w 2150"/>
              <a:gd name="T17" fmla="*/ 1108 h 1108"/>
              <a:gd name="T18" fmla="*/ 2150 w 2150"/>
              <a:gd name="T19" fmla="*/ 758 h 1108"/>
              <a:gd name="T20" fmla="*/ 1843 w 2150"/>
              <a:gd name="T21" fmla="*/ 425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0" h="1108">
                <a:moveTo>
                  <a:pt x="1843" y="425"/>
                </a:moveTo>
                <a:cubicBezTo>
                  <a:pt x="1826" y="188"/>
                  <a:pt x="1575" y="0"/>
                  <a:pt x="1270" y="0"/>
                </a:cubicBezTo>
                <a:cubicBezTo>
                  <a:pt x="1050" y="0"/>
                  <a:pt x="852" y="98"/>
                  <a:pt x="757" y="250"/>
                </a:cubicBezTo>
                <a:cubicBezTo>
                  <a:pt x="703" y="222"/>
                  <a:pt x="640" y="207"/>
                  <a:pt x="576" y="207"/>
                </a:cubicBezTo>
                <a:cubicBezTo>
                  <a:pt x="394" y="207"/>
                  <a:pt x="246" y="324"/>
                  <a:pt x="246" y="467"/>
                </a:cubicBezTo>
                <a:cubicBezTo>
                  <a:pt x="246" y="483"/>
                  <a:pt x="248" y="499"/>
                  <a:pt x="252" y="515"/>
                </a:cubicBezTo>
                <a:cubicBezTo>
                  <a:pt x="103" y="559"/>
                  <a:pt x="0" y="673"/>
                  <a:pt x="0" y="802"/>
                </a:cubicBezTo>
                <a:cubicBezTo>
                  <a:pt x="0" y="971"/>
                  <a:pt x="175" y="1108"/>
                  <a:pt x="390" y="1108"/>
                </a:cubicBezTo>
                <a:cubicBezTo>
                  <a:pt x="1705" y="1108"/>
                  <a:pt x="1705" y="1108"/>
                  <a:pt x="1705" y="1108"/>
                </a:cubicBezTo>
                <a:cubicBezTo>
                  <a:pt x="1950" y="1108"/>
                  <a:pt x="2150" y="951"/>
                  <a:pt x="2150" y="758"/>
                </a:cubicBezTo>
                <a:cubicBezTo>
                  <a:pt x="2150" y="606"/>
                  <a:pt x="2023" y="472"/>
                  <a:pt x="1843" y="425"/>
                </a:cubicBezTo>
                <a:close/>
              </a:path>
            </a:pathLst>
          </a:custGeom>
          <a:ln/>
        </p:spPr>
        <p:style>
          <a:lnRef idx="1">
            <a:schemeClr val="accent3"/>
          </a:lnRef>
          <a:fillRef idx="3">
            <a:schemeClr val="accent3"/>
          </a:fillRef>
          <a:effectRef idx="2">
            <a:schemeClr val="accent3"/>
          </a:effectRef>
          <a:fontRef idx="minor">
            <a:schemeClr val="lt1"/>
          </a:fontRef>
        </p:style>
        <p:txBody>
          <a:bodyPr lIns="119523" tIns="59762" rIns="119523" bIns="59762"/>
          <a:lstStyle/>
          <a:p>
            <a:pPr defTabSz="1195214">
              <a:defRPr/>
            </a:pPr>
            <a:endParaRPr lang="en-US" sz="2353" kern="0" dirty="0">
              <a:solidFill>
                <a:srgbClr val="515151"/>
              </a:solidFill>
              <a:latin typeface="+mj-lt"/>
              <a:cs typeface="Arial" panose="020B0604020202020204" pitchFamily="34" charset="0"/>
            </a:endParaRPr>
          </a:p>
        </p:txBody>
      </p:sp>
      <p:sp>
        <p:nvSpPr>
          <p:cNvPr id="7" name="Freeform 82">
            <a:extLst>
              <a:ext uri="{FF2B5EF4-FFF2-40B4-BE49-F238E27FC236}">
                <a16:creationId xmlns:a16="http://schemas.microsoft.com/office/drawing/2014/main" id="{A09BF443-BEAA-094E-AEE4-0FC4D9C4D5F0}"/>
              </a:ext>
            </a:extLst>
          </p:cNvPr>
          <p:cNvSpPr>
            <a:spLocks noChangeAspect="1" noEditPoints="1"/>
          </p:cNvSpPr>
          <p:nvPr/>
        </p:nvSpPr>
        <p:spPr bwMode="gray">
          <a:xfrm>
            <a:off x="1032702" y="4239682"/>
            <a:ext cx="506385" cy="318623"/>
          </a:xfrm>
          <a:custGeom>
            <a:avLst/>
            <a:gdLst>
              <a:gd name="T0" fmla="*/ 1303 w 1952"/>
              <a:gd name="T1" fmla="*/ 457 h 1227"/>
              <a:gd name="T2" fmla="*/ 1189 w 1952"/>
              <a:gd name="T3" fmla="*/ 274 h 1227"/>
              <a:gd name="T4" fmla="*/ 759 w 1952"/>
              <a:gd name="T5" fmla="*/ 274 h 1227"/>
              <a:gd name="T6" fmla="*/ 645 w 1952"/>
              <a:gd name="T7" fmla="*/ 457 h 1227"/>
              <a:gd name="T8" fmla="*/ 1926 w 1952"/>
              <a:gd name="T9" fmla="*/ 1174 h 1227"/>
              <a:gd name="T10" fmla="*/ 1952 w 1952"/>
              <a:gd name="T11" fmla="*/ 1201 h 1227"/>
              <a:gd name="T12" fmla="*/ 1467 w 1952"/>
              <a:gd name="T13" fmla="*/ 1227 h 1227"/>
              <a:gd name="T14" fmla="*/ 481 w 1952"/>
              <a:gd name="T15" fmla="*/ 1227 h 1227"/>
              <a:gd name="T16" fmla="*/ 27 w 1952"/>
              <a:gd name="T17" fmla="*/ 1227 h 1227"/>
              <a:gd name="T18" fmla="*/ 0 w 1952"/>
              <a:gd name="T19" fmla="*/ 1201 h 1227"/>
              <a:gd name="T20" fmla="*/ 0 w 1952"/>
              <a:gd name="T21" fmla="*/ 1102 h 1227"/>
              <a:gd name="T22" fmla="*/ 81 w 1952"/>
              <a:gd name="T23" fmla="*/ 1075 h 1227"/>
              <a:gd name="T24" fmla="*/ 108 w 1952"/>
              <a:gd name="T25" fmla="*/ 997 h 1227"/>
              <a:gd name="T26" fmla="*/ 164 w 1952"/>
              <a:gd name="T27" fmla="*/ 511 h 1227"/>
              <a:gd name="T28" fmla="*/ 26 w 1952"/>
              <a:gd name="T29" fmla="*/ 484 h 1227"/>
              <a:gd name="T30" fmla="*/ 267 w 1952"/>
              <a:gd name="T31" fmla="*/ 236 h 1227"/>
              <a:gd name="T32" fmla="*/ 519 w 1952"/>
              <a:gd name="T33" fmla="*/ 0 h 1227"/>
              <a:gd name="T34" fmla="*/ 974 w 1952"/>
              <a:gd name="T35" fmla="*/ 0 h 1227"/>
              <a:gd name="T36" fmla="*/ 1226 w 1952"/>
              <a:gd name="T37" fmla="*/ 236 h 1227"/>
              <a:gd name="T38" fmla="*/ 1460 w 1952"/>
              <a:gd name="T39" fmla="*/ 503 h 1227"/>
              <a:gd name="T40" fmla="*/ 1330 w 1952"/>
              <a:gd name="T41" fmla="*/ 511 h 1227"/>
              <a:gd name="T42" fmla="*/ 1386 w 1952"/>
              <a:gd name="T43" fmla="*/ 997 h 1227"/>
              <a:gd name="T44" fmla="*/ 1412 w 1952"/>
              <a:gd name="T45" fmla="*/ 1075 h 1227"/>
              <a:gd name="T46" fmla="*/ 1493 w 1952"/>
              <a:gd name="T47" fmla="*/ 1102 h 1227"/>
              <a:gd name="T48" fmla="*/ 787 w 1952"/>
              <a:gd name="T49" fmla="*/ 578 h 1227"/>
              <a:gd name="T50" fmla="*/ 733 w 1952"/>
              <a:gd name="T51" fmla="*/ 578 h 1227"/>
              <a:gd name="T52" fmla="*/ 760 w 1952"/>
              <a:gd name="T53" fmla="*/ 999 h 1227"/>
              <a:gd name="T54" fmla="*/ 787 w 1952"/>
              <a:gd name="T55" fmla="*/ 578 h 1227"/>
              <a:gd name="T56" fmla="*/ 867 w 1952"/>
              <a:gd name="T57" fmla="*/ 551 h 1227"/>
              <a:gd name="T58" fmla="*/ 840 w 1952"/>
              <a:gd name="T59" fmla="*/ 972 h 1227"/>
              <a:gd name="T60" fmla="*/ 893 w 1952"/>
              <a:gd name="T61" fmla="*/ 972 h 1227"/>
              <a:gd name="T62" fmla="*/ 1000 w 1952"/>
              <a:gd name="T63" fmla="*/ 578 h 1227"/>
              <a:gd name="T64" fmla="*/ 947 w 1952"/>
              <a:gd name="T65" fmla="*/ 578 h 1227"/>
              <a:gd name="T66" fmla="*/ 973 w 1952"/>
              <a:gd name="T67" fmla="*/ 999 h 1227"/>
              <a:gd name="T68" fmla="*/ 1000 w 1952"/>
              <a:gd name="T69" fmla="*/ 578 h 1227"/>
              <a:gd name="T70" fmla="*/ 1080 w 1952"/>
              <a:gd name="T71" fmla="*/ 551 h 1227"/>
              <a:gd name="T72" fmla="*/ 1053 w 1952"/>
              <a:gd name="T73" fmla="*/ 972 h 1227"/>
              <a:gd name="T74" fmla="*/ 1106 w 1952"/>
              <a:gd name="T75" fmla="*/ 972 h 1227"/>
              <a:gd name="T76" fmla="*/ 1213 w 1952"/>
              <a:gd name="T77" fmla="*/ 578 h 1227"/>
              <a:gd name="T78" fmla="*/ 1160 w 1952"/>
              <a:gd name="T79" fmla="*/ 578 h 1227"/>
              <a:gd name="T80" fmla="*/ 1186 w 1952"/>
              <a:gd name="T81" fmla="*/ 999 h 1227"/>
              <a:gd name="T82" fmla="*/ 1213 w 1952"/>
              <a:gd name="T83" fmla="*/ 578 h 1227"/>
              <a:gd name="T84" fmla="*/ 974 w 1952"/>
              <a:gd name="T85" fmla="*/ 511 h 1227"/>
              <a:gd name="T86" fmla="*/ 672 w 1952"/>
              <a:gd name="T87" fmla="*/ 1024 h 1227"/>
              <a:gd name="T88" fmla="*/ 589 w 1952"/>
              <a:gd name="T89" fmla="*/ 1051 h 1227"/>
              <a:gd name="T90" fmla="*/ 562 w 1952"/>
              <a:gd name="T91" fmla="*/ 1129 h 1227"/>
              <a:gd name="T92" fmla="*/ 508 w 1952"/>
              <a:gd name="T93" fmla="*/ 1174 h 1227"/>
              <a:gd name="T94" fmla="*/ 1440 w 1952"/>
              <a:gd name="T95" fmla="*/ 1174 h 1227"/>
              <a:gd name="T96" fmla="*/ 1386 w 1952"/>
              <a:gd name="T97" fmla="*/ 1129 h 1227"/>
              <a:gd name="T98" fmla="*/ 1359 w 1952"/>
              <a:gd name="T99" fmla="*/ 1051 h 1227"/>
              <a:gd name="T100" fmla="*/ 1276 w 1952"/>
              <a:gd name="T101" fmla="*/ 1024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2" h="1227">
                <a:moveTo>
                  <a:pt x="645" y="457"/>
                </a:moveTo>
                <a:cubicBezTo>
                  <a:pt x="1303" y="457"/>
                  <a:pt x="1303" y="457"/>
                  <a:pt x="1303" y="457"/>
                </a:cubicBezTo>
                <a:cubicBezTo>
                  <a:pt x="1376" y="457"/>
                  <a:pt x="1376" y="457"/>
                  <a:pt x="1376" y="457"/>
                </a:cubicBezTo>
                <a:cubicBezTo>
                  <a:pt x="1189" y="274"/>
                  <a:pt x="1189" y="274"/>
                  <a:pt x="1189" y="274"/>
                </a:cubicBezTo>
                <a:cubicBezTo>
                  <a:pt x="974" y="64"/>
                  <a:pt x="974" y="64"/>
                  <a:pt x="974" y="64"/>
                </a:cubicBezTo>
                <a:cubicBezTo>
                  <a:pt x="759" y="274"/>
                  <a:pt x="759" y="274"/>
                  <a:pt x="759" y="274"/>
                </a:cubicBezTo>
                <a:cubicBezTo>
                  <a:pt x="572" y="457"/>
                  <a:pt x="572" y="457"/>
                  <a:pt x="572" y="457"/>
                </a:cubicBezTo>
                <a:cubicBezTo>
                  <a:pt x="645" y="457"/>
                  <a:pt x="645" y="457"/>
                  <a:pt x="645" y="457"/>
                </a:cubicBezTo>
                <a:close/>
                <a:moveTo>
                  <a:pt x="1493" y="1174"/>
                </a:moveTo>
                <a:cubicBezTo>
                  <a:pt x="1926" y="1174"/>
                  <a:pt x="1926" y="1174"/>
                  <a:pt x="1926" y="1174"/>
                </a:cubicBezTo>
                <a:cubicBezTo>
                  <a:pt x="1940" y="1174"/>
                  <a:pt x="1952" y="1186"/>
                  <a:pt x="1952" y="1201"/>
                </a:cubicBezTo>
                <a:cubicBezTo>
                  <a:pt x="1952" y="1201"/>
                  <a:pt x="1952" y="1201"/>
                  <a:pt x="1952" y="1201"/>
                </a:cubicBezTo>
                <a:cubicBezTo>
                  <a:pt x="1952" y="1215"/>
                  <a:pt x="1940" y="1227"/>
                  <a:pt x="1926" y="1227"/>
                </a:cubicBezTo>
                <a:cubicBezTo>
                  <a:pt x="1467" y="1227"/>
                  <a:pt x="1467" y="1227"/>
                  <a:pt x="1467" y="1227"/>
                </a:cubicBezTo>
                <a:cubicBezTo>
                  <a:pt x="1270" y="1227"/>
                  <a:pt x="1270" y="1227"/>
                  <a:pt x="1270" y="1227"/>
                </a:cubicBezTo>
                <a:cubicBezTo>
                  <a:pt x="481" y="1227"/>
                  <a:pt x="481" y="1227"/>
                  <a:pt x="481" y="1227"/>
                </a:cubicBezTo>
                <a:cubicBezTo>
                  <a:pt x="112" y="1227"/>
                  <a:pt x="112" y="1227"/>
                  <a:pt x="112" y="1227"/>
                </a:cubicBezTo>
                <a:cubicBezTo>
                  <a:pt x="27" y="1227"/>
                  <a:pt x="27" y="1227"/>
                  <a:pt x="27" y="1227"/>
                </a:cubicBezTo>
                <a:cubicBezTo>
                  <a:pt x="0" y="1227"/>
                  <a:pt x="0" y="1227"/>
                  <a:pt x="0" y="1227"/>
                </a:cubicBezTo>
                <a:cubicBezTo>
                  <a:pt x="0" y="1201"/>
                  <a:pt x="0" y="1201"/>
                  <a:pt x="0" y="1201"/>
                </a:cubicBezTo>
                <a:cubicBezTo>
                  <a:pt x="0" y="1142"/>
                  <a:pt x="0" y="1142"/>
                  <a:pt x="0" y="1142"/>
                </a:cubicBezTo>
                <a:cubicBezTo>
                  <a:pt x="0" y="1102"/>
                  <a:pt x="0" y="1102"/>
                  <a:pt x="0" y="1102"/>
                </a:cubicBezTo>
                <a:cubicBezTo>
                  <a:pt x="0" y="1087"/>
                  <a:pt x="12" y="1075"/>
                  <a:pt x="27" y="1075"/>
                </a:cubicBezTo>
                <a:cubicBezTo>
                  <a:pt x="81" y="1075"/>
                  <a:pt x="81" y="1075"/>
                  <a:pt x="81" y="1075"/>
                </a:cubicBezTo>
                <a:cubicBezTo>
                  <a:pt x="81" y="1024"/>
                  <a:pt x="81" y="1024"/>
                  <a:pt x="81" y="1024"/>
                </a:cubicBezTo>
                <a:cubicBezTo>
                  <a:pt x="81" y="1009"/>
                  <a:pt x="93" y="997"/>
                  <a:pt x="108" y="997"/>
                </a:cubicBezTo>
                <a:cubicBezTo>
                  <a:pt x="164" y="997"/>
                  <a:pt x="164" y="997"/>
                  <a:pt x="164" y="997"/>
                </a:cubicBezTo>
                <a:cubicBezTo>
                  <a:pt x="164" y="511"/>
                  <a:pt x="164" y="511"/>
                  <a:pt x="164" y="511"/>
                </a:cubicBezTo>
                <a:cubicBezTo>
                  <a:pt x="52" y="511"/>
                  <a:pt x="52" y="511"/>
                  <a:pt x="52" y="511"/>
                </a:cubicBezTo>
                <a:cubicBezTo>
                  <a:pt x="38" y="511"/>
                  <a:pt x="26" y="499"/>
                  <a:pt x="26" y="484"/>
                </a:cubicBezTo>
                <a:cubicBezTo>
                  <a:pt x="26" y="476"/>
                  <a:pt x="29" y="468"/>
                  <a:pt x="35" y="464"/>
                </a:cubicBezTo>
                <a:cubicBezTo>
                  <a:pt x="267" y="236"/>
                  <a:pt x="267" y="236"/>
                  <a:pt x="267" y="236"/>
                </a:cubicBezTo>
                <a:cubicBezTo>
                  <a:pt x="501" y="8"/>
                  <a:pt x="501" y="8"/>
                  <a:pt x="501" y="8"/>
                </a:cubicBezTo>
                <a:cubicBezTo>
                  <a:pt x="506" y="3"/>
                  <a:pt x="512" y="0"/>
                  <a:pt x="519" y="0"/>
                </a:cubicBezTo>
                <a:cubicBezTo>
                  <a:pt x="974" y="0"/>
                  <a:pt x="974" y="0"/>
                  <a:pt x="974" y="0"/>
                </a:cubicBezTo>
                <a:cubicBezTo>
                  <a:pt x="974" y="0"/>
                  <a:pt x="974" y="0"/>
                  <a:pt x="974" y="0"/>
                </a:cubicBezTo>
                <a:cubicBezTo>
                  <a:pt x="981" y="0"/>
                  <a:pt x="988" y="3"/>
                  <a:pt x="993" y="8"/>
                </a:cubicBezTo>
                <a:cubicBezTo>
                  <a:pt x="1069" y="85"/>
                  <a:pt x="1149" y="161"/>
                  <a:pt x="1226" y="236"/>
                </a:cubicBezTo>
                <a:cubicBezTo>
                  <a:pt x="1460" y="465"/>
                  <a:pt x="1460" y="465"/>
                  <a:pt x="1460" y="465"/>
                </a:cubicBezTo>
                <a:cubicBezTo>
                  <a:pt x="1470" y="475"/>
                  <a:pt x="1470" y="492"/>
                  <a:pt x="1460" y="503"/>
                </a:cubicBezTo>
                <a:cubicBezTo>
                  <a:pt x="1455" y="508"/>
                  <a:pt x="1448" y="511"/>
                  <a:pt x="1441" y="511"/>
                </a:cubicBezTo>
                <a:cubicBezTo>
                  <a:pt x="1330" y="511"/>
                  <a:pt x="1330" y="511"/>
                  <a:pt x="1330" y="511"/>
                </a:cubicBezTo>
                <a:cubicBezTo>
                  <a:pt x="1330" y="997"/>
                  <a:pt x="1330" y="997"/>
                  <a:pt x="1330" y="997"/>
                </a:cubicBezTo>
                <a:cubicBezTo>
                  <a:pt x="1386" y="997"/>
                  <a:pt x="1386" y="997"/>
                  <a:pt x="1386" y="997"/>
                </a:cubicBezTo>
                <a:cubicBezTo>
                  <a:pt x="1400" y="997"/>
                  <a:pt x="1412" y="1009"/>
                  <a:pt x="1412" y="1024"/>
                </a:cubicBezTo>
                <a:cubicBezTo>
                  <a:pt x="1412" y="1075"/>
                  <a:pt x="1412" y="1075"/>
                  <a:pt x="1412" y="1075"/>
                </a:cubicBezTo>
                <a:cubicBezTo>
                  <a:pt x="1467" y="1075"/>
                  <a:pt x="1467" y="1075"/>
                  <a:pt x="1467" y="1075"/>
                </a:cubicBezTo>
                <a:cubicBezTo>
                  <a:pt x="1481" y="1075"/>
                  <a:pt x="1493" y="1087"/>
                  <a:pt x="1493" y="1102"/>
                </a:cubicBezTo>
                <a:cubicBezTo>
                  <a:pt x="1493" y="1174"/>
                  <a:pt x="1493" y="1174"/>
                  <a:pt x="1493" y="1174"/>
                </a:cubicBezTo>
                <a:close/>
                <a:moveTo>
                  <a:pt x="787" y="578"/>
                </a:moveTo>
                <a:cubicBezTo>
                  <a:pt x="787" y="563"/>
                  <a:pt x="775" y="551"/>
                  <a:pt x="760" y="551"/>
                </a:cubicBezTo>
                <a:cubicBezTo>
                  <a:pt x="745" y="551"/>
                  <a:pt x="733" y="563"/>
                  <a:pt x="733" y="578"/>
                </a:cubicBezTo>
                <a:cubicBezTo>
                  <a:pt x="733" y="972"/>
                  <a:pt x="733" y="972"/>
                  <a:pt x="733" y="972"/>
                </a:cubicBezTo>
                <a:cubicBezTo>
                  <a:pt x="733" y="987"/>
                  <a:pt x="745" y="999"/>
                  <a:pt x="760" y="999"/>
                </a:cubicBezTo>
                <a:cubicBezTo>
                  <a:pt x="775" y="999"/>
                  <a:pt x="787" y="987"/>
                  <a:pt x="787" y="972"/>
                </a:cubicBezTo>
                <a:cubicBezTo>
                  <a:pt x="787" y="578"/>
                  <a:pt x="787" y="578"/>
                  <a:pt x="787" y="578"/>
                </a:cubicBezTo>
                <a:close/>
                <a:moveTo>
                  <a:pt x="893" y="578"/>
                </a:moveTo>
                <a:cubicBezTo>
                  <a:pt x="893" y="563"/>
                  <a:pt x="881" y="551"/>
                  <a:pt x="867" y="551"/>
                </a:cubicBezTo>
                <a:cubicBezTo>
                  <a:pt x="852" y="551"/>
                  <a:pt x="840" y="563"/>
                  <a:pt x="840" y="578"/>
                </a:cubicBezTo>
                <a:cubicBezTo>
                  <a:pt x="840" y="972"/>
                  <a:pt x="840" y="972"/>
                  <a:pt x="840" y="972"/>
                </a:cubicBezTo>
                <a:cubicBezTo>
                  <a:pt x="840" y="987"/>
                  <a:pt x="852" y="999"/>
                  <a:pt x="867" y="999"/>
                </a:cubicBezTo>
                <a:cubicBezTo>
                  <a:pt x="881" y="999"/>
                  <a:pt x="893" y="987"/>
                  <a:pt x="893" y="972"/>
                </a:cubicBezTo>
                <a:cubicBezTo>
                  <a:pt x="893" y="578"/>
                  <a:pt x="893" y="578"/>
                  <a:pt x="893" y="578"/>
                </a:cubicBezTo>
                <a:close/>
                <a:moveTo>
                  <a:pt x="1000" y="578"/>
                </a:moveTo>
                <a:cubicBezTo>
                  <a:pt x="1000" y="563"/>
                  <a:pt x="988" y="551"/>
                  <a:pt x="973" y="551"/>
                </a:cubicBezTo>
                <a:cubicBezTo>
                  <a:pt x="959" y="551"/>
                  <a:pt x="947" y="563"/>
                  <a:pt x="947" y="578"/>
                </a:cubicBezTo>
                <a:cubicBezTo>
                  <a:pt x="947" y="972"/>
                  <a:pt x="947" y="972"/>
                  <a:pt x="947" y="972"/>
                </a:cubicBezTo>
                <a:cubicBezTo>
                  <a:pt x="947" y="987"/>
                  <a:pt x="959" y="999"/>
                  <a:pt x="973" y="999"/>
                </a:cubicBezTo>
                <a:cubicBezTo>
                  <a:pt x="988" y="999"/>
                  <a:pt x="1000" y="987"/>
                  <a:pt x="1000" y="972"/>
                </a:cubicBezTo>
                <a:cubicBezTo>
                  <a:pt x="1000" y="578"/>
                  <a:pt x="1000" y="578"/>
                  <a:pt x="1000" y="578"/>
                </a:cubicBezTo>
                <a:close/>
                <a:moveTo>
                  <a:pt x="1106" y="578"/>
                </a:moveTo>
                <a:cubicBezTo>
                  <a:pt x="1106" y="563"/>
                  <a:pt x="1095" y="551"/>
                  <a:pt x="1080" y="551"/>
                </a:cubicBezTo>
                <a:cubicBezTo>
                  <a:pt x="1065" y="551"/>
                  <a:pt x="1053" y="563"/>
                  <a:pt x="1053" y="578"/>
                </a:cubicBezTo>
                <a:cubicBezTo>
                  <a:pt x="1053" y="972"/>
                  <a:pt x="1053" y="972"/>
                  <a:pt x="1053" y="972"/>
                </a:cubicBezTo>
                <a:cubicBezTo>
                  <a:pt x="1053" y="987"/>
                  <a:pt x="1065" y="999"/>
                  <a:pt x="1080" y="999"/>
                </a:cubicBezTo>
                <a:cubicBezTo>
                  <a:pt x="1095" y="999"/>
                  <a:pt x="1106" y="987"/>
                  <a:pt x="1106" y="972"/>
                </a:cubicBezTo>
                <a:cubicBezTo>
                  <a:pt x="1106" y="578"/>
                  <a:pt x="1106" y="578"/>
                  <a:pt x="1106" y="578"/>
                </a:cubicBezTo>
                <a:close/>
                <a:moveTo>
                  <a:pt x="1213" y="578"/>
                </a:moveTo>
                <a:cubicBezTo>
                  <a:pt x="1213" y="563"/>
                  <a:pt x="1201" y="551"/>
                  <a:pt x="1186" y="551"/>
                </a:cubicBezTo>
                <a:cubicBezTo>
                  <a:pt x="1172" y="551"/>
                  <a:pt x="1160" y="563"/>
                  <a:pt x="1160" y="578"/>
                </a:cubicBezTo>
                <a:cubicBezTo>
                  <a:pt x="1160" y="972"/>
                  <a:pt x="1160" y="972"/>
                  <a:pt x="1160" y="972"/>
                </a:cubicBezTo>
                <a:cubicBezTo>
                  <a:pt x="1160" y="987"/>
                  <a:pt x="1172" y="999"/>
                  <a:pt x="1186" y="999"/>
                </a:cubicBezTo>
                <a:cubicBezTo>
                  <a:pt x="1201" y="999"/>
                  <a:pt x="1213" y="987"/>
                  <a:pt x="1213" y="972"/>
                </a:cubicBezTo>
                <a:cubicBezTo>
                  <a:pt x="1213" y="578"/>
                  <a:pt x="1213" y="578"/>
                  <a:pt x="1213" y="578"/>
                </a:cubicBezTo>
                <a:close/>
                <a:moveTo>
                  <a:pt x="1276" y="511"/>
                </a:moveTo>
                <a:cubicBezTo>
                  <a:pt x="974" y="511"/>
                  <a:pt x="974" y="511"/>
                  <a:pt x="974" y="511"/>
                </a:cubicBezTo>
                <a:cubicBezTo>
                  <a:pt x="672" y="511"/>
                  <a:pt x="672" y="511"/>
                  <a:pt x="672" y="511"/>
                </a:cubicBezTo>
                <a:cubicBezTo>
                  <a:pt x="672" y="1024"/>
                  <a:pt x="672" y="1024"/>
                  <a:pt x="672" y="1024"/>
                </a:cubicBezTo>
                <a:cubicBezTo>
                  <a:pt x="672" y="1039"/>
                  <a:pt x="660" y="1051"/>
                  <a:pt x="645" y="1051"/>
                </a:cubicBezTo>
                <a:cubicBezTo>
                  <a:pt x="589" y="1051"/>
                  <a:pt x="589" y="1051"/>
                  <a:pt x="589" y="1051"/>
                </a:cubicBezTo>
                <a:cubicBezTo>
                  <a:pt x="589" y="1102"/>
                  <a:pt x="589" y="1102"/>
                  <a:pt x="589" y="1102"/>
                </a:cubicBezTo>
                <a:cubicBezTo>
                  <a:pt x="589" y="1117"/>
                  <a:pt x="577" y="1129"/>
                  <a:pt x="562" y="1129"/>
                </a:cubicBezTo>
                <a:cubicBezTo>
                  <a:pt x="508" y="1129"/>
                  <a:pt x="508" y="1129"/>
                  <a:pt x="508" y="1129"/>
                </a:cubicBezTo>
                <a:cubicBezTo>
                  <a:pt x="508" y="1174"/>
                  <a:pt x="508" y="1174"/>
                  <a:pt x="508" y="1174"/>
                </a:cubicBezTo>
                <a:cubicBezTo>
                  <a:pt x="1270" y="1174"/>
                  <a:pt x="1270" y="1174"/>
                  <a:pt x="1270" y="1174"/>
                </a:cubicBezTo>
                <a:cubicBezTo>
                  <a:pt x="1440" y="1174"/>
                  <a:pt x="1440" y="1174"/>
                  <a:pt x="1440" y="1174"/>
                </a:cubicBezTo>
                <a:cubicBezTo>
                  <a:pt x="1440" y="1129"/>
                  <a:pt x="1440" y="1129"/>
                  <a:pt x="1440" y="1129"/>
                </a:cubicBezTo>
                <a:cubicBezTo>
                  <a:pt x="1386" y="1129"/>
                  <a:pt x="1386" y="1129"/>
                  <a:pt x="1386" y="1129"/>
                </a:cubicBezTo>
                <a:cubicBezTo>
                  <a:pt x="1371" y="1129"/>
                  <a:pt x="1359" y="1117"/>
                  <a:pt x="1359" y="1102"/>
                </a:cubicBezTo>
                <a:cubicBezTo>
                  <a:pt x="1359" y="1051"/>
                  <a:pt x="1359" y="1051"/>
                  <a:pt x="1359" y="1051"/>
                </a:cubicBezTo>
                <a:cubicBezTo>
                  <a:pt x="1303" y="1051"/>
                  <a:pt x="1303" y="1051"/>
                  <a:pt x="1303" y="1051"/>
                </a:cubicBezTo>
                <a:cubicBezTo>
                  <a:pt x="1288" y="1051"/>
                  <a:pt x="1276" y="1039"/>
                  <a:pt x="1276" y="1024"/>
                </a:cubicBezTo>
                <a:lnTo>
                  <a:pt x="1276" y="511"/>
                </a:lnTo>
                <a:close/>
              </a:path>
            </a:pathLst>
          </a:custGeom>
          <a:ln/>
        </p:spPr>
        <p:style>
          <a:lnRef idx="1">
            <a:schemeClr val="accent2"/>
          </a:lnRef>
          <a:fillRef idx="3">
            <a:schemeClr val="accent2"/>
          </a:fillRef>
          <a:effectRef idx="2">
            <a:schemeClr val="accent2"/>
          </a:effectRef>
          <a:fontRef idx="minor">
            <a:schemeClr val="lt1"/>
          </a:fontRef>
        </p:style>
        <p:txBody>
          <a:bodyPr vert="horz" wrap="square" lIns="89642" tIns="44821" rIns="89642" bIns="44821" numCol="1" anchor="t" anchorCtr="0" compatLnSpc="1">
            <a:prstTxWarp prst="textNoShape">
              <a:avLst/>
            </a:prstTxWarp>
          </a:bodyPr>
          <a:lstStyle/>
          <a:p>
            <a:pPr defTabSz="448217"/>
            <a:endParaRPr lang="en-US" sz="1765" dirty="0">
              <a:solidFill>
                <a:srgbClr val="515151"/>
              </a:solidFill>
              <a:latin typeface="+mj-lt"/>
            </a:endParaRPr>
          </a:p>
        </p:txBody>
      </p:sp>
      <p:sp>
        <p:nvSpPr>
          <p:cNvPr id="9" name="Freeform 78">
            <a:extLst>
              <a:ext uri="{FF2B5EF4-FFF2-40B4-BE49-F238E27FC236}">
                <a16:creationId xmlns:a16="http://schemas.microsoft.com/office/drawing/2014/main" id="{54C7FB61-8AC3-B440-A521-5BF0EF1FE966}"/>
              </a:ext>
            </a:extLst>
          </p:cNvPr>
          <p:cNvSpPr>
            <a:spLocks noChangeAspect="1"/>
          </p:cNvSpPr>
          <p:nvPr/>
        </p:nvSpPr>
        <p:spPr bwMode="gray">
          <a:xfrm>
            <a:off x="6331839" y="4212183"/>
            <a:ext cx="306663" cy="306663"/>
          </a:xfrm>
          <a:custGeom>
            <a:avLst/>
            <a:gdLst>
              <a:gd name="T0" fmla="*/ 412 w 412"/>
              <a:gd name="T1" fmla="*/ 32 h 474"/>
              <a:gd name="T2" fmla="*/ 412 w 412"/>
              <a:gd name="T3" fmla="*/ 473 h 474"/>
              <a:gd name="T4" fmla="*/ 277 w 412"/>
              <a:gd name="T5" fmla="*/ 473 h 474"/>
              <a:gd name="T6" fmla="*/ 277 w 412"/>
              <a:gd name="T7" fmla="*/ 473 h 474"/>
              <a:gd name="T8" fmla="*/ 0 w 412"/>
              <a:gd name="T9" fmla="*/ 474 h 474"/>
              <a:gd name="T10" fmla="*/ 0 w 412"/>
              <a:gd name="T11" fmla="*/ 446 h 474"/>
              <a:gd name="T12" fmla="*/ 277 w 412"/>
              <a:gd name="T13" fmla="*/ 444 h 474"/>
              <a:gd name="T14" fmla="*/ 277 w 412"/>
              <a:gd name="T15" fmla="*/ 392 h 474"/>
              <a:gd name="T16" fmla="*/ 0 w 412"/>
              <a:gd name="T17" fmla="*/ 398 h 474"/>
              <a:gd name="T18" fmla="*/ 0 w 412"/>
              <a:gd name="T19" fmla="*/ 369 h 474"/>
              <a:gd name="T20" fmla="*/ 277 w 412"/>
              <a:gd name="T21" fmla="*/ 362 h 474"/>
              <a:gd name="T22" fmla="*/ 277 w 412"/>
              <a:gd name="T23" fmla="*/ 298 h 474"/>
              <a:gd name="T24" fmla="*/ 0 w 412"/>
              <a:gd name="T25" fmla="*/ 312 h 474"/>
              <a:gd name="T26" fmla="*/ 0 w 412"/>
              <a:gd name="T27" fmla="*/ 288 h 474"/>
              <a:gd name="T28" fmla="*/ 277 w 412"/>
              <a:gd name="T29" fmla="*/ 267 h 474"/>
              <a:gd name="T30" fmla="*/ 277 w 412"/>
              <a:gd name="T31" fmla="*/ 205 h 474"/>
              <a:gd name="T32" fmla="*/ 0 w 412"/>
              <a:gd name="T33" fmla="*/ 231 h 474"/>
              <a:gd name="T34" fmla="*/ 0 w 412"/>
              <a:gd name="T35" fmla="*/ 205 h 474"/>
              <a:gd name="T36" fmla="*/ 277 w 412"/>
              <a:gd name="T37" fmla="*/ 174 h 474"/>
              <a:gd name="T38" fmla="*/ 277 w 412"/>
              <a:gd name="T39" fmla="*/ 111 h 474"/>
              <a:gd name="T40" fmla="*/ 0 w 412"/>
              <a:gd name="T41" fmla="*/ 149 h 474"/>
              <a:gd name="T42" fmla="*/ 0 w 412"/>
              <a:gd name="T43" fmla="*/ 124 h 474"/>
              <a:gd name="T44" fmla="*/ 277 w 412"/>
              <a:gd name="T45" fmla="*/ 82 h 474"/>
              <a:gd name="T46" fmla="*/ 277 w 412"/>
              <a:gd name="T47" fmla="*/ 30 h 474"/>
              <a:gd name="T48" fmla="*/ 0 w 412"/>
              <a:gd name="T49" fmla="*/ 71 h 474"/>
              <a:gd name="T50" fmla="*/ 0 w 412"/>
              <a:gd name="T51" fmla="*/ 54 h 474"/>
              <a:gd name="T52" fmla="*/ 277 w 412"/>
              <a:gd name="T53" fmla="*/ 1 h 474"/>
              <a:gd name="T54" fmla="*/ 277 w 412"/>
              <a:gd name="T55" fmla="*/ 0 h 474"/>
              <a:gd name="T56" fmla="*/ 412 w 412"/>
              <a:gd name="T5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474">
                <a:moveTo>
                  <a:pt x="412" y="32"/>
                </a:moveTo>
                <a:lnTo>
                  <a:pt x="412" y="473"/>
                </a:lnTo>
                <a:lnTo>
                  <a:pt x="277" y="473"/>
                </a:lnTo>
                <a:lnTo>
                  <a:pt x="277" y="473"/>
                </a:lnTo>
                <a:lnTo>
                  <a:pt x="0" y="474"/>
                </a:lnTo>
                <a:lnTo>
                  <a:pt x="0" y="446"/>
                </a:lnTo>
                <a:lnTo>
                  <a:pt x="277" y="444"/>
                </a:lnTo>
                <a:lnTo>
                  <a:pt x="277" y="392"/>
                </a:lnTo>
                <a:lnTo>
                  <a:pt x="0" y="398"/>
                </a:lnTo>
                <a:lnTo>
                  <a:pt x="0" y="369"/>
                </a:lnTo>
                <a:lnTo>
                  <a:pt x="277" y="362"/>
                </a:lnTo>
                <a:lnTo>
                  <a:pt x="277" y="298"/>
                </a:lnTo>
                <a:lnTo>
                  <a:pt x="0" y="312"/>
                </a:lnTo>
                <a:lnTo>
                  <a:pt x="0" y="288"/>
                </a:lnTo>
                <a:lnTo>
                  <a:pt x="277" y="267"/>
                </a:lnTo>
                <a:lnTo>
                  <a:pt x="277" y="205"/>
                </a:lnTo>
                <a:lnTo>
                  <a:pt x="0" y="231"/>
                </a:lnTo>
                <a:lnTo>
                  <a:pt x="0" y="205"/>
                </a:lnTo>
                <a:lnTo>
                  <a:pt x="277" y="174"/>
                </a:lnTo>
                <a:lnTo>
                  <a:pt x="277" y="111"/>
                </a:lnTo>
                <a:lnTo>
                  <a:pt x="0" y="149"/>
                </a:lnTo>
                <a:lnTo>
                  <a:pt x="0" y="124"/>
                </a:lnTo>
                <a:lnTo>
                  <a:pt x="277" y="82"/>
                </a:lnTo>
                <a:lnTo>
                  <a:pt x="277" y="30"/>
                </a:lnTo>
                <a:lnTo>
                  <a:pt x="0" y="71"/>
                </a:lnTo>
                <a:lnTo>
                  <a:pt x="0" y="54"/>
                </a:lnTo>
                <a:lnTo>
                  <a:pt x="277" y="1"/>
                </a:lnTo>
                <a:lnTo>
                  <a:pt x="277" y="0"/>
                </a:lnTo>
                <a:lnTo>
                  <a:pt x="412" y="32"/>
                </a:lnTo>
                <a:close/>
              </a:path>
            </a:pathLst>
          </a:custGeom>
          <a:ln/>
        </p:spPr>
        <p:style>
          <a:lnRef idx="1">
            <a:schemeClr val="accent4"/>
          </a:lnRef>
          <a:fillRef idx="3">
            <a:schemeClr val="accent4"/>
          </a:fillRef>
          <a:effectRef idx="2">
            <a:schemeClr val="accent4"/>
          </a:effectRef>
          <a:fontRef idx="minor">
            <a:schemeClr val="lt1"/>
          </a:fontRef>
        </p:style>
        <p:txBody>
          <a:bodyPr vert="horz" wrap="square" lIns="89642" tIns="44821" rIns="89642" bIns="44821" numCol="1" anchor="t" anchorCtr="0" compatLnSpc="1">
            <a:prstTxWarp prst="textNoShape">
              <a:avLst/>
            </a:prstTxWarp>
          </a:bodyPr>
          <a:lstStyle/>
          <a:p>
            <a:pPr defTabSz="448217"/>
            <a:endParaRPr lang="en-US" sz="1765" dirty="0">
              <a:solidFill>
                <a:srgbClr val="515151"/>
              </a:solidFill>
              <a:latin typeface="+mj-lt"/>
            </a:endParaRPr>
          </a:p>
        </p:txBody>
      </p:sp>
      <p:sp>
        <p:nvSpPr>
          <p:cNvPr id="10" name="Freeform 85">
            <a:extLst>
              <a:ext uri="{FF2B5EF4-FFF2-40B4-BE49-F238E27FC236}">
                <a16:creationId xmlns:a16="http://schemas.microsoft.com/office/drawing/2014/main" id="{2B76A7BA-4D7D-3545-813F-7021B8F33974}"/>
              </a:ext>
            </a:extLst>
          </p:cNvPr>
          <p:cNvSpPr>
            <a:spLocks noChangeAspect="1" noEditPoints="1"/>
          </p:cNvSpPr>
          <p:nvPr/>
        </p:nvSpPr>
        <p:spPr bwMode="gray">
          <a:xfrm>
            <a:off x="2401091" y="4239682"/>
            <a:ext cx="506385" cy="310735"/>
          </a:xfrm>
          <a:custGeom>
            <a:avLst/>
            <a:gdLst>
              <a:gd name="T0" fmla="*/ 617 w 1923"/>
              <a:gd name="T1" fmla="*/ 140 h 1172"/>
              <a:gd name="T2" fmla="*/ 589 w 1923"/>
              <a:gd name="T3" fmla="*/ 270 h 1172"/>
              <a:gd name="T4" fmla="*/ 617 w 1923"/>
              <a:gd name="T5" fmla="*/ 299 h 1172"/>
              <a:gd name="T6" fmla="*/ 645 w 1923"/>
              <a:gd name="T7" fmla="*/ 168 h 1172"/>
              <a:gd name="T8" fmla="*/ 1923 w 1923"/>
              <a:gd name="T9" fmla="*/ 1143 h 1172"/>
              <a:gd name="T10" fmla="*/ 964 w 1923"/>
              <a:gd name="T11" fmla="*/ 1172 h 1172"/>
              <a:gd name="T12" fmla="*/ 936 w 1923"/>
              <a:gd name="T13" fmla="*/ 1143 h 1172"/>
              <a:gd name="T14" fmla="*/ 457 w 1923"/>
              <a:gd name="T15" fmla="*/ 57 h 1172"/>
              <a:gd name="T16" fmla="*/ 405 w 1923"/>
              <a:gd name="T17" fmla="*/ 1172 h 1172"/>
              <a:gd name="T18" fmla="*/ 0 w 1923"/>
              <a:gd name="T19" fmla="*/ 52 h 1172"/>
              <a:gd name="T20" fmla="*/ 964 w 1923"/>
              <a:gd name="T21" fmla="*/ 0 h 1172"/>
              <a:gd name="T22" fmla="*/ 993 w 1923"/>
              <a:gd name="T23" fmla="*/ 28 h 1172"/>
              <a:gd name="T24" fmla="*/ 993 w 1923"/>
              <a:gd name="T25" fmla="*/ 556 h 1172"/>
              <a:gd name="T26" fmla="*/ 1315 w 1923"/>
              <a:gd name="T27" fmla="*/ 605 h 1172"/>
              <a:gd name="T28" fmla="*/ 1424 w 1923"/>
              <a:gd name="T29" fmla="*/ 1115 h 1172"/>
              <a:gd name="T30" fmla="*/ 1895 w 1923"/>
              <a:gd name="T31" fmla="*/ 1115 h 1172"/>
              <a:gd name="T32" fmla="*/ 1923 w 1923"/>
              <a:gd name="T33" fmla="*/ 1143 h 1172"/>
              <a:gd name="T34" fmla="*/ 776 w 1923"/>
              <a:gd name="T35" fmla="*/ 1013 h 1172"/>
              <a:gd name="T36" fmla="*/ 748 w 1923"/>
              <a:gd name="T37" fmla="*/ 1143 h 1172"/>
              <a:gd name="T38" fmla="*/ 776 w 1923"/>
              <a:gd name="T39" fmla="*/ 1172 h 1172"/>
              <a:gd name="T40" fmla="*/ 804 w 1923"/>
              <a:gd name="T41" fmla="*/ 1041 h 1172"/>
              <a:gd name="T42" fmla="*/ 776 w 1923"/>
              <a:gd name="T43" fmla="*/ 722 h 1172"/>
              <a:gd name="T44" fmla="*/ 748 w 1923"/>
              <a:gd name="T45" fmla="*/ 750 h 1172"/>
              <a:gd name="T46" fmla="*/ 776 w 1923"/>
              <a:gd name="T47" fmla="*/ 881 h 1172"/>
              <a:gd name="T48" fmla="*/ 804 w 1923"/>
              <a:gd name="T49" fmla="*/ 852 h 1172"/>
              <a:gd name="T50" fmla="*/ 776 w 1923"/>
              <a:gd name="T51" fmla="*/ 722 h 1172"/>
              <a:gd name="T52" fmla="*/ 776 w 1923"/>
              <a:gd name="T53" fmla="*/ 431 h 1172"/>
              <a:gd name="T54" fmla="*/ 748 w 1923"/>
              <a:gd name="T55" fmla="*/ 561 h 1172"/>
              <a:gd name="T56" fmla="*/ 776 w 1923"/>
              <a:gd name="T57" fmla="*/ 590 h 1172"/>
              <a:gd name="T58" fmla="*/ 804 w 1923"/>
              <a:gd name="T59" fmla="*/ 459 h 1172"/>
              <a:gd name="T60" fmla="*/ 776 w 1923"/>
              <a:gd name="T61" fmla="*/ 140 h 1172"/>
              <a:gd name="T62" fmla="*/ 748 w 1923"/>
              <a:gd name="T63" fmla="*/ 168 h 1172"/>
              <a:gd name="T64" fmla="*/ 776 w 1923"/>
              <a:gd name="T65" fmla="*/ 299 h 1172"/>
              <a:gd name="T66" fmla="*/ 804 w 1923"/>
              <a:gd name="T67" fmla="*/ 270 h 1172"/>
              <a:gd name="T68" fmla="*/ 776 w 1923"/>
              <a:gd name="T69" fmla="*/ 140 h 1172"/>
              <a:gd name="T70" fmla="*/ 617 w 1923"/>
              <a:gd name="T71" fmla="*/ 1013 h 1172"/>
              <a:gd name="T72" fmla="*/ 589 w 1923"/>
              <a:gd name="T73" fmla="*/ 1143 h 1172"/>
              <a:gd name="T74" fmla="*/ 617 w 1923"/>
              <a:gd name="T75" fmla="*/ 1172 h 1172"/>
              <a:gd name="T76" fmla="*/ 645 w 1923"/>
              <a:gd name="T77" fmla="*/ 1041 h 1172"/>
              <a:gd name="T78" fmla="*/ 617 w 1923"/>
              <a:gd name="T79" fmla="*/ 722 h 1172"/>
              <a:gd name="T80" fmla="*/ 589 w 1923"/>
              <a:gd name="T81" fmla="*/ 750 h 1172"/>
              <a:gd name="T82" fmla="*/ 617 w 1923"/>
              <a:gd name="T83" fmla="*/ 881 h 1172"/>
              <a:gd name="T84" fmla="*/ 645 w 1923"/>
              <a:gd name="T85" fmla="*/ 852 h 1172"/>
              <a:gd name="T86" fmla="*/ 617 w 1923"/>
              <a:gd name="T87" fmla="*/ 722 h 1172"/>
              <a:gd name="T88" fmla="*/ 617 w 1923"/>
              <a:gd name="T89" fmla="*/ 431 h 1172"/>
              <a:gd name="T90" fmla="*/ 589 w 1923"/>
              <a:gd name="T91" fmla="*/ 561 h 1172"/>
              <a:gd name="T92" fmla="*/ 617 w 1923"/>
              <a:gd name="T93" fmla="*/ 590 h 1172"/>
              <a:gd name="T94" fmla="*/ 645 w 1923"/>
              <a:gd name="T95" fmla="*/ 45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3" h="1172">
                <a:moveTo>
                  <a:pt x="617" y="140"/>
                </a:moveTo>
                <a:cubicBezTo>
                  <a:pt x="617" y="140"/>
                  <a:pt x="617" y="140"/>
                  <a:pt x="617" y="140"/>
                </a:cubicBezTo>
                <a:cubicBezTo>
                  <a:pt x="602" y="140"/>
                  <a:pt x="589" y="153"/>
                  <a:pt x="589" y="168"/>
                </a:cubicBezTo>
                <a:cubicBezTo>
                  <a:pt x="589" y="270"/>
                  <a:pt x="589" y="270"/>
                  <a:pt x="589" y="270"/>
                </a:cubicBezTo>
                <a:cubicBezTo>
                  <a:pt x="589" y="286"/>
                  <a:pt x="602" y="299"/>
                  <a:pt x="617" y="299"/>
                </a:cubicBezTo>
                <a:cubicBezTo>
                  <a:pt x="617" y="299"/>
                  <a:pt x="617" y="299"/>
                  <a:pt x="617" y="299"/>
                </a:cubicBezTo>
                <a:cubicBezTo>
                  <a:pt x="633" y="299"/>
                  <a:pt x="645" y="286"/>
                  <a:pt x="645" y="270"/>
                </a:cubicBezTo>
                <a:cubicBezTo>
                  <a:pt x="645" y="168"/>
                  <a:pt x="645" y="168"/>
                  <a:pt x="645" y="168"/>
                </a:cubicBezTo>
                <a:cubicBezTo>
                  <a:pt x="645" y="153"/>
                  <a:pt x="633" y="140"/>
                  <a:pt x="617" y="140"/>
                </a:cubicBezTo>
                <a:close/>
                <a:moveTo>
                  <a:pt x="1923" y="1143"/>
                </a:moveTo>
                <a:cubicBezTo>
                  <a:pt x="1923" y="1159"/>
                  <a:pt x="1910" y="1172"/>
                  <a:pt x="1895" y="1172"/>
                </a:cubicBezTo>
                <a:cubicBezTo>
                  <a:pt x="964" y="1172"/>
                  <a:pt x="964" y="1172"/>
                  <a:pt x="964" y="1172"/>
                </a:cubicBezTo>
                <a:cubicBezTo>
                  <a:pt x="949" y="1171"/>
                  <a:pt x="936" y="1159"/>
                  <a:pt x="936" y="1143"/>
                </a:cubicBezTo>
                <a:cubicBezTo>
                  <a:pt x="936" y="1143"/>
                  <a:pt x="936" y="1143"/>
                  <a:pt x="936" y="1143"/>
                </a:cubicBezTo>
                <a:cubicBezTo>
                  <a:pt x="936" y="57"/>
                  <a:pt x="936" y="57"/>
                  <a:pt x="936" y="57"/>
                </a:cubicBezTo>
                <a:cubicBezTo>
                  <a:pt x="457" y="57"/>
                  <a:pt x="457" y="57"/>
                  <a:pt x="457" y="57"/>
                </a:cubicBezTo>
                <a:cubicBezTo>
                  <a:pt x="457" y="1119"/>
                  <a:pt x="457" y="1119"/>
                  <a:pt x="457" y="1119"/>
                </a:cubicBezTo>
                <a:cubicBezTo>
                  <a:pt x="457" y="1148"/>
                  <a:pt x="434" y="1172"/>
                  <a:pt x="405" y="1172"/>
                </a:cubicBezTo>
                <a:cubicBezTo>
                  <a:pt x="270" y="1172"/>
                  <a:pt x="135" y="1172"/>
                  <a:pt x="0" y="1172"/>
                </a:cubicBezTo>
                <a:cubicBezTo>
                  <a:pt x="0" y="798"/>
                  <a:pt x="0" y="425"/>
                  <a:pt x="0" y="52"/>
                </a:cubicBezTo>
                <a:cubicBezTo>
                  <a:pt x="0" y="23"/>
                  <a:pt x="24" y="0"/>
                  <a:pt x="53" y="0"/>
                </a:cubicBezTo>
                <a:cubicBezTo>
                  <a:pt x="357" y="0"/>
                  <a:pt x="661" y="0"/>
                  <a:pt x="964" y="0"/>
                </a:cubicBezTo>
                <a:cubicBezTo>
                  <a:pt x="980" y="0"/>
                  <a:pt x="993" y="13"/>
                  <a:pt x="993" y="28"/>
                </a:cubicBezTo>
                <a:cubicBezTo>
                  <a:pt x="993" y="28"/>
                  <a:pt x="993" y="28"/>
                  <a:pt x="993" y="28"/>
                </a:cubicBezTo>
                <a:cubicBezTo>
                  <a:pt x="993" y="249"/>
                  <a:pt x="993" y="249"/>
                  <a:pt x="993" y="249"/>
                </a:cubicBezTo>
                <a:cubicBezTo>
                  <a:pt x="993" y="556"/>
                  <a:pt x="993" y="556"/>
                  <a:pt x="993" y="556"/>
                </a:cubicBezTo>
                <a:cubicBezTo>
                  <a:pt x="1265" y="556"/>
                  <a:pt x="1265" y="556"/>
                  <a:pt x="1265" y="556"/>
                </a:cubicBezTo>
                <a:cubicBezTo>
                  <a:pt x="1293" y="556"/>
                  <a:pt x="1315" y="578"/>
                  <a:pt x="1315" y="605"/>
                </a:cubicBezTo>
                <a:cubicBezTo>
                  <a:pt x="1315" y="1115"/>
                  <a:pt x="1315" y="1115"/>
                  <a:pt x="1315" y="1115"/>
                </a:cubicBezTo>
                <a:cubicBezTo>
                  <a:pt x="1424" y="1115"/>
                  <a:pt x="1424" y="1115"/>
                  <a:pt x="1424" y="1115"/>
                </a:cubicBezTo>
                <a:cubicBezTo>
                  <a:pt x="1659" y="1115"/>
                  <a:pt x="1659" y="1115"/>
                  <a:pt x="1659" y="1115"/>
                </a:cubicBezTo>
                <a:cubicBezTo>
                  <a:pt x="1895" y="1115"/>
                  <a:pt x="1895" y="1115"/>
                  <a:pt x="1895" y="1115"/>
                </a:cubicBezTo>
                <a:cubicBezTo>
                  <a:pt x="1910" y="1115"/>
                  <a:pt x="1923" y="1128"/>
                  <a:pt x="1923" y="1143"/>
                </a:cubicBezTo>
                <a:cubicBezTo>
                  <a:pt x="1923" y="1143"/>
                  <a:pt x="1923" y="1143"/>
                  <a:pt x="1923" y="1143"/>
                </a:cubicBezTo>
                <a:close/>
                <a:moveTo>
                  <a:pt x="776" y="1013"/>
                </a:moveTo>
                <a:cubicBezTo>
                  <a:pt x="776" y="1013"/>
                  <a:pt x="776" y="1013"/>
                  <a:pt x="776" y="1013"/>
                </a:cubicBezTo>
                <a:cubicBezTo>
                  <a:pt x="761" y="1013"/>
                  <a:pt x="748" y="1025"/>
                  <a:pt x="748" y="1041"/>
                </a:cubicBezTo>
                <a:cubicBezTo>
                  <a:pt x="748" y="1143"/>
                  <a:pt x="748" y="1143"/>
                  <a:pt x="748" y="1143"/>
                </a:cubicBezTo>
                <a:cubicBezTo>
                  <a:pt x="748" y="1159"/>
                  <a:pt x="761" y="1172"/>
                  <a:pt x="776" y="1172"/>
                </a:cubicBezTo>
                <a:cubicBezTo>
                  <a:pt x="776" y="1172"/>
                  <a:pt x="776" y="1172"/>
                  <a:pt x="776" y="1172"/>
                </a:cubicBezTo>
                <a:cubicBezTo>
                  <a:pt x="792" y="1172"/>
                  <a:pt x="804" y="1159"/>
                  <a:pt x="804" y="1143"/>
                </a:cubicBezTo>
                <a:cubicBezTo>
                  <a:pt x="804" y="1041"/>
                  <a:pt x="804" y="1041"/>
                  <a:pt x="804" y="1041"/>
                </a:cubicBezTo>
                <a:cubicBezTo>
                  <a:pt x="804" y="1025"/>
                  <a:pt x="792" y="1013"/>
                  <a:pt x="776" y="1013"/>
                </a:cubicBezTo>
                <a:close/>
                <a:moveTo>
                  <a:pt x="776" y="722"/>
                </a:moveTo>
                <a:cubicBezTo>
                  <a:pt x="776" y="722"/>
                  <a:pt x="776" y="722"/>
                  <a:pt x="776" y="722"/>
                </a:cubicBezTo>
                <a:cubicBezTo>
                  <a:pt x="761" y="722"/>
                  <a:pt x="748" y="734"/>
                  <a:pt x="748" y="750"/>
                </a:cubicBezTo>
                <a:cubicBezTo>
                  <a:pt x="748" y="784"/>
                  <a:pt x="748" y="818"/>
                  <a:pt x="748" y="852"/>
                </a:cubicBezTo>
                <a:cubicBezTo>
                  <a:pt x="748" y="868"/>
                  <a:pt x="761" y="881"/>
                  <a:pt x="776" y="881"/>
                </a:cubicBezTo>
                <a:cubicBezTo>
                  <a:pt x="776" y="881"/>
                  <a:pt x="776" y="881"/>
                  <a:pt x="776" y="881"/>
                </a:cubicBezTo>
                <a:cubicBezTo>
                  <a:pt x="792" y="881"/>
                  <a:pt x="804" y="868"/>
                  <a:pt x="804" y="852"/>
                </a:cubicBezTo>
                <a:cubicBezTo>
                  <a:pt x="804" y="818"/>
                  <a:pt x="804" y="784"/>
                  <a:pt x="804" y="750"/>
                </a:cubicBezTo>
                <a:cubicBezTo>
                  <a:pt x="804" y="734"/>
                  <a:pt x="792" y="722"/>
                  <a:pt x="776" y="722"/>
                </a:cubicBezTo>
                <a:close/>
                <a:moveTo>
                  <a:pt x="776" y="431"/>
                </a:moveTo>
                <a:cubicBezTo>
                  <a:pt x="776" y="431"/>
                  <a:pt x="776" y="431"/>
                  <a:pt x="776" y="431"/>
                </a:cubicBezTo>
                <a:cubicBezTo>
                  <a:pt x="761" y="431"/>
                  <a:pt x="748" y="443"/>
                  <a:pt x="748" y="459"/>
                </a:cubicBezTo>
                <a:cubicBezTo>
                  <a:pt x="748" y="493"/>
                  <a:pt x="748" y="527"/>
                  <a:pt x="748" y="561"/>
                </a:cubicBezTo>
                <a:cubicBezTo>
                  <a:pt x="748" y="577"/>
                  <a:pt x="761" y="590"/>
                  <a:pt x="776" y="590"/>
                </a:cubicBezTo>
                <a:cubicBezTo>
                  <a:pt x="776" y="590"/>
                  <a:pt x="776" y="590"/>
                  <a:pt x="776" y="590"/>
                </a:cubicBezTo>
                <a:cubicBezTo>
                  <a:pt x="792" y="590"/>
                  <a:pt x="804" y="577"/>
                  <a:pt x="804" y="561"/>
                </a:cubicBezTo>
                <a:cubicBezTo>
                  <a:pt x="804" y="527"/>
                  <a:pt x="804" y="493"/>
                  <a:pt x="804" y="459"/>
                </a:cubicBezTo>
                <a:cubicBezTo>
                  <a:pt x="804" y="443"/>
                  <a:pt x="792" y="431"/>
                  <a:pt x="776" y="431"/>
                </a:cubicBezTo>
                <a:close/>
                <a:moveTo>
                  <a:pt x="776" y="140"/>
                </a:moveTo>
                <a:cubicBezTo>
                  <a:pt x="776" y="140"/>
                  <a:pt x="776" y="140"/>
                  <a:pt x="776" y="140"/>
                </a:cubicBezTo>
                <a:cubicBezTo>
                  <a:pt x="761" y="140"/>
                  <a:pt x="748" y="153"/>
                  <a:pt x="748" y="168"/>
                </a:cubicBezTo>
                <a:cubicBezTo>
                  <a:pt x="748" y="270"/>
                  <a:pt x="748" y="270"/>
                  <a:pt x="748" y="270"/>
                </a:cubicBezTo>
                <a:cubicBezTo>
                  <a:pt x="748" y="286"/>
                  <a:pt x="761" y="299"/>
                  <a:pt x="776" y="299"/>
                </a:cubicBezTo>
                <a:cubicBezTo>
                  <a:pt x="776" y="299"/>
                  <a:pt x="776" y="299"/>
                  <a:pt x="776" y="299"/>
                </a:cubicBezTo>
                <a:cubicBezTo>
                  <a:pt x="792" y="299"/>
                  <a:pt x="804" y="286"/>
                  <a:pt x="804" y="270"/>
                </a:cubicBezTo>
                <a:cubicBezTo>
                  <a:pt x="804" y="168"/>
                  <a:pt x="804" y="168"/>
                  <a:pt x="804" y="168"/>
                </a:cubicBezTo>
                <a:cubicBezTo>
                  <a:pt x="804" y="153"/>
                  <a:pt x="792" y="140"/>
                  <a:pt x="776" y="140"/>
                </a:cubicBezTo>
                <a:close/>
                <a:moveTo>
                  <a:pt x="617" y="1013"/>
                </a:moveTo>
                <a:cubicBezTo>
                  <a:pt x="617" y="1013"/>
                  <a:pt x="617" y="1013"/>
                  <a:pt x="617" y="1013"/>
                </a:cubicBezTo>
                <a:cubicBezTo>
                  <a:pt x="602" y="1013"/>
                  <a:pt x="589" y="1025"/>
                  <a:pt x="589" y="1041"/>
                </a:cubicBezTo>
                <a:cubicBezTo>
                  <a:pt x="589" y="1143"/>
                  <a:pt x="589" y="1143"/>
                  <a:pt x="589" y="1143"/>
                </a:cubicBezTo>
                <a:cubicBezTo>
                  <a:pt x="589" y="1159"/>
                  <a:pt x="602" y="1172"/>
                  <a:pt x="617" y="1172"/>
                </a:cubicBezTo>
                <a:cubicBezTo>
                  <a:pt x="617" y="1172"/>
                  <a:pt x="617" y="1172"/>
                  <a:pt x="617" y="1172"/>
                </a:cubicBezTo>
                <a:cubicBezTo>
                  <a:pt x="633" y="1172"/>
                  <a:pt x="645" y="1159"/>
                  <a:pt x="645" y="1143"/>
                </a:cubicBezTo>
                <a:cubicBezTo>
                  <a:pt x="645" y="1041"/>
                  <a:pt x="645" y="1041"/>
                  <a:pt x="645" y="1041"/>
                </a:cubicBezTo>
                <a:cubicBezTo>
                  <a:pt x="645" y="1025"/>
                  <a:pt x="633" y="1013"/>
                  <a:pt x="617" y="1013"/>
                </a:cubicBezTo>
                <a:close/>
                <a:moveTo>
                  <a:pt x="617" y="722"/>
                </a:moveTo>
                <a:cubicBezTo>
                  <a:pt x="617" y="722"/>
                  <a:pt x="617" y="722"/>
                  <a:pt x="617" y="722"/>
                </a:cubicBezTo>
                <a:cubicBezTo>
                  <a:pt x="602" y="722"/>
                  <a:pt x="589" y="734"/>
                  <a:pt x="589" y="750"/>
                </a:cubicBezTo>
                <a:cubicBezTo>
                  <a:pt x="589" y="784"/>
                  <a:pt x="589" y="818"/>
                  <a:pt x="589" y="852"/>
                </a:cubicBezTo>
                <a:cubicBezTo>
                  <a:pt x="589" y="868"/>
                  <a:pt x="602" y="881"/>
                  <a:pt x="617" y="881"/>
                </a:cubicBezTo>
                <a:cubicBezTo>
                  <a:pt x="617" y="881"/>
                  <a:pt x="617" y="881"/>
                  <a:pt x="617" y="881"/>
                </a:cubicBezTo>
                <a:cubicBezTo>
                  <a:pt x="633" y="881"/>
                  <a:pt x="645" y="868"/>
                  <a:pt x="645" y="852"/>
                </a:cubicBezTo>
                <a:cubicBezTo>
                  <a:pt x="645" y="818"/>
                  <a:pt x="645" y="784"/>
                  <a:pt x="645" y="750"/>
                </a:cubicBezTo>
                <a:cubicBezTo>
                  <a:pt x="645" y="734"/>
                  <a:pt x="633" y="722"/>
                  <a:pt x="617" y="722"/>
                </a:cubicBezTo>
                <a:close/>
                <a:moveTo>
                  <a:pt x="617" y="431"/>
                </a:moveTo>
                <a:cubicBezTo>
                  <a:pt x="617" y="431"/>
                  <a:pt x="617" y="431"/>
                  <a:pt x="617" y="431"/>
                </a:cubicBezTo>
                <a:cubicBezTo>
                  <a:pt x="602" y="431"/>
                  <a:pt x="589" y="443"/>
                  <a:pt x="589" y="459"/>
                </a:cubicBezTo>
                <a:cubicBezTo>
                  <a:pt x="589" y="493"/>
                  <a:pt x="589" y="527"/>
                  <a:pt x="589" y="561"/>
                </a:cubicBezTo>
                <a:cubicBezTo>
                  <a:pt x="589" y="577"/>
                  <a:pt x="602" y="590"/>
                  <a:pt x="617" y="590"/>
                </a:cubicBezTo>
                <a:cubicBezTo>
                  <a:pt x="617" y="590"/>
                  <a:pt x="617" y="590"/>
                  <a:pt x="617" y="590"/>
                </a:cubicBezTo>
                <a:cubicBezTo>
                  <a:pt x="633" y="590"/>
                  <a:pt x="645" y="577"/>
                  <a:pt x="645" y="561"/>
                </a:cubicBezTo>
                <a:cubicBezTo>
                  <a:pt x="645" y="527"/>
                  <a:pt x="645" y="493"/>
                  <a:pt x="645" y="459"/>
                </a:cubicBezTo>
                <a:cubicBezTo>
                  <a:pt x="645" y="443"/>
                  <a:pt x="633" y="431"/>
                  <a:pt x="617" y="431"/>
                </a:cubicBezTo>
                <a:close/>
              </a:path>
            </a:pathLst>
          </a:custGeom>
          <a:ln/>
        </p:spPr>
        <p:style>
          <a:lnRef idx="1">
            <a:schemeClr val="accent5"/>
          </a:lnRef>
          <a:fillRef idx="3">
            <a:schemeClr val="accent5"/>
          </a:fillRef>
          <a:effectRef idx="2">
            <a:schemeClr val="accent5"/>
          </a:effectRef>
          <a:fontRef idx="minor">
            <a:schemeClr val="lt1"/>
          </a:fontRef>
        </p:style>
        <p:txBody>
          <a:bodyPr vert="horz" wrap="square" lIns="89642" tIns="44821" rIns="89642" bIns="44821" numCol="1" anchor="t" anchorCtr="0" compatLnSpc="1">
            <a:prstTxWarp prst="textNoShape">
              <a:avLst/>
            </a:prstTxWarp>
          </a:bodyPr>
          <a:lstStyle/>
          <a:p>
            <a:pPr defTabSz="448217"/>
            <a:endParaRPr lang="en-US" sz="1765" dirty="0">
              <a:solidFill>
                <a:srgbClr val="515151"/>
              </a:solidFill>
              <a:latin typeface="+mj-lt"/>
            </a:endParaRPr>
          </a:p>
        </p:txBody>
      </p:sp>
      <p:pic>
        <p:nvPicPr>
          <p:cNvPr id="11" name="Picture 306">
            <a:extLst>
              <a:ext uri="{FF2B5EF4-FFF2-40B4-BE49-F238E27FC236}">
                <a16:creationId xmlns:a16="http://schemas.microsoft.com/office/drawing/2014/main" id="{5A296342-5D2A-7F4A-995E-C300550B264B}"/>
              </a:ext>
            </a:extLst>
          </p:cNvPr>
          <p:cNvPicPr>
            <a:picLocks noChangeAspect="1"/>
          </p:cNvPicPr>
          <p:nvPr/>
        </p:nvPicPr>
        <p:blipFill>
          <a:blip r:embed="rId3"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3534626" y="4239682"/>
            <a:ext cx="546608" cy="333636"/>
          </a:xfrm>
          <a:prstGeom prst="rect">
            <a:avLst/>
          </a:prstGeom>
          <a:noFill/>
          <a:ln w="9525">
            <a:noFill/>
            <a:miter lim="800000"/>
            <a:headEnd/>
            <a:tailEnd/>
          </a:ln>
        </p:spPr>
      </p:pic>
      <p:sp>
        <p:nvSpPr>
          <p:cNvPr id="12" name="Freeform 94">
            <a:extLst>
              <a:ext uri="{FF2B5EF4-FFF2-40B4-BE49-F238E27FC236}">
                <a16:creationId xmlns:a16="http://schemas.microsoft.com/office/drawing/2014/main" id="{A72159EC-5DE7-A742-9CC2-3189E379FC59}"/>
              </a:ext>
            </a:extLst>
          </p:cNvPr>
          <p:cNvSpPr>
            <a:spLocks noChangeAspect="1" noEditPoints="1"/>
          </p:cNvSpPr>
          <p:nvPr/>
        </p:nvSpPr>
        <p:spPr bwMode="gray">
          <a:xfrm>
            <a:off x="1036882" y="2712581"/>
            <a:ext cx="417119" cy="417119"/>
          </a:xfrm>
          <a:custGeom>
            <a:avLst/>
            <a:gdLst>
              <a:gd name="T0" fmla="*/ 550 w 1101"/>
              <a:gd name="T1" fmla="*/ 0 h 1101"/>
              <a:gd name="T2" fmla="*/ 0 w 1101"/>
              <a:gd name="T3" fmla="*/ 551 h 1101"/>
              <a:gd name="T4" fmla="*/ 550 w 1101"/>
              <a:gd name="T5" fmla="*/ 1101 h 1101"/>
              <a:gd name="T6" fmla="*/ 1101 w 1101"/>
              <a:gd name="T7" fmla="*/ 551 h 1101"/>
              <a:gd name="T8" fmla="*/ 550 w 1101"/>
              <a:gd name="T9" fmla="*/ 0 h 1101"/>
              <a:gd name="T10" fmla="*/ 244 w 1101"/>
              <a:gd name="T11" fmla="*/ 268 h 1101"/>
              <a:gd name="T12" fmla="*/ 268 w 1101"/>
              <a:gd name="T13" fmla="*/ 245 h 1101"/>
              <a:gd name="T14" fmla="*/ 316 w 1101"/>
              <a:gd name="T15" fmla="*/ 245 h 1101"/>
              <a:gd name="T16" fmla="*/ 411 w 1101"/>
              <a:gd name="T17" fmla="*/ 340 h 1101"/>
              <a:gd name="T18" fmla="*/ 435 w 1101"/>
              <a:gd name="T19" fmla="*/ 316 h 1101"/>
              <a:gd name="T20" fmla="*/ 464 w 1101"/>
              <a:gd name="T21" fmla="*/ 324 h 1101"/>
              <a:gd name="T22" fmla="*/ 507 w 1101"/>
              <a:gd name="T23" fmla="*/ 486 h 1101"/>
              <a:gd name="T24" fmla="*/ 486 w 1101"/>
              <a:gd name="T25" fmla="*/ 507 h 1101"/>
              <a:gd name="T26" fmla="*/ 324 w 1101"/>
              <a:gd name="T27" fmla="*/ 464 h 1101"/>
              <a:gd name="T28" fmla="*/ 316 w 1101"/>
              <a:gd name="T29" fmla="*/ 435 h 1101"/>
              <a:gd name="T30" fmla="*/ 340 w 1101"/>
              <a:gd name="T31" fmla="*/ 411 h 1101"/>
              <a:gd name="T32" fmla="*/ 244 w 1101"/>
              <a:gd name="T33" fmla="*/ 316 h 1101"/>
              <a:gd name="T34" fmla="*/ 244 w 1101"/>
              <a:gd name="T35" fmla="*/ 268 h 1101"/>
              <a:gd name="T36" fmla="*/ 516 w 1101"/>
              <a:gd name="T37" fmla="*/ 656 h 1101"/>
              <a:gd name="T38" fmla="*/ 421 w 1101"/>
              <a:gd name="T39" fmla="*/ 752 h 1101"/>
              <a:gd name="T40" fmla="*/ 444 w 1101"/>
              <a:gd name="T41" fmla="*/ 775 h 1101"/>
              <a:gd name="T42" fmla="*/ 437 w 1101"/>
              <a:gd name="T43" fmla="*/ 804 h 1101"/>
              <a:gd name="T44" fmla="*/ 275 w 1101"/>
              <a:gd name="T45" fmla="*/ 848 h 1101"/>
              <a:gd name="T46" fmla="*/ 253 w 1101"/>
              <a:gd name="T47" fmla="*/ 826 h 1101"/>
              <a:gd name="T48" fmla="*/ 297 w 1101"/>
              <a:gd name="T49" fmla="*/ 664 h 1101"/>
              <a:gd name="T50" fmla="*/ 326 w 1101"/>
              <a:gd name="T51" fmla="*/ 657 h 1101"/>
              <a:gd name="T52" fmla="*/ 349 w 1101"/>
              <a:gd name="T53" fmla="*/ 680 h 1101"/>
              <a:gd name="T54" fmla="*/ 445 w 1101"/>
              <a:gd name="T55" fmla="*/ 585 h 1101"/>
              <a:gd name="T56" fmla="*/ 492 w 1101"/>
              <a:gd name="T57" fmla="*/ 585 h 1101"/>
              <a:gd name="T58" fmla="*/ 516 w 1101"/>
              <a:gd name="T59" fmla="*/ 609 h 1101"/>
              <a:gd name="T60" fmla="*/ 516 w 1101"/>
              <a:gd name="T61" fmla="*/ 656 h 1101"/>
              <a:gd name="T62" fmla="*/ 585 w 1101"/>
              <a:gd name="T63" fmla="*/ 445 h 1101"/>
              <a:gd name="T64" fmla="*/ 680 w 1101"/>
              <a:gd name="T65" fmla="*/ 350 h 1101"/>
              <a:gd name="T66" fmla="*/ 657 w 1101"/>
              <a:gd name="T67" fmla="*/ 326 h 1101"/>
              <a:gd name="T68" fmla="*/ 664 w 1101"/>
              <a:gd name="T69" fmla="*/ 297 h 1101"/>
              <a:gd name="T70" fmla="*/ 826 w 1101"/>
              <a:gd name="T71" fmla="*/ 253 h 1101"/>
              <a:gd name="T72" fmla="*/ 848 w 1101"/>
              <a:gd name="T73" fmla="*/ 275 h 1101"/>
              <a:gd name="T74" fmla="*/ 804 w 1101"/>
              <a:gd name="T75" fmla="*/ 437 h 1101"/>
              <a:gd name="T76" fmla="*/ 775 w 1101"/>
              <a:gd name="T77" fmla="*/ 444 h 1101"/>
              <a:gd name="T78" fmla="*/ 751 w 1101"/>
              <a:gd name="T79" fmla="*/ 421 h 1101"/>
              <a:gd name="T80" fmla="*/ 656 w 1101"/>
              <a:gd name="T81" fmla="*/ 516 h 1101"/>
              <a:gd name="T82" fmla="*/ 609 w 1101"/>
              <a:gd name="T83" fmla="*/ 516 h 1101"/>
              <a:gd name="T84" fmla="*/ 585 w 1101"/>
              <a:gd name="T85" fmla="*/ 492 h 1101"/>
              <a:gd name="T86" fmla="*/ 585 w 1101"/>
              <a:gd name="T87" fmla="*/ 445 h 1101"/>
              <a:gd name="T88" fmla="*/ 856 w 1101"/>
              <a:gd name="T89" fmla="*/ 833 h 1101"/>
              <a:gd name="T90" fmla="*/ 833 w 1101"/>
              <a:gd name="T91" fmla="*/ 857 h 1101"/>
              <a:gd name="T92" fmla="*/ 785 w 1101"/>
              <a:gd name="T93" fmla="*/ 857 h 1101"/>
              <a:gd name="T94" fmla="*/ 690 w 1101"/>
              <a:gd name="T95" fmla="*/ 761 h 1101"/>
              <a:gd name="T96" fmla="*/ 666 w 1101"/>
              <a:gd name="T97" fmla="*/ 785 h 1101"/>
              <a:gd name="T98" fmla="*/ 637 w 1101"/>
              <a:gd name="T99" fmla="*/ 777 h 1101"/>
              <a:gd name="T100" fmla="*/ 594 w 1101"/>
              <a:gd name="T101" fmla="*/ 615 h 1101"/>
              <a:gd name="T102" fmla="*/ 615 w 1101"/>
              <a:gd name="T103" fmla="*/ 594 h 1101"/>
              <a:gd name="T104" fmla="*/ 777 w 1101"/>
              <a:gd name="T105" fmla="*/ 637 h 1101"/>
              <a:gd name="T106" fmla="*/ 785 w 1101"/>
              <a:gd name="T107" fmla="*/ 666 h 1101"/>
              <a:gd name="T108" fmla="*/ 761 w 1101"/>
              <a:gd name="T109" fmla="*/ 690 h 1101"/>
              <a:gd name="T110" fmla="*/ 856 w 1101"/>
              <a:gd name="T111" fmla="*/ 785 h 1101"/>
              <a:gd name="T112" fmla="*/ 856 w 1101"/>
              <a:gd name="T113" fmla="*/ 833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1" h="1101">
                <a:moveTo>
                  <a:pt x="550" y="0"/>
                </a:moveTo>
                <a:cubicBezTo>
                  <a:pt x="246" y="0"/>
                  <a:pt x="0" y="246"/>
                  <a:pt x="0" y="551"/>
                </a:cubicBezTo>
                <a:cubicBezTo>
                  <a:pt x="0" y="855"/>
                  <a:pt x="246" y="1101"/>
                  <a:pt x="550" y="1101"/>
                </a:cubicBezTo>
                <a:cubicBezTo>
                  <a:pt x="855" y="1101"/>
                  <a:pt x="1101" y="855"/>
                  <a:pt x="1101" y="551"/>
                </a:cubicBezTo>
                <a:cubicBezTo>
                  <a:pt x="1101" y="246"/>
                  <a:pt x="855" y="0"/>
                  <a:pt x="550" y="0"/>
                </a:cubicBezTo>
                <a:close/>
                <a:moveTo>
                  <a:pt x="244" y="268"/>
                </a:moveTo>
                <a:cubicBezTo>
                  <a:pt x="268" y="245"/>
                  <a:pt x="268" y="245"/>
                  <a:pt x="268" y="245"/>
                </a:cubicBezTo>
                <a:cubicBezTo>
                  <a:pt x="281" y="232"/>
                  <a:pt x="303" y="232"/>
                  <a:pt x="316" y="245"/>
                </a:cubicBezTo>
                <a:cubicBezTo>
                  <a:pt x="411" y="340"/>
                  <a:pt x="411" y="340"/>
                  <a:pt x="411" y="340"/>
                </a:cubicBezTo>
                <a:cubicBezTo>
                  <a:pt x="435" y="316"/>
                  <a:pt x="435" y="316"/>
                  <a:pt x="435" y="316"/>
                </a:cubicBezTo>
                <a:cubicBezTo>
                  <a:pt x="446" y="304"/>
                  <a:pt x="459" y="308"/>
                  <a:pt x="464" y="324"/>
                </a:cubicBezTo>
                <a:cubicBezTo>
                  <a:pt x="507" y="486"/>
                  <a:pt x="507" y="486"/>
                  <a:pt x="507" y="486"/>
                </a:cubicBezTo>
                <a:cubicBezTo>
                  <a:pt x="511" y="502"/>
                  <a:pt x="502" y="511"/>
                  <a:pt x="486" y="507"/>
                </a:cubicBezTo>
                <a:cubicBezTo>
                  <a:pt x="324" y="464"/>
                  <a:pt x="324" y="464"/>
                  <a:pt x="324" y="464"/>
                </a:cubicBezTo>
                <a:cubicBezTo>
                  <a:pt x="308" y="459"/>
                  <a:pt x="304" y="446"/>
                  <a:pt x="316" y="435"/>
                </a:cubicBezTo>
                <a:cubicBezTo>
                  <a:pt x="340" y="411"/>
                  <a:pt x="340" y="411"/>
                  <a:pt x="340" y="411"/>
                </a:cubicBezTo>
                <a:cubicBezTo>
                  <a:pt x="244" y="316"/>
                  <a:pt x="244" y="316"/>
                  <a:pt x="244" y="316"/>
                </a:cubicBezTo>
                <a:cubicBezTo>
                  <a:pt x="231" y="303"/>
                  <a:pt x="231" y="281"/>
                  <a:pt x="244" y="268"/>
                </a:cubicBezTo>
                <a:close/>
                <a:moveTo>
                  <a:pt x="516" y="656"/>
                </a:moveTo>
                <a:cubicBezTo>
                  <a:pt x="421" y="752"/>
                  <a:pt x="421" y="752"/>
                  <a:pt x="421" y="752"/>
                </a:cubicBezTo>
                <a:cubicBezTo>
                  <a:pt x="444" y="775"/>
                  <a:pt x="444" y="775"/>
                  <a:pt x="444" y="775"/>
                </a:cubicBezTo>
                <a:cubicBezTo>
                  <a:pt x="456" y="787"/>
                  <a:pt x="452" y="800"/>
                  <a:pt x="437" y="804"/>
                </a:cubicBezTo>
                <a:cubicBezTo>
                  <a:pt x="275" y="848"/>
                  <a:pt x="275" y="848"/>
                  <a:pt x="275" y="848"/>
                </a:cubicBezTo>
                <a:cubicBezTo>
                  <a:pt x="259" y="852"/>
                  <a:pt x="249" y="842"/>
                  <a:pt x="253" y="826"/>
                </a:cubicBezTo>
                <a:cubicBezTo>
                  <a:pt x="297" y="664"/>
                  <a:pt x="297" y="664"/>
                  <a:pt x="297" y="664"/>
                </a:cubicBezTo>
                <a:cubicBezTo>
                  <a:pt x="301" y="648"/>
                  <a:pt x="314" y="645"/>
                  <a:pt x="326" y="657"/>
                </a:cubicBezTo>
                <a:cubicBezTo>
                  <a:pt x="349" y="680"/>
                  <a:pt x="349" y="680"/>
                  <a:pt x="349" y="680"/>
                </a:cubicBezTo>
                <a:cubicBezTo>
                  <a:pt x="445" y="585"/>
                  <a:pt x="445" y="585"/>
                  <a:pt x="445" y="585"/>
                </a:cubicBezTo>
                <a:cubicBezTo>
                  <a:pt x="458" y="572"/>
                  <a:pt x="479" y="572"/>
                  <a:pt x="492" y="585"/>
                </a:cubicBezTo>
                <a:cubicBezTo>
                  <a:pt x="516" y="609"/>
                  <a:pt x="516" y="609"/>
                  <a:pt x="516" y="609"/>
                </a:cubicBezTo>
                <a:cubicBezTo>
                  <a:pt x="529" y="622"/>
                  <a:pt x="529" y="643"/>
                  <a:pt x="516" y="656"/>
                </a:cubicBezTo>
                <a:close/>
                <a:moveTo>
                  <a:pt x="585" y="445"/>
                </a:moveTo>
                <a:cubicBezTo>
                  <a:pt x="680" y="350"/>
                  <a:pt x="680" y="350"/>
                  <a:pt x="680" y="350"/>
                </a:cubicBezTo>
                <a:cubicBezTo>
                  <a:pt x="657" y="326"/>
                  <a:pt x="657" y="326"/>
                  <a:pt x="657" y="326"/>
                </a:cubicBezTo>
                <a:cubicBezTo>
                  <a:pt x="645" y="314"/>
                  <a:pt x="648" y="301"/>
                  <a:pt x="664" y="297"/>
                </a:cubicBezTo>
                <a:cubicBezTo>
                  <a:pt x="826" y="253"/>
                  <a:pt x="826" y="253"/>
                  <a:pt x="826" y="253"/>
                </a:cubicBezTo>
                <a:cubicBezTo>
                  <a:pt x="842" y="249"/>
                  <a:pt x="852" y="259"/>
                  <a:pt x="848" y="275"/>
                </a:cubicBezTo>
                <a:cubicBezTo>
                  <a:pt x="804" y="437"/>
                  <a:pt x="804" y="437"/>
                  <a:pt x="804" y="437"/>
                </a:cubicBezTo>
                <a:cubicBezTo>
                  <a:pt x="800" y="453"/>
                  <a:pt x="787" y="456"/>
                  <a:pt x="775" y="444"/>
                </a:cubicBezTo>
                <a:cubicBezTo>
                  <a:pt x="751" y="421"/>
                  <a:pt x="751" y="421"/>
                  <a:pt x="751" y="421"/>
                </a:cubicBezTo>
                <a:cubicBezTo>
                  <a:pt x="656" y="516"/>
                  <a:pt x="656" y="516"/>
                  <a:pt x="656" y="516"/>
                </a:cubicBezTo>
                <a:cubicBezTo>
                  <a:pt x="643" y="529"/>
                  <a:pt x="622" y="529"/>
                  <a:pt x="609" y="516"/>
                </a:cubicBezTo>
                <a:cubicBezTo>
                  <a:pt x="585" y="492"/>
                  <a:pt x="585" y="492"/>
                  <a:pt x="585" y="492"/>
                </a:cubicBezTo>
                <a:cubicBezTo>
                  <a:pt x="572" y="479"/>
                  <a:pt x="572" y="458"/>
                  <a:pt x="585" y="445"/>
                </a:cubicBezTo>
                <a:close/>
                <a:moveTo>
                  <a:pt x="856" y="833"/>
                </a:moveTo>
                <a:cubicBezTo>
                  <a:pt x="833" y="857"/>
                  <a:pt x="833" y="857"/>
                  <a:pt x="833" y="857"/>
                </a:cubicBezTo>
                <a:cubicBezTo>
                  <a:pt x="819" y="870"/>
                  <a:pt x="798" y="870"/>
                  <a:pt x="785" y="857"/>
                </a:cubicBezTo>
                <a:cubicBezTo>
                  <a:pt x="690" y="761"/>
                  <a:pt x="690" y="761"/>
                  <a:pt x="690" y="761"/>
                </a:cubicBezTo>
                <a:cubicBezTo>
                  <a:pt x="666" y="785"/>
                  <a:pt x="666" y="785"/>
                  <a:pt x="666" y="785"/>
                </a:cubicBezTo>
                <a:cubicBezTo>
                  <a:pt x="655" y="797"/>
                  <a:pt x="642" y="793"/>
                  <a:pt x="637" y="777"/>
                </a:cubicBezTo>
                <a:cubicBezTo>
                  <a:pt x="594" y="615"/>
                  <a:pt x="594" y="615"/>
                  <a:pt x="594" y="615"/>
                </a:cubicBezTo>
                <a:cubicBezTo>
                  <a:pt x="590" y="599"/>
                  <a:pt x="599" y="590"/>
                  <a:pt x="615" y="594"/>
                </a:cubicBezTo>
                <a:cubicBezTo>
                  <a:pt x="777" y="637"/>
                  <a:pt x="777" y="637"/>
                  <a:pt x="777" y="637"/>
                </a:cubicBezTo>
                <a:cubicBezTo>
                  <a:pt x="793" y="642"/>
                  <a:pt x="797" y="655"/>
                  <a:pt x="785" y="666"/>
                </a:cubicBezTo>
                <a:cubicBezTo>
                  <a:pt x="761" y="690"/>
                  <a:pt x="761" y="690"/>
                  <a:pt x="761" y="690"/>
                </a:cubicBezTo>
                <a:cubicBezTo>
                  <a:pt x="856" y="785"/>
                  <a:pt x="856" y="785"/>
                  <a:pt x="856" y="785"/>
                </a:cubicBezTo>
                <a:cubicBezTo>
                  <a:pt x="869" y="798"/>
                  <a:pt x="869" y="820"/>
                  <a:pt x="856" y="833"/>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defTabSz="672341"/>
            <a:endParaRPr lang="en-US" sz="1765" dirty="0">
              <a:solidFill>
                <a:prstClr val="black"/>
              </a:solidFill>
              <a:latin typeface="+mj-lt"/>
            </a:endParaRPr>
          </a:p>
        </p:txBody>
      </p:sp>
      <p:sp>
        <p:nvSpPr>
          <p:cNvPr id="13" name="Freeform 173">
            <a:extLst>
              <a:ext uri="{FF2B5EF4-FFF2-40B4-BE49-F238E27FC236}">
                <a16:creationId xmlns:a16="http://schemas.microsoft.com/office/drawing/2014/main" id="{0A23E1B1-387A-744F-AB47-BDD59836DD67}"/>
              </a:ext>
            </a:extLst>
          </p:cNvPr>
          <p:cNvSpPr>
            <a:spLocks noChangeAspect="1" noEditPoints="1"/>
          </p:cNvSpPr>
          <p:nvPr/>
        </p:nvSpPr>
        <p:spPr bwMode="auto">
          <a:xfrm>
            <a:off x="2409923" y="2698145"/>
            <a:ext cx="417119" cy="416529"/>
          </a:xfrm>
          <a:custGeom>
            <a:avLst/>
            <a:gdLst>
              <a:gd name="T0" fmla="*/ 0 w 296"/>
              <a:gd name="T1" fmla="*/ 148 h 296"/>
              <a:gd name="T2" fmla="*/ 296 w 296"/>
              <a:gd name="T3" fmla="*/ 148 h 296"/>
              <a:gd name="T4" fmla="*/ 288 w 296"/>
              <a:gd name="T5" fmla="*/ 144 h 296"/>
              <a:gd name="T6" fmla="*/ 152 w 296"/>
              <a:gd name="T7" fmla="*/ 42 h 296"/>
              <a:gd name="T8" fmla="*/ 288 w 296"/>
              <a:gd name="T9" fmla="*/ 144 h 296"/>
              <a:gd name="T10" fmla="*/ 144 w 296"/>
              <a:gd name="T11" fmla="*/ 170 h 296"/>
              <a:gd name="T12" fmla="*/ 144 w 296"/>
              <a:gd name="T13" fmla="*/ 152 h 296"/>
              <a:gd name="T14" fmla="*/ 144 w 296"/>
              <a:gd name="T15" fmla="*/ 125 h 296"/>
              <a:gd name="T16" fmla="*/ 126 w 296"/>
              <a:gd name="T17" fmla="*/ 144 h 296"/>
              <a:gd name="T18" fmla="*/ 152 w 296"/>
              <a:gd name="T19" fmla="*/ 125 h 296"/>
              <a:gd name="T20" fmla="*/ 152 w 296"/>
              <a:gd name="T21" fmla="*/ 144 h 296"/>
              <a:gd name="T22" fmla="*/ 152 w 296"/>
              <a:gd name="T23" fmla="*/ 170 h 296"/>
              <a:gd name="T24" fmla="*/ 170 w 296"/>
              <a:gd name="T25" fmla="*/ 152 h 296"/>
              <a:gd name="T26" fmla="*/ 118 w 296"/>
              <a:gd name="T27" fmla="*/ 144 h 296"/>
              <a:gd name="T28" fmla="*/ 144 w 296"/>
              <a:gd name="T29" fmla="*/ 93 h 296"/>
              <a:gd name="T30" fmla="*/ 118 w 296"/>
              <a:gd name="T31" fmla="*/ 152 h 296"/>
              <a:gd name="T32" fmla="*/ 144 w 296"/>
              <a:gd name="T33" fmla="*/ 202 h 296"/>
              <a:gd name="T34" fmla="*/ 118 w 296"/>
              <a:gd name="T35" fmla="*/ 152 h 296"/>
              <a:gd name="T36" fmla="*/ 178 w 296"/>
              <a:gd name="T37" fmla="*/ 152 h 296"/>
              <a:gd name="T38" fmla="*/ 152 w 296"/>
              <a:gd name="T39" fmla="*/ 202 h 296"/>
              <a:gd name="T40" fmla="*/ 178 w 296"/>
              <a:gd name="T41" fmla="*/ 144 h 296"/>
              <a:gd name="T42" fmla="*/ 152 w 296"/>
              <a:gd name="T43" fmla="*/ 93 h 296"/>
              <a:gd name="T44" fmla="*/ 178 w 296"/>
              <a:gd name="T45" fmla="*/ 144 h 296"/>
              <a:gd name="T46" fmla="*/ 85 w 296"/>
              <a:gd name="T47" fmla="*/ 144 h 296"/>
              <a:gd name="T48" fmla="*/ 144 w 296"/>
              <a:gd name="T49" fmla="*/ 50 h 296"/>
              <a:gd name="T50" fmla="*/ 85 w 296"/>
              <a:gd name="T51" fmla="*/ 152 h 296"/>
              <a:gd name="T52" fmla="*/ 144 w 296"/>
              <a:gd name="T53" fmla="*/ 245 h 296"/>
              <a:gd name="T54" fmla="*/ 85 w 296"/>
              <a:gd name="T55" fmla="*/ 152 h 296"/>
              <a:gd name="T56" fmla="*/ 210 w 296"/>
              <a:gd name="T57" fmla="*/ 152 h 296"/>
              <a:gd name="T58" fmla="*/ 152 w 296"/>
              <a:gd name="T59" fmla="*/ 245 h 296"/>
              <a:gd name="T60" fmla="*/ 210 w 296"/>
              <a:gd name="T61" fmla="*/ 144 h 296"/>
              <a:gd name="T62" fmla="*/ 152 w 296"/>
              <a:gd name="T63" fmla="*/ 50 h 296"/>
              <a:gd name="T64" fmla="*/ 210 w 296"/>
              <a:gd name="T65" fmla="*/ 144 h 296"/>
              <a:gd name="T66" fmla="*/ 144 w 296"/>
              <a:gd name="T67" fmla="*/ 42 h 296"/>
              <a:gd name="T68" fmla="*/ 8 w 296"/>
              <a:gd name="T69" fmla="*/ 144 h 296"/>
              <a:gd name="T70" fmla="*/ 8 w 296"/>
              <a:gd name="T71" fmla="*/ 152 h 296"/>
              <a:gd name="T72" fmla="*/ 144 w 296"/>
              <a:gd name="T73" fmla="*/ 253 h 296"/>
              <a:gd name="T74" fmla="*/ 8 w 296"/>
              <a:gd name="T75" fmla="*/ 152 h 296"/>
              <a:gd name="T76" fmla="*/ 152 w 296"/>
              <a:gd name="T77" fmla="*/ 253 h 296"/>
              <a:gd name="T78" fmla="*/ 288 w 296"/>
              <a:gd name="T79" fmla="*/ 15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296">
                <a:moveTo>
                  <a:pt x="148" y="0"/>
                </a:moveTo>
                <a:cubicBezTo>
                  <a:pt x="66" y="0"/>
                  <a:pt x="0" y="66"/>
                  <a:pt x="0" y="148"/>
                </a:cubicBezTo>
                <a:cubicBezTo>
                  <a:pt x="0" y="229"/>
                  <a:pt x="66" y="296"/>
                  <a:pt x="148" y="296"/>
                </a:cubicBezTo>
                <a:cubicBezTo>
                  <a:pt x="230" y="296"/>
                  <a:pt x="296" y="229"/>
                  <a:pt x="296" y="148"/>
                </a:cubicBezTo>
                <a:cubicBezTo>
                  <a:pt x="296" y="66"/>
                  <a:pt x="230" y="0"/>
                  <a:pt x="148" y="0"/>
                </a:cubicBezTo>
                <a:close/>
                <a:moveTo>
                  <a:pt x="288" y="144"/>
                </a:moveTo>
                <a:cubicBezTo>
                  <a:pt x="253" y="144"/>
                  <a:pt x="253" y="144"/>
                  <a:pt x="253" y="144"/>
                </a:cubicBezTo>
                <a:cubicBezTo>
                  <a:pt x="251" y="89"/>
                  <a:pt x="207" y="44"/>
                  <a:pt x="152" y="42"/>
                </a:cubicBezTo>
                <a:cubicBezTo>
                  <a:pt x="152" y="8"/>
                  <a:pt x="152" y="8"/>
                  <a:pt x="152" y="8"/>
                </a:cubicBezTo>
                <a:cubicBezTo>
                  <a:pt x="226" y="10"/>
                  <a:pt x="286" y="70"/>
                  <a:pt x="288" y="144"/>
                </a:cubicBezTo>
                <a:close/>
                <a:moveTo>
                  <a:pt x="144" y="152"/>
                </a:moveTo>
                <a:cubicBezTo>
                  <a:pt x="144" y="170"/>
                  <a:pt x="144" y="170"/>
                  <a:pt x="144" y="170"/>
                </a:cubicBezTo>
                <a:cubicBezTo>
                  <a:pt x="135" y="168"/>
                  <a:pt x="127" y="161"/>
                  <a:pt x="126" y="152"/>
                </a:cubicBezTo>
                <a:lnTo>
                  <a:pt x="144" y="152"/>
                </a:lnTo>
                <a:close/>
                <a:moveTo>
                  <a:pt x="126" y="144"/>
                </a:moveTo>
                <a:cubicBezTo>
                  <a:pt x="127" y="134"/>
                  <a:pt x="135" y="127"/>
                  <a:pt x="144" y="125"/>
                </a:cubicBezTo>
                <a:cubicBezTo>
                  <a:pt x="144" y="144"/>
                  <a:pt x="144" y="144"/>
                  <a:pt x="144" y="144"/>
                </a:cubicBezTo>
                <a:lnTo>
                  <a:pt x="126" y="144"/>
                </a:lnTo>
                <a:close/>
                <a:moveTo>
                  <a:pt x="152" y="144"/>
                </a:moveTo>
                <a:cubicBezTo>
                  <a:pt x="152" y="125"/>
                  <a:pt x="152" y="125"/>
                  <a:pt x="152" y="125"/>
                </a:cubicBezTo>
                <a:cubicBezTo>
                  <a:pt x="161" y="127"/>
                  <a:pt x="169" y="134"/>
                  <a:pt x="170" y="144"/>
                </a:cubicBezTo>
                <a:lnTo>
                  <a:pt x="152" y="144"/>
                </a:lnTo>
                <a:close/>
                <a:moveTo>
                  <a:pt x="170" y="152"/>
                </a:moveTo>
                <a:cubicBezTo>
                  <a:pt x="169" y="161"/>
                  <a:pt x="161" y="168"/>
                  <a:pt x="152" y="170"/>
                </a:cubicBezTo>
                <a:cubicBezTo>
                  <a:pt x="152" y="152"/>
                  <a:pt x="152" y="152"/>
                  <a:pt x="152" y="152"/>
                </a:cubicBezTo>
                <a:lnTo>
                  <a:pt x="170" y="152"/>
                </a:lnTo>
                <a:close/>
                <a:moveTo>
                  <a:pt x="144" y="117"/>
                </a:moveTo>
                <a:cubicBezTo>
                  <a:pt x="130" y="119"/>
                  <a:pt x="119" y="130"/>
                  <a:pt x="118" y="144"/>
                </a:cubicBezTo>
                <a:cubicBezTo>
                  <a:pt x="93" y="144"/>
                  <a:pt x="93" y="144"/>
                  <a:pt x="93" y="144"/>
                </a:cubicBezTo>
                <a:cubicBezTo>
                  <a:pt x="95" y="117"/>
                  <a:pt x="117" y="95"/>
                  <a:pt x="144" y="93"/>
                </a:cubicBezTo>
                <a:lnTo>
                  <a:pt x="144" y="117"/>
                </a:lnTo>
                <a:close/>
                <a:moveTo>
                  <a:pt x="118" y="152"/>
                </a:moveTo>
                <a:cubicBezTo>
                  <a:pt x="119" y="165"/>
                  <a:pt x="130" y="176"/>
                  <a:pt x="144" y="178"/>
                </a:cubicBezTo>
                <a:cubicBezTo>
                  <a:pt x="144" y="202"/>
                  <a:pt x="144" y="202"/>
                  <a:pt x="144" y="202"/>
                </a:cubicBezTo>
                <a:cubicBezTo>
                  <a:pt x="117" y="200"/>
                  <a:pt x="95" y="179"/>
                  <a:pt x="93" y="152"/>
                </a:cubicBezTo>
                <a:lnTo>
                  <a:pt x="118" y="152"/>
                </a:lnTo>
                <a:close/>
                <a:moveTo>
                  <a:pt x="152" y="178"/>
                </a:moveTo>
                <a:cubicBezTo>
                  <a:pt x="166" y="176"/>
                  <a:pt x="177" y="165"/>
                  <a:pt x="178" y="152"/>
                </a:cubicBezTo>
                <a:cubicBezTo>
                  <a:pt x="202" y="152"/>
                  <a:pt x="202" y="152"/>
                  <a:pt x="202" y="152"/>
                </a:cubicBezTo>
                <a:cubicBezTo>
                  <a:pt x="200" y="179"/>
                  <a:pt x="179" y="200"/>
                  <a:pt x="152" y="202"/>
                </a:cubicBezTo>
                <a:lnTo>
                  <a:pt x="152" y="178"/>
                </a:lnTo>
                <a:close/>
                <a:moveTo>
                  <a:pt x="178" y="144"/>
                </a:moveTo>
                <a:cubicBezTo>
                  <a:pt x="177" y="130"/>
                  <a:pt x="166" y="119"/>
                  <a:pt x="152" y="117"/>
                </a:cubicBezTo>
                <a:cubicBezTo>
                  <a:pt x="152" y="93"/>
                  <a:pt x="152" y="93"/>
                  <a:pt x="152" y="93"/>
                </a:cubicBezTo>
                <a:cubicBezTo>
                  <a:pt x="179" y="95"/>
                  <a:pt x="200" y="117"/>
                  <a:pt x="202" y="144"/>
                </a:cubicBezTo>
                <a:lnTo>
                  <a:pt x="178" y="144"/>
                </a:lnTo>
                <a:close/>
                <a:moveTo>
                  <a:pt x="144" y="85"/>
                </a:moveTo>
                <a:cubicBezTo>
                  <a:pt x="113" y="87"/>
                  <a:pt x="87" y="112"/>
                  <a:pt x="85" y="144"/>
                </a:cubicBezTo>
                <a:cubicBezTo>
                  <a:pt x="51" y="144"/>
                  <a:pt x="51" y="144"/>
                  <a:pt x="51" y="144"/>
                </a:cubicBezTo>
                <a:cubicBezTo>
                  <a:pt x="53" y="93"/>
                  <a:pt x="93" y="52"/>
                  <a:pt x="144" y="50"/>
                </a:cubicBezTo>
                <a:lnTo>
                  <a:pt x="144" y="85"/>
                </a:lnTo>
                <a:close/>
                <a:moveTo>
                  <a:pt x="85" y="152"/>
                </a:moveTo>
                <a:cubicBezTo>
                  <a:pt x="87" y="183"/>
                  <a:pt x="113" y="208"/>
                  <a:pt x="144" y="210"/>
                </a:cubicBezTo>
                <a:cubicBezTo>
                  <a:pt x="144" y="245"/>
                  <a:pt x="144" y="245"/>
                  <a:pt x="144" y="245"/>
                </a:cubicBezTo>
                <a:cubicBezTo>
                  <a:pt x="93" y="243"/>
                  <a:pt x="53" y="202"/>
                  <a:pt x="51" y="152"/>
                </a:cubicBezTo>
                <a:lnTo>
                  <a:pt x="85" y="152"/>
                </a:lnTo>
                <a:close/>
                <a:moveTo>
                  <a:pt x="152" y="210"/>
                </a:moveTo>
                <a:cubicBezTo>
                  <a:pt x="183" y="208"/>
                  <a:pt x="208" y="183"/>
                  <a:pt x="210" y="152"/>
                </a:cubicBezTo>
                <a:cubicBezTo>
                  <a:pt x="245" y="152"/>
                  <a:pt x="245" y="152"/>
                  <a:pt x="245" y="152"/>
                </a:cubicBezTo>
                <a:cubicBezTo>
                  <a:pt x="243" y="202"/>
                  <a:pt x="202" y="243"/>
                  <a:pt x="152" y="245"/>
                </a:cubicBezTo>
                <a:lnTo>
                  <a:pt x="152" y="210"/>
                </a:lnTo>
                <a:close/>
                <a:moveTo>
                  <a:pt x="210" y="144"/>
                </a:moveTo>
                <a:cubicBezTo>
                  <a:pt x="208" y="112"/>
                  <a:pt x="183" y="87"/>
                  <a:pt x="152" y="85"/>
                </a:cubicBezTo>
                <a:cubicBezTo>
                  <a:pt x="152" y="50"/>
                  <a:pt x="152" y="50"/>
                  <a:pt x="152" y="50"/>
                </a:cubicBezTo>
                <a:cubicBezTo>
                  <a:pt x="202" y="52"/>
                  <a:pt x="243" y="93"/>
                  <a:pt x="245" y="144"/>
                </a:cubicBezTo>
                <a:lnTo>
                  <a:pt x="210" y="144"/>
                </a:lnTo>
                <a:close/>
                <a:moveTo>
                  <a:pt x="144" y="8"/>
                </a:moveTo>
                <a:cubicBezTo>
                  <a:pt x="144" y="42"/>
                  <a:pt x="144" y="42"/>
                  <a:pt x="144" y="42"/>
                </a:cubicBezTo>
                <a:cubicBezTo>
                  <a:pt x="89" y="44"/>
                  <a:pt x="45" y="89"/>
                  <a:pt x="43" y="144"/>
                </a:cubicBezTo>
                <a:cubicBezTo>
                  <a:pt x="8" y="144"/>
                  <a:pt x="8" y="144"/>
                  <a:pt x="8" y="144"/>
                </a:cubicBezTo>
                <a:cubicBezTo>
                  <a:pt x="10" y="70"/>
                  <a:pt x="70" y="10"/>
                  <a:pt x="144" y="8"/>
                </a:cubicBezTo>
                <a:close/>
                <a:moveTo>
                  <a:pt x="8" y="152"/>
                </a:moveTo>
                <a:cubicBezTo>
                  <a:pt x="43" y="152"/>
                  <a:pt x="43" y="152"/>
                  <a:pt x="43" y="152"/>
                </a:cubicBezTo>
                <a:cubicBezTo>
                  <a:pt x="45" y="207"/>
                  <a:pt x="89" y="251"/>
                  <a:pt x="144" y="253"/>
                </a:cubicBezTo>
                <a:cubicBezTo>
                  <a:pt x="144" y="288"/>
                  <a:pt x="144" y="288"/>
                  <a:pt x="144" y="288"/>
                </a:cubicBezTo>
                <a:cubicBezTo>
                  <a:pt x="70" y="285"/>
                  <a:pt x="10" y="226"/>
                  <a:pt x="8" y="152"/>
                </a:cubicBezTo>
                <a:close/>
                <a:moveTo>
                  <a:pt x="152" y="288"/>
                </a:moveTo>
                <a:cubicBezTo>
                  <a:pt x="152" y="253"/>
                  <a:pt x="152" y="253"/>
                  <a:pt x="152" y="253"/>
                </a:cubicBezTo>
                <a:cubicBezTo>
                  <a:pt x="207" y="251"/>
                  <a:pt x="251" y="207"/>
                  <a:pt x="253" y="152"/>
                </a:cubicBezTo>
                <a:cubicBezTo>
                  <a:pt x="288" y="152"/>
                  <a:pt x="288" y="152"/>
                  <a:pt x="288" y="152"/>
                </a:cubicBezTo>
                <a:cubicBezTo>
                  <a:pt x="286" y="226"/>
                  <a:pt x="226" y="285"/>
                  <a:pt x="152" y="288"/>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pPr defTabSz="672341"/>
            <a:endParaRPr lang="en-US" sz="1765" dirty="0">
              <a:solidFill>
                <a:srgbClr val="00000B"/>
              </a:solidFill>
              <a:latin typeface="+mj-lt"/>
            </a:endParaRPr>
          </a:p>
        </p:txBody>
      </p:sp>
      <p:grpSp>
        <p:nvGrpSpPr>
          <p:cNvPr id="14" name="Group 70">
            <a:extLst>
              <a:ext uri="{FF2B5EF4-FFF2-40B4-BE49-F238E27FC236}">
                <a16:creationId xmlns:a16="http://schemas.microsoft.com/office/drawing/2014/main" id="{6E361A3A-696C-6940-93D9-B36023E92476}"/>
              </a:ext>
            </a:extLst>
          </p:cNvPr>
          <p:cNvGrpSpPr>
            <a:grpSpLocks noChangeAspect="1"/>
          </p:cNvGrpSpPr>
          <p:nvPr/>
        </p:nvGrpSpPr>
        <p:grpSpPr bwMode="auto">
          <a:xfrm>
            <a:off x="4937191" y="2705638"/>
            <a:ext cx="417119" cy="416291"/>
            <a:chOff x="1876" y="2761"/>
            <a:chExt cx="504" cy="503"/>
          </a:xfrm>
          <a:solidFill>
            <a:schemeClr val="bg1"/>
          </a:solidFill>
        </p:grpSpPr>
        <p:sp>
          <p:nvSpPr>
            <p:cNvPr id="15" name="Freeform 71">
              <a:extLst>
                <a:ext uri="{FF2B5EF4-FFF2-40B4-BE49-F238E27FC236}">
                  <a16:creationId xmlns:a16="http://schemas.microsoft.com/office/drawing/2014/main" id="{208439E5-149B-B54B-AE34-ECCE694F02DB}"/>
                </a:ext>
              </a:extLst>
            </p:cNvPr>
            <p:cNvSpPr>
              <a:spLocks/>
            </p:cNvSpPr>
            <p:nvPr/>
          </p:nvSpPr>
          <p:spPr bwMode="auto">
            <a:xfrm>
              <a:off x="2111" y="2771"/>
              <a:ext cx="22" cy="57"/>
            </a:xfrm>
            <a:custGeom>
              <a:avLst/>
              <a:gdLst>
                <a:gd name="T0" fmla="*/ 5 w 9"/>
                <a:gd name="T1" fmla="*/ 24 h 24"/>
                <a:gd name="T2" fmla="*/ 4 w 9"/>
                <a:gd name="T3" fmla="*/ 24 h 24"/>
                <a:gd name="T4" fmla="*/ 0 w 9"/>
                <a:gd name="T5" fmla="*/ 20 h 24"/>
                <a:gd name="T6" fmla="*/ 0 w 9"/>
                <a:gd name="T7" fmla="*/ 4 h 24"/>
                <a:gd name="T8" fmla="*/ 4 w 9"/>
                <a:gd name="T9" fmla="*/ 0 h 24"/>
                <a:gd name="T10" fmla="*/ 5 w 9"/>
                <a:gd name="T11" fmla="*/ 0 h 24"/>
                <a:gd name="T12" fmla="*/ 9 w 9"/>
                <a:gd name="T13" fmla="*/ 4 h 24"/>
                <a:gd name="T14" fmla="*/ 9 w 9"/>
                <a:gd name="T15" fmla="*/ 20 h 24"/>
                <a:gd name="T16" fmla="*/ 5 w 9"/>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4">
                  <a:moveTo>
                    <a:pt x="5" y="24"/>
                  </a:moveTo>
                  <a:cubicBezTo>
                    <a:pt x="4" y="24"/>
                    <a:pt x="4" y="24"/>
                    <a:pt x="4" y="24"/>
                  </a:cubicBezTo>
                  <a:cubicBezTo>
                    <a:pt x="1" y="24"/>
                    <a:pt x="0" y="22"/>
                    <a:pt x="0" y="20"/>
                  </a:cubicBezTo>
                  <a:cubicBezTo>
                    <a:pt x="0" y="4"/>
                    <a:pt x="0" y="4"/>
                    <a:pt x="0" y="4"/>
                  </a:cubicBezTo>
                  <a:cubicBezTo>
                    <a:pt x="0" y="2"/>
                    <a:pt x="1" y="0"/>
                    <a:pt x="4" y="0"/>
                  </a:cubicBezTo>
                  <a:cubicBezTo>
                    <a:pt x="5" y="0"/>
                    <a:pt x="5" y="0"/>
                    <a:pt x="5" y="0"/>
                  </a:cubicBezTo>
                  <a:cubicBezTo>
                    <a:pt x="7" y="0"/>
                    <a:pt x="9" y="2"/>
                    <a:pt x="9" y="4"/>
                  </a:cubicBezTo>
                  <a:cubicBezTo>
                    <a:pt x="9" y="20"/>
                    <a:pt x="9" y="20"/>
                    <a:pt x="9" y="20"/>
                  </a:cubicBezTo>
                  <a:cubicBezTo>
                    <a:pt x="9" y="22"/>
                    <a:pt x="7" y="24"/>
                    <a:pt x="5"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672341"/>
              <a:endParaRPr lang="en-US" sz="1765" dirty="0">
                <a:solidFill>
                  <a:srgbClr val="00000B"/>
                </a:solidFill>
                <a:latin typeface="+mj-lt"/>
              </a:endParaRPr>
            </a:p>
          </p:txBody>
        </p:sp>
        <p:sp>
          <p:nvSpPr>
            <p:cNvPr id="16" name="Freeform 72">
              <a:extLst>
                <a:ext uri="{FF2B5EF4-FFF2-40B4-BE49-F238E27FC236}">
                  <a16:creationId xmlns:a16="http://schemas.microsoft.com/office/drawing/2014/main" id="{123ECD7A-88F4-814F-81A2-CFE64550F8E9}"/>
                </a:ext>
              </a:extLst>
            </p:cNvPr>
            <p:cNvSpPr>
              <a:spLocks/>
            </p:cNvSpPr>
            <p:nvPr/>
          </p:nvSpPr>
          <p:spPr bwMode="auto">
            <a:xfrm>
              <a:off x="1881" y="2989"/>
              <a:ext cx="57" cy="24"/>
            </a:xfrm>
            <a:custGeom>
              <a:avLst/>
              <a:gdLst>
                <a:gd name="T0" fmla="*/ 24 w 24"/>
                <a:gd name="T1" fmla="*/ 4 h 10"/>
                <a:gd name="T2" fmla="*/ 24 w 24"/>
                <a:gd name="T3" fmla="*/ 6 h 10"/>
                <a:gd name="T4" fmla="*/ 20 w 24"/>
                <a:gd name="T5" fmla="*/ 10 h 10"/>
                <a:gd name="T6" fmla="*/ 4 w 24"/>
                <a:gd name="T7" fmla="*/ 10 h 10"/>
                <a:gd name="T8" fmla="*/ 0 w 24"/>
                <a:gd name="T9" fmla="*/ 6 h 10"/>
                <a:gd name="T10" fmla="*/ 0 w 24"/>
                <a:gd name="T11" fmla="*/ 4 h 10"/>
                <a:gd name="T12" fmla="*/ 4 w 24"/>
                <a:gd name="T13" fmla="*/ 0 h 10"/>
                <a:gd name="T14" fmla="*/ 20 w 24"/>
                <a:gd name="T15" fmla="*/ 0 h 10"/>
                <a:gd name="T16" fmla="*/ 24 w 24"/>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
                  <a:moveTo>
                    <a:pt x="24" y="4"/>
                  </a:moveTo>
                  <a:cubicBezTo>
                    <a:pt x="24" y="6"/>
                    <a:pt x="24" y="6"/>
                    <a:pt x="24" y="6"/>
                  </a:cubicBezTo>
                  <a:cubicBezTo>
                    <a:pt x="24" y="8"/>
                    <a:pt x="22" y="10"/>
                    <a:pt x="20" y="10"/>
                  </a:cubicBezTo>
                  <a:cubicBezTo>
                    <a:pt x="4" y="10"/>
                    <a:pt x="4" y="10"/>
                    <a:pt x="4" y="10"/>
                  </a:cubicBezTo>
                  <a:cubicBezTo>
                    <a:pt x="2" y="10"/>
                    <a:pt x="0" y="8"/>
                    <a:pt x="0" y="6"/>
                  </a:cubicBezTo>
                  <a:cubicBezTo>
                    <a:pt x="0" y="4"/>
                    <a:pt x="0" y="4"/>
                    <a:pt x="0" y="4"/>
                  </a:cubicBezTo>
                  <a:cubicBezTo>
                    <a:pt x="0" y="2"/>
                    <a:pt x="2" y="0"/>
                    <a:pt x="4" y="0"/>
                  </a:cubicBezTo>
                  <a:cubicBezTo>
                    <a:pt x="20" y="0"/>
                    <a:pt x="20" y="0"/>
                    <a:pt x="20" y="0"/>
                  </a:cubicBezTo>
                  <a:cubicBezTo>
                    <a:pt x="22" y="0"/>
                    <a:pt x="24" y="2"/>
                    <a:pt x="2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672341"/>
              <a:endParaRPr lang="en-US" sz="1765" dirty="0">
                <a:solidFill>
                  <a:srgbClr val="00000B"/>
                </a:solidFill>
                <a:latin typeface="+mj-lt"/>
              </a:endParaRPr>
            </a:p>
          </p:txBody>
        </p:sp>
        <p:sp>
          <p:nvSpPr>
            <p:cNvPr id="17" name="Freeform 73">
              <a:extLst>
                <a:ext uri="{FF2B5EF4-FFF2-40B4-BE49-F238E27FC236}">
                  <a16:creationId xmlns:a16="http://schemas.microsoft.com/office/drawing/2014/main" id="{6001A513-2713-494C-9EB7-D2CDD294CF3C}"/>
                </a:ext>
              </a:extLst>
            </p:cNvPr>
            <p:cNvSpPr>
              <a:spLocks/>
            </p:cNvSpPr>
            <p:nvPr/>
          </p:nvSpPr>
          <p:spPr bwMode="auto">
            <a:xfrm>
              <a:off x="2318" y="2989"/>
              <a:ext cx="57" cy="24"/>
            </a:xfrm>
            <a:custGeom>
              <a:avLst/>
              <a:gdLst>
                <a:gd name="T0" fmla="*/ 24 w 24"/>
                <a:gd name="T1" fmla="*/ 4 h 10"/>
                <a:gd name="T2" fmla="*/ 24 w 24"/>
                <a:gd name="T3" fmla="*/ 6 h 10"/>
                <a:gd name="T4" fmla="*/ 20 w 24"/>
                <a:gd name="T5" fmla="*/ 10 h 10"/>
                <a:gd name="T6" fmla="*/ 4 w 24"/>
                <a:gd name="T7" fmla="*/ 10 h 10"/>
                <a:gd name="T8" fmla="*/ 0 w 24"/>
                <a:gd name="T9" fmla="*/ 6 h 10"/>
                <a:gd name="T10" fmla="*/ 0 w 24"/>
                <a:gd name="T11" fmla="*/ 4 h 10"/>
                <a:gd name="T12" fmla="*/ 4 w 24"/>
                <a:gd name="T13" fmla="*/ 0 h 10"/>
                <a:gd name="T14" fmla="*/ 20 w 24"/>
                <a:gd name="T15" fmla="*/ 0 h 10"/>
                <a:gd name="T16" fmla="*/ 24 w 24"/>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
                  <a:moveTo>
                    <a:pt x="24" y="4"/>
                  </a:moveTo>
                  <a:cubicBezTo>
                    <a:pt x="24" y="6"/>
                    <a:pt x="24" y="6"/>
                    <a:pt x="24" y="6"/>
                  </a:cubicBezTo>
                  <a:cubicBezTo>
                    <a:pt x="24" y="8"/>
                    <a:pt x="22" y="10"/>
                    <a:pt x="20" y="10"/>
                  </a:cubicBezTo>
                  <a:cubicBezTo>
                    <a:pt x="4" y="10"/>
                    <a:pt x="4" y="10"/>
                    <a:pt x="4" y="10"/>
                  </a:cubicBezTo>
                  <a:cubicBezTo>
                    <a:pt x="2" y="10"/>
                    <a:pt x="0" y="8"/>
                    <a:pt x="0" y="6"/>
                  </a:cubicBezTo>
                  <a:cubicBezTo>
                    <a:pt x="0" y="4"/>
                    <a:pt x="0" y="4"/>
                    <a:pt x="0" y="4"/>
                  </a:cubicBezTo>
                  <a:cubicBezTo>
                    <a:pt x="0" y="2"/>
                    <a:pt x="2" y="0"/>
                    <a:pt x="4" y="0"/>
                  </a:cubicBezTo>
                  <a:cubicBezTo>
                    <a:pt x="20" y="0"/>
                    <a:pt x="20" y="0"/>
                    <a:pt x="20" y="0"/>
                  </a:cubicBezTo>
                  <a:cubicBezTo>
                    <a:pt x="22" y="0"/>
                    <a:pt x="24" y="2"/>
                    <a:pt x="2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672341"/>
              <a:endParaRPr lang="en-US" sz="1765" dirty="0">
                <a:solidFill>
                  <a:srgbClr val="00000B"/>
                </a:solidFill>
                <a:latin typeface="+mj-lt"/>
              </a:endParaRPr>
            </a:p>
          </p:txBody>
        </p:sp>
        <p:sp>
          <p:nvSpPr>
            <p:cNvPr id="18" name="Freeform 74">
              <a:extLst>
                <a:ext uri="{FF2B5EF4-FFF2-40B4-BE49-F238E27FC236}">
                  <a16:creationId xmlns:a16="http://schemas.microsoft.com/office/drawing/2014/main" id="{7B7EF856-AFB3-BA48-8839-F5255A994C31}"/>
                </a:ext>
              </a:extLst>
            </p:cNvPr>
            <p:cNvSpPr>
              <a:spLocks/>
            </p:cNvSpPr>
            <p:nvPr/>
          </p:nvSpPr>
          <p:spPr bwMode="auto">
            <a:xfrm>
              <a:off x="2262" y="2843"/>
              <a:ext cx="51" cy="50"/>
            </a:xfrm>
            <a:custGeom>
              <a:avLst/>
              <a:gdLst>
                <a:gd name="T0" fmla="*/ 18 w 21"/>
                <a:gd name="T1" fmla="*/ 1 h 21"/>
                <a:gd name="T2" fmla="*/ 19 w 21"/>
                <a:gd name="T3" fmla="*/ 2 h 21"/>
                <a:gd name="T4" fmla="*/ 19 w 21"/>
                <a:gd name="T5" fmla="*/ 8 h 21"/>
                <a:gd name="T6" fmla="*/ 8 w 21"/>
                <a:gd name="T7" fmla="*/ 19 h 21"/>
                <a:gd name="T8" fmla="*/ 2 w 21"/>
                <a:gd name="T9" fmla="*/ 19 h 21"/>
                <a:gd name="T10" fmla="*/ 1 w 21"/>
                <a:gd name="T11" fmla="*/ 18 h 21"/>
                <a:gd name="T12" fmla="*/ 1 w 21"/>
                <a:gd name="T13" fmla="*/ 12 h 21"/>
                <a:gd name="T14" fmla="*/ 13 w 21"/>
                <a:gd name="T15" fmla="*/ 1 h 21"/>
                <a:gd name="T16" fmla="*/ 18 w 21"/>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8" y="1"/>
                  </a:moveTo>
                  <a:cubicBezTo>
                    <a:pt x="19" y="2"/>
                    <a:pt x="19" y="2"/>
                    <a:pt x="19" y="2"/>
                  </a:cubicBezTo>
                  <a:cubicBezTo>
                    <a:pt x="21" y="4"/>
                    <a:pt x="21" y="6"/>
                    <a:pt x="19" y="8"/>
                  </a:cubicBezTo>
                  <a:cubicBezTo>
                    <a:pt x="8" y="19"/>
                    <a:pt x="8" y="19"/>
                    <a:pt x="8" y="19"/>
                  </a:cubicBezTo>
                  <a:cubicBezTo>
                    <a:pt x="6" y="21"/>
                    <a:pt x="4" y="21"/>
                    <a:pt x="2" y="19"/>
                  </a:cubicBezTo>
                  <a:cubicBezTo>
                    <a:pt x="1" y="18"/>
                    <a:pt x="1" y="18"/>
                    <a:pt x="1" y="18"/>
                  </a:cubicBezTo>
                  <a:cubicBezTo>
                    <a:pt x="0" y="17"/>
                    <a:pt x="0" y="14"/>
                    <a:pt x="1" y="12"/>
                  </a:cubicBezTo>
                  <a:cubicBezTo>
                    <a:pt x="13" y="1"/>
                    <a:pt x="13" y="1"/>
                    <a:pt x="13" y="1"/>
                  </a:cubicBezTo>
                  <a:cubicBezTo>
                    <a:pt x="14" y="0"/>
                    <a:pt x="17" y="0"/>
                    <a:pt x="18"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672341"/>
              <a:endParaRPr lang="en-US" sz="1765" dirty="0">
                <a:solidFill>
                  <a:srgbClr val="00000B"/>
                </a:solidFill>
                <a:latin typeface="+mj-lt"/>
              </a:endParaRPr>
            </a:p>
          </p:txBody>
        </p:sp>
        <p:sp>
          <p:nvSpPr>
            <p:cNvPr id="19" name="Freeform 75">
              <a:extLst>
                <a:ext uri="{FF2B5EF4-FFF2-40B4-BE49-F238E27FC236}">
                  <a16:creationId xmlns:a16="http://schemas.microsoft.com/office/drawing/2014/main" id="{CD464170-640E-0843-ACCE-FCDDEE2A8A80}"/>
                </a:ext>
              </a:extLst>
            </p:cNvPr>
            <p:cNvSpPr>
              <a:spLocks/>
            </p:cNvSpPr>
            <p:nvPr/>
          </p:nvSpPr>
          <p:spPr bwMode="auto">
            <a:xfrm>
              <a:off x="1941" y="2843"/>
              <a:ext cx="50" cy="50"/>
            </a:xfrm>
            <a:custGeom>
              <a:avLst/>
              <a:gdLst>
                <a:gd name="T0" fmla="*/ 19 w 21"/>
                <a:gd name="T1" fmla="*/ 18 h 21"/>
                <a:gd name="T2" fmla="*/ 18 w 21"/>
                <a:gd name="T3" fmla="*/ 19 h 21"/>
                <a:gd name="T4" fmla="*/ 12 w 21"/>
                <a:gd name="T5" fmla="*/ 19 h 21"/>
                <a:gd name="T6" fmla="*/ 1 w 21"/>
                <a:gd name="T7" fmla="*/ 8 h 21"/>
                <a:gd name="T8" fmla="*/ 1 w 21"/>
                <a:gd name="T9" fmla="*/ 2 h 21"/>
                <a:gd name="T10" fmla="*/ 2 w 21"/>
                <a:gd name="T11" fmla="*/ 1 h 21"/>
                <a:gd name="T12" fmla="*/ 8 w 21"/>
                <a:gd name="T13" fmla="*/ 1 h 21"/>
                <a:gd name="T14" fmla="*/ 19 w 21"/>
                <a:gd name="T15" fmla="*/ 12 h 21"/>
                <a:gd name="T16" fmla="*/ 19 w 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9" y="18"/>
                  </a:moveTo>
                  <a:cubicBezTo>
                    <a:pt x="18" y="19"/>
                    <a:pt x="18" y="19"/>
                    <a:pt x="18" y="19"/>
                  </a:cubicBezTo>
                  <a:cubicBezTo>
                    <a:pt x="17" y="21"/>
                    <a:pt x="14" y="21"/>
                    <a:pt x="12" y="19"/>
                  </a:cubicBezTo>
                  <a:cubicBezTo>
                    <a:pt x="1" y="8"/>
                    <a:pt x="1" y="8"/>
                    <a:pt x="1" y="8"/>
                  </a:cubicBezTo>
                  <a:cubicBezTo>
                    <a:pt x="0" y="6"/>
                    <a:pt x="0" y="4"/>
                    <a:pt x="1" y="2"/>
                  </a:cubicBezTo>
                  <a:cubicBezTo>
                    <a:pt x="2" y="1"/>
                    <a:pt x="2" y="1"/>
                    <a:pt x="2" y="1"/>
                  </a:cubicBezTo>
                  <a:cubicBezTo>
                    <a:pt x="4" y="0"/>
                    <a:pt x="6" y="0"/>
                    <a:pt x="8" y="1"/>
                  </a:cubicBezTo>
                  <a:cubicBezTo>
                    <a:pt x="19" y="12"/>
                    <a:pt x="19" y="12"/>
                    <a:pt x="19" y="12"/>
                  </a:cubicBezTo>
                  <a:cubicBezTo>
                    <a:pt x="21" y="14"/>
                    <a:pt x="21" y="17"/>
                    <a:pt x="19"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672341"/>
              <a:endParaRPr lang="en-US" sz="1765" dirty="0">
                <a:solidFill>
                  <a:srgbClr val="00000B"/>
                </a:solidFill>
                <a:latin typeface="+mj-lt"/>
              </a:endParaRPr>
            </a:p>
          </p:txBody>
        </p:sp>
        <p:sp>
          <p:nvSpPr>
            <p:cNvPr id="20" name="Freeform 76">
              <a:extLst>
                <a:ext uri="{FF2B5EF4-FFF2-40B4-BE49-F238E27FC236}">
                  <a16:creationId xmlns:a16="http://schemas.microsoft.com/office/drawing/2014/main" id="{56BDA94F-9934-6D48-BB85-109FE28D9EDF}"/>
                </a:ext>
              </a:extLst>
            </p:cNvPr>
            <p:cNvSpPr>
              <a:spLocks/>
            </p:cNvSpPr>
            <p:nvPr/>
          </p:nvSpPr>
          <p:spPr bwMode="auto">
            <a:xfrm>
              <a:off x="2054" y="2915"/>
              <a:ext cx="117" cy="177"/>
            </a:xfrm>
            <a:custGeom>
              <a:avLst/>
              <a:gdLst>
                <a:gd name="T0" fmla="*/ 46 w 49"/>
                <a:gd name="T1" fmla="*/ 55 h 74"/>
                <a:gd name="T2" fmla="*/ 44 w 49"/>
                <a:gd name="T3" fmla="*/ 52 h 74"/>
                <a:gd name="T4" fmla="*/ 0 w 49"/>
                <a:gd name="T5" fmla="*/ 0 h 74"/>
                <a:gd name="T6" fmla="*/ 24 w 49"/>
                <a:gd name="T7" fmla="*/ 63 h 74"/>
                <a:gd name="T8" fmla="*/ 25 w 49"/>
                <a:gd name="T9" fmla="*/ 66 h 74"/>
                <a:gd name="T10" fmla="*/ 42 w 49"/>
                <a:gd name="T11" fmla="*/ 71 h 74"/>
                <a:gd name="T12" fmla="*/ 46 w 49"/>
                <a:gd name="T13" fmla="*/ 55 h 74"/>
              </a:gdLst>
              <a:ahLst/>
              <a:cxnLst>
                <a:cxn ang="0">
                  <a:pos x="T0" y="T1"/>
                </a:cxn>
                <a:cxn ang="0">
                  <a:pos x="T2" y="T3"/>
                </a:cxn>
                <a:cxn ang="0">
                  <a:pos x="T4" y="T5"/>
                </a:cxn>
                <a:cxn ang="0">
                  <a:pos x="T6" y="T7"/>
                </a:cxn>
                <a:cxn ang="0">
                  <a:pos x="T8" y="T9"/>
                </a:cxn>
                <a:cxn ang="0">
                  <a:pos x="T10" y="T11"/>
                </a:cxn>
                <a:cxn ang="0">
                  <a:pos x="T12" y="T13"/>
                </a:cxn>
              </a:cxnLst>
              <a:rect l="0" t="0" r="r" b="b"/>
              <a:pathLst>
                <a:path w="49" h="74">
                  <a:moveTo>
                    <a:pt x="46" y="55"/>
                  </a:moveTo>
                  <a:cubicBezTo>
                    <a:pt x="45" y="54"/>
                    <a:pt x="45" y="53"/>
                    <a:pt x="44" y="52"/>
                  </a:cubicBezTo>
                  <a:cubicBezTo>
                    <a:pt x="0" y="0"/>
                    <a:pt x="0" y="0"/>
                    <a:pt x="0" y="0"/>
                  </a:cubicBezTo>
                  <a:cubicBezTo>
                    <a:pt x="24" y="63"/>
                    <a:pt x="24" y="63"/>
                    <a:pt x="24" y="63"/>
                  </a:cubicBezTo>
                  <a:cubicBezTo>
                    <a:pt x="24" y="64"/>
                    <a:pt x="25" y="65"/>
                    <a:pt x="25" y="66"/>
                  </a:cubicBezTo>
                  <a:cubicBezTo>
                    <a:pt x="29" y="72"/>
                    <a:pt x="36" y="74"/>
                    <a:pt x="42" y="71"/>
                  </a:cubicBezTo>
                  <a:cubicBezTo>
                    <a:pt x="47" y="67"/>
                    <a:pt x="49" y="60"/>
                    <a:pt x="46"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672341"/>
              <a:endParaRPr lang="en-US" sz="1765" dirty="0">
                <a:solidFill>
                  <a:srgbClr val="00000B"/>
                </a:solidFill>
                <a:latin typeface="+mj-lt"/>
              </a:endParaRPr>
            </a:p>
          </p:txBody>
        </p:sp>
        <p:sp>
          <p:nvSpPr>
            <p:cNvPr id="21" name="Freeform 77">
              <a:extLst>
                <a:ext uri="{FF2B5EF4-FFF2-40B4-BE49-F238E27FC236}">
                  <a16:creationId xmlns:a16="http://schemas.microsoft.com/office/drawing/2014/main" id="{87C72986-A734-7249-A72D-4D3DE272DAAE}"/>
                </a:ext>
              </a:extLst>
            </p:cNvPr>
            <p:cNvSpPr>
              <a:spLocks noEditPoints="1"/>
            </p:cNvSpPr>
            <p:nvPr/>
          </p:nvSpPr>
          <p:spPr bwMode="auto">
            <a:xfrm>
              <a:off x="1876" y="2761"/>
              <a:ext cx="504" cy="503"/>
            </a:xfrm>
            <a:custGeom>
              <a:avLst/>
              <a:gdLst>
                <a:gd name="T0" fmla="*/ 105 w 210"/>
                <a:gd name="T1" fmla="*/ 0 h 210"/>
                <a:gd name="T2" fmla="*/ 0 w 210"/>
                <a:gd name="T3" fmla="*/ 105 h 210"/>
                <a:gd name="T4" fmla="*/ 105 w 210"/>
                <a:gd name="T5" fmla="*/ 210 h 210"/>
                <a:gd name="T6" fmla="*/ 210 w 210"/>
                <a:gd name="T7" fmla="*/ 105 h 210"/>
                <a:gd name="T8" fmla="*/ 105 w 210"/>
                <a:gd name="T9" fmla="*/ 0 h 210"/>
                <a:gd name="T10" fmla="*/ 105 w 210"/>
                <a:gd name="T11" fmla="*/ 201 h 210"/>
                <a:gd name="T12" fmla="*/ 9 w 210"/>
                <a:gd name="T13" fmla="*/ 105 h 210"/>
                <a:gd name="T14" fmla="*/ 105 w 210"/>
                <a:gd name="T15" fmla="*/ 9 h 210"/>
                <a:gd name="T16" fmla="*/ 200 w 210"/>
                <a:gd name="T17" fmla="*/ 105 h 210"/>
                <a:gd name="T18" fmla="*/ 105 w 210"/>
                <a:gd name="T19" fmla="*/ 20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201"/>
                  </a:moveTo>
                  <a:cubicBezTo>
                    <a:pt x="52" y="201"/>
                    <a:pt x="9" y="158"/>
                    <a:pt x="9" y="105"/>
                  </a:cubicBezTo>
                  <a:cubicBezTo>
                    <a:pt x="9" y="52"/>
                    <a:pt x="52" y="9"/>
                    <a:pt x="105" y="9"/>
                  </a:cubicBezTo>
                  <a:cubicBezTo>
                    <a:pt x="158" y="9"/>
                    <a:pt x="200" y="52"/>
                    <a:pt x="200" y="105"/>
                  </a:cubicBezTo>
                  <a:cubicBezTo>
                    <a:pt x="200" y="158"/>
                    <a:pt x="158" y="201"/>
                    <a:pt x="105" y="2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672341"/>
              <a:endParaRPr lang="en-US" sz="1765" dirty="0">
                <a:solidFill>
                  <a:srgbClr val="00000B"/>
                </a:solidFill>
                <a:latin typeface="+mj-lt"/>
              </a:endParaRPr>
            </a:p>
          </p:txBody>
        </p:sp>
      </p:grpSp>
      <p:sp>
        <p:nvSpPr>
          <p:cNvPr id="22" name="Freeform 99">
            <a:extLst>
              <a:ext uri="{FF2B5EF4-FFF2-40B4-BE49-F238E27FC236}">
                <a16:creationId xmlns:a16="http://schemas.microsoft.com/office/drawing/2014/main" id="{BA8D295D-E43F-9C41-BA8E-EDEEC40B1AA2}"/>
              </a:ext>
            </a:extLst>
          </p:cNvPr>
          <p:cNvSpPr>
            <a:spLocks noChangeAspect="1" noEditPoints="1"/>
          </p:cNvSpPr>
          <p:nvPr/>
        </p:nvSpPr>
        <p:spPr bwMode="gray">
          <a:xfrm>
            <a:off x="6365108" y="2723010"/>
            <a:ext cx="273394" cy="348578"/>
          </a:xfrm>
          <a:custGeom>
            <a:avLst/>
            <a:gdLst>
              <a:gd name="T0" fmla="*/ 814 w 884"/>
              <a:gd name="T1" fmla="*/ 463 h 1110"/>
              <a:gd name="T2" fmla="*/ 797 w 884"/>
              <a:gd name="T3" fmla="*/ 463 h 1110"/>
              <a:gd name="T4" fmla="*/ 797 w 884"/>
              <a:gd name="T5" fmla="*/ 416 h 1110"/>
              <a:gd name="T6" fmla="*/ 780 w 884"/>
              <a:gd name="T7" fmla="*/ 399 h 1110"/>
              <a:gd name="T8" fmla="*/ 762 w 884"/>
              <a:gd name="T9" fmla="*/ 399 h 1110"/>
              <a:gd name="T10" fmla="*/ 762 w 884"/>
              <a:gd name="T11" fmla="*/ 313 h 1110"/>
              <a:gd name="T12" fmla="*/ 450 w 884"/>
              <a:gd name="T13" fmla="*/ 0 h 1110"/>
              <a:gd name="T14" fmla="*/ 138 w 884"/>
              <a:gd name="T15" fmla="*/ 313 h 1110"/>
              <a:gd name="T16" fmla="*/ 138 w 884"/>
              <a:gd name="T17" fmla="*/ 463 h 1110"/>
              <a:gd name="T18" fmla="*/ 69 w 884"/>
              <a:gd name="T19" fmla="*/ 463 h 1110"/>
              <a:gd name="T20" fmla="*/ 0 w 884"/>
              <a:gd name="T21" fmla="*/ 532 h 1110"/>
              <a:gd name="T22" fmla="*/ 0 w 884"/>
              <a:gd name="T23" fmla="*/ 1040 h 1110"/>
              <a:gd name="T24" fmla="*/ 69 w 884"/>
              <a:gd name="T25" fmla="*/ 1110 h 1110"/>
              <a:gd name="T26" fmla="*/ 814 w 884"/>
              <a:gd name="T27" fmla="*/ 1110 h 1110"/>
              <a:gd name="T28" fmla="*/ 884 w 884"/>
              <a:gd name="T29" fmla="*/ 1040 h 1110"/>
              <a:gd name="T30" fmla="*/ 884 w 884"/>
              <a:gd name="T31" fmla="*/ 532 h 1110"/>
              <a:gd name="T32" fmla="*/ 814 w 884"/>
              <a:gd name="T33" fmla="*/ 463 h 1110"/>
              <a:gd name="T34" fmla="*/ 531 w 884"/>
              <a:gd name="T35" fmla="*/ 895 h 1110"/>
              <a:gd name="T36" fmla="*/ 341 w 884"/>
              <a:gd name="T37" fmla="*/ 895 h 1110"/>
              <a:gd name="T38" fmla="*/ 331 w 884"/>
              <a:gd name="T39" fmla="*/ 885 h 1110"/>
              <a:gd name="T40" fmla="*/ 344 w 884"/>
              <a:gd name="T41" fmla="*/ 786 h 1110"/>
              <a:gd name="T42" fmla="*/ 354 w 884"/>
              <a:gd name="T43" fmla="*/ 776 h 1110"/>
              <a:gd name="T44" fmla="*/ 371 w 884"/>
              <a:gd name="T45" fmla="*/ 776 h 1110"/>
              <a:gd name="T46" fmla="*/ 369 w 884"/>
              <a:gd name="T47" fmla="*/ 763 h 1110"/>
              <a:gd name="T48" fmla="*/ 436 w 884"/>
              <a:gd name="T49" fmla="*/ 696 h 1110"/>
              <a:gd name="T50" fmla="*/ 502 w 884"/>
              <a:gd name="T51" fmla="*/ 763 h 1110"/>
              <a:gd name="T52" fmla="*/ 501 w 884"/>
              <a:gd name="T53" fmla="*/ 776 h 1110"/>
              <a:gd name="T54" fmla="*/ 517 w 884"/>
              <a:gd name="T55" fmla="*/ 776 h 1110"/>
              <a:gd name="T56" fmla="*/ 527 w 884"/>
              <a:gd name="T57" fmla="*/ 786 h 1110"/>
              <a:gd name="T58" fmla="*/ 541 w 884"/>
              <a:gd name="T59" fmla="*/ 885 h 1110"/>
              <a:gd name="T60" fmla="*/ 531 w 884"/>
              <a:gd name="T61" fmla="*/ 895 h 1110"/>
              <a:gd name="T62" fmla="*/ 641 w 884"/>
              <a:gd name="T63" fmla="*/ 399 h 1110"/>
              <a:gd name="T64" fmla="*/ 624 w 884"/>
              <a:gd name="T65" fmla="*/ 399 h 1110"/>
              <a:gd name="T66" fmla="*/ 606 w 884"/>
              <a:gd name="T67" fmla="*/ 416 h 1110"/>
              <a:gd name="T68" fmla="*/ 606 w 884"/>
              <a:gd name="T69" fmla="*/ 463 h 1110"/>
              <a:gd name="T70" fmla="*/ 260 w 884"/>
              <a:gd name="T71" fmla="*/ 463 h 1110"/>
              <a:gd name="T72" fmla="*/ 260 w 884"/>
              <a:gd name="T73" fmla="*/ 313 h 1110"/>
              <a:gd name="T74" fmla="*/ 450 w 884"/>
              <a:gd name="T75" fmla="*/ 122 h 1110"/>
              <a:gd name="T76" fmla="*/ 641 w 884"/>
              <a:gd name="T77" fmla="*/ 313 h 1110"/>
              <a:gd name="T78" fmla="*/ 641 w 884"/>
              <a:gd name="T79" fmla="*/ 399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4" h="1110">
                <a:moveTo>
                  <a:pt x="814" y="463"/>
                </a:moveTo>
                <a:cubicBezTo>
                  <a:pt x="797" y="463"/>
                  <a:pt x="797" y="463"/>
                  <a:pt x="797" y="463"/>
                </a:cubicBezTo>
                <a:cubicBezTo>
                  <a:pt x="797" y="416"/>
                  <a:pt x="797" y="416"/>
                  <a:pt x="797" y="416"/>
                </a:cubicBezTo>
                <a:cubicBezTo>
                  <a:pt x="797" y="407"/>
                  <a:pt x="789" y="399"/>
                  <a:pt x="780" y="399"/>
                </a:cubicBezTo>
                <a:cubicBezTo>
                  <a:pt x="762" y="399"/>
                  <a:pt x="762" y="399"/>
                  <a:pt x="762" y="399"/>
                </a:cubicBezTo>
                <a:cubicBezTo>
                  <a:pt x="762" y="313"/>
                  <a:pt x="762" y="313"/>
                  <a:pt x="762" y="313"/>
                </a:cubicBezTo>
                <a:cubicBezTo>
                  <a:pt x="762" y="140"/>
                  <a:pt x="623" y="0"/>
                  <a:pt x="450" y="0"/>
                </a:cubicBezTo>
                <a:cubicBezTo>
                  <a:pt x="278" y="0"/>
                  <a:pt x="138" y="140"/>
                  <a:pt x="138" y="313"/>
                </a:cubicBezTo>
                <a:cubicBezTo>
                  <a:pt x="138" y="463"/>
                  <a:pt x="138" y="463"/>
                  <a:pt x="138" y="463"/>
                </a:cubicBezTo>
                <a:cubicBezTo>
                  <a:pt x="69" y="463"/>
                  <a:pt x="69" y="463"/>
                  <a:pt x="69" y="463"/>
                </a:cubicBezTo>
                <a:cubicBezTo>
                  <a:pt x="31" y="463"/>
                  <a:pt x="0" y="494"/>
                  <a:pt x="0" y="532"/>
                </a:cubicBezTo>
                <a:cubicBezTo>
                  <a:pt x="0" y="1040"/>
                  <a:pt x="0" y="1040"/>
                  <a:pt x="0" y="1040"/>
                </a:cubicBezTo>
                <a:cubicBezTo>
                  <a:pt x="0" y="1079"/>
                  <a:pt x="31" y="1110"/>
                  <a:pt x="69" y="1110"/>
                </a:cubicBezTo>
                <a:cubicBezTo>
                  <a:pt x="814" y="1110"/>
                  <a:pt x="814" y="1110"/>
                  <a:pt x="814" y="1110"/>
                </a:cubicBezTo>
                <a:cubicBezTo>
                  <a:pt x="853" y="1110"/>
                  <a:pt x="884" y="1079"/>
                  <a:pt x="884" y="1040"/>
                </a:cubicBezTo>
                <a:cubicBezTo>
                  <a:pt x="884" y="532"/>
                  <a:pt x="884" y="532"/>
                  <a:pt x="884" y="532"/>
                </a:cubicBezTo>
                <a:cubicBezTo>
                  <a:pt x="884" y="494"/>
                  <a:pt x="853" y="463"/>
                  <a:pt x="814" y="463"/>
                </a:cubicBezTo>
                <a:close/>
                <a:moveTo>
                  <a:pt x="531" y="895"/>
                </a:moveTo>
                <a:cubicBezTo>
                  <a:pt x="341" y="895"/>
                  <a:pt x="341" y="895"/>
                  <a:pt x="341" y="895"/>
                </a:cubicBezTo>
                <a:cubicBezTo>
                  <a:pt x="335" y="895"/>
                  <a:pt x="331" y="890"/>
                  <a:pt x="331" y="885"/>
                </a:cubicBezTo>
                <a:cubicBezTo>
                  <a:pt x="344" y="786"/>
                  <a:pt x="344" y="786"/>
                  <a:pt x="344" y="786"/>
                </a:cubicBezTo>
                <a:cubicBezTo>
                  <a:pt x="344" y="780"/>
                  <a:pt x="349" y="776"/>
                  <a:pt x="354" y="776"/>
                </a:cubicBezTo>
                <a:cubicBezTo>
                  <a:pt x="371" y="776"/>
                  <a:pt x="371" y="776"/>
                  <a:pt x="371" y="776"/>
                </a:cubicBezTo>
                <a:cubicBezTo>
                  <a:pt x="370" y="771"/>
                  <a:pt x="369" y="767"/>
                  <a:pt x="369" y="763"/>
                </a:cubicBezTo>
                <a:cubicBezTo>
                  <a:pt x="369" y="726"/>
                  <a:pt x="399" y="696"/>
                  <a:pt x="436" y="696"/>
                </a:cubicBezTo>
                <a:cubicBezTo>
                  <a:pt x="472" y="696"/>
                  <a:pt x="502" y="726"/>
                  <a:pt x="502" y="763"/>
                </a:cubicBezTo>
                <a:cubicBezTo>
                  <a:pt x="502" y="767"/>
                  <a:pt x="502" y="771"/>
                  <a:pt x="501" y="776"/>
                </a:cubicBezTo>
                <a:cubicBezTo>
                  <a:pt x="517" y="776"/>
                  <a:pt x="517" y="776"/>
                  <a:pt x="517" y="776"/>
                </a:cubicBezTo>
                <a:cubicBezTo>
                  <a:pt x="523" y="776"/>
                  <a:pt x="527" y="780"/>
                  <a:pt x="527" y="786"/>
                </a:cubicBezTo>
                <a:cubicBezTo>
                  <a:pt x="541" y="885"/>
                  <a:pt x="541" y="885"/>
                  <a:pt x="541" y="885"/>
                </a:cubicBezTo>
                <a:cubicBezTo>
                  <a:pt x="541" y="890"/>
                  <a:pt x="536" y="895"/>
                  <a:pt x="531" y="895"/>
                </a:cubicBezTo>
                <a:close/>
                <a:moveTo>
                  <a:pt x="641" y="399"/>
                </a:moveTo>
                <a:cubicBezTo>
                  <a:pt x="624" y="399"/>
                  <a:pt x="624" y="399"/>
                  <a:pt x="624" y="399"/>
                </a:cubicBezTo>
                <a:cubicBezTo>
                  <a:pt x="614" y="399"/>
                  <a:pt x="606" y="407"/>
                  <a:pt x="606" y="416"/>
                </a:cubicBezTo>
                <a:cubicBezTo>
                  <a:pt x="606" y="463"/>
                  <a:pt x="606" y="463"/>
                  <a:pt x="606" y="463"/>
                </a:cubicBezTo>
                <a:cubicBezTo>
                  <a:pt x="260" y="463"/>
                  <a:pt x="260" y="463"/>
                  <a:pt x="260" y="463"/>
                </a:cubicBezTo>
                <a:cubicBezTo>
                  <a:pt x="260" y="313"/>
                  <a:pt x="260" y="313"/>
                  <a:pt x="260" y="313"/>
                </a:cubicBezTo>
                <a:cubicBezTo>
                  <a:pt x="260" y="207"/>
                  <a:pt x="345" y="122"/>
                  <a:pt x="450" y="122"/>
                </a:cubicBezTo>
                <a:cubicBezTo>
                  <a:pt x="556" y="122"/>
                  <a:pt x="641" y="207"/>
                  <a:pt x="641" y="313"/>
                </a:cubicBezTo>
                <a:lnTo>
                  <a:pt x="641" y="399"/>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defTabSz="672341"/>
            <a:endParaRPr lang="en-US" sz="1765" dirty="0">
              <a:solidFill>
                <a:prstClr val="black"/>
              </a:solidFill>
              <a:latin typeface="+mj-lt"/>
            </a:endParaRPr>
          </a:p>
        </p:txBody>
      </p:sp>
      <p:sp>
        <p:nvSpPr>
          <p:cNvPr id="23" name="TextBox 22">
            <a:extLst>
              <a:ext uri="{FF2B5EF4-FFF2-40B4-BE49-F238E27FC236}">
                <a16:creationId xmlns:a16="http://schemas.microsoft.com/office/drawing/2014/main" id="{D92264A7-AFBA-C145-857B-5FDC78F123AF}"/>
              </a:ext>
            </a:extLst>
          </p:cNvPr>
          <p:cNvSpPr txBox="1"/>
          <p:nvPr/>
        </p:nvSpPr>
        <p:spPr>
          <a:xfrm>
            <a:off x="578382" y="3177442"/>
            <a:ext cx="1332628"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Intelligent Routing</a:t>
            </a:r>
          </a:p>
        </p:txBody>
      </p:sp>
      <p:sp>
        <p:nvSpPr>
          <p:cNvPr id="24" name="TextBox 23">
            <a:extLst>
              <a:ext uri="{FF2B5EF4-FFF2-40B4-BE49-F238E27FC236}">
                <a16:creationId xmlns:a16="http://schemas.microsoft.com/office/drawing/2014/main" id="{CB56A955-813F-3148-825D-67623616E78A}"/>
              </a:ext>
            </a:extLst>
          </p:cNvPr>
          <p:cNvSpPr txBox="1"/>
          <p:nvPr/>
        </p:nvSpPr>
        <p:spPr>
          <a:xfrm>
            <a:off x="1896152" y="3177442"/>
            <a:ext cx="1444661" cy="258404"/>
          </a:xfrm>
          <a:prstGeom prst="rect">
            <a:avLst/>
          </a:prstGeom>
          <a:noFill/>
        </p:spPr>
        <p:txBody>
          <a:bodyPr wrap="square" rtlCol="0">
            <a:spAutoFit/>
          </a:bodyPr>
          <a:lstStyle/>
          <a:p>
            <a:pPr defTabSz="672341"/>
            <a:r>
              <a:rPr lang="en-US" sz="1079" dirty="0">
                <a:solidFill>
                  <a:prstClr val="white"/>
                </a:solidFill>
                <a:latin typeface="+mj-lt"/>
                <a:cs typeface="Arial" panose="020B0604020202020204" pitchFamily="34" charset="0"/>
              </a:rPr>
              <a:t>Network Reliability</a:t>
            </a:r>
          </a:p>
        </p:txBody>
      </p:sp>
      <p:sp>
        <p:nvSpPr>
          <p:cNvPr id="25" name="TextBox 24">
            <a:extLst>
              <a:ext uri="{FF2B5EF4-FFF2-40B4-BE49-F238E27FC236}">
                <a16:creationId xmlns:a16="http://schemas.microsoft.com/office/drawing/2014/main" id="{54703EDE-24C2-B142-839A-3BE418BB5DF3}"/>
              </a:ext>
            </a:extLst>
          </p:cNvPr>
          <p:cNvSpPr txBox="1"/>
          <p:nvPr/>
        </p:nvSpPr>
        <p:spPr>
          <a:xfrm>
            <a:off x="4350137" y="3177442"/>
            <a:ext cx="1591226" cy="258404"/>
          </a:xfrm>
          <a:prstGeom prst="rect">
            <a:avLst/>
          </a:prstGeom>
          <a:noFill/>
        </p:spPr>
        <p:txBody>
          <a:bodyPr wrap="square" rtlCol="0">
            <a:spAutoFit/>
          </a:bodyPr>
          <a:lstStyle/>
          <a:p>
            <a:pPr defTabSz="672341"/>
            <a:r>
              <a:rPr lang="en-US" sz="1079" dirty="0">
                <a:solidFill>
                  <a:prstClr val="white"/>
                </a:solidFill>
                <a:latin typeface="+mj-lt"/>
                <a:cs typeface="Arial" panose="020B0604020202020204" pitchFamily="34" charset="0"/>
              </a:rPr>
              <a:t>Network Optimization</a:t>
            </a:r>
          </a:p>
        </p:txBody>
      </p:sp>
      <p:sp>
        <p:nvSpPr>
          <p:cNvPr id="26" name="TextBox 25">
            <a:extLst>
              <a:ext uri="{FF2B5EF4-FFF2-40B4-BE49-F238E27FC236}">
                <a16:creationId xmlns:a16="http://schemas.microsoft.com/office/drawing/2014/main" id="{636F7B4B-D965-3A49-9F38-8F0719844271}"/>
              </a:ext>
            </a:extLst>
          </p:cNvPr>
          <p:cNvSpPr txBox="1"/>
          <p:nvPr/>
        </p:nvSpPr>
        <p:spPr>
          <a:xfrm>
            <a:off x="6060155" y="3177442"/>
            <a:ext cx="883301"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Encryption</a:t>
            </a:r>
          </a:p>
        </p:txBody>
      </p:sp>
      <p:pic>
        <p:nvPicPr>
          <p:cNvPr id="27" name="Picture 26">
            <a:extLst>
              <a:ext uri="{FF2B5EF4-FFF2-40B4-BE49-F238E27FC236}">
                <a16:creationId xmlns:a16="http://schemas.microsoft.com/office/drawing/2014/main" id="{F68B6479-F486-6145-9C19-7F095A673367}"/>
              </a:ext>
            </a:extLst>
          </p:cNvPr>
          <p:cNvPicPr>
            <a:picLocks noChangeAspect="1"/>
          </p:cNvPicPr>
          <p:nvPr/>
        </p:nvPicPr>
        <p:blipFill>
          <a:blip r:embed="rId4"/>
          <a:stretch>
            <a:fillRect/>
          </a:stretch>
        </p:blipFill>
        <p:spPr>
          <a:xfrm>
            <a:off x="983263" y="1934234"/>
            <a:ext cx="524356" cy="393267"/>
          </a:xfrm>
          <a:prstGeom prst="rect">
            <a:avLst/>
          </a:prstGeom>
        </p:spPr>
      </p:pic>
      <p:pic>
        <p:nvPicPr>
          <p:cNvPr id="28" name="Picture 27">
            <a:extLst>
              <a:ext uri="{FF2B5EF4-FFF2-40B4-BE49-F238E27FC236}">
                <a16:creationId xmlns:a16="http://schemas.microsoft.com/office/drawing/2014/main" id="{AD65E770-781D-304B-96E9-E0E2C158CFC4}"/>
              </a:ext>
            </a:extLst>
          </p:cNvPr>
          <p:cNvPicPr>
            <a:picLocks noChangeAspect="1"/>
          </p:cNvPicPr>
          <p:nvPr/>
        </p:nvPicPr>
        <p:blipFill>
          <a:blip r:embed="rId5"/>
          <a:stretch>
            <a:fillRect/>
          </a:stretch>
        </p:blipFill>
        <p:spPr>
          <a:xfrm>
            <a:off x="2356304" y="1923678"/>
            <a:ext cx="524356" cy="404191"/>
          </a:xfrm>
          <a:prstGeom prst="rect">
            <a:avLst/>
          </a:prstGeom>
        </p:spPr>
      </p:pic>
      <p:pic>
        <p:nvPicPr>
          <p:cNvPr id="29" name="Picture 28">
            <a:extLst>
              <a:ext uri="{FF2B5EF4-FFF2-40B4-BE49-F238E27FC236}">
                <a16:creationId xmlns:a16="http://schemas.microsoft.com/office/drawing/2014/main" id="{5D5029EE-5A21-1945-8858-A4DD716F569D}"/>
              </a:ext>
            </a:extLst>
          </p:cNvPr>
          <p:cNvPicPr>
            <a:picLocks noChangeAspect="1"/>
          </p:cNvPicPr>
          <p:nvPr/>
        </p:nvPicPr>
        <p:blipFill>
          <a:blip r:embed="rId6"/>
          <a:stretch>
            <a:fillRect/>
          </a:stretch>
        </p:blipFill>
        <p:spPr>
          <a:xfrm>
            <a:off x="4876290" y="1951437"/>
            <a:ext cx="538920" cy="404190"/>
          </a:xfrm>
          <a:prstGeom prst="rect">
            <a:avLst/>
          </a:prstGeom>
        </p:spPr>
      </p:pic>
      <p:sp>
        <p:nvSpPr>
          <p:cNvPr id="30" name="TextBox 29">
            <a:extLst>
              <a:ext uri="{FF2B5EF4-FFF2-40B4-BE49-F238E27FC236}">
                <a16:creationId xmlns:a16="http://schemas.microsoft.com/office/drawing/2014/main" id="{6C13DC21-55A9-1645-B125-8034D8D79C21}"/>
              </a:ext>
            </a:extLst>
          </p:cNvPr>
          <p:cNvSpPr txBox="1"/>
          <p:nvPr/>
        </p:nvSpPr>
        <p:spPr>
          <a:xfrm>
            <a:off x="1977045" y="2318888"/>
            <a:ext cx="1282875" cy="258404"/>
          </a:xfrm>
          <a:prstGeom prst="rect">
            <a:avLst/>
          </a:prstGeom>
          <a:noFill/>
        </p:spPr>
        <p:txBody>
          <a:bodyPr wrap="square" rtlCol="0">
            <a:spAutoFit/>
          </a:bodyPr>
          <a:lstStyle/>
          <a:p>
            <a:pPr defTabSz="672341"/>
            <a:r>
              <a:rPr lang="en-US" sz="1079" dirty="0">
                <a:solidFill>
                  <a:prstClr val="white"/>
                </a:solidFill>
                <a:latin typeface="+mj-lt"/>
                <a:cs typeface="Arial" panose="020B0604020202020204" pitchFamily="34" charset="0"/>
              </a:rPr>
              <a:t>Content filtering</a:t>
            </a:r>
          </a:p>
        </p:txBody>
      </p:sp>
      <p:sp>
        <p:nvSpPr>
          <p:cNvPr id="31" name="TextBox 30">
            <a:extLst>
              <a:ext uri="{FF2B5EF4-FFF2-40B4-BE49-F238E27FC236}">
                <a16:creationId xmlns:a16="http://schemas.microsoft.com/office/drawing/2014/main" id="{B7D1C144-44BC-044B-A0BC-DE81E6378B57}"/>
              </a:ext>
            </a:extLst>
          </p:cNvPr>
          <p:cNvSpPr txBox="1"/>
          <p:nvPr/>
        </p:nvSpPr>
        <p:spPr>
          <a:xfrm>
            <a:off x="790624" y="2318888"/>
            <a:ext cx="909634"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NG Firewall</a:t>
            </a:r>
          </a:p>
        </p:txBody>
      </p:sp>
      <p:sp>
        <p:nvSpPr>
          <p:cNvPr id="32" name="TextBox 31">
            <a:extLst>
              <a:ext uri="{FF2B5EF4-FFF2-40B4-BE49-F238E27FC236}">
                <a16:creationId xmlns:a16="http://schemas.microsoft.com/office/drawing/2014/main" id="{198A8908-6180-E64C-8371-A42793699C39}"/>
              </a:ext>
            </a:extLst>
          </p:cNvPr>
          <p:cNvSpPr txBox="1"/>
          <p:nvPr/>
        </p:nvSpPr>
        <p:spPr>
          <a:xfrm>
            <a:off x="4423420" y="2318888"/>
            <a:ext cx="1444661"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Intrusion prevention</a:t>
            </a:r>
          </a:p>
        </p:txBody>
      </p:sp>
      <p:pic>
        <p:nvPicPr>
          <p:cNvPr id="33" name="Picture 32">
            <a:extLst>
              <a:ext uri="{FF2B5EF4-FFF2-40B4-BE49-F238E27FC236}">
                <a16:creationId xmlns:a16="http://schemas.microsoft.com/office/drawing/2014/main" id="{61B357C9-9399-A242-A195-282655183DD3}"/>
              </a:ext>
            </a:extLst>
          </p:cNvPr>
          <p:cNvPicPr>
            <a:picLocks noChangeAspect="1"/>
          </p:cNvPicPr>
          <p:nvPr/>
        </p:nvPicPr>
        <p:blipFill>
          <a:blip r:embed="rId7">
            <a:biLevel thresh="25000"/>
          </a:blip>
          <a:stretch>
            <a:fillRect/>
          </a:stretch>
        </p:blipFill>
        <p:spPr>
          <a:xfrm>
            <a:off x="6229591" y="2032501"/>
            <a:ext cx="544429" cy="241968"/>
          </a:xfrm>
          <a:prstGeom prst="rect">
            <a:avLst/>
          </a:prstGeom>
        </p:spPr>
      </p:pic>
      <p:sp>
        <p:nvSpPr>
          <p:cNvPr id="34" name="TextBox 33">
            <a:extLst>
              <a:ext uri="{FF2B5EF4-FFF2-40B4-BE49-F238E27FC236}">
                <a16:creationId xmlns:a16="http://schemas.microsoft.com/office/drawing/2014/main" id="{90292F71-EDAE-FE4D-93FA-078818543887}"/>
              </a:ext>
            </a:extLst>
          </p:cNvPr>
          <p:cNvSpPr txBox="1"/>
          <p:nvPr/>
        </p:nvSpPr>
        <p:spPr>
          <a:xfrm>
            <a:off x="6072161" y="2318888"/>
            <a:ext cx="859288"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PKI</a:t>
            </a:r>
          </a:p>
        </p:txBody>
      </p:sp>
      <p:cxnSp>
        <p:nvCxnSpPr>
          <p:cNvPr id="39" name="Straight Connector 38">
            <a:extLst>
              <a:ext uri="{FF2B5EF4-FFF2-40B4-BE49-F238E27FC236}">
                <a16:creationId xmlns:a16="http://schemas.microsoft.com/office/drawing/2014/main" id="{F0891D8E-A41C-A844-901D-C7DED666BC45}"/>
              </a:ext>
            </a:extLst>
          </p:cNvPr>
          <p:cNvCxnSpPr>
            <a:cxnSpLocks/>
          </p:cNvCxnSpPr>
          <p:nvPr/>
        </p:nvCxnSpPr>
        <p:spPr>
          <a:xfrm>
            <a:off x="1236846" y="3435846"/>
            <a:ext cx="0" cy="511556"/>
          </a:xfrm>
          <a:prstGeom prst="line">
            <a:avLst/>
          </a:prstGeom>
          <a:ln w="19050">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1B532C3-4C45-AD4A-8107-4589CE3B182F}"/>
              </a:ext>
            </a:extLst>
          </p:cNvPr>
          <p:cNvCxnSpPr>
            <a:cxnSpLocks/>
          </p:cNvCxnSpPr>
          <p:nvPr/>
        </p:nvCxnSpPr>
        <p:spPr>
          <a:xfrm>
            <a:off x="2604173" y="3435846"/>
            <a:ext cx="0" cy="486982"/>
          </a:xfrm>
          <a:prstGeom prst="line">
            <a:avLst/>
          </a:prstGeom>
          <a:ln w="19050">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44305A8-0541-D745-9B93-DED902BBA728}"/>
              </a:ext>
            </a:extLst>
          </p:cNvPr>
          <p:cNvCxnSpPr>
            <a:cxnSpLocks/>
          </p:cNvCxnSpPr>
          <p:nvPr/>
        </p:nvCxnSpPr>
        <p:spPr>
          <a:xfrm>
            <a:off x="3807149" y="3429155"/>
            <a:ext cx="0" cy="493673"/>
          </a:xfrm>
          <a:prstGeom prst="line">
            <a:avLst/>
          </a:prstGeom>
          <a:ln w="19050">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359D17B-F4DE-2A43-A01D-4949C09C5646}"/>
              </a:ext>
            </a:extLst>
          </p:cNvPr>
          <p:cNvCxnSpPr>
            <a:cxnSpLocks/>
            <a:stCxn id="25" idx="2"/>
          </p:cNvCxnSpPr>
          <p:nvPr/>
        </p:nvCxnSpPr>
        <p:spPr>
          <a:xfrm>
            <a:off x="5145750" y="3435846"/>
            <a:ext cx="4138" cy="483781"/>
          </a:xfrm>
          <a:prstGeom prst="line">
            <a:avLst/>
          </a:prstGeom>
          <a:ln w="19050">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sp>
        <p:nvSpPr>
          <p:cNvPr id="52" name="Oval 51">
            <a:extLst>
              <a:ext uri="{FF2B5EF4-FFF2-40B4-BE49-F238E27FC236}">
                <a16:creationId xmlns:a16="http://schemas.microsoft.com/office/drawing/2014/main" id="{3D1A4F5B-CEEA-E740-80E5-75940363FD5C}"/>
              </a:ext>
            </a:extLst>
          </p:cNvPr>
          <p:cNvSpPr/>
          <p:nvPr/>
        </p:nvSpPr>
        <p:spPr>
          <a:xfrm>
            <a:off x="6331839" y="3877868"/>
            <a:ext cx="352594" cy="280531"/>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72341"/>
            <a:r>
              <a:rPr lang="en-US" sz="490" dirty="0">
                <a:solidFill>
                  <a:schemeClr val="bg1"/>
                </a:solidFill>
                <a:latin typeface="+mj-lt"/>
                <a:cs typeface="Arial" panose="020B0604020202020204" pitchFamily="34" charset="0"/>
              </a:rPr>
              <a:t>CE</a:t>
            </a:r>
          </a:p>
        </p:txBody>
      </p:sp>
      <p:cxnSp>
        <p:nvCxnSpPr>
          <p:cNvPr id="53" name="Straight Connector 52">
            <a:extLst>
              <a:ext uri="{FF2B5EF4-FFF2-40B4-BE49-F238E27FC236}">
                <a16:creationId xmlns:a16="http://schemas.microsoft.com/office/drawing/2014/main" id="{EDC277E2-76CE-0749-8150-FD904DD7B48C}"/>
              </a:ext>
            </a:extLst>
          </p:cNvPr>
          <p:cNvCxnSpPr>
            <a:cxnSpLocks/>
          </p:cNvCxnSpPr>
          <p:nvPr/>
        </p:nvCxnSpPr>
        <p:spPr>
          <a:xfrm>
            <a:off x="6512872" y="3435846"/>
            <a:ext cx="0" cy="442022"/>
          </a:xfrm>
          <a:prstGeom prst="line">
            <a:avLst/>
          </a:prstGeom>
          <a:ln w="19050">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D12EDE1B-B1B0-DD46-BDF2-638433977B26}"/>
              </a:ext>
            </a:extLst>
          </p:cNvPr>
          <p:cNvSpPr txBox="1"/>
          <p:nvPr/>
        </p:nvSpPr>
        <p:spPr>
          <a:xfrm>
            <a:off x="1344654" y="3557593"/>
            <a:ext cx="941074" cy="507831"/>
          </a:xfrm>
          <a:prstGeom prst="rect">
            <a:avLst/>
          </a:prstGeom>
          <a:noFill/>
        </p:spPr>
        <p:txBody>
          <a:bodyPr wrap="square" rtlCol="0">
            <a:spAutoFit/>
          </a:bodyPr>
          <a:lstStyle/>
          <a:p>
            <a:pPr defTabSz="672341"/>
            <a:r>
              <a:rPr lang="en-US" sz="900" dirty="0">
                <a:solidFill>
                  <a:srgbClr val="E7E6E6">
                    <a:lumMod val="50000"/>
                  </a:srgbClr>
                </a:solidFill>
                <a:latin typeface="+mj-lt"/>
                <a:cs typeface="Arial" panose="020B0604020202020204" pitchFamily="34" charset="0"/>
              </a:rPr>
              <a:t>Sify MPLS/Internet/BYON</a:t>
            </a:r>
          </a:p>
        </p:txBody>
      </p:sp>
      <p:sp>
        <p:nvSpPr>
          <p:cNvPr id="56" name="TextBox 55">
            <a:extLst>
              <a:ext uri="{FF2B5EF4-FFF2-40B4-BE49-F238E27FC236}">
                <a16:creationId xmlns:a16="http://schemas.microsoft.com/office/drawing/2014/main" id="{B6D5247A-AF00-1443-92BF-B11CE4124FC9}"/>
              </a:ext>
            </a:extLst>
          </p:cNvPr>
          <p:cNvSpPr txBox="1"/>
          <p:nvPr/>
        </p:nvSpPr>
        <p:spPr>
          <a:xfrm>
            <a:off x="2687376" y="3557593"/>
            <a:ext cx="973303" cy="369332"/>
          </a:xfrm>
          <a:prstGeom prst="rect">
            <a:avLst/>
          </a:prstGeom>
          <a:noFill/>
        </p:spPr>
        <p:txBody>
          <a:bodyPr wrap="square" rtlCol="0">
            <a:spAutoFit/>
          </a:bodyPr>
          <a:lstStyle/>
          <a:p>
            <a:pPr defTabSz="672341"/>
            <a:r>
              <a:rPr lang="en-US" sz="900" dirty="0">
                <a:solidFill>
                  <a:srgbClr val="E7E6E6">
                    <a:lumMod val="50000"/>
                  </a:srgbClr>
                </a:solidFill>
                <a:latin typeface="+mj-lt"/>
                <a:cs typeface="Arial" panose="020B0604020202020204" pitchFamily="34" charset="0"/>
              </a:rPr>
              <a:t>Sify MPLS/Internet</a:t>
            </a:r>
          </a:p>
        </p:txBody>
      </p:sp>
      <p:sp>
        <p:nvSpPr>
          <p:cNvPr id="57" name="TextBox 56">
            <a:extLst>
              <a:ext uri="{FF2B5EF4-FFF2-40B4-BE49-F238E27FC236}">
                <a16:creationId xmlns:a16="http://schemas.microsoft.com/office/drawing/2014/main" id="{F1172072-5C6C-AE43-BD7E-5CDE6FD33C65}"/>
              </a:ext>
            </a:extLst>
          </p:cNvPr>
          <p:cNvSpPr txBox="1"/>
          <p:nvPr/>
        </p:nvSpPr>
        <p:spPr>
          <a:xfrm>
            <a:off x="4129916" y="3557593"/>
            <a:ext cx="954591" cy="369332"/>
          </a:xfrm>
          <a:prstGeom prst="rect">
            <a:avLst/>
          </a:prstGeom>
          <a:noFill/>
        </p:spPr>
        <p:txBody>
          <a:bodyPr wrap="square" rtlCol="0">
            <a:spAutoFit/>
          </a:bodyPr>
          <a:lstStyle/>
          <a:p>
            <a:pPr algn="r" defTabSz="672341"/>
            <a:r>
              <a:rPr lang="en-US" sz="900" dirty="0">
                <a:solidFill>
                  <a:srgbClr val="E7E6E6">
                    <a:lumMod val="50000"/>
                  </a:srgbClr>
                </a:solidFill>
                <a:latin typeface="+mj-lt"/>
                <a:cs typeface="Arial" panose="020B0604020202020204" pitchFamily="34" charset="0"/>
              </a:rPr>
              <a:t>Sify CloudConnect</a:t>
            </a:r>
          </a:p>
        </p:txBody>
      </p:sp>
      <p:sp>
        <p:nvSpPr>
          <p:cNvPr id="58" name="TextBox 57">
            <a:extLst>
              <a:ext uri="{FF2B5EF4-FFF2-40B4-BE49-F238E27FC236}">
                <a16:creationId xmlns:a16="http://schemas.microsoft.com/office/drawing/2014/main" id="{A413402B-64D6-4C47-9CD0-0FE5E5E1EB52}"/>
              </a:ext>
            </a:extLst>
          </p:cNvPr>
          <p:cNvSpPr txBox="1"/>
          <p:nvPr/>
        </p:nvSpPr>
        <p:spPr>
          <a:xfrm>
            <a:off x="5721398" y="3557593"/>
            <a:ext cx="771229" cy="369332"/>
          </a:xfrm>
          <a:prstGeom prst="rect">
            <a:avLst/>
          </a:prstGeom>
          <a:noFill/>
        </p:spPr>
        <p:txBody>
          <a:bodyPr wrap="square" rtlCol="0">
            <a:spAutoFit/>
          </a:bodyPr>
          <a:lstStyle/>
          <a:p>
            <a:pPr algn="r" defTabSz="672341"/>
            <a:r>
              <a:rPr lang="en-US" sz="900" dirty="0">
                <a:solidFill>
                  <a:srgbClr val="E7E6E6">
                    <a:lumMod val="50000"/>
                  </a:srgbClr>
                </a:solidFill>
                <a:latin typeface="+mj-lt"/>
                <a:cs typeface="Arial" panose="020B0604020202020204" pitchFamily="34" charset="0"/>
              </a:rPr>
              <a:t>Sify MPLS/ BYON</a:t>
            </a:r>
          </a:p>
        </p:txBody>
      </p:sp>
      <p:sp>
        <p:nvSpPr>
          <p:cNvPr id="64" name="TextBox 63">
            <a:extLst>
              <a:ext uri="{FF2B5EF4-FFF2-40B4-BE49-F238E27FC236}">
                <a16:creationId xmlns:a16="http://schemas.microsoft.com/office/drawing/2014/main" id="{A65B0A20-06AF-C643-ADE5-372FBDC79182}"/>
              </a:ext>
            </a:extLst>
          </p:cNvPr>
          <p:cNvSpPr txBox="1"/>
          <p:nvPr/>
        </p:nvSpPr>
        <p:spPr>
          <a:xfrm>
            <a:off x="6069555" y="4515966"/>
            <a:ext cx="877164" cy="246221"/>
          </a:xfrm>
          <a:prstGeom prst="rect">
            <a:avLst/>
          </a:prstGeom>
          <a:noFill/>
        </p:spPr>
        <p:txBody>
          <a:bodyPr wrap="none" rtlCol="0">
            <a:spAutoFit/>
          </a:bodyPr>
          <a:lstStyle/>
          <a:p>
            <a:pPr algn="ctr" defTabSz="672341"/>
            <a:r>
              <a:rPr lang="en-US" sz="1000" dirty="0">
                <a:solidFill>
                  <a:prstClr val="black"/>
                </a:solidFill>
                <a:latin typeface="+mj-lt"/>
                <a:cs typeface="Arial" panose="020B0604020202020204" pitchFamily="34" charset="0"/>
              </a:rPr>
              <a:t>Data Center</a:t>
            </a:r>
          </a:p>
        </p:txBody>
      </p:sp>
      <p:sp>
        <p:nvSpPr>
          <p:cNvPr id="65" name="TextBox 64">
            <a:extLst>
              <a:ext uri="{FF2B5EF4-FFF2-40B4-BE49-F238E27FC236}">
                <a16:creationId xmlns:a16="http://schemas.microsoft.com/office/drawing/2014/main" id="{2FCF7D98-1FC7-364A-97DA-926F0BB7FE47}"/>
              </a:ext>
            </a:extLst>
          </p:cNvPr>
          <p:cNvSpPr txBox="1"/>
          <p:nvPr/>
        </p:nvSpPr>
        <p:spPr>
          <a:xfrm>
            <a:off x="4894049" y="4549162"/>
            <a:ext cx="511679" cy="246221"/>
          </a:xfrm>
          <a:prstGeom prst="rect">
            <a:avLst/>
          </a:prstGeom>
          <a:noFill/>
        </p:spPr>
        <p:txBody>
          <a:bodyPr wrap="none" rtlCol="0">
            <a:spAutoFit/>
          </a:bodyPr>
          <a:lstStyle/>
          <a:p>
            <a:pPr algn="ctr" defTabSz="672341"/>
            <a:r>
              <a:rPr lang="en-US" sz="1000" dirty="0">
                <a:solidFill>
                  <a:prstClr val="black"/>
                </a:solidFill>
                <a:latin typeface="+mj-lt"/>
                <a:cs typeface="Arial" panose="020B0604020202020204" pitchFamily="34" charset="0"/>
              </a:rPr>
              <a:t>Cloud</a:t>
            </a:r>
          </a:p>
        </p:txBody>
      </p:sp>
      <p:sp>
        <p:nvSpPr>
          <p:cNvPr id="66" name="TextBox 65">
            <a:extLst>
              <a:ext uri="{FF2B5EF4-FFF2-40B4-BE49-F238E27FC236}">
                <a16:creationId xmlns:a16="http://schemas.microsoft.com/office/drawing/2014/main" id="{B5ACD159-344C-C94E-A756-6D6BB841EA19}"/>
              </a:ext>
            </a:extLst>
          </p:cNvPr>
          <p:cNvSpPr txBox="1"/>
          <p:nvPr/>
        </p:nvSpPr>
        <p:spPr>
          <a:xfrm>
            <a:off x="3499212" y="4560660"/>
            <a:ext cx="615874" cy="246221"/>
          </a:xfrm>
          <a:prstGeom prst="rect">
            <a:avLst/>
          </a:prstGeom>
          <a:noFill/>
        </p:spPr>
        <p:txBody>
          <a:bodyPr wrap="none" rtlCol="0">
            <a:spAutoFit/>
          </a:bodyPr>
          <a:lstStyle/>
          <a:p>
            <a:pPr algn="ctr" defTabSz="672341"/>
            <a:r>
              <a:rPr lang="en-US" sz="1000" dirty="0">
                <a:solidFill>
                  <a:prstClr val="black"/>
                </a:solidFill>
                <a:latin typeface="+mj-lt"/>
                <a:cs typeface="Arial" panose="020B0604020202020204" pitchFamily="34" charset="0"/>
              </a:rPr>
              <a:t>Factory</a:t>
            </a:r>
          </a:p>
        </p:txBody>
      </p:sp>
      <p:sp>
        <p:nvSpPr>
          <p:cNvPr id="67" name="TextBox 66">
            <a:extLst>
              <a:ext uri="{FF2B5EF4-FFF2-40B4-BE49-F238E27FC236}">
                <a16:creationId xmlns:a16="http://schemas.microsoft.com/office/drawing/2014/main" id="{1A18D222-AB7C-D54E-8116-67CEA007BCDA}"/>
              </a:ext>
            </a:extLst>
          </p:cNvPr>
          <p:cNvSpPr txBox="1"/>
          <p:nvPr/>
        </p:nvSpPr>
        <p:spPr>
          <a:xfrm>
            <a:off x="2105479" y="4573318"/>
            <a:ext cx="997389" cy="246221"/>
          </a:xfrm>
          <a:prstGeom prst="rect">
            <a:avLst/>
          </a:prstGeom>
          <a:noFill/>
        </p:spPr>
        <p:txBody>
          <a:bodyPr wrap="none" rtlCol="0">
            <a:spAutoFit/>
          </a:bodyPr>
          <a:lstStyle/>
          <a:p>
            <a:pPr algn="ctr" defTabSz="672341"/>
            <a:r>
              <a:rPr lang="en-US" sz="1000" dirty="0">
                <a:solidFill>
                  <a:prstClr val="black"/>
                </a:solidFill>
                <a:latin typeface="+mj-lt"/>
                <a:cs typeface="Arial" panose="020B0604020202020204" pitchFamily="34" charset="0"/>
              </a:rPr>
              <a:t>Corporate/HO</a:t>
            </a:r>
          </a:p>
        </p:txBody>
      </p:sp>
      <p:sp>
        <p:nvSpPr>
          <p:cNvPr id="68" name="TextBox 67">
            <a:extLst>
              <a:ext uri="{FF2B5EF4-FFF2-40B4-BE49-F238E27FC236}">
                <a16:creationId xmlns:a16="http://schemas.microsoft.com/office/drawing/2014/main" id="{DE8B5607-C3B0-5C4E-A96C-2ECABA1871A1}"/>
              </a:ext>
            </a:extLst>
          </p:cNvPr>
          <p:cNvSpPr txBox="1"/>
          <p:nvPr/>
        </p:nvSpPr>
        <p:spPr>
          <a:xfrm>
            <a:off x="947344" y="4560660"/>
            <a:ext cx="579005" cy="246221"/>
          </a:xfrm>
          <a:prstGeom prst="rect">
            <a:avLst/>
          </a:prstGeom>
          <a:noFill/>
        </p:spPr>
        <p:txBody>
          <a:bodyPr wrap="none" rtlCol="0">
            <a:spAutoFit/>
          </a:bodyPr>
          <a:lstStyle/>
          <a:p>
            <a:pPr algn="ctr" defTabSz="672341"/>
            <a:r>
              <a:rPr lang="en-US" sz="1000" dirty="0">
                <a:solidFill>
                  <a:prstClr val="black"/>
                </a:solidFill>
                <a:latin typeface="+mj-lt"/>
                <a:cs typeface="Arial" panose="020B0604020202020204" pitchFamily="34" charset="0"/>
              </a:rPr>
              <a:t>Branch</a:t>
            </a:r>
          </a:p>
        </p:txBody>
      </p:sp>
      <p:sp>
        <p:nvSpPr>
          <p:cNvPr id="77" name="Oval 76">
            <a:extLst>
              <a:ext uri="{FF2B5EF4-FFF2-40B4-BE49-F238E27FC236}">
                <a16:creationId xmlns:a16="http://schemas.microsoft.com/office/drawing/2014/main" id="{07D15B03-EDAC-CD4C-9BD1-C833DCCD7E55}"/>
              </a:ext>
            </a:extLst>
          </p:cNvPr>
          <p:cNvSpPr/>
          <p:nvPr/>
        </p:nvSpPr>
        <p:spPr>
          <a:xfrm>
            <a:off x="3630852" y="3918260"/>
            <a:ext cx="352594" cy="280531"/>
          </a:xfrm>
          <a:prstGeom prst="ellipse">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72341"/>
            <a:r>
              <a:rPr lang="en-US" sz="490" dirty="0">
                <a:solidFill>
                  <a:schemeClr val="bg1"/>
                </a:solidFill>
                <a:latin typeface="+mj-lt"/>
                <a:cs typeface="Arial" panose="020B0604020202020204" pitchFamily="34" charset="0"/>
              </a:rPr>
              <a:t>CE</a:t>
            </a:r>
          </a:p>
        </p:txBody>
      </p:sp>
      <p:sp>
        <p:nvSpPr>
          <p:cNvPr id="78" name="Oval 77">
            <a:extLst>
              <a:ext uri="{FF2B5EF4-FFF2-40B4-BE49-F238E27FC236}">
                <a16:creationId xmlns:a16="http://schemas.microsoft.com/office/drawing/2014/main" id="{56767E5B-E847-7047-AF27-E72957647258}"/>
              </a:ext>
            </a:extLst>
          </p:cNvPr>
          <p:cNvSpPr/>
          <p:nvPr/>
        </p:nvSpPr>
        <p:spPr>
          <a:xfrm>
            <a:off x="2427876" y="3915122"/>
            <a:ext cx="352594" cy="280531"/>
          </a:xfrm>
          <a:prstGeom prst="ellipse">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72341"/>
            <a:r>
              <a:rPr lang="en-US" sz="490" dirty="0">
                <a:solidFill>
                  <a:schemeClr val="bg1"/>
                </a:solidFill>
                <a:latin typeface="+mj-lt"/>
                <a:cs typeface="Arial" panose="020B0604020202020204" pitchFamily="34" charset="0"/>
              </a:rPr>
              <a:t>CE</a:t>
            </a:r>
          </a:p>
        </p:txBody>
      </p:sp>
      <p:sp>
        <p:nvSpPr>
          <p:cNvPr id="79" name="Oval 78">
            <a:extLst>
              <a:ext uri="{FF2B5EF4-FFF2-40B4-BE49-F238E27FC236}">
                <a16:creationId xmlns:a16="http://schemas.microsoft.com/office/drawing/2014/main" id="{A86F4F9C-49F7-2746-9C34-A482F836AD90}"/>
              </a:ext>
            </a:extLst>
          </p:cNvPr>
          <p:cNvSpPr/>
          <p:nvPr/>
        </p:nvSpPr>
        <p:spPr>
          <a:xfrm>
            <a:off x="1060549" y="3904601"/>
            <a:ext cx="352594" cy="280531"/>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72341"/>
            <a:r>
              <a:rPr lang="en-US" sz="490" dirty="0">
                <a:solidFill>
                  <a:schemeClr val="bg1"/>
                </a:solidFill>
                <a:latin typeface="+mj-lt"/>
                <a:cs typeface="Arial" panose="020B0604020202020204" pitchFamily="34" charset="0"/>
              </a:rPr>
              <a:t>CE</a:t>
            </a:r>
          </a:p>
        </p:txBody>
      </p:sp>
      <p:sp>
        <p:nvSpPr>
          <p:cNvPr id="80" name="Oval 79">
            <a:extLst>
              <a:ext uri="{FF2B5EF4-FFF2-40B4-BE49-F238E27FC236}">
                <a16:creationId xmlns:a16="http://schemas.microsoft.com/office/drawing/2014/main" id="{C533A9D8-9996-1B42-B5E1-C36FE1C80D9A}"/>
              </a:ext>
            </a:extLst>
          </p:cNvPr>
          <p:cNvSpPr/>
          <p:nvPr/>
        </p:nvSpPr>
        <p:spPr>
          <a:xfrm>
            <a:off x="4973591" y="3947403"/>
            <a:ext cx="352594" cy="280531"/>
          </a:xfrm>
          <a:prstGeom prst="ellipse">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72341"/>
            <a:r>
              <a:rPr lang="en-US" sz="490" dirty="0">
                <a:solidFill>
                  <a:schemeClr val="bg1"/>
                </a:solidFill>
                <a:latin typeface="+mj-lt"/>
                <a:cs typeface="Arial" panose="020B0604020202020204" pitchFamily="34" charset="0"/>
              </a:rPr>
              <a:t>CE</a:t>
            </a:r>
          </a:p>
        </p:txBody>
      </p:sp>
      <p:sp>
        <p:nvSpPr>
          <p:cNvPr id="81" name="Rectangle 80">
            <a:extLst>
              <a:ext uri="{FF2B5EF4-FFF2-40B4-BE49-F238E27FC236}">
                <a16:creationId xmlns:a16="http://schemas.microsoft.com/office/drawing/2014/main" id="{66563629-D09C-C347-9B22-DAB8276AE8BE}"/>
              </a:ext>
            </a:extLst>
          </p:cNvPr>
          <p:cNvSpPr/>
          <p:nvPr/>
        </p:nvSpPr>
        <p:spPr>
          <a:xfrm>
            <a:off x="547103" y="994433"/>
            <a:ext cx="6512609" cy="821723"/>
          </a:xfrm>
          <a:prstGeom prst="rect">
            <a:avLst/>
          </a:prstGeom>
          <a:solidFill>
            <a:srgbClr val="4382DD"/>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672341"/>
            <a:r>
              <a:rPr lang="en-US" sz="1400" b="1" dirty="0">
                <a:solidFill>
                  <a:schemeClr val="tx1"/>
                </a:solidFill>
                <a:latin typeface="+mj-lt"/>
                <a:cs typeface="Arial" panose="020B0604020202020204" pitchFamily="34" charset="0"/>
              </a:rPr>
              <a:t>ONE </a:t>
            </a:r>
          </a:p>
          <a:p>
            <a:pPr algn="ctr" defTabSz="672341"/>
            <a:r>
              <a:rPr lang="en-US" sz="1400" b="1" dirty="0">
                <a:solidFill>
                  <a:schemeClr val="tx1"/>
                </a:solidFill>
                <a:latin typeface="+mj-lt"/>
                <a:cs typeface="Arial" panose="020B0604020202020204" pitchFamily="34" charset="0"/>
              </a:rPr>
              <a:t>MANAGEMENT</a:t>
            </a:r>
          </a:p>
        </p:txBody>
      </p:sp>
      <p:sp>
        <p:nvSpPr>
          <p:cNvPr id="82" name="Freeform 81">
            <a:extLst>
              <a:ext uri="{FF2B5EF4-FFF2-40B4-BE49-F238E27FC236}">
                <a16:creationId xmlns:a16="http://schemas.microsoft.com/office/drawing/2014/main" id="{0013B352-5FD0-8D48-8CC3-D10606A9F19A}"/>
              </a:ext>
            </a:extLst>
          </p:cNvPr>
          <p:cNvSpPr>
            <a:spLocks noChangeAspect="1" noEditPoints="1"/>
          </p:cNvSpPr>
          <p:nvPr/>
        </p:nvSpPr>
        <p:spPr bwMode="auto">
          <a:xfrm>
            <a:off x="6375251" y="1103268"/>
            <a:ext cx="373689" cy="370880"/>
          </a:xfrm>
          <a:custGeom>
            <a:avLst/>
            <a:gdLst>
              <a:gd name="T0" fmla="*/ 588 w 1229"/>
              <a:gd name="T1" fmla="*/ 602 h 1229"/>
              <a:gd name="T2" fmla="*/ 25 w 1229"/>
              <a:gd name="T3" fmla="*/ 788 h 1229"/>
              <a:gd name="T4" fmla="*/ 0 w 1229"/>
              <a:gd name="T5" fmla="*/ 614 h 1229"/>
              <a:gd name="T6" fmla="*/ 357 w 1229"/>
              <a:gd name="T7" fmla="*/ 57 h 1229"/>
              <a:gd name="T8" fmla="*/ 588 w 1229"/>
              <a:gd name="T9" fmla="*/ 602 h 1229"/>
              <a:gd name="T10" fmla="*/ 810 w 1229"/>
              <a:gd name="T11" fmla="*/ 32 h 1229"/>
              <a:gd name="T12" fmla="*/ 633 w 1229"/>
              <a:gd name="T13" fmla="*/ 620 h 1229"/>
              <a:gd name="T14" fmla="*/ 633 w 1229"/>
              <a:gd name="T15" fmla="*/ 620 h 1229"/>
              <a:gd name="T16" fmla="*/ 632 w 1229"/>
              <a:gd name="T17" fmla="*/ 622 h 1229"/>
              <a:gd name="T18" fmla="*/ 630 w 1229"/>
              <a:gd name="T19" fmla="*/ 625 h 1229"/>
              <a:gd name="T20" fmla="*/ 628 w 1229"/>
              <a:gd name="T21" fmla="*/ 628 h 1229"/>
              <a:gd name="T22" fmla="*/ 626 w 1229"/>
              <a:gd name="T23" fmla="*/ 630 h 1229"/>
              <a:gd name="T24" fmla="*/ 625 w 1229"/>
              <a:gd name="T25" fmla="*/ 630 h 1229"/>
              <a:gd name="T26" fmla="*/ 625 w 1229"/>
              <a:gd name="T27" fmla="*/ 631 h 1229"/>
              <a:gd name="T28" fmla="*/ 622 w 1229"/>
              <a:gd name="T29" fmla="*/ 632 h 1229"/>
              <a:gd name="T30" fmla="*/ 622 w 1229"/>
              <a:gd name="T31" fmla="*/ 632 h 1229"/>
              <a:gd name="T32" fmla="*/ 621 w 1229"/>
              <a:gd name="T33" fmla="*/ 633 h 1229"/>
              <a:gd name="T34" fmla="*/ 38 w 1229"/>
              <a:gd name="T35" fmla="*/ 825 h 1229"/>
              <a:gd name="T36" fmla="*/ 615 w 1229"/>
              <a:gd name="T37" fmla="*/ 1229 h 1229"/>
              <a:gd name="T38" fmla="*/ 1229 w 1229"/>
              <a:gd name="T39" fmla="*/ 614 h 1229"/>
              <a:gd name="T40" fmla="*/ 810 w 1229"/>
              <a:gd name="T41" fmla="*/ 32 h 1229"/>
              <a:gd name="T42" fmla="*/ 772 w 1229"/>
              <a:gd name="T43" fmla="*/ 21 h 1229"/>
              <a:gd name="T44" fmla="*/ 615 w 1229"/>
              <a:gd name="T45" fmla="*/ 0 h 1229"/>
              <a:gd name="T46" fmla="*/ 393 w 1229"/>
              <a:gd name="T47" fmla="*/ 41 h 1229"/>
              <a:gd name="T48" fmla="*/ 612 w 1229"/>
              <a:gd name="T49" fmla="*/ 557 h 1229"/>
              <a:gd name="T50" fmla="*/ 772 w 1229"/>
              <a:gd name="T51" fmla="*/ 21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9" h="1229">
                <a:moveTo>
                  <a:pt x="588" y="602"/>
                </a:moveTo>
                <a:cubicBezTo>
                  <a:pt x="25" y="788"/>
                  <a:pt x="25" y="788"/>
                  <a:pt x="25" y="788"/>
                </a:cubicBezTo>
                <a:cubicBezTo>
                  <a:pt x="9" y="733"/>
                  <a:pt x="0" y="675"/>
                  <a:pt x="0" y="614"/>
                </a:cubicBezTo>
                <a:cubicBezTo>
                  <a:pt x="0" y="367"/>
                  <a:pt x="147" y="154"/>
                  <a:pt x="357" y="57"/>
                </a:cubicBezTo>
                <a:lnTo>
                  <a:pt x="588" y="602"/>
                </a:lnTo>
                <a:close/>
                <a:moveTo>
                  <a:pt x="810" y="32"/>
                </a:moveTo>
                <a:cubicBezTo>
                  <a:pt x="633" y="620"/>
                  <a:pt x="633" y="620"/>
                  <a:pt x="633" y="620"/>
                </a:cubicBezTo>
                <a:cubicBezTo>
                  <a:pt x="633" y="620"/>
                  <a:pt x="633" y="620"/>
                  <a:pt x="633" y="620"/>
                </a:cubicBezTo>
                <a:cubicBezTo>
                  <a:pt x="633" y="621"/>
                  <a:pt x="633" y="622"/>
                  <a:pt x="632" y="622"/>
                </a:cubicBezTo>
                <a:cubicBezTo>
                  <a:pt x="632" y="623"/>
                  <a:pt x="631" y="624"/>
                  <a:pt x="630" y="625"/>
                </a:cubicBezTo>
                <a:cubicBezTo>
                  <a:pt x="630" y="626"/>
                  <a:pt x="629" y="627"/>
                  <a:pt x="628" y="628"/>
                </a:cubicBezTo>
                <a:cubicBezTo>
                  <a:pt x="628" y="629"/>
                  <a:pt x="627" y="629"/>
                  <a:pt x="626" y="630"/>
                </a:cubicBezTo>
                <a:cubicBezTo>
                  <a:pt x="626" y="630"/>
                  <a:pt x="625" y="630"/>
                  <a:pt x="625" y="630"/>
                </a:cubicBezTo>
                <a:cubicBezTo>
                  <a:pt x="625" y="631"/>
                  <a:pt x="625" y="631"/>
                  <a:pt x="625" y="631"/>
                </a:cubicBezTo>
                <a:cubicBezTo>
                  <a:pt x="624" y="631"/>
                  <a:pt x="623" y="632"/>
                  <a:pt x="622" y="632"/>
                </a:cubicBezTo>
                <a:cubicBezTo>
                  <a:pt x="622" y="632"/>
                  <a:pt x="622" y="632"/>
                  <a:pt x="622" y="632"/>
                </a:cubicBezTo>
                <a:cubicBezTo>
                  <a:pt x="621" y="633"/>
                  <a:pt x="621" y="633"/>
                  <a:pt x="621" y="633"/>
                </a:cubicBezTo>
                <a:cubicBezTo>
                  <a:pt x="38" y="825"/>
                  <a:pt x="38" y="825"/>
                  <a:pt x="38" y="825"/>
                </a:cubicBezTo>
                <a:cubicBezTo>
                  <a:pt x="124" y="1060"/>
                  <a:pt x="349" y="1229"/>
                  <a:pt x="615" y="1229"/>
                </a:cubicBezTo>
                <a:cubicBezTo>
                  <a:pt x="954" y="1229"/>
                  <a:pt x="1229" y="954"/>
                  <a:pt x="1229" y="614"/>
                </a:cubicBezTo>
                <a:cubicBezTo>
                  <a:pt x="1229" y="343"/>
                  <a:pt x="1053" y="113"/>
                  <a:pt x="810" y="32"/>
                </a:cubicBezTo>
                <a:close/>
                <a:moveTo>
                  <a:pt x="772" y="21"/>
                </a:moveTo>
                <a:cubicBezTo>
                  <a:pt x="722" y="8"/>
                  <a:pt x="669" y="0"/>
                  <a:pt x="615" y="0"/>
                </a:cubicBezTo>
                <a:cubicBezTo>
                  <a:pt x="537" y="0"/>
                  <a:pt x="462" y="15"/>
                  <a:pt x="393" y="41"/>
                </a:cubicBezTo>
                <a:cubicBezTo>
                  <a:pt x="612" y="557"/>
                  <a:pt x="612" y="557"/>
                  <a:pt x="612" y="557"/>
                </a:cubicBezTo>
                <a:lnTo>
                  <a:pt x="772" y="21"/>
                </a:lnTo>
                <a:close/>
              </a:path>
            </a:pathLst>
          </a:custGeom>
          <a:solidFill>
            <a:srgbClr val="FFFFFF"/>
          </a:solidFill>
          <a:ln>
            <a:noFill/>
          </a:ln>
        </p:spPr>
        <p:txBody>
          <a:bodyPr lIns="119523" tIns="59762" rIns="119523" bIns="59762"/>
          <a:lstStyle/>
          <a:p>
            <a:pPr defTabSz="1195214">
              <a:defRPr/>
            </a:pPr>
            <a:endParaRPr lang="en-US" sz="882" kern="0" dirty="0">
              <a:solidFill>
                <a:srgbClr val="515151"/>
              </a:solidFill>
              <a:latin typeface="+mj-lt"/>
            </a:endParaRPr>
          </a:p>
        </p:txBody>
      </p:sp>
      <p:pic>
        <p:nvPicPr>
          <p:cNvPr id="84" name="Picture 83" descr="problem_management_white.png">
            <a:extLst>
              <a:ext uri="{FF2B5EF4-FFF2-40B4-BE49-F238E27FC236}">
                <a16:creationId xmlns:a16="http://schemas.microsoft.com/office/drawing/2014/main" id="{BD0DB474-3A86-B640-85BA-6EDD296B770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62182" y="1015710"/>
            <a:ext cx="545996" cy="545996"/>
          </a:xfrm>
          <a:prstGeom prst="rect">
            <a:avLst/>
          </a:prstGeom>
        </p:spPr>
      </p:pic>
      <p:grpSp>
        <p:nvGrpSpPr>
          <p:cNvPr id="85" name="Group 84">
            <a:extLst>
              <a:ext uri="{FF2B5EF4-FFF2-40B4-BE49-F238E27FC236}">
                <a16:creationId xmlns:a16="http://schemas.microsoft.com/office/drawing/2014/main" id="{395D5A92-8F87-B24C-9172-8FA9C34F151C}"/>
              </a:ext>
            </a:extLst>
          </p:cNvPr>
          <p:cNvGrpSpPr/>
          <p:nvPr/>
        </p:nvGrpSpPr>
        <p:grpSpPr>
          <a:xfrm>
            <a:off x="5574694" y="1118754"/>
            <a:ext cx="309372" cy="339908"/>
            <a:chOff x="4940766" y="3138207"/>
            <a:chExt cx="196841" cy="196839"/>
          </a:xfrm>
        </p:grpSpPr>
        <p:sp>
          <p:nvSpPr>
            <p:cNvPr id="86" name="Rounded Rectangle 85">
              <a:extLst>
                <a:ext uri="{FF2B5EF4-FFF2-40B4-BE49-F238E27FC236}">
                  <a16:creationId xmlns:a16="http://schemas.microsoft.com/office/drawing/2014/main" id="{EC139188-6ECB-3445-A615-BFCAE88FEBF7}"/>
                </a:ext>
              </a:extLst>
            </p:cNvPr>
            <p:cNvSpPr/>
            <p:nvPr/>
          </p:nvSpPr>
          <p:spPr bwMode="auto">
            <a:xfrm>
              <a:off x="4983619" y="3138207"/>
              <a:ext cx="153988" cy="190500"/>
            </a:xfrm>
            <a:prstGeom prst="roundRect">
              <a:avLst>
                <a:gd name="adj" fmla="val 9343"/>
              </a:avLst>
            </a:prstGeom>
            <a:solidFill>
              <a:sysClr val="window" lastClr="FFFFFF"/>
            </a:solidFill>
            <a:ln w="9525" cap="flat" cmpd="sng" algn="ctr">
              <a:noFill/>
              <a:prstDash val="solid"/>
            </a:ln>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195214">
                <a:defRPr/>
              </a:pPr>
              <a:endParaRPr lang="en-US" sz="1961" kern="0" dirty="0">
                <a:solidFill>
                  <a:prstClr val="white"/>
                </a:solidFill>
                <a:latin typeface="+mj-lt"/>
              </a:endParaRPr>
            </a:p>
          </p:txBody>
        </p:sp>
        <p:cxnSp>
          <p:nvCxnSpPr>
            <p:cNvPr id="87" name="Straight Connector 1144">
              <a:extLst>
                <a:ext uri="{FF2B5EF4-FFF2-40B4-BE49-F238E27FC236}">
                  <a16:creationId xmlns:a16="http://schemas.microsoft.com/office/drawing/2014/main" id="{6D2853B1-D32C-EB44-9D4A-3E918C8C0B14}"/>
                </a:ext>
              </a:extLst>
            </p:cNvPr>
            <p:cNvCxnSpPr>
              <a:cxnSpLocks noChangeShapeType="1"/>
            </p:cNvCxnSpPr>
            <p:nvPr/>
          </p:nvCxnSpPr>
          <p:spPr bwMode="auto">
            <a:xfrm>
              <a:off x="5009732" y="3153738"/>
              <a:ext cx="103505" cy="0"/>
            </a:xfrm>
            <a:prstGeom prst="line">
              <a:avLst/>
            </a:prstGeom>
            <a:noFill/>
            <a:ln w="12700" cap="rnd">
              <a:solidFill>
                <a:srgbClr val="005E92"/>
              </a:solidFill>
              <a:round/>
              <a:headEnd/>
              <a:tailEnd/>
            </a:ln>
          </p:spPr>
        </p:cxnSp>
        <p:cxnSp>
          <p:nvCxnSpPr>
            <p:cNvPr id="88" name="Straight Connector 1145">
              <a:extLst>
                <a:ext uri="{FF2B5EF4-FFF2-40B4-BE49-F238E27FC236}">
                  <a16:creationId xmlns:a16="http://schemas.microsoft.com/office/drawing/2014/main" id="{C580D7AA-EA12-114A-B3AA-7A948AF76F7D}"/>
                </a:ext>
              </a:extLst>
            </p:cNvPr>
            <p:cNvCxnSpPr>
              <a:cxnSpLocks noChangeShapeType="1"/>
            </p:cNvCxnSpPr>
            <p:nvPr/>
          </p:nvCxnSpPr>
          <p:spPr bwMode="auto">
            <a:xfrm>
              <a:off x="5009732" y="3179392"/>
              <a:ext cx="103505" cy="0"/>
            </a:xfrm>
            <a:prstGeom prst="line">
              <a:avLst/>
            </a:prstGeom>
            <a:noFill/>
            <a:ln w="12700" cap="rnd">
              <a:solidFill>
                <a:srgbClr val="005E92"/>
              </a:solidFill>
              <a:round/>
              <a:headEnd/>
              <a:tailEnd/>
            </a:ln>
          </p:spPr>
        </p:cxnSp>
        <p:cxnSp>
          <p:nvCxnSpPr>
            <p:cNvPr id="89" name="Straight Connector 1146">
              <a:extLst>
                <a:ext uri="{FF2B5EF4-FFF2-40B4-BE49-F238E27FC236}">
                  <a16:creationId xmlns:a16="http://schemas.microsoft.com/office/drawing/2014/main" id="{42A10ECF-EFFC-024F-9F40-ED42F16CDD0C}"/>
                </a:ext>
              </a:extLst>
            </p:cNvPr>
            <p:cNvCxnSpPr>
              <a:cxnSpLocks noChangeShapeType="1"/>
            </p:cNvCxnSpPr>
            <p:nvPr/>
          </p:nvCxnSpPr>
          <p:spPr bwMode="auto">
            <a:xfrm>
              <a:off x="5009732" y="3205045"/>
              <a:ext cx="103505" cy="0"/>
            </a:xfrm>
            <a:prstGeom prst="line">
              <a:avLst/>
            </a:prstGeom>
            <a:noFill/>
            <a:ln w="12700" cap="rnd">
              <a:solidFill>
                <a:srgbClr val="005E92"/>
              </a:solidFill>
              <a:round/>
              <a:headEnd/>
              <a:tailEnd/>
            </a:ln>
          </p:spPr>
        </p:cxnSp>
        <p:cxnSp>
          <p:nvCxnSpPr>
            <p:cNvPr id="90" name="Straight Connector 1147">
              <a:extLst>
                <a:ext uri="{FF2B5EF4-FFF2-40B4-BE49-F238E27FC236}">
                  <a16:creationId xmlns:a16="http://schemas.microsoft.com/office/drawing/2014/main" id="{4656ADC1-40C3-0141-8102-AB397D658070}"/>
                </a:ext>
              </a:extLst>
            </p:cNvPr>
            <p:cNvCxnSpPr>
              <a:cxnSpLocks noChangeShapeType="1"/>
            </p:cNvCxnSpPr>
            <p:nvPr/>
          </p:nvCxnSpPr>
          <p:spPr bwMode="auto">
            <a:xfrm>
              <a:off x="5009732" y="3230698"/>
              <a:ext cx="103505" cy="0"/>
            </a:xfrm>
            <a:prstGeom prst="line">
              <a:avLst/>
            </a:prstGeom>
            <a:noFill/>
            <a:ln w="12700" cap="rnd">
              <a:solidFill>
                <a:srgbClr val="005E92"/>
              </a:solidFill>
              <a:round/>
              <a:headEnd/>
              <a:tailEnd/>
            </a:ln>
          </p:spPr>
        </p:cxnSp>
        <p:cxnSp>
          <p:nvCxnSpPr>
            <p:cNvPr id="91" name="Straight Connector 1148">
              <a:extLst>
                <a:ext uri="{FF2B5EF4-FFF2-40B4-BE49-F238E27FC236}">
                  <a16:creationId xmlns:a16="http://schemas.microsoft.com/office/drawing/2014/main" id="{221F8EFC-B5D5-D24D-AC0D-C48F24BB13BC}"/>
                </a:ext>
              </a:extLst>
            </p:cNvPr>
            <p:cNvCxnSpPr>
              <a:cxnSpLocks noChangeShapeType="1"/>
            </p:cNvCxnSpPr>
            <p:nvPr/>
          </p:nvCxnSpPr>
          <p:spPr bwMode="auto">
            <a:xfrm>
              <a:off x="5009732" y="3256352"/>
              <a:ext cx="103505" cy="0"/>
            </a:xfrm>
            <a:prstGeom prst="line">
              <a:avLst/>
            </a:prstGeom>
            <a:noFill/>
            <a:ln w="12700" cap="rnd">
              <a:solidFill>
                <a:srgbClr val="005E92"/>
              </a:solidFill>
              <a:round/>
              <a:headEnd/>
              <a:tailEnd/>
            </a:ln>
          </p:spPr>
        </p:cxnSp>
        <p:sp>
          <p:nvSpPr>
            <p:cNvPr id="92" name="Round Single Corner Rectangle 91">
              <a:extLst>
                <a:ext uri="{FF2B5EF4-FFF2-40B4-BE49-F238E27FC236}">
                  <a16:creationId xmlns:a16="http://schemas.microsoft.com/office/drawing/2014/main" id="{C187FFEF-58FD-BC4C-981E-751494AAA749}"/>
                </a:ext>
              </a:extLst>
            </p:cNvPr>
            <p:cNvSpPr/>
            <p:nvPr/>
          </p:nvSpPr>
          <p:spPr bwMode="auto">
            <a:xfrm>
              <a:off x="4940766" y="3217571"/>
              <a:ext cx="139701" cy="117475"/>
            </a:xfrm>
            <a:prstGeom prst="round1Rect">
              <a:avLst/>
            </a:prstGeom>
            <a:solidFill>
              <a:srgbClr val="005E92"/>
            </a:solidFill>
            <a:ln w="9525" cap="flat" cmpd="sng" algn="ctr">
              <a:solidFill>
                <a:sysClr val="window" lastClr="FFFFFF"/>
              </a:solidFill>
              <a:prstDash val="solid"/>
            </a:ln>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195214">
                <a:defRPr/>
              </a:pPr>
              <a:endParaRPr lang="en-US" sz="1961" kern="0" dirty="0">
                <a:solidFill>
                  <a:prstClr val="white"/>
                </a:solidFill>
                <a:latin typeface="+mj-lt"/>
              </a:endParaRPr>
            </a:p>
          </p:txBody>
        </p:sp>
      </p:grpSp>
      <p:pic>
        <p:nvPicPr>
          <p:cNvPr id="93" name="Picture 92" descr="Service_watch_white.png">
            <a:extLst>
              <a:ext uri="{FF2B5EF4-FFF2-40B4-BE49-F238E27FC236}">
                <a16:creationId xmlns:a16="http://schemas.microsoft.com/office/drawing/2014/main" id="{7EF35799-3293-984D-B59D-18797C953F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7491" y="1056908"/>
            <a:ext cx="463600" cy="463600"/>
          </a:xfrm>
          <a:prstGeom prst="rect">
            <a:avLst/>
          </a:prstGeom>
        </p:spPr>
      </p:pic>
      <p:sp>
        <p:nvSpPr>
          <p:cNvPr id="94" name="Freeform 72">
            <a:extLst>
              <a:ext uri="{FF2B5EF4-FFF2-40B4-BE49-F238E27FC236}">
                <a16:creationId xmlns:a16="http://schemas.microsoft.com/office/drawing/2014/main" id="{1B41E3CF-C2B4-3143-8134-06BB69F93CC4}"/>
              </a:ext>
            </a:extLst>
          </p:cNvPr>
          <p:cNvSpPr>
            <a:spLocks noChangeAspect="1" noEditPoints="1"/>
          </p:cNvSpPr>
          <p:nvPr/>
        </p:nvSpPr>
        <p:spPr bwMode="gray">
          <a:xfrm>
            <a:off x="2369098" y="1107068"/>
            <a:ext cx="363281" cy="363281"/>
          </a:xfrm>
          <a:custGeom>
            <a:avLst/>
            <a:gdLst>
              <a:gd name="T0" fmla="*/ 2147483647 w 1229"/>
              <a:gd name="T1" fmla="*/ 2147483647 h 1229"/>
              <a:gd name="T2" fmla="*/ 2147483647 w 1229"/>
              <a:gd name="T3" fmla="*/ 2147483647 h 1229"/>
              <a:gd name="T4" fmla="*/ 2147483647 w 1229"/>
              <a:gd name="T5" fmla="*/ 2147483647 h 1229"/>
              <a:gd name="T6" fmla="*/ 0 w 1229"/>
              <a:gd name="T7" fmla="*/ 2147483647 h 1229"/>
              <a:gd name="T8" fmla="*/ 2147483647 w 1229"/>
              <a:gd name="T9" fmla="*/ 2147483647 h 1229"/>
              <a:gd name="T10" fmla="*/ 2147483647 w 1229"/>
              <a:gd name="T11" fmla="*/ 2147483647 h 1229"/>
              <a:gd name="T12" fmla="*/ 2147483647 w 1229"/>
              <a:gd name="T13" fmla="*/ 2147483647 h 1229"/>
              <a:gd name="T14" fmla="*/ 2147483647 w 1229"/>
              <a:gd name="T15" fmla="*/ 2147483647 h 1229"/>
              <a:gd name="T16" fmla="*/ 2147483647 w 1229"/>
              <a:gd name="T17" fmla="*/ 2147483647 h 1229"/>
              <a:gd name="T18" fmla="*/ 2147483647 w 1229"/>
              <a:gd name="T19" fmla="*/ 2147483647 h 1229"/>
              <a:gd name="T20" fmla="*/ 2147483647 w 1229"/>
              <a:gd name="T21" fmla="*/ 2147483647 h 1229"/>
              <a:gd name="T22" fmla="*/ 2147483647 w 1229"/>
              <a:gd name="T23" fmla="*/ 2147483647 h 1229"/>
              <a:gd name="T24" fmla="*/ 2147483647 w 1229"/>
              <a:gd name="T25" fmla="*/ 2147483647 h 1229"/>
              <a:gd name="T26" fmla="*/ 2147483647 w 1229"/>
              <a:gd name="T27" fmla="*/ 2147483647 h 1229"/>
              <a:gd name="T28" fmla="*/ 2147483647 w 1229"/>
              <a:gd name="T29" fmla="*/ 2147483647 h 1229"/>
              <a:gd name="T30" fmla="*/ 2147483647 w 1229"/>
              <a:gd name="T31" fmla="*/ 2147483647 h 1229"/>
              <a:gd name="T32" fmla="*/ 2147483647 w 1229"/>
              <a:gd name="T33" fmla="*/ 2147483647 h 1229"/>
              <a:gd name="T34" fmla="*/ 2147483647 w 1229"/>
              <a:gd name="T35" fmla="*/ 2147483647 h 1229"/>
              <a:gd name="T36" fmla="*/ 2147483647 w 1229"/>
              <a:gd name="T37" fmla="*/ 2147483647 h 1229"/>
              <a:gd name="T38" fmla="*/ 2147483647 w 1229"/>
              <a:gd name="T39" fmla="*/ 2147483647 h 1229"/>
              <a:gd name="T40" fmla="*/ 2147483647 w 1229"/>
              <a:gd name="T41" fmla="*/ 2147483647 h 1229"/>
              <a:gd name="T42" fmla="*/ 2147483647 w 1229"/>
              <a:gd name="T43" fmla="*/ 2147483647 h 1229"/>
              <a:gd name="T44" fmla="*/ 2147483647 w 1229"/>
              <a:gd name="T45" fmla="*/ 2147483647 h 1229"/>
              <a:gd name="T46" fmla="*/ 2147483647 w 1229"/>
              <a:gd name="T47" fmla="*/ 2147483647 h 1229"/>
              <a:gd name="T48" fmla="*/ 2147483647 w 1229"/>
              <a:gd name="T49" fmla="*/ 2147483647 h 1229"/>
              <a:gd name="T50" fmla="*/ 2147483647 w 1229"/>
              <a:gd name="T51" fmla="*/ 2147483647 h 1229"/>
              <a:gd name="T52" fmla="*/ 2147483647 w 1229"/>
              <a:gd name="T53" fmla="*/ 0 h 1229"/>
              <a:gd name="T54" fmla="*/ 2147483647 w 1229"/>
              <a:gd name="T55" fmla="*/ 2147483647 h 1229"/>
              <a:gd name="T56" fmla="*/ 2147483647 w 1229"/>
              <a:gd name="T57" fmla="*/ 2147483647 h 1229"/>
              <a:gd name="T58" fmla="*/ 2147483647 w 1229"/>
              <a:gd name="T59" fmla="*/ 2147483647 h 1229"/>
              <a:gd name="T60" fmla="*/ 2147483647 w 1229"/>
              <a:gd name="T61" fmla="*/ 2147483647 h 1229"/>
              <a:gd name="T62" fmla="*/ 2147483647 w 1229"/>
              <a:gd name="T63" fmla="*/ 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9" h="1229">
                <a:moveTo>
                  <a:pt x="559" y="112"/>
                </a:moveTo>
                <a:cubicBezTo>
                  <a:pt x="493" y="176"/>
                  <a:pt x="343" y="368"/>
                  <a:pt x="336" y="710"/>
                </a:cubicBezTo>
                <a:cubicBezTo>
                  <a:pt x="306" y="687"/>
                  <a:pt x="254" y="656"/>
                  <a:pt x="189" y="656"/>
                </a:cubicBezTo>
                <a:cubicBezTo>
                  <a:pt x="87" y="656"/>
                  <a:pt x="0" y="727"/>
                  <a:pt x="0" y="727"/>
                </a:cubicBezTo>
                <a:cubicBezTo>
                  <a:pt x="0" y="207"/>
                  <a:pt x="418" y="124"/>
                  <a:pt x="559" y="112"/>
                </a:cubicBezTo>
                <a:close/>
                <a:moveTo>
                  <a:pt x="671" y="112"/>
                </a:moveTo>
                <a:cubicBezTo>
                  <a:pt x="737" y="176"/>
                  <a:pt x="886" y="368"/>
                  <a:pt x="894" y="710"/>
                </a:cubicBezTo>
                <a:cubicBezTo>
                  <a:pt x="924" y="687"/>
                  <a:pt x="976" y="656"/>
                  <a:pt x="1040" y="656"/>
                </a:cubicBezTo>
                <a:cubicBezTo>
                  <a:pt x="1143" y="656"/>
                  <a:pt x="1229" y="727"/>
                  <a:pt x="1229" y="727"/>
                </a:cubicBezTo>
                <a:cubicBezTo>
                  <a:pt x="1229" y="207"/>
                  <a:pt x="812" y="124"/>
                  <a:pt x="671" y="112"/>
                </a:cubicBezTo>
                <a:close/>
                <a:moveTo>
                  <a:pt x="634" y="168"/>
                </a:moveTo>
                <a:cubicBezTo>
                  <a:pt x="626" y="160"/>
                  <a:pt x="620" y="154"/>
                  <a:pt x="615" y="149"/>
                </a:cubicBezTo>
                <a:cubicBezTo>
                  <a:pt x="609" y="154"/>
                  <a:pt x="603" y="160"/>
                  <a:pt x="595" y="168"/>
                </a:cubicBezTo>
                <a:cubicBezTo>
                  <a:pt x="573" y="191"/>
                  <a:pt x="543" y="227"/>
                  <a:pt x="512" y="275"/>
                </a:cubicBezTo>
                <a:cubicBezTo>
                  <a:pt x="453" y="371"/>
                  <a:pt x="394" y="517"/>
                  <a:pt x="391" y="722"/>
                </a:cubicBezTo>
                <a:cubicBezTo>
                  <a:pt x="469" y="687"/>
                  <a:pt x="535" y="676"/>
                  <a:pt x="575" y="673"/>
                </a:cubicBezTo>
                <a:cubicBezTo>
                  <a:pt x="575" y="1042"/>
                  <a:pt x="575" y="1042"/>
                  <a:pt x="575" y="1042"/>
                </a:cubicBezTo>
                <a:cubicBezTo>
                  <a:pt x="575" y="1069"/>
                  <a:pt x="574" y="1157"/>
                  <a:pt x="503" y="1157"/>
                </a:cubicBezTo>
                <a:cubicBezTo>
                  <a:pt x="440" y="1157"/>
                  <a:pt x="424" y="1108"/>
                  <a:pt x="426" y="1039"/>
                </a:cubicBezTo>
                <a:cubicBezTo>
                  <a:pt x="345" y="1070"/>
                  <a:pt x="345" y="1070"/>
                  <a:pt x="345" y="1070"/>
                </a:cubicBezTo>
                <a:cubicBezTo>
                  <a:pt x="350" y="1111"/>
                  <a:pt x="356" y="1152"/>
                  <a:pt x="398" y="1191"/>
                </a:cubicBezTo>
                <a:cubicBezTo>
                  <a:pt x="429" y="1220"/>
                  <a:pt x="460" y="1229"/>
                  <a:pt x="496" y="1229"/>
                </a:cubicBezTo>
                <a:cubicBezTo>
                  <a:pt x="629" y="1229"/>
                  <a:pt x="657" y="1130"/>
                  <a:pt x="657" y="1017"/>
                </a:cubicBezTo>
                <a:cubicBezTo>
                  <a:pt x="657" y="673"/>
                  <a:pt x="657" y="673"/>
                  <a:pt x="657" y="673"/>
                </a:cubicBezTo>
                <a:cubicBezTo>
                  <a:pt x="697" y="677"/>
                  <a:pt x="762" y="688"/>
                  <a:pt x="839" y="722"/>
                </a:cubicBezTo>
                <a:cubicBezTo>
                  <a:pt x="835" y="413"/>
                  <a:pt x="701" y="237"/>
                  <a:pt x="634" y="168"/>
                </a:cubicBezTo>
                <a:close/>
                <a:moveTo>
                  <a:pt x="615" y="0"/>
                </a:moveTo>
                <a:cubicBezTo>
                  <a:pt x="584" y="0"/>
                  <a:pt x="559" y="25"/>
                  <a:pt x="559" y="56"/>
                </a:cubicBezTo>
                <a:cubicBezTo>
                  <a:pt x="559" y="112"/>
                  <a:pt x="559" y="112"/>
                  <a:pt x="559" y="112"/>
                </a:cubicBezTo>
                <a:cubicBezTo>
                  <a:pt x="671" y="112"/>
                  <a:pt x="671" y="112"/>
                  <a:pt x="671" y="112"/>
                </a:cubicBezTo>
                <a:cubicBezTo>
                  <a:pt x="671" y="56"/>
                  <a:pt x="671" y="56"/>
                  <a:pt x="671" y="56"/>
                </a:cubicBezTo>
                <a:cubicBezTo>
                  <a:pt x="671" y="25"/>
                  <a:pt x="646" y="0"/>
                  <a:pt x="6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72341"/>
            <a:endParaRPr lang="en-US" sz="1765" dirty="0">
              <a:solidFill>
                <a:srgbClr val="E7E6E6">
                  <a:lumMod val="50000"/>
                </a:srgbClr>
              </a:solidFill>
              <a:latin typeface="+mj-lt"/>
              <a:cs typeface="Arial" panose="020B0604020202020204" pitchFamily="34" charset="0"/>
            </a:endParaRPr>
          </a:p>
        </p:txBody>
      </p:sp>
      <p:grpSp>
        <p:nvGrpSpPr>
          <p:cNvPr id="95" name="Group 94">
            <a:extLst>
              <a:ext uri="{FF2B5EF4-FFF2-40B4-BE49-F238E27FC236}">
                <a16:creationId xmlns:a16="http://schemas.microsoft.com/office/drawing/2014/main" id="{47466ABF-B74D-2642-BDAA-C757A8E7974D}"/>
              </a:ext>
            </a:extLst>
          </p:cNvPr>
          <p:cNvGrpSpPr>
            <a:grpSpLocks noChangeAspect="1"/>
          </p:cNvGrpSpPr>
          <p:nvPr/>
        </p:nvGrpSpPr>
        <p:grpSpPr>
          <a:xfrm>
            <a:off x="4785728" y="1138227"/>
            <a:ext cx="453039" cy="300962"/>
            <a:chOff x="5043488" y="2065338"/>
            <a:chExt cx="676275" cy="449262"/>
          </a:xfrm>
          <a:solidFill>
            <a:schemeClr val="bg1"/>
          </a:solidFill>
        </p:grpSpPr>
        <p:sp>
          <p:nvSpPr>
            <p:cNvPr id="96" name="Freeform 1">
              <a:extLst>
                <a:ext uri="{FF2B5EF4-FFF2-40B4-BE49-F238E27FC236}">
                  <a16:creationId xmlns:a16="http://schemas.microsoft.com/office/drawing/2014/main" id="{2FF475CF-FCFF-AA4D-9CC3-901F9A9D784C}"/>
                </a:ext>
              </a:extLst>
            </p:cNvPr>
            <p:cNvSpPr>
              <a:spLocks noChangeArrowheads="1"/>
            </p:cNvSpPr>
            <p:nvPr/>
          </p:nvSpPr>
          <p:spPr bwMode="auto">
            <a:xfrm>
              <a:off x="5335588" y="2098675"/>
              <a:ext cx="139700" cy="120650"/>
            </a:xfrm>
            <a:custGeom>
              <a:avLst/>
              <a:gdLst>
                <a:gd name="T0" fmla="*/ 251 w 387"/>
                <a:gd name="T1" fmla="*/ 201 h 335"/>
                <a:gd name="T2" fmla="*/ 251 w 387"/>
                <a:gd name="T3" fmla="*/ 88 h 335"/>
                <a:gd name="T4" fmla="*/ 0 w 387"/>
                <a:gd name="T5" fmla="*/ 88 h 335"/>
                <a:gd name="T6" fmla="*/ 0 w 387"/>
                <a:gd name="T7" fmla="*/ 0 h 335"/>
                <a:gd name="T8" fmla="*/ 339 w 387"/>
                <a:gd name="T9" fmla="*/ 0 h 335"/>
                <a:gd name="T10" fmla="*/ 339 w 387"/>
                <a:gd name="T11" fmla="*/ 201 h 335"/>
                <a:gd name="T12" fmla="*/ 339 w 387"/>
                <a:gd name="T13" fmla="*/ 201 h 335"/>
                <a:gd name="T14" fmla="*/ 386 w 387"/>
                <a:gd name="T15" fmla="*/ 201 h 335"/>
                <a:gd name="T16" fmla="*/ 296 w 387"/>
                <a:gd name="T17" fmla="*/ 334 h 335"/>
                <a:gd name="T18" fmla="*/ 209 w 387"/>
                <a:gd name="T19" fmla="*/ 201 h 335"/>
                <a:gd name="T20" fmla="*/ 251 w 387"/>
                <a:gd name="T21" fmla="*/ 20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335">
                  <a:moveTo>
                    <a:pt x="251" y="201"/>
                  </a:moveTo>
                  <a:lnTo>
                    <a:pt x="251" y="88"/>
                  </a:lnTo>
                  <a:lnTo>
                    <a:pt x="0" y="88"/>
                  </a:lnTo>
                  <a:lnTo>
                    <a:pt x="0" y="0"/>
                  </a:lnTo>
                  <a:lnTo>
                    <a:pt x="339" y="0"/>
                  </a:lnTo>
                  <a:lnTo>
                    <a:pt x="339" y="201"/>
                  </a:lnTo>
                  <a:lnTo>
                    <a:pt x="339" y="201"/>
                  </a:lnTo>
                  <a:lnTo>
                    <a:pt x="386" y="201"/>
                  </a:lnTo>
                  <a:lnTo>
                    <a:pt x="296" y="334"/>
                  </a:lnTo>
                  <a:lnTo>
                    <a:pt x="209" y="201"/>
                  </a:lnTo>
                  <a:lnTo>
                    <a:pt x="251" y="201"/>
                  </a:lnTo>
                </a:path>
              </a:pathLst>
            </a:custGeom>
            <a:grpFill/>
            <a:ln>
              <a:noFill/>
            </a:ln>
            <a:effectLst/>
          </p:spPr>
          <p:txBody>
            <a:bodyPr wrap="none" anchor="ctr"/>
            <a:lstStyle/>
            <a:p>
              <a:pPr defTabSz="672341"/>
              <a:endParaRPr lang="en-US" sz="1765" dirty="0">
                <a:solidFill>
                  <a:prstClr val="black"/>
                </a:solidFill>
                <a:latin typeface="+mj-lt"/>
              </a:endParaRPr>
            </a:p>
          </p:txBody>
        </p:sp>
        <p:sp>
          <p:nvSpPr>
            <p:cNvPr id="97" name="Freeform 2">
              <a:extLst>
                <a:ext uri="{FF2B5EF4-FFF2-40B4-BE49-F238E27FC236}">
                  <a16:creationId xmlns:a16="http://schemas.microsoft.com/office/drawing/2014/main" id="{031AADC0-8887-714C-A0D7-D3EBFDCC0926}"/>
                </a:ext>
              </a:extLst>
            </p:cNvPr>
            <p:cNvSpPr>
              <a:spLocks noChangeArrowheads="1"/>
            </p:cNvSpPr>
            <p:nvPr/>
          </p:nvSpPr>
          <p:spPr bwMode="auto">
            <a:xfrm>
              <a:off x="5503863" y="2282825"/>
              <a:ext cx="139700" cy="120650"/>
            </a:xfrm>
            <a:custGeom>
              <a:avLst/>
              <a:gdLst>
                <a:gd name="T0" fmla="*/ 251 w 387"/>
                <a:gd name="T1" fmla="*/ 204 h 337"/>
                <a:gd name="T2" fmla="*/ 251 w 387"/>
                <a:gd name="T3" fmla="*/ 90 h 337"/>
                <a:gd name="T4" fmla="*/ 0 w 387"/>
                <a:gd name="T5" fmla="*/ 90 h 337"/>
                <a:gd name="T6" fmla="*/ 0 w 387"/>
                <a:gd name="T7" fmla="*/ 0 h 337"/>
                <a:gd name="T8" fmla="*/ 339 w 387"/>
                <a:gd name="T9" fmla="*/ 0 h 337"/>
                <a:gd name="T10" fmla="*/ 339 w 387"/>
                <a:gd name="T11" fmla="*/ 204 h 337"/>
                <a:gd name="T12" fmla="*/ 339 w 387"/>
                <a:gd name="T13" fmla="*/ 204 h 337"/>
                <a:gd name="T14" fmla="*/ 386 w 387"/>
                <a:gd name="T15" fmla="*/ 204 h 337"/>
                <a:gd name="T16" fmla="*/ 296 w 387"/>
                <a:gd name="T17" fmla="*/ 336 h 337"/>
                <a:gd name="T18" fmla="*/ 209 w 387"/>
                <a:gd name="T19" fmla="*/ 204 h 337"/>
                <a:gd name="T20" fmla="*/ 251 w 387"/>
                <a:gd name="T21" fmla="*/ 20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337">
                  <a:moveTo>
                    <a:pt x="251" y="204"/>
                  </a:moveTo>
                  <a:lnTo>
                    <a:pt x="251" y="90"/>
                  </a:lnTo>
                  <a:lnTo>
                    <a:pt x="0" y="90"/>
                  </a:lnTo>
                  <a:lnTo>
                    <a:pt x="0" y="0"/>
                  </a:lnTo>
                  <a:lnTo>
                    <a:pt x="339" y="0"/>
                  </a:lnTo>
                  <a:lnTo>
                    <a:pt x="339" y="204"/>
                  </a:lnTo>
                  <a:lnTo>
                    <a:pt x="339" y="204"/>
                  </a:lnTo>
                  <a:lnTo>
                    <a:pt x="386" y="204"/>
                  </a:lnTo>
                  <a:lnTo>
                    <a:pt x="296" y="336"/>
                  </a:lnTo>
                  <a:lnTo>
                    <a:pt x="209" y="204"/>
                  </a:lnTo>
                  <a:lnTo>
                    <a:pt x="251" y="204"/>
                  </a:lnTo>
                </a:path>
              </a:pathLst>
            </a:custGeom>
            <a:grpFill/>
            <a:ln>
              <a:noFill/>
            </a:ln>
            <a:effectLst/>
          </p:spPr>
          <p:txBody>
            <a:bodyPr wrap="none" anchor="ctr"/>
            <a:lstStyle/>
            <a:p>
              <a:pPr defTabSz="672341"/>
              <a:endParaRPr lang="en-US" sz="1765" dirty="0">
                <a:solidFill>
                  <a:prstClr val="black"/>
                </a:solidFill>
                <a:latin typeface="+mj-lt"/>
              </a:endParaRPr>
            </a:p>
          </p:txBody>
        </p:sp>
        <p:sp>
          <p:nvSpPr>
            <p:cNvPr id="98" name="Freeform 3">
              <a:extLst>
                <a:ext uri="{FF2B5EF4-FFF2-40B4-BE49-F238E27FC236}">
                  <a16:creationId xmlns:a16="http://schemas.microsoft.com/office/drawing/2014/main" id="{576FBB4C-E90C-0149-90D9-B53F51AD65FD}"/>
                </a:ext>
              </a:extLst>
            </p:cNvPr>
            <p:cNvSpPr>
              <a:spLocks noChangeArrowheads="1"/>
            </p:cNvSpPr>
            <p:nvPr/>
          </p:nvSpPr>
          <p:spPr bwMode="auto">
            <a:xfrm>
              <a:off x="5043488" y="2065338"/>
              <a:ext cx="285750" cy="88900"/>
            </a:xfrm>
            <a:custGeom>
              <a:avLst/>
              <a:gdLst>
                <a:gd name="T0" fmla="*/ 396 w 792"/>
                <a:gd name="T1" fmla="*/ 247 h 248"/>
                <a:gd name="T2" fmla="*/ 0 w 792"/>
                <a:gd name="T3" fmla="*/ 247 h 248"/>
                <a:gd name="T4" fmla="*/ 0 w 792"/>
                <a:gd name="T5" fmla="*/ 0 h 248"/>
                <a:gd name="T6" fmla="*/ 791 w 792"/>
                <a:gd name="T7" fmla="*/ 0 h 248"/>
                <a:gd name="T8" fmla="*/ 791 w 792"/>
                <a:gd name="T9" fmla="*/ 247 h 248"/>
                <a:gd name="T10" fmla="*/ 396 w 792"/>
                <a:gd name="T11" fmla="*/ 247 h 248"/>
              </a:gdLst>
              <a:ahLst/>
              <a:cxnLst>
                <a:cxn ang="0">
                  <a:pos x="T0" y="T1"/>
                </a:cxn>
                <a:cxn ang="0">
                  <a:pos x="T2" y="T3"/>
                </a:cxn>
                <a:cxn ang="0">
                  <a:pos x="T4" y="T5"/>
                </a:cxn>
                <a:cxn ang="0">
                  <a:pos x="T6" y="T7"/>
                </a:cxn>
                <a:cxn ang="0">
                  <a:pos x="T8" y="T9"/>
                </a:cxn>
                <a:cxn ang="0">
                  <a:pos x="T10" y="T11"/>
                </a:cxn>
              </a:cxnLst>
              <a:rect l="0" t="0" r="r" b="b"/>
              <a:pathLst>
                <a:path w="792" h="248">
                  <a:moveTo>
                    <a:pt x="396" y="247"/>
                  </a:moveTo>
                  <a:lnTo>
                    <a:pt x="0" y="247"/>
                  </a:lnTo>
                  <a:lnTo>
                    <a:pt x="0" y="0"/>
                  </a:lnTo>
                  <a:lnTo>
                    <a:pt x="791" y="0"/>
                  </a:lnTo>
                  <a:lnTo>
                    <a:pt x="791" y="247"/>
                  </a:lnTo>
                  <a:lnTo>
                    <a:pt x="396" y="247"/>
                  </a:lnTo>
                </a:path>
              </a:pathLst>
            </a:custGeom>
            <a:grpFill/>
            <a:ln>
              <a:noFill/>
            </a:ln>
            <a:effectLst/>
          </p:spPr>
          <p:txBody>
            <a:bodyPr wrap="none" anchor="ctr"/>
            <a:lstStyle/>
            <a:p>
              <a:pPr defTabSz="672341"/>
              <a:endParaRPr lang="en-US" sz="1765" dirty="0">
                <a:solidFill>
                  <a:prstClr val="black"/>
                </a:solidFill>
                <a:latin typeface="+mj-lt"/>
              </a:endParaRPr>
            </a:p>
          </p:txBody>
        </p:sp>
        <p:sp>
          <p:nvSpPr>
            <p:cNvPr id="99" name="Freeform 4">
              <a:extLst>
                <a:ext uri="{FF2B5EF4-FFF2-40B4-BE49-F238E27FC236}">
                  <a16:creationId xmlns:a16="http://schemas.microsoft.com/office/drawing/2014/main" id="{853908A8-38A1-0345-AFB2-E7CBE36D57A9}"/>
                </a:ext>
              </a:extLst>
            </p:cNvPr>
            <p:cNvSpPr>
              <a:spLocks noChangeArrowheads="1"/>
            </p:cNvSpPr>
            <p:nvPr/>
          </p:nvSpPr>
          <p:spPr bwMode="auto">
            <a:xfrm>
              <a:off x="5187950" y="2244725"/>
              <a:ext cx="307975" cy="88900"/>
            </a:xfrm>
            <a:custGeom>
              <a:avLst/>
              <a:gdLst>
                <a:gd name="T0" fmla="*/ 428 w 857"/>
                <a:gd name="T1" fmla="*/ 246 h 247"/>
                <a:gd name="T2" fmla="*/ 0 w 857"/>
                <a:gd name="T3" fmla="*/ 246 h 247"/>
                <a:gd name="T4" fmla="*/ 0 w 857"/>
                <a:gd name="T5" fmla="*/ 0 h 247"/>
                <a:gd name="T6" fmla="*/ 856 w 857"/>
                <a:gd name="T7" fmla="*/ 0 h 247"/>
                <a:gd name="T8" fmla="*/ 856 w 857"/>
                <a:gd name="T9" fmla="*/ 246 h 247"/>
                <a:gd name="T10" fmla="*/ 428 w 857"/>
                <a:gd name="T11" fmla="*/ 246 h 247"/>
              </a:gdLst>
              <a:ahLst/>
              <a:cxnLst>
                <a:cxn ang="0">
                  <a:pos x="T0" y="T1"/>
                </a:cxn>
                <a:cxn ang="0">
                  <a:pos x="T2" y="T3"/>
                </a:cxn>
                <a:cxn ang="0">
                  <a:pos x="T4" y="T5"/>
                </a:cxn>
                <a:cxn ang="0">
                  <a:pos x="T6" y="T7"/>
                </a:cxn>
                <a:cxn ang="0">
                  <a:pos x="T8" y="T9"/>
                </a:cxn>
                <a:cxn ang="0">
                  <a:pos x="T10" y="T11"/>
                </a:cxn>
              </a:cxnLst>
              <a:rect l="0" t="0" r="r" b="b"/>
              <a:pathLst>
                <a:path w="857" h="247">
                  <a:moveTo>
                    <a:pt x="428" y="246"/>
                  </a:moveTo>
                  <a:lnTo>
                    <a:pt x="0" y="246"/>
                  </a:lnTo>
                  <a:lnTo>
                    <a:pt x="0" y="0"/>
                  </a:lnTo>
                  <a:lnTo>
                    <a:pt x="856" y="0"/>
                  </a:lnTo>
                  <a:lnTo>
                    <a:pt x="856" y="246"/>
                  </a:lnTo>
                  <a:lnTo>
                    <a:pt x="428" y="246"/>
                  </a:lnTo>
                </a:path>
              </a:pathLst>
            </a:custGeom>
            <a:grpFill/>
            <a:ln>
              <a:noFill/>
            </a:ln>
            <a:effectLst/>
          </p:spPr>
          <p:txBody>
            <a:bodyPr wrap="none" anchor="ctr"/>
            <a:lstStyle/>
            <a:p>
              <a:pPr defTabSz="672341"/>
              <a:endParaRPr lang="en-US" sz="1765" dirty="0">
                <a:solidFill>
                  <a:prstClr val="black"/>
                </a:solidFill>
                <a:latin typeface="+mj-lt"/>
              </a:endParaRPr>
            </a:p>
          </p:txBody>
        </p:sp>
        <p:sp>
          <p:nvSpPr>
            <p:cNvPr id="100" name="Freeform 5">
              <a:extLst>
                <a:ext uri="{FF2B5EF4-FFF2-40B4-BE49-F238E27FC236}">
                  <a16:creationId xmlns:a16="http://schemas.microsoft.com/office/drawing/2014/main" id="{CB589445-18D0-D14D-ADC2-CE2C4A263F42}"/>
                </a:ext>
              </a:extLst>
            </p:cNvPr>
            <p:cNvSpPr>
              <a:spLocks noChangeArrowheads="1"/>
            </p:cNvSpPr>
            <p:nvPr/>
          </p:nvSpPr>
          <p:spPr bwMode="auto">
            <a:xfrm>
              <a:off x="5391150" y="2425700"/>
              <a:ext cx="328613" cy="88900"/>
            </a:xfrm>
            <a:custGeom>
              <a:avLst/>
              <a:gdLst>
                <a:gd name="T0" fmla="*/ 457 w 915"/>
                <a:gd name="T1" fmla="*/ 247 h 248"/>
                <a:gd name="T2" fmla="*/ 0 w 915"/>
                <a:gd name="T3" fmla="*/ 247 h 248"/>
                <a:gd name="T4" fmla="*/ 0 w 915"/>
                <a:gd name="T5" fmla="*/ 0 h 248"/>
                <a:gd name="T6" fmla="*/ 914 w 915"/>
                <a:gd name="T7" fmla="*/ 0 h 248"/>
                <a:gd name="T8" fmla="*/ 914 w 915"/>
                <a:gd name="T9" fmla="*/ 247 h 248"/>
                <a:gd name="T10" fmla="*/ 457 w 915"/>
                <a:gd name="T11" fmla="*/ 247 h 248"/>
              </a:gdLst>
              <a:ahLst/>
              <a:cxnLst>
                <a:cxn ang="0">
                  <a:pos x="T0" y="T1"/>
                </a:cxn>
                <a:cxn ang="0">
                  <a:pos x="T2" y="T3"/>
                </a:cxn>
                <a:cxn ang="0">
                  <a:pos x="T4" y="T5"/>
                </a:cxn>
                <a:cxn ang="0">
                  <a:pos x="T6" y="T7"/>
                </a:cxn>
                <a:cxn ang="0">
                  <a:pos x="T8" y="T9"/>
                </a:cxn>
                <a:cxn ang="0">
                  <a:pos x="T10" y="T11"/>
                </a:cxn>
              </a:cxnLst>
              <a:rect l="0" t="0" r="r" b="b"/>
              <a:pathLst>
                <a:path w="915" h="248">
                  <a:moveTo>
                    <a:pt x="457" y="247"/>
                  </a:moveTo>
                  <a:lnTo>
                    <a:pt x="0" y="247"/>
                  </a:lnTo>
                  <a:lnTo>
                    <a:pt x="0" y="0"/>
                  </a:lnTo>
                  <a:lnTo>
                    <a:pt x="914" y="0"/>
                  </a:lnTo>
                  <a:lnTo>
                    <a:pt x="914" y="247"/>
                  </a:lnTo>
                  <a:lnTo>
                    <a:pt x="457" y="247"/>
                  </a:lnTo>
                </a:path>
              </a:pathLst>
            </a:custGeom>
            <a:grpFill/>
            <a:ln>
              <a:noFill/>
            </a:ln>
            <a:effectLst/>
          </p:spPr>
          <p:txBody>
            <a:bodyPr wrap="none" anchor="ctr"/>
            <a:lstStyle/>
            <a:p>
              <a:pPr defTabSz="672341"/>
              <a:endParaRPr lang="en-US" sz="1765" dirty="0">
                <a:solidFill>
                  <a:prstClr val="black"/>
                </a:solidFill>
                <a:latin typeface="+mj-lt"/>
              </a:endParaRPr>
            </a:p>
          </p:txBody>
        </p:sp>
      </p:grpSp>
      <p:sp>
        <p:nvSpPr>
          <p:cNvPr id="101" name="TextBox 100">
            <a:extLst>
              <a:ext uri="{FF2B5EF4-FFF2-40B4-BE49-F238E27FC236}">
                <a16:creationId xmlns:a16="http://schemas.microsoft.com/office/drawing/2014/main" id="{D497EC5F-5275-FD44-8E33-AF7EFA6233C0}"/>
              </a:ext>
            </a:extLst>
          </p:cNvPr>
          <p:cNvSpPr txBox="1"/>
          <p:nvPr/>
        </p:nvSpPr>
        <p:spPr>
          <a:xfrm>
            <a:off x="4649171" y="1491630"/>
            <a:ext cx="719355"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Project</a:t>
            </a:r>
          </a:p>
        </p:txBody>
      </p:sp>
      <p:sp>
        <p:nvSpPr>
          <p:cNvPr id="102" name="TextBox 101">
            <a:extLst>
              <a:ext uri="{FF2B5EF4-FFF2-40B4-BE49-F238E27FC236}">
                <a16:creationId xmlns:a16="http://schemas.microsoft.com/office/drawing/2014/main" id="{F16B1E2E-845B-2B4E-9BCD-1512E9622189}"/>
              </a:ext>
            </a:extLst>
          </p:cNvPr>
          <p:cNvSpPr txBox="1"/>
          <p:nvPr/>
        </p:nvSpPr>
        <p:spPr>
          <a:xfrm>
            <a:off x="5500513" y="1491630"/>
            <a:ext cx="583655"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Field</a:t>
            </a:r>
          </a:p>
        </p:txBody>
      </p:sp>
      <p:sp>
        <p:nvSpPr>
          <p:cNvPr id="103" name="TextBox 102">
            <a:extLst>
              <a:ext uri="{FF2B5EF4-FFF2-40B4-BE49-F238E27FC236}">
                <a16:creationId xmlns:a16="http://schemas.microsoft.com/office/drawing/2014/main" id="{B1222348-1A44-144A-9759-B6F85A55BBB1}"/>
              </a:ext>
            </a:extLst>
          </p:cNvPr>
          <p:cNvSpPr txBox="1"/>
          <p:nvPr/>
        </p:nvSpPr>
        <p:spPr>
          <a:xfrm>
            <a:off x="6206235" y="1491630"/>
            <a:ext cx="797603"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Analytics</a:t>
            </a:r>
          </a:p>
        </p:txBody>
      </p:sp>
      <p:sp>
        <p:nvSpPr>
          <p:cNvPr id="104" name="TextBox 103">
            <a:extLst>
              <a:ext uri="{FF2B5EF4-FFF2-40B4-BE49-F238E27FC236}">
                <a16:creationId xmlns:a16="http://schemas.microsoft.com/office/drawing/2014/main" id="{9D1E2F90-E517-EC45-B6A6-0309EB94E6C5}"/>
              </a:ext>
            </a:extLst>
          </p:cNvPr>
          <p:cNvSpPr txBox="1"/>
          <p:nvPr/>
        </p:nvSpPr>
        <p:spPr>
          <a:xfrm>
            <a:off x="2148318" y="1491630"/>
            <a:ext cx="719355"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Problem</a:t>
            </a:r>
          </a:p>
        </p:txBody>
      </p:sp>
      <p:sp>
        <p:nvSpPr>
          <p:cNvPr id="105" name="TextBox 104">
            <a:extLst>
              <a:ext uri="{FF2B5EF4-FFF2-40B4-BE49-F238E27FC236}">
                <a16:creationId xmlns:a16="http://schemas.microsoft.com/office/drawing/2014/main" id="{E2DD854B-21CA-0844-B571-4F6911FEA6E5}"/>
              </a:ext>
            </a:extLst>
          </p:cNvPr>
          <p:cNvSpPr txBox="1"/>
          <p:nvPr/>
        </p:nvSpPr>
        <p:spPr>
          <a:xfrm>
            <a:off x="595925" y="1491630"/>
            <a:ext cx="707447"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Watch</a:t>
            </a:r>
          </a:p>
        </p:txBody>
      </p:sp>
      <p:sp>
        <p:nvSpPr>
          <p:cNvPr id="106" name="TextBox 105">
            <a:extLst>
              <a:ext uri="{FF2B5EF4-FFF2-40B4-BE49-F238E27FC236}">
                <a16:creationId xmlns:a16="http://schemas.microsoft.com/office/drawing/2014/main" id="{7C6ECE4F-2383-3A46-A980-4A26131B1523}"/>
              </a:ext>
            </a:extLst>
          </p:cNvPr>
          <p:cNvSpPr txBox="1"/>
          <p:nvPr/>
        </p:nvSpPr>
        <p:spPr>
          <a:xfrm>
            <a:off x="1352194" y="1491630"/>
            <a:ext cx="732094" cy="258404"/>
          </a:xfrm>
          <a:prstGeom prst="rect">
            <a:avLst/>
          </a:prstGeom>
          <a:noFill/>
        </p:spPr>
        <p:txBody>
          <a:bodyPr wrap="square" rtlCol="0">
            <a:spAutoFit/>
          </a:bodyPr>
          <a:lstStyle/>
          <a:p>
            <a:pPr algn="ctr" defTabSz="672341"/>
            <a:r>
              <a:rPr lang="en-US" sz="1079" dirty="0">
                <a:solidFill>
                  <a:prstClr val="white"/>
                </a:solidFill>
                <a:latin typeface="+mj-lt"/>
                <a:cs typeface="Arial" panose="020B0604020202020204" pitchFamily="34" charset="0"/>
              </a:rPr>
              <a:t>Incident</a:t>
            </a:r>
          </a:p>
        </p:txBody>
      </p:sp>
      <p:sp>
        <p:nvSpPr>
          <p:cNvPr id="107" name="TextBox 106">
            <a:extLst>
              <a:ext uri="{FF2B5EF4-FFF2-40B4-BE49-F238E27FC236}">
                <a16:creationId xmlns:a16="http://schemas.microsoft.com/office/drawing/2014/main" id="{CBF765D8-EA3D-BC47-A0A3-F0DE0EF90EE4}"/>
              </a:ext>
            </a:extLst>
          </p:cNvPr>
          <p:cNvSpPr txBox="1"/>
          <p:nvPr/>
        </p:nvSpPr>
        <p:spPr>
          <a:xfrm>
            <a:off x="7149440" y="1944037"/>
            <a:ext cx="1666105" cy="553998"/>
          </a:xfrm>
          <a:prstGeom prst="rect">
            <a:avLst/>
          </a:prstGeom>
          <a:noFill/>
        </p:spPr>
        <p:txBody>
          <a:bodyPr wrap="square" rtlCol="0">
            <a:spAutoFit/>
          </a:bodyPr>
          <a:lstStyle/>
          <a:p>
            <a:pPr defTabSz="672341"/>
            <a:r>
              <a:rPr lang="en-US" sz="1000" dirty="0">
                <a:solidFill>
                  <a:srgbClr val="E7E6E6">
                    <a:lumMod val="50000"/>
                  </a:srgbClr>
                </a:solidFill>
                <a:latin typeface="+mj-lt"/>
                <a:cs typeface="Arial" panose="020B0604020202020204" pitchFamily="34" charset="0"/>
              </a:rPr>
              <a:t>Unified secured policy across the network &amp; locations </a:t>
            </a:r>
          </a:p>
        </p:txBody>
      </p:sp>
      <p:sp>
        <p:nvSpPr>
          <p:cNvPr id="108" name="TextBox 107">
            <a:extLst>
              <a:ext uri="{FF2B5EF4-FFF2-40B4-BE49-F238E27FC236}">
                <a16:creationId xmlns:a16="http://schemas.microsoft.com/office/drawing/2014/main" id="{8EB86BC6-E015-4D48-A7FA-B6D9E7132D77}"/>
              </a:ext>
            </a:extLst>
          </p:cNvPr>
          <p:cNvSpPr txBox="1"/>
          <p:nvPr/>
        </p:nvSpPr>
        <p:spPr>
          <a:xfrm>
            <a:off x="7149440" y="2923081"/>
            <a:ext cx="1666105" cy="553998"/>
          </a:xfrm>
          <a:prstGeom prst="rect">
            <a:avLst/>
          </a:prstGeom>
          <a:noFill/>
        </p:spPr>
        <p:txBody>
          <a:bodyPr wrap="square" rtlCol="0">
            <a:spAutoFit/>
          </a:bodyPr>
          <a:lstStyle/>
          <a:p>
            <a:pPr defTabSz="672341"/>
            <a:r>
              <a:rPr lang="en-US" sz="1000" dirty="0">
                <a:solidFill>
                  <a:srgbClr val="E7E6E6">
                    <a:lumMod val="50000"/>
                  </a:srgbClr>
                </a:solidFill>
                <a:latin typeface="+mj-lt"/>
                <a:cs typeface="Arial" panose="020B0604020202020204" pitchFamily="34" charset="0"/>
              </a:rPr>
              <a:t>SLA backed network services connecting users to DC/Cloud</a:t>
            </a:r>
          </a:p>
        </p:txBody>
      </p:sp>
      <p:sp>
        <p:nvSpPr>
          <p:cNvPr id="109" name="TextBox 108">
            <a:extLst>
              <a:ext uri="{FF2B5EF4-FFF2-40B4-BE49-F238E27FC236}">
                <a16:creationId xmlns:a16="http://schemas.microsoft.com/office/drawing/2014/main" id="{242642B2-5A07-F745-8EF7-F0497FF0C4E9}"/>
              </a:ext>
            </a:extLst>
          </p:cNvPr>
          <p:cNvSpPr txBox="1"/>
          <p:nvPr/>
        </p:nvSpPr>
        <p:spPr>
          <a:xfrm>
            <a:off x="7149440" y="996073"/>
            <a:ext cx="1610773" cy="553998"/>
          </a:xfrm>
          <a:prstGeom prst="rect">
            <a:avLst/>
          </a:prstGeom>
          <a:noFill/>
        </p:spPr>
        <p:txBody>
          <a:bodyPr wrap="square" rtlCol="0">
            <a:spAutoFit/>
          </a:bodyPr>
          <a:lstStyle/>
          <a:p>
            <a:pPr defTabSz="672341"/>
            <a:r>
              <a:rPr lang="en-US" sz="1000" dirty="0">
                <a:solidFill>
                  <a:srgbClr val="E7E6E6">
                    <a:lumMod val="50000"/>
                  </a:srgbClr>
                </a:solidFill>
                <a:latin typeface="+mj-lt"/>
                <a:cs typeface="Arial" panose="020B0604020202020204" pitchFamily="34" charset="0"/>
              </a:rPr>
              <a:t>24/7 Managed services focused around outcomes</a:t>
            </a:r>
          </a:p>
        </p:txBody>
      </p:sp>
      <p:sp>
        <p:nvSpPr>
          <p:cNvPr id="110" name="TextBox 109">
            <a:extLst>
              <a:ext uri="{FF2B5EF4-FFF2-40B4-BE49-F238E27FC236}">
                <a16:creationId xmlns:a16="http://schemas.microsoft.com/office/drawing/2014/main" id="{07D2DCCC-820E-6E4C-8346-477E01DAF6E6}"/>
              </a:ext>
            </a:extLst>
          </p:cNvPr>
          <p:cNvSpPr txBox="1"/>
          <p:nvPr/>
        </p:nvSpPr>
        <p:spPr>
          <a:xfrm rot="16200000">
            <a:off x="-227242" y="2010702"/>
            <a:ext cx="1258678" cy="369332"/>
          </a:xfrm>
          <a:prstGeom prst="rect">
            <a:avLst/>
          </a:prstGeom>
          <a:noFill/>
        </p:spPr>
        <p:txBody>
          <a:bodyPr wrap="none" rtlCol="0">
            <a:spAutoFit/>
          </a:bodyPr>
          <a:lstStyle/>
          <a:p>
            <a:pPr defTabSz="672341"/>
            <a:r>
              <a:rPr lang="en-US" b="1" dirty="0">
                <a:solidFill>
                  <a:schemeClr val="tx2"/>
                </a:solidFill>
                <a:latin typeface="+mj-lt"/>
                <a:cs typeface="Arial" panose="020B0604020202020204" pitchFamily="34" charset="0"/>
              </a:rPr>
              <a:t>Sify Cloud</a:t>
            </a:r>
          </a:p>
        </p:txBody>
      </p:sp>
      <p:pic>
        <p:nvPicPr>
          <p:cNvPr id="83" name="Picture 4" descr="Image result for cisco logo">
            <a:extLst>
              <a:ext uri="{FF2B5EF4-FFF2-40B4-BE49-F238E27FC236}">
                <a16:creationId xmlns:a16="http://schemas.microsoft.com/office/drawing/2014/main" id="{BF4135DE-BAC8-5647-BAA4-73AAC4A10C2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15780" y="2455646"/>
            <a:ext cx="814863" cy="371746"/>
          </a:xfrm>
          <a:prstGeom prst="rect">
            <a:avLst/>
          </a:prstGeom>
          <a:noFill/>
          <a:extLst>
            <a:ext uri="{909E8E84-426E-40DD-AFC4-6F175D3DCCD1}">
              <a14:hiddenFill xmlns:a14="http://schemas.microsoft.com/office/drawing/2010/main">
                <a:solidFill>
                  <a:srgbClr val="FFFFFF"/>
                </a:solidFill>
              </a14:hiddenFill>
            </a:ext>
          </a:extLst>
        </p:spPr>
      </p:pic>
      <p:sp>
        <p:nvSpPr>
          <p:cNvPr id="112" name="object 12">
            <a:extLst>
              <a:ext uri="{FF2B5EF4-FFF2-40B4-BE49-F238E27FC236}">
                <a16:creationId xmlns:a16="http://schemas.microsoft.com/office/drawing/2014/main" id="{6CBDDE45-2711-B94D-B88B-70CCB6FD25FE}"/>
              </a:ext>
            </a:extLst>
          </p:cNvPr>
          <p:cNvSpPr/>
          <p:nvPr/>
        </p:nvSpPr>
        <p:spPr>
          <a:xfrm>
            <a:off x="7787454" y="1513941"/>
            <a:ext cx="893976" cy="284507"/>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defTabSz="672341"/>
            <a:endParaRPr sz="1324" dirty="0">
              <a:solidFill>
                <a:prstClr val="black"/>
              </a:solidFill>
              <a:latin typeface="+mj-lt"/>
            </a:endParaRPr>
          </a:p>
        </p:txBody>
      </p:sp>
      <p:pic>
        <p:nvPicPr>
          <p:cNvPr id="111" name="Picture 110">
            <a:extLst>
              <a:ext uri="{FF2B5EF4-FFF2-40B4-BE49-F238E27FC236}">
                <a16:creationId xmlns:a16="http://schemas.microsoft.com/office/drawing/2014/main" id="{8D45D3E1-13D2-46C1-8AA1-93A9FC6C95D5}"/>
              </a:ext>
            </a:extLst>
          </p:cNvPr>
          <p:cNvPicPr>
            <a:picLocks noChangeAspect="1"/>
          </p:cNvPicPr>
          <p:nvPr/>
        </p:nvPicPr>
        <p:blipFill>
          <a:blip r:embed="rId12"/>
          <a:stretch>
            <a:fillRect/>
          </a:stretch>
        </p:blipFill>
        <p:spPr>
          <a:xfrm>
            <a:off x="7714055" y="3531893"/>
            <a:ext cx="1039707" cy="392718"/>
          </a:xfrm>
          <a:prstGeom prst="rect">
            <a:avLst/>
          </a:prstGeom>
        </p:spPr>
      </p:pic>
    </p:spTree>
    <p:extLst>
      <p:ext uri="{BB962C8B-B14F-4D97-AF65-F5344CB8AC3E}">
        <p14:creationId xmlns:p14="http://schemas.microsoft.com/office/powerpoint/2010/main" val="411624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5A0D-0A5A-4AAF-BA87-EFBCBDF85D39}"/>
              </a:ext>
            </a:extLst>
          </p:cNvPr>
          <p:cNvSpPr>
            <a:spLocks noGrp="1"/>
          </p:cNvSpPr>
          <p:nvPr>
            <p:ph type="title"/>
          </p:nvPr>
        </p:nvSpPr>
        <p:spPr>
          <a:xfrm>
            <a:off x="324000" y="257731"/>
            <a:ext cx="8496150" cy="369332"/>
          </a:xfrm>
        </p:spPr>
        <p:txBody>
          <a:bodyPr/>
          <a:lstStyle/>
          <a:p>
            <a:r>
              <a:rPr lang="en-IN" dirty="0"/>
              <a:t>OUR SERVICE FOCUSED OPERATIONS CENTRE</a:t>
            </a:r>
          </a:p>
        </p:txBody>
      </p:sp>
      <p:pic>
        <p:nvPicPr>
          <p:cNvPr id="4" name="Picture 3">
            <a:extLst>
              <a:ext uri="{FF2B5EF4-FFF2-40B4-BE49-F238E27FC236}">
                <a16:creationId xmlns:a16="http://schemas.microsoft.com/office/drawing/2014/main" id="{62D7B1EF-4DAF-46C7-8A35-2A491095B5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59619" y="1768329"/>
            <a:ext cx="5029508" cy="2507153"/>
          </a:xfrm>
          <a:prstGeom prst="round2DiagRect">
            <a:avLst>
              <a:gd name="adj1" fmla="val 6593"/>
              <a:gd name="adj2" fmla="val 0"/>
            </a:avLst>
          </a:prstGeom>
        </p:spPr>
      </p:pic>
      <p:sp>
        <p:nvSpPr>
          <p:cNvPr id="5" name="TextBox 4">
            <a:extLst>
              <a:ext uri="{FF2B5EF4-FFF2-40B4-BE49-F238E27FC236}">
                <a16:creationId xmlns:a16="http://schemas.microsoft.com/office/drawing/2014/main" id="{AA412464-0382-4588-86FA-93CBE694D841}"/>
              </a:ext>
            </a:extLst>
          </p:cNvPr>
          <p:cNvSpPr txBox="1"/>
          <p:nvPr/>
        </p:nvSpPr>
        <p:spPr>
          <a:xfrm>
            <a:off x="323851" y="2079549"/>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Fault Management</a:t>
            </a:r>
            <a:endParaRPr lang="en-IN" sz="900" dirty="0">
              <a:solidFill>
                <a:schemeClr val="tx1"/>
              </a:solidFill>
              <a:latin typeface="Trebuchet MS" panose="020B0603020202020204" pitchFamily="34" charset="0"/>
              <a:ea typeface="Fujitsu Sans" charset="0"/>
              <a:cs typeface="Arial" panose="020B0604020202020204" pitchFamily="34" charset="0"/>
            </a:endParaRPr>
          </a:p>
        </p:txBody>
      </p:sp>
      <p:sp>
        <p:nvSpPr>
          <p:cNvPr id="6" name="TextBox 5">
            <a:extLst>
              <a:ext uri="{FF2B5EF4-FFF2-40B4-BE49-F238E27FC236}">
                <a16:creationId xmlns:a16="http://schemas.microsoft.com/office/drawing/2014/main" id="{9618C54C-E2CB-4BC0-8EE3-642DC521B638}"/>
              </a:ext>
            </a:extLst>
          </p:cNvPr>
          <p:cNvSpPr txBox="1"/>
          <p:nvPr/>
        </p:nvSpPr>
        <p:spPr>
          <a:xfrm>
            <a:off x="323851" y="2418867"/>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Performance Management</a:t>
            </a:r>
            <a:endParaRPr lang="en-IN" sz="900" dirty="0">
              <a:solidFill>
                <a:schemeClr val="tx1"/>
              </a:solidFill>
              <a:latin typeface="Trebuchet MS" panose="020B0603020202020204" pitchFamily="34" charset="0"/>
              <a:ea typeface="Fujitsu Sans" charset="0"/>
              <a:cs typeface="Arial" panose="020B0604020202020204" pitchFamily="34" charset="0"/>
            </a:endParaRPr>
          </a:p>
        </p:txBody>
      </p:sp>
      <p:sp>
        <p:nvSpPr>
          <p:cNvPr id="7" name="TextBox 6">
            <a:extLst>
              <a:ext uri="{FF2B5EF4-FFF2-40B4-BE49-F238E27FC236}">
                <a16:creationId xmlns:a16="http://schemas.microsoft.com/office/drawing/2014/main" id="{8CBD2A88-532D-43AE-A736-AEB7E3C04670}"/>
              </a:ext>
            </a:extLst>
          </p:cNvPr>
          <p:cNvSpPr txBox="1"/>
          <p:nvPr/>
        </p:nvSpPr>
        <p:spPr>
          <a:xfrm>
            <a:off x="323851" y="2748569"/>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SLA Management </a:t>
            </a:r>
          </a:p>
        </p:txBody>
      </p:sp>
      <p:sp>
        <p:nvSpPr>
          <p:cNvPr id="8" name="TextBox 7">
            <a:extLst>
              <a:ext uri="{FF2B5EF4-FFF2-40B4-BE49-F238E27FC236}">
                <a16:creationId xmlns:a16="http://schemas.microsoft.com/office/drawing/2014/main" id="{2B15CD97-0655-408D-8E8A-7D41AA60F416}"/>
              </a:ext>
            </a:extLst>
          </p:cNvPr>
          <p:cNvSpPr txBox="1"/>
          <p:nvPr/>
        </p:nvSpPr>
        <p:spPr>
          <a:xfrm>
            <a:off x="323851" y="3071716"/>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Capacity Management</a:t>
            </a:r>
          </a:p>
        </p:txBody>
      </p:sp>
      <p:sp>
        <p:nvSpPr>
          <p:cNvPr id="9" name="TextBox 8">
            <a:extLst>
              <a:ext uri="{FF2B5EF4-FFF2-40B4-BE49-F238E27FC236}">
                <a16:creationId xmlns:a16="http://schemas.microsoft.com/office/drawing/2014/main" id="{C07840B6-3CA1-4601-9CE2-D7FE0FF52CC2}"/>
              </a:ext>
            </a:extLst>
          </p:cNvPr>
          <p:cNvSpPr txBox="1"/>
          <p:nvPr/>
        </p:nvSpPr>
        <p:spPr>
          <a:xfrm>
            <a:off x="323851" y="3394863"/>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Network Security</a:t>
            </a:r>
          </a:p>
        </p:txBody>
      </p:sp>
      <p:sp>
        <p:nvSpPr>
          <p:cNvPr id="10" name="TextBox 9">
            <a:extLst>
              <a:ext uri="{FF2B5EF4-FFF2-40B4-BE49-F238E27FC236}">
                <a16:creationId xmlns:a16="http://schemas.microsoft.com/office/drawing/2014/main" id="{A40E046F-2E37-4DE5-9921-155FC22D4DB0}"/>
              </a:ext>
            </a:extLst>
          </p:cNvPr>
          <p:cNvSpPr txBox="1"/>
          <p:nvPr/>
        </p:nvSpPr>
        <p:spPr>
          <a:xfrm>
            <a:off x="2059619" y="4362722"/>
            <a:ext cx="687111" cy="230832"/>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VOICE</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11" name="TextBox 10">
            <a:extLst>
              <a:ext uri="{FF2B5EF4-FFF2-40B4-BE49-F238E27FC236}">
                <a16:creationId xmlns:a16="http://schemas.microsoft.com/office/drawing/2014/main" id="{4847765F-C187-4571-A4C2-E6047146335D}"/>
              </a:ext>
            </a:extLst>
          </p:cNvPr>
          <p:cNvSpPr txBox="1"/>
          <p:nvPr/>
        </p:nvSpPr>
        <p:spPr>
          <a:xfrm>
            <a:off x="2817257" y="4362722"/>
            <a:ext cx="777420" cy="230832"/>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TELECOM</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12" name="TextBox 11">
            <a:extLst>
              <a:ext uri="{FF2B5EF4-FFF2-40B4-BE49-F238E27FC236}">
                <a16:creationId xmlns:a16="http://schemas.microsoft.com/office/drawing/2014/main" id="{315DDA49-894C-4C66-942E-37E1EB291F93}"/>
              </a:ext>
            </a:extLst>
          </p:cNvPr>
          <p:cNvSpPr txBox="1"/>
          <p:nvPr/>
        </p:nvSpPr>
        <p:spPr>
          <a:xfrm>
            <a:off x="4687491" y="4362722"/>
            <a:ext cx="841722" cy="230832"/>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SECURITY</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13" name="TextBox 12">
            <a:extLst>
              <a:ext uri="{FF2B5EF4-FFF2-40B4-BE49-F238E27FC236}">
                <a16:creationId xmlns:a16="http://schemas.microsoft.com/office/drawing/2014/main" id="{3B9775DC-50E0-48E9-9137-910E4C8F5C0A}"/>
              </a:ext>
            </a:extLst>
          </p:cNvPr>
          <p:cNvSpPr txBox="1"/>
          <p:nvPr/>
        </p:nvSpPr>
        <p:spPr>
          <a:xfrm>
            <a:off x="323851" y="1768330"/>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Service desk</a:t>
            </a:r>
          </a:p>
        </p:txBody>
      </p:sp>
      <p:sp>
        <p:nvSpPr>
          <p:cNvPr id="14" name="TextBox 13">
            <a:extLst>
              <a:ext uri="{FF2B5EF4-FFF2-40B4-BE49-F238E27FC236}">
                <a16:creationId xmlns:a16="http://schemas.microsoft.com/office/drawing/2014/main" id="{BE30D207-1F69-415E-B0A1-C7BD8E5448B9}"/>
              </a:ext>
            </a:extLst>
          </p:cNvPr>
          <p:cNvSpPr txBox="1"/>
          <p:nvPr/>
        </p:nvSpPr>
        <p:spPr>
          <a:xfrm>
            <a:off x="323851" y="3723392"/>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Regulatory Management</a:t>
            </a:r>
          </a:p>
        </p:txBody>
      </p:sp>
      <p:sp>
        <p:nvSpPr>
          <p:cNvPr id="15" name="TextBox 14">
            <a:extLst>
              <a:ext uri="{FF2B5EF4-FFF2-40B4-BE49-F238E27FC236}">
                <a16:creationId xmlns:a16="http://schemas.microsoft.com/office/drawing/2014/main" id="{F7FACE84-0C0F-4FB6-9BBB-FF3A2A6CBB85}"/>
              </a:ext>
            </a:extLst>
          </p:cNvPr>
          <p:cNvSpPr txBox="1"/>
          <p:nvPr/>
        </p:nvSpPr>
        <p:spPr>
          <a:xfrm>
            <a:off x="323851" y="4044651"/>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Change Management</a:t>
            </a:r>
          </a:p>
        </p:txBody>
      </p:sp>
      <p:sp>
        <p:nvSpPr>
          <p:cNvPr id="16" name="TextBox 15">
            <a:extLst>
              <a:ext uri="{FF2B5EF4-FFF2-40B4-BE49-F238E27FC236}">
                <a16:creationId xmlns:a16="http://schemas.microsoft.com/office/drawing/2014/main" id="{BCDBA348-C62C-441D-99BB-EE9C4C1A0D9A}"/>
              </a:ext>
            </a:extLst>
          </p:cNvPr>
          <p:cNvSpPr txBox="1"/>
          <p:nvPr/>
        </p:nvSpPr>
        <p:spPr>
          <a:xfrm>
            <a:off x="7185303" y="2079549"/>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Managed WAN</a:t>
            </a:r>
            <a:endParaRPr lang="en-IN" sz="900" dirty="0">
              <a:solidFill>
                <a:schemeClr val="tx1"/>
              </a:solidFill>
              <a:latin typeface="Trebuchet MS" panose="020B0603020202020204" pitchFamily="34" charset="0"/>
              <a:ea typeface="Fujitsu Sans" charset="0"/>
              <a:cs typeface="Arial" panose="020B0604020202020204" pitchFamily="34" charset="0"/>
            </a:endParaRPr>
          </a:p>
        </p:txBody>
      </p:sp>
      <p:sp>
        <p:nvSpPr>
          <p:cNvPr id="17" name="TextBox 16">
            <a:extLst>
              <a:ext uri="{FF2B5EF4-FFF2-40B4-BE49-F238E27FC236}">
                <a16:creationId xmlns:a16="http://schemas.microsoft.com/office/drawing/2014/main" id="{61A6C476-1574-4C30-BD18-F2074E3788D7}"/>
              </a:ext>
            </a:extLst>
          </p:cNvPr>
          <p:cNvSpPr txBox="1"/>
          <p:nvPr/>
        </p:nvSpPr>
        <p:spPr>
          <a:xfrm>
            <a:off x="7185303" y="2418867"/>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Shared NOC</a:t>
            </a:r>
            <a:endParaRPr lang="en-IN" sz="900" dirty="0">
              <a:solidFill>
                <a:schemeClr val="tx1"/>
              </a:solidFill>
              <a:latin typeface="Trebuchet MS" panose="020B0603020202020204" pitchFamily="34" charset="0"/>
              <a:ea typeface="Fujitsu Sans" charset="0"/>
              <a:cs typeface="Arial" panose="020B0604020202020204" pitchFamily="34" charset="0"/>
            </a:endParaRPr>
          </a:p>
        </p:txBody>
      </p:sp>
      <p:sp>
        <p:nvSpPr>
          <p:cNvPr id="18" name="TextBox 17">
            <a:extLst>
              <a:ext uri="{FF2B5EF4-FFF2-40B4-BE49-F238E27FC236}">
                <a16:creationId xmlns:a16="http://schemas.microsoft.com/office/drawing/2014/main" id="{19735458-04CA-405C-845C-639FCFFD226B}"/>
              </a:ext>
            </a:extLst>
          </p:cNvPr>
          <p:cNvSpPr txBox="1"/>
          <p:nvPr/>
        </p:nvSpPr>
        <p:spPr>
          <a:xfrm>
            <a:off x="7185303" y="2748569"/>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Captive NOC</a:t>
            </a:r>
          </a:p>
        </p:txBody>
      </p:sp>
      <p:sp>
        <p:nvSpPr>
          <p:cNvPr id="19" name="TextBox 18">
            <a:extLst>
              <a:ext uri="{FF2B5EF4-FFF2-40B4-BE49-F238E27FC236}">
                <a16:creationId xmlns:a16="http://schemas.microsoft.com/office/drawing/2014/main" id="{EA679421-E31C-4E92-82E5-3C39BD42C861}"/>
              </a:ext>
            </a:extLst>
          </p:cNvPr>
          <p:cNvSpPr txBox="1"/>
          <p:nvPr/>
        </p:nvSpPr>
        <p:spPr>
          <a:xfrm>
            <a:off x="7185303" y="3071715"/>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Managed Infrastructure</a:t>
            </a:r>
          </a:p>
        </p:txBody>
      </p:sp>
      <p:sp>
        <p:nvSpPr>
          <p:cNvPr id="20" name="TextBox 19">
            <a:extLst>
              <a:ext uri="{FF2B5EF4-FFF2-40B4-BE49-F238E27FC236}">
                <a16:creationId xmlns:a16="http://schemas.microsoft.com/office/drawing/2014/main" id="{CBF9247F-C2EB-4FCA-8F6F-7D6C3B4E0618}"/>
              </a:ext>
            </a:extLst>
          </p:cNvPr>
          <p:cNvSpPr txBox="1"/>
          <p:nvPr/>
        </p:nvSpPr>
        <p:spPr>
          <a:xfrm>
            <a:off x="7185303" y="3394862"/>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Managed Security</a:t>
            </a:r>
          </a:p>
        </p:txBody>
      </p:sp>
      <p:sp>
        <p:nvSpPr>
          <p:cNvPr id="21" name="TextBox 20">
            <a:extLst>
              <a:ext uri="{FF2B5EF4-FFF2-40B4-BE49-F238E27FC236}">
                <a16:creationId xmlns:a16="http://schemas.microsoft.com/office/drawing/2014/main" id="{90F2AE57-F24F-4C81-A7FD-C6B075663D13}"/>
              </a:ext>
            </a:extLst>
          </p:cNvPr>
          <p:cNvSpPr txBox="1"/>
          <p:nvPr/>
        </p:nvSpPr>
        <p:spPr>
          <a:xfrm>
            <a:off x="7185303" y="1768330"/>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Managed LAN</a:t>
            </a:r>
          </a:p>
        </p:txBody>
      </p:sp>
      <p:sp>
        <p:nvSpPr>
          <p:cNvPr id="22" name="TextBox 21">
            <a:extLst>
              <a:ext uri="{FF2B5EF4-FFF2-40B4-BE49-F238E27FC236}">
                <a16:creationId xmlns:a16="http://schemas.microsoft.com/office/drawing/2014/main" id="{F5489303-E960-46EC-AF68-B5B66DBE2AB7}"/>
              </a:ext>
            </a:extLst>
          </p:cNvPr>
          <p:cNvSpPr txBox="1"/>
          <p:nvPr/>
        </p:nvSpPr>
        <p:spPr>
          <a:xfrm>
            <a:off x="7185303" y="4017552"/>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PROJECT DELIVERY</a:t>
            </a:r>
          </a:p>
        </p:txBody>
      </p:sp>
      <p:sp>
        <p:nvSpPr>
          <p:cNvPr id="23" name="TextBox 22">
            <a:extLst>
              <a:ext uri="{FF2B5EF4-FFF2-40B4-BE49-F238E27FC236}">
                <a16:creationId xmlns:a16="http://schemas.microsoft.com/office/drawing/2014/main" id="{E23E32FA-5B8E-4E37-8E34-1AB8CD8DE1E3}"/>
              </a:ext>
            </a:extLst>
          </p:cNvPr>
          <p:cNvSpPr txBox="1"/>
          <p:nvPr/>
        </p:nvSpPr>
        <p:spPr>
          <a:xfrm>
            <a:off x="6511991" y="4362722"/>
            <a:ext cx="577136" cy="230832"/>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POPs</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24" name="TextBox 23">
            <a:extLst>
              <a:ext uri="{FF2B5EF4-FFF2-40B4-BE49-F238E27FC236}">
                <a16:creationId xmlns:a16="http://schemas.microsoft.com/office/drawing/2014/main" id="{5E49BEAF-C8A1-4407-9F52-733CDFB7B072}"/>
              </a:ext>
            </a:extLst>
          </p:cNvPr>
          <p:cNvSpPr txBox="1"/>
          <p:nvPr/>
        </p:nvSpPr>
        <p:spPr>
          <a:xfrm>
            <a:off x="3665205" y="4362722"/>
            <a:ext cx="951758" cy="230832"/>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ENTERPRISE</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25" name="TextBox 24">
            <a:extLst>
              <a:ext uri="{FF2B5EF4-FFF2-40B4-BE49-F238E27FC236}">
                <a16:creationId xmlns:a16="http://schemas.microsoft.com/office/drawing/2014/main" id="{1618657C-74F9-453F-BCB2-11CE9823D054}"/>
              </a:ext>
            </a:extLst>
          </p:cNvPr>
          <p:cNvSpPr txBox="1"/>
          <p:nvPr/>
        </p:nvSpPr>
        <p:spPr>
          <a:xfrm>
            <a:off x="5599740" y="4362722"/>
            <a:ext cx="841722" cy="230832"/>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FACILITY</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26" name="TextBox 25">
            <a:extLst>
              <a:ext uri="{FF2B5EF4-FFF2-40B4-BE49-F238E27FC236}">
                <a16:creationId xmlns:a16="http://schemas.microsoft.com/office/drawing/2014/main" id="{578D467D-5915-482E-B318-1CB04BA1ECDC}"/>
              </a:ext>
            </a:extLst>
          </p:cNvPr>
          <p:cNvSpPr txBox="1"/>
          <p:nvPr/>
        </p:nvSpPr>
        <p:spPr>
          <a:xfrm>
            <a:off x="7185303" y="3706207"/>
            <a:ext cx="1634846" cy="230832"/>
          </a:xfrm>
          <a:prstGeom prst="rect">
            <a:avLst/>
          </a:prstGeom>
          <a:solidFill>
            <a:schemeClr val="accent5">
              <a:lumMod val="60000"/>
              <a:lumOff val="4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NW INTEGRATION</a:t>
            </a:r>
          </a:p>
        </p:txBody>
      </p:sp>
      <p:sp>
        <p:nvSpPr>
          <p:cNvPr id="28" name="TextBox 27">
            <a:extLst>
              <a:ext uri="{FF2B5EF4-FFF2-40B4-BE49-F238E27FC236}">
                <a16:creationId xmlns:a16="http://schemas.microsoft.com/office/drawing/2014/main" id="{80728E30-CAB1-4D9C-A02A-053A0A92DB83}"/>
              </a:ext>
            </a:extLst>
          </p:cNvPr>
          <p:cNvSpPr txBox="1"/>
          <p:nvPr/>
        </p:nvSpPr>
        <p:spPr>
          <a:xfrm>
            <a:off x="1375980" y="994188"/>
            <a:ext cx="1311322" cy="294889"/>
          </a:xfrm>
          <a:prstGeom prst="rect">
            <a:avLst/>
          </a:prstGeom>
          <a:ln w="9525">
            <a:solidFill>
              <a:schemeClr val="accent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ts val="1800"/>
              </a:lnSpc>
            </a:pPr>
            <a:r>
              <a:rPr lang="en-US" sz="1000" b="1" dirty="0">
                <a:solidFill>
                  <a:schemeClr val="tx1"/>
                </a:solidFill>
                <a:latin typeface="Trebuchet MS" panose="020B0603020202020204" pitchFamily="34" charset="0"/>
                <a:ea typeface="Fujitsu Sans" charset="0"/>
                <a:cs typeface="Arial" panose="020B0604020202020204" pitchFamily="34" charset="0"/>
              </a:rPr>
              <a:t>4000</a:t>
            </a:r>
            <a:r>
              <a:rPr lang="en-US" sz="1000" dirty="0">
                <a:solidFill>
                  <a:schemeClr val="tx1"/>
                </a:solidFill>
                <a:latin typeface="Trebuchet MS" panose="020B0603020202020204" pitchFamily="34" charset="0"/>
                <a:ea typeface="Fujitsu Sans" charset="0"/>
                <a:cs typeface="Arial" panose="020B0604020202020204" pitchFamily="34" charset="0"/>
              </a:rPr>
              <a:t> Infra Links</a:t>
            </a:r>
            <a:endParaRPr lang="en-IN" sz="1000" dirty="0">
              <a:solidFill>
                <a:schemeClr val="tx1"/>
              </a:solidFill>
              <a:latin typeface="Trebuchet MS" panose="020B0603020202020204" pitchFamily="34" charset="0"/>
              <a:ea typeface="Fujitsu Sans" charset="0"/>
              <a:cs typeface="Arial" panose="020B0604020202020204" pitchFamily="34" charset="0"/>
            </a:endParaRPr>
          </a:p>
        </p:txBody>
      </p:sp>
      <p:sp>
        <p:nvSpPr>
          <p:cNvPr id="29" name="TextBox 28">
            <a:extLst>
              <a:ext uri="{FF2B5EF4-FFF2-40B4-BE49-F238E27FC236}">
                <a16:creationId xmlns:a16="http://schemas.microsoft.com/office/drawing/2014/main" id="{8E2B10C7-AFBE-42CD-8906-79F3FC0BF7CC}"/>
              </a:ext>
            </a:extLst>
          </p:cNvPr>
          <p:cNvSpPr txBox="1"/>
          <p:nvPr/>
        </p:nvSpPr>
        <p:spPr>
          <a:xfrm>
            <a:off x="323850" y="994188"/>
            <a:ext cx="931536" cy="294889"/>
          </a:xfrm>
          <a:prstGeom prst="rect">
            <a:avLst/>
          </a:prstGeom>
          <a:ln w="9525">
            <a:solidFill>
              <a:schemeClr val="accent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ts val="1800"/>
              </a:lnSpc>
            </a:pPr>
            <a:r>
              <a:rPr lang="en-US" sz="1000" b="1" dirty="0">
                <a:solidFill>
                  <a:schemeClr val="tx1"/>
                </a:solidFill>
                <a:latin typeface="Trebuchet MS" panose="020B0603020202020204" pitchFamily="34" charset="0"/>
                <a:ea typeface="Fujitsu Sans" charset="0"/>
                <a:cs typeface="Arial" panose="020B0604020202020204" pitchFamily="34" charset="0"/>
              </a:rPr>
              <a:t>2333</a:t>
            </a:r>
            <a:r>
              <a:rPr lang="en-US" sz="1000" dirty="0">
                <a:solidFill>
                  <a:schemeClr val="tx1"/>
                </a:solidFill>
                <a:latin typeface="Trebuchet MS" panose="020B0603020202020204" pitchFamily="34" charset="0"/>
                <a:ea typeface="Fujitsu Sans" charset="0"/>
                <a:cs typeface="Arial" panose="020B0604020202020204" pitchFamily="34" charset="0"/>
              </a:rPr>
              <a:t> POPs</a:t>
            </a:r>
            <a:endParaRPr lang="en-IN" sz="1000" dirty="0">
              <a:solidFill>
                <a:schemeClr val="tx1"/>
              </a:solidFill>
              <a:latin typeface="Trebuchet MS" panose="020B0603020202020204" pitchFamily="34" charset="0"/>
              <a:ea typeface="Fujitsu Sans" charset="0"/>
              <a:cs typeface="Arial" panose="020B0604020202020204" pitchFamily="34" charset="0"/>
            </a:endParaRPr>
          </a:p>
        </p:txBody>
      </p:sp>
      <p:sp>
        <p:nvSpPr>
          <p:cNvPr id="30" name="TextBox 29">
            <a:extLst>
              <a:ext uri="{FF2B5EF4-FFF2-40B4-BE49-F238E27FC236}">
                <a16:creationId xmlns:a16="http://schemas.microsoft.com/office/drawing/2014/main" id="{4D28E9A2-7560-43A4-8098-C3ED59E8CD31}"/>
              </a:ext>
            </a:extLst>
          </p:cNvPr>
          <p:cNvSpPr txBox="1"/>
          <p:nvPr/>
        </p:nvSpPr>
        <p:spPr>
          <a:xfrm>
            <a:off x="2807896" y="994188"/>
            <a:ext cx="1612067" cy="294889"/>
          </a:xfrm>
          <a:prstGeom prst="rect">
            <a:avLst/>
          </a:prstGeom>
          <a:ln w="9525">
            <a:solidFill>
              <a:schemeClr val="accent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ts val="1800"/>
              </a:lnSpc>
            </a:pPr>
            <a:r>
              <a:rPr lang="en-US" sz="1000" b="1" dirty="0">
                <a:solidFill>
                  <a:schemeClr val="tx1"/>
                </a:solidFill>
                <a:latin typeface="Trebuchet MS" panose="020B0603020202020204" pitchFamily="34" charset="0"/>
                <a:ea typeface="Fujitsu Sans" charset="0"/>
                <a:cs typeface="Arial" panose="020B0604020202020204" pitchFamily="34" charset="0"/>
              </a:rPr>
              <a:t>9000</a:t>
            </a:r>
            <a:r>
              <a:rPr lang="en-US" sz="1000" dirty="0">
                <a:solidFill>
                  <a:schemeClr val="tx1"/>
                </a:solidFill>
                <a:latin typeface="Trebuchet MS" panose="020B0603020202020204" pitchFamily="34" charset="0"/>
                <a:ea typeface="Fujitsu Sans" charset="0"/>
                <a:cs typeface="Arial" panose="020B0604020202020204" pitchFamily="34" charset="0"/>
              </a:rPr>
              <a:t> IP/MPLS Nodes</a:t>
            </a:r>
            <a:endParaRPr lang="en-IN" sz="1000" dirty="0">
              <a:solidFill>
                <a:schemeClr val="tx1"/>
              </a:solidFill>
              <a:latin typeface="Trebuchet MS" panose="020B0603020202020204" pitchFamily="34" charset="0"/>
              <a:ea typeface="Fujitsu Sans" charset="0"/>
              <a:cs typeface="Arial" panose="020B0604020202020204" pitchFamily="34" charset="0"/>
            </a:endParaRPr>
          </a:p>
        </p:txBody>
      </p:sp>
      <p:sp>
        <p:nvSpPr>
          <p:cNvPr id="31" name="TextBox 30">
            <a:extLst>
              <a:ext uri="{FF2B5EF4-FFF2-40B4-BE49-F238E27FC236}">
                <a16:creationId xmlns:a16="http://schemas.microsoft.com/office/drawing/2014/main" id="{8AC650E1-124A-419C-AF0D-B126BA680BC0}"/>
              </a:ext>
            </a:extLst>
          </p:cNvPr>
          <p:cNvSpPr txBox="1"/>
          <p:nvPr/>
        </p:nvSpPr>
        <p:spPr>
          <a:xfrm>
            <a:off x="4540557" y="994188"/>
            <a:ext cx="1552303" cy="294889"/>
          </a:xfrm>
          <a:prstGeom prst="rect">
            <a:avLst/>
          </a:prstGeom>
          <a:ln w="9525">
            <a:solidFill>
              <a:schemeClr val="accent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ts val="1800"/>
              </a:lnSpc>
            </a:pPr>
            <a:r>
              <a:rPr lang="en-US" sz="1000" b="1" dirty="0">
                <a:solidFill>
                  <a:schemeClr val="tx1"/>
                </a:solidFill>
                <a:latin typeface="Trebuchet MS" panose="020B0603020202020204" pitchFamily="34" charset="0"/>
                <a:ea typeface="Fujitsu Sans" charset="0"/>
                <a:cs typeface="Arial" panose="020B0604020202020204" pitchFamily="34" charset="0"/>
              </a:rPr>
              <a:t>120022</a:t>
            </a:r>
            <a:r>
              <a:rPr lang="en-US" sz="1000" dirty="0">
                <a:solidFill>
                  <a:schemeClr val="tx1"/>
                </a:solidFill>
                <a:latin typeface="Trebuchet MS" panose="020B0603020202020204" pitchFamily="34" charset="0"/>
                <a:ea typeface="Fujitsu Sans" charset="0"/>
                <a:cs typeface="Arial" panose="020B0604020202020204" pitchFamily="34" charset="0"/>
              </a:rPr>
              <a:t> Wireless AP</a:t>
            </a:r>
            <a:endParaRPr lang="en-IN" sz="1000" dirty="0">
              <a:solidFill>
                <a:schemeClr val="tx1"/>
              </a:solidFill>
              <a:latin typeface="Trebuchet MS" panose="020B0603020202020204" pitchFamily="34" charset="0"/>
              <a:ea typeface="Fujitsu Sans" charset="0"/>
              <a:cs typeface="Arial" panose="020B0604020202020204" pitchFamily="34" charset="0"/>
            </a:endParaRPr>
          </a:p>
        </p:txBody>
      </p:sp>
      <p:sp>
        <p:nvSpPr>
          <p:cNvPr id="32" name="TextBox 31">
            <a:extLst>
              <a:ext uri="{FF2B5EF4-FFF2-40B4-BE49-F238E27FC236}">
                <a16:creationId xmlns:a16="http://schemas.microsoft.com/office/drawing/2014/main" id="{74412BE0-4B58-4F9C-8C82-B57A751EC305}"/>
              </a:ext>
            </a:extLst>
          </p:cNvPr>
          <p:cNvSpPr txBox="1"/>
          <p:nvPr/>
        </p:nvSpPr>
        <p:spPr>
          <a:xfrm>
            <a:off x="6213455" y="994188"/>
            <a:ext cx="2615540" cy="294889"/>
          </a:xfrm>
          <a:prstGeom prst="rect">
            <a:avLst/>
          </a:prstGeom>
          <a:ln w="9525">
            <a:solidFill>
              <a:schemeClr val="accent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ts val="1800"/>
              </a:lnSpc>
            </a:pPr>
            <a:r>
              <a:rPr lang="en-US" sz="1000" b="1" dirty="0">
                <a:solidFill>
                  <a:schemeClr val="tx1"/>
                </a:solidFill>
                <a:latin typeface="Trebuchet MS" panose="020B0603020202020204" pitchFamily="34" charset="0"/>
                <a:ea typeface="Fujitsu Sans" charset="0"/>
                <a:cs typeface="Arial" panose="020B0604020202020204" pitchFamily="34" charset="0"/>
              </a:rPr>
              <a:t>800+ </a:t>
            </a:r>
            <a:r>
              <a:rPr lang="en-US" sz="1000" dirty="0">
                <a:solidFill>
                  <a:schemeClr val="tx1"/>
                </a:solidFill>
                <a:latin typeface="Trebuchet MS" panose="020B0603020202020204" pitchFamily="34" charset="0"/>
                <a:ea typeface="Fujitsu Sans" charset="0"/>
                <a:cs typeface="Arial" panose="020B0604020202020204" pitchFamily="34" charset="0"/>
              </a:rPr>
              <a:t>Managed Network customers</a:t>
            </a:r>
            <a:endParaRPr lang="en-IN" sz="1000" dirty="0">
              <a:solidFill>
                <a:schemeClr val="tx1"/>
              </a:solidFill>
              <a:latin typeface="Trebuchet MS" panose="020B0603020202020204" pitchFamily="34" charset="0"/>
              <a:ea typeface="Fujitsu Sans" charset="0"/>
              <a:cs typeface="Arial" panose="020B0604020202020204" pitchFamily="34" charset="0"/>
            </a:endParaRPr>
          </a:p>
        </p:txBody>
      </p:sp>
      <p:sp>
        <p:nvSpPr>
          <p:cNvPr id="33" name="TextBox 32">
            <a:extLst>
              <a:ext uri="{FF2B5EF4-FFF2-40B4-BE49-F238E27FC236}">
                <a16:creationId xmlns:a16="http://schemas.microsoft.com/office/drawing/2014/main" id="{BA81B4A8-550B-488E-B7FA-D1F1943CBBC0}"/>
              </a:ext>
            </a:extLst>
          </p:cNvPr>
          <p:cNvSpPr txBox="1"/>
          <p:nvPr/>
        </p:nvSpPr>
        <p:spPr>
          <a:xfrm>
            <a:off x="328703" y="1372318"/>
            <a:ext cx="2058293" cy="294889"/>
          </a:xfrm>
          <a:prstGeom prst="rect">
            <a:avLst/>
          </a:prstGeom>
          <a:ln w="9525">
            <a:solidFill>
              <a:schemeClr val="accent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ts val="1800"/>
              </a:lnSpc>
            </a:pPr>
            <a:r>
              <a:rPr lang="en-US" sz="1000" b="1" dirty="0">
                <a:solidFill>
                  <a:schemeClr val="tx1"/>
                </a:solidFill>
                <a:latin typeface="Trebuchet MS" panose="020B0603020202020204" pitchFamily="34" charset="0"/>
                <a:ea typeface="Fujitsu Sans" charset="0"/>
                <a:cs typeface="Arial" panose="020B0604020202020204" pitchFamily="34" charset="0"/>
              </a:rPr>
              <a:t>96000+ </a:t>
            </a:r>
            <a:r>
              <a:rPr lang="en-US" sz="1000" dirty="0">
                <a:solidFill>
                  <a:schemeClr val="tx1"/>
                </a:solidFill>
                <a:latin typeface="Trebuchet MS" panose="020B0603020202020204" pitchFamily="34" charset="0"/>
                <a:ea typeface="Fujitsu Sans" charset="0"/>
                <a:cs typeface="Arial" panose="020B0604020202020204" pitchFamily="34" charset="0"/>
              </a:rPr>
              <a:t>Managed WAN links</a:t>
            </a:r>
            <a:endParaRPr lang="en-IN" sz="1000" dirty="0">
              <a:solidFill>
                <a:schemeClr val="tx1"/>
              </a:solidFill>
              <a:latin typeface="Trebuchet MS" panose="020B0603020202020204" pitchFamily="34" charset="0"/>
              <a:ea typeface="Fujitsu Sans" charset="0"/>
              <a:cs typeface="Arial" panose="020B0604020202020204" pitchFamily="34" charset="0"/>
            </a:endParaRPr>
          </a:p>
        </p:txBody>
      </p:sp>
      <p:sp>
        <p:nvSpPr>
          <p:cNvPr id="34" name="TextBox 33">
            <a:extLst>
              <a:ext uri="{FF2B5EF4-FFF2-40B4-BE49-F238E27FC236}">
                <a16:creationId xmlns:a16="http://schemas.microsoft.com/office/drawing/2014/main" id="{6364D1C2-5684-45D0-9B17-39E3B440B291}"/>
              </a:ext>
            </a:extLst>
          </p:cNvPr>
          <p:cNvSpPr txBox="1"/>
          <p:nvPr/>
        </p:nvSpPr>
        <p:spPr>
          <a:xfrm>
            <a:off x="4244312" y="1372318"/>
            <a:ext cx="1372413" cy="294889"/>
          </a:xfrm>
          <a:prstGeom prst="rect">
            <a:avLst/>
          </a:prstGeom>
          <a:ln w="9525">
            <a:solidFill>
              <a:schemeClr val="accent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ts val="1800"/>
              </a:lnSpc>
            </a:pPr>
            <a:r>
              <a:rPr lang="en-US" sz="1000" b="1" dirty="0">
                <a:solidFill>
                  <a:schemeClr val="tx1"/>
                </a:solidFill>
                <a:latin typeface="Trebuchet MS" panose="020B0603020202020204" pitchFamily="34" charset="0"/>
                <a:ea typeface="Fujitsu Sans" charset="0"/>
                <a:cs typeface="Arial" panose="020B0604020202020204" pitchFamily="34" charset="0"/>
              </a:rPr>
              <a:t>7000+ </a:t>
            </a:r>
            <a:r>
              <a:rPr lang="en-US" sz="1000" dirty="0">
                <a:solidFill>
                  <a:schemeClr val="tx1"/>
                </a:solidFill>
                <a:latin typeface="Trebuchet MS" panose="020B0603020202020204" pitchFamily="34" charset="0"/>
                <a:ea typeface="Fujitsu Sans" charset="0"/>
                <a:cs typeface="Arial" panose="020B0604020202020204" pitchFamily="34" charset="0"/>
              </a:rPr>
              <a:t>Tickets/day</a:t>
            </a:r>
            <a:endParaRPr lang="en-IN" sz="1000" dirty="0">
              <a:solidFill>
                <a:schemeClr val="tx1"/>
              </a:solidFill>
              <a:latin typeface="Trebuchet MS" panose="020B0603020202020204" pitchFamily="34" charset="0"/>
              <a:ea typeface="Fujitsu Sans" charset="0"/>
              <a:cs typeface="Arial" panose="020B0604020202020204" pitchFamily="34" charset="0"/>
            </a:endParaRPr>
          </a:p>
        </p:txBody>
      </p:sp>
      <p:sp>
        <p:nvSpPr>
          <p:cNvPr id="35" name="TextBox 34">
            <a:extLst>
              <a:ext uri="{FF2B5EF4-FFF2-40B4-BE49-F238E27FC236}">
                <a16:creationId xmlns:a16="http://schemas.microsoft.com/office/drawing/2014/main" id="{DA36B2ED-C9BE-4407-8CDC-58E30E1FD8DA}"/>
              </a:ext>
            </a:extLst>
          </p:cNvPr>
          <p:cNvSpPr txBox="1"/>
          <p:nvPr/>
        </p:nvSpPr>
        <p:spPr>
          <a:xfrm>
            <a:off x="7163934" y="1372318"/>
            <a:ext cx="1665061" cy="294889"/>
          </a:xfrm>
          <a:prstGeom prst="rect">
            <a:avLst/>
          </a:prstGeom>
          <a:ln w="9525">
            <a:solidFill>
              <a:schemeClr val="accent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ts val="1800"/>
              </a:lnSpc>
            </a:pPr>
            <a:r>
              <a:rPr lang="en-US" sz="1000" b="1" dirty="0">
                <a:solidFill>
                  <a:schemeClr val="tx1"/>
                </a:solidFill>
                <a:latin typeface="Trebuchet MS" panose="020B0603020202020204" pitchFamily="34" charset="0"/>
                <a:ea typeface="Fujitsu Sans" charset="0"/>
                <a:cs typeface="Arial" panose="020B0604020202020204" pitchFamily="34" charset="0"/>
              </a:rPr>
              <a:t>400+ </a:t>
            </a:r>
            <a:r>
              <a:rPr lang="en-US" sz="1000" dirty="0">
                <a:solidFill>
                  <a:schemeClr val="tx1"/>
                </a:solidFill>
                <a:latin typeface="Trebuchet MS" panose="020B0603020202020204" pitchFamily="34" charset="0"/>
                <a:ea typeface="Fujitsu Sans" charset="0"/>
                <a:cs typeface="Arial" panose="020B0604020202020204" pitchFamily="34" charset="0"/>
              </a:rPr>
              <a:t>Skilled people</a:t>
            </a:r>
            <a:endParaRPr lang="en-IN" sz="1000" dirty="0">
              <a:solidFill>
                <a:schemeClr val="tx1"/>
              </a:solidFill>
              <a:latin typeface="Trebuchet MS" panose="020B0603020202020204" pitchFamily="34" charset="0"/>
              <a:ea typeface="Fujitsu Sans" charset="0"/>
              <a:cs typeface="Arial" panose="020B0604020202020204" pitchFamily="34" charset="0"/>
            </a:endParaRPr>
          </a:p>
        </p:txBody>
      </p:sp>
      <p:sp>
        <p:nvSpPr>
          <p:cNvPr id="36" name="TextBox 35">
            <a:extLst>
              <a:ext uri="{FF2B5EF4-FFF2-40B4-BE49-F238E27FC236}">
                <a16:creationId xmlns:a16="http://schemas.microsoft.com/office/drawing/2014/main" id="{D0A9D041-B951-434F-B69C-9F297F925654}"/>
              </a:ext>
            </a:extLst>
          </p:cNvPr>
          <p:cNvSpPr txBox="1"/>
          <p:nvPr/>
        </p:nvSpPr>
        <p:spPr>
          <a:xfrm>
            <a:off x="2479676" y="1372318"/>
            <a:ext cx="1671956" cy="294889"/>
          </a:xfrm>
          <a:prstGeom prst="rect">
            <a:avLst/>
          </a:prstGeom>
          <a:ln w="9525">
            <a:solidFill>
              <a:schemeClr val="accent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ts val="1800"/>
              </a:lnSpc>
            </a:pPr>
            <a:r>
              <a:rPr lang="en-US" sz="1000" b="1" dirty="0">
                <a:solidFill>
                  <a:schemeClr val="tx1"/>
                </a:solidFill>
                <a:latin typeface="Trebuchet MS" panose="020B0603020202020204" pitchFamily="34" charset="0"/>
                <a:ea typeface="Fujitsu Sans" charset="0"/>
                <a:cs typeface="Arial" panose="020B0604020202020204" pitchFamily="34" charset="0"/>
              </a:rPr>
              <a:t>60650+ </a:t>
            </a:r>
            <a:r>
              <a:rPr lang="en-US" sz="1000" dirty="0">
                <a:solidFill>
                  <a:schemeClr val="tx1"/>
                </a:solidFill>
                <a:latin typeface="Trebuchet MS" panose="020B0603020202020204" pitchFamily="34" charset="0"/>
                <a:ea typeface="Fujitsu Sans" charset="0"/>
                <a:cs typeface="Arial" panose="020B0604020202020204" pitchFamily="34" charset="0"/>
              </a:rPr>
              <a:t>Managed CE</a:t>
            </a:r>
            <a:endParaRPr lang="en-IN" sz="1000" dirty="0">
              <a:solidFill>
                <a:schemeClr val="tx1"/>
              </a:solidFill>
              <a:latin typeface="Trebuchet MS" panose="020B0603020202020204" pitchFamily="34" charset="0"/>
              <a:ea typeface="Fujitsu Sans" charset="0"/>
              <a:cs typeface="Arial" panose="020B0604020202020204" pitchFamily="34" charset="0"/>
            </a:endParaRPr>
          </a:p>
        </p:txBody>
      </p:sp>
      <p:sp>
        <p:nvSpPr>
          <p:cNvPr id="37" name="TextBox 36">
            <a:extLst>
              <a:ext uri="{FF2B5EF4-FFF2-40B4-BE49-F238E27FC236}">
                <a16:creationId xmlns:a16="http://schemas.microsoft.com/office/drawing/2014/main" id="{4E313605-6030-41A8-A766-7F721E9B7D5F}"/>
              </a:ext>
            </a:extLst>
          </p:cNvPr>
          <p:cNvSpPr txBox="1"/>
          <p:nvPr/>
        </p:nvSpPr>
        <p:spPr>
          <a:xfrm>
            <a:off x="5709405" y="1372318"/>
            <a:ext cx="1361850" cy="294889"/>
          </a:xfrm>
          <a:prstGeom prst="rect">
            <a:avLst/>
          </a:prstGeom>
          <a:ln w="9525">
            <a:solidFill>
              <a:schemeClr val="accent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ts val="1800"/>
              </a:lnSpc>
            </a:pPr>
            <a:r>
              <a:rPr lang="en-US" sz="1000" b="1" dirty="0">
                <a:solidFill>
                  <a:schemeClr val="tx1"/>
                </a:solidFill>
                <a:latin typeface="Trebuchet MS" panose="020B0603020202020204" pitchFamily="34" charset="0"/>
                <a:ea typeface="Fujitsu Sans" charset="0"/>
                <a:cs typeface="Arial" panose="020B0604020202020204" pitchFamily="34" charset="0"/>
              </a:rPr>
              <a:t>100+ </a:t>
            </a:r>
            <a:r>
              <a:rPr lang="en-US" sz="1000" dirty="0">
                <a:solidFill>
                  <a:schemeClr val="tx1"/>
                </a:solidFill>
                <a:latin typeface="Trebuchet MS" panose="020B0603020202020204" pitchFamily="34" charset="0"/>
                <a:ea typeface="Fujitsu Sans" charset="0"/>
                <a:cs typeface="Arial" panose="020B0604020202020204" pitchFamily="34" charset="0"/>
              </a:rPr>
              <a:t>circuits /day</a:t>
            </a:r>
            <a:endParaRPr lang="en-IN" sz="1000" dirty="0">
              <a:solidFill>
                <a:schemeClr val="tx1"/>
              </a:solidFill>
              <a:latin typeface="Trebuchet MS" panose="020B0603020202020204" pitchFamily="34" charset="0"/>
              <a:ea typeface="Fujitsu Sans" charset="0"/>
              <a:cs typeface="Arial" panose="020B0604020202020204" pitchFamily="34" charset="0"/>
            </a:endParaRPr>
          </a:p>
        </p:txBody>
      </p:sp>
    </p:spTree>
    <p:extLst>
      <p:ext uri="{BB962C8B-B14F-4D97-AF65-F5344CB8AC3E}">
        <p14:creationId xmlns:p14="http://schemas.microsoft.com/office/powerpoint/2010/main" val="2358615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8E2F-D0E9-433D-ACA4-3E9409440BD3}"/>
              </a:ext>
            </a:extLst>
          </p:cNvPr>
          <p:cNvSpPr>
            <a:spLocks noGrp="1"/>
          </p:cNvSpPr>
          <p:nvPr>
            <p:ph type="title"/>
          </p:nvPr>
        </p:nvSpPr>
        <p:spPr>
          <a:xfrm>
            <a:off x="324000" y="257731"/>
            <a:ext cx="8496150" cy="369332"/>
          </a:xfrm>
        </p:spPr>
        <p:txBody>
          <a:bodyPr/>
          <a:lstStyle/>
          <a:p>
            <a:r>
              <a:rPr lang="en-IN" dirty="0"/>
              <a:t>proposed network management Deliverables</a:t>
            </a:r>
          </a:p>
        </p:txBody>
      </p:sp>
      <p:sp>
        <p:nvSpPr>
          <p:cNvPr id="17" name="Freeform 3">
            <a:extLst>
              <a:ext uri="{FF2B5EF4-FFF2-40B4-BE49-F238E27FC236}">
                <a16:creationId xmlns:a16="http://schemas.microsoft.com/office/drawing/2014/main" id="{DA72F015-16C6-4EB6-AAA5-1B5F8AC83991}"/>
              </a:ext>
            </a:extLst>
          </p:cNvPr>
          <p:cNvSpPr/>
          <p:nvPr/>
        </p:nvSpPr>
        <p:spPr>
          <a:xfrm>
            <a:off x="323851" y="2407311"/>
            <a:ext cx="1979613" cy="1004887"/>
          </a:xfrm>
          <a:prstGeom prst="round2DiagRect">
            <a:avLst/>
          </a:prstGeom>
          <a:solidFill>
            <a:schemeClr val="accent3">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41910" tIns="41910" rIns="41910" bIns="41910"/>
          <a:lstStyle>
            <a:lvl1pPr defTabSz="488950">
              <a:defRPr>
                <a:solidFill>
                  <a:schemeClr val="tx1"/>
                </a:solidFill>
                <a:latin typeface="Trebuchet MS" panose="020B0603020202020204" pitchFamily="34" charset="0"/>
              </a:defRPr>
            </a:lvl1pPr>
            <a:lvl2pPr marL="114300" indent="-114300" defTabSz="488950">
              <a:defRPr>
                <a:solidFill>
                  <a:schemeClr val="tx1"/>
                </a:solidFill>
                <a:latin typeface="Trebuchet MS" panose="020B0603020202020204" pitchFamily="34" charset="0"/>
              </a:defRPr>
            </a:lvl2pPr>
            <a:lvl3pPr defTabSz="488950">
              <a:defRPr>
                <a:solidFill>
                  <a:schemeClr val="tx1"/>
                </a:solidFill>
                <a:latin typeface="Trebuchet MS" panose="020B0603020202020204" pitchFamily="34" charset="0"/>
              </a:defRPr>
            </a:lvl3pPr>
            <a:lvl4pPr defTabSz="488950">
              <a:defRPr>
                <a:solidFill>
                  <a:schemeClr val="tx1"/>
                </a:solidFill>
                <a:latin typeface="Trebuchet MS" panose="020B0603020202020204" pitchFamily="34" charset="0"/>
              </a:defRPr>
            </a:lvl4pPr>
            <a:lvl5pPr defTabSz="488950">
              <a:defRPr>
                <a:solidFill>
                  <a:schemeClr val="tx1"/>
                </a:solidFill>
                <a:latin typeface="Trebuchet MS" panose="020B0603020202020204" pitchFamily="34" charset="0"/>
              </a:defRPr>
            </a:lvl5pPr>
            <a:lvl6pPr marL="2284413" indent="1588" defTabSz="488950" eaLnBrk="0" fontAlgn="base" hangingPunct="0">
              <a:spcBef>
                <a:spcPct val="0"/>
              </a:spcBef>
              <a:spcAft>
                <a:spcPct val="0"/>
              </a:spcAft>
              <a:defRPr>
                <a:solidFill>
                  <a:schemeClr val="tx1"/>
                </a:solidFill>
                <a:latin typeface="Trebuchet MS" panose="020B0603020202020204" pitchFamily="34" charset="0"/>
              </a:defRPr>
            </a:lvl6pPr>
            <a:lvl7pPr marL="2741613" indent="1588" defTabSz="488950" eaLnBrk="0" fontAlgn="base" hangingPunct="0">
              <a:spcBef>
                <a:spcPct val="0"/>
              </a:spcBef>
              <a:spcAft>
                <a:spcPct val="0"/>
              </a:spcAft>
              <a:defRPr>
                <a:solidFill>
                  <a:schemeClr val="tx1"/>
                </a:solidFill>
                <a:latin typeface="Trebuchet MS" panose="020B0603020202020204" pitchFamily="34" charset="0"/>
              </a:defRPr>
            </a:lvl7pPr>
            <a:lvl8pPr marL="3198813" indent="1588" defTabSz="488950" eaLnBrk="0" fontAlgn="base" hangingPunct="0">
              <a:spcBef>
                <a:spcPct val="0"/>
              </a:spcBef>
              <a:spcAft>
                <a:spcPct val="0"/>
              </a:spcAft>
              <a:defRPr>
                <a:solidFill>
                  <a:schemeClr val="tx1"/>
                </a:solidFill>
                <a:latin typeface="Trebuchet MS" panose="020B0603020202020204" pitchFamily="34" charset="0"/>
              </a:defRPr>
            </a:lvl8pPr>
            <a:lvl9pPr marL="3656013" indent="1588" defTabSz="488950" eaLnBrk="0" fontAlgn="base" hangingPunct="0">
              <a:spcBef>
                <a:spcPct val="0"/>
              </a:spcBef>
              <a:spcAft>
                <a:spcPct val="0"/>
              </a:spcAft>
              <a:defRPr>
                <a:solidFill>
                  <a:schemeClr val="tx1"/>
                </a:solidFill>
                <a:latin typeface="Trebuchet MS" panose="020B0603020202020204" pitchFamily="34" charset="0"/>
              </a:defRPr>
            </a:lvl9pPr>
          </a:lstStyle>
          <a:p>
            <a:pPr marL="72000" defTabSz="488938" fontAlgn="base">
              <a:spcAft>
                <a:spcPts val="600"/>
              </a:spcAft>
              <a:defRPr/>
            </a:pPr>
            <a:r>
              <a:rPr lang="en-US" altLang="en-US" sz="1000" b="1" dirty="0">
                <a:cs typeface="Segoe UI" panose="020B0502040204020203" pitchFamily="34" charset="0"/>
              </a:rPr>
              <a:t>Proactive  Monitoring</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Faster identification of incidents</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Detect problems before they have bigger impact</a:t>
            </a:r>
          </a:p>
        </p:txBody>
      </p:sp>
      <p:sp>
        <p:nvSpPr>
          <p:cNvPr id="18" name="Freeform 5">
            <a:extLst>
              <a:ext uri="{FF2B5EF4-FFF2-40B4-BE49-F238E27FC236}">
                <a16:creationId xmlns:a16="http://schemas.microsoft.com/office/drawing/2014/main" id="{AB51948D-8673-40C4-A47A-A6872699F51A}"/>
              </a:ext>
            </a:extLst>
          </p:cNvPr>
          <p:cNvSpPr/>
          <p:nvPr/>
        </p:nvSpPr>
        <p:spPr>
          <a:xfrm>
            <a:off x="2495551" y="2407311"/>
            <a:ext cx="1979613" cy="1004887"/>
          </a:xfrm>
          <a:prstGeom prst="round2DiagRect">
            <a:avLst/>
          </a:prstGeom>
          <a:solidFill>
            <a:schemeClr val="accent4">
              <a:lumMod val="40000"/>
              <a:lumOff val="60000"/>
            </a:schemeClr>
          </a:solidFill>
          <a:ln>
            <a:no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41910" tIns="41910" rIns="41910" bIns="41910"/>
          <a:lstStyle>
            <a:lvl1pPr defTabSz="488950">
              <a:defRPr>
                <a:solidFill>
                  <a:schemeClr val="tx1"/>
                </a:solidFill>
                <a:latin typeface="Trebuchet MS" panose="020B0603020202020204" pitchFamily="34" charset="0"/>
              </a:defRPr>
            </a:lvl1pPr>
            <a:lvl2pPr marL="114300" indent="-114300" defTabSz="488950">
              <a:defRPr>
                <a:solidFill>
                  <a:schemeClr val="tx1"/>
                </a:solidFill>
                <a:latin typeface="Trebuchet MS" panose="020B0603020202020204" pitchFamily="34" charset="0"/>
              </a:defRPr>
            </a:lvl2pPr>
            <a:lvl3pPr defTabSz="488950">
              <a:defRPr>
                <a:solidFill>
                  <a:schemeClr val="tx1"/>
                </a:solidFill>
                <a:latin typeface="Trebuchet MS" panose="020B0603020202020204" pitchFamily="34" charset="0"/>
              </a:defRPr>
            </a:lvl3pPr>
            <a:lvl4pPr defTabSz="488950">
              <a:defRPr>
                <a:solidFill>
                  <a:schemeClr val="tx1"/>
                </a:solidFill>
                <a:latin typeface="Trebuchet MS" panose="020B0603020202020204" pitchFamily="34" charset="0"/>
              </a:defRPr>
            </a:lvl4pPr>
            <a:lvl5pPr defTabSz="488950">
              <a:defRPr>
                <a:solidFill>
                  <a:schemeClr val="tx1"/>
                </a:solidFill>
                <a:latin typeface="Trebuchet MS" panose="020B0603020202020204" pitchFamily="34" charset="0"/>
              </a:defRPr>
            </a:lvl5pPr>
            <a:lvl6pPr marL="2284413" indent="1588" defTabSz="488950" eaLnBrk="0" fontAlgn="base" hangingPunct="0">
              <a:spcBef>
                <a:spcPct val="0"/>
              </a:spcBef>
              <a:spcAft>
                <a:spcPct val="0"/>
              </a:spcAft>
              <a:defRPr>
                <a:solidFill>
                  <a:schemeClr val="tx1"/>
                </a:solidFill>
                <a:latin typeface="Trebuchet MS" panose="020B0603020202020204" pitchFamily="34" charset="0"/>
              </a:defRPr>
            </a:lvl6pPr>
            <a:lvl7pPr marL="2741613" indent="1588" defTabSz="488950" eaLnBrk="0" fontAlgn="base" hangingPunct="0">
              <a:spcBef>
                <a:spcPct val="0"/>
              </a:spcBef>
              <a:spcAft>
                <a:spcPct val="0"/>
              </a:spcAft>
              <a:defRPr>
                <a:solidFill>
                  <a:schemeClr val="tx1"/>
                </a:solidFill>
                <a:latin typeface="Trebuchet MS" panose="020B0603020202020204" pitchFamily="34" charset="0"/>
              </a:defRPr>
            </a:lvl7pPr>
            <a:lvl8pPr marL="3198813" indent="1588" defTabSz="488950" eaLnBrk="0" fontAlgn="base" hangingPunct="0">
              <a:spcBef>
                <a:spcPct val="0"/>
              </a:spcBef>
              <a:spcAft>
                <a:spcPct val="0"/>
              </a:spcAft>
              <a:defRPr>
                <a:solidFill>
                  <a:schemeClr val="tx1"/>
                </a:solidFill>
                <a:latin typeface="Trebuchet MS" panose="020B0603020202020204" pitchFamily="34" charset="0"/>
              </a:defRPr>
            </a:lvl8pPr>
            <a:lvl9pPr marL="3656013" indent="1588" defTabSz="488950" eaLnBrk="0" fontAlgn="base" hangingPunct="0">
              <a:spcBef>
                <a:spcPct val="0"/>
              </a:spcBef>
              <a:spcAft>
                <a:spcPct val="0"/>
              </a:spcAft>
              <a:defRPr>
                <a:solidFill>
                  <a:schemeClr val="tx1"/>
                </a:solidFill>
                <a:latin typeface="Trebuchet MS" panose="020B0603020202020204" pitchFamily="34" charset="0"/>
              </a:defRPr>
            </a:lvl9pPr>
          </a:lstStyle>
          <a:p>
            <a:pPr marL="72000" defTabSz="488938" fontAlgn="base">
              <a:spcBef>
                <a:spcPct val="0"/>
              </a:spcBef>
              <a:spcAft>
                <a:spcPts val="600"/>
              </a:spcAft>
              <a:defRPr/>
            </a:pPr>
            <a:r>
              <a:rPr lang="en-US" altLang="en-US" sz="1000" b="1" dirty="0">
                <a:cs typeface="Segoe UI" panose="020B0502040204020203" pitchFamily="34" charset="0"/>
              </a:rPr>
              <a:t>Incident Management</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SLA driven incident response</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Reduced time to repair for customer / Network outages</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Incident prioritization for special attention</a:t>
            </a:r>
          </a:p>
        </p:txBody>
      </p:sp>
      <p:sp>
        <p:nvSpPr>
          <p:cNvPr id="19" name="Freeform 6">
            <a:extLst>
              <a:ext uri="{FF2B5EF4-FFF2-40B4-BE49-F238E27FC236}">
                <a16:creationId xmlns:a16="http://schemas.microsoft.com/office/drawing/2014/main" id="{E7956D75-AD4B-457E-82A4-9522EEA34545}"/>
              </a:ext>
            </a:extLst>
          </p:cNvPr>
          <p:cNvSpPr/>
          <p:nvPr/>
        </p:nvSpPr>
        <p:spPr>
          <a:xfrm>
            <a:off x="4668838" y="2407311"/>
            <a:ext cx="1979612" cy="1004887"/>
          </a:xfrm>
          <a:prstGeom prst="round2DiagRect">
            <a:avLst/>
          </a:prstGeom>
          <a:solidFill>
            <a:schemeClr val="accent5">
              <a:lumMod val="40000"/>
              <a:lumOff val="60000"/>
            </a:schemeClr>
          </a:solidFill>
          <a:ln>
            <a:noFill/>
          </a:ln>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41910" tIns="41910" rIns="41910" bIns="41910"/>
          <a:lstStyle>
            <a:lvl1pPr defTabSz="488950">
              <a:defRPr>
                <a:solidFill>
                  <a:schemeClr val="tx1"/>
                </a:solidFill>
                <a:latin typeface="Trebuchet MS" panose="020B0603020202020204" pitchFamily="34" charset="0"/>
              </a:defRPr>
            </a:lvl1pPr>
            <a:lvl2pPr marL="114300" indent="-114300" defTabSz="488950">
              <a:defRPr>
                <a:solidFill>
                  <a:schemeClr val="tx1"/>
                </a:solidFill>
                <a:latin typeface="Trebuchet MS" panose="020B0603020202020204" pitchFamily="34" charset="0"/>
              </a:defRPr>
            </a:lvl2pPr>
            <a:lvl3pPr defTabSz="488950">
              <a:defRPr>
                <a:solidFill>
                  <a:schemeClr val="tx1"/>
                </a:solidFill>
                <a:latin typeface="Trebuchet MS" panose="020B0603020202020204" pitchFamily="34" charset="0"/>
              </a:defRPr>
            </a:lvl3pPr>
            <a:lvl4pPr defTabSz="488950">
              <a:defRPr>
                <a:solidFill>
                  <a:schemeClr val="tx1"/>
                </a:solidFill>
                <a:latin typeface="Trebuchet MS" panose="020B0603020202020204" pitchFamily="34" charset="0"/>
              </a:defRPr>
            </a:lvl4pPr>
            <a:lvl5pPr defTabSz="488950">
              <a:defRPr>
                <a:solidFill>
                  <a:schemeClr val="tx1"/>
                </a:solidFill>
                <a:latin typeface="Trebuchet MS" panose="020B0603020202020204" pitchFamily="34" charset="0"/>
              </a:defRPr>
            </a:lvl5pPr>
            <a:lvl6pPr marL="2284413" indent="1588" defTabSz="488950" eaLnBrk="0" fontAlgn="base" hangingPunct="0">
              <a:spcBef>
                <a:spcPct val="0"/>
              </a:spcBef>
              <a:spcAft>
                <a:spcPct val="0"/>
              </a:spcAft>
              <a:defRPr>
                <a:solidFill>
                  <a:schemeClr val="tx1"/>
                </a:solidFill>
                <a:latin typeface="Trebuchet MS" panose="020B0603020202020204" pitchFamily="34" charset="0"/>
              </a:defRPr>
            </a:lvl6pPr>
            <a:lvl7pPr marL="2741613" indent="1588" defTabSz="488950" eaLnBrk="0" fontAlgn="base" hangingPunct="0">
              <a:spcBef>
                <a:spcPct val="0"/>
              </a:spcBef>
              <a:spcAft>
                <a:spcPct val="0"/>
              </a:spcAft>
              <a:defRPr>
                <a:solidFill>
                  <a:schemeClr val="tx1"/>
                </a:solidFill>
                <a:latin typeface="Trebuchet MS" panose="020B0603020202020204" pitchFamily="34" charset="0"/>
              </a:defRPr>
            </a:lvl7pPr>
            <a:lvl8pPr marL="3198813" indent="1588" defTabSz="488950" eaLnBrk="0" fontAlgn="base" hangingPunct="0">
              <a:spcBef>
                <a:spcPct val="0"/>
              </a:spcBef>
              <a:spcAft>
                <a:spcPct val="0"/>
              </a:spcAft>
              <a:defRPr>
                <a:solidFill>
                  <a:schemeClr val="tx1"/>
                </a:solidFill>
                <a:latin typeface="Trebuchet MS" panose="020B0603020202020204" pitchFamily="34" charset="0"/>
              </a:defRPr>
            </a:lvl8pPr>
            <a:lvl9pPr marL="3656013" indent="1588" defTabSz="488950" eaLnBrk="0" fontAlgn="base" hangingPunct="0">
              <a:spcBef>
                <a:spcPct val="0"/>
              </a:spcBef>
              <a:spcAft>
                <a:spcPct val="0"/>
              </a:spcAft>
              <a:defRPr>
                <a:solidFill>
                  <a:schemeClr val="tx1"/>
                </a:solidFill>
                <a:latin typeface="Trebuchet MS" panose="020B0603020202020204" pitchFamily="34" charset="0"/>
              </a:defRPr>
            </a:lvl9pPr>
          </a:lstStyle>
          <a:p>
            <a:pPr marL="72000" defTabSz="488938" fontAlgn="base">
              <a:spcBef>
                <a:spcPct val="0"/>
              </a:spcBef>
              <a:spcAft>
                <a:spcPts val="600"/>
              </a:spcAft>
              <a:defRPr/>
            </a:pPr>
            <a:r>
              <a:rPr lang="en-US" altLang="en-US" sz="1000" b="1" dirty="0">
                <a:cs typeface="Segoe UI" panose="020B0502040204020203" pitchFamily="34" charset="0"/>
              </a:rPr>
              <a:t>Configuration Management</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Faster response time for device crashes</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Configuration readily available for restoration</a:t>
            </a:r>
          </a:p>
          <a:p>
            <a:pPr marL="72000" lvl="1" indent="0" defTabSz="488938" fontAlgn="base">
              <a:spcBef>
                <a:spcPct val="0"/>
              </a:spcBef>
              <a:spcAft>
                <a:spcPct val="0"/>
              </a:spcAft>
              <a:defRPr/>
            </a:pPr>
            <a:endParaRPr lang="en-US" altLang="en-US" sz="1000" dirty="0">
              <a:cs typeface="Segoe UI" panose="020B0502040204020203" pitchFamily="34" charset="0"/>
            </a:endParaRPr>
          </a:p>
        </p:txBody>
      </p:sp>
      <p:sp>
        <p:nvSpPr>
          <p:cNvPr id="20" name="Freeform 7">
            <a:extLst>
              <a:ext uri="{FF2B5EF4-FFF2-40B4-BE49-F238E27FC236}">
                <a16:creationId xmlns:a16="http://schemas.microsoft.com/office/drawing/2014/main" id="{48D09127-BCE6-4918-AE5E-BB6DC75FF111}"/>
              </a:ext>
            </a:extLst>
          </p:cNvPr>
          <p:cNvSpPr/>
          <p:nvPr/>
        </p:nvSpPr>
        <p:spPr>
          <a:xfrm>
            <a:off x="6840538" y="2407311"/>
            <a:ext cx="1979612" cy="1004887"/>
          </a:xfrm>
          <a:prstGeom prst="round2DiagRect">
            <a:avLst/>
          </a:prstGeom>
          <a:solidFill>
            <a:schemeClr val="accent3">
              <a:lumMod val="40000"/>
              <a:lumOff val="60000"/>
            </a:schemeClr>
          </a:solidFill>
          <a:ln>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41910" tIns="41910" rIns="41910" bIns="41910"/>
          <a:lstStyle>
            <a:lvl1pPr defTabSz="488950">
              <a:defRPr>
                <a:solidFill>
                  <a:schemeClr val="tx1"/>
                </a:solidFill>
                <a:latin typeface="Trebuchet MS" panose="020B0603020202020204" pitchFamily="34" charset="0"/>
              </a:defRPr>
            </a:lvl1pPr>
            <a:lvl2pPr marL="114300" indent="-114300" defTabSz="488950">
              <a:defRPr>
                <a:solidFill>
                  <a:schemeClr val="tx1"/>
                </a:solidFill>
                <a:latin typeface="Trebuchet MS" panose="020B0603020202020204" pitchFamily="34" charset="0"/>
              </a:defRPr>
            </a:lvl2pPr>
            <a:lvl3pPr defTabSz="488950">
              <a:defRPr>
                <a:solidFill>
                  <a:schemeClr val="tx1"/>
                </a:solidFill>
                <a:latin typeface="Trebuchet MS" panose="020B0603020202020204" pitchFamily="34" charset="0"/>
              </a:defRPr>
            </a:lvl3pPr>
            <a:lvl4pPr defTabSz="488950">
              <a:defRPr>
                <a:solidFill>
                  <a:schemeClr val="tx1"/>
                </a:solidFill>
                <a:latin typeface="Trebuchet MS" panose="020B0603020202020204" pitchFamily="34" charset="0"/>
              </a:defRPr>
            </a:lvl4pPr>
            <a:lvl5pPr defTabSz="488950">
              <a:defRPr>
                <a:solidFill>
                  <a:schemeClr val="tx1"/>
                </a:solidFill>
                <a:latin typeface="Trebuchet MS" panose="020B0603020202020204" pitchFamily="34" charset="0"/>
              </a:defRPr>
            </a:lvl5pPr>
            <a:lvl6pPr marL="2284413" indent="1588" defTabSz="488950" eaLnBrk="0" fontAlgn="base" hangingPunct="0">
              <a:spcBef>
                <a:spcPct val="0"/>
              </a:spcBef>
              <a:spcAft>
                <a:spcPct val="0"/>
              </a:spcAft>
              <a:defRPr>
                <a:solidFill>
                  <a:schemeClr val="tx1"/>
                </a:solidFill>
                <a:latin typeface="Trebuchet MS" panose="020B0603020202020204" pitchFamily="34" charset="0"/>
              </a:defRPr>
            </a:lvl6pPr>
            <a:lvl7pPr marL="2741613" indent="1588" defTabSz="488950" eaLnBrk="0" fontAlgn="base" hangingPunct="0">
              <a:spcBef>
                <a:spcPct val="0"/>
              </a:spcBef>
              <a:spcAft>
                <a:spcPct val="0"/>
              </a:spcAft>
              <a:defRPr>
                <a:solidFill>
                  <a:schemeClr val="tx1"/>
                </a:solidFill>
                <a:latin typeface="Trebuchet MS" panose="020B0603020202020204" pitchFamily="34" charset="0"/>
              </a:defRPr>
            </a:lvl7pPr>
            <a:lvl8pPr marL="3198813" indent="1588" defTabSz="488950" eaLnBrk="0" fontAlgn="base" hangingPunct="0">
              <a:spcBef>
                <a:spcPct val="0"/>
              </a:spcBef>
              <a:spcAft>
                <a:spcPct val="0"/>
              </a:spcAft>
              <a:defRPr>
                <a:solidFill>
                  <a:schemeClr val="tx1"/>
                </a:solidFill>
                <a:latin typeface="Trebuchet MS" panose="020B0603020202020204" pitchFamily="34" charset="0"/>
              </a:defRPr>
            </a:lvl8pPr>
            <a:lvl9pPr marL="3656013" indent="1588" defTabSz="488950" eaLnBrk="0" fontAlgn="base" hangingPunct="0">
              <a:spcBef>
                <a:spcPct val="0"/>
              </a:spcBef>
              <a:spcAft>
                <a:spcPct val="0"/>
              </a:spcAft>
              <a:defRPr>
                <a:solidFill>
                  <a:schemeClr val="tx1"/>
                </a:solidFill>
                <a:latin typeface="Trebuchet MS" panose="020B0603020202020204" pitchFamily="34" charset="0"/>
              </a:defRPr>
            </a:lvl9pPr>
          </a:lstStyle>
          <a:p>
            <a:pPr marL="72000" defTabSz="488938" fontAlgn="base">
              <a:spcBef>
                <a:spcPct val="0"/>
              </a:spcBef>
              <a:spcAft>
                <a:spcPts val="600"/>
              </a:spcAft>
              <a:defRPr/>
            </a:pPr>
            <a:r>
              <a:rPr lang="en-US" altLang="en-US" sz="1000" b="1" dirty="0">
                <a:cs typeface="Segoe UI" panose="020B0502040204020203" pitchFamily="34" charset="0"/>
              </a:rPr>
              <a:t>Problem Management</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Reduce number of issues in the network</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Permanent fix to repeating incidents</a:t>
            </a:r>
          </a:p>
        </p:txBody>
      </p:sp>
      <p:sp>
        <p:nvSpPr>
          <p:cNvPr id="21" name="Freeform 8">
            <a:extLst>
              <a:ext uri="{FF2B5EF4-FFF2-40B4-BE49-F238E27FC236}">
                <a16:creationId xmlns:a16="http://schemas.microsoft.com/office/drawing/2014/main" id="{A67DB891-23DA-4C37-9EA0-8095F0575F6E}"/>
              </a:ext>
            </a:extLst>
          </p:cNvPr>
          <p:cNvSpPr/>
          <p:nvPr/>
        </p:nvSpPr>
        <p:spPr>
          <a:xfrm>
            <a:off x="918840" y="3640070"/>
            <a:ext cx="2285755" cy="1095375"/>
          </a:xfrm>
          <a:prstGeom prst="round2DiagRect">
            <a:avLst/>
          </a:prstGeom>
          <a:solidFill>
            <a:schemeClr val="accent4">
              <a:lumMod val="40000"/>
              <a:lumOff val="60000"/>
            </a:schemeClr>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41910" tIns="41910" rIns="41910" bIns="41910"/>
          <a:lstStyle>
            <a:lvl1pPr defTabSz="488950">
              <a:defRPr>
                <a:solidFill>
                  <a:schemeClr val="tx1"/>
                </a:solidFill>
                <a:latin typeface="Trebuchet MS" panose="020B0603020202020204" pitchFamily="34" charset="0"/>
              </a:defRPr>
            </a:lvl1pPr>
            <a:lvl2pPr marL="114300" indent="-114300" defTabSz="488950">
              <a:defRPr>
                <a:solidFill>
                  <a:schemeClr val="tx1"/>
                </a:solidFill>
                <a:latin typeface="Trebuchet MS" panose="020B0603020202020204" pitchFamily="34" charset="0"/>
              </a:defRPr>
            </a:lvl2pPr>
            <a:lvl3pPr defTabSz="488950">
              <a:defRPr>
                <a:solidFill>
                  <a:schemeClr val="tx1"/>
                </a:solidFill>
                <a:latin typeface="Trebuchet MS" panose="020B0603020202020204" pitchFamily="34" charset="0"/>
              </a:defRPr>
            </a:lvl3pPr>
            <a:lvl4pPr defTabSz="488950">
              <a:defRPr>
                <a:solidFill>
                  <a:schemeClr val="tx1"/>
                </a:solidFill>
                <a:latin typeface="Trebuchet MS" panose="020B0603020202020204" pitchFamily="34" charset="0"/>
              </a:defRPr>
            </a:lvl4pPr>
            <a:lvl5pPr defTabSz="488950">
              <a:defRPr>
                <a:solidFill>
                  <a:schemeClr val="tx1"/>
                </a:solidFill>
                <a:latin typeface="Trebuchet MS" panose="020B0603020202020204" pitchFamily="34" charset="0"/>
              </a:defRPr>
            </a:lvl5pPr>
            <a:lvl6pPr marL="2284413" indent="1588" defTabSz="488950" eaLnBrk="0" fontAlgn="base" hangingPunct="0">
              <a:spcBef>
                <a:spcPct val="0"/>
              </a:spcBef>
              <a:spcAft>
                <a:spcPct val="0"/>
              </a:spcAft>
              <a:defRPr>
                <a:solidFill>
                  <a:schemeClr val="tx1"/>
                </a:solidFill>
                <a:latin typeface="Trebuchet MS" panose="020B0603020202020204" pitchFamily="34" charset="0"/>
              </a:defRPr>
            </a:lvl6pPr>
            <a:lvl7pPr marL="2741613" indent="1588" defTabSz="488950" eaLnBrk="0" fontAlgn="base" hangingPunct="0">
              <a:spcBef>
                <a:spcPct val="0"/>
              </a:spcBef>
              <a:spcAft>
                <a:spcPct val="0"/>
              </a:spcAft>
              <a:defRPr>
                <a:solidFill>
                  <a:schemeClr val="tx1"/>
                </a:solidFill>
                <a:latin typeface="Trebuchet MS" panose="020B0603020202020204" pitchFamily="34" charset="0"/>
              </a:defRPr>
            </a:lvl7pPr>
            <a:lvl8pPr marL="3198813" indent="1588" defTabSz="488950" eaLnBrk="0" fontAlgn="base" hangingPunct="0">
              <a:spcBef>
                <a:spcPct val="0"/>
              </a:spcBef>
              <a:spcAft>
                <a:spcPct val="0"/>
              </a:spcAft>
              <a:defRPr>
                <a:solidFill>
                  <a:schemeClr val="tx1"/>
                </a:solidFill>
                <a:latin typeface="Trebuchet MS" panose="020B0603020202020204" pitchFamily="34" charset="0"/>
              </a:defRPr>
            </a:lvl8pPr>
            <a:lvl9pPr marL="3656013" indent="1588" defTabSz="488950" eaLnBrk="0" fontAlgn="base" hangingPunct="0">
              <a:spcBef>
                <a:spcPct val="0"/>
              </a:spcBef>
              <a:spcAft>
                <a:spcPct val="0"/>
              </a:spcAft>
              <a:defRPr>
                <a:solidFill>
                  <a:schemeClr val="tx1"/>
                </a:solidFill>
                <a:latin typeface="Trebuchet MS" panose="020B0603020202020204" pitchFamily="34" charset="0"/>
              </a:defRPr>
            </a:lvl9pPr>
          </a:lstStyle>
          <a:p>
            <a:pPr marL="72000" defTabSz="488938" fontAlgn="base">
              <a:spcBef>
                <a:spcPct val="0"/>
              </a:spcBef>
              <a:spcAft>
                <a:spcPts val="600"/>
              </a:spcAft>
              <a:tabLst>
                <a:tab pos="177796" algn="l"/>
              </a:tabLst>
              <a:defRPr/>
            </a:pPr>
            <a:r>
              <a:rPr lang="en-US" altLang="en-US" sz="1000" b="1" dirty="0">
                <a:cs typeface="Segoe UI" panose="020B0502040204020203" pitchFamily="34" charset="0"/>
              </a:rPr>
              <a:t>Change Management</a:t>
            </a:r>
          </a:p>
          <a:p>
            <a:pPr marL="266700" lvl="1" indent="-174625" defTabSz="488938" fontAlgn="base">
              <a:spcBef>
                <a:spcPct val="0"/>
              </a:spcBef>
              <a:spcAft>
                <a:spcPct val="0"/>
              </a:spcAft>
              <a:buFontTx/>
              <a:buChar char="•"/>
              <a:tabLst>
                <a:tab pos="177796" algn="l"/>
              </a:tabLst>
              <a:defRPr/>
            </a:pPr>
            <a:r>
              <a:rPr lang="en-US" altLang="en-US" sz="900" dirty="0">
                <a:cs typeface="Segoe UI" panose="020B0502040204020203" pitchFamily="34" charset="0"/>
              </a:rPr>
              <a:t>Planned approach to changes</a:t>
            </a:r>
          </a:p>
          <a:p>
            <a:pPr marL="266700" lvl="1" indent="-174625" defTabSz="488938" fontAlgn="base">
              <a:spcBef>
                <a:spcPct val="0"/>
              </a:spcBef>
              <a:spcAft>
                <a:spcPct val="0"/>
              </a:spcAft>
              <a:buFontTx/>
              <a:buChar char="•"/>
              <a:tabLst>
                <a:tab pos="177796" algn="l"/>
              </a:tabLst>
              <a:defRPr/>
            </a:pPr>
            <a:r>
              <a:rPr lang="en-US" altLang="en-US" sz="900" dirty="0">
                <a:cs typeface="Segoe UI" panose="020B0502040204020203" pitchFamily="34" charset="0"/>
              </a:rPr>
              <a:t>Scheduled to reduce customer impact</a:t>
            </a:r>
          </a:p>
          <a:p>
            <a:pPr marL="266700" lvl="1" indent="-174625" defTabSz="488938" fontAlgn="base">
              <a:spcBef>
                <a:spcPct val="0"/>
              </a:spcBef>
              <a:spcAft>
                <a:spcPct val="0"/>
              </a:spcAft>
              <a:buFontTx/>
              <a:buChar char="•"/>
              <a:tabLst>
                <a:tab pos="177796" algn="l"/>
              </a:tabLst>
              <a:defRPr/>
            </a:pPr>
            <a:r>
              <a:rPr lang="en-US" altLang="en-US" sz="900" dirty="0">
                <a:cs typeface="Segoe UI" panose="020B0502040204020203" pitchFamily="34" charset="0"/>
              </a:rPr>
              <a:t>Advanced notification to customer for better planning</a:t>
            </a:r>
          </a:p>
        </p:txBody>
      </p:sp>
      <p:sp>
        <p:nvSpPr>
          <p:cNvPr id="23" name="Freeform 10">
            <a:extLst>
              <a:ext uri="{FF2B5EF4-FFF2-40B4-BE49-F238E27FC236}">
                <a16:creationId xmlns:a16="http://schemas.microsoft.com/office/drawing/2014/main" id="{8BA6BF4F-A7DB-4709-9264-DFA050AE76E8}"/>
              </a:ext>
            </a:extLst>
          </p:cNvPr>
          <p:cNvSpPr/>
          <p:nvPr/>
        </p:nvSpPr>
        <p:spPr>
          <a:xfrm>
            <a:off x="3429123" y="3640070"/>
            <a:ext cx="2285755" cy="1095375"/>
          </a:xfrm>
          <a:prstGeom prst="round2DiagRect">
            <a:avLst/>
          </a:prstGeom>
          <a:solidFill>
            <a:schemeClr val="accent3">
              <a:lumMod val="40000"/>
              <a:lumOff val="60000"/>
            </a:schemeClr>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41910" tIns="41910" rIns="41910" bIns="41910"/>
          <a:lstStyle>
            <a:lvl1pPr defTabSz="488950">
              <a:defRPr>
                <a:solidFill>
                  <a:schemeClr val="tx1"/>
                </a:solidFill>
                <a:latin typeface="Trebuchet MS" panose="020B0603020202020204" pitchFamily="34" charset="0"/>
              </a:defRPr>
            </a:lvl1pPr>
            <a:lvl2pPr marL="114300" indent="-114300" defTabSz="488950">
              <a:defRPr>
                <a:solidFill>
                  <a:schemeClr val="tx1"/>
                </a:solidFill>
                <a:latin typeface="Trebuchet MS" panose="020B0603020202020204" pitchFamily="34" charset="0"/>
              </a:defRPr>
            </a:lvl2pPr>
            <a:lvl3pPr defTabSz="488950">
              <a:defRPr>
                <a:solidFill>
                  <a:schemeClr val="tx1"/>
                </a:solidFill>
                <a:latin typeface="Trebuchet MS" panose="020B0603020202020204" pitchFamily="34" charset="0"/>
              </a:defRPr>
            </a:lvl3pPr>
            <a:lvl4pPr defTabSz="488950">
              <a:defRPr>
                <a:solidFill>
                  <a:schemeClr val="tx1"/>
                </a:solidFill>
                <a:latin typeface="Trebuchet MS" panose="020B0603020202020204" pitchFamily="34" charset="0"/>
              </a:defRPr>
            </a:lvl4pPr>
            <a:lvl5pPr defTabSz="488950">
              <a:defRPr>
                <a:solidFill>
                  <a:schemeClr val="tx1"/>
                </a:solidFill>
                <a:latin typeface="Trebuchet MS" panose="020B0603020202020204" pitchFamily="34" charset="0"/>
              </a:defRPr>
            </a:lvl5pPr>
            <a:lvl6pPr marL="2284413" indent="1588" defTabSz="488950" eaLnBrk="0" fontAlgn="base" hangingPunct="0">
              <a:spcBef>
                <a:spcPct val="0"/>
              </a:spcBef>
              <a:spcAft>
                <a:spcPct val="0"/>
              </a:spcAft>
              <a:defRPr>
                <a:solidFill>
                  <a:schemeClr val="tx1"/>
                </a:solidFill>
                <a:latin typeface="Trebuchet MS" panose="020B0603020202020204" pitchFamily="34" charset="0"/>
              </a:defRPr>
            </a:lvl6pPr>
            <a:lvl7pPr marL="2741613" indent="1588" defTabSz="488950" eaLnBrk="0" fontAlgn="base" hangingPunct="0">
              <a:spcBef>
                <a:spcPct val="0"/>
              </a:spcBef>
              <a:spcAft>
                <a:spcPct val="0"/>
              </a:spcAft>
              <a:defRPr>
                <a:solidFill>
                  <a:schemeClr val="tx1"/>
                </a:solidFill>
                <a:latin typeface="Trebuchet MS" panose="020B0603020202020204" pitchFamily="34" charset="0"/>
              </a:defRPr>
            </a:lvl7pPr>
            <a:lvl8pPr marL="3198813" indent="1588" defTabSz="488950" eaLnBrk="0" fontAlgn="base" hangingPunct="0">
              <a:spcBef>
                <a:spcPct val="0"/>
              </a:spcBef>
              <a:spcAft>
                <a:spcPct val="0"/>
              </a:spcAft>
              <a:defRPr>
                <a:solidFill>
                  <a:schemeClr val="tx1"/>
                </a:solidFill>
                <a:latin typeface="Trebuchet MS" panose="020B0603020202020204" pitchFamily="34" charset="0"/>
              </a:defRPr>
            </a:lvl8pPr>
            <a:lvl9pPr marL="3656013" indent="1588" defTabSz="488950" eaLnBrk="0" fontAlgn="base" hangingPunct="0">
              <a:spcBef>
                <a:spcPct val="0"/>
              </a:spcBef>
              <a:spcAft>
                <a:spcPct val="0"/>
              </a:spcAft>
              <a:defRPr>
                <a:solidFill>
                  <a:schemeClr val="tx1"/>
                </a:solidFill>
                <a:latin typeface="Trebuchet MS" panose="020B0603020202020204" pitchFamily="34" charset="0"/>
              </a:defRPr>
            </a:lvl9pPr>
          </a:lstStyle>
          <a:p>
            <a:pPr marL="72000" defTabSz="488938" fontAlgn="base">
              <a:spcBef>
                <a:spcPct val="0"/>
              </a:spcBef>
              <a:spcAft>
                <a:spcPts val="600"/>
              </a:spcAft>
              <a:defRPr/>
            </a:pPr>
            <a:r>
              <a:rPr lang="en-US" altLang="en-US" sz="1000" b="1" dirty="0">
                <a:cs typeface="Segoe UI" panose="020B0502040204020203" pitchFamily="34" charset="0"/>
              </a:rPr>
              <a:t>Asset Management</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Control on inventory of IP Phones &amp; routers</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Performance of asset usage &amp; life cycle</a:t>
            </a:r>
          </a:p>
        </p:txBody>
      </p:sp>
      <p:sp>
        <p:nvSpPr>
          <p:cNvPr id="24" name="Freeform 11">
            <a:extLst>
              <a:ext uri="{FF2B5EF4-FFF2-40B4-BE49-F238E27FC236}">
                <a16:creationId xmlns:a16="http://schemas.microsoft.com/office/drawing/2014/main" id="{F4B3BEDF-3D22-40F8-B6E9-EF195A222E0E}"/>
              </a:ext>
            </a:extLst>
          </p:cNvPr>
          <p:cNvSpPr/>
          <p:nvPr/>
        </p:nvSpPr>
        <p:spPr>
          <a:xfrm>
            <a:off x="5939406" y="3640070"/>
            <a:ext cx="2287587" cy="1095375"/>
          </a:xfrm>
          <a:prstGeom prst="round2DiagRect">
            <a:avLst/>
          </a:prstGeom>
          <a:solidFill>
            <a:schemeClr val="accent5">
              <a:lumMod val="40000"/>
              <a:lumOff val="60000"/>
            </a:schemeClr>
          </a:solidFill>
          <a:ln>
            <a:noFill/>
          </a:ln>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41910" tIns="41910" rIns="41910" bIns="41910"/>
          <a:lstStyle>
            <a:lvl1pPr defTabSz="488950">
              <a:defRPr>
                <a:solidFill>
                  <a:schemeClr val="tx1"/>
                </a:solidFill>
                <a:latin typeface="Trebuchet MS" panose="020B0603020202020204" pitchFamily="34" charset="0"/>
              </a:defRPr>
            </a:lvl1pPr>
            <a:lvl2pPr marL="114300" indent="-114300" defTabSz="488950">
              <a:defRPr>
                <a:solidFill>
                  <a:schemeClr val="tx1"/>
                </a:solidFill>
                <a:latin typeface="Trebuchet MS" panose="020B0603020202020204" pitchFamily="34" charset="0"/>
              </a:defRPr>
            </a:lvl2pPr>
            <a:lvl3pPr defTabSz="488950">
              <a:defRPr>
                <a:solidFill>
                  <a:schemeClr val="tx1"/>
                </a:solidFill>
                <a:latin typeface="Trebuchet MS" panose="020B0603020202020204" pitchFamily="34" charset="0"/>
              </a:defRPr>
            </a:lvl3pPr>
            <a:lvl4pPr defTabSz="488950">
              <a:defRPr>
                <a:solidFill>
                  <a:schemeClr val="tx1"/>
                </a:solidFill>
                <a:latin typeface="Trebuchet MS" panose="020B0603020202020204" pitchFamily="34" charset="0"/>
              </a:defRPr>
            </a:lvl4pPr>
            <a:lvl5pPr defTabSz="488950">
              <a:defRPr>
                <a:solidFill>
                  <a:schemeClr val="tx1"/>
                </a:solidFill>
                <a:latin typeface="Trebuchet MS" panose="020B0603020202020204" pitchFamily="34" charset="0"/>
              </a:defRPr>
            </a:lvl5pPr>
            <a:lvl6pPr marL="2284413" indent="1588" defTabSz="488950" eaLnBrk="0" fontAlgn="base" hangingPunct="0">
              <a:spcBef>
                <a:spcPct val="0"/>
              </a:spcBef>
              <a:spcAft>
                <a:spcPct val="0"/>
              </a:spcAft>
              <a:defRPr>
                <a:solidFill>
                  <a:schemeClr val="tx1"/>
                </a:solidFill>
                <a:latin typeface="Trebuchet MS" panose="020B0603020202020204" pitchFamily="34" charset="0"/>
              </a:defRPr>
            </a:lvl6pPr>
            <a:lvl7pPr marL="2741613" indent="1588" defTabSz="488950" eaLnBrk="0" fontAlgn="base" hangingPunct="0">
              <a:spcBef>
                <a:spcPct val="0"/>
              </a:spcBef>
              <a:spcAft>
                <a:spcPct val="0"/>
              </a:spcAft>
              <a:defRPr>
                <a:solidFill>
                  <a:schemeClr val="tx1"/>
                </a:solidFill>
                <a:latin typeface="Trebuchet MS" panose="020B0603020202020204" pitchFamily="34" charset="0"/>
              </a:defRPr>
            </a:lvl7pPr>
            <a:lvl8pPr marL="3198813" indent="1588" defTabSz="488950" eaLnBrk="0" fontAlgn="base" hangingPunct="0">
              <a:spcBef>
                <a:spcPct val="0"/>
              </a:spcBef>
              <a:spcAft>
                <a:spcPct val="0"/>
              </a:spcAft>
              <a:defRPr>
                <a:solidFill>
                  <a:schemeClr val="tx1"/>
                </a:solidFill>
                <a:latin typeface="Trebuchet MS" panose="020B0603020202020204" pitchFamily="34" charset="0"/>
              </a:defRPr>
            </a:lvl8pPr>
            <a:lvl9pPr marL="3656013" indent="1588" defTabSz="488950" eaLnBrk="0" fontAlgn="base" hangingPunct="0">
              <a:spcBef>
                <a:spcPct val="0"/>
              </a:spcBef>
              <a:spcAft>
                <a:spcPct val="0"/>
              </a:spcAft>
              <a:defRPr>
                <a:solidFill>
                  <a:schemeClr val="tx1"/>
                </a:solidFill>
                <a:latin typeface="Trebuchet MS" panose="020B0603020202020204" pitchFamily="34" charset="0"/>
              </a:defRPr>
            </a:lvl9pPr>
          </a:lstStyle>
          <a:p>
            <a:pPr marL="72000" defTabSz="488938" fontAlgn="base">
              <a:spcBef>
                <a:spcPct val="0"/>
              </a:spcBef>
              <a:spcAft>
                <a:spcPts val="600"/>
              </a:spcAft>
              <a:defRPr/>
            </a:pPr>
            <a:r>
              <a:rPr lang="en-US" altLang="en-US" sz="1000" b="1" dirty="0">
                <a:cs typeface="Segoe UI" panose="020B0502040204020203" pitchFamily="34" charset="0"/>
              </a:rPr>
              <a:t>Access Management</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Control on access</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Differentiated user profiles</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Accountability</a:t>
            </a:r>
          </a:p>
          <a:p>
            <a:pPr marL="266700" lvl="1" indent="-174625" defTabSz="488938" fontAlgn="base">
              <a:spcBef>
                <a:spcPct val="0"/>
              </a:spcBef>
              <a:spcAft>
                <a:spcPct val="0"/>
              </a:spcAft>
              <a:buFontTx/>
              <a:buChar char="•"/>
              <a:defRPr/>
            </a:pPr>
            <a:r>
              <a:rPr lang="en-US" altLang="en-US" sz="900" dirty="0">
                <a:cs typeface="Segoe UI" panose="020B0502040204020203" pitchFamily="34" charset="0"/>
              </a:rPr>
              <a:t>Allowing right users via 2FA upon remote VPN usage</a:t>
            </a:r>
          </a:p>
          <a:p>
            <a:pPr marL="72000" lvl="1" indent="0" defTabSz="488938" fontAlgn="base">
              <a:spcBef>
                <a:spcPct val="0"/>
              </a:spcBef>
              <a:spcAft>
                <a:spcPct val="0"/>
              </a:spcAft>
              <a:buFontTx/>
              <a:buChar char="•"/>
              <a:defRPr/>
            </a:pPr>
            <a:endParaRPr lang="en-US" altLang="en-US" sz="1000" dirty="0">
              <a:cs typeface="Segoe UI" panose="020B0502040204020203" pitchFamily="34" charset="0"/>
            </a:endParaRPr>
          </a:p>
        </p:txBody>
      </p:sp>
      <p:sp>
        <p:nvSpPr>
          <p:cNvPr id="25" name="Freeform 5">
            <a:extLst>
              <a:ext uri="{FF2B5EF4-FFF2-40B4-BE49-F238E27FC236}">
                <a16:creationId xmlns:a16="http://schemas.microsoft.com/office/drawing/2014/main" id="{314CD870-30BA-459B-A399-A32523A70C85}"/>
              </a:ext>
            </a:extLst>
          </p:cNvPr>
          <p:cNvSpPr/>
          <p:nvPr/>
        </p:nvSpPr>
        <p:spPr>
          <a:xfrm>
            <a:off x="4668838" y="987425"/>
            <a:ext cx="2598737" cy="1193800"/>
          </a:xfrm>
          <a:prstGeom prst="round2DiagRect">
            <a:avLst/>
          </a:prstGeom>
          <a:solidFill>
            <a:schemeClr val="accent4">
              <a:lumMod val="40000"/>
              <a:lumOff val="60000"/>
            </a:schemeClr>
          </a:solidFill>
          <a:ln>
            <a:no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41910" tIns="41910" rIns="41910" bIns="41910"/>
          <a:lstStyle>
            <a:lvl1pPr defTabSz="488950">
              <a:defRPr>
                <a:solidFill>
                  <a:schemeClr val="tx1"/>
                </a:solidFill>
                <a:latin typeface="Trebuchet MS" panose="020B0603020202020204" pitchFamily="34" charset="0"/>
              </a:defRPr>
            </a:lvl1pPr>
            <a:lvl2pPr marL="114300" indent="-114300" defTabSz="488950">
              <a:defRPr>
                <a:solidFill>
                  <a:schemeClr val="tx1"/>
                </a:solidFill>
                <a:latin typeface="Trebuchet MS" panose="020B0603020202020204" pitchFamily="34" charset="0"/>
              </a:defRPr>
            </a:lvl2pPr>
            <a:lvl3pPr marL="1143000" indent="-228600" defTabSz="488950">
              <a:defRPr>
                <a:solidFill>
                  <a:schemeClr val="tx1"/>
                </a:solidFill>
                <a:latin typeface="Trebuchet MS" panose="020B0603020202020204" pitchFamily="34" charset="0"/>
              </a:defRPr>
            </a:lvl3pPr>
            <a:lvl4pPr marL="1600200" indent="-228600" defTabSz="488950">
              <a:defRPr>
                <a:solidFill>
                  <a:schemeClr val="tx1"/>
                </a:solidFill>
                <a:latin typeface="Trebuchet MS" panose="020B0603020202020204" pitchFamily="34" charset="0"/>
              </a:defRPr>
            </a:lvl4pPr>
            <a:lvl5pPr marL="2057400" indent="-228600" defTabSz="488950">
              <a:defRPr>
                <a:solidFill>
                  <a:schemeClr val="tx1"/>
                </a:solidFill>
                <a:latin typeface="Trebuchet MS" panose="020B0603020202020204" pitchFamily="34" charset="0"/>
              </a:defRPr>
            </a:lvl5pPr>
            <a:lvl6pPr marL="2514600" indent="-228600" defTabSz="488950" fontAlgn="base">
              <a:spcBef>
                <a:spcPct val="0"/>
              </a:spcBef>
              <a:spcAft>
                <a:spcPct val="0"/>
              </a:spcAft>
              <a:defRPr>
                <a:solidFill>
                  <a:schemeClr val="tx1"/>
                </a:solidFill>
                <a:latin typeface="Trebuchet MS" panose="020B0603020202020204" pitchFamily="34" charset="0"/>
              </a:defRPr>
            </a:lvl6pPr>
            <a:lvl7pPr marL="2971800" indent="-228600" defTabSz="488950" fontAlgn="base">
              <a:spcBef>
                <a:spcPct val="0"/>
              </a:spcBef>
              <a:spcAft>
                <a:spcPct val="0"/>
              </a:spcAft>
              <a:defRPr>
                <a:solidFill>
                  <a:schemeClr val="tx1"/>
                </a:solidFill>
                <a:latin typeface="Trebuchet MS" panose="020B0603020202020204" pitchFamily="34" charset="0"/>
              </a:defRPr>
            </a:lvl7pPr>
            <a:lvl8pPr marL="3429000" indent="-228600" defTabSz="488950" fontAlgn="base">
              <a:spcBef>
                <a:spcPct val="0"/>
              </a:spcBef>
              <a:spcAft>
                <a:spcPct val="0"/>
              </a:spcAft>
              <a:defRPr>
                <a:solidFill>
                  <a:schemeClr val="tx1"/>
                </a:solidFill>
                <a:latin typeface="Trebuchet MS" panose="020B0603020202020204" pitchFamily="34" charset="0"/>
              </a:defRPr>
            </a:lvl8pPr>
            <a:lvl9pPr marL="3886200" indent="-228600" defTabSz="488950" fontAlgn="base">
              <a:spcBef>
                <a:spcPct val="0"/>
              </a:spcBef>
              <a:spcAft>
                <a:spcPct val="0"/>
              </a:spcAft>
              <a:defRPr>
                <a:solidFill>
                  <a:schemeClr val="tx1"/>
                </a:solidFill>
                <a:latin typeface="Trebuchet MS" panose="020B0603020202020204" pitchFamily="34" charset="0"/>
              </a:defRPr>
            </a:lvl9pPr>
          </a:lstStyle>
          <a:p>
            <a:pPr marL="72000" defTabSz="488938" fontAlgn="base">
              <a:spcBef>
                <a:spcPct val="0"/>
              </a:spcBef>
              <a:spcAft>
                <a:spcPts val="600"/>
              </a:spcAft>
              <a:defRPr/>
            </a:pPr>
            <a:r>
              <a:rPr lang="en-US" altLang="en-US" sz="1000" b="1" dirty="0">
                <a:latin typeface="Trebuchet MS"/>
                <a:cs typeface="Segoe UI" panose="020B0502040204020203" pitchFamily="34" charset="0"/>
              </a:rPr>
              <a:t>Router Management</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24x7 Monitoring</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High Availability Configuration</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Routing</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QOS</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Backup Management</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IOS Upgrades</a:t>
            </a:r>
          </a:p>
        </p:txBody>
      </p:sp>
      <p:sp>
        <p:nvSpPr>
          <p:cNvPr id="26" name="Freeform 3">
            <a:extLst>
              <a:ext uri="{FF2B5EF4-FFF2-40B4-BE49-F238E27FC236}">
                <a16:creationId xmlns:a16="http://schemas.microsoft.com/office/drawing/2014/main" id="{31604589-F202-41F0-9E9A-72B94AA37360}"/>
              </a:ext>
            </a:extLst>
          </p:cNvPr>
          <p:cNvSpPr/>
          <p:nvPr/>
        </p:nvSpPr>
        <p:spPr>
          <a:xfrm>
            <a:off x="1894065" y="987425"/>
            <a:ext cx="2581099" cy="1193800"/>
          </a:xfrm>
          <a:prstGeom prst="round2DiagRect">
            <a:avLst/>
          </a:prstGeom>
          <a:solidFill>
            <a:schemeClr val="accent5">
              <a:lumMod val="40000"/>
              <a:lumOff val="60000"/>
            </a:schemeClr>
          </a:solidFill>
          <a:ln>
            <a:noFill/>
          </a:ln>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41910" tIns="41910" rIns="41910" bIns="41910"/>
          <a:lstStyle>
            <a:lvl1pPr defTabSz="488950">
              <a:defRPr>
                <a:solidFill>
                  <a:schemeClr val="tx1"/>
                </a:solidFill>
                <a:latin typeface="Trebuchet MS" panose="020B0603020202020204" pitchFamily="34" charset="0"/>
              </a:defRPr>
            </a:lvl1pPr>
            <a:lvl2pPr marL="114300" indent="-114300" defTabSz="488950">
              <a:defRPr>
                <a:solidFill>
                  <a:schemeClr val="tx1"/>
                </a:solidFill>
                <a:latin typeface="Trebuchet MS" panose="020B0603020202020204" pitchFamily="34" charset="0"/>
              </a:defRPr>
            </a:lvl2pPr>
            <a:lvl3pPr marL="1143000" indent="-228600" defTabSz="488950">
              <a:defRPr>
                <a:solidFill>
                  <a:schemeClr val="tx1"/>
                </a:solidFill>
                <a:latin typeface="Trebuchet MS" panose="020B0603020202020204" pitchFamily="34" charset="0"/>
              </a:defRPr>
            </a:lvl3pPr>
            <a:lvl4pPr marL="1600200" indent="-228600" defTabSz="488950">
              <a:defRPr>
                <a:solidFill>
                  <a:schemeClr val="tx1"/>
                </a:solidFill>
                <a:latin typeface="Trebuchet MS" panose="020B0603020202020204" pitchFamily="34" charset="0"/>
              </a:defRPr>
            </a:lvl4pPr>
            <a:lvl5pPr marL="2057400" indent="-228600" defTabSz="488950">
              <a:defRPr>
                <a:solidFill>
                  <a:schemeClr val="tx1"/>
                </a:solidFill>
                <a:latin typeface="Trebuchet MS" panose="020B0603020202020204" pitchFamily="34" charset="0"/>
              </a:defRPr>
            </a:lvl5pPr>
            <a:lvl6pPr marL="2514600" indent="-228600" defTabSz="488950" fontAlgn="base">
              <a:spcBef>
                <a:spcPct val="0"/>
              </a:spcBef>
              <a:spcAft>
                <a:spcPct val="0"/>
              </a:spcAft>
              <a:defRPr>
                <a:solidFill>
                  <a:schemeClr val="tx1"/>
                </a:solidFill>
                <a:latin typeface="Trebuchet MS" panose="020B0603020202020204" pitchFamily="34" charset="0"/>
              </a:defRPr>
            </a:lvl6pPr>
            <a:lvl7pPr marL="2971800" indent="-228600" defTabSz="488950" fontAlgn="base">
              <a:spcBef>
                <a:spcPct val="0"/>
              </a:spcBef>
              <a:spcAft>
                <a:spcPct val="0"/>
              </a:spcAft>
              <a:defRPr>
                <a:solidFill>
                  <a:schemeClr val="tx1"/>
                </a:solidFill>
                <a:latin typeface="Trebuchet MS" panose="020B0603020202020204" pitchFamily="34" charset="0"/>
              </a:defRPr>
            </a:lvl7pPr>
            <a:lvl8pPr marL="3429000" indent="-228600" defTabSz="488950" fontAlgn="base">
              <a:spcBef>
                <a:spcPct val="0"/>
              </a:spcBef>
              <a:spcAft>
                <a:spcPct val="0"/>
              </a:spcAft>
              <a:defRPr>
                <a:solidFill>
                  <a:schemeClr val="tx1"/>
                </a:solidFill>
                <a:latin typeface="Trebuchet MS" panose="020B0603020202020204" pitchFamily="34" charset="0"/>
              </a:defRPr>
            </a:lvl8pPr>
            <a:lvl9pPr marL="3886200" indent="-228600" defTabSz="488950" fontAlgn="base">
              <a:spcBef>
                <a:spcPct val="0"/>
              </a:spcBef>
              <a:spcAft>
                <a:spcPct val="0"/>
              </a:spcAft>
              <a:defRPr>
                <a:solidFill>
                  <a:schemeClr val="tx1"/>
                </a:solidFill>
                <a:latin typeface="Trebuchet MS" panose="020B0603020202020204" pitchFamily="34" charset="0"/>
              </a:defRPr>
            </a:lvl9pPr>
          </a:lstStyle>
          <a:p>
            <a:pPr marL="72000" defTabSz="488938" fontAlgn="base">
              <a:spcBef>
                <a:spcPct val="0"/>
              </a:spcBef>
              <a:spcAft>
                <a:spcPts val="600"/>
              </a:spcAft>
              <a:defRPr/>
            </a:pPr>
            <a:r>
              <a:rPr lang="en-US" altLang="en-US" sz="1000" b="1" dirty="0">
                <a:latin typeface="Trebuchet MS"/>
                <a:cs typeface="Segoe UI" panose="020B0502040204020203" pitchFamily="34" charset="0"/>
              </a:rPr>
              <a:t>Link Management</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24x7 Monitoring</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Error Logs and port errors</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Link Configuration</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Root Cause Analysis</a:t>
            </a:r>
          </a:p>
          <a:p>
            <a:pPr marL="266700" lvl="1" indent="-174625" defTabSz="488938" fontAlgn="base">
              <a:spcBef>
                <a:spcPct val="0"/>
              </a:spcBef>
              <a:spcAft>
                <a:spcPct val="0"/>
              </a:spcAft>
              <a:buFontTx/>
              <a:buChar char="•"/>
              <a:defRPr/>
            </a:pPr>
            <a:r>
              <a:rPr lang="en-US" altLang="en-US" sz="900" dirty="0">
                <a:latin typeface="Trebuchet MS"/>
                <a:cs typeface="Segoe UI" panose="020B0502040204020203" pitchFamily="34" charset="0"/>
              </a:rPr>
              <a:t>Service Provider Management</a:t>
            </a:r>
          </a:p>
        </p:txBody>
      </p:sp>
    </p:spTree>
    <p:extLst>
      <p:ext uri="{BB962C8B-B14F-4D97-AF65-F5344CB8AC3E}">
        <p14:creationId xmlns:p14="http://schemas.microsoft.com/office/powerpoint/2010/main" val="2757825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DAA739-17F0-4F1D-815E-EE52142AC4B2}"/>
              </a:ext>
            </a:extLst>
          </p:cNvPr>
          <p:cNvSpPr>
            <a:spLocks noGrp="1"/>
          </p:cNvSpPr>
          <p:nvPr>
            <p:ph type="body" sz="quarter" idx="11"/>
          </p:nvPr>
        </p:nvSpPr>
        <p:spPr>
          <a:xfrm>
            <a:off x="323850" y="3929321"/>
            <a:ext cx="7662353" cy="1106806"/>
          </a:xfrm>
        </p:spPr>
        <p:txBody>
          <a:bodyPr/>
          <a:lstStyle/>
          <a:p>
            <a:r>
              <a:rPr lang="en-US" dirty="0"/>
              <a:t>Security Centric Services</a:t>
            </a:r>
            <a:endParaRPr lang="en-IN" dirty="0"/>
          </a:p>
        </p:txBody>
      </p:sp>
    </p:spTree>
    <p:extLst>
      <p:ext uri="{BB962C8B-B14F-4D97-AF65-F5344CB8AC3E}">
        <p14:creationId xmlns:p14="http://schemas.microsoft.com/office/powerpoint/2010/main" val="333164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E969-37C6-4E99-9FBB-5B3E1D4D16D3}"/>
              </a:ext>
            </a:extLst>
          </p:cNvPr>
          <p:cNvSpPr>
            <a:spLocks noGrp="1"/>
          </p:cNvSpPr>
          <p:nvPr>
            <p:ph type="title"/>
          </p:nvPr>
        </p:nvSpPr>
        <p:spPr>
          <a:xfrm>
            <a:off x="323850" y="118959"/>
            <a:ext cx="8496300" cy="646321"/>
          </a:xfrm>
        </p:spPr>
        <p:txBody>
          <a:bodyPr/>
          <a:lstStyle/>
          <a:p>
            <a:r>
              <a:rPr lang="en-US" dirty="0"/>
              <a:t>OUR Understanding of RPG Group Business and Digital transformation JOURNEY</a:t>
            </a:r>
          </a:p>
        </p:txBody>
      </p:sp>
      <p:sp>
        <p:nvSpPr>
          <p:cNvPr id="3" name="Flowchart: Off-page Connector 2">
            <a:extLst>
              <a:ext uri="{FF2B5EF4-FFF2-40B4-BE49-F238E27FC236}">
                <a16:creationId xmlns:a16="http://schemas.microsoft.com/office/drawing/2014/main" id="{56413486-A0EA-4B4F-80F7-5B109DC71585}"/>
              </a:ext>
            </a:extLst>
          </p:cNvPr>
          <p:cNvSpPr/>
          <p:nvPr/>
        </p:nvSpPr>
        <p:spPr>
          <a:xfrm>
            <a:off x="323850" y="986642"/>
            <a:ext cx="2052000" cy="630797"/>
          </a:xfrm>
          <a:prstGeom prst="flowChartOffpageConnector">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30000+</a:t>
            </a:r>
          </a:p>
          <a:p>
            <a:pPr algn="ctr"/>
            <a:r>
              <a:rPr lang="en-IN" sz="1200" b="1" dirty="0">
                <a:solidFill>
                  <a:schemeClr val="tx1"/>
                </a:solidFill>
              </a:rPr>
              <a:t>Employees</a:t>
            </a:r>
          </a:p>
        </p:txBody>
      </p:sp>
      <p:sp>
        <p:nvSpPr>
          <p:cNvPr id="4" name="Flowchart: Off-page Connector 3">
            <a:extLst>
              <a:ext uri="{FF2B5EF4-FFF2-40B4-BE49-F238E27FC236}">
                <a16:creationId xmlns:a16="http://schemas.microsoft.com/office/drawing/2014/main" id="{09D3214F-F124-42F8-9BA0-32A2E1C30A4B}"/>
              </a:ext>
            </a:extLst>
          </p:cNvPr>
          <p:cNvSpPr/>
          <p:nvPr/>
        </p:nvSpPr>
        <p:spPr>
          <a:xfrm>
            <a:off x="2470706" y="986642"/>
            <a:ext cx="2052000" cy="630797"/>
          </a:xfrm>
          <a:prstGeom prst="flowChartOffpageConnector">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4Bn$+</a:t>
            </a:r>
          </a:p>
          <a:p>
            <a:pPr algn="ctr"/>
            <a:r>
              <a:rPr lang="en-IN" sz="1200" b="1" dirty="0">
                <a:solidFill>
                  <a:schemeClr val="tx1"/>
                </a:solidFill>
              </a:rPr>
              <a:t>Turnover </a:t>
            </a:r>
          </a:p>
        </p:txBody>
      </p:sp>
      <p:sp>
        <p:nvSpPr>
          <p:cNvPr id="5" name="Flowchart: Off-page Connector 4">
            <a:extLst>
              <a:ext uri="{FF2B5EF4-FFF2-40B4-BE49-F238E27FC236}">
                <a16:creationId xmlns:a16="http://schemas.microsoft.com/office/drawing/2014/main" id="{E7FFB892-89B4-4C29-8606-887BE9D5853A}"/>
              </a:ext>
            </a:extLst>
          </p:cNvPr>
          <p:cNvSpPr/>
          <p:nvPr/>
        </p:nvSpPr>
        <p:spPr>
          <a:xfrm>
            <a:off x="4617562" y="987424"/>
            <a:ext cx="2052000" cy="662627"/>
          </a:xfrm>
          <a:prstGeom prst="flowChartOffpageConnector">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Infrastructure Tyres </a:t>
            </a:r>
          </a:p>
          <a:p>
            <a:pPr algn="ctr"/>
            <a:r>
              <a:rPr lang="en-IN" sz="1200" b="1" dirty="0">
                <a:solidFill>
                  <a:schemeClr val="tx1"/>
                </a:solidFill>
              </a:rPr>
              <a:t>Energy Health &amp; IT</a:t>
            </a:r>
          </a:p>
        </p:txBody>
      </p:sp>
      <p:sp>
        <p:nvSpPr>
          <p:cNvPr id="6" name="Flowchart: Off-page Connector 5">
            <a:extLst>
              <a:ext uri="{FF2B5EF4-FFF2-40B4-BE49-F238E27FC236}">
                <a16:creationId xmlns:a16="http://schemas.microsoft.com/office/drawing/2014/main" id="{58304C0D-AD36-4FDD-A462-6F06BDB744F6}"/>
              </a:ext>
            </a:extLst>
          </p:cNvPr>
          <p:cNvSpPr/>
          <p:nvPr/>
        </p:nvSpPr>
        <p:spPr>
          <a:xfrm>
            <a:off x="6764418" y="987424"/>
            <a:ext cx="2052000" cy="662627"/>
          </a:xfrm>
          <a:prstGeom prst="flowChartOffpageConnector">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15 Companies</a:t>
            </a:r>
          </a:p>
        </p:txBody>
      </p:sp>
      <p:sp>
        <p:nvSpPr>
          <p:cNvPr id="10" name="Arrow: Down 9">
            <a:extLst>
              <a:ext uri="{FF2B5EF4-FFF2-40B4-BE49-F238E27FC236}">
                <a16:creationId xmlns:a16="http://schemas.microsoft.com/office/drawing/2014/main" id="{1BCD0646-858A-49DB-BD4C-22607D8E15FC}"/>
              </a:ext>
            </a:extLst>
          </p:cNvPr>
          <p:cNvSpPr/>
          <p:nvPr/>
        </p:nvSpPr>
        <p:spPr>
          <a:xfrm>
            <a:off x="2792201" y="3851470"/>
            <a:ext cx="3559597" cy="42175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bg1"/>
                </a:solidFill>
              </a:rPr>
              <a:t>Business Vision</a:t>
            </a:r>
          </a:p>
        </p:txBody>
      </p:sp>
      <p:sp>
        <p:nvSpPr>
          <p:cNvPr id="12" name="Rectangle: Top Corners Rounded 11">
            <a:extLst>
              <a:ext uri="{FF2B5EF4-FFF2-40B4-BE49-F238E27FC236}">
                <a16:creationId xmlns:a16="http://schemas.microsoft.com/office/drawing/2014/main" id="{BAAE5541-4C54-4CD1-910E-9858C5D27F21}"/>
              </a:ext>
            </a:extLst>
          </p:cNvPr>
          <p:cNvSpPr/>
          <p:nvPr/>
        </p:nvSpPr>
        <p:spPr>
          <a:xfrm rot="16200000">
            <a:off x="-423443" y="2468327"/>
            <a:ext cx="2092169" cy="597583"/>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N" dirty="0"/>
          </a:p>
        </p:txBody>
      </p:sp>
      <p:sp>
        <p:nvSpPr>
          <p:cNvPr id="7" name="TextBox 6">
            <a:extLst>
              <a:ext uri="{FF2B5EF4-FFF2-40B4-BE49-F238E27FC236}">
                <a16:creationId xmlns:a16="http://schemas.microsoft.com/office/drawing/2014/main" id="{A9BABCCE-2A54-4F9A-83EA-9C28570B7ABB}"/>
              </a:ext>
            </a:extLst>
          </p:cNvPr>
          <p:cNvSpPr txBox="1"/>
          <p:nvPr/>
        </p:nvSpPr>
        <p:spPr>
          <a:xfrm rot="16200000">
            <a:off x="-180444" y="2440175"/>
            <a:ext cx="1606173" cy="523220"/>
          </a:xfrm>
          <a:prstGeom prst="rect">
            <a:avLst/>
          </a:prstGeom>
          <a:noFill/>
        </p:spPr>
        <p:txBody>
          <a:bodyPr wrap="square" rtlCol="0">
            <a:spAutoFit/>
          </a:bodyPr>
          <a:lstStyle/>
          <a:p>
            <a:pPr algn="ctr"/>
            <a:r>
              <a:rPr lang="en-IN" sz="1400" b="1" dirty="0">
                <a:solidFill>
                  <a:schemeClr val="bg1"/>
                </a:solidFill>
              </a:rPr>
              <a:t>TECHNOLOGY VISION</a:t>
            </a:r>
          </a:p>
        </p:txBody>
      </p:sp>
      <p:sp>
        <p:nvSpPr>
          <p:cNvPr id="8" name="Rectangle: Top Corners Rounded 7">
            <a:extLst>
              <a:ext uri="{FF2B5EF4-FFF2-40B4-BE49-F238E27FC236}">
                <a16:creationId xmlns:a16="http://schemas.microsoft.com/office/drawing/2014/main" id="{60412A60-9070-40B5-9D82-E2B338ABD954}"/>
              </a:ext>
            </a:extLst>
          </p:cNvPr>
          <p:cNvSpPr/>
          <p:nvPr/>
        </p:nvSpPr>
        <p:spPr>
          <a:xfrm flipV="1">
            <a:off x="323849" y="4311491"/>
            <a:ext cx="8496302" cy="435186"/>
          </a:xfrm>
          <a:prstGeom prst="round2SameRect">
            <a:avLst/>
          </a:prstGeom>
          <a:solidFill>
            <a:schemeClr val="accent1">
              <a:lumMod val="20000"/>
              <a:lumOff val="80000"/>
            </a:scheme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A1F6D14C-3E9A-4C17-86EF-B427EA0DF9AF}"/>
              </a:ext>
            </a:extLst>
          </p:cNvPr>
          <p:cNvSpPr txBox="1"/>
          <p:nvPr/>
        </p:nvSpPr>
        <p:spPr>
          <a:xfrm>
            <a:off x="450166" y="4298251"/>
            <a:ext cx="8208499" cy="461665"/>
          </a:xfrm>
          <a:prstGeom prst="rect">
            <a:avLst/>
          </a:prstGeom>
          <a:noFill/>
        </p:spPr>
        <p:txBody>
          <a:bodyPr wrap="square" rtlCol="0">
            <a:spAutoFit/>
          </a:bodyPr>
          <a:lstStyle/>
          <a:p>
            <a:pPr algn="ctr"/>
            <a:r>
              <a:rPr lang="en-US" sz="1200" b="1" dirty="0"/>
              <a:t>Embracing digital transformation to drive business agility, profitability, seamless collaboration </a:t>
            </a:r>
          </a:p>
          <a:p>
            <a:pPr algn="ctr"/>
            <a:r>
              <a:rPr lang="en-US" sz="1200" b="1" dirty="0"/>
              <a:t>and operational efficiency </a:t>
            </a:r>
            <a:endParaRPr lang="en-IN" sz="1200" b="1" dirty="0"/>
          </a:p>
        </p:txBody>
      </p:sp>
      <p:grpSp>
        <p:nvGrpSpPr>
          <p:cNvPr id="9" name="Group 8">
            <a:extLst>
              <a:ext uri="{FF2B5EF4-FFF2-40B4-BE49-F238E27FC236}">
                <a16:creationId xmlns:a16="http://schemas.microsoft.com/office/drawing/2014/main" id="{86E5FBD2-954F-4724-AEDD-05AD07632E9B}"/>
              </a:ext>
            </a:extLst>
          </p:cNvPr>
          <p:cNvGrpSpPr/>
          <p:nvPr/>
        </p:nvGrpSpPr>
        <p:grpSpPr>
          <a:xfrm>
            <a:off x="1033975" y="1735809"/>
            <a:ext cx="7786175" cy="2062624"/>
            <a:chOff x="1033975" y="1735809"/>
            <a:chExt cx="7786175" cy="2062624"/>
          </a:xfrm>
        </p:grpSpPr>
        <p:sp>
          <p:nvSpPr>
            <p:cNvPr id="11" name="Freeform: Shape 10">
              <a:extLst>
                <a:ext uri="{FF2B5EF4-FFF2-40B4-BE49-F238E27FC236}">
                  <a16:creationId xmlns:a16="http://schemas.microsoft.com/office/drawing/2014/main" id="{53F77BFA-F8B8-47D6-BC14-282096BA0EA7}"/>
                </a:ext>
              </a:extLst>
            </p:cNvPr>
            <p:cNvSpPr/>
            <p:nvPr/>
          </p:nvSpPr>
          <p:spPr>
            <a:xfrm>
              <a:off x="1033975" y="1781171"/>
              <a:ext cx="7786175" cy="1014300"/>
            </a:xfrm>
            <a:custGeom>
              <a:avLst/>
              <a:gdLst>
                <a:gd name="connsiteX0" fmla="*/ 0 w 7786175"/>
                <a:gd name="connsiteY0" fmla="*/ 0 h 1014300"/>
                <a:gd name="connsiteX1" fmla="*/ 7786175 w 7786175"/>
                <a:gd name="connsiteY1" fmla="*/ 0 h 1014300"/>
                <a:gd name="connsiteX2" fmla="*/ 7786175 w 7786175"/>
                <a:gd name="connsiteY2" fmla="*/ 1014300 h 1014300"/>
                <a:gd name="connsiteX3" fmla="*/ 0 w 7786175"/>
                <a:gd name="connsiteY3" fmla="*/ 1014300 h 1014300"/>
                <a:gd name="connsiteX4" fmla="*/ 0 w 7786175"/>
                <a:gd name="connsiteY4" fmla="*/ 0 h 10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6175" h="1014300">
                  <a:moveTo>
                    <a:pt x="0" y="0"/>
                  </a:moveTo>
                  <a:lnTo>
                    <a:pt x="7786175" y="0"/>
                  </a:lnTo>
                  <a:lnTo>
                    <a:pt x="7786175" y="1014300"/>
                  </a:lnTo>
                  <a:lnTo>
                    <a:pt x="0" y="1014300"/>
                  </a:lnTo>
                  <a:lnTo>
                    <a:pt x="0" y="0"/>
                  </a:lnTo>
                  <a:close/>
                </a:path>
              </a:pathLst>
            </a:custGeom>
            <a:ln w="6350">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4294" tIns="291592" rIns="604294" bIns="71120" numCol="1" spcCol="1270" anchor="ctr" anchorCtr="0">
              <a:noAutofit/>
            </a:bodyPr>
            <a:lstStyle/>
            <a:p>
              <a:pPr marL="92075" lvl="1" indent="-92075" algn="l" defTabSz="444500">
                <a:lnSpc>
                  <a:spcPct val="90000"/>
                </a:lnSpc>
                <a:spcBef>
                  <a:spcPct val="0"/>
                </a:spcBef>
                <a:spcAft>
                  <a:spcPct val="15000"/>
                </a:spcAft>
                <a:buNone/>
                <a:tabLst>
                  <a:tab pos="92075" algn="l"/>
                </a:tabLst>
              </a:pPr>
              <a:r>
                <a:rPr lang="en-IN" sz="1000" b="1" kern="1200" dirty="0"/>
                <a:t>Data Driven Organization</a:t>
              </a:r>
            </a:p>
            <a:p>
              <a:pPr marL="182563" lvl="1" indent="-92075" algn="l" defTabSz="355600">
                <a:lnSpc>
                  <a:spcPct val="90000"/>
                </a:lnSpc>
                <a:spcBef>
                  <a:spcPct val="0"/>
                </a:spcBef>
                <a:spcAft>
                  <a:spcPct val="15000"/>
                </a:spcAft>
                <a:buChar char="•"/>
                <a:tabLst>
                  <a:tab pos="182563" algn="l"/>
                </a:tabLst>
              </a:pPr>
              <a:r>
                <a:rPr lang="en-IN" sz="800" kern="1200"/>
                <a:t>DC Consolidation</a:t>
              </a:r>
              <a:endParaRPr lang="en-IN" sz="800" kern="1200" dirty="0"/>
            </a:p>
            <a:p>
              <a:pPr marL="182563" lvl="1" indent="-92075" algn="l" defTabSz="355600">
                <a:lnSpc>
                  <a:spcPct val="90000"/>
                </a:lnSpc>
                <a:spcBef>
                  <a:spcPct val="0"/>
                </a:spcBef>
                <a:spcAft>
                  <a:spcPct val="15000"/>
                </a:spcAft>
                <a:buChar char="•"/>
                <a:tabLst>
                  <a:tab pos="182563" algn="l"/>
                </a:tabLst>
              </a:pPr>
              <a:r>
                <a:rPr lang="en-IN" sz="800" kern="1200" dirty="0"/>
                <a:t>Network Transformation </a:t>
              </a:r>
            </a:p>
            <a:p>
              <a:pPr marL="182563" lvl="1" indent="-92075" algn="l" defTabSz="355600">
                <a:lnSpc>
                  <a:spcPct val="90000"/>
                </a:lnSpc>
                <a:spcBef>
                  <a:spcPct val="0"/>
                </a:spcBef>
                <a:spcAft>
                  <a:spcPct val="15000"/>
                </a:spcAft>
                <a:buChar char="•"/>
                <a:tabLst>
                  <a:tab pos="182563" algn="l"/>
                </a:tabLst>
              </a:pPr>
              <a:r>
                <a:rPr lang="en-IN" sz="800" kern="1200" dirty="0"/>
                <a:t>Cybersecurity</a:t>
              </a:r>
            </a:p>
            <a:p>
              <a:pPr marL="182563" lvl="1" indent="-92075" algn="l" defTabSz="355600">
                <a:lnSpc>
                  <a:spcPct val="90000"/>
                </a:lnSpc>
                <a:spcBef>
                  <a:spcPct val="0"/>
                </a:spcBef>
                <a:spcAft>
                  <a:spcPct val="15000"/>
                </a:spcAft>
                <a:buChar char="•"/>
                <a:tabLst>
                  <a:tab pos="182563" algn="l"/>
                </a:tabLst>
              </a:pPr>
              <a:r>
                <a:rPr lang="en-IN" sz="800" kern="1200" dirty="0"/>
                <a:t>Supply Chain Disruption </a:t>
              </a:r>
            </a:p>
          </p:txBody>
        </p:sp>
        <p:sp>
          <p:nvSpPr>
            <p:cNvPr id="14" name="Freeform: Shape 13">
              <a:extLst>
                <a:ext uri="{FF2B5EF4-FFF2-40B4-BE49-F238E27FC236}">
                  <a16:creationId xmlns:a16="http://schemas.microsoft.com/office/drawing/2014/main" id="{447E690B-C950-4541-A1E8-23D0E6C7BB0B}"/>
                </a:ext>
              </a:extLst>
            </p:cNvPr>
            <p:cNvSpPr/>
            <p:nvPr/>
          </p:nvSpPr>
          <p:spPr>
            <a:xfrm>
              <a:off x="1423283" y="1735809"/>
              <a:ext cx="5953659" cy="252001"/>
            </a:xfrm>
            <a:custGeom>
              <a:avLst/>
              <a:gdLst>
                <a:gd name="connsiteX0" fmla="*/ 0 w 5953659"/>
                <a:gd name="connsiteY0" fmla="*/ 42001 h 252001"/>
                <a:gd name="connsiteX1" fmla="*/ 42001 w 5953659"/>
                <a:gd name="connsiteY1" fmla="*/ 0 h 252001"/>
                <a:gd name="connsiteX2" fmla="*/ 5911658 w 5953659"/>
                <a:gd name="connsiteY2" fmla="*/ 0 h 252001"/>
                <a:gd name="connsiteX3" fmla="*/ 5953659 w 5953659"/>
                <a:gd name="connsiteY3" fmla="*/ 42001 h 252001"/>
                <a:gd name="connsiteX4" fmla="*/ 5953659 w 5953659"/>
                <a:gd name="connsiteY4" fmla="*/ 210000 h 252001"/>
                <a:gd name="connsiteX5" fmla="*/ 5911658 w 5953659"/>
                <a:gd name="connsiteY5" fmla="*/ 252001 h 252001"/>
                <a:gd name="connsiteX6" fmla="*/ 42001 w 5953659"/>
                <a:gd name="connsiteY6" fmla="*/ 252001 h 252001"/>
                <a:gd name="connsiteX7" fmla="*/ 0 w 5953659"/>
                <a:gd name="connsiteY7" fmla="*/ 210000 h 252001"/>
                <a:gd name="connsiteX8" fmla="*/ 0 w 5953659"/>
                <a:gd name="connsiteY8" fmla="*/ 42001 h 25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3659" h="252001">
                  <a:moveTo>
                    <a:pt x="0" y="42001"/>
                  </a:moveTo>
                  <a:cubicBezTo>
                    <a:pt x="0" y="18804"/>
                    <a:pt x="18804" y="0"/>
                    <a:pt x="42001" y="0"/>
                  </a:cubicBezTo>
                  <a:lnTo>
                    <a:pt x="5911658" y="0"/>
                  </a:lnTo>
                  <a:cubicBezTo>
                    <a:pt x="5934855" y="0"/>
                    <a:pt x="5953659" y="18804"/>
                    <a:pt x="5953659" y="42001"/>
                  </a:cubicBezTo>
                  <a:lnTo>
                    <a:pt x="5953659" y="210000"/>
                  </a:lnTo>
                  <a:cubicBezTo>
                    <a:pt x="5953659" y="233197"/>
                    <a:pt x="5934855" y="252001"/>
                    <a:pt x="5911658" y="252001"/>
                  </a:cubicBezTo>
                  <a:lnTo>
                    <a:pt x="42001" y="252001"/>
                  </a:lnTo>
                  <a:cubicBezTo>
                    <a:pt x="18804" y="252001"/>
                    <a:pt x="0" y="233197"/>
                    <a:pt x="0" y="210000"/>
                  </a:cubicBezTo>
                  <a:lnTo>
                    <a:pt x="0" y="4200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311" tIns="12302" rIns="218311" bIns="12302" numCol="1" spcCol="1270" anchor="ctr" anchorCtr="0">
              <a:noAutofit/>
            </a:bodyPr>
            <a:lstStyle/>
            <a:p>
              <a:pPr marL="0" lvl="0" indent="0" algn="l" defTabSz="488950">
                <a:lnSpc>
                  <a:spcPct val="90000"/>
                </a:lnSpc>
                <a:spcBef>
                  <a:spcPct val="0"/>
                </a:spcBef>
                <a:spcAft>
                  <a:spcPct val="35000"/>
                </a:spcAft>
                <a:buNone/>
              </a:pPr>
              <a:r>
                <a:rPr lang="en-IN" sz="1100" b="1" kern="1200" cap="all" baseline="0" dirty="0"/>
                <a:t>Digital Transformation</a:t>
              </a:r>
            </a:p>
          </p:txBody>
        </p:sp>
        <p:sp>
          <p:nvSpPr>
            <p:cNvPr id="16" name="Freeform: Shape 15">
              <a:extLst>
                <a:ext uri="{FF2B5EF4-FFF2-40B4-BE49-F238E27FC236}">
                  <a16:creationId xmlns:a16="http://schemas.microsoft.com/office/drawing/2014/main" id="{A02C37BC-2569-4593-BD13-6A47BAF54B72}"/>
                </a:ext>
              </a:extLst>
            </p:cNvPr>
            <p:cNvSpPr/>
            <p:nvPr/>
          </p:nvSpPr>
          <p:spPr>
            <a:xfrm>
              <a:off x="1033975" y="2916433"/>
              <a:ext cx="7786175" cy="882000"/>
            </a:xfrm>
            <a:custGeom>
              <a:avLst/>
              <a:gdLst>
                <a:gd name="connsiteX0" fmla="*/ 0 w 7786175"/>
                <a:gd name="connsiteY0" fmla="*/ 0 h 882000"/>
                <a:gd name="connsiteX1" fmla="*/ 7786175 w 7786175"/>
                <a:gd name="connsiteY1" fmla="*/ 0 h 882000"/>
                <a:gd name="connsiteX2" fmla="*/ 7786175 w 7786175"/>
                <a:gd name="connsiteY2" fmla="*/ 882000 h 882000"/>
                <a:gd name="connsiteX3" fmla="*/ 0 w 7786175"/>
                <a:gd name="connsiteY3" fmla="*/ 882000 h 882000"/>
                <a:gd name="connsiteX4" fmla="*/ 0 w 7786175"/>
                <a:gd name="connsiteY4" fmla="*/ 0 h 8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6175" h="882000">
                  <a:moveTo>
                    <a:pt x="0" y="0"/>
                  </a:moveTo>
                  <a:lnTo>
                    <a:pt x="7786175" y="0"/>
                  </a:lnTo>
                  <a:lnTo>
                    <a:pt x="7786175" y="882000"/>
                  </a:lnTo>
                  <a:lnTo>
                    <a:pt x="0" y="882000"/>
                  </a:lnTo>
                  <a:lnTo>
                    <a:pt x="0" y="0"/>
                  </a:lnTo>
                  <a:close/>
                </a:path>
              </a:pathLst>
            </a:custGeom>
            <a:ln w="6350">
              <a:solidFill>
                <a:schemeClr val="accent5">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4294" tIns="291592" rIns="604294" bIns="71120" numCol="1" spcCol="1270" anchor="ctr" anchorCtr="0">
              <a:noAutofit/>
            </a:bodyPr>
            <a:lstStyle/>
            <a:p>
              <a:pPr marL="92075" lvl="1" indent="-92075" algn="l" defTabSz="444500">
                <a:lnSpc>
                  <a:spcPct val="90000"/>
                </a:lnSpc>
                <a:spcBef>
                  <a:spcPct val="0"/>
                </a:spcBef>
                <a:spcAft>
                  <a:spcPct val="15000"/>
                </a:spcAft>
                <a:buNone/>
              </a:pPr>
              <a:r>
                <a:rPr lang="en-IN" sz="1000" b="1" kern="1200" dirty="0"/>
                <a:t>Moving Apps to Cloud</a:t>
              </a:r>
            </a:p>
            <a:p>
              <a:pPr marL="182563" lvl="1" indent="-92075" algn="l" defTabSz="355600">
                <a:lnSpc>
                  <a:spcPct val="90000"/>
                </a:lnSpc>
                <a:spcBef>
                  <a:spcPct val="0"/>
                </a:spcBef>
                <a:spcAft>
                  <a:spcPct val="15000"/>
                </a:spcAft>
                <a:buChar char="•"/>
              </a:pPr>
              <a:r>
                <a:rPr lang="en-US" sz="800" kern="1200"/>
                <a:t>Scalability – Scale with Business growth</a:t>
              </a:r>
              <a:endParaRPr lang="en-IN" sz="800" kern="1200" dirty="0"/>
            </a:p>
            <a:p>
              <a:pPr marL="182563" lvl="1" indent="-92075" algn="l" defTabSz="355600">
                <a:lnSpc>
                  <a:spcPct val="90000"/>
                </a:lnSpc>
                <a:spcBef>
                  <a:spcPct val="0"/>
                </a:spcBef>
                <a:spcAft>
                  <a:spcPct val="15000"/>
                </a:spcAft>
                <a:buChar char="•"/>
              </a:pPr>
              <a:r>
                <a:rPr lang="en-US" sz="800" kern="1200" dirty="0"/>
                <a:t>Flexibility – to operate &amp; manage, seamless connectivity </a:t>
              </a:r>
              <a:endParaRPr lang="en-IN" sz="800" kern="1200" dirty="0"/>
            </a:p>
            <a:p>
              <a:pPr marL="182563" lvl="1" indent="-92075" algn="l" defTabSz="355600">
                <a:lnSpc>
                  <a:spcPct val="90000"/>
                </a:lnSpc>
                <a:spcBef>
                  <a:spcPct val="0"/>
                </a:spcBef>
                <a:spcAft>
                  <a:spcPct val="15000"/>
                </a:spcAft>
                <a:buChar char="•"/>
              </a:pPr>
              <a:r>
                <a:rPr lang="en-IN" sz="800" kern="1200" dirty="0"/>
                <a:t>Consolidation – Retiring non-critical applications, Enhanced visibility, Data security</a:t>
              </a:r>
              <a:r>
                <a:rPr lang="en-US" sz="800" kern="1200" dirty="0"/>
                <a:t> </a:t>
              </a:r>
              <a:endParaRPr lang="en-IN" sz="800" kern="1200" dirty="0"/>
            </a:p>
          </p:txBody>
        </p:sp>
        <p:sp>
          <p:nvSpPr>
            <p:cNvPr id="17" name="Freeform: Shape 16">
              <a:extLst>
                <a:ext uri="{FF2B5EF4-FFF2-40B4-BE49-F238E27FC236}">
                  <a16:creationId xmlns:a16="http://schemas.microsoft.com/office/drawing/2014/main" id="{F74568F3-9A58-416E-A2BF-8D0706200C76}"/>
                </a:ext>
              </a:extLst>
            </p:cNvPr>
            <p:cNvSpPr/>
            <p:nvPr/>
          </p:nvSpPr>
          <p:spPr>
            <a:xfrm>
              <a:off x="1423283" y="2871071"/>
              <a:ext cx="5953659" cy="252001"/>
            </a:xfrm>
            <a:custGeom>
              <a:avLst/>
              <a:gdLst>
                <a:gd name="connsiteX0" fmla="*/ 0 w 5953659"/>
                <a:gd name="connsiteY0" fmla="*/ 42001 h 252001"/>
                <a:gd name="connsiteX1" fmla="*/ 42001 w 5953659"/>
                <a:gd name="connsiteY1" fmla="*/ 0 h 252001"/>
                <a:gd name="connsiteX2" fmla="*/ 5911658 w 5953659"/>
                <a:gd name="connsiteY2" fmla="*/ 0 h 252001"/>
                <a:gd name="connsiteX3" fmla="*/ 5953659 w 5953659"/>
                <a:gd name="connsiteY3" fmla="*/ 42001 h 252001"/>
                <a:gd name="connsiteX4" fmla="*/ 5953659 w 5953659"/>
                <a:gd name="connsiteY4" fmla="*/ 210000 h 252001"/>
                <a:gd name="connsiteX5" fmla="*/ 5911658 w 5953659"/>
                <a:gd name="connsiteY5" fmla="*/ 252001 h 252001"/>
                <a:gd name="connsiteX6" fmla="*/ 42001 w 5953659"/>
                <a:gd name="connsiteY6" fmla="*/ 252001 h 252001"/>
                <a:gd name="connsiteX7" fmla="*/ 0 w 5953659"/>
                <a:gd name="connsiteY7" fmla="*/ 210000 h 252001"/>
                <a:gd name="connsiteX8" fmla="*/ 0 w 5953659"/>
                <a:gd name="connsiteY8" fmla="*/ 42001 h 25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3659" h="252001">
                  <a:moveTo>
                    <a:pt x="0" y="42001"/>
                  </a:moveTo>
                  <a:cubicBezTo>
                    <a:pt x="0" y="18804"/>
                    <a:pt x="18804" y="0"/>
                    <a:pt x="42001" y="0"/>
                  </a:cubicBezTo>
                  <a:lnTo>
                    <a:pt x="5911658" y="0"/>
                  </a:lnTo>
                  <a:cubicBezTo>
                    <a:pt x="5934855" y="0"/>
                    <a:pt x="5953659" y="18804"/>
                    <a:pt x="5953659" y="42001"/>
                  </a:cubicBezTo>
                  <a:lnTo>
                    <a:pt x="5953659" y="210000"/>
                  </a:lnTo>
                  <a:cubicBezTo>
                    <a:pt x="5953659" y="233197"/>
                    <a:pt x="5934855" y="252001"/>
                    <a:pt x="5911658" y="252001"/>
                  </a:cubicBezTo>
                  <a:lnTo>
                    <a:pt x="42001" y="252001"/>
                  </a:lnTo>
                  <a:cubicBezTo>
                    <a:pt x="18804" y="252001"/>
                    <a:pt x="0" y="233197"/>
                    <a:pt x="0" y="210000"/>
                  </a:cubicBezTo>
                  <a:lnTo>
                    <a:pt x="0" y="4200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311" tIns="12302" rIns="218311" bIns="12302" numCol="1" spcCol="1270" anchor="ctr" anchorCtr="0">
              <a:noAutofit/>
            </a:bodyPr>
            <a:lstStyle/>
            <a:p>
              <a:pPr marL="0" lvl="0" indent="0" algn="l" defTabSz="488950">
                <a:lnSpc>
                  <a:spcPct val="90000"/>
                </a:lnSpc>
                <a:spcBef>
                  <a:spcPct val="0"/>
                </a:spcBef>
                <a:spcAft>
                  <a:spcPct val="35000"/>
                </a:spcAft>
                <a:buNone/>
              </a:pPr>
              <a:r>
                <a:rPr lang="en-IN" sz="1100" b="1" kern="1200" cap="all" baseline="0" dirty="0"/>
                <a:t>Cloud</a:t>
              </a:r>
            </a:p>
          </p:txBody>
        </p:sp>
      </p:grpSp>
    </p:spTree>
    <p:extLst>
      <p:ext uri="{BB962C8B-B14F-4D97-AF65-F5344CB8AC3E}">
        <p14:creationId xmlns:p14="http://schemas.microsoft.com/office/powerpoint/2010/main" val="642089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E83FEE36-1FA2-4BB7-9B0F-E77768DF9E9F}"/>
              </a:ext>
            </a:extLst>
          </p:cNvPr>
          <p:cNvSpPr>
            <a:spLocks noGrp="1"/>
          </p:cNvSpPr>
          <p:nvPr>
            <p:ph type="title"/>
          </p:nvPr>
        </p:nvSpPr>
        <p:spPr/>
        <p:txBody>
          <a:bodyPr/>
          <a:lstStyle/>
          <a:p>
            <a:r>
              <a:rPr lang="en-IN" dirty="0"/>
              <a:t>The changing face of security</a:t>
            </a:r>
          </a:p>
        </p:txBody>
      </p:sp>
      <p:pic>
        <p:nvPicPr>
          <p:cNvPr id="18" name="Content Placeholder 26" descr="changing-face-of-security (2).png"/>
          <p:cNvPicPr>
            <a:picLocks noChangeAspect="1"/>
          </p:cNvPicPr>
          <p:nvPr/>
        </p:nvPicPr>
        <p:blipFill rotWithShape="1">
          <a:blip r:embed="rId3" cstate="print"/>
          <a:srcRect l="9999" t="6373" r="7963" b="6157"/>
          <a:stretch/>
        </p:blipFill>
        <p:spPr>
          <a:xfrm>
            <a:off x="324000" y="987425"/>
            <a:ext cx="3736535" cy="3744913"/>
          </a:xfrm>
          <a:prstGeom prst="flowChartConnector">
            <a:avLst/>
          </a:prstGeom>
        </p:spPr>
      </p:pic>
      <p:sp>
        <p:nvSpPr>
          <p:cNvPr id="5" name="Freeform: Shape 4">
            <a:extLst>
              <a:ext uri="{FF2B5EF4-FFF2-40B4-BE49-F238E27FC236}">
                <a16:creationId xmlns:a16="http://schemas.microsoft.com/office/drawing/2014/main" id="{733B129F-D6F0-403D-8C80-E791B956DFDE}"/>
              </a:ext>
            </a:extLst>
          </p:cNvPr>
          <p:cNvSpPr/>
          <p:nvPr/>
        </p:nvSpPr>
        <p:spPr>
          <a:xfrm>
            <a:off x="4392613" y="1150268"/>
            <a:ext cx="4427387" cy="697412"/>
          </a:xfrm>
          <a:custGeom>
            <a:avLst/>
            <a:gdLst>
              <a:gd name="connsiteX0" fmla="*/ 0 w 4427387"/>
              <a:gd name="connsiteY0" fmla="*/ 0 h 697410"/>
              <a:gd name="connsiteX1" fmla="*/ 4078682 w 4427387"/>
              <a:gd name="connsiteY1" fmla="*/ 0 h 697410"/>
              <a:gd name="connsiteX2" fmla="*/ 4427387 w 4427387"/>
              <a:gd name="connsiteY2" fmla="*/ 348705 h 697410"/>
              <a:gd name="connsiteX3" fmla="*/ 4078682 w 4427387"/>
              <a:gd name="connsiteY3" fmla="*/ 697410 h 697410"/>
              <a:gd name="connsiteX4" fmla="*/ 0 w 4427387"/>
              <a:gd name="connsiteY4" fmla="*/ 697410 h 697410"/>
              <a:gd name="connsiteX5" fmla="*/ 0 w 4427387"/>
              <a:gd name="connsiteY5" fmla="*/ 0 h 69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387" h="697410">
                <a:moveTo>
                  <a:pt x="4427387" y="697409"/>
                </a:moveTo>
                <a:lnTo>
                  <a:pt x="348705" y="697409"/>
                </a:lnTo>
                <a:lnTo>
                  <a:pt x="0" y="348705"/>
                </a:lnTo>
                <a:lnTo>
                  <a:pt x="348705" y="1"/>
                </a:lnTo>
                <a:lnTo>
                  <a:pt x="4427387" y="1"/>
                </a:lnTo>
                <a:lnTo>
                  <a:pt x="4427387" y="697409"/>
                </a:lnTo>
                <a:close/>
              </a:path>
            </a:pathLst>
          </a:custGeom>
          <a:solidFill>
            <a:schemeClr val="accent2">
              <a:lumMod val="40000"/>
              <a:lumOff val="60000"/>
            </a:schemeClr>
          </a:solidFill>
          <a:ln w="6350">
            <a:solidFill>
              <a:schemeClr val="bg1"/>
            </a:solidFill>
            <a:prstDash val="sysDot"/>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81891" tIns="45721" rIns="85344" bIns="45721" numCol="1" spcCol="1270" anchor="ctr" anchorCtr="0">
            <a:noAutofit/>
          </a:bodyPr>
          <a:lstStyle/>
          <a:p>
            <a:pPr marL="360000" lvl="0" indent="0" algn="l" defTabSz="533400">
              <a:lnSpc>
                <a:spcPts val="1440"/>
              </a:lnSpc>
              <a:spcBef>
                <a:spcPct val="0"/>
              </a:spcBef>
              <a:spcAft>
                <a:spcPts val="0"/>
              </a:spcAft>
              <a:buNone/>
            </a:pPr>
            <a:r>
              <a:rPr lang="en-US" sz="1200" kern="1200" dirty="0">
                <a:solidFill>
                  <a:schemeClr val="tx1"/>
                </a:solidFill>
              </a:rPr>
              <a:t>Implement robust preventive controls for </a:t>
            </a:r>
          </a:p>
          <a:p>
            <a:pPr marL="360000" lvl="0" indent="0" algn="l" defTabSz="533400">
              <a:lnSpc>
                <a:spcPts val="1440"/>
              </a:lnSpc>
              <a:spcBef>
                <a:spcPct val="0"/>
              </a:spcBef>
              <a:spcAft>
                <a:spcPts val="0"/>
              </a:spcAft>
              <a:buNone/>
            </a:pPr>
            <a:r>
              <a:rPr lang="en-US" sz="1200" kern="1200" dirty="0">
                <a:solidFill>
                  <a:schemeClr val="tx1"/>
                </a:solidFill>
              </a:rPr>
              <a:t>security across the spectrum</a:t>
            </a:r>
            <a:endParaRPr lang="en-IN" sz="1200" kern="1200" dirty="0">
              <a:solidFill>
                <a:schemeClr val="tx1"/>
              </a:solidFill>
            </a:endParaRPr>
          </a:p>
        </p:txBody>
      </p:sp>
      <p:sp>
        <p:nvSpPr>
          <p:cNvPr id="6" name="Oval 5">
            <a:extLst>
              <a:ext uri="{FF2B5EF4-FFF2-40B4-BE49-F238E27FC236}">
                <a16:creationId xmlns:a16="http://schemas.microsoft.com/office/drawing/2014/main" id="{7B52DE0E-E008-464D-8DEC-18D04475229D}"/>
              </a:ext>
            </a:extLst>
          </p:cNvPr>
          <p:cNvSpPr/>
          <p:nvPr/>
        </p:nvSpPr>
        <p:spPr>
          <a:xfrm>
            <a:off x="4392613" y="1150269"/>
            <a:ext cx="697410" cy="697410"/>
          </a:xfrm>
          <a:prstGeom prst="ellipse">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7" name="Freeform: Shape 6">
            <a:extLst>
              <a:ext uri="{FF2B5EF4-FFF2-40B4-BE49-F238E27FC236}">
                <a16:creationId xmlns:a16="http://schemas.microsoft.com/office/drawing/2014/main" id="{429AF080-A824-48DD-B76C-C2BBA9E78D68}"/>
              </a:ext>
            </a:extLst>
          </p:cNvPr>
          <p:cNvSpPr/>
          <p:nvPr/>
        </p:nvSpPr>
        <p:spPr>
          <a:xfrm>
            <a:off x="4392613" y="2055861"/>
            <a:ext cx="4427387" cy="697411"/>
          </a:xfrm>
          <a:custGeom>
            <a:avLst/>
            <a:gdLst>
              <a:gd name="connsiteX0" fmla="*/ 0 w 4427387"/>
              <a:gd name="connsiteY0" fmla="*/ 0 h 697410"/>
              <a:gd name="connsiteX1" fmla="*/ 4078682 w 4427387"/>
              <a:gd name="connsiteY1" fmla="*/ 0 h 697410"/>
              <a:gd name="connsiteX2" fmla="*/ 4427387 w 4427387"/>
              <a:gd name="connsiteY2" fmla="*/ 348705 h 697410"/>
              <a:gd name="connsiteX3" fmla="*/ 4078682 w 4427387"/>
              <a:gd name="connsiteY3" fmla="*/ 697410 h 697410"/>
              <a:gd name="connsiteX4" fmla="*/ 0 w 4427387"/>
              <a:gd name="connsiteY4" fmla="*/ 697410 h 697410"/>
              <a:gd name="connsiteX5" fmla="*/ 0 w 4427387"/>
              <a:gd name="connsiteY5" fmla="*/ 0 h 69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387" h="697410">
                <a:moveTo>
                  <a:pt x="4427387" y="697409"/>
                </a:moveTo>
                <a:lnTo>
                  <a:pt x="348705" y="697409"/>
                </a:lnTo>
                <a:lnTo>
                  <a:pt x="0" y="348705"/>
                </a:lnTo>
                <a:lnTo>
                  <a:pt x="348705" y="1"/>
                </a:lnTo>
                <a:lnTo>
                  <a:pt x="4427387" y="1"/>
                </a:lnTo>
                <a:lnTo>
                  <a:pt x="4427387" y="697409"/>
                </a:lnTo>
                <a:close/>
              </a:path>
            </a:pathLst>
          </a:custGeom>
          <a:solidFill>
            <a:schemeClr val="accent3">
              <a:lumMod val="40000"/>
              <a:lumOff val="60000"/>
            </a:schemeClr>
          </a:solidFill>
          <a:ln w="6350">
            <a:solidFill>
              <a:schemeClr val="bg1"/>
            </a:solidFill>
            <a:prstDash val="sysDot"/>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481891" tIns="45721" rIns="85344" bIns="45720" numCol="1" spcCol="1270" anchor="ctr" anchorCtr="0">
            <a:noAutofit/>
          </a:bodyPr>
          <a:lstStyle/>
          <a:p>
            <a:pPr marL="360000" lvl="0" indent="0" algn="l" defTabSz="533400">
              <a:lnSpc>
                <a:spcPts val="1440"/>
              </a:lnSpc>
              <a:spcBef>
                <a:spcPct val="0"/>
              </a:spcBef>
              <a:spcAft>
                <a:spcPts val="0"/>
              </a:spcAft>
              <a:buNone/>
            </a:pPr>
            <a:r>
              <a:rPr lang="en-US" sz="1200" kern="1200" dirty="0">
                <a:solidFill>
                  <a:schemeClr val="tx1"/>
                </a:solidFill>
              </a:rPr>
              <a:t>Implement proactive and reactive techniques </a:t>
            </a:r>
          </a:p>
          <a:p>
            <a:pPr marL="360000" lvl="0" indent="0" algn="l" defTabSz="533400">
              <a:lnSpc>
                <a:spcPts val="1440"/>
              </a:lnSpc>
              <a:spcBef>
                <a:spcPct val="0"/>
              </a:spcBef>
              <a:spcAft>
                <a:spcPts val="0"/>
              </a:spcAft>
              <a:buNone/>
            </a:pPr>
            <a:r>
              <a:rPr lang="en-US" sz="1200" kern="1200" dirty="0">
                <a:solidFill>
                  <a:schemeClr val="tx1"/>
                </a:solidFill>
              </a:rPr>
              <a:t>to detect vulnerabilities</a:t>
            </a:r>
            <a:endParaRPr lang="en-IN" sz="1200" kern="1200" dirty="0">
              <a:solidFill>
                <a:schemeClr val="tx1"/>
              </a:solidFill>
            </a:endParaRPr>
          </a:p>
        </p:txBody>
      </p:sp>
      <p:sp>
        <p:nvSpPr>
          <p:cNvPr id="8" name="Oval 7">
            <a:extLst>
              <a:ext uri="{FF2B5EF4-FFF2-40B4-BE49-F238E27FC236}">
                <a16:creationId xmlns:a16="http://schemas.microsoft.com/office/drawing/2014/main" id="{BCC41C48-B742-4A20-A85C-BE3140C341AE}"/>
              </a:ext>
            </a:extLst>
          </p:cNvPr>
          <p:cNvSpPr/>
          <p:nvPr/>
        </p:nvSpPr>
        <p:spPr>
          <a:xfrm>
            <a:off x="4392613" y="2055862"/>
            <a:ext cx="697410" cy="697410"/>
          </a:xfrm>
          <a:prstGeom prst="ellipse">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9" name="Freeform: Shape 8">
            <a:extLst>
              <a:ext uri="{FF2B5EF4-FFF2-40B4-BE49-F238E27FC236}">
                <a16:creationId xmlns:a16="http://schemas.microsoft.com/office/drawing/2014/main" id="{64842EF1-0711-4F98-B461-F468979C98D0}"/>
              </a:ext>
            </a:extLst>
          </p:cNvPr>
          <p:cNvSpPr/>
          <p:nvPr/>
        </p:nvSpPr>
        <p:spPr>
          <a:xfrm>
            <a:off x="4392613" y="2961454"/>
            <a:ext cx="4427387" cy="697411"/>
          </a:xfrm>
          <a:custGeom>
            <a:avLst/>
            <a:gdLst>
              <a:gd name="connsiteX0" fmla="*/ 0 w 4427387"/>
              <a:gd name="connsiteY0" fmla="*/ 0 h 697410"/>
              <a:gd name="connsiteX1" fmla="*/ 4078682 w 4427387"/>
              <a:gd name="connsiteY1" fmla="*/ 0 h 697410"/>
              <a:gd name="connsiteX2" fmla="*/ 4427387 w 4427387"/>
              <a:gd name="connsiteY2" fmla="*/ 348705 h 697410"/>
              <a:gd name="connsiteX3" fmla="*/ 4078682 w 4427387"/>
              <a:gd name="connsiteY3" fmla="*/ 697410 h 697410"/>
              <a:gd name="connsiteX4" fmla="*/ 0 w 4427387"/>
              <a:gd name="connsiteY4" fmla="*/ 697410 h 697410"/>
              <a:gd name="connsiteX5" fmla="*/ 0 w 4427387"/>
              <a:gd name="connsiteY5" fmla="*/ 0 h 69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387" h="697410">
                <a:moveTo>
                  <a:pt x="4427387" y="697409"/>
                </a:moveTo>
                <a:lnTo>
                  <a:pt x="348705" y="697409"/>
                </a:lnTo>
                <a:lnTo>
                  <a:pt x="0" y="348705"/>
                </a:lnTo>
                <a:lnTo>
                  <a:pt x="348705" y="1"/>
                </a:lnTo>
                <a:lnTo>
                  <a:pt x="4427387" y="1"/>
                </a:lnTo>
                <a:lnTo>
                  <a:pt x="4427387" y="697409"/>
                </a:lnTo>
                <a:close/>
              </a:path>
            </a:pathLst>
          </a:custGeom>
          <a:solidFill>
            <a:schemeClr val="accent4">
              <a:lumMod val="40000"/>
              <a:lumOff val="60000"/>
            </a:schemeClr>
          </a:solidFill>
          <a:ln w="6350">
            <a:solidFill>
              <a:schemeClr val="bg1"/>
            </a:solidFill>
            <a:prstDash val="sysDot"/>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481891" tIns="45721" rIns="85344" bIns="45720" numCol="1" spcCol="1270" anchor="ctr" anchorCtr="0">
            <a:noAutofit/>
          </a:bodyPr>
          <a:lstStyle/>
          <a:p>
            <a:pPr marL="360000" lvl="0" indent="0" algn="l" defTabSz="533400">
              <a:lnSpc>
                <a:spcPts val="1440"/>
              </a:lnSpc>
              <a:spcBef>
                <a:spcPct val="0"/>
              </a:spcBef>
              <a:spcAft>
                <a:spcPts val="0"/>
              </a:spcAft>
              <a:buNone/>
            </a:pPr>
            <a:r>
              <a:rPr lang="en-US" sz="1200" kern="1200" dirty="0">
                <a:solidFill>
                  <a:schemeClr val="tx1"/>
                </a:solidFill>
              </a:rPr>
              <a:t>Isolate and contain threats;  recover security      of IT assets</a:t>
            </a:r>
            <a:endParaRPr lang="en-IN" sz="1200" kern="1200" dirty="0">
              <a:solidFill>
                <a:schemeClr val="tx1"/>
              </a:solidFill>
            </a:endParaRPr>
          </a:p>
        </p:txBody>
      </p:sp>
      <p:sp>
        <p:nvSpPr>
          <p:cNvPr id="10" name="Oval 9">
            <a:extLst>
              <a:ext uri="{FF2B5EF4-FFF2-40B4-BE49-F238E27FC236}">
                <a16:creationId xmlns:a16="http://schemas.microsoft.com/office/drawing/2014/main" id="{E869B29A-C430-4C66-A12F-4BFCB3084F88}"/>
              </a:ext>
            </a:extLst>
          </p:cNvPr>
          <p:cNvSpPr/>
          <p:nvPr/>
        </p:nvSpPr>
        <p:spPr>
          <a:xfrm>
            <a:off x="4392613" y="2961455"/>
            <a:ext cx="697410" cy="697410"/>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11" name="Freeform: Shape 10">
            <a:extLst>
              <a:ext uri="{FF2B5EF4-FFF2-40B4-BE49-F238E27FC236}">
                <a16:creationId xmlns:a16="http://schemas.microsoft.com/office/drawing/2014/main" id="{A39442D8-668C-4238-8F8F-9AAB0F488C31}"/>
              </a:ext>
            </a:extLst>
          </p:cNvPr>
          <p:cNvSpPr/>
          <p:nvPr/>
        </p:nvSpPr>
        <p:spPr>
          <a:xfrm>
            <a:off x="4392613" y="3867046"/>
            <a:ext cx="4427387" cy="697411"/>
          </a:xfrm>
          <a:custGeom>
            <a:avLst/>
            <a:gdLst>
              <a:gd name="connsiteX0" fmla="*/ 0 w 4427387"/>
              <a:gd name="connsiteY0" fmla="*/ 0 h 697410"/>
              <a:gd name="connsiteX1" fmla="*/ 4078682 w 4427387"/>
              <a:gd name="connsiteY1" fmla="*/ 0 h 697410"/>
              <a:gd name="connsiteX2" fmla="*/ 4427387 w 4427387"/>
              <a:gd name="connsiteY2" fmla="*/ 348705 h 697410"/>
              <a:gd name="connsiteX3" fmla="*/ 4078682 w 4427387"/>
              <a:gd name="connsiteY3" fmla="*/ 697410 h 697410"/>
              <a:gd name="connsiteX4" fmla="*/ 0 w 4427387"/>
              <a:gd name="connsiteY4" fmla="*/ 697410 h 697410"/>
              <a:gd name="connsiteX5" fmla="*/ 0 w 4427387"/>
              <a:gd name="connsiteY5" fmla="*/ 0 h 69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387" h="697410">
                <a:moveTo>
                  <a:pt x="4427387" y="697409"/>
                </a:moveTo>
                <a:lnTo>
                  <a:pt x="348705" y="697409"/>
                </a:lnTo>
                <a:lnTo>
                  <a:pt x="0" y="348705"/>
                </a:lnTo>
                <a:lnTo>
                  <a:pt x="348705" y="1"/>
                </a:lnTo>
                <a:lnTo>
                  <a:pt x="4427387" y="1"/>
                </a:lnTo>
                <a:lnTo>
                  <a:pt x="4427387" y="697409"/>
                </a:lnTo>
                <a:close/>
              </a:path>
            </a:pathLst>
          </a:custGeom>
          <a:solidFill>
            <a:schemeClr val="accent5">
              <a:lumMod val="40000"/>
              <a:lumOff val="60000"/>
            </a:schemeClr>
          </a:solidFill>
          <a:ln w="6350">
            <a:solidFill>
              <a:schemeClr val="bg1"/>
            </a:solidFill>
            <a:prstDash val="sysDot"/>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481891" tIns="45721" rIns="85344" bIns="45720" numCol="1" spcCol="1270" anchor="ctr" anchorCtr="0">
            <a:noAutofit/>
          </a:bodyPr>
          <a:lstStyle/>
          <a:p>
            <a:pPr marL="360000" lvl="0" indent="0" algn="l" defTabSz="533400">
              <a:lnSpc>
                <a:spcPts val="1440"/>
              </a:lnSpc>
              <a:spcBef>
                <a:spcPct val="0"/>
              </a:spcBef>
              <a:spcAft>
                <a:spcPts val="0"/>
              </a:spcAft>
              <a:buNone/>
            </a:pPr>
            <a:r>
              <a:rPr lang="en-US" sz="1200" kern="1200">
                <a:solidFill>
                  <a:schemeClr val="tx1"/>
                </a:solidFill>
              </a:rPr>
              <a:t>Incorporate up to date threat intelligence to reinforce preventive controls</a:t>
            </a:r>
            <a:endParaRPr lang="en-IN" sz="1200" kern="1200">
              <a:solidFill>
                <a:schemeClr val="tx1"/>
              </a:solidFill>
            </a:endParaRPr>
          </a:p>
        </p:txBody>
      </p:sp>
      <p:sp>
        <p:nvSpPr>
          <p:cNvPr id="12" name="Oval 11">
            <a:extLst>
              <a:ext uri="{FF2B5EF4-FFF2-40B4-BE49-F238E27FC236}">
                <a16:creationId xmlns:a16="http://schemas.microsoft.com/office/drawing/2014/main" id="{AB0A0489-58C8-4985-A1EB-B5C641046A5E}"/>
              </a:ext>
            </a:extLst>
          </p:cNvPr>
          <p:cNvSpPr/>
          <p:nvPr/>
        </p:nvSpPr>
        <p:spPr>
          <a:xfrm>
            <a:off x="4392613" y="3867047"/>
            <a:ext cx="697410" cy="697410"/>
          </a:xfrm>
          <a:prstGeom prst="ellipse">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4" name="TextBox 3">
            <a:extLst>
              <a:ext uri="{FF2B5EF4-FFF2-40B4-BE49-F238E27FC236}">
                <a16:creationId xmlns:a16="http://schemas.microsoft.com/office/drawing/2014/main" id="{A15A38B7-937F-49FC-AA29-46B7F029FEA8}"/>
              </a:ext>
            </a:extLst>
          </p:cNvPr>
          <p:cNvSpPr txBox="1"/>
          <p:nvPr/>
        </p:nvSpPr>
        <p:spPr>
          <a:xfrm>
            <a:off x="4598141" y="1301262"/>
            <a:ext cx="306494" cy="369332"/>
          </a:xfrm>
          <a:prstGeom prst="rect">
            <a:avLst/>
          </a:prstGeom>
          <a:noFill/>
        </p:spPr>
        <p:txBody>
          <a:bodyPr wrap="none" rtlCol="0">
            <a:spAutoFit/>
          </a:bodyPr>
          <a:lstStyle/>
          <a:p>
            <a:pPr algn="ctr"/>
            <a:r>
              <a:rPr lang="en-IN" dirty="0"/>
              <a:t>1</a:t>
            </a:r>
          </a:p>
        </p:txBody>
      </p:sp>
      <p:sp>
        <p:nvSpPr>
          <p:cNvPr id="15" name="TextBox 14">
            <a:extLst>
              <a:ext uri="{FF2B5EF4-FFF2-40B4-BE49-F238E27FC236}">
                <a16:creationId xmlns:a16="http://schemas.microsoft.com/office/drawing/2014/main" id="{0A056D93-48A7-4D33-BAEE-D661B2557E5C}"/>
              </a:ext>
            </a:extLst>
          </p:cNvPr>
          <p:cNvSpPr txBox="1"/>
          <p:nvPr/>
        </p:nvSpPr>
        <p:spPr>
          <a:xfrm>
            <a:off x="4598140" y="2202418"/>
            <a:ext cx="306495" cy="369332"/>
          </a:xfrm>
          <a:prstGeom prst="rect">
            <a:avLst/>
          </a:prstGeom>
          <a:noFill/>
        </p:spPr>
        <p:txBody>
          <a:bodyPr wrap="none" rtlCol="0">
            <a:spAutoFit/>
          </a:bodyPr>
          <a:lstStyle/>
          <a:p>
            <a:pPr algn="ctr"/>
            <a:r>
              <a:rPr lang="en-IN" dirty="0"/>
              <a:t>2</a:t>
            </a:r>
          </a:p>
        </p:txBody>
      </p:sp>
      <p:sp>
        <p:nvSpPr>
          <p:cNvPr id="16" name="TextBox 15">
            <a:extLst>
              <a:ext uri="{FF2B5EF4-FFF2-40B4-BE49-F238E27FC236}">
                <a16:creationId xmlns:a16="http://schemas.microsoft.com/office/drawing/2014/main" id="{F97FA161-EE20-431A-8691-A1E716ADB2A3}"/>
              </a:ext>
            </a:extLst>
          </p:cNvPr>
          <p:cNvSpPr txBox="1"/>
          <p:nvPr/>
        </p:nvSpPr>
        <p:spPr>
          <a:xfrm>
            <a:off x="4598140" y="3103574"/>
            <a:ext cx="306495" cy="369332"/>
          </a:xfrm>
          <a:prstGeom prst="rect">
            <a:avLst/>
          </a:prstGeom>
          <a:noFill/>
        </p:spPr>
        <p:txBody>
          <a:bodyPr wrap="none" rtlCol="0">
            <a:spAutoFit/>
          </a:bodyPr>
          <a:lstStyle/>
          <a:p>
            <a:pPr algn="ctr"/>
            <a:r>
              <a:rPr lang="en-IN" dirty="0"/>
              <a:t>3</a:t>
            </a:r>
          </a:p>
        </p:txBody>
      </p:sp>
      <p:sp>
        <p:nvSpPr>
          <p:cNvPr id="17" name="TextBox 16">
            <a:extLst>
              <a:ext uri="{FF2B5EF4-FFF2-40B4-BE49-F238E27FC236}">
                <a16:creationId xmlns:a16="http://schemas.microsoft.com/office/drawing/2014/main" id="{43F7CE3F-8940-4266-BE91-3D704488250C}"/>
              </a:ext>
            </a:extLst>
          </p:cNvPr>
          <p:cNvSpPr txBox="1"/>
          <p:nvPr/>
        </p:nvSpPr>
        <p:spPr>
          <a:xfrm>
            <a:off x="4598140" y="4067211"/>
            <a:ext cx="306495" cy="369332"/>
          </a:xfrm>
          <a:prstGeom prst="rect">
            <a:avLst/>
          </a:prstGeom>
          <a:noFill/>
        </p:spPr>
        <p:txBody>
          <a:bodyPr wrap="none" rtlCol="0">
            <a:spAutoFit/>
          </a:bodyPr>
          <a:lstStyle/>
          <a:p>
            <a:pPr algn="ctr"/>
            <a:r>
              <a:rPr lang="en-IN" dirty="0"/>
              <a:t>4</a:t>
            </a:r>
          </a:p>
        </p:txBody>
      </p:sp>
    </p:spTree>
    <p:extLst>
      <p:ext uri="{BB962C8B-B14F-4D97-AF65-F5344CB8AC3E}">
        <p14:creationId xmlns:p14="http://schemas.microsoft.com/office/powerpoint/2010/main" val="3066142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74C34C24-746B-491D-820D-0FD0662F05A3}"/>
              </a:ext>
            </a:extLst>
          </p:cNvPr>
          <p:cNvSpPr/>
          <p:nvPr/>
        </p:nvSpPr>
        <p:spPr>
          <a:xfrm>
            <a:off x="323850" y="987425"/>
            <a:ext cx="1512000" cy="540000"/>
          </a:xfrm>
          <a:prstGeom prst="chevron">
            <a:avLst>
              <a:gd name="adj" fmla="val 25183"/>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Arrow: Chevron 24">
            <a:extLst>
              <a:ext uri="{FF2B5EF4-FFF2-40B4-BE49-F238E27FC236}">
                <a16:creationId xmlns:a16="http://schemas.microsoft.com/office/drawing/2014/main" id="{1491018C-892A-40F5-BA09-77B73ABB13E0}"/>
              </a:ext>
            </a:extLst>
          </p:cNvPr>
          <p:cNvSpPr/>
          <p:nvPr/>
        </p:nvSpPr>
        <p:spPr>
          <a:xfrm>
            <a:off x="1720710" y="987425"/>
            <a:ext cx="1512000" cy="540000"/>
          </a:xfrm>
          <a:prstGeom prst="chevron">
            <a:avLst>
              <a:gd name="adj" fmla="val 25183"/>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6" name="Arrow: Chevron 25">
            <a:extLst>
              <a:ext uri="{FF2B5EF4-FFF2-40B4-BE49-F238E27FC236}">
                <a16:creationId xmlns:a16="http://schemas.microsoft.com/office/drawing/2014/main" id="{5D40BDEC-BBD7-4C1D-9256-61DF38180345}"/>
              </a:ext>
            </a:extLst>
          </p:cNvPr>
          <p:cNvSpPr/>
          <p:nvPr/>
        </p:nvSpPr>
        <p:spPr>
          <a:xfrm>
            <a:off x="3117570" y="987425"/>
            <a:ext cx="1512000" cy="540000"/>
          </a:xfrm>
          <a:prstGeom prst="chevron">
            <a:avLst>
              <a:gd name="adj" fmla="val 25183"/>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Arrow: Chevron 26">
            <a:extLst>
              <a:ext uri="{FF2B5EF4-FFF2-40B4-BE49-F238E27FC236}">
                <a16:creationId xmlns:a16="http://schemas.microsoft.com/office/drawing/2014/main" id="{CDABF307-E802-4A2B-9CC2-38B4D0DA7A08}"/>
              </a:ext>
            </a:extLst>
          </p:cNvPr>
          <p:cNvSpPr/>
          <p:nvPr/>
        </p:nvSpPr>
        <p:spPr>
          <a:xfrm>
            <a:off x="4514430" y="987425"/>
            <a:ext cx="1512000" cy="540000"/>
          </a:xfrm>
          <a:prstGeom prst="chevron">
            <a:avLst>
              <a:gd name="adj" fmla="val 25183"/>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Arrow: Chevron 27">
            <a:extLst>
              <a:ext uri="{FF2B5EF4-FFF2-40B4-BE49-F238E27FC236}">
                <a16:creationId xmlns:a16="http://schemas.microsoft.com/office/drawing/2014/main" id="{1E98CD9E-6768-48D9-BCBF-FDAAD5661313}"/>
              </a:ext>
            </a:extLst>
          </p:cNvPr>
          <p:cNvSpPr/>
          <p:nvPr/>
        </p:nvSpPr>
        <p:spPr>
          <a:xfrm>
            <a:off x="5911290" y="987425"/>
            <a:ext cx="1512000" cy="540000"/>
          </a:xfrm>
          <a:prstGeom prst="chevron">
            <a:avLst>
              <a:gd name="adj" fmla="val 25183"/>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9" name="Arrow: Chevron 28">
            <a:extLst>
              <a:ext uri="{FF2B5EF4-FFF2-40B4-BE49-F238E27FC236}">
                <a16:creationId xmlns:a16="http://schemas.microsoft.com/office/drawing/2014/main" id="{3AFBBBBE-D575-4C5A-9E5B-96AE945EE582}"/>
              </a:ext>
            </a:extLst>
          </p:cNvPr>
          <p:cNvSpPr/>
          <p:nvPr/>
        </p:nvSpPr>
        <p:spPr>
          <a:xfrm>
            <a:off x="7308150" y="987425"/>
            <a:ext cx="1512000" cy="540000"/>
          </a:xfrm>
          <a:prstGeom prst="chevron">
            <a:avLst>
              <a:gd name="adj" fmla="val 25183"/>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 name="Title 1"/>
          <p:cNvSpPr>
            <a:spLocks noGrp="1"/>
          </p:cNvSpPr>
          <p:nvPr>
            <p:ph type="title"/>
          </p:nvPr>
        </p:nvSpPr>
        <p:spPr/>
        <p:txBody>
          <a:bodyPr/>
          <a:lstStyle/>
          <a:p>
            <a:r>
              <a:rPr lang="en-US" dirty="0"/>
              <a:t>SIFY Holistic security strategy</a:t>
            </a:r>
          </a:p>
        </p:txBody>
      </p:sp>
      <p:sp>
        <p:nvSpPr>
          <p:cNvPr id="12" name="TextBox 11">
            <a:extLst>
              <a:ext uri="{FF2B5EF4-FFF2-40B4-BE49-F238E27FC236}">
                <a16:creationId xmlns:a16="http://schemas.microsoft.com/office/drawing/2014/main" id="{48C3A909-951A-4ACF-BB6C-24510300D293}"/>
              </a:ext>
            </a:extLst>
          </p:cNvPr>
          <p:cNvSpPr txBox="1"/>
          <p:nvPr/>
        </p:nvSpPr>
        <p:spPr>
          <a:xfrm>
            <a:off x="455562" y="1118926"/>
            <a:ext cx="1200268" cy="276999"/>
          </a:xfrm>
          <a:prstGeom prst="rect">
            <a:avLst/>
          </a:prstGeom>
          <a:noFill/>
        </p:spPr>
        <p:txBody>
          <a:bodyPr wrap="square" rtlCol="0">
            <a:spAutoFit/>
          </a:bodyPr>
          <a:lstStyle/>
          <a:p>
            <a:r>
              <a:rPr lang="en-US" sz="1200" b="1" cap="all" dirty="0">
                <a:solidFill>
                  <a:schemeClr val="tx2"/>
                </a:solidFill>
              </a:rPr>
              <a:t>Prevent</a:t>
            </a:r>
            <a:endParaRPr lang="en-IN" sz="1200" b="1" cap="all" dirty="0">
              <a:solidFill>
                <a:schemeClr val="tx2"/>
              </a:solidFill>
            </a:endParaRPr>
          </a:p>
        </p:txBody>
      </p:sp>
      <p:sp>
        <p:nvSpPr>
          <p:cNvPr id="13" name="TextBox 12">
            <a:extLst>
              <a:ext uri="{FF2B5EF4-FFF2-40B4-BE49-F238E27FC236}">
                <a16:creationId xmlns:a16="http://schemas.microsoft.com/office/drawing/2014/main" id="{DDEFC58E-AB34-4BED-B199-1DDD37264AE0}"/>
              </a:ext>
            </a:extLst>
          </p:cNvPr>
          <p:cNvSpPr txBox="1"/>
          <p:nvPr/>
        </p:nvSpPr>
        <p:spPr>
          <a:xfrm>
            <a:off x="323850" y="1544012"/>
            <a:ext cx="1296000" cy="1923604"/>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900" dirty="0"/>
              <a:t>Implement zero trust models</a:t>
            </a:r>
          </a:p>
          <a:p>
            <a:pPr marL="92075" indent="-92075">
              <a:spcAft>
                <a:spcPts val="600"/>
              </a:spcAft>
              <a:buFont typeface="Arial" panose="020B0604020202020204" pitchFamily="34" charset="0"/>
              <a:buChar char="•"/>
            </a:pPr>
            <a:r>
              <a:rPr lang="en-US" sz="900" dirty="0"/>
              <a:t>Apps &amp; network micro segmentation</a:t>
            </a:r>
          </a:p>
          <a:p>
            <a:pPr marL="92075" indent="-92075">
              <a:spcAft>
                <a:spcPts val="600"/>
              </a:spcAft>
              <a:buFont typeface="Arial" panose="020B0604020202020204" pitchFamily="34" charset="0"/>
              <a:buChar char="•"/>
            </a:pPr>
            <a:r>
              <a:rPr lang="en-US" sz="900" dirty="0"/>
              <a:t>Micros security services</a:t>
            </a:r>
          </a:p>
          <a:p>
            <a:pPr marL="92075" indent="-92075">
              <a:spcAft>
                <a:spcPts val="600"/>
              </a:spcAft>
              <a:buFont typeface="Arial" panose="020B0604020202020204" pitchFamily="34" charset="0"/>
              <a:buChar char="•"/>
            </a:pPr>
            <a:r>
              <a:rPr lang="en-US" sz="900" dirty="0"/>
              <a:t>Security controls testing</a:t>
            </a:r>
          </a:p>
          <a:p>
            <a:pPr marL="92075" indent="-92075">
              <a:spcAft>
                <a:spcPts val="600"/>
              </a:spcAft>
              <a:buFont typeface="Arial" panose="020B0604020202020204" pitchFamily="34" charset="0"/>
              <a:buChar char="•"/>
            </a:pPr>
            <a:r>
              <a:rPr lang="en-US" sz="900" dirty="0"/>
              <a:t>AI enabled behavioral  prevention</a:t>
            </a:r>
          </a:p>
        </p:txBody>
      </p:sp>
      <p:sp>
        <p:nvSpPr>
          <p:cNvPr id="15" name="TextBox 14">
            <a:extLst>
              <a:ext uri="{FF2B5EF4-FFF2-40B4-BE49-F238E27FC236}">
                <a16:creationId xmlns:a16="http://schemas.microsoft.com/office/drawing/2014/main" id="{5C39D0F2-25F0-48DB-8BEB-7DA852D5E476}"/>
              </a:ext>
            </a:extLst>
          </p:cNvPr>
          <p:cNvSpPr txBox="1"/>
          <p:nvPr/>
        </p:nvSpPr>
        <p:spPr>
          <a:xfrm>
            <a:off x="1853070" y="1118926"/>
            <a:ext cx="1264500" cy="276999"/>
          </a:xfrm>
          <a:prstGeom prst="rect">
            <a:avLst/>
          </a:prstGeom>
          <a:noFill/>
        </p:spPr>
        <p:txBody>
          <a:bodyPr wrap="square" rtlCol="0">
            <a:spAutoFit/>
          </a:bodyPr>
          <a:lstStyle/>
          <a:p>
            <a:r>
              <a:rPr lang="en-US" sz="1200" b="1" cap="all" dirty="0">
                <a:solidFill>
                  <a:schemeClr val="tx2"/>
                </a:solidFill>
              </a:rPr>
              <a:t>Predict</a:t>
            </a:r>
            <a:endParaRPr lang="en-IN" sz="1200" b="1" cap="all" dirty="0">
              <a:solidFill>
                <a:schemeClr val="tx2"/>
              </a:solidFill>
            </a:endParaRPr>
          </a:p>
        </p:txBody>
      </p:sp>
      <p:sp>
        <p:nvSpPr>
          <p:cNvPr id="16" name="TextBox 15">
            <a:extLst>
              <a:ext uri="{FF2B5EF4-FFF2-40B4-BE49-F238E27FC236}">
                <a16:creationId xmlns:a16="http://schemas.microsoft.com/office/drawing/2014/main" id="{6CE20E93-3C0B-433D-A79F-E87B060F68B2}"/>
              </a:ext>
            </a:extLst>
          </p:cNvPr>
          <p:cNvSpPr txBox="1"/>
          <p:nvPr/>
        </p:nvSpPr>
        <p:spPr>
          <a:xfrm>
            <a:off x="1720710" y="1544012"/>
            <a:ext cx="1296000" cy="2277547"/>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900" dirty="0"/>
              <a:t>Forward deployed  threat intelligence</a:t>
            </a:r>
          </a:p>
          <a:p>
            <a:pPr marL="92075" indent="-92075">
              <a:spcAft>
                <a:spcPts val="600"/>
              </a:spcAft>
              <a:buFont typeface="Arial" panose="020B0604020202020204" pitchFamily="34" charset="0"/>
              <a:buChar char="•"/>
            </a:pPr>
            <a:r>
              <a:rPr lang="en-US" sz="900" dirty="0"/>
              <a:t>High accuracy prediction</a:t>
            </a:r>
          </a:p>
          <a:p>
            <a:pPr marL="92075" indent="-92075">
              <a:spcAft>
                <a:spcPts val="600"/>
              </a:spcAft>
              <a:buFont typeface="Arial" panose="020B0604020202020204" pitchFamily="34" charset="0"/>
              <a:buChar char="•"/>
            </a:pPr>
            <a:r>
              <a:rPr lang="en-US" sz="900" dirty="0"/>
              <a:t>Attack infra prediction &amp; attribution</a:t>
            </a:r>
          </a:p>
          <a:p>
            <a:pPr marL="92075" indent="-92075">
              <a:spcAft>
                <a:spcPts val="600"/>
              </a:spcAft>
              <a:buFont typeface="Arial" panose="020B0604020202020204" pitchFamily="34" charset="0"/>
              <a:buChar char="•"/>
            </a:pPr>
            <a:r>
              <a:rPr lang="en-US" sz="900" dirty="0"/>
              <a:t>Aggregate and dedupe threat intel</a:t>
            </a:r>
          </a:p>
          <a:p>
            <a:pPr marL="92075" indent="-92075">
              <a:spcAft>
                <a:spcPts val="600"/>
              </a:spcAft>
              <a:buFont typeface="Arial" panose="020B0604020202020204" pitchFamily="34" charset="0"/>
              <a:buChar char="•"/>
            </a:pPr>
            <a:r>
              <a:rPr lang="en-US" sz="900" dirty="0"/>
              <a:t>Integrate with existing controls</a:t>
            </a:r>
          </a:p>
          <a:p>
            <a:pPr marL="92075" indent="-92075">
              <a:spcAft>
                <a:spcPts val="600"/>
              </a:spcAft>
              <a:buFont typeface="Arial" panose="020B0604020202020204" pitchFamily="34" charset="0"/>
              <a:buChar char="•"/>
            </a:pPr>
            <a:r>
              <a:rPr lang="en-US" sz="900" dirty="0"/>
              <a:t>Breach prediction and avoidance</a:t>
            </a:r>
          </a:p>
        </p:txBody>
      </p:sp>
      <p:sp>
        <p:nvSpPr>
          <p:cNvPr id="17" name="TextBox 16">
            <a:extLst>
              <a:ext uri="{FF2B5EF4-FFF2-40B4-BE49-F238E27FC236}">
                <a16:creationId xmlns:a16="http://schemas.microsoft.com/office/drawing/2014/main" id="{6DB5ED74-CF73-4540-83D2-CF6786B51EBB}"/>
              </a:ext>
            </a:extLst>
          </p:cNvPr>
          <p:cNvSpPr txBox="1"/>
          <p:nvPr/>
        </p:nvSpPr>
        <p:spPr>
          <a:xfrm>
            <a:off x="3267151" y="1118926"/>
            <a:ext cx="1163880" cy="276999"/>
          </a:xfrm>
          <a:prstGeom prst="rect">
            <a:avLst/>
          </a:prstGeom>
          <a:noFill/>
        </p:spPr>
        <p:txBody>
          <a:bodyPr wrap="square" rtlCol="0">
            <a:spAutoFit/>
          </a:bodyPr>
          <a:lstStyle/>
          <a:p>
            <a:r>
              <a:rPr lang="en-US" sz="1200" b="1" cap="all" dirty="0">
                <a:solidFill>
                  <a:schemeClr val="tx2"/>
                </a:solidFill>
              </a:rPr>
              <a:t>Detect</a:t>
            </a:r>
            <a:endParaRPr lang="en-IN" sz="1200" b="1" cap="all" dirty="0">
              <a:solidFill>
                <a:schemeClr val="tx2"/>
              </a:solidFill>
            </a:endParaRPr>
          </a:p>
        </p:txBody>
      </p:sp>
      <p:sp>
        <p:nvSpPr>
          <p:cNvPr id="18" name="TextBox 17">
            <a:extLst>
              <a:ext uri="{FF2B5EF4-FFF2-40B4-BE49-F238E27FC236}">
                <a16:creationId xmlns:a16="http://schemas.microsoft.com/office/drawing/2014/main" id="{5C0D0DB1-B442-46A4-B71B-4D8CFB00E76B}"/>
              </a:ext>
            </a:extLst>
          </p:cNvPr>
          <p:cNvSpPr txBox="1"/>
          <p:nvPr/>
        </p:nvSpPr>
        <p:spPr>
          <a:xfrm>
            <a:off x="3117570" y="1544012"/>
            <a:ext cx="1296000" cy="2831544"/>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900" dirty="0"/>
              <a:t>High fidelity alerts with actionable insights</a:t>
            </a:r>
          </a:p>
          <a:p>
            <a:pPr marL="92075" indent="-92075">
              <a:spcAft>
                <a:spcPts val="600"/>
              </a:spcAft>
              <a:buFont typeface="Arial" panose="020B0604020202020204" pitchFamily="34" charset="0"/>
              <a:buChar char="•"/>
            </a:pPr>
            <a:r>
              <a:rPr lang="en-US" sz="900" dirty="0"/>
              <a:t>Behavioral anomaly detection</a:t>
            </a:r>
          </a:p>
          <a:p>
            <a:pPr marL="92075" indent="-92075">
              <a:spcAft>
                <a:spcPts val="600"/>
              </a:spcAft>
              <a:buFont typeface="Arial" panose="020B0604020202020204" pitchFamily="34" charset="0"/>
              <a:buChar char="•"/>
            </a:pPr>
            <a:r>
              <a:rPr lang="en-US" sz="900" dirty="0"/>
              <a:t>Situational awareness</a:t>
            </a:r>
          </a:p>
          <a:p>
            <a:pPr marL="92075" indent="-92075">
              <a:spcAft>
                <a:spcPts val="600"/>
              </a:spcAft>
              <a:buFont typeface="Arial" panose="020B0604020202020204" pitchFamily="34" charset="0"/>
              <a:buChar char="•"/>
            </a:pPr>
            <a:r>
              <a:rPr lang="en-US" sz="900" dirty="0"/>
              <a:t>Continuous monitoring and GRC assessment</a:t>
            </a:r>
          </a:p>
          <a:p>
            <a:pPr marL="92075" indent="-92075">
              <a:spcAft>
                <a:spcPts val="600"/>
              </a:spcAft>
              <a:buFont typeface="Arial" panose="020B0604020202020204" pitchFamily="34" charset="0"/>
              <a:buChar char="•"/>
            </a:pPr>
            <a:r>
              <a:rPr lang="en-US" sz="900" dirty="0"/>
              <a:t>Dynamic rolling baseline and lateral movement detection</a:t>
            </a:r>
          </a:p>
          <a:p>
            <a:pPr marL="92075" indent="-92075">
              <a:spcAft>
                <a:spcPts val="600"/>
              </a:spcAft>
              <a:buFont typeface="Arial" panose="020B0604020202020204" pitchFamily="34" charset="0"/>
              <a:buChar char="•"/>
            </a:pPr>
            <a:r>
              <a:rPr lang="en-US" sz="900" dirty="0"/>
              <a:t>Detect unknown threats and zero days</a:t>
            </a:r>
          </a:p>
        </p:txBody>
      </p:sp>
      <p:sp>
        <p:nvSpPr>
          <p:cNvPr id="19" name="TextBox 18">
            <a:extLst>
              <a:ext uri="{FF2B5EF4-FFF2-40B4-BE49-F238E27FC236}">
                <a16:creationId xmlns:a16="http://schemas.microsoft.com/office/drawing/2014/main" id="{E52CB7BD-4E9F-49D7-BD2D-093BB88B994F}"/>
              </a:ext>
            </a:extLst>
          </p:cNvPr>
          <p:cNvSpPr txBox="1"/>
          <p:nvPr/>
        </p:nvSpPr>
        <p:spPr>
          <a:xfrm>
            <a:off x="4662150" y="1118926"/>
            <a:ext cx="1230621" cy="276999"/>
          </a:xfrm>
          <a:prstGeom prst="rect">
            <a:avLst/>
          </a:prstGeom>
          <a:noFill/>
        </p:spPr>
        <p:txBody>
          <a:bodyPr wrap="square" rtlCol="0">
            <a:spAutoFit/>
          </a:bodyPr>
          <a:lstStyle/>
          <a:p>
            <a:r>
              <a:rPr lang="en-US" sz="1200" b="1" cap="all" dirty="0">
                <a:solidFill>
                  <a:schemeClr val="tx2"/>
                </a:solidFill>
              </a:rPr>
              <a:t>Divert</a:t>
            </a:r>
            <a:endParaRPr lang="en-IN" sz="1200" b="1" cap="all" dirty="0">
              <a:solidFill>
                <a:schemeClr val="tx2"/>
              </a:solidFill>
            </a:endParaRPr>
          </a:p>
        </p:txBody>
      </p:sp>
      <p:sp>
        <p:nvSpPr>
          <p:cNvPr id="20" name="TextBox 19">
            <a:extLst>
              <a:ext uri="{FF2B5EF4-FFF2-40B4-BE49-F238E27FC236}">
                <a16:creationId xmlns:a16="http://schemas.microsoft.com/office/drawing/2014/main" id="{29DC6BAD-B41B-444F-97C7-2A47AC571728}"/>
              </a:ext>
            </a:extLst>
          </p:cNvPr>
          <p:cNvSpPr txBox="1"/>
          <p:nvPr/>
        </p:nvSpPr>
        <p:spPr>
          <a:xfrm>
            <a:off x="4514430" y="1544012"/>
            <a:ext cx="1296000" cy="2200602"/>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900" dirty="0"/>
              <a:t>Divert threats and minimize impact</a:t>
            </a:r>
          </a:p>
          <a:p>
            <a:pPr marL="92075" indent="-92075">
              <a:spcAft>
                <a:spcPts val="600"/>
              </a:spcAft>
              <a:buFont typeface="Arial" panose="020B0604020202020204" pitchFamily="34" charset="0"/>
              <a:buChar char="•"/>
            </a:pPr>
            <a:r>
              <a:rPr lang="en-US" sz="900" dirty="0"/>
              <a:t>Integrate deception with FW/IPS DNS</a:t>
            </a:r>
          </a:p>
          <a:p>
            <a:pPr marL="92075" indent="-92075">
              <a:spcAft>
                <a:spcPts val="600"/>
              </a:spcAft>
              <a:buFont typeface="Arial" panose="020B0604020202020204" pitchFamily="34" charset="0"/>
              <a:buChar char="•"/>
            </a:pPr>
            <a:r>
              <a:rPr lang="en-US" sz="900" dirty="0"/>
              <a:t>Integrate deception with NAC to isolate lateral movement</a:t>
            </a:r>
          </a:p>
          <a:p>
            <a:pPr marL="92075" indent="-92075">
              <a:spcAft>
                <a:spcPts val="600"/>
              </a:spcAft>
              <a:buFont typeface="Arial" panose="020B0604020202020204" pitchFamily="34" charset="0"/>
              <a:buChar char="•"/>
            </a:pPr>
            <a:r>
              <a:rPr lang="en-US" sz="900" dirty="0"/>
              <a:t>Collect TTP’s and IOC’s from adversaries</a:t>
            </a:r>
          </a:p>
          <a:p>
            <a:pPr marL="92075" indent="-92075">
              <a:spcAft>
                <a:spcPts val="600"/>
              </a:spcAft>
              <a:buFont typeface="Arial" panose="020B0604020202020204" pitchFamily="34" charset="0"/>
              <a:buChar char="•"/>
            </a:pPr>
            <a:r>
              <a:rPr lang="en-US" sz="900" dirty="0"/>
              <a:t>Force adversaries to waste time and resources</a:t>
            </a:r>
          </a:p>
        </p:txBody>
      </p:sp>
      <p:sp>
        <p:nvSpPr>
          <p:cNvPr id="21" name="TextBox 20">
            <a:extLst>
              <a:ext uri="{FF2B5EF4-FFF2-40B4-BE49-F238E27FC236}">
                <a16:creationId xmlns:a16="http://schemas.microsoft.com/office/drawing/2014/main" id="{7194A7B5-F3A1-4F6B-820C-D9D5A7258087}"/>
              </a:ext>
            </a:extLst>
          </p:cNvPr>
          <p:cNvSpPr txBox="1"/>
          <p:nvPr/>
        </p:nvSpPr>
        <p:spPr>
          <a:xfrm>
            <a:off x="6059011" y="1118926"/>
            <a:ext cx="1231920" cy="276999"/>
          </a:xfrm>
          <a:prstGeom prst="rect">
            <a:avLst/>
          </a:prstGeom>
          <a:noFill/>
        </p:spPr>
        <p:txBody>
          <a:bodyPr wrap="square" rtlCol="0">
            <a:spAutoFit/>
          </a:bodyPr>
          <a:lstStyle/>
          <a:p>
            <a:r>
              <a:rPr lang="en-US" sz="1200" b="1" cap="all" dirty="0">
                <a:solidFill>
                  <a:schemeClr val="tx2"/>
                </a:solidFill>
              </a:rPr>
              <a:t>Decide</a:t>
            </a:r>
            <a:endParaRPr lang="en-IN" sz="1200" b="1" cap="all" dirty="0">
              <a:solidFill>
                <a:schemeClr val="tx2"/>
              </a:solidFill>
            </a:endParaRPr>
          </a:p>
        </p:txBody>
      </p:sp>
      <p:sp>
        <p:nvSpPr>
          <p:cNvPr id="22" name="TextBox 21">
            <a:extLst>
              <a:ext uri="{FF2B5EF4-FFF2-40B4-BE49-F238E27FC236}">
                <a16:creationId xmlns:a16="http://schemas.microsoft.com/office/drawing/2014/main" id="{E739A96F-479A-4811-B305-32DC4981A814}"/>
              </a:ext>
            </a:extLst>
          </p:cNvPr>
          <p:cNvSpPr txBox="1"/>
          <p:nvPr/>
        </p:nvSpPr>
        <p:spPr>
          <a:xfrm>
            <a:off x="5911290" y="1544012"/>
            <a:ext cx="1296000" cy="2416046"/>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900" dirty="0"/>
              <a:t>Periodic cyber range training</a:t>
            </a:r>
          </a:p>
          <a:p>
            <a:pPr marL="92075" indent="-92075">
              <a:spcAft>
                <a:spcPts val="600"/>
              </a:spcAft>
              <a:buFont typeface="Arial" panose="020B0604020202020204" pitchFamily="34" charset="0"/>
              <a:buChar char="•"/>
            </a:pPr>
            <a:r>
              <a:rPr lang="en-US" sz="900" dirty="0"/>
              <a:t>Visual threat /incident prioritization</a:t>
            </a:r>
          </a:p>
          <a:p>
            <a:pPr marL="92075" indent="-92075">
              <a:spcAft>
                <a:spcPts val="600"/>
              </a:spcAft>
              <a:buFont typeface="Arial" panose="020B0604020202020204" pitchFamily="34" charset="0"/>
              <a:buChar char="•"/>
            </a:pPr>
            <a:r>
              <a:rPr lang="en-US" sz="900" dirty="0"/>
              <a:t>Build or invest  in MDR</a:t>
            </a:r>
          </a:p>
          <a:p>
            <a:pPr marL="92075" indent="-92075">
              <a:spcAft>
                <a:spcPts val="600"/>
              </a:spcAft>
              <a:buFont typeface="Arial" panose="020B0604020202020204" pitchFamily="34" charset="0"/>
              <a:buChar char="•"/>
            </a:pPr>
            <a:r>
              <a:rPr lang="en-US" sz="900" dirty="0"/>
              <a:t>Develop SOAR practice</a:t>
            </a:r>
          </a:p>
          <a:p>
            <a:pPr marL="92075" indent="-92075">
              <a:spcAft>
                <a:spcPts val="600"/>
              </a:spcAft>
              <a:buFont typeface="Arial" panose="020B0604020202020204" pitchFamily="34" charset="0"/>
              <a:buChar char="•"/>
            </a:pPr>
            <a:r>
              <a:rPr lang="en-US" sz="900" dirty="0"/>
              <a:t>Build data lakes for analyzing  IOC/IOA and TTPs</a:t>
            </a:r>
          </a:p>
          <a:p>
            <a:pPr marL="92075" indent="-92075">
              <a:spcAft>
                <a:spcPts val="600"/>
              </a:spcAft>
              <a:buFont typeface="Arial" panose="020B0604020202020204" pitchFamily="34" charset="0"/>
              <a:buChar char="•"/>
            </a:pPr>
            <a:r>
              <a:rPr lang="en-US" sz="900" dirty="0"/>
              <a:t>Prioritize threat mitigation with AI</a:t>
            </a:r>
          </a:p>
        </p:txBody>
      </p:sp>
      <p:sp>
        <p:nvSpPr>
          <p:cNvPr id="23" name="TextBox 22">
            <a:extLst>
              <a:ext uri="{FF2B5EF4-FFF2-40B4-BE49-F238E27FC236}">
                <a16:creationId xmlns:a16="http://schemas.microsoft.com/office/drawing/2014/main" id="{432D1FAD-FDE9-440A-9105-24F31C2B014A}"/>
              </a:ext>
            </a:extLst>
          </p:cNvPr>
          <p:cNvSpPr txBox="1"/>
          <p:nvPr/>
        </p:nvSpPr>
        <p:spPr>
          <a:xfrm>
            <a:off x="7455872" y="1118926"/>
            <a:ext cx="1116780" cy="276999"/>
          </a:xfrm>
          <a:prstGeom prst="rect">
            <a:avLst/>
          </a:prstGeom>
          <a:noFill/>
        </p:spPr>
        <p:txBody>
          <a:bodyPr wrap="square" rtlCol="0">
            <a:spAutoFit/>
          </a:bodyPr>
          <a:lstStyle/>
          <a:p>
            <a:r>
              <a:rPr lang="en-US" sz="1200" b="1" cap="all" dirty="0">
                <a:solidFill>
                  <a:schemeClr val="tx2"/>
                </a:solidFill>
              </a:rPr>
              <a:t>Defeat</a:t>
            </a:r>
            <a:endParaRPr lang="en-IN" sz="1200" b="1" cap="all" dirty="0">
              <a:solidFill>
                <a:schemeClr val="tx2"/>
              </a:solidFill>
            </a:endParaRPr>
          </a:p>
        </p:txBody>
      </p:sp>
      <p:sp>
        <p:nvSpPr>
          <p:cNvPr id="24" name="TextBox 23">
            <a:extLst>
              <a:ext uri="{FF2B5EF4-FFF2-40B4-BE49-F238E27FC236}">
                <a16:creationId xmlns:a16="http://schemas.microsoft.com/office/drawing/2014/main" id="{5B3513A9-1E66-440D-84D1-08E88D3E5655}"/>
              </a:ext>
            </a:extLst>
          </p:cNvPr>
          <p:cNvSpPr txBox="1"/>
          <p:nvPr/>
        </p:nvSpPr>
        <p:spPr>
          <a:xfrm>
            <a:off x="7308150" y="1544012"/>
            <a:ext cx="1296000" cy="3108543"/>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900" dirty="0"/>
              <a:t>Use identified IOC’s and TTPS to immunize systems</a:t>
            </a:r>
          </a:p>
          <a:p>
            <a:pPr marL="92075" indent="-92075">
              <a:spcAft>
                <a:spcPts val="600"/>
              </a:spcAft>
              <a:buFont typeface="Arial" panose="020B0604020202020204" pitchFamily="34" charset="0"/>
              <a:buChar char="•"/>
            </a:pPr>
            <a:r>
              <a:rPr lang="en-US" sz="900" dirty="0"/>
              <a:t> Leverage SOAR technologies to automate remediation</a:t>
            </a:r>
          </a:p>
          <a:p>
            <a:pPr marL="92075" indent="-92075">
              <a:spcAft>
                <a:spcPts val="600"/>
              </a:spcAft>
              <a:buFont typeface="Arial" panose="020B0604020202020204" pitchFamily="34" charset="0"/>
              <a:buChar char="•"/>
            </a:pPr>
            <a:r>
              <a:rPr lang="en-US" sz="900" dirty="0"/>
              <a:t>Leverage  EDR platforms to search and defeat using IOCs</a:t>
            </a:r>
          </a:p>
          <a:p>
            <a:pPr marL="92075" indent="-92075">
              <a:spcAft>
                <a:spcPts val="600"/>
              </a:spcAft>
              <a:buFont typeface="Arial" panose="020B0604020202020204" pitchFamily="34" charset="0"/>
              <a:buChar char="•"/>
            </a:pPr>
            <a:r>
              <a:rPr lang="en-US" sz="900" dirty="0"/>
              <a:t>Feed IOCS to protection layer  to improve resilience</a:t>
            </a:r>
          </a:p>
          <a:p>
            <a:pPr marL="92075" indent="-92075">
              <a:spcAft>
                <a:spcPts val="600"/>
              </a:spcAft>
              <a:buFont typeface="Arial" panose="020B0604020202020204" pitchFamily="34" charset="0"/>
              <a:buChar char="•"/>
            </a:pPr>
            <a:r>
              <a:rPr lang="en-US" sz="900" dirty="0"/>
              <a:t>Integration with existing security controls</a:t>
            </a:r>
          </a:p>
          <a:p>
            <a:pPr marL="92075" indent="-92075">
              <a:spcAft>
                <a:spcPts val="600"/>
              </a:spcAft>
              <a:buFont typeface="Arial" panose="020B0604020202020204" pitchFamily="34" charset="0"/>
              <a:buChar char="•"/>
            </a:pPr>
            <a:r>
              <a:rPr lang="en-US" sz="900" dirty="0"/>
              <a:t>Breach prediction and avoidance</a:t>
            </a:r>
          </a:p>
        </p:txBody>
      </p:sp>
    </p:spTree>
    <p:extLst>
      <p:ext uri="{BB962C8B-B14F-4D97-AF65-F5344CB8AC3E}">
        <p14:creationId xmlns:p14="http://schemas.microsoft.com/office/powerpoint/2010/main" val="340673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57731"/>
            <a:ext cx="8496150" cy="369332"/>
          </a:xfrm>
        </p:spPr>
        <p:txBody>
          <a:bodyPr/>
          <a:lstStyle/>
          <a:p>
            <a:r>
              <a:rPr lang="en-US" dirty="0"/>
              <a:t>Sify engineered security services (Cloud/DC)</a:t>
            </a:r>
          </a:p>
        </p:txBody>
      </p:sp>
      <p:sp>
        <p:nvSpPr>
          <p:cNvPr id="4" name="Rectangle: Rounded Corners 3">
            <a:extLst>
              <a:ext uri="{FF2B5EF4-FFF2-40B4-BE49-F238E27FC236}">
                <a16:creationId xmlns:a16="http://schemas.microsoft.com/office/drawing/2014/main" id="{CB191A40-96B3-40BB-8700-D84F449C9AAA}"/>
              </a:ext>
            </a:extLst>
          </p:cNvPr>
          <p:cNvSpPr/>
          <p:nvPr/>
        </p:nvSpPr>
        <p:spPr>
          <a:xfrm>
            <a:off x="347951" y="1022920"/>
            <a:ext cx="3647581" cy="1268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264"/>
            <a:r>
              <a:rPr lang="en-IN" sz="1400" b="1" dirty="0">
                <a:solidFill>
                  <a:schemeClr val="tx1"/>
                </a:solidFill>
                <a:latin typeface="Trebuchet MS"/>
              </a:rPr>
              <a:t>Security Services Stack</a:t>
            </a:r>
          </a:p>
          <a:p>
            <a:pPr defTabSz="914264"/>
            <a:r>
              <a:rPr lang="en-IN" sz="1400" b="1" dirty="0">
                <a:solidFill>
                  <a:schemeClr val="tx1"/>
                </a:solidFill>
                <a:latin typeface="Trebuchet MS"/>
              </a:rPr>
              <a:t>for Sify DC &amp; Cloud </a:t>
            </a:r>
          </a:p>
        </p:txBody>
      </p:sp>
      <p:sp>
        <p:nvSpPr>
          <p:cNvPr id="5" name="Rectangle: Rounded Corners 5">
            <a:extLst>
              <a:ext uri="{FF2B5EF4-FFF2-40B4-BE49-F238E27FC236}">
                <a16:creationId xmlns:a16="http://schemas.microsoft.com/office/drawing/2014/main" id="{A3ACE291-D813-4E2D-9FD4-2247FF83169C}"/>
              </a:ext>
            </a:extLst>
          </p:cNvPr>
          <p:cNvSpPr/>
          <p:nvPr/>
        </p:nvSpPr>
        <p:spPr>
          <a:xfrm>
            <a:off x="4733649" y="1022921"/>
            <a:ext cx="3686999" cy="126492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264"/>
            <a:r>
              <a:rPr lang="en-IN" sz="1400" b="1" dirty="0">
                <a:solidFill>
                  <a:schemeClr val="tx1"/>
                </a:solidFill>
                <a:latin typeface="Trebuchet MS"/>
              </a:rPr>
              <a:t>Security Services Stack</a:t>
            </a:r>
          </a:p>
          <a:p>
            <a:pPr defTabSz="914264"/>
            <a:r>
              <a:rPr lang="en-IN" sz="1400" b="1" dirty="0">
                <a:solidFill>
                  <a:schemeClr val="tx1"/>
                </a:solidFill>
                <a:latin typeface="Trebuchet MS"/>
              </a:rPr>
              <a:t>for any cloud</a:t>
            </a:r>
          </a:p>
        </p:txBody>
      </p:sp>
      <p:sp>
        <p:nvSpPr>
          <p:cNvPr id="6" name="Rectangle: Rounded Corners 8">
            <a:extLst>
              <a:ext uri="{FF2B5EF4-FFF2-40B4-BE49-F238E27FC236}">
                <a16:creationId xmlns:a16="http://schemas.microsoft.com/office/drawing/2014/main" id="{1E03021B-E993-489F-8BEF-09E90E7D67BB}"/>
              </a:ext>
            </a:extLst>
          </p:cNvPr>
          <p:cNvSpPr/>
          <p:nvPr/>
        </p:nvSpPr>
        <p:spPr>
          <a:xfrm>
            <a:off x="341198" y="2470779"/>
            <a:ext cx="4097250" cy="102621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64"/>
            <a:endParaRPr lang="en-IN" dirty="0">
              <a:solidFill>
                <a:prstClr val="white"/>
              </a:solidFill>
              <a:latin typeface="Trebuchet MS"/>
            </a:endParaRPr>
          </a:p>
        </p:txBody>
      </p:sp>
      <p:sp>
        <p:nvSpPr>
          <p:cNvPr id="7" name="Rectangle: Rounded Corners 12">
            <a:extLst>
              <a:ext uri="{FF2B5EF4-FFF2-40B4-BE49-F238E27FC236}">
                <a16:creationId xmlns:a16="http://schemas.microsoft.com/office/drawing/2014/main" id="{35BAAC46-A9AB-4D66-AE97-6B71869CA440}"/>
              </a:ext>
            </a:extLst>
          </p:cNvPr>
          <p:cNvSpPr/>
          <p:nvPr/>
        </p:nvSpPr>
        <p:spPr>
          <a:xfrm>
            <a:off x="4727435" y="2470779"/>
            <a:ext cx="4111765" cy="102621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64"/>
            <a:endParaRPr lang="en-IN" dirty="0">
              <a:solidFill>
                <a:prstClr val="white"/>
              </a:solidFill>
              <a:latin typeface="Trebuchet MS"/>
            </a:endParaRPr>
          </a:p>
        </p:txBody>
      </p:sp>
      <p:sp>
        <p:nvSpPr>
          <p:cNvPr id="8" name="Rectangle: Rounded Corners 13">
            <a:extLst>
              <a:ext uri="{FF2B5EF4-FFF2-40B4-BE49-F238E27FC236}">
                <a16:creationId xmlns:a16="http://schemas.microsoft.com/office/drawing/2014/main" id="{3505BB17-AD9C-471A-B231-7B4228C09831}"/>
              </a:ext>
            </a:extLst>
          </p:cNvPr>
          <p:cNvSpPr/>
          <p:nvPr/>
        </p:nvSpPr>
        <p:spPr>
          <a:xfrm>
            <a:off x="322236" y="3675928"/>
            <a:ext cx="8516964" cy="102621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64"/>
            <a:endParaRPr lang="en-IN" sz="800" dirty="0">
              <a:solidFill>
                <a:prstClr val="white"/>
              </a:solidFill>
              <a:latin typeface="Trebuchet MS"/>
            </a:endParaRPr>
          </a:p>
        </p:txBody>
      </p:sp>
      <p:grpSp>
        <p:nvGrpSpPr>
          <p:cNvPr id="9" name="Group 27">
            <a:extLst>
              <a:ext uri="{FF2B5EF4-FFF2-40B4-BE49-F238E27FC236}">
                <a16:creationId xmlns:a16="http://schemas.microsoft.com/office/drawing/2014/main" id="{84C2BF8B-45AD-4DCE-B021-539A090E3FF7}"/>
              </a:ext>
            </a:extLst>
          </p:cNvPr>
          <p:cNvGrpSpPr/>
          <p:nvPr/>
        </p:nvGrpSpPr>
        <p:grpSpPr>
          <a:xfrm>
            <a:off x="447103" y="2547878"/>
            <a:ext cx="1073305" cy="842614"/>
            <a:chOff x="6450813" y="945432"/>
            <a:chExt cx="1073305" cy="842614"/>
          </a:xfrm>
        </p:grpSpPr>
        <p:pic>
          <p:nvPicPr>
            <p:cNvPr id="10" name="Picture 12" descr="Image result for NGFW icon">
              <a:extLst>
                <a:ext uri="{FF2B5EF4-FFF2-40B4-BE49-F238E27FC236}">
                  <a16:creationId xmlns:a16="http://schemas.microsoft.com/office/drawing/2014/main" id="{267DBC35-455A-4D1B-B768-99D0540FC16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50813" y="945432"/>
              <a:ext cx="1073305" cy="591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84D8964-CB05-4A3F-971E-7E2708E09D94}"/>
                </a:ext>
              </a:extLst>
            </p:cNvPr>
            <p:cNvSpPr txBox="1"/>
            <p:nvPr/>
          </p:nvSpPr>
          <p:spPr>
            <a:xfrm>
              <a:off x="6636247" y="1387936"/>
              <a:ext cx="702436" cy="400110"/>
            </a:xfrm>
            <a:prstGeom prst="rect">
              <a:avLst/>
            </a:prstGeom>
            <a:noFill/>
          </p:spPr>
          <p:txBody>
            <a:bodyPr wrap="none" rtlCol="0">
              <a:spAutoFit/>
            </a:bodyPr>
            <a:lstStyle/>
            <a:p>
              <a:pPr algn="ctr" defTabSz="914264"/>
              <a:r>
                <a:rPr lang="en-IN" sz="1000" dirty="0">
                  <a:solidFill>
                    <a:prstClr val="black"/>
                  </a:solidFill>
                  <a:latin typeface="Trebuchet MS"/>
                </a:rPr>
                <a:t>VPDC FW</a:t>
              </a:r>
            </a:p>
            <a:p>
              <a:pPr algn="ctr" defTabSz="914264"/>
              <a:r>
                <a:rPr lang="en-IN" sz="1000" dirty="0">
                  <a:solidFill>
                    <a:prstClr val="black"/>
                  </a:solidFill>
                  <a:latin typeface="Trebuchet MS"/>
                </a:rPr>
                <a:t>Services</a:t>
              </a:r>
            </a:p>
          </p:txBody>
        </p:sp>
      </p:grpSp>
      <p:grpSp>
        <p:nvGrpSpPr>
          <p:cNvPr id="12" name="Group 30">
            <a:extLst>
              <a:ext uri="{FF2B5EF4-FFF2-40B4-BE49-F238E27FC236}">
                <a16:creationId xmlns:a16="http://schemas.microsoft.com/office/drawing/2014/main" id="{9268EFB7-2E4B-4C77-A9CC-29B3BB226D79}"/>
              </a:ext>
            </a:extLst>
          </p:cNvPr>
          <p:cNvGrpSpPr/>
          <p:nvPr/>
        </p:nvGrpSpPr>
        <p:grpSpPr>
          <a:xfrm>
            <a:off x="1599774" y="2639310"/>
            <a:ext cx="694422" cy="732295"/>
            <a:chOff x="1604677" y="1880989"/>
            <a:chExt cx="694421" cy="732295"/>
          </a:xfrm>
        </p:grpSpPr>
        <p:pic>
          <p:nvPicPr>
            <p:cNvPr id="13" name="Picture 8" descr="Related image">
              <a:extLst>
                <a:ext uri="{FF2B5EF4-FFF2-40B4-BE49-F238E27FC236}">
                  <a16:creationId xmlns:a16="http://schemas.microsoft.com/office/drawing/2014/main" id="{199BE06E-7137-43E2-AC06-F36C2E167726}"/>
                </a:ext>
              </a:extLst>
            </p:cNvPr>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1769491" y="1880989"/>
              <a:ext cx="372104" cy="372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32702EF-8A30-454F-8BF0-E0F6F5AF2744}"/>
                </a:ext>
              </a:extLst>
            </p:cNvPr>
            <p:cNvSpPr txBox="1"/>
            <p:nvPr/>
          </p:nvSpPr>
          <p:spPr>
            <a:xfrm>
              <a:off x="1604677" y="2213174"/>
              <a:ext cx="694421" cy="400110"/>
            </a:xfrm>
            <a:prstGeom prst="rect">
              <a:avLst/>
            </a:prstGeom>
            <a:noFill/>
          </p:spPr>
          <p:txBody>
            <a:bodyPr wrap="none" rtlCol="0">
              <a:spAutoFit/>
            </a:bodyPr>
            <a:lstStyle/>
            <a:p>
              <a:pPr algn="ctr" defTabSz="914264"/>
              <a:r>
                <a:rPr lang="en-IN" sz="1000" dirty="0">
                  <a:solidFill>
                    <a:prstClr val="black"/>
                  </a:solidFill>
                  <a:latin typeface="Trebuchet MS"/>
                </a:rPr>
                <a:t>Web App</a:t>
              </a:r>
            </a:p>
            <a:p>
              <a:pPr algn="ctr" defTabSz="914264"/>
              <a:r>
                <a:rPr lang="en-IN" sz="1000" dirty="0">
                  <a:solidFill>
                    <a:prstClr val="black"/>
                  </a:solidFill>
                  <a:latin typeface="Trebuchet MS"/>
                </a:rPr>
                <a:t>Firewall</a:t>
              </a:r>
            </a:p>
          </p:txBody>
        </p:sp>
      </p:grpSp>
      <p:grpSp>
        <p:nvGrpSpPr>
          <p:cNvPr id="15" name="Group 34">
            <a:extLst>
              <a:ext uri="{FF2B5EF4-FFF2-40B4-BE49-F238E27FC236}">
                <a16:creationId xmlns:a16="http://schemas.microsoft.com/office/drawing/2014/main" id="{B0980892-4F11-445A-ACF8-B80843AB3341}"/>
              </a:ext>
            </a:extLst>
          </p:cNvPr>
          <p:cNvGrpSpPr/>
          <p:nvPr/>
        </p:nvGrpSpPr>
        <p:grpSpPr>
          <a:xfrm>
            <a:off x="2541908" y="2455730"/>
            <a:ext cx="716158" cy="934762"/>
            <a:chOff x="2112168" y="2436577"/>
            <a:chExt cx="716158" cy="934762"/>
          </a:xfrm>
        </p:grpSpPr>
        <p:pic>
          <p:nvPicPr>
            <p:cNvPr id="16" name="Picture 4" descr="Image result for IPS icon">
              <a:extLst>
                <a:ext uri="{FF2B5EF4-FFF2-40B4-BE49-F238E27FC236}">
                  <a16:creationId xmlns:a16="http://schemas.microsoft.com/office/drawing/2014/main" id="{AED1412A-7DF3-4C09-8B81-9DCB6572ECD5}"/>
                </a:ext>
              </a:extLst>
            </p:cNvPr>
            <p:cNvPicPr>
              <a:picLocks noChangeAspect="1" noChangeArrowheads="1"/>
            </p:cNvPicPr>
            <p:nvPr/>
          </p:nvPicPr>
          <p:blipFill>
            <a:blip r:embed="rId4" cstate="screen">
              <a:biLevel thresh="75000"/>
              <a:extLst>
                <a:ext uri="{28A0092B-C50C-407E-A947-70E740481C1C}">
                  <a14:useLocalDpi xmlns:a14="http://schemas.microsoft.com/office/drawing/2010/main"/>
                </a:ext>
              </a:extLst>
            </a:blip>
            <a:srcRect/>
            <a:stretch>
              <a:fillRect/>
            </a:stretch>
          </p:blipFill>
          <p:spPr bwMode="auto">
            <a:xfrm>
              <a:off x="2112168" y="2436577"/>
              <a:ext cx="631135" cy="6527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7111AB7-616D-478D-A118-1B68F9F047DB}"/>
                </a:ext>
              </a:extLst>
            </p:cNvPr>
            <p:cNvSpPr txBox="1"/>
            <p:nvPr/>
          </p:nvSpPr>
          <p:spPr>
            <a:xfrm>
              <a:off x="2161156" y="2971229"/>
              <a:ext cx="667170" cy="400110"/>
            </a:xfrm>
            <a:prstGeom prst="rect">
              <a:avLst/>
            </a:prstGeom>
            <a:noFill/>
          </p:spPr>
          <p:txBody>
            <a:bodyPr wrap="none" rtlCol="0">
              <a:spAutoFit/>
            </a:bodyPr>
            <a:lstStyle/>
            <a:p>
              <a:pPr algn="ctr" defTabSz="914264"/>
              <a:r>
                <a:rPr lang="en-IN" sz="1000" dirty="0">
                  <a:solidFill>
                    <a:prstClr val="black"/>
                  </a:solidFill>
                  <a:latin typeface="Trebuchet MS"/>
                </a:rPr>
                <a:t>Network</a:t>
              </a:r>
            </a:p>
            <a:p>
              <a:pPr algn="ctr" defTabSz="914264"/>
              <a:r>
                <a:rPr lang="en-IN" sz="1000" dirty="0">
                  <a:solidFill>
                    <a:prstClr val="black"/>
                  </a:solidFill>
                  <a:latin typeface="Trebuchet MS"/>
                </a:rPr>
                <a:t>IPS</a:t>
              </a:r>
            </a:p>
          </p:txBody>
        </p:sp>
      </p:grpSp>
      <p:grpSp>
        <p:nvGrpSpPr>
          <p:cNvPr id="18" name="Group 38">
            <a:extLst>
              <a:ext uri="{FF2B5EF4-FFF2-40B4-BE49-F238E27FC236}">
                <a16:creationId xmlns:a16="http://schemas.microsoft.com/office/drawing/2014/main" id="{FA545557-D27D-4D60-BAE0-E675451FD1FA}"/>
              </a:ext>
            </a:extLst>
          </p:cNvPr>
          <p:cNvGrpSpPr/>
          <p:nvPr/>
        </p:nvGrpSpPr>
        <p:grpSpPr>
          <a:xfrm>
            <a:off x="322235" y="3852997"/>
            <a:ext cx="671751" cy="668029"/>
            <a:chOff x="1963466" y="1016757"/>
            <a:chExt cx="888544" cy="818995"/>
          </a:xfrm>
        </p:grpSpPr>
        <p:pic>
          <p:nvPicPr>
            <p:cNvPr id="19" name="Picture 18">
              <a:extLst>
                <a:ext uri="{FF2B5EF4-FFF2-40B4-BE49-F238E27FC236}">
                  <a16:creationId xmlns:a16="http://schemas.microsoft.com/office/drawing/2014/main" id="{E03F8669-575D-4193-855A-92CA3C0A1FFA}"/>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2131113" y="1016757"/>
              <a:ext cx="553842" cy="614102"/>
            </a:xfrm>
            <a:prstGeom prst="rect">
              <a:avLst/>
            </a:prstGeom>
            <a:solidFill>
              <a:schemeClr val="bg2">
                <a:lumMod val="20000"/>
                <a:lumOff val="80000"/>
              </a:schemeClr>
            </a:solidFill>
            <a:ln>
              <a:noFill/>
            </a:ln>
          </p:spPr>
        </p:pic>
        <p:sp>
          <p:nvSpPr>
            <p:cNvPr id="20" name="TextBox 19">
              <a:extLst>
                <a:ext uri="{FF2B5EF4-FFF2-40B4-BE49-F238E27FC236}">
                  <a16:creationId xmlns:a16="http://schemas.microsoft.com/office/drawing/2014/main" id="{E6C71E56-93FD-44AE-930C-856B2CFC0571}"/>
                </a:ext>
              </a:extLst>
            </p:cNvPr>
            <p:cNvSpPr txBox="1"/>
            <p:nvPr/>
          </p:nvSpPr>
          <p:spPr>
            <a:xfrm>
              <a:off x="1963466" y="1571620"/>
              <a:ext cx="888544" cy="264132"/>
            </a:xfrm>
            <a:prstGeom prst="rect">
              <a:avLst/>
            </a:prstGeom>
            <a:noFill/>
            <a:ln>
              <a:noFill/>
            </a:ln>
          </p:spPr>
          <p:txBody>
            <a:bodyPr wrap="square" rtlCol="0">
              <a:spAutoFit/>
            </a:bodyPr>
            <a:lstStyle/>
            <a:p>
              <a:pPr algn="ctr" defTabSz="914264"/>
              <a:r>
                <a:rPr lang="en-IN" sz="800" dirty="0">
                  <a:solidFill>
                    <a:prstClr val="black"/>
                  </a:solidFill>
                  <a:latin typeface="Trebuchet MS"/>
                </a:rPr>
                <a:t>Deception</a:t>
              </a:r>
            </a:p>
          </p:txBody>
        </p:sp>
      </p:grpSp>
      <p:grpSp>
        <p:nvGrpSpPr>
          <p:cNvPr id="21" name="Group 41">
            <a:extLst>
              <a:ext uri="{FF2B5EF4-FFF2-40B4-BE49-F238E27FC236}">
                <a16:creationId xmlns:a16="http://schemas.microsoft.com/office/drawing/2014/main" id="{A774C76C-244F-46CF-8D16-5534D4E83A0B}"/>
              </a:ext>
            </a:extLst>
          </p:cNvPr>
          <p:cNvGrpSpPr/>
          <p:nvPr/>
        </p:nvGrpSpPr>
        <p:grpSpPr>
          <a:xfrm>
            <a:off x="945189" y="3852998"/>
            <a:ext cx="515104" cy="654020"/>
            <a:chOff x="3027893" y="533227"/>
            <a:chExt cx="515104" cy="699266"/>
          </a:xfrm>
        </p:grpSpPr>
        <p:pic>
          <p:nvPicPr>
            <p:cNvPr id="22" name="Picture 12" descr="Related image">
              <a:extLst>
                <a:ext uri="{FF2B5EF4-FFF2-40B4-BE49-F238E27FC236}">
                  <a16:creationId xmlns:a16="http://schemas.microsoft.com/office/drawing/2014/main" id="{75797EBA-7BC7-451B-B496-F649F794F2B9}"/>
                </a:ext>
              </a:extLst>
            </p:cNvPr>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027893" y="533227"/>
              <a:ext cx="515104" cy="51510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ECCFAE4-3772-4335-95BE-AC7C6620D689}"/>
                </a:ext>
              </a:extLst>
            </p:cNvPr>
            <p:cNvSpPr txBox="1"/>
            <p:nvPr/>
          </p:nvSpPr>
          <p:spPr>
            <a:xfrm>
              <a:off x="3109761" y="1002144"/>
              <a:ext cx="372218" cy="230349"/>
            </a:xfrm>
            <a:prstGeom prst="rect">
              <a:avLst/>
            </a:prstGeom>
            <a:noFill/>
          </p:spPr>
          <p:txBody>
            <a:bodyPr wrap="none" rtlCol="0">
              <a:spAutoFit/>
            </a:bodyPr>
            <a:lstStyle/>
            <a:p>
              <a:pPr algn="ctr" defTabSz="914264"/>
              <a:r>
                <a:rPr lang="en-IN" sz="800" dirty="0">
                  <a:solidFill>
                    <a:prstClr val="black"/>
                  </a:solidFill>
                  <a:latin typeface="Trebuchet MS"/>
                </a:rPr>
                <a:t>MFA</a:t>
              </a:r>
            </a:p>
          </p:txBody>
        </p:sp>
      </p:grpSp>
      <p:pic>
        <p:nvPicPr>
          <p:cNvPr id="24" name="Picture 14" descr="Image result for identity management icon">
            <a:extLst>
              <a:ext uri="{FF2B5EF4-FFF2-40B4-BE49-F238E27FC236}">
                <a16:creationId xmlns:a16="http://schemas.microsoft.com/office/drawing/2014/main" id="{E22B1FF5-59E0-4DEA-8D1C-06AC2489306D}"/>
              </a:ext>
            </a:extLst>
          </p:cNvPr>
          <p:cNvPicPr>
            <a:picLocks noChangeAspect="1" noChangeArrowheads="1"/>
          </p:cNvPicPr>
          <p:nvPr/>
        </p:nvPicPr>
        <p:blipFill>
          <a:blip r:embed="rId8" cstate="screen">
            <a:biLevel thresh="75000"/>
            <a:extLst>
              <a:ext uri="{28A0092B-C50C-407E-A947-70E740481C1C}">
                <a14:useLocalDpi xmlns:a14="http://schemas.microsoft.com/office/drawing/2010/main"/>
              </a:ext>
            </a:extLst>
          </a:blip>
          <a:srcRect/>
          <a:stretch>
            <a:fillRect/>
          </a:stretch>
        </p:blipFill>
        <p:spPr bwMode="auto">
          <a:xfrm>
            <a:off x="2553596" y="3770205"/>
            <a:ext cx="809291" cy="80566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45">
            <a:extLst>
              <a:ext uri="{FF2B5EF4-FFF2-40B4-BE49-F238E27FC236}">
                <a16:creationId xmlns:a16="http://schemas.microsoft.com/office/drawing/2014/main" id="{F9ED7E2F-2796-4561-8461-97BA3A15BAD6}"/>
              </a:ext>
            </a:extLst>
          </p:cNvPr>
          <p:cNvGrpSpPr/>
          <p:nvPr/>
        </p:nvGrpSpPr>
        <p:grpSpPr>
          <a:xfrm>
            <a:off x="1411498" y="3786902"/>
            <a:ext cx="845102" cy="772272"/>
            <a:chOff x="4315729" y="591131"/>
            <a:chExt cx="1069667" cy="832635"/>
          </a:xfrm>
        </p:grpSpPr>
        <p:pic>
          <p:nvPicPr>
            <p:cNvPr id="26" name="Picture 30" descr="Image result for DDOS Protection icon">
              <a:extLst>
                <a:ext uri="{FF2B5EF4-FFF2-40B4-BE49-F238E27FC236}">
                  <a16:creationId xmlns:a16="http://schemas.microsoft.com/office/drawing/2014/main" id="{0385776C-5F87-4988-8D0D-E27377BC19A8}"/>
                </a:ext>
              </a:extLst>
            </p:cNvPr>
            <p:cNvPicPr>
              <a:picLocks noChangeAspect="1" noChangeArrowheads="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4438375" y="591131"/>
              <a:ext cx="794632" cy="52975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71E0D869-B6E6-4307-AFBC-76F3E3A06F56}"/>
                </a:ext>
              </a:extLst>
            </p:cNvPr>
            <p:cNvSpPr/>
            <p:nvPr/>
          </p:nvSpPr>
          <p:spPr>
            <a:xfrm>
              <a:off x="4315729" y="1058750"/>
              <a:ext cx="1069667" cy="365016"/>
            </a:xfrm>
            <a:prstGeom prst="rect">
              <a:avLst/>
            </a:prstGeom>
          </p:spPr>
          <p:txBody>
            <a:bodyPr wrap="square">
              <a:spAutoFit/>
            </a:bodyPr>
            <a:lstStyle/>
            <a:p>
              <a:pPr algn="ctr" defTabSz="914264"/>
              <a:r>
                <a:rPr lang="en-IN" sz="800" dirty="0">
                  <a:solidFill>
                    <a:prstClr val="black"/>
                  </a:solidFill>
                  <a:latin typeface="Trebuchet MS"/>
                </a:rPr>
                <a:t>Cloud DDOS</a:t>
              </a:r>
            </a:p>
            <a:p>
              <a:pPr algn="ctr" defTabSz="914264"/>
              <a:r>
                <a:rPr lang="en-IN" sz="800" dirty="0">
                  <a:solidFill>
                    <a:prstClr val="black"/>
                  </a:solidFill>
                  <a:latin typeface="Trebuchet MS"/>
                </a:rPr>
                <a:t>Protection</a:t>
              </a:r>
            </a:p>
          </p:txBody>
        </p:sp>
      </p:grpSp>
      <p:grpSp>
        <p:nvGrpSpPr>
          <p:cNvPr id="28" name="Group 48">
            <a:extLst>
              <a:ext uri="{FF2B5EF4-FFF2-40B4-BE49-F238E27FC236}">
                <a16:creationId xmlns:a16="http://schemas.microsoft.com/office/drawing/2014/main" id="{2EBDDAB2-ABE2-444D-B1DE-51F01A2E4D3D}"/>
              </a:ext>
            </a:extLst>
          </p:cNvPr>
          <p:cNvGrpSpPr/>
          <p:nvPr/>
        </p:nvGrpSpPr>
        <p:grpSpPr>
          <a:xfrm>
            <a:off x="3314090" y="3884870"/>
            <a:ext cx="785778" cy="576335"/>
            <a:chOff x="1445754" y="2545240"/>
            <a:chExt cx="785778" cy="576335"/>
          </a:xfrm>
        </p:grpSpPr>
        <p:pic>
          <p:nvPicPr>
            <p:cNvPr id="29" name="Picture 10" descr="Image result for Log Management icon">
              <a:extLst>
                <a:ext uri="{FF2B5EF4-FFF2-40B4-BE49-F238E27FC236}">
                  <a16:creationId xmlns:a16="http://schemas.microsoft.com/office/drawing/2014/main" id="{3512BD0A-7B1A-4F68-8815-721A93726721}"/>
                </a:ext>
              </a:extLst>
            </p:cNvPr>
            <p:cNvPicPr>
              <a:picLocks noChangeAspect="1" noChangeArrowheads="1"/>
            </p:cNvPicPr>
            <p:nvPr/>
          </p:nvPicPr>
          <p:blipFill>
            <a:blip r:embed="rId10"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1618932" y="2545240"/>
              <a:ext cx="389311" cy="38931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DA57CD5-E158-4866-8098-3E29A41AD0BF}"/>
                </a:ext>
              </a:extLst>
            </p:cNvPr>
            <p:cNvSpPr txBox="1"/>
            <p:nvPr/>
          </p:nvSpPr>
          <p:spPr>
            <a:xfrm>
              <a:off x="1445754" y="2906131"/>
              <a:ext cx="785778" cy="215444"/>
            </a:xfrm>
            <a:prstGeom prst="rect">
              <a:avLst/>
            </a:prstGeom>
            <a:noFill/>
          </p:spPr>
          <p:txBody>
            <a:bodyPr wrap="square" rtlCol="0">
              <a:spAutoFit/>
            </a:bodyPr>
            <a:lstStyle/>
            <a:p>
              <a:pPr defTabSz="914264"/>
              <a:r>
                <a:rPr lang="en-IN" sz="800" dirty="0">
                  <a:solidFill>
                    <a:prstClr val="black"/>
                  </a:solidFill>
                  <a:latin typeface="Trebuchet MS"/>
                </a:rPr>
                <a:t>Log Mgmt.</a:t>
              </a:r>
            </a:p>
          </p:txBody>
        </p:sp>
      </p:grpSp>
      <p:grpSp>
        <p:nvGrpSpPr>
          <p:cNvPr id="31" name="Group 51">
            <a:extLst>
              <a:ext uri="{FF2B5EF4-FFF2-40B4-BE49-F238E27FC236}">
                <a16:creationId xmlns:a16="http://schemas.microsoft.com/office/drawing/2014/main" id="{F3692212-D8B7-4B5E-AD84-2E7B0C50473D}"/>
              </a:ext>
            </a:extLst>
          </p:cNvPr>
          <p:cNvGrpSpPr/>
          <p:nvPr/>
        </p:nvGrpSpPr>
        <p:grpSpPr>
          <a:xfrm>
            <a:off x="4051073" y="3854414"/>
            <a:ext cx="451001" cy="637247"/>
            <a:chOff x="1142880" y="1815163"/>
            <a:chExt cx="457257" cy="648708"/>
          </a:xfrm>
        </p:grpSpPr>
        <p:pic>
          <p:nvPicPr>
            <p:cNvPr id="32" name="Picture 8" descr="Image result for SIEM icon">
              <a:extLst>
                <a:ext uri="{FF2B5EF4-FFF2-40B4-BE49-F238E27FC236}">
                  <a16:creationId xmlns:a16="http://schemas.microsoft.com/office/drawing/2014/main" id="{0FA3B9E4-AA39-4304-9E9C-0A49969B1664}"/>
                </a:ext>
              </a:extLst>
            </p:cNvPr>
            <p:cNvPicPr>
              <a:picLocks noChangeAspect="1" noChangeArrowheads="1"/>
            </p:cNvPicPr>
            <p:nvPr/>
          </p:nvPicPr>
          <p:blipFill>
            <a:blip r:embed="rId11" cstate="screen">
              <a:duotone>
                <a:prstClr val="black"/>
                <a:schemeClr val="accent2">
                  <a:tint val="45000"/>
                  <a:satMod val="400000"/>
                </a:schemeClr>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142880" y="1815163"/>
              <a:ext cx="457257" cy="45725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EED6971-DE44-4C27-8FA1-1051243645CB}"/>
                </a:ext>
              </a:extLst>
            </p:cNvPr>
            <p:cNvSpPr txBox="1"/>
            <p:nvPr/>
          </p:nvSpPr>
          <p:spPr>
            <a:xfrm>
              <a:off x="1155977" y="2244552"/>
              <a:ext cx="395258" cy="219319"/>
            </a:xfrm>
            <a:prstGeom prst="rect">
              <a:avLst/>
            </a:prstGeom>
            <a:noFill/>
          </p:spPr>
          <p:txBody>
            <a:bodyPr wrap="none" rtlCol="0">
              <a:spAutoFit/>
            </a:bodyPr>
            <a:lstStyle/>
            <a:p>
              <a:pPr defTabSz="914264"/>
              <a:r>
                <a:rPr lang="en-IN" sz="800" dirty="0">
                  <a:solidFill>
                    <a:prstClr val="black"/>
                  </a:solidFill>
                  <a:latin typeface="Trebuchet MS"/>
                </a:rPr>
                <a:t>SIEM</a:t>
              </a:r>
            </a:p>
          </p:txBody>
        </p:sp>
      </p:grpSp>
      <p:grpSp>
        <p:nvGrpSpPr>
          <p:cNvPr id="34" name="Group 54">
            <a:extLst>
              <a:ext uri="{FF2B5EF4-FFF2-40B4-BE49-F238E27FC236}">
                <a16:creationId xmlns:a16="http://schemas.microsoft.com/office/drawing/2014/main" id="{482619B8-9F2E-4971-8FC3-9DEA530F6D68}"/>
              </a:ext>
            </a:extLst>
          </p:cNvPr>
          <p:cNvGrpSpPr/>
          <p:nvPr/>
        </p:nvGrpSpPr>
        <p:grpSpPr>
          <a:xfrm>
            <a:off x="2207804" y="3893689"/>
            <a:ext cx="394587" cy="558698"/>
            <a:chOff x="5104981" y="2683926"/>
            <a:chExt cx="394587" cy="558698"/>
          </a:xfrm>
        </p:grpSpPr>
        <p:pic>
          <p:nvPicPr>
            <p:cNvPr id="35" name="Picture 6" descr="Image result for Host based security icon">
              <a:extLst>
                <a:ext uri="{FF2B5EF4-FFF2-40B4-BE49-F238E27FC236}">
                  <a16:creationId xmlns:a16="http://schemas.microsoft.com/office/drawing/2014/main" id="{E4831C92-098E-4DE7-A944-F90CA5F281C2}"/>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108992" y="2683926"/>
              <a:ext cx="390576" cy="39057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3EB6F488-D945-4621-9283-53B0A2794E84}"/>
                </a:ext>
              </a:extLst>
            </p:cNvPr>
            <p:cNvSpPr txBox="1"/>
            <p:nvPr/>
          </p:nvSpPr>
          <p:spPr>
            <a:xfrm>
              <a:off x="5104981" y="3027180"/>
              <a:ext cx="343364" cy="215444"/>
            </a:xfrm>
            <a:prstGeom prst="rect">
              <a:avLst/>
            </a:prstGeom>
            <a:noFill/>
          </p:spPr>
          <p:txBody>
            <a:bodyPr wrap="none" rtlCol="0">
              <a:spAutoFit/>
            </a:bodyPr>
            <a:lstStyle/>
            <a:p>
              <a:pPr algn="ctr" defTabSz="914264"/>
              <a:r>
                <a:rPr lang="en-IN" sz="800" dirty="0">
                  <a:solidFill>
                    <a:prstClr val="black"/>
                  </a:solidFill>
                  <a:latin typeface="Trebuchet MS"/>
                </a:rPr>
                <a:t>PIM</a:t>
              </a:r>
            </a:p>
          </p:txBody>
        </p:sp>
      </p:grpSp>
      <p:grpSp>
        <p:nvGrpSpPr>
          <p:cNvPr id="37" name="Group 57">
            <a:extLst>
              <a:ext uri="{FF2B5EF4-FFF2-40B4-BE49-F238E27FC236}">
                <a16:creationId xmlns:a16="http://schemas.microsoft.com/office/drawing/2014/main" id="{DCDE6F22-6823-4CB8-BBED-77D1338EB9E2}"/>
              </a:ext>
            </a:extLst>
          </p:cNvPr>
          <p:cNvGrpSpPr/>
          <p:nvPr/>
        </p:nvGrpSpPr>
        <p:grpSpPr>
          <a:xfrm>
            <a:off x="3498577" y="2636600"/>
            <a:ext cx="647934" cy="726466"/>
            <a:chOff x="3820267" y="582470"/>
            <a:chExt cx="647934" cy="726466"/>
          </a:xfrm>
        </p:grpSpPr>
        <p:pic>
          <p:nvPicPr>
            <p:cNvPr id="38" name="Picture 16" descr="Image result for VPN GW services icon">
              <a:extLst>
                <a:ext uri="{FF2B5EF4-FFF2-40B4-BE49-F238E27FC236}">
                  <a16:creationId xmlns:a16="http://schemas.microsoft.com/office/drawing/2014/main" id="{29C5DCE1-A5AD-47E4-BCE1-D56224C369E5}"/>
                </a:ext>
              </a:extLst>
            </p:cNvPr>
            <p:cNvPicPr>
              <a:picLocks noChangeAspect="1" noChangeArrowheads="1"/>
            </p:cNvPicPr>
            <p:nvPr/>
          </p:nvPicPr>
          <p:blipFill>
            <a:blip r:embed="rId14" cstate="screen">
              <a:grayscl/>
              <a:extLst>
                <a:ext uri="{28A0092B-C50C-407E-A947-70E740481C1C}">
                  <a14:useLocalDpi xmlns:a14="http://schemas.microsoft.com/office/drawing/2010/main"/>
                </a:ext>
              </a:extLst>
            </a:blip>
            <a:srcRect/>
            <a:stretch>
              <a:fillRect/>
            </a:stretch>
          </p:blipFill>
          <p:spPr bwMode="auto">
            <a:xfrm>
              <a:off x="3877373" y="582470"/>
              <a:ext cx="515104" cy="51510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D6DEB33-E67A-45BF-A02D-04E36B596788}"/>
                </a:ext>
              </a:extLst>
            </p:cNvPr>
            <p:cNvSpPr txBox="1"/>
            <p:nvPr/>
          </p:nvSpPr>
          <p:spPr>
            <a:xfrm>
              <a:off x="3820267" y="1062715"/>
              <a:ext cx="647934" cy="246221"/>
            </a:xfrm>
            <a:prstGeom prst="rect">
              <a:avLst/>
            </a:prstGeom>
            <a:noFill/>
          </p:spPr>
          <p:txBody>
            <a:bodyPr wrap="none" rtlCol="0">
              <a:spAutoFit/>
            </a:bodyPr>
            <a:lstStyle/>
            <a:p>
              <a:pPr defTabSz="914264"/>
              <a:r>
                <a:rPr lang="en-IN" sz="1000" dirty="0">
                  <a:solidFill>
                    <a:prstClr val="black"/>
                  </a:solidFill>
                  <a:latin typeface="Trebuchet MS"/>
                </a:rPr>
                <a:t>VPN GW</a:t>
              </a:r>
            </a:p>
          </p:txBody>
        </p:sp>
      </p:grpSp>
      <p:pic>
        <p:nvPicPr>
          <p:cNvPr id="40" name="Picture 39">
            <a:extLst>
              <a:ext uri="{FF2B5EF4-FFF2-40B4-BE49-F238E27FC236}">
                <a16:creationId xmlns:a16="http://schemas.microsoft.com/office/drawing/2014/main" id="{D10D9955-84C1-4E15-9DA1-62395B00C94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843711" y="2998480"/>
            <a:ext cx="347571" cy="499841"/>
          </a:xfrm>
          <a:prstGeom prst="rect">
            <a:avLst/>
          </a:prstGeom>
        </p:spPr>
      </p:pic>
      <p:pic>
        <p:nvPicPr>
          <p:cNvPr id="41" name="Picture 40">
            <a:extLst>
              <a:ext uri="{FF2B5EF4-FFF2-40B4-BE49-F238E27FC236}">
                <a16:creationId xmlns:a16="http://schemas.microsoft.com/office/drawing/2014/main" id="{F560AD39-17A9-4A37-8BD8-257D2D177CA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212900" y="2570328"/>
            <a:ext cx="380407" cy="436855"/>
          </a:xfrm>
          <a:prstGeom prst="rect">
            <a:avLst/>
          </a:prstGeom>
        </p:spPr>
      </p:pic>
      <p:pic>
        <p:nvPicPr>
          <p:cNvPr id="42" name="Picture 41">
            <a:extLst>
              <a:ext uri="{FF2B5EF4-FFF2-40B4-BE49-F238E27FC236}">
                <a16:creationId xmlns:a16="http://schemas.microsoft.com/office/drawing/2014/main" id="{A7003201-CB47-4F46-ABB9-19AEF724CB3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593307" y="2582822"/>
            <a:ext cx="409156" cy="398529"/>
          </a:xfrm>
          <a:prstGeom prst="rect">
            <a:avLst/>
          </a:prstGeom>
        </p:spPr>
      </p:pic>
      <p:pic>
        <p:nvPicPr>
          <p:cNvPr id="43" name="Picture 42">
            <a:extLst>
              <a:ext uri="{FF2B5EF4-FFF2-40B4-BE49-F238E27FC236}">
                <a16:creationId xmlns:a16="http://schemas.microsoft.com/office/drawing/2014/main" id="{2BFF1C7B-761F-48AC-AD07-001C7316C7B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169836" y="3065470"/>
            <a:ext cx="462490" cy="398529"/>
          </a:xfrm>
          <a:prstGeom prst="rect">
            <a:avLst/>
          </a:prstGeom>
        </p:spPr>
      </p:pic>
      <p:pic>
        <p:nvPicPr>
          <p:cNvPr id="44" name="Picture 43">
            <a:extLst>
              <a:ext uri="{FF2B5EF4-FFF2-40B4-BE49-F238E27FC236}">
                <a16:creationId xmlns:a16="http://schemas.microsoft.com/office/drawing/2014/main" id="{DBB7629C-089A-4D50-9E6B-BA70E08489B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774801" y="2541748"/>
            <a:ext cx="486318" cy="436439"/>
          </a:xfrm>
          <a:prstGeom prst="rect">
            <a:avLst/>
          </a:prstGeom>
        </p:spPr>
      </p:pic>
      <p:pic>
        <p:nvPicPr>
          <p:cNvPr id="45" name="Picture 44">
            <a:extLst>
              <a:ext uri="{FF2B5EF4-FFF2-40B4-BE49-F238E27FC236}">
                <a16:creationId xmlns:a16="http://schemas.microsoft.com/office/drawing/2014/main" id="{2926872F-FF9E-48A5-8714-6527E698BD0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575887" y="3005945"/>
            <a:ext cx="443994" cy="499842"/>
          </a:xfrm>
          <a:prstGeom prst="rect">
            <a:avLst/>
          </a:prstGeom>
        </p:spPr>
      </p:pic>
      <p:pic>
        <p:nvPicPr>
          <p:cNvPr id="46" name="Picture 45">
            <a:extLst>
              <a:ext uri="{FF2B5EF4-FFF2-40B4-BE49-F238E27FC236}">
                <a16:creationId xmlns:a16="http://schemas.microsoft.com/office/drawing/2014/main" id="{9B0DE3E5-4A19-4B43-9058-8DFB1648581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956513" y="2570328"/>
            <a:ext cx="431675" cy="423320"/>
          </a:xfrm>
          <a:prstGeom prst="rect">
            <a:avLst/>
          </a:prstGeom>
        </p:spPr>
      </p:pic>
      <p:pic>
        <p:nvPicPr>
          <p:cNvPr id="47" name="Picture 46">
            <a:extLst>
              <a:ext uri="{FF2B5EF4-FFF2-40B4-BE49-F238E27FC236}">
                <a16:creationId xmlns:a16="http://schemas.microsoft.com/office/drawing/2014/main" id="{70788BF0-5381-4514-BDBC-AE11F5F83120}"/>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002463" y="3018243"/>
            <a:ext cx="339776" cy="436855"/>
          </a:xfrm>
          <a:prstGeom prst="rect">
            <a:avLst/>
          </a:prstGeom>
        </p:spPr>
      </p:pic>
      <p:pic>
        <p:nvPicPr>
          <p:cNvPr id="48" name="Picture 4" descr="Image result for AWS icons">
            <a:extLst>
              <a:ext uri="{FF2B5EF4-FFF2-40B4-BE49-F238E27FC236}">
                <a16:creationId xmlns:a16="http://schemas.microsoft.com/office/drawing/2014/main" id="{7739874C-389D-4D84-A1F2-3716DDFF6F73}"/>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236311" y="2254563"/>
            <a:ext cx="988524" cy="98852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Related image">
            <a:extLst>
              <a:ext uri="{FF2B5EF4-FFF2-40B4-BE49-F238E27FC236}">
                <a16:creationId xmlns:a16="http://schemas.microsoft.com/office/drawing/2014/main" id="{6EC4858B-219B-4E2A-B092-C37561FEA545}"/>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6418057" y="3068800"/>
            <a:ext cx="623279" cy="32169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D4C37502-0BB9-41ED-9481-4415C847314B}"/>
              </a:ext>
            </a:extLst>
          </p:cNvPr>
          <p:cNvSpPr txBox="1"/>
          <p:nvPr/>
        </p:nvSpPr>
        <p:spPr>
          <a:xfrm>
            <a:off x="7207210" y="2733625"/>
            <a:ext cx="1527982" cy="523220"/>
          </a:xfrm>
          <a:prstGeom prst="rect">
            <a:avLst/>
          </a:prstGeom>
          <a:noFill/>
        </p:spPr>
        <p:txBody>
          <a:bodyPr wrap="none" rtlCol="0">
            <a:spAutoFit/>
          </a:bodyPr>
          <a:lstStyle/>
          <a:p>
            <a:pPr defTabSz="914264"/>
            <a:r>
              <a:rPr lang="en-IN" sz="1400" dirty="0">
                <a:solidFill>
                  <a:prstClr val="black"/>
                </a:solidFill>
                <a:latin typeface="Trebuchet MS"/>
              </a:rPr>
              <a:t>Cloud native </a:t>
            </a:r>
          </a:p>
          <a:p>
            <a:pPr defTabSz="914264"/>
            <a:r>
              <a:rPr lang="en-IN" sz="1400" dirty="0">
                <a:solidFill>
                  <a:prstClr val="black"/>
                </a:solidFill>
                <a:latin typeface="Trebuchet MS"/>
              </a:rPr>
              <a:t>Security services</a:t>
            </a:r>
          </a:p>
        </p:txBody>
      </p:sp>
      <p:grpSp>
        <p:nvGrpSpPr>
          <p:cNvPr id="62" name="Group 61">
            <a:extLst>
              <a:ext uri="{FF2B5EF4-FFF2-40B4-BE49-F238E27FC236}">
                <a16:creationId xmlns:a16="http://schemas.microsoft.com/office/drawing/2014/main" id="{16FEF5B5-FDBE-3940-9423-C49F4E35125F}"/>
              </a:ext>
            </a:extLst>
          </p:cNvPr>
          <p:cNvGrpSpPr/>
          <p:nvPr/>
        </p:nvGrpSpPr>
        <p:grpSpPr>
          <a:xfrm>
            <a:off x="4453281" y="3826121"/>
            <a:ext cx="663964" cy="693839"/>
            <a:chOff x="5072861" y="3790950"/>
            <a:chExt cx="663964" cy="693839"/>
          </a:xfrm>
        </p:grpSpPr>
        <p:pic>
          <p:nvPicPr>
            <p:cNvPr id="51" name="Picture 8" descr="Related image">
              <a:extLst>
                <a:ext uri="{FF2B5EF4-FFF2-40B4-BE49-F238E27FC236}">
                  <a16:creationId xmlns:a16="http://schemas.microsoft.com/office/drawing/2014/main" id="{45548709-EFF0-49EA-B5F0-FC5BBBF69DD3}"/>
                </a:ext>
              </a:extLst>
            </p:cNvPr>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5222447" y="3790950"/>
              <a:ext cx="372104" cy="372104"/>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3584529-99FC-4265-B0A4-BBD77DBAF67B}"/>
                </a:ext>
              </a:extLst>
            </p:cNvPr>
            <p:cNvSpPr txBox="1"/>
            <p:nvPr/>
          </p:nvSpPr>
          <p:spPr>
            <a:xfrm>
              <a:off x="5072861" y="4146235"/>
              <a:ext cx="663964" cy="338554"/>
            </a:xfrm>
            <a:prstGeom prst="rect">
              <a:avLst/>
            </a:prstGeom>
            <a:noFill/>
          </p:spPr>
          <p:txBody>
            <a:bodyPr wrap="none" rtlCol="0">
              <a:spAutoFit/>
            </a:bodyPr>
            <a:lstStyle/>
            <a:p>
              <a:pPr algn="ctr" defTabSz="914264"/>
              <a:r>
                <a:rPr lang="en-IN" sz="800" dirty="0">
                  <a:solidFill>
                    <a:prstClr val="black"/>
                  </a:solidFill>
                  <a:latin typeface="Trebuchet MS"/>
                </a:rPr>
                <a:t>Cloud CDN</a:t>
              </a:r>
            </a:p>
            <a:p>
              <a:pPr algn="ctr" defTabSz="914264"/>
              <a:r>
                <a:rPr lang="en-IN" sz="800" dirty="0">
                  <a:solidFill>
                    <a:prstClr val="black"/>
                  </a:solidFill>
                  <a:latin typeface="Trebuchet MS"/>
                </a:rPr>
                <a:t>WAF</a:t>
              </a:r>
            </a:p>
          </p:txBody>
        </p:sp>
      </p:grpSp>
      <p:grpSp>
        <p:nvGrpSpPr>
          <p:cNvPr id="53" name="Group 1">
            <a:extLst>
              <a:ext uri="{FF2B5EF4-FFF2-40B4-BE49-F238E27FC236}">
                <a16:creationId xmlns:a16="http://schemas.microsoft.com/office/drawing/2014/main" id="{299FAD6F-EE86-42D7-A738-04A970FF04A2}"/>
              </a:ext>
            </a:extLst>
          </p:cNvPr>
          <p:cNvGrpSpPr/>
          <p:nvPr/>
        </p:nvGrpSpPr>
        <p:grpSpPr>
          <a:xfrm>
            <a:off x="5068446" y="3809224"/>
            <a:ext cx="967859" cy="727635"/>
            <a:chOff x="8176141" y="3941526"/>
            <a:chExt cx="967859" cy="727635"/>
          </a:xfrm>
        </p:grpSpPr>
        <p:pic>
          <p:nvPicPr>
            <p:cNvPr id="54" name="Picture 2" descr="Image result for microsegmentation icon">
              <a:extLst>
                <a:ext uri="{FF2B5EF4-FFF2-40B4-BE49-F238E27FC236}">
                  <a16:creationId xmlns:a16="http://schemas.microsoft.com/office/drawing/2014/main" id="{CC2AFB08-A75C-4A88-87E2-FD0A608BA575}"/>
                </a:ext>
              </a:extLst>
            </p:cNvPr>
            <p:cNvPicPr>
              <a:picLocks noChangeAspect="1" noChangeArrowheads="1"/>
            </p:cNvPicPr>
            <p:nvPr/>
          </p:nvPicPr>
          <p:blipFill>
            <a:blip r:embed="rId25" cstate="screen">
              <a:extLst>
                <a:ext uri="{BEBA8EAE-BF5A-486C-A8C5-ECC9F3942E4B}">
                  <a14:imgProps xmlns:a14="http://schemas.microsoft.com/office/drawing/2010/main">
                    <a14:imgLayer r:embed="rId2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417110" y="3941526"/>
              <a:ext cx="435256" cy="43333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C55EE80-8B13-4EAF-9F6C-6CF52E482FAF}"/>
                </a:ext>
              </a:extLst>
            </p:cNvPr>
            <p:cNvSpPr txBox="1"/>
            <p:nvPr/>
          </p:nvSpPr>
          <p:spPr>
            <a:xfrm>
              <a:off x="8176141" y="4330607"/>
              <a:ext cx="967859" cy="338554"/>
            </a:xfrm>
            <a:prstGeom prst="rect">
              <a:avLst/>
            </a:prstGeom>
            <a:noFill/>
            <a:ln>
              <a:noFill/>
            </a:ln>
          </p:spPr>
          <p:txBody>
            <a:bodyPr wrap="square" rtlCol="0">
              <a:spAutoFit/>
            </a:bodyPr>
            <a:lstStyle/>
            <a:p>
              <a:pPr algn="ctr" defTabSz="914264"/>
              <a:r>
                <a:rPr lang="en-IN" sz="800" dirty="0">
                  <a:solidFill>
                    <a:prstClr val="black"/>
                  </a:solidFill>
                  <a:latin typeface="Trebuchet MS"/>
                </a:rPr>
                <a:t>Micro-segmentation</a:t>
              </a:r>
            </a:p>
          </p:txBody>
        </p:sp>
      </p:grpSp>
      <p:pic>
        <p:nvPicPr>
          <p:cNvPr id="56" name="Picture 55">
            <a:extLst>
              <a:ext uri="{FF2B5EF4-FFF2-40B4-BE49-F238E27FC236}">
                <a16:creationId xmlns:a16="http://schemas.microsoft.com/office/drawing/2014/main" id="{D7E98E19-3162-4C0D-AAC7-CB78E12CA76C}"/>
              </a:ext>
            </a:extLst>
          </p:cNvPr>
          <p:cNvPicPr>
            <a:picLocks noChangeAspect="1"/>
          </p:cNvPicPr>
          <p:nvPr/>
        </p:nvPicPr>
        <p:blipFill>
          <a:blip r:embed="rId27" cstate="screen">
            <a:extLst>
              <a:ext uri="{BEBA8EAE-BF5A-486C-A8C5-ECC9F3942E4B}">
                <a14:imgProps xmlns:a14="http://schemas.microsoft.com/office/drawing/2010/main">
                  <a14:imgLayer r:embed="rId28">
                    <a14:imgEffect>
                      <a14:saturation sat="400000"/>
                    </a14:imgEffect>
                  </a14:imgLayer>
                </a14:imgProps>
              </a:ext>
              <a:ext uri="{28A0092B-C50C-407E-A947-70E740481C1C}">
                <a14:useLocalDpi xmlns:a14="http://schemas.microsoft.com/office/drawing/2010/main"/>
              </a:ext>
            </a:extLst>
          </a:blip>
          <a:stretch>
            <a:fillRect/>
          </a:stretch>
        </p:blipFill>
        <p:spPr>
          <a:xfrm>
            <a:off x="2559261" y="1165371"/>
            <a:ext cx="2103352" cy="1199044"/>
          </a:xfrm>
          <a:prstGeom prst="rect">
            <a:avLst/>
          </a:prstGeom>
          <a:effectLst>
            <a:outerShdw blurRad="50800" dist="38100" dir="5400000" algn="t" rotWithShape="0">
              <a:prstClr val="black">
                <a:alpha val="40000"/>
              </a:prstClr>
            </a:outerShdw>
          </a:effectLst>
        </p:spPr>
      </p:pic>
      <p:sp>
        <p:nvSpPr>
          <p:cNvPr id="57" name="TextBox 56">
            <a:extLst>
              <a:ext uri="{FF2B5EF4-FFF2-40B4-BE49-F238E27FC236}">
                <a16:creationId xmlns:a16="http://schemas.microsoft.com/office/drawing/2014/main" id="{2F01AB86-7111-41A9-9404-72E338978FF7}"/>
              </a:ext>
            </a:extLst>
          </p:cNvPr>
          <p:cNvSpPr txBox="1"/>
          <p:nvPr/>
        </p:nvSpPr>
        <p:spPr>
          <a:xfrm>
            <a:off x="3110053" y="1444376"/>
            <a:ext cx="1236662" cy="648845"/>
          </a:xfrm>
          <a:prstGeom prst="rect">
            <a:avLst/>
          </a:prstGeom>
          <a:solidFill>
            <a:schemeClr val="tx1">
              <a:lumMod val="50000"/>
              <a:lumOff val="50000"/>
              <a:alpha val="38000"/>
            </a:schemeClr>
          </a:solidFill>
          <a:effectLst>
            <a:outerShdw blurRad="50800" dist="38100" dir="2700000" algn="tl" rotWithShape="0">
              <a:prstClr val="black">
                <a:alpha val="40000"/>
              </a:prstClr>
            </a:outerShdw>
          </a:effectLst>
        </p:spPr>
        <p:txBody>
          <a:bodyPr wrap="square" lIns="0" tIns="0" rIns="0" bIns="0" rtlCol="0">
            <a:noAutofit/>
          </a:bodyPr>
          <a:lstStyle/>
          <a:p>
            <a:pPr algn="ctr" defTabSz="914264"/>
            <a:endParaRPr lang="en-IN" sz="2000" b="1" dirty="0">
              <a:solidFill>
                <a:prstClr val="white"/>
              </a:solidFill>
              <a:latin typeface="Trebuchet MS"/>
            </a:endParaRPr>
          </a:p>
        </p:txBody>
      </p:sp>
      <p:sp>
        <p:nvSpPr>
          <p:cNvPr id="58" name="TextBox 57">
            <a:extLst>
              <a:ext uri="{FF2B5EF4-FFF2-40B4-BE49-F238E27FC236}">
                <a16:creationId xmlns:a16="http://schemas.microsoft.com/office/drawing/2014/main" id="{AF3A95E8-18A2-44CB-B318-5E91517267E6}"/>
              </a:ext>
            </a:extLst>
          </p:cNvPr>
          <p:cNvSpPr txBox="1"/>
          <p:nvPr/>
        </p:nvSpPr>
        <p:spPr>
          <a:xfrm>
            <a:off x="3039016" y="1437948"/>
            <a:ext cx="1388522" cy="623248"/>
          </a:xfrm>
          <a:prstGeom prst="rect">
            <a:avLst/>
          </a:prstGeom>
          <a:noFill/>
        </p:spPr>
        <p:txBody>
          <a:bodyPr wrap="square" rtlCol="0">
            <a:spAutoFit/>
          </a:bodyPr>
          <a:lstStyle/>
          <a:p>
            <a:pPr algn="ctr" defTabSz="914264"/>
            <a:r>
              <a:rPr lang="en-IN" sz="1200" dirty="0">
                <a:solidFill>
                  <a:prstClr val="white"/>
                </a:solidFill>
                <a:latin typeface="Trebuchet MS"/>
              </a:rPr>
              <a:t>Sify GoInfinit</a:t>
            </a:r>
          </a:p>
          <a:p>
            <a:pPr algn="ctr" defTabSz="914264"/>
            <a:r>
              <a:rPr lang="en-IN" sz="1200" dirty="0">
                <a:solidFill>
                  <a:prstClr val="white"/>
                </a:solidFill>
                <a:latin typeface="Trebuchet MS"/>
              </a:rPr>
              <a:t>Cloud</a:t>
            </a:r>
          </a:p>
          <a:p>
            <a:pPr algn="ctr" defTabSz="914264"/>
            <a:r>
              <a:rPr lang="en-IN" sz="1050" b="1" dirty="0">
                <a:solidFill>
                  <a:prstClr val="white"/>
                </a:solidFill>
                <a:latin typeface="Trebuchet MS"/>
              </a:rPr>
              <a:t>VPI | VPE | Private</a:t>
            </a:r>
          </a:p>
        </p:txBody>
      </p:sp>
      <p:pic>
        <p:nvPicPr>
          <p:cNvPr id="59" name="Picture 58">
            <a:extLst>
              <a:ext uri="{FF2B5EF4-FFF2-40B4-BE49-F238E27FC236}">
                <a16:creationId xmlns:a16="http://schemas.microsoft.com/office/drawing/2014/main" id="{2B8F21AC-8A61-4EDC-9DCF-C40D8A7E8C1C}"/>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6944386" y="1093340"/>
            <a:ext cx="2103350" cy="1199044"/>
          </a:xfrm>
          <a:prstGeom prst="rect">
            <a:avLst/>
          </a:prstGeom>
          <a:effectLst>
            <a:outerShdw blurRad="50800" dist="38100" dir="5400000" algn="t" rotWithShape="0">
              <a:prstClr val="black">
                <a:alpha val="40000"/>
              </a:prstClr>
            </a:outerShdw>
          </a:effectLst>
        </p:spPr>
      </p:pic>
      <p:sp>
        <p:nvSpPr>
          <p:cNvPr id="60" name="TextBox 59">
            <a:extLst>
              <a:ext uri="{FF2B5EF4-FFF2-40B4-BE49-F238E27FC236}">
                <a16:creationId xmlns:a16="http://schemas.microsoft.com/office/drawing/2014/main" id="{EA13931A-06D9-4640-8A68-E3C49980CD2D}"/>
              </a:ext>
            </a:extLst>
          </p:cNvPr>
          <p:cNvSpPr txBox="1"/>
          <p:nvPr/>
        </p:nvSpPr>
        <p:spPr>
          <a:xfrm>
            <a:off x="7419340" y="1444376"/>
            <a:ext cx="1419860" cy="576813"/>
          </a:xfrm>
          <a:prstGeom prst="rect">
            <a:avLst/>
          </a:prstGeom>
          <a:solidFill>
            <a:schemeClr val="tx1">
              <a:lumMod val="50000"/>
              <a:lumOff val="50000"/>
              <a:alpha val="38000"/>
            </a:schemeClr>
          </a:solidFill>
          <a:effectLst>
            <a:outerShdw blurRad="50800" dist="38100" dir="2700000" algn="tl" rotWithShape="0">
              <a:prstClr val="black">
                <a:alpha val="40000"/>
              </a:prstClr>
            </a:outerShdw>
          </a:effectLst>
        </p:spPr>
        <p:txBody>
          <a:bodyPr wrap="square" lIns="0" tIns="0" rIns="0" bIns="0" rtlCol="0">
            <a:noAutofit/>
          </a:bodyPr>
          <a:lstStyle/>
          <a:p>
            <a:pPr algn="ctr" defTabSz="914264"/>
            <a:endParaRPr lang="en-IN" sz="2000" b="1" dirty="0">
              <a:solidFill>
                <a:prstClr val="white"/>
              </a:solidFill>
              <a:latin typeface="Trebuchet MS"/>
            </a:endParaRPr>
          </a:p>
        </p:txBody>
      </p:sp>
      <p:sp>
        <p:nvSpPr>
          <p:cNvPr id="61" name="TextBox 60">
            <a:extLst>
              <a:ext uri="{FF2B5EF4-FFF2-40B4-BE49-F238E27FC236}">
                <a16:creationId xmlns:a16="http://schemas.microsoft.com/office/drawing/2014/main" id="{AA0CFF80-0FC8-48D4-A542-E5BAA62B9442}"/>
              </a:ext>
            </a:extLst>
          </p:cNvPr>
          <p:cNvSpPr txBox="1"/>
          <p:nvPr/>
        </p:nvSpPr>
        <p:spPr>
          <a:xfrm>
            <a:off x="7342264" y="1431955"/>
            <a:ext cx="1577676" cy="615553"/>
          </a:xfrm>
          <a:prstGeom prst="rect">
            <a:avLst/>
          </a:prstGeom>
          <a:noFill/>
        </p:spPr>
        <p:txBody>
          <a:bodyPr wrap="none" rtlCol="0">
            <a:spAutoFit/>
          </a:bodyPr>
          <a:lstStyle/>
          <a:p>
            <a:pPr algn="ctr" defTabSz="914264"/>
            <a:r>
              <a:rPr lang="en-IN" sz="1200" dirty="0">
                <a:solidFill>
                  <a:prstClr val="white"/>
                </a:solidFill>
                <a:latin typeface="Trebuchet MS"/>
              </a:rPr>
              <a:t>Public &amp; </a:t>
            </a:r>
          </a:p>
          <a:p>
            <a:pPr algn="ctr" defTabSz="914264"/>
            <a:r>
              <a:rPr lang="en-IN" sz="1200" dirty="0">
                <a:solidFill>
                  <a:prstClr val="white"/>
                </a:solidFill>
                <a:latin typeface="Trebuchet MS"/>
              </a:rPr>
              <a:t>On-premise Cloud</a:t>
            </a:r>
          </a:p>
          <a:p>
            <a:pPr algn="ctr" defTabSz="914264"/>
            <a:r>
              <a:rPr lang="en-IN" sz="1000" b="1" dirty="0">
                <a:solidFill>
                  <a:prstClr val="white"/>
                </a:solidFill>
                <a:latin typeface="Trebuchet MS"/>
              </a:rPr>
              <a:t>AWS | Azure | VMware</a:t>
            </a:r>
          </a:p>
        </p:txBody>
      </p:sp>
      <p:grpSp>
        <p:nvGrpSpPr>
          <p:cNvPr id="64" name="Group 63">
            <a:extLst>
              <a:ext uri="{FF2B5EF4-FFF2-40B4-BE49-F238E27FC236}">
                <a16:creationId xmlns:a16="http://schemas.microsoft.com/office/drawing/2014/main" id="{9C765A1B-59E4-8742-92AD-DC0330BF6694}"/>
              </a:ext>
            </a:extLst>
          </p:cNvPr>
          <p:cNvGrpSpPr/>
          <p:nvPr/>
        </p:nvGrpSpPr>
        <p:grpSpPr>
          <a:xfrm>
            <a:off x="5987508" y="3851408"/>
            <a:ext cx="715962" cy="643259"/>
            <a:chOff x="6475413" y="3867900"/>
            <a:chExt cx="715962" cy="643259"/>
          </a:xfrm>
        </p:grpSpPr>
        <p:pic>
          <p:nvPicPr>
            <p:cNvPr id="33794" name="Picture 2" descr="Related image"/>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6475413" y="3867900"/>
              <a:ext cx="715962" cy="462989"/>
            </a:xfrm>
            <a:prstGeom prst="rect">
              <a:avLst/>
            </a:prstGeom>
            <a:noFill/>
          </p:spPr>
        </p:pic>
        <p:sp>
          <p:nvSpPr>
            <p:cNvPr id="63" name="TextBox 62">
              <a:extLst>
                <a:ext uri="{FF2B5EF4-FFF2-40B4-BE49-F238E27FC236}">
                  <a16:creationId xmlns:a16="http://schemas.microsoft.com/office/drawing/2014/main" id="{03584529-99FC-4265-B0A4-BBD77DBAF67B}"/>
                </a:ext>
              </a:extLst>
            </p:cNvPr>
            <p:cNvSpPr txBox="1"/>
            <p:nvPr/>
          </p:nvSpPr>
          <p:spPr>
            <a:xfrm>
              <a:off x="6649084" y="4295715"/>
              <a:ext cx="369012" cy="215444"/>
            </a:xfrm>
            <a:prstGeom prst="rect">
              <a:avLst/>
            </a:prstGeom>
            <a:noFill/>
          </p:spPr>
          <p:txBody>
            <a:bodyPr wrap="none" rtlCol="0">
              <a:spAutoFit/>
            </a:bodyPr>
            <a:lstStyle/>
            <a:p>
              <a:pPr algn="ctr" defTabSz="914264"/>
              <a:r>
                <a:rPr lang="en-IN" sz="800" dirty="0">
                  <a:solidFill>
                    <a:prstClr val="black"/>
                  </a:solidFill>
                  <a:latin typeface="Trebuchet MS"/>
                </a:rPr>
                <a:t>NBA</a:t>
              </a:r>
            </a:p>
          </p:txBody>
        </p:sp>
      </p:grpSp>
      <p:grpSp>
        <p:nvGrpSpPr>
          <p:cNvPr id="66" name="Group 65">
            <a:extLst>
              <a:ext uri="{FF2B5EF4-FFF2-40B4-BE49-F238E27FC236}">
                <a16:creationId xmlns:a16="http://schemas.microsoft.com/office/drawing/2014/main" id="{389051FA-A10C-6D43-BA1D-D53A952DA18E}"/>
              </a:ext>
            </a:extLst>
          </p:cNvPr>
          <p:cNvGrpSpPr/>
          <p:nvPr/>
        </p:nvGrpSpPr>
        <p:grpSpPr>
          <a:xfrm>
            <a:off x="6654675" y="3787648"/>
            <a:ext cx="1167859" cy="770782"/>
            <a:chOff x="6824140" y="3878731"/>
            <a:chExt cx="1167859" cy="770782"/>
          </a:xfrm>
        </p:grpSpPr>
        <p:pic>
          <p:nvPicPr>
            <p:cNvPr id="33796" name="Picture 4" descr="Image result for security serve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7187406" y="3878731"/>
              <a:ext cx="441326" cy="441326"/>
            </a:xfrm>
            <a:prstGeom prst="rect">
              <a:avLst/>
            </a:prstGeom>
            <a:noFill/>
          </p:spPr>
        </p:pic>
        <p:sp>
          <p:nvSpPr>
            <p:cNvPr id="65" name="TextBox 64">
              <a:extLst>
                <a:ext uri="{FF2B5EF4-FFF2-40B4-BE49-F238E27FC236}">
                  <a16:creationId xmlns:a16="http://schemas.microsoft.com/office/drawing/2014/main" id="{03584529-99FC-4265-B0A4-BBD77DBAF67B}"/>
                </a:ext>
              </a:extLst>
            </p:cNvPr>
            <p:cNvSpPr txBox="1"/>
            <p:nvPr/>
          </p:nvSpPr>
          <p:spPr>
            <a:xfrm>
              <a:off x="6824140" y="4310959"/>
              <a:ext cx="1167859" cy="338554"/>
            </a:xfrm>
            <a:prstGeom prst="rect">
              <a:avLst/>
            </a:prstGeom>
            <a:noFill/>
          </p:spPr>
          <p:txBody>
            <a:bodyPr wrap="square" rtlCol="0">
              <a:spAutoFit/>
            </a:bodyPr>
            <a:lstStyle/>
            <a:p>
              <a:pPr algn="ctr" defTabSz="914264"/>
              <a:r>
                <a:rPr lang="en-IN" sz="800" dirty="0">
                  <a:solidFill>
                    <a:prstClr val="black"/>
                  </a:solidFill>
                  <a:latin typeface="Trebuchet MS"/>
                </a:rPr>
                <a:t>Security Asset </a:t>
              </a:r>
            </a:p>
            <a:p>
              <a:pPr algn="ctr" defTabSz="914264"/>
              <a:r>
                <a:rPr lang="en-IN" sz="800" dirty="0">
                  <a:solidFill>
                    <a:prstClr val="black"/>
                  </a:solidFill>
                  <a:latin typeface="Trebuchet MS"/>
                </a:rPr>
                <a:t>Management</a:t>
              </a:r>
            </a:p>
          </p:txBody>
        </p:sp>
      </p:grpSp>
      <p:grpSp>
        <p:nvGrpSpPr>
          <p:cNvPr id="68" name="Group 67">
            <a:extLst>
              <a:ext uri="{FF2B5EF4-FFF2-40B4-BE49-F238E27FC236}">
                <a16:creationId xmlns:a16="http://schemas.microsoft.com/office/drawing/2014/main" id="{833EE956-0853-204A-AE67-B1768FF84393}"/>
              </a:ext>
            </a:extLst>
          </p:cNvPr>
          <p:cNvGrpSpPr/>
          <p:nvPr/>
        </p:nvGrpSpPr>
        <p:grpSpPr>
          <a:xfrm>
            <a:off x="7773738" y="3835929"/>
            <a:ext cx="498475" cy="674218"/>
            <a:chOff x="7766050" y="3850157"/>
            <a:chExt cx="498475" cy="674218"/>
          </a:xfrm>
        </p:grpSpPr>
        <p:pic>
          <p:nvPicPr>
            <p:cNvPr id="33798" name="Picture 6" descr="Image result for casb"/>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7766050" y="3850157"/>
              <a:ext cx="498475" cy="498475"/>
            </a:xfrm>
            <a:prstGeom prst="rect">
              <a:avLst/>
            </a:prstGeom>
            <a:noFill/>
          </p:spPr>
        </p:pic>
        <p:sp>
          <p:nvSpPr>
            <p:cNvPr id="67" name="TextBox 66">
              <a:extLst>
                <a:ext uri="{FF2B5EF4-FFF2-40B4-BE49-F238E27FC236}">
                  <a16:creationId xmlns:a16="http://schemas.microsoft.com/office/drawing/2014/main" id="{03584529-99FC-4265-B0A4-BBD77DBAF67B}"/>
                </a:ext>
              </a:extLst>
            </p:cNvPr>
            <p:cNvSpPr txBox="1"/>
            <p:nvPr/>
          </p:nvSpPr>
          <p:spPr>
            <a:xfrm>
              <a:off x="7826793" y="4308931"/>
              <a:ext cx="413896" cy="215444"/>
            </a:xfrm>
            <a:prstGeom prst="rect">
              <a:avLst/>
            </a:prstGeom>
            <a:noFill/>
          </p:spPr>
          <p:txBody>
            <a:bodyPr wrap="none" rtlCol="0">
              <a:spAutoFit/>
            </a:bodyPr>
            <a:lstStyle/>
            <a:p>
              <a:pPr algn="ctr" defTabSz="914264"/>
              <a:r>
                <a:rPr lang="en-IN" sz="800" dirty="0">
                  <a:solidFill>
                    <a:prstClr val="black"/>
                  </a:solidFill>
                  <a:latin typeface="Trebuchet MS"/>
                </a:rPr>
                <a:t>CASB</a:t>
              </a:r>
            </a:p>
          </p:txBody>
        </p:sp>
      </p:grpSp>
      <p:grpSp>
        <p:nvGrpSpPr>
          <p:cNvPr id="70" name="Group 69">
            <a:extLst>
              <a:ext uri="{FF2B5EF4-FFF2-40B4-BE49-F238E27FC236}">
                <a16:creationId xmlns:a16="http://schemas.microsoft.com/office/drawing/2014/main" id="{3F55C063-65DF-9C4A-91A8-ECE0C801F2A7}"/>
              </a:ext>
            </a:extLst>
          </p:cNvPr>
          <p:cNvGrpSpPr/>
          <p:nvPr/>
        </p:nvGrpSpPr>
        <p:grpSpPr>
          <a:xfrm>
            <a:off x="8223414" y="3792631"/>
            <a:ext cx="630301" cy="760816"/>
            <a:chOff x="8223415" y="3886669"/>
            <a:chExt cx="630301" cy="760816"/>
          </a:xfrm>
        </p:grpSpPr>
        <p:pic>
          <p:nvPicPr>
            <p:cNvPr id="33800" name="Picture 8" descr="Image result for security key"/>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8325840" y="3886669"/>
              <a:ext cx="425450" cy="425450"/>
            </a:xfrm>
            <a:prstGeom prst="rect">
              <a:avLst/>
            </a:prstGeom>
            <a:noFill/>
          </p:spPr>
        </p:pic>
        <p:sp>
          <p:nvSpPr>
            <p:cNvPr id="69" name="TextBox 68">
              <a:extLst>
                <a:ext uri="{FF2B5EF4-FFF2-40B4-BE49-F238E27FC236}">
                  <a16:creationId xmlns:a16="http://schemas.microsoft.com/office/drawing/2014/main" id="{03584529-99FC-4265-B0A4-BBD77DBAF67B}"/>
                </a:ext>
              </a:extLst>
            </p:cNvPr>
            <p:cNvSpPr txBox="1"/>
            <p:nvPr/>
          </p:nvSpPr>
          <p:spPr>
            <a:xfrm>
              <a:off x="8223415" y="4308931"/>
              <a:ext cx="630301" cy="338554"/>
            </a:xfrm>
            <a:prstGeom prst="rect">
              <a:avLst/>
            </a:prstGeom>
            <a:noFill/>
          </p:spPr>
          <p:txBody>
            <a:bodyPr wrap="none" rtlCol="0">
              <a:spAutoFit/>
            </a:bodyPr>
            <a:lstStyle/>
            <a:p>
              <a:pPr algn="ctr" defTabSz="914264"/>
              <a:r>
                <a:rPr lang="en-IN" sz="800" dirty="0">
                  <a:solidFill>
                    <a:prstClr val="black"/>
                  </a:solidFill>
                  <a:latin typeface="Trebuchet MS"/>
                </a:rPr>
                <a:t>Key Mgmt</a:t>
              </a:r>
            </a:p>
            <a:p>
              <a:pPr algn="ctr" defTabSz="914264"/>
              <a:r>
                <a:rPr lang="en-IN" sz="800" dirty="0">
                  <a:solidFill>
                    <a:prstClr val="black"/>
                  </a:solidFill>
                  <a:latin typeface="Trebuchet MS"/>
                </a:rPr>
                <a:t>Services</a:t>
              </a:r>
            </a:p>
          </p:txBody>
        </p:sp>
      </p:grpSp>
    </p:spTree>
    <p:extLst>
      <p:ext uri="{BB962C8B-B14F-4D97-AF65-F5344CB8AC3E}">
        <p14:creationId xmlns:p14="http://schemas.microsoft.com/office/powerpoint/2010/main" val="3801216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2CDC2D-C76A-4D65-A1D4-096E0BB5D3D4}"/>
              </a:ext>
            </a:extLst>
          </p:cNvPr>
          <p:cNvSpPr>
            <a:spLocks noGrp="1"/>
          </p:cNvSpPr>
          <p:nvPr>
            <p:ph type="title"/>
          </p:nvPr>
        </p:nvSpPr>
        <p:spPr>
          <a:xfrm>
            <a:off x="324000" y="257731"/>
            <a:ext cx="8496150" cy="369332"/>
          </a:xfrm>
        </p:spPr>
        <p:txBody>
          <a:bodyPr>
            <a:normAutofit/>
          </a:bodyPr>
          <a:lstStyle/>
          <a:p>
            <a:r>
              <a:rPr lang="en-IN" dirty="0"/>
              <a:t>Security Operations Centre - Delivery Model</a:t>
            </a:r>
            <a:endParaRPr lang="en-US" dirty="0"/>
          </a:p>
        </p:txBody>
      </p:sp>
      <p:grpSp>
        <p:nvGrpSpPr>
          <p:cNvPr id="2" name="Group 1">
            <a:extLst>
              <a:ext uri="{FF2B5EF4-FFF2-40B4-BE49-F238E27FC236}">
                <a16:creationId xmlns:a16="http://schemas.microsoft.com/office/drawing/2014/main" id="{5DF01189-84B1-4437-9641-692CACF9FAFC}"/>
              </a:ext>
            </a:extLst>
          </p:cNvPr>
          <p:cNvGrpSpPr/>
          <p:nvPr/>
        </p:nvGrpSpPr>
        <p:grpSpPr>
          <a:xfrm>
            <a:off x="819667" y="1058865"/>
            <a:ext cx="7504669" cy="3673475"/>
            <a:chOff x="1125861" y="1058864"/>
            <a:chExt cx="7504669" cy="3673475"/>
          </a:xfrm>
        </p:grpSpPr>
        <p:pic>
          <p:nvPicPr>
            <p:cNvPr id="6" name="Picture 5">
              <a:extLst>
                <a:ext uri="{FF2B5EF4-FFF2-40B4-BE49-F238E27FC236}">
                  <a16:creationId xmlns:a16="http://schemas.microsoft.com/office/drawing/2014/main" id="{0DCFFF69-4DAF-41A5-ABE5-03E3EE502E33}"/>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125861" y="1058864"/>
              <a:ext cx="4386469" cy="3673475"/>
            </a:xfrm>
            <a:prstGeom prst="rect">
              <a:avLst/>
            </a:prstGeom>
          </p:spPr>
        </p:pic>
        <p:pic>
          <p:nvPicPr>
            <p:cNvPr id="35" name="Picture 34">
              <a:extLst>
                <a:ext uri="{FF2B5EF4-FFF2-40B4-BE49-F238E27FC236}">
                  <a16:creationId xmlns:a16="http://schemas.microsoft.com/office/drawing/2014/main" id="{2DB14A39-EBC6-472B-A4A5-4F704BFEC5EF}"/>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1583047" y="2284759"/>
              <a:ext cx="1532948" cy="1080984"/>
            </a:xfrm>
            <a:prstGeom prst="rect">
              <a:avLst/>
            </a:prstGeom>
          </p:spPr>
        </p:pic>
        <p:sp>
          <p:nvSpPr>
            <p:cNvPr id="36" name="Oval 35">
              <a:extLst>
                <a:ext uri="{FF2B5EF4-FFF2-40B4-BE49-F238E27FC236}">
                  <a16:creationId xmlns:a16="http://schemas.microsoft.com/office/drawing/2014/main" id="{597383F4-F01B-4576-927F-2F29452A608F}"/>
                </a:ext>
              </a:extLst>
            </p:cNvPr>
            <p:cNvSpPr/>
            <p:nvPr/>
          </p:nvSpPr>
          <p:spPr>
            <a:xfrm>
              <a:off x="4224042" y="1205713"/>
              <a:ext cx="792604" cy="793806"/>
            </a:xfrm>
            <a:prstGeom prst="ellipse">
              <a:avLst/>
            </a:prstGeom>
            <a:blipFill>
              <a:blip r:embed="rId7" cstate="email">
                <a:extLst>
                  <a:ext uri="{28A0092B-C50C-407E-A947-70E740481C1C}">
                    <a14:useLocalDpi xmlns:a14="http://schemas.microsoft.com/office/drawing/2010/main"/>
                  </a:ext>
                </a:extLst>
              </a:blip>
              <a:srcRect/>
              <a:stretch>
                <a:fillRect l="-38000" r="-38000"/>
              </a:stretch>
            </a:blipFill>
            <a:ln w="19050" cap="flat" cmpd="sng" algn="ctr">
              <a:solidFill>
                <a:sysClr val="window" lastClr="FFFFFF">
                  <a:hueOff val="0"/>
                  <a:satOff val="0"/>
                  <a:lumOff val="0"/>
                  <a:alphaOff val="0"/>
                </a:sysClr>
              </a:solidFill>
              <a:prstDash val="solid"/>
              <a:miter lim="800000"/>
            </a:ln>
            <a:effectLst/>
          </p:spPr>
          <p:style>
            <a:lnRef idx="3">
              <a:scrgbClr r="0" g="0" b="0"/>
            </a:lnRef>
            <a:fillRef idx="1">
              <a:scrgbClr r="0" g="0" b="0"/>
            </a:fillRef>
            <a:effectRef idx="1">
              <a:scrgbClr r="0" g="0" b="0"/>
            </a:effectRef>
            <a:fontRef idx="minor">
              <a:schemeClr val="lt1">
                <a:hueOff val="0"/>
                <a:satOff val="0"/>
                <a:lumOff val="0"/>
                <a:alphaOff val="0"/>
              </a:schemeClr>
            </a:fontRef>
          </p:style>
          <p:txBody>
            <a:bodyPr/>
            <a:lstStyle/>
            <a:p>
              <a:pPr defTabSz="914241">
                <a:defRPr/>
              </a:pPr>
              <a:endParaRPr lang="en-IN" dirty="0">
                <a:solidFill>
                  <a:prstClr val="white">
                    <a:hueOff val="0"/>
                    <a:satOff val="0"/>
                    <a:lumOff val="0"/>
                    <a:alphaOff val="0"/>
                  </a:prstClr>
                </a:solidFill>
                <a:latin typeface="Trebuchet MS"/>
              </a:endParaRPr>
            </a:p>
          </p:txBody>
        </p:sp>
        <p:sp>
          <p:nvSpPr>
            <p:cNvPr id="38" name="Oval 37">
              <a:extLst>
                <a:ext uri="{FF2B5EF4-FFF2-40B4-BE49-F238E27FC236}">
                  <a16:creationId xmlns:a16="http://schemas.microsoft.com/office/drawing/2014/main" id="{7BB63EEB-F09F-4A7D-80DD-5C3EF6121A24}"/>
                </a:ext>
              </a:extLst>
            </p:cNvPr>
            <p:cNvSpPr/>
            <p:nvPr/>
          </p:nvSpPr>
          <p:spPr>
            <a:xfrm>
              <a:off x="4572001" y="2490765"/>
              <a:ext cx="794551" cy="794551"/>
            </a:xfrm>
            <a:prstGeom prst="ellipse">
              <a:avLst/>
            </a:prstGeom>
            <a:blipFill>
              <a:blip r:embed="rId8" cstate="email">
                <a:extLst>
                  <a:ext uri="{28A0092B-C50C-407E-A947-70E740481C1C}">
                    <a14:useLocalDpi xmlns:a14="http://schemas.microsoft.com/office/drawing/2010/main"/>
                  </a:ext>
                </a:extLst>
              </a:blip>
              <a:srcRect/>
              <a:stretch>
                <a:fillRect l="-84000" r="-84000"/>
              </a:stretch>
            </a:blipFill>
            <a:ln w="19050" cap="flat" cmpd="sng" algn="ctr">
              <a:solidFill>
                <a:sysClr val="window" lastClr="FFFFFF">
                  <a:hueOff val="0"/>
                  <a:satOff val="0"/>
                  <a:lumOff val="0"/>
                  <a:alphaOff val="0"/>
                </a:sysClr>
              </a:solidFill>
              <a:prstDash val="solid"/>
              <a:miter lim="800000"/>
            </a:ln>
            <a:effectLst/>
          </p:spPr>
          <p:style>
            <a:lnRef idx="3">
              <a:scrgbClr r="0" g="0" b="0"/>
            </a:lnRef>
            <a:fillRef idx="1">
              <a:scrgbClr r="0" g="0" b="0"/>
            </a:fillRef>
            <a:effectRef idx="1">
              <a:scrgbClr r="0" g="0" b="0"/>
            </a:effectRef>
            <a:fontRef idx="minor">
              <a:schemeClr val="lt1">
                <a:hueOff val="0"/>
                <a:satOff val="0"/>
                <a:lumOff val="0"/>
                <a:alphaOff val="0"/>
              </a:schemeClr>
            </a:fontRef>
          </p:style>
          <p:txBody>
            <a:bodyPr/>
            <a:lstStyle/>
            <a:p>
              <a:endParaRPr lang="en-IN"/>
            </a:p>
          </p:txBody>
        </p:sp>
        <p:sp>
          <p:nvSpPr>
            <p:cNvPr id="7" name="TextBox 6">
              <a:extLst>
                <a:ext uri="{FF2B5EF4-FFF2-40B4-BE49-F238E27FC236}">
                  <a16:creationId xmlns:a16="http://schemas.microsoft.com/office/drawing/2014/main" id="{014B1F01-7C5B-416B-BEBF-BAE4252B02B3}"/>
                </a:ext>
              </a:extLst>
            </p:cNvPr>
            <p:cNvSpPr txBox="1"/>
            <p:nvPr/>
          </p:nvSpPr>
          <p:spPr>
            <a:xfrm>
              <a:off x="5268448" y="1433339"/>
              <a:ext cx="3017425" cy="338554"/>
            </a:xfrm>
            <a:prstGeom prst="rect">
              <a:avLst/>
            </a:prstGeom>
            <a:noFill/>
          </p:spPr>
          <p:txBody>
            <a:bodyPr wrap="square" rtlCol="0">
              <a:spAutoFit/>
            </a:bodyPr>
            <a:lstStyle/>
            <a:p>
              <a:pPr defTabSz="914241">
                <a:defRPr/>
              </a:pPr>
              <a:r>
                <a:rPr lang="en-IN" sz="1600" cap="all" dirty="0">
                  <a:solidFill>
                    <a:schemeClr val="tx1">
                      <a:lumMod val="75000"/>
                      <a:lumOff val="25000"/>
                    </a:schemeClr>
                  </a:solidFill>
                  <a:latin typeface="Trebuchet MS"/>
                </a:rPr>
                <a:t>Captive SOC</a:t>
              </a:r>
            </a:p>
          </p:txBody>
        </p:sp>
        <p:sp>
          <p:nvSpPr>
            <p:cNvPr id="39" name="TextBox 38">
              <a:extLst>
                <a:ext uri="{FF2B5EF4-FFF2-40B4-BE49-F238E27FC236}">
                  <a16:creationId xmlns:a16="http://schemas.microsoft.com/office/drawing/2014/main" id="{3FAFE98A-35D5-4AB4-A9E8-CB36E813068D}"/>
                </a:ext>
              </a:extLst>
            </p:cNvPr>
            <p:cNvSpPr txBox="1"/>
            <p:nvPr/>
          </p:nvSpPr>
          <p:spPr>
            <a:xfrm>
              <a:off x="5613105" y="2725430"/>
              <a:ext cx="3017425" cy="338554"/>
            </a:xfrm>
            <a:prstGeom prst="rect">
              <a:avLst/>
            </a:prstGeom>
            <a:noFill/>
          </p:spPr>
          <p:txBody>
            <a:bodyPr wrap="square" rtlCol="0">
              <a:spAutoFit/>
            </a:bodyPr>
            <a:lstStyle/>
            <a:p>
              <a:pPr defTabSz="914241">
                <a:defRPr/>
              </a:pPr>
              <a:r>
                <a:rPr lang="en-IN" sz="1600" cap="all" dirty="0">
                  <a:solidFill>
                    <a:schemeClr val="tx1">
                      <a:lumMod val="75000"/>
                      <a:lumOff val="25000"/>
                    </a:schemeClr>
                  </a:solidFill>
                  <a:latin typeface="Trebuchet MS"/>
                </a:rPr>
                <a:t>Remote SOC</a:t>
              </a:r>
            </a:p>
          </p:txBody>
        </p:sp>
        <p:sp>
          <p:nvSpPr>
            <p:cNvPr id="40" name="TextBox 39">
              <a:extLst>
                <a:ext uri="{FF2B5EF4-FFF2-40B4-BE49-F238E27FC236}">
                  <a16:creationId xmlns:a16="http://schemas.microsoft.com/office/drawing/2014/main" id="{E6A3FD7A-5B30-4C74-9C64-E5A8A822E591}"/>
                </a:ext>
              </a:extLst>
            </p:cNvPr>
            <p:cNvSpPr txBox="1"/>
            <p:nvPr/>
          </p:nvSpPr>
          <p:spPr>
            <a:xfrm>
              <a:off x="5268448" y="4069576"/>
              <a:ext cx="3017425" cy="338554"/>
            </a:xfrm>
            <a:prstGeom prst="rect">
              <a:avLst/>
            </a:prstGeom>
            <a:noFill/>
          </p:spPr>
          <p:txBody>
            <a:bodyPr wrap="square" rtlCol="0">
              <a:spAutoFit/>
            </a:bodyPr>
            <a:lstStyle/>
            <a:p>
              <a:pPr defTabSz="914241">
                <a:defRPr/>
              </a:pPr>
              <a:r>
                <a:rPr lang="en-IN" sz="1600" cap="all" dirty="0">
                  <a:solidFill>
                    <a:schemeClr val="tx1">
                      <a:lumMod val="75000"/>
                      <a:lumOff val="25000"/>
                    </a:schemeClr>
                  </a:solidFill>
                  <a:latin typeface="Trebuchet MS"/>
                </a:rPr>
                <a:t>Hybrid SOC</a:t>
              </a:r>
            </a:p>
          </p:txBody>
        </p:sp>
        <p:sp>
          <p:nvSpPr>
            <p:cNvPr id="11" name="Oval 10">
              <a:extLst>
                <a:ext uri="{FF2B5EF4-FFF2-40B4-BE49-F238E27FC236}">
                  <a16:creationId xmlns:a16="http://schemas.microsoft.com/office/drawing/2014/main" id="{FB43F42C-FF09-4F18-B0D2-9A5996CFD31C}"/>
                </a:ext>
              </a:extLst>
            </p:cNvPr>
            <p:cNvSpPr/>
            <p:nvPr/>
          </p:nvSpPr>
          <p:spPr>
            <a:xfrm>
              <a:off x="4262454" y="3795893"/>
              <a:ext cx="776806" cy="761507"/>
            </a:xfrm>
            <a:prstGeom prst="ellipse">
              <a:avLst/>
            </a:prstGeom>
            <a:blipFill>
              <a:blip r:embed="rId9" cstate="email">
                <a:extLst>
                  <a:ext uri="{28A0092B-C50C-407E-A947-70E740481C1C}">
                    <a14:useLocalDpi xmlns:a14="http://schemas.microsoft.com/office/drawing/2010/main"/>
                  </a:ext>
                </a:extLst>
              </a:blip>
              <a:srcRect/>
              <a:stretch>
                <a:fillRect/>
              </a:stretch>
            </a:blipFill>
            <a:ln w="19050" cap="flat" cmpd="sng" algn="ctr">
              <a:solidFill>
                <a:sysClr val="window" lastClr="FFFFFF">
                  <a:hueOff val="0"/>
                  <a:satOff val="0"/>
                  <a:lumOff val="0"/>
                  <a:alphaOff val="0"/>
                </a:sysClr>
              </a:solidFill>
              <a:prstDash val="solid"/>
              <a:miter lim="800000"/>
            </a:ln>
            <a:effectLst/>
          </p:spPr>
          <p:txBody>
            <a:bodyPr/>
            <a:lstStyle/>
            <a:p>
              <a:endParaRPr lang="en-IN"/>
            </a:p>
          </p:txBody>
        </p:sp>
      </p:grpSp>
    </p:spTree>
    <p:extLst>
      <p:ext uri="{BB962C8B-B14F-4D97-AF65-F5344CB8AC3E}">
        <p14:creationId xmlns:p14="http://schemas.microsoft.com/office/powerpoint/2010/main" val="4159446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24C0010C-BD18-41C1-8A76-19F5245BA0FB}"/>
              </a:ext>
            </a:extLst>
          </p:cNvPr>
          <p:cNvSpPr>
            <a:spLocks noGrp="1"/>
          </p:cNvSpPr>
          <p:nvPr>
            <p:ph type="title"/>
          </p:nvPr>
        </p:nvSpPr>
        <p:spPr>
          <a:xfrm>
            <a:off x="324000" y="257731"/>
            <a:ext cx="8496150" cy="369332"/>
          </a:xfrm>
        </p:spPr>
        <p:txBody>
          <a:bodyPr wrap="square" anchor="ctr">
            <a:normAutofit/>
          </a:bodyPr>
          <a:lstStyle/>
          <a:p>
            <a:r>
              <a:rPr lang="en-US" dirty="0"/>
              <a:t>Managed security services</a:t>
            </a:r>
          </a:p>
        </p:txBody>
      </p:sp>
      <p:pic>
        <p:nvPicPr>
          <p:cNvPr id="9" name="Picture 8" descr="A picture containing screenshot&#10;&#10;Description automatically generated">
            <a:extLst>
              <a:ext uri="{FF2B5EF4-FFF2-40B4-BE49-F238E27FC236}">
                <a16:creationId xmlns:a16="http://schemas.microsoft.com/office/drawing/2014/main" id="{AF60FC19-7B96-45E5-A833-7DC7685B4D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5048" y="931333"/>
            <a:ext cx="5753903" cy="3801005"/>
          </a:xfrm>
          <a:prstGeom prst="rect">
            <a:avLst/>
          </a:prstGeom>
        </p:spPr>
      </p:pic>
    </p:spTree>
    <p:extLst>
      <p:ext uri="{BB962C8B-B14F-4D97-AF65-F5344CB8AC3E}">
        <p14:creationId xmlns:p14="http://schemas.microsoft.com/office/powerpoint/2010/main" val="1148405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ontent Filtering Icon, Stock Vector | Crushpixel">
            <a:extLst>
              <a:ext uri="{FF2B5EF4-FFF2-40B4-BE49-F238E27FC236}">
                <a16:creationId xmlns:a16="http://schemas.microsoft.com/office/drawing/2014/main" id="{A349E4F1-7CE8-4E36-8130-2C65BF2ED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396" y="3787097"/>
            <a:ext cx="414917" cy="32210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Right 4">
            <a:extLst>
              <a:ext uri="{FF2B5EF4-FFF2-40B4-BE49-F238E27FC236}">
                <a16:creationId xmlns:a16="http://schemas.microsoft.com/office/drawing/2014/main" id="{688DEF98-E971-4C68-B443-85218BDCE1F1}"/>
              </a:ext>
            </a:extLst>
          </p:cNvPr>
          <p:cNvSpPr/>
          <p:nvPr/>
        </p:nvSpPr>
        <p:spPr>
          <a:xfrm>
            <a:off x="346192" y="4255107"/>
            <a:ext cx="8473957" cy="489840"/>
          </a:xfrm>
          <a:prstGeom prst="leftRightArrow">
            <a:avLst>
              <a:gd name="adj1" fmla="val 61147"/>
              <a:gd name="adj2" fmla="val 50000"/>
            </a:avLst>
          </a:prstGeom>
          <a:solidFill>
            <a:schemeClr val="accent1"/>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1400" b="1" dirty="0">
                <a:solidFill>
                  <a:schemeClr val="bg1"/>
                </a:solidFill>
                <a:latin typeface="+mj-lt"/>
              </a:rPr>
              <a:t>Security Monitoring &amp; Operations(SEC-OPS)</a:t>
            </a:r>
          </a:p>
        </p:txBody>
      </p:sp>
      <p:sp>
        <p:nvSpPr>
          <p:cNvPr id="124" name="Title 1">
            <a:extLst>
              <a:ext uri="{FF2B5EF4-FFF2-40B4-BE49-F238E27FC236}">
                <a16:creationId xmlns:a16="http://schemas.microsoft.com/office/drawing/2014/main" id="{9350669F-998A-4965-BF94-456038AF36E0}"/>
              </a:ext>
            </a:extLst>
          </p:cNvPr>
          <p:cNvSpPr>
            <a:spLocks noGrp="1"/>
          </p:cNvSpPr>
          <p:nvPr>
            <p:ph type="title"/>
          </p:nvPr>
        </p:nvSpPr>
        <p:spPr>
          <a:xfrm>
            <a:off x="324000" y="264495"/>
            <a:ext cx="7537450" cy="369332"/>
          </a:xfrm>
        </p:spPr>
        <p:txBody>
          <a:bodyPr>
            <a:normAutofit/>
          </a:bodyPr>
          <a:lstStyle/>
          <a:p>
            <a:r>
              <a:rPr lang="en-US" dirty="0">
                <a:latin typeface="+mj-lt"/>
              </a:rPr>
              <a:t>Cloud Infrastructure Security - Multilayer Defense </a:t>
            </a:r>
          </a:p>
        </p:txBody>
      </p:sp>
      <p:sp>
        <p:nvSpPr>
          <p:cNvPr id="15" name="Freeform 5"/>
          <p:cNvSpPr>
            <a:spLocks/>
          </p:cNvSpPr>
          <p:nvPr/>
        </p:nvSpPr>
        <p:spPr bwMode="auto">
          <a:xfrm>
            <a:off x="1651709" y="1318487"/>
            <a:ext cx="1256639" cy="2866035"/>
          </a:xfrm>
          <a:custGeom>
            <a:avLst/>
            <a:gdLst>
              <a:gd name="T0" fmla="*/ 0 w 480"/>
              <a:gd name="T1" fmla="*/ 0 h 1770"/>
              <a:gd name="T2" fmla="*/ 0 w 480"/>
              <a:gd name="T3" fmla="*/ 1770 h 1770"/>
            </a:gdLst>
            <a:ahLst/>
            <a:cxnLst>
              <a:cxn ang="0">
                <a:pos x="T0" y="T1"/>
              </a:cxn>
              <a:cxn ang="0">
                <a:pos x="T2" y="T3"/>
              </a:cxn>
            </a:cxnLst>
            <a:rect l="0" t="0" r="r" b="b"/>
            <a:pathLst>
              <a:path w="480" h="1770">
                <a:moveTo>
                  <a:pt x="0" y="0"/>
                </a:moveTo>
                <a:cubicBezTo>
                  <a:pt x="0" y="0"/>
                  <a:pt x="480" y="810"/>
                  <a:pt x="0" y="1770"/>
                </a:cubicBezTo>
              </a:path>
            </a:pathLst>
          </a:custGeom>
          <a:noFill/>
          <a:ln w="38100" cap="flat">
            <a:solidFill>
              <a:srgbClr val="BED7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800">
              <a:defRPr/>
            </a:pPr>
            <a:endParaRPr lang="en-IN" sz="1200" dirty="0">
              <a:solidFill>
                <a:prstClr val="black"/>
              </a:solidFill>
              <a:latin typeface="+mj-lt"/>
            </a:endParaRPr>
          </a:p>
        </p:txBody>
      </p:sp>
      <p:sp>
        <p:nvSpPr>
          <p:cNvPr id="63" name="TextBox 62">
            <a:extLst>
              <a:ext uri="{FF2B5EF4-FFF2-40B4-BE49-F238E27FC236}">
                <a16:creationId xmlns:a16="http://schemas.microsoft.com/office/drawing/2014/main" id="{74018581-AEA3-4507-828B-70FEE853C0DA}"/>
              </a:ext>
            </a:extLst>
          </p:cNvPr>
          <p:cNvSpPr txBox="1"/>
          <p:nvPr/>
        </p:nvSpPr>
        <p:spPr>
          <a:xfrm>
            <a:off x="1118395" y="988147"/>
            <a:ext cx="1357758" cy="276999"/>
          </a:xfrm>
          <a:prstGeom prst="rect">
            <a:avLst/>
          </a:prstGeom>
          <a:noFill/>
        </p:spPr>
        <p:txBody>
          <a:bodyPr wrap="square" rtlCol="0">
            <a:spAutoFit/>
          </a:bodyPr>
          <a:lstStyle/>
          <a:p>
            <a:pPr algn="ctr" defTabSz="685800">
              <a:defRPr/>
            </a:pPr>
            <a:r>
              <a:rPr lang="en-US" sz="1200" b="1" cap="all" dirty="0">
                <a:solidFill>
                  <a:schemeClr val="tx2"/>
                </a:solidFill>
                <a:latin typeface="+mj-lt"/>
              </a:rPr>
              <a:t>Access Layer</a:t>
            </a:r>
          </a:p>
        </p:txBody>
      </p:sp>
      <p:pic>
        <p:nvPicPr>
          <p:cNvPr id="66" name="Picture 65">
            <a:extLst>
              <a:ext uri="{FF2B5EF4-FFF2-40B4-BE49-F238E27FC236}">
                <a16:creationId xmlns:a16="http://schemas.microsoft.com/office/drawing/2014/main" id="{9B7313D3-42AD-4C3A-8D08-81A5238361E2}"/>
              </a:ext>
            </a:extLst>
          </p:cNvPr>
          <p:cNvPicPr>
            <a:picLocks noChangeAspect="1"/>
          </p:cNvPicPr>
          <p:nvPr/>
        </p:nvPicPr>
        <p:blipFill>
          <a:blip r:embed="rId3" cstate="print"/>
          <a:stretch>
            <a:fillRect/>
          </a:stretch>
        </p:blipFill>
        <p:spPr>
          <a:xfrm>
            <a:off x="1484695" y="1984887"/>
            <a:ext cx="475757" cy="323236"/>
          </a:xfrm>
          <a:prstGeom prst="rect">
            <a:avLst/>
          </a:prstGeom>
        </p:spPr>
      </p:pic>
      <p:sp>
        <p:nvSpPr>
          <p:cNvPr id="70" name="TextBox 69">
            <a:extLst>
              <a:ext uri="{FF2B5EF4-FFF2-40B4-BE49-F238E27FC236}">
                <a16:creationId xmlns:a16="http://schemas.microsoft.com/office/drawing/2014/main" id="{48E07AE4-A10E-4121-9A62-17E64A31C0AA}"/>
              </a:ext>
            </a:extLst>
          </p:cNvPr>
          <p:cNvSpPr txBox="1"/>
          <p:nvPr/>
        </p:nvSpPr>
        <p:spPr>
          <a:xfrm>
            <a:off x="1023032" y="2025411"/>
            <a:ext cx="473206" cy="230832"/>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pPr defTabSz="685800">
              <a:defRPr/>
            </a:pPr>
            <a:r>
              <a:rPr lang="en-US" sz="900" b="1" dirty="0">
                <a:solidFill>
                  <a:schemeClr val="tx1">
                    <a:lumMod val="75000"/>
                    <a:lumOff val="25000"/>
                  </a:schemeClr>
                </a:solidFill>
                <a:latin typeface="+mj-lt"/>
              </a:rPr>
              <a:t>DDOS</a:t>
            </a:r>
          </a:p>
        </p:txBody>
      </p:sp>
      <p:sp>
        <p:nvSpPr>
          <p:cNvPr id="73" name="Oval 72"/>
          <p:cNvSpPr/>
          <p:nvPr/>
        </p:nvSpPr>
        <p:spPr>
          <a:xfrm>
            <a:off x="2023220" y="2017415"/>
            <a:ext cx="108000" cy="10800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200" dirty="0">
              <a:solidFill>
                <a:prstClr val="white"/>
              </a:solidFill>
              <a:latin typeface="+mj-lt"/>
            </a:endParaRPr>
          </a:p>
        </p:txBody>
      </p:sp>
      <p:sp>
        <p:nvSpPr>
          <p:cNvPr id="58" name="Freeform 5"/>
          <p:cNvSpPr>
            <a:spLocks/>
          </p:cNvSpPr>
          <p:nvPr/>
        </p:nvSpPr>
        <p:spPr bwMode="auto">
          <a:xfrm>
            <a:off x="4205445" y="1318489"/>
            <a:ext cx="1256639" cy="2866035"/>
          </a:xfrm>
          <a:custGeom>
            <a:avLst/>
            <a:gdLst>
              <a:gd name="T0" fmla="*/ 0 w 480"/>
              <a:gd name="T1" fmla="*/ 0 h 1770"/>
              <a:gd name="T2" fmla="*/ 0 w 480"/>
              <a:gd name="T3" fmla="*/ 1770 h 1770"/>
            </a:gdLst>
            <a:ahLst/>
            <a:cxnLst>
              <a:cxn ang="0">
                <a:pos x="T0" y="T1"/>
              </a:cxn>
              <a:cxn ang="0">
                <a:pos x="T2" y="T3"/>
              </a:cxn>
            </a:cxnLst>
            <a:rect l="0" t="0" r="r" b="b"/>
            <a:pathLst>
              <a:path w="480" h="1770">
                <a:moveTo>
                  <a:pt x="0" y="0"/>
                </a:moveTo>
                <a:cubicBezTo>
                  <a:pt x="0" y="0"/>
                  <a:pt x="480" y="810"/>
                  <a:pt x="0" y="1770"/>
                </a:cubicBezTo>
              </a:path>
            </a:pathLst>
          </a:custGeom>
          <a:noFill/>
          <a:ln w="38100" cap="flat">
            <a:solidFill>
              <a:srgbClr val="BED7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800">
              <a:defRPr/>
            </a:pPr>
            <a:endParaRPr lang="en-IN" sz="1200" dirty="0">
              <a:solidFill>
                <a:prstClr val="black"/>
              </a:solidFill>
              <a:latin typeface="+mj-lt"/>
            </a:endParaRPr>
          </a:p>
        </p:txBody>
      </p:sp>
      <p:sp>
        <p:nvSpPr>
          <p:cNvPr id="75" name="TextBox 74">
            <a:extLst>
              <a:ext uri="{FF2B5EF4-FFF2-40B4-BE49-F238E27FC236}">
                <a16:creationId xmlns:a16="http://schemas.microsoft.com/office/drawing/2014/main" id="{1A7F3DC9-E731-4AAB-A0CB-A7481855A132}"/>
              </a:ext>
            </a:extLst>
          </p:cNvPr>
          <p:cNvSpPr txBox="1"/>
          <p:nvPr/>
        </p:nvSpPr>
        <p:spPr>
          <a:xfrm>
            <a:off x="3638527" y="984834"/>
            <a:ext cx="1486334" cy="276999"/>
          </a:xfrm>
          <a:prstGeom prst="rect">
            <a:avLst/>
          </a:prstGeom>
          <a:noFill/>
        </p:spPr>
        <p:txBody>
          <a:bodyPr wrap="square" rtlCol="0">
            <a:spAutoFit/>
          </a:bodyPr>
          <a:lstStyle/>
          <a:p>
            <a:pPr algn="ctr" defTabSz="685800">
              <a:defRPr/>
            </a:pPr>
            <a:r>
              <a:rPr lang="en-US" sz="1200" b="1" cap="all" dirty="0">
                <a:solidFill>
                  <a:schemeClr val="tx2"/>
                </a:solidFill>
                <a:latin typeface="+mj-lt"/>
              </a:rPr>
              <a:t>Network Layer</a:t>
            </a:r>
          </a:p>
        </p:txBody>
      </p:sp>
      <p:sp>
        <p:nvSpPr>
          <p:cNvPr id="80" name="TextBox 79">
            <a:extLst>
              <a:ext uri="{FF2B5EF4-FFF2-40B4-BE49-F238E27FC236}">
                <a16:creationId xmlns:a16="http://schemas.microsoft.com/office/drawing/2014/main" id="{1F6CD483-F038-4D3E-AE06-6E35DD87F9FE}"/>
              </a:ext>
            </a:extLst>
          </p:cNvPr>
          <p:cNvSpPr txBox="1"/>
          <p:nvPr/>
        </p:nvSpPr>
        <p:spPr>
          <a:xfrm>
            <a:off x="4171540" y="2253346"/>
            <a:ext cx="420308" cy="230832"/>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pPr defTabSz="685800">
              <a:defRPr/>
            </a:pPr>
            <a:r>
              <a:rPr lang="en-US" sz="900" b="1" dirty="0">
                <a:solidFill>
                  <a:schemeClr val="tx1">
                    <a:lumMod val="75000"/>
                    <a:lumOff val="25000"/>
                  </a:schemeClr>
                </a:solidFill>
                <a:latin typeface="+mj-lt"/>
              </a:rPr>
              <a:t>UTM</a:t>
            </a:r>
          </a:p>
        </p:txBody>
      </p:sp>
      <p:sp>
        <p:nvSpPr>
          <p:cNvPr id="85" name="Oval 84"/>
          <p:cNvSpPr/>
          <p:nvPr/>
        </p:nvSpPr>
        <p:spPr>
          <a:xfrm>
            <a:off x="4675560" y="2306683"/>
            <a:ext cx="108000" cy="10800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200" dirty="0">
              <a:solidFill>
                <a:prstClr val="white"/>
              </a:solidFill>
              <a:latin typeface="+mj-lt"/>
            </a:endParaRPr>
          </a:p>
        </p:txBody>
      </p:sp>
      <p:sp>
        <p:nvSpPr>
          <p:cNvPr id="62" name="Freeform 5"/>
          <p:cNvSpPr>
            <a:spLocks/>
          </p:cNvSpPr>
          <p:nvPr/>
        </p:nvSpPr>
        <p:spPr bwMode="auto">
          <a:xfrm>
            <a:off x="6303459" y="1331216"/>
            <a:ext cx="1256639" cy="2866033"/>
          </a:xfrm>
          <a:custGeom>
            <a:avLst/>
            <a:gdLst>
              <a:gd name="T0" fmla="*/ 0 w 480"/>
              <a:gd name="T1" fmla="*/ 0 h 1770"/>
              <a:gd name="T2" fmla="*/ 0 w 480"/>
              <a:gd name="T3" fmla="*/ 1770 h 1770"/>
            </a:gdLst>
            <a:ahLst/>
            <a:cxnLst>
              <a:cxn ang="0">
                <a:pos x="T0" y="T1"/>
              </a:cxn>
              <a:cxn ang="0">
                <a:pos x="T2" y="T3"/>
              </a:cxn>
            </a:cxnLst>
            <a:rect l="0" t="0" r="r" b="b"/>
            <a:pathLst>
              <a:path w="480" h="1770">
                <a:moveTo>
                  <a:pt x="0" y="0"/>
                </a:moveTo>
                <a:cubicBezTo>
                  <a:pt x="0" y="0"/>
                  <a:pt x="480" y="810"/>
                  <a:pt x="0" y="1770"/>
                </a:cubicBezTo>
              </a:path>
            </a:pathLst>
          </a:custGeom>
          <a:noFill/>
          <a:ln w="38100" cap="flat">
            <a:solidFill>
              <a:srgbClr val="BED7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800">
              <a:defRPr/>
            </a:pPr>
            <a:endParaRPr lang="en-IN" sz="1200" dirty="0">
              <a:solidFill>
                <a:prstClr val="black"/>
              </a:solidFill>
              <a:latin typeface="+mj-lt"/>
            </a:endParaRPr>
          </a:p>
        </p:txBody>
      </p:sp>
      <p:sp>
        <p:nvSpPr>
          <p:cNvPr id="107" name="TextBox 106">
            <a:extLst>
              <a:ext uri="{FF2B5EF4-FFF2-40B4-BE49-F238E27FC236}">
                <a16:creationId xmlns:a16="http://schemas.microsoft.com/office/drawing/2014/main" id="{1BC5B88A-A956-4914-B9F3-A0A16D86DD3A}"/>
              </a:ext>
            </a:extLst>
          </p:cNvPr>
          <p:cNvSpPr txBox="1"/>
          <p:nvPr/>
        </p:nvSpPr>
        <p:spPr>
          <a:xfrm>
            <a:off x="7107700" y="3374651"/>
            <a:ext cx="370614" cy="230832"/>
          </a:xfrm>
          <a:prstGeom prst="rect">
            <a:avLst/>
          </a:prstGeom>
          <a:noFill/>
        </p:spPr>
        <p:txBody>
          <a:bodyPr wrap="none" rtlCol="0">
            <a:spAutoFit/>
          </a:bodyPr>
          <a:lstStyle/>
          <a:p>
            <a:pPr defTabSz="685800">
              <a:defRPr/>
            </a:pPr>
            <a:r>
              <a:rPr lang="en-US" sz="900" b="1" dirty="0">
                <a:solidFill>
                  <a:schemeClr val="tx1">
                    <a:lumMod val="75000"/>
                    <a:lumOff val="25000"/>
                  </a:schemeClr>
                </a:solidFill>
                <a:latin typeface="+mj-lt"/>
                <a:cs typeface="Arial" panose="020B0604020202020204" pitchFamily="34" charset="0"/>
              </a:rPr>
              <a:t>PIM</a:t>
            </a:r>
          </a:p>
        </p:txBody>
      </p:sp>
      <p:sp>
        <p:nvSpPr>
          <p:cNvPr id="118" name="TextBox 117">
            <a:extLst>
              <a:ext uri="{FF2B5EF4-FFF2-40B4-BE49-F238E27FC236}">
                <a16:creationId xmlns:a16="http://schemas.microsoft.com/office/drawing/2014/main" id="{04962EBF-3749-4271-82C0-96C3262D43BF}"/>
              </a:ext>
            </a:extLst>
          </p:cNvPr>
          <p:cNvSpPr txBox="1"/>
          <p:nvPr/>
        </p:nvSpPr>
        <p:spPr>
          <a:xfrm>
            <a:off x="5712065" y="1001356"/>
            <a:ext cx="1486334" cy="276999"/>
          </a:xfrm>
          <a:prstGeom prst="rect">
            <a:avLst/>
          </a:prstGeom>
          <a:noFill/>
        </p:spPr>
        <p:txBody>
          <a:bodyPr wrap="square" rtlCol="0">
            <a:spAutoFit/>
          </a:bodyPr>
          <a:lstStyle/>
          <a:p>
            <a:pPr algn="ctr" defTabSz="685800">
              <a:defRPr/>
            </a:pPr>
            <a:r>
              <a:rPr lang="en-US" sz="1200" b="1" cap="all" dirty="0">
                <a:solidFill>
                  <a:schemeClr val="tx2"/>
                </a:solidFill>
                <a:latin typeface="+mj-lt"/>
              </a:rPr>
              <a:t>Platform Layer</a:t>
            </a:r>
          </a:p>
        </p:txBody>
      </p:sp>
      <p:sp>
        <p:nvSpPr>
          <p:cNvPr id="120" name="Arrow: Right 15">
            <a:extLst>
              <a:ext uri="{FF2B5EF4-FFF2-40B4-BE49-F238E27FC236}">
                <a16:creationId xmlns:a16="http://schemas.microsoft.com/office/drawing/2014/main" id="{1AF948B5-5708-4567-9BB0-83A1DA6AACED}"/>
              </a:ext>
            </a:extLst>
          </p:cNvPr>
          <p:cNvSpPr/>
          <p:nvPr/>
        </p:nvSpPr>
        <p:spPr>
          <a:xfrm>
            <a:off x="5347569" y="2425533"/>
            <a:ext cx="906908" cy="341198"/>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00" dirty="0">
              <a:solidFill>
                <a:prstClr val="white"/>
              </a:solidFill>
              <a:latin typeface="+mj-lt"/>
            </a:endParaRPr>
          </a:p>
        </p:txBody>
      </p:sp>
      <p:pic>
        <p:nvPicPr>
          <p:cNvPr id="59" name="Picture 6" descr="Image result for privileged access management icon png">
            <a:extLst>
              <a:ext uri="{FF2B5EF4-FFF2-40B4-BE49-F238E27FC236}">
                <a16:creationId xmlns:a16="http://schemas.microsoft.com/office/drawing/2014/main" id="{D7F44154-336A-4D44-A610-9A910AACF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8805" y="3354177"/>
            <a:ext cx="248975" cy="2284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0523705E-6BBD-4B32-B95D-101262FBD7DE}"/>
              </a:ext>
            </a:extLst>
          </p:cNvPr>
          <p:cNvPicPr>
            <a:picLocks noChangeAspect="1"/>
          </p:cNvPicPr>
          <p:nvPr/>
        </p:nvPicPr>
        <p:blipFill>
          <a:blip r:embed="rId5" cstate="print"/>
          <a:stretch>
            <a:fillRect/>
          </a:stretch>
        </p:blipFill>
        <p:spPr>
          <a:xfrm>
            <a:off x="6875488" y="2051439"/>
            <a:ext cx="335520" cy="243781"/>
          </a:xfrm>
          <a:prstGeom prst="rect">
            <a:avLst/>
          </a:prstGeom>
        </p:spPr>
      </p:pic>
      <p:sp>
        <p:nvSpPr>
          <p:cNvPr id="39" name="TextBox 38">
            <a:extLst>
              <a:ext uri="{FF2B5EF4-FFF2-40B4-BE49-F238E27FC236}">
                <a16:creationId xmlns:a16="http://schemas.microsoft.com/office/drawing/2014/main" id="{BC7FC013-12A4-4EEB-8232-6ACEC8C317A4}"/>
              </a:ext>
            </a:extLst>
          </p:cNvPr>
          <p:cNvSpPr txBox="1"/>
          <p:nvPr/>
        </p:nvSpPr>
        <p:spPr>
          <a:xfrm>
            <a:off x="7355325" y="2028971"/>
            <a:ext cx="548548" cy="230832"/>
          </a:xfrm>
          <a:prstGeom prst="rect">
            <a:avLst/>
          </a:prstGeom>
          <a:noFill/>
        </p:spPr>
        <p:txBody>
          <a:bodyPr wrap="none" rtlCol="0">
            <a:spAutoFit/>
          </a:bodyPr>
          <a:lstStyle/>
          <a:p>
            <a:pPr defTabSz="685800">
              <a:defRPr/>
            </a:pPr>
            <a:r>
              <a:rPr lang="en-US" sz="900" b="1" dirty="0">
                <a:solidFill>
                  <a:schemeClr val="tx1">
                    <a:lumMod val="75000"/>
                    <a:lumOff val="25000"/>
                  </a:schemeClr>
                </a:solidFill>
                <a:latin typeface="+mj-lt"/>
                <a:cs typeface="Arial" panose="020B0604020202020204" pitchFamily="34" charset="0"/>
              </a:rPr>
              <a:t>VA/ PT</a:t>
            </a:r>
          </a:p>
        </p:txBody>
      </p:sp>
      <p:pic>
        <p:nvPicPr>
          <p:cNvPr id="40" name="Picture 4" descr="C:\Users\akerr\Desktop\PNG\IPS-IDS.png">
            <a:extLst>
              <a:ext uri="{FF2B5EF4-FFF2-40B4-BE49-F238E27FC236}">
                <a16:creationId xmlns:a16="http://schemas.microsoft.com/office/drawing/2014/main" id="{717C4034-2CD2-48C9-BC33-68BA3C0539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2828" y="1648812"/>
            <a:ext cx="305699" cy="21187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76438631-0134-4390-AF27-20E8E369540A}"/>
              </a:ext>
            </a:extLst>
          </p:cNvPr>
          <p:cNvSpPr txBox="1"/>
          <p:nvPr/>
        </p:nvSpPr>
        <p:spPr>
          <a:xfrm>
            <a:off x="3662215" y="1639332"/>
            <a:ext cx="343364" cy="230832"/>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pPr defTabSz="685800">
              <a:defRPr/>
            </a:pPr>
            <a:r>
              <a:rPr lang="en-US" sz="900" b="1" dirty="0">
                <a:solidFill>
                  <a:schemeClr val="tx1">
                    <a:lumMod val="75000"/>
                    <a:lumOff val="25000"/>
                  </a:schemeClr>
                </a:solidFill>
                <a:latin typeface="+mj-lt"/>
              </a:rPr>
              <a:t>IPS</a:t>
            </a:r>
          </a:p>
        </p:txBody>
      </p:sp>
      <p:sp>
        <p:nvSpPr>
          <p:cNvPr id="42" name="Oval 41"/>
          <p:cNvSpPr/>
          <p:nvPr/>
        </p:nvSpPr>
        <p:spPr>
          <a:xfrm>
            <a:off x="4457208" y="1680517"/>
            <a:ext cx="108000" cy="10800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200" dirty="0">
              <a:solidFill>
                <a:prstClr val="white"/>
              </a:solidFill>
              <a:latin typeface="+mj-lt"/>
            </a:endParaRPr>
          </a:p>
        </p:txBody>
      </p:sp>
      <p:pic>
        <p:nvPicPr>
          <p:cNvPr id="43" name="Picture 42">
            <a:extLst>
              <a:ext uri="{FF2B5EF4-FFF2-40B4-BE49-F238E27FC236}">
                <a16:creationId xmlns:a16="http://schemas.microsoft.com/office/drawing/2014/main" id="{32BEA0BF-46BD-4079-8BCE-575A6CB07239}"/>
              </a:ext>
            </a:extLst>
          </p:cNvPr>
          <p:cNvPicPr>
            <a:picLocks noChangeAspect="1"/>
          </p:cNvPicPr>
          <p:nvPr/>
        </p:nvPicPr>
        <p:blipFill>
          <a:blip r:embed="rId7" cstate="print"/>
          <a:stretch>
            <a:fillRect/>
          </a:stretch>
        </p:blipFill>
        <p:spPr>
          <a:xfrm>
            <a:off x="6944428" y="2587169"/>
            <a:ext cx="373896" cy="333388"/>
          </a:xfrm>
          <a:prstGeom prst="rect">
            <a:avLst/>
          </a:prstGeom>
        </p:spPr>
      </p:pic>
      <p:sp>
        <p:nvSpPr>
          <p:cNvPr id="44" name="TextBox 43">
            <a:extLst>
              <a:ext uri="{FF2B5EF4-FFF2-40B4-BE49-F238E27FC236}">
                <a16:creationId xmlns:a16="http://schemas.microsoft.com/office/drawing/2014/main" id="{FDC9BD70-7A86-4191-8A8A-477CA5468236}"/>
              </a:ext>
            </a:extLst>
          </p:cNvPr>
          <p:cNvSpPr txBox="1"/>
          <p:nvPr/>
        </p:nvSpPr>
        <p:spPr>
          <a:xfrm>
            <a:off x="7308332" y="2540345"/>
            <a:ext cx="1273105" cy="369332"/>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pPr defTabSz="685800">
              <a:defRPr/>
            </a:pPr>
            <a:r>
              <a:rPr lang="en-US" sz="900" b="1" dirty="0">
                <a:solidFill>
                  <a:schemeClr val="tx1">
                    <a:lumMod val="75000"/>
                    <a:lumOff val="25000"/>
                  </a:schemeClr>
                </a:solidFill>
                <a:latin typeface="+mj-lt"/>
              </a:rPr>
              <a:t>Anti-virus/ Anti-Bot </a:t>
            </a:r>
          </a:p>
          <a:p>
            <a:pPr defTabSz="685800">
              <a:defRPr/>
            </a:pPr>
            <a:r>
              <a:rPr lang="en-US" sz="900" b="1" dirty="0">
                <a:solidFill>
                  <a:schemeClr val="tx1">
                    <a:lumMod val="75000"/>
                    <a:lumOff val="25000"/>
                  </a:schemeClr>
                </a:solidFill>
                <a:latin typeface="+mj-lt"/>
              </a:rPr>
              <a:t>Protection</a:t>
            </a:r>
          </a:p>
        </p:txBody>
      </p:sp>
      <p:sp>
        <p:nvSpPr>
          <p:cNvPr id="45" name="Oval 44"/>
          <p:cNvSpPr/>
          <p:nvPr/>
        </p:nvSpPr>
        <p:spPr>
          <a:xfrm>
            <a:off x="4304286" y="3939827"/>
            <a:ext cx="108000" cy="10800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200" dirty="0">
              <a:solidFill>
                <a:prstClr val="white"/>
              </a:solidFill>
              <a:latin typeface="+mj-lt"/>
            </a:endParaRPr>
          </a:p>
        </p:txBody>
      </p:sp>
      <p:sp>
        <p:nvSpPr>
          <p:cNvPr id="72" name="Oval 71"/>
          <p:cNvSpPr/>
          <p:nvPr/>
        </p:nvSpPr>
        <p:spPr>
          <a:xfrm>
            <a:off x="4656415" y="3193650"/>
            <a:ext cx="108000" cy="10800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200" dirty="0">
              <a:solidFill>
                <a:prstClr val="white"/>
              </a:solidFill>
              <a:latin typeface="+mj-lt"/>
            </a:endParaRPr>
          </a:p>
        </p:txBody>
      </p:sp>
      <p:sp>
        <p:nvSpPr>
          <p:cNvPr id="74" name="TextBox 73">
            <a:extLst>
              <a:ext uri="{FF2B5EF4-FFF2-40B4-BE49-F238E27FC236}">
                <a16:creationId xmlns:a16="http://schemas.microsoft.com/office/drawing/2014/main" id="{FDC9BD70-7A86-4191-8A8A-477CA5468236}"/>
              </a:ext>
            </a:extLst>
          </p:cNvPr>
          <p:cNvSpPr txBox="1"/>
          <p:nvPr/>
        </p:nvSpPr>
        <p:spPr>
          <a:xfrm>
            <a:off x="3717889" y="3118228"/>
            <a:ext cx="625492" cy="230832"/>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pPr defTabSz="685800">
              <a:defRPr/>
            </a:pPr>
            <a:r>
              <a:rPr lang="en-US" sz="900" b="1" dirty="0">
                <a:solidFill>
                  <a:schemeClr val="tx1">
                    <a:lumMod val="75000"/>
                    <a:lumOff val="25000"/>
                  </a:schemeClr>
                </a:solidFill>
                <a:latin typeface="+mj-lt"/>
              </a:rPr>
              <a:t>SSL-VPN</a:t>
            </a:r>
          </a:p>
        </p:txBody>
      </p:sp>
      <p:pic>
        <p:nvPicPr>
          <p:cNvPr id="8" name="Picture 2"/>
          <p:cNvPicPr>
            <a:picLocks noChangeAspect="1" noChangeArrowheads="1"/>
          </p:cNvPicPr>
          <p:nvPr/>
        </p:nvPicPr>
        <p:blipFill>
          <a:blip r:embed="rId8" cstate="print"/>
          <a:srcRect/>
          <a:stretch>
            <a:fillRect/>
          </a:stretch>
        </p:blipFill>
        <p:spPr bwMode="auto">
          <a:xfrm>
            <a:off x="4337389" y="3112469"/>
            <a:ext cx="273810" cy="270362"/>
          </a:xfrm>
          <a:prstGeom prst="rect">
            <a:avLst/>
          </a:prstGeom>
          <a:noFill/>
          <a:ln w="9525">
            <a:noFill/>
            <a:miter lim="800000"/>
            <a:headEnd/>
            <a:tailEnd/>
          </a:ln>
        </p:spPr>
      </p:pic>
      <p:sp>
        <p:nvSpPr>
          <p:cNvPr id="53" name="Oval 52"/>
          <p:cNvSpPr/>
          <p:nvPr/>
        </p:nvSpPr>
        <p:spPr>
          <a:xfrm>
            <a:off x="6718506" y="2126969"/>
            <a:ext cx="108000" cy="10800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200" dirty="0">
              <a:solidFill>
                <a:prstClr val="white"/>
              </a:solidFill>
              <a:latin typeface="+mj-lt"/>
            </a:endParaRPr>
          </a:p>
        </p:txBody>
      </p:sp>
      <p:sp>
        <p:nvSpPr>
          <p:cNvPr id="54" name="Oval 53"/>
          <p:cNvSpPr/>
          <p:nvPr/>
        </p:nvSpPr>
        <p:spPr>
          <a:xfrm>
            <a:off x="6695646" y="3373428"/>
            <a:ext cx="108000" cy="10800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200" dirty="0">
              <a:solidFill>
                <a:prstClr val="white"/>
              </a:solidFill>
              <a:latin typeface="+mj-lt"/>
            </a:endParaRPr>
          </a:p>
        </p:txBody>
      </p:sp>
      <p:pic>
        <p:nvPicPr>
          <p:cNvPr id="1026" name="Picture 2" descr="WAF – Web Application Firewall 101 - Load Balancers">
            <a:extLst>
              <a:ext uri="{FF2B5EF4-FFF2-40B4-BE49-F238E27FC236}">
                <a16:creationId xmlns:a16="http://schemas.microsoft.com/office/drawing/2014/main" id="{6D859656-438E-482A-9B0B-95241E8F8C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6449" y="3102026"/>
            <a:ext cx="316455" cy="34756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8E4C16DC-E932-4587-8E3A-873852C45B7C}"/>
              </a:ext>
            </a:extLst>
          </p:cNvPr>
          <p:cNvSpPr txBox="1"/>
          <p:nvPr/>
        </p:nvSpPr>
        <p:spPr>
          <a:xfrm>
            <a:off x="1200334" y="3196596"/>
            <a:ext cx="428322" cy="230832"/>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pPr defTabSz="685800">
              <a:defRPr/>
            </a:pPr>
            <a:r>
              <a:rPr lang="en-US" sz="900" b="1" dirty="0">
                <a:solidFill>
                  <a:schemeClr val="tx1">
                    <a:lumMod val="75000"/>
                    <a:lumOff val="25000"/>
                  </a:schemeClr>
                </a:solidFill>
                <a:latin typeface="+mj-lt"/>
              </a:rPr>
              <a:t>WAF</a:t>
            </a:r>
          </a:p>
        </p:txBody>
      </p:sp>
      <p:sp>
        <p:nvSpPr>
          <p:cNvPr id="47" name="Oval 46">
            <a:extLst>
              <a:ext uri="{FF2B5EF4-FFF2-40B4-BE49-F238E27FC236}">
                <a16:creationId xmlns:a16="http://schemas.microsoft.com/office/drawing/2014/main" id="{EA073363-8B75-4585-93D9-9B85B05B429E}"/>
              </a:ext>
            </a:extLst>
          </p:cNvPr>
          <p:cNvSpPr/>
          <p:nvPr/>
        </p:nvSpPr>
        <p:spPr>
          <a:xfrm>
            <a:off x="2093926" y="3167807"/>
            <a:ext cx="108000" cy="10800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200" dirty="0">
              <a:solidFill>
                <a:prstClr val="white"/>
              </a:solidFill>
              <a:latin typeface="+mj-lt"/>
            </a:endParaRPr>
          </a:p>
        </p:txBody>
      </p:sp>
      <p:sp>
        <p:nvSpPr>
          <p:cNvPr id="48" name="Oval 47">
            <a:extLst>
              <a:ext uri="{FF2B5EF4-FFF2-40B4-BE49-F238E27FC236}">
                <a16:creationId xmlns:a16="http://schemas.microsoft.com/office/drawing/2014/main" id="{963CE88F-0B1A-4D37-AAB5-D59DC0CD1424}"/>
              </a:ext>
            </a:extLst>
          </p:cNvPr>
          <p:cNvSpPr/>
          <p:nvPr/>
        </p:nvSpPr>
        <p:spPr>
          <a:xfrm>
            <a:off x="6798828" y="2702336"/>
            <a:ext cx="108000" cy="10800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200" dirty="0">
              <a:solidFill>
                <a:prstClr val="white"/>
              </a:solidFill>
              <a:latin typeface="+mj-lt"/>
            </a:endParaRPr>
          </a:p>
        </p:txBody>
      </p:sp>
      <p:sp>
        <p:nvSpPr>
          <p:cNvPr id="49" name="TextBox 48">
            <a:extLst>
              <a:ext uri="{FF2B5EF4-FFF2-40B4-BE49-F238E27FC236}">
                <a16:creationId xmlns:a16="http://schemas.microsoft.com/office/drawing/2014/main" id="{28B20D80-4C08-4406-9E0D-D504702391A6}"/>
              </a:ext>
            </a:extLst>
          </p:cNvPr>
          <p:cNvSpPr txBox="1"/>
          <p:nvPr/>
        </p:nvSpPr>
        <p:spPr>
          <a:xfrm>
            <a:off x="2957330" y="3763483"/>
            <a:ext cx="1034657" cy="369332"/>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algn="r" defTabSz="685800">
              <a:defRPr/>
            </a:pPr>
            <a:r>
              <a:rPr lang="en-US" sz="900" b="1" dirty="0">
                <a:solidFill>
                  <a:schemeClr val="tx1">
                    <a:lumMod val="75000"/>
                    <a:lumOff val="25000"/>
                  </a:schemeClr>
                </a:solidFill>
                <a:latin typeface="+mj-lt"/>
              </a:rPr>
              <a:t>Content Filter &amp; Proxy</a:t>
            </a:r>
          </a:p>
        </p:txBody>
      </p:sp>
      <p:sp>
        <p:nvSpPr>
          <p:cNvPr id="50" name="Arrow: Right 15">
            <a:extLst>
              <a:ext uri="{FF2B5EF4-FFF2-40B4-BE49-F238E27FC236}">
                <a16:creationId xmlns:a16="http://schemas.microsoft.com/office/drawing/2014/main" id="{99C3AE06-A92B-4E38-B99C-31B090CF35BF}"/>
              </a:ext>
            </a:extLst>
          </p:cNvPr>
          <p:cNvSpPr/>
          <p:nvPr/>
        </p:nvSpPr>
        <p:spPr>
          <a:xfrm>
            <a:off x="2745150" y="2425533"/>
            <a:ext cx="906908" cy="341198"/>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00" dirty="0">
              <a:solidFill>
                <a:prstClr val="white"/>
              </a:solidFill>
              <a:latin typeface="+mj-lt"/>
            </a:endParaRPr>
          </a:p>
        </p:txBody>
      </p:sp>
    </p:spTree>
    <p:extLst>
      <p:ext uri="{BB962C8B-B14F-4D97-AF65-F5344CB8AC3E}">
        <p14:creationId xmlns:p14="http://schemas.microsoft.com/office/powerpoint/2010/main" val="131940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C4AEC3AE-FDAC-42D1-B9AE-231FBBBE2BD3}"/>
              </a:ext>
            </a:extLst>
          </p:cNvPr>
          <p:cNvSpPr>
            <a:spLocks noGrp="1"/>
          </p:cNvSpPr>
          <p:nvPr>
            <p:ph type="title"/>
          </p:nvPr>
        </p:nvSpPr>
        <p:spPr>
          <a:xfrm>
            <a:off x="324000" y="264495"/>
            <a:ext cx="7537450" cy="369332"/>
          </a:xfrm>
        </p:spPr>
        <p:txBody>
          <a:bodyPr anchor="ctr">
            <a:normAutofit/>
          </a:bodyPr>
          <a:lstStyle/>
          <a:p>
            <a:r>
              <a:rPr lang="en-IN" dirty="0"/>
              <a:t>SIEM - SECURITY EVENT MONITORING &amp; INCIDENT RESPONSE</a:t>
            </a:r>
            <a:endParaRPr lang="en-IN" dirty="0">
              <a:latin typeface="+mj-lt"/>
            </a:endParaRPr>
          </a:p>
        </p:txBody>
      </p:sp>
      <p:sp>
        <p:nvSpPr>
          <p:cNvPr id="6" name="Rectangle: Rounded Corners 5">
            <a:extLst>
              <a:ext uri="{FF2B5EF4-FFF2-40B4-BE49-F238E27FC236}">
                <a16:creationId xmlns:a16="http://schemas.microsoft.com/office/drawing/2014/main" id="{5882FA0C-6A43-4260-8754-A93FCB71F04B}"/>
              </a:ext>
            </a:extLst>
          </p:cNvPr>
          <p:cNvSpPr/>
          <p:nvPr/>
        </p:nvSpPr>
        <p:spPr>
          <a:xfrm>
            <a:off x="4656995" y="1409473"/>
            <a:ext cx="3318611" cy="6011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defTabSz="914378">
              <a:defRPr/>
            </a:pPr>
            <a:r>
              <a:rPr lang="en-IN" sz="1100" b="1" kern="0" dirty="0">
                <a:solidFill>
                  <a:prstClr val="black"/>
                </a:solidFill>
                <a:latin typeface="+mj-lt"/>
                <a:sym typeface="Arial"/>
              </a:rPr>
              <a:t>S</a:t>
            </a:r>
            <a:r>
              <a:rPr lang="en-IN" sz="1100" kern="0" dirty="0">
                <a:solidFill>
                  <a:prstClr val="black"/>
                </a:solidFill>
                <a:latin typeface="+mj-lt"/>
                <a:sym typeface="Arial"/>
              </a:rPr>
              <a:t>ecurity</a:t>
            </a:r>
          </a:p>
          <a:p>
            <a:pPr defTabSz="914378">
              <a:defRPr/>
            </a:pPr>
            <a:r>
              <a:rPr lang="en-IN" sz="1100" b="1" kern="0" dirty="0">
                <a:solidFill>
                  <a:prstClr val="black"/>
                </a:solidFill>
                <a:latin typeface="+mj-lt"/>
                <a:sym typeface="Arial"/>
              </a:rPr>
              <a:t>O</a:t>
            </a:r>
            <a:r>
              <a:rPr lang="en-IN" sz="1100" kern="0" dirty="0">
                <a:solidFill>
                  <a:prstClr val="black"/>
                </a:solidFill>
                <a:latin typeface="+mj-lt"/>
                <a:sym typeface="Arial"/>
              </a:rPr>
              <a:t>perations</a:t>
            </a:r>
          </a:p>
          <a:p>
            <a:pPr defTabSz="914378">
              <a:defRPr/>
            </a:pPr>
            <a:r>
              <a:rPr lang="en-IN" sz="1100" b="1" kern="0" dirty="0">
                <a:solidFill>
                  <a:prstClr val="black"/>
                </a:solidFill>
                <a:latin typeface="+mj-lt"/>
                <a:sym typeface="Arial"/>
              </a:rPr>
              <a:t>C</a:t>
            </a:r>
            <a:r>
              <a:rPr lang="en-IN" sz="1100" kern="0" dirty="0">
                <a:solidFill>
                  <a:prstClr val="black"/>
                </a:solidFill>
                <a:latin typeface="+mj-lt"/>
                <a:sym typeface="Arial"/>
              </a:rPr>
              <a:t>enter</a:t>
            </a:r>
          </a:p>
        </p:txBody>
      </p:sp>
      <p:sp>
        <p:nvSpPr>
          <p:cNvPr id="7" name="Rectangle: Rounded Corners 6">
            <a:extLst>
              <a:ext uri="{FF2B5EF4-FFF2-40B4-BE49-F238E27FC236}">
                <a16:creationId xmlns:a16="http://schemas.microsoft.com/office/drawing/2014/main" id="{B1AE0281-A955-40DE-96F4-40362D94C927}"/>
              </a:ext>
            </a:extLst>
          </p:cNvPr>
          <p:cNvSpPr/>
          <p:nvPr/>
        </p:nvSpPr>
        <p:spPr>
          <a:xfrm>
            <a:off x="4653710" y="4048745"/>
            <a:ext cx="3321896" cy="666447"/>
          </a:xfrm>
          <a:prstGeom prst="roundRect">
            <a:avLst/>
          </a:prstGeom>
          <a:ln>
            <a:solidFill>
              <a:srgbClr val="95B3D7"/>
            </a:solidFill>
          </a:ln>
        </p:spPr>
        <p:style>
          <a:lnRef idx="2">
            <a:schemeClr val="dk1"/>
          </a:lnRef>
          <a:fillRef idx="1">
            <a:schemeClr val="lt1"/>
          </a:fillRef>
          <a:effectRef idx="0">
            <a:schemeClr val="dk1"/>
          </a:effectRef>
          <a:fontRef idx="minor">
            <a:schemeClr val="dk1"/>
          </a:fontRef>
        </p:style>
        <p:txBody>
          <a:bodyPr rtlCol="0" anchor="ctr"/>
          <a:lstStyle/>
          <a:p>
            <a:pPr algn="ctr" defTabSz="914378">
              <a:defRPr/>
            </a:pPr>
            <a:endParaRPr lang="en-IN" sz="1050" kern="0" dirty="0">
              <a:solidFill>
                <a:prstClr val="black"/>
              </a:solidFill>
              <a:latin typeface="+mj-lt"/>
              <a:sym typeface="Arial"/>
            </a:endParaRPr>
          </a:p>
        </p:txBody>
      </p:sp>
      <p:sp>
        <p:nvSpPr>
          <p:cNvPr id="10" name="TextBox 9">
            <a:extLst>
              <a:ext uri="{FF2B5EF4-FFF2-40B4-BE49-F238E27FC236}">
                <a16:creationId xmlns:a16="http://schemas.microsoft.com/office/drawing/2014/main" id="{D7B9E64B-81FC-41EE-84E8-4AE9E2A1E92F}"/>
              </a:ext>
            </a:extLst>
          </p:cNvPr>
          <p:cNvSpPr txBox="1"/>
          <p:nvPr/>
        </p:nvSpPr>
        <p:spPr>
          <a:xfrm>
            <a:off x="4776442" y="4474978"/>
            <a:ext cx="3090779" cy="246221"/>
          </a:xfrm>
          <a:prstGeom prst="rect">
            <a:avLst/>
          </a:prstGeom>
          <a:noFill/>
        </p:spPr>
        <p:txBody>
          <a:bodyPr wrap="square" rtlCol="0">
            <a:spAutoFit/>
          </a:bodyPr>
          <a:lstStyle/>
          <a:p>
            <a:pPr algn="ctr" defTabSz="914378">
              <a:defRPr/>
            </a:pPr>
            <a:r>
              <a:rPr lang="en-IN" sz="1000" kern="0" dirty="0">
                <a:solidFill>
                  <a:srgbClr val="000000"/>
                </a:solidFill>
                <a:latin typeface="+mj-lt"/>
                <a:cs typeface="Arial"/>
                <a:sym typeface="Arial"/>
              </a:rPr>
              <a:t>Data sources supported across IT infra ecosystem</a:t>
            </a:r>
          </a:p>
        </p:txBody>
      </p:sp>
      <p:sp>
        <p:nvSpPr>
          <p:cNvPr id="11" name="Arrow: Left-Right 10">
            <a:extLst>
              <a:ext uri="{FF2B5EF4-FFF2-40B4-BE49-F238E27FC236}">
                <a16:creationId xmlns:a16="http://schemas.microsoft.com/office/drawing/2014/main" id="{188AA9A4-6DC9-4A62-A43C-ABA413C2C4F0}"/>
              </a:ext>
            </a:extLst>
          </p:cNvPr>
          <p:cNvSpPr/>
          <p:nvPr/>
        </p:nvSpPr>
        <p:spPr>
          <a:xfrm>
            <a:off x="4651898" y="2680591"/>
            <a:ext cx="3318610" cy="651878"/>
          </a:xfrm>
          <a:prstGeom prst="leftRightArrow">
            <a:avLst>
              <a:gd name="adj1" fmla="val 69753"/>
              <a:gd name="adj2" fmla="val 27560"/>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378">
              <a:defRPr/>
            </a:pPr>
            <a:r>
              <a:rPr lang="en-US" sz="800" kern="0" dirty="0">
                <a:solidFill>
                  <a:prstClr val="black"/>
                </a:solidFill>
                <a:latin typeface="+mj-lt"/>
                <a:sym typeface="Arial"/>
              </a:rPr>
              <a:t>Cloud </a:t>
            </a:r>
            <a:r>
              <a:rPr lang="en-US" sz="800" kern="0" dirty="0" err="1">
                <a:solidFill>
                  <a:prstClr val="black"/>
                </a:solidFill>
                <a:latin typeface="+mj-lt"/>
                <a:sym typeface="Arial"/>
              </a:rPr>
              <a:t>Infinit</a:t>
            </a:r>
            <a:r>
              <a:rPr lang="en-US" sz="800" kern="0" dirty="0">
                <a:solidFill>
                  <a:prstClr val="black"/>
                </a:solidFill>
                <a:latin typeface="+mj-lt"/>
                <a:sym typeface="Arial"/>
              </a:rPr>
              <a:t>, Private, Public Cloud &amp; AWS tenant Management networks hosting connector VMs for event collection </a:t>
            </a:r>
            <a:endParaRPr lang="en-IN" sz="800" kern="0" dirty="0">
              <a:solidFill>
                <a:prstClr val="black"/>
              </a:solidFill>
              <a:latin typeface="+mj-lt"/>
              <a:sym typeface="Arial"/>
            </a:endParaRPr>
          </a:p>
        </p:txBody>
      </p:sp>
      <p:sp>
        <p:nvSpPr>
          <p:cNvPr id="12" name="Rectangle: Rounded Corners 11">
            <a:extLst>
              <a:ext uri="{FF2B5EF4-FFF2-40B4-BE49-F238E27FC236}">
                <a16:creationId xmlns:a16="http://schemas.microsoft.com/office/drawing/2014/main" id="{32CFCCEA-5664-442F-9D1F-FB836675E17F}"/>
              </a:ext>
            </a:extLst>
          </p:cNvPr>
          <p:cNvSpPr/>
          <p:nvPr/>
        </p:nvSpPr>
        <p:spPr>
          <a:xfrm>
            <a:off x="4656995" y="2079040"/>
            <a:ext cx="3318611" cy="4212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8">
              <a:defRPr/>
            </a:pPr>
            <a:r>
              <a:rPr lang="en-IN" sz="1050" kern="0" dirty="0">
                <a:solidFill>
                  <a:prstClr val="black"/>
                </a:solidFill>
                <a:latin typeface="+mj-lt"/>
                <a:sym typeface="Arial"/>
              </a:rPr>
              <a:t>Centralized Security Manager</a:t>
            </a:r>
          </a:p>
          <a:p>
            <a:pPr algn="ctr" defTabSz="914378">
              <a:defRPr/>
            </a:pPr>
            <a:r>
              <a:rPr lang="en-IN" sz="1050" kern="0" dirty="0">
                <a:solidFill>
                  <a:prstClr val="black"/>
                </a:solidFill>
                <a:latin typeface="+mj-lt"/>
                <a:sym typeface="Arial"/>
              </a:rPr>
              <a:t>(Multi-tenant, SOC Managed)</a:t>
            </a:r>
          </a:p>
        </p:txBody>
      </p:sp>
      <p:sp>
        <p:nvSpPr>
          <p:cNvPr id="13" name="Arrow: Up 12">
            <a:extLst>
              <a:ext uri="{FF2B5EF4-FFF2-40B4-BE49-F238E27FC236}">
                <a16:creationId xmlns:a16="http://schemas.microsoft.com/office/drawing/2014/main" id="{2741AD6C-84FA-4CD5-9BD2-74938810E679}"/>
              </a:ext>
            </a:extLst>
          </p:cNvPr>
          <p:cNvSpPr/>
          <p:nvPr/>
        </p:nvSpPr>
        <p:spPr>
          <a:xfrm>
            <a:off x="7342759" y="2505382"/>
            <a:ext cx="198775" cy="252039"/>
          </a:xfrm>
          <a:prstGeom prst="upArrow">
            <a:avLst/>
          </a:prstGeom>
          <a:solidFill>
            <a:schemeClr val="accent1">
              <a:lumMod val="60000"/>
              <a:lumOff val="40000"/>
            </a:schemeClr>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defTabSz="914378">
              <a:defRPr/>
            </a:pPr>
            <a:endParaRPr lang="en-IN" sz="1050" kern="0" dirty="0">
              <a:solidFill>
                <a:prstClr val="white"/>
              </a:solidFill>
              <a:latin typeface="+mj-lt"/>
              <a:sym typeface="Arial"/>
            </a:endParaRPr>
          </a:p>
        </p:txBody>
      </p:sp>
      <p:pic>
        <p:nvPicPr>
          <p:cNvPr id="14" name="Picture 18" descr="Image result for security operation center icon">
            <a:extLst>
              <a:ext uri="{FF2B5EF4-FFF2-40B4-BE49-F238E27FC236}">
                <a16:creationId xmlns:a16="http://schemas.microsoft.com/office/drawing/2014/main" id="{B9A4874B-D5D8-41EB-8E97-680832477E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0876" y="1471626"/>
            <a:ext cx="469627" cy="3917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Image result for security operation center icon">
            <a:extLst>
              <a:ext uri="{FF2B5EF4-FFF2-40B4-BE49-F238E27FC236}">
                <a16:creationId xmlns:a16="http://schemas.microsoft.com/office/drawing/2014/main" id="{7361F6E1-9B34-417D-B8AD-761DA13549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4457" y="1466721"/>
            <a:ext cx="469627" cy="391702"/>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Up 15">
            <a:extLst>
              <a:ext uri="{FF2B5EF4-FFF2-40B4-BE49-F238E27FC236}">
                <a16:creationId xmlns:a16="http://schemas.microsoft.com/office/drawing/2014/main" id="{0126459E-175A-446F-A371-D3F171D6D469}"/>
              </a:ext>
            </a:extLst>
          </p:cNvPr>
          <p:cNvSpPr/>
          <p:nvPr/>
        </p:nvSpPr>
        <p:spPr>
          <a:xfrm>
            <a:off x="5071490" y="2508464"/>
            <a:ext cx="198775" cy="252039"/>
          </a:xfrm>
          <a:prstGeom prst="upArrow">
            <a:avLst/>
          </a:prstGeom>
          <a:solidFill>
            <a:schemeClr val="accent1">
              <a:lumMod val="60000"/>
              <a:lumOff val="40000"/>
            </a:schemeClr>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defTabSz="914378">
              <a:defRPr/>
            </a:pPr>
            <a:endParaRPr lang="en-IN" sz="1050" kern="0" dirty="0">
              <a:solidFill>
                <a:prstClr val="white"/>
              </a:solidFill>
              <a:latin typeface="+mj-lt"/>
              <a:sym typeface="Arial"/>
            </a:endParaRPr>
          </a:p>
        </p:txBody>
      </p:sp>
      <p:sp>
        <p:nvSpPr>
          <p:cNvPr id="17" name="TextBox 16">
            <a:extLst>
              <a:ext uri="{FF2B5EF4-FFF2-40B4-BE49-F238E27FC236}">
                <a16:creationId xmlns:a16="http://schemas.microsoft.com/office/drawing/2014/main" id="{E6970BF6-C380-4CFE-B062-C38D1C88CE37}"/>
              </a:ext>
            </a:extLst>
          </p:cNvPr>
          <p:cNvSpPr txBox="1"/>
          <p:nvPr/>
        </p:nvSpPr>
        <p:spPr>
          <a:xfrm>
            <a:off x="8080857" y="2105864"/>
            <a:ext cx="1119582" cy="507831"/>
          </a:xfrm>
          <a:prstGeom prst="rect">
            <a:avLst/>
          </a:prstGeom>
          <a:noFill/>
        </p:spPr>
        <p:txBody>
          <a:bodyPr wrap="square" rtlCol="0">
            <a:spAutoFit/>
          </a:bodyPr>
          <a:lstStyle/>
          <a:p>
            <a:pPr defTabSz="914378">
              <a:defRPr/>
            </a:pPr>
            <a:r>
              <a:rPr lang="en-IN" sz="900" kern="0" dirty="0">
                <a:solidFill>
                  <a:srgbClr val="000000"/>
                </a:solidFill>
                <a:latin typeface="+mj-lt"/>
                <a:cs typeface="Arial"/>
                <a:sym typeface="Arial"/>
              </a:rPr>
              <a:t>Event</a:t>
            </a:r>
          </a:p>
          <a:p>
            <a:pPr defTabSz="914378">
              <a:defRPr/>
            </a:pPr>
            <a:r>
              <a:rPr lang="en-IN" sz="900" kern="0" dirty="0">
                <a:solidFill>
                  <a:srgbClr val="000000"/>
                </a:solidFill>
                <a:latin typeface="+mj-lt"/>
                <a:cs typeface="Arial"/>
                <a:sym typeface="Arial"/>
              </a:rPr>
              <a:t>Correlation </a:t>
            </a:r>
          </a:p>
          <a:p>
            <a:pPr defTabSz="914378">
              <a:defRPr/>
            </a:pPr>
            <a:r>
              <a:rPr lang="en-IN" sz="900" kern="0" dirty="0">
                <a:solidFill>
                  <a:srgbClr val="000000"/>
                </a:solidFill>
                <a:latin typeface="+mj-lt"/>
                <a:cs typeface="Arial"/>
                <a:sym typeface="Arial"/>
              </a:rPr>
              <a:t>&amp; Analytics</a:t>
            </a:r>
          </a:p>
        </p:txBody>
      </p:sp>
      <p:sp>
        <p:nvSpPr>
          <p:cNvPr id="18" name="TextBox 17">
            <a:extLst>
              <a:ext uri="{FF2B5EF4-FFF2-40B4-BE49-F238E27FC236}">
                <a16:creationId xmlns:a16="http://schemas.microsoft.com/office/drawing/2014/main" id="{3804CF39-22AC-4BB4-A8D6-48DF73F89927}"/>
              </a:ext>
            </a:extLst>
          </p:cNvPr>
          <p:cNvSpPr txBox="1"/>
          <p:nvPr/>
        </p:nvSpPr>
        <p:spPr>
          <a:xfrm>
            <a:off x="8080857" y="1370250"/>
            <a:ext cx="1133747" cy="507831"/>
          </a:xfrm>
          <a:prstGeom prst="rect">
            <a:avLst/>
          </a:prstGeom>
          <a:noFill/>
        </p:spPr>
        <p:txBody>
          <a:bodyPr wrap="square" rtlCol="0">
            <a:spAutoFit/>
          </a:bodyPr>
          <a:lstStyle/>
          <a:p>
            <a:pPr defTabSz="914378">
              <a:defRPr/>
            </a:pPr>
            <a:r>
              <a:rPr lang="en-IN" sz="900" kern="0" dirty="0">
                <a:solidFill>
                  <a:srgbClr val="000000"/>
                </a:solidFill>
                <a:latin typeface="+mj-lt"/>
                <a:cs typeface="Arial"/>
                <a:sym typeface="Arial"/>
              </a:rPr>
              <a:t>Incident</a:t>
            </a:r>
          </a:p>
          <a:p>
            <a:pPr defTabSz="914378">
              <a:defRPr/>
            </a:pPr>
            <a:r>
              <a:rPr lang="en-IN" sz="900" kern="0" dirty="0">
                <a:solidFill>
                  <a:srgbClr val="000000"/>
                </a:solidFill>
                <a:latin typeface="+mj-lt"/>
                <a:cs typeface="Arial"/>
                <a:sym typeface="Arial"/>
              </a:rPr>
              <a:t>Monitoring</a:t>
            </a:r>
          </a:p>
          <a:p>
            <a:pPr defTabSz="914378">
              <a:defRPr/>
            </a:pPr>
            <a:r>
              <a:rPr lang="en-IN" sz="900" kern="0" dirty="0">
                <a:solidFill>
                  <a:srgbClr val="000000"/>
                </a:solidFill>
                <a:latin typeface="+mj-lt"/>
                <a:cs typeface="Arial"/>
                <a:sym typeface="Arial"/>
              </a:rPr>
              <a:t>&amp; Response</a:t>
            </a:r>
          </a:p>
        </p:txBody>
      </p:sp>
      <p:cxnSp>
        <p:nvCxnSpPr>
          <p:cNvPr id="19" name="Straight Arrow Connector 18">
            <a:extLst>
              <a:ext uri="{FF2B5EF4-FFF2-40B4-BE49-F238E27FC236}">
                <a16:creationId xmlns:a16="http://schemas.microsoft.com/office/drawing/2014/main" id="{5FA3364E-34D8-4B99-A5F0-25769201A079}"/>
              </a:ext>
            </a:extLst>
          </p:cNvPr>
          <p:cNvCxnSpPr>
            <a:cxnSpLocks/>
          </p:cNvCxnSpPr>
          <p:nvPr/>
        </p:nvCxnSpPr>
        <p:spPr>
          <a:xfrm flipV="1">
            <a:off x="8395197" y="2680591"/>
            <a:ext cx="0" cy="64992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E6C5E19-A6DD-4344-869B-331B715278EA}"/>
              </a:ext>
            </a:extLst>
          </p:cNvPr>
          <p:cNvCxnSpPr>
            <a:cxnSpLocks/>
          </p:cNvCxnSpPr>
          <p:nvPr/>
        </p:nvCxnSpPr>
        <p:spPr>
          <a:xfrm flipV="1">
            <a:off x="8397771" y="1847416"/>
            <a:ext cx="0" cy="29284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5AB72E0-1074-47D1-935B-F2F316AF4121}"/>
              </a:ext>
            </a:extLst>
          </p:cNvPr>
          <p:cNvSpPr txBox="1"/>
          <p:nvPr/>
        </p:nvSpPr>
        <p:spPr>
          <a:xfrm>
            <a:off x="8078327" y="3434771"/>
            <a:ext cx="1122111" cy="507831"/>
          </a:xfrm>
          <a:prstGeom prst="rect">
            <a:avLst/>
          </a:prstGeom>
          <a:noFill/>
        </p:spPr>
        <p:txBody>
          <a:bodyPr wrap="square" rtlCol="0">
            <a:spAutoFit/>
          </a:bodyPr>
          <a:lstStyle/>
          <a:p>
            <a:pPr defTabSz="914378">
              <a:defRPr/>
            </a:pPr>
            <a:r>
              <a:rPr lang="en-IN" sz="900" kern="0" dirty="0">
                <a:solidFill>
                  <a:srgbClr val="000000"/>
                </a:solidFill>
                <a:latin typeface="+mj-lt"/>
                <a:cs typeface="Arial"/>
                <a:sym typeface="Arial"/>
              </a:rPr>
              <a:t>Event</a:t>
            </a:r>
          </a:p>
          <a:p>
            <a:pPr defTabSz="914378">
              <a:defRPr/>
            </a:pPr>
            <a:r>
              <a:rPr lang="en-IN" sz="900" kern="0" dirty="0">
                <a:solidFill>
                  <a:srgbClr val="000000"/>
                </a:solidFill>
                <a:latin typeface="+mj-lt"/>
                <a:cs typeface="Arial"/>
                <a:sym typeface="Arial"/>
              </a:rPr>
              <a:t>Collection </a:t>
            </a:r>
          </a:p>
          <a:p>
            <a:pPr defTabSz="914378">
              <a:defRPr/>
            </a:pPr>
            <a:r>
              <a:rPr lang="en-IN" sz="900" kern="0" dirty="0">
                <a:solidFill>
                  <a:srgbClr val="000000"/>
                </a:solidFill>
                <a:latin typeface="+mj-lt"/>
                <a:cs typeface="Arial"/>
                <a:sym typeface="Arial"/>
              </a:rPr>
              <a:t>&amp; Parsing</a:t>
            </a:r>
          </a:p>
        </p:txBody>
      </p:sp>
      <p:sp>
        <p:nvSpPr>
          <p:cNvPr id="2" name="TextBox 1">
            <a:extLst>
              <a:ext uri="{FF2B5EF4-FFF2-40B4-BE49-F238E27FC236}">
                <a16:creationId xmlns:a16="http://schemas.microsoft.com/office/drawing/2014/main" id="{BF2B0633-F549-4247-B133-B98C6252511D}"/>
              </a:ext>
            </a:extLst>
          </p:cNvPr>
          <p:cNvSpPr txBox="1"/>
          <p:nvPr/>
        </p:nvSpPr>
        <p:spPr>
          <a:xfrm>
            <a:off x="4955829" y="930275"/>
            <a:ext cx="3019777" cy="307777"/>
          </a:xfrm>
          <a:prstGeom prst="rect">
            <a:avLst/>
          </a:prstGeom>
          <a:noFill/>
        </p:spPr>
        <p:txBody>
          <a:bodyPr wrap="square" rtlCol="0">
            <a:spAutoFit/>
          </a:bodyPr>
          <a:lstStyle/>
          <a:p>
            <a:r>
              <a:rPr lang="en-IN" sz="1400" b="1" cap="all" dirty="0">
                <a:solidFill>
                  <a:schemeClr val="accent1"/>
                </a:solidFill>
                <a:latin typeface="+mj-lt"/>
              </a:rPr>
              <a:t>Service Design</a:t>
            </a:r>
          </a:p>
        </p:txBody>
      </p:sp>
      <p:pic>
        <p:nvPicPr>
          <p:cNvPr id="32" name="Picture 31" descr="Shape&#10;&#10;Description automatically generated with low confidence">
            <a:extLst>
              <a:ext uri="{FF2B5EF4-FFF2-40B4-BE49-F238E27FC236}">
                <a16:creationId xmlns:a16="http://schemas.microsoft.com/office/drawing/2014/main" id="{950DCB63-4535-4E5C-808E-4DBC67E304AA}"/>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950" y="897813"/>
            <a:ext cx="360000" cy="360000"/>
          </a:xfrm>
          <a:prstGeom prst="rect">
            <a:avLst/>
          </a:prstGeom>
        </p:spPr>
      </p:pic>
      <p:sp>
        <p:nvSpPr>
          <p:cNvPr id="33" name="TextBox 32">
            <a:extLst>
              <a:ext uri="{FF2B5EF4-FFF2-40B4-BE49-F238E27FC236}">
                <a16:creationId xmlns:a16="http://schemas.microsoft.com/office/drawing/2014/main" id="{966A988E-E441-4345-944C-D9D782111972}"/>
              </a:ext>
            </a:extLst>
          </p:cNvPr>
          <p:cNvSpPr txBox="1"/>
          <p:nvPr/>
        </p:nvSpPr>
        <p:spPr>
          <a:xfrm>
            <a:off x="594950" y="950036"/>
            <a:ext cx="3323708" cy="307777"/>
          </a:xfrm>
          <a:prstGeom prst="rect">
            <a:avLst/>
          </a:prstGeom>
          <a:noFill/>
        </p:spPr>
        <p:txBody>
          <a:bodyPr wrap="square" rtlCol="0">
            <a:spAutoFit/>
          </a:bodyPr>
          <a:lstStyle/>
          <a:p>
            <a:pPr marL="0" indent="0">
              <a:buNone/>
            </a:pPr>
            <a:r>
              <a:rPr lang="en-IN" sz="1400" b="1" cap="all" dirty="0">
                <a:solidFill>
                  <a:schemeClr val="accent1"/>
                </a:solidFill>
                <a:latin typeface="+mj-lt"/>
              </a:rPr>
              <a:t>Service Features</a:t>
            </a:r>
          </a:p>
        </p:txBody>
      </p:sp>
      <p:sp>
        <p:nvSpPr>
          <p:cNvPr id="34" name="TextBox 33">
            <a:extLst>
              <a:ext uri="{FF2B5EF4-FFF2-40B4-BE49-F238E27FC236}">
                <a16:creationId xmlns:a16="http://schemas.microsoft.com/office/drawing/2014/main" id="{C28E5352-D87A-4C52-859E-305C2623E7DB}"/>
              </a:ext>
            </a:extLst>
          </p:cNvPr>
          <p:cNvSpPr txBox="1"/>
          <p:nvPr/>
        </p:nvSpPr>
        <p:spPr>
          <a:xfrm>
            <a:off x="209552" y="1263423"/>
            <a:ext cx="4100767" cy="3102837"/>
          </a:xfrm>
          <a:prstGeom prst="rect">
            <a:avLst/>
          </a:prstGeom>
          <a:noFill/>
        </p:spPr>
        <p:txBody>
          <a:bodyPr wrap="square" rtlCol="0">
            <a:spAutoFit/>
          </a:bodyPr>
          <a:lstStyle/>
          <a:p>
            <a:pPr marL="182563" indent="-182563">
              <a:lnSpc>
                <a:spcPts val="1600"/>
              </a:lnSpc>
              <a:spcAft>
                <a:spcPts val="1200"/>
              </a:spcAft>
              <a:buFont typeface="Arial" panose="020B0604020202020204" pitchFamily="34" charset="0"/>
              <a:buChar char="•"/>
            </a:pPr>
            <a:r>
              <a:rPr lang="en-US" sz="1200" dirty="0">
                <a:latin typeface="+mj-lt"/>
              </a:rPr>
              <a:t>Security Event collection and monitoring</a:t>
            </a:r>
          </a:p>
          <a:p>
            <a:pPr marL="182563" indent="-182563">
              <a:lnSpc>
                <a:spcPts val="1600"/>
              </a:lnSpc>
              <a:spcAft>
                <a:spcPts val="1200"/>
              </a:spcAft>
              <a:buFont typeface="Arial" panose="020B0604020202020204" pitchFamily="34" charset="0"/>
              <a:buChar char="•"/>
            </a:pPr>
            <a:r>
              <a:rPr lang="en-US" sz="1200" dirty="0">
                <a:latin typeface="+mj-lt"/>
              </a:rPr>
              <a:t>Export events from agentless and agent-based environments</a:t>
            </a:r>
          </a:p>
          <a:p>
            <a:pPr marL="182563" indent="-182563">
              <a:lnSpc>
                <a:spcPts val="1600"/>
              </a:lnSpc>
              <a:spcAft>
                <a:spcPts val="1200"/>
              </a:spcAft>
              <a:buFont typeface="Arial" panose="020B0604020202020204" pitchFamily="34" charset="0"/>
              <a:buChar char="•"/>
            </a:pPr>
            <a:r>
              <a:rPr lang="en-US" sz="1200" dirty="0">
                <a:latin typeface="+mj-lt"/>
              </a:rPr>
              <a:t>Supports event collection and parsing for 200+ data sources</a:t>
            </a:r>
          </a:p>
          <a:p>
            <a:pPr marL="182563" indent="-182563">
              <a:lnSpc>
                <a:spcPts val="1600"/>
              </a:lnSpc>
              <a:spcAft>
                <a:spcPts val="1200"/>
              </a:spcAft>
              <a:buFont typeface="Arial" panose="020B0604020202020204" pitchFamily="34" charset="0"/>
              <a:buChar char="•"/>
            </a:pPr>
            <a:r>
              <a:rPr lang="en-US" sz="1200" dirty="0">
                <a:latin typeface="+mj-lt"/>
              </a:rPr>
              <a:t>SLA-driven Event Monitoring and Incident response based on criticality</a:t>
            </a:r>
          </a:p>
          <a:p>
            <a:pPr marL="182563" indent="-182563">
              <a:lnSpc>
                <a:spcPts val="1600"/>
              </a:lnSpc>
              <a:spcAft>
                <a:spcPts val="1200"/>
              </a:spcAft>
              <a:buFont typeface="Arial" panose="020B0604020202020204" pitchFamily="34" charset="0"/>
              <a:buChar char="•"/>
            </a:pPr>
            <a:r>
              <a:rPr lang="en-US" sz="1200" dirty="0">
                <a:latin typeface="+mj-lt"/>
              </a:rPr>
              <a:t>Self-service, online reports and executive, compliance dashboards</a:t>
            </a:r>
          </a:p>
          <a:p>
            <a:pPr marL="182563" indent="-182563">
              <a:lnSpc>
                <a:spcPts val="1600"/>
              </a:lnSpc>
              <a:spcAft>
                <a:spcPts val="1200"/>
              </a:spcAft>
              <a:buFont typeface="Arial" panose="020B0604020202020204" pitchFamily="34" charset="0"/>
              <a:buChar char="•"/>
            </a:pPr>
            <a:r>
              <a:rPr lang="en-US" sz="1200" dirty="0">
                <a:latin typeface="+mj-lt"/>
              </a:rPr>
              <a:t>Extension to support Managed Tenants of CloudInfinit, Private, Public and Collocation services</a:t>
            </a:r>
            <a:endParaRPr lang="en-IN" sz="1200" dirty="0">
              <a:latin typeface="+mj-lt"/>
            </a:endParaRPr>
          </a:p>
        </p:txBody>
      </p:sp>
      <p:cxnSp>
        <p:nvCxnSpPr>
          <p:cNvPr id="37" name="Straight Connector 36">
            <a:extLst>
              <a:ext uri="{FF2B5EF4-FFF2-40B4-BE49-F238E27FC236}">
                <a16:creationId xmlns:a16="http://schemas.microsoft.com/office/drawing/2014/main" id="{AF351FEB-4168-4B81-92EB-D8651C63C990}"/>
              </a:ext>
            </a:extLst>
          </p:cNvPr>
          <p:cNvCxnSpPr/>
          <p:nvPr/>
        </p:nvCxnSpPr>
        <p:spPr>
          <a:xfrm>
            <a:off x="4392613" y="987425"/>
            <a:ext cx="0" cy="3744913"/>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466E1E04-4BE9-4399-A0B4-EDC3E24C4E72}"/>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4572000" y="904163"/>
            <a:ext cx="360000" cy="360000"/>
          </a:xfrm>
          <a:prstGeom prst="rect">
            <a:avLst/>
          </a:prstGeom>
        </p:spPr>
      </p:pic>
      <p:sp>
        <p:nvSpPr>
          <p:cNvPr id="30" name="TextBox 29">
            <a:extLst>
              <a:ext uri="{FF2B5EF4-FFF2-40B4-BE49-F238E27FC236}">
                <a16:creationId xmlns:a16="http://schemas.microsoft.com/office/drawing/2014/main" id="{8EAAAEA4-3D47-4FCE-A3DE-75FC1196C55A}"/>
              </a:ext>
            </a:extLst>
          </p:cNvPr>
          <p:cNvSpPr txBox="1"/>
          <p:nvPr/>
        </p:nvSpPr>
        <p:spPr>
          <a:xfrm>
            <a:off x="8078327" y="4217884"/>
            <a:ext cx="1122111" cy="369332"/>
          </a:xfrm>
          <a:prstGeom prst="rect">
            <a:avLst/>
          </a:prstGeom>
          <a:noFill/>
        </p:spPr>
        <p:txBody>
          <a:bodyPr wrap="square" rtlCol="0">
            <a:spAutoFit/>
          </a:bodyPr>
          <a:lstStyle/>
          <a:p>
            <a:pPr defTabSz="914378">
              <a:defRPr/>
            </a:pPr>
            <a:r>
              <a:rPr lang="en-IN" sz="900" kern="0" dirty="0">
                <a:solidFill>
                  <a:srgbClr val="000000"/>
                </a:solidFill>
                <a:latin typeface="+mj-lt"/>
                <a:cs typeface="Arial"/>
                <a:sym typeface="Arial"/>
              </a:rPr>
              <a:t>Data</a:t>
            </a:r>
          </a:p>
          <a:p>
            <a:pPr defTabSz="914378">
              <a:defRPr/>
            </a:pPr>
            <a:r>
              <a:rPr lang="en-IN" sz="900" kern="0" dirty="0">
                <a:solidFill>
                  <a:srgbClr val="000000"/>
                </a:solidFill>
                <a:latin typeface="+mj-lt"/>
                <a:cs typeface="Arial"/>
                <a:sym typeface="Arial"/>
              </a:rPr>
              <a:t>Sources</a:t>
            </a:r>
          </a:p>
        </p:txBody>
      </p:sp>
      <p:pic>
        <p:nvPicPr>
          <p:cNvPr id="31" name="Picture 2" descr="Image result for icons router">
            <a:extLst>
              <a:ext uri="{FF2B5EF4-FFF2-40B4-BE49-F238E27FC236}">
                <a16:creationId xmlns:a16="http://schemas.microsoft.com/office/drawing/2014/main" id="{3E9B4E76-C3DD-442E-B45D-D59BBD15983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7042474" y="4119847"/>
            <a:ext cx="236064" cy="23606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switch icons">
            <a:extLst>
              <a:ext uri="{FF2B5EF4-FFF2-40B4-BE49-F238E27FC236}">
                <a16:creationId xmlns:a16="http://schemas.microsoft.com/office/drawing/2014/main" id="{4C05EF3C-89C0-462F-A928-40498A500CE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7383817" y="4145814"/>
            <a:ext cx="160089" cy="1600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Image result for firewall icons">
            <a:extLst>
              <a:ext uri="{FF2B5EF4-FFF2-40B4-BE49-F238E27FC236}">
                <a16:creationId xmlns:a16="http://schemas.microsoft.com/office/drawing/2014/main" id="{CBA833E0-93C7-4CA1-B957-0806A768B25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09794" y="4070002"/>
            <a:ext cx="238778" cy="2387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loadbalancer icons">
            <a:extLst>
              <a:ext uri="{FF2B5EF4-FFF2-40B4-BE49-F238E27FC236}">
                <a16:creationId xmlns:a16="http://schemas.microsoft.com/office/drawing/2014/main" id="{E6AB6D83-9C3F-4367-851A-92DF6025F43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87831" y="4113867"/>
            <a:ext cx="217070" cy="2170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Image result for Windows icons">
            <a:extLst>
              <a:ext uri="{FF2B5EF4-FFF2-40B4-BE49-F238E27FC236}">
                <a16:creationId xmlns:a16="http://schemas.microsoft.com/office/drawing/2014/main" id="{CF313FAB-461E-408E-A3B7-905C9321A31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76404" y="4124207"/>
            <a:ext cx="206730" cy="2067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Image result for linux icon png">
            <a:extLst>
              <a:ext uri="{FF2B5EF4-FFF2-40B4-BE49-F238E27FC236}">
                <a16:creationId xmlns:a16="http://schemas.microsoft.com/office/drawing/2014/main" id="{5AEBA1E9-C372-448E-A66A-7FB3D36A657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36205" y="4116848"/>
            <a:ext cx="226589" cy="2265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Image result for apache icon">
            <a:extLst>
              <a:ext uri="{FF2B5EF4-FFF2-40B4-BE49-F238E27FC236}">
                <a16:creationId xmlns:a16="http://schemas.microsoft.com/office/drawing/2014/main" id="{E3B1A3F2-6E4C-4363-9C57-53D85B577EC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24295" y="4113765"/>
            <a:ext cx="285400" cy="2562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54559539-80EF-4A98-ACEC-0E61B723F30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72855" y="4118534"/>
            <a:ext cx="271338" cy="271338"/>
          </a:xfrm>
          <a:prstGeom prst="rect">
            <a:avLst/>
          </a:prstGeom>
        </p:spPr>
      </p:pic>
      <p:sp>
        <p:nvSpPr>
          <p:cNvPr id="44" name="Rectangle: Top Corners Snipped 43">
            <a:extLst>
              <a:ext uri="{FF2B5EF4-FFF2-40B4-BE49-F238E27FC236}">
                <a16:creationId xmlns:a16="http://schemas.microsoft.com/office/drawing/2014/main" id="{67D247D2-1659-4D2C-BBCF-7C6CD242B9D3}"/>
              </a:ext>
            </a:extLst>
          </p:cNvPr>
          <p:cNvSpPr/>
          <p:nvPr/>
        </p:nvSpPr>
        <p:spPr>
          <a:xfrm>
            <a:off x="4627022" y="3397081"/>
            <a:ext cx="1034336" cy="563896"/>
          </a:xfrm>
          <a:prstGeom prst="snip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8">
              <a:defRPr/>
            </a:pPr>
            <a:endParaRPr lang="en-IN" sz="1050" kern="0" dirty="0">
              <a:solidFill>
                <a:prstClr val="black"/>
              </a:solidFill>
              <a:latin typeface="Calibri" panose="020F0502020204030204"/>
              <a:sym typeface="Arial"/>
            </a:endParaRPr>
          </a:p>
        </p:txBody>
      </p:sp>
      <p:pic>
        <p:nvPicPr>
          <p:cNvPr id="45" name="Picture 44">
            <a:extLst>
              <a:ext uri="{FF2B5EF4-FFF2-40B4-BE49-F238E27FC236}">
                <a16:creationId xmlns:a16="http://schemas.microsoft.com/office/drawing/2014/main" id="{4A9399FA-4170-4C5A-AD8B-C220958FD7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112986" y="3488750"/>
            <a:ext cx="391988" cy="335990"/>
          </a:xfrm>
          <a:prstGeom prst="rect">
            <a:avLst/>
          </a:prstGeom>
        </p:spPr>
      </p:pic>
      <p:pic>
        <p:nvPicPr>
          <p:cNvPr id="46" name="Picture 45">
            <a:extLst>
              <a:ext uri="{FF2B5EF4-FFF2-40B4-BE49-F238E27FC236}">
                <a16:creationId xmlns:a16="http://schemas.microsoft.com/office/drawing/2014/main" id="{90A27CDF-B848-429B-ADAB-1AAF376CDF7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703078" y="3481368"/>
            <a:ext cx="389861" cy="331673"/>
          </a:xfrm>
          <a:prstGeom prst="rect">
            <a:avLst/>
          </a:prstGeom>
        </p:spPr>
      </p:pic>
      <p:pic>
        <p:nvPicPr>
          <p:cNvPr id="47" name="Picture 46">
            <a:extLst>
              <a:ext uri="{FF2B5EF4-FFF2-40B4-BE49-F238E27FC236}">
                <a16:creationId xmlns:a16="http://schemas.microsoft.com/office/drawing/2014/main" id="{676E251F-CD3D-4F4E-AAB0-59FCF529B76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27286" y="3603050"/>
            <a:ext cx="391988" cy="335990"/>
          </a:xfrm>
          <a:prstGeom prst="rect">
            <a:avLst/>
          </a:prstGeom>
        </p:spPr>
      </p:pic>
      <p:pic>
        <p:nvPicPr>
          <p:cNvPr id="48" name="Picture 47">
            <a:extLst>
              <a:ext uri="{FF2B5EF4-FFF2-40B4-BE49-F238E27FC236}">
                <a16:creationId xmlns:a16="http://schemas.microsoft.com/office/drawing/2014/main" id="{99C19F12-B82A-4FBD-8F35-6DB2AA2B551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817378" y="3595668"/>
            <a:ext cx="389861" cy="331673"/>
          </a:xfrm>
          <a:prstGeom prst="rect">
            <a:avLst/>
          </a:prstGeom>
        </p:spPr>
      </p:pic>
      <p:sp>
        <p:nvSpPr>
          <p:cNvPr id="49" name="Rectangle: Top Corners Snipped 48">
            <a:extLst>
              <a:ext uri="{FF2B5EF4-FFF2-40B4-BE49-F238E27FC236}">
                <a16:creationId xmlns:a16="http://schemas.microsoft.com/office/drawing/2014/main" id="{B0191415-3FF7-4ED0-AE42-8EAF96CA96F4}"/>
              </a:ext>
            </a:extLst>
          </p:cNvPr>
          <p:cNvSpPr/>
          <p:nvPr/>
        </p:nvSpPr>
        <p:spPr>
          <a:xfrm>
            <a:off x="5774993" y="3377931"/>
            <a:ext cx="1034336" cy="563896"/>
          </a:xfrm>
          <a:prstGeom prst="snip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8">
              <a:defRPr/>
            </a:pPr>
            <a:endParaRPr lang="en-IN" sz="1050" kern="0" dirty="0">
              <a:solidFill>
                <a:prstClr val="black"/>
              </a:solidFill>
              <a:latin typeface="Calibri" panose="020F0502020204030204"/>
              <a:sym typeface="Arial"/>
            </a:endParaRPr>
          </a:p>
        </p:txBody>
      </p:sp>
      <p:pic>
        <p:nvPicPr>
          <p:cNvPr id="50" name="Picture 49">
            <a:extLst>
              <a:ext uri="{FF2B5EF4-FFF2-40B4-BE49-F238E27FC236}">
                <a16:creationId xmlns:a16="http://schemas.microsoft.com/office/drawing/2014/main" id="{A25E085C-7B0C-4D0C-B788-26C7BC760FD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260957" y="3469599"/>
            <a:ext cx="391988" cy="335990"/>
          </a:xfrm>
          <a:prstGeom prst="rect">
            <a:avLst/>
          </a:prstGeom>
        </p:spPr>
      </p:pic>
      <p:pic>
        <p:nvPicPr>
          <p:cNvPr id="51" name="Picture 50">
            <a:extLst>
              <a:ext uri="{FF2B5EF4-FFF2-40B4-BE49-F238E27FC236}">
                <a16:creationId xmlns:a16="http://schemas.microsoft.com/office/drawing/2014/main" id="{19D0AE66-5D63-4CD5-9CE1-0FB836182D3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851049" y="3462218"/>
            <a:ext cx="389861" cy="331673"/>
          </a:xfrm>
          <a:prstGeom prst="rect">
            <a:avLst/>
          </a:prstGeom>
        </p:spPr>
      </p:pic>
      <p:pic>
        <p:nvPicPr>
          <p:cNvPr id="52" name="Picture 51">
            <a:extLst>
              <a:ext uri="{FF2B5EF4-FFF2-40B4-BE49-F238E27FC236}">
                <a16:creationId xmlns:a16="http://schemas.microsoft.com/office/drawing/2014/main" id="{E3BE8012-0C0E-429E-AA31-F80FEDED066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375257" y="3583899"/>
            <a:ext cx="391988" cy="335990"/>
          </a:xfrm>
          <a:prstGeom prst="rect">
            <a:avLst/>
          </a:prstGeom>
        </p:spPr>
      </p:pic>
      <p:pic>
        <p:nvPicPr>
          <p:cNvPr id="53" name="Picture 52">
            <a:extLst>
              <a:ext uri="{FF2B5EF4-FFF2-40B4-BE49-F238E27FC236}">
                <a16:creationId xmlns:a16="http://schemas.microsoft.com/office/drawing/2014/main" id="{4B804E18-F90D-4EE0-B2E4-ABED723EEAB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965349" y="3576518"/>
            <a:ext cx="389861" cy="331673"/>
          </a:xfrm>
          <a:prstGeom prst="rect">
            <a:avLst/>
          </a:prstGeom>
        </p:spPr>
      </p:pic>
      <p:sp>
        <p:nvSpPr>
          <p:cNvPr id="54" name="Rectangle: Top Corners Snipped 53">
            <a:extLst>
              <a:ext uri="{FF2B5EF4-FFF2-40B4-BE49-F238E27FC236}">
                <a16:creationId xmlns:a16="http://schemas.microsoft.com/office/drawing/2014/main" id="{760D23B6-FC02-43DE-888E-32203F9B6B67}"/>
              </a:ext>
            </a:extLst>
          </p:cNvPr>
          <p:cNvSpPr/>
          <p:nvPr/>
        </p:nvSpPr>
        <p:spPr>
          <a:xfrm>
            <a:off x="6914582" y="3396118"/>
            <a:ext cx="1034336" cy="563896"/>
          </a:xfrm>
          <a:prstGeom prst="snip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8">
              <a:defRPr/>
            </a:pPr>
            <a:endParaRPr lang="en-IN" sz="1050" kern="0" dirty="0">
              <a:solidFill>
                <a:prstClr val="black"/>
              </a:solidFill>
              <a:latin typeface="Calibri" panose="020F0502020204030204"/>
              <a:sym typeface="Arial"/>
            </a:endParaRPr>
          </a:p>
        </p:txBody>
      </p:sp>
      <p:pic>
        <p:nvPicPr>
          <p:cNvPr id="55" name="Picture 54">
            <a:extLst>
              <a:ext uri="{FF2B5EF4-FFF2-40B4-BE49-F238E27FC236}">
                <a16:creationId xmlns:a16="http://schemas.microsoft.com/office/drawing/2014/main" id="{42934F07-FDBE-4359-8F60-B7C57450A36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400546" y="3487787"/>
            <a:ext cx="391988" cy="335990"/>
          </a:xfrm>
          <a:prstGeom prst="rect">
            <a:avLst/>
          </a:prstGeom>
        </p:spPr>
      </p:pic>
      <p:pic>
        <p:nvPicPr>
          <p:cNvPr id="56" name="Picture 55">
            <a:extLst>
              <a:ext uri="{FF2B5EF4-FFF2-40B4-BE49-F238E27FC236}">
                <a16:creationId xmlns:a16="http://schemas.microsoft.com/office/drawing/2014/main" id="{A4175A1C-7846-496B-8550-2C85A1E3E16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990637" y="3480405"/>
            <a:ext cx="389861" cy="331673"/>
          </a:xfrm>
          <a:prstGeom prst="rect">
            <a:avLst/>
          </a:prstGeom>
        </p:spPr>
      </p:pic>
      <p:pic>
        <p:nvPicPr>
          <p:cNvPr id="57" name="Picture 56">
            <a:extLst>
              <a:ext uri="{FF2B5EF4-FFF2-40B4-BE49-F238E27FC236}">
                <a16:creationId xmlns:a16="http://schemas.microsoft.com/office/drawing/2014/main" id="{1F683677-7E1A-4202-A9B4-BD1C35447F2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14846" y="3602087"/>
            <a:ext cx="391988" cy="335990"/>
          </a:xfrm>
          <a:prstGeom prst="rect">
            <a:avLst/>
          </a:prstGeom>
        </p:spPr>
      </p:pic>
      <p:pic>
        <p:nvPicPr>
          <p:cNvPr id="58" name="Picture 57">
            <a:extLst>
              <a:ext uri="{FF2B5EF4-FFF2-40B4-BE49-F238E27FC236}">
                <a16:creationId xmlns:a16="http://schemas.microsoft.com/office/drawing/2014/main" id="{83A82AC8-FC13-4084-BFA2-2AE12293EC1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04937" y="3594705"/>
            <a:ext cx="389861" cy="331673"/>
          </a:xfrm>
          <a:prstGeom prst="rect">
            <a:avLst/>
          </a:prstGeom>
        </p:spPr>
      </p:pic>
      <p:sp>
        <p:nvSpPr>
          <p:cNvPr id="59" name="TextBox 58">
            <a:extLst>
              <a:ext uri="{FF2B5EF4-FFF2-40B4-BE49-F238E27FC236}">
                <a16:creationId xmlns:a16="http://schemas.microsoft.com/office/drawing/2014/main" id="{812C0B0F-83DA-4200-8EED-EFBB268A2013}"/>
              </a:ext>
            </a:extLst>
          </p:cNvPr>
          <p:cNvSpPr txBox="1"/>
          <p:nvPr/>
        </p:nvSpPr>
        <p:spPr>
          <a:xfrm>
            <a:off x="4962161" y="4329905"/>
            <a:ext cx="1101584" cy="207749"/>
          </a:xfrm>
          <a:prstGeom prst="rect">
            <a:avLst/>
          </a:prstGeom>
          <a:noFill/>
        </p:spPr>
        <p:txBody>
          <a:bodyPr wrap="none" rtlCol="0">
            <a:spAutoFit/>
          </a:bodyPr>
          <a:lstStyle/>
          <a:p>
            <a:pPr defTabSz="914378">
              <a:defRPr/>
            </a:pPr>
            <a:r>
              <a:rPr lang="en-IN" sz="750" kern="0" dirty="0">
                <a:solidFill>
                  <a:srgbClr val="000000"/>
                </a:solidFill>
                <a:latin typeface="+mj-lt"/>
                <a:cs typeface="Arial"/>
                <a:sym typeface="Arial"/>
              </a:rPr>
              <a:t>App/Db/OS instances</a:t>
            </a:r>
          </a:p>
        </p:txBody>
      </p:sp>
      <p:sp>
        <p:nvSpPr>
          <p:cNvPr id="60" name="TextBox 59">
            <a:extLst>
              <a:ext uri="{FF2B5EF4-FFF2-40B4-BE49-F238E27FC236}">
                <a16:creationId xmlns:a16="http://schemas.microsoft.com/office/drawing/2014/main" id="{FBC013B4-691D-4A9D-98B0-F4EFCD2BA4BD}"/>
              </a:ext>
            </a:extLst>
          </p:cNvPr>
          <p:cNvSpPr txBox="1"/>
          <p:nvPr/>
        </p:nvSpPr>
        <p:spPr>
          <a:xfrm>
            <a:off x="6226773" y="4316455"/>
            <a:ext cx="1507144" cy="207749"/>
          </a:xfrm>
          <a:prstGeom prst="rect">
            <a:avLst/>
          </a:prstGeom>
          <a:noFill/>
        </p:spPr>
        <p:txBody>
          <a:bodyPr wrap="none" rtlCol="0">
            <a:spAutoFit/>
          </a:bodyPr>
          <a:lstStyle/>
          <a:p>
            <a:pPr defTabSz="914378">
              <a:defRPr/>
            </a:pPr>
            <a:r>
              <a:rPr lang="en-IN" sz="750" kern="0" dirty="0">
                <a:solidFill>
                  <a:srgbClr val="000000"/>
                </a:solidFill>
                <a:latin typeface="+mj-lt"/>
                <a:cs typeface="Arial"/>
                <a:sym typeface="Arial"/>
              </a:rPr>
              <a:t>Network &amp; Security appliances</a:t>
            </a:r>
          </a:p>
        </p:txBody>
      </p:sp>
    </p:spTree>
    <p:extLst>
      <p:ext uri="{BB962C8B-B14F-4D97-AF65-F5344CB8AC3E}">
        <p14:creationId xmlns:p14="http://schemas.microsoft.com/office/powerpoint/2010/main" val="1528742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9327DFA8-2E47-4B7C-8263-03D20D5B3788}"/>
              </a:ext>
            </a:extLst>
          </p:cNvPr>
          <p:cNvSpPr>
            <a:spLocks noGrp="1"/>
          </p:cNvSpPr>
          <p:nvPr>
            <p:ph type="title"/>
          </p:nvPr>
        </p:nvSpPr>
        <p:spPr/>
        <p:txBody>
          <a:bodyPr>
            <a:normAutofit/>
          </a:bodyPr>
          <a:lstStyle/>
          <a:p>
            <a:r>
              <a:rPr lang="en-US" dirty="0">
                <a:latin typeface="+mj-lt"/>
              </a:rPr>
              <a:t>SIEM Architecture</a:t>
            </a:r>
            <a:endParaRPr lang="en-IN" dirty="0">
              <a:latin typeface="+mj-lt"/>
            </a:endParaRPr>
          </a:p>
        </p:txBody>
      </p:sp>
      <p:pic>
        <p:nvPicPr>
          <p:cNvPr id="5" name="Picture 4">
            <a:extLst>
              <a:ext uri="{FF2B5EF4-FFF2-40B4-BE49-F238E27FC236}">
                <a16:creationId xmlns:a16="http://schemas.microsoft.com/office/drawing/2014/main" id="{8FB9A473-E830-4713-8CAF-2EBB2A7C93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6028" y="2481342"/>
            <a:ext cx="1032068" cy="659862"/>
          </a:xfrm>
          <a:prstGeom prst="rect">
            <a:avLst/>
          </a:prstGeom>
        </p:spPr>
      </p:pic>
      <p:sp>
        <p:nvSpPr>
          <p:cNvPr id="6" name="Line 56">
            <a:extLst>
              <a:ext uri="{FF2B5EF4-FFF2-40B4-BE49-F238E27FC236}">
                <a16:creationId xmlns:a16="http://schemas.microsoft.com/office/drawing/2014/main" id="{FF272A89-22D3-412C-9EDD-F733CED51F49}"/>
              </a:ext>
            </a:extLst>
          </p:cNvPr>
          <p:cNvSpPr>
            <a:spLocks noChangeShapeType="1"/>
          </p:cNvSpPr>
          <p:nvPr/>
        </p:nvSpPr>
        <p:spPr bwMode="auto">
          <a:xfrm>
            <a:off x="7804884" y="2945761"/>
            <a:ext cx="0" cy="325093"/>
          </a:xfrm>
          <a:prstGeom prst="line">
            <a:avLst/>
          </a:prstGeom>
          <a:noFill/>
          <a:ln w="127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7" name="Line 56">
            <a:extLst>
              <a:ext uri="{FF2B5EF4-FFF2-40B4-BE49-F238E27FC236}">
                <a16:creationId xmlns:a16="http://schemas.microsoft.com/office/drawing/2014/main" id="{74E235E5-FABA-45FC-B9D7-5D2D16A316AE}"/>
              </a:ext>
            </a:extLst>
          </p:cNvPr>
          <p:cNvSpPr>
            <a:spLocks noChangeShapeType="1"/>
          </p:cNvSpPr>
          <p:nvPr/>
        </p:nvSpPr>
        <p:spPr bwMode="auto">
          <a:xfrm>
            <a:off x="7821044" y="2323633"/>
            <a:ext cx="0" cy="325093"/>
          </a:xfrm>
          <a:prstGeom prst="line">
            <a:avLst/>
          </a:prstGeom>
          <a:noFill/>
          <a:ln w="127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8" name="Rectangle 9">
            <a:extLst>
              <a:ext uri="{FF2B5EF4-FFF2-40B4-BE49-F238E27FC236}">
                <a16:creationId xmlns:a16="http://schemas.microsoft.com/office/drawing/2014/main" id="{FA7E4EF9-D940-4E76-938C-7945EF8D9B1E}"/>
              </a:ext>
            </a:extLst>
          </p:cNvPr>
          <p:cNvSpPr>
            <a:spLocks noChangeArrowheads="1"/>
          </p:cNvSpPr>
          <p:nvPr/>
        </p:nvSpPr>
        <p:spPr bwMode="auto">
          <a:xfrm>
            <a:off x="323851" y="987425"/>
            <a:ext cx="1523130" cy="3543485"/>
          </a:xfrm>
          <a:prstGeom prst="rect">
            <a:avLst/>
          </a:prstGeom>
          <a:noFill/>
          <a:ln w="19050">
            <a:solidFill>
              <a:schemeClr val="accent1">
                <a:lumMod val="60000"/>
                <a:lumOff val="40000"/>
              </a:schemeClr>
            </a:solidFill>
            <a:headEnd/>
            <a:tailEnd/>
          </a:ln>
          <a:effectLst/>
        </p:spPr>
        <p:style>
          <a:lnRef idx="3">
            <a:schemeClr val="lt1"/>
          </a:lnRef>
          <a:fillRef idx="1">
            <a:schemeClr val="accent3"/>
          </a:fillRef>
          <a:effectRef idx="1">
            <a:schemeClr val="accent3"/>
          </a:effectRef>
          <a:fontRef idx="minor">
            <a:schemeClr val="lt1"/>
          </a:fontRef>
        </p:style>
        <p:txBody>
          <a:bodyPr wrap="none" anchor="ctr">
            <a:flatTx/>
          </a:bodyPr>
          <a:lstStyle/>
          <a:p>
            <a:pPr algn="ctr" defTabSz="685783">
              <a:defRPr/>
            </a:pPr>
            <a:endParaRPr lang="en-US" sz="675" b="1" dirty="0">
              <a:solidFill>
                <a:prstClr val="white"/>
              </a:solidFill>
              <a:latin typeface="+mj-lt"/>
              <a:cs typeface="Arial" pitchFamily="34" charset="0"/>
              <a:sym typeface="Arial" panose="020B0604020202020204" pitchFamily="34" charset="0"/>
            </a:endParaRPr>
          </a:p>
        </p:txBody>
      </p:sp>
      <p:cxnSp>
        <p:nvCxnSpPr>
          <p:cNvPr id="9" name="AutoShape 18">
            <a:extLst>
              <a:ext uri="{FF2B5EF4-FFF2-40B4-BE49-F238E27FC236}">
                <a16:creationId xmlns:a16="http://schemas.microsoft.com/office/drawing/2014/main" id="{090CE35F-38F4-4DFD-AB0C-691D3A666525}"/>
              </a:ext>
            </a:extLst>
          </p:cNvPr>
          <p:cNvCxnSpPr>
            <a:cxnSpLocks noChangeShapeType="1"/>
            <a:stCxn id="43" idx="3"/>
            <a:endCxn id="35" idx="2"/>
          </p:cNvCxnSpPr>
          <p:nvPr/>
        </p:nvCxnSpPr>
        <p:spPr bwMode="auto">
          <a:xfrm flipV="1">
            <a:off x="1708453" y="3833962"/>
            <a:ext cx="6501243" cy="368688"/>
          </a:xfrm>
          <a:prstGeom prst="bentConnector2">
            <a:avLst/>
          </a:prstGeom>
          <a:noFill/>
          <a:ln w="12700">
            <a:solidFill>
              <a:schemeClr val="accent1">
                <a:lumMod val="60000"/>
                <a:lumOff val="40000"/>
              </a:schemeClr>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0" name="AutoShape 19">
            <a:extLst>
              <a:ext uri="{FF2B5EF4-FFF2-40B4-BE49-F238E27FC236}">
                <a16:creationId xmlns:a16="http://schemas.microsoft.com/office/drawing/2014/main" id="{7C29A075-05CF-44F4-92A7-5EBC5B349FEC}"/>
              </a:ext>
            </a:extLst>
          </p:cNvPr>
          <p:cNvSpPr>
            <a:spLocks noChangeArrowheads="1"/>
          </p:cNvSpPr>
          <p:nvPr/>
        </p:nvSpPr>
        <p:spPr bwMode="auto">
          <a:xfrm>
            <a:off x="6257738" y="1856330"/>
            <a:ext cx="846301" cy="371534"/>
          </a:xfrm>
          <a:prstGeom prst="can">
            <a:avLst>
              <a:gd name="adj" fmla="val 25000"/>
            </a:avLst>
          </a:prstGeom>
          <a:solidFill>
            <a:schemeClr val="accent4"/>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defTabSz="685783">
              <a:lnSpc>
                <a:spcPct val="90000"/>
              </a:lnSpc>
              <a:buSzPct val="80000"/>
              <a:defRPr/>
            </a:pPr>
            <a:r>
              <a:rPr lang="en-US" sz="750" b="1" dirty="0">
                <a:solidFill>
                  <a:prstClr val="white"/>
                </a:solidFill>
                <a:latin typeface="+mj-lt"/>
                <a:cs typeface="Arial" pitchFamily="34" charset="0"/>
                <a:sym typeface="Arial" panose="020B0604020202020204" pitchFamily="34" charset="0"/>
              </a:rPr>
              <a:t>Central </a:t>
            </a:r>
          </a:p>
          <a:p>
            <a:pPr algn="ctr" defTabSz="685783">
              <a:lnSpc>
                <a:spcPct val="90000"/>
              </a:lnSpc>
              <a:buSzPct val="80000"/>
              <a:defRPr/>
            </a:pPr>
            <a:r>
              <a:rPr lang="en-US" sz="750" b="1" dirty="0">
                <a:solidFill>
                  <a:prstClr val="white"/>
                </a:solidFill>
                <a:latin typeface="+mj-lt"/>
                <a:cs typeface="Arial" pitchFamily="34" charset="0"/>
                <a:sym typeface="Arial" panose="020B0604020202020204" pitchFamily="34" charset="0"/>
              </a:rPr>
              <a:t>Database</a:t>
            </a:r>
            <a:endParaRPr lang="en-GB" sz="750" b="1" dirty="0">
              <a:solidFill>
                <a:prstClr val="white"/>
              </a:solidFill>
              <a:latin typeface="+mj-lt"/>
              <a:cs typeface="Arial" pitchFamily="34" charset="0"/>
              <a:sym typeface="Arial" panose="020B0604020202020204" pitchFamily="34" charset="0"/>
            </a:endParaRPr>
          </a:p>
        </p:txBody>
      </p:sp>
      <p:grpSp>
        <p:nvGrpSpPr>
          <p:cNvPr id="11" name="Group 21">
            <a:extLst>
              <a:ext uri="{FF2B5EF4-FFF2-40B4-BE49-F238E27FC236}">
                <a16:creationId xmlns:a16="http://schemas.microsoft.com/office/drawing/2014/main" id="{E7B9E6FE-6433-49AE-A693-9DAF8A6A8A54}"/>
              </a:ext>
            </a:extLst>
          </p:cNvPr>
          <p:cNvGrpSpPr>
            <a:grpSpLocks/>
          </p:cNvGrpSpPr>
          <p:nvPr/>
        </p:nvGrpSpPr>
        <p:grpSpPr bwMode="auto">
          <a:xfrm>
            <a:off x="4162555" y="1809869"/>
            <a:ext cx="849240" cy="1857676"/>
            <a:chOff x="2606" y="1248"/>
            <a:chExt cx="578" cy="1920"/>
          </a:xfrm>
        </p:grpSpPr>
        <p:sp>
          <p:nvSpPr>
            <p:cNvPr id="74" name="Line 22">
              <a:extLst>
                <a:ext uri="{FF2B5EF4-FFF2-40B4-BE49-F238E27FC236}">
                  <a16:creationId xmlns:a16="http://schemas.microsoft.com/office/drawing/2014/main" id="{C5A8178B-E4FF-42AF-97B6-211C06DD9832}"/>
                </a:ext>
              </a:extLst>
            </p:cNvPr>
            <p:cNvSpPr>
              <a:spLocks noChangeShapeType="1"/>
            </p:cNvSpPr>
            <p:nvPr/>
          </p:nvSpPr>
          <p:spPr bwMode="auto">
            <a:xfrm>
              <a:off x="2606" y="1248"/>
              <a:ext cx="144"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75" name="Line 23">
              <a:extLst>
                <a:ext uri="{FF2B5EF4-FFF2-40B4-BE49-F238E27FC236}">
                  <a16:creationId xmlns:a16="http://schemas.microsoft.com/office/drawing/2014/main" id="{755E6E0F-1563-4B4E-A4FC-4A11CFF10CDE}"/>
                </a:ext>
              </a:extLst>
            </p:cNvPr>
            <p:cNvSpPr>
              <a:spLocks noChangeShapeType="1"/>
            </p:cNvSpPr>
            <p:nvPr/>
          </p:nvSpPr>
          <p:spPr bwMode="auto">
            <a:xfrm>
              <a:off x="2606" y="1632"/>
              <a:ext cx="144"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76" name="Line 24">
              <a:extLst>
                <a:ext uri="{FF2B5EF4-FFF2-40B4-BE49-F238E27FC236}">
                  <a16:creationId xmlns:a16="http://schemas.microsoft.com/office/drawing/2014/main" id="{00DB4ADF-04DE-45CF-A562-C92440C25594}"/>
                </a:ext>
              </a:extLst>
            </p:cNvPr>
            <p:cNvSpPr>
              <a:spLocks noChangeShapeType="1"/>
            </p:cNvSpPr>
            <p:nvPr/>
          </p:nvSpPr>
          <p:spPr bwMode="auto">
            <a:xfrm>
              <a:off x="2606" y="2038"/>
              <a:ext cx="370" cy="77"/>
            </a:xfrm>
            <a:prstGeom prst="line">
              <a:avLst/>
            </a:prstGeom>
            <a:noFill/>
            <a:ln w="127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77" name="Line 25">
              <a:extLst>
                <a:ext uri="{FF2B5EF4-FFF2-40B4-BE49-F238E27FC236}">
                  <a16:creationId xmlns:a16="http://schemas.microsoft.com/office/drawing/2014/main" id="{33ACAD2F-D783-49EF-AAD0-2D3B7531D539}"/>
                </a:ext>
              </a:extLst>
            </p:cNvPr>
            <p:cNvSpPr>
              <a:spLocks noChangeShapeType="1"/>
            </p:cNvSpPr>
            <p:nvPr/>
          </p:nvSpPr>
          <p:spPr bwMode="auto">
            <a:xfrm flipV="1">
              <a:off x="2606" y="2331"/>
              <a:ext cx="370" cy="69"/>
            </a:xfrm>
            <a:prstGeom prst="line">
              <a:avLst/>
            </a:prstGeom>
            <a:noFill/>
            <a:ln w="127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78" name="Line 26">
              <a:extLst>
                <a:ext uri="{FF2B5EF4-FFF2-40B4-BE49-F238E27FC236}">
                  <a16:creationId xmlns:a16="http://schemas.microsoft.com/office/drawing/2014/main" id="{90C302EF-BDF8-42C5-A15F-617C4191E091}"/>
                </a:ext>
              </a:extLst>
            </p:cNvPr>
            <p:cNvSpPr>
              <a:spLocks noChangeShapeType="1"/>
            </p:cNvSpPr>
            <p:nvPr/>
          </p:nvSpPr>
          <p:spPr bwMode="auto">
            <a:xfrm>
              <a:off x="2606" y="2784"/>
              <a:ext cx="144"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79" name="Line 27">
              <a:extLst>
                <a:ext uri="{FF2B5EF4-FFF2-40B4-BE49-F238E27FC236}">
                  <a16:creationId xmlns:a16="http://schemas.microsoft.com/office/drawing/2014/main" id="{DDDF7B0B-404F-468D-A35B-6B0CA7F18918}"/>
                </a:ext>
              </a:extLst>
            </p:cNvPr>
            <p:cNvSpPr>
              <a:spLocks noChangeShapeType="1"/>
            </p:cNvSpPr>
            <p:nvPr/>
          </p:nvSpPr>
          <p:spPr bwMode="auto">
            <a:xfrm>
              <a:off x="2606" y="3168"/>
              <a:ext cx="144"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80" name="Line 28">
              <a:extLst>
                <a:ext uri="{FF2B5EF4-FFF2-40B4-BE49-F238E27FC236}">
                  <a16:creationId xmlns:a16="http://schemas.microsoft.com/office/drawing/2014/main" id="{0110D410-9050-4A97-B88D-BE944046E979}"/>
                </a:ext>
              </a:extLst>
            </p:cNvPr>
            <p:cNvSpPr>
              <a:spLocks noChangeShapeType="1"/>
            </p:cNvSpPr>
            <p:nvPr/>
          </p:nvSpPr>
          <p:spPr bwMode="auto">
            <a:xfrm>
              <a:off x="2750" y="1625"/>
              <a:ext cx="338" cy="378"/>
            </a:xfrm>
            <a:prstGeom prst="line">
              <a:avLst/>
            </a:prstGeom>
            <a:noFill/>
            <a:ln w="127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81" name="Line 29">
              <a:extLst>
                <a:ext uri="{FF2B5EF4-FFF2-40B4-BE49-F238E27FC236}">
                  <a16:creationId xmlns:a16="http://schemas.microsoft.com/office/drawing/2014/main" id="{1DCD0E0B-EDAD-4E5B-A3D8-F98812D9BB9B}"/>
                </a:ext>
              </a:extLst>
            </p:cNvPr>
            <p:cNvSpPr>
              <a:spLocks noChangeShapeType="1"/>
            </p:cNvSpPr>
            <p:nvPr/>
          </p:nvSpPr>
          <p:spPr bwMode="auto">
            <a:xfrm flipV="1">
              <a:off x="2736" y="2503"/>
              <a:ext cx="336" cy="288"/>
            </a:xfrm>
            <a:prstGeom prst="line">
              <a:avLst/>
            </a:prstGeom>
            <a:noFill/>
            <a:ln w="127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82" name="Line 30">
              <a:extLst>
                <a:ext uri="{FF2B5EF4-FFF2-40B4-BE49-F238E27FC236}">
                  <a16:creationId xmlns:a16="http://schemas.microsoft.com/office/drawing/2014/main" id="{A7A8FB62-802A-453E-BCAF-693E1A0FDF15}"/>
                </a:ext>
              </a:extLst>
            </p:cNvPr>
            <p:cNvSpPr>
              <a:spLocks noChangeShapeType="1"/>
            </p:cNvSpPr>
            <p:nvPr/>
          </p:nvSpPr>
          <p:spPr bwMode="auto">
            <a:xfrm>
              <a:off x="2736" y="1248"/>
              <a:ext cx="448" cy="672"/>
            </a:xfrm>
            <a:prstGeom prst="line">
              <a:avLst/>
            </a:prstGeom>
            <a:noFill/>
            <a:ln w="127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83" name="Line 31">
              <a:extLst>
                <a:ext uri="{FF2B5EF4-FFF2-40B4-BE49-F238E27FC236}">
                  <a16:creationId xmlns:a16="http://schemas.microsoft.com/office/drawing/2014/main" id="{CB82B1B2-F9F6-4DF3-88BE-1AB8AAFB1593}"/>
                </a:ext>
              </a:extLst>
            </p:cNvPr>
            <p:cNvSpPr>
              <a:spLocks noChangeShapeType="1"/>
            </p:cNvSpPr>
            <p:nvPr/>
          </p:nvSpPr>
          <p:spPr bwMode="auto">
            <a:xfrm flipV="1">
              <a:off x="2736" y="2623"/>
              <a:ext cx="448" cy="545"/>
            </a:xfrm>
            <a:prstGeom prst="line">
              <a:avLst/>
            </a:prstGeom>
            <a:noFill/>
            <a:ln w="127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grpSp>
      <p:sp>
        <p:nvSpPr>
          <p:cNvPr id="12" name="Text Box 32">
            <a:extLst>
              <a:ext uri="{FF2B5EF4-FFF2-40B4-BE49-F238E27FC236}">
                <a16:creationId xmlns:a16="http://schemas.microsoft.com/office/drawing/2014/main" id="{0517CA39-37ED-407E-8213-FBD20DF32382}"/>
              </a:ext>
            </a:extLst>
          </p:cNvPr>
          <p:cNvSpPr txBox="1">
            <a:spLocks noChangeArrowheads="1"/>
          </p:cNvSpPr>
          <p:nvPr/>
        </p:nvSpPr>
        <p:spPr bwMode="auto">
          <a:xfrm>
            <a:off x="4870744" y="3131529"/>
            <a:ext cx="9491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r>
              <a:rPr lang="en-US" sz="1200" b="1" dirty="0">
                <a:solidFill>
                  <a:srgbClr val="336699"/>
                </a:solidFill>
                <a:latin typeface="+mj-lt"/>
                <a:cs typeface="Arial" charset="0"/>
                <a:sym typeface="Arial" panose="020B0604020202020204" pitchFamily="34" charset="0"/>
              </a:rPr>
              <a:t>SIEM</a:t>
            </a:r>
          </a:p>
        </p:txBody>
      </p:sp>
      <p:sp>
        <p:nvSpPr>
          <p:cNvPr id="13" name="Rectangle 42">
            <a:extLst>
              <a:ext uri="{FF2B5EF4-FFF2-40B4-BE49-F238E27FC236}">
                <a16:creationId xmlns:a16="http://schemas.microsoft.com/office/drawing/2014/main" id="{D9AF11B2-018F-41B2-862C-DE83CAACEBFE}"/>
              </a:ext>
            </a:extLst>
          </p:cNvPr>
          <p:cNvSpPr>
            <a:spLocks noChangeArrowheads="1"/>
          </p:cNvSpPr>
          <p:nvPr/>
        </p:nvSpPr>
        <p:spPr bwMode="auto">
          <a:xfrm>
            <a:off x="2854807" y="1430989"/>
            <a:ext cx="1466670" cy="2449699"/>
          </a:xfrm>
          <a:prstGeom prst="rect">
            <a:avLst/>
          </a:prstGeom>
          <a:solidFill>
            <a:schemeClr val="accent2">
              <a:lumMod val="20000"/>
              <a:lumOff val="80000"/>
            </a:schemeClr>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defTabSz="685783">
              <a:defRPr/>
            </a:pPr>
            <a:endParaRPr lang="en-US" sz="1050" b="1" dirty="0">
              <a:solidFill>
                <a:prstClr val="white"/>
              </a:solidFill>
              <a:latin typeface="+mj-lt"/>
              <a:cs typeface="Arial" pitchFamily="34" charset="0"/>
              <a:sym typeface="Arial" panose="020B0604020202020204" pitchFamily="34" charset="0"/>
            </a:endParaRPr>
          </a:p>
        </p:txBody>
      </p:sp>
      <p:grpSp>
        <p:nvGrpSpPr>
          <p:cNvPr id="14" name="Group 33">
            <a:extLst>
              <a:ext uri="{FF2B5EF4-FFF2-40B4-BE49-F238E27FC236}">
                <a16:creationId xmlns:a16="http://schemas.microsoft.com/office/drawing/2014/main" id="{82F70C7D-0036-44F3-B710-A4B0ABF08529}"/>
              </a:ext>
            </a:extLst>
          </p:cNvPr>
          <p:cNvGrpSpPr>
            <a:grpSpLocks/>
          </p:cNvGrpSpPr>
          <p:nvPr/>
        </p:nvGrpSpPr>
        <p:grpSpPr bwMode="auto">
          <a:xfrm>
            <a:off x="1923383" y="1650226"/>
            <a:ext cx="878626" cy="2229211"/>
            <a:chOff x="1082" y="1083"/>
            <a:chExt cx="598" cy="2304"/>
          </a:xfrm>
        </p:grpSpPr>
        <p:sp>
          <p:nvSpPr>
            <p:cNvPr id="67" name="Line 34">
              <a:extLst>
                <a:ext uri="{FF2B5EF4-FFF2-40B4-BE49-F238E27FC236}">
                  <a16:creationId xmlns:a16="http://schemas.microsoft.com/office/drawing/2014/main" id="{40A1C754-6EA1-4601-B702-3F7447777ED2}"/>
                </a:ext>
              </a:extLst>
            </p:cNvPr>
            <p:cNvSpPr>
              <a:spLocks noChangeShapeType="1"/>
            </p:cNvSpPr>
            <p:nvPr/>
          </p:nvSpPr>
          <p:spPr bwMode="auto">
            <a:xfrm>
              <a:off x="1082" y="1296"/>
              <a:ext cx="590"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68" name="Line 35">
              <a:extLst>
                <a:ext uri="{FF2B5EF4-FFF2-40B4-BE49-F238E27FC236}">
                  <a16:creationId xmlns:a16="http://schemas.microsoft.com/office/drawing/2014/main" id="{9852F167-22B2-48B2-9D59-A76D5D9AAD9F}"/>
                </a:ext>
              </a:extLst>
            </p:cNvPr>
            <p:cNvSpPr>
              <a:spLocks noChangeShapeType="1"/>
            </p:cNvSpPr>
            <p:nvPr/>
          </p:nvSpPr>
          <p:spPr bwMode="auto">
            <a:xfrm>
              <a:off x="1082" y="1680"/>
              <a:ext cx="590"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69" name="Line 36">
              <a:extLst>
                <a:ext uri="{FF2B5EF4-FFF2-40B4-BE49-F238E27FC236}">
                  <a16:creationId xmlns:a16="http://schemas.microsoft.com/office/drawing/2014/main" id="{542CDE35-D782-4760-8BED-261461DEC8E8}"/>
                </a:ext>
              </a:extLst>
            </p:cNvPr>
            <p:cNvSpPr>
              <a:spLocks noChangeShapeType="1"/>
            </p:cNvSpPr>
            <p:nvPr/>
          </p:nvSpPr>
          <p:spPr bwMode="auto">
            <a:xfrm>
              <a:off x="1082" y="2057"/>
              <a:ext cx="590"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70" name="Line 37">
              <a:extLst>
                <a:ext uri="{FF2B5EF4-FFF2-40B4-BE49-F238E27FC236}">
                  <a16:creationId xmlns:a16="http://schemas.microsoft.com/office/drawing/2014/main" id="{FD711E91-F459-4956-A7A2-4C08B51D0A69}"/>
                </a:ext>
              </a:extLst>
            </p:cNvPr>
            <p:cNvSpPr>
              <a:spLocks noChangeShapeType="1"/>
            </p:cNvSpPr>
            <p:nvPr/>
          </p:nvSpPr>
          <p:spPr bwMode="auto">
            <a:xfrm>
              <a:off x="1082" y="2448"/>
              <a:ext cx="590"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71" name="Line 38">
              <a:extLst>
                <a:ext uri="{FF2B5EF4-FFF2-40B4-BE49-F238E27FC236}">
                  <a16:creationId xmlns:a16="http://schemas.microsoft.com/office/drawing/2014/main" id="{FF08F029-7E84-44FE-BB2C-1D754D14217A}"/>
                </a:ext>
              </a:extLst>
            </p:cNvPr>
            <p:cNvSpPr>
              <a:spLocks noChangeShapeType="1"/>
            </p:cNvSpPr>
            <p:nvPr/>
          </p:nvSpPr>
          <p:spPr bwMode="auto">
            <a:xfrm>
              <a:off x="1082" y="2832"/>
              <a:ext cx="590"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72" name="Line 39">
              <a:extLst>
                <a:ext uri="{FF2B5EF4-FFF2-40B4-BE49-F238E27FC236}">
                  <a16:creationId xmlns:a16="http://schemas.microsoft.com/office/drawing/2014/main" id="{D3318DB2-9041-494F-8CB8-95FBE7FCB488}"/>
                </a:ext>
              </a:extLst>
            </p:cNvPr>
            <p:cNvSpPr>
              <a:spLocks noChangeShapeType="1"/>
            </p:cNvSpPr>
            <p:nvPr/>
          </p:nvSpPr>
          <p:spPr bwMode="auto">
            <a:xfrm>
              <a:off x="1082" y="3216"/>
              <a:ext cx="590"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73" name="Line 40">
              <a:extLst>
                <a:ext uri="{FF2B5EF4-FFF2-40B4-BE49-F238E27FC236}">
                  <a16:creationId xmlns:a16="http://schemas.microsoft.com/office/drawing/2014/main" id="{AD537B56-0180-423A-AA27-111CB1D9C3DE}"/>
                </a:ext>
              </a:extLst>
            </p:cNvPr>
            <p:cNvSpPr>
              <a:spLocks noChangeShapeType="1"/>
            </p:cNvSpPr>
            <p:nvPr/>
          </p:nvSpPr>
          <p:spPr bwMode="auto">
            <a:xfrm>
              <a:off x="1680" y="1083"/>
              <a:ext cx="0" cy="2304"/>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nchor="ct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grpSp>
      <p:sp>
        <p:nvSpPr>
          <p:cNvPr id="66" name="Text Box 36">
            <a:extLst>
              <a:ext uri="{FF2B5EF4-FFF2-40B4-BE49-F238E27FC236}">
                <a16:creationId xmlns:a16="http://schemas.microsoft.com/office/drawing/2014/main" id="{5440496F-31B6-45D6-B5E5-F677CE491786}"/>
              </a:ext>
            </a:extLst>
          </p:cNvPr>
          <p:cNvSpPr txBox="1">
            <a:spLocks noChangeArrowheads="1"/>
          </p:cNvSpPr>
          <p:nvPr/>
        </p:nvSpPr>
        <p:spPr bwMode="auto">
          <a:xfrm>
            <a:off x="2983127" y="2341889"/>
            <a:ext cx="1260474" cy="332930"/>
          </a:xfrm>
          <a:prstGeom prst="rect">
            <a:avLst/>
          </a:prstGeom>
          <a:solidFill>
            <a:schemeClr val="bg1"/>
          </a:solidFill>
          <a:ln w="6350">
            <a:solidFill>
              <a:schemeClr val="accent2">
                <a:lumMod val="60000"/>
                <a:lumOff val="40000"/>
              </a:schemeClr>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r>
              <a:rPr lang="en-US" sz="800" b="1" dirty="0">
                <a:solidFill>
                  <a:srgbClr val="495D64"/>
                </a:solidFill>
                <a:latin typeface="+mj-lt"/>
                <a:cs typeface="Arial" charset="0"/>
                <a:sym typeface="Arial" panose="020B0604020202020204" pitchFamily="34" charset="0"/>
              </a:rPr>
              <a:t>Access &amp; Application Security Alerts</a:t>
            </a:r>
          </a:p>
        </p:txBody>
      </p:sp>
      <p:sp>
        <p:nvSpPr>
          <p:cNvPr id="64" name="Text Box 39">
            <a:extLst>
              <a:ext uri="{FF2B5EF4-FFF2-40B4-BE49-F238E27FC236}">
                <a16:creationId xmlns:a16="http://schemas.microsoft.com/office/drawing/2014/main" id="{BB71ABA5-71B4-4019-B902-182B6932A9CB}"/>
              </a:ext>
            </a:extLst>
          </p:cNvPr>
          <p:cNvSpPr txBox="1">
            <a:spLocks noChangeArrowheads="1"/>
          </p:cNvSpPr>
          <p:nvPr/>
        </p:nvSpPr>
        <p:spPr bwMode="auto">
          <a:xfrm>
            <a:off x="2983127" y="2719394"/>
            <a:ext cx="1260474" cy="333058"/>
          </a:xfrm>
          <a:prstGeom prst="rect">
            <a:avLst/>
          </a:prstGeom>
          <a:solidFill>
            <a:schemeClr val="bg1"/>
          </a:solidFill>
          <a:ln w="6350">
            <a:solidFill>
              <a:schemeClr val="accent2">
                <a:lumMod val="60000"/>
                <a:lumOff val="40000"/>
              </a:schemeClr>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r>
              <a:rPr lang="en-US" sz="800" b="1" dirty="0">
                <a:solidFill>
                  <a:srgbClr val="495D64"/>
                </a:solidFill>
                <a:latin typeface="+mj-lt"/>
                <a:cs typeface="Arial" charset="0"/>
                <a:sym typeface="Arial" panose="020B0604020202020204" pitchFamily="34" charset="0"/>
              </a:rPr>
              <a:t>Data Protection  Alerts</a:t>
            </a:r>
          </a:p>
        </p:txBody>
      </p:sp>
      <p:sp>
        <p:nvSpPr>
          <p:cNvPr id="17" name="Rectangle 45">
            <a:extLst>
              <a:ext uri="{FF2B5EF4-FFF2-40B4-BE49-F238E27FC236}">
                <a16:creationId xmlns:a16="http://schemas.microsoft.com/office/drawing/2014/main" id="{E8CAFFC3-CCB2-4E22-BD33-D7C74736FF65}"/>
              </a:ext>
            </a:extLst>
          </p:cNvPr>
          <p:cNvSpPr>
            <a:spLocks noChangeArrowheads="1"/>
          </p:cNvSpPr>
          <p:nvPr/>
        </p:nvSpPr>
        <p:spPr bwMode="auto">
          <a:xfrm>
            <a:off x="2983134" y="3096176"/>
            <a:ext cx="1260636" cy="332833"/>
          </a:xfrm>
          <a:prstGeom prst="rect">
            <a:avLst/>
          </a:prstGeom>
          <a:solidFill>
            <a:schemeClr val="bg1"/>
          </a:solidFill>
          <a:ln w="6350">
            <a:solidFill>
              <a:schemeClr val="accent2">
                <a:lumMod val="60000"/>
                <a:lumOff val="40000"/>
              </a:schemeClr>
            </a:solidFill>
            <a:miter lim="800000"/>
            <a:headEnd/>
            <a:tailEnd/>
          </a:ln>
        </p:spPr>
        <p:txBody>
          <a:bodyPr anchor="ctr"/>
          <a:lstStyle/>
          <a:p>
            <a:pPr algn="ctr" defTabSz="685783">
              <a:defRPr/>
            </a:pPr>
            <a:r>
              <a:rPr lang="en-US" sz="800" b="1" dirty="0">
                <a:solidFill>
                  <a:srgbClr val="495D64"/>
                </a:solidFill>
                <a:latin typeface="+mj-lt"/>
                <a:cs typeface="Arial" charset="0"/>
                <a:sym typeface="Arial" panose="020B0604020202020204" pitchFamily="34" charset="0"/>
              </a:rPr>
              <a:t>System and Application alerts</a:t>
            </a:r>
          </a:p>
        </p:txBody>
      </p:sp>
      <p:sp>
        <p:nvSpPr>
          <p:cNvPr id="18" name="Rectangle 46">
            <a:extLst>
              <a:ext uri="{FF2B5EF4-FFF2-40B4-BE49-F238E27FC236}">
                <a16:creationId xmlns:a16="http://schemas.microsoft.com/office/drawing/2014/main" id="{BFC3322F-4F36-49ED-939E-8D3164E591FD}"/>
              </a:ext>
            </a:extLst>
          </p:cNvPr>
          <p:cNvSpPr>
            <a:spLocks noChangeArrowheads="1"/>
          </p:cNvSpPr>
          <p:nvPr/>
        </p:nvSpPr>
        <p:spPr bwMode="auto">
          <a:xfrm>
            <a:off x="2983134" y="3474484"/>
            <a:ext cx="1260636" cy="332833"/>
          </a:xfrm>
          <a:prstGeom prst="rect">
            <a:avLst/>
          </a:prstGeom>
          <a:solidFill>
            <a:schemeClr val="bg1"/>
          </a:solidFill>
          <a:ln w="6350">
            <a:solidFill>
              <a:schemeClr val="accent2">
                <a:lumMod val="60000"/>
                <a:lumOff val="40000"/>
              </a:schemeClr>
            </a:solidFill>
            <a:miter lim="800000"/>
            <a:headEnd/>
            <a:tailEnd/>
          </a:ln>
        </p:spPr>
        <p:txBody>
          <a:bodyPr anchor="ctr"/>
          <a:lstStyle/>
          <a:p>
            <a:pPr algn="ctr" defTabSz="685783">
              <a:defRPr/>
            </a:pPr>
            <a:r>
              <a:rPr lang="en-US" sz="800" b="1" dirty="0">
                <a:solidFill>
                  <a:srgbClr val="495D64"/>
                </a:solidFill>
                <a:latin typeface="+mj-lt"/>
                <a:cs typeface="Arial" charset="0"/>
                <a:sym typeface="Arial" panose="020B0604020202020204" pitchFamily="34" charset="0"/>
              </a:rPr>
              <a:t>Log monitoring &amp; Event Analysis Alerts</a:t>
            </a:r>
          </a:p>
        </p:txBody>
      </p:sp>
      <p:sp>
        <p:nvSpPr>
          <p:cNvPr id="19" name="Rectangle 47">
            <a:extLst>
              <a:ext uri="{FF2B5EF4-FFF2-40B4-BE49-F238E27FC236}">
                <a16:creationId xmlns:a16="http://schemas.microsoft.com/office/drawing/2014/main" id="{8413DE26-1DB2-40EA-89EB-4A347AA17CB9}"/>
              </a:ext>
            </a:extLst>
          </p:cNvPr>
          <p:cNvSpPr>
            <a:spLocks noChangeArrowheads="1"/>
          </p:cNvSpPr>
          <p:nvPr/>
        </p:nvSpPr>
        <p:spPr bwMode="auto">
          <a:xfrm>
            <a:off x="2983134" y="1963187"/>
            <a:ext cx="1260636" cy="332833"/>
          </a:xfrm>
          <a:prstGeom prst="rect">
            <a:avLst/>
          </a:prstGeom>
          <a:solidFill>
            <a:schemeClr val="bg1"/>
          </a:solidFill>
          <a:ln w="6350">
            <a:solidFill>
              <a:schemeClr val="accent2">
                <a:lumMod val="60000"/>
                <a:lumOff val="40000"/>
              </a:schemeClr>
            </a:solidFill>
            <a:miter lim="800000"/>
            <a:headEnd/>
            <a:tailEnd/>
          </a:ln>
        </p:spPr>
        <p:txBody>
          <a:bodyPr anchor="ctr"/>
          <a:lstStyle/>
          <a:p>
            <a:pPr algn="ctr" defTabSz="685783">
              <a:defRPr/>
            </a:pPr>
            <a:r>
              <a:rPr lang="en-US" sz="800" b="1" dirty="0">
                <a:solidFill>
                  <a:srgbClr val="495D64"/>
                </a:solidFill>
                <a:latin typeface="+mj-lt"/>
                <a:cs typeface="Arial" charset="0"/>
                <a:sym typeface="Arial" panose="020B0604020202020204" pitchFamily="34" charset="0"/>
              </a:rPr>
              <a:t>End Point Security Alerts</a:t>
            </a:r>
          </a:p>
        </p:txBody>
      </p:sp>
      <p:sp>
        <p:nvSpPr>
          <p:cNvPr id="20" name="Rectangle 48">
            <a:extLst>
              <a:ext uri="{FF2B5EF4-FFF2-40B4-BE49-F238E27FC236}">
                <a16:creationId xmlns:a16="http://schemas.microsoft.com/office/drawing/2014/main" id="{FD14C16B-34A5-48EA-A389-3831119E423E}"/>
              </a:ext>
            </a:extLst>
          </p:cNvPr>
          <p:cNvSpPr>
            <a:spLocks noChangeArrowheads="1"/>
          </p:cNvSpPr>
          <p:nvPr/>
        </p:nvSpPr>
        <p:spPr bwMode="auto">
          <a:xfrm>
            <a:off x="2981665" y="1591652"/>
            <a:ext cx="1260636" cy="332833"/>
          </a:xfrm>
          <a:prstGeom prst="rect">
            <a:avLst/>
          </a:prstGeom>
          <a:solidFill>
            <a:schemeClr val="bg1"/>
          </a:solidFill>
          <a:ln w="6350">
            <a:solidFill>
              <a:schemeClr val="accent2">
                <a:lumMod val="60000"/>
                <a:lumOff val="40000"/>
              </a:schemeClr>
            </a:solidFill>
            <a:miter lim="800000"/>
            <a:headEnd/>
            <a:tailEnd/>
          </a:ln>
        </p:spPr>
        <p:txBody>
          <a:bodyPr anchor="ctr"/>
          <a:lstStyle/>
          <a:p>
            <a:pPr algn="ctr" defTabSz="685783">
              <a:defRPr/>
            </a:pPr>
            <a:r>
              <a:rPr lang="en-US" sz="800" b="1" dirty="0">
                <a:solidFill>
                  <a:srgbClr val="495D64"/>
                </a:solidFill>
                <a:latin typeface="+mj-lt"/>
                <a:cs typeface="Arial" charset="0"/>
                <a:sym typeface="Arial" panose="020B0604020202020204" pitchFamily="34" charset="0"/>
              </a:rPr>
              <a:t>Threat &amp; Vulnerability Alerts</a:t>
            </a:r>
          </a:p>
        </p:txBody>
      </p:sp>
      <p:pic>
        <p:nvPicPr>
          <p:cNvPr id="21" name="Picture 49" descr="MCj04339410000[1]">
            <a:extLst>
              <a:ext uri="{FF2B5EF4-FFF2-40B4-BE49-F238E27FC236}">
                <a16:creationId xmlns:a16="http://schemas.microsoft.com/office/drawing/2014/main" id="{0302936B-5FF1-4838-B07B-2BAAA2B021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3308" y="1960805"/>
            <a:ext cx="775776" cy="51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50">
            <a:extLst>
              <a:ext uri="{FF2B5EF4-FFF2-40B4-BE49-F238E27FC236}">
                <a16:creationId xmlns:a16="http://schemas.microsoft.com/office/drawing/2014/main" id="{1B281310-01E9-4B2F-8295-B322D323D817}"/>
              </a:ext>
            </a:extLst>
          </p:cNvPr>
          <p:cNvSpPr>
            <a:spLocks noChangeShapeType="1"/>
          </p:cNvSpPr>
          <p:nvPr/>
        </p:nvSpPr>
        <p:spPr bwMode="auto">
          <a:xfrm>
            <a:off x="6680888" y="2227846"/>
            <a:ext cx="0" cy="325093"/>
          </a:xfrm>
          <a:prstGeom prst="line">
            <a:avLst/>
          </a:prstGeom>
          <a:noFill/>
          <a:ln w="127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23" name="Line 51">
            <a:extLst>
              <a:ext uri="{FF2B5EF4-FFF2-40B4-BE49-F238E27FC236}">
                <a16:creationId xmlns:a16="http://schemas.microsoft.com/office/drawing/2014/main" id="{72F0299E-43DA-4BA9-82BB-81B31C49E78B}"/>
              </a:ext>
            </a:extLst>
          </p:cNvPr>
          <p:cNvSpPr>
            <a:spLocks noChangeShapeType="1"/>
          </p:cNvSpPr>
          <p:nvPr/>
        </p:nvSpPr>
        <p:spPr bwMode="auto">
          <a:xfrm>
            <a:off x="6680888" y="2970916"/>
            <a:ext cx="0" cy="325093"/>
          </a:xfrm>
          <a:prstGeom prst="line">
            <a:avLst/>
          </a:prstGeom>
          <a:noFill/>
          <a:ln w="12700">
            <a:solidFill>
              <a:schemeClr val="accent1">
                <a:lumMod val="60000"/>
                <a:lumOff val="40000"/>
              </a:schemeClr>
            </a:solidFill>
            <a:round/>
            <a:headEnd type="triangle" w="med" len="me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grpSp>
        <p:nvGrpSpPr>
          <p:cNvPr id="24" name="Group 52">
            <a:extLst>
              <a:ext uri="{FF2B5EF4-FFF2-40B4-BE49-F238E27FC236}">
                <a16:creationId xmlns:a16="http://schemas.microsoft.com/office/drawing/2014/main" id="{CC41DE86-F3ED-41C4-BC59-6DC15FA65C71}"/>
              </a:ext>
            </a:extLst>
          </p:cNvPr>
          <p:cNvGrpSpPr>
            <a:grpSpLocks/>
          </p:cNvGrpSpPr>
          <p:nvPr/>
        </p:nvGrpSpPr>
        <p:grpSpPr bwMode="auto">
          <a:xfrm>
            <a:off x="7103244" y="3257498"/>
            <a:ext cx="537755" cy="323158"/>
            <a:chOff x="4588" y="2571"/>
            <a:chExt cx="366" cy="334"/>
          </a:xfrm>
        </p:grpSpPr>
        <p:sp>
          <p:nvSpPr>
            <p:cNvPr id="61" name="Line 53">
              <a:extLst>
                <a:ext uri="{FF2B5EF4-FFF2-40B4-BE49-F238E27FC236}">
                  <a16:creationId xmlns:a16="http://schemas.microsoft.com/office/drawing/2014/main" id="{D1097587-334D-4B31-AAA9-CC2EB145EB9B}"/>
                </a:ext>
              </a:extLst>
            </p:cNvPr>
            <p:cNvSpPr>
              <a:spLocks noChangeShapeType="1"/>
            </p:cNvSpPr>
            <p:nvPr/>
          </p:nvSpPr>
          <p:spPr bwMode="auto">
            <a:xfrm>
              <a:off x="4599" y="2903"/>
              <a:ext cx="336" cy="0"/>
            </a:xfrm>
            <a:prstGeom prst="line">
              <a:avLst/>
            </a:prstGeom>
            <a:noFill/>
            <a:ln w="12700">
              <a:solidFill>
                <a:schemeClr val="accent1">
                  <a:lumMod val="60000"/>
                  <a:lumOff val="40000"/>
                </a:schemeClr>
              </a:solidFill>
              <a:round/>
              <a:headEnd type="triangle" w="med" len="med"/>
              <a:tailEn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62" name="Text Box 54">
              <a:extLst>
                <a:ext uri="{FF2B5EF4-FFF2-40B4-BE49-F238E27FC236}">
                  <a16:creationId xmlns:a16="http://schemas.microsoft.com/office/drawing/2014/main" id="{0343680D-AA49-4E90-88D8-951081DEA51D}"/>
                </a:ext>
              </a:extLst>
            </p:cNvPr>
            <p:cNvSpPr txBox="1">
              <a:spLocks noChangeArrowheads="1"/>
            </p:cNvSpPr>
            <p:nvPr/>
          </p:nvSpPr>
          <p:spPr bwMode="auto">
            <a:xfrm>
              <a:off x="4588" y="2571"/>
              <a:ext cx="36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r>
                <a:rPr lang="en-US" sz="750" dirty="0">
                  <a:solidFill>
                    <a:prstClr val="black"/>
                  </a:solidFill>
                  <a:latin typeface="+mj-lt"/>
                  <a:cs typeface="Arial" charset="0"/>
                  <a:sym typeface="Arial" panose="020B0604020202020204" pitchFamily="34" charset="0"/>
                </a:rPr>
                <a:t>Incident</a:t>
              </a:r>
            </a:p>
            <a:p>
              <a:pPr algn="ctr" defTabSz="685783" eaLnBrk="1" hangingPunct="1">
                <a:defRPr/>
              </a:pPr>
              <a:r>
                <a:rPr lang="en-US" sz="750" dirty="0">
                  <a:solidFill>
                    <a:prstClr val="black"/>
                  </a:solidFill>
                  <a:latin typeface="+mj-lt"/>
                  <a:cs typeface="Arial" charset="0"/>
                  <a:sym typeface="Arial" panose="020B0604020202020204" pitchFamily="34" charset="0"/>
                </a:rPr>
                <a:t>Tickets</a:t>
              </a:r>
            </a:p>
          </p:txBody>
        </p:sp>
      </p:grpSp>
      <p:sp>
        <p:nvSpPr>
          <p:cNvPr id="25" name="Line 59">
            <a:extLst>
              <a:ext uri="{FF2B5EF4-FFF2-40B4-BE49-F238E27FC236}">
                <a16:creationId xmlns:a16="http://schemas.microsoft.com/office/drawing/2014/main" id="{E361B800-0F46-4AE4-9273-CD44BBE2A810}"/>
              </a:ext>
            </a:extLst>
          </p:cNvPr>
          <p:cNvSpPr>
            <a:spLocks noChangeShapeType="1"/>
          </p:cNvSpPr>
          <p:nvPr/>
        </p:nvSpPr>
        <p:spPr bwMode="auto">
          <a:xfrm flipV="1">
            <a:off x="6845447" y="1810837"/>
            <a:ext cx="1198927" cy="789512"/>
          </a:xfrm>
          <a:prstGeom prst="line">
            <a:avLst/>
          </a:prstGeom>
          <a:noFill/>
          <a:ln w="127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grpSp>
        <p:nvGrpSpPr>
          <p:cNvPr id="26" name="Group 63">
            <a:extLst>
              <a:ext uri="{FF2B5EF4-FFF2-40B4-BE49-F238E27FC236}">
                <a16:creationId xmlns:a16="http://schemas.microsoft.com/office/drawing/2014/main" id="{542C4DF6-3B5F-44BF-B6DD-9E1B813FBE91}"/>
              </a:ext>
            </a:extLst>
          </p:cNvPr>
          <p:cNvGrpSpPr>
            <a:grpSpLocks/>
          </p:cNvGrpSpPr>
          <p:nvPr/>
        </p:nvGrpSpPr>
        <p:grpSpPr bwMode="auto">
          <a:xfrm>
            <a:off x="6363525" y="2552939"/>
            <a:ext cx="634726" cy="417977"/>
            <a:chOff x="4104" y="2016"/>
            <a:chExt cx="432" cy="432"/>
          </a:xfrm>
        </p:grpSpPr>
        <p:pic>
          <p:nvPicPr>
            <p:cNvPr id="59" name="Picture 64" descr="MCj04315260000[1]">
              <a:extLst>
                <a:ext uri="{FF2B5EF4-FFF2-40B4-BE49-F238E27FC236}">
                  <a16:creationId xmlns:a16="http://schemas.microsoft.com/office/drawing/2014/main" id="{DE086CAF-455D-40F9-AF1A-147BEBB5166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04" y="201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5" descr="MCj04316260000[1]">
              <a:extLst>
                <a:ext uri="{FF2B5EF4-FFF2-40B4-BE49-F238E27FC236}">
                  <a16:creationId xmlns:a16="http://schemas.microsoft.com/office/drawing/2014/main" id="{47CF002C-406C-41FB-BE22-DEB3EA7AC57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92" y="206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 Box 67">
            <a:extLst>
              <a:ext uri="{FF2B5EF4-FFF2-40B4-BE49-F238E27FC236}">
                <a16:creationId xmlns:a16="http://schemas.microsoft.com/office/drawing/2014/main" id="{D7E7C4AF-2F29-41C8-A287-4EC29CDC40E6}"/>
              </a:ext>
            </a:extLst>
          </p:cNvPr>
          <p:cNvSpPr txBox="1">
            <a:spLocks noChangeArrowheads="1"/>
          </p:cNvSpPr>
          <p:nvPr/>
        </p:nvSpPr>
        <p:spPr bwMode="auto">
          <a:xfrm>
            <a:off x="8210486" y="1831153"/>
            <a:ext cx="58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r>
              <a:rPr lang="en-US" sz="750" b="1" dirty="0">
                <a:solidFill>
                  <a:prstClr val="black"/>
                </a:solidFill>
                <a:latin typeface="+mj-lt"/>
                <a:cs typeface="Arial" charset="0"/>
                <a:sym typeface="Arial" panose="020B0604020202020204" pitchFamily="34" charset="0"/>
              </a:rPr>
              <a:t>Security </a:t>
            </a:r>
          </a:p>
          <a:p>
            <a:pPr algn="ctr" defTabSz="685783" eaLnBrk="1" hangingPunct="1">
              <a:defRPr/>
            </a:pPr>
            <a:r>
              <a:rPr lang="en-US" sz="750" b="1" dirty="0">
                <a:solidFill>
                  <a:prstClr val="black"/>
                </a:solidFill>
                <a:latin typeface="+mj-lt"/>
                <a:cs typeface="Arial" charset="0"/>
                <a:sym typeface="Arial" panose="020B0604020202020204" pitchFamily="34" charset="0"/>
              </a:rPr>
              <a:t>Analysts</a:t>
            </a:r>
          </a:p>
        </p:txBody>
      </p:sp>
      <p:grpSp>
        <p:nvGrpSpPr>
          <p:cNvPr id="28" name="Group 71">
            <a:extLst>
              <a:ext uri="{FF2B5EF4-FFF2-40B4-BE49-F238E27FC236}">
                <a16:creationId xmlns:a16="http://schemas.microsoft.com/office/drawing/2014/main" id="{5484BCCF-DA9B-45DA-AFC3-7C5ED14720D5}"/>
              </a:ext>
            </a:extLst>
          </p:cNvPr>
          <p:cNvGrpSpPr>
            <a:grpSpLocks/>
          </p:cNvGrpSpPr>
          <p:nvPr/>
        </p:nvGrpSpPr>
        <p:grpSpPr bwMode="auto">
          <a:xfrm>
            <a:off x="5655336" y="2975753"/>
            <a:ext cx="987352" cy="320255"/>
            <a:chOff x="3622" y="2453"/>
            <a:chExt cx="672" cy="331"/>
          </a:xfrm>
        </p:grpSpPr>
        <p:sp>
          <p:nvSpPr>
            <p:cNvPr id="57" name="Line 72">
              <a:extLst>
                <a:ext uri="{FF2B5EF4-FFF2-40B4-BE49-F238E27FC236}">
                  <a16:creationId xmlns:a16="http://schemas.microsoft.com/office/drawing/2014/main" id="{BAD35F81-64F4-4357-88FA-AAAB54959395}"/>
                </a:ext>
              </a:extLst>
            </p:cNvPr>
            <p:cNvSpPr>
              <a:spLocks noChangeShapeType="1"/>
            </p:cNvSpPr>
            <p:nvPr/>
          </p:nvSpPr>
          <p:spPr bwMode="auto">
            <a:xfrm>
              <a:off x="3648" y="2462"/>
              <a:ext cx="336" cy="322"/>
            </a:xfrm>
            <a:prstGeom prst="line">
              <a:avLst/>
            </a:prstGeom>
            <a:noFill/>
            <a:ln w="12700">
              <a:no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58" name="Text Box 73">
              <a:extLst>
                <a:ext uri="{FF2B5EF4-FFF2-40B4-BE49-F238E27FC236}">
                  <a16:creationId xmlns:a16="http://schemas.microsoft.com/office/drawing/2014/main" id="{F4999DEE-0533-4CEC-8504-EB8E35CB3D10}"/>
                </a:ext>
              </a:extLst>
            </p:cNvPr>
            <p:cNvSpPr txBox="1">
              <a:spLocks noChangeArrowheads="1"/>
            </p:cNvSpPr>
            <p:nvPr/>
          </p:nvSpPr>
          <p:spPr bwMode="auto">
            <a:xfrm rot="2658200">
              <a:off x="3622" y="2453"/>
              <a:ext cx="672" cy="181"/>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lnSpc>
                  <a:spcPct val="70000"/>
                </a:lnSpc>
                <a:defRPr/>
              </a:pPr>
              <a:r>
                <a:rPr lang="en-US" sz="750" dirty="0">
                  <a:solidFill>
                    <a:prstClr val="black"/>
                  </a:solidFill>
                  <a:latin typeface="+mj-lt"/>
                  <a:cs typeface="Arial" charset="0"/>
                  <a:sym typeface="Arial" panose="020B0604020202020204" pitchFamily="34" charset="0"/>
                </a:rPr>
                <a:t>Correlated Events</a:t>
              </a:r>
            </a:p>
          </p:txBody>
        </p:sp>
      </p:grpSp>
      <p:sp>
        <p:nvSpPr>
          <p:cNvPr id="29" name="Text Box 75">
            <a:extLst>
              <a:ext uri="{FF2B5EF4-FFF2-40B4-BE49-F238E27FC236}">
                <a16:creationId xmlns:a16="http://schemas.microsoft.com/office/drawing/2014/main" id="{870F40B1-3384-4683-B6B7-B721DF13F62D}"/>
              </a:ext>
            </a:extLst>
          </p:cNvPr>
          <p:cNvSpPr txBox="1">
            <a:spLocks noChangeArrowheads="1"/>
          </p:cNvSpPr>
          <p:nvPr/>
        </p:nvSpPr>
        <p:spPr bwMode="auto">
          <a:xfrm>
            <a:off x="4434370" y="3708604"/>
            <a:ext cx="71365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r>
              <a:rPr lang="en-US" sz="750" b="1" dirty="0">
                <a:solidFill>
                  <a:prstClr val="black"/>
                </a:solidFill>
                <a:latin typeface="+mj-lt"/>
                <a:cs typeface="Arial" charset="0"/>
                <a:sym typeface="Arial" panose="020B0604020202020204" pitchFamily="34" charset="0"/>
              </a:rPr>
              <a:t>Notification</a:t>
            </a:r>
          </a:p>
        </p:txBody>
      </p:sp>
      <p:sp>
        <p:nvSpPr>
          <p:cNvPr id="30" name="Rounded Rectangle 68">
            <a:extLst>
              <a:ext uri="{FF2B5EF4-FFF2-40B4-BE49-F238E27FC236}">
                <a16:creationId xmlns:a16="http://schemas.microsoft.com/office/drawing/2014/main" id="{D135F243-B6F7-4EB1-84C7-78AB5822F85C}"/>
              </a:ext>
            </a:extLst>
          </p:cNvPr>
          <p:cNvSpPr>
            <a:spLocks noChangeArrowheads="1"/>
          </p:cNvSpPr>
          <p:nvPr/>
        </p:nvSpPr>
        <p:spPr bwMode="auto">
          <a:xfrm>
            <a:off x="6196191" y="3296029"/>
            <a:ext cx="907848" cy="325093"/>
          </a:xfrm>
          <a:prstGeom prst="roundRect">
            <a:avLst>
              <a:gd name="adj" fmla="val 4167"/>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783">
              <a:lnSpc>
                <a:spcPct val="90000"/>
              </a:lnSpc>
              <a:buSzPct val="80000"/>
              <a:defRPr/>
            </a:pPr>
            <a:r>
              <a:rPr lang="en-US" sz="900" b="1" dirty="0">
                <a:solidFill>
                  <a:prstClr val="white"/>
                </a:solidFill>
                <a:latin typeface="+mj-lt"/>
                <a:cs typeface="Arial" pitchFamily="34" charset="0"/>
                <a:sym typeface="Arial" panose="020B0604020202020204" pitchFamily="34" charset="0"/>
              </a:rPr>
              <a:t>Service Management</a:t>
            </a:r>
          </a:p>
        </p:txBody>
      </p:sp>
      <p:sp>
        <p:nvSpPr>
          <p:cNvPr id="31" name="Text Box 91">
            <a:extLst>
              <a:ext uri="{FF2B5EF4-FFF2-40B4-BE49-F238E27FC236}">
                <a16:creationId xmlns:a16="http://schemas.microsoft.com/office/drawing/2014/main" id="{3129E7CA-2AE4-4C6C-8C84-CD6BF9E667D6}"/>
              </a:ext>
            </a:extLst>
          </p:cNvPr>
          <p:cNvSpPr txBox="1">
            <a:spLocks noChangeArrowheads="1"/>
          </p:cNvSpPr>
          <p:nvPr/>
        </p:nvSpPr>
        <p:spPr bwMode="auto">
          <a:xfrm>
            <a:off x="3158795" y="4023432"/>
            <a:ext cx="92685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r>
              <a:rPr lang="en-US" sz="750" b="1" dirty="0">
                <a:solidFill>
                  <a:prstClr val="black"/>
                </a:solidFill>
                <a:latin typeface="+mj-lt"/>
                <a:cs typeface="Arial" charset="0"/>
                <a:sym typeface="Arial" panose="020B0604020202020204" pitchFamily="34" charset="0"/>
              </a:rPr>
              <a:t>Status Reporting</a:t>
            </a:r>
          </a:p>
        </p:txBody>
      </p:sp>
      <p:grpSp>
        <p:nvGrpSpPr>
          <p:cNvPr id="32" name="Rectangle 43">
            <a:extLst>
              <a:ext uri="{FF2B5EF4-FFF2-40B4-BE49-F238E27FC236}">
                <a16:creationId xmlns:a16="http://schemas.microsoft.com/office/drawing/2014/main" id="{53D6F7B5-02D6-4284-ADA1-D48166B75A9F}"/>
              </a:ext>
            </a:extLst>
          </p:cNvPr>
          <p:cNvGrpSpPr>
            <a:grpSpLocks/>
          </p:cNvGrpSpPr>
          <p:nvPr/>
        </p:nvGrpSpPr>
        <p:grpSpPr bwMode="auto">
          <a:xfrm>
            <a:off x="7161341" y="1452554"/>
            <a:ext cx="1658809" cy="373766"/>
            <a:chOff x="2743200" y="2682240"/>
            <a:chExt cx="1588242" cy="652272"/>
          </a:xfrm>
        </p:grpSpPr>
        <p:pic>
          <p:nvPicPr>
            <p:cNvPr id="55" name="Rectangle 43">
              <a:extLst>
                <a:ext uri="{FF2B5EF4-FFF2-40B4-BE49-F238E27FC236}">
                  <a16:creationId xmlns:a16="http://schemas.microsoft.com/office/drawing/2014/main" id="{378CFB9D-06AB-4BC2-9777-4B99FC6F6050}"/>
                </a:ext>
              </a:extLst>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43200" y="2682240"/>
              <a:ext cx="1481328" cy="65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110">
              <a:extLst>
                <a:ext uri="{FF2B5EF4-FFF2-40B4-BE49-F238E27FC236}">
                  <a16:creationId xmlns:a16="http://schemas.microsoft.com/office/drawing/2014/main" id="{6F4115FA-28D2-421F-A1E9-5195FD498FF6}"/>
                </a:ext>
              </a:extLst>
            </p:cNvPr>
            <p:cNvSpPr>
              <a:spLocks noChangeArrowheads="1"/>
            </p:cNvSpPr>
            <p:nvPr/>
          </p:nvSpPr>
          <p:spPr bwMode="auto">
            <a:xfrm>
              <a:off x="2805113" y="2716213"/>
              <a:ext cx="1526329" cy="506855"/>
            </a:xfrm>
            <a:prstGeom prst="roundRect">
              <a:avLst>
                <a:gd name="adj" fmla="val 16667"/>
              </a:avLst>
            </a:prstGeom>
            <a:solidFill>
              <a:schemeClr val="bg1"/>
            </a:solidFill>
            <a:ln w="6350">
              <a:solidFill>
                <a:srgbClr val="336699"/>
              </a:solidFill>
              <a:miter lim="800000"/>
              <a:headEnd/>
              <a:tailEnd/>
            </a:ln>
          </p:spPr>
          <p:txBody>
            <a:bodyPr anchor="ctr"/>
            <a:lstStyle/>
            <a:p>
              <a:pPr algn="ctr" defTabSz="685783">
                <a:defRPr/>
              </a:pPr>
              <a:r>
                <a:rPr lang="en-US" sz="900" b="1" dirty="0">
                  <a:solidFill>
                    <a:prstClr val="black"/>
                  </a:solidFill>
                  <a:latin typeface="+mj-lt"/>
                  <a:cs typeface="Arial" charset="0"/>
                  <a:sym typeface="Arial" panose="020B0604020202020204" pitchFamily="34" charset="0"/>
                </a:rPr>
                <a:t>Unified Security  Portal</a:t>
              </a:r>
            </a:p>
          </p:txBody>
        </p:sp>
      </p:grpSp>
      <p:sp>
        <p:nvSpPr>
          <p:cNvPr id="33" name="Text Box 6">
            <a:extLst>
              <a:ext uri="{FF2B5EF4-FFF2-40B4-BE49-F238E27FC236}">
                <a16:creationId xmlns:a16="http://schemas.microsoft.com/office/drawing/2014/main" id="{83D624D7-E665-41E9-BCD7-A2D65691D3D7}"/>
              </a:ext>
            </a:extLst>
          </p:cNvPr>
          <p:cNvSpPr txBox="1">
            <a:spLocks noChangeArrowheads="1"/>
          </p:cNvSpPr>
          <p:nvPr/>
        </p:nvSpPr>
        <p:spPr bwMode="auto">
          <a:xfrm>
            <a:off x="7226005" y="1040803"/>
            <a:ext cx="15941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r>
              <a:rPr lang="en-US" sz="1050" b="1" dirty="0">
                <a:solidFill>
                  <a:schemeClr val="accent3">
                    <a:lumMod val="75000"/>
                  </a:schemeClr>
                </a:solidFill>
                <a:latin typeface="+mj-lt"/>
                <a:cs typeface="Arial" charset="0"/>
                <a:sym typeface="Arial" panose="020B0604020202020204" pitchFamily="34" charset="0"/>
              </a:rPr>
              <a:t>Sify Security </a:t>
            </a:r>
          </a:p>
          <a:p>
            <a:pPr algn="ctr" defTabSz="685783" eaLnBrk="1" hangingPunct="1">
              <a:defRPr/>
            </a:pPr>
            <a:r>
              <a:rPr lang="en-US" sz="1050" b="1" dirty="0">
                <a:solidFill>
                  <a:schemeClr val="accent3">
                    <a:lumMod val="75000"/>
                  </a:schemeClr>
                </a:solidFill>
                <a:latin typeface="+mj-lt"/>
                <a:cs typeface="Arial" charset="0"/>
                <a:sym typeface="Arial" panose="020B0604020202020204" pitchFamily="34" charset="0"/>
              </a:rPr>
              <a:t>Operations Center</a:t>
            </a:r>
          </a:p>
        </p:txBody>
      </p:sp>
      <p:sp>
        <p:nvSpPr>
          <p:cNvPr id="34" name="Rectangle 62">
            <a:extLst>
              <a:ext uri="{FF2B5EF4-FFF2-40B4-BE49-F238E27FC236}">
                <a16:creationId xmlns:a16="http://schemas.microsoft.com/office/drawing/2014/main" id="{3E22DBAA-F7D1-42EE-B841-D7BF4A21C5AB}"/>
              </a:ext>
            </a:extLst>
          </p:cNvPr>
          <p:cNvSpPr>
            <a:spLocks noChangeArrowheads="1"/>
          </p:cNvSpPr>
          <p:nvPr/>
        </p:nvSpPr>
        <p:spPr bwMode="auto">
          <a:xfrm>
            <a:off x="7351188" y="2694974"/>
            <a:ext cx="1215071" cy="325094"/>
          </a:xfrm>
          <a:prstGeom prst="rect">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783">
              <a:defRPr/>
            </a:pPr>
            <a:endParaRPr lang="en-US" sz="825" b="1" dirty="0">
              <a:solidFill>
                <a:prstClr val="white"/>
              </a:solidFill>
              <a:latin typeface="+mj-lt"/>
              <a:cs typeface="Arial" pitchFamily="34" charset="0"/>
              <a:sym typeface="Arial" panose="020B0604020202020204" pitchFamily="34" charset="0"/>
            </a:endParaRPr>
          </a:p>
          <a:p>
            <a:pPr algn="ctr" defTabSz="685783">
              <a:defRPr/>
            </a:pPr>
            <a:r>
              <a:rPr lang="en-US" sz="825" b="1" dirty="0">
                <a:solidFill>
                  <a:prstClr val="white"/>
                </a:solidFill>
                <a:latin typeface="+mj-lt"/>
                <a:cs typeface="Arial" pitchFamily="34" charset="0"/>
                <a:sym typeface="Arial" panose="020B0604020202020204" pitchFamily="34" charset="0"/>
              </a:rPr>
              <a:t>Sec Event Monitoring</a:t>
            </a:r>
          </a:p>
          <a:p>
            <a:pPr algn="ctr" defTabSz="685783">
              <a:defRPr/>
            </a:pPr>
            <a:endParaRPr lang="en-US" sz="825" b="1" dirty="0">
              <a:solidFill>
                <a:prstClr val="white"/>
              </a:solidFill>
              <a:latin typeface="+mj-lt"/>
              <a:cs typeface="Arial" pitchFamily="34" charset="0"/>
              <a:sym typeface="Arial" panose="020B0604020202020204" pitchFamily="34" charset="0"/>
            </a:endParaRPr>
          </a:p>
        </p:txBody>
      </p:sp>
      <p:sp>
        <p:nvSpPr>
          <p:cNvPr id="35" name="Rectangle 62">
            <a:extLst>
              <a:ext uri="{FF2B5EF4-FFF2-40B4-BE49-F238E27FC236}">
                <a16:creationId xmlns:a16="http://schemas.microsoft.com/office/drawing/2014/main" id="{5E96798C-B24E-4027-B96E-6C195D4A1E90}"/>
              </a:ext>
            </a:extLst>
          </p:cNvPr>
          <p:cNvSpPr>
            <a:spLocks noChangeArrowheads="1"/>
          </p:cNvSpPr>
          <p:nvPr/>
        </p:nvSpPr>
        <p:spPr bwMode="auto">
          <a:xfrm>
            <a:off x="7635328" y="3326584"/>
            <a:ext cx="1148736" cy="507378"/>
          </a:xfrm>
          <a:prstGeom prst="rect">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783">
              <a:defRPr/>
            </a:pPr>
            <a:endParaRPr lang="en-US" sz="825" b="1" dirty="0">
              <a:solidFill>
                <a:prstClr val="white"/>
              </a:solidFill>
              <a:latin typeface="+mj-lt"/>
              <a:cs typeface="Arial" pitchFamily="34" charset="0"/>
              <a:sym typeface="Arial" panose="020B0604020202020204" pitchFamily="34" charset="0"/>
            </a:endParaRPr>
          </a:p>
          <a:p>
            <a:pPr algn="ctr" defTabSz="685783">
              <a:defRPr/>
            </a:pPr>
            <a:r>
              <a:rPr lang="en-US" sz="825" b="1" dirty="0">
                <a:solidFill>
                  <a:prstClr val="white"/>
                </a:solidFill>
                <a:latin typeface="+mj-lt"/>
                <a:cs typeface="Arial" pitchFamily="34" charset="0"/>
                <a:sym typeface="Arial" panose="020B0604020202020204" pitchFamily="34" charset="0"/>
              </a:rPr>
              <a:t>Extending Service Center Console</a:t>
            </a:r>
          </a:p>
          <a:p>
            <a:pPr algn="ctr" defTabSz="685783">
              <a:defRPr/>
            </a:pPr>
            <a:endParaRPr lang="en-US" sz="825" b="1" dirty="0">
              <a:solidFill>
                <a:prstClr val="white"/>
              </a:solidFill>
              <a:latin typeface="+mj-lt"/>
              <a:cs typeface="Arial" pitchFamily="34" charset="0"/>
              <a:sym typeface="Arial" panose="020B0604020202020204" pitchFamily="34" charset="0"/>
            </a:endParaRPr>
          </a:p>
        </p:txBody>
      </p:sp>
      <p:grpSp>
        <p:nvGrpSpPr>
          <p:cNvPr id="36" name="Group 92">
            <a:extLst>
              <a:ext uri="{FF2B5EF4-FFF2-40B4-BE49-F238E27FC236}">
                <a16:creationId xmlns:a16="http://schemas.microsoft.com/office/drawing/2014/main" id="{177D4CF0-2F20-4EB8-A8D8-C2E84823FB22}"/>
              </a:ext>
            </a:extLst>
          </p:cNvPr>
          <p:cNvGrpSpPr>
            <a:grpSpLocks/>
          </p:cNvGrpSpPr>
          <p:nvPr/>
        </p:nvGrpSpPr>
        <p:grpSpPr bwMode="auto">
          <a:xfrm>
            <a:off x="2189316" y="1472306"/>
            <a:ext cx="458414" cy="3005177"/>
            <a:chOff x="3654" y="505"/>
            <a:chExt cx="312" cy="3490"/>
          </a:xfrm>
        </p:grpSpPr>
        <p:sp>
          <p:nvSpPr>
            <p:cNvPr id="53" name="Text Box 97">
              <a:extLst>
                <a:ext uri="{FF2B5EF4-FFF2-40B4-BE49-F238E27FC236}">
                  <a16:creationId xmlns:a16="http://schemas.microsoft.com/office/drawing/2014/main" id="{0AA8CBFA-DC03-4A7A-80E6-4BA049781710}"/>
                </a:ext>
              </a:extLst>
            </p:cNvPr>
            <p:cNvSpPr txBox="1">
              <a:spLocks noChangeArrowheads="1"/>
            </p:cNvSpPr>
            <p:nvPr/>
          </p:nvSpPr>
          <p:spPr bwMode="auto">
            <a:xfrm rot="16200000">
              <a:off x="2961" y="2135"/>
              <a:ext cx="175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endParaRPr lang="en-US" sz="1050" b="1" dirty="0">
                <a:solidFill>
                  <a:srgbClr val="FF0000"/>
                </a:solidFill>
                <a:latin typeface="+mj-lt"/>
                <a:cs typeface="Arial" charset="0"/>
                <a:sym typeface="Arial" panose="020B0604020202020204" pitchFamily="34" charset="0"/>
              </a:endParaRPr>
            </a:p>
          </p:txBody>
        </p:sp>
        <p:sp>
          <p:nvSpPr>
            <p:cNvPr id="54" name="Text Box 94">
              <a:extLst>
                <a:ext uri="{FF2B5EF4-FFF2-40B4-BE49-F238E27FC236}">
                  <a16:creationId xmlns:a16="http://schemas.microsoft.com/office/drawing/2014/main" id="{86FBA307-65CE-49C6-919A-621304CFDEBE}"/>
                </a:ext>
              </a:extLst>
            </p:cNvPr>
            <p:cNvSpPr txBox="1">
              <a:spLocks noChangeArrowheads="1"/>
            </p:cNvSpPr>
            <p:nvPr/>
          </p:nvSpPr>
          <p:spPr bwMode="auto">
            <a:xfrm rot="16200000">
              <a:off x="2065" y="2094"/>
              <a:ext cx="349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r>
                <a:rPr lang="en-US" sz="1200" b="1" dirty="0">
                  <a:solidFill>
                    <a:srgbClr val="FF0000"/>
                  </a:solidFill>
                  <a:latin typeface="+mj-lt"/>
                  <a:cs typeface="Arial" charset="0"/>
                  <a:sym typeface="Arial" panose="020B0604020202020204" pitchFamily="34" charset="0"/>
                </a:rPr>
                <a:t> - - - - - - - -  - Secure Connectivity - - - - - - - - -</a:t>
              </a:r>
            </a:p>
          </p:txBody>
        </p:sp>
      </p:grpSp>
      <p:sp>
        <p:nvSpPr>
          <p:cNvPr id="37" name="Text Box 66">
            <a:extLst>
              <a:ext uri="{FF2B5EF4-FFF2-40B4-BE49-F238E27FC236}">
                <a16:creationId xmlns:a16="http://schemas.microsoft.com/office/drawing/2014/main" id="{9E338C46-8A92-491E-8E28-629A7E5D0E20}"/>
              </a:ext>
            </a:extLst>
          </p:cNvPr>
          <p:cNvSpPr txBox="1">
            <a:spLocks noChangeArrowheads="1"/>
          </p:cNvSpPr>
          <p:nvPr/>
        </p:nvSpPr>
        <p:spPr bwMode="auto">
          <a:xfrm>
            <a:off x="5907327" y="2599381"/>
            <a:ext cx="5774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783" eaLnBrk="1" hangingPunct="1">
              <a:defRPr/>
            </a:pPr>
            <a:r>
              <a:rPr lang="en-US" sz="675" b="1" dirty="0">
                <a:solidFill>
                  <a:prstClr val="black"/>
                </a:solidFill>
                <a:latin typeface="+mj-lt"/>
                <a:cs typeface="Arial" charset="0"/>
                <a:sym typeface="Arial" panose="020B0604020202020204" pitchFamily="34" charset="0"/>
              </a:rPr>
              <a:t>Reporting</a:t>
            </a:r>
          </a:p>
          <a:p>
            <a:pPr algn="ctr" defTabSz="685783" eaLnBrk="1" hangingPunct="1">
              <a:defRPr/>
            </a:pPr>
            <a:r>
              <a:rPr lang="en-US" sz="675" b="1" dirty="0">
                <a:solidFill>
                  <a:prstClr val="black"/>
                </a:solidFill>
                <a:latin typeface="+mj-lt"/>
                <a:cs typeface="Arial" charset="0"/>
                <a:sym typeface="Arial" panose="020B0604020202020204" pitchFamily="34" charset="0"/>
              </a:rPr>
              <a:t>Engine</a:t>
            </a:r>
          </a:p>
        </p:txBody>
      </p:sp>
      <p:grpSp>
        <p:nvGrpSpPr>
          <p:cNvPr id="38" name="Group 68">
            <a:extLst>
              <a:ext uri="{FF2B5EF4-FFF2-40B4-BE49-F238E27FC236}">
                <a16:creationId xmlns:a16="http://schemas.microsoft.com/office/drawing/2014/main" id="{9BCF7B0C-B956-43B3-8327-699B3471584E}"/>
              </a:ext>
            </a:extLst>
          </p:cNvPr>
          <p:cNvGrpSpPr>
            <a:grpSpLocks/>
          </p:cNvGrpSpPr>
          <p:nvPr/>
        </p:nvGrpSpPr>
        <p:grpSpPr bwMode="auto">
          <a:xfrm>
            <a:off x="5652398" y="2202690"/>
            <a:ext cx="987352" cy="278652"/>
            <a:chOff x="3596" y="1680"/>
            <a:chExt cx="672" cy="288"/>
          </a:xfrm>
        </p:grpSpPr>
        <p:sp>
          <p:nvSpPr>
            <p:cNvPr id="51" name="Line 69">
              <a:extLst>
                <a:ext uri="{FF2B5EF4-FFF2-40B4-BE49-F238E27FC236}">
                  <a16:creationId xmlns:a16="http://schemas.microsoft.com/office/drawing/2014/main" id="{911813F1-CB92-472E-8779-40AF53A2664A}"/>
                </a:ext>
              </a:extLst>
            </p:cNvPr>
            <p:cNvSpPr>
              <a:spLocks noChangeShapeType="1"/>
            </p:cNvSpPr>
            <p:nvPr/>
          </p:nvSpPr>
          <p:spPr bwMode="auto">
            <a:xfrm flipV="1">
              <a:off x="3648" y="1680"/>
              <a:ext cx="336" cy="288"/>
            </a:xfrm>
            <a:prstGeom prst="line">
              <a:avLst/>
            </a:prstGeom>
            <a:noFill/>
            <a:ln w="12700">
              <a:noFill/>
              <a:round/>
              <a:headEnd/>
              <a:tailEnd type="triangle" w="med" len="med"/>
            </a:ln>
            <a:extLst>
              <a:ext uri="{909E8E84-426E-40DD-AFC4-6F175D3DCCD1}">
                <a14:hiddenFill xmlns:a14="http://schemas.microsoft.com/office/drawing/2010/main">
                  <a:noFill/>
                </a14:hiddenFill>
              </a:ext>
            </a:extLst>
          </p:spPr>
          <p:txBody>
            <a:bodyPr/>
            <a:lstStyle/>
            <a:p>
              <a:pPr defTabSz="685783">
                <a:defRPr/>
              </a:pPr>
              <a:endParaRPr lang="en-IN" sz="1350" dirty="0">
                <a:solidFill>
                  <a:prstClr val="black"/>
                </a:solidFill>
                <a:latin typeface="+mj-lt"/>
                <a:cs typeface="Arial" panose="020B0604020202020204" pitchFamily="34" charset="0"/>
                <a:sym typeface="Arial" panose="020B0604020202020204" pitchFamily="34" charset="0"/>
              </a:endParaRPr>
            </a:p>
          </p:txBody>
        </p:sp>
        <p:sp>
          <p:nvSpPr>
            <p:cNvPr id="52" name="Text Box 70">
              <a:extLst>
                <a:ext uri="{FF2B5EF4-FFF2-40B4-BE49-F238E27FC236}">
                  <a16:creationId xmlns:a16="http://schemas.microsoft.com/office/drawing/2014/main" id="{B1470D1C-04B5-4F1E-A129-A088428383C3}"/>
                </a:ext>
              </a:extLst>
            </p:cNvPr>
            <p:cNvSpPr txBox="1">
              <a:spLocks noChangeArrowheads="1"/>
            </p:cNvSpPr>
            <p:nvPr/>
          </p:nvSpPr>
          <p:spPr bwMode="auto">
            <a:xfrm rot="19075498">
              <a:off x="3596" y="1770"/>
              <a:ext cx="672" cy="181"/>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783" eaLnBrk="1" hangingPunct="1">
                <a:lnSpc>
                  <a:spcPct val="70000"/>
                </a:lnSpc>
                <a:defRPr/>
              </a:pPr>
              <a:r>
                <a:rPr lang="en-US" sz="750" dirty="0">
                  <a:solidFill>
                    <a:prstClr val="black"/>
                  </a:solidFill>
                  <a:latin typeface="+mj-lt"/>
                  <a:cs typeface="Arial" charset="0"/>
                  <a:sym typeface="Arial" panose="020B0604020202020204" pitchFamily="34" charset="0"/>
                </a:rPr>
                <a:t>Incident Data</a:t>
              </a:r>
            </a:p>
          </p:txBody>
        </p:sp>
      </p:grpSp>
      <p:sp>
        <p:nvSpPr>
          <p:cNvPr id="39" name="TextBox 38">
            <a:extLst>
              <a:ext uri="{FF2B5EF4-FFF2-40B4-BE49-F238E27FC236}">
                <a16:creationId xmlns:a16="http://schemas.microsoft.com/office/drawing/2014/main" id="{1028DA98-1166-453E-B0E9-8A35C5EB1387}"/>
              </a:ext>
            </a:extLst>
          </p:cNvPr>
          <p:cNvSpPr txBox="1"/>
          <p:nvPr/>
        </p:nvSpPr>
        <p:spPr>
          <a:xfrm>
            <a:off x="2036024" y="990318"/>
            <a:ext cx="5083382" cy="307777"/>
          </a:xfrm>
          <a:prstGeom prst="rect">
            <a:avLst/>
          </a:prstGeom>
          <a:noFill/>
          <a:ln>
            <a:solidFill>
              <a:schemeClr val="accent5">
                <a:lumMod val="75000"/>
              </a:schemeClr>
            </a:solidFill>
          </a:ln>
        </p:spPr>
        <p:txBody>
          <a:bodyPr wrap="square" rtlCol="0">
            <a:spAutoFit/>
          </a:bodyPr>
          <a:lstStyle/>
          <a:p>
            <a:pPr algn="ctr" defTabSz="914378" eaLnBrk="0" fontAlgn="base" hangingPunct="0">
              <a:spcBef>
                <a:spcPct val="0"/>
              </a:spcBef>
              <a:spcAft>
                <a:spcPct val="0"/>
              </a:spcAft>
              <a:defRPr/>
            </a:pPr>
            <a:r>
              <a:rPr lang="en-US" sz="1400" b="1" dirty="0">
                <a:solidFill>
                  <a:srgbClr val="2392D7"/>
                </a:solidFill>
                <a:latin typeface="+mj-lt"/>
                <a:cs typeface="Arial" panose="020B0604020202020204" pitchFamily="34" charset="0"/>
                <a:sym typeface="Arial" panose="020B0604020202020204" pitchFamily="34" charset="0"/>
              </a:rPr>
              <a:t>Single Pane of Glass Security Dashboard</a:t>
            </a:r>
            <a:endParaRPr lang="en-IN" sz="1400" b="1" dirty="0">
              <a:solidFill>
                <a:srgbClr val="2392D7"/>
              </a:solidFill>
              <a:latin typeface="+mj-lt"/>
              <a:cs typeface="Arial" panose="020B0604020202020204" pitchFamily="34" charset="0"/>
              <a:sym typeface="Arial" panose="020B0604020202020204" pitchFamily="34" charset="0"/>
            </a:endParaRPr>
          </a:p>
        </p:txBody>
      </p:sp>
      <p:grpSp>
        <p:nvGrpSpPr>
          <p:cNvPr id="40" name="Group 13">
            <a:extLst>
              <a:ext uri="{FF2B5EF4-FFF2-40B4-BE49-F238E27FC236}">
                <a16:creationId xmlns:a16="http://schemas.microsoft.com/office/drawing/2014/main" id="{CF7EA362-3629-470E-8389-2C81308DF54F}"/>
              </a:ext>
            </a:extLst>
          </p:cNvPr>
          <p:cNvGrpSpPr/>
          <p:nvPr/>
        </p:nvGrpSpPr>
        <p:grpSpPr>
          <a:xfrm>
            <a:off x="700744" y="2456023"/>
            <a:ext cx="949299" cy="725216"/>
            <a:chOff x="612234" y="2213134"/>
            <a:chExt cx="1090310" cy="1024514"/>
          </a:xfrm>
        </p:grpSpPr>
        <p:pic>
          <p:nvPicPr>
            <p:cNvPr id="49" name="Picture 8" descr="NxtGen Datacenter and Cloud Technologies">
              <a:extLst>
                <a:ext uri="{FF2B5EF4-FFF2-40B4-BE49-F238E27FC236}">
                  <a16:creationId xmlns:a16="http://schemas.microsoft.com/office/drawing/2014/main" id="{87C95884-EA7E-41CF-8ED9-77E954E6CB3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8653" y="2213134"/>
              <a:ext cx="813581" cy="81358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F05F1E86-9D3F-41F9-885C-1C7986A1BCC8}"/>
                </a:ext>
              </a:extLst>
            </p:cNvPr>
            <p:cNvSpPr/>
            <p:nvPr/>
          </p:nvSpPr>
          <p:spPr>
            <a:xfrm>
              <a:off x="612234" y="2868071"/>
              <a:ext cx="1090310" cy="369577"/>
            </a:xfrm>
            <a:prstGeom prst="rect">
              <a:avLst/>
            </a:prstGeom>
          </p:spPr>
          <p:txBody>
            <a:bodyPr wrap="none">
              <a:spAutoFit/>
            </a:bodyPr>
            <a:lstStyle/>
            <a:p>
              <a:pPr defTabSz="914378" eaLnBrk="0" fontAlgn="base" hangingPunct="0">
                <a:spcBef>
                  <a:spcPct val="0"/>
                </a:spcBef>
                <a:spcAft>
                  <a:spcPct val="0"/>
                </a:spcAft>
                <a:defRPr/>
              </a:pPr>
              <a:r>
                <a:rPr lang="en-IN" sz="1100" dirty="0">
                  <a:solidFill>
                    <a:srgbClr val="000000"/>
                  </a:solidFill>
                  <a:latin typeface="+mj-lt"/>
                  <a:cs typeface="Arial" panose="020B0604020202020204" pitchFamily="34" charset="0"/>
                  <a:sym typeface="Arial" panose="020B0604020202020204" pitchFamily="34" charset="0"/>
                </a:rPr>
                <a:t>On-Prem DC</a:t>
              </a:r>
            </a:p>
          </p:txBody>
        </p:sp>
      </p:grpSp>
      <p:pic>
        <p:nvPicPr>
          <p:cNvPr id="41" name="Picture 12" descr="Office 365 ProPlus - Maskeny Systems">
            <a:extLst>
              <a:ext uri="{FF2B5EF4-FFF2-40B4-BE49-F238E27FC236}">
                <a16:creationId xmlns:a16="http://schemas.microsoft.com/office/drawing/2014/main" id="{A91F6AE3-8F97-4EC2-A4B0-37427C7D79C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9211" t="15479" r="9304" b="15490"/>
          <a:stretch/>
        </p:blipFill>
        <p:spPr bwMode="auto">
          <a:xfrm>
            <a:off x="754983" y="1847951"/>
            <a:ext cx="684749" cy="520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095">
            <a:extLst>
              <a:ext uri="{FF2B5EF4-FFF2-40B4-BE49-F238E27FC236}">
                <a16:creationId xmlns:a16="http://schemas.microsoft.com/office/drawing/2014/main" id="{321E0C34-BBF4-4F07-B738-186A885850FF}"/>
              </a:ext>
            </a:extLst>
          </p:cNvPr>
          <p:cNvGrpSpPr/>
          <p:nvPr/>
        </p:nvGrpSpPr>
        <p:grpSpPr>
          <a:xfrm>
            <a:off x="402282" y="3255584"/>
            <a:ext cx="1420582" cy="624013"/>
            <a:chOff x="35053" y="3964045"/>
            <a:chExt cx="2045324" cy="1000302"/>
          </a:xfrm>
        </p:grpSpPr>
        <p:sp>
          <p:nvSpPr>
            <p:cNvPr id="47" name="Rectangle 46">
              <a:extLst>
                <a:ext uri="{FF2B5EF4-FFF2-40B4-BE49-F238E27FC236}">
                  <a16:creationId xmlns:a16="http://schemas.microsoft.com/office/drawing/2014/main" id="{C58FAB8F-2A6A-4FF2-8731-B1676F61286D}"/>
                </a:ext>
              </a:extLst>
            </p:cNvPr>
            <p:cNvSpPr/>
            <p:nvPr/>
          </p:nvSpPr>
          <p:spPr>
            <a:xfrm>
              <a:off x="35053" y="4594320"/>
              <a:ext cx="2045324" cy="370027"/>
            </a:xfrm>
            <a:prstGeom prst="rect">
              <a:avLst/>
            </a:prstGeom>
          </p:spPr>
          <p:txBody>
            <a:bodyPr wrap="none">
              <a:spAutoFit/>
            </a:bodyPr>
            <a:lstStyle/>
            <a:p>
              <a:pPr algn="ctr" defTabSz="914378" eaLnBrk="0" fontAlgn="base" hangingPunct="0">
                <a:spcBef>
                  <a:spcPct val="0"/>
                </a:spcBef>
                <a:spcAft>
                  <a:spcPct val="0"/>
                </a:spcAft>
                <a:defRPr/>
              </a:pPr>
              <a:r>
                <a:rPr lang="en-IN" sz="900" b="1" dirty="0">
                  <a:solidFill>
                    <a:srgbClr val="000000"/>
                  </a:solidFill>
                  <a:latin typeface="+mj-lt"/>
                  <a:cs typeface="Arial" panose="020B0604020202020204" pitchFamily="34" charset="0"/>
                  <a:sym typeface="Arial" panose="020B0604020202020204" pitchFamily="34" charset="0"/>
                </a:rPr>
                <a:t>Other Security Devices</a:t>
              </a:r>
            </a:p>
          </p:txBody>
        </p:sp>
        <p:pic>
          <p:nvPicPr>
            <p:cNvPr id="48" name="Picture 18" descr="Data Security Icon - Data Security Icon Png , Free Transparent Clipart -  ClipartKey">
              <a:extLst>
                <a:ext uri="{FF2B5EF4-FFF2-40B4-BE49-F238E27FC236}">
                  <a16:creationId xmlns:a16="http://schemas.microsoft.com/office/drawing/2014/main" id="{E1D34A29-7B20-4536-94FD-F396DF32F887}"/>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5337" t="2592" r="5236" b="10677"/>
            <a:stretch/>
          </p:blipFill>
          <p:spPr bwMode="auto">
            <a:xfrm>
              <a:off x="758464" y="3964045"/>
              <a:ext cx="579529" cy="66510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42">
            <a:extLst>
              <a:ext uri="{FF2B5EF4-FFF2-40B4-BE49-F238E27FC236}">
                <a16:creationId xmlns:a16="http://schemas.microsoft.com/office/drawing/2014/main" id="{E120111D-DA69-4B0F-A3AC-701680521EEC}"/>
              </a:ext>
            </a:extLst>
          </p:cNvPr>
          <p:cNvSpPr/>
          <p:nvPr/>
        </p:nvSpPr>
        <p:spPr>
          <a:xfrm>
            <a:off x="402282" y="3948734"/>
            <a:ext cx="1306171" cy="507831"/>
          </a:xfrm>
          <a:prstGeom prst="rect">
            <a:avLst/>
          </a:prstGeom>
          <a:ln>
            <a:solidFill>
              <a:schemeClr val="accent5">
                <a:lumMod val="75000"/>
              </a:schemeClr>
            </a:solidFill>
          </a:ln>
        </p:spPr>
        <p:txBody>
          <a:bodyPr wrap="square">
            <a:spAutoFit/>
          </a:bodyPr>
          <a:lstStyle/>
          <a:p>
            <a:pPr algn="ctr" defTabSz="914378" eaLnBrk="0" fontAlgn="base" hangingPunct="0">
              <a:spcBef>
                <a:spcPct val="0"/>
              </a:spcBef>
              <a:spcAft>
                <a:spcPct val="0"/>
              </a:spcAft>
              <a:defRPr/>
            </a:pPr>
            <a:r>
              <a:rPr lang="en-IN" sz="900" dirty="0">
                <a:solidFill>
                  <a:srgbClr val="000000"/>
                </a:solidFill>
                <a:latin typeface="+mj-lt"/>
                <a:cs typeface="Arial" panose="020B0604020202020204" pitchFamily="34" charset="0"/>
                <a:sym typeface="Arial" panose="020B0604020202020204" pitchFamily="34" charset="0"/>
              </a:rPr>
              <a:t>Incident Alerts/ Remediation Information</a:t>
            </a:r>
          </a:p>
        </p:txBody>
      </p:sp>
      <p:cxnSp>
        <p:nvCxnSpPr>
          <p:cNvPr id="44" name="AutoShape 90">
            <a:extLst>
              <a:ext uri="{FF2B5EF4-FFF2-40B4-BE49-F238E27FC236}">
                <a16:creationId xmlns:a16="http://schemas.microsoft.com/office/drawing/2014/main" id="{3623F134-B0E5-4E36-9FB2-448467BA11E2}"/>
              </a:ext>
            </a:extLst>
          </p:cNvPr>
          <p:cNvCxnSpPr>
            <a:cxnSpLocks noChangeShapeType="1"/>
            <a:stCxn id="56" idx="1"/>
            <a:endCxn id="8" idx="2"/>
          </p:cNvCxnSpPr>
          <p:nvPr/>
        </p:nvCxnSpPr>
        <p:spPr bwMode="auto">
          <a:xfrm rot="10800000" flipV="1">
            <a:off x="1085417" y="1617240"/>
            <a:ext cx="6140589" cy="2913669"/>
          </a:xfrm>
          <a:prstGeom prst="bentConnector4">
            <a:avLst>
              <a:gd name="adj1" fmla="val 43799"/>
              <a:gd name="adj2" fmla="val 107846"/>
            </a:avLst>
          </a:prstGeom>
          <a:noFill/>
          <a:ln w="12700">
            <a:solidFill>
              <a:schemeClr val="accent1">
                <a:lumMod val="60000"/>
                <a:lumOff val="40000"/>
              </a:schemeClr>
            </a:solidFill>
            <a:prstDash val="sysDot"/>
            <a:miter lim="800000"/>
            <a:headEnd type="triangle"/>
            <a:tailEnd type="triangle" w="med" len="med"/>
          </a:ln>
          <a:extLst>
            <a:ext uri="{909E8E84-426E-40DD-AFC4-6F175D3DCCD1}">
              <a14:hiddenFill xmlns:a14="http://schemas.microsoft.com/office/drawing/2010/main">
                <a:noFill/>
              </a14:hiddenFill>
            </a:ext>
          </a:extLst>
        </p:spPr>
      </p:cxnSp>
      <p:pic>
        <p:nvPicPr>
          <p:cNvPr id="45" name="Picture 6" descr="Image result for lan cloud icon">
            <a:extLst>
              <a:ext uri="{FF2B5EF4-FFF2-40B4-BE49-F238E27FC236}">
                <a16:creationId xmlns:a16="http://schemas.microsoft.com/office/drawing/2014/main" id="{50B1B514-7C59-4DFA-B86A-759F8F6B201A}"/>
              </a:ext>
            </a:extLst>
          </p:cNvPr>
          <p:cNvPicPr>
            <a:picLocks noChangeAspect="1" noChangeArrowheads="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12893" y="1098012"/>
            <a:ext cx="1203766" cy="669256"/>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FFD967BA-140A-4A60-BF65-531DF9FA7845}"/>
              </a:ext>
            </a:extLst>
          </p:cNvPr>
          <p:cNvSpPr/>
          <p:nvPr/>
        </p:nvSpPr>
        <p:spPr>
          <a:xfrm>
            <a:off x="855754" y="1375812"/>
            <a:ext cx="492443" cy="307777"/>
          </a:xfrm>
          <a:prstGeom prst="rect">
            <a:avLst/>
          </a:prstGeom>
        </p:spPr>
        <p:txBody>
          <a:bodyPr wrap="none">
            <a:spAutoFit/>
          </a:bodyPr>
          <a:lstStyle/>
          <a:p>
            <a:pPr defTabSz="914378" eaLnBrk="0" fontAlgn="base" hangingPunct="0">
              <a:spcBef>
                <a:spcPct val="0"/>
              </a:spcBef>
              <a:spcAft>
                <a:spcPct val="0"/>
              </a:spcAft>
              <a:defRPr/>
            </a:pPr>
            <a:r>
              <a:rPr lang="en-US" sz="1400" b="1" dirty="0">
                <a:solidFill>
                  <a:srgbClr val="000000"/>
                </a:solidFill>
                <a:latin typeface="+mj-lt"/>
                <a:cs typeface="Arial" panose="020B0604020202020204" pitchFamily="34" charset="0"/>
                <a:sym typeface="Arial" panose="020B0604020202020204" pitchFamily="34" charset="0"/>
              </a:rPr>
              <a:t>CSP</a:t>
            </a:r>
          </a:p>
        </p:txBody>
      </p:sp>
    </p:spTree>
    <p:extLst>
      <p:ext uri="{BB962C8B-B14F-4D97-AF65-F5344CB8AC3E}">
        <p14:creationId xmlns:p14="http://schemas.microsoft.com/office/powerpoint/2010/main" val="319390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0D73B2-DF46-4189-BA23-B67BE632B058}"/>
              </a:ext>
            </a:extLst>
          </p:cNvPr>
          <p:cNvGrpSpPr/>
          <p:nvPr/>
        </p:nvGrpSpPr>
        <p:grpSpPr>
          <a:xfrm>
            <a:off x="6015493" y="3437557"/>
            <a:ext cx="2238471" cy="1264395"/>
            <a:chOff x="6262152" y="2979985"/>
            <a:chExt cx="2451389" cy="1523228"/>
          </a:xfrm>
        </p:grpSpPr>
        <p:sp>
          <p:nvSpPr>
            <p:cNvPr id="135" name="TextBox 134">
              <a:extLst>
                <a:ext uri="{FF2B5EF4-FFF2-40B4-BE49-F238E27FC236}">
                  <a16:creationId xmlns:a16="http://schemas.microsoft.com/office/drawing/2014/main" id="{6B8209F8-3DC7-4492-982D-AAD7EB9F630A}"/>
                </a:ext>
              </a:extLst>
            </p:cNvPr>
            <p:cNvSpPr txBox="1"/>
            <p:nvPr/>
          </p:nvSpPr>
          <p:spPr>
            <a:xfrm>
              <a:off x="6262152" y="3940387"/>
              <a:ext cx="1943063" cy="492602"/>
            </a:xfrm>
            <a:prstGeom prst="rect">
              <a:avLst/>
            </a:prstGeom>
            <a:noFill/>
          </p:spPr>
          <p:txBody>
            <a:bodyPr wrap="square" lIns="130622" tIns="65311" rIns="130622" bIns="65311" rtlCol="0">
              <a:spAutoFit/>
            </a:bodyPr>
            <a:lstStyle/>
            <a:p>
              <a:pPr algn="r" defTabSz="408164">
                <a:buClr>
                  <a:srgbClr val="000000"/>
                </a:buClr>
                <a:defRPr/>
              </a:pPr>
              <a:r>
                <a:rPr lang="en-US" sz="900" kern="0" dirty="0">
                  <a:solidFill>
                    <a:srgbClr val="55565A"/>
                  </a:solidFill>
                  <a:latin typeface="Trebuchet MS"/>
                  <a:cs typeface="Calibri" panose="020F0502020204030204" pitchFamily="34" charset="0"/>
                  <a:sym typeface="Arial"/>
                </a:rPr>
                <a:t>Single console</a:t>
              </a:r>
            </a:p>
            <a:p>
              <a:pPr algn="r" defTabSz="408164">
                <a:buClr>
                  <a:srgbClr val="000000"/>
                </a:buClr>
                <a:defRPr/>
              </a:pPr>
              <a:r>
                <a:rPr lang="en-US" sz="900" kern="0" dirty="0">
                  <a:solidFill>
                    <a:srgbClr val="55565A"/>
                  </a:solidFill>
                  <a:latin typeface="Trebuchet MS"/>
                  <a:cs typeface="Calibri" panose="020F0502020204030204" pitchFamily="34" charset="0"/>
                  <a:sym typeface="Arial"/>
                </a:rPr>
                <a:t>for security administrators</a:t>
              </a:r>
            </a:p>
          </p:txBody>
        </p:sp>
        <p:cxnSp>
          <p:nvCxnSpPr>
            <p:cNvPr id="136" name="Straight Arrow Connector 135">
              <a:extLst>
                <a:ext uri="{FF2B5EF4-FFF2-40B4-BE49-F238E27FC236}">
                  <a16:creationId xmlns:a16="http://schemas.microsoft.com/office/drawing/2014/main" id="{9258457E-E8D4-4829-B032-163CB157FFBF}"/>
                </a:ext>
              </a:extLst>
            </p:cNvPr>
            <p:cNvCxnSpPr>
              <a:cxnSpLocks/>
            </p:cNvCxnSpPr>
            <p:nvPr/>
          </p:nvCxnSpPr>
          <p:spPr>
            <a:xfrm flipV="1">
              <a:off x="8426675" y="2979985"/>
              <a:ext cx="0" cy="1207454"/>
            </a:xfrm>
            <a:prstGeom prst="straightConnector1">
              <a:avLst/>
            </a:prstGeom>
            <a:noFill/>
            <a:ln w="28575" cap="flat" cmpd="sng" algn="ctr">
              <a:solidFill>
                <a:srgbClr val="B1B3B3">
                  <a:lumMod val="20000"/>
                  <a:lumOff val="80000"/>
                </a:srgbClr>
              </a:solidFill>
              <a:prstDash val="solid"/>
              <a:headEnd type="none" w="med" len="med"/>
              <a:tailEnd type="none" w="med" len="med"/>
            </a:ln>
            <a:effectLst/>
          </p:spPr>
        </p:cxnSp>
        <p:pic>
          <p:nvPicPr>
            <p:cNvPr id="137" name="Picture 136">
              <a:extLst>
                <a:ext uri="{FF2B5EF4-FFF2-40B4-BE49-F238E27FC236}">
                  <a16:creationId xmlns:a16="http://schemas.microsoft.com/office/drawing/2014/main" id="{7A76D94A-92E2-4648-BECE-225E0BB53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3107" y="3951902"/>
              <a:ext cx="550434" cy="551311"/>
            </a:xfrm>
            <a:prstGeom prst="rect">
              <a:avLst/>
            </a:prstGeom>
          </p:spPr>
        </p:pic>
      </p:grpSp>
      <p:grpSp>
        <p:nvGrpSpPr>
          <p:cNvPr id="6" name="Group 5">
            <a:extLst>
              <a:ext uri="{FF2B5EF4-FFF2-40B4-BE49-F238E27FC236}">
                <a16:creationId xmlns:a16="http://schemas.microsoft.com/office/drawing/2014/main" id="{34B8B7ED-7507-4B8D-9CDD-9555C6D08DC7}"/>
              </a:ext>
            </a:extLst>
          </p:cNvPr>
          <p:cNvGrpSpPr/>
          <p:nvPr/>
        </p:nvGrpSpPr>
        <p:grpSpPr>
          <a:xfrm>
            <a:off x="323849" y="3188897"/>
            <a:ext cx="8293664" cy="276640"/>
            <a:chOff x="662112" y="2680426"/>
            <a:chExt cx="8447216" cy="333271"/>
          </a:xfrm>
        </p:grpSpPr>
        <p:sp>
          <p:nvSpPr>
            <p:cNvPr id="133" name="Rectangle 132">
              <a:extLst>
                <a:ext uri="{FF2B5EF4-FFF2-40B4-BE49-F238E27FC236}">
                  <a16:creationId xmlns:a16="http://schemas.microsoft.com/office/drawing/2014/main" id="{C61B9F2D-7A01-47C7-B139-E10F6DEE179E}"/>
                </a:ext>
              </a:extLst>
            </p:cNvPr>
            <p:cNvSpPr/>
            <p:nvPr/>
          </p:nvSpPr>
          <p:spPr>
            <a:xfrm>
              <a:off x="662112" y="2680426"/>
              <a:ext cx="8394476" cy="333271"/>
            </a:xfrm>
            <a:prstGeom prst="rect">
              <a:avLst/>
            </a:prstGeom>
            <a:solidFill>
              <a:srgbClr val="B1B3B3">
                <a:lumMod val="20000"/>
                <a:lumOff val="80000"/>
              </a:srgbClr>
            </a:solidFill>
            <a:ln w="9525" cap="flat" cmpd="sng" algn="ctr">
              <a:noFill/>
              <a:prstDash val="solid"/>
            </a:ln>
            <a:effectLst/>
          </p:spPr>
          <p:txBody>
            <a:bodyPr wrap="square" lIns="36000" tIns="36000" rIns="36000" bIns="36000" rtlCol="0">
              <a:noAutofit/>
            </a:bodyPr>
            <a:lstStyle/>
            <a:p>
              <a:pPr algn="ctr" defTabSz="408164">
                <a:buClr>
                  <a:srgbClr val="000000"/>
                </a:buClr>
                <a:defRPr/>
              </a:pPr>
              <a:endParaRPr lang="en-US" sz="1000" kern="0" dirty="0">
                <a:solidFill>
                  <a:srgbClr val="00A9CE"/>
                </a:solidFill>
                <a:latin typeface="Trebuchet MS"/>
                <a:cs typeface="Calibri" panose="020F0502020204030204" pitchFamily="34" charset="0"/>
                <a:sym typeface="Arial"/>
              </a:endParaRPr>
            </a:p>
          </p:txBody>
        </p:sp>
        <p:sp>
          <p:nvSpPr>
            <p:cNvPr id="134" name="TextBox 133">
              <a:extLst>
                <a:ext uri="{FF2B5EF4-FFF2-40B4-BE49-F238E27FC236}">
                  <a16:creationId xmlns:a16="http://schemas.microsoft.com/office/drawing/2014/main" id="{9618A21A-BA62-4710-9152-2944A795FB83}"/>
                </a:ext>
              </a:extLst>
            </p:cNvPr>
            <p:cNvSpPr txBox="1"/>
            <p:nvPr/>
          </p:nvSpPr>
          <p:spPr>
            <a:xfrm>
              <a:off x="7906767" y="2696822"/>
              <a:ext cx="1202561" cy="314335"/>
            </a:xfrm>
            <a:prstGeom prst="rect">
              <a:avLst/>
            </a:prstGeom>
            <a:noFill/>
          </p:spPr>
          <p:txBody>
            <a:bodyPr wrap="square" lIns="130622" tIns="65311" rIns="130622" bIns="65311" rtlCol="0">
              <a:spAutoFit/>
            </a:bodyPr>
            <a:lstStyle/>
            <a:p>
              <a:pPr algn="ctr" defTabSz="408164">
                <a:buClr>
                  <a:srgbClr val="000000"/>
                </a:buClr>
                <a:defRPr/>
              </a:pPr>
              <a:r>
                <a:rPr lang="en-US" sz="1000" kern="0" dirty="0">
                  <a:solidFill>
                    <a:srgbClr val="C8C9C7">
                      <a:lumMod val="50000"/>
                    </a:srgbClr>
                  </a:solidFill>
                  <a:latin typeface="Trebuchet MS"/>
                  <a:cs typeface="Calibri" panose="020F0502020204030204" pitchFamily="34" charset="0"/>
                  <a:sym typeface="Arial"/>
                </a:rPr>
                <a:t>Security Cloud</a:t>
              </a:r>
            </a:p>
          </p:txBody>
        </p:sp>
      </p:grpSp>
      <p:sp>
        <p:nvSpPr>
          <p:cNvPr id="7" name="Rectangle 6">
            <a:extLst>
              <a:ext uri="{FF2B5EF4-FFF2-40B4-BE49-F238E27FC236}">
                <a16:creationId xmlns:a16="http://schemas.microsoft.com/office/drawing/2014/main" id="{EE74845F-6AC3-4A34-ADC1-6B6463A05309}"/>
              </a:ext>
            </a:extLst>
          </p:cNvPr>
          <p:cNvSpPr/>
          <p:nvPr/>
        </p:nvSpPr>
        <p:spPr>
          <a:xfrm>
            <a:off x="365600" y="1453813"/>
            <a:ext cx="2924132" cy="180000"/>
          </a:xfrm>
          <a:prstGeom prst="rect">
            <a:avLst/>
          </a:prstGeom>
          <a:solidFill>
            <a:schemeClr val="bg2">
              <a:lumMod val="90000"/>
            </a:schemeClr>
          </a:solidFill>
          <a:ln w="9525" cap="flat" cmpd="sng" algn="ctr">
            <a:noFill/>
            <a:prstDash val="solid"/>
          </a:ln>
          <a:effectLst/>
        </p:spPr>
        <p:txBody>
          <a:bodyPr rtlCol="0" anchor="ctr"/>
          <a:lstStyle/>
          <a:p>
            <a:pPr algn="ctr" defTabSz="408164">
              <a:buClr>
                <a:srgbClr val="000000"/>
              </a:buClr>
              <a:defRPr/>
            </a:pPr>
            <a:r>
              <a:rPr lang="en-US" sz="900" kern="0" dirty="0">
                <a:latin typeface="Trebuchet MS"/>
                <a:cs typeface="Calibri" panose="020F0502020204030204" pitchFamily="34" charset="0"/>
                <a:sym typeface="Arial"/>
              </a:rPr>
              <a:t>Cloud Access Security Broker (</a:t>
            </a:r>
            <a:r>
              <a:rPr lang="en-US" sz="900" b="1" kern="0" dirty="0">
                <a:latin typeface="Trebuchet MS"/>
                <a:cs typeface="Calibri" panose="020F0502020204030204" pitchFamily="34" charset="0"/>
                <a:sym typeface="Arial"/>
              </a:rPr>
              <a:t>CASB</a:t>
            </a:r>
            <a:r>
              <a:rPr lang="en-US" sz="900" kern="0" dirty="0">
                <a:latin typeface="Trebuchet MS"/>
                <a:cs typeface="Calibri" panose="020F0502020204030204" pitchFamily="34" charset="0"/>
                <a:sym typeface="Arial"/>
              </a:rPr>
              <a:t>)</a:t>
            </a:r>
          </a:p>
        </p:txBody>
      </p:sp>
      <p:grpSp>
        <p:nvGrpSpPr>
          <p:cNvPr id="8" name="Group 7">
            <a:extLst>
              <a:ext uri="{FF2B5EF4-FFF2-40B4-BE49-F238E27FC236}">
                <a16:creationId xmlns:a16="http://schemas.microsoft.com/office/drawing/2014/main" id="{F5099886-C04D-4EBC-8432-2B90AC2A8D80}"/>
              </a:ext>
            </a:extLst>
          </p:cNvPr>
          <p:cNvGrpSpPr/>
          <p:nvPr/>
        </p:nvGrpSpPr>
        <p:grpSpPr>
          <a:xfrm>
            <a:off x="4018681" y="1887669"/>
            <a:ext cx="1662292" cy="859692"/>
            <a:chOff x="4964174" y="1174766"/>
            <a:chExt cx="1820406" cy="1035678"/>
          </a:xfrm>
        </p:grpSpPr>
        <p:sp>
          <p:nvSpPr>
            <p:cNvPr id="128" name="Rectangle 127">
              <a:extLst>
                <a:ext uri="{FF2B5EF4-FFF2-40B4-BE49-F238E27FC236}">
                  <a16:creationId xmlns:a16="http://schemas.microsoft.com/office/drawing/2014/main" id="{DD97ABBF-2CD8-40A2-A539-67E6C8BE904C}"/>
                </a:ext>
              </a:extLst>
            </p:cNvPr>
            <p:cNvSpPr/>
            <p:nvPr/>
          </p:nvSpPr>
          <p:spPr bwMode="auto">
            <a:xfrm>
              <a:off x="4964174" y="1218807"/>
              <a:ext cx="1737469" cy="991637"/>
            </a:xfrm>
            <a:prstGeom prst="rect">
              <a:avLst/>
            </a:prstGeom>
            <a:noFill/>
            <a:ln w="9525">
              <a:solidFill>
                <a:srgbClr val="55565A"/>
              </a:solidFill>
              <a:miter lim="800000"/>
              <a:headEnd/>
              <a:tailEnd/>
            </a:ln>
          </p:spPr>
          <p:txBody>
            <a:bodyPr lIns="91440" rIns="0" rtlCol="0" anchor="ctr"/>
            <a:lstStyle/>
            <a:p>
              <a:pPr defTabSz="408164">
                <a:spcBef>
                  <a:spcPts val="300"/>
                </a:spcBef>
                <a:buClr>
                  <a:srgbClr val="000000"/>
                </a:buClr>
                <a:defRPr/>
              </a:pPr>
              <a:endParaRPr lang="en-US" sz="1000" kern="0" dirty="0">
                <a:solidFill>
                  <a:srgbClr val="FFFFFF"/>
                </a:solidFill>
                <a:latin typeface="Trebuchet MS"/>
                <a:cs typeface="Calibri" panose="020F0502020204030204" pitchFamily="34" charset="0"/>
                <a:sym typeface="Arial"/>
              </a:endParaRPr>
            </a:p>
          </p:txBody>
        </p:sp>
        <p:pic>
          <p:nvPicPr>
            <p:cNvPr id="129" name="Google Shape;517;p73">
              <a:extLst>
                <a:ext uri="{FF2B5EF4-FFF2-40B4-BE49-F238E27FC236}">
                  <a16:creationId xmlns:a16="http://schemas.microsoft.com/office/drawing/2014/main" id="{2B34208E-74BA-4260-9E82-45F6FEF1B1F5}"/>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44497" y="1695926"/>
              <a:ext cx="462398" cy="307718"/>
            </a:xfrm>
            <a:prstGeom prst="rect">
              <a:avLst/>
            </a:prstGeom>
            <a:noFill/>
            <a:ln>
              <a:noFill/>
            </a:ln>
          </p:spPr>
        </p:pic>
        <p:pic>
          <p:nvPicPr>
            <p:cNvPr id="130" name="Google Shape;518;p73">
              <a:extLst>
                <a:ext uri="{FF2B5EF4-FFF2-40B4-BE49-F238E27FC236}">
                  <a16:creationId xmlns:a16="http://schemas.microsoft.com/office/drawing/2014/main" id="{821BB9AC-DCEF-4FFB-9E93-92169E3D2B54}"/>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54865" y="1674290"/>
              <a:ext cx="464251" cy="324764"/>
            </a:xfrm>
            <a:prstGeom prst="rect">
              <a:avLst/>
            </a:prstGeom>
            <a:noFill/>
            <a:ln>
              <a:noFill/>
            </a:ln>
          </p:spPr>
        </p:pic>
        <p:pic>
          <p:nvPicPr>
            <p:cNvPr id="131" name="Google Shape;519;p73">
              <a:extLst>
                <a:ext uri="{FF2B5EF4-FFF2-40B4-BE49-F238E27FC236}">
                  <a16:creationId xmlns:a16="http://schemas.microsoft.com/office/drawing/2014/main" id="{8AFB908B-68C2-4678-9538-FC0CC4D8DE4B}"/>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89695" y="1501584"/>
              <a:ext cx="405359" cy="363135"/>
            </a:xfrm>
            <a:prstGeom prst="rect">
              <a:avLst/>
            </a:prstGeom>
            <a:noFill/>
            <a:ln>
              <a:noFill/>
            </a:ln>
          </p:spPr>
        </p:pic>
        <p:sp>
          <p:nvSpPr>
            <p:cNvPr id="132" name="TextBox 131">
              <a:extLst>
                <a:ext uri="{FF2B5EF4-FFF2-40B4-BE49-F238E27FC236}">
                  <a16:creationId xmlns:a16="http://schemas.microsoft.com/office/drawing/2014/main" id="{E3CBC7AF-1F9C-45C2-8A61-035E32155BE4}"/>
                </a:ext>
              </a:extLst>
            </p:cNvPr>
            <p:cNvSpPr txBox="1"/>
            <p:nvPr/>
          </p:nvSpPr>
          <p:spPr>
            <a:xfrm>
              <a:off x="4970024" y="1174766"/>
              <a:ext cx="1814556" cy="297409"/>
            </a:xfrm>
            <a:prstGeom prst="rect">
              <a:avLst/>
            </a:prstGeom>
            <a:noFill/>
          </p:spPr>
          <p:txBody>
            <a:bodyPr wrap="none" lIns="130622" tIns="65311" rIns="130622" bIns="65311" rtlCol="0">
              <a:spAutoFit/>
            </a:bodyPr>
            <a:lstStyle/>
            <a:p>
              <a:pPr defTabSz="408164">
                <a:buClr>
                  <a:srgbClr val="000000"/>
                </a:buClr>
                <a:defRPr/>
              </a:pPr>
              <a:r>
                <a:rPr lang="en-US" sz="900" b="1" kern="0" dirty="0">
                  <a:solidFill>
                    <a:srgbClr val="55565A"/>
                  </a:solidFill>
                  <a:latin typeface="Trebuchet MS"/>
                  <a:cs typeface="Calibri" panose="020F0502020204030204" pitchFamily="34" charset="0"/>
                  <a:sym typeface="Arial"/>
                </a:rPr>
                <a:t>Public Cloud Environments</a:t>
              </a:r>
            </a:p>
          </p:txBody>
        </p:sp>
      </p:grpSp>
      <p:grpSp>
        <p:nvGrpSpPr>
          <p:cNvPr id="9" name="Group 8">
            <a:extLst>
              <a:ext uri="{FF2B5EF4-FFF2-40B4-BE49-F238E27FC236}">
                <a16:creationId xmlns:a16="http://schemas.microsoft.com/office/drawing/2014/main" id="{68BF6DB8-9A2B-427C-AD04-9407719165B3}"/>
              </a:ext>
            </a:extLst>
          </p:cNvPr>
          <p:cNvGrpSpPr/>
          <p:nvPr/>
        </p:nvGrpSpPr>
        <p:grpSpPr>
          <a:xfrm>
            <a:off x="4123723" y="2093403"/>
            <a:ext cx="2322222" cy="542497"/>
            <a:chOff x="5079208" y="1422613"/>
            <a:chExt cx="2543107" cy="653551"/>
          </a:xfrm>
        </p:grpSpPr>
        <p:sp>
          <p:nvSpPr>
            <p:cNvPr id="123" name="Rectangle 122">
              <a:extLst>
                <a:ext uri="{FF2B5EF4-FFF2-40B4-BE49-F238E27FC236}">
                  <a16:creationId xmlns:a16="http://schemas.microsoft.com/office/drawing/2014/main" id="{7C329E29-DAE0-47C0-BB1B-FB4B272AC073}"/>
                </a:ext>
              </a:extLst>
            </p:cNvPr>
            <p:cNvSpPr/>
            <p:nvPr/>
          </p:nvSpPr>
          <p:spPr bwMode="auto">
            <a:xfrm>
              <a:off x="5079208" y="1428788"/>
              <a:ext cx="2498047" cy="647376"/>
            </a:xfrm>
            <a:prstGeom prst="rect">
              <a:avLst/>
            </a:prstGeom>
            <a:noFill/>
            <a:ln w="9525">
              <a:solidFill>
                <a:srgbClr val="97999B"/>
              </a:solidFill>
              <a:prstDash val="dash"/>
              <a:miter lim="800000"/>
              <a:headEnd/>
              <a:tailEnd/>
            </a:ln>
          </p:spPr>
          <p:txBody>
            <a:bodyPr lIns="91440" rIns="0" rtlCol="0" anchor="ctr"/>
            <a:lstStyle/>
            <a:p>
              <a:pPr defTabSz="408164">
                <a:spcBef>
                  <a:spcPts val="300"/>
                </a:spcBef>
                <a:buClr>
                  <a:srgbClr val="000000"/>
                </a:buClr>
                <a:defRPr/>
              </a:pPr>
              <a:endParaRPr lang="en-US" sz="1000" kern="0" dirty="0">
                <a:solidFill>
                  <a:srgbClr val="FFFFFF"/>
                </a:solidFill>
                <a:latin typeface="Trebuchet MS"/>
                <a:cs typeface="Calibri" panose="020F0502020204030204" pitchFamily="34" charset="0"/>
                <a:sym typeface="Arial"/>
              </a:endParaRPr>
            </a:p>
          </p:txBody>
        </p:sp>
        <p:pic>
          <p:nvPicPr>
            <p:cNvPr id="124" name="Picture 8" descr="card, mobile, phone, sim icon">
              <a:extLst>
                <a:ext uri="{FF2B5EF4-FFF2-40B4-BE49-F238E27FC236}">
                  <a16:creationId xmlns:a16="http://schemas.microsoft.com/office/drawing/2014/main" id="{857BDE49-4641-4F70-8A48-B8163852843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71211" y="1759701"/>
              <a:ext cx="231289" cy="23128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0" descr="arrow, direction, down, download icon">
              <a:extLst>
                <a:ext uri="{FF2B5EF4-FFF2-40B4-BE49-F238E27FC236}">
                  <a16:creationId xmlns:a16="http://schemas.microsoft.com/office/drawing/2014/main" id="{0CD1679C-B982-4EAE-8460-5D9C35B92F5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93344" y="1759093"/>
              <a:ext cx="232504" cy="232504"/>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2" descr="android, app, apps, menu icon">
              <a:extLst>
                <a:ext uri="{FF2B5EF4-FFF2-40B4-BE49-F238E27FC236}">
                  <a16:creationId xmlns:a16="http://schemas.microsoft.com/office/drawing/2014/main" id="{A418E640-1049-47E4-88D3-9EAE6B08174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42121" y="1759093"/>
              <a:ext cx="232504" cy="232504"/>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id="{E6420E6D-0767-4925-A51C-1B169F1A35F2}"/>
                </a:ext>
              </a:extLst>
            </p:cNvPr>
            <p:cNvSpPr txBox="1"/>
            <p:nvPr/>
          </p:nvSpPr>
          <p:spPr>
            <a:xfrm>
              <a:off x="6734592" y="1422613"/>
              <a:ext cx="887723" cy="325750"/>
            </a:xfrm>
            <a:prstGeom prst="rect">
              <a:avLst/>
            </a:prstGeom>
            <a:noFill/>
          </p:spPr>
          <p:txBody>
            <a:bodyPr wrap="square" lIns="36000" tIns="65311" rIns="36000" bIns="65311" rtlCol="0">
              <a:spAutoFit/>
            </a:bodyPr>
            <a:lstStyle>
              <a:defPPr>
                <a:defRPr lang="en-US"/>
              </a:defPPr>
              <a:lvl1pPr algn="ctr" defTabSz="408184">
                <a:defRPr sz="900" b="1">
                  <a:solidFill>
                    <a:srgbClr val="FFFFFF"/>
                  </a:solidFill>
                  <a:latin typeface="Graphik Regular"/>
                  <a:cs typeface="Graphik Regular"/>
                </a:defRPr>
              </a:lvl1pPr>
            </a:lstStyle>
            <a:p>
              <a:pPr defTabSz="408164">
                <a:buClr>
                  <a:srgbClr val="000000"/>
                </a:buClr>
                <a:defRPr/>
              </a:pPr>
              <a:r>
                <a:rPr lang="en-US" kern="0" dirty="0">
                  <a:solidFill>
                    <a:srgbClr val="55565A"/>
                  </a:solidFill>
                  <a:latin typeface="Trebuchet MS"/>
                  <a:cs typeface="Calibri" panose="020F0502020204030204" pitchFamily="34" charset="0"/>
                  <a:sym typeface="Arial"/>
                </a:rPr>
                <a:t>Private apps</a:t>
              </a:r>
            </a:p>
          </p:txBody>
        </p:sp>
      </p:grpSp>
      <p:grpSp>
        <p:nvGrpSpPr>
          <p:cNvPr id="10" name="Group 9">
            <a:extLst>
              <a:ext uri="{FF2B5EF4-FFF2-40B4-BE49-F238E27FC236}">
                <a16:creationId xmlns:a16="http://schemas.microsoft.com/office/drawing/2014/main" id="{683A2F4B-84A1-43D0-A3C0-36D5AEB21BCE}"/>
              </a:ext>
            </a:extLst>
          </p:cNvPr>
          <p:cNvGrpSpPr/>
          <p:nvPr/>
        </p:nvGrpSpPr>
        <p:grpSpPr>
          <a:xfrm>
            <a:off x="3309368" y="1883251"/>
            <a:ext cx="773209" cy="864112"/>
            <a:chOff x="4187392" y="1169442"/>
            <a:chExt cx="846755" cy="1041003"/>
          </a:xfrm>
        </p:grpSpPr>
        <p:sp>
          <p:nvSpPr>
            <p:cNvPr id="114" name="TextBox 113">
              <a:extLst>
                <a:ext uri="{FF2B5EF4-FFF2-40B4-BE49-F238E27FC236}">
                  <a16:creationId xmlns:a16="http://schemas.microsoft.com/office/drawing/2014/main" id="{35D379A8-A75A-4B7C-AA15-EC7655E39850}"/>
                </a:ext>
              </a:extLst>
            </p:cNvPr>
            <p:cNvSpPr txBox="1"/>
            <p:nvPr/>
          </p:nvSpPr>
          <p:spPr>
            <a:xfrm>
              <a:off x="4187392" y="1169442"/>
              <a:ext cx="846755" cy="297409"/>
            </a:xfrm>
            <a:prstGeom prst="rect">
              <a:avLst/>
            </a:prstGeom>
            <a:noFill/>
          </p:spPr>
          <p:txBody>
            <a:bodyPr wrap="square" lIns="130622" tIns="65311" rIns="130622" bIns="65311" rtlCol="0">
              <a:spAutoFit/>
            </a:bodyPr>
            <a:lstStyle/>
            <a:p>
              <a:pPr defTabSz="408164">
                <a:buClr>
                  <a:srgbClr val="000000"/>
                </a:buClr>
                <a:defRPr/>
              </a:pPr>
              <a:r>
                <a:rPr lang="en-US" sz="900" b="1" kern="0" dirty="0">
                  <a:solidFill>
                    <a:srgbClr val="55565A"/>
                  </a:solidFill>
                  <a:latin typeface="Trebuchet MS"/>
                  <a:cs typeface="Calibri" panose="020F0502020204030204" pitchFamily="34" charset="0"/>
                  <a:sym typeface="Arial"/>
                </a:rPr>
                <a:t>Websites</a:t>
              </a:r>
              <a:endParaRPr lang="en-US" sz="1000" b="1" kern="0" dirty="0">
                <a:solidFill>
                  <a:srgbClr val="55565A"/>
                </a:solidFill>
                <a:latin typeface="Trebuchet MS"/>
                <a:cs typeface="Calibri" panose="020F0502020204030204" pitchFamily="34" charset="0"/>
                <a:sym typeface="Arial"/>
              </a:endParaRPr>
            </a:p>
          </p:txBody>
        </p:sp>
        <p:grpSp>
          <p:nvGrpSpPr>
            <p:cNvPr id="115" name="Group 114">
              <a:extLst>
                <a:ext uri="{FF2B5EF4-FFF2-40B4-BE49-F238E27FC236}">
                  <a16:creationId xmlns:a16="http://schemas.microsoft.com/office/drawing/2014/main" id="{CB88F36A-E0A7-48F2-9CDD-0529D44B4439}"/>
                </a:ext>
              </a:extLst>
            </p:cNvPr>
            <p:cNvGrpSpPr/>
            <p:nvPr/>
          </p:nvGrpSpPr>
          <p:grpSpPr>
            <a:xfrm>
              <a:off x="4254465" y="1218807"/>
              <a:ext cx="642728" cy="991638"/>
              <a:chOff x="4254465" y="1218807"/>
              <a:chExt cx="642728" cy="991638"/>
            </a:xfrm>
          </p:grpSpPr>
          <p:pic>
            <p:nvPicPr>
              <p:cNvPr id="116" name="Picture 6" descr="mage result for cnn">
                <a:extLst>
                  <a:ext uri="{FF2B5EF4-FFF2-40B4-BE49-F238E27FC236}">
                    <a16:creationId xmlns:a16="http://schemas.microsoft.com/office/drawing/2014/main" id="{E6EE00BF-3237-4FF7-9EFF-B6E762AF265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49079" y="1718502"/>
                <a:ext cx="177102" cy="17710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mage result for ebay">
                <a:extLst>
                  <a:ext uri="{FF2B5EF4-FFF2-40B4-BE49-F238E27FC236}">
                    <a16:creationId xmlns:a16="http://schemas.microsoft.com/office/drawing/2014/main" id="{A7AE24BB-FA6A-4274-B640-4D95A4629A2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49079" y="1478139"/>
                <a:ext cx="176108" cy="17610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a:extLst>
                  <a:ext uri="{FF2B5EF4-FFF2-40B4-BE49-F238E27FC236}">
                    <a16:creationId xmlns:a16="http://schemas.microsoft.com/office/drawing/2014/main" id="{F6058973-4347-45A6-91B0-53548DAB054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92642" y="1911902"/>
                <a:ext cx="289976" cy="289976"/>
              </a:xfrm>
              <a:prstGeom prst="rect">
                <a:avLst/>
              </a:prstGeom>
            </p:spPr>
          </p:pic>
          <p:pic>
            <p:nvPicPr>
              <p:cNvPr id="119" name="Picture 118">
                <a:extLst>
                  <a:ext uri="{FF2B5EF4-FFF2-40B4-BE49-F238E27FC236}">
                    <a16:creationId xmlns:a16="http://schemas.microsoft.com/office/drawing/2014/main" id="{528FAAD0-1727-45A1-A3BD-49D4FCCC165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14087" y="1478604"/>
                <a:ext cx="168879" cy="172473"/>
              </a:xfrm>
              <a:prstGeom prst="rect">
                <a:avLst/>
              </a:prstGeom>
            </p:spPr>
          </p:pic>
          <p:sp>
            <p:nvSpPr>
              <p:cNvPr id="120" name="Rectangle 119">
                <a:extLst>
                  <a:ext uri="{FF2B5EF4-FFF2-40B4-BE49-F238E27FC236}">
                    <a16:creationId xmlns:a16="http://schemas.microsoft.com/office/drawing/2014/main" id="{141C3BA0-ACC9-4D14-8635-8B35EB557632}"/>
                  </a:ext>
                </a:extLst>
              </p:cNvPr>
              <p:cNvSpPr/>
              <p:nvPr/>
            </p:nvSpPr>
            <p:spPr bwMode="auto">
              <a:xfrm>
                <a:off x="4254465" y="1218807"/>
                <a:ext cx="642728" cy="991638"/>
              </a:xfrm>
              <a:prstGeom prst="rect">
                <a:avLst/>
              </a:prstGeom>
              <a:noFill/>
              <a:ln w="9525">
                <a:solidFill>
                  <a:srgbClr val="55565A"/>
                </a:solidFill>
                <a:miter lim="800000"/>
                <a:headEnd/>
                <a:tailEnd/>
              </a:ln>
            </p:spPr>
            <p:txBody>
              <a:bodyPr lIns="91440" rIns="0" rtlCol="0" anchor="ctr"/>
              <a:lstStyle/>
              <a:p>
                <a:pPr defTabSz="408164">
                  <a:spcBef>
                    <a:spcPts val="300"/>
                  </a:spcBef>
                  <a:buClr>
                    <a:srgbClr val="000000"/>
                  </a:buClr>
                  <a:defRPr/>
                </a:pPr>
                <a:endParaRPr lang="en-US" sz="1000" kern="0" dirty="0">
                  <a:solidFill>
                    <a:srgbClr val="FFFFFF"/>
                  </a:solidFill>
                  <a:latin typeface="Trebuchet MS"/>
                  <a:cs typeface="Calibri" panose="020F0502020204030204" pitchFamily="34" charset="0"/>
                  <a:sym typeface="Arial"/>
                </a:endParaRPr>
              </a:p>
            </p:txBody>
          </p:sp>
          <p:pic>
            <p:nvPicPr>
              <p:cNvPr id="121" name="Picture 2" descr="Image result for bbc icon">
                <a:extLst>
                  <a:ext uri="{FF2B5EF4-FFF2-40B4-BE49-F238E27FC236}">
                    <a16:creationId xmlns:a16="http://schemas.microsoft.com/office/drawing/2014/main" id="{322C810B-D14C-43D3-883C-52E126A2D6A9}"/>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616572" y="1948299"/>
                <a:ext cx="180048" cy="18004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Image result for 888 icon">
                <a:extLst>
                  <a:ext uri="{FF2B5EF4-FFF2-40B4-BE49-F238E27FC236}">
                    <a16:creationId xmlns:a16="http://schemas.microsoft.com/office/drawing/2014/main" id="{4202C6BC-233E-4062-80AC-8C031ECE54DF}"/>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607118" y="1708600"/>
                <a:ext cx="205035" cy="20503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Rectangle 10">
            <a:extLst>
              <a:ext uri="{FF2B5EF4-FFF2-40B4-BE49-F238E27FC236}">
                <a16:creationId xmlns:a16="http://schemas.microsoft.com/office/drawing/2014/main" id="{26A9C4E8-6392-472D-8A7B-E827D0DED00C}"/>
              </a:ext>
            </a:extLst>
          </p:cNvPr>
          <p:cNvSpPr/>
          <p:nvPr/>
        </p:nvSpPr>
        <p:spPr>
          <a:xfrm>
            <a:off x="1744599" y="1261473"/>
            <a:ext cx="2971682" cy="180000"/>
          </a:xfrm>
          <a:prstGeom prst="rect">
            <a:avLst/>
          </a:prstGeom>
          <a:solidFill>
            <a:schemeClr val="bg2">
              <a:lumMod val="90000"/>
            </a:schemeClr>
          </a:solidFill>
          <a:ln w="9525" cap="flat" cmpd="sng" algn="ctr">
            <a:noFill/>
            <a:prstDash val="solid"/>
          </a:ln>
          <a:effectLst/>
        </p:spPr>
        <p:txBody>
          <a:bodyPr rtlCol="0" anchor="ctr"/>
          <a:lstStyle/>
          <a:p>
            <a:pPr algn="ctr" defTabSz="408164">
              <a:buClr>
                <a:srgbClr val="000000"/>
              </a:buClr>
              <a:defRPr/>
            </a:pPr>
            <a:r>
              <a:rPr lang="en-US" sz="900" kern="0" dirty="0">
                <a:latin typeface="Trebuchet MS"/>
                <a:cs typeface="Calibri" panose="020F0502020204030204" pitchFamily="34" charset="0"/>
                <a:sym typeface="Arial"/>
              </a:rPr>
              <a:t>Secure Web Gateway (</a:t>
            </a:r>
            <a:r>
              <a:rPr lang="en-US" sz="900" b="1" kern="0" dirty="0">
                <a:latin typeface="Trebuchet MS"/>
                <a:cs typeface="Calibri" panose="020F0502020204030204" pitchFamily="34" charset="0"/>
                <a:sym typeface="Arial"/>
              </a:rPr>
              <a:t>SWG</a:t>
            </a:r>
            <a:r>
              <a:rPr lang="en-US" sz="900" kern="0" dirty="0">
                <a:latin typeface="Trebuchet MS"/>
                <a:cs typeface="Calibri" panose="020F0502020204030204" pitchFamily="34" charset="0"/>
                <a:sym typeface="Arial"/>
              </a:rPr>
              <a:t>)</a:t>
            </a:r>
          </a:p>
        </p:txBody>
      </p:sp>
      <p:sp>
        <p:nvSpPr>
          <p:cNvPr id="12" name="Rectangle 11">
            <a:extLst>
              <a:ext uri="{FF2B5EF4-FFF2-40B4-BE49-F238E27FC236}">
                <a16:creationId xmlns:a16="http://schemas.microsoft.com/office/drawing/2014/main" id="{0D0F3F52-F576-49FA-AA7C-818F0C1D3552}"/>
              </a:ext>
            </a:extLst>
          </p:cNvPr>
          <p:cNvSpPr/>
          <p:nvPr/>
        </p:nvSpPr>
        <p:spPr>
          <a:xfrm>
            <a:off x="4761466" y="1261473"/>
            <a:ext cx="1398588" cy="360000"/>
          </a:xfrm>
          <a:prstGeom prst="rect">
            <a:avLst/>
          </a:prstGeom>
          <a:solidFill>
            <a:schemeClr val="bg2">
              <a:lumMod val="90000"/>
            </a:schemeClr>
          </a:solidFill>
          <a:ln w="9525" cap="flat" cmpd="sng" algn="ctr">
            <a:noFill/>
            <a:prstDash val="solid"/>
          </a:ln>
          <a:effectLst/>
        </p:spPr>
        <p:txBody>
          <a:bodyPr rtlCol="0" anchor="ctr"/>
          <a:lstStyle/>
          <a:p>
            <a:pPr algn="ctr" defTabSz="408164">
              <a:buClr>
                <a:srgbClr val="000000"/>
              </a:buClr>
              <a:defRPr/>
            </a:pPr>
            <a:r>
              <a:rPr lang="en-US" sz="900" kern="0" dirty="0">
                <a:latin typeface="Trebuchet MS"/>
                <a:cs typeface="Calibri" panose="020F0502020204030204" pitchFamily="34" charset="0"/>
                <a:sym typeface="Arial"/>
              </a:rPr>
              <a:t>Cloud Security Posture Management (</a:t>
            </a:r>
            <a:r>
              <a:rPr lang="en-US" sz="900" b="1" kern="0" dirty="0">
                <a:latin typeface="Trebuchet MS"/>
                <a:cs typeface="Calibri" panose="020F0502020204030204" pitchFamily="34" charset="0"/>
                <a:sym typeface="Arial"/>
              </a:rPr>
              <a:t>CSPM</a:t>
            </a:r>
            <a:r>
              <a:rPr lang="en-US" sz="900" kern="0" dirty="0">
                <a:latin typeface="Trebuchet MS"/>
                <a:cs typeface="Calibri" panose="020F0502020204030204" pitchFamily="34" charset="0"/>
                <a:sym typeface="Arial"/>
              </a:rPr>
              <a:t>)</a:t>
            </a:r>
          </a:p>
        </p:txBody>
      </p:sp>
      <p:sp>
        <p:nvSpPr>
          <p:cNvPr id="13" name="Rectangle 12">
            <a:extLst>
              <a:ext uri="{FF2B5EF4-FFF2-40B4-BE49-F238E27FC236}">
                <a16:creationId xmlns:a16="http://schemas.microsoft.com/office/drawing/2014/main" id="{361EF1C1-11B6-4124-9A7F-FD656E49DE8A}"/>
              </a:ext>
            </a:extLst>
          </p:cNvPr>
          <p:cNvSpPr/>
          <p:nvPr/>
        </p:nvSpPr>
        <p:spPr>
          <a:xfrm>
            <a:off x="6199535" y="1261473"/>
            <a:ext cx="1184327" cy="360000"/>
          </a:xfrm>
          <a:prstGeom prst="rect">
            <a:avLst/>
          </a:prstGeom>
          <a:solidFill>
            <a:schemeClr val="bg2">
              <a:lumMod val="90000"/>
            </a:schemeClr>
          </a:solidFill>
          <a:ln w="9525" cap="flat" cmpd="sng" algn="ctr">
            <a:noFill/>
            <a:prstDash val="solid"/>
          </a:ln>
          <a:effectLst/>
        </p:spPr>
        <p:txBody>
          <a:bodyPr lIns="36000" rIns="36000" rtlCol="0" anchor="ctr"/>
          <a:lstStyle/>
          <a:p>
            <a:pPr algn="ctr" defTabSz="408164">
              <a:buClr>
                <a:srgbClr val="000000"/>
              </a:buClr>
              <a:defRPr/>
            </a:pPr>
            <a:r>
              <a:rPr lang="en-US" sz="900" kern="0" dirty="0">
                <a:latin typeface="Trebuchet MS"/>
                <a:cs typeface="Calibri" panose="020F0502020204030204" pitchFamily="34" charset="0"/>
                <a:sym typeface="Arial"/>
              </a:rPr>
              <a:t>Zero Trust Network</a:t>
            </a:r>
          </a:p>
          <a:p>
            <a:pPr algn="ctr" defTabSz="408164">
              <a:buClr>
                <a:srgbClr val="000000"/>
              </a:buClr>
              <a:defRPr/>
            </a:pPr>
            <a:r>
              <a:rPr lang="en-US" sz="900" kern="0" dirty="0">
                <a:latin typeface="Trebuchet MS"/>
                <a:cs typeface="Calibri" panose="020F0502020204030204" pitchFamily="34" charset="0"/>
                <a:sym typeface="Arial"/>
              </a:rPr>
              <a:t>Access (</a:t>
            </a:r>
            <a:r>
              <a:rPr lang="en-US" sz="900" b="1" kern="0" dirty="0">
                <a:latin typeface="Trebuchet MS"/>
                <a:cs typeface="Calibri" panose="020F0502020204030204" pitchFamily="34" charset="0"/>
                <a:sym typeface="Arial"/>
              </a:rPr>
              <a:t>ZTNA</a:t>
            </a:r>
            <a:r>
              <a:rPr lang="en-US" sz="900" kern="0" dirty="0">
                <a:latin typeface="Trebuchet MS"/>
                <a:cs typeface="Calibri" panose="020F0502020204030204" pitchFamily="34" charset="0"/>
                <a:sym typeface="Arial"/>
              </a:rPr>
              <a:t>)</a:t>
            </a:r>
          </a:p>
        </p:txBody>
      </p:sp>
      <p:sp>
        <p:nvSpPr>
          <p:cNvPr id="14" name="Rectangle 13">
            <a:extLst>
              <a:ext uri="{FF2B5EF4-FFF2-40B4-BE49-F238E27FC236}">
                <a16:creationId xmlns:a16="http://schemas.microsoft.com/office/drawing/2014/main" id="{7700F87D-0F3F-4498-B8C7-B0D49A22C6B8}"/>
              </a:ext>
            </a:extLst>
          </p:cNvPr>
          <p:cNvSpPr/>
          <p:nvPr/>
        </p:nvSpPr>
        <p:spPr>
          <a:xfrm>
            <a:off x="365600" y="991705"/>
            <a:ext cx="7018262" cy="252000"/>
          </a:xfrm>
          <a:prstGeom prst="rect">
            <a:avLst/>
          </a:prstGeom>
          <a:solidFill>
            <a:schemeClr val="accent1"/>
          </a:solidFill>
          <a:ln w="9525" cap="flat" cmpd="sng" algn="ctr">
            <a:noFill/>
            <a:prstDash val="solid"/>
          </a:ln>
          <a:effectLst/>
        </p:spPr>
        <p:txBody>
          <a:bodyPr rtlCol="0" anchor="ctr"/>
          <a:lstStyle/>
          <a:p>
            <a:pPr algn="ctr" defTabSz="408164">
              <a:buClr>
                <a:srgbClr val="000000"/>
              </a:buClr>
              <a:defRPr/>
            </a:pPr>
            <a:r>
              <a:rPr lang="en-US" sz="1200" b="1" kern="0" dirty="0">
                <a:solidFill>
                  <a:srgbClr val="FFFFFF"/>
                </a:solidFill>
                <a:latin typeface="Trebuchet MS"/>
                <a:cs typeface="Calibri" panose="020F0502020204030204" pitchFamily="34" charset="0"/>
                <a:sym typeface="Arial"/>
              </a:rPr>
              <a:t>Secure Access Service Edge</a:t>
            </a:r>
            <a:r>
              <a:rPr lang="en-US" sz="1200" kern="0" dirty="0">
                <a:solidFill>
                  <a:srgbClr val="FFFFFF"/>
                </a:solidFill>
                <a:latin typeface="Trebuchet MS"/>
                <a:cs typeface="Calibri" panose="020F0502020204030204" pitchFamily="34" charset="0"/>
                <a:sym typeface="Arial"/>
              </a:rPr>
              <a:t> </a:t>
            </a:r>
            <a:r>
              <a:rPr lang="en-US" sz="1200" b="1" kern="0" dirty="0">
                <a:solidFill>
                  <a:srgbClr val="FFFFFF"/>
                </a:solidFill>
                <a:latin typeface="Trebuchet MS"/>
                <a:cs typeface="Calibri" panose="020F0502020204030204" pitchFamily="34" charset="0"/>
                <a:sym typeface="Arial"/>
              </a:rPr>
              <a:t>(SASE)</a:t>
            </a:r>
          </a:p>
        </p:txBody>
      </p:sp>
      <p:grpSp>
        <p:nvGrpSpPr>
          <p:cNvPr id="15" name="Group 14">
            <a:extLst>
              <a:ext uri="{FF2B5EF4-FFF2-40B4-BE49-F238E27FC236}">
                <a16:creationId xmlns:a16="http://schemas.microsoft.com/office/drawing/2014/main" id="{4F98A2F7-F247-40D5-B9AA-7D95E00CBA1B}"/>
              </a:ext>
            </a:extLst>
          </p:cNvPr>
          <p:cNvGrpSpPr/>
          <p:nvPr/>
        </p:nvGrpSpPr>
        <p:grpSpPr>
          <a:xfrm>
            <a:off x="7079357" y="1996626"/>
            <a:ext cx="1740793" cy="1056418"/>
            <a:chOff x="7427208" y="1244084"/>
            <a:chExt cx="1906374" cy="1272674"/>
          </a:xfrm>
        </p:grpSpPr>
        <p:pic>
          <p:nvPicPr>
            <p:cNvPr id="108" name="Picture 107">
              <a:extLst>
                <a:ext uri="{FF2B5EF4-FFF2-40B4-BE49-F238E27FC236}">
                  <a16:creationId xmlns:a16="http://schemas.microsoft.com/office/drawing/2014/main" id="{8F55C752-BA74-47C0-81F2-D0A1EF29038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189096" y="1244084"/>
              <a:ext cx="927226" cy="927226"/>
            </a:xfrm>
            <a:prstGeom prst="rect">
              <a:avLst/>
            </a:prstGeom>
          </p:spPr>
        </p:pic>
        <p:sp>
          <p:nvSpPr>
            <p:cNvPr id="109" name="TextBox 108">
              <a:extLst>
                <a:ext uri="{FF2B5EF4-FFF2-40B4-BE49-F238E27FC236}">
                  <a16:creationId xmlns:a16="http://schemas.microsoft.com/office/drawing/2014/main" id="{9CF71C24-9134-4B92-9AFA-128FA716EA07}"/>
                </a:ext>
              </a:extLst>
            </p:cNvPr>
            <p:cNvSpPr txBox="1"/>
            <p:nvPr/>
          </p:nvSpPr>
          <p:spPr>
            <a:xfrm>
              <a:off x="8040575" y="2033162"/>
              <a:ext cx="1293007" cy="483596"/>
            </a:xfrm>
            <a:prstGeom prst="rect">
              <a:avLst/>
            </a:prstGeom>
            <a:noFill/>
          </p:spPr>
          <p:txBody>
            <a:bodyPr wrap="square" lIns="130622" tIns="65311" rIns="130622" bIns="65311" rtlCol="0">
              <a:spAutoFit/>
            </a:bodyPr>
            <a:lstStyle/>
            <a:p>
              <a:pPr algn="ctr" defTabSz="408164">
                <a:buClr>
                  <a:srgbClr val="000000"/>
                </a:buClr>
                <a:defRPr/>
              </a:pPr>
              <a:r>
                <a:rPr lang="en-US" sz="1000" b="1" kern="0" dirty="0">
                  <a:solidFill>
                    <a:srgbClr val="55565A"/>
                  </a:solidFill>
                  <a:latin typeface="Trebuchet MS"/>
                  <a:cs typeface="Calibri" panose="020F0502020204030204" pitchFamily="34" charset="0"/>
                  <a:sym typeface="Arial"/>
                </a:rPr>
                <a:t>Private Cloud</a:t>
              </a:r>
            </a:p>
            <a:p>
              <a:pPr algn="ctr" defTabSz="408164">
                <a:buClr>
                  <a:srgbClr val="000000"/>
                </a:buClr>
                <a:defRPr/>
              </a:pPr>
              <a:r>
                <a:rPr lang="en-US" sz="1000" kern="0" dirty="0">
                  <a:solidFill>
                    <a:srgbClr val="55565A"/>
                  </a:solidFill>
                  <a:latin typeface="Trebuchet MS"/>
                  <a:cs typeface="Calibri" panose="020F0502020204030204" pitchFamily="34" charset="0"/>
                  <a:sym typeface="Arial"/>
                </a:rPr>
                <a:t>(data center)</a:t>
              </a:r>
            </a:p>
          </p:txBody>
        </p:sp>
        <p:sp>
          <p:nvSpPr>
            <p:cNvPr id="110" name="Rectangle 109">
              <a:extLst>
                <a:ext uri="{FF2B5EF4-FFF2-40B4-BE49-F238E27FC236}">
                  <a16:creationId xmlns:a16="http://schemas.microsoft.com/office/drawing/2014/main" id="{12FB058C-C433-4FDF-AE4E-D4DA683C9BCF}"/>
                </a:ext>
              </a:extLst>
            </p:cNvPr>
            <p:cNvSpPr/>
            <p:nvPr/>
          </p:nvSpPr>
          <p:spPr bwMode="auto">
            <a:xfrm>
              <a:off x="7435143" y="1371853"/>
              <a:ext cx="1539056" cy="642369"/>
            </a:xfrm>
            <a:prstGeom prst="rect">
              <a:avLst/>
            </a:prstGeom>
            <a:noFill/>
            <a:ln w="9525">
              <a:solidFill>
                <a:srgbClr val="97999B"/>
              </a:solidFill>
              <a:prstDash val="dash"/>
              <a:miter lim="800000"/>
              <a:headEnd/>
              <a:tailEnd/>
            </a:ln>
          </p:spPr>
          <p:txBody>
            <a:bodyPr lIns="91440" rIns="0" rtlCol="0" anchor="ctr"/>
            <a:lstStyle/>
            <a:p>
              <a:pPr defTabSz="408164">
                <a:spcBef>
                  <a:spcPts val="300"/>
                </a:spcBef>
                <a:buClr>
                  <a:srgbClr val="000000"/>
                </a:buClr>
                <a:defRPr/>
              </a:pPr>
              <a:endParaRPr lang="en-US" sz="1000" kern="0" dirty="0">
                <a:solidFill>
                  <a:srgbClr val="FFFFFF"/>
                </a:solidFill>
                <a:latin typeface="Trebuchet MS"/>
                <a:cs typeface="Calibri" panose="020F0502020204030204" pitchFamily="34" charset="0"/>
                <a:sym typeface="Arial"/>
              </a:endParaRPr>
            </a:p>
          </p:txBody>
        </p:sp>
        <p:pic>
          <p:nvPicPr>
            <p:cNvPr id="111" name="Picture 6" descr="document, icon, note, paper icon">
              <a:extLst>
                <a:ext uri="{FF2B5EF4-FFF2-40B4-BE49-F238E27FC236}">
                  <a16:creationId xmlns:a16="http://schemas.microsoft.com/office/drawing/2014/main" id="{E04BFA74-F35E-480C-86E9-FEFC527DB8BD}"/>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514415" y="1689006"/>
              <a:ext cx="246262" cy="246262"/>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extension, file, folder icon">
              <a:extLst>
                <a:ext uri="{FF2B5EF4-FFF2-40B4-BE49-F238E27FC236}">
                  <a16:creationId xmlns:a16="http://schemas.microsoft.com/office/drawing/2014/main" id="{7C2AF600-65EA-40D5-9E50-B60B84A94F31}"/>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94313" y="1690344"/>
              <a:ext cx="246262" cy="246262"/>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a:extLst>
                <a:ext uri="{FF2B5EF4-FFF2-40B4-BE49-F238E27FC236}">
                  <a16:creationId xmlns:a16="http://schemas.microsoft.com/office/drawing/2014/main" id="{90B45E94-4F62-4051-AFC1-795D4FC8831F}"/>
                </a:ext>
              </a:extLst>
            </p:cNvPr>
            <p:cNvSpPr txBox="1"/>
            <p:nvPr/>
          </p:nvSpPr>
          <p:spPr>
            <a:xfrm>
              <a:off x="7427208" y="1356874"/>
              <a:ext cx="822255" cy="297409"/>
            </a:xfrm>
            <a:prstGeom prst="rect">
              <a:avLst/>
            </a:prstGeom>
            <a:noFill/>
          </p:spPr>
          <p:txBody>
            <a:bodyPr wrap="square" lIns="36000" tIns="65311" rIns="36000" bIns="65311" rtlCol="0">
              <a:spAutoFit/>
            </a:bodyPr>
            <a:lstStyle>
              <a:defPPr>
                <a:defRPr lang="en-US"/>
              </a:defPPr>
              <a:lvl1pPr algn="ctr" defTabSz="408184">
                <a:defRPr sz="900" b="1">
                  <a:solidFill>
                    <a:srgbClr val="FFFFFF"/>
                  </a:solidFill>
                  <a:latin typeface="Graphik Regular"/>
                  <a:cs typeface="Graphik Regular"/>
                </a:defRPr>
              </a:lvl1pPr>
            </a:lstStyle>
            <a:p>
              <a:pPr defTabSz="408164">
                <a:buClr>
                  <a:srgbClr val="000000"/>
                </a:buClr>
                <a:defRPr/>
              </a:pPr>
              <a:r>
                <a:rPr lang="en-US" kern="0" dirty="0">
                  <a:solidFill>
                    <a:srgbClr val="55565A"/>
                  </a:solidFill>
                  <a:latin typeface="Trebuchet MS"/>
                  <a:cs typeface="Calibri" panose="020F0502020204030204" pitchFamily="34" charset="0"/>
                  <a:sym typeface="Arial"/>
                </a:rPr>
                <a:t>Private apps</a:t>
              </a:r>
            </a:p>
          </p:txBody>
        </p:sp>
      </p:grpSp>
      <p:grpSp>
        <p:nvGrpSpPr>
          <p:cNvPr id="16" name="Group 15">
            <a:extLst>
              <a:ext uri="{FF2B5EF4-FFF2-40B4-BE49-F238E27FC236}">
                <a16:creationId xmlns:a16="http://schemas.microsoft.com/office/drawing/2014/main" id="{3757C828-F8AF-4E76-97A2-7C118B113CF2}"/>
              </a:ext>
            </a:extLst>
          </p:cNvPr>
          <p:cNvGrpSpPr/>
          <p:nvPr/>
        </p:nvGrpSpPr>
        <p:grpSpPr>
          <a:xfrm>
            <a:off x="1411914" y="3683961"/>
            <a:ext cx="7138415" cy="285786"/>
            <a:chOff x="773374" y="3276827"/>
            <a:chExt cx="8264721" cy="344289"/>
          </a:xfrm>
        </p:grpSpPr>
        <p:sp>
          <p:nvSpPr>
            <p:cNvPr id="106" name="Rectangle 105">
              <a:extLst>
                <a:ext uri="{FF2B5EF4-FFF2-40B4-BE49-F238E27FC236}">
                  <a16:creationId xmlns:a16="http://schemas.microsoft.com/office/drawing/2014/main" id="{B92A2783-BFE3-4ECA-9F17-AECE332FEADD}"/>
                </a:ext>
              </a:extLst>
            </p:cNvPr>
            <p:cNvSpPr/>
            <p:nvPr/>
          </p:nvSpPr>
          <p:spPr>
            <a:xfrm>
              <a:off x="773374" y="3350749"/>
              <a:ext cx="8264721" cy="194758"/>
            </a:xfrm>
            <a:prstGeom prst="rect">
              <a:avLst/>
            </a:prstGeom>
            <a:solidFill>
              <a:srgbClr val="FFA300">
                <a:lumMod val="20000"/>
                <a:lumOff val="80000"/>
              </a:srgbClr>
            </a:solidFill>
            <a:ln w="9525" cap="flat" cmpd="sng" algn="ctr">
              <a:noFill/>
              <a:prstDash val="solid"/>
            </a:ln>
            <a:effectLst/>
          </p:spPr>
          <p:txBody>
            <a:bodyPr wrap="square" lIns="36000" tIns="36000" rIns="36000" bIns="36000" rtlCol="0">
              <a:noAutofit/>
            </a:bodyPr>
            <a:lstStyle/>
            <a:p>
              <a:pPr algn="ctr" defTabSz="408164">
                <a:buClr>
                  <a:srgbClr val="000000"/>
                </a:buClr>
                <a:defRPr/>
              </a:pPr>
              <a:endParaRPr lang="en-US" sz="1000" kern="0" dirty="0">
                <a:solidFill>
                  <a:srgbClr val="00A9CE"/>
                </a:solidFill>
                <a:latin typeface="Trebuchet MS"/>
                <a:cs typeface="Calibri" panose="020F0502020204030204" pitchFamily="34" charset="0"/>
                <a:sym typeface="Arial"/>
              </a:endParaRPr>
            </a:p>
          </p:txBody>
        </p:sp>
        <p:sp>
          <p:nvSpPr>
            <p:cNvPr id="107" name="TextBox 106">
              <a:extLst>
                <a:ext uri="{FF2B5EF4-FFF2-40B4-BE49-F238E27FC236}">
                  <a16:creationId xmlns:a16="http://schemas.microsoft.com/office/drawing/2014/main" id="{ED770FFF-C435-4EDC-BA6A-870B9CD37DE2}"/>
                </a:ext>
              </a:extLst>
            </p:cNvPr>
            <p:cNvSpPr txBox="1"/>
            <p:nvPr/>
          </p:nvSpPr>
          <p:spPr>
            <a:xfrm>
              <a:off x="7902141" y="3276827"/>
              <a:ext cx="1003725" cy="344289"/>
            </a:xfrm>
            <a:prstGeom prst="rect">
              <a:avLst/>
            </a:prstGeom>
            <a:noFill/>
          </p:spPr>
          <p:txBody>
            <a:bodyPr wrap="square" lIns="130622" tIns="65311" rIns="130622" bIns="65311" rtlCol="0">
              <a:spAutoFit/>
            </a:bodyPr>
            <a:lstStyle/>
            <a:p>
              <a:pPr algn="ctr" defTabSz="408164">
                <a:buClr>
                  <a:srgbClr val="000000"/>
                </a:buClr>
                <a:defRPr/>
              </a:pPr>
              <a:r>
                <a:rPr lang="en-US" sz="1000" kern="0" dirty="0">
                  <a:solidFill>
                    <a:schemeClr val="accent6">
                      <a:lumMod val="75000"/>
                    </a:schemeClr>
                  </a:solidFill>
                  <a:latin typeface="Trebuchet MS"/>
                  <a:cs typeface="Calibri" panose="020F0502020204030204" pitchFamily="34" charset="0"/>
                  <a:sym typeface="Arial"/>
                </a:rPr>
                <a:t>NewEdge </a:t>
              </a:r>
            </a:p>
          </p:txBody>
        </p:sp>
      </p:grpSp>
      <p:grpSp>
        <p:nvGrpSpPr>
          <p:cNvPr id="17" name="Group 16">
            <a:extLst>
              <a:ext uri="{FF2B5EF4-FFF2-40B4-BE49-F238E27FC236}">
                <a16:creationId xmlns:a16="http://schemas.microsoft.com/office/drawing/2014/main" id="{5769B078-DA0C-4885-8957-80CCB27F48DB}"/>
              </a:ext>
            </a:extLst>
          </p:cNvPr>
          <p:cNvGrpSpPr/>
          <p:nvPr/>
        </p:nvGrpSpPr>
        <p:grpSpPr>
          <a:xfrm>
            <a:off x="4771429" y="2739878"/>
            <a:ext cx="1423345" cy="961519"/>
            <a:chOff x="4899754" y="2139485"/>
            <a:chExt cx="1558731" cy="1158350"/>
          </a:xfrm>
        </p:grpSpPr>
        <p:sp>
          <p:nvSpPr>
            <p:cNvPr id="101" name="TextBox 100">
              <a:extLst>
                <a:ext uri="{FF2B5EF4-FFF2-40B4-BE49-F238E27FC236}">
                  <a16:creationId xmlns:a16="http://schemas.microsoft.com/office/drawing/2014/main" id="{0493911F-F86E-431D-87FD-8B8265A6EDC6}"/>
                </a:ext>
              </a:extLst>
            </p:cNvPr>
            <p:cNvSpPr txBox="1"/>
            <p:nvPr/>
          </p:nvSpPr>
          <p:spPr>
            <a:xfrm>
              <a:off x="4899754" y="3120110"/>
              <a:ext cx="1558731" cy="177725"/>
            </a:xfrm>
            <a:prstGeom prst="rect">
              <a:avLst/>
            </a:prstGeom>
            <a:noFill/>
          </p:spPr>
          <p:txBody>
            <a:bodyPr wrap="square" lIns="0" tIns="0" rIns="0" bIns="0" rtlCol="0">
              <a:spAutoFit/>
            </a:bodyPr>
            <a:lstStyle>
              <a:defPPr>
                <a:defRPr lang="en-US"/>
              </a:defPPr>
              <a:lvl1pPr defTabSz="408184">
                <a:defRPr sz="1100" b="1">
                  <a:solidFill>
                    <a:srgbClr val="55565A"/>
                  </a:solidFill>
                  <a:latin typeface="Graphik Regular"/>
                  <a:cs typeface="Graphik Regular"/>
                </a:defRPr>
              </a:lvl1pPr>
            </a:lstStyle>
            <a:p>
              <a:pPr defTabSz="408164">
                <a:buClr>
                  <a:srgbClr val="000000"/>
                </a:buClr>
                <a:defRPr/>
              </a:pPr>
              <a:r>
                <a:rPr lang="en-US" sz="1050" kern="0" dirty="0">
                  <a:solidFill>
                    <a:srgbClr val="FF8200"/>
                  </a:solidFill>
                  <a:latin typeface="Trebuchet MS"/>
                  <a:cs typeface="Calibri" panose="020F0502020204030204" pitchFamily="34" charset="0"/>
                  <a:sym typeface="Arial"/>
                </a:rPr>
                <a:t>CSPM</a:t>
              </a:r>
            </a:p>
          </p:txBody>
        </p:sp>
        <p:cxnSp>
          <p:nvCxnSpPr>
            <p:cNvPr id="102" name="Straight Arrow Connector 101">
              <a:extLst>
                <a:ext uri="{FF2B5EF4-FFF2-40B4-BE49-F238E27FC236}">
                  <a16:creationId xmlns:a16="http://schemas.microsoft.com/office/drawing/2014/main" id="{4F15D672-536A-4C13-901B-C8E1802ED5AC}"/>
                </a:ext>
              </a:extLst>
            </p:cNvPr>
            <p:cNvCxnSpPr>
              <a:cxnSpLocks/>
            </p:cNvCxnSpPr>
            <p:nvPr/>
          </p:nvCxnSpPr>
          <p:spPr>
            <a:xfrm flipV="1">
              <a:off x="5398380" y="2139485"/>
              <a:ext cx="0" cy="703772"/>
            </a:xfrm>
            <a:prstGeom prst="straightConnector1">
              <a:avLst/>
            </a:prstGeom>
            <a:noFill/>
            <a:ln w="25400" cap="flat" cmpd="sng" algn="ctr">
              <a:solidFill>
                <a:srgbClr val="FF8200"/>
              </a:solidFill>
              <a:prstDash val="sysDash"/>
              <a:headEnd type="oval" w="med" len="med"/>
              <a:tailEnd type="oval" w="med" len="med"/>
            </a:ln>
            <a:effectLst/>
          </p:spPr>
        </p:cxnSp>
        <p:grpSp>
          <p:nvGrpSpPr>
            <p:cNvPr id="103" name="Group 102">
              <a:extLst>
                <a:ext uri="{FF2B5EF4-FFF2-40B4-BE49-F238E27FC236}">
                  <a16:creationId xmlns:a16="http://schemas.microsoft.com/office/drawing/2014/main" id="{5EB628C4-9007-4301-A14B-9A243BB84A1B}"/>
                </a:ext>
              </a:extLst>
            </p:cNvPr>
            <p:cNvGrpSpPr/>
            <p:nvPr/>
          </p:nvGrpSpPr>
          <p:grpSpPr>
            <a:xfrm>
              <a:off x="4899754" y="2617704"/>
              <a:ext cx="1530287" cy="471942"/>
              <a:chOff x="4899754" y="2617704"/>
              <a:chExt cx="1530287" cy="471942"/>
            </a:xfrm>
          </p:grpSpPr>
          <p:sp>
            <p:nvSpPr>
              <p:cNvPr id="104" name="Rectangle 103">
                <a:extLst>
                  <a:ext uri="{FF2B5EF4-FFF2-40B4-BE49-F238E27FC236}">
                    <a16:creationId xmlns:a16="http://schemas.microsoft.com/office/drawing/2014/main" id="{7DB5B9C0-6E35-41CF-A96B-33A8AEC178E5}"/>
                  </a:ext>
                </a:extLst>
              </p:cNvPr>
              <p:cNvSpPr/>
              <p:nvPr/>
            </p:nvSpPr>
            <p:spPr>
              <a:xfrm>
                <a:off x="4899754" y="2617704"/>
                <a:ext cx="1530287" cy="471942"/>
              </a:xfrm>
              <a:prstGeom prst="rect">
                <a:avLst/>
              </a:prstGeom>
              <a:solidFill>
                <a:srgbClr val="FF8200"/>
              </a:solidFill>
              <a:ln w="9525" cap="flat" cmpd="sng" algn="ctr">
                <a:solidFill>
                  <a:srgbClr val="FF8200"/>
                </a:solidFill>
                <a:prstDash val="solid"/>
              </a:ln>
              <a:effectLst/>
            </p:spPr>
            <p:txBody>
              <a:bodyPr rtlCol="0" anchor="ctr"/>
              <a:lstStyle/>
              <a:p>
                <a:pPr algn="ctr" defTabSz="408174">
                  <a:buClr>
                    <a:srgbClr val="000000"/>
                  </a:buClr>
                  <a:defRPr/>
                </a:pPr>
                <a:endParaRPr lang="en-US" sz="1600" kern="0" dirty="0">
                  <a:solidFill>
                    <a:srgbClr val="FFFFFF"/>
                  </a:solidFill>
                  <a:latin typeface="Trebuchet MS"/>
                  <a:cs typeface="Calibri" panose="020F0502020204030204" pitchFamily="34" charset="0"/>
                  <a:sym typeface="Arial"/>
                </a:endParaRPr>
              </a:p>
            </p:txBody>
          </p:sp>
          <p:sp>
            <p:nvSpPr>
              <p:cNvPr id="105" name="TextBox 104">
                <a:extLst>
                  <a:ext uri="{FF2B5EF4-FFF2-40B4-BE49-F238E27FC236}">
                    <a16:creationId xmlns:a16="http://schemas.microsoft.com/office/drawing/2014/main" id="{BC540BFC-92A6-4901-B94E-AFA27AA5266F}"/>
                  </a:ext>
                </a:extLst>
              </p:cNvPr>
              <p:cNvSpPr txBox="1"/>
              <p:nvPr/>
            </p:nvSpPr>
            <p:spPr>
              <a:xfrm>
                <a:off x="4951716" y="2668908"/>
                <a:ext cx="1434524" cy="382881"/>
              </a:xfrm>
              <a:prstGeom prst="rect">
                <a:avLst/>
              </a:prstGeom>
              <a:solidFill>
                <a:srgbClr val="FF8200"/>
              </a:solidFill>
              <a:ln w="9525">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en-US"/>
                </a:defPPr>
                <a:lvl1pPr algn="ctr" defTabSz="408184">
                  <a:spcBef>
                    <a:spcPts val="0"/>
                  </a:spcBef>
                  <a:defRPr sz="1000">
                    <a:solidFill>
                      <a:schemeClr val="tx2"/>
                    </a:solidFill>
                    <a:latin typeface="Calibri" panose="020F0502020204030204" pitchFamily="34" charset="0"/>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408164">
                  <a:buClr>
                    <a:srgbClr val="000000"/>
                  </a:buClr>
                  <a:defRPr/>
                </a:pPr>
                <a:r>
                  <a:rPr lang="en-US" sz="800" kern="0" dirty="0">
                    <a:solidFill>
                      <a:srgbClr val="FFFFFF"/>
                    </a:solidFill>
                    <a:latin typeface="Trebuchet MS"/>
                    <a:sym typeface="Arial"/>
                  </a:rPr>
                  <a:t>IaaS Storage-Scan</a:t>
                </a:r>
              </a:p>
              <a:p>
                <a:pPr defTabSz="408164">
                  <a:buClr>
                    <a:srgbClr val="000000"/>
                  </a:buClr>
                  <a:defRPr/>
                </a:pPr>
                <a:r>
                  <a:rPr lang="en-US" sz="800" kern="0" dirty="0">
                    <a:solidFill>
                      <a:srgbClr val="FFFFFF"/>
                    </a:solidFill>
                    <a:latin typeface="Trebuchet MS"/>
                    <a:sym typeface="Arial"/>
                  </a:rPr>
                  <a:t>&amp;</a:t>
                </a:r>
              </a:p>
              <a:p>
                <a:pPr defTabSz="408164">
                  <a:buClr>
                    <a:srgbClr val="000000"/>
                  </a:buClr>
                  <a:defRPr/>
                </a:pPr>
                <a:r>
                  <a:rPr lang="en-US" sz="800" kern="0" dirty="0">
                    <a:solidFill>
                      <a:srgbClr val="FFFFFF"/>
                    </a:solidFill>
                    <a:latin typeface="Trebuchet MS"/>
                    <a:sym typeface="Arial"/>
                  </a:rPr>
                  <a:t>Cloud Security Assessment</a:t>
                </a:r>
              </a:p>
            </p:txBody>
          </p:sp>
        </p:grpSp>
      </p:grpSp>
      <p:grpSp>
        <p:nvGrpSpPr>
          <p:cNvPr id="18" name="Group 17">
            <a:extLst>
              <a:ext uri="{FF2B5EF4-FFF2-40B4-BE49-F238E27FC236}">
                <a16:creationId xmlns:a16="http://schemas.microsoft.com/office/drawing/2014/main" id="{A6234B8D-981B-4F1B-BB17-69607BE838F6}"/>
              </a:ext>
            </a:extLst>
          </p:cNvPr>
          <p:cNvGrpSpPr/>
          <p:nvPr/>
        </p:nvGrpSpPr>
        <p:grpSpPr>
          <a:xfrm>
            <a:off x="1899211" y="2781528"/>
            <a:ext cx="2825812" cy="923511"/>
            <a:chOff x="1754337" y="2189661"/>
            <a:chExt cx="3094598" cy="1112561"/>
          </a:xfrm>
        </p:grpSpPr>
        <p:grpSp>
          <p:nvGrpSpPr>
            <p:cNvPr id="89" name="Group 88">
              <a:extLst>
                <a:ext uri="{FF2B5EF4-FFF2-40B4-BE49-F238E27FC236}">
                  <a16:creationId xmlns:a16="http://schemas.microsoft.com/office/drawing/2014/main" id="{554F527D-6BCB-4D9D-A0DD-8D91F6BBED7E}"/>
                </a:ext>
              </a:extLst>
            </p:cNvPr>
            <p:cNvGrpSpPr/>
            <p:nvPr/>
          </p:nvGrpSpPr>
          <p:grpSpPr>
            <a:xfrm>
              <a:off x="2055977" y="2189661"/>
              <a:ext cx="2568809" cy="846395"/>
              <a:chOff x="2055977" y="2189661"/>
              <a:chExt cx="2568809" cy="846395"/>
            </a:xfrm>
          </p:grpSpPr>
          <p:cxnSp>
            <p:nvCxnSpPr>
              <p:cNvPr id="94" name="Straight Arrow Connector 93">
                <a:extLst>
                  <a:ext uri="{FF2B5EF4-FFF2-40B4-BE49-F238E27FC236}">
                    <a16:creationId xmlns:a16="http://schemas.microsoft.com/office/drawing/2014/main" id="{19E74FDC-07AE-4DC4-8A5B-6336C30960A7}"/>
                  </a:ext>
                </a:extLst>
              </p:cNvPr>
              <p:cNvCxnSpPr>
                <a:cxnSpLocks/>
              </p:cNvCxnSpPr>
              <p:nvPr/>
            </p:nvCxnSpPr>
            <p:spPr>
              <a:xfrm flipV="1">
                <a:off x="3299923" y="2410995"/>
                <a:ext cx="0" cy="625061"/>
              </a:xfrm>
              <a:prstGeom prst="straightConnector1">
                <a:avLst/>
              </a:prstGeom>
              <a:noFill/>
              <a:ln w="25400" cap="flat" cmpd="sng" algn="ctr">
                <a:solidFill>
                  <a:srgbClr val="00A9CE"/>
                </a:solidFill>
                <a:prstDash val="solid"/>
                <a:headEnd type="none" w="med" len="med"/>
                <a:tailEnd type="none" w="med" len="med"/>
              </a:ln>
              <a:effectLst/>
            </p:spPr>
          </p:cxnSp>
          <p:grpSp>
            <p:nvGrpSpPr>
              <p:cNvPr id="95" name="Group 94">
                <a:extLst>
                  <a:ext uri="{FF2B5EF4-FFF2-40B4-BE49-F238E27FC236}">
                    <a16:creationId xmlns:a16="http://schemas.microsoft.com/office/drawing/2014/main" id="{A7FDBB20-1986-4DDF-82EA-A9A743768FF6}"/>
                  </a:ext>
                </a:extLst>
              </p:cNvPr>
              <p:cNvGrpSpPr/>
              <p:nvPr/>
            </p:nvGrpSpPr>
            <p:grpSpPr>
              <a:xfrm>
                <a:off x="2060706" y="2189661"/>
                <a:ext cx="2555534" cy="233861"/>
                <a:chOff x="2026522" y="2189660"/>
                <a:chExt cx="2555534" cy="427615"/>
              </a:xfrm>
            </p:grpSpPr>
            <p:cxnSp>
              <p:nvCxnSpPr>
                <p:cNvPr id="97" name="Straight Arrow Connector 96">
                  <a:extLst>
                    <a:ext uri="{FF2B5EF4-FFF2-40B4-BE49-F238E27FC236}">
                      <a16:creationId xmlns:a16="http://schemas.microsoft.com/office/drawing/2014/main" id="{F677B46E-4BEA-4DD3-8828-717FD14BA205}"/>
                    </a:ext>
                  </a:extLst>
                </p:cNvPr>
                <p:cNvCxnSpPr>
                  <a:cxnSpLocks/>
                </p:cNvCxnSpPr>
                <p:nvPr/>
              </p:nvCxnSpPr>
              <p:spPr>
                <a:xfrm flipV="1">
                  <a:off x="2026522" y="2189660"/>
                  <a:ext cx="0" cy="427615"/>
                </a:xfrm>
                <a:prstGeom prst="straightConnector1">
                  <a:avLst/>
                </a:prstGeom>
                <a:noFill/>
                <a:ln w="25400" cap="flat" cmpd="sng" algn="ctr">
                  <a:solidFill>
                    <a:srgbClr val="00A9CE"/>
                  </a:solidFill>
                  <a:prstDash val="solid"/>
                  <a:headEnd type="none" w="med" len="med"/>
                  <a:tailEnd type="triangle" w="med" len="med"/>
                </a:ln>
                <a:effectLst/>
              </p:spPr>
            </p:cxnSp>
            <p:cxnSp>
              <p:nvCxnSpPr>
                <p:cNvPr id="98" name="Straight Arrow Connector 97">
                  <a:extLst>
                    <a:ext uri="{FF2B5EF4-FFF2-40B4-BE49-F238E27FC236}">
                      <a16:creationId xmlns:a16="http://schemas.microsoft.com/office/drawing/2014/main" id="{AF97078F-D441-4CF4-A387-EA79AF642146}"/>
                    </a:ext>
                  </a:extLst>
                </p:cNvPr>
                <p:cNvCxnSpPr>
                  <a:cxnSpLocks/>
                </p:cNvCxnSpPr>
                <p:nvPr/>
              </p:nvCxnSpPr>
              <p:spPr>
                <a:xfrm flipV="1">
                  <a:off x="2845619" y="2189660"/>
                  <a:ext cx="0" cy="427615"/>
                </a:xfrm>
                <a:prstGeom prst="straightConnector1">
                  <a:avLst/>
                </a:prstGeom>
                <a:noFill/>
                <a:ln w="25400" cap="flat" cmpd="sng" algn="ctr">
                  <a:solidFill>
                    <a:srgbClr val="00A9CE"/>
                  </a:solidFill>
                  <a:prstDash val="solid"/>
                  <a:headEnd type="none" w="med" len="med"/>
                  <a:tailEnd type="triangle" w="med" len="med"/>
                </a:ln>
                <a:effectLst/>
              </p:spPr>
            </p:cxnSp>
            <p:cxnSp>
              <p:nvCxnSpPr>
                <p:cNvPr id="99" name="Straight Arrow Connector 98">
                  <a:extLst>
                    <a:ext uri="{FF2B5EF4-FFF2-40B4-BE49-F238E27FC236}">
                      <a16:creationId xmlns:a16="http://schemas.microsoft.com/office/drawing/2014/main" id="{BBDAAE7E-F781-40D6-B559-E561229EDE63}"/>
                    </a:ext>
                  </a:extLst>
                </p:cNvPr>
                <p:cNvCxnSpPr>
                  <a:cxnSpLocks/>
                </p:cNvCxnSpPr>
                <p:nvPr/>
              </p:nvCxnSpPr>
              <p:spPr>
                <a:xfrm flipV="1">
                  <a:off x="3652878" y="2189660"/>
                  <a:ext cx="0" cy="427615"/>
                </a:xfrm>
                <a:prstGeom prst="straightConnector1">
                  <a:avLst/>
                </a:prstGeom>
                <a:noFill/>
                <a:ln w="25400" cap="flat" cmpd="sng" algn="ctr">
                  <a:solidFill>
                    <a:srgbClr val="00A9CE"/>
                  </a:solidFill>
                  <a:prstDash val="solid"/>
                  <a:headEnd type="none" w="med" len="med"/>
                  <a:tailEnd type="triangle" w="med" len="med"/>
                </a:ln>
                <a:effectLst/>
              </p:spPr>
            </p:cxnSp>
            <p:cxnSp>
              <p:nvCxnSpPr>
                <p:cNvPr id="100" name="Straight Arrow Connector 99">
                  <a:extLst>
                    <a:ext uri="{FF2B5EF4-FFF2-40B4-BE49-F238E27FC236}">
                      <a16:creationId xmlns:a16="http://schemas.microsoft.com/office/drawing/2014/main" id="{C094361E-EDFE-4F24-BC02-775FF17CD005}"/>
                    </a:ext>
                  </a:extLst>
                </p:cNvPr>
                <p:cNvCxnSpPr>
                  <a:cxnSpLocks/>
                </p:cNvCxnSpPr>
                <p:nvPr/>
              </p:nvCxnSpPr>
              <p:spPr>
                <a:xfrm flipV="1">
                  <a:off x="4582056" y="2189660"/>
                  <a:ext cx="0" cy="427615"/>
                </a:xfrm>
                <a:prstGeom prst="straightConnector1">
                  <a:avLst/>
                </a:prstGeom>
                <a:noFill/>
                <a:ln w="25400" cap="flat" cmpd="sng" algn="ctr">
                  <a:solidFill>
                    <a:srgbClr val="00A9CE"/>
                  </a:solidFill>
                  <a:prstDash val="solid"/>
                  <a:headEnd type="none" w="med" len="med"/>
                  <a:tailEnd type="triangle" w="med" len="med"/>
                </a:ln>
                <a:effectLst/>
              </p:spPr>
            </p:cxnSp>
          </p:grpSp>
          <p:cxnSp>
            <p:nvCxnSpPr>
              <p:cNvPr id="96" name="Straight Arrow Connector 95">
                <a:extLst>
                  <a:ext uri="{FF2B5EF4-FFF2-40B4-BE49-F238E27FC236}">
                    <a16:creationId xmlns:a16="http://schemas.microsoft.com/office/drawing/2014/main" id="{8BE8081A-8104-4D96-9433-CC43735DCA2F}"/>
                  </a:ext>
                </a:extLst>
              </p:cNvPr>
              <p:cNvCxnSpPr>
                <a:cxnSpLocks/>
              </p:cNvCxnSpPr>
              <p:nvPr/>
            </p:nvCxnSpPr>
            <p:spPr>
              <a:xfrm flipH="1">
                <a:off x="2055977" y="2418799"/>
                <a:ext cx="2568809" cy="0"/>
              </a:xfrm>
              <a:prstGeom prst="straightConnector1">
                <a:avLst/>
              </a:prstGeom>
              <a:noFill/>
              <a:ln w="25400" cap="flat" cmpd="sng" algn="ctr">
                <a:solidFill>
                  <a:srgbClr val="00A9CE"/>
                </a:solidFill>
                <a:prstDash val="solid"/>
                <a:headEnd type="none" w="med" len="med"/>
                <a:tailEnd type="none" w="med" len="med"/>
              </a:ln>
              <a:effectLst/>
            </p:spPr>
          </p:cxnSp>
        </p:grpSp>
        <p:grpSp>
          <p:nvGrpSpPr>
            <p:cNvPr id="90" name="Group 89">
              <a:extLst>
                <a:ext uri="{FF2B5EF4-FFF2-40B4-BE49-F238E27FC236}">
                  <a16:creationId xmlns:a16="http://schemas.microsoft.com/office/drawing/2014/main" id="{10DDFFC6-4E81-4186-8BEB-C9E557736DCB}"/>
                </a:ext>
              </a:extLst>
            </p:cNvPr>
            <p:cNvGrpSpPr/>
            <p:nvPr/>
          </p:nvGrpSpPr>
          <p:grpSpPr>
            <a:xfrm>
              <a:off x="1754337" y="2617926"/>
              <a:ext cx="3094598" cy="471942"/>
              <a:chOff x="1754337" y="2617926"/>
              <a:chExt cx="3094598" cy="471942"/>
            </a:xfrm>
          </p:grpSpPr>
          <p:sp>
            <p:nvSpPr>
              <p:cNvPr id="92" name="Rectangle 91">
                <a:extLst>
                  <a:ext uri="{FF2B5EF4-FFF2-40B4-BE49-F238E27FC236}">
                    <a16:creationId xmlns:a16="http://schemas.microsoft.com/office/drawing/2014/main" id="{BCF31830-4E04-49A8-80EC-F4B8DE63B5FC}"/>
                  </a:ext>
                </a:extLst>
              </p:cNvPr>
              <p:cNvSpPr/>
              <p:nvPr/>
            </p:nvSpPr>
            <p:spPr>
              <a:xfrm>
                <a:off x="1754337" y="2617926"/>
                <a:ext cx="3094598" cy="471942"/>
              </a:xfrm>
              <a:prstGeom prst="rect">
                <a:avLst/>
              </a:prstGeom>
              <a:solidFill>
                <a:srgbClr val="00A9CE"/>
              </a:solidFill>
              <a:ln w="9525" cap="flat" cmpd="sng" algn="ctr">
                <a:solidFill>
                  <a:srgbClr val="00A9CE"/>
                </a:solidFill>
                <a:prstDash val="solid"/>
              </a:ln>
              <a:effectLst/>
            </p:spPr>
            <p:txBody>
              <a:bodyPr rtlCol="0" anchor="ctr"/>
              <a:lstStyle/>
              <a:p>
                <a:pPr algn="ctr" defTabSz="408174">
                  <a:buClr>
                    <a:srgbClr val="000000"/>
                  </a:buClr>
                  <a:defRPr/>
                </a:pPr>
                <a:endParaRPr lang="en-US" sz="1600" kern="0" dirty="0">
                  <a:solidFill>
                    <a:srgbClr val="FFFFFF"/>
                  </a:solidFill>
                  <a:latin typeface="Trebuchet MS"/>
                  <a:cs typeface="Calibri" panose="020F0502020204030204" pitchFamily="34" charset="0"/>
                  <a:sym typeface="Arial"/>
                </a:endParaRPr>
              </a:p>
            </p:txBody>
          </p:sp>
          <p:sp>
            <p:nvSpPr>
              <p:cNvPr id="93" name="TextBox 92">
                <a:extLst>
                  <a:ext uri="{FF2B5EF4-FFF2-40B4-BE49-F238E27FC236}">
                    <a16:creationId xmlns:a16="http://schemas.microsoft.com/office/drawing/2014/main" id="{AADB1AD0-6914-461C-BB21-11C94C8403C4}"/>
                  </a:ext>
                </a:extLst>
              </p:cNvPr>
              <p:cNvSpPr txBox="1"/>
              <p:nvPr/>
            </p:nvSpPr>
            <p:spPr>
              <a:xfrm>
                <a:off x="2652507" y="2651545"/>
                <a:ext cx="1211891" cy="382881"/>
              </a:xfrm>
              <a:prstGeom prst="rect">
                <a:avLst/>
              </a:prstGeom>
              <a:noFill/>
              <a:ln w="9525">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en-US"/>
                </a:defPPr>
                <a:lvl1pPr algn="ctr" defTabSz="408184">
                  <a:spcBef>
                    <a:spcPts val="0"/>
                  </a:spcBef>
                  <a:defRPr sz="1000">
                    <a:solidFill>
                      <a:schemeClr val="tx2"/>
                    </a:solidFill>
                    <a:latin typeface="Calibri" panose="020F0502020204030204" pitchFamily="34" charset="0"/>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408164">
                  <a:buClr>
                    <a:srgbClr val="000000"/>
                  </a:buClr>
                  <a:defRPr/>
                </a:pPr>
                <a:r>
                  <a:rPr lang="en-US" kern="0" dirty="0">
                    <a:solidFill>
                      <a:srgbClr val="FFFFFF"/>
                    </a:solidFill>
                    <a:latin typeface="Trebuchet MS"/>
                    <a:sym typeface="Arial"/>
                  </a:rPr>
                  <a:t>Cloud-Native Proxy</a:t>
                </a:r>
              </a:p>
            </p:txBody>
          </p:sp>
        </p:grpSp>
        <p:sp>
          <p:nvSpPr>
            <p:cNvPr id="91" name="TextBox 90">
              <a:extLst>
                <a:ext uri="{FF2B5EF4-FFF2-40B4-BE49-F238E27FC236}">
                  <a16:creationId xmlns:a16="http://schemas.microsoft.com/office/drawing/2014/main" id="{12BB65BA-19FE-4621-81FC-BA4F76BD73C8}"/>
                </a:ext>
              </a:extLst>
            </p:cNvPr>
            <p:cNvSpPr txBox="1"/>
            <p:nvPr/>
          </p:nvSpPr>
          <p:spPr>
            <a:xfrm>
              <a:off x="1769772" y="3124497"/>
              <a:ext cx="2107460" cy="177725"/>
            </a:xfrm>
            <a:prstGeom prst="rect">
              <a:avLst/>
            </a:prstGeom>
            <a:solidFill>
              <a:srgbClr val="FFFFFF"/>
            </a:solidFill>
          </p:spPr>
          <p:txBody>
            <a:bodyPr wrap="square" lIns="0" tIns="0" rIns="0" bIns="0" rtlCol="0">
              <a:spAutoFit/>
            </a:bodyPr>
            <a:lstStyle/>
            <a:p>
              <a:pPr defTabSz="408164">
                <a:buClr>
                  <a:srgbClr val="000000"/>
                </a:buClr>
                <a:defRPr/>
              </a:pPr>
              <a:r>
                <a:rPr lang="en-US" sz="1050" b="1" kern="0" dirty="0">
                  <a:solidFill>
                    <a:srgbClr val="00A9CE"/>
                  </a:solidFill>
                  <a:latin typeface="Trebuchet MS"/>
                  <a:cs typeface="Calibri" panose="020F0502020204030204" pitchFamily="34" charset="0"/>
                  <a:sym typeface="Arial"/>
                </a:rPr>
                <a:t>NG Secure Web Gateway</a:t>
              </a:r>
            </a:p>
          </p:txBody>
        </p:sp>
      </p:grpSp>
      <p:grpSp>
        <p:nvGrpSpPr>
          <p:cNvPr id="19" name="Group 18">
            <a:extLst>
              <a:ext uri="{FF2B5EF4-FFF2-40B4-BE49-F238E27FC236}">
                <a16:creationId xmlns:a16="http://schemas.microsoft.com/office/drawing/2014/main" id="{0EFE05B6-6BC3-432B-8DEE-5CF1DD8F843A}"/>
              </a:ext>
            </a:extLst>
          </p:cNvPr>
          <p:cNvGrpSpPr/>
          <p:nvPr/>
        </p:nvGrpSpPr>
        <p:grpSpPr>
          <a:xfrm>
            <a:off x="4170563" y="2451358"/>
            <a:ext cx="2869098" cy="1420616"/>
            <a:chOff x="4241735" y="1791905"/>
            <a:chExt cx="3142001" cy="1711428"/>
          </a:xfrm>
        </p:grpSpPr>
        <p:grpSp>
          <p:nvGrpSpPr>
            <p:cNvPr id="80" name="Group 79">
              <a:extLst>
                <a:ext uri="{FF2B5EF4-FFF2-40B4-BE49-F238E27FC236}">
                  <a16:creationId xmlns:a16="http://schemas.microsoft.com/office/drawing/2014/main" id="{9EACE740-09C5-4788-BC8E-93A6751471B2}"/>
                </a:ext>
              </a:extLst>
            </p:cNvPr>
            <p:cNvGrpSpPr/>
            <p:nvPr/>
          </p:nvGrpSpPr>
          <p:grpSpPr>
            <a:xfrm>
              <a:off x="6743249" y="1791905"/>
              <a:ext cx="284984" cy="863361"/>
              <a:chOff x="8099981" y="1852326"/>
              <a:chExt cx="409395" cy="745183"/>
            </a:xfrm>
          </p:grpSpPr>
          <p:cxnSp>
            <p:nvCxnSpPr>
              <p:cNvPr id="87" name="Straight Arrow Connector 86">
                <a:extLst>
                  <a:ext uri="{FF2B5EF4-FFF2-40B4-BE49-F238E27FC236}">
                    <a16:creationId xmlns:a16="http://schemas.microsoft.com/office/drawing/2014/main" id="{4A971F5A-7FFD-4574-AB5D-425EBAC7E8AA}"/>
                  </a:ext>
                </a:extLst>
              </p:cNvPr>
              <p:cNvCxnSpPr>
                <a:cxnSpLocks/>
              </p:cNvCxnSpPr>
              <p:nvPr/>
            </p:nvCxnSpPr>
            <p:spPr>
              <a:xfrm flipV="1">
                <a:off x="8498480" y="1852326"/>
                <a:ext cx="0" cy="745183"/>
              </a:xfrm>
              <a:prstGeom prst="straightConnector1">
                <a:avLst/>
              </a:prstGeom>
              <a:noFill/>
              <a:ln w="25400" cap="flat" cmpd="sng" algn="ctr">
                <a:solidFill>
                  <a:srgbClr val="97999B"/>
                </a:solidFill>
                <a:prstDash val="solid"/>
                <a:headEnd type="none" w="med" len="med"/>
                <a:tailEnd type="none" w="med" len="med"/>
              </a:ln>
              <a:effectLst/>
            </p:spPr>
          </p:cxnSp>
          <p:cxnSp>
            <p:nvCxnSpPr>
              <p:cNvPr id="88" name="Straight Arrow Connector 87">
                <a:extLst>
                  <a:ext uri="{FF2B5EF4-FFF2-40B4-BE49-F238E27FC236}">
                    <a16:creationId xmlns:a16="http://schemas.microsoft.com/office/drawing/2014/main" id="{FBA56C97-3D5F-464D-9F87-DA5C25391F25}"/>
                  </a:ext>
                </a:extLst>
              </p:cNvPr>
              <p:cNvCxnSpPr>
                <a:cxnSpLocks/>
              </p:cNvCxnSpPr>
              <p:nvPr/>
            </p:nvCxnSpPr>
            <p:spPr>
              <a:xfrm flipH="1">
                <a:off x="8099981" y="1855316"/>
                <a:ext cx="409395" cy="5772"/>
              </a:xfrm>
              <a:prstGeom prst="straightConnector1">
                <a:avLst/>
              </a:prstGeom>
              <a:noFill/>
              <a:ln w="25400" cap="flat" cmpd="sng" algn="ctr">
                <a:solidFill>
                  <a:srgbClr val="97999B"/>
                </a:solidFill>
                <a:prstDash val="solid"/>
                <a:headEnd type="none" w="med" len="med"/>
                <a:tailEnd type="triangle" w="med" len="med"/>
              </a:ln>
              <a:effectLst/>
            </p:spPr>
          </p:cxnSp>
        </p:grpSp>
        <p:grpSp>
          <p:nvGrpSpPr>
            <p:cNvPr id="81" name="Group 80">
              <a:extLst>
                <a:ext uri="{FF2B5EF4-FFF2-40B4-BE49-F238E27FC236}">
                  <a16:creationId xmlns:a16="http://schemas.microsoft.com/office/drawing/2014/main" id="{1593265C-7DF1-438D-A264-062071D90673}"/>
                </a:ext>
              </a:extLst>
            </p:cNvPr>
            <p:cNvGrpSpPr/>
            <p:nvPr/>
          </p:nvGrpSpPr>
          <p:grpSpPr>
            <a:xfrm flipH="1">
              <a:off x="7098752" y="1791905"/>
              <a:ext cx="284984" cy="863045"/>
              <a:chOff x="8099981" y="1852325"/>
              <a:chExt cx="409395" cy="745183"/>
            </a:xfrm>
          </p:grpSpPr>
          <p:cxnSp>
            <p:nvCxnSpPr>
              <p:cNvPr id="85" name="Straight Arrow Connector 84">
                <a:extLst>
                  <a:ext uri="{FF2B5EF4-FFF2-40B4-BE49-F238E27FC236}">
                    <a16:creationId xmlns:a16="http://schemas.microsoft.com/office/drawing/2014/main" id="{6FAAB1BA-830D-4691-86DB-8D7EE8DCF858}"/>
                  </a:ext>
                </a:extLst>
              </p:cNvPr>
              <p:cNvCxnSpPr>
                <a:cxnSpLocks/>
              </p:cNvCxnSpPr>
              <p:nvPr/>
            </p:nvCxnSpPr>
            <p:spPr>
              <a:xfrm flipV="1">
                <a:off x="8498480" y="1852325"/>
                <a:ext cx="0" cy="745183"/>
              </a:xfrm>
              <a:prstGeom prst="straightConnector1">
                <a:avLst/>
              </a:prstGeom>
              <a:noFill/>
              <a:ln w="25400" cap="flat" cmpd="sng" algn="ctr">
                <a:solidFill>
                  <a:srgbClr val="97999B"/>
                </a:solidFill>
                <a:prstDash val="solid"/>
                <a:headEnd type="none" w="med" len="med"/>
                <a:tailEnd type="none" w="med" len="med"/>
              </a:ln>
              <a:effectLst/>
            </p:spPr>
          </p:cxnSp>
          <p:cxnSp>
            <p:nvCxnSpPr>
              <p:cNvPr id="86" name="Straight Arrow Connector 85">
                <a:extLst>
                  <a:ext uri="{FF2B5EF4-FFF2-40B4-BE49-F238E27FC236}">
                    <a16:creationId xmlns:a16="http://schemas.microsoft.com/office/drawing/2014/main" id="{298A50E9-CEF5-4D3A-BBDA-3F2FDE9EC963}"/>
                  </a:ext>
                </a:extLst>
              </p:cNvPr>
              <p:cNvCxnSpPr>
                <a:cxnSpLocks/>
              </p:cNvCxnSpPr>
              <p:nvPr/>
            </p:nvCxnSpPr>
            <p:spPr>
              <a:xfrm flipH="1">
                <a:off x="8099981" y="1855316"/>
                <a:ext cx="409395" cy="5772"/>
              </a:xfrm>
              <a:prstGeom prst="straightConnector1">
                <a:avLst/>
              </a:prstGeom>
              <a:noFill/>
              <a:ln w="25400" cap="flat" cmpd="sng" algn="ctr">
                <a:solidFill>
                  <a:srgbClr val="97999B"/>
                </a:solidFill>
                <a:prstDash val="solid"/>
                <a:headEnd type="none" w="med" len="med"/>
                <a:tailEnd type="triangle" w="med" len="med"/>
              </a:ln>
              <a:effectLst/>
            </p:spPr>
          </p:cxnSp>
        </p:grpSp>
        <p:grpSp>
          <p:nvGrpSpPr>
            <p:cNvPr id="82" name="Group 81">
              <a:extLst>
                <a:ext uri="{FF2B5EF4-FFF2-40B4-BE49-F238E27FC236}">
                  <a16:creationId xmlns:a16="http://schemas.microsoft.com/office/drawing/2014/main" id="{68C3F959-BD18-4EC8-9406-83D80DC3E26F}"/>
                </a:ext>
              </a:extLst>
            </p:cNvPr>
            <p:cNvGrpSpPr/>
            <p:nvPr/>
          </p:nvGrpSpPr>
          <p:grpSpPr>
            <a:xfrm>
              <a:off x="4241735" y="3381597"/>
              <a:ext cx="2857017" cy="121736"/>
              <a:chOff x="4241735" y="3381597"/>
              <a:chExt cx="2857017" cy="121736"/>
            </a:xfrm>
          </p:grpSpPr>
          <p:cxnSp>
            <p:nvCxnSpPr>
              <p:cNvPr id="83" name="Straight Arrow Connector 82">
                <a:extLst>
                  <a:ext uri="{FF2B5EF4-FFF2-40B4-BE49-F238E27FC236}">
                    <a16:creationId xmlns:a16="http://schemas.microsoft.com/office/drawing/2014/main" id="{6FA1DD26-FA38-4E14-9EAE-DB13E7B7A48B}"/>
                  </a:ext>
                </a:extLst>
              </p:cNvPr>
              <p:cNvCxnSpPr>
                <a:cxnSpLocks/>
              </p:cNvCxnSpPr>
              <p:nvPr/>
            </p:nvCxnSpPr>
            <p:spPr>
              <a:xfrm flipH="1" flipV="1">
                <a:off x="7087590" y="3381597"/>
                <a:ext cx="1238" cy="121736"/>
              </a:xfrm>
              <a:prstGeom prst="straightConnector1">
                <a:avLst/>
              </a:prstGeom>
              <a:noFill/>
              <a:ln w="25400" cap="flat" cmpd="sng" algn="ctr">
                <a:solidFill>
                  <a:srgbClr val="97999B"/>
                </a:solidFill>
                <a:prstDash val="solid"/>
                <a:headEnd type="none" w="med" len="med"/>
                <a:tailEnd type="triangle" w="med" len="med"/>
              </a:ln>
              <a:effectLst/>
            </p:spPr>
          </p:cxnSp>
          <p:cxnSp>
            <p:nvCxnSpPr>
              <p:cNvPr id="84" name="Straight Arrow Connector 83">
                <a:extLst>
                  <a:ext uri="{FF2B5EF4-FFF2-40B4-BE49-F238E27FC236}">
                    <a16:creationId xmlns:a16="http://schemas.microsoft.com/office/drawing/2014/main" id="{669DDE2E-EB39-4B88-8091-B8DDADB39E91}"/>
                  </a:ext>
                </a:extLst>
              </p:cNvPr>
              <p:cNvCxnSpPr>
                <a:cxnSpLocks/>
              </p:cNvCxnSpPr>
              <p:nvPr/>
            </p:nvCxnSpPr>
            <p:spPr>
              <a:xfrm flipH="1">
                <a:off x="4241735" y="3497479"/>
                <a:ext cx="2857017" cy="0"/>
              </a:xfrm>
              <a:prstGeom prst="straightConnector1">
                <a:avLst/>
              </a:prstGeom>
              <a:noFill/>
              <a:ln w="25400" cap="flat" cmpd="sng" algn="ctr">
                <a:gradFill flip="none" rotWithShape="1">
                  <a:gsLst>
                    <a:gs pos="7000">
                      <a:srgbClr val="97999B"/>
                    </a:gs>
                    <a:gs pos="59000">
                      <a:srgbClr val="C8C9C7"/>
                    </a:gs>
                  </a:gsLst>
                  <a:lin ang="0" scaled="1"/>
                  <a:tileRect/>
                </a:gradFill>
                <a:prstDash val="solid"/>
                <a:headEnd type="none" w="med" len="med"/>
                <a:tailEnd type="none" w="med" len="med"/>
              </a:ln>
              <a:effectLst/>
            </p:spPr>
          </p:cxnSp>
        </p:grpSp>
      </p:grpSp>
      <p:grpSp>
        <p:nvGrpSpPr>
          <p:cNvPr id="20" name="Group 19">
            <a:extLst>
              <a:ext uri="{FF2B5EF4-FFF2-40B4-BE49-F238E27FC236}">
                <a16:creationId xmlns:a16="http://schemas.microsoft.com/office/drawing/2014/main" id="{FD887182-BF55-4D0E-A205-ACAC2D139A7E}"/>
              </a:ext>
            </a:extLst>
          </p:cNvPr>
          <p:cNvGrpSpPr/>
          <p:nvPr/>
        </p:nvGrpSpPr>
        <p:grpSpPr>
          <a:xfrm>
            <a:off x="3310987" y="3773447"/>
            <a:ext cx="866940" cy="101050"/>
            <a:chOff x="3300398" y="3384637"/>
            <a:chExt cx="949401" cy="121736"/>
          </a:xfrm>
        </p:grpSpPr>
        <p:cxnSp>
          <p:nvCxnSpPr>
            <p:cNvPr id="78" name="Straight Arrow Connector 77">
              <a:extLst>
                <a:ext uri="{FF2B5EF4-FFF2-40B4-BE49-F238E27FC236}">
                  <a16:creationId xmlns:a16="http://schemas.microsoft.com/office/drawing/2014/main" id="{8960D13F-9A6E-4D60-81E3-4629595A0F41}"/>
                </a:ext>
              </a:extLst>
            </p:cNvPr>
            <p:cNvCxnSpPr>
              <a:cxnSpLocks/>
            </p:cNvCxnSpPr>
            <p:nvPr/>
          </p:nvCxnSpPr>
          <p:spPr>
            <a:xfrm flipH="1">
              <a:off x="3300398" y="3497479"/>
              <a:ext cx="949401" cy="0"/>
            </a:xfrm>
            <a:prstGeom prst="straightConnector1">
              <a:avLst/>
            </a:prstGeom>
            <a:noFill/>
            <a:ln w="25400" cap="flat" cmpd="sng" algn="ctr">
              <a:gradFill flip="none" rotWithShape="1">
                <a:gsLst>
                  <a:gs pos="39000">
                    <a:srgbClr val="00A9CE"/>
                  </a:gs>
                  <a:gs pos="71000">
                    <a:srgbClr val="C8C9C7"/>
                  </a:gs>
                </a:gsLst>
                <a:lin ang="10800000" scaled="1"/>
                <a:tileRect/>
              </a:gradFill>
              <a:prstDash val="solid"/>
              <a:headEnd type="none" w="med" len="med"/>
              <a:tailEnd type="none" w="med" len="med"/>
            </a:ln>
            <a:effectLst/>
          </p:spPr>
        </p:cxnSp>
        <p:cxnSp>
          <p:nvCxnSpPr>
            <p:cNvPr id="79" name="Straight Arrow Connector 78">
              <a:extLst>
                <a:ext uri="{FF2B5EF4-FFF2-40B4-BE49-F238E27FC236}">
                  <a16:creationId xmlns:a16="http://schemas.microsoft.com/office/drawing/2014/main" id="{E51BCBBD-A48B-49C0-BA1E-D28998EB1D6A}"/>
                </a:ext>
              </a:extLst>
            </p:cNvPr>
            <p:cNvCxnSpPr>
              <a:cxnSpLocks/>
            </p:cNvCxnSpPr>
            <p:nvPr/>
          </p:nvCxnSpPr>
          <p:spPr>
            <a:xfrm flipH="1" flipV="1">
              <a:off x="3300398" y="3384637"/>
              <a:ext cx="1238" cy="121736"/>
            </a:xfrm>
            <a:prstGeom prst="straightConnector1">
              <a:avLst/>
            </a:prstGeom>
            <a:noFill/>
            <a:ln w="25400" cap="flat" cmpd="sng" algn="ctr">
              <a:solidFill>
                <a:srgbClr val="00A9CE"/>
              </a:solidFill>
              <a:prstDash val="solid"/>
              <a:headEnd type="none" w="med" len="med"/>
              <a:tailEnd type="triangle" w="med" len="med"/>
            </a:ln>
            <a:effectLst/>
          </p:spPr>
        </p:cxnSp>
      </p:grpSp>
      <p:grpSp>
        <p:nvGrpSpPr>
          <p:cNvPr id="21" name="Group 20">
            <a:extLst>
              <a:ext uri="{FF2B5EF4-FFF2-40B4-BE49-F238E27FC236}">
                <a16:creationId xmlns:a16="http://schemas.microsoft.com/office/drawing/2014/main" id="{6DFD05D8-F644-49B7-A8D1-8AE6A254C06F}"/>
              </a:ext>
            </a:extLst>
          </p:cNvPr>
          <p:cNvGrpSpPr/>
          <p:nvPr/>
        </p:nvGrpSpPr>
        <p:grpSpPr>
          <a:xfrm>
            <a:off x="6208283" y="3136474"/>
            <a:ext cx="1034951" cy="567978"/>
            <a:chOff x="6473276" y="2617275"/>
            <a:chExt cx="1133394" cy="684249"/>
          </a:xfrm>
        </p:grpSpPr>
        <p:sp>
          <p:nvSpPr>
            <p:cNvPr id="74" name="TextBox 73">
              <a:extLst>
                <a:ext uri="{FF2B5EF4-FFF2-40B4-BE49-F238E27FC236}">
                  <a16:creationId xmlns:a16="http://schemas.microsoft.com/office/drawing/2014/main" id="{A37FBA9A-9A2B-4D82-A00F-DD42C59E93FF}"/>
                </a:ext>
              </a:extLst>
            </p:cNvPr>
            <p:cNvSpPr txBox="1"/>
            <p:nvPr/>
          </p:nvSpPr>
          <p:spPr>
            <a:xfrm>
              <a:off x="6482179" y="3123799"/>
              <a:ext cx="956849" cy="177725"/>
            </a:xfrm>
            <a:prstGeom prst="rect">
              <a:avLst/>
            </a:prstGeom>
            <a:noFill/>
            <a:ln>
              <a:noFill/>
            </a:ln>
          </p:spPr>
          <p:txBody>
            <a:bodyPr wrap="none" lIns="0" tIns="0" rIns="0" bIns="0" rtlCol="0">
              <a:spAutoFit/>
            </a:bodyPr>
            <a:lstStyle>
              <a:defPPr>
                <a:defRPr lang="en-US"/>
              </a:defPPr>
              <a:lvl1pPr defTabSz="408184">
                <a:defRPr sz="1200" b="1">
                  <a:solidFill>
                    <a:srgbClr val="55565A"/>
                  </a:solidFill>
                  <a:latin typeface="Graphik Regular"/>
                  <a:cs typeface="Graphik Regular"/>
                </a:defRPr>
              </a:lvl1pPr>
            </a:lstStyle>
            <a:p>
              <a:pPr defTabSz="408164">
                <a:buClr>
                  <a:srgbClr val="000000"/>
                </a:buClr>
                <a:defRPr/>
              </a:pPr>
              <a:r>
                <a:rPr lang="en-US" sz="1050" kern="0" dirty="0">
                  <a:solidFill>
                    <a:srgbClr val="B1B3B3"/>
                  </a:solidFill>
                  <a:latin typeface="Trebuchet MS"/>
                  <a:cs typeface="Calibri" panose="020F0502020204030204" pitchFamily="34" charset="0"/>
                  <a:sym typeface="Arial"/>
                </a:rPr>
                <a:t>Private Access</a:t>
              </a:r>
            </a:p>
          </p:txBody>
        </p:sp>
        <p:grpSp>
          <p:nvGrpSpPr>
            <p:cNvPr id="75" name="Group 74">
              <a:extLst>
                <a:ext uri="{FF2B5EF4-FFF2-40B4-BE49-F238E27FC236}">
                  <a16:creationId xmlns:a16="http://schemas.microsoft.com/office/drawing/2014/main" id="{AE6E1C34-247B-4BFF-BC9B-7D0F0AA3D489}"/>
                </a:ext>
              </a:extLst>
            </p:cNvPr>
            <p:cNvGrpSpPr/>
            <p:nvPr/>
          </p:nvGrpSpPr>
          <p:grpSpPr>
            <a:xfrm>
              <a:off x="6473276" y="2617275"/>
              <a:ext cx="1133394" cy="471942"/>
              <a:chOff x="6473276" y="2617275"/>
              <a:chExt cx="1133394" cy="471942"/>
            </a:xfrm>
          </p:grpSpPr>
          <p:sp>
            <p:nvSpPr>
              <p:cNvPr id="76" name="Rectangle 75">
                <a:extLst>
                  <a:ext uri="{FF2B5EF4-FFF2-40B4-BE49-F238E27FC236}">
                    <a16:creationId xmlns:a16="http://schemas.microsoft.com/office/drawing/2014/main" id="{3AA16727-16E0-4B76-A946-A24393BADA0A}"/>
                  </a:ext>
                </a:extLst>
              </p:cNvPr>
              <p:cNvSpPr/>
              <p:nvPr/>
            </p:nvSpPr>
            <p:spPr>
              <a:xfrm>
                <a:off x="6473276" y="2617275"/>
                <a:ext cx="1133394" cy="471942"/>
              </a:xfrm>
              <a:prstGeom prst="rect">
                <a:avLst/>
              </a:prstGeom>
              <a:solidFill>
                <a:srgbClr val="FFFFFF"/>
              </a:solidFill>
              <a:ln w="9525" cap="flat" cmpd="sng" algn="ctr">
                <a:solidFill>
                  <a:srgbClr val="B1B3B3"/>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08174">
                  <a:buClr>
                    <a:srgbClr val="000000"/>
                  </a:buClr>
                  <a:defRPr/>
                </a:pPr>
                <a:endParaRPr lang="en-US" sz="1600" kern="0" dirty="0">
                  <a:solidFill>
                    <a:srgbClr val="FFFFFF"/>
                  </a:solidFill>
                  <a:latin typeface="Trebuchet MS"/>
                  <a:cs typeface="Calibri" panose="020F0502020204030204" pitchFamily="34" charset="0"/>
                  <a:sym typeface="Arial"/>
                </a:endParaRPr>
              </a:p>
            </p:txBody>
          </p:sp>
          <p:sp>
            <p:nvSpPr>
              <p:cNvPr id="77" name="TextBox 76">
                <a:extLst>
                  <a:ext uri="{FF2B5EF4-FFF2-40B4-BE49-F238E27FC236}">
                    <a16:creationId xmlns:a16="http://schemas.microsoft.com/office/drawing/2014/main" id="{C6F158DB-A519-4D5E-B4BC-00AE710CE5AB}"/>
                  </a:ext>
                </a:extLst>
              </p:cNvPr>
              <p:cNvSpPr txBox="1"/>
              <p:nvPr/>
            </p:nvSpPr>
            <p:spPr>
              <a:xfrm>
                <a:off x="6520616" y="2701157"/>
                <a:ext cx="1049765" cy="307777"/>
              </a:xfrm>
              <a:prstGeom prst="rect">
                <a:avLst/>
              </a:prstGeom>
              <a:solidFill>
                <a:srgbClr val="FFFFFF"/>
              </a:solidFill>
              <a:ln w="9525">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en-US"/>
                </a:defPPr>
                <a:lvl1pPr algn="ctr" defTabSz="408184">
                  <a:spcBef>
                    <a:spcPts val="0"/>
                  </a:spcBef>
                  <a:defRPr sz="1000">
                    <a:solidFill>
                      <a:schemeClr val="tx2"/>
                    </a:solidFill>
                    <a:latin typeface="Calibri" panose="020F0502020204030204" pitchFamily="34" charset="0"/>
                    <a:cs typeface="Calibri" panose="020F0502020204030204" pitchFamily="34" charset="0"/>
                  </a:defRPr>
                </a:lvl1pPr>
              </a:lstStyle>
              <a:p>
                <a:pPr defTabSz="408164">
                  <a:buClr>
                    <a:srgbClr val="000000"/>
                  </a:buClr>
                  <a:defRPr/>
                </a:pPr>
                <a:r>
                  <a:rPr lang="en-US" sz="900" kern="0" dirty="0">
                    <a:solidFill>
                      <a:srgbClr val="97999B"/>
                    </a:solidFill>
                    <a:latin typeface="Trebuchet MS"/>
                    <a:sym typeface="Arial"/>
                  </a:rPr>
                  <a:t>Zero Trust Network Access</a:t>
                </a:r>
              </a:p>
            </p:txBody>
          </p:sp>
        </p:grpSp>
      </p:grpSp>
      <p:grpSp>
        <p:nvGrpSpPr>
          <p:cNvPr id="22" name="Group 21">
            <a:extLst>
              <a:ext uri="{FF2B5EF4-FFF2-40B4-BE49-F238E27FC236}">
                <a16:creationId xmlns:a16="http://schemas.microsoft.com/office/drawing/2014/main" id="{897734C1-827E-4113-A01A-8C88D8EAB17A}"/>
              </a:ext>
            </a:extLst>
          </p:cNvPr>
          <p:cNvGrpSpPr/>
          <p:nvPr/>
        </p:nvGrpSpPr>
        <p:grpSpPr>
          <a:xfrm>
            <a:off x="1753646" y="1730308"/>
            <a:ext cx="1553445" cy="1017055"/>
            <a:chOff x="1594925" y="923251"/>
            <a:chExt cx="1701205" cy="1225254"/>
          </a:xfrm>
        </p:grpSpPr>
        <p:sp>
          <p:nvSpPr>
            <p:cNvPr id="53" name="Rectangle 52">
              <a:extLst>
                <a:ext uri="{FF2B5EF4-FFF2-40B4-BE49-F238E27FC236}">
                  <a16:creationId xmlns:a16="http://schemas.microsoft.com/office/drawing/2014/main" id="{599FE53B-96B4-4A55-BC61-AC16E9CE9EBC}"/>
                </a:ext>
              </a:extLst>
            </p:cNvPr>
            <p:cNvSpPr/>
            <p:nvPr/>
          </p:nvSpPr>
          <p:spPr bwMode="auto">
            <a:xfrm>
              <a:off x="1601790" y="1156867"/>
              <a:ext cx="826863" cy="991638"/>
            </a:xfrm>
            <a:prstGeom prst="rect">
              <a:avLst/>
            </a:prstGeom>
            <a:noFill/>
            <a:ln w="9525">
              <a:solidFill>
                <a:srgbClr val="55565A"/>
              </a:solidFill>
              <a:miter lim="800000"/>
              <a:headEnd/>
              <a:tailEnd/>
            </a:ln>
          </p:spPr>
          <p:txBody>
            <a:bodyPr lIns="91440" rIns="0" rtlCol="0" anchor="ctr"/>
            <a:lstStyle/>
            <a:p>
              <a:pPr defTabSz="408164">
                <a:spcBef>
                  <a:spcPts val="300"/>
                </a:spcBef>
                <a:buClr>
                  <a:srgbClr val="000000"/>
                </a:buClr>
                <a:defRPr/>
              </a:pPr>
              <a:endParaRPr lang="en-US" sz="1000" kern="0" dirty="0">
                <a:solidFill>
                  <a:srgbClr val="FFFFFF"/>
                </a:solidFill>
                <a:latin typeface="Trebuchet MS"/>
                <a:cs typeface="Calibri" panose="020F0502020204030204" pitchFamily="34" charset="0"/>
                <a:sym typeface="Arial"/>
              </a:endParaRPr>
            </a:p>
          </p:txBody>
        </p:sp>
        <p:pic>
          <p:nvPicPr>
            <p:cNvPr id="54" name="Picture 53">
              <a:extLst>
                <a:ext uri="{FF2B5EF4-FFF2-40B4-BE49-F238E27FC236}">
                  <a16:creationId xmlns:a16="http://schemas.microsoft.com/office/drawing/2014/main" id="{55985EB8-5A5D-48D1-ABFD-59BE9A1CD73E}"/>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071526" y="1741369"/>
              <a:ext cx="292598" cy="289552"/>
            </a:xfrm>
            <a:prstGeom prst="rect">
              <a:avLst/>
            </a:prstGeom>
          </p:spPr>
        </p:pic>
        <p:pic>
          <p:nvPicPr>
            <p:cNvPr id="55" name="Picture 54">
              <a:extLst>
                <a:ext uri="{FF2B5EF4-FFF2-40B4-BE49-F238E27FC236}">
                  <a16:creationId xmlns:a16="http://schemas.microsoft.com/office/drawing/2014/main" id="{3C85410C-AB65-4DE7-8F19-A74273A5240A}"/>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672574" y="1372197"/>
              <a:ext cx="348773" cy="305177"/>
            </a:xfrm>
            <a:prstGeom prst="rect">
              <a:avLst/>
            </a:prstGeom>
          </p:spPr>
        </p:pic>
        <p:pic>
          <p:nvPicPr>
            <p:cNvPr id="56" name="Picture 55">
              <a:extLst>
                <a:ext uri="{FF2B5EF4-FFF2-40B4-BE49-F238E27FC236}">
                  <a16:creationId xmlns:a16="http://schemas.microsoft.com/office/drawing/2014/main" id="{347794A7-4742-4769-9028-9BB176054E3C}"/>
                </a:ext>
              </a:extLst>
            </p:cNvPr>
            <p:cNvPicPr>
              <a:picLocks/>
            </p:cNvPicPr>
            <p:nvPr/>
          </p:nvPicPr>
          <p:blipFill>
            <a:blip r:embed="rId21" cstate="email">
              <a:extLst>
                <a:ext uri="{28A0092B-C50C-407E-A947-70E740481C1C}">
                  <a14:useLocalDpi xmlns:a14="http://schemas.microsoft.com/office/drawing/2010/main"/>
                </a:ext>
              </a:extLst>
            </a:blip>
            <a:stretch>
              <a:fillRect/>
            </a:stretch>
          </p:blipFill>
          <p:spPr>
            <a:xfrm>
              <a:off x="2060706" y="1382491"/>
              <a:ext cx="310494" cy="303437"/>
            </a:xfrm>
            <a:prstGeom prst="rect">
              <a:avLst/>
            </a:prstGeom>
          </p:spPr>
        </p:pic>
        <p:sp>
          <p:nvSpPr>
            <p:cNvPr id="57" name="TextBox 56">
              <a:extLst>
                <a:ext uri="{FF2B5EF4-FFF2-40B4-BE49-F238E27FC236}">
                  <a16:creationId xmlns:a16="http://schemas.microsoft.com/office/drawing/2014/main" id="{F6DC7357-7C16-47B8-BD3D-C610C7E7D17F}"/>
                </a:ext>
              </a:extLst>
            </p:cNvPr>
            <p:cNvSpPr txBox="1"/>
            <p:nvPr/>
          </p:nvSpPr>
          <p:spPr>
            <a:xfrm>
              <a:off x="1635125" y="1176741"/>
              <a:ext cx="765118" cy="152335"/>
            </a:xfrm>
            <a:prstGeom prst="rect">
              <a:avLst/>
            </a:prstGeom>
            <a:noFill/>
          </p:spPr>
          <p:txBody>
            <a:bodyPr wrap="square" lIns="0" tIns="0" rIns="0" bIns="0" rtlCol="0">
              <a:spAutoFit/>
            </a:bodyPr>
            <a:lstStyle/>
            <a:p>
              <a:pPr algn="ctr" defTabSz="408164">
                <a:buClr>
                  <a:srgbClr val="000000"/>
                </a:buClr>
                <a:defRPr/>
              </a:pPr>
              <a:r>
                <a:rPr lang="en-US" sz="900" b="1" kern="0" dirty="0">
                  <a:solidFill>
                    <a:srgbClr val="55565A"/>
                  </a:solidFill>
                  <a:latin typeface="Trebuchet MS"/>
                  <a:cs typeface="Calibri" panose="020F0502020204030204" pitchFamily="34" charset="0"/>
                  <a:sym typeface="Arial"/>
                </a:rPr>
                <a:t>Managed</a:t>
              </a:r>
            </a:p>
          </p:txBody>
        </p:sp>
        <p:sp>
          <p:nvSpPr>
            <p:cNvPr id="58" name="TextBox 57">
              <a:extLst>
                <a:ext uri="{FF2B5EF4-FFF2-40B4-BE49-F238E27FC236}">
                  <a16:creationId xmlns:a16="http://schemas.microsoft.com/office/drawing/2014/main" id="{9160EC08-FA8E-428B-A9A1-9A3303865A4F}"/>
                </a:ext>
              </a:extLst>
            </p:cNvPr>
            <p:cNvSpPr txBox="1"/>
            <p:nvPr/>
          </p:nvSpPr>
          <p:spPr>
            <a:xfrm>
              <a:off x="2475922" y="1175941"/>
              <a:ext cx="807298" cy="152335"/>
            </a:xfrm>
            <a:prstGeom prst="rect">
              <a:avLst/>
            </a:prstGeom>
            <a:noFill/>
          </p:spPr>
          <p:txBody>
            <a:bodyPr wrap="square" lIns="0" tIns="0" rIns="0" bIns="0" rtlCol="0">
              <a:spAutoFit/>
            </a:bodyPr>
            <a:lstStyle>
              <a:defPPr>
                <a:defRPr lang="en-US"/>
              </a:defPPr>
              <a:lvl1pPr algn="ctr" defTabSz="408184">
                <a:defRPr sz="900" b="1">
                  <a:solidFill>
                    <a:srgbClr val="FFFFFF"/>
                  </a:solidFill>
                  <a:latin typeface="Graphik Regular"/>
                  <a:cs typeface="Graphik Regular"/>
                </a:defRPr>
              </a:lvl1pPr>
            </a:lstStyle>
            <a:p>
              <a:pPr defTabSz="408164">
                <a:buClr>
                  <a:srgbClr val="000000"/>
                </a:buClr>
                <a:defRPr/>
              </a:pPr>
              <a:r>
                <a:rPr lang="en-US" kern="0" dirty="0">
                  <a:solidFill>
                    <a:srgbClr val="55565A"/>
                  </a:solidFill>
                  <a:latin typeface="Trebuchet MS"/>
                  <a:cs typeface="Calibri" panose="020F0502020204030204" pitchFamily="34" charset="0"/>
                  <a:sym typeface="Arial"/>
                </a:rPr>
                <a:t>Unmanaged</a:t>
              </a:r>
            </a:p>
          </p:txBody>
        </p:sp>
        <p:sp>
          <p:nvSpPr>
            <p:cNvPr id="59" name="Rectangle 58">
              <a:extLst>
                <a:ext uri="{FF2B5EF4-FFF2-40B4-BE49-F238E27FC236}">
                  <a16:creationId xmlns:a16="http://schemas.microsoft.com/office/drawing/2014/main" id="{DE420062-3781-4794-B390-615A8969F272}"/>
                </a:ext>
              </a:extLst>
            </p:cNvPr>
            <p:cNvSpPr/>
            <p:nvPr/>
          </p:nvSpPr>
          <p:spPr bwMode="auto">
            <a:xfrm>
              <a:off x="2455987" y="1156866"/>
              <a:ext cx="840143" cy="991638"/>
            </a:xfrm>
            <a:prstGeom prst="rect">
              <a:avLst/>
            </a:prstGeom>
            <a:noFill/>
            <a:ln w="9525">
              <a:solidFill>
                <a:srgbClr val="55565A"/>
              </a:solidFill>
              <a:miter lim="800000"/>
              <a:headEnd/>
              <a:tailEnd/>
            </a:ln>
          </p:spPr>
          <p:txBody>
            <a:bodyPr lIns="91440" rIns="0" rtlCol="0" anchor="ctr"/>
            <a:lstStyle/>
            <a:p>
              <a:pPr defTabSz="408164">
                <a:spcBef>
                  <a:spcPts val="300"/>
                </a:spcBef>
                <a:buClr>
                  <a:srgbClr val="000000"/>
                </a:buClr>
                <a:defRPr/>
              </a:pPr>
              <a:endParaRPr lang="en-US" sz="1000" kern="0" dirty="0">
                <a:solidFill>
                  <a:srgbClr val="FFFFFF"/>
                </a:solidFill>
                <a:latin typeface="Trebuchet MS"/>
                <a:cs typeface="Calibri" panose="020F0502020204030204" pitchFamily="34" charset="0"/>
                <a:sym typeface="Arial"/>
              </a:endParaRPr>
            </a:p>
          </p:txBody>
        </p:sp>
        <p:pic>
          <p:nvPicPr>
            <p:cNvPr id="60" name="Picture 59">
              <a:extLst>
                <a:ext uri="{FF2B5EF4-FFF2-40B4-BE49-F238E27FC236}">
                  <a16:creationId xmlns:a16="http://schemas.microsoft.com/office/drawing/2014/main" id="{C051E578-526E-4F11-BE37-27A2B01666D4}"/>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698437" y="1746520"/>
              <a:ext cx="285138" cy="285138"/>
            </a:xfrm>
            <a:prstGeom prst="rect">
              <a:avLst/>
            </a:prstGeom>
          </p:spPr>
        </p:pic>
        <p:pic>
          <p:nvPicPr>
            <p:cNvPr id="61" name="Picture 60">
              <a:extLst>
                <a:ext uri="{FF2B5EF4-FFF2-40B4-BE49-F238E27FC236}">
                  <a16:creationId xmlns:a16="http://schemas.microsoft.com/office/drawing/2014/main" id="{D6D2EF79-20D1-4452-83AA-EDCD3100EB62}"/>
                </a:ext>
              </a:extLst>
            </p:cNvPr>
            <p:cNvPicPr>
              <a:picLocks noChangeAspect="1"/>
            </p:cNvPicPr>
            <p:nvPr/>
          </p:nvPicPr>
          <p:blipFill>
            <a:blip r:embed="rId23" cstate="email">
              <a:duotone>
                <a:prstClr val="black"/>
                <a:srgbClr val="97999B">
                  <a:tint val="45000"/>
                  <a:satMod val="400000"/>
                </a:srgbClr>
              </a:duotone>
              <a:extLst>
                <a:ext uri="{28A0092B-C50C-407E-A947-70E740481C1C}">
                  <a14:useLocalDpi xmlns:a14="http://schemas.microsoft.com/office/drawing/2010/main"/>
                </a:ext>
              </a:extLst>
            </a:blip>
            <a:stretch>
              <a:fillRect/>
            </a:stretch>
          </p:blipFill>
          <p:spPr>
            <a:xfrm>
              <a:off x="2802444" y="1768577"/>
              <a:ext cx="142890" cy="142890"/>
            </a:xfrm>
            <a:prstGeom prst="rect">
              <a:avLst/>
            </a:prstGeom>
          </p:spPr>
        </p:pic>
        <p:pic>
          <p:nvPicPr>
            <p:cNvPr id="62" name="Picture 61">
              <a:extLst>
                <a:ext uri="{FF2B5EF4-FFF2-40B4-BE49-F238E27FC236}">
                  <a16:creationId xmlns:a16="http://schemas.microsoft.com/office/drawing/2014/main" id="{22BDE851-626F-4685-8A53-A58226AC5174}"/>
                </a:ext>
              </a:extLst>
            </p:cNvPr>
            <p:cNvPicPr>
              <a:picLocks noChangeAspect="1"/>
            </p:cNvPicPr>
            <p:nvPr/>
          </p:nvPicPr>
          <p:blipFill>
            <a:blip r:embed="rId24" cstate="email">
              <a:duotone>
                <a:prstClr val="black"/>
                <a:srgbClr val="97999B">
                  <a:tint val="45000"/>
                  <a:satMod val="400000"/>
                </a:srgbClr>
              </a:duotone>
              <a:extLst>
                <a:ext uri="{28A0092B-C50C-407E-A947-70E740481C1C}">
                  <a14:useLocalDpi xmlns:a14="http://schemas.microsoft.com/office/drawing/2010/main"/>
                </a:ext>
              </a:extLst>
            </a:blip>
            <a:stretch>
              <a:fillRect/>
            </a:stretch>
          </p:blipFill>
          <p:spPr>
            <a:xfrm>
              <a:off x="2802444" y="1966168"/>
              <a:ext cx="142890" cy="142890"/>
            </a:xfrm>
            <a:prstGeom prst="rect">
              <a:avLst/>
            </a:prstGeom>
          </p:spPr>
        </p:pic>
        <p:pic>
          <p:nvPicPr>
            <p:cNvPr id="63" name="Picture 62">
              <a:extLst>
                <a:ext uri="{FF2B5EF4-FFF2-40B4-BE49-F238E27FC236}">
                  <a16:creationId xmlns:a16="http://schemas.microsoft.com/office/drawing/2014/main" id="{2710DF03-BB1A-4AEC-A99A-DDB18932FBF8}"/>
                </a:ext>
              </a:extLst>
            </p:cNvPr>
            <p:cNvPicPr>
              <a:picLocks noChangeAspect="1"/>
            </p:cNvPicPr>
            <p:nvPr/>
          </p:nvPicPr>
          <p:blipFill>
            <a:blip r:embed="rId25" cstate="email">
              <a:duotone>
                <a:prstClr val="black"/>
                <a:srgbClr val="97999B">
                  <a:tint val="45000"/>
                  <a:satMod val="400000"/>
                </a:srgbClr>
              </a:duotone>
              <a:extLst>
                <a:ext uri="{28A0092B-C50C-407E-A947-70E740481C1C}">
                  <a14:useLocalDpi xmlns:a14="http://schemas.microsoft.com/office/drawing/2010/main"/>
                </a:ext>
              </a:extLst>
            </a:blip>
            <a:stretch>
              <a:fillRect/>
            </a:stretch>
          </p:blipFill>
          <p:spPr>
            <a:xfrm>
              <a:off x="3011540" y="1960831"/>
              <a:ext cx="152416" cy="152416"/>
            </a:xfrm>
            <a:prstGeom prst="rect">
              <a:avLst/>
            </a:prstGeom>
          </p:spPr>
        </p:pic>
        <p:pic>
          <p:nvPicPr>
            <p:cNvPr id="64" name="Picture 63">
              <a:extLst>
                <a:ext uri="{FF2B5EF4-FFF2-40B4-BE49-F238E27FC236}">
                  <a16:creationId xmlns:a16="http://schemas.microsoft.com/office/drawing/2014/main" id="{3C8AD8B4-E7FB-4191-8F70-EDAE4105BDA1}"/>
                </a:ext>
              </a:extLst>
            </p:cNvPr>
            <p:cNvPicPr>
              <a:picLocks noChangeAspect="1"/>
            </p:cNvPicPr>
            <p:nvPr/>
          </p:nvPicPr>
          <p:blipFill>
            <a:blip r:embed="rId26" cstate="email">
              <a:duotone>
                <a:prstClr val="black"/>
                <a:srgbClr val="97999B">
                  <a:tint val="45000"/>
                  <a:satMod val="400000"/>
                </a:srgbClr>
              </a:duotone>
              <a:extLst>
                <a:ext uri="{28A0092B-C50C-407E-A947-70E740481C1C}">
                  <a14:useLocalDpi xmlns:a14="http://schemas.microsoft.com/office/drawing/2010/main"/>
                </a:ext>
              </a:extLst>
            </a:blip>
            <a:stretch>
              <a:fillRect/>
            </a:stretch>
          </p:blipFill>
          <p:spPr>
            <a:xfrm>
              <a:off x="2594430" y="1370140"/>
              <a:ext cx="149094" cy="149094"/>
            </a:xfrm>
            <a:prstGeom prst="rect">
              <a:avLst/>
            </a:prstGeom>
          </p:spPr>
        </p:pic>
        <p:pic>
          <p:nvPicPr>
            <p:cNvPr id="65" name="Picture 64">
              <a:extLst>
                <a:ext uri="{FF2B5EF4-FFF2-40B4-BE49-F238E27FC236}">
                  <a16:creationId xmlns:a16="http://schemas.microsoft.com/office/drawing/2014/main" id="{02FC156E-6BF6-4FA2-8FC2-C523781E490E}"/>
                </a:ext>
              </a:extLst>
            </p:cNvPr>
            <p:cNvPicPr>
              <a:picLocks noChangeAspect="1"/>
            </p:cNvPicPr>
            <p:nvPr/>
          </p:nvPicPr>
          <p:blipFill>
            <a:blip r:embed="rId27" cstate="email">
              <a:duotone>
                <a:prstClr val="black"/>
                <a:srgbClr val="97999B">
                  <a:tint val="45000"/>
                  <a:satMod val="400000"/>
                </a:srgbClr>
              </a:duotone>
              <a:extLst>
                <a:ext uri="{28A0092B-C50C-407E-A947-70E740481C1C}">
                  <a14:useLocalDpi xmlns:a14="http://schemas.microsoft.com/office/drawing/2010/main"/>
                </a:ext>
              </a:extLst>
            </a:blip>
            <a:stretch>
              <a:fillRect/>
            </a:stretch>
          </p:blipFill>
          <p:spPr>
            <a:xfrm>
              <a:off x="2597531" y="1579869"/>
              <a:ext cx="142890" cy="142890"/>
            </a:xfrm>
            <a:prstGeom prst="rect">
              <a:avLst/>
            </a:prstGeom>
          </p:spPr>
        </p:pic>
        <p:pic>
          <p:nvPicPr>
            <p:cNvPr id="66" name="Picture 65">
              <a:extLst>
                <a:ext uri="{FF2B5EF4-FFF2-40B4-BE49-F238E27FC236}">
                  <a16:creationId xmlns:a16="http://schemas.microsoft.com/office/drawing/2014/main" id="{95D84FC8-EA68-458C-9E3E-0FB5765443D8}"/>
                </a:ext>
              </a:extLst>
            </p:cNvPr>
            <p:cNvPicPr>
              <a:picLocks noChangeAspect="1"/>
            </p:cNvPicPr>
            <p:nvPr/>
          </p:nvPicPr>
          <p:blipFill>
            <a:blip r:embed="rId28" cstate="email">
              <a:duotone>
                <a:prstClr val="black"/>
                <a:srgbClr val="97999B">
                  <a:tint val="45000"/>
                  <a:satMod val="400000"/>
                </a:srgbClr>
              </a:duotone>
              <a:extLst>
                <a:ext uri="{28A0092B-C50C-407E-A947-70E740481C1C}">
                  <a14:useLocalDpi xmlns:a14="http://schemas.microsoft.com/office/drawing/2010/main"/>
                </a:ext>
              </a:extLst>
            </a:blip>
            <a:stretch>
              <a:fillRect/>
            </a:stretch>
          </p:blipFill>
          <p:spPr>
            <a:xfrm>
              <a:off x="2779780" y="1551291"/>
              <a:ext cx="200047" cy="200046"/>
            </a:xfrm>
            <a:prstGeom prst="rect">
              <a:avLst/>
            </a:prstGeom>
          </p:spPr>
        </p:pic>
        <p:pic>
          <p:nvPicPr>
            <p:cNvPr id="67" name="Picture 66">
              <a:extLst>
                <a:ext uri="{FF2B5EF4-FFF2-40B4-BE49-F238E27FC236}">
                  <a16:creationId xmlns:a16="http://schemas.microsoft.com/office/drawing/2014/main" id="{F928C1F9-0A2A-42D4-9417-9B15A918A0EA}"/>
                </a:ext>
              </a:extLst>
            </p:cNvPr>
            <p:cNvPicPr>
              <a:picLocks noChangeAspect="1"/>
            </p:cNvPicPr>
            <p:nvPr/>
          </p:nvPicPr>
          <p:blipFill>
            <a:blip r:embed="rId29" cstate="email">
              <a:duotone>
                <a:prstClr val="black"/>
                <a:srgbClr val="97999B">
                  <a:tint val="45000"/>
                  <a:satMod val="400000"/>
                </a:srgbClr>
              </a:duotone>
              <a:extLst>
                <a:ext uri="{28A0092B-C50C-407E-A947-70E740481C1C}">
                  <a14:useLocalDpi xmlns:a14="http://schemas.microsoft.com/office/drawing/2010/main"/>
                </a:ext>
              </a:extLst>
            </a:blip>
            <a:stretch>
              <a:fillRect/>
            </a:stretch>
          </p:blipFill>
          <p:spPr>
            <a:xfrm>
              <a:off x="3004810" y="1355793"/>
              <a:ext cx="177787" cy="177787"/>
            </a:xfrm>
            <a:prstGeom prst="rect">
              <a:avLst/>
            </a:prstGeom>
          </p:spPr>
        </p:pic>
        <p:pic>
          <p:nvPicPr>
            <p:cNvPr id="68" name="Picture 67">
              <a:extLst>
                <a:ext uri="{FF2B5EF4-FFF2-40B4-BE49-F238E27FC236}">
                  <a16:creationId xmlns:a16="http://schemas.microsoft.com/office/drawing/2014/main" id="{8B008372-85E5-4DA8-8136-C9AC2CA88C7E}"/>
                </a:ext>
              </a:extLst>
            </p:cNvPr>
            <p:cNvPicPr>
              <a:picLocks noChangeAspect="1"/>
            </p:cNvPicPr>
            <p:nvPr/>
          </p:nvPicPr>
          <p:blipFill>
            <a:blip r:embed="rId30" cstate="email">
              <a:duotone>
                <a:prstClr val="black"/>
                <a:srgbClr val="97999B">
                  <a:tint val="45000"/>
                  <a:satMod val="400000"/>
                </a:srgbClr>
              </a:duotone>
              <a:extLst>
                <a:ext uri="{28A0092B-C50C-407E-A947-70E740481C1C}">
                  <a14:useLocalDpi xmlns:a14="http://schemas.microsoft.com/office/drawing/2010/main"/>
                </a:ext>
              </a:extLst>
            </a:blip>
            <a:stretch>
              <a:fillRect/>
            </a:stretch>
          </p:blipFill>
          <p:spPr>
            <a:xfrm>
              <a:off x="2599264" y="1966168"/>
              <a:ext cx="142890" cy="142890"/>
            </a:xfrm>
            <a:prstGeom prst="rect">
              <a:avLst/>
            </a:prstGeom>
          </p:spPr>
        </p:pic>
        <p:pic>
          <p:nvPicPr>
            <p:cNvPr id="69" name="Picture 68">
              <a:extLst>
                <a:ext uri="{FF2B5EF4-FFF2-40B4-BE49-F238E27FC236}">
                  <a16:creationId xmlns:a16="http://schemas.microsoft.com/office/drawing/2014/main" id="{A96A5F1F-7D13-4EDB-80AE-6BE00CE5ADA8}"/>
                </a:ext>
              </a:extLst>
            </p:cNvPr>
            <p:cNvPicPr>
              <a:picLocks noChangeAspect="1"/>
            </p:cNvPicPr>
            <p:nvPr/>
          </p:nvPicPr>
          <p:blipFill>
            <a:blip r:embed="rId31" cstate="email">
              <a:duotone>
                <a:prstClr val="black"/>
                <a:srgbClr val="97999B">
                  <a:tint val="45000"/>
                  <a:satMod val="400000"/>
                </a:srgbClr>
              </a:duotone>
              <a:extLst>
                <a:ext uri="{28A0092B-C50C-407E-A947-70E740481C1C}">
                  <a14:useLocalDpi xmlns:a14="http://schemas.microsoft.com/office/drawing/2010/main"/>
                </a:ext>
              </a:extLst>
            </a:blip>
            <a:stretch>
              <a:fillRect/>
            </a:stretch>
          </p:blipFill>
          <p:spPr>
            <a:xfrm>
              <a:off x="2599264" y="1768577"/>
              <a:ext cx="142890" cy="142890"/>
            </a:xfrm>
            <a:prstGeom prst="rect">
              <a:avLst/>
            </a:prstGeom>
          </p:spPr>
        </p:pic>
        <p:pic>
          <p:nvPicPr>
            <p:cNvPr id="70" name="Picture 69">
              <a:extLst>
                <a:ext uri="{FF2B5EF4-FFF2-40B4-BE49-F238E27FC236}">
                  <a16:creationId xmlns:a16="http://schemas.microsoft.com/office/drawing/2014/main" id="{73A458D8-0E94-4F31-9C3E-ED47C0739DCD}"/>
                </a:ext>
              </a:extLst>
            </p:cNvPr>
            <p:cNvPicPr>
              <a:picLocks noChangeAspect="1"/>
            </p:cNvPicPr>
            <p:nvPr/>
          </p:nvPicPr>
          <p:blipFill>
            <a:blip r:embed="rId32" cstate="email">
              <a:duotone>
                <a:prstClr val="black"/>
                <a:srgbClr val="97999B">
                  <a:tint val="45000"/>
                  <a:satMod val="400000"/>
                </a:srgbClr>
              </a:duotone>
              <a:extLst>
                <a:ext uri="{28A0092B-C50C-407E-A947-70E740481C1C}">
                  <a14:useLocalDpi xmlns:a14="http://schemas.microsoft.com/office/drawing/2010/main"/>
                </a:ext>
              </a:extLst>
            </a:blip>
            <a:stretch>
              <a:fillRect/>
            </a:stretch>
          </p:blipFill>
          <p:spPr>
            <a:xfrm>
              <a:off x="3020474" y="1578084"/>
              <a:ext cx="146460" cy="146460"/>
            </a:xfrm>
            <a:prstGeom prst="rect">
              <a:avLst/>
            </a:prstGeom>
          </p:spPr>
        </p:pic>
        <p:pic>
          <p:nvPicPr>
            <p:cNvPr id="71" name="Picture 70">
              <a:extLst>
                <a:ext uri="{FF2B5EF4-FFF2-40B4-BE49-F238E27FC236}">
                  <a16:creationId xmlns:a16="http://schemas.microsoft.com/office/drawing/2014/main" id="{8E4A9847-5589-406A-B0CC-AAB75303C6FE}"/>
                </a:ext>
              </a:extLst>
            </p:cNvPr>
            <p:cNvPicPr>
              <a:picLocks noChangeAspect="1"/>
            </p:cNvPicPr>
            <p:nvPr/>
          </p:nvPicPr>
          <p:blipFill>
            <a:blip r:embed="rId33" cstate="email">
              <a:duotone>
                <a:prstClr val="black"/>
                <a:srgbClr val="97999B">
                  <a:tint val="45000"/>
                  <a:satMod val="400000"/>
                </a:srgbClr>
              </a:duotone>
              <a:extLst>
                <a:ext uri="{BEBA8EAE-BF5A-486C-A8C5-ECC9F3942E4B}">
                  <a14:imgProps xmlns:a14="http://schemas.microsoft.com/office/drawing/2010/main">
                    <a14:imgLayer r:embed="rId34">
                      <a14:imgEffect>
                        <a14:brightnessContrast bright="40000"/>
                      </a14:imgEffect>
                    </a14:imgLayer>
                  </a14:imgProps>
                </a:ext>
                <a:ext uri="{28A0092B-C50C-407E-A947-70E740481C1C}">
                  <a14:useLocalDpi xmlns:a14="http://schemas.microsoft.com/office/drawing/2010/main"/>
                </a:ext>
              </a:extLst>
            </a:blip>
            <a:stretch>
              <a:fillRect/>
            </a:stretch>
          </p:blipFill>
          <p:spPr>
            <a:xfrm>
              <a:off x="3015914" y="1767358"/>
              <a:ext cx="152416" cy="152416"/>
            </a:xfrm>
            <a:prstGeom prst="rect">
              <a:avLst/>
            </a:prstGeom>
          </p:spPr>
        </p:pic>
        <p:pic>
          <p:nvPicPr>
            <p:cNvPr id="72" name="Picture 71">
              <a:extLst>
                <a:ext uri="{FF2B5EF4-FFF2-40B4-BE49-F238E27FC236}">
                  <a16:creationId xmlns:a16="http://schemas.microsoft.com/office/drawing/2014/main" id="{23E47D37-F1FE-426B-B165-35A09998E95A}"/>
                </a:ext>
              </a:extLst>
            </p:cNvPr>
            <p:cNvPicPr>
              <a:picLocks noChangeAspect="1"/>
            </p:cNvPicPr>
            <p:nvPr/>
          </p:nvPicPr>
          <p:blipFill>
            <a:blip r:embed="rId35" cstate="email">
              <a:duotone>
                <a:srgbClr val="97999B">
                  <a:shade val="45000"/>
                  <a:satMod val="135000"/>
                </a:srgbClr>
                <a:prstClr val="white"/>
              </a:duotone>
              <a:extLst>
                <a:ext uri="{28A0092B-C50C-407E-A947-70E740481C1C}">
                  <a14:useLocalDpi xmlns:a14="http://schemas.microsoft.com/office/drawing/2010/main"/>
                </a:ext>
              </a:extLst>
            </a:blip>
            <a:stretch>
              <a:fillRect/>
            </a:stretch>
          </p:blipFill>
          <p:spPr>
            <a:xfrm>
              <a:off x="2795103" y="1371222"/>
              <a:ext cx="147141" cy="147141"/>
            </a:xfrm>
            <a:prstGeom prst="rect">
              <a:avLst/>
            </a:prstGeom>
          </p:spPr>
        </p:pic>
        <p:sp>
          <p:nvSpPr>
            <p:cNvPr id="73" name="Rectangle 72">
              <a:extLst>
                <a:ext uri="{FF2B5EF4-FFF2-40B4-BE49-F238E27FC236}">
                  <a16:creationId xmlns:a16="http://schemas.microsoft.com/office/drawing/2014/main" id="{A8D7E93B-984B-4630-A51E-6D7FBE12EA7B}"/>
                </a:ext>
              </a:extLst>
            </p:cNvPr>
            <p:cNvSpPr/>
            <p:nvPr/>
          </p:nvSpPr>
          <p:spPr>
            <a:xfrm>
              <a:off x="1594925" y="923251"/>
              <a:ext cx="1694340" cy="185390"/>
            </a:xfrm>
            <a:prstGeom prst="rect">
              <a:avLst/>
            </a:prstGeom>
            <a:noFill/>
            <a:ln>
              <a:noFill/>
            </a:ln>
          </p:spPr>
          <p:txBody>
            <a:bodyPr wrap="square" lIns="0" tIns="0" rIns="0" bIns="0" rtlCol="0">
              <a:spAutoFit/>
            </a:bodyPr>
            <a:lstStyle/>
            <a:p>
              <a:pPr algn="ctr" defTabSz="408164">
                <a:buClr>
                  <a:srgbClr val="000000"/>
                </a:buClr>
                <a:defRPr/>
              </a:pPr>
              <a:r>
                <a:rPr lang="en-US" sz="1000" b="1" kern="0" dirty="0">
                  <a:solidFill>
                    <a:srgbClr val="55565A"/>
                  </a:solidFill>
                  <a:latin typeface="Trebuchet MS"/>
                  <a:cs typeface="Calibri" panose="020F0502020204030204" pitchFamily="34" charset="0"/>
                  <a:sym typeface="Arial"/>
                </a:rPr>
                <a:t> Cloud Applications</a:t>
              </a:r>
            </a:p>
          </p:txBody>
        </p:sp>
      </p:grpSp>
      <p:grpSp>
        <p:nvGrpSpPr>
          <p:cNvPr id="23" name="Group 22">
            <a:extLst>
              <a:ext uri="{FF2B5EF4-FFF2-40B4-BE49-F238E27FC236}">
                <a16:creationId xmlns:a16="http://schemas.microsoft.com/office/drawing/2014/main" id="{A2346A35-6D44-499A-A20D-C8C35422F144}"/>
              </a:ext>
            </a:extLst>
          </p:cNvPr>
          <p:cNvGrpSpPr/>
          <p:nvPr/>
        </p:nvGrpSpPr>
        <p:grpSpPr>
          <a:xfrm>
            <a:off x="3661668" y="3867114"/>
            <a:ext cx="2246921" cy="983945"/>
            <a:chOff x="3993008" y="3071759"/>
            <a:chExt cx="2460643" cy="1185368"/>
          </a:xfrm>
        </p:grpSpPr>
        <p:pic>
          <p:nvPicPr>
            <p:cNvPr id="48" name="Picture 47">
              <a:extLst>
                <a:ext uri="{FF2B5EF4-FFF2-40B4-BE49-F238E27FC236}">
                  <a16:creationId xmlns:a16="http://schemas.microsoft.com/office/drawing/2014/main" id="{8F2A42B0-31C9-436E-8B3F-9901EC21B3B8}"/>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4522348" y="3407995"/>
              <a:ext cx="625685" cy="625685"/>
            </a:xfrm>
            <a:prstGeom prst="rect">
              <a:avLst/>
            </a:prstGeom>
          </p:spPr>
        </p:pic>
        <p:sp>
          <p:nvSpPr>
            <p:cNvPr id="49" name="TextBox 48">
              <a:extLst>
                <a:ext uri="{FF2B5EF4-FFF2-40B4-BE49-F238E27FC236}">
                  <a16:creationId xmlns:a16="http://schemas.microsoft.com/office/drawing/2014/main" id="{EB98574B-799A-42E4-8F09-6F55A39D5972}"/>
                </a:ext>
              </a:extLst>
            </p:cNvPr>
            <p:cNvSpPr txBox="1"/>
            <p:nvPr/>
          </p:nvSpPr>
          <p:spPr>
            <a:xfrm>
              <a:off x="5157506" y="3656989"/>
              <a:ext cx="1296145" cy="492602"/>
            </a:xfrm>
            <a:prstGeom prst="rect">
              <a:avLst/>
            </a:prstGeom>
            <a:noFill/>
          </p:spPr>
          <p:txBody>
            <a:bodyPr wrap="square" lIns="130622" tIns="65311" rIns="130622" bIns="65311" rtlCol="0">
              <a:spAutoFit/>
            </a:bodyPr>
            <a:lstStyle/>
            <a:p>
              <a:pPr defTabSz="408164">
                <a:buClr>
                  <a:srgbClr val="000000"/>
                </a:buClr>
                <a:defRPr/>
              </a:pPr>
              <a:r>
                <a:rPr lang="en-US" sz="900" kern="0" dirty="0">
                  <a:solidFill>
                    <a:srgbClr val="55565A"/>
                  </a:solidFill>
                  <a:latin typeface="Trebuchet MS"/>
                  <a:cs typeface="Calibri" panose="020F0502020204030204" pitchFamily="34" charset="0"/>
                  <a:sym typeface="Arial"/>
                </a:rPr>
                <a:t>Users from managed devices</a:t>
              </a:r>
            </a:p>
          </p:txBody>
        </p:sp>
        <p:pic>
          <p:nvPicPr>
            <p:cNvPr id="50" name="Picture 49">
              <a:extLst>
                <a:ext uri="{FF2B5EF4-FFF2-40B4-BE49-F238E27FC236}">
                  <a16:creationId xmlns:a16="http://schemas.microsoft.com/office/drawing/2014/main" id="{883819DA-8F1C-44C9-A125-79B2823EA435}"/>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4306295" y="3897862"/>
              <a:ext cx="359264" cy="359265"/>
            </a:xfrm>
            <a:prstGeom prst="rect">
              <a:avLst/>
            </a:prstGeom>
          </p:spPr>
        </p:pic>
        <p:pic>
          <p:nvPicPr>
            <p:cNvPr id="51" name="Picture 50">
              <a:extLst>
                <a:ext uri="{FF2B5EF4-FFF2-40B4-BE49-F238E27FC236}">
                  <a16:creationId xmlns:a16="http://schemas.microsoft.com/office/drawing/2014/main" id="{CE13312E-CE20-4BCB-881D-9F731044F482}"/>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3993008" y="3388348"/>
              <a:ext cx="557301" cy="557301"/>
            </a:xfrm>
            <a:prstGeom prst="rect">
              <a:avLst/>
            </a:prstGeom>
          </p:spPr>
        </p:pic>
        <p:cxnSp>
          <p:nvCxnSpPr>
            <p:cNvPr id="52" name="Straight Arrow Connector 51">
              <a:extLst>
                <a:ext uri="{FF2B5EF4-FFF2-40B4-BE49-F238E27FC236}">
                  <a16:creationId xmlns:a16="http://schemas.microsoft.com/office/drawing/2014/main" id="{DA72B529-137D-4ED2-96F4-72DAB78BF161}"/>
                </a:ext>
              </a:extLst>
            </p:cNvPr>
            <p:cNvCxnSpPr>
              <a:cxnSpLocks/>
            </p:cNvCxnSpPr>
            <p:nvPr/>
          </p:nvCxnSpPr>
          <p:spPr>
            <a:xfrm flipV="1">
              <a:off x="4552694" y="3071759"/>
              <a:ext cx="0" cy="625061"/>
            </a:xfrm>
            <a:prstGeom prst="straightConnector1">
              <a:avLst/>
            </a:prstGeom>
            <a:noFill/>
            <a:ln w="25400" cap="flat" cmpd="sng" algn="ctr">
              <a:solidFill>
                <a:srgbClr val="C8C9C7"/>
              </a:solidFill>
              <a:prstDash val="solid"/>
              <a:headEnd type="none" w="med" len="med"/>
              <a:tailEnd type="oval" w="med" len="med"/>
            </a:ln>
            <a:effectLst/>
          </p:spPr>
        </p:cxnSp>
      </p:grpSp>
      <p:grpSp>
        <p:nvGrpSpPr>
          <p:cNvPr id="24" name="Group 23">
            <a:extLst>
              <a:ext uri="{FF2B5EF4-FFF2-40B4-BE49-F238E27FC236}">
                <a16:creationId xmlns:a16="http://schemas.microsoft.com/office/drawing/2014/main" id="{44352B14-D4BF-4F58-B321-FEFD8F3B4026}"/>
              </a:ext>
            </a:extLst>
          </p:cNvPr>
          <p:cNvGrpSpPr/>
          <p:nvPr/>
        </p:nvGrpSpPr>
        <p:grpSpPr>
          <a:xfrm>
            <a:off x="1450699" y="2535834"/>
            <a:ext cx="1856393" cy="2244394"/>
            <a:chOff x="1263163" y="1893673"/>
            <a:chExt cx="2032969" cy="2703840"/>
          </a:xfrm>
        </p:grpSpPr>
        <p:grpSp>
          <p:nvGrpSpPr>
            <p:cNvPr id="38" name="Group 37">
              <a:extLst>
                <a:ext uri="{FF2B5EF4-FFF2-40B4-BE49-F238E27FC236}">
                  <a16:creationId xmlns:a16="http://schemas.microsoft.com/office/drawing/2014/main" id="{66038107-B566-4A62-A26A-37B89D1A40F3}"/>
                </a:ext>
              </a:extLst>
            </p:cNvPr>
            <p:cNvGrpSpPr/>
            <p:nvPr/>
          </p:nvGrpSpPr>
          <p:grpSpPr>
            <a:xfrm>
              <a:off x="1458652" y="1893673"/>
              <a:ext cx="189123" cy="829854"/>
              <a:chOff x="2376221" y="1991269"/>
              <a:chExt cx="40088" cy="610452"/>
            </a:xfrm>
          </p:grpSpPr>
          <p:cxnSp>
            <p:nvCxnSpPr>
              <p:cNvPr id="46" name="Straight Arrow Connector 45">
                <a:extLst>
                  <a:ext uri="{FF2B5EF4-FFF2-40B4-BE49-F238E27FC236}">
                    <a16:creationId xmlns:a16="http://schemas.microsoft.com/office/drawing/2014/main" id="{4572A1BF-59D7-42DF-B902-DA2EDC3116E3}"/>
                  </a:ext>
                </a:extLst>
              </p:cNvPr>
              <p:cNvCxnSpPr>
                <a:cxnSpLocks/>
              </p:cNvCxnSpPr>
              <p:nvPr/>
            </p:nvCxnSpPr>
            <p:spPr>
              <a:xfrm>
                <a:off x="2376578" y="1993955"/>
                <a:ext cx="39731" cy="0"/>
              </a:xfrm>
              <a:prstGeom prst="straightConnector1">
                <a:avLst/>
              </a:prstGeom>
              <a:noFill/>
              <a:ln w="25400" cap="flat" cmpd="sng" algn="ctr">
                <a:solidFill>
                  <a:srgbClr val="55565A"/>
                </a:solidFill>
                <a:prstDash val="solid"/>
                <a:headEnd type="none" w="med" len="med"/>
                <a:tailEnd type="triangle" w="med" len="med"/>
              </a:ln>
              <a:effectLst/>
            </p:spPr>
          </p:cxnSp>
          <p:cxnSp>
            <p:nvCxnSpPr>
              <p:cNvPr id="47" name="Straight Arrow Connector 46">
                <a:extLst>
                  <a:ext uri="{FF2B5EF4-FFF2-40B4-BE49-F238E27FC236}">
                    <a16:creationId xmlns:a16="http://schemas.microsoft.com/office/drawing/2014/main" id="{9C622878-DD71-4C91-AA4F-E5ED12086082}"/>
                  </a:ext>
                </a:extLst>
              </p:cNvPr>
              <p:cNvCxnSpPr>
                <a:cxnSpLocks/>
              </p:cNvCxnSpPr>
              <p:nvPr/>
            </p:nvCxnSpPr>
            <p:spPr>
              <a:xfrm>
                <a:off x="2376221" y="1991269"/>
                <a:ext cx="0" cy="610452"/>
              </a:xfrm>
              <a:prstGeom prst="straightConnector1">
                <a:avLst/>
              </a:prstGeom>
              <a:noFill/>
              <a:ln w="25400" cap="flat" cmpd="sng" algn="ctr">
                <a:solidFill>
                  <a:srgbClr val="55565A"/>
                </a:solidFill>
                <a:prstDash val="solid"/>
                <a:headEnd type="none" w="med" len="med"/>
                <a:tailEnd type="none" w="med" len="med"/>
              </a:ln>
              <a:effectLst/>
            </p:spPr>
          </p:cxnSp>
        </p:grpSp>
        <p:grpSp>
          <p:nvGrpSpPr>
            <p:cNvPr id="39" name="Group 38">
              <a:extLst>
                <a:ext uri="{FF2B5EF4-FFF2-40B4-BE49-F238E27FC236}">
                  <a16:creationId xmlns:a16="http://schemas.microsoft.com/office/drawing/2014/main" id="{244251F1-0C9D-41CF-96C9-B78CA4B8E2C3}"/>
                </a:ext>
              </a:extLst>
            </p:cNvPr>
            <p:cNvGrpSpPr/>
            <p:nvPr/>
          </p:nvGrpSpPr>
          <p:grpSpPr>
            <a:xfrm>
              <a:off x="1263163" y="3129307"/>
              <a:ext cx="2032969" cy="1468206"/>
              <a:chOff x="1263163" y="3129307"/>
              <a:chExt cx="2032969" cy="1468206"/>
            </a:xfrm>
          </p:grpSpPr>
          <p:sp>
            <p:nvSpPr>
              <p:cNvPr id="40" name="TextBox 39">
                <a:extLst>
                  <a:ext uri="{FF2B5EF4-FFF2-40B4-BE49-F238E27FC236}">
                    <a16:creationId xmlns:a16="http://schemas.microsoft.com/office/drawing/2014/main" id="{748475CD-9AB2-4E89-BAC4-E03DC6F943C1}"/>
                  </a:ext>
                </a:extLst>
              </p:cNvPr>
              <p:cNvSpPr txBox="1"/>
              <p:nvPr/>
            </p:nvSpPr>
            <p:spPr>
              <a:xfrm>
                <a:off x="1855232" y="4086580"/>
                <a:ext cx="1440900" cy="492602"/>
              </a:xfrm>
              <a:prstGeom prst="rect">
                <a:avLst/>
              </a:prstGeom>
              <a:noFill/>
            </p:spPr>
            <p:txBody>
              <a:bodyPr wrap="square" lIns="130622" tIns="65311" rIns="130622" bIns="65311" rtlCol="0">
                <a:spAutoFit/>
              </a:bodyPr>
              <a:lstStyle/>
              <a:p>
                <a:pPr defTabSz="408164">
                  <a:buClr>
                    <a:srgbClr val="000000"/>
                  </a:buClr>
                  <a:defRPr/>
                </a:pPr>
                <a:r>
                  <a:rPr lang="en-US" sz="900" kern="0" dirty="0">
                    <a:solidFill>
                      <a:srgbClr val="C8C9C7">
                        <a:lumMod val="50000"/>
                      </a:srgbClr>
                    </a:solidFill>
                    <a:latin typeface="Trebuchet MS"/>
                    <a:cs typeface="Calibri" panose="020F0502020204030204" pitchFamily="34" charset="0"/>
                    <a:sym typeface="Arial"/>
                  </a:rPr>
                  <a:t>Users from unmanaged devices</a:t>
                </a:r>
              </a:p>
            </p:txBody>
          </p:sp>
          <p:pic>
            <p:nvPicPr>
              <p:cNvPr id="41" name="Picture 40">
                <a:extLst>
                  <a:ext uri="{FF2B5EF4-FFF2-40B4-BE49-F238E27FC236}">
                    <a16:creationId xmlns:a16="http://schemas.microsoft.com/office/drawing/2014/main" id="{8686B690-853A-48D8-B3CD-038372BB96D1}"/>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599812" y="3785405"/>
                <a:ext cx="301175" cy="301175"/>
              </a:xfrm>
              <a:prstGeom prst="rect">
                <a:avLst/>
              </a:prstGeom>
            </p:spPr>
          </p:pic>
          <p:pic>
            <p:nvPicPr>
              <p:cNvPr id="42" name="Picture 41">
                <a:extLst>
                  <a:ext uri="{FF2B5EF4-FFF2-40B4-BE49-F238E27FC236}">
                    <a16:creationId xmlns:a16="http://schemas.microsoft.com/office/drawing/2014/main" id="{DB75BA54-9A0F-48BC-B0B3-50A38768546A}"/>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1467934" y="4092717"/>
                <a:ext cx="504796" cy="504796"/>
              </a:xfrm>
              <a:prstGeom prst="rect">
                <a:avLst/>
              </a:prstGeom>
            </p:spPr>
          </p:pic>
          <p:pic>
            <p:nvPicPr>
              <p:cNvPr id="43" name="Picture 42">
                <a:extLst>
                  <a:ext uri="{FF2B5EF4-FFF2-40B4-BE49-F238E27FC236}">
                    <a16:creationId xmlns:a16="http://schemas.microsoft.com/office/drawing/2014/main" id="{356D5C6B-EC49-4F69-A577-C92D2BA0C2FE}"/>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1263163" y="3886314"/>
                <a:ext cx="332473" cy="332473"/>
              </a:xfrm>
              <a:prstGeom prst="rect">
                <a:avLst/>
              </a:prstGeom>
            </p:spPr>
          </p:pic>
          <p:cxnSp>
            <p:nvCxnSpPr>
              <p:cNvPr id="44" name="Straight Arrow Connector 43">
                <a:extLst>
                  <a:ext uri="{FF2B5EF4-FFF2-40B4-BE49-F238E27FC236}">
                    <a16:creationId xmlns:a16="http://schemas.microsoft.com/office/drawing/2014/main" id="{ECDFDA75-53B8-42DB-A201-98537460A8AD}"/>
                  </a:ext>
                </a:extLst>
              </p:cNvPr>
              <p:cNvCxnSpPr>
                <a:cxnSpLocks/>
              </p:cNvCxnSpPr>
              <p:nvPr/>
            </p:nvCxnSpPr>
            <p:spPr>
              <a:xfrm flipV="1">
                <a:off x="1459217" y="3129307"/>
                <a:ext cx="0" cy="323302"/>
              </a:xfrm>
              <a:prstGeom prst="straightConnector1">
                <a:avLst/>
              </a:prstGeom>
              <a:noFill/>
              <a:ln w="25400" cap="flat" cmpd="sng" algn="ctr">
                <a:solidFill>
                  <a:srgbClr val="55565A"/>
                </a:solidFill>
                <a:prstDash val="solid"/>
                <a:headEnd type="none" w="med" len="med"/>
                <a:tailEnd type="triangle" w="med" len="med"/>
              </a:ln>
              <a:effectLst/>
            </p:spPr>
          </p:cxnSp>
          <p:cxnSp>
            <p:nvCxnSpPr>
              <p:cNvPr id="45" name="Straight Arrow Connector 44">
                <a:extLst>
                  <a:ext uri="{FF2B5EF4-FFF2-40B4-BE49-F238E27FC236}">
                    <a16:creationId xmlns:a16="http://schemas.microsoft.com/office/drawing/2014/main" id="{F4644FB3-291C-4099-BCC7-0842739DC2A8}"/>
                  </a:ext>
                </a:extLst>
              </p:cNvPr>
              <p:cNvCxnSpPr>
                <a:cxnSpLocks/>
              </p:cNvCxnSpPr>
              <p:nvPr/>
            </p:nvCxnSpPr>
            <p:spPr>
              <a:xfrm flipV="1">
                <a:off x="1459217" y="3471893"/>
                <a:ext cx="0" cy="387578"/>
              </a:xfrm>
              <a:prstGeom prst="straightConnector1">
                <a:avLst/>
              </a:prstGeom>
              <a:noFill/>
              <a:ln w="25400" cap="flat" cmpd="sng" algn="ctr">
                <a:solidFill>
                  <a:srgbClr val="55565A"/>
                </a:solidFill>
                <a:prstDash val="solid"/>
                <a:headEnd type="none" w="med" len="med"/>
                <a:tailEnd type="oval" w="med" len="med"/>
              </a:ln>
              <a:effectLst/>
            </p:spPr>
          </p:cxnSp>
        </p:grpSp>
      </p:grpSp>
      <p:grpSp>
        <p:nvGrpSpPr>
          <p:cNvPr id="25" name="Group 24">
            <a:extLst>
              <a:ext uri="{FF2B5EF4-FFF2-40B4-BE49-F238E27FC236}">
                <a16:creationId xmlns:a16="http://schemas.microsoft.com/office/drawing/2014/main" id="{2D529EB7-A206-4986-9E20-B580E2F92963}"/>
              </a:ext>
            </a:extLst>
          </p:cNvPr>
          <p:cNvGrpSpPr/>
          <p:nvPr/>
        </p:nvGrpSpPr>
        <p:grpSpPr>
          <a:xfrm>
            <a:off x="335728" y="2158954"/>
            <a:ext cx="1418564" cy="1525008"/>
            <a:chOff x="42139" y="1439643"/>
            <a:chExt cx="1553496" cy="1837189"/>
          </a:xfrm>
        </p:grpSpPr>
        <p:sp>
          <p:nvSpPr>
            <p:cNvPr id="31" name="Rectangle 30">
              <a:extLst>
                <a:ext uri="{FF2B5EF4-FFF2-40B4-BE49-F238E27FC236}">
                  <a16:creationId xmlns:a16="http://schemas.microsoft.com/office/drawing/2014/main" id="{C83F0920-BC95-4C6D-96C7-EB8A661C6A42}"/>
                </a:ext>
              </a:extLst>
            </p:cNvPr>
            <p:cNvSpPr/>
            <p:nvPr/>
          </p:nvSpPr>
          <p:spPr>
            <a:xfrm>
              <a:off x="42139" y="2617704"/>
              <a:ext cx="592945" cy="471513"/>
            </a:xfrm>
            <a:prstGeom prst="rect">
              <a:avLst/>
            </a:prstGeom>
            <a:solidFill>
              <a:srgbClr val="55565A"/>
            </a:solidFill>
            <a:ln w="9525" cap="flat" cmpd="sng" algn="ctr">
              <a:solidFill>
                <a:srgbClr val="C8C9C7"/>
              </a:solidFill>
              <a:prstDash val="solid"/>
            </a:ln>
            <a:effectLst/>
          </p:spPr>
          <p:txBody>
            <a:bodyPr rtlCol="0" anchor="ctr"/>
            <a:lstStyle/>
            <a:p>
              <a:pPr algn="ctr" defTabSz="408174">
                <a:buClr>
                  <a:srgbClr val="000000"/>
                </a:buClr>
                <a:defRPr/>
              </a:pPr>
              <a:endParaRPr lang="en-US" sz="1600" kern="0" dirty="0">
                <a:solidFill>
                  <a:srgbClr val="FFFFFF"/>
                </a:solidFill>
                <a:latin typeface="Trebuchet MS"/>
                <a:cs typeface="Calibri" panose="020F0502020204030204" pitchFamily="34" charset="0"/>
                <a:sym typeface="Arial"/>
              </a:endParaRPr>
            </a:p>
          </p:txBody>
        </p:sp>
        <p:sp>
          <p:nvSpPr>
            <p:cNvPr id="32" name="TextBox 31">
              <a:extLst>
                <a:ext uri="{FF2B5EF4-FFF2-40B4-BE49-F238E27FC236}">
                  <a16:creationId xmlns:a16="http://schemas.microsoft.com/office/drawing/2014/main" id="{85D0CE5D-776D-466A-A051-0973C8D9EAEF}"/>
                </a:ext>
              </a:extLst>
            </p:cNvPr>
            <p:cNvSpPr txBox="1"/>
            <p:nvPr/>
          </p:nvSpPr>
          <p:spPr>
            <a:xfrm>
              <a:off x="42139" y="3124497"/>
              <a:ext cx="515748" cy="152335"/>
            </a:xfrm>
            <a:prstGeom prst="rect">
              <a:avLst/>
            </a:prstGeom>
            <a:noFill/>
          </p:spPr>
          <p:txBody>
            <a:bodyPr wrap="none" lIns="0" tIns="0" rIns="0" bIns="0" rtlCol="0">
              <a:spAutoFit/>
            </a:bodyPr>
            <a:lstStyle>
              <a:defPPr>
                <a:defRPr lang="en-US"/>
              </a:defPPr>
              <a:lvl1pPr defTabSz="408184">
                <a:defRPr sz="1200" b="1">
                  <a:solidFill>
                    <a:srgbClr val="55565A"/>
                  </a:solidFill>
                  <a:latin typeface="Graphik Regular"/>
                  <a:cs typeface="Graphik Regular"/>
                </a:defRPr>
              </a:lvl1pPr>
            </a:lstStyle>
            <a:p>
              <a:pPr defTabSz="408164">
                <a:buClr>
                  <a:srgbClr val="000000"/>
                </a:buClr>
                <a:defRPr/>
              </a:pPr>
              <a:r>
                <a:rPr lang="en-US" sz="900" kern="0" dirty="0">
                  <a:latin typeface="Trebuchet MS"/>
                  <a:cs typeface="Calibri" panose="020F0502020204030204" pitchFamily="34" charset="0"/>
                  <a:sym typeface="Arial"/>
                </a:rPr>
                <a:t>CASB-API</a:t>
              </a:r>
            </a:p>
          </p:txBody>
        </p:sp>
        <p:grpSp>
          <p:nvGrpSpPr>
            <p:cNvPr id="33" name="Group 32">
              <a:extLst>
                <a:ext uri="{FF2B5EF4-FFF2-40B4-BE49-F238E27FC236}">
                  <a16:creationId xmlns:a16="http://schemas.microsoft.com/office/drawing/2014/main" id="{24319C2B-953D-4139-AC94-AEC184AB6883}"/>
                </a:ext>
              </a:extLst>
            </p:cNvPr>
            <p:cNvGrpSpPr/>
            <p:nvPr/>
          </p:nvGrpSpPr>
          <p:grpSpPr>
            <a:xfrm>
              <a:off x="44790" y="1439643"/>
              <a:ext cx="1550845" cy="1612146"/>
              <a:chOff x="1872886" y="2403145"/>
              <a:chExt cx="1550845" cy="1612146"/>
            </a:xfrm>
          </p:grpSpPr>
          <p:grpSp>
            <p:nvGrpSpPr>
              <p:cNvPr id="34" name="Group 33">
                <a:extLst>
                  <a:ext uri="{FF2B5EF4-FFF2-40B4-BE49-F238E27FC236}">
                    <a16:creationId xmlns:a16="http://schemas.microsoft.com/office/drawing/2014/main" id="{71D85EBB-20B1-496E-BB6A-B593B4989B16}"/>
                  </a:ext>
                </a:extLst>
              </p:cNvPr>
              <p:cNvGrpSpPr/>
              <p:nvPr/>
            </p:nvGrpSpPr>
            <p:grpSpPr>
              <a:xfrm>
                <a:off x="2164598" y="2403145"/>
                <a:ext cx="1259133" cy="1265528"/>
                <a:chOff x="2837034" y="2249126"/>
                <a:chExt cx="939115" cy="1290391"/>
              </a:xfrm>
            </p:grpSpPr>
            <p:cxnSp>
              <p:nvCxnSpPr>
                <p:cNvPr id="36" name="Straight Arrow Connector 35">
                  <a:extLst>
                    <a:ext uri="{FF2B5EF4-FFF2-40B4-BE49-F238E27FC236}">
                      <a16:creationId xmlns:a16="http://schemas.microsoft.com/office/drawing/2014/main" id="{84013DE7-8929-4095-A54D-1C5102AFF453}"/>
                    </a:ext>
                  </a:extLst>
                </p:cNvPr>
                <p:cNvCxnSpPr>
                  <a:cxnSpLocks/>
                </p:cNvCxnSpPr>
                <p:nvPr/>
              </p:nvCxnSpPr>
              <p:spPr>
                <a:xfrm>
                  <a:off x="2837034" y="2249126"/>
                  <a:ext cx="1" cy="1290391"/>
                </a:xfrm>
                <a:prstGeom prst="straightConnector1">
                  <a:avLst/>
                </a:prstGeom>
                <a:noFill/>
                <a:ln w="25400" cap="flat" cmpd="sng" algn="ctr">
                  <a:solidFill>
                    <a:srgbClr val="55565A"/>
                  </a:solidFill>
                  <a:prstDash val="sysDash"/>
                  <a:headEnd type="none" w="med" len="med"/>
                  <a:tailEnd type="triangle" w="med" len="med"/>
                </a:ln>
                <a:effectLst/>
              </p:spPr>
            </p:cxnSp>
            <p:cxnSp>
              <p:nvCxnSpPr>
                <p:cNvPr id="37" name="Straight Arrow Connector 36">
                  <a:extLst>
                    <a:ext uri="{FF2B5EF4-FFF2-40B4-BE49-F238E27FC236}">
                      <a16:creationId xmlns:a16="http://schemas.microsoft.com/office/drawing/2014/main" id="{60BF800B-8395-4089-935F-75D5BBF9E464}"/>
                    </a:ext>
                  </a:extLst>
                </p:cNvPr>
                <p:cNvCxnSpPr>
                  <a:cxnSpLocks/>
                </p:cNvCxnSpPr>
                <p:nvPr/>
              </p:nvCxnSpPr>
              <p:spPr>
                <a:xfrm>
                  <a:off x="2842953" y="2249126"/>
                  <a:ext cx="933196" cy="1"/>
                </a:xfrm>
                <a:prstGeom prst="straightConnector1">
                  <a:avLst/>
                </a:prstGeom>
                <a:noFill/>
                <a:ln w="25400" cap="flat" cmpd="sng" algn="ctr">
                  <a:solidFill>
                    <a:srgbClr val="55565A"/>
                  </a:solidFill>
                  <a:prstDash val="sysDash"/>
                  <a:headEnd type="none" w="med" len="med"/>
                  <a:tailEnd type="oval" w="med" len="med"/>
                </a:ln>
                <a:effectLst/>
              </p:spPr>
            </p:cxnSp>
          </p:grpSp>
          <p:sp>
            <p:nvSpPr>
              <p:cNvPr id="35" name="TextBox 34">
                <a:extLst>
                  <a:ext uri="{FF2B5EF4-FFF2-40B4-BE49-F238E27FC236}">
                    <a16:creationId xmlns:a16="http://schemas.microsoft.com/office/drawing/2014/main" id="{2AC8AEE2-F69F-461A-9777-6AB76A137DA3}"/>
                  </a:ext>
                </a:extLst>
              </p:cNvPr>
              <p:cNvSpPr txBox="1"/>
              <p:nvPr/>
            </p:nvSpPr>
            <p:spPr>
              <a:xfrm>
                <a:off x="1872886" y="3631146"/>
                <a:ext cx="583427" cy="384145"/>
              </a:xfrm>
              <a:prstGeom prst="rect">
                <a:avLst/>
              </a:prstGeom>
              <a:solidFill>
                <a:srgbClr val="55565A"/>
              </a:solidFill>
              <a:ln w="9525">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en-US"/>
                </a:defPPr>
                <a:lvl1pPr algn="ctr">
                  <a:spcBef>
                    <a:spcPts val="300"/>
                  </a:spcBef>
                  <a:defRPr sz="1000">
                    <a:solidFill>
                      <a:schemeClr val="bg1"/>
                    </a:solidFill>
                    <a:latin typeface="Calibri" panose="020F0502020204030204" pitchFamily="34" charset="0"/>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408164">
                  <a:spcBef>
                    <a:spcPts val="0"/>
                  </a:spcBef>
                  <a:buClr>
                    <a:srgbClr val="000000"/>
                  </a:buClr>
                  <a:defRPr/>
                </a:pPr>
                <a:r>
                  <a:rPr lang="en-US" sz="700" kern="0" dirty="0">
                    <a:solidFill>
                      <a:srgbClr val="FFFFFF"/>
                    </a:solidFill>
                    <a:latin typeface="Trebuchet MS"/>
                    <a:sym typeface="Arial"/>
                  </a:rPr>
                  <a:t>API-enabled</a:t>
                </a:r>
              </a:p>
              <a:p>
                <a:pPr defTabSz="408164">
                  <a:spcBef>
                    <a:spcPts val="0"/>
                  </a:spcBef>
                  <a:buClr>
                    <a:srgbClr val="000000"/>
                  </a:buClr>
                  <a:defRPr/>
                </a:pPr>
                <a:r>
                  <a:rPr lang="en-US" sz="700" kern="0" dirty="0">
                    <a:solidFill>
                      <a:srgbClr val="FFFFFF"/>
                    </a:solidFill>
                    <a:latin typeface="Trebuchet MS"/>
                    <a:sym typeface="Arial"/>
                  </a:rPr>
                  <a:t>Protection</a:t>
                </a:r>
              </a:p>
            </p:txBody>
          </p:sp>
        </p:grpSp>
      </p:grpSp>
      <p:grpSp>
        <p:nvGrpSpPr>
          <p:cNvPr id="26" name="Group 25">
            <a:extLst>
              <a:ext uri="{FF2B5EF4-FFF2-40B4-BE49-F238E27FC236}">
                <a16:creationId xmlns:a16="http://schemas.microsoft.com/office/drawing/2014/main" id="{B655C5CC-C535-4F54-A780-0ED50B37070A}"/>
              </a:ext>
            </a:extLst>
          </p:cNvPr>
          <p:cNvGrpSpPr/>
          <p:nvPr/>
        </p:nvGrpSpPr>
        <p:grpSpPr>
          <a:xfrm>
            <a:off x="910999" y="3006005"/>
            <a:ext cx="964355" cy="617651"/>
            <a:chOff x="672127" y="2460092"/>
            <a:chExt cx="1056082" cy="744089"/>
          </a:xfrm>
        </p:grpSpPr>
        <p:sp>
          <p:nvSpPr>
            <p:cNvPr id="27" name="Rectangle 26">
              <a:extLst>
                <a:ext uri="{FF2B5EF4-FFF2-40B4-BE49-F238E27FC236}">
                  <a16:creationId xmlns:a16="http://schemas.microsoft.com/office/drawing/2014/main" id="{6965B6C5-C187-4B2D-BE0A-912CBE2B9346}"/>
                </a:ext>
              </a:extLst>
            </p:cNvPr>
            <p:cNvSpPr/>
            <p:nvPr/>
          </p:nvSpPr>
          <p:spPr>
            <a:xfrm>
              <a:off x="672618" y="2613140"/>
              <a:ext cx="1055591" cy="479252"/>
            </a:xfrm>
            <a:prstGeom prst="rect">
              <a:avLst/>
            </a:prstGeom>
            <a:solidFill>
              <a:srgbClr val="00A9CE"/>
            </a:solidFill>
            <a:ln w="9525" cap="flat" cmpd="sng" algn="ctr">
              <a:solidFill>
                <a:srgbClr val="00A9CE"/>
              </a:solidFill>
              <a:prstDash val="solid"/>
            </a:ln>
            <a:effectLst/>
          </p:spPr>
          <p:txBody>
            <a:bodyPr rtlCol="0" anchor="ctr"/>
            <a:lstStyle/>
            <a:p>
              <a:pPr algn="ctr" defTabSz="408174">
                <a:buClr>
                  <a:srgbClr val="000000"/>
                </a:buClr>
                <a:defRPr/>
              </a:pPr>
              <a:endParaRPr lang="en-US" sz="1600" kern="0" dirty="0">
                <a:solidFill>
                  <a:srgbClr val="FFFFFF"/>
                </a:solidFill>
                <a:latin typeface="Trebuchet MS"/>
                <a:cs typeface="Calibri" panose="020F0502020204030204" pitchFamily="34" charset="0"/>
                <a:sym typeface="Arial"/>
              </a:endParaRPr>
            </a:p>
          </p:txBody>
        </p:sp>
        <p:sp>
          <p:nvSpPr>
            <p:cNvPr id="28" name="TextBox 27">
              <a:extLst>
                <a:ext uri="{FF2B5EF4-FFF2-40B4-BE49-F238E27FC236}">
                  <a16:creationId xmlns:a16="http://schemas.microsoft.com/office/drawing/2014/main" id="{1ACE7807-EBC4-4E31-A9C8-9760325EFB09}"/>
                </a:ext>
              </a:extLst>
            </p:cNvPr>
            <p:cNvSpPr txBox="1"/>
            <p:nvPr/>
          </p:nvSpPr>
          <p:spPr>
            <a:xfrm>
              <a:off x="672127" y="2660729"/>
              <a:ext cx="539036" cy="403822"/>
            </a:xfrm>
            <a:prstGeom prst="rect">
              <a:avLst/>
            </a:prstGeom>
            <a:noFill/>
            <a:ln w="9525" cap="flat" cmpd="sng" algn="ctr">
              <a:noFill/>
              <a:prstDash val="solid"/>
            </a:ln>
            <a:effectLst/>
          </p:spPr>
          <p:txBody>
            <a:bodyPr wrap="square" lIns="36000" tIns="36000" rIns="36000" bIns="36000" rtlCol="0" anchor="ctr" anchorCtr="0">
              <a:noAutofit/>
            </a:bodyPr>
            <a:lstStyle>
              <a:defPPr>
                <a:defRPr lang="en-US"/>
              </a:defPPr>
              <a:lvl1pPr algn="ctr">
                <a:defRPr sz="1000">
                  <a:solidFill>
                    <a:schemeClr val="accent1"/>
                  </a:solidFill>
                  <a:latin typeface="Graphik Regular"/>
                  <a:cs typeface="Graphik Regular"/>
                </a:defRPr>
              </a:lvl1pPr>
            </a:lstStyle>
            <a:p>
              <a:pPr defTabSz="408164">
                <a:buClr>
                  <a:srgbClr val="000000"/>
                </a:buClr>
                <a:defRPr/>
              </a:pPr>
              <a:r>
                <a:rPr lang="en-US" sz="800" kern="0" dirty="0">
                  <a:solidFill>
                    <a:srgbClr val="FFFFFF"/>
                  </a:solidFill>
                  <a:latin typeface="Trebuchet MS"/>
                  <a:cs typeface="Calibri" panose="020F0502020204030204" pitchFamily="34" charset="0"/>
                  <a:sym typeface="Arial"/>
                </a:rPr>
                <a:t>Risk Insights</a:t>
              </a:r>
            </a:p>
          </p:txBody>
        </p:sp>
        <p:cxnSp>
          <p:nvCxnSpPr>
            <p:cNvPr id="29" name="Straight Arrow Connector 28">
              <a:extLst>
                <a:ext uri="{FF2B5EF4-FFF2-40B4-BE49-F238E27FC236}">
                  <a16:creationId xmlns:a16="http://schemas.microsoft.com/office/drawing/2014/main" id="{543765A8-AA79-4896-ADB0-684D6E46BA96}"/>
                </a:ext>
              </a:extLst>
            </p:cNvPr>
            <p:cNvCxnSpPr>
              <a:cxnSpLocks/>
            </p:cNvCxnSpPr>
            <p:nvPr/>
          </p:nvCxnSpPr>
          <p:spPr>
            <a:xfrm flipV="1">
              <a:off x="1197935" y="2460092"/>
              <a:ext cx="0" cy="744089"/>
            </a:xfrm>
            <a:prstGeom prst="straightConnector1">
              <a:avLst/>
            </a:prstGeom>
            <a:noFill/>
            <a:ln w="3175" cap="flat" cmpd="sng" algn="ctr">
              <a:solidFill>
                <a:srgbClr val="FFFFFF"/>
              </a:solidFill>
              <a:prstDash val="solid"/>
              <a:headEnd type="none" w="med" len="med"/>
              <a:tailEnd type="none" w="med" len="med"/>
            </a:ln>
            <a:effectLst/>
          </p:spPr>
        </p:cxnSp>
        <p:sp>
          <p:nvSpPr>
            <p:cNvPr id="30" name="TextBox 29">
              <a:extLst>
                <a:ext uri="{FF2B5EF4-FFF2-40B4-BE49-F238E27FC236}">
                  <a16:creationId xmlns:a16="http://schemas.microsoft.com/office/drawing/2014/main" id="{7F09F03A-2EED-4F58-8400-65EBD8277A23}"/>
                </a:ext>
              </a:extLst>
            </p:cNvPr>
            <p:cNvSpPr txBox="1"/>
            <p:nvPr/>
          </p:nvSpPr>
          <p:spPr>
            <a:xfrm>
              <a:off x="1220689" y="2725174"/>
              <a:ext cx="496934" cy="274933"/>
            </a:xfrm>
            <a:prstGeom prst="rect">
              <a:avLst/>
            </a:prstGeom>
            <a:noFill/>
            <a:ln w="9525" cap="flat" cmpd="sng" algn="ctr">
              <a:noFill/>
              <a:prstDash val="solid"/>
            </a:ln>
            <a:effectLst/>
          </p:spPr>
          <p:txBody>
            <a:bodyPr wrap="square" lIns="36000" tIns="36000" rIns="36000" bIns="36000" rtlCol="0" anchor="ctr" anchorCtr="0">
              <a:noAutofit/>
            </a:bodyPr>
            <a:lstStyle>
              <a:defPPr>
                <a:defRPr lang="en-US"/>
              </a:defPPr>
              <a:lvl1pPr algn="ctr" defTabSz="408184">
                <a:defRPr sz="800">
                  <a:solidFill>
                    <a:schemeClr val="bg1"/>
                  </a:solidFill>
                  <a:latin typeface="Graphik Regular"/>
                  <a:cs typeface="Graphik Regular"/>
                </a:defRPr>
              </a:lvl1pPr>
            </a:lstStyle>
            <a:p>
              <a:pPr defTabSz="408164">
                <a:buClr>
                  <a:srgbClr val="000000"/>
                </a:buClr>
                <a:defRPr/>
              </a:pPr>
              <a:r>
                <a:rPr lang="en-US" kern="0" dirty="0">
                  <a:solidFill>
                    <a:srgbClr val="FFFFFF"/>
                  </a:solidFill>
                  <a:latin typeface="Trebuchet MS"/>
                  <a:cs typeface="Calibri" panose="020F0502020204030204" pitchFamily="34" charset="0"/>
                  <a:sym typeface="Arial"/>
                </a:rPr>
                <a:t>Reverse Proxy</a:t>
              </a:r>
            </a:p>
          </p:txBody>
        </p:sp>
      </p:grpSp>
      <p:sp>
        <p:nvSpPr>
          <p:cNvPr id="138" name="Title 137">
            <a:extLst>
              <a:ext uri="{FF2B5EF4-FFF2-40B4-BE49-F238E27FC236}">
                <a16:creationId xmlns:a16="http://schemas.microsoft.com/office/drawing/2014/main" id="{BCBAB521-6334-4996-91A4-9F7F7681E6A8}"/>
              </a:ext>
            </a:extLst>
          </p:cNvPr>
          <p:cNvSpPr>
            <a:spLocks noGrp="1"/>
          </p:cNvSpPr>
          <p:nvPr>
            <p:ph type="title"/>
          </p:nvPr>
        </p:nvSpPr>
        <p:spPr>
          <a:xfrm>
            <a:off x="324000" y="264495"/>
            <a:ext cx="7537450" cy="369332"/>
          </a:xfrm>
        </p:spPr>
        <p:txBody>
          <a:bodyPr/>
          <a:lstStyle/>
          <a:p>
            <a:r>
              <a:rPr lang="en-US" dirty="0"/>
              <a:t>New Age Cloud security platform - Unified view</a:t>
            </a:r>
            <a:endParaRPr lang="en-IN" dirty="0"/>
          </a:p>
        </p:txBody>
      </p:sp>
    </p:spTree>
    <p:extLst>
      <p:ext uri="{BB962C8B-B14F-4D97-AF65-F5344CB8AC3E}">
        <p14:creationId xmlns:p14="http://schemas.microsoft.com/office/powerpoint/2010/main" val="2404066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C27760E3-EBBB-432D-AD61-C7F9F956F6A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573"/>
          <a:stretch/>
        </p:blipFill>
        <p:spPr>
          <a:xfrm>
            <a:off x="323411" y="790575"/>
            <a:ext cx="7660004" cy="3734852"/>
          </a:xfrm>
          <a:prstGeom prst="rect">
            <a:avLst/>
          </a:prstGeom>
        </p:spPr>
      </p:pic>
      <p:sp>
        <p:nvSpPr>
          <p:cNvPr id="2" name="Title 1">
            <a:extLst>
              <a:ext uri="{FF2B5EF4-FFF2-40B4-BE49-F238E27FC236}">
                <a16:creationId xmlns:a16="http://schemas.microsoft.com/office/drawing/2014/main" id="{8E1FE559-3A12-4647-9EA9-C40351189A71}"/>
              </a:ext>
            </a:extLst>
          </p:cNvPr>
          <p:cNvSpPr>
            <a:spLocks noGrp="1"/>
          </p:cNvSpPr>
          <p:nvPr>
            <p:ph type="title"/>
          </p:nvPr>
        </p:nvSpPr>
        <p:spPr>
          <a:xfrm>
            <a:off x="324000" y="257731"/>
            <a:ext cx="8496150" cy="369332"/>
          </a:xfrm>
        </p:spPr>
        <p:txBody>
          <a:bodyPr/>
          <a:lstStyle/>
          <a:p>
            <a:r>
              <a:rPr lang="en-US" dirty="0">
                <a:sym typeface="Arial" panose="020B0604020202020204" pitchFamily="34" charset="0"/>
              </a:rPr>
              <a:t>MONITORING TOOLS - CA UNIFIED INFRASTRUCTURE MANAGEMENT</a:t>
            </a:r>
            <a:endParaRPr lang="en-IN" dirty="0"/>
          </a:p>
        </p:txBody>
      </p:sp>
    </p:spTree>
    <p:extLst>
      <p:ext uri="{BB962C8B-B14F-4D97-AF65-F5344CB8AC3E}">
        <p14:creationId xmlns:p14="http://schemas.microsoft.com/office/powerpoint/2010/main" val="33381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5AF7-AB8A-4994-973E-028C09840F70}"/>
              </a:ext>
            </a:extLst>
          </p:cNvPr>
          <p:cNvSpPr>
            <a:spLocks noGrp="1"/>
          </p:cNvSpPr>
          <p:nvPr>
            <p:ph type="title"/>
          </p:nvPr>
        </p:nvSpPr>
        <p:spPr>
          <a:xfrm>
            <a:off x="324000" y="257731"/>
            <a:ext cx="8496150" cy="369332"/>
          </a:xfrm>
        </p:spPr>
        <p:txBody>
          <a:bodyPr/>
          <a:lstStyle/>
          <a:p>
            <a:r>
              <a:rPr lang="en-US" dirty="0"/>
              <a:t>Current setup - KEC </a:t>
            </a:r>
            <a:endParaRPr lang="en-IN" dirty="0"/>
          </a:p>
        </p:txBody>
      </p:sp>
      <p:sp>
        <p:nvSpPr>
          <p:cNvPr id="4" name="Speech Bubble: Rectangle with Corners Rounded 3">
            <a:extLst>
              <a:ext uri="{FF2B5EF4-FFF2-40B4-BE49-F238E27FC236}">
                <a16:creationId xmlns:a16="http://schemas.microsoft.com/office/drawing/2014/main" id="{263074E5-598A-4525-BB95-889F8C2FAF99}"/>
              </a:ext>
            </a:extLst>
          </p:cNvPr>
          <p:cNvSpPr/>
          <p:nvPr/>
        </p:nvSpPr>
        <p:spPr>
          <a:xfrm>
            <a:off x="1039490" y="988692"/>
            <a:ext cx="1441789" cy="900120"/>
          </a:xfrm>
          <a:prstGeom prst="wedgeRoundRectCallout">
            <a:avLst/>
          </a:pr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5" name="Freeform: Shape 4">
            <a:extLst>
              <a:ext uri="{FF2B5EF4-FFF2-40B4-BE49-F238E27FC236}">
                <a16:creationId xmlns:a16="http://schemas.microsoft.com/office/drawing/2014/main" id="{EE0BB89E-EA91-416A-B781-50EFD21A0539}"/>
              </a:ext>
            </a:extLst>
          </p:cNvPr>
          <p:cNvSpPr/>
          <p:nvPr/>
        </p:nvSpPr>
        <p:spPr>
          <a:xfrm>
            <a:off x="537854" y="2078306"/>
            <a:ext cx="2445063" cy="688750"/>
          </a:xfrm>
          <a:custGeom>
            <a:avLst/>
            <a:gdLst>
              <a:gd name="connsiteX0" fmla="*/ 0 w 2445063"/>
              <a:gd name="connsiteY0" fmla="*/ 0 h 688750"/>
              <a:gd name="connsiteX1" fmla="*/ 2445063 w 2445063"/>
              <a:gd name="connsiteY1" fmla="*/ 0 h 688750"/>
              <a:gd name="connsiteX2" fmla="*/ 2445063 w 2445063"/>
              <a:gd name="connsiteY2" fmla="*/ 688750 h 688750"/>
              <a:gd name="connsiteX3" fmla="*/ 0 w 2445063"/>
              <a:gd name="connsiteY3" fmla="*/ 688750 h 688750"/>
              <a:gd name="connsiteX4" fmla="*/ 0 w 244506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63" h="688750">
                <a:moveTo>
                  <a:pt x="0" y="0"/>
                </a:moveTo>
                <a:lnTo>
                  <a:pt x="2445063" y="0"/>
                </a:lnTo>
                <a:lnTo>
                  <a:pt x="244506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t>DC DR hosted </a:t>
            </a:r>
          </a:p>
          <a:p>
            <a:pPr marL="0" lvl="0" indent="0" algn="ctr" defTabSz="533400">
              <a:lnSpc>
                <a:spcPct val="100000"/>
              </a:lnSpc>
              <a:spcBef>
                <a:spcPct val="0"/>
              </a:spcBef>
              <a:spcAft>
                <a:spcPts val="0"/>
              </a:spcAft>
              <a:buNone/>
            </a:pPr>
            <a:r>
              <a:rPr lang="en-IN" sz="1200" b="1" kern="1200" dirty="0"/>
              <a:t>with ST Telemedia </a:t>
            </a:r>
          </a:p>
        </p:txBody>
      </p:sp>
      <p:sp>
        <p:nvSpPr>
          <p:cNvPr id="6" name="Speech Bubble: Rectangle with Corners Rounded 5">
            <a:extLst>
              <a:ext uri="{FF2B5EF4-FFF2-40B4-BE49-F238E27FC236}">
                <a16:creationId xmlns:a16="http://schemas.microsoft.com/office/drawing/2014/main" id="{C20E8557-9D7E-4F7B-847D-EC1AEEEDE005}"/>
              </a:ext>
            </a:extLst>
          </p:cNvPr>
          <p:cNvSpPr/>
          <p:nvPr/>
        </p:nvSpPr>
        <p:spPr>
          <a:xfrm>
            <a:off x="3871919" y="988692"/>
            <a:ext cx="1441789" cy="900120"/>
          </a:xfrm>
          <a:prstGeom prst="wedgeRoundRectCallout">
            <a:avLst/>
          </a:prstGeom>
          <a:solidFill>
            <a:srgbClr val="DCE6F2">
              <a:alpha val="40000"/>
            </a:srgb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Freeform: Shape 6">
            <a:extLst>
              <a:ext uri="{FF2B5EF4-FFF2-40B4-BE49-F238E27FC236}">
                <a16:creationId xmlns:a16="http://schemas.microsoft.com/office/drawing/2014/main" id="{79DF6B4F-02AB-48F3-A601-924F961D2C01}"/>
              </a:ext>
            </a:extLst>
          </p:cNvPr>
          <p:cNvSpPr/>
          <p:nvPr/>
        </p:nvSpPr>
        <p:spPr>
          <a:xfrm>
            <a:off x="3168642" y="2078306"/>
            <a:ext cx="2848343" cy="688750"/>
          </a:xfrm>
          <a:custGeom>
            <a:avLst/>
            <a:gdLst>
              <a:gd name="connsiteX0" fmla="*/ 0 w 2848343"/>
              <a:gd name="connsiteY0" fmla="*/ 0 h 688750"/>
              <a:gd name="connsiteX1" fmla="*/ 2848343 w 2848343"/>
              <a:gd name="connsiteY1" fmla="*/ 0 h 688750"/>
              <a:gd name="connsiteX2" fmla="*/ 2848343 w 2848343"/>
              <a:gd name="connsiteY2" fmla="*/ 688750 h 688750"/>
              <a:gd name="connsiteX3" fmla="*/ 0 w 2848343"/>
              <a:gd name="connsiteY3" fmla="*/ 688750 h 688750"/>
              <a:gd name="connsiteX4" fmla="*/ 0 w 284834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343" h="688750">
                <a:moveTo>
                  <a:pt x="0" y="0"/>
                </a:moveTo>
                <a:lnTo>
                  <a:pt x="2848343" y="0"/>
                </a:lnTo>
                <a:lnTo>
                  <a:pt x="284834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solidFill>
                  <a:prstClr val="black">
                    <a:hueOff val="0"/>
                    <a:satOff val="0"/>
                    <a:lumOff val="0"/>
                    <a:alphaOff val="0"/>
                  </a:prstClr>
                </a:solidFill>
                <a:latin typeface="Trebuchet MS"/>
                <a:ea typeface="+mn-ea"/>
                <a:cs typeface="+mn-cs"/>
              </a:rPr>
              <a:t>SAP S4 HANA, HANA DB, 0365, Teams, McAfee, Palo Alto</a:t>
            </a:r>
          </a:p>
        </p:txBody>
      </p:sp>
      <p:sp>
        <p:nvSpPr>
          <p:cNvPr id="8" name="Speech Bubble: Rectangle with Corners Rounded 7">
            <a:extLst>
              <a:ext uri="{FF2B5EF4-FFF2-40B4-BE49-F238E27FC236}">
                <a16:creationId xmlns:a16="http://schemas.microsoft.com/office/drawing/2014/main" id="{FC0ABE03-A484-4761-AC46-34525C55BED5}"/>
              </a:ext>
            </a:extLst>
          </p:cNvPr>
          <p:cNvSpPr/>
          <p:nvPr/>
        </p:nvSpPr>
        <p:spPr>
          <a:xfrm>
            <a:off x="6704347" y="988692"/>
            <a:ext cx="1441789" cy="900120"/>
          </a:xfrm>
          <a:prstGeom prst="wedgeRoundRectCallout">
            <a:avLst/>
          </a:pr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Freeform: Shape 8">
            <a:extLst>
              <a:ext uri="{FF2B5EF4-FFF2-40B4-BE49-F238E27FC236}">
                <a16:creationId xmlns:a16="http://schemas.microsoft.com/office/drawing/2014/main" id="{5DD38C02-9199-4E7C-8265-A53252845C8A}"/>
              </a:ext>
            </a:extLst>
          </p:cNvPr>
          <p:cNvSpPr/>
          <p:nvPr/>
        </p:nvSpPr>
        <p:spPr>
          <a:xfrm>
            <a:off x="6202710" y="2078306"/>
            <a:ext cx="2445063" cy="688750"/>
          </a:xfrm>
          <a:custGeom>
            <a:avLst/>
            <a:gdLst>
              <a:gd name="connsiteX0" fmla="*/ 0 w 2445063"/>
              <a:gd name="connsiteY0" fmla="*/ 0 h 688750"/>
              <a:gd name="connsiteX1" fmla="*/ 2445063 w 2445063"/>
              <a:gd name="connsiteY1" fmla="*/ 0 h 688750"/>
              <a:gd name="connsiteX2" fmla="*/ 2445063 w 2445063"/>
              <a:gd name="connsiteY2" fmla="*/ 688750 h 688750"/>
              <a:gd name="connsiteX3" fmla="*/ 0 w 2445063"/>
              <a:gd name="connsiteY3" fmla="*/ 688750 h 688750"/>
              <a:gd name="connsiteX4" fmla="*/ 0 w 244506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63" h="688750">
                <a:moveTo>
                  <a:pt x="0" y="0"/>
                </a:moveTo>
                <a:lnTo>
                  <a:pt x="2445063" y="0"/>
                </a:lnTo>
                <a:lnTo>
                  <a:pt x="244506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US" sz="1200" b="1" kern="1200" dirty="0">
                <a:solidFill>
                  <a:prstClr val="black">
                    <a:hueOff val="0"/>
                    <a:satOff val="0"/>
                    <a:lumOff val="0"/>
                    <a:alphaOff val="0"/>
                  </a:prstClr>
                </a:solidFill>
                <a:latin typeface="Trebuchet MS"/>
                <a:ea typeface="+mn-ea"/>
                <a:cs typeface="+mn-cs"/>
              </a:rPr>
              <a:t>Partnered with Accenture for Application Managed Services </a:t>
            </a:r>
            <a:endParaRPr lang="en-IN" sz="1200" b="1" kern="1200" dirty="0">
              <a:solidFill>
                <a:prstClr val="black">
                  <a:hueOff val="0"/>
                  <a:satOff val="0"/>
                  <a:lumOff val="0"/>
                  <a:alphaOff val="0"/>
                </a:prstClr>
              </a:solidFill>
              <a:latin typeface="Trebuchet MS"/>
              <a:ea typeface="+mn-ea"/>
              <a:cs typeface="+mn-cs"/>
            </a:endParaRPr>
          </a:p>
        </p:txBody>
      </p:sp>
      <p:sp>
        <p:nvSpPr>
          <p:cNvPr id="10" name="Speech Bubble: Rectangle with Corners Rounded 9">
            <a:extLst>
              <a:ext uri="{FF2B5EF4-FFF2-40B4-BE49-F238E27FC236}">
                <a16:creationId xmlns:a16="http://schemas.microsoft.com/office/drawing/2014/main" id="{B25A2EB9-9CF8-4CAE-B672-FBEF797771C4}"/>
              </a:ext>
            </a:extLst>
          </p:cNvPr>
          <p:cNvSpPr/>
          <p:nvPr/>
        </p:nvSpPr>
        <p:spPr>
          <a:xfrm>
            <a:off x="3871919" y="2952703"/>
            <a:ext cx="1441789" cy="900120"/>
          </a:xfrm>
          <a:prstGeom prst="wedgeRoundRectCallout">
            <a:avLst/>
          </a:prstGeom>
          <a:solidFill>
            <a:srgbClr val="DCE6F2">
              <a:alpha val="40000"/>
            </a:srgb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1" name="Freeform: Shape 10">
            <a:extLst>
              <a:ext uri="{FF2B5EF4-FFF2-40B4-BE49-F238E27FC236}">
                <a16:creationId xmlns:a16="http://schemas.microsoft.com/office/drawing/2014/main" id="{9743412E-FFD3-44C0-83CF-3697362236C1}"/>
              </a:ext>
            </a:extLst>
          </p:cNvPr>
          <p:cNvSpPr/>
          <p:nvPr/>
        </p:nvSpPr>
        <p:spPr>
          <a:xfrm>
            <a:off x="3370282" y="4042318"/>
            <a:ext cx="2445063" cy="688750"/>
          </a:xfrm>
          <a:custGeom>
            <a:avLst/>
            <a:gdLst>
              <a:gd name="connsiteX0" fmla="*/ 0 w 2445063"/>
              <a:gd name="connsiteY0" fmla="*/ 0 h 688750"/>
              <a:gd name="connsiteX1" fmla="*/ 2445063 w 2445063"/>
              <a:gd name="connsiteY1" fmla="*/ 0 h 688750"/>
              <a:gd name="connsiteX2" fmla="*/ 2445063 w 2445063"/>
              <a:gd name="connsiteY2" fmla="*/ 688750 h 688750"/>
              <a:gd name="connsiteX3" fmla="*/ 0 w 2445063"/>
              <a:gd name="connsiteY3" fmla="*/ 688750 h 688750"/>
              <a:gd name="connsiteX4" fmla="*/ 0 w 244506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63" h="688750">
                <a:moveTo>
                  <a:pt x="0" y="0"/>
                </a:moveTo>
                <a:lnTo>
                  <a:pt x="2445063" y="0"/>
                </a:lnTo>
                <a:lnTo>
                  <a:pt x="244506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solidFill>
                  <a:prstClr val="black">
                    <a:hueOff val="0"/>
                    <a:satOff val="0"/>
                    <a:lumOff val="0"/>
                    <a:alphaOff val="0"/>
                  </a:prstClr>
                </a:solidFill>
                <a:latin typeface="Trebuchet MS"/>
                <a:ea typeface="+mn-ea"/>
                <a:cs typeface="+mn-cs"/>
              </a:rPr>
              <a:t>Using TCL (primary) &amp; Airtel MPLS service to connect with multiple locations</a:t>
            </a:r>
          </a:p>
        </p:txBody>
      </p:sp>
      <p:pic>
        <p:nvPicPr>
          <p:cNvPr id="14" name="Picture 13">
            <a:extLst>
              <a:ext uri="{FF2B5EF4-FFF2-40B4-BE49-F238E27FC236}">
                <a16:creationId xmlns:a16="http://schemas.microsoft.com/office/drawing/2014/main" id="{A1E4263E-43B5-4FEB-B442-EB2AACF83D5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3600" y="1124885"/>
            <a:ext cx="540000" cy="540000"/>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F72F35D1-517D-4E46-86A9-FFC53F1AAA9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60400" y="1121709"/>
            <a:ext cx="540000" cy="540000"/>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F00E8147-1E6B-437E-802D-7530EE7F7F3A}"/>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2000" y="1121709"/>
            <a:ext cx="540000" cy="540000"/>
          </a:xfrm>
          <a:prstGeom prst="rect">
            <a:avLst/>
          </a:prstGeom>
        </p:spPr>
      </p:pic>
      <p:pic>
        <p:nvPicPr>
          <p:cNvPr id="22" name="Picture 21" descr="Icon&#10;&#10;Description automatically generated">
            <a:extLst>
              <a:ext uri="{FF2B5EF4-FFF2-40B4-BE49-F238E27FC236}">
                <a16:creationId xmlns:a16="http://schemas.microsoft.com/office/drawing/2014/main" id="{B7292555-C3BE-4FA8-8D05-13F4A7453B6E}"/>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2000" y="3116766"/>
            <a:ext cx="540000" cy="540000"/>
          </a:xfrm>
          <a:prstGeom prst="rect">
            <a:avLst/>
          </a:prstGeom>
        </p:spPr>
      </p:pic>
    </p:spTree>
    <p:extLst>
      <p:ext uri="{BB962C8B-B14F-4D97-AF65-F5344CB8AC3E}">
        <p14:creationId xmlns:p14="http://schemas.microsoft.com/office/powerpoint/2010/main" val="2310483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D91F35-AD6E-412E-AB53-82F84BE73AC2}"/>
              </a:ext>
            </a:extLst>
          </p:cNvPr>
          <p:cNvSpPr>
            <a:spLocks noGrp="1"/>
          </p:cNvSpPr>
          <p:nvPr>
            <p:ph type="title"/>
          </p:nvPr>
        </p:nvSpPr>
        <p:spPr>
          <a:xfrm>
            <a:off x="324000" y="257731"/>
            <a:ext cx="8496150" cy="369332"/>
          </a:xfrm>
        </p:spPr>
        <p:txBody>
          <a:bodyPr>
            <a:normAutofit/>
          </a:bodyPr>
          <a:lstStyle/>
          <a:p>
            <a:r>
              <a:rPr lang="en-US" dirty="0"/>
              <a:t>ServiceNow Customer CXO Dashboard </a:t>
            </a:r>
            <a:endParaRPr lang="en-IN" dirty="0"/>
          </a:p>
        </p:txBody>
      </p:sp>
      <p:pic>
        <p:nvPicPr>
          <p:cNvPr id="4" name="Content Placeholder 3">
            <a:extLst>
              <a:ext uri="{FF2B5EF4-FFF2-40B4-BE49-F238E27FC236}">
                <a16:creationId xmlns:a16="http://schemas.microsoft.com/office/drawing/2014/main" id="{BCA273C5-7A67-49FB-9269-C1A7CF2ADA4B}"/>
              </a:ext>
            </a:extLst>
          </p:cNvPr>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323851" y="854074"/>
            <a:ext cx="8496300" cy="3744913"/>
          </a:xfrm>
          <a:prstGeom prst="rect">
            <a:avLst/>
          </a:prstGeom>
          <a:noFill/>
          <a:ln>
            <a:noFill/>
          </a:ln>
        </p:spPr>
      </p:pic>
    </p:spTree>
    <p:extLst>
      <p:ext uri="{BB962C8B-B14F-4D97-AF65-F5344CB8AC3E}">
        <p14:creationId xmlns:p14="http://schemas.microsoft.com/office/powerpoint/2010/main" val="379143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5E1A0-335F-4B94-8B4B-AE3FED2DF6D9}"/>
              </a:ext>
            </a:extLst>
          </p:cNvPr>
          <p:cNvSpPr>
            <a:spLocks noGrp="1"/>
          </p:cNvSpPr>
          <p:nvPr>
            <p:ph type="title"/>
          </p:nvPr>
        </p:nvSpPr>
        <p:spPr>
          <a:xfrm>
            <a:off x="324000" y="257731"/>
            <a:ext cx="8496150" cy="369332"/>
          </a:xfrm>
        </p:spPr>
        <p:txBody>
          <a:bodyPr>
            <a:normAutofit/>
          </a:bodyPr>
          <a:lstStyle/>
          <a:p>
            <a:r>
              <a:rPr lang="en-US" dirty="0"/>
              <a:t>Customer support – Mobile App / Chat in ServiceNow</a:t>
            </a:r>
            <a:endParaRPr lang="en-IN" dirty="0"/>
          </a:p>
        </p:txBody>
      </p:sp>
      <p:pic>
        <p:nvPicPr>
          <p:cNvPr id="4" name="Content Placeholder 3">
            <a:extLst>
              <a:ext uri="{FF2B5EF4-FFF2-40B4-BE49-F238E27FC236}">
                <a16:creationId xmlns:a16="http://schemas.microsoft.com/office/drawing/2014/main" id="{CCDF61B9-D044-472E-BF65-F709AAC98A7B}"/>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323850" y="892175"/>
            <a:ext cx="8496300" cy="3744913"/>
          </a:xfrm>
          <a:prstGeom prst="rect">
            <a:avLst/>
          </a:prstGeom>
        </p:spPr>
      </p:pic>
    </p:spTree>
    <p:extLst>
      <p:ext uri="{BB962C8B-B14F-4D97-AF65-F5344CB8AC3E}">
        <p14:creationId xmlns:p14="http://schemas.microsoft.com/office/powerpoint/2010/main" val="3951377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DD9BC7-7C44-46C5-AB77-78FDF46DDE6C}"/>
              </a:ext>
            </a:extLst>
          </p:cNvPr>
          <p:cNvSpPr>
            <a:spLocks noGrp="1"/>
          </p:cNvSpPr>
          <p:nvPr>
            <p:ph type="title"/>
          </p:nvPr>
        </p:nvSpPr>
        <p:spPr/>
        <p:txBody>
          <a:bodyPr>
            <a:normAutofit/>
          </a:bodyPr>
          <a:lstStyle/>
          <a:p>
            <a:r>
              <a:rPr lang="en-US" dirty="0"/>
              <a:t>Automation - Service Restoration using Bot</a:t>
            </a:r>
            <a:endParaRPr lang="en-IN" dirty="0"/>
          </a:p>
        </p:txBody>
      </p:sp>
      <p:grpSp>
        <p:nvGrpSpPr>
          <p:cNvPr id="14" name="Group 13">
            <a:extLst>
              <a:ext uri="{FF2B5EF4-FFF2-40B4-BE49-F238E27FC236}">
                <a16:creationId xmlns:a16="http://schemas.microsoft.com/office/drawing/2014/main" id="{F1F70084-246A-4FED-9A33-4FDBBE103479}"/>
              </a:ext>
            </a:extLst>
          </p:cNvPr>
          <p:cNvGrpSpPr/>
          <p:nvPr/>
        </p:nvGrpSpPr>
        <p:grpSpPr>
          <a:xfrm>
            <a:off x="324000" y="879475"/>
            <a:ext cx="8496150" cy="3688787"/>
            <a:chOff x="139251" y="1095797"/>
            <a:chExt cx="11913498" cy="5695943"/>
          </a:xfrm>
        </p:grpSpPr>
        <p:grpSp>
          <p:nvGrpSpPr>
            <p:cNvPr id="15" name="Group 14">
              <a:extLst>
                <a:ext uri="{FF2B5EF4-FFF2-40B4-BE49-F238E27FC236}">
                  <a16:creationId xmlns:a16="http://schemas.microsoft.com/office/drawing/2014/main" id="{0DFE91B5-B1FA-4C34-98F3-64E3F98B96F0}"/>
                </a:ext>
              </a:extLst>
            </p:cNvPr>
            <p:cNvGrpSpPr/>
            <p:nvPr/>
          </p:nvGrpSpPr>
          <p:grpSpPr>
            <a:xfrm>
              <a:off x="139251" y="1095797"/>
              <a:ext cx="11913498" cy="5695943"/>
              <a:chOff x="139251" y="1095797"/>
              <a:chExt cx="11913498" cy="5695943"/>
            </a:xfrm>
          </p:grpSpPr>
          <p:pic>
            <p:nvPicPr>
              <p:cNvPr id="17" name="Picture 16">
                <a:extLst>
                  <a:ext uri="{FF2B5EF4-FFF2-40B4-BE49-F238E27FC236}">
                    <a16:creationId xmlns:a16="http://schemas.microsoft.com/office/drawing/2014/main" id="{D2F79E2B-9034-41D4-96EB-245A08EB083C}"/>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251" y="1095797"/>
                <a:ext cx="11913498" cy="5695943"/>
              </a:xfrm>
              <a:prstGeom prst="rect">
                <a:avLst/>
              </a:prstGeom>
              <a:noFill/>
              <a:ln>
                <a:noFill/>
              </a:ln>
            </p:spPr>
          </p:pic>
          <p:sp>
            <p:nvSpPr>
              <p:cNvPr id="19" name="Title 1">
                <a:extLst>
                  <a:ext uri="{FF2B5EF4-FFF2-40B4-BE49-F238E27FC236}">
                    <a16:creationId xmlns:a16="http://schemas.microsoft.com/office/drawing/2014/main" id="{23039472-9295-4008-B8A0-EF0CCE4ECDA8}"/>
                  </a:ext>
                </a:extLst>
              </p:cNvPr>
              <p:cNvSpPr txBox="1">
                <a:spLocks/>
              </p:cNvSpPr>
              <p:nvPr/>
            </p:nvSpPr>
            <p:spPr>
              <a:xfrm>
                <a:off x="298278" y="1596031"/>
                <a:ext cx="1954592" cy="4946979"/>
              </a:xfrm>
              <a:prstGeom prst="rect">
                <a:avLst/>
              </a:prstGeom>
              <a:solidFill>
                <a:schemeClr val="accent6">
                  <a:lumMod val="20000"/>
                  <a:lumOff val="80000"/>
                </a:schemeClr>
              </a:solidFill>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fontAlgn="base">
                  <a:spcAft>
                    <a:spcPct val="0"/>
                  </a:spcAft>
                  <a:defRPr/>
                </a:pPr>
                <a:r>
                  <a:rPr lang="en-US" sz="1000" b="1" dirty="0">
                    <a:solidFill>
                      <a:prstClr val="black"/>
                    </a:solidFill>
                    <a:latin typeface="Trebuchet MS"/>
                    <a:sym typeface="Arial" panose="020B0604020202020204" pitchFamily="34" charset="0"/>
                  </a:rPr>
                  <a:t>Service disruption alert automated using Bot </a:t>
                </a:r>
              </a:p>
              <a:p>
                <a:pPr algn="l" defTabSz="914378" fontAlgn="base">
                  <a:spcAft>
                    <a:spcPct val="0"/>
                  </a:spcAft>
                  <a:defRPr/>
                </a:pPr>
                <a:endParaRPr lang="en-US" sz="1000" dirty="0">
                  <a:solidFill>
                    <a:prstClr val="black"/>
                  </a:solidFill>
                  <a:latin typeface="Trebuchet MS"/>
                  <a:sym typeface="Arial" panose="020B0604020202020204" pitchFamily="34" charset="0"/>
                </a:endParaRPr>
              </a:p>
              <a:p>
                <a:pPr algn="l" defTabSz="914378" fontAlgn="base">
                  <a:spcAft>
                    <a:spcPct val="0"/>
                  </a:spcAft>
                  <a:defRPr/>
                </a:pPr>
                <a:r>
                  <a:rPr lang="en-US" sz="1000" b="1" dirty="0">
                    <a:solidFill>
                      <a:prstClr val="black"/>
                    </a:solidFill>
                    <a:latin typeface="Trebuchet MS"/>
                    <a:sym typeface="Arial" panose="020B0604020202020204" pitchFamily="34" charset="0"/>
                  </a:rPr>
                  <a:t>Customer Delight: </a:t>
                </a:r>
              </a:p>
              <a:p>
                <a:pPr marL="182563" indent="-90488" algn="l" defTabSz="914378" fontAlgn="base">
                  <a:spcAft>
                    <a:spcPct val="0"/>
                  </a:spcAft>
                  <a:buFont typeface="Arial" panose="020B0604020202020204" pitchFamily="34" charset="0"/>
                  <a:buChar char="•"/>
                  <a:defRPr/>
                </a:pPr>
                <a:r>
                  <a:rPr lang="en-US" sz="1000" dirty="0">
                    <a:solidFill>
                      <a:prstClr val="black"/>
                    </a:solidFill>
                    <a:latin typeface="Trebuchet MS"/>
                    <a:sym typeface="Arial" panose="020B0604020202020204" pitchFamily="34" charset="0"/>
                  </a:rPr>
                  <a:t>Service is restored in 1 min, </a:t>
                </a:r>
                <a:r>
                  <a:rPr lang="en-IN" sz="1000" dirty="0">
                    <a:solidFill>
                      <a:prstClr val="black"/>
                    </a:solidFill>
                    <a:latin typeface="Trebuchet MS"/>
                    <a:sym typeface="Arial" panose="020B0604020202020204" pitchFamily="34" charset="0"/>
                  </a:rPr>
                  <a:t>as compared to &gt;20 min earlier</a:t>
                </a:r>
              </a:p>
              <a:p>
                <a:pPr algn="l" defTabSz="914378" fontAlgn="base">
                  <a:spcAft>
                    <a:spcPct val="0"/>
                  </a:spcAft>
                  <a:defRPr/>
                </a:pPr>
                <a:endParaRPr lang="en-IN" sz="1000" dirty="0">
                  <a:solidFill>
                    <a:prstClr val="black"/>
                  </a:solidFill>
                  <a:latin typeface="Trebuchet MS"/>
                  <a:sym typeface="Arial" panose="020B0604020202020204" pitchFamily="34" charset="0"/>
                </a:endParaRPr>
              </a:p>
              <a:p>
                <a:pPr algn="l" defTabSz="914378" fontAlgn="base">
                  <a:spcAft>
                    <a:spcPct val="0"/>
                  </a:spcAft>
                  <a:defRPr/>
                </a:pPr>
                <a:r>
                  <a:rPr lang="en-IN" sz="1000" b="1" dirty="0">
                    <a:solidFill>
                      <a:prstClr val="black"/>
                    </a:solidFill>
                    <a:latin typeface="Trebuchet MS"/>
                    <a:sym typeface="Arial" panose="020B0604020202020204" pitchFamily="34" charset="0"/>
                  </a:rPr>
                  <a:t>Operation advantage:</a:t>
                </a:r>
                <a:r>
                  <a:rPr lang="en-IN" sz="1000" dirty="0">
                    <a:solidFill>
                      <a:prstClr val="black"/>
                    </a:solidFill>
                    <a:latin typeface="Trebuchet MS"/>
                    <a:sym typeface="Arial" panose="020B0604020202020204" pitchFamily="34" charset="0"/>
                  </a:rPr>
                  <a:t> </a:t>
                </a:r>
              </a:p>
              <a:p>
                <a:pPr marL="182563" indent="-90488" algn="l" defTabSz="914378" fontAlgn="base">
                  <a:spcAft>
                    <a:spcPct val="0"/>
                  </a:spcAft>
                  <a:buFont typeface="Wingdings" panose="05000000000000000000" pitchFamily="2" charset="2"/>
                  <a:buChar char="§"/>
                  <a:defRPr/>
                </a:pPr>
                <a:r>
                  <a:rPr lang="en-IN" sz="1000" dirty="0">
                    <a:solidFill>
                      <a:prstClr val="black"/>
                    </a:solidFill>
                    <a:latin typeface="Trebuchet MS"/>
                    <a:sym typeface="Arial" panose="020B0604020202020204" pitchFamily="34" charset="0"/>
                  </a:rPr>
                  <a:t>Achievement of SLA </a:t>
                </a:r>
              </a:p>
              <a:p>
                <a:pPr marL="182563" indent="-90488" algn="l" defTabSz="914378" fontAlgn="base">
                  <a:spcAft>
                    <a:spcPct val="0"/>
                  </a:spcAft>
                  <a:buFont typeface="Wingdings" panose="05000000000000000000" pitchFamily="2" charset="2"/>
                  <a:buChar char="§"/>
                  <a:defRPr/>
                </a:pPr>
                <a:r>
                  <a:rPr lang="en-IN" sz="1000" dirty="0">
                    <a:solidFill>
                      <a:prstClr val="black"/>
                    </a:solidFill>
                    <a:latin typeface="Trebuchet MS"/>
                    <a:sym typeface="Arial" panose="020B0604020202020204" pitchFamily="34" charset="0"/>
                  </a:rPr>
                  <a:t>No human intervention </a:t>
                </a:r>
                <a:endParaRPr lang="en-US" sz="1000" dirty="0">
                  <a:solidFill>
                    <a:prstClr val="black"/>
                  </a:solidFill>
                  <a:latin typeface="Trebuchet MS"/>
                  <a:sym typeface="Arial" panose="020B0604020202020204" pitchFamily="34" charset="0"/>
                </a:endParaRPr>
              </a:p>
            </p:txBody>
          </p:sp>
          <p:sp>
            <p:nvSpPr>
              <p:cNvPr id="20" name="Oval 19">
                <a:extLst>
                  <a:ext uri="{FF2B5EF4-FFF2-40B4-BE49-F238E27FC236}">
                    <a16:creationId xmlns:a16="http://schemas.microsoft.com/office/drawing/2014/main" id="{202E4272-939A-4594-A062-FD4841AEF91C}"/>
                  </a:ext>
                </a:extLst>
              </p:cNvPr>
              <p:cNvSpPr/>
              <p:nvPr/>
            </p:nvSpPr>
            <p:spPr>
              <a:xfrm>
                <a:off x="8905461" y="3046306"/>
                <a:ext cx="1285461" cy="331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en-IN" sz="1050" dirty="0">
                  <a:solidFill>
                    <a:prstClr val="white"/>
                  </a:solidFill>
                  <a:latin typeface="Trebuchet MS"/>
                  <a:sym typeface="Arial" panose="020B0604020202020204" pitchFamily="34" charset="0"/>
                </a:endParaRPr>
              </a:p>
            </p:txBody>
          </p:sp>
          <p:sp>
            <p:nvSpPr>
              <p:cNvPr id="21" name="Oval 20">
                <a:extLst>
                  <a:ext uri="{FF2B5EF4-FFF2-40B4-BE49-F238E27FC236}">
                    <a16:creationId xmlns:a16="http://schemas.microsoft.com/office/drawing/2014/main" id="{101312B9-1EEA-47B4-858E-FB0FCB42C32A}"/>
                  </a:ext>
                </a:extLst>
              </p:cNvPr>
              <p:cNvSpPr/>
              <p:nvPr/>
            </p:nvSpPr>
            <p:spPr>
              <a:xfrm>
                <a:off x="8905461" y="5266416"/>
                <a:ext cx="1285461" cy="331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en-IN" sz="1050" dirty="0">
                  <a:solidFill>
                    <a:prstClr val="white"/>
                  </a:solidFill>
                  <a:latin typeface="Trebuchet MS"/>
                  <a:sym typeface="Arial" panose="020B0604020202020204" pitchFamily="34" charset="0"/>
                </a:endParaRPr>
              </a:p>
            </p:txBody>
          </p:sp>
          <p:sp>
            <p:nvSpPr>
              <p:cNvPr id="22" name="Rectangle 21">
                <a:extLst>
                  <a:ext uri="{FF2B5EF4-FFF2-40B4-BE49-F238E27FC236}">
                    <a16:creationId xmlns:a16="http://schemas.microsoft.com/office/drawing/2014/main" id="{ECED2F2C-8648-4F3E-B528-DF1BFDCEF140}"/>
                  </a:ext>
                </a:extLst>
              </p:cNvPr>
              <p:cNvSpPr/>
              <p:nvPr/>
            </p:nvSpPr>
            <p:spPr>
              <a:xfrm>
                <a:off x="2570922" y="3697358"/>
                <a:ext cx="5420139" cy="1046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en-IN" sz="1050" dirty="0">
                  <a:solidFill>
                    <a:prstClr val="white"/>
                  </a:solidFill>
                  <a:latin typeface="Trebuchet MS"/>
                  <a:sym typeface="Arial" panose="020B0604020202020204" pitchFamily="34" charset="0"/>
                </a:endParaRPr>
              </a:p>
            </p:txBody>
          </p:sp>
          <p:sp>
            <p:nvSpPr>
              <p:cNvPr id="23" name="Rectangle 22">
                <a:extLst>
                  <a:ext uri="{FF2B5EF4-FFF2-40B4-BE49-F238E27FC236}">
                    <a16:creationId xmlns:a16="http://schemas.microsoft.com/office/drawing/2014/main" id="{D6ACD4CC-60F9-4527-96B7-B4B387EF9D69}"/>
                  </a:ext>
                </a:extLst>
              </p:cNvPr>
              <p:cNvSpPr/>
              <p:nvPr/>
            </p:nvSpPr>
            <p:spPr>
              <a:xfrm>
                <a:off x="3352800" y="2199251"/>
                <a:ext cx="1550504" cy="19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en-IN" sz="1050" dirty="0">
                  <a:solidFill>
                    <a:prstClr val="white"/>
                  </a:solidFill>
                  <a:latin typeface="Trebuchet MS"/>
                  <a:sym typeface="Arial" panose="020B0604020202020204" pitchFamily="34" charset="0"/>
                </a:endParaRPr>
              </a:p>
            </p:txBody>
          </p:sp>
        </p:grpSp>
        <p:sp>
          <p:nvSpPr>
            <p:cNvPr id="16" name="Oval 15">
              <a:extLst>
                <a:ext uri="{FF2B5EF4-FFF2-40B4-BE49-F238E27FC236}">
                  <a16:creationId xmlns:a16="http://schemas.microsoft.com/office/drawing/2014/main" id="{2453B087-4CCB-470C-A1B1-1C45E3FD94C2}"/>
                </a:ext>
              </a:extLst>
            </p:cNvPr>
            <p:cNvSpPr/>
            <p:nvPr/>
          </p:nvSpPr>
          <p:spPr>
            <a:xfrm>
              <a:off x="3670852" y="5596551"/>
              <a:ext cx="795132" cy="331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en-IN" sz="1050" dirty="0">
                <a:solidFill>
                  <a:prstClr val="white"/>
                </a:solidFill>
                <a:latin typeface="Trebuchet MS"/>
                <a:sym typeface="Arial" panose="020B0604020202020204" pitchFamily="34" charset="0"/>
              </a:endParaRPr>
            </a:p>
          </p:txBody>
        </p:sp>
      </p:grpSp>
    </p:spTree>
    <p:extLst>
      <p:ext uri="{BB962C8B-B14F-4D97-AF65-F5344CB8AC3E}">
        <p14:creationId xmlns:p14="http://schemas.microsoft.com/office/powerpoint/2010/main" val="182978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FF42C3-7F6F-4FEE-B2A8-A7B3AEC390AB}"/>
              </a:ext>
            </a:extLst>
          </p:cNvPr>
          <p:cNvSpPr>
            <a:spLocks noGrp="1"/>
          </p:cNvSpPr>
          <p:nvPr>
            <p:ph type="title"/>
          </p:nvPr>
        </p:nvSpPr>
        <p:spPr/>
        <p:txBody>
          <a:bodyPr>
            <a:normAutofit/>
          </a:bodyPr>
          <a:lstStyle/>
          <a:p>
            <a:pPr algn="l"/>
            <a:r>
              <a:rPr lang="en-US" dirty="0"/>
              <a:t>Partial Automation – Thresholds violation </a:t>
            </a:r>
            <a:endParaRPr lang="en-IN" dirty="0"/>
          </a:p>
        </p:txBody>
      </p:sp>
      <p:grpSp>
        <p:nvGrpSpPr>
          <p:cNvPr id="4" name="Group 3">
            <a:extLst>
              <a:ext uri="{FF2B5EF4-FFF2-40B4-BE49-F238E27FC236}">
                <a16:creationId xmlns:a16="http://schemas.microsoft.com/office/drawing/2014/main" id="{9640D8A2-9286-4FB0-92B3-0D3DE63E1EDB}"/>
              </a:ext>
            </a:extLst>
          </p:cNvPr>
          <p:cNvGrpSpPr/>
          <p:nvPr/>
        </p:nvGrpSpPr>
        <p:grpSpPr>
          <a:xfrm>
            <a:off x="324001" y="879475"/>
            <a:ext cx="8496150" cy="3744913"/>
            <a:chOff x="106224" y="1232451"/>
            <a:chExt cx="11900246" cy="5102087"/>
          </a:xfrm>
        </p:grpSpPr>
        <p:pic>
          <p:nvPicPr>
            <p:cNvPr id="5" name="Picture 4">
              <a:extLst>
                <a:ext uri="{FF2B5EF4-FFF2-40B4-BE49-F238E27FC236}">
                  <a16:creationId xmlns:a16="http://schemas.microsoft.com/office/drawing/2014/main" id="{1F3AD004-1857-420A-BA04-FE7019DDEC2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224" y="1232451"/>
              <a:ext cx="11900246" cy="5102087"/>
            </a:xfrm>
            <a:prstGeom prst="rect">
              <a:avLst/>
            </a:prstGeom>
            <a:noFill/>
            <a:ln>
              <a:noFill/>
            </a:ln>
          </p:spPr>
        </p:pic>
        <p:sp>
          <p:nvSpPr>
            <p:cNvPr id="8" name="Title 1">
              <a:extLst>
                <a:ext uri="{FF2B5EF4-FFF2-40B4-BE49-F238E27FC236}">
                  <a16:creationId xmlns:a16="http://schemas.microsoft.com/office/drawing/2014/main" id="{A8491DDF-D7EA-49D4-A873-55E942F77143}"/>
                </a:ext>
              </a:extLst>
            </p:cNvPr>
            <p:cNvSpPr txBox="1">
              <a:spLocks/>
            </p:cNvSpPr>
            <p:nvPr/>
          </p:nvSpPr>
          <p:spPr>
            <a:xfrm>
              <a:off x="185531" y="1631275"/>
              <a:ext cx="1954592" cy="4703263"/>
            </a:xfrm>
            <a:prstGeom prst="rect">
              <a:avLst/>
            </a:prstGeom>
            <a:solidFill>
              <a:schemeClr val="accent6">
                <a:lumMod val="20000"/>
                <a:lumOff val="80000"/>
              </a:schemeClr>
            </a:solidFill>
          </p:spPr>
          <p:txBody>
            <a:bodyPr vert="horz" lIns="68580" tIns="34290" rIns="68580" bIns="3429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fontAlgn="base">
                <a:spcAft>
                  <a:spcPct val="0"/>
                </a:spcAft>
                <a:defRPr/>
              </a:pPr>
              <a:r>
                <a:rPr lang="en-US" sz="1000" b="1" dirty="0">
                  <a:solidFill>
                    <a:prstClr val="black"/>
                  </a:solidFill>
                  <a:latin typeface="Trebuchet MS"/>
                  <a:sym typeface="Arial" panose="020B0604020202020204" pitchFamily="34" charset="0"/>
                </a:rPr>
                <a:t>Bot collects required information from the endpoint device and basic triage is performed.</a:t>
              </a:r>
            </a:p>
            <a:p>
              <a:pPr algn="l" defTabSz="914378" fontAlgn="base">
                <a:spcAft>
                  <a:spcPct val="0"/>
                </a:spcAft>
                <a:defRPr/>
              </a:pPr>
              <a:endParaRPr lang="en-US" sz="1000" dirty="0">
                <a:solidFill>
                  <a:prstClr val="black"/>
                </a:solidFill>
                <a:latin typeface="Trebuchet MS"/>
                <a:sym typeface="Arial" panose="020B0604020202020204" pitchFamily="34" charset="0"/>
              </a:endParaRPr>
            </a:p>
            <a:p>
              <a:pPr algn="l" defTabSz="914378" fontAlgn="base">
                <a:spcAft>
                  <a:spcPct val="0"/>
                </a:spcAft>
                <a:defRPr/>
              </a:pPr>
              <a:r>
                <a:rPr lang="en-US" sz="1000" b="1" dirty="0">
                  <a:solidFill>
                    <a:prstClr val="black"/>
                  </a:solidFill>
                  <a:latin typeface="Trebuchet MS"/>
                  <a:sym typeface="Arial" panose="020B0604020202020204" pitchFamily="34" charset="0"/>
                </a:rPr>
                <a:t>Customer Delight: </a:t>
              </a:r>
            </a:p>
            <a:p>
              <a:pPr marL="182563" indent="-90488" algn="l" defTabSz="914378" fontAlgn="base">
                <a:spcAft>
                  <a:spcPct val="0"/>
                </a:spcAft>
                <a:buFont typeface="Arial" panose="020B0604020202020204" pitchFamily="34" charset="0"/>
                <a:buChar char="•"/>
                <a:defRPr/>
              </a:pPr>
              <a:r>
                <a:rPr lang="en-IN" sz="1000" dirty="0">
                  <a:solidFill>
                    <a:prstClr val="black"/>
                  </a:solidFill>
                  <a:latin typeface="Trebuchet MS"/>
                  <a:sym typeface="Arial" panose="020B0604020202020204" pitchFamily="34" charset="0"/>
                </a:rPr>
                <a:t>Faster response and resolution </a:t>
              </a:r>
            </a:p>
            <a:p>
              <a:pPr algn="l" defTabSz="914378" fontAlgn="base">
                <a:spcAft>
                  <a:spcPct val="0"/>
                </a:spcAft>
                <a:defRPr/>
              </a:pPr>
              <a:endParaRPr lang="en-IN" sz="1000" dirty="0">
                <a:solidFill>
                  <a:prstClr val="black"/>
                </a:solidFill>
                <a:latin typeface="Trebuchet MS"/>
                <a:sym typeface="Arial" panose="020B0604020202020204" pitchFamily="34" charset="0"/>
              </a:endParaRPr>
            </a:p>
            <a:p>
              <a:pPr algn="l" defTabSz="914378" fontAlgn="base">
                <a:spcAft>
                  <a:spcPct val="0"/>
                </a:spcAft>
                <a:defRPr/>
              </a:pPr>
              <a:r>
                <a:rPr lang="en-IN" sz="1000" b="1" dirty="0">
                  <a:solidFill>
                    <a:prstClr val="black"/>
                  </a:solidFill>
                  <a:latin typeface="Trebuchet MS"/>
                  <a:sym typeface="Arial" panose="020B0604020202020204" pitchFamily="34" charset="0"/>
                </a:rPr>
                <a:t>Operation advantage:</a:t>
              </a:r>
              <a:r>
                <a:rPr lang="en-IN" sz="1000" dirty="0">
                  <a:solidFill>
                    <a:prstClr val="black"/>
                  </a:solidFill>
                  <a:latin typeface="Trebuchet MS"/>
                  <a:sym typeface="Arial" panose="020B0604020202020204" pitchFamily="34" charset="0"/>
                </a:rPr>
                <a:t> </a:t>
              </a:r>
            </a:p>
            <a:p>
              <a:pPr marL="171450" indent="-79375" algn="l" defTabSz="914378" fontAlgn="base">
                <a:spcAft>
                  <a:spcPct val="0"/>
                </a:spcAft>
                <a:buFont typeface="Arial" panose="020B0604020202020204" pitchFamily="34" charset="0"/>
                <a:buChar char="•"/>
                <a:defRPr/>
              </a:pPr>
              <a:r>
                <a:rPr lang="en-IN" sz="1000" dirty="0">
                  <a:solidFill>
                    <a:prstClr val="black"/>
                  </a:solidFill>
                  <a:latin typeface="Trebuchet MS"/>
                  <a:sym typeface="Arial" panose="020B0604020202020204" pitchFamily="34" charset="0"/>
                </a:rPr>
                <a:t>Achievement of SLA </a:t>
              </a:r>
            </a:p>
            <a:p>
              <a:pPr marL="171450" indent="-79375" algn="l" defTabSz="914378" fontAlgn="base">
                <a:spcAft>
                  <a:spcPct val="0"/>
                </a:spcAft>
                <a:buFont typeface="Arial" panose="020B0604020202020204" pitchFamily="34" charset="0"/>
                <a:buChar char="•"/>
                <a:defRPr/>
              </a:pPr>
              <a:r>
                <a:rPr lang="en-IN" sz="1000" dirty="0">
                  <a:solidFill>
                    <a:prstClr val="black"/>
                  </a:solidFill>
                  <a:latin typeface="Trebuchet MS"/>
                  <a:sym typeface="Arial" panose="020B0604020202020204" pitchFamily="34" charset="0"/>
                </a:rPr>
                <a:t>Eliminating effort of L1 to login to endpoint </a:t>
              </a:r>
              <a:endParaRPr lang="en-US" sz="1000" dirty="0">
                <a:solidFill>
                  <a:prstClr val="black"/>
                </a:solidFill>
                <a:latin typeface="Trebuchet MS"/>
                <a:sym typeface="Arial" panose="020B0604020202020204" pitchFamily="34" charset="0"/>
              </a:endParaRPr>
            </a:p>
          </p:txBody>
        </p:sp>
        <p:sp>
          <p:nvSpPr>
            <p:cNvPr id="9" name="Oval 8">
              <a:extLst>
                <a:ext uri="{FF2B5EF4-FFF2-40B4-BE49-F238E27FC236}">
                  <a16:creationId xmlns:a16="http://schemas.microsoft.com/office/drawing/2014/main" id="{76006A9E-8F94-47AD-81A0-CF6A8F04D0C9}"/>
                </a:ext>
              </a:extLst>
            </p:cNvPr>
            <p:cNvSpPr/>
            <p:nvPr/>
          </p:nvSpPr>
          <p:spPr>
            <a:xfrm>
              <a:off x="3260036" y="5957596"/>
              <a:ext cx="649356" cy="331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en-IN" sz="1050" dirty="0">
                <a:solidFill>
                  <a:prstClr val="white"/>
                </a:solidFill>
                <a:latin typeface="Trebuchet MS"/>
                <a:sym typeface="Arial" panose="020B0604020202020204" pitchFamily="34" charset="0"/>
              </a:endParaRPr>
            </a:p>
          </p:txBody>
        </p:sp>
        <p:sp>
          <p:nvSpPr>
            <p:cNvPr id="10" name="Rectangle 9">
              <a:extLst>
                <a:ext uri="{FF2B5EF4-FFF2-40B4-BE49-F238E27FC236}">
                  <a16:creationId xmlns:a16="http://schemas.microsoft.com/office/drawing/2014/main" id="{C18FF8B5-EFB9-4ADA-8E08-EE42EE18A63E}"/>
                </a:ext>
              </a:extLst>
            </p:cNvPr>
            <p:cNvSpPr/>
            <p:nvPr/>
          </p:nvSpPr>
          <p:spPr>
            <a:xfrm>
              <a:off x="2398643" y="2796209"/>
              <a:ext cx="3697357" cy="1961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en-IN" sz="1050" dirty="0">
                <a:solidFill>
                  <a:prstClr val="white"/>
                </a:solidFill>
                <a:latin typeface="Trebuchet MS"/>
                <a:sym typeface="Arial" panose="020B0604020202020204" pitchFamily="34" charset="0"/>
              </a:endParaRPr>
            </a:p>
          </p:txBody>
        </p:sp>
        <p:sp>
          <p:nvSpPr>
            <p:cNvPr id="11" name="Oval 10">
              <a:extLst>
                <a:ext uri="{FF2B5EF4-FFF2-40B4-BE49-F238E27FC236}">
                  <a16:creationId xmlns:a16="http://schemas.microsoft.com/office/drawing/2014/main" id="{56F41694-74C0-4D69-951A-B8DB60D1D094}"/>
                </a:ext>
              </a:extLst>
            </p:cNvPr>
            <p:cNvSpPr/>
            <p:nvPr/>
          </p:nvSpPr>
          <p:spPr>
            <a:xfrm>
              <a:off x="9183756" y="2284308"/>
              <a:ext cx="1285461" cy="331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en-IN" sz="1050" dirty="0">
                <a:solidFill>
                  <a:prstClr val="white"/>
                </a:solidFill>
                <a:latin typeface="Trebuchet MS"/>
                <a:sym typeface="Arial" panose="020B0604020202020204" pitchFamily="34" charset="0"/>
              </a:endParaRPr>
            </a:p>
          </p:txBody>
        </p:sp>
        <p:sp>
          <p:nvSpPr>
            <p:cNvPr id="12" name="Oval 11">
              <a:extLst>
                <a:ext uri="{FF2B5EF4-FFF2-40B4-BE49-F238E27FC236}">
                  <a16:creationId xmlns:a16="http://schemas.microsoft.com/office/drawing/2014/main" id="{6EEAB090-E82A-4261-9DA1-415E0D6D153F}"/>
                </a:ext>
              </a:extLst>
            </p:cNvPr>
            <p:cNvSpPr/>
            <p:nvPr/>
          </p:nvSpPr>
          <p:spPr>
            <a:xfrm>
              <a:off x="9183755" y="5658679"/>
              <a:ext cx="1285461" cy="331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en-IN" sz="1050" dirty="0">
                <a:solidFill>
                  <a:prstClr val="white"/>
                </a:solidFill>
                <a:latin typeface="Trebuchet MS"/>
                <a:sym typeface="Arial" panose="020B0604020202020204" pitchFamily="34" charset="0"/>
              </a:endParaRPr>
            </a:p>
          </p:txBody>
        </p:sp>
      </p:grpSp>
    </p:spTree>
    <p:extLst>
      <p:ext uri="{BB962C8B-B14F-4D97-AF65-F5344CB8AC3E}">
        <p14:creationId xmlns:p14="http://schemas.microsoft.com/office/powerpoint/2010/main" val="4175403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CCAA3-2721-421D-A110-7168AB1F3F8F}"/>
              </a:ext>
            </a:extLst>
          </p:cNvPr>
          <p:cNvSpPr/>
          <p:nvPr/>
        </p:nvSpPr>
        <p:spPr>
          <a:xfrm>
            <a:off x="-83820" y="-68580"/>
            <a:ext cx="464820" cy="695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5146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5AF7-AB8A-4994-973E-028C09840F70}"/>
              </a:ext>
            </a:extLst>
          </p:cNvPr>
          <p:cNvSpPr>
            <a:spLocks noGrp="1"/>
          </p:cNvSpPr>
          <p:nvPr>
            <p:ph type="title"/>
          </p:nvPr>
        </p:nvSpPr>
        <p:spPr>
          <a:xfrm>
            <a:off x="324000" y="257731"/>
            <a:ext cx="8496150" cy="369332"/>
          </a:xfrm>
        </p:spPr>
        <p:txBody>
          <a:bodyPr/>
          <a:lstStyle/>
          <a:p>
            <a:r>
              <a:rPr lang="en-US" dirty="0"/>
              <a:t>Current setup – Raychem RPG</a:t>
            </a:r>
            <a:endParaRPr lang="en-IN" dirty="0"/>
          </a:p>
        </p:txBody>
      </p:sp>
      <p:sp>
        <p:nvSpPr>
          <p:cNvPr id="4" name="Speech Bubble: Rectangle with Corners Rounded 3">
            <a:extLst>
              <a:ext uri="{FF2B5EF4-FFF2-40B4-BE49-F238E27FC236}">
                <a16:creationId xmlns:a16="http://schemas.microsoft.com/office/drawing/2014/main" id="{5C3CA9B2-6BFF-41DC-99CB-20CC37A0DF60}"/>
              </a:ext>
            </a:extLst>
          </p:cNvPr>
          <p:cNvSpPr/>
          <p:nvPr/>
        </p:nvSpPr>
        <p:spPr>
          <a:xfrm>
            <a:off x="1039490" y="988692"/>
            <a:ext cx="1441789" cy="900120"/>
          </a:xfrm>
          <a:prstGeom prst="wedgeRoundRectCallout">
            <a:avLst/>
          </a:pr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5" name="Freeform: Shape 4">
            <a:extLst>
              <a:ext uri="{FF2B5EF4-FFF2-40B4-BE49-F238E27FC236}">
                <a16:creationId xmlns:a16="http://schemas.microsoft.com/office/drawing/2014/main" id="{A6A07D7D-B6CF-4F44-9A10-1A5AF79DC6E6}"/>
              </a:ext>
            </a:extLst>
          </p:cNvPr>
          <p:cNvSpPr/>
          <p:nvPr/>
        </p:nvSpPr>
        <p:spPr>
          <a:xfrm>
            <a:off x="537854" y="2078306"/>
            <a:ext cx="2445063" cy="688750"/>
          </a:xfrm>
          <a:custGeom>
            <a:avLst/>
            <a:gdLst>
              <a:gd name="connsiteX0" fmla="*/ 0 w 2445063"/>
              <a:gd name="connsiteY0" fmla="*/ 0 h 688750"/>
              <a:gd name="connsiteX1" fmla="*/ 2445063 w 2445063"/>
              <a:gd name="connsiteY1" fmla="*/ 0 h 688750"/>
              <a:gd name="connsiteX2" fmla="*/ 2445063 w 2445063"/>
              <a:gd name="connsiteY2" fmla="*/ 688750 h 688750"/>
              <a:gd name="connsiteX3" fmla="*/ 0 w 2445063"/>
              <a:gd name="connsiteY3" fmla="*/ 688750 h 688750"/>
              <a:gd name="connsiteX4" fmla="*/ 0 w 244506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63" h="688750">
                <a:moveTo>
                  <a:pt x="0" y="0"/>
                </a:moveTo>
                <a:lnTo>
                  <a:pt x="2445063" y="0"/>
                </a:lnTo>
                <a:lnTo>
                  <a:pt x="244506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t>DC DR hosted </a:t>
            </a:r>
          </a:p>
          <a:p>
            <a:pPr marL="0" lvl="0" indent="0" algn="ctr" defTabSz="533400">
              <a:lnSpc>
                <a:spcPct val="100000"/>
              </a:lnSpc>
              <a:spcBef>
                <a:spcPct val="0"/>
              </a:spcBef>
              <a:spcAft>
                <a:spcPts val="0"/>
              </a:spcAft>
              <a:buNone/>
            </a:pPr>
            <a:r>
              <a:rPr lang="en-IN" sz="1200" b="1" kern="1200" dirty="0"/>
              <a:t>with Azure &amp; IBM </a:t>
            </a:r>
          </a:p>
        </p:txBody>
      </p:sp>
      <p:sp>
        <p:nvSpPr>
          <p:cNvPr id="6" name="Speech Bubble: Rectangle with Corners Rounded 5">
            <a:extLst>
              <a:ext uri="{FF2B5EF4-FFF2-40B4-BE49-F238E27FC236}">
                <a16:creationId xmlns:a16="http://schemas.microsoft.com/office/drawing/2014/main" id="{8E347FAD-4F79-4EE9-BCD5-DF77549E9446}"/>
              </a:ext>
            </a:extLst>
          </p:cNvPr>
          <p:cNvSpPr/>
          <p:nvPr/>
        </p:nvSpPr>
        <p:spPr>
          <a:xfrm>
            <a:off x="3871919" y="988692"/>
            <a:ext cx="1441789" cy="900120"/>
          </a:xfrm>
          <a:prstGeom prst="wedgeRoundRectCallout">
            <a:avLst/>
          </a:prstGeom>
          <a:solidFill>
            <a:srgbClr val="DCE6F2">
              <a:alpha val="40000"/>
            </a:srgb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Freeform: Shape 6">
            <a:extLst>
              <a:ext uri="{FF2B5EF4-FFF2-40B4-BE49-F238E27FC236}">
                <a16:creationId xmlns:a16="http://schemas.microsoft.com/office/drawing/2014/main" id="{26D2C53D-62DF-4DC4-ABAC-CC81B66206B2}"/>
              </a:ext>
            </a:extLst>
          </p:cNvPr>
          <p:cNvSpPr/>
          <p:nvPr/>
        </p:nvSpPr>
        <p:spPr>
          <a:xfrm>
            <a:off x="3168642" y="2078306"/>
            <a:ext cx="2848343" cy="688750"/>
          </a:xfrm>
          <a:custGeom>
            <a:avLst/>
            <a:gdLst>
              <a:gd name="connsiteX0" fmla="*/ 0 w 2848343"/>
              <a:gd name="connsiteY0" fmla="*/ 0 h 688750"/>
              <a:gd name="connsiteX1" fmla="*/ 2848343 w 2848343"/>
              <a:gd name="connsiteY1" fmla="*/ 0 h 688750"/>
              <a:gd name="connsiteX2" fmla="*/ 2848343 w 2848343"/>
              <a:gd name="connsiteY2" fmla="*/ 688750 h 688750"/>
              <a:gd name="connsiteX3" fmla="*/ 0 w 2848343"/>
              <a:gd name="connsiteY3" fmla="*/ 688750 h 688750"/>
              <a:gd name="connsiteX4" fmla="*/ 0 w 284834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343" h="688750">
                <a:moveTo>
                  <a:pt x="0" y="0"/>
                </a:moveTo>
                <a:lnTo>
                  <a:pt x="2848343" y="0"/>
                </a:lnTo>
                <a:lnTo>
                  <a:pt x="284834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solidFill>
                  <a:prstClr val="black">
                    <a:hueOff val="0"/>
                    <a:satOff val="0"/>
                    <a:lumOff val="0"/>
                    <a:alphaOff val="0"/>
                  </a:prstClr>
                </a:solidFill>
                <a:latin typeface="Trebuchet MS"/>
                <a:ea typeface="+mn-ea"/>
                <a:cs typeface="+mn-cs"/>
              </a:rPr>
              <a:t>Oracle EBS, Oracle Sales Cloud, Oracle DB, 0365, Teams, Symantec, Palo Alto, Fortinet </a:t>
            </a:r>
          </a:p>
        </p:txBody>
      </p:sp>
      <p:sp>
        <p:nvSpPr>
          <p:cNvPr id="8" name="Speech Bubble: Rectangle with Corners Rounded 7">
            <a:extLst>
              <a:ext uri="{FF2B5EF4-FFF2-40B4-BE49-F238E27FC236}">
                <a16:creationId xmlns:a16="http://schemas.microsoft.com/office/drawing/2014/main" id="{36B1287B-5EBC-4EC0-B875-F9D6CB5C584E}"/>
              </a:ext>
            </a:extLst>
          </p:cNvPr>
          <p:cNvSpPr/>
          <p:nvPr/>
        </p:nvSpPr>
        <p:spPr>
          <a:xfrm>
            <a:off x="6704347" y="988692"/>
            <a:ext cx="1441789" cy="900120"/>
          </a:xfrm>
          <a:prstGeom prst="wedgeRoundRectCallout">
            <a:avLst/>
          </a:pr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Freeform: Shape 8">
            <a:extLst>
              <a:ext uri="{FF2B5EF4-FFF2-40B4-BE49-F238E27FC236}">
                <a16:creationId xmlns:a16="http://schemas.microsoft.com/office/drawing/2014/main" id="{B54891FD-7859-46C8-9C95-E84F923A587E}"/>
              </a:ext>
            </a:extLst>
          </p:cNvPr>
          <p:cNvSpPr/>
          <p:nvPr/>
        </p:nvSpPr>
        <p:spPr>
          <a:xfrm>
            <a:off x="6202710" y="2078306"/>
            <a:ext cx="2445063" cy="688750"/>
          </a:xfrm>
          <a:custGeom>
            <a:avLst/>
            <a:gdLst>
              <a:gd name="connsiteX0" fmla="*/ 0 w 2445063"/>
              <a:gd name="connsiteY0" fmla="*/ 0 h 688750"/>
              <a:gd name="connsiteX1" fmla="*/ 2445063 w 2445063"/>
              <a:gd name="connsiteY1" fmla="*/ 0 h 688750"/>
              <a:gd name="connsiteX2" fmla="*/ 2445063 w 2445063"/>
              <a:gd name="connsiteY2" fmla="*/ 688750 h 688750"/>
              <a:gd name="connsiteX3" fmla="*/ 0 w 2445063"/>
              <a:gd name="connsiteY3" fmla="*/ 688750 h 688750"/>
              <a:gd name="connsiteX4" fmla="*/ 0 w 244506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63" h="688750">
                <a:moveTo>
                  <a:pt x="0" y="0"/>
                </a:moveTo>
                <a:lnTo>
                  <a:pt x="2445063" y="0"/>
                </a:lnTo>
                <a:lnTo>
                  <a:pt x="244506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US" sz="1200" b="1" kern="1200" dirty="0">
                <a:solidFill>
                  <a:prstClr val="black">
                    <a:hueOff val="0"/>
                    <a:satOff val="0"/>
                    <a:lumOff val="0"/>
                    <a:alphaOff val="0"/>
                  </a:prstClr>
                </a:solidFill>
                <a:latin typeface="Trebuchet MS"/>
                <a:ea typeface="+mn-ea"/>
                <a:cs typeface="+mn-cs"/>
              </a:rPr>
              <a:t>Partnered with </a:t>
            </a:r>
            <a:r>
              <a:rPr lang="en-US" sz="1200" b="1" kern="1200" dirty="0" err="1">
                <a:solidFill>
                  <a:prstClr val="black">
                    <a:hueOff val="0"/>
                    <a:satOff val="0"/>
                    <a:lumOff val="0"/>
                    <a:alphaOff val="0"/>
                  </a:prstClr>
                </a:solidFill>
                <a:latin typeface="Trebuchet MS"/>
                <a:ea typeface="+mn-ea"/>
                <a:cs typeface="+mn-cs"/>
              </a:rPr>
              <a:t>Birlasoft</a:t>
            </a:r>
            <a:r>
              <a:rPr lang="en-US" sz="1200" b="1" kern="1200" dirty="0">
                <a:solidFill>
                  <a:prstClr val="black">
                    <a:hueOff val="0"/>
                    <a:satOff val="0"/>
                    <a:lumOff val="0"/>
                    <a:alphaOff val="0"/>
                  </a:prstClr>
                </a:solidFill>
                <a:latin typeface="Trebuchet MS"/>
                <a:ea typeface="+mn-ea"/>
                <a:cs typeface="+mn-cs"/>
              </a:rPr>
              <a:t> for Application Managed Services  </a:t>
            </a:r>
            <a:endParaRPr lang="en-IN" sz="1200" b="1" kern="1200" dirty="0">
              <a:solidFill>
                <a:prstClr val="black">
                  <a:hueOff val="0"/>
                  <a:satOff val="0"/>
                  <a:lumOff val="0"/>
                  <a:alphaOff val="0"/>
                </a:prstClr>
              </a:solidFill>
              <a:latin typeface="Trebuchet MS"/>
              <a:ea typeface="+mn-ea"/>
              <a:cs typeface="+mn-cs"/>
            </a:endParaRPr>
          </a:p>
        </p:txBody>
      </p:sp>
      <p:sp>
        <p:nvSpPr>
          <p:cNvPr id="10" name="Speech Bubble: Rectangle with Corners Rounded 9">
            <a:extLst>
              <a:ext uri="{FF2B5EF4-FFF2-40B4-BE49-F238E27FC236}">
                <a16:creationId xmlns:a16="http://schemas.microsoft.com/office/drawing/2014/main" id="{536507F4-D5EB-4229-A67B-B4A7831C105F}"/>
              </a:ext>
            </a:extLst>
          </p:cNvPr>
          <p:cNvSpPr/>
          <p:nvPr/>
        </p:nvSpPr>
        <p:spPr>
          <a:xfrm>
            <a:off x="3871919" y="2952703"/>
            <a:ext cx="1441789" cy="900120"/>
          </a:xfrm>
          <a:prstGeom prst="wedgeRoundRectCallout">
            <a:avLst/>
          </a:prstGeom>
          <a:solidFill>
            <a:srgbClr val="DCE6F2">
              <a:alpha val="40000"/>
            </a:srgb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1" name="Freeform: Shape 10">
            <a:extLst>
              <a:ext uri="{FF2B5EF4-FFF2-40B4-BE49-F238E27FC236}">
                <a16:creationId xmlns:a16="http://schemas.microsoft.com/office/drawing/2014/main" id="{D7C13862-D643-474E-B59C-5057153F3DD4}"/>
              </a:ext>
            </a:extLst>
          </p:cNvPr>
          <p:cNvSpPr/>
          <p:nvPr/>
        </p:nvSpPr>
        <p:spPr>
          <a:xfrm>
            <a:off x="3370282" y="4042318"/>
            <a:ext cx="2445063" cy="688750"/>
          </a:xfrm>
          <a:custGeom>
            <a:avLst/>
            <a:gdLst>
              <a:gd name="connsiteX0" fmla="*/ 0 w 2445063"/>
              <a:gd name="connsiteY0" fmla="*/ 0 h 688750"/>
              <a:gd name="connsiteX1" fmla="*/ 2445063 w 2445063"/>
              <a:gd name="connsiteY1" fmla="*/ 0 h 688750"/>
              <a:gd name="connsiteX2" fmla="*/ 2445063 w 2445063"/>
              <a:gd name="connsiteY2" fmla="*/ 688750 h 688750"/>
              <a:gd name="connsiteX3" fmla="*/ 0 w 2445063"/>
              <a:gd name="connsiteY3" fmla="*/ 688750 h 688750"/>
              <a:gd name="connsiteX4" fmla="*/ 0 w 244506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63" h="688750">
                <a:moveTo>
                  <a:pt x="0" y="0"/>
                </a:moveTo>
                <a:lnTo>
                  <a:pt x="2445063" y="0"/>
                </a:lnTo>
                <a:lnTo>
                  <a:pt x="244506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solidFill>
                  <a:prstClr val="black">
                    <a:hueOff val="0"/>
                    <a:satOff val="0"/>
                    <a:lumOff val="0"/>
                    <a:alphaOff val="0"/>
                  </a:prstClr>
                </a:solidFill>
                <a:latin typeface="Trebuchet MS"/>
                <a:ea typeface="+mn-ea"/>
                <a:cs typeface="+mn-cs"/>
              </a:rPr>
              <a:t>Using TCL(primary) and Airtel MPLS service to connect with multiple locations</a:t>
            </a:r>
          </a:p>
        </p:txBody>
      </p:sp>
      <p:pic>
        <p:nvPicPr>
          <p:cNvPr id="14" name="Picture 13">
            <a:extLst>
              <a:ext uri="{FF2B5EF4-FFF2-40B4-BE49-F238E27FC236}">
                <a16:creationId xmlns:a16="http://schemas.microsoft.com/office/drawing/2014/main" id="{A1E4263E-43B5-4FEB-B442-EB2AACF83D5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3600" y="1124885"/>
            <a:ext cx="540000" cy="540000"/>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F72F35D1-517D-4E46-86A9-FFC53F1AAA9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60400" y="1121709"/>
            <a:ext cx="540000" cy="540000"/>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F00E8147-1E6B-437E-802D-7530EE7F7F3A}"/>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2000" y="1121709"/>
            <a:ext cx="540000" cy="540000"/>
          </a:xfrm>
          <a:prstGeom prst="rect">
            <a:avLst/>
          </a:prstGeom>
        </p:spPr>
      </p:pic>
      <p:pic>
        <p:nvPicPr>
          <p:cNvPr id="22" name="Picture 21" descr="Icon&#10;&#10;Description automatically generated">
            <a:extLst>
              <a:ext uri="{FF2B5EF4-FFF2-40B4-BE49-F238E27FC236}">
                <a16:creationId xmlns:a16="http://schemas.microsoft.com/office/drawing/2014/main" id="{B7292555-C3BE-4FA8-8D05-13F4A7453B6E}"/>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2000" y="3116766"/>
            <a:ext cx="540000" cy="540000"/>
          </a:xfrm>
          <a:prstGeom prst="rect">
            <a:avLst/>
          </a:prstGeom>
        </p:spPr>
      </p:pic>
    </p:spTree>
    <p:extLst>
      <p:ext uri="{BB962C8B-B14F-4D97-AF65-F5344CB8AC3E}">
        <p14:creationId xmlns:p14="http://schemas.microsoft.com/office/powerpoint/2010/main" val="103768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5AF7-AB8A-4994-973E-028C09840F70}"/>
              </a:ext>
            </a:extLst>
          </p:cNvPr>
          <p:cNvSpPr>
            <a:spLocks noGrp="1"/>
          </p:cNvSpPr>
          <p:nvPr>
            <p:ph type="title"/>
          </p:nvPr>
        </p:nvSpPr>
        <p:spPr>
          <a:xfrm>
            <a:off x="324000" y="257731"/>
            <a:ext cx="8496150" cy="369332"/>
          </a:xfrm>
        </p:spPr>
        <p:txBody>
          <a:bodyPr/>
          <a:lstStyle/>
          <a:p>
            <a:r>
              <a:rPr lang="en-US" dirty="0"/>
              <a:t>Current setup – RPG Lifesciences</a:t>
            </a:r>
            <a:endParaRPr lang="en-IN" dirty="0"/>
          </a:p>
        </p:txBody>
      </p:sp>
      <p:sp>
        <p:nvSpPr>
          <p:cNvPr id="4" name="Speech Bubble: Rectangle with Corners Rounded 3">
            <a:extLst>
              <a:ext uri="{FF2B5EF4-FFF2-40B4-BE49-F238E27FC236}">
                <a16:creationId xmlns:a16="http://schemas.microsoft.com/office/drawing/2014/main" id="{8CA4830B-1091-4DC3-8F29-7115D40CBAFD}"/>
              </a:ext>
            </a:extLst>
          </p:cNvPr>
          <p:cNvSpPr/>
          <p:nvPr/>
        </p:nvSpPr>
        <p:spPr>
          <a:xfrm>
            <a:off x="1039490" y="988692"/>
            <a:ext cx="1441789" cy="900120"/>
          </a:xfrm>
          <a:prstGeom prst="wedgeRoundRectCallout">
            <a:avLst/>
          </a:pr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5" name="Freeform: Shape 4">
            <a:extLst>
              <a:ext uri="{FF2B5EF4-FFF2-40B4-BE49-F238E27FC236}">
                <a16:creationId xmlns:a16="http://schemas.microsoft.com/office/drawing/2014/main" id="{EA5FD817-53F4-40E8-82C7-A4F1F045C139}"/>
              </a:ext>
            </a:extLst>
          </p:cNvPr>
          <p:cNvSpPr/>
          <p:nvPr/>
        </p:nvSpPr>
        <p:spPr>
          <a:xfrm>
            <a:off x="537854" y="2078306"/>
            <a:ext cx="2445063" cy="688750"/>
          </a:xfrm>
          <a:custGeom>
            <a:avLst/>
            <a:gdLst>
              <a:gd name="connsiteX0" fmla="*/ 0 w 2445063"/>
              <a:gd name="connsiteY0" fmla="*/ 0 h 688750"/>
              <a:gd name="connsiteX1" fmla="*/ 2445063 w 2445063"/>
              <a:gd name="connsiteY1" fmla="*/ 0 h 688750"/>
              <a:gd name="connsiteX2" fmla="*/ 2445063 w 2445063"/>
              <a:gd name="connsiteY2" fmla="*/ 688750 h 688750"/>
              <a:gd name="connsiteX3" fmla="*/ 0 w 2445063"/>
              <a:gd name="connsiteY3" fmla="*/ 688750 h 688750"/>
              <a:gd name="connsiteX4" fmla="*/ 0 w 244506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63" h="688750">
                <a:moveTo>
                  <a:pt x="0" y="0"/>
                </a:moveTo>
                <a:lnTo>
                  <a:pt x="2445063" y="0"/>
                </a:lnTo>
                <a:lnTo>
                  <a:pt x="244506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t>DC DR hosted </a:t>
            </a:r>
          </a:p>
          <a:p>
            <a:pPr marL="0" lvl="0" indent="0" algn="ctr" defTabSz="533400">
              <a:lnSpc>
                <a:spcPct val="100000"/>
              </a:lnSpc>
              <a:spcBef>
                <a:spcPct val="0"/>
              </a:spcBef>
              <a:spcAft>
                <a:spcPts val="0"/>
              </a:spcAft>
              <a:buNone/>
            </a:pPr>
            <a:r>
              <a:rPr lang="en-IN" sz="1200" b="1" kern="1200" dirty="0"/>
              <a:t>with ST Telemedia (for SAP) </a:t>
            </a:r>
          </a:p>
        </p:txBody>
      </p:sp>
      <p:sp>
        <p:nvSpPr>
          <p:cNvPr id="6" name="Speech Bubble: Rectangle with Corners Rounded 5">
            <a:extLst>
              <a:ext uri="{FF2B5EF4-FFF2-40B4-BE49-F238E27FC236}">
                <a16:creationId xmlns:a16="http://schemas.microsoft.com/office/drawing/2014/main" id="{97EC124B-19E7-4074-BD7A-664196877B34}"/>
              </a:ext>
            </a:extLst>
          </p:cNvPr>
          <p:cNvSpPr/>
          <p:nvPr/>
        </p:nvSpPr>
        <p:spPr>
          <a:xfrm>
            <a:off x="3871919" y="988692"/>
            <a:ext cx="1441789" cy="900120"/>
          </a:xfrm>
          <a:prstGeom prst="wedgeRoundRectCallout">
            <a:avLst/>
          </a:prstGeom>
          <a:solidFill>
            <a:srgbClr val="DCE6F2">
              <a:alpha val="40000"/>
            </a:srgb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Freeform: Shape 6">
            <a:extLst>
              <a:ext uri="{FF2B5EF4-FFF2-40B4-BE49-F238E27FC236}">
                <a16:creationId xmlns:a16="http://schemas.microsoft.com/office/drawing/2014/main" id="{9035226F-99E7-4303-82CB-89F4C8745814}"/>
              </a:ext>
            </a:extLst>
          </p:cNvPr>
          <p:cNvSpPr/>
          <p:nvPr/>
        </p:nvSpPr>
        <p:spPr>
          <a:xfrm>
            <a:off x="3168642" y="2078306"/>
            <a:ext cx="2848343" cy="688750"/>
          </a:xfrm>
          <a:custGeom>
            <a:avLst/>
            <a:gdLst>
              <a:gd name="connsiteX0" fmla="*/ 0 w 2848343"/>
              <a:gd name="connsiteY0" fmla="*/ 0 h 688750"/>
              <a:gd name="connsiteX1" fmla="*/ 2848343 w 2848343"/>
              <a:gd name="connsiteY1" fmla="*/ 0 h 688750"/>
              <a:gd name="connsiteX2" fmla="*/ 2848343 w 2848343"/>
              <a:gd name="connsiteY2" fmla="*/ 688750 h 688750"/>
              <a:gd name="connsiteX3" fmla="*/ 0 w 2848343"/>
              <a:gd name="connsiteY3" fmla="*/ 688750 h 688750"/>
              <a:gd name="connsiteX4" fmla="*/ 0 w 284834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343" h="688750">
                <a:moveTo>
                  <a:pt x="0" y="0"/>
                </a:moveTo>
                <a:lnTo>
                  <a:pt x="2848343" y="0"/>
                </a:lnTo>
                <a:lnTo>
                  <a:pt x="284834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solidFill>
                  <a:prstClr val="black">
                    <a:hueOff val="0"/>
                    <a:satOff val="0"/>
                    <a:lumOff val="0"/>
                    <a:alphaOff val="0"/>
                  </a:prstClr>
                </a:solidFill>
                <a:latin typeface="Trebuchet MS"/>
                <a:ea typeface="+mn-ea"/>
                <a:cs typeface="+mn-cs"/>
              </a:rPr>
              <a:t>SAP ERP, Instruments/Pharma Applications, 0365, Teams, LTS Security, McAfee  </a:t>
            </a:r>
          </a:p>
        </p:txBody>
      </p:sp>
      <p:sp>
        <p:nvSpPr>
          <p:cNvPr id="8" name="Speech Bubble: Rectangle with Corners Rounded 7">
            <a:extLst>
              <a:ext uri="{FF2B5EF4-FFF2-40B4-BE49-F238E27FC236}">
                <a16:creationId xmlns:a16="http://schemas.microsoft.com/office/drawing/2014/main" id="{76B55792-08B1-40EB-BDC6-AA4A89CA1A53}"/>
              </a:ext>
            </a:extLst>
          </p:cNvPr>
          <p:cNvSpPr/>
          <p:nvPr/>
        </p:nvSpPr>
        <p:spPr>
          <a:xfrm>
            <a:off x="6704347" y="988692"/>
            <a:ext cx="1441789" cy="900120"/>
          </a:xfrm>
          <a:prstGeom prst="wedgeRoundRectCallout">
            <a:avLst/>
          </a:pr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Freeform: Shape 8">
            <a:extLst>
              <a:ext uri="{FF2B5EF4-FFF2-40B4-BE49-F238E27FC236}">
                <a16:creationId xmlns:a16="http://schemas.microsoft.com/office/drawing/2014/main" id="{A19FC373-1ACB-4290-A574-5F76BD034363}"/>
              </a:ext>
            </a:extLst>
          </p:cNvPr>
          <p:cNvSpPr/>
          <p:nvPr/>
        </p:nvSpPr>
        <p:spPr>
          <a:xfrm>
            <a:off x="6202710" y="2078306"/>
            <a:ext cx="2445063" cy="688750"/>
          </a:xfrm>
          <a:custGeom>
            <a:avLst/>
            <a:gdLst>
              <a:gd name="connsiteX0" fmla="*/ 0 w 2445063"/>
              <a:gd name="connsiteY0" fmla="*/ 0 h 688750"/>
              <a:gd name="connsiteX1" fmla="*/ 2445063 w 2445063"/>
              <a:gd name="connsiteY1" fmla="*/ 0 h 688750"/>
              <a:gd name="connsiteX2" fmla="*/ 2445063 w 2445063"/>
              <a:gd name="connsiteY2" fmla="*/ 688750 h 688750"/>
              <a:gd name="connsiteX3" fmla="*/ 0 w 2445063"/>
              <a:gd name="connsiteY3" fmla="*/ 688750 h 688750"/>
              <a:gd name="connsiteX4" fmla="*/ 0 w 244506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63" h="688750">
                <a:moveTo>
                  <a:pt x="0" y="0"/>
                </a:moveTo>
                <a:lnTo>
                  <a:pt x="2445063" y="0"/>
                </a:lnTo>
                <a:lnTo>
                  <a:pt x="244506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US" sz="1200" b="1" kern="1200" dirty="0">
                <a:solidFill>
                  <a:prstClr val="black">
                    <a:hueOff val="0"/>
                    <a:satOff val="0"/>
                    <a:lumOff val="0"/>
                    <a:alphaOff val="0"/>
                  </a:prstClr>
                </a:solidFill>
                <a:latin typeface="Trebuchet MS"/>
                <a:ea typeface="+mn-ea"/>
                <a:cs typeface="+mn-cs"/>
              </a:rPr>
              <a:t>Partnered with NTT for SAP Managed Services  </a:t>
            </a:r>
            <a:endParaRPr lang="en-IN" sz="1200" b="1" kern="1200" dirty="0">
              <a:solidFill>
                <a:prstClr val="black">
                  <a:hueOff val="0"/>
                  <a:satOff val="0"/>
                  <a:lumOff val="0"/>
                  <a:alphaOff val="0"/>
                </a:prstClr>
              </a:solidFill>
              <a:latin typeface="Trebuchet MS"/>
              <a:ea typeface="+mn-ea"/>
              <a:cs typeface="+mn-cs"/>
            </a:endParaRPr>
          </a:p>
        </p:txBody>
      </p:sp>
      <p:sp>
        <p:nvSpPr>
          <p:cNvPr id="10" name="Speech Bubble: Rectangle with Corners Rounded 9">
            <a:extLst>
              <a:ext uri="{FF2B5EF4-FFF2-40B4-BE49-F238E27FC236}">
                <a16:creationId xmlns:a16="http://schemas.microsoft.com/office/drawing/2014/main" id="{C20D66F5-3568-426A-A66F-58756891558B}"/>
              </a:ext>
            </a:extLst>
          </p:cNvPr>
          <p:cNvSpPr/>
          <p:nvPr/>
        </p:nvSpPr>
        <p:spPr>
          <a:xfrm>
            <a:off x="3871919" y="2952703"/>
            <a:ext cx="1441789" cy="900120"/>
          </a:xfrm>
          <a:prstGeom prst="wedgeRoundRectCallout">
            <a:avLst/>
          </a:prstGeom>
          <a:solidFill>
            <a:srgbClr val="DCE6F2">
              <a:alpha val="40000"/>
            </a:srgb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1" name="Freeform: Shape 10">
            <a:extLst>
              <a:ext uri="{FF2B5EF4-FFF2-40B4-BE49-F238E27FC236}">
                <a16:creationId xmlns:a16="http://schemas.microsoft.com/office/drawing/2014/main" id="{C513B7CB-6702-47CF-82DE-3ED598A920A8}"/>
              </a:ext>
            </a:extLst>
          </p:cNvPr>
          <p:cNvSpPr/>
          <p:nvPr/>
        </p:nvSpPr>
        <p:spPr>
          <a:xfrm>
            <a:off x="3205697" y="4042318"/>
            <a:ext cx="2774233" cy="688750"/>
          </a:xfrm>
          <a:custGeom>
            <a:avLst/>
            <a:gdLst>
              <a:gd name="connsiteX0" fmla="*/ 0 w 2774233"/>
              <a:gd name="connsiteY0" fmla="*/ 0 h 688750"/>
              <a:gd name="connsiteX1" fmla="*/ 2774233 w 2774233"/>
              <a:gd name="connsiteY1" fmla="*/ 0 h 688750"/>
              <a:gd name="connsiteX2" fmla="*/ 2774233 w 2774233"/>
              <a:gd name="connsiteY2" fmla="*/ 688750 h 688750"/>
              <a:gd name="connsiteX3" fmla="*/ 0 w 2774233"/>
              <a:gd name="connsiteY3" fmla="*/ 688750 h 688750"/>
              <a:gd name="connsiteX4" fmla="*/ 0 w 2774233"/>
              <a:gd name="connsiteY4" fmla="*/ 0 h 6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233" h="688750">
                <a:moveTo>
                  <a:pt x="0" y="0"/>
                </a:moveTo>
                <a:lnTo>
                  <a:pt x="2774233" y="0"/>
                </a:lnTo>
                <a:lnTo>
                  <a:pt x="2774233" y="688750"/>
                </a:lnTo>
                <a:lnTo>
                  <a:pt x="0" y="688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solidFill>
                  <a:prstClr val="black">
                    <a:hueOff val="0"/>
                    <a:satOff val="0"/>
                    <a:lumOff val="0"/>
                    <a:alphaOff val="0"/>
                  </a:prstClr>
                </a:solidFill>
                <a:latin typeface="Trebuchet MS"/>
                <a:ea typeface="+mn-ea"/>
                <a:cs typeface="+mn-cs"/>
              </a:rPr>
              <a:t>Using TCL (primary &amp; secondary) and </a:t>
            </a:r>
            <a:r>
              <a:rPr lang="en-IN" sz="1200" b="1" kern="1200" dirty="0" err="1">
                <a:solidFill>
                  <a:prstClr val="black">
                    <a:hueOff val="0"/>
                    <a:satOff val="0"/>
                    <a:lumOff val="0"/>
                    <a:alphaOff val="0"/>
                  </a:prstClr>
                </a:solidFill>
                <a:latin typeface="Trebuchet MS"/>
                <a:ea typeface="+mn-ea"/>
                <a:cs typeface="+mn-cs"/>
              </a:rPr>
              <a:t>Tikona</a:t>
            </a:r>
            <a:r>
              <a:rPr lang="en-IN" sz="1200" b="1" kern="1200" dirty="0">
                <a:solidFill>
                  <a:prstClr val="black">
                    <a:hueOff val="0"/>
                    <a:satOff val="0"/>
                    <a:lumOff val="0"/>
                    <a:alphaOff val="0"/>
                  </a:prstClr>
                </a:solidFill>
                <a:latin typeface="Trebuchet MS"/>
                <a:ea typeface="+mn-ea"/>
                <a:cs typeface="+mn-cs"/>
              </a:rPr>
              <a:t> (additional bandwidth) as MPLS &amp; ILL service</a:t>
            </a:r>
          </a:p>
        </p:txBody>
      </p:sp>
      <p:pic>
        <p:nvPicPr>
          <p:cNvPr id="14" name="Picture 13">
            <a:extLst>
              <a:ext uri="{FF2B5EF4-FFF2-40B4-BE49-F238E27FC236}">
                <a16:creationId xmlns:a16="http://schemas.microsoft.com/office/drawing/2014/main" id="{A1E4263E-43B5-4FEB-B442-EB2AACF83D5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3600" y="1124885"/>
            <a:ext cx="540000" cy="540000"/>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F72F35D1-517D-4E46-86A9-FFC53F1AAA9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60400" y="1121709"/>
            <a:ext cx="540000" cy="540000"/>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F00E8147-1E6B-437E-802D-7530EE7F7F3A}"/>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2000" y="1121709"/>
            <a:ext cx="540000" cy="540000"/>
          </a:xfrm>
          <a:prstGeom prst="rect">
            <a:avLst/>
          </a:prstGeom>
        </p:spPr>
      </p:pic>
      <p:pic>
        <p:nvPicPr>
          <p:cNvPr id="22" name="Picture 21" descr="Icon&#10;&#10;Description automatically generated">
            <a:extLst>
              <a:ext uri="{FF2B5EF4-FFF2-40B4-BE49-F238E27FC236}">
                <a16:creationId xmlns:a16="http://schemas.microsoft.com/office/drawing/2014/main" id="{B7292555-C3BE-4FA8-8D05-13F4A7453B6E}"/>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2000" y="3116766"/>
            <a:ext cx="540000" cy="540000"/>
          </a:xfrm>
          <a:prstGeom prst="rect">
            <a:avLst/>
          </a:prstGeom>
        </p:spPr>
      </p:pic>
    </p:spTree>
    <p:extLst>
      <p:ext uri="{BB962C8B-B14F-4D97-AF65-F5344CB8AC3E}">
        <p14:creationId xmlns:p14="http://schemas.microsoft.com/office/powerpoint/2010/main" val="292659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C4ECAB57-AE22-480F-AB5F-994DC0D09438}"/>
              </a:ext>
            </a:extLst>
          </p:cNvPr>
          <p:cNvSpPr/>
          <p:nvPr/>
        </p:nvSpPr>
        <p:spPr>
          <a:xfrm flipH="1">
            <a:off x="6850966" y="983079"/>
            <a:ext cx="1969181" cy="3749260"/>
          </a:xfrm>
          <a:prstGeom prst="homePlate">
            <a:avLst>
              <a:gd name="adj" fmla="val 15552"/>
            </a:avLst>
          </a:prstGeom>
          <a:solidFill>
            <a:schemeClr val="accent5">
              <a:lumMod val="20000"/>
              <a:lumOff val="8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sp>
        <p:nvSpPr>
          <p:cNvPr id="2" name="Title 1">
            <a:extLst>
              <a:ext uri="{FF2B5EF4-FFF2-40B4-BE49-F238E27FC236}">
                <a16:creationId xmlns:a16="http://schemas.microsoft.com/office/drawing/2014/main" id="{69693680-9478-44C5-A66B-C290BB0A0E87}"/>
              </a:ext>
            </a:extLst>
          </p:cNvPr>
          <p:cNvSpPr>
            <a:spLocks noGrp="1"/>
          </p:cNvSpPr>
          <p:nvPr>
            <p:ph type="title"/>
          </p:nvPr>
        </p:nvSpPr>
        <p:spPr>
          <a:xfrm>
            <a:off x="324000" y="257731"/>
            <a:ext cx="8496150" cy="369332"/>
          </a:xfrm>
        </p:spPr>
        <p:txBody>
          <a:bodyPr/>
          <a:lstStyle/>
          <a:p>
            <a:r>
              <a:rPr lang="en-IN" dirty="0"/>
              <a:t>Strategic Objective</a:t>
            </a:r>
          </a:p>
        </p:txBody>
      </p:sp>
      <p:grpSp>
        <p:nvGrpSpPr>
          <p:cNvPr id="5" name="Group 4">
            <a:extLst>
              <a:ext uri="{FF2B5EF4-FFF2-40B4-BE49-F238E27FC236}">
                <a16:creationId xmlns:a16="http://schemas.microsoft.com/office/drawing/2014/main" id="{EC183E1E-5F3A-452B-9D2A-FF0A04F30522}"/>
              </a:ext>
            </a:extLst>
          </p:cNvPr>
          <p:cNvGrpSpPr/>
          <p:nvPr/>
        </p:nvGrpSpPr>
        <p:grpSpPr>
          <a:xfrm>
            <a:off x="316844" y="982663"/>
            <a:ext cx="6450013" cy="3762375"/>
            <a:chOff x="316844" y="982663"/>
            <a:chExt cx="6450013" cy="3762375"/>
          </a:xfrm>
        </p:grpSpPr>
        <p:sp>
          <p:nvSpPr>
            <p:cNvPr id="7" name="Rectangle 6">
              <a:extLst>
                <a:ext uri="{FF2B5EF4-FFF2-40B4-BE49-F238E27FC236}">
                  <a16:creationId xmlns:a16="http://schemas.microsoft.com/office/drawing/2014/main" id="{BF8D0834-FFE3-469B-8473-11B502EE8D65}"/>
                </a:ext>
              </a:extLst>
            </p:cNvPr>
            <p:cNvSpPr/>
            <p:nvPr/>
          </p:nvSpPr>
          <p:spPr>
            <a:xfrm>
              <a:off x="316844" y="982663"/>
              <a:ext cx="6450013" cy="3762375"/>
            </a:xfrm>
            <a:prstGeom prst="rect">
              <a:avLst/>
            </a:prstGeom>
            <a:ln w="9525" cap="flat" cmpd="sng" algn="ctr">
              <a:noFill/>
              <a:prstDash val="solid"/>
              <a:round/>
              <a:headEnd type="none" w="med" len="med"/>
              <a:tailEnd type="none" w="med" len="med"/>
            </a:ln>
          </p:spPr>
          <p:txBody>
            <a:bodyPr/>
            <a:lstStyle/>
            <a:p>
              <a:endParaRPr lang="en-IN"/>
            </a:p>
          </p:txBody>
        </p:sp>
        <p:sp>
          <p:nvSpPr>
            <p:cNvPr id="8" name="Freeform: Shape 7">
              <a:extLst>
                <a:ext uri="{FF2B5EF4-FFF2-40B4-BE49-F238E27FC236}">
                  <a16:creationId xmlns:a16="http://schemas.microsoft.com/office/drawing/2014/main" id="{80E92AE9-6E58-4895-BE4A-F81D991EB6D7}"/>
                </a:ext>
              </a:extLst>
            </p:cNvPr>
            <p:cNvSpPr/>
            <p:nvPr/>
          </p:nvSpPr>
          <p:spPr>
            <a:xfrm rot="21600000" flipH="1">
              <a:off x="485023" y="983495"/>
              <a:ext cx="6281833" cy="330234"/>
            </a:xfrm>
            <a:custGeom>
              <a:avLst/>
              <a:gdLst>
                <a:gd name="connsiteX0" fmla="*/ 0 w 6281833"/>
                <a:gd name="connsiteY0" fmla="*/ 0 h 330232"/>
                <a:gd name="connsiteX1" fmla="*/ 6116717 w 6281833"/>
                <a:gd name="connsiteY1" fmla="*/ 0 h 330232"/>
                <a:gd name="connsiteX2" fmla="*/ 6281833 w 6281833"/>
                <a:gd name="connsiteY2" fmla="*/ 165116 h 330232"/>
                <a:gd name="connsiteX3" fmla="*/ 6116717 w 6281833"/>
                <a:gd name="connsiteY3" fmla="*/ 330232 h 330232"/>
                <a:gd name="connsiteX4" fmla="*/ 0 w 6281833"/>
                <a:gd name="connsiteY4" fmla="*/ 330232 h 330232"/>
                <a:gd name="connsiteX5" fmla="*/ 0 w 6281833"/>
                <a:gd name="connsiteY5" fmla="*/ 0 h 3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1833" h="330232">
                  <a:moveTo>
                    <a:pt x="6281833" y="330231"/>
                  </a:moveTo>
                  <a:lnTo>
                    <a:pt x="165116" y="330231"/>
                  </a:lnTo>
                  <a:lnTo>
                    <a:pt x="0" y="165116"/>
                  </a:lnTo>
                  <a:lnTo>
                    <a:pt x="165116" y="1"/>
                  </a:lnTo>
                  <a:lnTo>
                    <a:pt x="6281833" y="1"/>
                  </a:lnTo>
                  <a:lnTo>
                    <a:pt x="6281833" y="330231"/>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5623" tIns="45721" rIns="167902" bIns="45721" numCol="1" spcCol="1270" anchor="ctr" anchorCtr="0">
              <a:noAutofit/>
            </a:bodyPr>
            <a:lstStyle/>
            <a:p>
              <a:pPr marL="252000" lvl="0" indent="0" algn="l" defTabSz="533400">
                <a:lnSpc>
                  <a:spcPct val="90000"/>
                </a:lnSpc>
                <a:spcBef>
                  <a:spcPct val="0"/>
                </a:spcBef>
                <a:spcAft>
                  <a:spcPct val="35000"/>
                </a:spcAft>
                <a:buNone/>
              </a:pPr>
              <a:r>
                <a:rPr lang="en-IN" sz="1200" kern="1200" dirty="0"/>
                <a:t>DC Migration &amp; Infrastructure Optimization </a:t>
              </a:r>
            </a:p>
          </p:txBody>
        </p:sp>
        <p:sp>
          <p:nvSpPr>
            <p:cNvPr id="9" name="Oval 8" descr="Illuminated server room panel">
              <a:extLst>
                <a:ext uri="{FF2B5EF4-FFF2-40B4-BE49-F238E27FC236}">
                  <a16:creationId xmlns:a16="http://schemas.microsoft.com/office/drawing/2014/main" id="{EF15BF41-3E52-446E-8D82-229A43EC4D6C}"/>
                </a:ext>
              </a:extLst>
            </p:cNvPr>
            <p:cNvSpPr/>
            <p:nvPr/>
          </p:nvSpPr>
          <p:spPr>
            <a:xfrm>
              <a:off x="400952" y="983496"/>
              <a:ext cx="330232" cy="330232"/>
            </a:xfrm>
            <a:prstGeom prst="ellipse">
              <a:avLst/>
            </a:prstGeom>
            <a:blipFill>
              <a:blip r:embed="rId2"/>
              <a:srcRect/>
              <a:stretch>
                <a:fillRect l="-25000" r="-25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10" name="Freeform: Shape 9">
              <a:extLst>
                <a:ext uri="{FF2B5EF4-FFF2-40B4-BE49-F238E27FC236}">
                  <a16:creationId xmlns:a16="http://schemas.microsoft.com/office/drawing/2014/main" id="{369FFE2B-1BE5-4082-BE8E-F1849984B12B}"/>
                </a:ext>
              </a:extLst>
            </p:cNvPr>
            <p:cNvSpPr/>
            <p:nvPr/>
          </p:nvSpPr>
          <p:spPr>
            <a:xfrm rot="21600000" flipH="1">
              <a:off x="485003" y="1426683"/>
              <a:ext cx="6281833" cy="330234"/>
            </a:xfrm>
            <a:custGeom>
              <a:avLst/>
              <a:gdLst>
                <a:gd name="connsiteX0" fmla="*/ 0 w 6281833"/>
                <a:gd name="connsiteY0" fmla="*/ 0 h 330232"/>
                <a:gd name="connsiteX1" fmla="*/ 6116717 w 6281833"/>
                <a:gd name="connsiteY1" fmla="*/ 0 h 330232"/>
                <a:gd name="connsiteX2" fmla="*/ 6281833 w 6281833"/>
                <a:gd name="connsiteY2" fmla="*/ 165116 h 330232"/>
                <a:gd name="connsiteX3" fmla="*/ 6116717 w 6281833"/>
                <a:gd name="connsiteY3" fmla="*/ 330232 h 330232"/>
                <a:gd name="connsiteX4" fmla="*/ 0 w 6281833"/>
                <a:gd name="connsiteY4" fmla="*/ 330232 h 330232"/>
                <a:gd name="connsiteX5" fmla="*/ 0 w 6281833"/>
                <a:gd name="connsiteY5" fmla="*/ 0 h 3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1833" h="330232">
                  <a:moveTo>
                    <a:pt x="6281833" y="330231"/>
                  </a:moveTo>
                  <a:lnTo>
                    <a:pt x="165116" y="330231"/>
                  </a:lnTo>
                  <a:lnTo>
                    <a:pt x="0" y="165116"/>
                  </a:lnTo>
                  <a:lnTo>
                    <a:pt x="165116" y="1"/>
                  </a:lnTo>
                  <a:lnTo>
                    <a:pt x="6281833" y="1"/>
                  </a:lnTo>
                  <a:lnTo>
                    <a:pt x="6281833" y="330231"/>
                  </a:lnTo>
                  <a:close/>
                </a:path>
              </a:pathLst>
            </a:custGeom>
            <a:solidFill>
              <a:srgbClr val="DCE6F2">
                <a:alpha val="50196"/>
              </a:srgbClr>
            </a:solidFill>
            <a:ln w="6350">
              <a:solidFill>
                <a:schemeClr val="accent1">
                  <a:lumMod val="60000"/>
                  <a:lumOff val="4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5623" tIns="45721" rIns="167902" bIns="45721" numCol="1" spcCol="1270" anchor="ctr" anchorCtr="0">
              <a:noAutofit/>
            </a:bodyPr>
            <a:lstStyle/>
            <a:p>
              <a:pPr marL="252000" lvl="0" indent="0" algn="l" defTabSz="533400">
                <a:lnSpc>
                  <a:spcPct val="90000"/>
                </a:lnSpc>
                <a:spcBef>
                  <a:spcPct val="0"/>
                </a:spcBef>
                <a:spcAft>
                  <a:spcPct val="35000"/>
                </a:spcAft>
                <a:buNone/>
              </a:pPr>
              <a:r>
                <a:rPr lang="en-IN" sz="1200" kern="1200" dirty="0"/>
                <a:t>Consolidation &amp; Optimization </a:t>
              </a:r>
            </a:p>
          </p:txBody>
        </p:sp>
        <p:sp>
          <p:nvSpPr>
            <p:cNvPr id="11" name="Oval 10" descr="Abstract green lights">
              <a:extLst>
                <a:ext uri="{FF2B5EF4-FFF2-40B4-BE49-F238E27FC236}">
                  <a16:creationId xmlns:a16="http://schemas.microsoft.com/office/drawing/2014/main" id="{F0CA7049-444D-4565-AD53-243427081BF6}"/>
                </a:ext>
              </a:extLst>
            </p:cNvPr>
            <p:cNvSpPr/>
            <p:nvPr/>
          </p:nvSpPr>
          <p:spPr>
            <a:xfrm>
              <a:off x="400952" y="1412306"/>
              <a:ext cx="330232" cy="330232"/>
            </a:xfrm>
            <a:prstGeom prst="ellipse">
              <a:avLst/>
            </a:prstGeom>
            <a:blipFill>
              <a:blip r:embed="rId3"/>
              <a:srcRect/>
              <a:stretch>
                <a:fillRect l="-17000" r="-17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12" name="Freeform: Shape 11">
              <a:extLst>
                <a:ext uri="{FF2B5EF4-FFF2-40B4-BE49-F238E27FC236}">
                  <a16:creationId xmlns:a16="http://schemas.microsoft.com/office/drawing/2014/main" id="{6D072A63-7543-4F3F-AC6A-162F86224D52}"/>
                </a:ext>
              </a:extLst>
            </p:cNvPr>
            <p:cNvSpPr/>
            <p:nvPr/>
          </p:nvSpPr>
          <p:spPr>
            <a:xfrm rot="21600000" flipH="1">
              <a:off x="485023" y="1841114"/>
              <a:ext cx="6281833" cy="330234"/>
            </a:xfrm>
            <a:custGeom>
              <a:avLst/>
              <a:gdLst>
                <a:gd name="connsiteX0" fmla="*/ 0 w 6281833"/>
                <a:gd name="connsiteY0" fmla="*/ 0 h 330232"/>
                <a:gd name="connsiteX1" fmla="*/ 6116717 w 6281833"/>
                <a:gd name="connsiteY1" fmla="*/ 0 h 330232"/>
                <a:gd name="connsiteX2" fmla="*/ 6281833 w 6281833"/>
                <a:gd name="connsiteY2" fmla="*/ 165116 h 330232"/>
                <a:gd name="connsiteX3" fmla="*/ 6116717 w 6281833"/>
                <a:gd name="connsiteY3" fmla="*/ 330232 h 330232"/>
                <a:gd name="connsiteX4" fmla="*/ 0 w 6281833"/>
                <a:gd name="connsiteY4" fmla="*/ 330232 h 330232"/>
                <a:gd name="connsiteX5" fmla="*/ 0 w 6281833"/>
                <a:gd name="connsiteY5" fmla="*/ 0 h 3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1833" h="330232">
                  <a:moveTo>
                    <a:pt x="6281833" y="330231"/>
                  </a:moveTo>
                  <a:lnTo>
                    <a:pt x="165116" y="330231"/>
                  </a:lnTo>
                  <a:lnTo>
                    <a:pt x="0" y="165116"/>
                  </a:lnTo>
                  <a:lnTo>
                    <a:pt x="165116" y="1"/>
                  </a:lnTo>
                  <a:lnTo>
                    <a:pt x="6281833" y="1"/>
                  </a:lnTo>
                  <a:lnTo>
                    <a:pt x="6281833" y="330231"/>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5623" tIns="45721" rIns="167902" bIns="45721" numCol="1" spcCol="1270" anchor="ctr" anchorCtr="0">
              <a:noAutofit/>
            </a:bodyPr>
            <a:lstStyle/>
            <a:p>
              <a:pPr marL="252000" lvl="0" indent="0" algn="l" defTabSz="533400">
                <a:lnSpc>
                  <a:spcPct val="90000"/>
                </a:lnSpc>
                <a:spcBef>
                  <a:spcPct val="0"/>
                </a:spcBef>
                <a:spcAft>
                  <a:spcPct val="35000"/>
                </a:spcAft>
                <a:buNone/>
              </a:pPr>
              <a:r>
                <a:rPr lang="en-IN" sz="1200" kern="1200" dirty="0"/>
                <a:t>Reduce TCO</a:t>
              </a:r>
            </a:p>
          </p:txBody>
        </p:sp>
        <p:sp>
          <p:nvSpPr>
            <p:cNvPr id="13" name="Oval 12" descr="Financial graphs on a dark display">
              <a:extLst>
                <a:ext uri="{FF2B5EF4-FFF2-40B4-BE49-F238E27FC236}">
                  <a16:creationId xmlns:a16="http://schemas.microsoft.com/office/drawing/2014/main" id="{A124FEA3-18AF-421D-8723-E95D39D22929}"/>
                </a:ext>
              </a:extLst>
            </p:cNvPr>
            <p:cNvSpPr/>
            <p:nvPr/>
          </p:nvSpPr>
          <p:spPr>
            <a:xfrm>
              <a:off x="400952" y="1841115"/>
              <a:ext cx="330232" cy="330232"/>
            </a:xfrm>
            <a:prstGeom prst="ellipse">
              <a:avLst/>
            </a:prstGeom>
            <a:blipFill>
              <a:blip r:embed="rId4" cstate="print">
                <a:extLst>
                  <a:ext uri="{28A0092B-C50C-407E-A947-70E740481C1C}">
                    <a14:useLocalDpi xmlns:a14="http://schemas.microsoft.com/office/drawing/2010/main" val="0"/>
                  </a:ext>
                </a:extLst>
              </a:blip>
              <a:srcRect/>
              <a:stretch>
                <a:fillRect l="-30000" r="-30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14" name="Freeform: Shape 13">
              <a:extLst>
                <a:ext uri="{FF2B5EF4-FFF2-40B4-BE49-F238E27FC236}">
                  <a16:creationId xmlns:a16="http://schemas.microsoft.com/office/drawing/2014/main" id="{C768FA01-D9CB-4C33-8C36-DC2CCB5FCAA4}"/>
                </a:ext>
              </a:extLst>
            </p:cNvPr>
            <p:cNvSpPr/>
            <p:nvPr/>
          </p:nvSpPr>
          <p:spPr>
            <a:xfrm rot="21600000" flipH="1">
              <a:off x="485023" y="2269923"/>
              <a:ext cx="6281833" cy="330234"/>
            </a:xfrm>
            <a:custGeom>
              <a:avLst/>
              <a:gdLst>
                <a:gd name="connsiteX0" fmla="*/ 0 w 6281833"/>
                <a:gd name="connsiteY0" fmla="*/ 0 h 330232"/>
                <a:gd name="connsiteX1" fmla="*/ 6116717 w 6281833"/>
                <a:gd name="connsiteY1" fmla="*/ 0 h 330232"/>
                <a:gd name="connsiteX2" fmla="*/ 6281833 w 6281833"/>
                <a:gd name="connsiteY2" fmla="*/ 165116 h 330232"/>
                <a:gd name="connsiteX3" fmla="*/ 6116717 w 6281833"/>
                <a:gd name="connsiteY3" fmla="*/ 330232 h 330232"/>
                <a:gd name="connsiteX4" fmla="*/ 0 w 6281833"/>
                <a:gd name="connsiteY4" fmla="*/ 330232 h 330232"/>
                <a:gd name="connsiteX5" fmla="*/ 0 w 6281833"/>
                <a:gd name="connsiteY5" fmla="*/ 0 h 3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1833" h="330232">
                  <a:moveTo>
                    <a:pt x="6281833" y="330231"/>
                  </a:moveTo>
                  <a:lnTo>
                    <a:pt x="165116" y="330231"/>
                  </a:lnTo>
                  <a:lnTo>
                    <a:pt x="0" y="165116"/>
                  </a:lnTo>
                  <a:lnTo>
                    <a:pt x="165116" y="1"/>
                  </a:lnTo>
                  <a:lnTo>
                    <a:pt x="6281833" y="1"/>
                  </a:lnTo>
                  <a:lnTo>
                    <a:pt x="6281833" y="330231"/>
                  </a:lnTo>
                  <a:close/>
                </a:path>
              </a:pathLst>
            </a:custGeom>
            <a:solidFill>
              <a:srgbClr val="DCE6F2">
                <a:alpha val="50196"/>
              </a:srgbClr>
            </a:solidFill>
            <a:ln w="6350">
              <a:solidFill>
                <a:schemeClr val="accent1">
                  <a:lumMod val="60000"/>
                  <a:lumOff val="4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5623" tIns="45721" rIns="167902" bIns="45721" numCol="1" spcCol="1270" anchor="ctr" anchorCtr="0">
              <a:noAutofit/>
            </a:bodyPr>
            <a:lstStyle/>
            <a:p>
              <a:pPr marL="252000" lvl="0" indent="0" algn="l" defTabSz="533400">
                <a:lnSpc>
                  <a:spcPct val="90000"/>
                </a:lnSpc>
                <a:spcBef>
                  <a:spcPct val="0"/>
                </a:spcBef>
                <a:spcAft>
                  <a:spcPct val="35000"/>
                </a:spcAft>
                <a:buNone/>
              </a:pPr>
              <a:r>
                <a:rPr lang="en-IN" sz="1200" kern="1200" dirty="0"/>
                <a:t>Business Continuity for critical Application</a:t>
              </a:r>
            </a:p>
          </p:txBody>
        </p:sp>
        <p:sp>
          <p:nvSpPr>
            <p:cNvPr id="15" name="Oval 14" descr="Business people in a meeting room pointing at a projection screen">
              <a:extLst>
                <a:ext uri="{FF2B5EF4-FFF2-40B4-BE49-F238E27FC236}">
                  <a16:creationId xmlns:a16="http://schemas.microsoft.com/office/drawing/2014/main" id="{5E87E63D-AC14-4B44-B812-E75C53483252}"/>
                </a:ext>
              </a:extLst>
            </p:cNvPr>
            <p:cNvSpPr/>
            <p:nvPr/>
          </p:nvSpPr>
          <p:spPr>
            <a:xfrm>
              <a:off x="400952" y="2269924"/>
              <a:ext cx="330232" cy="330232"/>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16" name="Freeform: Shape 15">
              <a:extLst>
                <a:ext uri="{FF2B5EF4-FFF2-40B4-BE49-F238E27FC236}">
                  <a16:creationId xmlns:a16="http://schemas.microsoft.com/office/drawing/2014/main" id="{A4936E68-FF92-4102-B62A-BD0063EA3DA9}"/>
                </a:ext>
              </a:extLst>
            </p:cNvPr>
            <p:cNvSpPr/>
            <p:nvPr/>
          </p:nvSpPr>
          <p:spPr>
            <a:xfrm rot="21600000" flipH="1">
              <a:off x="485023" y="2698733"/>
              <a:ext cx="6281833" cy="330234"/>
            </a:xfrm>
            <a:custGeom>
              <a:avLst/>
              <a:gdLst>
                <a:gd name="connsiteX0" fmla="*/ 0 w 6281833"/>
                <a:gd name="connsiteY0" fmla="*/ 0 h 330232"/>
                <a:gd name="connsiteX1" fmla="*/ 6116717 w 6281833"/>
                <a:gd name="connsiteY1" fmla="*/ 0 h 330232"/>
                <a:gd name="connsiteX2" fmla="*/ 6281833 w 6281833"/>
                <a:gd name="connsiteY2" fmla="*/ 165116 h 330232"/>
                <a:gd name="connsiteX3" fmla="*/ 6116717 w 6281833"/>
                <a:gd name="connsiteY3" fmla="*/ 330232 h 330232"/>
                <a:gd name="connsiteX4" fmla="*/ 0 w 6281833"/>
                <a:gd name="connsiteY4" fmla="*/ 330232 h 330232"/>
                <a:gd name="connsiteX5" fmla="*/ 0 w 6281833"/>
                <a:gd name="connsiteY5" fmla="*/ 0 h 3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1833" h="330232">
                  <a:moveTo>
                    <a:pt x="6281833" y="330231"/>
                  </a:moveTo>
                  <a:lnTo>
                    <a:pt x="165116" y="330231"/>
                  </a:lnTo>
                  <a:lnTo>
                    <a:pt x="0" y="165116"/>
                  </a:lnTo>
                  <a:lnTo>
                    <a:pt x="165116" y="1"/>
                  </a:lnTo>
                  <a:lnTo>
                    <a:pt x="6281833" y="1"/>
                  </a:lnTo>
                  <a:lnTo>
                    <a:pt x="6281833" y="330231"/>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5623" tIns="45721" rIns="167902" bIns="45721" numCol="1" spcCol="1270" anchor="ctr" anchorCtr="0">
              <a:noAutofit/>
            </a:bodyPr>
            <a:lstStyle/>
            <a:p>
              <a:pPr marL="252000" lvl="0" indent="0" algn="l" defTabSz="533400">
                <a:lnSpc>
                  <a:spcPct val="90000"/>
                </a:lnSpc>
                <a:spcBef>
                  <a:spcPct val="0"/>
                </a:spcBef>
                <a:spcAft>
                  <a:spcPct val="35000"/>
                </a:spcAft>
                <a:buNone/>
              </a:pPr>
              <a:r>
                <a:rPr lang="en-IN" sz="1200" kern="1200" dirty="0"/>
                <a:t>Hybrid and Multi Cloud Options </a:t>
              </a:r>
            </a:p>
          </p:txBody>
        </p:sp>
        <p:sp>
          <p:nvSpPr>
            <p:cNvPr id="17" name="Oval 16" descr="Cloud Computing with solid fill">
              <a:extLst>
                <a:ext uri="{FF2B5EF4-FFF2-40B4-BE49-F238E27FC236}">
                  <a16:creationId xmlns:a16="http://schemas.microsoft.com/office/drawing/2014/main" id="{E5F3DC84-113C-4F73-917A-B70C27D61585}"/>
                </a:ext>
              </a:extLst>
            </p:cNvPr>
            <p:cNvSpPr/>
            <p:nvPr/>
          </p:nvSpPr>
          <p:spPr>
            <a:xfrm>
              <a:off x="400952" y="2698734"/>
              <a:ext cx="330232" cy="330232"/>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18" name="Freeform: Shape 17">
              <a:extLst>
                <a:ext uri="{FF2B5EF4-FFF2-40B4-BE49-F238E27FC236}">
                  <a16:creationId xmlns:a16="http://schemas.microsoft.com/office/drawing/2014/main" id="{C0444E6D-B58F-46E9-A801-6DD6AA0E9EC1}"/>
                </a:ext>
              </a:extLst>
            </p:cNvPr>
            <p:cNvSpPr/>
            <p:nvPr/>
          </p:nvSpPr>
          <p:spPr>
            <a:xfrm rot="21600000" flipH="1">
              <a:off x="485023" y="3127542"/>
              <a:ext cx="6281833" cy="330233"/>
            </a:xfrm>
            <a:custGeom>
              <a:avLst/>
              <a:gdLst>
                <a:gd name="connsiteX0" fmla="*/ 0 w 6281833"/>
                <a:gd name="connsiteY0" fmla="*/ 0 h 330232"/>
                <a:gd name="connsiteX1" fmla="*/ 6116717 w 6281833"/>
                <a:gd name="connsiteY1" fmla="*/ 0 h 330232"/>
                <a:gd name="connsiteX2" fmla="*/ 6281833 w 6281833"/>
                <a:gd name="connsiteY2" fmla="*/ 165116 h 330232"/>
                <a:gd name="connsiteX3" fmla="*/ 6116717 w 6281833"/>
                <a:gd name="connsiteY3" fmla="*/ 330232 h 330232"/>
                <a:gd name="connsiteX4" fmla="*/ 0 w 6281833"/>
                <a:gd name="connsiteY4" fmla="*/ 330232 h 330232"/>
                <a:gd name="connsiteX5" fmla="*/ 0 w 6281833"/>
                <a:gd name="connsiteY5" fmla="*/ 0 h 3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1833" h="330232">
                  <a:moveTo>
                    <a:pt x="6281833" y="330231"/>
                  </a:moveTo>
                  <a:lnTo>
                    <a:pt x="165116" y="330231"/>
                  </a:lnTo>
                  <a:lnTo>
                    <a:pt x="0" y="165116"/>
                  </a:lnTo>
                  <a:lnTo>
                    <a:pt x="165116" y="1"/>
                  </a:lnTo>
                  <a:lnTo>
                    <a:pt x="6281833" y="1"/>
                  </a:lnTo>
                  <a:lnTo>
                    <a:pt x="6281833" y="330231"/>
                  </a:lnTo>
                  <a:close/>
                </a:path>
              </a:pathLst>
            </a:custGeom>
            <a:solidFill>
              <a:srgbClr val="DCE6F2">
                <a:alpha val="50196"/>
              </a:srgbClr>
            </a:solidFill>
            <a:ln w="6350">
              <a:solidFill>
                <a:schemeClr val="accent1">
                  <a:lumMod val="60000"/>
                  <a:lumOff val="4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5623" tIns="45721" rIns="167902" bIns="45720" numCol="1" spcCol="1270" anchor="ctr" anchorCtr="0">
              <a:noAutofit/>
            </a:bodyPr>
            <a:lstStyle/>
            <a:p>
              <a:pPr marL="252000" lvl="0" indent="0" algn="l" defTabSz="533400">
                <a:lnSpc>
                  <a:spcPct val="90000"/>
                </a:lnSpc>
                <a:spcBef>
                  <a:spcPct val="0"/>
                </a:spcBef>
                <a:spcAft>
                  <a:spcPct val="35000"/>
                </a:spcAft>
                <a:buNone/>
              </a:pPr>
              <a:r>
                <a:rPr lang="en-IN" sz="1200" kern="1200" dirty="0"/>
                <a:t>Network and Security</a:t>
              </a:r>
            </a:p>
          </p:txBody>
        </p:sp>
        <p:sp>
          <p:nvSpPr>
            <p:cNvPr id="19" name="Oval 18" descr="Computer 3D windows background">
              <a:extLst>
                <a:ext uri="{FF2B5EF4-FFF2-40B4-BE49-F238E27FC236}">
                  <a16:creationId xmlns:a16="http://schemas.microsoft.com/office/drawing/2014/main" id="{B62DB316-B235-4263-8C3E-9C0E20C7F0DF}"/>
                </a:ext>
              </a:extLst>
            </p:cNvPr>
            <p:cNvSpPr/>
            <p:nvPr/>
          </p:nvSpPr>
          <p:spPr>
            <a:xfrm>
              <a:off x="400952" y="3127543"/>
              <a:ext cx="330232" cy="330232"/>
            </a:xfrm>
            <a:prstGeom prst="ellipse">
              <a:avLst/>
            </a:prstGeom>
            <a:blipFill>
              <a:blip r:embed="rId8" cstate="print">
                <a:extLst>
                  <a:ext uri="{28A0092B-C50C-407E-A947-70E740481C1C}">
                    <a14:useLocalDpi xmlns:a14="http://schemas.microsoft.com/office/drawing/2010/main" val="0"/>
                  </a:ext>
                </a:extLst>
              </a:blip>
              <a:srcRect/>
              <a:stretch>
                <a:fillRect l="-39000" r="-39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20" name="Freeform: Shape 19">
              <a:extLst>
                <a:ext uri="{FF2B5EF4-FFF2-40B4-BE49-F238E27FC236}">
                  <a16:creationId xmlns:a16="http://schemas.microsoft.com/office/drawing/2014/main" id="{978B134E-F566-49F4-A700-005DC7F8E08A}"/>
                </a:ext>
              </a:extLst>
            </p:cNvPr>
            <p:cNvSpPr/>
            <p:nvPr/>
          </p:nvSpPr>
          <p:spPr>
            <a:xfrm rot="21600000" flipH="1">
              <a:off x="485003" y="3536475"/>
              <a:ext cx="6281833" cy="330233"/>
            </a:xfrm>
            <a:custGeom>
              <a:avLst/>
              <a:gdLst>
                <a:gd name="connsiteX0" fmla="*/ 0 w 6281833"/>
                <a:gd name="connsiteY0" fmla="*/ 0 h 330232"/>
                <a:gd name="connsiteX1" fmla="*/ 6116717 w 6281833"/>
                <a:gd name="connsiteY1" fmla="*/ 0 h 330232"/>
                <a:gd name="connsiteX2" fmla="*/ 6281833 w 6281833"/>
                <a:gd name="connsiteY2" fmla="*/ 165116 h 330232"/>
                <a:gd name="connsiteX3" fmla="*/ 6116717 w 6281833"/>
                <a:gd name="connsiteY3" fmla="*/ 330232 h 330232"/>
                <a:gd name="connsiteX4" fmla="*/ 0 w 6281833"/>
                <a:gd name="connsiteY4" fmla="*/ 330232 h 330232"/>
                <a:gd name="connsiteX5" fmla="*/ 0 w 6281833"/>
                <a:gd name="connsiteY5" fmla="*/ 0 h 3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1833" h="330232">
                  <a:moveTo>
                    <a:pt x="6281833" y="330231"/>
                  </a:moveTo>
                  <a:lnTo>
                    <a:pt x="165116" y="330231"/>
                  </a:lnTo>
                  <a:lnTo>
                    <a:pt x="0" y="165116"/>
                  </a:lnTo>
                  <a:lnTo>
                    <a:pt x="165116" y="1"/>
                  </a:lnTo>
                  <a:lnTo>
                    <a:pt x="6281833" y="1"/>
                  </a:lnTo>
                  <a:lnTo>
                    <a:pt x="6281833" y="330231"/>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5623" tIns="45721" rIns="167902" bIns="45720" numCol="1" spcCol="1270" anchor="ctr" anchorCtr="0">
              <a:noAutofit/>
            </a:bodyPr>
            <a:lstStyle/>
            <a:p>
              <a:pPr marL="252000" lvl="0" indent="0" algn="l" defTabSz="533400">
                <a:lnSpc>
                  <a:spcPct val="90000"/>
                </a:lnSpc>
                <a:spcBef>
                  <a:spcPct val="0"/>
                </a:spcBef>
                <a:spcAft>
                  <a:spcPct val="35000"/>
                </a:spcAft>
                <a:buNone/>
              </a:pPr>
              <a:r>
                <a:rPr lang="en-US" sz="1200" kern="1200" dirty="0"/>
                <a:t>Industrial IOT</a:t>
              </a:r>
              <a:endParaRPr lang="en-IN" sz="1200" kern="1200" dirty="0"/>
            </a:p>
          </p:txBody>
        </p:sp>
        <p:sp>
          <p:nvSpPr>
            <p:cNvPr id="21" name="Oval 20" descr="Doctors monitoring patient condition on monitors">
              <a:extLst>
                <a:ext uri="{FF2B5EF4-FFF2-40B4-BE49-F238E27FC236}">
                  <a16:creationId xmlns:a16="http://schemas.microsoft.com/office/drawing/2014/main" id="{5CACA2AF-75C0-4EDD-AE36-710B0455CCA9}"/>
                </a:ext>
              </a:extLst>
            </p:cNvPr>
            <p:cNvSpPr/>
            <p:nvPr/>
          </p:nvSpPr>
          <p:spPr>
            <a:xfrm>
              <a:off x="400952" y="3556352"/>
              <a:ext cx="330232" cy="330232"/>
            </a:xfrm>
            <a:prstGeom prst="ellipse">
              <a:avLst/>
            </a:prstGeom>
            <a:blipFill>
              <a:blip r:embed="rId9" cstate="print">
                <a:extLst>
                  <a:ext uri="{28A0092B-C50C-407E-A947-70E740481C1C}">
                    <a14:useLocalDpi xmlns:a14="http://schemas.microsoft.com/office/drawing/2010/main" val="0"/>
                  </a:ext>
                </a:extLst>
              </a:blip>
              <a:srcRect/>
              <a:stretch>
                <a:fillRect l="-25000" r="-25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22" name="Freeform: Shape 21">
              <a:extLst>
                <a:ext uri="{FF2B5EF4-FFF2-40B4-BE49-F238E27FC236}">
                  <a16:creationId xmlns:a16="http://schemas.microsoft.com/office/drawing/2014/main" id="{2380C5B2-227A-40E1-8792-8A7860C234DF}"/>
                </a:ext>
              </a:extLst>
            </p:cNvPr>
            <p:cNvSpPr/>
            <p:nvPr/>
          </p:nvSpPr>
          <p:spPr>
            <a:xfrm rot="21600000" flipH="1">
              <a:off x="485023" y="3985161"/>
              <a:ext cx="6281833" cy="330233"/>
            </a:xfrm>
            <a:custGeom>
              <a:avLst/>
              <a:gdLst>
                <a:gd name="connsiteX0" fmla="*/ 0 w 6281833"/>
                <a:gd name="connsiteY0" fmla="*/ 0 h 330232"/>
                <a:gd name="connsiteX1" fmla="*/ 6116717 w 6281833"/>
                <a:gd name="connsiteY1" fmla="*/ 0 h 330232"/>
                <a:gd name="connsiteX2" fmla="*/ 6281833 w 6281833"/>
                <a:gd name="connsiteY2" fmla="*/ 165116 h 330232"/>
                <a:gd name="connsiteX3" fmla="*/ 6116717 w 6281833"/>
                <a:gd name="connsiteY3" fmla="*/ 330232 h 330232"/>
                <a:gd name="connsiteX4" fmla="*/ 0 w 6281833"/>
                <a:gd name="connsiteY4" fmla="*/ 330232 h 330232"/>
                <a:gd name="connsiteX5" fmla="*/ 0 w 6281833"/>
                <a:gd name="connsiteY5" fmla="*/ 0 h 3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1833" h="330232">
                  <a:moveTo>
                    <a:pt x="6281833" y="330231"/>
                  </a:moveTo>
                  <a:lnTo>
                    <a:pt x="165116" y="330231"/>
                  </a:lnTo>
                  <a:lnTo>
                    <a:pt x="0" y="165116"/>
                  </a:lnTo>
                  <a:lnTo>
                    <a:pt x="165116" y="1"/>
                  </a:lnTo>
                  <a:lnTo>
                    <a:pt x="6281833" y="1"/>
                  </a:lnTo>
                  <a:lnTo>
                    <a:pt x="6281833" y="330231"/>
                  </a:lnTo>
                  <a:close/>
                </a:path>
              </a:pathLst>
            </a:custGeom>
            <a:solidFill>
              <a:srgbClr val="DCE6F2">
                <a:alpha val="50196"/>
              </a:srgbClr>
            </a:solidFill>
            <a:ln w="6350">
              <a:solidFill>
                <a:schemeClr val="accent1">
                  <a:lumMod val="60000"/>
                  <a:lumOff val="4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5623" tIns="45721" rIns="167902" bIns="45720" numCol="1" spcCol="1270" anchor="ctr" anchorCtr="0">
              <a:noAutofit/>
            </a:bodyPr>
            <a:lstStyle/>
            <a:p>
              <a:pPr marL="252000" lvl="0" indent="0" algn="l" defTabSz="533400">
                <a:lnSpc>
                  <a:spcPct val="90000"/>
                </a:lnSpc>
                <a:spcBef>
                  <a:spcPct val="0"/>
                </a:spcBef>
                <a:spcAft>
                  <a:spcPct val="35000"/>
                </a:spcAft>
                <a:buNone/>
              </a:pPr>
              <a:r>
                <a:rPr lang="en-IN" sz="1200" kern="1200" dirty="0"/>
                <a:t>Managed Security</a:t>
              </a:r>
            </a:p>
          </p:txBody>
        </p:sp>
        <p:sp>
          <p:nvSpPr>
            <p:cNvPr id="23" name="Oval 22" descr="Abstract background of data">
              <a:extLst>
                <a:ext uri="{FF2B5EF4-FFF2-40B4-BE49-F238E27FC236}">
                  <a16:creationId xmlns:a16="http://schemas.microsoft.com/office/drawing/2014/main" id="{7CB8366D-F4DC-4BC5-B9E0-8BF8E1300A54}"/>
                </a:ext>
              </a:extLst>
            </p:cNvPr>
            <p:cNvSpPr/>
            <p:nvPr/>
          </p:nvSpPr>
          <p:spPr>
            <a:xfrm>
              <a:off x="400952" y="3985162"/>
              <a:ext cx="330232" cy="330232"/>
            </a:xfrm>
            <a:prstGeom prst="ellipse">
              <a:avLst/>
            </a:prstGeom>
            <a:blipFill>
              <a:blip r:embed="rId10" cstate="print">
                <a:extLst>
                  <a:ext uri="{28A0092B-C50C-407E-A947-70E740481C1C}">
                    <a14:useLocalDpi xmlns:a14="http://schemas.microsoft.com/office/drawing/2010/main" val="0"/>
                  </a:ext>
                </a:extLst>
              </a:blip>
              <a:srcRect/>
              <a:stretch>
                <a:fillRect l="-39000" r="-39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24" name="Freeform: Shape 23">
              <a:extLst>
                <a:ext uri="{FF2B5EF4-FFF2-40B4-BE49-F238E27FC236}">
                  <a16:creationId xmlns:a16="http://schemas.microsoft.com/office/drawing/2014/main" id="{F5E13B23-ABA9-4E12-964B-9F2DBDCE62D1}"/>
                </a:ext>
              </a:extLst>
            </p:cNvPr>
            <p:cNvSpPr/>
            <p:nvPr/>
          </p:nvSpPr>
          <p:spPr>
            <a:xfrm rot="21600000" flipH="1">
              <a:off x="396387" y="4402036"/>
              <a:ext cx="6281833" cy="330233"/>
            </a:xfrm>
            <a:custGeom>
              <a:avLst/>
              <a:gdLst>
                <a:gd name="connsiteX0" fmla="*/ 0 w 6281833"/>
                <a:gd name="connsiteY0" fmla="*/ 0 h 330232"/>
                <a:gd name="connsiteX1" fmla="*/ 6116717 w 6281833"/>
                <a:gd name="connsiteY1" fmla="*/ 0 h 330232"/>
                <a:gd name="connsiteX2" fmla="*/ 6281833 w 6281833"/>
                <a:gd name="connsiteY2" fmla="*/ 165116 h 330232"/>
                <a:gd name="connsiteX3" fmla="*/ 6116717 w 6281833"/>
                <a:gd name="connsiteY3" fmla="*/ 330232 h 330232"/>
                <a:gd name="connsiteX4" fmla="*/ 0 w 6281833"/>
                <a:gd name="connsiteY4" fmla="*/ 330232 h 330232"/>
                <a:gd name="connsiteX5" fmla="*/ 0 w 6281833"/>
                <a:gd name="connsiteY5" fmla="*/ 0 h 3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1833" h="330232">
                  <a:moveTo>
                    <a:pt x="6281833" y="330231"/>
                  </a:moveTo>
                  <a:lnTo>
                    <a:pt x="165116" y="330231"/>
                  </a:lnTo>
                  <a:lnTo>
                    <a:pt x="0" y="165116"/>
                  </a:lnTo>
                  <a:lnTo>
                    <a:pt x="165116" y="1"/>
                  </a:lnTo>
                  <a:lnTo>
                    <a:pt x="6281833" y="1"/>
                  </a:lnTo>
                  <a:lnTo>
                    <a:pt x="6281833" y="330231"/>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5623" tIns="45721" rIns="167902" bIns="45720" numCol="1" spcCol="1270" anchor="ctr" anchorCtr="0">
              <a:noAutofit/>
            </a:bodyPr>
            <a:lstStyle/>
            <a:p>
              <a:pPr marL="252000" lvl="0" indent="0" algn="l" defTabSz="533400">
                <a:lnSpc>
                  <a:spcPct val="90000"/>
                </a:lnSpc>
                <a:spcBef>
                  <a:spcPct val="0"/>
                </a:spcBef>
                <a:spcAft>
                  <a:spcPct val="35000"/>
                </a:spcAft>
                <a:buNone/>
              </a:pPr>
              <a:r>
                <a:rPr lang="en-IN" sz="1200" kern="1200" dirty="0"/>
                <a:t>  Application Management Services</a:t>
              </a:r>
            </a:p>
          </p:txBody>
        </p:sp>
        <p:sp>
          <p:nvSpPr>
            <p:cNvPr id="25" name="Oval 24" descr="Black dots connected through lings to build a network">
              <a:extLst>
                <a:ext uri="{FF2B5EF4-FFF2-40B4-BE49-F238E27FC236}">
                  <a16:creationId xmlns:a16="http://schemas.microsoft.com/office/drawing/2014/main" id="{2D240D46-6C77-4971-A0C0-EAA9A7B57D22}"/>
                </a:ext>
              </a:extLst>
            </p:cNvPr>
            <p:cNvSpPr/>
            <p:nvPr/>
          </p:nvSpPr>
          <p:spPr>
            <a:xfrm>
              <a:off x="400952" y="4413971"/>
              <a:ext cx="330232" cy="330232"/>
            </a:xfrm>
            <a:prstGeom prst="ellipse">
              <a:avLst/>
            </a:prstGeom>
            <a:blipFill>
              <a:blip r:embed="rId11" cstate="print">
                <a:extLst>
                  <a:ext uri="{28A0092B-C50C-407E-A947-70E740481C1C}">
                    <a14:useLocalDpi xmlns:a14="http://schemas.microsoft.com/office/drawing/2010/main" val="0"/>
                  </a:ext>
                </a:extLst>
              </a:blip>
              <a:srcRect/>
              <a:stretch>
                <a:fillRect l="-39000" r="-39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IN"/>
            </a:p>
          </p:txBody>
        </p:sp>
      </p:grpSp>
      <p:sp>
        <p:nvSpPr>
          <p:cNvPr id="6" name="TextBox 5">
            <a:extLst>
              <a:ext uri="{FF2B5EF4-FFF2-40B4-BE49-F238E27FC236}">
                <a16:creationId xmlns:a16="http://schemas.microsoft.com/office/drawing/2014/main" id="{B0EFF4B5-06C6-4109-99EB-37DDC6593863}"/>
              </a:ext>
            </a:extLst>
          </p:cNvPr>
          <p:cNvSpPr txBox="1"/>
          <p:nvPr/>
        </p:nvSpPr>
        <p:spPr>
          <a:xfrm>
            <a:off x="7195625" y="1483654"/>
            <a:ext cx="1540413" cy="2743764"/>
          </a:xfrm>
          <a:prstGeom prst="rect">
            <a:avLst/>
          </a:prstGeom>
          <a:noFill/>
        </p:spPr>
        <p:txBody>
          <a:bodyPr wrap="square" rtlCol="0">
            <a:spAutoFit/>
          </a:bodyPr>
          <a:lstStyle/>
          <a:p>
            <a:pPr defTabSz="914264">
              <a:lnSpc>
                <a:spcPts val="1600"/>
              </a:lnSpc>
            </a:pPr>
            <a:r>
              <a:rPr lang="en-IN" sz="1200" dirty="0">
                <a:solidFill>
                  <a:prstClr val="black"/>
                </a:solidFill>
                <a:latin typeface="Trebuchet MS"/>
              </a:rPr>
              <a:t>Solution to move  Business Applications to state of the art Data Centre Hosting with business continuity solution for critical applications.</a:t>
            </a:r>
          </a:p>
          <a:p>
            <a:pPr defTabSz="914264">
              <a:lnSpc>
                <a:spcPts val="1600"/>
              </a:lnSpc>
            </a:pPr>
            <a:r>
              <a:rPr lang="en-IN" sz="1200" dirty="0">
                <a:solidFill>
                  <a:prstClr val="black"/>
                </a:solidFill>
                <a:latin typeface="Trebuchet MS"/>
              </a:rPr>
              <a:t>Modernization with focus to reduce TCO and business downtime.</a:t>
            </a:r>
          </a:p>
        </p:txBody>
      </p:sp>
    </p:spTree>
    <p:extLst>
      <p:ext uri="{BB962C8B-B14F-4D97-AF65-F5344CB8AC3E}">
        <p14:creationId xmlns:p14="http://schemas.microsoft.com/office/powerpoint/2010/main" val="145303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5AF7-AB8A-4994-973E-028C09840F70}"/>
              </a:ext>
            </a:extLst>
          </p:cNvPr>
          <p:cNvSpPr>
            <a:spLocks noGrp="1"/>
          </p:cNvSpPr>
          <p:nvPr>
            <p:ph type="title"/>
          </p:nvPr>
        </p:nvSpPr>
        <p:spPr>
          <a:xfrm>
            <a:off x="324000" y="257731"/>
            <a:ext cx="8496150" cy="369332"/>
          </a:xfrm>
        </p:spPr>
        <p:txBody>
          <a:bodyPr/>
          <a:lstStyle/>
          <a:p>
            <a:r>
              <a:rPr lang="en-US" dirty="0"/>
              <a:t>Sify engagement </a:t>
            </a:r>
            <a:endParaRPr lang="en-IN" dirty="0"/>
          </a:p>
        </p:txBody>
      </p:sp>
      <p:sp>
        <p:nvSpPr>
          <p:cNvPr id="4" name="Speech Bubble: Rectangle with Corners Rounded 3">
            <a:extLst>
              <a:ext uri="{FF2B5EF4-FFF2-40B4-BE49-F238E27FC236}">
                <a16:creationId xmlns:a16="http://schemas.microsoft.com/office/drawing/2014/main" id="{0484C433-8CB5-458A-808F-91EAE9C8D090}"/>
              </a:ext>
            </a:extLst>
          </p:cNvPr>
          <p:cNvSpPr/>
          <p:nvPr/>
        </p:nvSpPr>
        <p:spPr>
          <a:xfrm>
            <a:off x="1158631" y="1028750"/>
            <a:ext cx="1443408" cy="901130"/>
          </a:xfrm>
          <a:prstGeom prst="wedgeRoundRectCallout">
            <a:avLst/>
          </a:pr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5" name="Freeform: Shape 4">
            <a:extLst>
              <a:ext uri="{FF2B5EF4-FFF2-40B4-BE49-F238E27FC236}">
                <a16:creationId xmlns:a16="http://schemas.microsoft.com/office/drawing/2014/main" id="{BF8778CE-1E09-4B2E-9C4A-5AC23907E5F7}"/>
              </a:ext>
            </a:extLst>
          </p:cNvPr>
          <p:cNvSpPr/>
          <p:nvPr/>
        </p:nvSpPr>
        <p:spPr>
          <a:xfrm>
            <a:off x="656432" y="2119587"/>
            <a:ext cx="2447807" cy="689523"/>
          </a:xfrm>
          <a:custGeom>
            <a:avLst/>
            <a:gdLst>
              <a:gd name="connsiteX0" fmla="*/ 0 w 2447807"/>
              <a:gd name="connsiteY0" fmla="*/ 0 h 689523"/>
              <a:gd name="connsiteX1" fmla="*/ 2447807 w 2447807"/>
              <a:gd name="connsiteY1" fmla="*/ 0 h 689523"/>
              <a:gd name="connsiteX2" fmla="*/ 2447807 w 2447807"/>
              <a:gd name="connsiteY2" fmla="*/ 689523 h 689523"/>
              <a:gd name="connsiteX3" fmla="*/ 0 w 2447807"/>
              <a:gd name="connsiteY3" fmla="*/ 689523 h 689523"/>
              <a:gd name="connsiteX4" fmla="*/ 0 w 2447807"/>
              <a:gd name="connsiteY4" fmla="*/ 0 h 689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07" h="689523">
                <a:moveTo>
                  <a:pt x="0" y="0"/>
                </a:moveTo>
                <a:lnTo>
                  <a:pt x="2447807" y="0"/>
                </a:lnTo>
                <a:lnTo>
                  <a:pt x="2447807" y="689523"/>
                </a:lnTo>
                <a:lnTo>
                  <a:pt x="0" y="689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t>DC hosted On Premise </a:t>
            </a:r>
          </a:p>
          <a:p>
            <a:pPr marL="0" lvl="0" indent="0" algn="ctr" defTabSz="533400">
              <a:lnSpc>
                <a:spcPct val="100000"/>
              </a:lnSpc>
              <a:spcBef>
                <a:spcPct val="0"/>
              </a:spcBef>
              <a:spcAft>
                <a:spcPts val="0"/>
              </a:spcAft>
              <a:buNone/>
            </a:pPr>
            <a:r>
              <a:rPr lang="en-IN" sz="1200" b="1" kern="1200" dirty="0"/>
              <a:t>&amp; Partial DR at TCL </a:t>
            </a:r>
          </a:p>
        </p:txBody>
      </p:sp>
      <p:sp>
        <p:nvSpPr>
          <p:cNvPr id="6" name="Speech Bubble: Rectangle with Corners Rounded 5">
            <a:extLst>
              <a:ext uri="{FF2B5EF4-FFF2-40B4-BE49-F238E27FC236}">
                <a16:creationId xmlns:a16="http://schemas.microsoft.com/office/drawing/2014/main" id="{3D560B53-204D-4FA5-B77A-0C15D8558587}"/>
              </a:ext>
            </a:extLst>
          </p:cNvPr>
          <p:cNvSpPr/>
          <p:nvPr/>
        </p:nvSpPr>
        <p:spPr>
          <a:xfrm>
            <a:off x="3871109" y="988126"/>
            <a:ext cx="1443408" cy="901130"/>
          </a:xfrm>
          <a:prstGeom prst="wedgeRoundRectCallout">
            <a:avLst/>
          </a:prstGeom>
          <a:solidFill>
            <a:srgbClr val="DCE6F2">
              <a:alpha val="40000"/>
            </a:srgb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Freeform: Shape 6">
            <a:extLst>
              <a:ext uri="{FF2B5EF4-FFF2-40B4-BE49-F238E27FC236}">
                <a16:creationId xmlns:a16="http://schemas.microsoft.com/office/drawing/2014/main" id="{68906C51-9E09-4823-B30B-83174A54CE66}"/>
              </a:ext>
            </a:extLst>
          </p:cNvPr>
          <p:cNvSpPr/>
          <p:nvPr/>
        </p:nvSpPr>
        <p:spPr>
          <a:xfrm>
            <a:off x="3290172" y="1997717"/>
            <a:ext cx="2605282" cy="852016"/>
          </a:xfrm>
          <a:custGeom>
            <a:avLst/>
            <a:gdLst>
              <a:gd name="connsiteX0" fmla="*/ 0 w 2605282"/>
              <a:gd name="connsiteY0" fmla="*/ 0 h 852016"/>
              <a:gd name="connsiteX1" fmla="*/ 2605282 w 2605282"/>
              <a:gd name="connsiteY1" fmla="*/ 0 h 852016"/>
              <a:gd name="connsiteX2" fmla="*/ 2605282 w 2605282"/>
              <a:gd name="connsiteY2" fmla="*/ 852016 h 852016"/>
              <a:gd name="connsiteX3" fmla="*/ 0 w 2605282"/>
              <a:gd name="connsiteY3" fmla="*/ 852016 h 852016"/>
              <a:gd name="connsiteX4" fmla="*/ 0 w 2605282"/>
              <a:gd name="connsiteY4" fmla="*/ 0 h 85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282" h="852016">
                <a:moveTo>
                  <a:pt x="0" y="0"/>
                </a:moveTo>
                <a:lnTo>
                  <a:pt x="2605282" y="0"/>
                </a:lnTo>
                <a:lnTo>
                  <a:pt x="2605282" y="852016"/>
                </a:lnTo>
                <a:lnTo>
                  <a:pt x="0" y="8520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solidFill>
                  <a:prstClr val="black">
                    <a:hueOff val="0"/>
                    <a:satOff val="0"/>
                    <a:lumOff val="0"/>
                    <a:alphaOff val="0"/>
                  </a:prstClr>
                </a:solidFill>
                <a:latin typeface="Trebuchet MS"/>
                <a:ea typeface="+mn-ea"/>
                <a:cs typeface="+mn-cs"/>
              </a:rPr>
              <a:t>SAP, Exchange, Covigilance, Track &amp; Trace, Product Serialisation, clinical development apps &amp; other pharma apps </a:t>
            </a:r>
          </a:p>
        </p:txBody>
      </p:sp>
      <p:sp>
        <p:nvSpPr>
          <p:cNvPr id="8" name="Speech Bubble: Rectangle with Corners Rounded 7">
            <a:extLst>
              <a:ext uri="{FF2B5EF4-FFF2-40B4-BE49-F238E27FC236}">
                <a16:creationId xmlns:a16="http://schemas.microsoft.com/office/drawing/2014/main" id="{3AE39C8C-B579-47AC-B795-72A33109E715}"/>
              </a:ext>
            </a:extLst>
          </p:cNvPr>
          <p:cNvSpPr/>
          <p:nvPr/>
        </p:nvSpPr>
        <p:spPr>
          <a:xfrm>
            <a:off x="6583588" y="1003432"/>
            <a:ext cx="1443408" cy="901130"/>
          </a:xfrm>
          <a:prstGeom prst="wedgeRoundRectCallout">
            <a:avLst/>
          </a:pr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Freeform: Shape 8">
            <a:extLst>
              <a:ext uri="{FF2B5EF4-FFF2-40B4-BE49-F238E27FC236}">
                <a16:creationId xmlns:a16="http://schemas.microsoft.com/office/drawing/2014/main" id="{CFA4508D-FCAA-4DE5-BE89-92E3CA60828C}"/>
              </a:ext>
            </a:extLst>
          </p:cNvPr>
          <p:cNvSpPr/>
          <p:nvPr/>
        </p:nvSpPr>
        <p:spPr>
          <a:xfrm>
            <a:off x="6081388" y="2043634"/>
            <a:ext cx="2447807" cy="790793"/>
          </a:xfrm>
          <a:custGeom>
            <a:avLst/>
            <a:gdLst>
              <a:gd name="connsiteX0" fmla="*/ 0 w 2447807"/>
              <a:gd name="connsiteY0" fmla="*/ 0 h 790793"/>
              <a:gd name="connsiteX1" fmla="*/ 2447807 w 2447807"/>
              <a:gd name="connsiteY1" fmla="*/ 0 h 790793"/>
              <a:gd name="connsiteX2" fmla="*/ 2447807 w 2447807"/>
              <a:gd name="connsiteY2" fmla="*/ 790793 h 790793"/>
              <a:gd name="connsiteX3" fmla="*/ 0 w 2447807"/>
              <a:gd name="connsiteY3" fmla="*/ 790793 h 790793"/>
              <a:gd name="connsiteX4" fmla="*/ 0 w 2447807"/>
              <a:gd name="connsiteY4" fmla="*/ 0 h 79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07" h="790793">
                <a:moveTo>
                  <a:pt x="0" y="0"/>
                </a:moveTo>
                <a:lnTo>
                  <a:pt x="2447807" y="0"/>
                </a:lnTo>
                <a:lnTo>
                  <a:pt x="2447807" y="790793"/>
                </a:lnTo>
                <a:lnTo>
                  <a:pt x="0" y="7907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US" sz="1200" b="1" kern="1200" dirty="0">
                <a:solidFill>
                  <a:prstClr val="black">
                    <a:hueOff val="0"/>
                    <a:satOff val="0"/>
                    <a:lumOff val="0"/>
                    <a:alphaOff val="0"/>
                  </a:prstClr>
                </a:solidFill>
                <a:latin typeface="Trebuchet MS"/>
                <a:ea typeface="+mn-ea"/>
                <a:cs typeface="+mn-cs"/>
              </a:rPr>
              <a:t>Web based Apps, Open Text documentation, sales &amp; distribution, mobility, procurement, etc.</a:t>
            </a:r>
            <a:endParaRPr lang="en-IN" sz="1200" b="1" kern="1200" dirty="0">
              <a:solidFill>
                <a:prstClr val="black">
                  <a:hueOff val="0"/>
                  <a:satOff val="0"/>
                  <a:lumOff val="0"/>
                  <a:alphaOff val="0"/>
                </a:prstClr>
              </a:solidFill>
              <a:latin typeface="Trebuchet MS"/>
              <a:ea typeface="+mn-ea"/>
              <a:cs typeface="+mn-cs"/>
            </a:endParaRPr>
          </a:p>
        </p:txBody>
      </p:sp>
      <p:sp>
        <p:nvSpPr>
          <p:cNvPr id="10" name="Speech Bubble: Rectangle with Corners Rounded 9">
            <a:extLst>
              <a:ext uri="{FF2B5EF4-FFF2-40B4-BE49-F238E27FC236}">
                <a16:creationId xmlns:a16="http://schemas.microsoft.com/office/drawing/2014/main" id="{2D587D6E-894C-430E-9E14-0F1BA697D561}"/>
              </a:ext>
            </a:extLst>
          </p:cNvPr>
          <p:cNvSpPr/>
          <p:nvPr/>
        </p:nvSpPr>
        <p:spPr>
          <a:xfrm>
            <a:off x="3871109" y="3035588"/>
            <a:ext cx="1443408" cy="901130"/>
          </a:xfrm>
          <a:prstGeom prst="wedgeRoundRectCallout">
            <a:avLst/>
          </a:prstGeom>
          <a:solidFill>
            <a:srgbClr val="DCE6F2">
              <a:alpha val="40000"/>
            </a:srgb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1" name="Freeform: Shape 10">
            <a:extLst>
              <a:ext uri="{FF2B5EF4-FFF2-40B4-BE49-F238E27FC236}">
                <a16:creationId xmlns:a16="http://schemas.microsoft.com/office/drawing/2014/main" id="{B28E6897-95C0-4CCD-A10A-CDD48C59E1D5}"/>
              </a:ext>
            </a:extLst>
          </p:cNvPr>
          <p:cNvSpPr/>
          <p:nvPr/>
        </p:nvSpPr>
        <p:spPr>
          <a:xfrm>
            <a:off x="3368910" y="4126425"/>
            <a:ext cx="2447807" cy="689523"/>
          </a:xfrm>
          <a:custGeom>
            <a:avLst/>
            <a:gdLst>
              <a:gd name="connsiteX0" fmla="*/ 0 w 2447807"/>
              <a:gd name="connsiteY0" fmla="*/ 0 h 689523"/>
              <a:gd name="connsiteX1" fmla="*/ 2447807 w 2447807"/>
              <a:gd name="connsiteY1" fmla="*/ 0 h 689523"/>
              <a:gd name="connsiteX2" fmla="*/ 2447807 w 2447807"/>
              <a:gd name="connsiteY2" fmla="*/ 689523 h 689523"/>
              <a:gd name="connsiteX3" fmla="*/ 0 w 2447807"/>
              <a:gd name="connsiteY3" fmla="*/ 689523 h 689523"/>
              <a:gd name="connsiteX4" fmla="*/ 0 w 2447807"/>
              <a:gd name="connsiteY4" fmla="*/ 0 h 689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07" h="689523">
                <a:moveTo>
                  <a:pt x="0" y="0"/>
                </a:moveTo>
                <a:lnTo>
                  <a:pt x="2447807" y="0"/>
                </a:lnTo>
                <a:lnTo>
                  <a:pt x="2447807" y="689523"/>
                </a:lnTo>
                <a:lnTo>
                  <a:pt x="0" y="689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solidFill>
                  <a:prstClr val="black">
                    <a:hueOff val="0"/>
                    <a:satOff val="0"/>
                    <a:lumOff val="0"/>
                    <a:alphaOff val="0"/>
                  </a:prstClr>
                </a:solidFill>
                <a:latin typeface="Trebuchet MS"/>
                <a:ea typeface="+mn-ea"/>
                <a:cs typeface="+mn-cs"/>
              </a:rPr>
              <a:t>Using TCL Links &amp; Citrix SDWAN to connect with multiple locations</a:t>
            </a:r>
          </a:p>
        </p:txBody>
      </p:sp>
      <p:pic>
        <p:nvPicPr>
          <p:cNvPr id="14" name="Picture 13">
            <a:extLst>
              <a:ext uri="{FF2B5EF4-FFF2-40B4-BE49-F238E27FC236}">
                <a16:creationId xmlns:a16="http://schemas.microsoft.com/office/drawing/2014/main" id="{A1E4263E-43B5-4FEB-B442-EB2AACF83D5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3600" y="1209198"/>
            <a:ext cx="540000" cy="540000"/>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F72F35D1-517D-4E46-86A9-FFC53F1AAA9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60400" y="1206022"/>
            <a:ext cx="540000" cy="540000"/>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F00E8147-1E6B-437E-802D-7530EE7F7F3A}"/>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2000" y="1206022"/>
            <a:ext cx="540000" cy="540000"/>
          </a:xfrm>
          <a:prstGeom prst="rect">
            <a:avLst/>
          </a:prstGeom>
        </p:spPr>
      </p:pic>
      <p:pic>
        <p:nvPicPr>
          <p:cNvPr id="22" name="Picture 21" descr="Icon&#10;&#10;Description automatically generated">
            <a:extLst>
              <a:ext uri="{FF2B5EF4-FFF2-40B4-BE49-F238E27FC236}">
                <a16:creationId xmlns:a16="http://schemas.microsoft.com/office/drawing/2014/main" id="{B7292555-C3BE-4FA8-8D05-13F4A7453B6E}"/>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2000" y="3201079"/>
            <a:ext cx="540000" cy="540000"/>
          </a:xfrm>
          <a:prstGeom prst="rect">
            <a:avLst/>
          </a:prstGeom>
        </p:spPr>
      </p:pic>
    </p:spTree>
    <p:extLst>
      <p:ext uri="{BB962C8B-B14F-4D97-AF65-F5344CB8AC3E}">
        <p14:creationId xmlns:p14="http://schemas.microsoft.com/office/powerpoint/2010/main" val="294390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24124420-7C95-42B2-93FC-E76EB322F33C}"/>
              </a:ext>
            </a:extLst>
          </p:cNvPr>
          <p:cNvSpPr/>
          <p:nvPr/>
        </p:nvSpPr>
        <p:spPr>
          <a:xfrm>
            <a:off x="3529214" y="1462996"/>
            <a:ext cx="2087448" cy="871387"/>
          </a:xfrm>
          <a:prstGeom prst="round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4" name="Rectangle 3">
            <a:extLst>
              <a:ext uri="{FF2B5EF4-FFF2-40B4-BE49-F238E27FC236}">
                <a16:creationId xmlns:a16="http://schemas.microsoft.com/office/drawing/2014/main" id="{F1C982DF-74F0-1844-924F-2ACF56DE9388}"/>
              </a:ext>
            </a:extLst>
          </p:cNvPr>
          <p:cNvSpPr/>
          <p:nvPr/>
        </p:nvSpPr>
        <p:spPr>
          <a:xfrm>
            <a:off x="3529214" y="1530296"/>
            <a:ext cx="2087448" cy="803085"/>
          </a:xfrm>
          <a:prstGeom prst="rect">
            <a:avLst/>
          </a:prstGeom>
        </p:spPr>
        <p:txBody>
          <a:bodyPr wrap="square">
            <a:spAutoFit/>
          </a:bodyPr>
          <a:lstStyle/>
          <a:p>
            <a:pPr algn="ctr"/>
            <a:r>
              <a:rPr lang="en-US" sz="1200" dirty="0">
                <a:solidFill>
                  <a:srgbClr val="000000"/>
                </a:solidFill>
                <a:cs typeface="Arial" panose="020B0604020202020204" pitchFamily="34" charset="0"/>
              </a:rPr>
              <a:t>We believe </a:t>
            </a:r>
            <a:br>
              <a:rPr lang="en-US" sz="1200" dirty="0">
                <a:solidFill>
                  <a:srgbClr val="000000"/>
                </a:solidFill>
                <a:cs typeface="Arial" panose="020B0604020202020204" pitchFamily="34" charset="0"/>
              </a:rPr>
            </a:br>
            <a:r>
              <a:rPr lang="en-US" sz="1200" b="1" dirty="0">
                <a:solidFill>
                  <a:srgbClr val="0070C0"/>
                </a:solidFill>
                <a:cs typeface="Arial" panose="020B0604020202020204" pitchFamily="34" charset="0"/>
              </a:rPr>
              <a:t>everything that can be migrated to cloud </a:t>
            </a:r>
            <a:br>
              <a:rPr lang="en-US" sz="1200" dirty="0">
                <a:solidFill>
                  <a:srgbClr val="0070C0"/>
                </a:solidFill>
                <a:cs typeface="Arial" panose="020B0604020202020204" pitchFamily="34" charset="0"/>
              </a:rPr>
            </a:br>
            <a:r>
              <a:rPr lang="en-US" sz="1200" dirty="0">
                <a:solidFill>
                  <a:srgbClr val="000000"/>
                </a:solidFill>
                <a:cs typeface="Arial" panose="020B0604020202020204" pitchFamily="34" charset="0"/>
              </a:rPr>
              <a:t>must be migrated</a:t>
            </a:r>
          </a:p>
        </p:txBody>
      </p:sp>
      <p:sp>
        <p:nvSpPr>
          <p:cNvPr id="36" name="Oval 35">
            <a:extLst>
              <a:ext uri="{FF2B5EF4-FFF2-40B4-BE49-F238E27FC236}">
                <a16:creationId xmlns:a16="http://schemas.microsoft.com/office/drawing/2014/main" id="{89601A06-8D0A-4A67-9E71-A6BB194ECDB7}"/>
              </a:ext>
            </a:extLst>
          </p:cNvPr>
          <p:cNvSpPr/>
          <p:nvPr/>
        </p:nvSpPr>
        <p:spPr>
          <a:xfrm>
            <a:off x="4225030" y="808892"/>
            <a:ext cx="695816" cy="695816"/>
          </a:xfrm>
          <a:prstGeom prst="ellipse">
            <a:avLst/>
          </a:prstGeom>
          <a:solidFill>
            <a:schemeClr val="bg1"/>
          </a:solidFill>
          <a:ln w="127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pic>
        <p:nvPicPr>
          <p:cNvPr id="47" name="Picture 46" descr="A close up of a logo&#10;&#10;Description automatically generated">
            <a:extLst>
              <a:ext uri="{FF2B5EF4-FFF2-40B4-BE49-F238E27FC236}">
                <a16:creationId xmlns:a16="http://schemas.microsoft.com/office/drawing/2014/main" id="{B4475566-044C-4873-B981-3C16EE23BBDB}"/>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12007" y="905761"/>
            <a:ext cx="521862" cy="521862"/>
          </a:xfrm>
          <a:prstGeom prst="rect">
            <a:avLst/>
          </a:prstGeom>
        </p:spPr>
      </p:pic>
      <p:sp>
        <p:nvSpPr>
          <p:cNvPr id="66" name="Rectangle: Rounded Corners 65">
            <a:extLst>
              <a:ext uri="{FF2B5EF4-FFF2-40B4-BE49-F238E27FC236}">
                <a16:creationId xmlns:a16="http://schemas.microsoft.com/office/drawing/2014/main" id="{92ADD784-F89B-48E3-AB04-9B4BB53D0D6D}"/>
              </a:ext>
            </a:extLst>
          </p:cNvPr>
          <p:cNvSpPr/>
          <p:nvPr/>
        </p:nvSpPr>
        <p:spPr>
          <a:xfrm>
            <a:off x="6734580" y="3330840"/>
            <a:ext cx="2087448" cy="1395903"/>
          </a:xfrm>
          <a:prstGeom prst="round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6" name="Rectangle 25">
            <a:extLst>
              <a:ext uri="{FF2B5EF4-FFF2-40B4-BE49-F238E27FC236}">
                <a16:creationId xmlns:a16="http://schemas.microsoft.com/office/drawing/2014/main" id="{E7BBC507-96B4-41F2-A613-95DE27F90783}"/>
              </a:ext>
            </a:extLst>
          </p:cNvPr>
          <p:cNvSpPr/>
          <p:nvPr/>
        </p:nvSpPr>
        <p:spPr>
          <a:xfrm>
            <a:off x="6734580" y="3445857"/>
            <a:ext cx="2087448" cy="1338474"/>
          </a:xfrm>
          <a:prstGeom prst="rect">
            <a:avLst/>
          </a:prstGeom>
        </p:spPr>
        <p:txBody>
          <a:bodyPr wrap="square">
            <a:spAutoFit/>
          </a:bodyPr>
          <a:lstStyle/>
          <a:p>
            <a:pPr indent="-115183" algn="ctr"/>
            <a:r>
              <a:rPr lang="en-US" sz="1200" dirty="0">
                <a:solidFill>
                  <a:prstClr val="black"/>
                </a:solidFill>
                <a:cs typeface="Arial" panose="020B0604020202020204" pitchFamily="34" charset="0"/>
              </a:rPr>
              <a:t>Sify owns the entire </a:t>
            </a:r>
            <a:r>
              <a:rPr lang="en-US" sz="1200" b="1" dirty="0">
                <a:solidFill>
                  <a:srgbClr val="0070C0"/>
                </a:solidFill>
                <a:cs typeface="Arial" panose="020B0604020202020204" pitchFamily="34" charset="0"/>
              </a:rPr>
              <a:t>assessment, migration, security </a:t>
            </a:r>
            <a:r>
              <a:rPr lang="en-US" sz="1200" dirty="0">
                <a:solidFill>
                  <a:prstClr val="black">
                    <a:lumMod val="75000"/>
                    <a:lumOff val="25000"/>
                  </a:prstClr>
                </a:solidFill>
                <a:cs typeface="Arial" panose="020B0604020202020204" pitchFamily="34" charset="0"/>
              </a:rPr>
              <a:t>and </a:t>
            </a:r>
            <a:r>
              <a:rPr lang="en-US" sz="1200" b="1" dirty="0">
                <a:solidFill>
                  <a:srgbClr val="0070C0"/>
                </a:solidFill>
                <a:cs typeface="Arial" panose="020B0604020202020204" pitchFamily="34" charset="0"/>
              </a:rPr>
              <a:t>managed services </a:t>
            </a:r>
            <a:r>
              <a:rPr lang="en-US" sz="1200" dirty="0">
                <a:solidFill>
                  <a:prstClr val="black"/>
                </a:solidFill>
                <a:cs typeface="Arial" panose="020B0604020202020204" pitchFamily="34" charset="0"/>
              </a:rPr>
              <a:t>from </a:t>
            </a:r>
            <a:r>
              <a:rPr lang="en-US" sz="1200" b="1" dirty="0">
                <a:solidFill>
                  <a:srgbClr val="0070C0"/>
                </a:solidFill>
                <a:cs typeface="Arial" panose="020B0604020202020204" pitchFamily="34" charset="0"/>
              </a:rPr>
              <a:t>any current state</a:t>
            </a:r>
            <a:r>
              <a:rPr lang="en-US" sz="1200" dirty="0">
                <a:solidFill>
                  <a:schemeClr val="accent1">
                    <a:lumMod val="75000"/>
                  </a:schemeClr>
                </a:solidFill>
                <a:cs typeface="Arial" panose="020B0604020202020204" pitchFamily="34" charset="0"/>
              </a:rPr>
              <a:t> </a:t>
            </a:r>
            <a:r>
              <a:rPr lang="en-US" sz="1200" dirty="0">
                <a:solidFill>
                  <a:prstClr val="black"/>
                </a:solidFill>
                <a:cs typeface="Arial" panose="020B0604020202020204" pitchFamily="34" charset="0"/>
              </a:rPr>
              <a:t>to </a:t>
            </a:r>
            <a:r>
              <a:rPr lang="en-US" sz="1200" b="1" dirty="0">
                <a:solidFill>
                  <a:srgbClr val="0070C0"/>
                </a:solidFill>
                <a:cs typeface="Arial" panose="020B0604020202020204" pitchFamily="34" charset="0"/>
              </a:rPr>
              <a:t>any desired cloud configuration</a:t>
            </a:r>
          </a:p>
          <a:p>
            <a:pPr indent="-115183" algn="ctr"/>
            <a:endParaRPr lang="en-US" sz="1200" b="1" dirty="0">
              <a:solidFill>
                <a:srgbClr val="0070C0"/>
              </a:solidFill>
              <a:cs typeface="Arial" panose="020B0604020202020204" pitchFamily="34" charset="0"/>
            </a:endParaRPr>
          </a:p>
        </p:txBody>
      </p:sp>
      <p:sp>
        <p:nvSpPr>
          <p:cNvPr id="69" name="Oval 68">
            <a:extLst>
              <a:ext uri="{FF2B5EF4-FFF2-40B4-BE49-F238E27FC236}">
                <a16:creationId xmlns:a16="http://schemas.microsoft.com/office/drawing/2014/main" id="{37A96BE5-A1BD-4D7F-A7D7-DF3A538F0394}"/>
              </a:ext>
            </a:extLst>
          </p:cNvPr>
          <p:cNvSpPr/>
          <p:nvPr/>
        </p:nvSpPr>
        <p:spPr>
          <a:xfrm>
            <a:off x="7430396" y="2688844"/>
            <a:ext cx="695816" cy="695816"/>
          </a:xfrm>
          <a:prstGeom prst="ellipse">
            <a:avLst/>
          </a:prstGeom>
          <a:solidFill>
            <a:schemeClr val="bg1"/>
          </a:solidFill>
          <a:ln w="127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pic>
        <p:nvPicPr>
          <p:cNvPr id="34" name="Picture 33" descr="A close up of a logo&#10;&#10;Description automatically generated">
            <a:extLst>
              <a:ext uri="{FF2B5EF4-FFF2-40B4-BE49-F238E27FC236}">
                <a16:creationId xmlns:a16="http://schemas.microsoft.com/office/drawing/2014/main" id="{1A399653-27A1-4200-90E2-0475D389E2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7373" y="2775821"/>
            <a:ext cx="521862" cy="521862"/>
          </a:xfrm>
          <a:prstGeom prst="rect">
            <a:avLst/>
          </a:prstGeom>
        </p:spPr>
      </p:pic>
      <p:sp>
        <p:nvSpPr>
          <p:cNvPr id="52" name="Rectangle: Rounded Corners 51">
            <a:extLst>
              <a:ext uri="{FF2B5EF4-FFF2-40B4-BE49-F238E27FC236}">
                <a16:creationId xmlns:a16="http://schemas.microsoft.com/office/drawing/2014/main" id="{8D30CCE7-EEE4-40E8-B68C-6168F0B12F0E}"/>
              </a:ext>
            </a:extLst>
          </p:cNvPr>
          <p:cNvSpPr/>
          <p:nvPr/>
        </p:nvSpPr>
        <p:spPr>
          <a:xfrm>
            <a:off x="323850" y="3330841"/>
            <a:ext cx="2087448" cy="1395904"/>
          </a:xfrm>
          <a:prstGeom prst="round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4" name="Rectangle 23">
            <a:extLst>
              <a:ext uri="{FF2B5EF4-FFF2-40B4-BE49-F238E27FC236}">
                <a16:creationId xmlns:a16="http://schemas.microsoft.com/office/drawing/2014/main" id="{1C290B32-D788-4FDF-9865-1F6542E8F631}"/>
              </a:ext>
            </a:extLst>
          </p:cNvPr>
          <p:cNvSpPr/>
          <p:nvPr/>
        </p:nvSpPr>
        <p:spPr>
          <a:xfrm>
            <a:off x="323850" y="3445857"/>
            <a:ext cx="2087448" cy="981548"/>
          </a:xfrm>
          <a:prstGeom prst="rect">
            <a:avLst/>
          </a:prstGeom>
        </p:spPr>
        <p:txBody>
          <a:bodyPr wrap="square">
            <a:spAutoFit/>
          </a:bodyPr>
          <a:lstStyle/>
          <a:p>
            <a:pPr lvl="0" algn="ctr"/>
            <a:r>
              <a:rPr lang="en-US" sz="1200" dirty="0">
                <a:solidFill>
                  <a:prstClr val="black"/>
                </a:solidFill>
                <a:cs typeface="Arial" panose="020B0604020202020204" pitchFamily="34" charset="0"/>
              </a:rPr>
              <a:t>For the rest, we have </a:t>
            </a:r>
            <a:br>
              <a:rPr lang="en-US" sz="1200" dirty="0">
                <a:solidFill>
                  <a:prstClr val="black"/>
                </a:solidFill>
                <a:cs typeface="Arial" panose="020B0604020202020204" pitchFamily="34" charset="0"/>
              </a:rPr>
            </a:br>
            <a:r>
              <a:rPr lang="en-US" sz="1200" b="1" dirty="0">
                <a:solidFill>
                  <a:srgbClr val="0070C0"/>
                </a:solidFill>
                <a:cs typeface="Arial" panose="020B0604020202020204" pitchFamily="34" charset="0"/>
              </a:rPr>
              <a:t>cloud adjacent </a:t>
            </a:r>
            <a:br>
              <a:rPr lang="en-US" sz="1200" dirty="0">
                <a:solidFill>
                  <a:schemeClr val="accent1">
                    <a:lumMod val="75000"/>
                  </a:schemeClr>
                </a:solidFill>
                <a:cs typeface="Arial" panose="020B0604020202020204" pitchFamily="34" charset="0"/>
              </a:rPr>
            </a:br>
            <a:r>
              <a:rPr lang="en-US" sz="1200" dirty="0">
                <a:solidFill>
                  <a:prstClr val="black"/>
                </a:solidFill>
                <a:cs typeface="Arial" panose="020B0604020202020204" pitchFamily="34" charset="0"/>
              </a:rPr>
              <a:t>datacenters</a:t>
            </a:r>
            <a:r>
              <a:rPr lang="en-US" sz="1200" dirty="0">
                <a:solidFill>
                  <a:srgbClr val="D99694">
                    <a:lumMod val="50000"/>
                  </a:srgbClr>
                </a:solidFill>
                <a:cs typeface="Arial" panose="020B0604020202020204" pitchFamily="34" charset="0"/>
              </a:rPr>
              <a:t> </a:t>
            </a:r>
            <a:r>
              <a:rPr lang="en-US" sz="1200" dirty="0">
                <a:solidFill>
                  <a:prstClr val="black"/>
                </a:solidFill>
                <a:cs typeface="Arial" panose="020B0604020202020204" pitchFamily="34" charset="0"/>
              </a:rPr>
              <a:t>to configure </a:t>
            </a:r>
            <a:br>
              <a:rPr lang="en-US" sz="1200" dirty="0">
                <a:solidFill>
                  <a:prstClr val="black"/>
                </a:solidFill>
                <a:cs typeface="Arial" panose="020B0604020202020204" pitchFamily="34" charset="0"/>
              </a:rPr>
            </a:br>
            <a:r>
              <a:rPr lang="en-US" sz="1200" dirty="0">
                <a:solidFill>
                  <a:prstClr val="black"/>
                </a:solidFill>
                <a:cs typeface="Arial" panose="020B0604020202020204" pitchFamily="34" charset="0"/>
              </a:rPr>
              <a:t>the most efficient </a:t>
            </a:r>
            <a:br>
              <a:rPr lang="en-US" sz="1200" dirty="0">
                <a:solidFill>
                  <a:prstClr val="black"/>
                </a:solidFill>
                <a:cs typeface="Arial" panose="020B0604020202020204" pitchFamily="34" charset="0"/>
              </a:rPr>
            </a:br>
            <a:r>
              <a:rPr lang="en-US" sz="1200" b="1" dirty="0">
                <a:solidFill>
                  <a:srgbClr val="0070C0"/>
                </a:solidFill>
                <a:cs typeface="Arial" panose="020B0604020202020204" pitchFamily="34" charset="0"/>
              </a:rPr>
              <a:t>hybrid multi cloud</a:t>
            </a:r>
            <a:endParaRPr lang="en-US" sz="1200" dirty="0">
              <a:solidFill>
                <a:srgbClr val="0070C0"/>
              </a:solidFill>
              <a:cs typeface="Arial" panose="020B0604020202020204" pitchFamily="34" charset="0"/>
            </a:endParaRPr>
          </a:p>
        </p:txBody>
      </p:sp>
      <p:sp>
        <p:nvSpPr>
          <p:cNvPr id="54" name="Oval 53">
            <a:extLst>
              <a:ext uri="{FF2B5EF4-FFF2-40B4-BE49-F238E27FC236}">
                <a16:creationId xmlns:a16="http://schemas.microsoft.com/office/drawing/2014/main" id="{9D05B526-59F9-4116-A47F-82FB02709588}"/>
              </a:ext>
            </a:extLst>
          </p:cNvPr>
          <p:cNvSpPr/>
          <p:nvPr/>
        </p:nvSpPr>
        <p:spPr>
          <a:xfrm>
            <a:off x="1019666" y="2688844"/>
            <a:ext cx="695816" cy="719055"/>
          </a:xfrm>
          <a:prstGeom prst="ellipse">
            <a:avLst/>
          </a:prstGeom>
          <a:solidFill>
            <a:schemeClr val="bg1"/>
          </a:solidFill>
          <a:ln w="127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grpSp>
        <p:nvGrpSpPr>
          <p:cNvPr id="83" name="Group 82">
            <a:extLst>
              <a:ext uri="{FF2B5EF4-FFF2-40B4-BE49-F238E27FC236}">
                <a16:creationId xmlns:a16="http://schemas.microsoft.com/office/drawing/2014/main" id="{1A4849DF-3E32-4825-A127-7DF44AD17C9C}"/>
              </a:ext>
            </a:extLst>
          </p:cNvPr>
          <p:cNvGrpSpPr>
            <a:grpSpLocks noChangeAspect="1"/>
          </p:cNvGrpSpPr>
          <p:nvPr/>
        </p:nvGrpSpPr>
        <p:grpSpPr>
          <a:xfrm>
            <a:off x="1146640" y="2820056"/>
            <a:ext cx="441871" cy="456629"/>
            <a:chOff x="1313639" y="3343458"/>
            <a:chExt cx="720000" cy="744047"/>
          </a:xfrm>
        </p:grpSpPr>
        <p:pic>
          <p:nvPicPr>
            <p:cNvPr id="56" name="Picture 55" descr="A close up of a logo&#10;&#10;Description automatically generated">
              <a:extLst>
                <a:ext uri="{FF2B5EF4-FFF2-40B4-BE49-F238E27FC236}">
                  <a16:creationId xmlns:a16="http://schemas.microsoft.com/office/drawing/2014/main" id="{AFC5B71C-E4AD-4290-99BF-1A42B321CB3E}"/>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13639" y="3343458"/>
              <a:ext cx="720000" cy="744047"/>
            </a:xfrm>
            <a:prstGeom prst="rect">
              <a:avLst/>
            </a:prstGeom>
          </p:spPr>
        </p:pic>
        <p:pic>
          <p:nvPicPr>
            <p:cNvPr id="57" name="Picture 56" descr="A close up of a logo&#10;&#10;Description automatically generated">
              <a:extLst>
                <a:ext uri="{FF2B5EF4-FFF2-40B4-BE49-F238E27FC236}">
                  <a16:creationId xmlns:a16="http://schemas.microsoft.com/office/drawing/2014/main" id="{F60DC42B-FFC3-4F68-AC82-5149DD3C27AA}"/>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8809" y="3542406"/>
              <a:ext cx="389659" cy="402673"/>
            </a:xfrm>
            <a:prstGeom prst="rect">
              <a:avLst/>
            </a:prstGeom>
          </p:spPr>
        </p:pic>
      </p:grpSp>
      <p:sp>
        <p:nvSpPr>
          <p:cNvPr id="59" name="Rectangle: Rounded Corners 58">
            <a:extLst>
              <a:ext uri="{FF2B5EF4-FFF2-40B4-BE49-F238E27FC236}">
                <a16:creationId xmlns:a16="http://schemas.microsoft.com/office/drawing/2014/main" id="{83B876A3-846D-4EB6-81C7-58DA405214EB}"/>
              </a:ext>
            </a:extLst>
          </p:cNvPr>
          <p:cNvSpPr/>
          <p:nvPr/>
        </p:nvSpPr>
        <p:spPr>
          <a:xfrm>
            <a:off x="4603719" y="3330840"/>
            <a:ext cx="2087448" cy="1400115"/>
          </a:xfrm>
          <a:prstGeom prst="round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0" name="Rectangle 19">
            <a:extLst>
              <a:ext uri="{FF2B5EF4-FFF2-40B4-BE49-F238E27FC236}">
                <a16:creationId xmlns:a16="http://schemas.microsoft.com/office/drawing/2014/main" id="{11730F6D-7BEA-4111-BD9F-EA2E5947284C}"/>
              </a:ext>
            </a:extLst>
          </p:cNvPr>
          <p:cNvSpPr/>
          <p:nvPr/>
        </p:nvSpPr>
        <p:spPr>
          <a:xfrm>
            <a:off x="4603719" y="3445857"/>
            <a:ext cx="2087448" cy="1160011"/>
          </a:xfrm>
          <a:prstGeom prst="rect">
            <a:avLst/>
          </a:prstGeom>
        </p:spPr>
        <p:txBody>
          <a:bodyPr wrap="square">
            <a:spAutoFit/>
          </a:bodyPr>
          <a:lstStyle/>
          <a:p>
            <a:pPr marL="0" lvl="1" algn="ctr"/>
            <a:r>
              <a:rPr lang="en-US" sz="1200" dirty="0">
                <a:solidFill>
                  <a:prstClr val="black"/>
                </a:solidFill>
                <a:cs typeface="Arial" panose="020B0604020202020204" pitchFamily="34" charset="0"/>
              </a:rPr>
              <a:t>With a </a:t>
            </a:r>
            <a:br>
              <a:rPr lang="en-US" sz="1200" dirty="0">
                <a:solidFill>
                  <a:prstClr val="black"/>
                </a:solidFill>
                <a:cs typeface="Arial" panose="020B0604020202020204" pitchFamily="34" charset="0"/>
              </a:rPr>
            </a:br>
            <a:r>
              <a:rPr lang="en-US" sz="1200" b="1" dirty="0">
                <a:solidFill>
                  <a:srgbClr val="0070C0"/>
                </a:solidFill>
                <a:cs typeface="Arial" panose="020B0604020202020204" pitchFamily="34" charset="0"/>
              </a:rPr>
              <a:t>10G+ speed </a:t>
            </a:r>
            <a:br>
              <a:rPr lang="en-US" sz="1200" dirty="0">
                <a:solidFill>
                  <a:schemeClr val="accent1">
                    <a:lumMod val="75000"/>
                  </a:schemeClr>
                </a:solidFill>
                <a:cs typeface="Arial" panose="020B0604020202020204" pitchFamily="34" charset="0"/>
              </a:rPr>
            </a:br>
            <a:r>
              <a:rPr lang="en-US" sz="1200" dirty="0">
                <a:cs typeface="Arial" panose="020B0604020202020204" pitchFamily="34" charset="0"/>
              </a:rPr>
              <a:t>connection to the </a:t>
            </a:r>
            <a:br>
              <a:rPr lang="en-US" sz="1200" dirty="0">
                <a:cs typeface="Arial" panose="020B0604020202020204" pitchFamily="34" charset="0"/>
              </a:rPr>
            </a:br>
            <a:r>
              <a:rPr lang="en-US" sz="1200" b="1" dirty="0">
                <a:solidFill>
                  <a:srgbClr val="0070C0"/>
                </a:solidFill>
                <a:cs typeface="Arial" panose="020B0604020202020204" pitchFamily="34" charset="0"/>
              </a:rPr>
              <a:t>hyperscale cloud </a:t>
            </a:r>
            <a:br>
              <a:rPr lang="en-US" sz="1200" dirty="0">
                <a:solidFill>
                  <a:schemeClr val="accent1">
                    <a:lumMod val="75000"/>
                  </a:schemeClr>
                </a:solidFill>
                <a:cs typeface="Arial" panose="020B0604020202020204" pitchFamily="34" charset="0"/>
              </a:rPr>
            </a:br>
            <a:r>
              <a:rPr lang="en-US" sz="1200" dirty="0">
                <a:cs typeface="Arial" panose="020B0604020202020204" pitchFamily="34" charset="0"/>
              </a:rPr>
              <a:t>at less than </a:t>
            </a:r>
            <a:br>
              <a:rPr lang="en-US" sz="1200" dirty="0">
                <a:cs typeface="Arial" panose="020B0604020202020204" pitchFamily="34" charset="0"/>
              </a:rPr>
            </a:br>
            <a:r>
              <a:rPr lang="en-US" sz="1200" b="1" dirty="0">
                <a:solidFill>
                  <a:srgbClr val="0070C0"/>
                </a:solidFill>
                <a:cs typeface="Arial" panose="020B0604020202020204" pitchFamily="34" charset="0"/>
              </a:rPr>
              <a:t>100 microseconds latency</a:t>
            </a:r>
          </a:p>
        </p:txBody>
      </p:sp>
      <p:sp>
        <p:nvSpPr>
          <p:cNvPr id="42" name="Oval 41">
            <a:extLst>
              <a:ext uri="{FF2B5EF4-FFF2-40B4-BE49-F238E27FC236}">
                <a16:creationId xmlns:a16="http://schemas.microsoft.com/office/drawing/2014/main" id="{80FB1724-7259-4522-B4E0-0C1E1A09FFF1}"/>
              </a:ext>
            </a:extLst>
          </p:cNvPr>
          <p:cNvSpPr/>
          <p:nvPr/>
        </p:nvSpPr>
        <p:spPr>
          <a:xfrm>
            <a:off x="5299535" y="2688844"/>
            <a:ext cx="695816" cy="695816"/>
          </a:xfrm>
          <a:prstGeom prst="ellipse">
            <a:avLst/>
          </a:prstGeom>
          <a:solidFill>
            <a:schemeClr val="bg1"/>
          </a:solidFill>
          <a:ln w="127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pic>
        <p:nvPicPr>
          <p:cNvPr id="28" name="Picture 27" descr="A close up of a logo&#10;&#10;Description automatically generated">
            <a:extLst>
              <a:ext uri="{FF2B5EF4-FFF2-40B4-BE49-F238E27FC236}">
                <a16:creationId xmlns:a16="http://schemas.microsoft.com/office/drawing/2014/main" id="{A0D6E756-F335-4DB2-9F6B-E3BAEEDF4342}"/>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86512" y="2775821"/>
            <a:ext cx="521862" cy="521862"/>
          </a:xfrm>
          <a:prstGeom prst="rect">
            <a:avLst/>
          </a:prstGeom>
        </p:spPr>
      </p:pic>
      <p:sp>
        <p:nvSpPr>
          <p:cNvPr id="63" name="Rectangle: Rounded Corners 62">
            <a:extLst>
              <a:ext uri="{FF2B5EF4-FFF2-40B4-BE49-F238E27FC236}">
                <a16:creationId xmlns:a16="http://schemas.microsoft.com/office/drawing/2014/main" id="{93577BBE-6A1C-4484-90BF-37FC43A04127}"/>
              </a:ext>
            </a:extLst>
          </p:cNvPr>
          <p:cNvSpPr/>
          <p:nvPr/>
        </p:nvSpPr>
        <p:spPr>
          <a:xfrm>
            <a:off x="2464878" y="3330840"/>
            <a:ext cx="2087448" cy="1395903"/>
          </a:xfrm>
          <a:prstGeom prst="round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5" name="Rectangle 24">
            <a:extLst>
              <a:ext uri="{FF2B5EF4-FFF2-40B4-BE49-F238E27FC236}">
                <a16:creationId xmlns:a16="http://schemas.microsoft.com/office/drawing/2014/main" id="{02B714DB-3B8A-4F26-B7B6-C53698B45E58}"/>
              </a:ext>
            </a:extLst>
          </p:cNvPr>
          <p:cNvSpPr/>
          <p:nvPr/>
        </p:nvSpPr>
        <p:spPr>
          <a:xfrm>
            <a:off x="2464878" y="3445857"/>
            <a:ext cx="2087448" cy="1160011"/>
          </a:xfrm>
          <a:prstGeom prst="rect">
            <a:avLst/>
          </a:prstGeom>
        </p:spPr>
        <p:txBody>
          <a:bodyPr wrap="square">
            <a:spAutoFit/>
          </a:bodyPr>
          <a:lstStyle/>
          <a:p>
            <a:pPr indent="-115183" algn="ctr"/>
            <a:r>
              <a:rPr lang="en-US" sz="1200" dirty="0">
                <a:solidFill>
                  <a:prstClr val="black"/>
                </a:solidFill>
                <a:cs typeface="Arial" panose="020B0604020202020204" pitchFamily="34" charset="0"/>
              </a:rPr>
              <a:t>Enabling your </a:t>
            </a:r>
            <a:br>
              <a:rPr lang="en-US" sz="1200" dirty="0">
                <a:solidFill>
                  <a:prstClr val="black"/>
                </a:solidFill>
                <a:cs typeface="Arial" panose="020B0604020202020204" pitchFamily="34" charset="0"/>
              </a:rPr>
            </a:br>
            <a:r>
              <a:rPr lang="en-US" sz="1200" b="1" dirty="0">
                <a:solidFill>
                  <a:srgbClr val="0070C0"/>
                </a:solidFill>
                <a:cs typeface="Arial" panose="020B0604020202020204" pitchFamily="34" charset="0"/>
              </a:rPr>
              <a:t>hosted applications work </a:t>
            </a:r>
            <a:br>
              <a:rPr lang="en-US" sz="1200" b="1" dirty="0">
                <a:solidFill>
                  <a:srgbClr val="0070C0"/>
                </a:solidFill>
                <a:cs typeface="Arial" panose="020B0604020202020204" pitchFamily="34" charset="0"/>
              </a:rPr>
            </a:br>
            <a:r>
              <a:rPr lang="en-US" sz="1200" b="1" dirty="0">
                <a:solidFill>
                  <a:srgbClr val="0070C0"/>
                </a:solidFill>
                <a:cs typeface="Arial" panose="020B0604020202020204" pitchFamily="34" charset="0"/>
              </a:rPr>
              <a:t>seamlessly </a:t>
            </a:r>
            <a:br>
              <a:rPr lang="en-US" sz="1200" dirty="0">
                <a:solidFill>
                  <a:prstClr val="black"/>
                </a:solidFill>
                <a:cs typeface="Arial" panose="020B0604020202020204" pitchFamily="34" charset="0"/>
              </a:rPr>
            </a:br>
            <a:r>
              <a:rPr lang="en-US" sz="1200" dirty="0">
                <a:solidFill>
                  <a:prstClr val="black"/>
                </a:solidFill>
                <a:cs typeface="Arial" panose="020B0604020202020204" pitchFamily="34" charset="0"/>
              </a:rPr>
              <a:t>with cloud applications as if they are in the same datacenter</a:t>
            </a:r>
          </a:p>
        </p:txBody>
      </p:sp>
      <p:sp>
        <p:nvSpPr>
          <p:cNvPr id="38" name="Oval 37">
            <a:extLst>
              <a:ext uri="{FF2B5EF4-FFF2-40B4-BE49-F238E27FC236}">
                <a16:creationId xmlns:a16="http://schemas.microsoft.com/office/drawing/2014/main" id="{07A90AE6-BA45-4A06-AD99-BAFF10389DBE}"/>
              </a:ext>
            </a:extLst>
          </p:cNvPr>
          <p:cNvSpPr/>
          <p:nvPr/>
        </p:nvSpPr>
        <p:spPr>
          <a:xfrm>
            <a:off x="3160694" y="2688844"/>
            <a:ext cx="695816" cy="695816"/>
          </a:xfrm>
          <a:prstGeom prst="ellipse">
            <a:avLst/>
          </a:prstGeom>
          <a:solidFill>
            <a:schemeClr val="bg1"/>
          </a:solidFill>
          <a:ln w="12700">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pic>
        <p:nvPicPr>
          <p:cNvPr id="61" name="Picture 60" descr="A close up of a logo&#10;&#10;Description automatically generated">
            <a:extLst>
              <a:ext uri="{FF2B5EF4-FFF2-40B4-BE49-F238E27FC236}">
                <a16:creationId xmlns:a16="http://schemas.microsoft.com/office/drawing/2014/main" id="{EEB0C4C8-2F26-4A65-B743-1FB0894E39C0}"/>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15055" y="2743205"/>
            <a:ext cx="587095" cy="587095"/>
          </a:xfrm>
          <a:prstGeom prst="rect">
            <a:avLst/>
          </a:prstGeom>
        </p:spPr>
      </p:pic>
      <p:sp>
        <p:nvSpPr>
          <p:cNvPr id="3" name="Title 2">
            <a:extLst>
              <a:ext uri="{FF2B5EF4-FFF2-40B4-BE49-F238E27FC236}">
                <a16:creationId xmlns:a16="http://schemas.microsoft.com/office/drawing/2014/main" id="{1F022695-50BE-408A-890A-961118BAC681}"/>
              </a:ext>
            </a:extLst>
          </p:cNvPr>
          <p:cNvSpPr>
            <a:spLocks noGrp="1"/>
          </p:cNvSpPr>
          <p:nvPr>
            <p:ph type="title"/>
          </p:nvPr>
        </p:nvSpPr>
        <p:spPr/>
        <p:txBody>
          <a:bodyPr/>
          <a:lstStyle/>
          <a:p>
            <a:endParaRPr lang="en-IN"/>
          </a:p>
        </p:txBody>
      </p:sp>
    </p:spTree>
    <p:extLst>
      <p:ext uri="{BB962C8B-B14F-4D97-AF65-F5344CB8AC3E}">
        <p14:creationId xmlns:p14="http://schemas.microsoft.com/office/powerpoint/2010/main" val="1721934241"/>
      </p:ext>
    </p:extLst>
  </p:cSld>
  <p:clrMapOvr>
    <a:masterClrMapping/>
  </p:clrMapOvr>
</p:sld>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3E1AD0B7C49E46BEDB6BC02C59C368" ma:contentTypeVersion="14" ma:contentTypeDescription="Create a new document." ma:contentTypeScope="" ma:versionID="59f04d422c3dc55a1470d80b7216bed2">
  <xsd:schema xmlns:xsd="http://www.w3.org/2001/XMLSchema" xmlns:xs="http://www.w3.org/2001/XMLSchema" xmlns:p="http://schemas.microsoft.com/office/2006/metadata/properties" xmlns:ns3="83f309df-a20e-4ae4-a762-48cfa988792c" xmlns:ns4="79b5214c-cae0-4b14-a405-c2ca24cbd5ac" targetNamespace="http://schemas.microsoft.com/office/2006/metadata/properties" ma:root="true" ma:fieldsID="8282346ac9902f39c438f066e6c80bea" ns3:_="" ns4:_="">
    <xsd:import namespace="83f309df-a20e-4ae4-a762-48cfa988792c"/>
    <xsd:import namespace="79b5214c-cae0-4b14-a405-c2ca24cbd5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309df-a20e-4ae4-a762-48cfa98879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5214c-cae0-4b14-a405-c2ca24cbd5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5225ff6-d8db-4da8-8d9c-1f925f835688" ContentTypeId="0x0101" PreviousValue="false"/>
</file>

<file path=customXml/itemProps1.xml><?xml version="1.0" encoding="utf-8"?>
<ds:datastoreItem xmlns:ds="http://schemas.openxmlformats.org/officeDocument/2006/customXml" ds:itemID="{9703D672-4BAB-4225-91D3-6155E7C52C5F}">
  <ds:schemaRefs>
    <ds:schemaRef ds:uri="http://schemas.microsoft.com/office/2006/documentManagement/types"/>
    <ds:schemaRef ds:uri="http://purl.org/dc/terms/"/>
    <ds:schemaRef ds:uri="http://purl.org/dc/dcmitype/"/>
    <ds:schemaRef ds:uri="http://schemas.microsoft.com/office/2006/metadata/properties"/>
    <ds:schemaRef ds:uri="79b5214c-cae0-4b14-a405-c2ca24cbd5ac"/>
    <ds:schemaRef ds:uri="http://purl.org/dc/elements/1.1/"/>
    <ds:schemaRef ds:uri="http://schemas.microsoft.com/office/infopath/2007/PartnerControls"/>
    <ds:schemaRef ds:uri="http://schemas.openxmlformats.org/package/2006/metadata/core-properties"/>
    <ds:schemaRef ds:uri="83f309df-a20e-4ae4-a762-48cfa988792c"/>
    <ds:schemaRef ds:uri="http://www.w3.org/XML/1998/namespace"/>
  </ds:schemaRefs>
</ds:datastoreItem>
</file>

<file path=customXml/itemProps2.xml><?xml version="1.0" encoding="utf-8"?>
<ds:datastoreItem xmlns:ds="http://schemas.openxmlformats.org/officeDocument/2006/customXml" ds:itemID="{FA3E4D9C-AA0A-4FCA-B13F-7B928CF49D9F}">
  <ds:schemaRefs>
    <ds:schemaRef ds:uri="http://schemas.microsoft.com/sharepoint/v3/contenttype/forms"/>
  </ds:schemaRefs>
</ds:datastoreItem>
</file>

<file path=customXml/itemProps3.xml><?xml version="1.0" encoding="utf-8"?>
<ds:datastoreItem xmlns:ds="http://schemas.openxmlformats.org/officeDocument/2006/customXml" ds:itemID="{51DED0F9-CDA7-4965-85CD-A94BCF6FB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309df-a20e-4ae4-a762-48cfa988792c"/>
    <ds:schemaRef ds:uri="79b5214c-cae0-4b14-a405-c2ca24cbd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F2B61C-B540-4BC0-AC3E-83528A72D13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Sify Theme 11102018</Template>
  <TotalTime>4721</TotalTime>
  <Words>4099</Words>
  <Application>Microsoft Office PowerPoint</Application>
  <PresentationFormat>On-screen Show (16:9)</PresentationFormat>
  <Paragraphs>759</Paragraphs>
  <Slides>44</Slides>
  <Notes>13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Sify Theme Nov20</vt:lpstr>
      <vt:lpstr>PowerPoint Presentation</vt:lpstr>
      <vt:lpstr>AGENDA</vt:lpstr>
      <vt:lpstr>OUR Understanding of RPG Group Business and Digital transformation JOURNEY</vt:lpstr>
      <vt:lpstr>Current setup - KEC </vt:lpstr>
      <vt:lpstr>Current setup – Raychem RPG</vt:lpstr>
      <vt:lpstr>Current setup – RPG Lifesciences</vt:lpstr>
      <vt:lpstr>Strategic Objective</vt:lpstr>
      <vt:lpstr>Sify engagement </vt:lpstr>
      <vt:lpstr>PowerPoint Presentation</vt:lpstr>
      <vt:lpstr>PowerPoint Presentation</vt:lpstr>
      <vt:lpstr>cloud adjacency: SIFY COMPLEMENTING HYPERSCALERS </vt:lpstr>
      <vt:lpstr>PowerPoint Presentation</vt:lpstr>
      <vt:lpstr>DATA CENTER TRANSFORMATION ALIGNED SERVICES</vt:lpstr>
      <vt:lpstr>MANAGED Services PORTFOLIO</vt:lpstr>
      <vt:lpstr>PowerPoint Presentation</vt:lpstr>
      <vt:lpstr>Sify Cloud enhanced services</vt:lpstr>
      <vt:lpstr>Common challenges addressed by Sify Value Chain</vt:lpstr>
      <vt:lpstr>Sify Value Chain Platform - A truly All Ops Coverage</vt:lpstr>
      <vt:lpstr>Prebuilt tools Out of the Box, accelerate your implementation </vt:lpstr>
      <vt:lpstr>Modern Applications - Sify’s Center of Excellence</vt:lpstr>
      <vt:lpstr>ForumNxt Portfolio</vt:lpstr>
      <vt:lpstr>PowerPoint Presentation</vt:lpstr>
      <vt:lpstr>Key outcomes expected</vt:lpstr>
      <vt:lpstr>SIFY’S APPROACH TO network TRANSFORMATION</vt:lpstr>
      <vt:lpstr>SD-WAN HENCE IS enabling WAN Transformation</vt:lpstr>
      <vt:lpstr>Sify Managed SDWAN</vt:lpstr>
      <vt:lpstr>OUR SERVICE FOCUSED OPERATIONS CENTRE</vt:lpstr>
      <vt:lpstr>proposed network management Deliverables</vt:lpstr>
      <vt:lpstr>PowerPoint Presentation</vt:lpstr>
      <vt:lpstr>The changing face of security</vt:lpstr>
      <vt:lpstr>SIFY Holistic security strategy</vt:lpstr>
      <vt:lpstr>Sify engineered security services (Cloud/DC)</vt:lpstr>
      <vt:lpstr>Security Operations Centre - Delivery Model</vt:lpstr>
      <vt:lpstr>Managed security services</vt:lpstr>
      <vt:lpstr>Cloud Infrastructure Security - Multilayer Defense </vt:lpstr>
      <vt:lpstr>SIEM - SECURITY EVENT MONITORING &amp; INCIDENT RESPONSE</vt:lpstr>
      <vt:lpstr>SIEM Architecture</vt:lpstr>
      <vt:lpstr>New Age Cloud security platform - Unified view</vt:lpstr>
      <vt:lpstr>MONITORING TOOLS - CA UNIFIED INFRASTRUCTURE MANAGEMENT</vt:lpstr>
      <vt:lpstr>ServiceNow Customer CXO Dashboard </vt:lpstr>
      <vt:lpstr>Customer support – Mobile App / Chat in ServiceNow</vt:lpstr>
      <vt:lpstr>Automation - Service Restoration using Bot</vt:lpstr>
      <vt:lpstr>Partial Automation – Thresholds violation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Ramkumar  Mv</dc:creator>
  <cp:lastModifiedBy>Ali Imran Khan</cp:lastModifiedBy>
  <cp:revision>141</cp:revision>
  <dcterms:created xsi:type="dcterms:W3CDTF">2020-10-26T06:38:47Z</dcterms:created>
  <dcterms:modified xsi:type="dcterms:W3CDTF">2023-09-19T07:00:16Z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0x010100383E1AD0B7C49E46BEDB6BC02C59C368</vt:lpwstr>
  </property>
</Properties>
</file>