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5"/>
  </p:sldMasterIdLst>
  <p:notesMasterIdLst>
    <p:notesMasterId r:id="rId17"/>
  </p:notesMasterIdLst>
  <p:handoutMasterIdLst>
    <p:handoutMasterId r:id="rId18"/>
  </p:handoutMasterIdLst>
  <p:sldIdLst>
    <p:sldId id="2321" r:id="rId6"/>
    <p:sldId id="439" r:id="rId7"/>
    <p:sldId id="2586" r:id="rId8"/>
    <p:sldId id="2588" r:id="rId9"/>
    <p:sldId id="2589" r:id="rId10"/>
    <p:sldId id="3390" r:id="rId11"/>
    <p:sldId id="3391" r:id="rId12"/>
    <p:sldId id="3388" r:id="rId13"/>
    <p:sldId id="3389" r:id="rId14"/>
    <p:sldId id="451" r:id="rId15"/>
    <p:sldId id="3387" r:id="rId16"/>
  </p:sldIdLst>
  <p:sldSz cx="9144000" cy="5143500" type="screen16x9"/>
  <p:notesSz cx="6858000" cy="9144000"/>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E6F2"/>
    <a:srgbClr val="000000"/>
    <a:srgbClr val="B3A2C7"/>
    <a:srgbClr val="2D6BC0"/>
    <a:srgbClr val="F87C1E"/>
    <a:srgbClr val="0071DB"/>
    <a:srgbClr val="4BACC6"/>
    <a:srgbClr val="31859C"/>
    <a:srgbClr val="10253F"/>
    <a:srgbClr val="1E9A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10" autoAdjust="0"/>
    <p:restoredTop sz="94816" autoAdjust="0"/>
  </p:normalViewPr>
  <p:slideViewPr>
    <p:cSldViewPr showGuides="1">
      <p:cViewPr varScale="1">
        <p:scale>
          <a:sx n="140" d="100"/>
          <a:sy n="140" d="100"/>
        </p:scale>
        <p:origin x="726" y="102"/>
      </p:cViewPr>
      <p:guideLst/>
    </p:cSldViewPr>
  </p:slideViewPr>
  <p:notesTextViewPr>
    <p:cViewPr>
      <p:scale>
        <a:sx n="1" d="1"/>
        <a:sy n="1" d="1"/>
      </p:scale>
      <p:origin x="0" y="0"/>
    </p:cViewPr>
  </p:notesTextViewPr>
  <p:notesViewPr>
    <p:cSldViewPr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EB69182-364C-4E44-AE91-EB64F3C259C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B91D2ADC-6214-4902-A3E2-9AC66786A65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2DE51B-C4E0-4CAE-B3F3-51E45EBBEBBE}" type="datetimeFigureOut">
              <a:rPr lang="en-IN" smtClean="0"/>
              <a:t>18-09-2023</a:t>
            </a:fld>
            <a:endParaRPr lang="en-IN"/>
          </a:p>
        </p:txBody>
      </p:sp>
      <p:sp>
        <p:nvSpPr>
          <p:cNvPr id="4" name="Footer Placeholder 3">
            <a:extLst>
              <a:ext uri="{FF2B5EF4-FFF2-40B4-BE49-F238E27FC236}">
                <a16:creationId xmlns:a16="http://schemas.microsoft.com/office/drawing/2014/main" id="{666EEDF6-CB8C-473F-9F8A-16E08384206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67BF682D-075E-4305-8F81-D6E3F7BBD1B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6EB429-4EE4-400F-96E5-6581FC8B2D03}" type="slidenum">
              <a:rPr lang="en-IN" smtClean="0"/>
              <a:t>‹#›</a:t>
            </a:fld>
            <a:endParaRPr lang="en-IN"/>
          </a:p>
        </p:txBody>
      </p:sp>
    </p:spTree>
    <p:extLst>
      <p:ext uri="{BB962C8B-B14F-4D97-AF65-F5344CB8AC3E}">
        <p14:creationId xmlns:p14="http://schemas.microsoft.com/office/powerpoint/2010/main" val="1839677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516DCF-76BF-4439-92AF-7B76261CE805}" type="datetimeFigureOut">
              <a:rPr lang="en-IN" smtClean="0"/>
              <a:t>18-09-2023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25E597-3BAA-4267-8E5F-96EE1B04E0CF}" type="slidenum">
              <a:rPr lang="en-IN" smtClean="0"/>
              <a:t>‹#›</a:t>
            </a:fld>
            <a:endParaRPr lang="en-IN"/>
          </a:p>
        </p:txBody>
      </p:sp>
    </p:spTree>
    <p:extLst>
      <p:ext uri="{BB962C8B-B14F-4D97-AF65-F5344CB8AC3E}">
        <p14:creationId xmlns:p14="http://schemas.microsoft.com/office/powerpoint/2010/main" val="2179460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FCC0C7FB-05A3-4118-86D5-E4ADFF43D7FA}" type="slidenum">
              <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1</a:t>
            </a:fld>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584186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kern="1200" dirty="0">
                <a:solidFill>
                  <a:schemeClr val="tx1"/>
                </a:solidFill>
                <a:effectLst/>
                <a:latin typeface="+mn-lt"/>
                <a:ea typeface="+mn-ea"/>
                <a:cs typeface="+mn-cs"/>
              </a:rPr>
              <a:t>Sify helps their customers with both build and operate model as well as with the services model</a:t>
            </a:r>
          </a:p>
          <a:p>
            <a:endParaRPr lang="en-IN" sz="1200" kern="1200" dirty="0">
              <a:solidFill>
                <a:schemeClr val="tx1"/>
              </a:solidFill>
              <a:effectLst/>
              <a:latin typeface="+mn-lt"/>
              <a:ea typeface="+mn-ea"/>
              <a:cs typeface="+mn-cs"/>
            </a:endParaRPr>
          </a:p>
          <a:p>
            <a:r>
              <a:rPr lang="en-IN" sz="1200" kern="1200" dirty="0">
                <a:solidFill>
                  <a:schemeClr val="tx1"/>
                </a:solidFill>
                <a:effectLst/>
                <a:latin typeface="+mn-lt"/>
                <a:ea typeface="+mn-ea"/>
                <a:cs typeface="+mn-cs"/>
              </a:rPr>
              <a:t>With the Build and Operate model, we understand the customer requirements and then build the solution to meet the customer requirements and also help them by running the SOC operations with captive resources.</a:t>
            </a:r>
          </a:p>
          <a:p>
            <a:endParaRPr lang="en-IN" sz="1200" kern="1200" dirty="0">
              <a:solidFill>
                <a:schemeClr val="tx1"/>
              </a:solidFill>
              <a:effectLst/>
              <a:latin typeface="+mn-lt"/>
              <a:ea typeface="+mn-ea"/>
              <a:cs typeface="+mn-cs"/>
            </a:endParaRPr>
          </a:p>
          <a:p>
            <a:r>
              <a:rPr lang="en-IN" sz="1200" kern="1200" dirty="0">
                <a:solidFill>
                  <a:schemeClr val="tx1"/>
                </a:solidFill>
                <a:effectLst/>
                <a:latin typeface="+mn-lt"/>
                <a:ea typeface="+mn-ea"/>
                <a:cs typeface="+mn-cs"/>
              </a:rPr>
              <a:t>With the Services Model, we provide the remote managed services support for the customers security landscape with the help of our MSS team and also extend the Security Monitoring Services with the help of our MDR Team</a:t>
            </a: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FCC0C7FB-05A3-4118-86D5-E4ADFF43D7FA}" type="slidenum">
              <a:rPr lang="en-US" smtClean="0"/>
              <a:pPr/>
              <a:t>3</a:t>
            </a:fld>
            <a:endParaRPr lang="en-US" dirty="0"/>
          </a:p>
        </p:txBody>
      </p:sp>
    </p:spTree>
    <p:extLst>
      <p:ext uri="{BB962C8B-B14F-4D97-AF65-F5344CB8AC3E}">
        <p14:creationId xmlns:p14="http://schemas.microsoft.com/office/powerpoint/2010/main" val="791432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FCC0C7FB-05A3-4118-86D5-E4ADFF43D7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4693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FCC0C7FB-05A3-4118-86D5-E4ADFF43D7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8252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FCC0C7FB-05A3-4118-86D5-E4ADFF43D7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01400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16" name="Picture 4">
            <a:extLst>
              <a:ext uri="{FF2B5EF4-FFF2-40B4-BE49-F238E27FC236}">
                <a16:creationId xmlns:a16="http://schemas.microsoft.com/office/drawing/2014/main" id="{29315217-BCC5-4F02-9294-ECE44B9855A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16D69DAA-50B0-490B-B879-A9AFA26B8029}"/>
              </a:ext>
            </a:extLst>
          </p:cNvPr>
          <p:cNvSpPr/>
          <p:nvPr userDrawn="1"/>
        </p:nvSpPr>
        <p:spPr>
          <a:xfrm>
            <a:off x="0" y="0"/>
            <a:ext cx="9144001" cy="5143500"/>
          </a:xfrm>
          <a:prstGeom prst="rect">
            <a:avLst/>
          </a:pr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D44349FB-3EFD-45E8-9741-7BB218BE08AE}"/>
              </a:ext>
            </a:extLst>
          </p:cNvPr>
          <p:cNvSpPr/>
          <p:nvPr userDrawn="1"/>
        </p:nvSpPr>
        <p:spPr>
          <a:xfrm>
            <a:off x="8877270" y="0"/>
            <a:ext cx="266729" cy="5143500"/>
          </a:xfrm>
          <a:prstGeom prst="rect">
            <a:avLst/>
          </a:prstGeom>
          <a:solidFill>
            <a:srgbClr val="33B0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B2E0560B-C8EC-45DE-AE89-65A343A6FE8A}"/>
              </a:ext>
            </a:extLst>
          </p:cNvPr>
          <p:cNvSpPr/>
          <p:nvPr userDrawn="1"/>
        </p:nvSpPr>
        <p:spPr>
          <a:xfrm>
            <a:off x="8613456" y="0"/>
            <a:ext cx="266729" cy="5143500"/>
          </a:xfrm>
          <a:prstGeom prst="rect">
            <a:avLst/>
          </a:prstGeom>
          <a:solidFill>
            <a:srgbClr val="2D94DA">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id="{C673730A-509F-4C18-8764-173CF6818E38}"/>
              </a:ext>
            </a:extLst>
          </p:cNvPr>
          <p:cNvSpPr/>
          <p:nvPr userDrawn="1"/>
        </p:nvSpPr>
        <p:spPr>
          <a:xfrm>
            <a:off x="8352302" y="0"/>
            <a:ext cx="266729" cy="5143500"/>
          </a:xfrm>
          <a:prstGeom prst="rect">
            <a:avLst/>
          </a:prstGeom>
          <a:solidFill>
            <a:srgbClr val="2D94D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3" name="Group 12">
            <a:extLst>
              <a:ext uri="{FF2B5EF4-FFF2-40B4-BE49-F238E27FC236}">
                <a16:creationId xmlns:a16="http://schemas.microsoft.com/office/drawing/2014/main" id="{AF74E99E-CF72-4D8E-A24E-0DAC4860C504}"/>
              </a:ext>
            </a:extLst>
          </p:cNvPr>
          <p:cNvGrpSpPr/>
          <p:nvPr userDrawn="1"/>
        </p:nvGrpSpPr>
        <p:grpSpPr>
          <a:xfrm>
            <a:off x="7411635" y="0"/>
            <a:ext cx="1465634" cy="829997"/>
            <a:chOff x="9753599" y="1"/>
            <a:chExt cx="1739885" cy="985307"/>
          </a:xfrm>
        </p:grpSpPr>
        <p:sp>
          <p:nvSpPr>
            <p:cNvPr id="14" name="Round Same Side Corner Rectangle 72">
              <a:extLst>
                <a:ext uri="{FF2B5EF4-FFF2-40B4-BE49-F238E27FC236}">
                  <a16:creationId xmlns:a16="http://schemas.microsoft.com/office/drawing/2014/main" id="{16C0E275-4B85-4EE2-BC46-F29E0C9C6A03}"/>
                </a:ext>
              </a:extLst>
            </p:cNvPr>
            <p:cNvSpPr/>
            <p:nvPr/>
          </p:nvSpPr>
          <p:spPr>
            <a:xfrm rot="10800000">
              <a:off x="9753599" y="1"/>
              <a:ext cx="1739885" cy="985307"/>
            </a:xfrm>
            <a:prstGeom prst="round2Same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5" name="Picture 2" descr="Image result for sify logo">
              <a:extLst>
                <a:ext uri="{FF2B5EF4-FFF2-40B4-BE49-F238E27FC236}">
                  <a16:creationId xmlns:a16="http://schemas.microsoft.com/office/drawing/2014/main" id="{77506E3D-8016-4414-AE74-79A26E121E0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14"/>
            <a:stretch/>
          </p:blipFill>
          <p:spPr bwMode="auto">
            <a:xfrm>
              <a:off x="9913463" y="95622"/>
              <a:ext cx="1420156" cy="804646"/>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Rectangle 24">
            <a:extLst>
              <a:ext uri="{FF2B5EF4-FFF2-40B4-BE49-F238E27FC236}">
                <a16:creationId xmlns:a16="http://schemas.microsoft.com/office/drawing/2014/main" id="{9BD42ECC-394E-4910-8868-A2B6105FE687}"/>
              </a:ext>
            </a:extLst>
          </p:cNvPr>
          <p:cNvSpPr/>
          <p:nvPr userDrawn="1"/>
        </p:nvSpPr>
        <p:spPr>
          <a:xfrm>
            <a:off x="-2" y="3459678"/>
            <a:ext cx="8352000" cy="1683822"/>
          </a:xfrm>
          <a:prstGeom prst="rect">
            <a:avLst/>
          </a:prstGeom>
          <a:solidFill>
            <a:srgbClr val="10253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880"/>
              </a:lnSpc>
            </a:pPr>
            <a:endParaRPr lang="en-IN"/>
          </a:p>
        </p:txBody>
      </p:sp>
      <p:sp>
        <p:nvSpPr>
          <p:cNvPr id="26" name="Rectangle 25">
            <a:extLst>
              <a:ext uri="{FF2B5EF4-FFF2-40B4-BE49-F238E27FC236}">
                <a16:creationId xmlns:a16="http://schemas.microsoft.com/office/drawing/2014/main" id="{7A1BC318-1D9A-4FE8-8146-270CB042918E}"/>
              </a:ext>
            </a:extLst>
          </p:cNvPr>
          <p:cNvSpPr/>
          <p:nvPr userDrawn="1"/>
        </p:nvSpPr>
        <p:spPr>
          <a:xfrm>
            <a:off x="-2" y="3370778"/>
            <a:ext cx="8352000" cy="88900"/>
          </a:xfrm>
          <a:prstGeom prst="rect">
            <a:avLst/>
          </a:prstGeom>
          <a:solidFill>
            <a:srgbClr val="1E9A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Text Placeholder 16">
            <a:extLst>
              <a:ext uri="{FF2B5EF4-FFF2-40B4-BE49-F238E27FC236}">
                <a16:creationId xmlns:a16="http://schemas.microsoft.com/office/drawing/2014/main" id="{A0043FE2-98C6-40A8-A25D-C92BA3A47DCF}"/>
              </a:ext>
            </a:extLst>
          </p:cNvPr>
          <p:cNvSpPr>
            <a:spLocks noGrp="1"/>
          </p:cNvSpPr>
          <p:nvPr>
            <p:ph type="body" sz="quarter" idx="13" hasCustomPrompt="1"/>
          </p:nvPr>
        </p:nvSpPr>
        <p:spPr>
          <a:xfrm>
            <a:off x="334099" y="3629646"/>
            <a:ext cx="7348246" cy="750922"/>
          </a:xfrm>
        </p:spPr>
        <p:txBody>
          <a:bodyPr>
            <a:noAutofit/>
          </a:bodyPr>
          <a:lstStyle>
            <a:lvl1pPr marL="0" indent="0">
              <a:lnSpc>
                <a:spcPts val="3000"/>
              </a:lnSpc>
              <a:spcBef>
                <a:spcPts val="0"/>
              </a:spcBef>
              <a:buNone/>
              <a:defRPr sz="2400" b="1" cap="all" baseline="0">
                <a:solidFill>
                  <a:schemeClr val="bg1"/>
                </a:solidFill>
              </a:defRPr>
            </a:lvl1pPr>
          </a:lstStyle>
          <a:p>
            <a:pPr lvl="0"/>
            <a:r>
              <a:rPr lang="en-US"/>
              <a:t>TITLE OF THE SLIDE - LINE ONE</a:t>
            </a:r>
            <a:endParaRPr lang="en-IN"/>
          </a:p>
        </p:txBody>
      </p:sp>
      <p:sp>
        <p:nvSpPr>
          <p:cNvPr id="29" name="Text Placeholder 16">
            <a:extLst>
              <a:ext uri="{FF2B5EF4-FFF2-40B4-BE49-F238E27FC236}">
                <a16:creationId xmlns:a16="http://schemas.microsoft.com/office/drawing/2014/main" id="{AB770F6E-1524-4A33-82FC-93CB64C2692F}"/>
              </a:ext>
            </a:extLst>
          </p:cNvPr>
          <p:cNvSpPr>
            <a:spLocks noGrp="1"/>
          </p:cNvSpPr>
          <p:nvPr>
            <p:ph type="body" sz="quarter" idx="14" hasCustomPrompt="1"/>
          </p:nvPr>
        </p:nvSpPr>
        <p:spPr>
          <a:xfrm>
            <a:off x="366031" y="4315213"/>
            <a:ext cx="7316314" cy="341072"/>
          </a:xfrm>
        </p:spPr>
        <p:txBody>
          <a:bodyPr>
            <a:noAutofit/>
          </a:bodyPr>
          <a:lstStyle>
            <a:lvl1pPr marL="0" indent="0">
              <a:lnSpc>
                <a:spcPts val="2000"/>
              </a:lnSpc>
              <a:spcBef>
                <a:spcPts val="0"/>
              </a:spcBef>
              <a:buNone/>
              <a:defRPr sz="1800" b="1" baseline="0">
                <a:solidFill>
                  <a:schemeClr val="bg1">
                    <a:lumMod val="95000"/>
                  </a:schemeClr>
                </a:solidFill>
              </a:defRPr>
            </a:lvl1pPr>
          </a:lstStyle>
          <a:p>
            <a:pPr lvl="0"/>
            <a:r>
              <a:rPr lang="en-US"/>
              <a:t>LINE TWO</a:t>
            </a:r>
          </a:p>
        </p:txBody>
      </p:sp>
      <p:sp>
        <p:nvSpPr>
          <p:cNvPr id="30" name="Text Placeholder 16">
            <a:extLst>
              <a:ext uri="{FF2B5EF4-FFF2-40B4-BE49-F238E27FC236}">
                <a16:creationId xmlns:a16="http://schemas.microsoft.com/office/drawing/2014/main" id="{155CA787-D36C-48A9-A94B-D13C3645EBA1}"/>
              </a:ext>
            </a:extLst>
          </p:cNvPr>
          <p:cNvSpPr>
            <a:spLocks noGrp="1"/>
          </p:cNvSpPr>
          <p:nvPr>
            <p:ph type="body" sz="quarter" idx="15" hasCustomPrompt="1"/>
          </p:nvPr>
        </p:nvSpPr>
        <p:spPr>
          <a:xfrm>
            <a:off x="366031" y="4696679"/>
            <a:ext cx="5112246" cy="277103"/>
          </a:xfrm>
        </p:spPr>
        <p:txBody>
          <a:bodyPr anchor="t">
            <a:noAutofit/>
          </a:bodyPr>
          <a:lstStyle>
            <a:lvl1pPr marL="0" indent="0">
              <a:lnSpc>
                <a:spcPts val="1800"/>
              </a:lnSpc>
              <a:buNone/>
              <a:defRPr sz="1400" b="0">
                <a:solidFill>
                  <a:schemeClr val="bg1">
                    <a:lumMod val="85000"/>
                  </a:schemeClr>
                </a:solidFill>
              </a:defRPr>
            </a:lvl1pPr>
          </a:lstStyle>
          <a:p>
            <a:pPr lvl="0"/>
            <a:r>
              <a:rPr lang="en-US"/>
              <a:t>Month 2021</a:t>
            </a:r>
          </a:p>
        </p:txBody>
      </p:sp>
    </p:spTree>
    <p:extLst>
      <p:ext uri="{BB962C8B-B14F-4D97-AF65-F5344CB8AC3E}">
        <p14:creationId xmlns:p14="http://schemas.microsoft.com/office/powerpoint/2010/main" val="3472171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ection Divider">
    <p:spTree>
      <p:nvGrpSpPr>
        <p:cNvPr id="1" name=""/>
        <p:cNvGrpSpPr/>
        <p:nvPr/>
      </p:nvGrpSpPr>
      <p:grpSpPr>
        <a:xfrm>
          <a:off x="0" y="0"/>
          <a:ext cx="0" cy="0"/>
          <a:chOff x="0" y="0"/>
          <a:chExt cx="0" cy="0"/>
        </a:xfrm>
      </p:grpSpPr>
      <p:pic>
        <p:nvPicPr>
          <p:cNvPr id="14" name="Picture 4">
            <a:extLst>
              <a:ext uri="{FF2B5EF4-FFF2-40B4-BE49-F238E27FC236}">
                <a16:creationId xmlns:a16="http://schemas.microsoft.com/office/drawing/2014/main" id="{BB6E70D6-915F-4961-A357-B2B16078E80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7AD35131-7371-4CF0-B282-66D9EF64198D}"/>
              </a:ext>
            </a:extLst>
          </p:cNvPr>
          <p:cNvSpPr/>
          <p:nvPr userDrawn="1"/>
        </p:nvSpPr>
        <p:spPr>
          <a:xfrm>
            <a:off x="-4" y="0"/>
            <a:ext cx="9144001" cy="5143500"/>
          </a:xfrm>
          <a:prstGeom prst="rect">
            <a:avLst/>
          </a:prstGeom>
          <a:solidFill>
            <a:schemeClr val="tx2">
              <a:lumMod val="7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Rectangle 25">
            <a:extLst>
              <a:ext uri="{FF2B5EF4-FFF2-40B4-BE49-F238E27FC236}">
                <a16:creationId xmlns:a16="http://schemas.microsoft.com/office/drawing/2014/main" id="{8AD19607-E94E-48EE-A274-950F2411742E}"/>
              </a:ext>
            </a:extLst>
          </p:cNvPr>
          <p:cNvSpPr/>
          <p:nvPr/>
        </p:nvSpPr>
        <p:spPr>
          <a:xfrm>
            <a:off x="-1" y="3859831"/>
            <a:ext cx="9143998" cy="1250950"/>
          </a:xfrm>
          <a:prstGeom prst="rect">
            <a:avLst/>
          </a:prstGeom>
          <a:solidFill>
            <a:srgbClr val="10253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Rectangle 26">
            <a:extLst>
              <a:ext uri="{FF2B5EF4-FFF2-40B4-BE49-F238E27FC236}">
                <a16:creationId xmlns:a16="http://schemas.microsoft.com/office/drawing/2014/main" id="{77DEEFF8-DA08-4F45-9434-BB7AA3A1EA70}"/>
              </a:ext>
            </a:extLst>
          </p:cNvPr>
          <p:cNvSpPr/>
          <p:nvPr/>
        </p:nvSpPr>
        <p:spPr>
          <a:xfrm>
            <a:off x="0" y="3827086"/>
            <a:ext cx="9143997" cy="34745"/>
          </a:xfrm>
          <a:prstGeom prst="rect">
            <a:avLst/>
          </a:prstGeom>
          <a:solidFill>
            <a:srgbClr val="1E9A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 name="Rectangle 40">
            <a:extLst>
              <a:ext uri="{FF2B5EF4-FFF2-40B4-BE49-F238E27FC236}">
                <a16:creationId xmlns:a16="http://schemas.microsoft.com/office/drawing/2014/main" id="{8AE5952E-D6B0-4781-B308-23BA2AAD329D}"/>
              </a:ext>
            </a:extLst>
          </p:cNvPr>
          <p:cNvSpPr/>
          <p:nvPr/>
        </p:nvSpPr>
        <p:spPr>
          <a:xfrm>
            <a:off x="0" y="5113919"/>
            <a:ext cx="9143997" cy="34745"/>
          </a:xfrm>
          <a:prstGeom prst="rect">
            <a:avLst/>
          </a:prstGeom>
          <a:solidFill>
            <a:srgbClr val="1E9A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6" name="Text Placeholder 3">
            <a:extLst>
              <a:ext uri="{FF2B5EF4-FFF2-40B4-BE49-F238E27FC236}">
                <a16:creationId xmlns:a16="http://schemas.microsoft.com/office/drawing/2014/main" id="{FC89170F-4740-47C6-A37C-089B562BC848}"/>
              </a:ext>
            </a:extLst>
          </p:cNvPr>
          <p:cNvSpPr>
            <a:spLocks noGrp="1"/>
          </p:cNvSpPr>
          <p:nvPr userDrawn="1">
            <p:ph type="body" sz="quarter" idx="11" hasCustomPrompt="1"/>
          </p:nvPr>
        </p:nvSpPr>
        <p:spPr>
          <a:xfrm>
            <a:off x="323850" y="3929321"/>
            <a:ext cx="7662353" cy="1106806"/>
          </a:xfrm>
        </p:spPr>
        <p:txBody>
          <a:bodyPr anchor="ctr">
            <a:normAutofit/>
          </a:bodyPr>
          <a:lstStyle>
            <a:lvl1pPr marL="0" indent="0">
              <a:lnSpc>
                <a:spcPts val="3000"/>
              </a:lnSpc>
              <a:spcBef>
                <a:spcPts val="0"/>
              </a:spcBef>
              <a:buNone/>
              <a:defRPr sz="2400" b="1" cap="all" baseline="0">
                <a:solidFill>
                  <a:schemeClr val="bg1">
                    <a:lumMod val="95000"/>
                  </a:schemeClr>
                </a:solidFill>
              </a:defRPr>
            </a:lvl1pPr>
          </a:lstStyle>
          <a:p>
            <a:pPr lvl="0"/>
            <a:r>
              <a:rPr lang="en-US"/>
              <a:t>SECTION DIVIDER</a:t>
            </a:r>
          </a:p>
        </p:txBody>
      </p:sp>
      <p:sp>
        <p:nvSpPr>
          <p:cNvPr id="20" name="Rectangle 19">
            <a:extLst>
              <a:ext uri="{FF2B5EF4-FFF2-40B4-BE49-F238E27FC236}">
                <a16:creationId xmlns:a16="http://schemas.microsoft.com/office/drawing/2014/main" id="{305241D8-37CD-4058-94F0-21AA02AB1479}"/>
              </a:ext>
            </a:extLst>
          </p:cNvPr>
          <p:cNvSpPr/>
          <p:nvPr userDrawn="1"/>
        </p:nvSpPr>
        <p:spPr>
          <a:xfrm>
            <a:off x="8877270" y="3827086"/>
            <a:ext cx="266729" cy="1316413"/>
          </a:xfrm>
          <a:prstGeom prst="rect">
            <a:avLst/>
          </a:prstGeom>
          <a:solidFill>
            <a:srgbClr val="33B0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20">
            <a:extLst>
              <a:ext uri="{FF2B5EF4-FFF2-40B4-BE49-F238E27FC236}">
                <a16:creationId xmlns:a16="http://schemas.microsoft.com/office/drawing/2014/main" id="{6196BCCF-7109-4F7D-B8DD-CA565E28F257}"/>
              </a:ext>
            </a:extLst>
          </p:cNvPr>
          <p:cNvSpPr/>
          <p:nvPr userDrawn="1"/>
        </p:nvSpPr>
        <p:spPr>
          <a:xfrm>
            <a:off x="8613456" y="3827086"/>
            <a:ext cx="266729" cy="1316413"/>
          </a:xfrm>
          <a:prstGeom prst="rect">
            <a:avLst/>
          </a:prstGeom>
          <a:solidFill>
            <a:srgbClr val="2D94DA">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Rectangle 21">
            <a:extLst>
              <a:ext uri="{FF2B5EF4-FFF2-40B4-BE49-F238E27FC236}">
                <a16:creationId xmlns:a16="http://schemas.microsoft.com/office/drawing/2014/main" id="{119D5623-89B9-4BA5-8344-17A635EE72CF}"/>
              </a:ext>
            </a:extLst>
          </p:cNvPr>
          <p:cNvSpPr/>
          <p:nvPr userDrawn="1"/>
        </p:nvSpPr>
        <p:spPr>
          <a:xfrm>
            <a:off x="8352302" y="3827086"/>
            <a:ext cx="266729" cy="1316413"/>
          </a:xfrm>
          <a:prstGeom prst="rect">
            <a:avLst/>
          </a:prstGeom>
          <a:solidFill>
            <a:srgbClr val="2D94D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3" name="Picture 22" descr="http://skillwise.in/consulting/images_new/logo/sify.png">
            <a:extLst>
              <a:ext uri="{FF2B5EF4-FFF2-40B4-BE49-F238E27FC236}">
                <a16:creationId xmlns:a16="http://schemas.microsoft.com/office/drawing/2014/main" id="{502C8AC8-AFE6-467F-8CDF-743475E1E568}"/>
              </a:ext>
            </a:extLst>
          </p:cNvPr>
          <p:cNvPicPr>
            <a:picLocks noChangeAspect="1" noChangeArrowheads="1"/>
          </p:cNvPicPr>
          <p:nvPr userDrawn="1"/>
        </p:nvPicPr>
        <p:blipFill>
          <a:blip r:embed="rId3" cstate="screen">
            <a:biLevel thresh="25000"/>
            <a:extLst>
              <a:ext uri="{28A0092B-C50C-407E-A947-70E740481C1C}">
                <a14:useLocalDpi xmlns:a14="http://schemas.microsoft.com/office/drawing/2010/main"/>
              </a:ext>
            </a:extLst>
          </a:blip>
          <a:srcRect/>
          <a:stretch>
            <a:fillRect/>
          </a:stretch>
        </p:blipFill>
        <p:spPr bwMode="auto">
          <a:xfrm>
            <a:off x="7760303" y="-182791"/>
            <a:ext cx="1194705" cy="119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220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Section Divider">
    <p:spTree>
      <p:nvGrpSpPr>
        <p:cNvPr id="1" name=""/>
        <p:cNvGrpSpPr/>
        <p:nvPr/>
      </p:nvGrpSpPr>
      <p:grpSpPr>
        <a:xfrm>
          <a:off x="0" y="0"/>
          <a:ext cx="0" cy="0"/>
          <a:chOff x="0" y="0"/>
          <a:chExt cx="0" cy="0"/>
        </a:xfrm>
      </p:grpSpPr>
      <p:pic>
        <p:nvPicPr>
          <p:cNvPr id="14" name="Picture 4">
            <a:extLst>
              <a:ext uri="{FF2B5EF4-FFF2-40B4-BE49-F238E27FC236}">
                <a16:creationId xmlns:a16="http://schemas.microsoft.com/office/drawing/2014/main" id="{BB6E70D6-915F-4961-A357-B2B16078E80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7AD35131-7371-4CF0-B282-66D9EF64198D}"/>
              </a:ext>
            </a:extLst>
          </p:cNvPr>
          <p:cNvSpPr/>
          <p:nvPr userDrawn="1"/>
        </p:nvSpPr>
        <p:spPr>
          <a:xfrm>
            <a:off x="0" y="0"/>
            <a:ext cx="9144001" cy="5143500"/>
          </a:xfrm>
          <a:prstGeom prst="rect">
            <a:avLst/>
          </a:prstGeom>
          <a:solidFill>
            <a:schemeClr val="tx2">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Rectangle 25">
            <a:extLst>
              <a:ext uri="{FF2B5EF4-FFF2-40B4-BE49-F238E27FC236}">
                <a16:creationId xmlns:a16="http://schemas.microsoft.com/office/drawing/2014/main" id="{8AD19607-E94E-48EE-A274-950F2411742E}"/>
              </a:ext>
            </a:extLst>
          </p:cNvPr>
          <p:cNvSpPr/>
          <p:nvPr/>
        </p:nvSpPr>
        <p:spPr>
          <a:xfrm>
            <a:off x="-1" y="3859831"/>
            <a:ext cx="9143998" cy="1250950"/>
          </a:xfrm>
          <a:prstGeom prst="rect">
            <a:avLst/>
          </a:prstGeom>
          <a:solidFill>
            <a:srgbClr val="10253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Rectangle 26">
            <a:extLst>
              <a:ext uri="{FF2B5EF4-FFF2-40B4-BE49-F238E27FC236}">
                <a16:creationId xmlns:a16="http://schemas.microsoft.com/office/drawing/2014/main" id="{77DEEFF8-DA08-4F45-9434-BB7AA3A1EA70}"/>
              </a:ext>
            </a:extLst>
          </p:cNvPr>
          <p:cNvSpPr/>
          <p:nvPr/>
        </p:nvSpPr>
        <p:spPr>
          <a:xfrm>
            <a:off x="0" y="3827086"/>
            <a:ext cx="9143997" cy="34745"/>
          </a:xfrm>
          <a:prstGeom prst="rect">
            <a:avLst/>
          </a:prstGeom>
          <a:solidFill>
            <a:srgbClr val="1E9A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 name="Rectangle 40">
            <a:extLst>
              <a:ext uri="{FF2B5EF4-FFF2-40B4-BE49-F238E27FC236}">
                <a16:creationId xmlns:a16="http://schemas.microsoft.com/office/drawing/2014/main" id="{8AE5952E-D6B0-4781-B308-23BA2AAD329D}"/>
              </a:ext>
            </a:extLst>
          </p:cNvPr>
          <p:cNvSpPr/>
          <p:nvPr/>
        </p:nvSpPr>
        <p:spPr>
          <a:xfrm>
            <a:off x="0" y="5113919"/>
            <a:ext cx="9143997" cy="34745"/>
          </a:xfrm>
          <a:prstGeom prst="rect">
            <a:avLst/>
          </a:prstGeom>
          <a:solidFill>
            <a:srgbClr val="1E9A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6" name="Text Placeholder 3">
            <a:extLst>
              <a:ext uri="{FF2B5EF4-FFF2-40B4-BE49-F238E27FC236}">
                <a16:creationId xmlns:a16="http://schemas.microsoft.com/office/drawing/2014/main" id="{FC89170F-4740-47C6-A37C-089B562BC848}"/>
              </a:ext>
            </a:extLst>
          </p:cNvPr>
          <p:cNvSpPr>
            <a:spLocks noGrp="1"/>
          </p:cNvSpPr>
          <p:nvPr userDrawn="1">
            <p:ph type="body" sz="quarter" idx="11" hasCustomPrompt="1"/>
          </p:nvPr>
        </p:nvSpPr>
        <p:spPr>
          <a:xfrm>
            <a:off x="323850" y="3929321"/>
            <a:ext cx="7662353" cy="1106806"/>
          </a:xfrm>
        </p:spPr>
        <p:txBody>
          <a:bodyPr anchor="ctr">
            <a:normAutofit/>
          </a:bodyPr>
          <a:lstStyle>
            <a:lvl1pPr marL="0" indent="0">
              <a:lnSpc>
                <a:spcPts val="3000"/>
              </a:lnSpc>
              <a:spcBef>
                <a:spcPts val="0"/>
              </a:spcBef>
              <a:buNone/>
              <a:defRPr sz="2400" b="1" cap="all" baseline="0">
                <a:solidFill>
                  <a:schemeClr val="bg1">
                    <a:lumMod val="95000"/>
                  </a:schemeClr>
                </a:solidFill>
              </a:defRPr>
            </a:lvl1pPr>
          </a:lstStyle>
          <a:p>
            <a:pPr lvl="0"/>
            <a:r>
              <a:rPr lang="en-US"/>
              <a:t>SECTION DIVIDER</a:t>
            </a:r>
          </a:p>
        </p:txBody>
      </p:sp>
      <p:sp>
        <p:nvSpPr>
          <p:cNvPr id="20" name="Rectangle 19">
            <a:extLst>
              <a:ext uri="{FF2B5EF4-FFF2-40B4-BE49-F238E27FC236}">
                <a16:creationId xmlns:a16="http://schemas.microsoft.com/office/drawing/2014/main" id="{305241D8-37CD-4058-94F0-21AA02AB1479}"/>
              </a:ext>
            </a:extLst>
          </p:cNvPr>
          <p:cNvSpPr/>
          <p:nvPr userDrawn="1"/>
        </p:nvSpPr>
        <p:spPr>
          <a:xfrm>
            <a:off x="8877270" y="3827086"/>
            <a:ext cx="266729" cy="1316413"/>
          </a:xfrm>
          <a:prstGeom prst="rect">
            <a:avLst/>
          </a:prstGeom>
          <a:solidFill>
            <a:srgbClr val="33B0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20">
            <a:extLst>
              <a:ext uri="{FF2B5EF4-FFF2-40B4-BE49-F238E27FC236}">
                <a16:creationId xmlns:a16="http://schemas.microsoft.com/office/drawing/2014/main" id="{6196BCCF-7109-4F7D-B8DD-CA565E28F257}"/>
              </a:ext>
            </a:extLst>
          </p:cNvPr>
          <p:cNvSpPr/>
          <p:nvPr userDrawn="1"/>
        </p:nvSpPr>
        <p:spPr>
          <a:xfrm>
            <a:off x="8613456" y="3827086"/>
            <a:ext cx="266729" cy="1316413"/>
          </a:xfrm>
          <a:prstGeom prst="rect">
            <a:avLst/>
          </a:prstGeom>
          <a:solidFill>
            <a:srgbClr val="2D94DA">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Rectangle 21">
            <a:extLst>
              <a:ext uri="{FF2B5EF4-FFF2-40B4-BE49-F238E27FC236}">
                <a16:creationId xmlns:a16="http://schemas.microsoft.com/office/drawing/2014/main" id="{119D5623-89B9-4BA5-8344-17A635EE72CF}"/>
              </a:ext>
            </a:extLst>
          </p:cNvPr>
          <p:cNvSpPr/>
          <p:nvPr userDrawn="1"/>
        </p:nvSpPr>
        <p:spPr>
          <a:xfrm>
            <a:off x="8352302" y="3827086"/>
            <a:ext cx="266729" cy="1316413"/>
          </a:xfrm>
          <a:prstGeom prst="rect">
            <a:avLst/>
          </a:prstGeom>
          <a:solidFill>
            <a:srgbClr val="2D94D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3" name="Picture 22" descr="http://skillwise.in/consulting/images_new/logo/sify.png">
            <a:extLst>
              <a:ext uri="{FF2B5EF4-FFF2-40B4-BE49-F238E27FC236}">
                <a16:creationId xmlns:a16="http://schemas.microsoft.com/office/drawing/2014/main" id="{502C8AC8-AFE6-467F-8CDF-743475E1E568}"/>
              </a:ext>
            </a:extLst>
          </p:cNvPr>
          <p:cNvPicPr>
            <a:picLocks noChangeAspect="1" noChangeArrowheads="1"/>
          </p:cNvPicPr>
          <p:nvPr userDrawn="1"/>
        </p:nvPicPr>
        <p:blipFill>
          <a:blip r:embed="rId3" cstate="screen">
            <a:biLevel thresh="25000"/>
            <a:extLst>
              <a:ext uri="{28A0092B-C50C-407E-A947-70E740481C1C}">
                <a14:useLocalDpi xmlns:a14="http://schemas.microsoft.com/office/drawing/2010/main"/>
              </a:ext>
            </a:extLst>
          </a:blip>
          <a:srcRect/>
          <a:stretch>
            <a:fillRect/>
          </a:stretch>
        </p:blipFill>
        <p:spPr bwMode="auto">
          <a:xfrm>
            <a:off x="7760303" y="-182791"/>
            <a:ext cx="1194705" cy="119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7497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Color Palet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252235"/>
            <a:ext cx="7538400" cy="369332"/>
          </a:xfrm>
          <a:prstGeom prst="rect">
            <a:avLst/>
          </a:prstGeom>
        </p:spPr>
        <p:txBody>
          <a:bodyPr/>
          <a:lstStyle>
            <a:lvl1pPr>
              <a:defRPr baseline="0"/>
            </a:lvl1pPr>
          </a:lstStyle>
          <a:p>
            <a:r>
              <a:rPr lang="en-US"/>
              <a:t>Color Palette</a:t>
            </a:r>
          </a:p>
        </p:txBody>
      </p:sp>
      <p:sp>
        <p:nvSpPr>
          <p:cNvPr id="4" name="Rectangle 3">
            <a:extLst>
              <a:ext uri="{FF2B5EF4-FFF2-40B4-BE49-F238E27FC236}">
                <a16:creationId xmlns:a16="http://schemas.microsoft.com/office/drawing/2014/main" id="{B7E4328B-D13C-42AE-AE8E-10B47BAE4610}"/>
              </a:ext>
            </a:extLst>
          </p:cNvPr>
          <p:cNvSpPr/>
          <p:nvPr/>
        </p:nvSpPr>
        <p:spPr>
          <a:xfrm>
            <a:off x="335270" y="1434527"/>
            <a:ext cx="1112882" cy="44265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id="{D5CFE044-BA97-42C4-9069-A63FF4388E19}"/>
              </a:ext>
            </a:extLst>
          </p:cNvPr>
          <p:cNvSpPr/>
          <p:nvPr/>
        </p:nvSpPr>
        <p:spPr>
          <a:xfrm>
            <a:off x="1810030" y="1434527"/>
            <a:ext cx="1112882" cy="44265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FC51BB78-6515-40CB-83F1-5E6A75ACED06}"/>
              </a:ext>
            </a:extLst>
          </p:cNvPr>
          <p:cNvSpPr/>
          <p:nvPr/>
        </p:nvSpPr>
        <p:spPr>
          <a:xfrm>
            <a:off x="3284790" y="1434527"/>
            <a:ext cx="1112882" cy="44265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9B1B22CD-BDE0-4F9E-8DBD-474744ADF3E8}"/>
              </a:ext>
            </a:extLst>
          </p:cNvPr>
          <p:cNvSpPr/>
          <p:nvPr/>
        </p:nvSpPr>
        <p:spPr>
          <a:xfrm>
            <a:off x="4759550" y="1434527"/>
            <a:ext cx="1112882" cy="44265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998742DC-982D-4662-9434-A248A25BD175}"/>
              </a:ext>
            </a:extLst>
          </p:cNvPr>
          <p:cNvSpPr/>
          <p:nvPr/>
        </p:nvSpPr>
        <p:spPr>
          <a:xfrm>
            <a:off x="6234310" y="1434527"/>
            <a:ext cx="1112882" cy="44265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id="{4D898B4F-2DAB-49EA-AF24-A869636DFC83}"/>
              </a:ext>
            </a:extLst>
          </p:cNvPr>
          <p:cNvSpPr/>
          <p:nvPr/>
        </p:nvSpPr>
        <p:spPr>
          <a:xfrm>
            <a:off x="7709070" y="1434527"/>
            <a:ext cx="1112882" cy="44265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a:extLst>
              <a:ext uri="{FF2B5EF4-FFF2-40B4-BE49-F238E27FC236}">
                <a16:creationId xmlns:a16="http://schemas.microsoft.com/office/drawing/2014/main" id="{F4547637-0770-4AAA-93A5-EBEA61797A46}"/>
              </a:ext>
            </a:extLst>
          </p:cNvPr>
          <p:cNvSpPr txBox="1"/>
          <p:nvPr/>
        </p:nvSpPr>
        <p:spPr>
          <a:xfrm>
            <a:off x="335270" y="2002652"/>
            <a:ext cx="534249" cy="815608"/>
          </a:xfrm>
          <a:prstGeom prst="rect">
            <a:avLst/>
          </a:prstGeom>
          <a:noFill/>
        </p:spPr>
        <p:txBody>
          <a:bodyPr wrap="none" lIns="0" tIns="0" rIns="0" bIns="0" rtlCol="0">
            <a:spAutoFit/>
          </a:bodyPr>
          <a:lstStyle/>
          <a:p>
            <a:r>
              <a:rPr lang="en-IN" sz="1200">
                <a:solidFill>
                  <a:srgbClr val="595959"/>
                </a:solidFill>
              </a:rPr>
              <a:t>ASSET 1</a:t>
            </a:r>
          </a:p>
          <a:p>
            <a:pPr>
              <a:spcBef>
                <a:spcPts val="600"/>
              </a:spcBef>
            </a:pPr>
            <a:r>
              <a:rPr lang="en-IN" sz="1200">
                <a:solidFill>
                  <a:srgbClr val="595959"/>
                </a:solidFill>
              </a:rPr>
              <a:t>R: 149</a:t>
            </a:r>
          </a:p>
          <a:p>
            <a:r>
              <a:rPr lang="en-IN" sz="1200">
                <a:solidFill>
                  <a:srgbClr val="595959"/>
                </a:solidFill>
              </a:rPr>
              <a:t>G: 179</a:t>
            </a:r>
          </a:p>
          <a:p>
            <a:r>
              <a:rPr lang="en-IN" sz="1200">
                <a:solidFill>
                  <a:srgbClr val="595959"/>
                </a:solidFill>
              </a:rPr>
              <a:t>B: 215</a:t>
            </a:r>
          </a:p>
        </p:txBody>
      </p:sp>
      <p:sp>
        <p:nvSpPr>
          <p:cNvPr id="12" name="TextBox 11">
            <a:extLst>
              <a:ext uri="{FF2B5EF4-FFF2-40B4-BE49-F238E27FC236}">
                <a16:creationId xmlns:a16="http://schemas.microsoft.com/office/drawing/2014/main" id="{82C2F1AA-F8F7-4BF2-A2FC-645DA7181D85}"/>
              </a:ext>
            </a:extLst>
          </p:cNvPr>
          <p:cNvSpPr txBox="1"/>
          <p:nvPr/>
        </p:nvSpPr>
        <p:spPr>
          <a:xfrm>
            <a:off x="325745" y="1027618"/>
            <a:ext cx="1434560" cy="215444"/>
          </a:xfrm>
          <a:prstGeom prst="rect">
            <a:avLst/>
          </a:prstGeom>
          <a:noFill/>
        </p:spPr>
        <p:txBody>
          <a:bodyPr wrap="none" lIns="0" tIns="0" rIns="0" bIns="0" rtlCol="0">
            <a:spAutoFit/>
          </a:bodyPr>
          <a:lstStyle/>
          <a:p>
            <a:r>
              <a:rPr lang="en-IN" sz="1400" b="1">
                <a:solidFill>
                  <a:srgbClr val="595959"/>
                </a:solidFill>
              </a:rPr>
              <a:t>PRIMARY COLORS</a:t>
            </a:r>
          </a:p>
        </p:txBody>
      </p:sp>
      <p:sp>
        <p:nvSpPr>
          <p:cNvPr id="13" name="TextBox 12">
            <a:extLst>
              <a:ext uri="{FF2B5EF4-FFF2-40B4-BE49-F238E27FC236}">
                <a16:creationId xmlns:a16="http://schemas.microsoft.com/office/drawing/2014/main" id="{ED21CFA7-B0A8-404A-8755-747CC477C574}"/>
              </a:ext>
            </a:extLst>
          </p:cNvPr>
          <p:cNvSpPr txBox="1"/>
          <p:nvPr/>
        </p:nvSpPr>
        <p:spPr>
          <a:xfrm>
            <a:off x="1810030" y="2002652"/>
            <a:ext cx="534249" cy="815608"/>
          </a:xfrm>
          <a:prstGeom prst="rect">
            <a:avLst/>
          </a:prstGeom>
          <a:noFill/>
        </p:spPr>
        <p:txBody>
          <a:bodyPr wrap="none" lIns="0" tIns="0" rIns="0" bIns="0" rtlCol="0">
            <a:spAutoFit/>
          </a:bodyPr>
          <a:lstStyle/>
          <a:p>
            <a:r>
              <a:rPr lang="en-IN" sz="1200">
                <a:solidFill>
                  <a:srgbClr val="595959"/>
                </a:solidFill>
              </a:rPr>
              <a:t>ASSET 2</a:t>
            </a:r>
          </a:p>
          <a:p>
            <a:pPr>
              <a:spcBef>
                <a:spcPts val="600"/>
              </a:spcBef>
            </a:pPr>
            <a:r>
              <a:rPr lang="en-IN" sz="1200">
                <a:solidFill>
                  <a:srgbClr val="595959"/>
                </a:solidFill>
              </a:rPr>
              <a:t>R: 215</a:t>
            </a:r>
          </a:p>
          <a:p>
            <a:r>
              <a:rPr lang="en-IN" sz="1200">
                <a:solidFill>
                  <a:srgbClr val="595959"/>
                </a:solidFill>
              </a:rPr>
              <a:t>G: 150</a:t>
            </a:r>
          </a:p>
          <a:p>
            <a:r>
              <a:rPr lang="en-IN" sz="1200">
                <a:solidFill>
                  <a:srgbClr val="595959"/>
                </a:solidFill>
              </a:rPr>
              <a:t>B: 148</a:t>
            </a:r>
          </a:p>
        </p:txBody>
      </p:sp>
      <p:sp>
        <p:nvSpPr>
          <p:cNvPr id="14" name="TextBox 13">
            <a:extLst>
              <a:ext uri="{FF2B5EF4-FFF2-40B4-BE49-F238E27FC236}">
                <a16:creationId xmlns:a16="http://schemas.microsoft.com/office/drawing/2014/main" id="{452E051D-C9B6-4A62-8278-1A977BAD6E75}"/>
              </a:ext>
            </a:extLst>
          </p:cNvPr>
          <p:cNvSpPr txBox="1"/>
          <p:nvPr/>
        </p:nvSpPr>
        <p:spPr>
          <a:xfrm>
            <a:off x="3284790" y="2002652"/>
            <a:ext cx="534249" cy="815608"/>
          </a:xfrm>
          <a:prstGeom prst="rect">
            <a:avLst/>
          </a:prstGeom>
          <a:noFill/>
        </p:spPr>
        <p:txBody>
          <a:bodyPr wrap="none" lIns="0" tIns="0" rIns="0" bIns="0" rtlCol="0">
            <a:spAutoFit/>
          </a:bodyPr>
          <a:lstStyle/>
          <a:p>
            <a:r>
              <a:rPr lang="en-IN" sz="1200">
                <a:solidFill>
                  <a:srgbClr val="595959"/>
                </a:solidFill>
              </a:rPr>
              <a:t>ASSET 3</a:t>
            </a:r>
          </a:p>
          <a:p>
            <a:pPr>
              <a:spcBef>
                <a:spcPts val="600"/>
              </a:spcBef>
            </a:pPr>
            <a:r>
              <a:rPr lang="en-IN" sz="1200">
                <a:solidFill>
                  <a:srgbClr val="595959"/>
                </a:solidFill>
              </a:rPr>
              <a:t>R: 195</a:t>
            </a:r>
          </a:p>
          <a:p>
            <a:r>
              <a:rPr lang="en-IN" sz="1200">
                <a:solidFill>
                  <a:srgbClr val="595959"/>
                </a:solidFill>
              </a:rPr>
              <a:t>G: 214</a:t>
            </a:r>
          </a:p>
          <a:p>
            <a:r>
              <a:rPr lang="en-IN" sz="1200">
                <a:solidFill>
                  <a:srgbClr val="595959"/>
                </a:solidFill>
              </a:rPr>
              <a:t>B: 155</a:t>
            </a:r>
          </a:p>
        </p:txBody>
      </p:sp>
      <p:sp>
        <p:nvSpPr>
          <p:cNvPr id="15" name="TextBox 14">
            <a:extLst>
              <a:ext uri="{FF2B5EF4-FFF2-40B4-BE49-F238E27FC236}">
                <a16:creationId xmlns:a16="http://schemas.microsoft.com/office/drawing/2014/main" id="{0D37B8BC-A0D4-4C30-9A1F-8AEE177F92FD}"/>
              </a:ext>
            </a:extLst>
          </p:cNvPr>
          <p:cNvSpPr txBox="1"/>
          <p:nvPr/>
        </p:nvSpPr>
        <p:spPr>
          <a:xfrm>
            <a:off x="4759550" y="2002652"/>
            <a:ext cx="534249" cy="815608"/>
          </a:xfrm>
          <a:prstGeom prst="rect">
            <a:avLst/>
          </a:prstGeom>
          <a:noFill/>
        </p:spPr>
        <p:txBody>
          <a:bodyPr wrap="none" lIns="0" tIns="0" rIns="0" bIns="0" rtlCol="0">
            <a:spAutoFit/>
          </a:bodyPr>
          <a:lstStyle/>
          <a:p>
            <a:r>
              <a:rPr lang="en-IN" sz="1200">
                <a:solidFill>
                  <a:srgbClr val="595959"/>
                </a:solidFill>
              </a:rPr>
              <a:t>ASSET 4</a:t>
            </a:r>
          </a:p>
          <a:p>
            <a:pPr>
              <a:spcBef>
                <a:spcPts val="600"/>
              </a:spcBef>
            </a:pPr>
            <a:r>
              <a:rPr lang="en-IN" sz="1200">
                <a:solidFill>
                  <a:srgbClr val="595959"/>
                </a:solidFill>
              </a:rPr>
              <a:t>R: 179</a:t>
            </a:r>
          </a:p>
          <a:p>
            <a:r>
              <a:rPr lang="en-IN" sz="1200">
                <a:solidFill>
                  <a:srgbClr val="595959"/>
                </a:solidFill>
              </a:rPr>
              <a:t>G: 162</a:t>
            </a:r>
          </a:p>
          <a:p>
            <a:r>
              <a:rPr lang="en-IN" sz="1200">
                <a:solidFill>
                  <a:srgbClr val="595959"/>
                </a:solidFill>
              </a:rPr>
              <a:t>B: 199</a:t>
            </a:r>
          </a:p>
        </p:txBody>
      </p:sp>
      <p:sp>
        <p:nvSpPr>
          <p:cNvPr id="16" name="TextBox 15">
            <a:extLst>
              <a:ext uri="{FF2B5EF4-FFF2-40B4-BE49-F238E27FC236}">
                <a16:creationId xmlns:a16="http://schemas.microsoft.com/office/drawing/2014/main" id="{086E4FFB-75D5-4AB4-B44D-3F33F1CF891D}"/>
              </a:ext>
            </a:extLst>
          </p:cNvPr>
          <p:cNvSpPr txBox="1"/>
          <p:nvPr/>
        </p:nvSpPr>
        <p:spPr>
          <a:xfrm>
            <a:off x="6234310" y="2002652"/>
            <a:ext cx="534249" cy="815608"/>
          </a:xfrm>
          <a:prstGeom prst="rect">
            <a:avLst/>
          </a:prstGeom>
          <a:noFill/>
        </p:spPr>
        <p:txBody>
          <a:bodyPr wrap="none" lIns="0" tIns="0" rIns="0" bIns="0" rtlCol="0">
            <a:spAutoFit/>
          </a:bodyPr>
          <a:lstStyle/>
          <a:p>
            <a:r>
              <a:rPr lang="en-IN" sz="1200">
                <a:solidFill>
                  <a:srgbClr val="595959"/>
                </a:solidFill>
              </a:rPr>
              <a:t>ASSET 5</a:t>
            </a:r>
          </a:p>
          <a:p>
            <a:pPr>
              <a:spcBef>
                <a:spcPts val="600"/>
              </a:spcBef>
            </a:pPr>
            <a:r>
              <a:rPr lang="en-IN" sz="1200">
                <a:solidFill>
                  <a:srgbClr val="595959"/>
                </a:solidFill>
              </a:rPr>
              <a:t>R: 147</a:t>
            </a:r>
          </a:p>
          <a:p>
            <a:r>
              <a:rPr lang="en-IN" sz="1200">
                <a:solidFill>
                  <a:srgbClr val="595959"/>
                </a:solidFill>
              </a:rPr>
              <a:t>G: 205</a:t>
            </a:r>
          </a:p>
          <a:p>
            <a:r>
              <a:rPr lang="en-IN" sz="1200">
                <a:solidFill>
                  <a:srgbClr val="595959"/>
                </a:solidFill>
              </a:rPr>
              <a:t>B: 221</a:t>
            </a:r>
          </a:p>
        </p:txBody>
      </p:sp>
      <p:sp>
        <p:nvSpPr>
          <p:cNvPr id="17" name="TextBox 16">
            <a:extLst>
              <a:ext uri="{FF2B5EF4-FFF2-40B4-BE49-F238E27FC236}">
                <a16:creationId xmlns:a16="http://schemas.microsoft.com/office/drawing/2014/main" id="{5D56B14C-8C7C-4B3F-B3C5-1BD1E37D9293}"/>
              </a:ext>
            </a:extLst>
          </p:cNvPr>
          <p:cNvSpPr txBox="1"/>
          <p:nvPr/>
        </p:nvSpPr>
        <p:spPr>
          <a:xfrm>
            <a:off x="7709070" y="2002652"/>
            <a:ext cx="534249" cy="815608"/>
          </a:xfrm>
          <a:prstGeom prst="rect">
            <a:avLst/>
          </a:prstGeom>
          <a:noFill/>
        </p:spPr>
        <p:txBody>
          <a:bodyPr wrap="none" lIns="0" tIns="0" rIns="0" bIns="0" rtlCol="0">
            <a:spAutoFit/>
          </a:bodyPr>
          <a:lstStyle/>
          <a:p>
            <a:r>
              <a:rPr lang="en-IN" sz="1200">
                <a:solidFill>
                  <a:srgbClr val="595959"/>
                </a:solidFill>
              </a:rPr>
              <a:t>ASSET 6</a:t>
            </a:r>
          </a:p>
          <a:p>
            <a:pPr>
              <a:spcBef>
                <a:spcPts val="600"/>
              </a:spcBef>
            </a:pPr>
            <a:r>
              <a:rPr lang="en-IN" sz="1200">
                <a:solidFill>
                  <a:srgbClr val="595959"/>
                </a:solidFill>
              </a:rPr>
              <a:t>R: 250</a:t>
            </a:r>
          </a:p>
          <a:p>
            <a:r>
              <a:rPr lang="en-IN" sz="1200">
                <a:solidFill>
                  <a:srgbClr val="595959"/>
                </a:solidFill>
              </a:rPr>
              <a:t>G: 192</a:t>
            </a:r>
          </a:p>
          <a:p>
            <a:r>
              <a:rPr lang="en-IN" sz="1200">
                <a:solidFill>
                  <a:srgbClr val="595959"/>
                </a:solidFill>
              </a:rPr>
              <a:t>B: 144</a:t>
            </a:r>
          </a:p>
        </p:txBody>
      </p:sp>
      <p:sp>
        <p:nvSpPr>
          <p:cNvPr id="18" name="TextBox 17">
            <a:extLst>
              <a:ext uri="{FF2B5EF4-FFF2-40B4-BE49-F238E27FC236}">
                <a16:creationId xmlns:a16="http://schemas.microsoft.com/office/drawing/2014/main" id="{F40EFAAB-F6AD-44D1-A61D-2A4AE33D9654}"/>
              </a:ext>
            </a:extLst>
          </p:cNvPr>
          <p:cNvSpPr txBox="1"/>
          <p:nvPr/>
        </p:nvSpPr>
        <p:spPr>
          <a:xfrm>
            <a:off x="325745" y="3003810"/>
            <a:ext cx="1085169" cy="215444"/>
          </a:xfrm>
          <a:prstGeom prst="rect">
            <a:avLst/>
          </a:prstGeom>
          <a:noFill/>
        </p:spPr>
        <p:txBody>
          <a:bodyPr wrap="none" lIns="0" tIns="0" rIns="0" bIns="0" rtlCol="0">
            <a:spAutoFit/>
          </a:bodyPr>
          <a:lstStyle/>
          <a:p>
            <a:r>
              <a:rPr lang="en-IN" sz="1400" b="1">
                <a:solidFill>
                  <a:srgbClr val="595959"/>
                </a:solidFill>
              </a:rPr>
              <a:t>FONT COLOR</a:t>
            </a:r>
          </a:p>
        </p:txBody>
      </p:sp>
      <p:sp>
        <p:nvSpPr>
          <p:cNvPr id="19" name="Rectangle 18">
            <a:extLst>
              <a:ext uri="{FF2B5EF4-FFF2-40B4-BE49-F238E27FC236}">
                <a16:creationId xmlns:a16="http://schemas.microsoft.com/office/drawing/2014/main" id="{890443EB-8948-4923-9AF9-844BAF7527C2}"/>
              </a:ext>
            </a:extLst>
          </p:cNvPr>
          <p:cNvSpPr/>
          <p:nvPr/>
        </p:nvSpPr>
        <p:spPr>
          <a:xfrm>
            <a:off x="335270" y="3301792"/>
            <a:ext cx="1112882" cy="4426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595959"/>
              </a:solidFill>
            </a:endParaRPr>
          </a:p>
        </p:txBody>
      </p:sp>
      <p:sp>
        <p:nvSpPr>
          <p:cNvPr id="20" name="TextBox 19">
            <a:extLst>
              <a:ext uri="{FF2B5EF4-FFF2-40B4-BE49-F238E27FC236}">
                <a16:creationId xmlns:a16="http://schemas.microsoft.com/office/drawing/2014/main" id="{06B40338-43E9-4740-A9B1-0E02C6306CA7}"/>
              </a:ext>
            </a:extLst>
          </p:cNvPr>
          <p:cNvSpPr txBox="1"/>
          <p:nvPr/>
        </p:nvSpPr>
        <p:spPr>
          <a:xfrm>
            <a:off x="335270" y="3869917"/>
            <a:ext cx="883703" cy="815608"/>
          </a:xfrm>
          <a:prstGeom prst="rect">
            <a:avLst/>
          </a:prstGeom>
          <a:noFill/>
        </p:spPr>
        <p:txBody>
          <a:bodyPr wrap="none" lIns="0" tIns="0" rIns="0" bIns="0" rtlCol="0">
            <a:spAutoFit/>
          </a:bodyPr>
          <a:lstStyle/>
          <a:p>
            <a:r>
              <a:rPr lang="en-IN" sz="1200">
                <a:solidFill>
                  <a:srgbClr val="595959"/>
                </a:solidFill>
              </a:rPr>
              <a:t>FONT COLOR</a:t>
            </a:r>
          </a:p>
          <a:p>
            <a:pPr>
              <a:spcBef>
                <a:spcPts val="600"/>
              </a:spcBef>
            </a:pPr>
            <a:r>
              <a:rPr lang="en-IN" sz="1200">
                <a:solidFill>
                  <a:srgbClr val="595959"/>
                </a:solidFill>
              </a:rPr>
              <a:t>R: 64</a:t>
            </a:r>
          </a:p>
          <a:p>
            <a:r>
              <a:rPr lang="en-IN" sz="1200">
                <a:solidFill>
                  <a:srgbClr val="595959"/>
                </a:solidFill>
              </a:rPr>
              <a:t>G: 64</a:t>
            </a:r>
          </a:p>
          <a:p>
            <a:r>
              <a:rPr lang="en-IN" sz="1200">
                <a:solidFill>
                  <a:srgbClr val="595959"/>
                </a:solidFill>
              </a:rPr>
              <a:t>B: 64</a:t>
            </a:r>
          </a:p>
        </p:txBody>
      </p:sp>
      <p:grpSp>
        <p:nvGrpSpPr>
          <p:cNvPr id="21" name="Group 20">
            <a:extLst>
              <a:ext uri="{FF2B5EF4-FFF2-40B4-BE49-F238E27FC236}">
                <a16:creationId xmlns:a16="http://schemas.microsoft.com/office/drawing/2014/main" id="{263411DD-BA76-41C7-ADF0-7E43D09A1DB2}"/>
              </a:ext>
            </a:extLst>
          </p:cNvPr>
          <p:cNvGrpSpPr/>
          <p:nvPr/>
        </p:nvGrpSpPr>
        <p:grpSpPr>
          <a:xfrm>
            <a:off x="3276454" y="3261031"/>
            <a:ext cx="1662765" cy="379193"/>
            <a:chOff x="3197275" y="3272707"/>
            <a:chExt cx="1662765" cy="379193"/>
          </a:xfrm>
        </p:grpSpPr>
        <p:sp>
          <p:nvSpPr>
            <p:cNvPr id="22" name="Rectangle 21">
              <a:extLst>
                <a:ext uri="{FF2B5EF4-FFF2-40B4-BE49-F238E27FC236}">
                  <a16:creationId xmlns:a16="http://schemas.microsoft.com/office/drawing/2014/main" id="{31A47A36-E381-483C-B833-139D75F81B28}"/>
                </a:ext>
              </a:extLst>
            </p:cNvPr>
            <p:cNvSpPr/>
            <p:nvPr/>
          </p:nvSpPr>
          <p:spPr>
            <a:xfrm>
              <a:off x="3197275" y="3272707"/>
              <a:ext cx="1662765" cy="379193"/>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TextBox 22">
              <a:extLst>
                <a:ext uri="{FF2B5EF4-FFF2-40B4-BE49-F238E27FC236}">
                  <a16:creationId xmlns:a16="http://schemas.microsoft.com/office/drawing/2014/main" id="{2FAAE967-B4D3-43BC-B9D0-69A413DEC89C}"/>
                </a:ext>
              </a:extLst>
            </p:cNvPr>
            <p:cNvSpPr txBox="1"/>
            <p:nvPr/>
          </p:nvSpPr>
          <p:spPr>
            <a:xfrm>
              <a:off x="3299099" y="3323804"/>
              <a:ext cx="1459117" cy="276999"/>
            </a:xfrm>
            <a:prstGeom prst="rect">
              <a:avLst/>
            </a:prstGeom>
            <a:noFill/>
          </p:spPr>
          <p:txBody>
            <a:bodyPr wrap="none" lIns="0" tIns="0" rIns="0" bIns="0" rtlCol="0">
              <a:spAutoFit/>
            </a:bodyPr>
            <a:lstStyle/>
            <a:p>
              <a:r>
                <a:rPr lang="en-IN" b="1">
                  <a:solidFill>
                    <a:schemeClr val="bg1"/>
                  </a:solidFill>
                </a:rPr>
                <a:t>Trebuchet MS</a:t>
              </a:r>
              <a:endParaRPr lang="en-IN" sz="1200" b="1">
                <a:solidFill>
                  <a:schemeClr val="bg1"/>
                </a:solidFill>
              </a:endParaRPr>
            </a:p>
          </p:txBody>
        </p:sp>
      </p:grpSp>
      <p:sp>
        <p:nvSpPr>
          <p:cNvPr id="24" name="TextBox 23">
            <a:extLst>
              <a:ext uri="{FF2B5EF4-FFF2-40B4-BE49-F238E27FC236}">
                <a16:creationId xmlns:a16="http://schemas.microsoft.com/office/drawing/2014/main" id="{97428E92-6A13-4EEE-A66B-9981CC127020}"/>
              </a:ext>
            </a:extLst>
          </p:cNvPr>
          <p:cNvSpPr txBox="1"/>
          <p:nvPr/>
        </p:nvSpPr>
        <p:spPr>
          <a:xfrm>
            <a:off x="3276454" y="3003810"/>
            <a:ext cx="939231" cy="215444"/>
          </a:xfrm>
          <a:prstGeom prst="rect">
            <a:avLst/>
          </a:prstGeom>
          <a:noFill/>
        </p:spPr>
        <p:txBody>
          <a:bodyPr wrap="none" lIns="0" tIns="0" rIns="0" bIns="0" rtlCol="0">
            <a:spAutoFit/>
          </a:bodyPr>
          <a:lstStyle/>
          <a:p>
            <a:r>
              <a:rPr lang="en-IN" sz="1400" b="1">
                <a:solidFill>
                  <a:srgbClr val="595959"/>
                </a:solidFill>
              </a:rPr>
              <a:t>FONT TYPE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7CBFFE66-0EBA-46FF-AA31-6E868A667A5F}"/>
              </a:ext>
            </a:extLst>
          </p:cNvPr>
          <p:cNvGrpSpPr/>
          <p:nvPr/>
        </p:nvGrpSpPr>
        <p:grpSpPr>
          <a:xfrm rot="16200000">
            <a:off x="3869478" y="1710689"/>
            <a:ext cx="1405044" cy="1808430"/>
            <a:chOff x="9651545" y="1652096"/>
            <a:chExt cx="1873392" cy="2411240"/>
          </a:xfrm>
        </p:grpSpPr>
        <p:sp>
          <p:nvSpPr>
            <p:cNvPr id="5" name="Rectangle 80">
              <a:extLst>
                <a:ext uri="{FF2B5EF4-FFF2-40B4-BE49-F238E27FC236}">
                  <a16:creationId xmlns:a16="http://schemas.microsoft.com/office/drawing/2014/main" id="{B147A8D9-A5C8-4EFF-B7D9-B384FA84D77C}"/>
                </a:ext>
              </a:extLst>
            </p:cNvPr>
            <p:cNvSpPr/>
            <p:nvPr/>
          </p:nvSpPr>
          <p:spPr>
            <a:xfrm rot="5400000" flipV="1">
              <a:off x="9154760" y="2148881"/>
              <a:ext cx="2408732" cy="1415161"/>
            </a:xfrm>
            <a:custGeom>
              <a:avLst/>
              <a:gdLst>
                <a:gd name="connsiteX0" fmla="*/ 0 w 5414181"/>
                <a:gd name="connsiteY0" fmla="*/ 0 h 1252700"/>
                <a:gd name="connsiteX1" fmla="*/ 5414181 w 5414181"/>
                <a:gd name="connsiteY1" fmla="*/ 0 h 1252700"/>
                <a:gd name="connsiteX2" fmla="*/ 5414181 w 5414181"/>
                <a:gd name="connsiteY2" fmla="*/ 1252700 h 1252700"/>
                <a:gd name="connsiteX3" fmla="*/ 0 w 5414181"/>
                <a:gd name="connsiteY3" fmla="*/ 1252700 h 1252700"/>
                <a:gd name="connsiteX4" fmla="*/ 0 w 5414181"/>
                <a:gd name="connsiteY4" fmla="*/ 0 h 1252700"/>
                <a:gd name="connsiteX0" fmla="*/ 0 w 5414181"/>
                <a:gd name="connsiteY0" fmla="*/ 242626 h 1495326"/>
                <a:gd name="connsiteX1" fmla="*/ 5414181 w 5414181"/>
                <a:gd name="connsiteY1" fmla="*/ 242626 h 1495326"/>
                <a:gd name="connsiteX2" fmla="*/ 5414181 w 5414181"/>
                <a:gd name="connsiteY2" fmla="*/ 1495326 h 1495326"/>
                <a:gd name="connsiteX3" fmla="*/ 0 w 5414181"/>
                <a:gd name="connsiteY3" fmla="*/ 1495326 h 1495326"/>
                <a:gd name="connsiteX4" fmla="*/ 0 w 5414181"/>
                <a:gd name="connsiteY4" fmla="*/ 242626 h 1495326"/>
                <a:gd name="connsiteX0" fmla="*/ 0 w 5414181"/>
                <a:gd name="connsiteY0" fmla="*/ 389229 h 1641929"/>
                <a:gd name="connsiteX1" fmla="*/ 5414181 w 5414181"/>
                <a:gd name="connsiteY1" fmla="*/ 389229 h 1641929"/>
                <a:gd name="connsiteX2" fmla="*/ 5414181 w 5414181"/>
                <a:gd name="connsiteY2" fmla="*/ 1641929 h 1641929"/>
                <a:gd name="connsiteX3" fmla="*/ 0 w 5414181"/>
                <a:gd name="connsiteY3" fmla="*/ 1641929 h 1641929"/>
                <a:gd name="connsiteX4" fmla="*/ 0 w 5414181"/>
                <a:gd name="connsiteY4" fmla="*/ 389229 h 1641929"/>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532632 h 1785332"/>
                <a:gd name="connsiteX1" fmla="*/ 5414181 w 5414181"/>
                <a:gd name="connsiteY1" fmla="*/ 532632 h 1785332"/>
                <a:gd name="connsiteX2" fmla="*/ 5414181 w 5414181"/>
                <a:gd name="connsiteY2" fmla="*/ 1785332 h 1785332"/>
                <a:gd name="connsiteX3" fmla="*/ 0 w 5414181"/>
                <a:gd name="connsiteY3" fmla="*/ 1785332 h 1785332"/>
                <a:gd name="connsiteX4" fmla="*/ 0 w 5414181"/>
                <a:gd name="connsiteY4" fmla="*/ 532632 h 1785332"/>
                <a:gd name="connsiteX0" fmla="*/ 0 w 5414181"/>
                <a:gd name="connsiteY0" fmla="*/ 654829 h 1907529"/>
                <a:gd name="connsiteX1" fmla="*/ 5414181 w 5414181"/>
                <a:gd name="connsiteY1" fmla="*/ 654829 h 1907529"/>
                <a:gd name="connsiteX2" fmla="*/ 5414181 w 5414181"/>
                <a:gd name="connsiteY2" fmla="*/ 1907529 h 1907529"/>
                <a:gd name="connsiteX3" fmla="*/ 0 w 5414181"/>
                <a:gd name="connsiteY3" fmla="*/ 1907529 h 1907529"/>
                <a:gd name="connsiteX4" fmla="*/ 0 w 5414181"/>
                <a:gd name="connsiteY4" fmla="*/ 654829 h 1907529"/>
                <a:gd name="connsiteX0" fmla="*/ 0 w 5414181"/>
                <a:gd name="connsiteY0" fmla="*/ 612884 h 1865584"/>
                <a:gd name="connsiteX1" fmla="*/ 2763656 w 5414181"/>
                <a:gd name="connsiteY1" fmla="*/ 0 h 1865584"/>
                <a:gd name="connsiteX2" fmla="*/ 5414181 w 5414181"/>
                <a:gd name="connsiteY2" fmla="*/ 612884 h 1865584"/>
                <a:gd name="connsiteX3" fmla="*/ 5414181 w 5414181"/>
                <a:gd name="connsiteY3" fmla="*/ 1865584 h 1865584"/>
                <a:gd name="connsiteX4" fmla="*/ 0 w 5414181"/>
                <a:gd name="connsiteY4" fmla="*/ 1865584 h 1865584"/>
                <a:gd name="connsiteX5" fmla="*/ 0 w 5414181"/>
                <a:gd name="connsiteY5" fmla="*/ 612884 h 1865584"/>
                <a:gd name="connsiteX0" fmla="*/ 0 w 5414181"/>
                <a:gd name="connsiteY0" fmla="*/ 428902 h 1681602"/>
                <a:gd name="connsiteX1" fmla="*/ 2741749 w 5414181"/>
                <a:gd name="connsiteY1" fmla="*/ 0 h 1681602"/>
                <a:gd name="connsiteX2" fmla="*/ 5414181 w 5414181"/>
                <a:gd name="connsiteY2" fmla="*/ 428902 h 1681602"/>
                <a:gd name="connsiteX3" fmla="*/ 5414181 w 5414181"/>
                <a:gd name="connsiteY3" fmla="*/ 1681602 h 1681602"/>
                <a:gd name="connsiteX4" fmla="*/ 0 w 5414181"/>
                <a:gd name="connsiteY4" fmla="*/ 1681602 h 1681602"/>
                <a:gd name="connsiteX5" fmla="*/ 0 w 5414181"/>
                <a:gd name="connsiteY5" fmla="*/ 428902 h 1681602"/>
                <a:gd name="connsiteX0" fmla="*/ 0 w 5414181"/>
                <a:gd name="connsiteY0" fmla="*/ 635881 h 1888581"/>
                <a:gd name="connsiteX1" fmla="*/ 2734447 w 5414181"/>
                <a:gd name="connsiteY1" fmla="*/ 0 h 1888581"/>
                <a:gd name="connsiteX2" fmla="*/ 5414181 w 5414181"/>
                <a:gd name="connsiteY2" fmla="*/ 635881 h 1888581"/>
                <a:gd name="connsiteX3" fmla="*/ 5414181 w 5414181"/>
                <a:gd name="connsiteY3" fmla="*/ 1888581 h 1888581"/>
                <a:gd name="connsiteX4" fmla="*/ 0 w 5414181"/>
                <a:gd name="connsiteY4" fmla="*/ 1888581 h 1888581"/>
                <a:gd name="connsiteX5" fmla="*/ 0 w 5414181"/>
                <a:gd name="connsiteY5" fmla="*/ 635881 h 1888581"/>
                <a:gd name="connsiteX0" fmla="*/ 0 w 5457994"/>
                <a:gd name="connsiteY0" fmla="*/ 635881 h 1888581"/>
                <a:gd name="connsiteX1" fmla="*/ 2734447 w 5457994"/>
                <a:gd name="connsiteY1" fmla="*/ 0 h 1888581"/>
                <a:gd name="connsiteX2" fmla="*/ 5457994 w 5457994"/>
                <a:gd name="connsiteY2" fmla="*/ 428902 h 1888581"/>
                <a:gd name="connsiteX3" fmla="*/ 5414181 w 5457994"/>
                <a:gd name="connsiteY3" fmla="*/ 1888581 h 1888581"/>
                <a:gd name="connsiteX4" fmla="*/ 0 w 5457994"/>
                <a:gd name="connsiteY4" fmla="*/ 1888581 h 1888581"/>
                <a:gd name="connsiteX5" fmla="*/ 0 w 5457994"/>
                <a:gd name="connsiteY5" fmla="*/ 635881 h 1888581"/>
                <a:gd name="connsiteX0" fmla="*/ 0 w 5457994"/>
                <a:gd name="connsiteY0" fmla="*/ 612883 h 1865583"/>
                <a:gd name="connsiteX1" fmla="*/ 2529984 w 5457994"/>
                <a:gd name="connsiteY1" fmla="*/ 0 h 1865583"/>
                <a:gd name="connsiteX2" fmla="*/ 5457994 w 5457994"/>
                <a:gd name="connsiteY2" fmla="*/ 405904 h 1865583"/>
                <a:gd name="connsiteX3" fmla="*/ 5414181 w 5457994"/>
                <a:gd name="connsiteY3" fmla="*/ 1865583 h 1865583"/>
                <a:gd name="connsiteX4" fmla="*/ 0 w 5457994"/>
                <a:gd name="connsiteY4" fmla="*/ 1865583 h 1865583"/>
                <a:gd name="connsiteX5" fmla="*/ 0 w 5457994"/>
                <a:gd name="connsiteY5" fmla="*/ 612883 h 1865583"/>
                <a:gd name="connsiteX0" fmla="*/ 0 w 5457994"/>
                <a:gd name="connsiteY0" fmla="*/ 520892 h 1773592"/>
                <a:gd name="connsiteX1" fmla="*/ 2449659 w 5457994"/>
                <a:gd name="connsiteY1" fmla="*/ 0 h 1773592"/>
                <a:gd name="connsiteX2" fmla="*/ 5457994 w 5457994"/>
                <a:gd name="connsiteY2" fmla="*/ 313913 h 1773592"/>
                <a:gd name="connsiteX3" fmla="*/ 5414181 w 5457994"/>
                <a:gd name="connsiteY3" fmla="*/ 1773592 h 1773592"/>
                <a:gd name="connsiteX4" fmla="*/ 0 w 5457994"/>
                <a:gd name="connsiteY4" fmla="*/ 1773592 h 1773592"/>
                <a:gd name="connsiteX5" fmla="*/ 0 w 5457994"/>
                <a:gd name="connsiteY5" fmla="*/ 520892 h 1773592"/>
                <a:gd name="connsiteX0" fmla="*/ 0 w 5457994"/>
                <a:gd name="connsiteY0" fmla="*/ 589885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589885 h 1842585"/>
                <a:gd name="connsiteX0" fmla="*/ 0 w 5457994"/>
                <a:gd name="connsiteY0" fmla="*/ 382906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382906 h 1842585"/>
                <a:gd name="connsiteX0" fmla="*/ 0 w 5457994"/>
                <a:gd name="connsiteY0" fmla="*/ 382906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382906 h 1842585"/>
                <a:gd name="connsiteX0" fmla="*/ 0 w 5457994"/>
                <a:gd name="connsiteY0" fmla="*/ 269938 h 1729617"/>
                <a:gd name="connsiteX1" fmla="*/ 2603007 w 5457994"/>
                <a:gd name="connsiteY1" fmla="*/ 2021 h 1729617"/>
                <a:gd name="connsiteX2" fmla="*/ 5457994 w 5457994"/>
                <a:gd name="connsiteY2" fmla="*/ 269938 h 1729617"/>
                <a:gd name="connsiteX3" fmla="*/ 5414181 w 5457994"/>
                <a:gd name="connsiteY3" fmla="*/ 1729617 h 1729617"/>
                <a:gd name="connsiteX4" fmla="*/ 0 w 5457994"/>
                <a:gd name="connsiteY4" fmla="*/ 1729617 h 1729617"/>
                <a:gd name="connsiteX5" fmla="*/ 0 w 5457994"/>
                <a:gd name="connsiteY5" fmla="*/ 269938 h 1729617"/>
                <a:gd name="connsiteX0" fmla="*/ 0 w 5457994"/>
                <a:gd name="connsiteY0" fmla="*/ 313912 h 1773591"/>
                <a:gd name="connsiteX1" fmla="*/ 2639518 w 5457994"/>
                <a:gd name="connsiteY1" fmla="*/ 0 h 1773591"/>
                <a:gd name="connsiteX2" fmla="*/ 5457994 w 5457994"/>
                <a:gd name="connsiteY2" fmla="*/ 313912 h 1773591"/>
                <a:gd name="connsiteX3" fmla="*/ 5414181 w 5457994"/>
                <a:gd name="connsiteY3" fmla="*/ 1773591 h 1773591"/>
                <a:gd name="connsiteX4" fmla="*/ 0 w 5457994"/>
                <a:gd name="connsiteY4" fmla="*/ 1773591 h 1773591"/>
                <a:gd name="connsiteX5" fmla="*/ 0 w 5457994"/>
                <a:gd name="connsiteY5" fmla="*/ 313912 h 177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57994" h="1773591">
                  <a:moveTo>
                    <a:pt x="0" y="313912"/>
                  </a:moveTo>
                  <a:cubicBezTo>
                    <a:pt x="613956" y="2982"/>
                    <a:pt x="1737155" y="0"/>
                    <a:pt x="2639518" y="0"/>
                  </a:cubicBezTo>
                  <a:cubicBezTo>
                    <a:pt x="3541881" y="0"/>
                    <a:pt x="5016240" y="2981"/>
                    <a:pt x="5457994" y="313912"/>
                  </a:cubicBezTo>
                  <a:lnTo>
                    <a:pt x="5414181" y="1773591"/>
                  </a:lnTo>
                  <a:lnTo>
                    <a:pt x="0" y="1773591"/>
                  </a:lnTo>
                  <a:lnTo>
                    <a:pt x="0" y="313912"/>
                  </a:lnTo>
                  <a:close/>
                </a:path>
              </a:pathLst>
            </a:custGeom>
            <a:solidFill>
              <a:srgbClr val="000000">
                <a:alpha val="30196"/>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6864"/>
              <a:endParaRPr lang="en-IN" sz="1400">
                <a:solidFill>
                  <a:prstClr val="white">
                    <a:lumMod val="65000"/>
                  </a:prstClr>
                </a:solidFill>
              </a:endParaRPr>
            </a:p>
          </p:txBody>
        </p:sp>
        <p:sp>
          <p:nvSpPr>
            <p:cNvPr id="6" name="Rectangle 5">
              <a:extLst>
                <a:ext uri="{FF2B5EF4-FFF2-40B4-BE49-F238E27FC236}">
                  <a16:creationId xmlns:a16="http://schemas.microsoft.com/office/drawing/2014/main" id="{C0D0441C-52CF-4BC1-81C1-F63B306F6497}"/>
                </a:ext>
              </a:extLst>
            </p:cNvPr>
            <p:cNvSpPr/>
            <p:nvPr/>
          </p:nvSpPr>
          <p:spPr>
            <a:xfrm rot="5400000" flipH="1">
              <a:off x="9491664" y="2030063"/>
              <a:ext cx="2408733" cy="1657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6864"/>
              <a:endParaRPr lang="en-IN" sz="1400">
                <a:solidFill>
                  <a:prstClr val="white"/>
                </a:solidFill>
              </a:endParaRPr>
            </a:p>
          </p:txBody>
        </p:sp>
      </p:grpSp>
      <p:sp>
        <p:nvSpPr>
          <p:cNvPr id="7" name="AutoShape 60">
            <a:extLst>
              <a:ext uri="{FF2B5EF4-FFF2-40B4-BE49-F238E27FC236}">
                <a16:creationId xmlns:a16="http://schemas.microsoft.com/office/drawing/2014/main" id="{B0B5F83F-8527-4AA2-8E57-E26E20B9ABEC}"/>
              </a:ext>
            </a:extLst>
          </p:cNvPr>
          <p:cNvSpPr>
            <a:spLocks noChangeAspect="1" noChangeArrowheads="1" noTextEdit="1"/>
          </p:cNvSpPr>
          <p:nvPr/>
        </p:nvSpPr>
        <p:spPr bwMode="auto">
          <a:xfrm>
            <a:off x="2650666" y="2022223"/>
            <a:ext cx="3842669" cy="1187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686" tIns="34843" rIns="69686" bIns="34843" numCol="1" anchor="t" anchorCtr="0" compatLnSpc="1">
            <a:prstTxWarp prst="textNoShape">
              <a:avLst/>
            </a:prstTxWarp>
          </a:bodyPr>
          <a:lstStyle/>
          <a:p>
            <a:pPr algn="ctr" defTabSz="696864"/>
            <a:r>
              <a:rPr lang="en-IN" sz="6100" dirty="0">
                <a:solidFill>
                  <a:srgbClr val="595959"/>
                </a:solidFill>
              </a:rPr>
              <a:t>Thank You</a:t>
            </a:r>
          </a:p>
        </p:txBody>
      </p:sp>
      <p:grpSp>
        <p:nvGrpSpPr>
          <p:cNvPr id="8" name="Group 7">
            <a:extLst>
              <a:ext uri="{FF2B5EF4-FFF2-40B4-BE49-F238E27FC236}">
                <a16:creationId xmlns:a16="http://schemas.microsoft.com/office/drawing/2014/main" id="{7F8B8839-2DE8-4E32-AACE-5718126A1761}"/>
              </a:ext>
            </a:extLst>
          </p:cNvPr>
          <p:cNvGrpSpPr/>
          <p:nvPr/>
        </p:nvGrpSpPr>
        <p:grpSpPr>
          <a:xfrm>
            <a:off x="291314" y="3741821"/>
            <a:ext cx="8515330" cy="758096"/>
            <a:chOff x="388418" y="4989095"/>
            <a:chExt cx="11353773" cy="1010794"/>
          </a:xfrm>
        </p:grpSpPr>
        <p:cxnSp>
          <p:nvCxnSpPr>
            <p:cNvPr id="9" name="Straight Connector 8">
              <a:extLst>
                <a:ext uri="{FF2B5EF4-FFF2-40B4-BE49-F238E27FC236}">
                  <a16:creationId xmlns:a16="http://schemas.microsoft.com/office/drawing/2014/main" id="{493061BB-6E88-49D5-96AC-0D4B954CFE65}"/>
                </a:ext>
              </a:extLst>
            </p:cNvPr>
            <p:cNvCxnSpPr/>
            <p:nvPr/>
          </p:nvCxnSpPr>
          <p:spPr>
            <a:xfrm>
              <a:off x="163566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3EF8E9F-DDCB-4541-A42F-60DCBE2D01F7}"/>
                </a:ext>
              </a:extLst>
            </p:cNvPr>
            <p:cNvCxnSpPr/>
            <p:nvPr/>
          </p:nvCxnSpPr>
          <p:spPr>
            <a:xfrm>
              <a:off x="3448423"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65E21C7-F0FC-40D8-9ED6-3186344B50E3}"/>
                </a:ext>
              </a:extLst>
            </p:cNvPr>
            <p:cNvCxnSpPr/>
            <p:nvPr/>
          </p:nvCxnSpPr>
          <p:spPr>
            <a:xfrm>
              <a:off x="50686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BF9EBE0-1E6B-4658-8793-8756CA68361A}"/>
                </a:ext>
              </a:extLst>
            </p:cNvPr>
            <p:cNvCxnSpPr/>
            <p:nvPr/>
          </p:nvCxnSpPr>
          <p:spPr>
            <a:xfrm>
              <a:off x="68690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ECCAEF2-56FF-434C-A027-5AC490A216F8}"/>
                </a:ext>
              </a:extLst>
            </p:cNvPr>
            <p:cNvCxnSpPr/>
            <p:nvPr/>
          </p:nvCxnSpPr>
          <p:spPr>
            <a:xfrm>
              <a:off x="85534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85EF6AD-A134-4584-BD4C-16BF16437488}"/>
                </a:ext>
              </a:extLst>
            </p:cNvPr>
            <p:cNvCxnSpPr/>
            <p:nvPr/>
          </p:nvCxnSpPr>
          <p:spPr>
            <a:xfrm>
              <a:off x="102218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7E9512F-07E0-4A16-9DA9-947B2A8C3B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8418" y="4994607"/>
              <a:ext cx="11353773" cy="1005282"/>
            </a:xfrm>
            <a:prstGeom prst="rect">
              <a:avLst/>
            </a:prstGeom>
          </p:spPr>
        </p:pic>
      </p:grpSp>
      <p:pic>
        <p:nvPicPr>
          <p:cNvPr id="18" name="Picture 17">
            <a:extLst>
              <a:ext uri="{FF2B5EF4-FFF2-40B4-BE49-F238E27FC236}">
                <a16:creationId xmlns:a16="http://schemas.microsoft.com/office/drawing/2014/main" id="{D00E8AED-823F-4FE2-A1E5-33EBECA3A3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59219" y="354614"/>
            <a:ext cx="1707598" cy="1433321"/>
          </a:xfrm>
          <a:prstGeom prst="rect">
            <a:avLst/>
          </a:prstGeom>
        </p:spPr>
      </p:pic>
      <p:pic>
        <p:nvPicPr>
          <p:cNvPr id="19" name="Picture 18">
            <a:extLst>
              <a:ext uri="{FF2B5EF4-FFF2-40B4-BE49-F238E27FC236}">
                <a16:creationId xmlns:a16="http://schemas.microsoft.com/office/drawing/2014/main" id="{BC4C3551-2C7A-40BB-8A32-75878B1B01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55831" y="354614"/>
            <a:ext cx="1707598" cy="1433321"/>
          </a:xfrm>
          <a:prstGeom prst="rect">
            <a:avLst/>
          </a:prstGeom>
        </p:spPr>
      </p:pic>
    </p:spTree>
    <p:extLst>
      <p:ext uri="{BB962C8B-B14F-4D97-AF65-F5344CB8AC3E}">
        <p14:creationId xmlns:p14="http://schemas.microsoft.com/office/powerpoint/2010/main" val="361293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hank You - Without Logo">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7CBFFE66-0EBA-46FF-AA31-6E868A667A5F}"/>
              </a:ext>
            </a:extLst>
          </p:cNvPr>
          <p:cNvGrpSpPr/>
          <p:nvPr/>
        </p:nvGrpSpPr>
        <p:grpSpPr>
          <a:xfrm rot="16200000">
            <a:off x="3869478" y="1710689"/>
            <a:ext cx="1405044" cy="1808430"/>
            <a:chOff x="9651545" y="1652096"/>
            <a:chExt cx="1873392" cy="2411240"/>
          </a:xfrm>
        </p:grpSpPr>
        <p:sp>
          <p:nvSpPr>
            <p:cNvPr id="5" name="Rectangle 80">
              <a:extLst>
                <a:ext uri="{FF2B5EF4-FFF2-40B4-BE49-F238E27FC236}">
                  <a16:creationId xmlns:a16="http://schemas.microsoft.com/office/drawing/2014/main" id="{B147A8D9-A5C8-4EFF-B7D9-B384FA84D77C}"/>
                </a:ext>
              </a:extLst>
            </p:cNvPr>
            <p:cNvSpPr/>
            <p:nvPr/>
          </p:nvSpPr>
          <p:spPr>
            <a:xfrm rot="5400000" flipV="1">
              <a:off x="9154760" y="2148881"/>
              <a:ext cx="2408732" cy="1415161"/>
            </a:xfrm>
            <a:custGeom>
              <a:avLst/>
              <a:gdLst>
                <a:gd name="connsiteX0" fmla="*/ 0 w 5414181"/>
                <a:gd name="connsiteY0" fmla="*/ 0 h 1252700"/>
                <a:gd name="connsiteX1" fmla="*/ 5414181 w 5414181"/>
                <a:gd name="connsiteY1" fmla="*/ 0 h 1252700"/>
                <a:gd name="connsiteX2" fmla="*/ 5414181 w 5414181"/>
                <a:gd name="connsiteY2" fmla="*/ 1252700 h 1252700"/>
                <a:gd name="connsiteX3" fmla="*/ 0 w 5414181"/>
                <a:gd name="connsiteY3" fmla="*/ 1252700 h 1252700"/>
                <a:gd name="connsiteX4" fmla="*/ 0 w 5414181"/>
                <a:gd name="connsiteY4" fmla="*/ 0 h 1252700"/>
                <a:gd name="connsiteX0" fmla="*/ 0 w 5414181"/>
                <a:gd name="connsiteY0" fmla="*/ 242626 h 1495326"/>
                <a:gd name="connsiteX1" fmla="*/ 5414181 w 5414181"/>
                <a:gd name="connsiteY1" fmla="*/ 242626 h 1495326"/>
                <a:gd name="connsiteX2" fmla="*/ 5414181 w 5414181"/>
                <a:gd name="connsiteY2" fmla="*/ 1495326 h 1495326"/>
                <a:gd name="connsiteX3" fmla="*/ 0 w 5414181"/>
                <a:gd name="connsiteY3" fmla="*/ 1495326 h 1495326"/>
                <a:gd name="connsiteX4" fmla="*/ 0 w 5414181"/>
                <a:gd name="connsiteY4" fmla="*/ 242626 h 1495326"/>
                <a:gd name="connsiteX0" fmla="*/ 0 w 5414181"/>
                <a:gd name="connsiteY0" fmla="*/ 389229 h 1641929"/>
                <a:gd name="connsiteX1" fmla="*/ 5414181 w 5414181"/>
                <a:gd name="connsiteY1" fmla="*/ 389229 h 1641929"/>
                <a:gd name="connsiteX2" fmla="*/ 5414181 w 5414181"/>
                <a:gd name="connsiteY2" fmla="*/ 1641929 h 1641929"/>
                <a:gd name="connsiteX3" fmla="*/ 0 w 5414181"/>
                <a:gd name="connsiteY3" fmla="*/ 1641929 h 1641929"/>
                <a:gd name="connsiteX4" fmla="*/ 0 w 5414181"/>
                <a:gd name="connsiteY4" fmla="*/ 389229 h 1641929"/>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532632 h 1785332"/>
                <a:gd name="connsiteX1" fmla="*/ 5414181 w 5414181"/>
                <a:gd name="connsiteY1" fmla="*/ 532632 h 1785332"/>
                <a:gd name="connsiteX2" fmla="*/ 5414181 w 5414181"/>
                <a:gd name="connsiteY2" fmla="*/ 1785332 h 1785332"/>
                <a:gd name="connsiteX3" fmla="*/ 0 w 5414181"/>
                <a:gd name="connsiteY3" fmla="*/ 1785332 h 1785332"/>
                <a:gd name="connsiteX4" fmla="*/ 0 w 5414181"/>
                <a:gd name="connsiteY4" fmla="*/ 532632 h 1785332"/>
                <a:gd name="connsiteX0" fmla="*/ 0 w 5414181"/>
                <a:gd name="connsiteY0" fmla="*/ 654829 h 1907529"/>
                <a:gd name="connsiteX1" fmla="*/ 5414181 w 5414181"/>
                <a:gd name="connsiteY1" fmla="*/ 654829 h 1907529"/>
                <a:gd name="connsiteX2" fmla="*/ 5414181 w 5414181"/>
                <a:gd name="connsiteY2" fmla="*/ 1907529 h 1907529"/>
                <a:gd name="connsiteX3" fmla="*/ 0 w 5414181"/>
                <a:gd name="connsiteY3" fmla="*/ 1907529 h 1907529"/>
                <a:gd name="connsiteX4" fmla="*/ 0 w 5414181"/>
                <a:gd name="connsiteY4" fmla="*/ 654829 h 1907529"/>
                <a:gd name="connsiteX0" fmla="*/ 0 w 5414181"/>
                <a:gd name="connsiteY0" fmla="*/ 612884 h 1865584"/>
                <a:gd name="connsiteX1" fmla="*/ 2763656 w 5414181"/>
                <a:gd name="connsiteY1" fmla="*/ 0 h 1865584"/>
                <a:gd name="connsiteX2" fmla="*/ 5414181 w 5414181"/>
                <a:gd name="connsiteY2" fmla="*/ 612884 h 1865584"/>
                <a:gd name="connsiteX3" fmla="*/ 5414181 w 5414181"/>
                <a:gd name="connsiteY3" fmla="*/ 1865584 h 1865584"/>
                <a:gd name="connsiteX4" fmla="*/ 0 w 5414181"/>
                <a:gd name="connsiteY4" fmla="*/ 1865584 h 1865584"/>
                <a:gd name="connsiteX5" fmla="*/ 0 w 5414181"/>
                <a:gd name="connsiteY5" fmla="*/ 612884 h 1865584"/>
                <a:gd name="connsiteX0" fmla="*/ 0 w 5414181"/>
                <a:gd name="connsiteY0" fmla="*/ 428902 h 1681602"/>
                <a:gd name="connsiteX1" fmla="*/ 2741749 w 5414181"/>
                <a:gd name="connsiteY1" fmla="*/ 0 h 1681602"/>
                <a:gd name="connsiteX2" fmla="*/ 5414181 w 5414181"/>
                <a:gd name="connsiteY2" fmla="*/ 428902 h 1681602"/>
                <a:gd name="connsiteX3" fmla="*/ 5414181 w 5414181"/>
                <a:gd name="connsiteY3" fmla="*/ 1681602 h 1681602"/>
                <a:gd name="connsiteX4" fmla="*/ 0 w 5414181"/>
                <a:gd name="connsiteY4" fmla="*/ 1681602 h 1681602"/>
                <a:gd name="connsiteX5" fmla="*/ 0 w 5414181"/>
                <a:gd name="connsiteY5" fmla="*/ 428902 h 1681602"/>
                <a:gd name="connsiteX0" fmla="*/ 0 w 5414181"/>
                <a:gd name="connsiteY0" fmla="*/ 635881 h 1888581"/>
                <a:gd name="connsiteX1" fmla="*/ 2734447 w 5414181"/>
                <a:gd name="connsiteY1" fmla="*/ 0 h 1888581"/>
                <a:gd name="connsiteX2" fmla="*/ 5414181 w 5414181"/>
                <a:gd name="connsiteY2" fmla="*/ 635881 h 1888581"/>
                <a:gd name="connsiteX3" fmla="*/ 5414181 w 5414181"/>
                <a:gd name="connsiteY3" fmla="*/ 1888581 h 1888581"/>
                <a:gd name="connsiteX4" fmla="*/ 0 w 5414181"/>
                <a:gd name="connsiteY4" fmla="*/ 1888581 h 1888581"/>
                <a:gd name="connsiteX5" fmla="*/ 0 w 5414181"/>
                <a:gd name="connsiteY5" fmla="*/ 635881 h 1888581"/>
                <a:gd name="connsiteX0" fmla="*/ 0 w 5457994"/>
                <a:gd name="connsiteY0" fmla="*/ 635881 h 1888581"/>
                <a:gd name="connsiteX1" fmla="*/ 2734447 w 5457994"/>
                <a:gd name="connsiteY1" fmla="*/ 0 h 1888581"/>
                <a:gd name="connsiteX2" fmla="*/ 5457994 w 5457994"/>
                <a:gd name="connsiteY2" fmla="*/ 428902 h 1888581"/>
                <a:gd name="connsiteX3" fmla="*/ 5414181 w 5457994"/>
                <a:gd name="connsiteY3" fmla="*/ 1888581 h 1888581"/>
                <a:gd name="connsiteX4" fmla="*/ 0 w 5457994"/>
                <a:gd name="connsiteY4" fmla="*/ 1888581 h 1888581"/>
                <a:gd name="connsiteX5" fmla="*/ 0 w 5457994"/>
                <a:gd name="connsiteY5" fmla="*/ 635881 h 1888581"/>
                <a:gd name="connsiteX0" fmla="*/ 0 w 5457994"/>
                <a:gd name="connsiteY0" fmla="*/ 612883 h 1865583"/>
                <a:gd name="connsiteX1" fmla="*/ 2529984 w 5457994"/>
                <a:gd name="connsiteY1" fmla="*/ 0 h 1865583"/>
                <a:gd name="connsiteX2" fmla="*/ 5457994 w 5457994"/>
                <a:gd name="connsiteY2" fmla="*/ 405904 h 1865583"/>
                <a:gd name="connsiteX3" fmla="*/ 5414181 w 5457994"/>
                <a:gd name="connsiteY3" fmla="*/ 1865583 h 1865583"/>
                <a:gd name="connsiteX4" fmla="*/ 0 w 5457994"/>
                <a:gd name="connsiteY4" fmla="*/ 1865583 h 1865583"/>
                <a:gd name="connsiteX5" fmla="*/ 0 w 5457994"/>
                <a:gd name="connsiteY5" fmla="*/ 612883 h 1865583"/>
                <a:gd name="connsiteX0" fmla="*/ 0 w 5457994"/>
                <a:gd name="connsiteY0" fmla="*/ 520892 h 1773592"/>
                <a:gd name="connsiteX1" fmla="*/ 2449659 w 5457994"/>
                <a:gd name="connsiteY1" fmla="*/ 0 h 1773592"/>
                <a:gd name="connsiteX2" fmla="*/ 5457994 w 5457994"/>
                <a:gd name="connsiteY2" fmla="*/ 313913 h 1773592"/>
                <a:gd name="connsiteX3" fmla="*/ 5414181 w 5457994"/>
                <a:gd name="connsiteY3" fmla="*/ 1773592 h 1773592"/>
                <a:gd name="connsiteX4" fmla="*/ 0 w 5457994"/>
                <a:gd name="connsiteY4" fmla="*/ 1773592 h 1773592"/>
                <a:gd name="connsiteX5" fmla="*/ 0 w 5457994"/>
                <a:gd name="connsiteY5" fmla="*/ 520892 h 1773592"/>
                <a:gd name="connsiteX0" fmla="*/ 0 w 5457994"/>
                <a:gd name="connsiteY0" fmla="*/ 589885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589885 h 1842585"/>
                <a:gd name="connsiteX0" fmla="*/ 0 w 5457994"/>
                <a:gd name="connsiteY0" fmla="*/ 382906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382906 h 1842585"/>
                <a:gd name="connsiteX0" fmla="*/ 0 w 5457994"/>
                <a:gd name="connsiteY0" fmla="*/ 382906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382906 h 1842585"/>
                <a:gd name="connsiteX0" fmla="*/ 0 w 5457994"/>
                <a:gd name="connsiteY0" fmla="*/ 269938 h 1729617"/>
                <a:gd name="connsiteX1" fmla="*/ 2603007 w 5457994"/>
                <a:gd name="connsiteY1" fmla="*/ 2021 h 1729617"/>
                <a:gd name="connsiteX2" fmla="*/ 5457994 w 5457994"/>
                <a:gd name="connsiteY2" fmla="*/ 269938 h 1729617"/>
                <a:gd name="connsiteX3" fmla="*/ 5414181 w 5457994"/>
                <a:gd name="connsiteY3" fmla="*/ 1729617 h 1729617"/>
                <a:gd name="connsiteX4" fmla="*/ 0 w 5457994"/>
                <a:gd name="connsiteY4" fmla="*/ 1729617 h 1729617"/>
                <a:gd name="connsiteX5" fmla="*/ 0 w 5457994"/>
                <a:gd name="connsiteY5" fmla="*/ 269938 h 1729617"/>
                <a:gd name="connsiteX0" fmla="*/ 0 w 5457994"/>
                <a:gd name="connsiteY0" fmla="*/ 313912 h 1773591"/>
                <a:gd name="connsiteX1" fmla="*/ 2639518 w 5457994"/>
                <a:gd name="connsiteY1" fmla="*/ 0 h 1773591"/>
                <a:gd name="connsiteX2" fmla="*/ 5457994 w 5457994"/>
                <a:gd name="connsiteY2" fmla="*/ 313912 h 1773591"/>
                <a:gd name="connsiteX3" fmla="*/ 5414181 w 5457994"/>
                <a:gd name="connsiteY3" fmla="*/ 1773591 h 1773591"/>
                <a:gd name="connsiteX4" fmla="*/ 0 w 5457994"/>
                <a:gd name="connsiteY4" fmla="*/ 1773591 h 1773591"/>
                <a:gd name="connsiteX5" fmla="*/ 0 w 5457994"/>
                <a:gd name="connsiteY5" fmla="*/ 313912 h 177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57994" h="1773591">
                  <a:moveTo>
                    <a:pt x="0" y="313912"/>
                  </a:moveTo>
                  <a:cubicBezTo>
                    <a:pt x="613956" y="2982"/>
                    <a:pt x="1737155" y="0"/>
                    <a:pt x="2639518" y="0"/>
                  </a:cubicBezTo>
                  <a:cubicBezTo>
                    <a:pt x="3541881" y="0"/>
                    <a:pt x="5016240" y="2981"/>
                    <a:pt x="5457994" y="313912"/>
                  </a:cubicBezTo>
                  <a:lnTo>
                    <a:pt x="5414181" y="1773591"/>
                  </a:lnTo>
                  <a:lnTo>
                    <a:pt x="0" y="1773591"/>
                  </a:lnTo>
                  <a:lnTo>
                    <a:pt x="0" y="313912"/>
                  </a:lnTo>
                  <a:close/>
                </a:path>
              </a:pathLst>
            </a:custGeom>
            <a:solidFill>
              <a:srgbClr val="000000">
                <a:alpha val="30196"/>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6864"/>
              <a:endParaRPr lang="en-IN" sz="1400">
                <a:solidFill>
                  <a:prstClr val="white">
                    <a:lumMod val="65000"/>
                  </a:prstClr>
                </a:solidFill>
              </a:endParaRPr>
            </a:p>
          </p:txBody>
        </p:sp>
        <p:sp>
          <p:nvSpPr>
            <p:cNvPr id="6" name="Rectangle 5">
              <a:extLst>
                <a:ext uri="{FF2B5EF4-FFF2-40B4-BE49-F238E27FC236}">
                  <a16:creationId xmlns:a16="http://schemas.microsoft.com/office/drawing/2014/main" id="{C0D0441C-52CF-4BC1-81C1-F63B306F6497}"/>
                </a:ext>
              </a:extLst>
            </p:cNvPr>
            <p:cNvSpPr/>
            <p:nvPr/>
          </p:nvSpPr>
          <p:spPr>
            <a:xfrm rot="5400000" flipH="1">
              <a:off x="9491664" y="2030063"/>
              <a:ext cx="2408733" cy="1657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6864"/>
              <a:endParaRPr lang="en-IN" sz="1400">
                <a:solidFill>
                  <a:prstClr val="white"/>
                </a:solidFill>
              </a:endParaRPr>
            </a:p>
          </p:txBody>
        </p:sp>
      </p:grpSp>
      <p:sp>
        <p:nvSpPr>
          <p:cNvPr id="7" name="AutoShape 60">
            <a:extLst>
              <a:ext uri="{FF2B5EF4-FFF2-40B4-BE49-F238E27FC236}">
                <a16:creationId xmlns:a16="http://schemas.microsoft.com/office/drawing/2014/main" id="{B0B5F83F-8527-4AA2-8E57-E26E20B9ABEC}"/>
              </a:ext>
            </a:extLst>
          </p:cNvPr>
          <p:cNvSpPr>
            <a:spLocks noChangeAspect="1" noChangeArrowheads="1" noTextEdit="1"/>
          </p:cNvSpPr>
          <p:nvPr/>
        </p:nvSpPr>
        <p:spPr bwMode="auto">
          <a:xfrm>
            <a:off x="2650666" y="2022223"/>
            <a:ext cx="3842669" cy="1187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686" tIns="34843" rIns="69686" bIns="34843" numCol="1" anchor="t" anchorCtr="0" compatLnSpc="1">
            <a:prstTxWarp prst="textNoShape">
              <a:avLst/>
            </a:prstTxWarp>
          </a:bodyPr>
          <a:lstStyle/>
          <a:p>
            <a:pPr algn="ctr" defTabSz="696864"/>
            <a:r>
              <a:rPr lang="en-IN" sz="6100" dirty="0">
                <a:solidFill>
                  <a:srgbClr val="595959"/>
                </a:solidFill>
              </a:rPr>
              <a:t>Thank You</a:t>
            </a:r>
          </a:p>
        </p:txBody>
      </p:sp>
      <p:grpSp>
        <p:nvGrpSpPr>
          <p:cNvPr id="8" name="Group 7">
            <a:extLst>
              <a:ext uri="{FF2B5EF4-FFF2-40B4-BE49-F238E27FC236}">
                <a16:creationId xmlns:a16="http://schemas.microsoft.com/office/drawing/2014/main" id="{7F8B8839-2DE8-4E32-AACE-5718126A1761}"/>
              </a:ext>
            </a:extLst>
          </p:cNvPr>
          <p:cNvGrpSpPr/>
          <p:nvPr/>
        </p:nvGrpSpPr>
        <p:grpSpPr>
          <a:xfrm>
            <a:off x="291314" y="3741821"/>
            <a:ext cx="8515330" cy="758096"/>
            <a:chOff x="388418" y="4989095"/>
            <a:chExt cx="11353773" cy="1010794"/>
          </a:xfrm>
        </p:grpSpPr>
        <p:cxnSp>
          <p:nvCxnSpPr>
            <p:cNvPr id="9" name="Straight Connector 8">
              <a:extLst>
                <a:ext uri="{FF2B5EF4-FFF2-40B4-BE49-F238E27FC236}">
                  <a16:creationId xmlns:a16="http://schemas.microsoft.com/office/drawing/2014/main" id="{493061BB-6E88-49D5-96AC-0D4B954CFE65}"/>
                </a:ext>
              </a:extLst>
            </p:cNvPr>
            <p:cNvCxnSpPr/>
            <p:nvPr/>
          </p:nvCxnSpPr>
          <p:spPr>
            <a:xfrm>
              <a:off x="163566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3EF8E9F-DDCB-4541-A42F-60DCBE2D01F7}"/>
                </a:ext>
              </a:extLst>
            </p:cNvPr>
            <p:cNvCxnSpPr/>
            <p:nvPr/>
          </p:nvCxnSpPr>
          <p:spPr>
            <a:xfrm>
              <a:off x="3448423"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65E21C7-F0FC-40D8-9ED6-3186344B50E3}"/>
                </a:ext>
              </a:extLst>
            </p:cNvPr>
            <p:cNvCxnSpPr/>
            <p:nvPr/>
          </p:nvCxnSpPr>
          <p:spPr>
            <a:xfrm>
              <a:off x="50686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BF9EBE0-1E6B-4658-8793-8756CA68361A}"/>
                </a:ext>
              </a:extLst>
            </p:cNvPr>
            <p:cNvCxnSpPr/>
            <p:nvPr/>
          </p:nvCxnSpPr>
          <p:spPr>
            <a:xfrm>
              <a:off x="68690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ECCAEF2-56FF-434C-A027-5AC490A216F8}"/>
                </a:ext>
              </a:extLst>
            </p:cNvPr>
            <p:cNvCxnSpPr/>
            <p:nvPr/>
          </p:nvCxnSpPr>
          <p:spPr>
            <a:xfrm>
              <a:off x="85534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85EF6AD-A134-4584-BD4C-16BF16437488}"/>
                </a:ext>
              </a:extLst>
            </p:cNvPr>
            <p:cNvCxnSpPr/>
            <p:nvPr/>
          </p:nvCxnSpPr>
          <p:spPr>
            <a:xfrm>
              <a:off x="102218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7E9512F-07E0-4A16-9DA9-947B2A8C3B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8418" y="4994607"/>
              <a:ext cx="11353773" cy="1005282"/>
            </a:xfrm>
            <a:prstGeom prst="rect">
              <a:avLst/>
            </a:prstGeom>
          </p:spPr>
        </p:pic>
      </p:grpSp>
      <p:pic>
        <p:nvPicPr>
          <p:cNvPr id="18" name="Picture 17">
            <a:extLst>
              <a:ext uri="{FF2B5EF4-FFF2-40B4-BE49-F238E27FC236}">
                <a16:creationId xmlns:a16="http://schemas.microsoft.com/office/drawing/2014/main" id="{D00E8AED-823F-4FE2-A1E5-33EBECA3A3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59219" y="354614"/>
            <a:ext cx="1707598" cy="1433321"/>
          </a:xfrm>
          <a:prstGeom prst="rect">
            <a:avLst/>
          </a:prstGeom>
        </p:spPr>
      </p:pic>
      <p:pic>
        <p:nvPicPr>
          <p:cNvPr id="19" name="Picture 18">
            <a:extLst>
              <a:ext uri="{FF2B5EF4-FFF2-40B4-BE49-F238E27FC236}">
                <a16:creationId xmlns:a16="http://schemas.microsoft.com/office/drawing/2014/main" id="{BC4C3551-2C7A-40BB-8A32-75878B1B01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55831" y="354614"/>
            <a:ext cx="1707598" cy="1433321"/>
          </a:xfrm>
          <a:prstGeom prst="rect">
            <a:avLst/>
          </a:prstGeom>
        </p:spPr>
      </p:pic>
      <p:sp>
        <p:nvSpPr>
          <p:cNvPr id="2" name="Rectangle 1">
            <a:extLst>
              <a:ext uri="{FF2B5EF4-FFF2-40B4-BE49-F238E27FC236}">
                <a16:creationId xmlns:a16="http://schemas.microsoft.com/office/drawing/2014/main" id="{4330E4DA-C954-4695-AE3D-F2F5D1B1F141}"/>
              </a:ext>
            </a:extLst>
          </p:cNvPr>
          <p:cNvSpPr/>
          <p:nvPr userDrawn="1"/>
        </p:nvSpPr>
        <p:spPr>
          <a:xfrm>
            <a:off x="7876310" y="0"/>
            <a:ext cx="1066800" cy="7539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0" name="Picture 2" descr="Image result for sify logo">
            <a:extLst>
              <a:ext uri="{FF2B5EF4-FFF2-40B4-BE49-F238E27FC236}">
                <a16:creationId xmlns:a16="http://schemas.microsoft.com/office/drawing/2014/main" id="{08BFCBB6-3EEF-438F-9786-E901D228F6AB}"/>
              </a:ext>
            </a:extLst>
          </p:cNvPr>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6814"/>
          <a:stretch/>
        </p:blipFill>
        <p:spPr bwMode="auto">
          <a:xfrm>
            <a:off x="7927426" y="207448"/>
            <a:ext cx="964567" cy="54651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2B47ECF-9A2E-42F9-8CC7-6780D1E1CCBB}"/>
              </a:ext>
            </a:extLst>
          </p:cNvPr>
          <p:cNvSpPr/>
          <p:nvPr userDrawn="1"/>
        </p:nvSpPr>
        <p:spPr>
          <a:xfrm>
            <a:off x="0" y="-95250"/>
            <a:ext cx="200890" cy="722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5F234204-BD9B-4D57-8F9E-C68D9E0A3717}"/>
              </a:ext>
            </a:extLst>
          </p:cNvPr>
          <p:cNvSpPr/>
          <p:nvPr userDrawn="1"/>
        </p:nvSpPr>
        <p:spPr>
          <a:xfrm>
            <a:off x="0" y="4857750"/>
            <a:ext cx="1295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1763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Blank with Title Log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551F0-5344-4C7C-82E5-0117CE6648A1}"/>
              </a:ext>
            </a:extLst>
          </p:cNvPr>
          <p:cNvSpPr/>
          <p:nvPr userDrawn="1"/>
        </p:nvSpPr>
        <p:spPr>
          <a:xfrm>
            <a:off x="0" y="0"/>
            <a:ext cx="916451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TheSansOffice" panose="020B0503040302060204" pitchFamily="34" charset="0"/>
            </a:endParaRPr>
          </a:p>
        </p:txBody>
      </p:sp>
      <p:sp>
        <p:nvSpPr>
          <p:cNvPr id="5" name="Title 4"/>
          <p:cNvSpPr>
            <a:spLocks noGrp="1"/>
          </p:cNvSpPr>
          <p:nvPr>
            <p:ph type="title" hasCustomPrompt="1"/>
          </p:nvPr>
        </p:nvSpPr>
        <p:spPr>
          <a:xfrm>
            <a:off x="324000" y="211570"/>
            <a:ext cx="7537450" cy="461655"/>
          </a:xfrm>
        </p:spPr>
        <p:txBody>
          <a:bodyPr/>
          <a:lstStyle>
            <a:lvl1pPr>
              <a:defRPr sz="2400" baseline="0">
                <a:solidFill>
                  <a:schemeClr val="bg1"/>
                </a:solidFill>
                <a:latin typeface="TheSansOffice" panose="020B0503040302060204" pitchFamily="34" charset="0"/>
              </a:defRPr>
            </a:lvl1pPr>
          </a:lstStyle>
          <a:p>
            <a:r>
              <a:rPr lang="en-US" dirty="0"/>
              <a:t>TITLE OF THE SLIDE GOES HERE</a:t>
            </a:r>
          </a:p>
        </p:txBody>
      </p:sp>
      <p:grpSp>
        <p:nvGrpSpPr>
          <p:cNvPr id="10" name="Group 9">
            <a:extLst>
              <a:ext uri="{FF2B5EF4-FFF2-40B4-BE49-F238E27FC236}">
                <a16:creationId xmlns:a16="http://schemas.microsoft.com/office/drawing/2014/main" id="{1CF6D109-04E4-4562-842F-5F0578233DEC}"/>
              </a:ext>
            </a:extLst>
          </p:cNvPr>
          <p:cNvGrpSpPr/>
          <p:nvPr userDrawn="1"/>
        </p:nvGrpSpPr>
        <p:grpSpPr>
          <a:xfrm>
            <a:off x="64380" y="4887674"/>
            <a:ext cx="1223400" cy="261610"/>
            <a:chOff x="1066800" y="4063365"/>
            <a:chExt cx="1223400" cy="261610"/>
          </a:xfrm>
        </p:grpSpPr>
        <p:pic>
          <p:nvPicPr>
            <p:cNvPr id="11" name="Picture 10">
              <a:extLst>
                <a:ext uri="{FF2B5EF4-FFF2-40B4-BE49-F238E27FC236}">
                  <a16:creationId xmlns:a16="http://schemas.microsoft.com/office/drawing/2014/main" id="{ABE53390-D7BE-4E27-89DC-6B35849083B7}"/>
                </a:ext>
              </a:extLst>
            </p:cNvPr>
            <p:cNvPicPr>
              <a:picLocks noChangeAspect="1"/>
            </p:cNvPicPr>
            <p:nvPr userDrawn="1"/>
          </p:nvPicPr>
          <p:blipFill>
            <a:blip r:embed="rId2" cstate="print">
              <a:lum bright="100000" contrast="100000"/>
              <a:extLst>
                <a:ext uri="{28A0092B-C50C-407E-A947-70E740481C1C}">
                  <a14:useLocalDpi xmlns:a14="http://schemas.microsoft.com/office/drawing/2010/main"/>
                </a:ext>
              </a:extLst>
            </a:blip>
            <a:stretch>
              <a:fillRect/>
            </a:stretch>
          </p:blipFill>
          <p:spPr>
            <a:xfrm>
              <a:off x="1066800" y="4136295"/>
              <a:ext cx="271859" cy="144000"/>
            </a:xfrm>
            <a:prstGeom prst="rect">
              <a:avLst/>
            </a:prstGeom>
          </p:spPr>
        </p:pic>
        <p:sp>
          <p:nvSpPr>
            <p:cNvPr id="12" name="TextBox 11">
              <a:extLst>
                <a:ext uri="{FF2B5EF4-FFF2-40B4-BE49-F238E27FC236}">
                  <a16:creationId xmlns:a16="http://schemas.microsoft.com/office/drawing/2014/main" id="{481D7F33-480B-4F31-B802-4FFBE695CEF0}"/>
                </a:ext>
              </a:extLst>
            </p:cNvPr>
            <p:cNvSpPr txBox="1"/>
            <p:nvPr/>
          </p:nvSpPr>
          <p:spPr>
            <a:xfrm>
              <a:off x="1269120" y="4063365"/>
              <a:ext cx="1021080" cy="261610"/>
            </a:xfrm>
            <a:prstGeom prst="rect">
              <a:avLst/>
            </a:prstGeom>
            <a:noFill/>
          </p:spPr>
          <p:txBody>
            <a:bodyPr wrap="square" rtlCol="0">
              <a:spAutoFit/>
            </a:bodyPr>
            <a:lstStyle/>
            <a:p>
              <a:r>
                <a:rPr lang="en-US" sz="1050" dirty="0">
                  <a:solidFill>
                    <a:schemeClr val="bg1"/>
                  </a:solidFill>
                </a:rPr>
                <a:t>cloud@core</a:t>
              </a:r>
              <a:r>
                <a:rPr lang="en-US" sz="800" baseline="30000" dirty="0">
                  <a:solidFill>
                    <a:schemeClr val="bg1"/>
                  </a:solidFill>
                </a:rPr>
                <a:t>TM</a:t>
              </a:r>
              <a:endParaRPr lang="en-US" sz="1050" baseline="30000" dirty="0">
                <a:solidFill>
                  <a:schemeClr val="bg1"/>
                </a:solidFill>
              </a:endParaRPr>
            </a:p>
          </p:txBody>
        </p:sp>
      </p:grpSp>
    </p:spTree>
    <p:extLst>
      <p:ext uri="{BB962C8B-B14F-4D97-AF65-F5344CB8AC3E}">
        <p14:creationId xmlns:p14="http://schemas.microsoft.com/office/powerpoint/2010/main" val="2294717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over Slide">
    <p:spTree>
      <p:nvGrpSpPr>
        <p:cNvPr id="1" name=""/>
        <p:cNvGrpSpPr/>
        <p:nvPr/>
      </p:nvGrpSpPr>
      <p:grpSpPr>
        <a:xfrm>
          <a:off x="0" y="0"/>
          <a:ext cx="0" cy="0"/>
          <a:chOff x="0" y="0"/>
          <a:chExt cx="0" cy="0"/>
        </a:xfrm>
      </p:grpSpPr>
      <p:pic>
        <p:nvPicPr>
          <p:cNvPr id="16" name="Picture 4">
            <a:extLst>
              <a:ext uri="{FF2B5EF4-FFF2-40B4-BE49-F238E27FC236}">
                <a16:creationId xmlns:a16="http://schemas.microsoft.com/office/drawing/2014/main" id="{29315217-BCC5-4F02-9294-ECE44B9855A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16D69DAA-50B0-490B-B879-A9AFA26B8029}"/>
              </a:ext>
            </a:extLst>
          </p:cNvPr>
          <p:cNvSpPr/>
          <p:nvPr userDrawn="1"/>
        </p:nvSpPr>
        <p:spPr>
          <a:xfrm>
            <a:off x="0" y="0"/>
            <a:ext cx="9144001" cy="5143500"/>
          </a:xfrm>
          <a:prstGeom prst="rect">
            <a:avLst/>
          </a:pr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D44349FB-3EFD-45E8-9741-7BB218BE08AE}"/>
              </a:ext>
            </a:extLst>
          </p:cNvPr>
          <p:cNvSpPr/>
          <p:nvPr userDrawn="1"/>
        </p:nvSpPr>
        <p:spPr>
          <a:xfrm>
            <a:off x="8877270" y="0"/>
            <a:ext cx="266729" cy="5143500"/>
          </a:xfrm>
          <a:prstGeom prst="rect">
            <a:avLst/>
          </a:prstGeom>
          <a:solidFill>
            <a:srgbClr val="33B0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B2E0560B-C8EC-45DE-AE89-65A343A6FE8A}"/>
              </a:ext>
            </a:extLst>
          </p:cNvPr>
          <p:cNvSpPr/>
          <p:nvPr userDrawn="1"/>
        </p:nvSpPr>
        <p:spPr>
          <a:xfrm>
            <a:off x="8613456" y="0"/>
            <a:ext cx="266729" cy="5143500"/>
          </a:xfrm>
          <a:prstGeom prst="rect">
            <a:avLst/>
          </a:prstGeom>
          <a:solidFill>
            <a:srgbClr val="2D94DA">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id="{C673730A-509F-4C18-8764-173CF6818E38}"/>
              </a:ext>
            </a:extLst>
          </p:cNvPr>
          <p:cNvSpPr/>
          <p:nvPr userDrawn="1"/>
        </p:nvSpPr>
        <p:spPr>
          <a:xfrm>
            <a:off x="8352302" y="0"/>
            <a:ext cx="266729" cy="5143500"/>
          </a:xfrm>
          <a:prstGeom prst="rect">
            <a:avLst/>
          </a:prstGeom>
          <a:solidFill>
            <a:srgbClr val="2D94D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3" name="Group 12">
            <a:extLst>
              <a:ext uri="{FF2B5EF4-FFF2-40B4-BE49-F238E27FC236}">
                <a16:creationId xmlns:a16="http://schemas.microsoft.com/office/drawing/2014/main" id="{AF74E99E-CF72-4D8E-A24E-0DAC4860C504}"/>
              </a:ext>
            </a:extLst>
          </p:cNvPr>
          <p:cNvGrpSpPr/>
          <p:nvPr userDrawn="1"/>
        </p:nvGrpSpPr>
        <p:grpSpPr>
          <a:xfrm>
            <a:off x="7411635" y="0"/>
            <a:ext cx="1465634" cy="829997"/>
            <a:chOff x="9753599" y="1"/>
            <a:chExt cx="1739885" cy="985307"/>
          </a:xfrm>
        </p:grpSpPr>
        <p:sp>
          <p:nvSpPr>
            <p:cNvPr id="14" name="Round Same Side Corner Rectangle 72">
              <a:extLst>
                <a:ext uri="{FF2B5EF4-FFF2-40B4-BE49-F238E27FC236}">
                  <a16:creationId xmlns:a16="http://schemas.microsoft.com/office/drawing/2014/main" id="{16C0E275-4B85-4EE2-BC46-F29E0C9C6A03}"/>
                </a:ext>
              </a:extLst>
            </p:cNvPr>
            <p:cNvSpPr/>
            <p:nvPr/>
          </p:nvSpPr>
          <p:spPr>
            <a:xfrm rot="10800000">
              <a:off x="9753599" y="1"/>
              <a:ext cx="1739885" cy="985307"/>
            </a:xfrm>
            <a:prstGeom prst="round2Same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5" name="Picture 2" descr="Image result for sify logo">
              <a:extLst>
                <a:ext uri="{FF2B5EF4-FFF2-40B4-BE49-F238E27FC236}">
                  <a16:creationId xmlns:a16="http://schemas.microsoft.com/office/drawing/2014/main" id="{77506E3D-8016-4414-AE74-79A26E121E0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14"/>
            <a:stretch/>
          </p:blipFill>
          <p:spPr bwMode="auto">
            <a:xfrm>
              <a:off x="9913463" y="95622"/>
              <a:ext cx="1420156" cy="804646"/>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Rectangle 24">
            <a:extLst>
              <a:ext uri="{FF2B5EF4-FFF2-40B4-BE49-F238E27FC236}">
                <a16:creationId xmlns:a16="http://schemas.microsoft.com/office/drawing/2014/main" id="{9BD42ECC-394E-4910-8868-A2B6105FE687}"/>
              </a:ext>
            </a:extLst>
          </p:cNvPr>
          <p:cNvSpPr/>
          <p:nvPr userDrawn="1"/>
        </p:nvSpPr>
        <p:spPr>
          <a:xfrm>
            <a:off x="-2" y="3459678"/>
            <a:ext cx="8352000" cy="1683822"/>
          </a:xfrm>
          <a:prstGeom prst="rect">
            <a:avLst/>
          </a:prstGeom>
          <a:solidFill>
            <a:srgbClr val="10253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880"/>
              </a:lnSpc>
            </a:pPr>
            <a:endParaRPr lang="en-IN"/>
          </a:p>
        </p:txBody>
      </p:sp>
      <p:sp>
        <p:nvSpPr>
          <p:cNvPr id="26" name="Rectangle 25">
            <a:extLst>
              <a:ext uri="{FF2B5EF4-FFF2-40B4-BE49-F238E27FC236}">
                <a16:creationId xmlns:a16="http://schemas.microsoft.com/office/drawing/2014/main" id="{7A1BC318-1D9A-4FE8-8146-270CB042918E}"/>
              </a:ext>
            </a:extLst>
          </p:cNvPr>
          <p:cNvSpPr/>
          <p:nvPr userDrawn="1"/>
        </p:nvSpPr>
        <p:spPr>
          <a:xfrm>
            <a:off x="-2" y="3370778"/>
            <a:ext cx="8352000" cy="88900"/>
          </a:xfrm>
          <a:prstGeom prst="rect">
            <a:avLst/>
          </a:prstGeom>
          <a:solidFill>
            <a:srgbClr val="1E9A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Text Placeholder 16">
            <a:extLst>
              <a:ext uri="{FF2B5EF4-FFF2-40B4-BE49-F238E27FC236}">
                <a16:creationId xmlns:a16="http://schemas.microsoft.com/office/drawing/2014/main" id="{A0043FE2-98C6-40A8-A25D-C92BA3A47DCF}"/>
              </a:ext>
            </a:extLst>
          </p:cNvPr>
          <p:cNvSpPr>
            <a:spLocks noGrp="1"/>
          </p:cNvSpPr>
          <p:nvPr>
            <p:ph type="body" sz="quarter" idx="13" hasCustomPrompt="1"/>
          </p:nvPr>
        </p:nvSpPr>
        <p:spPr>
          <a:xfrm>
            <a:off x="334099" y="3629646"/>
            <a:ext cx="7348246" cy="750922"/>
          </a:xfrm>
        </p:spPr>
        <p:txBody>
          <a:bodyPr>
            <a:noAutofit/>
          </a:bodyPr>
          <a:lstStyle>
            <a:lvl1pPr marL="0" indent="0">
              <a:lnSpc>
                <a:spcPts val="3000"/>
              </a:lnSpc>
              <a:spcBef>
                <a:spcPts val="0"/>
              </a:spcBef>
              <a:buNone/>
              <a:defRPr sz="2400" b="1" cap="all" baseline="0">
                <a:solidFill>
                  <a:schemeClr val="bg1"/>
                </a:solidFill>
              </a:defRPr>
            </a:lvl1pPr>
          </a:lstStyle>
          <a:p>
            <a:pPr lvl="0"/>
            <a:r>
              <a:rPr lang="en-US"/>
              <a:t>TITLE OF THE SLIDE - LINE ONE</a:t>
            </a:r>
            <a:endParaRPr lang="en-IN"/>
          </a:p>
        </p:txBody>
      </p:sp>
      <p:sp>
        <p:nvSpPr>
          <p:cNvPr id="29" name="Text Placeholder 16">
            <a:extLst>
              <a:ext uri="{FF2B5EF4-FFF2-40B4-BE49-F238E27FC236}">
                <a16:creationId xmlns:a16="http://schemas.microsoft.com/office/drawing/2014/main" id="{AB770F6E-1524-4A33-82FC-93CB64C2692F}"/>
              </a:ext>
            </a:extLst>
          </p:cNvPr>
          <p:cNvSpPr>
            <a:spLocks noGrp="1"/>
          </p:cNvSpPr>
          <p:nvPr>
            <p:ph type="body" sz="quarter" idx="14" hasCustomPrompt="1"/>
          </p:nvPr>
        </p:nvSpPr>
        <p:spPr>
          <a:xfrm>
            <a:off x="366031" y="4315213"/>
            <a:ext cx="7316314" cy="341072"/>
          </a:xfrm>
        </p:spPr>
        <p:txBody>
          <a:bodyPr>
            <a:noAutofit/>
          </a:bodyPr>
          <a:lstStyle>
            <a:lvl1pPr marL="0" indent="0">
              <a:lnSpc>
                <a:spcPts val="2000"/>
              </a:lnSpc>
              <a:spcBef>
                <a:spcPts val="0"/>
              </a:spcBef>
              <a:buNone/>
              <a:defRPr sz="1800" b="1" baseline="0">
                <a:solidFill>
                  <a:schemeClr val="bg1">
                    <a:lumMod val="95000"/>
                  </a:schemeClr>
                </a:solidFill>
              </a:defRPr>
            </a:lvl1pPr>
          </a:lstStyle>
          <a:p>
            <a:pPr lvl="0"/>
            <a:r>
              <a:rPr lang="en-US"/>
              <a:t>LINE TWO</a:t>
            </a:r>
          </a:p>
        </p:txBody>
      </p:sp>
      <p:sp>
        <p:nvSpPr>
          <p:cNvPr id="30" name="Text Placeholder 16">
            <a:extLst>
              <a:ext uri="{FF2B5EF4-FFF2-40B4-BE49-F238E27FC236}">
                <a16:creationId xmlns:a16="http://schemas.microsoft.com/office/drawing/2014/main" id="{155CA787-D36C-48A9-A94B-D13C3645EBA1}"/>
              </a:ext>
            </a:extLst>
          </p:cNvPr>
          <p:cNvSpPr>
            <a:spLocks noGrp="1"/>
          </p:cNvSpPr>
          <p:nvPr>
            <p:ph type="body" sz="quarter" idx="15" hasCustomPrompt="1"/>
          </p:nvPr>
        </p:nvSpPr>
        <p:spPr>
          <a:xfrm>
            <a:off x="366031" y="4696679"/>
            <a:ext cx="5112246" cy="277103"/>
          </a:xfrm>
        </p:spPr>
        <p:txBody>
          <a:bodyPr anchor="t">
            <a:noAutofit/>
          </a:bodyPr>
          <a:lstStyle>
            <a:lvl1pPr marL="0" indent="0">
              <a:lnSpc>
                <a:spcPts val="1800"/>
              </a:lnSpc>
              <a:buNone/>
              <a:defRPr sz="1400" b="0">
                <a:solidFill>
                  <a:schemeClr val="bg1">
                    <a:lumMod val="85000"/>
                  </a:schemeClr>
                </a:solidFill>
              </a:defRPr>
            </a:lvl1pPr>
          </a:lstStyle>
          <a:p>
            <a:pPr lvl="0"/>
            <a:r>
              <a:rPr lang="en-US"/>
              <a:t>Month 2021</a:t>
            </a:r>
          </a:p>
        </p:txBody>
      </p:sp>
    </p:spTree>
    <p:extLst>
      <p:ext uri="{BB962C8B-B14F-4D97-AF65-F5344CB8AC3E}">
        <p14:creationId xmlns:p14="http://schemas.microsoft.com/office/powerpoint/2010/main" val="3809025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over Slide">
    <p:spTree>
      <p:nvGrpSpPr>
        <p:cNvPr id="1" name=""/>
        <p:cNvGrpSpPr/>
        <p:nvPr/>
      </p:nvGrpSpPr>
      <p:grpSpPr>
        <a:xfrm>
          <a:off x="0" y="0"/>
          <a:ext cx="0" cy="0"/>
          <a:chOff x="0" y="0"/>
          <a:chExt cx="0" cy="0"/>
        </a:xfrm>
      </p:grpSpPr>
      <p:pic>
        <p:nvPicPr>
          <p:cNvPr id="22" name="Picture 4">
            <a:extLst>
              <a:ext uri="{FF2B5EF4-FFF2-40B4-BE49-F238E27FC236}">
                <a16:creationId xmlns:a16="http://schemas.microsoft.com/office/drawing/2014/main" id="{B7FD8419-B6A8-4524-B321-09A098BB401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1302"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16D69DAA-50B0-490B-B879-A9AFA26B8029}"/>
              </a:ext>
            </a:extLst>
          </p:cNvPr>
          <p:cNvSpPr/>
          <p:nvPr userDrawn="1"/>
        </p:nvSpPr>
        <p:spPr>
          <a:xfrm>
            <a:off x="-1303" y="0"/>
            <a:ext cx="9144001" cy="5143500"/>
          </a:xfrm>
          <a:prstGeom prst="rect">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5" name="Rectangle 24">
            <a:extLst>
              <a:ext uri="{FF2B5EF4-FFF2-40B4-BE49-F238E27FC236}">
                <a16:creationId xmlns:a16="http://schemas.microsoft.com/office/drawing/2014/main" id="{9BD42ECC-394E-4910-8868-A2B6105FE687}"/>
              </a:ext>
            </a:extLst>
          </p:cNvPr>
          <p:cNvSpPr/>
          <p:nvPr userDrawn="1"/>
        </p:nvSpPr>
        <p:spPr>
          <a:xfrm>
            <a:off x="-2" y="3459678"/>
            <a:ext cx="8352000" cy="1683822"/>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880"/>
              </a:lnSpc>
            </a:pPr>
            <a:endParaRPr lang="en-IN" dirty="0"/>
          </a:p>
        </p:txBody>
      </p:sp>
      <p:sp>
        <p:nvSpPr>
          <p:cNvPr id="28" name="Text Placeholder 16">
            <a:extLst>
              <a:ext uri="{FF2B5EF4-FFF2-40B4-BE49-F238E27FC236}">
                <a16:creationId xmlns:a16="http://schemas.microsoft.com/office/drawing/2014/main" id="{A0043FE2-98C6-40A8-A25D-C92BA3A47DCF}"/>
              </a:ext>
            </a:extLst>
          </p:cNvPr>
          <p:cNvSpPr>
            <a:spLocks noGrp="1"/>
          </p:cNvSpPr>
          <p:nvPr>
            <p:ph type="body" sz="quarter" idx="13" hasCustomPrompt="1"/>
          </p:nvPr>
        </p:nvSpPr>
        <p:spPr>
          <a:xfrm>
            <a:off x="334099" y="3629646"/>
            <a:ext cx="7348246" cy="750922"/>
          </a:xfrm>
        </p:spPr>
        <p:txBody>
          <a:bodyPr>
            <a:noAutofit/>
          </a:bodyPr>
          <a:lstStyle>
            <a:lvl1pPr marL="0" indent="0">
              <a:lnSpc>
                <a:spcPts val="3000"/>
              </a:lnSpc>
              <a:spcBef>
                <a:spcPts val="0"/>
              </a:spcBef>
              <a:buNone/>
              <a:defRPr sz="2400" b="1" cap="all" baseline="0">
                <a:solidFill>
                  <a:schemeClr val="bg1"/>
                </a:solidFill>
              </a:defRPr>
            </a:lvl1pPr>
          </a:lstStyle>
          <a:p>
            <a:pPr lvl="0"/>
            <a:r>
              <a:rPr lang="en-US" dirty="0"/>
              <a:t>TITLE OF THE SLIDE - LINE ONE</a:t>
            </a:r>
            <a:endParaRPr lang="en-IN" dirty="0"/>
          </a:p>
        </p:txBody>
      </p:sp>
      <p:sp>
        <p:nvSpPr>
          <p:cNvPr id="29" name="Text Placeholder 16">
            <a:extLst>
              <a:ext uri="{FF2B5EF4-FFF2-40B4-BE49-F238E27FC236}">
                <a16:creationId xmlns:a16="http://schemas.microsoft.com/office/drawing/2014/main" id="{AB770F6E-1524-4A33-82FC-93CB64C2692F}"/>
              </a:ext>
            </a:extLst>
          </p:cNvPr>
          <p:cNvSpPr>
            <a:spLocks noGrp="1"/>
          </p:cNvSpPr>
          <p:nvPr>
            <p:ph type="body" sz="quarter" idx="14" hasCustomPrompt="1"/>
          </p:nvPr>
        </p:nvSpPr>
        <p:spPr>
          <a:xfrm>
            <a:off x="366031" y="4315213"/>
            <a:ext cx="7316314" cy="341072"/>
          </a:xfrm>
        </p:spPr>
        <p:txBody>
          <a:bodyPr>
            <a:noAutofit/>
          </a:bodyPr>
          <a:lstStyle>
            <a:lvl1pPr marL="0" indent="0">
              <a:lnSpc>
                <a:spcPts val="2000"/>
              </a:lnSpc>
              <a:spcBef>
                <a:spcPts val="0"/>
              </a:spcBef>
              <a:buNone/>
              <a:defRPr sz="1800" b="1" baseline="0">
                <a:solidFill>
                  <a:schemeClr val="bg1">
                    <a:lumMod val="95000"/>
                  </a:schemeClr>
                </a:solidFill>
              </a:defRPr>
            </a:lvl1pPr>
          </a:lstStyle>
          <a:p>
            <a:pPr lvl="0"/>
            <a:r>
              <a:rPr lang="en-US" dirty="0"/>
              <a:t>LINE TWO</a:t>
            </a:r>
          </a:p>
        </p:txBody>
      </p:sp>
      <p:sp>
        <p:nvSpPr>
          <p:cNvPr id="30" name="Text Placeholder 16">
            <a:extLst>
              <a:ext uri="{FF2B5EF4-FFF2-40B4-BE49-F238E27FC236}">
                <a16:creationId xmlns:a16="http://schemas.microsoft.com/office/drawing/2014/main" id="{155CA787-D36C-48A9-A94B-D13C3645EBA1}"/>
              </a:ext>
            </a:extLst>
          </p:cNvPr>
          <p:cNvSpPr>
            <a:spLocks noGrp="1"/>
          </p:cNvSpPr>
          <p:nvPr>
            <p:ph type="body" sz="quarter" idx="15" hasCustomPrompt="1"/>
          </p:nvPr>
        </p:nvSpPr>
        <p:spPr>
          <a:xfrm>
            <a:off x="366031" y="4696679"/>
            <a:ext cx="5112246" cy="277103"/>
          </a:xfrm>
        </p:spPr>
        <p:txBody>
          <a:bodyPr anchor="t">
            <a:noAutofit/>
          </a:bodyPr>
          <a:lstStyle>
            <a:lvl1pPr marL="0" indent="0">
              <a:lnSpc>
                <a:spcPts val="1800"/>
              </a:lnSpc>
              <a:buNone/>
              <a:defRPr sz="1400" b="0">
                <a:solidFill>
                  <a:schemeClr val="bg1">
                    <a:lumMod val="85000"/>
                  </a:schemeClr>
                </a:solidFill>
              </a:defRPr>
            </a:lvl1pPr>
          </a:lstStyle>
          <a:p>
            <a:pPr lvl="0"/>
            <a:r>
              <a:rPr lang="en-US" dirty="0"/>
              <a:t>Month 2021</a:t>
            </a:r>
          </a:p>
        </p:txBody>
      </p:sp>
      <p:sp>
        <p:nvSpPr>
          <p:cNvPr id="15" name="Rectangle 14">
            <a:extLst>
              <a:ext uri="{FF2B5EF4-FFF2-40B4-BE49-F238E27FC236}">
                <a16:creationId xmlns:a16="http://schemas.microsoft.com/office/drawing/2014/main" id="{6672062B-A8E4-4E10-B117-2250462406DA}"/>
              </a:ext>
            </a:extLst>
          </p:cNvPr>
          <p:cNvSpPr/>
          <p:nvPr userDrawn="1"/>
        </p:nvSpPr>
        <p:spPr>
          <a:xfrm>
            <a:off x="8877270" y="0"/>
            <a:ext cx="266729" cy="5143500"/>
          </a:xfrm>
          <a:prstGeom prst="rect">
            <a:avLst/>
          </a:prstGeom>
          <a:solidFill>
            <a:srgbClr val="33B0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Rectangle 15">
            <a:extLst>
              <a:ext uri="{FF2B5EF4-FFF2-40B4-BE49-F238E27FC236}">
                <a16:creationId xmlns:a16="http://schemas.microsoft.com/office/drawing/2014/main" id="{1CDBE00F-BF6C-4A01-89DF-011CDE128EEE}"/>
              </a:ext>
            </a:extLst>
          </p:cNvPr>
          <p:cNvSpPr/>
          <p:nvPr userDrawn="1"/>
        </p:nvSpPr>
        <p:spPr>
          <a:xfrm>
            <a:off x="8613456" y="0"/>
            <a:ext cx="266729" cy="5143500"/>
          </a:xfrm>
          <a:prstGeom prst="rect">
            <a:avLst/>
          </a:prstGeom>
          <a:solidFill>
            <a:srgbClr val="2D94DA">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Rectangle 16">
            <a:extLst>
              <a:ext uri="{FF2B5EF4-FFF2-40B4-BE49-F238E27FC236}">
                <a16:creationId xmlns:a16="http://schemas.microsoft.com/office/drawing/2014/main" id="{DF3E4BCD-841E-47A8-B0B8-D765860C09AE}"/>
              </a:ext>
            </a:extLst>
          </p:cNvPr>
          <p:cNvSpPr/>
          <p:nvPr userDrawn="1"/>
        </p:nvSpPr>
        <p:spPr>
          <a:xfrm>
            <a:off x="8352302" y="0"/>
            <a:ext cx="266729" cy="5143500"/>
          </a:xfrm>
          <a:prstGeom prst="rect">
            <a:avLst/>
          </a:prstGeom>
          <a:solidFill>
            <a:srgbClr val="2D94D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23" name="Group 22">
            <a:extLst>
              <a:ext uri="{FF2B5EF4-FFF2-40B4-BE49-F238E27FC236}">
                <a16:creationId xmlns:a16="http://schemas.microsoft.com/office/drawing/2014/main" id="{DB5DAD2E-CFD4-4162-83A3-18406154A14A}"/>
              </a:ext>
            </a:extLst>
          </p:cNvPr>
          <p:cNvGrpSpPr/>
          <p:nvPr userDrawn="1"/>
        </p:nvGrpSpPr>
        <p:grpSpPr>
          <a:xfrm>
            <a:off x="7411635" y="0"/>
            <a:ext cx="1465634" cy="829997"/>
            <a:chOff x="9753599" y="1"/>
            <a:chExt cx="1739885" cy="985307"/>
          </a:xfrm>
        </p:grpSpPr>
        <p:sp>
          <p:nvSpPr>
            <p:cNvPr id="24" name="Round Same Side Corner Rectangle 72">
              <a:extLst>
                <a:ext uri="{FF2B5EF4-FFF2-40B4-BE49-F238E27FC236}">
                  <a16:creationId xmlns:a16="http://schemas.microsoft.com/office/drawing/2014/main" id="{AC0BF277-2F25-4BF0-B54E-DE00EDAC3B51}"/>
                </a:ext>
              </a:extLst>
            </p:cNvPr>
            <p:cNvSpPr/>
            <p:nvPr/>
          </p:nvSpPr>
          <p:spPr>
            <a:xfrm rot="10800000">
              <a:off x="9753599" y="1"/>
              <a:ext cx="1739885" cy="985307"/>
            </a:xfrm>
            <a:prstGeom prst="round2Same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27" name="Picture 2" descr="Image result for sify logo">
              <a:extLst>
                <a:ext uri="{FF2B5EF4-FFF2-40B4-BE49-F238E27FC236}">
                  <a16:creationId xmlns:a16="http://schemas.microsoft.com/office/drawing/2014/main" id="{4525AF17-0DF1-4E37-B990-EBDBA023D3A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14"/>
            <a:stretch/>
          </p:blipFill>
          <p:spPr bwMode="auto">
            <a:xfrm>
              <a:off x="9913463" y="95622"/>
              <a:ext cx="1420156" cy="804646"/>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Rectangle 30">
            <a:extLst>
              <a:ext uri="{FF2B5EF4-FFF2-40B4-BE49-F238E27FC236}">
                <a16:creationId xmlns:a16="http://schemas.microsoft.com/office/drawing/2014/main" id="{A4C82528-2214-4B66-BA21-C576C3FAA2BC}"/>
              </a:ext>
            </a:extLst>
          </p:cNvPr>
          <p:cNvSpPr/>
          <p:nvPr userDrawn="1"/>
        </p:nvSpPr>
        <p:spPr>
          <a:xfrm>
            <a:off x="-2" y="3370778"/>
            <a:ext cx="8352000" cy="88900"/>
          </a:xfrm>
          <a:prstGeom prst="rect">
            <a:avLst/>
          </a:prstGeom>
          <a:solidFill>
            <a:srgbClr val="1E9A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894975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itle 4"/>
          <p:cNvSpPr>
            <a:spLocks noGrp="1"/>
          </p:cNvSpPr>
          <p:nvPr>
            <p:ph type="title" hasCustomPrompt="1"/>
          </p:nvPr>
        </p:nvSpPr>
        <p:spPr/>
        <p:txBody>
          <a:bodyPr/>
          <a:lstStyle>
            <a:lvl1pPr>
              <a:defRPr baseline="0"/>
            </a:lvl1pPr>
          </a:lstStyle>
          <a:p>
            <a:r>
              <a:rPr lang="en-US"/>
              <a:t>AGENDA</a:t>
            </a:r>
          </a:p>
        </p:txBody>
      </p:sp>
      <p:sp>
        <p:nvSpPr>
          <p:cNvPr id="6" name="Slide Number Placeholder 5">
            <a:extLst>
              <a:ext uri="{FF2B5EF4-FFF2-40B4-BE49-F238E27FC236}">
                <a16:creationId xmlns:a16="http://schemas.microsoft.com/office/drawing/2014/main" id="{D7CC79BB-DFBF-4095-8290-D3EFBA1ECC3C}"/>
              </a:ext>
            </a:extLst>
          </p:cNvPr>
          <p:cNvSpPr txBox="1">
            <a:spLocks/>
          </p:cNvSpPr>
          <p:nvPr userDrawn="1"/>
        </p:nvSpPr>
        <p:spPr>
          <a:xfrm>
            <a:off x="8680314" y="4948700"/>
            <a:ext cx="419747" cy="144000"/>
          </a:xfrm>
          <a:prstGeom prst="rect">
            <a:avLst/>
          </a:prstGeom>
          <a:noFill/>
          <a:ln w="12700">
            <a:noFill/>
            <a:prstDash val="sysDot"/>
          </a:ln>
        </p:spPr>
        <p:txBody>
          <a:bodyPr vert="horz" lIns="91428" tIns="45715" rIns="0" bIns="45715" rtlCol="0" anchor="ctr"/>
          <a:lstStyle>
            <a:defPPr>
              <a:defRPr lang="en-US"/>
            </a:defPPr>
            <a:lvl1pPr marL="0" algn="ctr" defTabSz="914286" rtl="0" eaLnBrk="1" latinLnBrk="0" hangingPunct="1">
              <a:defRPr sz="800" b="1" kern="1200">
                <a:solidFill>
                  <a:schemeClr val="tx1">
                    <a:tint val="75000"/>
                  </a:schemeClr>
                </a:solidFill>
                <a:latin typeface="Trebuchet MS" pitchFamily="34" charset="0"/>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a:lstStyle>
          <a:p>
            <a:fld id="{D6AB342A-830E-438F-A6A8-BEDF509AB0A8}" type="slidenum">
              <a:rPr lang="en-US" b="0" smtClean="0">
                <a:solidFill>
                  <a:schemeClr val="tx1">
                    <a:lumMod val="75000"/>
                    <a:lumOff val="25000"/>
                  </a:schemeClr>
                </a:solidFill>
              </a:rPr>
              <a:pPr/>
              <a:t>‹#›</a:t>
            </a:fld>
            <a:endParaRPr lang="en-US" b="0">
              <a:solidFill>
                <a:schemeClr val="tx1">
                  <a:lumMod val="75000"/>
                  <a:lumOff val="25000"/>
                </a:schemeClr>
              </a:solidFill>
            </a:endParaRPr>
          </a:p>
        </p:txBody>
      </p:sp>
    </p:spTree>
    <p:extLst>
      <p:ext uri="{BB962C8B-B14F-4D97-AF65-F5344CB8AC3E}">
        <p14:creationId xmlns:p14="http://schemas.microsoft.com/office/powerpoint/2010/main" val="2082664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257731"/>
            <a:ext cx="7538400" cy="369332"/>
          </a:xfrm>
          <a:prstGeom prst="rect">
            <a:avLst/>
          </a:prstGeom>
        </p:spPr>
        <p:txBody>
          <a:bodyPr/>
          <a:lstStyle>
            <a:lvl1pPr>
              <a:defRPr baseline="0"/>
            </a:lvl1pPr>
          </a:lstStyle>
          <a:p>
            <a:r>
              <a:rPr lang="en-US"/>
              <a:t>TITLE OF THE SLIDE GOES HERE</a:t>
            </a:r>
          </a:p>
        </p:txBody>
      </p:sp>
      <p:sp>
        <p:nvSpPr>
          <p:cNvPr id="3" name="Content Placeholder 2"/>
          <p:cNvSpPr>
            <a:spLocks noGrp="1"/>
          </p:cNvSpPr>
          <p:nvPr>
            <p:ph idx="1"/>
          </p:nvPr>
        </p:nvSpPr>
        <p:spPr>
          <a:xfrm>
            <a:off x="324000" y="987425"/>
            <a:ext cx="8496150" cy="3744913"/>
          </a:xfrm>
        </p:spPr>
        <p:txBody>
          <a:bodyPr/>
          <a:lstStyle>
            <a:lvl1pPr marL="226772" indent="-226772">
              <a:buFont typeface="Wingdings" panose="05000000000000000000" pitchFamily="2" charset="2"/>
              <a:buChar char="§"/>
              <a:defRPr/>
            </a:lvl1pPr>
            <a:lvl2pPr>
              <a:defRPr sz="1600"/>
            </a:lvl2pPr>
            <a:lvl3pPr marL="792000">
              <a:defRPr sz="1600"/>
            </a:lvl3pPr>
            <a:lvl4pPr marL="1080000">
              <a:defRPr sz="1400"/>
            </a:lvl4pPr>
            <a:lvl5pPr marL="133200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7276D5D4-6F02-4BCF-9E18-BE84FEBED785}"/>
              </a:ext>
            </a:extLst>
          </p:cNvPr>
          <p:cNvSpPr txBox="1">
            <a:spLocks/>
          </p:cNvSpPr>
          <p:nvPr userDrawn="1"/>
        </p:nvSpPr>
        <p:spPr>
          <a:xfrm>
            <a:off x="8680314" y="4948700"/>
            <a:ext cx="419747" cy="144000"/>
          </a:xfrm>
          <a:prstGeom prst="rect">
            <a:avLst/>
          </a:prstGeom>
          <a:noFill/>
          <a:ln w="12700">
            <a:noFill/>
            <a:prstDash val="sysDot"/>
          </a:ln>
        </p:spPr>
        <p:txBody>
          <a:bodyPr vert="horz" lIns="91428" tIns="45715" rIns="0" bIns="45715" rtlCol="0" anchor="ctr"/>
          <a:lstStyle>
            <a:defPPr>
              <a:defRPr lang="en-US"/>
            </a:defPPr>
            <a:lvl1pPr marL="0" algn="ctr" defTabSz="914286" rtl="0" eaLnBrk="1" latinLnBrk="0" hangingPunct="1">
              <a:defRPr sz="800" b="1" kern="1200">
                <a:solidFill>
                  <a:schemeClr val="tx1">
                    <a:tint val="75000"/>
                  </a:schemeClr>
                </a:solidFill>
                <a:latin typeface="Trebuchet MS" pitchFamily="34" charset="0"/>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a:lstStyle>
          <a:p>
            <a:fld id="{D6AB342A-830E-438F-A6A8-BEDF509AB0A8}" type="slidenum">
              <a:rPr lang="en-US" b="0" smtClean="0">
                <a:solidFill>
                  <a:schemeClr val="tx1">
                    <a:lumMod val="75000"/>
                    <a:lumOff val="25000"/>
                  </a:schemeClr>
                </a:solidFill>
              </a:rPr>
              <a:pPr/>
              <a:t>‹#›</a:t>
            </a:fld>
            <a:endParaRPr lang="en-US" b="0">
              <a:solidFill>
                <a:schemeClr val="tx1">
                  <a:lumMod val="75000"/>
                  <a:lumOff val="25000"/>
                </a:scheme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23850" y="987426"/>
            <a:ext cx="4068763" cy="3744912"/>
          </a:xfrm>
        </p:spPr>
        <p:txBody>
          <a:bodyPr>
            <a:normAutofit/>
          </a:bodyPr>
          <a:lstStyle>
            <a:lvl1pPr marL="226772" indent="-226772">
              <a:buFont typeface="Wingdings" panose="05000000000000000000" pitchFamily="2" charset="2"/>
              <a:buChar cha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751388" y="987426"/>
            <a:ext cx="4068762" cy="3744912"/>
          </a:xfrm>
        </p:spPr>
        <p:txBody>
          <a:bodyPr>
            <a:normAutofit/>
          </a:bodyPr>
          <a:lstStyle>
            <a:lvl1pPr marL="226772" indent="-226772">
              <a:buFont typeface="Wingdings" panose="05000000000000000000" pitchFamily="2" charset="2"/>
              <a:buChar cha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323850" y="257731"/>
            <a:ext cx="7578150" cy="369332"/>
          </a:xfrm>
          <a:prstGeom prst="rect">
            <a:avLst/>
          </a:prstGeom>
        </p:spPr>
        <p:txBody>
          <a:bodyPr/>
          <a:lstStyle>
            <a:lvl1pPr>
              <a:defRPr baseline="0"/>
            </a:lvl1pPr>
          </a:lstStyle>
          <a:p>
            <a:r>
              <a:rPr lang="en-US"/>
              <a:t>TITLE OF THE SLIDE GOES HERE</a:t>
            </a:r>
          </a:p>
        </p:txBody>
      </p:sp>
      <p:sp>
        <p:nvSpPr>
          <p:cNvPr id="6" name="Slide Number Placeholder 5">
            <a:extLst>
              <a:ext uri="{FF2B5EF4-FFF2-40B4-BE49-F238E27FC236}">
                <a16:creationId xmlns:a16="http://schemas.microsoft.com/office/drawing/2014/main" id="{7F1A86DE-5F51-4937-8D12-571829454B28}"/>
              </a:ext>
            </a:extLst>
          </p:cNvPr>
          <p:cNvSpPr txBox="1">
            <a:spLocks/>
          </p:cNvSpPr>
          <p:nvPr userDrawn="1"/>
        </p:nvSpPr>
        <p:spPr>
          <a:xfrm>
            <a:off x="8680314" y="4948700"/>
            <a:ext cx="419747" cy="144000"/>
          </a:xfrm>
          <a:prstGeom prst="rect">
            <a:avLst/>
          </a:prstGeom>
          <a:noFill/>
          <a:ln w="12700">
            <a:noFill/>
            <a:prstDash val="sysDot"/>
          </a:ln>
        </p:spPr>
        <p:txBody>
          <a:bodyPr vert="horz" lIns="91428" tIns="45715" rIns="0" bIns="45715" rtlCol="0" anchor="ctr"/>
          <a:lstStyle>
            <a:defPPr>
              <a:defRPr lang="en-US"/>
            </a:defPPr>
            <a:lvl1pPr marL="0" algn="ctr" defTabSz="914286" rtl="0" eaLnBrk="1" latinLnBrk="0" hangingPunct="1">
              <a:defRPr sz="800" b="1" kern="1200">
                <a:solidFill>
                  <a:schemeClr val="tx1">
                    <a:tint val="75000"/>
                  </a:schemeClr>
                </a:solidFill>
                <a:latin typeface="Trebuchet MS" pitchFamily="34" charset="0"/>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a:lstStyle>
          <a:p>
            <a:fld id="{D6AB342A-830E-438F-A6A8-BEDF509AB0A8}" type="slidenum">
              <a:rPr lang="en-US" b="0" smtClean="0">
                <a:solidFill>
                  <a:schemeClr val="tx1">
                    <a:lumMod val="75000"/>
                    <a:lumOff val="25000"/>
                  </a:schemeClr>
                </a:solidFill>
              </a:rPr>
              <a:pPr/>
              <a:t>‹#›</a:t>
            </a:fld>
            <a:endParaRPr lang="en-US" b="0">
              <a:solidFill>
                <a:schemeClr val="tx1">
                  <a:lumMod val="75000"/>
                  <a:lumOff val="25000"/>
                </a:scheme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24000" y="1025124"/>
            <a:ext cx="4104000" cy="215444"/>
          </a:xfrm>
        </p:spPr>
        <p:txBody>
          <a:bodyPr wrap="square" rIns="0" bIns="0" anchor="ctr">
            <a:spAutoFit/>
          </a:bodyPr>
          <a:lstStyle>
            <a:lvl1pPr marL="0" indent="0">
              <a:buNone/>
              <a:defRPr kumimoji="0" lang="en-US" sz="14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vl2pPr marL="457143" indent="0">
              <a:buNone/>
              <a:defRPr sz="2000" b="1"/>
            </a:lvl2pPr>
            <a:lvl3pPr marL="914286" indent="0">
              <a:buNone/>
              <a:defRPr sz="1800" b="1"/>
            </a:lvl3pPr>
            <a:lvl4pPr marL="1371429" indent="0">
              <a:buNone/>
              <a:defRPr sz="1600" b="1"/>
            </a:lvl4pPr>
            <a:lvl5pPr marL="1828572" indent="0">
              <a:buNone/>
              <a:defRPr sz="1600" b="1"/>
            </a:lvl5pPr>
            <a:lvl6pPr marL="2285715" indent="0">
              <a:buNone/>
              <a:defRPr sz="1600" b="1"/>
            </a:lvl6pPr>
            <a:lvl7pPr marL="2742857" indent="0">
              <a:buNone/>
              <a:defRPr sz="1600" b="1"/>
            </a:lvl7pPr>
            <a:lvl8pPr marL="3200001" indent="0">
              <a:buNone/>
              <a:defRPr sz="1600" b="1"/>
            </a:lvl8pPr>
            <a:lvl9pPr marL="3657143" indent="0">
              <a:buNone/>
              <a:defRPr sz="1600" b="1"/>
            </a:lvl9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a:t>2 Column heading goes here</a:t>
            </a:r>
          </a:p>
        </p:txBody>
      </p:sp>
      <p:sp>
        <p:nvSpPr>
          <p:cNvPr id="4" name="Content Placeholder 3"/>
          <p:cNvSpPr>
            <a:spLocks noGrp="1"/>
          </p:cNvSpPr>
          <p:nvPr>
            <p:ph sz="half" idx="2" hasCustomPrompt="1"/>
          </p:nvPr>
        </p:nvSpPr>
        <p:spPr>
          <a:xfrm>
            <a:off x="323999" y="1333501"/>
            <a:ext cx="4104000" cy="3351213"/>
          </a:xfrm>
        </p:spPr>
        <p:txBody>
          <a:bodyPr tIns="0">
            <a:normAutofit/>
          </a:bodyPr>
          <a:lstStyle>
            <a:lvl1pPr marL="226772" indent="-226772">
              <a:lnSpc>
                <a:spcPct val="100000"/>
              </a:lnSpc>
              <a:spcBef>
                <a:spcPts val="400"/>
              </a:spcBef>
              <a:buFont typeface="Wingdings" panose="05000000000000000000" pitchFamily="2" charset="2"/>
              <a:buChar char="§"/>
              <a:defRPr lang="en-US" sz="1400" kern="1200" dirty="0" smtClean="0">
                <a:solidFill>
                  <a:srgbClr val="595959"/>
                </a:solidFill>
                <a:latin typeface="Trebuchet MS" pitchFamily="34" charset="0"/>
                <a:ea typeface="+mn-ea"/>
                <a:cs typeface="+mn-cs"/>
              </a:defRPr>
            </a:lvl1pPr>
            <a:lvl2pPr marL="568729">
              <a:lnSpc>
                <a:spcPct val="100000"/>
              </a:lnSpc>
              <a:spcBef>
                <a:spcPts val="400"/>
              </a:spcBef>
              <a:defRPr sz="12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735514" y="1025124"/>
            <a:ext cx="4086000" cy="215444"/>
          </a:xfrm>
        </p:spPr>
        <p:txBody>
          <a:bodyPr wrap="square" rIns="0" bIns="0" anchor="ctr">
            <a:spAutoFit/>
          </a:bodyPr>
          <a:lstStyle>
            <a:lvl1pPr marL="0" marR="0" indent="0" algn="l" defTabSz="914286" rtl="0" eaLnBrk="1" fontAlgn="auto" latinLnBrk="0" hangingPunct="1">
              <a:lnSpc>
                <a:spcPct val="100000"/>
              </a:lnSpc>
              <a:spcBef>
                <a:spcPct val="0"/>
              </a:spcBef>
              <a:spcAft>
                <a:spcPts val="0"/>
              </a:spcAft>
              <a:buClrTx/>
              <a:buSzTx/>
              <a:buFontTx/>
              <a:buNone/>
              <a:tabLst/>
              <a:defRPr kumimoji="0" lang="en-US" sz="14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vl2pPr marL="457143" indent="0">
              <a:buNone/>
              <a:defRPr sz="2000" b="1"/>
            </a:lvl2pPr>
            <a:lvl3pPr marL="914286" indent="0">
              <a:buNone/>
              <a:defRPr sz="1800" b="1"/>
            </a:lvl3pPr>
            <a:lvl4pPr marL="1371429" indent="0">
              <a:buNone/>
              <a:defRPr sz="1600" b="1"/>
            </a:lvl4pPr>
            <a:lvl5pPr marL="1828572" indent="0">
              <a:buNone/>
              <a:defRPr sz="1600" b="1"/>
            </a:lvl5pPr>
            <a:lvl6pPr marL="2285715" indent="0">
              <a:buNone/>
              <a:defRPr sz="1600" b="1"/>
            </a:lvl6pPr>
            <a:lvl7pPr marL="2742857" indent="0">
              <a:buNone/>
              <a:defRPr sz="1600" b="1"/>
            </a:lvl7pPr>
            <a:lvl8pPr marL="3200001" indent="0">
              <a:buNone/>
              <a:defRPr sz="1600" b="1"/>
            </a:lvl8pPr>
            <a:lvl9pPr marL="3657143" indent="0">
              <a:buNone/>
              <a:defRPr sz="1600" b="1"/>
            </a:lvl9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a:t>2 Column heading goes here</a:t>
            </a:r>
          </a:p>
        </p:txBody>
      </p:sp>
      <p:sp>
        <p:nvSpPr>
          <p:cNvPr id="6" name="Content Placeholder 5"/>
          <p:cNvSpPr>
            <a:spLocks noGrp="1"/>
          </p:cNvSpPr>
          <p:nvPr>
            <p:ph sz="quarter" idx="4" hasCustomPrompt="1"/>
          </p:nvPr>
        </p:nvSpPr>
        <p:spPr>
          <a:xfrm>
            <a:off x="4735513" y="1333501"/>
            <a:ext cx="4086000" cy="3351213"/>
          </a:xfrm>
        </p:spPr>
        <p:txBody>
          <a:bodyPr tIns="0"/>
          <a:lstStyle>
            <a:lvl1pPr marL="285750" indent="-285750">
              <a:buFont typeface="Wingdings" panose="05000000000000000000" pitchFamily="2" charset="2"/>
              <a:buChar char="§"/>
              <a:defRPr lang="en-US" sz="1400" kern="1200" dirty="0" smtClean="0">
                <a:solidFill>
                  <a:srgbClr val="595959"/>
                </a:solidFill>
                <a:latin typeface="Trebuchet MS" pitchFamily="34" charset="0"/>
                <a:ea typeface="+mn-ea"/>
                <a:cs typeface="+mn-cs"/>
              </a:defRPr>
            </a:lvl1pPr>
            <a:lvl2pPr marL="568729" indent="-285714">
              <a:defRPr lang="en-US" sz="1200" kern="1200" dirty="0" smtClean="0">
                <a:solidFill>
                  <a:srgbClr val="595959"/>
                </a:solidFill>
                <a:latin typeface="Trebuchet MS" pitchFamily="34" charset="0"/>
                <a:ea typeface="+mn-ea"/>
                <a:cs typeface="+mn-cs"/>
              </a:defRPr>
            </a:lvl2pPr>
            <a:lvl3pPr marL="1142857" indent="-228571">
              <a:defRPr lang="en-US" sz="1400" kern="1200" dirty="0" smtClean="0">
                <a:solidFill>
                  <a:srgbClr val="595959"/>
                </a:solidFill>
                <a:latin typeface="Trebuchet MS" pitchFamily="34" charset="0"/>
                <a:ea typeface="+mn-ea"/>
                <a:cs typeface="+mn-cs"/>
              </a:defRPr>
            </a:lvl3pPr>
            <a:lvl4pPr marL="1600000" indent="-228571">
              <a:defRPr lang="en-US" sz="1200" kern="1200" dirty="0" smtClean="0">
                <a:solidFill>
                  <a:srgbClr val="595959"/>
                </a:solidFill>
                <a:latin typeface="Trebuchet MS" pitchFamily="34" charset="0"/>
                <a:ea typeface="+mn-ea"/>
                <a:cs typeface="+mn-cs"/>
              </a:defRPr>
            </a:lvl4pPr>
            <a:lvl5pPr marL="2057143" indent="-228571">
              <a:defRPr lang="en-US" sz="1200" kern="1200" dirty="0">
                <a:solidFill>
                  <a:srgbClr val="595959"/>
                </a:solidFill>
                <a:latin typeface="Trebuchet MS" pitchFamily="34" charset="0"/>
                <a:ea typeface="+mn-ea"/>
                <a:cs typeface="+mn-cs"/>
              </a:defRPr>
            </a:lvl5pPr>
            <a:lvl6pPr>
              <a:defRPr sz="1600"/>
            </a:lvl6pPr>
            <a:lvl7pPr>
              <a:defRPr sz="1600"/>
            </a:lvl7pPr>
            <a:lvl8pPr>
              <a:defRPr sz="1600"/>
            </a:lvl8pPr>
            <a:lvl9pPr>
              <a:defRPr sz="1600"/>
            </a:lvl9pPr>
          </a:lstStyle>
          <a:p>
            <a:pPr marL="226772" lvl="0" indent="-226772" algn="l" defTabSz="914286" rtl="0" eaLnBrk="1" latinLnBrk="0" hangingPunct="1">
              <a:lnSpc>
                <a:spcPct val="100000"/>
              </a:lnSpc>
              <a:spcBef>
                <a:spcPts val="400"/>
              </a:spcBef>
              <a:buFont typeface="Wingdings" panose="05000000000000000000" pitchFamily="2" charset="2"/>
              <a:buChar char="§"/>
            </a:pPr>
            <a:r>
              <a:rPr lang="en-US"/>
              <a:t>Click to edit Master text styles</a:t>
            </a:r>
          </a:p>
          <a:p>
            <a:pPr marL="568729" lvl="1" indent="-285714" algn="l" defTabSz="914286" rtl="0" eaLnBrk="1" latinLnBrk="0" hangingPunct="1">
              <a:lnSpc>
                <a:spcPct val="100000"/>
              </a:lnSpc>
              <a:spcBef>
                <a:spcPts val="400"/>
              </a:spcBef>
              <a:buFont typeface="Arial" pitchFamily="34" charset="0"/>
              <a:buChar char="–"/>
            </a:pPr>
            <a:r>
              <a:rPr lang="en-US"/>
              <a:t>Second level</a:t>
            </a:r>
          </a:p>
          <a:p>
            <a:pPr marL="1142857" lvl="2" indent="-228571" algn="l" defTabSz="914286" rtl="0" eaLnBrk="1" latinLnBrk="0" hangingPunct="1">
              <a:lnSpc>
                <a:spcPct val="90000"/>
              </a:lnSpc>
              <a:spcBef>
                <a:spcPts val="600"/>
              </a:spcBef>
              <a:buFont typeface="Arial" pitchFamily="34" charset="0"/>
              <a:buChar char="•"/>
            </a:pPr>
            <a:r>
              <a:rPr lang="en-US"/>
              <a:t>Third level</a:t>
            </a:r>
          </a:p>
          <a:p>
            <a:pPr marL="1600000" lvl="3" indent="-228571" algn="l" defTabSz="914286" rtl="0" eaLnBrk="1" latinLnBrk="0" hangingPunct="1">
              <a:lnSpc>
                <a:spcPct val="90000"/>
              </a:lnSpc>
              <a:spcBef>
                <a:spcPts val="600"/>
              </a:spcBef>
              <a:buFont typeface="Arial" pitchFamily="34" charset="0"/>
              <a:buChar char="–"/>
            </a:pPr>
            <a:r>
              <a:rPr lang="en-US"/>
              <a:t>Fourth level</a:t>
            </a:r>
          </a:p>
          <a:p>
            <a:pPr marL="2057143" lvl="4" indent="-228571" algn="l" defTabSz="914286" rtl="0" eaLnBrk="1" latinLnBrk="0" hangingPunct="1">
              <a:lnSpc>
                <a:spcPct val="90000"/>
              </a:lnSpc>
              <a:spcBef>
                <a:spcPts val="600"/>
              </a:spcBef>
              <a:buFont typeface="Arial" pitchFamily="34" charset="0"/>
              <a:buChar char="»"/>
            </a:pPr>
            <a:r>
              <a:rPr lang="en-US"/>
              <a:t>Fifth level</a:t>
            </a:r>
          </a:p>
        </p:txBody>
      </p:sp>
      <p:sp>
        <p:nvSpPr>
          <p:cNvPr id="8" name="Title 1">
            <a:extLst>
              <a:ext uri="{FF2B5EF4-FFF2-40B4-BE49-F238E27FC236}">
                <a16:creationId xmlns:a16="http://schemas.microsoft.com/office/drawing/2014/main" id="{E99D03EB-57A9-4FE6-8E52-835EF245DAFE}"/>
              </a:ext>
            </a:extLst>
          </p:cNvPr>
          <p:cNvSpPr>
            <a:spLocks noGrp="1"/>
          </p:cNvSpPr>
          <p:nvPr>
            <p:ph type="title" hasCustomPrompt="1"/>
          </p:nvPr>
        </p:nvSpPr>
        <p:spPr>
          <a:xfrm>
            <a:off x="323850" y="257731"/>
            <a:ext cx="7578150" cy="369332"/>
          </a:xfrm>
          <a:prstGeom prst="rect">
            <a:avLst/>
          </a:prstGeom>
        </p:spPr>
        <p:txBody>
          <a:bodyPr/>
          <a:lstStyle>
            <a:lvl1pPr>
              <a:defRPr baseline="0"/>
            </a:lvl1pPr>
          </a:lstStyle>
          <a:p>
            <a:r>
              <a:rPr lang="en-US"/>
              <a:t>TITLE OF THE SLIDE GOES HERE</a:t>
            </a:r>
          </a:p>
        </p:txBody>
      </p:sp>
      <p:sp>
        <p:nvSpPr>
          <p:cNvPr id="10" name="Slide Number Placeholder 5">
            <a:extLst>
              <a:ext uri="{FF2B5EF4-FFF2-40B4-BE49-F238E27FC236}">
                <a16:creationId xmlns:a16="http://schemas.microsoft.com/office/drawing/2014/main" id="{5AD56A18-3F29-4703-A5F8-FDCB1F045DFC}"/>
              </a:ext>
            </a:extLst>
          </p:cNvPr>
          <p:cNvSpPr txBox="1">
            <a:spLocks/>
          </p:cNvSpPr>
          <p:nvPr userDrawn="1"/>
        </p:nvSpPr>
        <p:spPr>
          <a:xfrm>
            <a:off x="8680314" y="4948700"/>
            <a:ext cx="419747" cy="144000"/>
          </a:xfrm>
          <a:prstGeom prst="rect">
            <a:avLst/>
          </a:prstGeom>
          <a:noFill/>
          <a:ln w="12700">
            <a:noFill/>
            <a:prstDash val="sysDot"/>
          </a:ln>
        </p:spPr>
        <p:txBody>
          <a:bodyPr vert="horz" lIns="91428" tIns="45715" rIns="0" bIns="45715" rtlCol="0" anchor="ctr"/>
          <a:lstStyle>
            <a:defPPr>
              <a:defRPr lang="en-US"/>
            </a:defPPr>
            <a:lvl1pPr marL="0" algn="ctr" defTabSz="914286" rtl="0" eaLnBrk="1" latinLnBrk="0" hangingPunct="1">
              <a:defRPr sz="800" b="1" kern="1200">
                <a:solidFill>
                  <a:schemeClr val="tx1">
                    <a:tint val="75000"/>
                  </a:schemeClr>
                </a:solidFill>
                <a:latin typeface="Trebuchet MS" pitchFamily="34" charset="0"/>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a:lstStyle>
          <a:p>
            <a:fld id="{D6AB342A-830E-438F-A6A8-BEDF509AB0A8}" type="slidenum">
              <a:rPr lang="en-US" b="0" smtClean="0">
                <a:solidFill>
                  <a:schemeClr val="tx1">
                    <a:lumMod val="75000"/>
                    <a:lumOff val="25000"/>
                  </a:schemeClr>
                </a:solidFill>
              </a:rPr>
              <a:pPr/>
              <a:t>‹#›</a:t>
            </a:fld>
            <a:endParaRPr lang="en-US" b="0">
              <a:solidFill>
                <a:schemeClr val="tx1">
                  <a:lumMod val="75000"/>
                  <a:lumOff val="25000"/>
                </a:scheme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with Title Logo">
    <p:spTree>
      <p:nvGrpSpPr>
        <p:cNvPr id="1" name=""/>
        <p:cNvGrpSpPr/>
        <p:nvPr/>
      </p:nvGrpSpPr>
      <p:grpSpPr>
        <a:xfrm>
          <a:off x="0" y="0"/>
          <a:ext cx="0" cy="0"/>
          <a:chOff x="0" y="0"/>
          <a:chExt cx="0" cy="0"/>
        </a:xfrm>
      </p:grpSpPr>
      <p:sp>
        <p:nvSpPr>
          <p:cNvPr id="5" name="Title 4"/>
          <p:cNvSpPr>
            <a:spLocks noGrp="1"/>
          </p:cNvSpPr>
          <p:nvPr>
            <p:ph type="title" hasCustomPrompt="1"/>
          </p:nvPr>
        </p:nvSpPr>
        <p:spPr/>
        <p:txBody>
          <a:bodyPr/>
          <a:lstStyle>
            <a:lvl1pPr>
              <a:defRPr baseline="0"/>
            </a:lvl1pPr>
          </a:lstStyle>
          <a:p>
            <a:r>
              <a:rPr lang="en-US"/>
              <a:t>TITLE OF THE SLIDE GOES HERE</a:t>
            </a:r>
          </a:p>
        </p:txBody>
      </p:sp>
      <p:sp>
        <p:nvSpPr>
          <p:cNvPr id="6" name="Slide Number Placeholder 5">
            <a:extLst>
              <a:ext uri="{FF2B5EF4-FFF2-40B4-BE49-F238E27FC236}">
                <a16:creationId xmlns:a16="http://schemas.microsoft.com/office/drawing/2014/main" id="{4D78B4D0-6BE9-4088-A013-AAED39EFD6EC}"/>
              </a:ext>
            </a:extLst>
          </p:cNvPr>
          <p:cNvSpPr txBox="1">
            <a:spLocks/>
          </p:cNvSpPr>
          <p:nvPr userDrawn="1"/>
        </p:nvSpPr>
        <p:spPr>
          <a:xfrm>
            <a:off x="8680314" y="4948700"/>
            <a:ext cx="419747" cy="144000"/>
          </a:xfrm>
          <a:prstGeom prst="rect">
            <a:avLst/>
          </a:prstGeom>
          <a:noFill/>
          <a:ln w="12700">
            <a:noFill/>
            <a:prstDash val="sysDot"/>
          </a:ln>
        </p:spPr>
        <p:txBody>
          <a:bodyPr vert="horz" lIns="91428" tIns="45715" rIns="0" bIns="45715" rtlCol="0" anchor="ctr"/>
          <a:lstStyle>
            <a:defPPr>
              <a:defRPr lang="en-US"/>
            </a:defPPr>
            <a:lvl1pPr marL="0" algn="ctr" defTabSz="914286" rtl="0" eaLnBrk="1" latinLnBrk="0" hangingPunct="1">
              <a:defRPr sz="800" b="1" kern="1200">
                <a:solidFill>
                  <a:schemeClr val="tx1">
                    <a:tint val="75000"/>
                  </a:schemeClr>
                </a:solidFill>
                <a:latin typeface="Trebuchet MS" pitchFamily="34" charset="0"/>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a:lstStyle>
          <a:p>
            <a:fld id="{D6AB342A-830E-438F-A6A8-BEDF509AB0A8}" type="slidenum">
              <a:rPr lang="en-US" b="0" smtClean="0">
                <a:solidFill>
                  <a:schemeClr val="tx1">
                    <a:lumMod val="75000"/>
                    <a:lumOff val="25000"/>
                  </a:schemeClr>
                </a:solidFill>
              </a:rPr>
              <a:pPr/>
              <a:t>‹#›</a:t>
            </a:fld>
            <a:endParaRPr lang="en-US" b="0">
              <a:solidFill>
                <a:schemeClr val="tx1">
                  <a:lumMod val="75000"/>
                  <a:lumOff val="25000"/>
                </a:scheme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with Tit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8124DD0-F413-4142-9FCF-239BA62189AE}"/>
              </a:ext>
            </a:extLst>
          </p:cNvPr>
          <p:cNvSpPr/>
          <p:nvPr userDrawn="1"/>
        </p:nvSpPr>
        <p:spPr>
          <a:xfrm>
            <a:off x="7876310" y="0"/>
            <a:ext cx="1066800" cy="7539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itle 4"/>
          <p:cNvSpPr>
            <a:spLocks noGrp="1"/>
          </p:cNvSpPr>
          <p:nvPr>
            <p:ph type="title" hasCustomPrompt="1"/>
          </p:nvPr>
        </p:nvSpPr>
        <p:spPr/>
        <p:txBody>
          <a:bodyPr/>
          <a:lstStyle>
            <a:lvl1pPr>
              <a:defRPr baseline="0"/>
            </a:lvl1pPr>
          </a:lstStyle>
          <a:p>
            <a:r>
              <a:rPr lang="en-US"/>
              <a:t>TITLE OF THE SLIDE GOES HERE</a:t>
            </a:r>
          </a:p>
        </p:txBody>
      </p:sp>
      <p:sp>
        <p:nvSpPr>
          <p:cNvPr id="7" name="Slide Number Placeholder 5">
            <a:extLst>
              <a:ext uri="{FF2B5EF4-FFF2-40B4-BE49-F238E27FC236}">
                <a16:creationId xmlns:a16="http://schemas.microsoft.com/office/drawing/2014/main" id="{0E4519CA-1871-4011-9DD1-50A624D4F337}"/>
              </a:ext>
            </a:extLst>
          </p:cNvPr>
          <p:cNvSpPr txBox="1">
            <a:spLocks/>
          </p:cNvSpPr>
          <p:nvPr userDrawn="1"/>
        </p:nvSpPr>
        <p:spPr>
          <a:xfrm>
            <a:off x="8680314" y="4948700"/>
            <a:ext cx="419747" cy="144000"/>
          </a:xfrm>
          <a:prstGeom prst="rect">
            <a:avLst/>
          </a:prstGeom>
          <a:noFill/>
          <a:ln w="12700">
            <a:noFill/>
            <a:prstDash val="sysDot"/>
          </a:ln>
        </p:spPr>
        <p:txBody>
          <a:bodyPr vert="horz" lIns="91428" tIns="45715" rIns="0" bIns="45715" rtlCol="0" anchor="ctr"/>
          <a:lstStyle>
            <a:defPPr>
              <a:defRPr lang="en-US"/>
            </a:defPPr>
            <a:lvl1pPr marL="0" algn="ctr" defTabSz="914286" rtl="0" eaLnBrk="1" latinLnBrk="0" hangingPunct="1">
              <a:defRPr sz="800" b="1" kern="1200">
                <a:solidFill>
                  <a:schemeClr val="tx1">
                    <a:tint val="75000"/>
                  </a:schemeClr>
                </a:solidFill>
                <a:latin typeface="Trebuchet MS" pitchFamily="34" charset="0"/>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a:lstStyle>
          <a:p>
            <a:fld id="{D6AB342A-830E-438F-A6A8-BEDF509AB0A8}" type="slidenum">
              <a:rPr lang="en-US" b="0" smtClean="0">
                <a:solidFill>
                  <a:schemeClr val="tx1">
                    <a:lumMod val="75000"/>
                    <a:lumOff val="25000"/>
                  </a:schemeClr>
                </a:solidFill>
              </a:rPr>
              <a:pPr/>
              <a:t>‹#›</a:t>
            </a:fld>
            <a:endParaRPr lang="en-US" b="0">
              <a:solidFill>
                <a:schemeClr val="tx1">
                  <a:lumMod val="75000"/>
                  <a:lumOff val="25000"/>
                </a:schemeClr>
              </a:solidFill>
            </a:endParaRPr>
          </a:p>
        </p:txBody>
      </p:sp>
    </p:spTree>
    <p:extLst>
      <p:ext uri="{BB962C8B-B14F-4D97-AF65-F5344CB8AC3E}">
        <p14:creationId xmlns:p14="http://schemas.microsoft.com/office/powerpoint/2010/main" val="2643324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4000" y="987425"/>
            <a:ext cx="8496150" cy="3744913"/>
          </a:xfrm>
          <a:prstGeom prst="rect">
            <a:avLst/>
          </a:prstGeom>
        </p:spPr>
        <p:txBody>
          <a:bodyPr vert="horz" lIns="0" tIns="0" rIns="91428" bIns="45715" rtlCol="0">
            <a:normAutofit/>
          </a:bodyPr>
          <a:lstStyle/>
          <a:p>
            <a:pPr lvl="0"/>
            <a:r>
              <a:rPr lang="en-US"/>
              <a:t>Click to edit Master text styles</a:t>
            </a:r>
          </a:p>
          <a:p>
            <a:pPr lvl="1"/>
            <a:r>
              <a:rPr lang="en-US"/>
              <a:t>Second level</a:t>
            </a:r>
          </a:p>
        </p:txBody>
      </p:sp>
      <p:sp>
        <p:nvSpPr>
          <p:cNvPr id="13" name="Title Placeholder 11"/>
          <p:cNvSpPr>
            <a:spLocks noGrp="1"/>
          </p:cNvSpPr>
          <p:nvPr>
            <p:ph type="title"/>
          </p:nvPr>
        </p:nvSpPr>
        <p:spPr>
          <a:xfrm>
            <a:off x="324000" y="257731"/>
            <a:ext cx="8496150" cy="369332"/>
          </a:xfrm>
          <a:prstGeom prst="rect">
            <a:avLst/>
          </a:prstGeom>
        </p:spPr>
        <p:txBody>
          <a:bodyPr vert="horz" wrap="square" lIns="0" tIns="45715" rIns="91428" bIns="45715" rtlCol="0" anchor="ctr">
            <a:spAutoFit/>
          </a:body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a:t>TITLE OF THE SLIDE GOES HERE</a:t>
            </a:r>
          </a:p>
        </p:txBody>
      </p:sp>
      <p:sp>
        <p:nvSpPr>
          <p:cNvPr id="14" name="Rectangle 13">
            <a:extLst>
              <a:ext uri="{FF2B5EF4-FFF2-40B4-BE49-F238E27FC236}">
                <a16:creationId xmlns:a16="http://schemas.microsoft.com/office/drawing/2014/main" id="{932809EC-61B7-4889-92B5-4211D9A004D9}"/>
              </a:ext>
            </a:extLst>
          </p:cNvPr>
          <p:cNvSpPr/>
          <p:nvPr userDrawn="1"/>
        </p:nvSpPr>
        <p:spPr>
          <a:xfrm>
            <a:off x="0" y="-2"/>
            <a:ext cx="144000" cy="288000"/>
          </a:xfrm>
          <a:prstGeom prst="rect">
            <a:avLst/>
          </a:prstGeom>
          <a:solidFill>
            <a:srgbClr val="F87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IN" noProof="0">
              <a:sym typeface="Arial"/>
            </a:endParaRPr>
          </a:p>
        </p:txBody>
      </p:sp>
      <p:grpSp>
        <p:nvGrpSpPr>
          <p:cNvPr id="10" name="Group 9">
            <a:extLst>
              <a:ext uri="{FF2B5EF4-FFF2-40B4-BE49-F238E27FC236}">
                <a16:creationId xmlns:a16="http://schemas.microsoft.com/office/drawing/2014/main" id="{32BA68D0-E1FC-4A86-A193-8160F7C7A1B3}"/>
              </a:ext>
            </a:extLst>
          </p:cNvPr>
          <p:cNvGrpSpPr/>
          <p:nvPr userDrawn="1"/>
        </p:nvGrpSpPr>
        <p:grpSpPr>
          <a:xfrm>
            <a:off x="55039" y="4883425"/>
            <a:ext cx="1222228" cy="246221"/>
            <a:chOff x="324000" y="4788545"/>
            <a:chExt cx="1222228" cy="246221"/>
          </a:xfrm>
        </p:grpSpPr>
        <p:pic>
          <p:nvPicPr>
            <p:cNvPr id="15" name="Picture 14">
              <a:extLst>
                <a:ext uri="{FF2B5EF4-FFF2-40B4-BE49-F238E27FC236}">
                  <a16:creationId xmlns:a16="http://schemas.microsoft.com/office/drawing/2014/main" id="{0A90D54A-87EF-47EA-A6F8-FDDC9B65E6E8}"/>
                </a:ext>
              </a:extLst>
            </p:cNvPr>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324000" y="4821050"/>
              <a:ext cx="342368" cy="181210"/>
            </a:xfrm>
            <a:prstGeom prst="rect">
              <a:avLst/>
            </a:prstGeom>
          </p:spPr>
        </p:pic>
        <p:sp>
          <p:nvSpPr>
            <p:cNvPr id="16" name="Rectangle 15">
              <a:extLst>
                <a:ext uri="{FF2B5EF4-FFF2-40B4-BE49-F238E27FC236}">
                  <a16:creationId xmlns:a16="http://schemas.microsoft.com/office/drawing/2014/main" id="{E1F0C671-B037-4C8E-ADE0-AF77F3485155}"/>
                </a:ext>
              </a:extLst>
            </p:cNvPr>
            <p:cNvSpPr/>
            <p:nvPr userDrawn="1"/>
          </p:nvSpPr>
          <p:spPr>
            <a:xfrm>
              <a:off x="584105" y="4788545"/>
              <a:ext cx="962123" cy="246221"/>
            </a:xfrm>
            <a:prstGeom prst="rect">
              <a:avLst/>
            </a:prstGeom>
          </p:spPr>
          <p:txBody>
            <a:bodyPr wrap="none">
              <a:spAutoFit/>
            </a:bodyPr>
            <a:lstStyle/>
            <a:p>
              <a:r>
                <a:rPr lang="en-US" sz="1000" dirty="0"/>
                <a:t>cloud@core</a:t>
              </a:r>
              <a:r>
                <a:rPr lang="en-US" sz="1000" baseline="30000" dirty="0"/>
                <a:t>TM</a:t>
              </a:r>
            </a:p>
          </p:txBody>
        </p:sp>
      </p:grpSp>
      <p:sp>
        <p:nvSpPr>
          <p:cNvPr id="9" name="Rectangle 8">
            <a:extLst>
              <a:ext uri="{FF2B5EF4-FFF2-40B4-BE49-F238E27FC236}">
                <a16:creationId xmlns:a16="http://schemas.microsoft.com/office/drawing/2014/main" id="{C3D570ED-865E-4427-A81F-35F609AF1F34}"/>
              </a:ext>
            </a:extLst>
          </p:cNvPr>
          <p:cNvSpPr/>
          <p:nvPr userDrawn="1"/>
        </p:nvSpPr>
        <p:spPr>
          <a:xfrm>
            <a:off x="0" y="287998"/>
            <a:ext cx="144000" cy="288000"/>
          </a:xfrm>
          <a:prstGeom prst="rect">
            <a:avLst/>
          </a:prstGeom>
          <a:solidFill>
            <a:srgbClr val="2D6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IN" noProof="0">
              <a:sym typeface="Arial"/>
            </a:endParaRPr>
          </a:p>
        </p:txBody>
      </p:sp>
    </p:spTree>
  </p:cSld>
  <p:clrMap bg1="lt1" tx1="dk1" bg2="lt2" tx2="dk2" accent1="accent1" accent2="accent2" accent3="accent3" accent4="accent4" accent5="accent5" accent6="accent6" hlink="hlink" folHlink="folHlink"/>
  <p:sldLayoutIdLst>
    <p:sldLayoutId id="2147483705" r:id="rId1"/>
    <p:sldLayoutId id="2147483722" r:id="rId2"/>
    <p:sldLayoutId id="2147483725" r:id="rId3"/>
    <p:sldLayoutId id="2147483702" r:id="rId4"/>
    <p:sldLayoutId id="2147483664" r:id="rId5"/>
    <p:sldLayoutId id="2147483666" r:id="rId6"/>
    <p:sldLayoutId id="2147483667" r:id="rId7"/>
    <p:sldLayoutId id="2147483669" r:id="rId8"/>
    <p:sldLayoutId id="2147483712" r:id="rId9"/>
    <p:sldLayoutId id="2147483723" r:id="rId10"/>
    <p:sldLayoutId id="2147483724" r:id="rId11"/>
    <p:sldLayoutId id="2147483668" r:id="rId12"/>
    <p:sldLayoutId id="2147483709" r:id="rId13"/>
    <p:sldLayoutId id="2147483700" r:id="rId14"/>
    <p:sldLayoutId id="2147483726" r:id="rId15"/>
  </p:sldLayoutIdLst>
  <p:txStyles>
    <p:titleStyle>
      <a:lvl1pPr algn="l" defTabSz="914286" rtl="0" eaLnBrk="1" latinLnBrk="0" hangingPunct="1">
        <a:spcBef>
          <a:spcPct val="0"/>
        </a:spcBef>
        <a:buNone/>
        <a:defRPr kumimoji="0" lang="en-US" sz="1800" b="1" i="0" u="none" strike="noStrike" kern="1200" cap="all" spc="0" normalizeH="0" baseline="0" noProof="0" dirty="0" smtClean="0">
          <a:ln>
            <a:noFill/>
          </a:ln>
          <a:solidFill>
            <a:schemeClr val="tx2">
              <a:lumMod val="75000"/>
            </a:schemeClr>
          </a:solidFill>
          <a:effectLst/>
          <a:uLnTx/>
          <a:uFillTx/>
          <a:latin typeface="Trebuchet MS" pitchFamily="34" charset="0"/>
          <a:ea typeface="+mj-ea"/>
          <a:cs typeface="+mj-cs"/>
        </a:defRPr>
      </a:lvl1pPr>
    </p:titleStyle>
    <p:bodyStyle>
      <a:lvl1pPr marL="226772" indent="-226772" algn="l" defTabSz="914286" rtl="0" eaLnBrk="1" latinLnBrk="0" hangingPunct="1">
        <a:lnSpc>
          <a:spcPct val="90000"/>
        </a:lnSpc>
        <a:spcBef>
          <a:spcPts val="600"/>
        </a:spcBef>
        <a:buFont typeface="Arial" pitchFamily="34" charset="0"/>
        <a:buChar char="•"/>
        <a:defRPr sz="1600" kern="1200">
          <a:solidFill>
            <a:srgbClr val="595959"/>
          </a:solidFill>
          <a:latin typeface="Trebuchet MS" pitchFamily="34" charset="0"/>
          <a:ea typeface="+mn-ea"/>
          <a:cs typeface="+mn-cs"/>
        </a:defRPr>
      </a:lvl1pPr>
      <a:lvl2pPr marL="568729" indent="-285714" algn="l" defTabSz="914286" rtl="0" eaLnBrk="1" latinLnBrk="0" hangingPunct="1">
        <a:lnSpc>
          <a:spcPct val="90000"/>
        </a:lnSpc>
        <a:spcBef>
          <a:spcPts val="600"/>
        </a:spcBef>
        <a:buFont typeface="Arial" pitchFamily="34" charset="0"/>
        <a:buChar char="–"/>
        <a:defRPr sz="1400" kern="1200">
          <a:solidFill>
            <a:srgbClr val="595959"/>
          </a:solidFill>
          <a:latin typeface="Trebuchet MS" pitchFamily="34" charset="0"/>
          <a:ea typeface="+mn-ea"/>
          <a:cs typeface="+mn-cs"/>
        </a:defRPr>
      </a:lvl2pPr>
      <a:lvl3pPr marL="1142857" indent="-228571" algn="l" defTabSz="914286" rtl="0" eaLnBrk="1" latinLnBrk="0" hangingPunct="1">
        <a:lnSpc>
          <a:spcPct val="90000"/>
        </a:lnSpc>
        <a:spcBef>
          <a:spcPts val="600"/>
        </a:spcBef>
        <a:buFont typeface="Arial" pitchFamily="34" charset="0"/>
        <a:buChar char="•"/>
        <a:defRPr sz="1200" kern="1200">
          <a:solidFill>
            <a:srgbClr val="595959"/>
          </a:solidFill>
          <a:latin typeface="Trebuchet MS" pitchFamily="34" charset="0"/>
          <a:ea typeface="+mn-ea"/>
          <a:cs typeface="+mn-cs"/>
        </a:defRPr>
      </a:lvl3pPr>
      <a:lvl4pPr marL="1600000" indent="-228571" algn="l" defTabSz="914286"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4pPr>
      <a:lvl5pPr marL="2057143" indent="-228571" algn="l" defTabSz="914286"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5pPr>
      <a:lvl6pPr marL="2514286"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29"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72"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15"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orient="horz" pos="1620" userDrawn="1">
          <p15:clr>
            <a:srgbClr val="F26B43"/>
          </p15:clr>
        </p15:guide>
        <p15:guide id="3" pos="2767" userDrawn="1">
          <p15:clr>
            <a:srgbClr val="F26B43"/>
          </p15:clr>
        </p15:guide>
        <p15:guide id="4" pos="2993" userDrawn="1">
          <p15:clr>
            <a:srgbClr val="F26B43"/>
          </p15:clr>
        </p15:guide>
        <p15:guide id="5" pos="204" userDrawn="1">
          <p15:clr>
            <a:srgbClr val="F26B43"/>
          </p15:clr>
        </p15:guide>
        <p15:guide id="6" pos="5556" userDrawn="1">
          <p15:clr>
            <a:srgbClr val="F26B43"/>
          </p15:clr>
        </p15:guide>
        <p15:guide id="7" orient="horz" pos="2981" userDrawn="1">
          <p15:clr>
            <a:srgbClr val="F26B43"/>
          </p15:clr>
        </p15:guide>
        <p15:guide id="8" orient="horz" pos="622" userDrawn="1">
          <p15:clr>
            <a:srgbClr val="F26B43"/>
          </p15:clr>
        </p15:guide>
        <p15:guide id="9" orient="horz" pos="39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20.jpeg"/><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8.xml"/><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 Id="rId5" Type="http://schemas.openxmlformats.org/officeDocument/2006/relationships/image" Target="../media/image27.pn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6EB378D-7532-4115-BE2E-788E557A3ABE}"/>
              </a:ext>
            </a:extLst>
          </p:cNvPr>
          <p:cNvSpPr>
            <a:spLocks noGrp="1"/>
          </p:cNvSpPr>
          <p:nvPr>
            <p:ph type="body" sz="quarter" idx="13"/>
          </p:nvPr>
        </p:nvSpPr>
        <p:spPr>
          <a:xfrm>
            <a:off x="334099" y="3629646"/>
            <a:ext cx="7348246" cy="750922"/>
          </a:xfrm>
        </p:spPr>
        <p:txBody>
          <a:bodyPr/>
          <a:lstStyle/>
          <a:p>
            <a:r>
              <a:rPr lang="en-US" dirty="0"/>
              <a:t>Sify – SOC  Presentation </a:t>
            </a:r>
          </a:p>
          <a:p>
            <a:r>
              <a:rPr lang="en-US" dirty="0"/>
              <a:t>Navin Fluorine International Limited</a:t>
            </a:r>
            <a:endParaRPr lang="en-IN" dirty="0"/>
          </a:p>
        </p:txBody>
      </p:sp>
      <p:sp>
        <p:nvSpPr>
          <p:cNvPr id="7" name="Text Placeholder 6">
            <a:extLst>
              <a:ext uri="{FF2B5EF4-FFF2-40B4-BE49-F238E27FC236}">
                <a16:creationId xmlns:a16="http://schemas.microsoft.com/office/drawing/2014/main" id="{BCFCD303-8CF1-4917-B4AA-33F5C5EDE1E3}"/>
              </a:ext>
            </a:extLst>
          </p:cNvPr>
          <p:cNvSpPr>
            <a:spLocks noGrp="1"/>
          </p:cNvSpPr>
          <p:nvPr>
            <p:ph type="body" sz="quarter" idx="14"/>
          </p:nvPr>
        </p:nvSpPr>
        <p:spPr/>
        <p:txBody>
          <a:bodyPr/>
          <a:lstStyle/>
          <a:p>
            <a:endParaRPr lang="en-IN"/>
          </a:p>
        </p:txBody>
      </p:sp>
      <p:sp>
        <p:nvSpPr>
          <p:cNvPr id="2" name="Text Placeholder 1">
            <a:extLst>
              <a:ext uri="{FF2B5EF4-FFF2-40B4-BE49-F238E27FC236}">
                <a16:creationId xmlns:a16="http://schemas.microsoft.com/office/drawing/2014/main" id="{78234DC8-74D0-49E1-94F5-80AC91600BE8}"/>
              </a:ext>
            </a:extLst>
          </p:cNvPr>
          <p:cNvSpPr>
            <a:spLocks noGrp="1"/>
          </p:cNvSpPr>
          <p:nvPr>
            <p:ph type="body" sz="quarter" idx="15"/>
          </p:nvPr>
        </p:nvSpPr>
        <p:spPr>
          <a:xfrm>
            <a:off x="366031" y="4696679"/>
            <a:ext cx="5112246" cy="277103"/>
          </a:xfrm>
        </p:spPr>
        <p:txBody>
          <a:bodyPr/>
          <a:lstStyle/>
          <a:p>
            <a:r>
              <a:rPr lang="en-IN" dirty="0"/>
              <a:t>November 2021</a:t>
            </a:r>
          </a:p>
        </p:txBody>
      </p:sp>
      <p:grpSp>
        <p:nvGrpSpPr>
          <p:cNvPr id="11" name="Group 10">
            <a:extLst>
              <a:ext uri="{FF2B5EF4-FFF2-40B4-BE49-F238E27FC236}">
                <a16:creationId xmlns:a16="http://schemas.microsoft.com/office/drawing/2014/main" id="{AA9674D2-A7BC-4757-9831-89DDDD334FA5}"/>
              </a:ext>
            </a:extLst>
          </p:cNvPr>
          <p:cNvGrpSpPr/>
          <p:nvPr/>
        </p:nvGrpSpPr>
        <p:grpSpPr>
          <a:xfrm>
            <a:off x="323850" y="169863"/>
            <a:ext cx="1066800" cy="457200"/>
            <a:chOff x="1447800" y="361950"/>
            <a:chExt cx="1066800" cy="457200"/>
          </a:xfrm>
        </p:grpSpPr>
        <p:sp>
          <p:nvSpPr>
            <p:cNvPr id="10" name="Rectangle: Rounded Corners 9">
              <a:extLst>
                <a:ext uri="{FF2B5EF4-FFF2-40B4-BE49-F238E27FC236}">
                  <a16:creationId xmlns:a16="http://schemas.microsoft.com/office/drawing/2014/main" id="{2DD98F58-485A-4184-849C-091D763A68BA}"/>
                </a:ext>
              </a:extLst>
            </p:cNvPr>
            <p:cNvSpPr/>
            <p:nvPr/>
          </p:nvSpPr>
          <p:spPr>
            <a:xfrm>
              <a:off x="1447800" y="361950"/>
              <a:ext cx="1066800" cy="457200"/>
            </a:xfrm>
            <a:prstGeom prst="roundRect">
              <a:avLst/>
            </a:prstGeom>
            <a:solidFill>
              <a:schemeClr val="bg1"/>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8" descr="Logo&#10;&#10;Description automatically generated with low confidence">
              <a:extLst>
                <a:ext uri="{FF2B5EF4-FFF2-40B4-BE49-F238E27FC236}">
                  <a16:creationId xmlns:a16="http://schemas.microsoft.com/office/drawing/2014/main" id="{A48A2535-CAA5-4E17-8945-5083F489481E}"/>
                </a:ext>
              </a:extLst>
            </p:cNvPr>
            <p:cNvPicPr>
              <a:picLocks noChangeAspect="1"/>
            </p:cNvPicPr>
            <p:nvPr/>
          </p:nvPicPr>
          <p:blipFill rotWithShape="1">
            <a:blip r:embed="rId3">
              <a:extLst>
                <a:ext uri="{28A0092B-C50C-407E-A947-70E740481C1C}">
                  <a14:useLocalDpi xmlns:a14="http://schemas.microsoft.com/office/drawing/2010/main" val="0"/>
                </a:ext>
              </a:extLst>
            </a:blip>
            <a:srcRect l="7145" t="21395" r="7401" b="25113"/>
            <a:stretch/>
          </p:blipFill>
          <p:spPr>
            <a:xfrm>
              <a:off x="1524000" y="419107"/>
              <a:ext cx="943041" cy="344480"/>
            </a:xfrm>
            <a:prstGeom prst="rect">
              <a:avLst/>
            </a:prstGeom>
          </p:spPr>
        </p:pic>
      </p:grpSp>
    </p:spTree>
    <p:extLst>
      <p:ext uri="{BB962C8B-B14F-4D97-AF65-F5344CB8AC3E}">
        <p14:creationId xmlns:p14="http://schemas.microsoft.com/office/powerpoint/2010/main" val="1672753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Rounded Corners 8">
            <a:extLst>
              <a:ext uri="{FF2B5EF4-FFF2-40B4-BE49-F238E27FC236}">
                <a16:creationId xmlns:a16="http://schemas.microsoft.com/office/drawing/2014/main" id="{4A567319-357B-4D3A-86A0-1B9591FF4650}"/>
              </a:ext>
            </a:extLst>
          </p:cNvPr>
          <p:cNvSpPr/>
          <p:nvPr/>
        </p:nvSpPr>
        <p:spPr>
          <a:xfrm>
            <a:off x="6084168" y="1809750"/>
            <a:ext cx="2726346" cy="2922588"/>
          </a:xfrm>
          <a:prstGeom prst="roundRect">
            <a:avLst>
              <a:gd name="adj" fmla="val 6510"/>
            </a:avLst>
          </a:prstGeom>
          <a:solidFill>
            <a:schemeClr val="accent4">
              <a:lumMod val="20000"/>
              <a:lumOff val="80000"/>
              <a:alpha val="20000"/>
            </a:schemeClr>
          </a:solidFill>
          <a:ln w="9525">
            <a:solidFill>
              <a:srgbClr val="B3A2C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6000" tIns="1584000" rIns="36000" rtlCol="0" anchor="t"/>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prstClr val="black">
                  <a:lumMod val="65000"/>
                  <a:lumOff val="35000"/>
                </a:prstClr>
              </a:solidFill>
              <a:effectLst/>
              <a:uLnTx/>
              <a:uFillTx/>
              <a:latin typeface="+mj-lt"/>
              <a:ea typeface="+mn-ea"/>
              <a:cs typeface="+mn-cs"/>
            </a:endParaRPr>
          </a:p>
        </p:txBody>
      </p:sp>
      <p:sp>
        <p:nvSpPr>
          <p:cNvPr id="28" name="Rectangle: Rounded Corners 8">
            <a:extLst>
              <a:ext uri="{FF2B5EF4-FFF2-40B4-BE49-F238E27FC236}">
                <a16:creationId xmlns:a16="http://schemas.microsoft.com/office/drawing/2014/main" id="{E2752CA0-7B94-4D7E-9597-C3E761DE19FA}"/>
              </a:ext>
            </a:extLst>
          </p:cNvPr>
          <p:cNvSpPr/>
          <p:nvPr/>
        </p:nvSpPr>
        <p:spPr>
          <a:xfrm>
            <a:off x="3200698" y="1809750"/>
            <a:ext cx="2726346" cy="2922588"/>
          </a:xfrm>
          <a:prstGeom prst="roundRect">
            <a:avLst>
              <a:gd name="adj" fmla="val 6510"/>
            </a:avLst>
          </a:prstGeom>
          <a:solidFill>
            <a:schemeClr val="accent3">
              <a:lumMod val="20000"/>
              <a:lumOff val="80000"/>
              <a:alpha val="20000"/>
            </a:schemeClr>
          </a:solidFill>
          <a:ln w="9525">
            <a:solidFill>
              <a:schemeClr val="accent3">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6000" tIns="1584000" rIns="36000" rtlCol="0" anchor="t"/>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prstClr val="black">
                  <a:lumMod val="65000"/>
                  <a:lumOff val="35000"/>
                </a:prstClr>
              </a:solidFill>
              <a:effectLst/>
              <a:uLnTx/>
              <a:uFillTx/>
              <a:latin typeface="+mj-lt"/>
              <a:ea typeface="+mn-ea"/>
              <a:cs typeface="+mn-cs"/>
            </a:endParaRPr>
          </a:p>
        </p:txBody>
      </p:sp>
      <p:sp>
        <p:nvSpPr>
          <p:cNvPr id="29" name="Rectangle: Rounded Corners 8">
            <a:extLst>
              <a:ext uri="{FF2B5EF4-FFF2-40B4-BE49-F238E27FC236}">
                <a16:creationId xmlns:a16="http://schemas.microsoft.com/office/drawing/2014/main" id="{F34EC4B6-3D93-47D6-9DA1-F159FD3D9911}"/>
              </a:ext>
            </a:extLst>
          </p:cNvPr>
          <p:cNvSpPr/>
          <p:nvPr/>
        </p:nvSpPr>
        <p:spPr>
          <a:xfrm>
            <a:off x="333556" y="1809750"/>
            <a:ext cx="2726346" cy="2922588"/>
          </a:xfrm>
          <a:prstGeom prst="roundRect">
            <a:avLst>
              <a:gd name="adj" fmla="val 6510"/>
            </a:avLst>
          </a:prstGeom>
          <a:solidFill>
            <a:srgbClr val="DCE6F2">
              <a:alpha val="20000"/>
            </a:srgbClr>
          </a:solidFill>
          <a:ln w="9525">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6000" tIns="1584000" rIns="36000" rtlCol="0" anchor="t"/>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prstClr val="black">
                  <a:lumMod val="65000"/>
                  <a:lumOff val="35000"/>
                </a:prstClr>
              </a:solidFill>
              <a:effectLst/>
              <a:uLnTx/>
              <a:uFillTx/>
              <a:latin typeface="+mj-lt"/>
              <a:ea typeface="+mn-ea"/>
              <a:cs typeface="+mn-cs"/>
            </a:endParaRPr>
          </a:p>
        </p:txBody>
      </p:sp>
      <p:sp>
        <p:nvSpPr>
          <p:cNvPr id="23" name="Slide Number Placeholder 1"/>
          <p:cNvSpPr txBox="1">
            <a:spLocks/>
          </p:cNvSpPr>
          <p:nvPr/>
        </p:nvSpPr>
        <p:spPr>
          <a:xfrm>
            <a:off x="4473606" y="6356351"/>
            <a:ext cx="2048433" cy="273572"/>
          </a:xfrm>
          <a:prstGeom prst="rect">
            <a:avLst/>
          </a:prstGeom>
        </p:spPr>
        <p:txBody>
          <a:bodyPr vert="horz" lIns="91428" tIns="45715" rIns="0" bIns="45715" rtlCol="0" anchor="ctr"/>
          <a:lstStyle>
            <a:defPPr>
              <a:defRPr lang="en-US"/>
            </a:defPPr>
            <a:lvl1pPr marL="0" algn="r" defTabSz="914286" rtl="0" eaLnBrk="1" latinLnBrk="0" hangingPunct="1">
              <a:defRPr sz="1000" kern="1200">
                <a:solidFill>
                  <a:schemeClr val="tx1">
                    <a:tint val="75000"/>
                  </a:schemeClr>
                </a:solidFill>
                <a:latin typeface="Trebuchet MS" pitchFamily="34" charset="0"/>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a:lstStyle>
          <a:p>
            <a:pPr marL="0" marR="0" lvl="0" indent="0" algn="ctr" defTabSz="914286" rtl="0" eaLnBrk="1" fontAlgn="auto" latinLnBrk="0" hangingPunct="1">
              <a:lnSpc>
                <a:spcPct val="100000"/>
              </a:lnSpc>
              <a:spcBef>
                <a:spcPts val="0"/>
              </a:spcBef>
              <a:spcAft>
                <a:spcPts val="0"/>
              </a:spcAft>
              <a:buClrTx/>
              <a:buSzTx/>
              <a:buFontTx/>
              <a:buNone/>
              <a:tabLst/>
              <a:defRPr/>
            </a:pPr>
            <a:fld id="{408A3319-5104-4E46-B7BB-4F68F196E486}" type="slidenum">
              <a:rPr kumimoji="0" lang="en-IN" sz="900" b="0" i="0" u="none" strike="noStrike" kern="1200" cap="none" spc="0" normalizeH="0" baseline="0" noProof="0" smtClean="0">
                <a:ln>
                  <a:noFill/>
                </a:ln>
                <a:solidFill>
                  <a:prstClr val="white"/>
                </a:solidFill>
                <a:effectLst/>
                <a:uLnTx/>
                <a:uFillTx/>
                <a:latin typeface="+mj-lt"/>
                <a:ea typeface="+mn-ea"/>
                <a:cs typeface="+mn-cs"/>
              </a:rPr>
              <a:pPr marL="0" marR="0" lvl="0" indent="0" algn="ctr" defTabSz="914286" rtl="0" eaLnBrk="1" fontAlgn="auto" latinLnBrk="0" hangingPunct="1">
                <a:lnSpc>
                  <a:spcPct val="100000"/>
                </a:lnSpc>
                <a:spcBef>
                  <a:spcPts val="0"/>
                </a:spcBef>
                <a:spcAft>
                  <a:spcPts val="0"/>
                </a:spcAft>
                <a:buClrTx/>
                <a:buSzTx/>
                <a:buFontTx/>
                <a:buNone/>
                <a:tabLst/>
                <a:defRPr/>
              </a:pPr>
              <a:t>10</a:t>
            </a:fld>
            <a:endParaRPr kumimoji="0" lang="en-IN" sz="900" b="0" i="0" u="none" strike="noStrike" kern="1200" cap="none" spc="0" normalizeH="0" baseline="0" noProof="0" dirty="0">
              <a:ln>
                <a:noFill/>
              </a:ln>
              <a:solidFill>
                <a:prstClr val="white"/>
              </a:solidFill>
              <a:effectLst/>
              <a:uLnTx/>
              <a:uFillTx/>
              <a:latin typeface="+mj-lt"/>
              <a:ea typeface="+mn-ea"/>
              <a:cs typeface="+mn-cs"/>
            </a:endParaRPr>
          </a:p>
        </p:txBody>
      </p:sp>
      <p:sp>
        <p:nvSpPr>
          <p:cNvPr id="2" name="Title 1"/>
          <p:cNvSpPr>
            <a:spLocks noGrp="1"/>
          </p:cNvSpPr>
          <p:nvPr>
            <p:ph type="title"/>
          </p:nvPr>
        </p:nvSpPr>
        <p:spPr>
          <a:xfrm>
            <a:off x="323850" y="118959"/>
            <a:ext cx="8210550" cy="646321"/>
          </a:xfrm>
        </p:spPr>
        <p:txBody>
          <a:bodyPr/>
          <a:lstStyle/>
          <a:p>
            <a:r>
              <a:rPr lang="en-US" dirty="0"/>
              <a:t>A LEADING heath insurance company CHOSE SIFY TO DESIGN HOLISTIC soc SOLUTION</a:t>
            </a:r>
            <a:endParaRPr lang="en-IN" dirty="0"/>
          </a:p>
        </p:txBody>
      </p:sp>
      <p:sp>
        <p:nvSpPr>
          <p:cNvPr id="7" name="Rectangle 6"/>
          <p:cNvSpPr/>
          <p:nvPr/>
        </p:nvSpPr>
        <p:spPr>
          <a:xfrm>
            <a:off x="341894" y="995136"/>
            <a:ext cx="7659106" cy="430887"/>
          </a:xfrm>
          <a:prstGeom prst="rect">
            <a:avLst/>
          </a:prstGeom>
        </p:spPr>
        <p:txBody>
          <a:bodyPr wrap="square">
            <a:spAutoFit/>
          </a:bodyPr>
          <a:lstStyle/>
          <a:p>
            <a:pPr lvl="0"/>
            <a:r>
              <a:rPr lang="en-US" sz="1100" b="1" dirty="0">
                <a:latin typeface="+mj-lt"/>
              </a:rPr>
              <a:t>MAX BUPA HEALTH INSURANCE’s Goal: </a:t>
            </a:r>
            <a:r>
              <a:rPr lang="en-US" sz="1100" dirty="0">
                <a:latin typeface="+mj-lt"/>
              </a:rPr>
              <a:t>To create a reliable system that could synthesize and aggregate massive amounts of security log data from thousands of devices, to help respond quickly to threats</a:t>
            </a:r>
            <a:endParaRPr lang="en-US" sz="1050" dirty="0">
              <a:latin typeface="+mj-lt"/>
            </a:endParaRPr>
          </a:p>
        </p:txBody>
      </p:sp>
      <p:sp>
        <p:nvSpPr>
          <p:cNvPr id="24" name="Content Placeholder 2"/>
          <p:cNvSpPr txBox="1">
            <a:spLocks/>
          </p:cNvSpPr>
          <p:nvPr/>
        </p:nvSpPr>
        <p:spPr>
          <a:xfrm>
            <a:off x="6081018" y="2627006"/>
            <a:ext cx="2713165" cy="200214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92075" lvl="0" indent="-92075">
              <a:lnSpc>
                <a:spcPct val="100000"/>
              </a:lnSpc>
              <a:spcBef>
                <a:spcPts val="0"/>
              </a:spcBef>
              <a:spcAft>
                <a:spcPts val="600"/>
              </a:spcAft>
              <a:buClr>
                <a:schemeClr val="tx2"/>
              </a:buClr>
            </a:pPr>
            <a:r>
              <a:rPr lang="en-US" sz="900" b="1" dirty="0">
                <a:solidFill>
                  <a:prstClr val="black">
                    <a:lumMod val="75000"/>
                    <a:lumOff val="25000"/>
                  </a:prstClr>
                </a:solidFill>
                <a:latin typeface="+mj-lt"/>
                <a:ea typeface="Open Sans Condensed" panose="020B0806030504020204" pitchFamily="34" charset="0"/>
                <a:cs typeface="Arial" panose="020B0604020202020204" pitchFamily="34" charset="0"/>
              </a:rPr>
              <a:t>15+ </a:t>
            </a:r>
            <a:r>
              <a:rPr lang="en-US" sz="900" dirty="0">
                <a:solidFill>
                  <a:prstClr val="black">
                    <a:lumMod val="75000"/>
                    <a:lumOff val="25000"/>
                  </a:prstClr>
                </a:solidFill>
                <a:latin typeface="+mj-lt"/>
                <a:ea typeface="Open Sans Condensed" panose="020B0806030504020204" pitchFamily="34" charset="0"/>
                <a:cs typeface="Arial" panose="020B0604020202020204" pitchFamily="34" charset="0"/>
              </a:rPr>
              <a:t>Security controls refreshed / Deployed and integrated with existing infrastructure</a:t>
            </a:r>
          </a:p>
          <a:p>
            <a:pPr marL="92075" lvl="0" indent="-92075">
              <a:lnSpc>
                <a:spcPct val="100000"/>
              </a:lnSpc>
              <a:spcBef>
                <a:spcPts val="0"/>
              </a:spcBef>
              <a:spcAft>
                <a:spcPts val="600"/>
              </a:spcAft>
              <a:buClr>
                <a:schemeClr val="tx2"/>
              </a:buClr>
            </a:pPr>
            <a:r>
              <a:rPr lang="en-US" sz="900" dirty="0">
                <a:solidFill>
                  <a:prstClr val="black">
                    <a:lumMod val="75000"/>
                    <a:lumOff val="25000"/>
                  </a:prstClr>
                </a:solidFill>
                <a:latin typeface="+mj-lt"/>
                <a:ea typeface="Open Sans Condensed" panose="020B0806030504020204" pitchFamily="34" charset="0"/>
                <a:cs typeface="Arial" panose="020B0604020202020204" pitchFamily="34" charset="0"/>
              </a:rPr>
              <a:t>Integration with SIEM for providing improved visibility of security events</a:t>
            </a:r>
          </a:p>
          <a:p>
            <a:pPr marL="92075" lvl="0" indent="-92075">
              <a:lnSpc>
                <a:spcPct val="100000"/>
              </a:lnSpc>
              <a:spcBef>
                <a:spcPts val="0"/>
              </a:spcBef>
              <a:spcAft>
                <a:spcPts val="600"/>
              </a:spcAft>
              <a:buClr>
                <a:schemeClr val="tx2"/>
              </a:buClr>
            </a:pPr>
            <a:r>
              <a:rPr lang="en-US" sz="900" dirty="0">
                <a:solidFill>
                  <a:prstClr val="black">
                    <a:lumMod val="75000"/>
                    <a:lumOff val="25000"/>
                  </a:prstClr>
                </a:solidFill>
                <a:latin typeface="+mj-lt"/>
                <a:ea typeface="Open Sans Condensed" panose="020B0806030504020204" pitchFamily="34" charset="0"/>
                <a:cs typeface="Arial" panose="020B0604020202020204" pitchFamily="34" charset="0"/>
              </a:rPr>
              <a:t>Configuration fine tuning for security / performance optimization </a:t>
            </a:r>
          </a:p>
        </p:txBody>
      </p:sp>
      <p:sp>
        <p:nvSpPr>
          <p:cNvPr id="14" name="Rectangle 13"/>
          <p:cNvSpPr/>
          <p:nvPr/>
        </p:nvSpPr>
        <p:spPr>
          <a:xfrm>
            <a:off x="6084168" y="2327254"/>
            <a:ext cx="2726345" cy="276999"/>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
                <a:srgbClr val="1F497D"/>
              </a:buClr>
              <a:buSzPct val="100000"/>
              <a:buFontTx/>
              <a:buNone/>
              <a:tabLst/>
              <a:defRPr/>
            </a:pPr>
            <a:r>
              <a:rPr kumimoji="0" lang="en-US" sz="1200" b="1" i="0" u="none" strike="noStrike" kern="1200" cap="all" spc="0" normalizeH="0" noProof="0" dirty="0">
                <a:ln>
                  <a:noFill/>
                </a:ln>
                <a:solidFill>
                  <a:schemeClr val="tx2"/>
                </a:solidFill>
                <a:effectLst/>
                <a:uLnTx/>
                <a:uFillTx/>
                <a:latin typeface="+mj-lt"/>
                <a:ea typeface="Open Sans Condensed" panose="020B0806030504020204" pitchFamily="34" charset="0"/>
                <a:cs typeface="Arial" panose="020B0604020202020204" pitchFamily="34" charset="0"/>
              </a:rPr>
              <a:t>Sify’s value additions</a:t>
            </a:r>
          </a:p>
        </p:txBody>
      </p:sp>
      <p:sp>
        <p:nvSpPr>
          <p:cNvPr id="15" name="Oval 14"/>
          <p:cNvSpPr/>
          <p:nvPr/>
        </p:nvSpPr>
        <p:spPr>
          <a:xfrm>
            <a:off x="7087341" y="1460299"/>
            <a:ext cx="720000" cy="720000"/>
          </a:xfrm>
          <a:prstGeom prst="ellipse">
            <a:avLst/>
          </a:prstGeom>
          <a:solidFill>
            <a:schemeClr val="bg1"/>
          </a:solidFill>
          <a:ln w="9525">
            <a:solidFill>
              <a:schemeClr val="accent4">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mj-lt"/>
              <a:ea typeface="+mn-ea"/>
              <a:cs typeface="+mn-cs"/>
            </a:endParaRPr>
          </a:p>
        </p:txBody>
      </p:sp>
      <p:pic>
        <p:nvPicPr>
          <p:cNvPr id="26" name="Picture 10" descr="Image result for services icon"/>
          <p:cNvPicPr>
            <a:picLocks noChangeAspect="1" noChangeArrowheads="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194497" y="1567455"/>
            <a:ext cx="505689" cy="505689"/>
          </a:xfrm>
          <a:prstGeom prst="rect">
            <a:avLst/>
          </a:prstGeom>
          <a:extLst>
            <a:ext uri="{909E8E84-426E-40DD-AFC4-6F175D3DCCD1}">
              <a14:hiddenFill xmlns:a14="http://schemas.microsoft.com/office/drawing/2010/main">
                <a:solidFill>
                  <a:srgbClr val="FFFFFF"/>
                </a:solidFill>
              </a14:hiddenFill>
            </a:ext>
          </a:extLst>
        </p:spPr>
      </p:pic>
      <p:sp>
        <p:nvSpPr>
          <p:cNvPr id="30" name="Oval 29"/>
          <p:cNvSpPr/>
          <p:nvPr/>
        </p:nvSpPr>
        <p:spPr>
          <a:xfrm>
            <a:off x="4203871" y="1460299"/>
            <a:ext cx="720000" cy="720000"/>
          </a:xfrm>
          <a:prstGeom prst="ellipse">
            <a:avLst/>
          </a:prstGeom>
          <a:solidFill>
            <a:schemeClr val="bg1"/>
          </a:solidFill>
          <a:ln w="9525">
            <a:solidFill>
              <a:schemeClr val="accent3">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mj-lt"/>
              <a:ea typeface="+mn-ea"/>
              <a:cs typeface="+mn-cs"/>
            </a:endParaRPr>
          </a:p>
        </p:txBody>
      </p:sp>
      <p:pic>
        <p:nvPicPr>
          <p:cNvPr id="31" name="Picture 2" descr="Image result for chosen icon"/>
          <p:cNvPicPr>
            <a:picLocks noChangeAspect="1" noChangeArrowheads="1"/>
          </p:cNvPicPr>
          <p:nvPr/>
        </p:nvPicPr>
        <p:blipFill>
          <a:blip r:embed="rId4" cstate="screen">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285768" y="1534067"/>
            <a:ext cx="572464" cy="572464"/>
          </a:xfrm>
          <a:prstGeom prst="rect">
            <a:avLst/>
          </a:prstGeom>
          <a:extLst>
            <a:ext uri="{909E8E84-426E-40DD-AFC4-6F175D3DCCD1}">
              <a14:hiddenFill xmlns:a14="http://schemas.microsoft.com/office/drawing/2010/main">
                <a:solidFill>
                  <a:srgbClr val="FFFFFF"/>
                </a:solidFill>
              </a14:hiddenFill>
            </a:ext>
          </a:extLst>
        </p:spPr>
      </p:pic>
      <p:sp>
        <p:nvSpPr>
          <p:cNvPr id="32" name="Content Placeholder 2"/>
          <p:cNvSpPr txBox="1">
            <a:spLocks/>
          </p:cNvSpPr>
          <p:nvPr/>
        </p:nvSpPr>
        <p:spPr>
          <a:xfrm>
            <a:off x="3213878" y="2627005"/>
            <a:ext cx="2713166" cy="200214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92075" lvl="0" indent="-92075">
              <a:lnSpc>
                <a:spcPct val="100000"/>
              </a:lnSpc>
              <a:spcBef>
                <a:spcPts val="0"/>
              </a:spcBef>
              <a:spcAft>
                <a:spcPts val="600"/>
              </a:spcAft>
              <a:buClr>
                <a:srgbClr val="1F497D"/>
              </a:buClr>
              <a:buSzPct val="100000"/>
            </a:pPr>
            <a:r>
              <a:rPr lang="en-US" sz="900" dirty="0">
                <a:solidFill>
                  <a:prstClr val="black">
                    <a:lumMod val="75000"/>
                    <a:lumOff val="25000"/>
                  </a:prstClr>
                </a:solidFill>
                <a:latin typeface="+mj-lt"/>
                <a:ea typeface="Open Sans Condensed" panose="020B0806030504020204" pitchFamily="34" charset="0"/>
                <a:cs typeface="Arial" panose="020B0604020202020204" pitchFamily="34" charset="0"/>
              </a:rPr>
              <a:t>Large footprint in providing security solutions</a:t>
            </a:r>
          </a:p>
          <a:p>
            <a:pPr marL="92075" lvl="0" indent="-92075">
              <a:lnSpc>
                <a:spcPct val="100000"/>
              </a:lnSpc>
              <a:spcBef>
                <a:spcPts val="0"/>
              </a:spcBef>
              <a:spcAft>
                <a:spcPts val="600"/>
              </a:spcAft>
              <a:buClr>
                <a:srgbClr val="1F497D"/>
              </a:buClr>
              <a:buSzPct val="100000"/>
            </a:pPr>
            <a:r>
              <a:rPr lang="en-US" sz="900" dirty="0">
                <a:solidFill>
                  <a:prstClr val="black">
                    <a:lumMod val="75000"/>
                    <a:lumOff val="25000"/>
                  </a:prstClr>
                </a:solidFill>
                <a:latin typeface="+mj-lt"/>
                <a:ea typeface="Open Sans Condensed" panose="020B0806030504020204" pitchFamily="34" charset="0"/>
                <a:cs typeface="Arial" panose="020B0604020202020204" pitchFamily="34" charset="0"/>
              </a:rPr>
              <a:t>Experience in executing large &amp; complex security transformation projects</a:t>
            </a:r>
          </a:p>
          <a:p>
            <a:pPr marL="92075" lvl="0" indent="-92075">
              <a:lnSpc>
                <a:spcPct val="100000"/>
              </a:lnSpc>
              <a:spcBef>
                <a:spcPts val="0"/>
              </a:spcBef>
              <a:spcAft>
                <a:spcPts val="600"/>
              </a:spcAft>
              <a:buClr>
                <a:srgbClr val="1F497D"/>
              </a:buClr>
              <a:buSzPct val="100000"/>
            </a:pPr>
            <a:r>
              <a:rPr lang="en-US" sz="900" dirty="0">
                <a:solidFill>
                  <a:prstClr val="black">
                    <a:lumMod val="75000"/>
                    <a:lumOff val="25000"/>
                  </a:prstClr>
                </a:solidFill>
                <a:latin typeface="+mj-lt"/>
                <a:ea typeface="Open Sans Condensed" panose="020B0806030504020204" pitchFamily="34" charset="0"/>
                <a:cs typeface="Arial" panose="020B0604020202020204" pitchFamily="34" charset="0"/>
              </a:rPr>
              <a:t>Address End – End Information Security Life-cycle need for enterprises from any industry vertical</a:t>
            </a:r>
          </a:p>
          <a:p>
            <a:pPr marL="92075" lvl="0" indent="-92075">
              <a:lnSpc>
                <a:spcPct val="100000"/>
              </a:lnSpc>
              <a:spcBef>
                <a:spcPts val="0"/>
              </a:spcBef>
              <a:spcAft>
                <a:spcPts val="600"/>
              </a:spcAft>
              <a:buClr>
                <a:srgbClr val="1F497D"/>
              </a:buClr>
              <a:buSzPct val="100000"/>
            </a:pPr>
            <a:r>
              <a:rPr lang="en-US" sz="900" dirty="0">
                <a:solidFill>
                  <a:prstClr val="black">
                    <a:lumMod val="75000"/>
                    <a:lumOff val="25000"/>
                  </a:prstClr>
                </a:solidFill>
                <a:latin typeface="+mj-lt"/>
                <a:ea typeface="Open Sans Condensed" panose="020B0806030504020204" pitchFamily="34" charset="0"/>
                <a:cs typeface="Arial" panose="020B0604020202020204" pitchFamily="34" charset="0"/>
              </a:rPr>
              <a:t>Experience covering 30+ OEM solutions &amp; Platforms</a:t>
            </a:r>
          </a:p>
          <a:p>
            <a:pPr marL="92075" lvl="0" indent="-92075">
              <a:lnSpc>
                <a:spcPct val="100000"/>
              </a:lnSpc>
              <a:spcBef>
                <a:spcPts val="0"/>
              </a:spcBef>
              <a:spcAft>
                <a:spcPts val="600"/>
              </a:spcAft>
              <a:buClr>
                <a:srgbClr val="1F497D"/>
              </a:buClr>
              <a:buSzPct val="100000"/>
            </a:pPr>
            <a:r>
              <a:rPr lang="en-US" sz="900" dirty="0">
                <a:solidFill>
                  <a:prstClr val="black">
                    <a:lumMod val="75000"/>
                    <a:lumOff val="25000"/>
                  </a:prstClr>
                </a:solidFill>
                <a:latin typeface="+mj-lt"/>
                <a:ea typeface="Open Sans Condensed" panose="020B0806030504020204" pitchFamily="34" charset="0"/>
                <a:cs typeface="Arial" panose="020B0604020202020204" pitchFamily="34" charset="0"/>
              </a:rPr>
              <a:t>24x 7 operations, covering 100+ cities</a:t>
            </a:r>
            <a:endParaRPr kumimoji="0" lang="en-US" sz="900" b="1" i="0" u="none" strike="noStrike" kern="1200" cap="none" spc="0" normalizeH="0" baseline="0" noProof="0" dirty="0">
              <a:ln>
                <a:noFill/>
              </a:ln>
              <a:solidFill>
                <a:prstClr val="black">
                  <a:lumMod val="75000"/>
                  <a:lumOff val="25000"/>
                </a:prstClr>
              </a:solidFill>
              <a:effectLst/>
              <a:uLnTx/>
              <a:uFillTx/>
              <a:latin typeface="+mj-lt"/>
              <a:ea typeface="Open Sans Condensed" panose="020B0806030504020204" pitchFamily="34" charset="0"/>
              <a:cs typeface="Arial" panose="020B0604020202020204" pitchFamily="34" charset="0"/>
            </a:endParaRPr>
          </a:p>
        </p:txBody>
      </p:sp>
      <p:sp>
        <p:nvSpPr>
          <p:cNvPr id="33" name="Rectangle 32"/>
          <p:cNvSpPr/>
          <p:nvPr/>
        </p:nvSpPr>
        <p:spPr>
          <a:xfrm>
            <a:off x="3203848" y="2327254"/>
            <a:ext cx="2726345" cy="276999"/>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
                <a:srgbClr val="1F497D"/>
              </a:buClr>
              <a:buSzPct val="100000"/>
              <a:buFontTx/>
              <a:buNone/>
              <a:tabLst/>
              <a:defRPr/>
            </a:pPr>
            <a:r>
              <a:rPr kumimoji="0" lang="en-US" sz="1200" b="1" i="0" u="none" strike="noStrike" kern="1200" cap="all" spc="0" normalizeH="0" noProof="0" dirty="0">
                <a:ln>
                  <a:noFill/>
                </a:ln>
                <a:solidFill>
                  <a:schemeClr val="tx2"/>
                </a:solidFill>
                <a:effectLst/>
                <a:uLnTx/>
                <a:uFillTx/>
                <a:latin typeface="+mj-lt"/>
                <a:ea typeface="Open Sans Condensed" panose="020B0806030504020204" pitchFamily="34" charset="0"/>
                <a:cs typeface="Arial" panose="020B0604020202020204" pitchFamily="34" charset="0"/>
              </a:rPr>
              <a:t>Why Sify was chosen?</a:t>
            </a:r>
          </a:p>
        </p:txBody>
      </p:sp>
      <p:sp>
        <p:nvSpPr>
          <p:cNvPr id="34" name="Oval 33"/>
          <p:cNvSpPr/>
          <p:nvPr/>
        </p:nvSpPr>
        <p:spPr>
          <a:xfrm>
            <a:off x="1320401" y="1460299"/>
            <a:ext cx="720000" cy="720000"/>
          </a:xfrm>
          <a:prstGeom prst="ellipse">
            <a:avLst/>
          </a:prstGeom>
          <a:solidFill>
            <a:schemeClr val="bg1"/>
          </a:solidFill>
          <a:ln w="9525">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white"/>
                </a:solidFill>
                <a:effectLst/>
                <a:uLnTx/>
                <a:uFillTx/>
                <a:latin typeface="+mj-lt"/>
                <a:ea typeface="+mn-ea"/>
                <a:cs typeface="+mn-cs"/>
              </a:rPr>
              <a:t>	</a:t>
            </a:r>
          </a:p>
        </p:txBody>
      </p:sp>
      <p:pic>
        <p:nvPicPr>
          <p:cNvPr id="22" name="Picture 6"/>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p:blipFill>
        <p:spPr bwMode="auto">
          <a:xfrm>
            <a:off x="1410154" y="1550299"/>
            <a:ext cx="540000" cy="540000"/>
          </a:xfrm>
          <a:prstGeom prst="rect">
            <a:avLst/>
          </a:prstGeom>
          <a:extLst>
            <a:ext uri="{909E8E84-426E-40DD-AFC4-6F175D3DCCD1}">
              <a14:hiddenFill xmlns:a14="http://schemas.microsoft.com/office/drawing/2010/main">
                <a:solidFill>
                  <a:srgbClr val="FFFFFF"/>
                </a:solidFill>
              </a14:hiddenFill>
            </a:ext>
          </a:extLst>
        </p:spPr>
      </p:pic>
      <p:sp>
        <p:nvSpPr>
          <p:cNvPr id="35" name="Content Placeholder 2"/>
          <p:cNvSpPr txBox="1">
            <a:spLocks/>
          </p:cNvSpPr>
          <p:nvPr/>
        </p:nvSpPr>
        <p:spPr>
          <a:xfrm>
            <a:off x="341894" y="2627006"/>
            <a:ext cx="2701680" cy="200214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92075" lvl="0" indent="-92075">
              <a:lnSpc>
                <a:spcPct val="100000"/>
              </a:lnSpc>
              <a:spcBef>
                <a:spcPts val="0"/>
              </a:spcBef>
              <a:spcAft>
                <a:spcPts val="600"/>
              </a:spcAft>
              <a:buClr>
                <a:srgbClr val="1F497D"/>
              </a:buClr>
              <a:buSzPct val="100000"/>
            </a:pPr>
            <a:r>
              <a:rPr lang="en-US" sz="900" dirty="0">
                <a:solidFill>
                  <a:prstClr val="black">
                    <a:lumMod val="75000"/>
                    <a:lumOff val="25000"/>
                  </a:prstClr>
                </a:solidFill>
                <a:latin typeface="+mj-lt"/>
                <a:ea typeface="Open Sans Condensed" panose="020B0806030504020204" pitchFamily="34" charset="0"/>
                <a:cs typeface="Arial" panose="020B0604020202020204" pitchFamily="34" charset="0"/>
              </a:rPr>
              <a:t>Security control refresh and additional controls to address changing threat landscape</a:t>
            </a:r>
          </a:p>
          <a:p>
            <a:pPr marL="92075" lvl="0" indent="-92075">
              <a:lnSpc>
                <a:spcPct val="100000"/>
              </a:lnSpc>
              <a:spcBef>
                <a:spcPts val="0"/>
              </a:spcBef>
              <a:spcAft>
                <a:spcPts val="600"/>
              </a:spcAft>
              <a:buClr>
                <a:srgbClr val="1F497D"/>
              </a:buClr>
              <a:buSzPct val="100000"/>
            </a:pPr>
            <a:r>
              <a:rPr lang="en-US" sz="900" dirty="0">
                <a:solidFill>
                  <a:prstClr val="black">
                    <a:lumMod val="75000"/>
                    <a:lumOff val="25000"/>
                  </a:prstClr>
                </a:solidFill>
                <a:latin typeface="+mj-lt"/>
                <a:ea typeface="Open Sans Condensed" panose="020B0806030504020204" pitchFamily="34" charset="0"/>
                <a:cs typeface="Arial" panose="020B0604020202020204" pitchFamily="34" charset="0"/>
              </a:rPr>
              <a:t>Deploying additional complementary security controls to strengthen over all security posture</a:t>
            </a:r>
          </a:p>
          <a:p>
            <a:pPr marL="92075" lvl="0" indent="-92075">
              <a:lnSpc>
                <a:spcPct val="100000"/>
              </a:lnSpc>
              <a:spcBef>
                <a:spcPts val="0"/>
              </a:spcBef>
              <a:spcAft>
                <a:spcPts val="600"/>
              </a:spcAft>
              <a:buClr>
                <a:srgbClr val="1F497D"/>
              </a:buClr>
              <a:buSzPct val="100000"/>
            </a:pPr>
            <a:r>
              <a:rPr lang="en-US" sz="900" dirty="0">
                <a:solidFill>
                  <a:prstClr val="black">
                    <a:lumMod val="75000"/>
                    <a:lumOff val="25000"/>
                  </a:prstClr>
                </a:solidFill>
                <a:latin typeface="+mj-lt"/>
                <a:ea typeface="Open Sans Condensed" panose="020B0806030504020204" pitchFamily="34" charset="0"/>
                <a:cs typeface="Arial" panose="020B0604020202020204" pitchFamily="34" charset="0"/>
              </a:rPr>
              <a:t>Provide effective infrastructure management capabilities</a:t>
            </a:r>
          </a:p>
          <a:p>
            <a:pPr marL="92075" lvl="0" indent="-92075">
              <a:lnSpc>
                <a:spcPct val="100000"/>
              </a:lnSpc>
              <a:spcBef>
                <a:spcPts val="0"/>
              </a:spcBef>
              <a:spcAft>
                <a:spcPts val="600"/>
              </a:spcAft>
              <a:buClr>
                <a:srgbClr val="1F497D"/>
              </a:buClr>
              <a:buSzPct val="100000"/>
            </a:pPr>
            <a:r>
              <a:rPr lang="en-US" sz="900" dirty="0">
                <a:solidFill>
                  <a:prstClr val="black">
                    <a:lumMod val="75000"/>
                    <a:lumOff val="25000"/>
                  </a:prstClr>
                </a:solidFill>
                <a:latin typeface="+mj-lt"/>
                <a:ea typeface="Open Sans Condensed" panose="020B0806030504020204" pitchFamily="34" charset="0"/>
                <a:cs typeface="Arial" panose="020B0604020202020204" pitchFamily="34" charset="0"/>
              </a:rPr>
              <a:t>To meet regulatory compliance requirements</a:t>
            </a:r>
          </a:p>
          <a:p>
            <a:pPr marL="92075" lvl="0" indent="-92075">
              <a:lnSpc>
                <a:spcPct val="100000"/>
              </a:lnSpc>
              <a:spcBef>
                <a:spcPts val="0"/>
              </a:spcBef>
              <a:spcAft>
                <a:spcPts val="600"/>
              </a:spcAft>
              <a:buClr>
                <a:srgbClr val="1F497D"/>
              </a:buClr>
              <a:buSzPct val="100000"/>
            </a:pPr>
            <a:r>
              <a:rPr lang="en-US" sz="900" dirty="0">
                <a:solidFill>
                  <a:prstClr val="black">
                    <a:lumMod val="75000"/>
                    <a:lumOff val="25000"/>
                  </a:prstClr>
                </a:solidFill>
                <a:latin typeface="+mj-lt"/>
                <a:ea typeface="Open Sans Condensed" panose="020B0806030504020204" pitchFamily="34" charset="0"/>
                <a:cs typeface="Arial" panose="020B0604020202020204" pitchFamily="34" charset="0"/>
              </a:rPr>
              <a:t>Provide a unified near real-time view of security posture</a:t>
            </a:r>
            <a:endParaRPr kumimoji="0" lang="en-US" sz="900" b="0" i="0" u="none" strike="noStrike" kern="1200" cap="none" spc="0" normalizeH="0" baseline="0" noProof="0" dirty="0">
              <a:ln>
                <a:noFill/>
              </a:ln>
              <a:solidFill>
                <a:prstClr val="black">
                  <a:lumMod val="75000"/>
                  <a:lumOff val="25000"/>
                </a:prstClr>
              </a:solidFill>
              <a:effectLst/>
              <a:uLnTx/>
              <a:uFillTx/>
              <a:latin typeface="+mj-lt"/>
              <a:ea typeface="Open Sans Condensed" panose="020B0806030504020204" pitchFamily="34" charset="0"/>
              <a:cs typeface="Arial" panose="020B0604020202020204" pitchFamily="34" charset="0"/>
            </a:endParaRPr>
          </a:p>
        </p:txBody>
      </p:sp>
      <p:sp>
        <p:nvSpPr>
          <p:cNvPr id="36" name="Rectangle 35"/>
          <p:cNvSpPr/>
          <p:nvPr/>
        </p:nvSpPr>
        <p:spPr>
          <a:xfrm>
            <a:off x="333487" y="2327254"/>
            <a:ext cx="2726345" cy="276999"/>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
                <a:srgbClr val="1F497D"/>
              </a:buClr>
              <a:buSzPct val="100000"/>
              <a:buFontTx/>
              <a:buNone/>
              <a:tabLst/>
              <a:defRPr/>
            </a:pPr>
            <a:r>
              <a:rPr kumimoji="0" lang="en-US" sz="1200" b="1" i="0" u="none" strike="noStrike" kern="1200" cap="all" spc="0" normalizeH="0" noProof="0" dirty="0">
                <a:ln>
                  <a:noFill/>
                </a:ln>
                <a:solidFill>
                  <a:schemeClr val="tx2"/>
                </a:solidFill>
                <a:effectLst/>
                <a:uLnTx/>
                <a:uFillTx/>
                <a:latin typeface="+mj-lt"/>
                <a:ea typeface="Open Sans Condensed" panose="020B0806030504020204" pitchFamily="34" charset="0"/>
                <a:cs typeface="Arial" panose="020B0604020202020204" pitchFamily="34" charset="0"/>
              </a:rPr>
              <a:t>Objective</a:t>
            </a:r>
            <a:endParaRPr kumimoji="0" lang="en-US" sz="1400" b="1" i="0" u="none" strike="noStrike" kern="1200" cap="all" spc="0" normalizeH="0" noProof="0" dirty="0">
              <a:ln>
                <a:noFill/>
              </a:ln>
              <a:solidFill>
                <a:schemeClr val="tx2"/>
              </a:solidFill>
              <a:effectLst/>
              <a:uLnTx/>
              <a:uFillTx/>
              <a:latin typeface="+mj-lt"/>
              <a:ea typeface="Open Sans Condensed" panose="020B0806030504020204" pitchFamily="34" charset="0"/>
              <a:cs typeface="Arial" panose="020B0604020202020204" pitchFamily="34" charset="0"/>
            </a:endParaRPr>
          </a:p>
        </p:txBody>
      </p:sp>
      <p:pic>
        <p:nvPicPr>
          <p:cNvPr id="25" name="Picture 10" descr="Image result for max bupa logo png">
            <a:extLst>
              <a:ext uri="{FF2B5EF4-FFF2-40B4-BE49-F238E27FC236}">
                <a16:creationId xmlns:a16="http://schemas.microsoft.com/office/drawing/2014/main" id="{B5413BA1-04E1-4677-B5CE-0821A5A4BCDA}"/>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0760" b="20934"/>
          <a:stretch/>
        </p:blipFill>
        <p:spPr bwMode="auto">
          <a:xfrm>
            <a:off x="8077199" y="968975"/>
            <a:ext cx="762077" cy="419185"/>
          </a:xfrm>
          <a:prstGeom prst="rect">
            <a:avLst/>
          </a:prstGeom>
          <a:noFill/>
          <a:ln w="3175">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7986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650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2CDC2D-C76A-4D65-A1D4-096E0BB5D3D4}"/>
              </a:ext>
            </a:extLst>
          </p:cNvPr>
          <p:cNvSpPr>
            <a:spLocks noGrp="1"/>
          </p:cNvSpPr>
          <p:nvPr>
            <p:ph type="title"/>
          </p:nvPr>
        </p:nvSpPr>
        <p:spPr>
          <a:xfrm>
            <a:off x="324000" y="257731"/>
            <a:ext cx="8496150" cy="369332"/>
          </a:xfrm>
        </p:spPr>
        <p:txBody>
          <a:bodyPr/>
          <a:lstStyle/>
          <a:p>
            <a:r>
              <a:rPr lang="en-US" dirty="0"/>
              <a:t>Security Delivery Credentials</a:t>
            </a:r>
            <a:endParaRPr lang="en-IN" dirty="0"/>
          </a:p>
        </p:txBody>
      </p:sp>
      <p:sp>
        <p:nvSpPr>
          <p:cNvPr id="16" name="Rectangle 15">
            <a:extLst>
              <a:ext uri="{FF2B5EF4-FFF2-40B4-BE49-F238E27FC236}">
                <a16:creationId xmlns:a16="http://schemas.microsoft.com/office/drawing/2014/main" id="{3E587287-B3C8-4AC1-B415-EE48089BC241}"/>
              </a:ext>
            </a:extLst>
          </p:cNvPr>
          <p:cNvSpPr/>
          <p:nvPr/>
        </p:nvSpPr>
        <p:spPr>
          <a:xfrm>
            <a:off x="358776" y="2855815"/>
            <a:ext cx="2103835" cy="1830487"/>
          </a:xfrm>
          <a:prstGeom prst="rect">
            <a:avLst/>
          </a:prstGeom>
          <a:solidFill>
            <a:schemeClr val="accent3">
              <a:lumMod val="40000"/>
              <a:lumOff val="6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defRPr/>
            </a:pPr>
            <a:endParaRPr lang="en-US" dirty="0">
              <a:solidFill>
                <a:schemeClr val="tx1"/>
              </a:solidFill>
              <a:latin typeface="+mj-lt"/>
              <a:sym typeface="Arial" panose="020B0604020202020204" pitchFamily="34" charset="0"/>
            </a:endParaRPr>
          </a:p>
        </p:txBody>
      </p:sp>
      <p:sp>
        <p:nvSpPr>
          <p:cNvPr id="29" name="Rectangle 28">
            <a:extLst>
              <a:ext uri="{FF2B5EF4-FFF2-40B4-BE49-F238E27FC236}">
                <a16:creationId xmlns:a16="http://schemas.microsoft.com/office/drawing/2014/main" id="{3E7BB831-DC78-4C20-989D-DC2BCC3A69E2}"/>
              </a:ext>
            </a:extLst>
          </p:cNvPr>
          <p:cNvSpPr/>
          <p:nvPr/>
        </p:nvSpPr>
        <p:spPr>
          <a:xfrm>
            <a:off x="2462611" y="2855815"/>
            <a:ext cx="2103835" cy="1830487"/>
          </a:xfrm>
          <a:prstGeom prst="rect">
            <a:avLst/>
          </a:prstGeom>
          <a:solidFill>
            <a:schemeClr val="accent1">
              <a:lumMod val="40000"/>
              <a:lumOff val="6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defRPr/>
            </a:pPr>
            <a:endParaRPr lang="en-US" dirty="0">
              <a:solidFill>
                <a:schemeClr val="tx1"/>
              </a:solidFill>
              <a:latin typeface="+mj-lt"/>
              <a:sym typeface="Arial" panose="020B0604020202020204" pitchFamily="34" charset="0"/>
            </a:endParaRPr>
          </a:p>
        </p:txBody>
      </p:sp>
      <p:sp>
        <p:nvSpPr>
          <p:cNvPr id="30" name="Rectangle 29">
            <a:extLst>
              <a:ext uri="{FF2B5EF4-FFF2-40B4-BE49-F238E27FC236}">
                <a16:creationId xmlns:a16="http://schemas.microsoft.com/office/drawing/2014/main" id="{0E425B43-69D8-4CC3-ACC4-BAA68D150E75}"/>
              </a:ext>
            </a:extLst>
          </p:cNvPr>
          <p:cNvSpPr/>
          <p:nvPr/>
        </p:nvSpPr>
        <p:spPr>
          <a:xfrm>
            <a:off x="4566445" y="2855815"/>
            <a:ext cx="2103835" cy="1830487"/>
          </a:xfrm>
          <a:prstGeom prst="rect">
            <a:avLst/>
          </a:prstGeom>
          <a:solidFill>
            <a:schemeClr val="accent2">
              <a:lumMod val="40000"/>
              <a:lumOff val="6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defRPr/>
            </a:pPr>
            <a:endParaRPr lang="en-US" dirty="0">
              <a:solidFill>
                <a:schemeClr val="tx1"/>
              </a:solidFill>
              <a:latin typeface="+mj-lt"/>
              <a:sym typeface="Arial" panose="020B0604020202020204" pitchFamily="34" charset="0"/>
            </a:endParaRPr>
          </a:p>
        </p:txBody>
      </p:sp>
      <p:sp>
        <p:nvSpPr>
          <p:cNvPr id="31" name="Rectangle 30">
            <a:extLst>
              <a:ext uri="{FF2B5EF4-FFF2-40B4-BE49-F238E27FC236}">
                <a16:creationId xmlns:a16="http://schemas.microsoft.com/office/drawing/2014/main" id="{65F4FBCD-BE08-4CDF-985F-B13249715638}"/>
              </a:ext>
            </a:extLst>
          </p:cNvPr>
          <p:cNvSpPr/>
          <p:nvPr/>
        </p:nvSpPr>
        <p:spPr>
          <a:xfrm>
            <a:off x="6670280" y="2855815"/>
            <a:ext cx="2103835" cy="1830487"/>
          </a:xfrm>
          <a:prstGeom prst="rect">
            <a:avLst/>
          </a:prstGeom>
          <a:solidFill>
            <a:schemeClr val="accent5">
              <a:lumMod val="40000"/>
              <a:lumOff val="6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defRPr/>
            </a:pPr>
            <a:endParaRPr lang="en-US" dirty="0">
              <a:solidFill>
                <a:schemeClr val="tx1"/>
              </a:solidFill>
              <a:latin typeface="+mj-lt"/>
              <a:sym typeface="Arial" panose="020B0604020202020204" pitchFamily="34" charset="0"/>
            </a:endParaRPr>
          </a:p>
        </p:txBody>
      </p:sp>
      <p:sp>
        <p:nvSpPr>
          <p:cNvPr id="32" name="Rectangle 31">
            <a:extLst>
              <a:ext uri="{FF2B5EF4-FFF2-40B4-BE49-F238E27FC236}">
                <a16:creationId xmlns:a16="http://schemas.microsoft.com/office/drawing/2014/main" id="{4B903E7D-992A-4611-94E2-76E6FAD5C142}"/>
              </a:ext>
            </a:extLst>
          </p:cNvPr>
          <p:cNvSpPr/>
          <p:nvPr/>
        </p:nvSpPr>
        <p:spPr>
          <a:xfrm>
            <a:off x="348729" y="1023940"/>
            <a:ext cx="2103835" cy="1830487"/>
          </a:xfrm>
          <a:prstGeom prst="rect">
            <a:avLst/>
          </a:prstGeom>
          <a:solidFill>
            <a:schemeClr val="accent1">
              <a:lumMod val="40000"/>
              <a:lumOff val="6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defRPr/>
            </a:pPr>
            <a:endParaRPr lang="en-US" dirty="0">
              <a:solidFill>
                <a:schemeClr val="tx1"/>
              </a:solidFill>
              <a:latin typeface="+mj-lt"/>
              <a:sym typeface="Arial" panose="020B0604020202020204" pitchFamily="34" charset="0"/>
            </a:endParaRPr>
          </a:p>
        </p:txBody>
      </p:sp>
      <p:sp>
        <p:nvSpPr>
          <p:cNvPr id="33" name="Rectangle 32">
            <a:extLst>
              <a:ext uri="{FF2B5EF4-FFF2-40B4-BE49-F238E27FC236}">
                <a16:creationId xmlns:a16="http://schemas.microsoft.com/office/drawing/2014/main" id="{7B7D838A-2943-44CF-88D1-FFBE7BD78DF1}"/>
              </a:ext>
            </a:extLst>
          </p:cNvPr>
          <p:cNvSpPr/>
          <p:nvPr/>
        </p:nvSpPr>
        <p:spPr>
          <a:xfrm>
            <a:off x="2452564" y="1023940"/>
            <a:ext cx="2103835" cy="1830487"/>
          </a:xfrm>
          <a:prstGeom prst="rect">
            <a:avLst/>
          </a:prstGeom>
          <a:solidFill>
            <a:schemeClr val="accent2">
              <a:lumMod val="40000"/>
              <a:lumOff val="6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defRPr/>
            </a:pPr>
            <a:endParaRPr lang="en-US" dirty="0">
              <a:solidFill>
                <a:schemeClr val="tx1"/>
              </a:solidFill>
              <a:latin typeface="+mj-lt"/>
              <a:sym typeface="Arial" panose="020B0604020202020204" pitchFamily="34" charset="0"/>
            </a:endParaRPr>
          </a:p>
        </p:txBody>
      </p:sp>
      <p:sp>
        <p:nvSpPr>
          <p:cNvPr id="34" name="Rectangle 33">
            <a:extLst>
              <a:ext uri="{FF2B5EF4-FFF2-40B4-BE49-F238E27FC236}">
                <a16:creationId xmlns:a16="http://schemas.microsoft.com/office/drawing/2014/main" id="{13AA1663-EFB9-45CF-A994-D284869BEA9F}"/>
              </a:ext>
            </a:extLst>
          </p:cNvPr>
          <p:cNvSpPr/>
          <p:nvPr/>
        </p:nvSpPr>
        <p:spPr>
          <a:xfrm>
            <a:off x="4556398" y="1023940"/>
            <a:ext cx="2103835" cy="1830487"/>
          </a:xfrm>
          <a:prstGeom prst="rect">
            <a:avLst/>
          </a:prstGeom>
          <a:solidFill>
            <a:schemeClr val="accent5">
              <a:lumMod val="40000"/>
              <a:lumOff val="6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defRPr/>
            </a:pPr>
            <a:endParaRPr lang="en-US" dirty="0">
              <a:solidFill>
                <a:schemeClr val="tx1"/>
              </a:solidFill>
              <a:latin typeface="+mj-lt"/>
              <a:sym typeface="Arial" panose="020B0604020202020204" pitchFamily="34" charset="0"/>
            </a:endParaRPr>
          </a:p>
        </p:txBody>
      </p:sp>
      <p:sp>
        <p:nvSpPr>
          <p:cNvPr id="52" name="TextBox 51">
            <a:extLst>
              <a:ext uri="{FF2B5EF4-FFF2-40B4-BE49-F238E27FC236}">
                <a16:creationId xmlns:a16="http://schemas.microsoft.com/office/drawing/2014/main" id="{87AF9801-ED34-4EC2-8F7F-7B66A3A64C87}"/>
              </a:ext>
            </a:extLst>
          </p:cNvPr>
          <p:cNvSpPr txBox="1"/>
          <p:nvPr/>
        </p:nvSpPr>
        <p:spPr>
          <a:xfrm>
            <a:off x="740288" y="1187193"/>
            <a:ext cx="1312493" cy="463846"/>
          </a:xfrm>
          <a:prstGeom prst="rect">
            <a:avLst/>
          </a:prstGeom>
          <a:noFill/>
          <a:ln w="6350">
            <a:noFill/>
            <a:prstDash val="dash"/>
          </a:ln>
        </p:spPr>
        <p:txBody>
          <a:bodyPr wrap="square" lIns="46800" tIns="46800" rIns="46800" bIns="46800" rtlCol="0">
            <a:spAutoFit/>
          </a:bodyPr>
          <a:lstStyle/>
          <a:p>
            <a:pPr algn="ctr" defTabSz="914264">
              <a:defRPr/>
            </a:pPr>
            <a:r>
              <a:rPr lang="en-US" sz="2400" dirty="0">
                <a:latin typeface="+mj-lt"/>
                <a:cs typeface="Arial" panose="020B0604020202020204" pitchFamily="34" charset="0"/>
                <a:sym typeface="Arial" panose="020B0604020202020204" pitchFamily="34" charset="0"/>
              </a:rPr>
              <a:t>15+</a:t>
            </a:r>
          </a:p>
        </p:txBody>
      </p:sp>
      <p:sp>
        <p:nvSpPr>
          <p:cNvPr id="53" name="TextBox 52">
            <a:extLst>
              <a:ext uri="{FF2B5EF4-FFF2-40B4-BE49-F238E27FC236}">
                <a16:creationId xmlns:a16="http://schemas.microsoft.com/office/drawing/2014/main" id="{18141AB6-FBD9-4EEF-ABCD-9C3E37153677}"/>
              </a:ext>
            </a:extLst>
          </p:cNvPr>
          <p:cNvSpPr txBox="1"/>
          <p:nvPr/>
        </p:nvSpPr>
        <p:spPr>
          <a:xfrm>
            <a:off x="449342" y="1836034"/>
            <a:ext cx="1902606" cy="433068"/>
          </a:xfrm>
          <a:prstGeom prst="rect">
            <a:avLst/>
          </a:prstGeom>
          <a:noFill/>
          <a:ln w="6350">
            <a:noFill/>
            <a:prstDash val="dash"/>
          </a:ln>
        </p:spPr>
        <p:txBody>
          <a:bodyPr wrap="square" lIns="46800" tIns="46800" rIns="46800" bIns="46800" rtlCol="0">
            <a:spAutoFit/>
          </a:bodyPr>
          <a:lstStyle/>
          <a:p>
            <a:pPr algn="ctr" defTabSz="914264">
              <a:defRPr/>
            </a:pPr>
            <a:r>
              <a:rPr lang="en-US" sz="1100" dirty="0">
                <a:latin typeface="+mj-lt"/>
                <a:cs typeface="Arial" panose="020B0604020202020204" pitchFamily="34" charset="0"/>
                <a:sym typeface="Arial" panose="020B0604020202020204" pitchFamily="34" charset="0"/>
              </a:rPr>
              <a:t>Security Operations Experience</a:t>
            </a:r>
          </a:p>
        </p:txBody>
      </p:sp>
      <p:sp>
        <p:nvSpPr>
          <p:cNvPr id="36" name="TextBox 35">
            <a:extLst>
              <a:ext uri="{FF2B5EF4-FFF2-40B4-BE49-F238E27FC236}">
                <a16:creationId xmlns:a16="http://schemas.microsoft.com/office/drawing/2014/main" id="{5B88A8C4-3D93-4A42-9AB2-E8174CB32C6E}"/>
              </a:ext>
            </a:extLst>
          </p:cNvPr>
          <p:cNvSpPr txBox="1"/>
          <p:nvPr/>
        </p:nvSpPr>
        <p:spPr>
          <a:xfrm>
            <a:off x="2676417" y="1155357"/>
            <a:ext cx="1670416" cy="463846"/>
          </a:xfrm>
          <a:prstGeom prst="rect">
            <a:avLst/>
          </a:prstGeom>
          <a:noFill/>
          <a:ln w="6350">
            <a:noFill/>
            <a:prstDash val="dash"/>
          </a:ln>
        </p:spPr>
        <p:txBody>
          <a:bodyPr wrap="square" lIns="46800" tIns="46800" rIns="46800" bIns="46800" rtlCol="0">
            <a:spAutoFit/>
          </a:bodyPr>
          <a:lstStyle/>
          <a:p>
            <a:pPr algn="ctr" defTabSz="914264">
              <a:defRPr/>
            </a:pPr>
            <a:r>
              <a:rPr lang="en-US" sz="2400" dirty="0">
                <a:latin typeface="+mj-lt"/>
                <a:cs typeface="Arial" panose="020B0604020202020204" pitchFamily="34" charset="0"/>
                <a:sym typeface="Arial" panose="020B0604020202020204" pitchFamily="34" charset="0"/>
              </a:rPr>
              <a:t>50K/Y</a:t>
            </a:r>
          </a:p>
        </p:txBody>
      </p:sp>
      <p:sp>
        <p:nvSpPr>
          <p:cNvPr id="37" name="TextBox 36">
            <a:extLst>
              <a:ext uri="{FF2B5EF4-FFF2-40B4-BE49-F238E27FC236}">
                <a16:creationId xmlns:a16="http://schemas.microsoft.com/office/drawing/2014/main" id="{C780169A-83E1-40EA-82D0-E5F46D1811F1}"/>
              </a:ext>
            </a:extLst>
          </p:cNvPr>
          <p:cNvSpPr txBox="1"/>
          <p:nvPr/>
        </p:nvSpPr>
        <p:spPr>
          <a:xfrm>
            <a:off x="2565139" y="1814589"/>
            <a:ext cx="1902606" cy="263791"/>
          </a:xfrm>
          <a:prstGeom prst="rect">
            <a:avLst/>
          </a:prstGeom>
          <a:noFill/>
          <a:ln w="6350">
            <a:noFill/>
            <a:prstDash val="dash"/>
          </a:ln>
        </p:spPr>
        <p:txBody>
          <a:bodyPr wrap="square" lIns="46800" tIns="46800" rIns="46800" bIns="46800" rtlCol="0">
            <a:spAutoFit/>
          </a:bodyPr>
          <a:lstStyle/>
          <a:p>
            <a:pPr algn="ctr" defTabSz="914264">
              <a:defRPr/>
            </a:pPr>
            <a:r>
              <a:rPr lang="en-US" sz="1100" dirty="0">
                <a:latin typeface="+mj-lt"/>
                <a:cs typeface="Arial" panose="020B0604020202020204" pitchFamily="34" charset="0"/>
                <a:sym typeface="Arial" panose="020B0604020202020204" pitchFamily="34" charset="0"/>
              </a:rPr>
              <a:t>Security Incidents</a:t>
            </a:r>
          </a:p>
        </p:txBody>
      </p:sp>
      <p:sp>
        <p:nvSpPr>
          <p:cNvPr id="38" name="TextBox 37">
            <a:extLst>
              <a:ext uri="{FF2B5EF4-FFF2-40B4-BE49-F238E27FC236}">
                <a16:creationId xmlns:a16="http://schemas.microsoft.com/office/drawing/2014/main" id="{EB33D0DA-70EB-46AA-8992-3F7EDC34406E}"/>
              </a:ext>
            </a:extLst>
          </p:cNvPr>
          <p:cNvSpPr txBox="1"/>
          <p:nvPr/>
        </p:nvSpPr>
        <p:spPr>
          <a:xfrm>
            <a:off x="4848448" y="1165747"/>
            <a:ext cx="1497350" cy="463846"/>
          </a:xfrm>
          <a:prstGeom prst="rect">
            <a:avLst/>
          </a:prstGeom>
          <a:noFill/>
          <a:ln w="6350">
            <a:noFill/>
            <a:prstDash val="dash"/>
          </a:ln>
        </p:spPr>
        <p:txBody>
          <a:bodyPr wrap="square" lIns="46800" tIns="46800" rIns="46800" bIns="46800" rtlCol="0">
            <a:spAutoFit/>
          </a:bodyPr>
          <a:lstStyle/>
          <a:p>
            <a:pPr algn="ctr" defTabSz="914264">
              <a:defRPr/>
            </a:pPr>
            <a:r>
              <a:rPr lang="en-US" sz="2400" dirty="0">
                <a:latin typeface="+mj-lt"/>
                <a:cs typeface="Arial" panose="020B0604020202020204" pitchFamily="34" charset="0"/>
                <a:sym typeface="Arial" panose="020B0604020202020204" pitchFamily="34" charset="0"/>
              </a:rPr>
              <a:t>1 Million</a:t>
            </a:r>
          </a:p>
        </p:txBody>
      </p:sp>
      <p:sp>
        <p:nvSpPr>
          <p:cNvPr id="39" name="TextBox 38">
            <a:extLst>
              <a:ext uri="{FF2B5EF4-FFF2-40B4-BE49-F238E27FC236}">
                <a16:creationId xmlns:a16="http://schemas.microsoft.com/office/drawing/2014/main" id="{81C8EC1D-D0F3-44F0-9B95-0D39F517876C}"/>
              </a:ext>
            </a:extLst>
          </p:cNvPr>
          <p:cNvSpPr txBox="1"/>
          <p:nvPr/>
        </p:nvSpPr>
        <p:spPr>
          <a:xfrm>
            <a:off x="4657011" y="1814589"/>
            <a:ext cx="1902606" cy="263791"/>
          </a:xfrm>
          <a:prstGeom prst="rect">
            <a:avLst/>
          </a:prstGeom>
          <a:noFill/>
          <a:ln w="6350">
            <a:noFill/>
            <a:prstDash val="dash"/>
          </a:ln>
        </p:spPr>
        <p:txBody>
          <a:bodyPr wrap="square" lIns="46800" tIns="46800" rIns="46800" bIns="46800" rtlCol="0">
            <a:spAutoFit/>
          </a:bodyPr>
          <a:lstStyle/>
          <a:p>
            <a:pPr algn="ctr" defTabSz="914264">
              <a:defRPr/>
            </a:pPr>
            <a:r>
              <a:rPr lang="en-US" sz="1100" dirty="0">
                <a:latin typeface="+mj-lt"/>
                <a:cs typeface="Arial" panose="020B0604020202020204" pitchFamily="34" charset="0"/>
                <a:sym typeface="Arial" panose="020B0604020202020204" pitchFamily="34" charset="0"/>
              </a:rPr>
              <a:t>Alerts</a:t>
            </a:r>
          </a:p>
        </p:txBody>
      </p:sp>
      <p:sp>
        <p:nvSpPr>
          <p:cNvPr id="40" name="TextBox 39">
            <a:extLst>
              <a:ext uri="{FF2B5EF4-FFF2-40B4-BE49-F238E27FC236}">
                <a16:creationId xmlns:a16="http://schemas.microsoft.com/office/drawing/2014/main" id="{5340CF6D-A8C7-425C-8CC9-BFE842FB556B}"/>
              </a:ext>
            </a:extLst>
          </p:cNvPr>
          <p:cNvSpPr txBox="1"/>
          <p:nvPr/>
        </p:nvSpPr>
        <p:spPr>
          <a:xfrm>
            <a:off x="920721" y="3008012"/>
            <a:ext cx="979856" cy="463846"/>
          </a:xfrm>
          <a:prstGeom prst="rect">
            <a:avLst/>
          </a:prstGeom>
          <a:noFill/>
          <a:ln w="6350">
            <a:noFill/>
            <a:prstDash val="dash"/>
          </a:ln>
        </p:spPr>
        <p:txBody>
          <a:bodyPr wrap="square" lIns="46800" tIns="46800" rIns="46800" bIns="46800" rtlCol="0">
            <a:spAutoFit/>
          </a:bodyPr>
          <a:lstStyle/>
          <a:p>
            <a:pPr algn="ctr" defTabSz="914264">
              <a:defRPr/>
            </a:pPr>
            <a:r>
              <a:rPr lang="en-US" sz="2400" dirty="0">
                <a:latin typeface="+mj-lt"/>
                <a:cs typeface="Arial" panose="020B0604020202020204" pitchFamily="34" charset="0"/>
                <a:sym typeface="Arial" panose="020B0604020202020204" pitchFamily="34" charset="0"/>
              </a:rPr>
              <a:t>250+</a:t>
            </a:r>
          </a:p>
        </p:txBody>
      </p:sp>
      <p:sp>
        <p:nvSpPr>
          <p:cNvPr id="41" name="TextBox 40">
            <a:extLst>
              <a:ext uri="{FF2B5EF4-FFF2-40B4-BE49-F238E27FC236}">
                <a16:creationId xmlns:a16="http://schemas.microsoft.com/office/drawing/2014/main" id="{D4A550FF-8EC2-4CC4-866F-BEBB2D1D4BBA}"/>
              </a:ext>
            </a:extLst>
          </p:cNvPr>
          <p:cNvSpPr txBox="1"/>
          <p:nvPr/>
        </p:nvSpPr>
        <p:spPr>
          <a:xfrm>
            <a:off x="449342" y="3576125"/>
            <a:ext cx="1902606" cy="1110177"/>
          </a:xfrm>
          <a:prstGeom prst="rect">
            <a:avLst/>
          </a:prstGeom>
          <a:noFill/>
          <a:ln w="6350">
            <a:noFill/>
            <a:prstDash val="dash"/>
          </a:ln>
        </p:spPr>
        <p:txBody>
          <a:bodyPr wrap="square" lIns="46800" tIns="46800" rIns="46800" bIns="46800" rtlCol="0">
            <a:spAutoFit/>
          </a:bodyPr>
          <a:lstStyle/>
          <a:p>
            <a:pPr algn="ctr" defTabSz="914264">
              <a:defRPr/>
            </a:pPr>
            <a:r>
              <a:rPr lang="en-US" sz="1100" dirty="0">
                <a:latin typeface="+mj-lt"/>
                <a:cs typeface="Arial" panose="020B0604020202020204" pitchFamily="34" charset="0"/>
                <a:sym typeface="Arial" panose="020B0604020202020204" pitchFamily="34" charset="0"/>
              </a:rPr>
              <a:t>MSS ( 250+)</a:t>
            </a:r>
          </a:p>
          <a:p>
            <a:pPr algn="ctr" defTabSz="914264">
              <a:defRPr/>
            </a:pPr>
            <a:r>
              <a:rPr lang="en-US" sz="1100" dirty="0">
                <a:latin typeface="+mj-lt"/>
                <a:cs typeface="Arial" panose="020B0604020202020204" pitchFamily="34" charset="0"/>
                <a:sym typeface="Arial" panose="020B0604020202020204" pitchFamily="34" charset="0"/>
              </a:rPr>
              <a:t>MDR Captive (10)</a:t>
            </a:r>
          </a:p>
          <a:p>
            <a:pPr algn="ctr" defTabSz="914264">
              <a:defRPr/>
            </a:pPr>
            <a:r>
              <a:rPr lang="en-US" sz="1100" dirty="0">
                <a:latin typeface="+mj-lt"/>
                <a:cs typeface="Arial" panose="020B0604020202020204" pitchFamily="34" charset="0"/>
                <a:sym typeface="Arial" panose="020B0604020202020204" pitchFamily="34" charset="0"/>
              </a:rPr>
              <a:t>MDR Shared / Hybrid (15)</a:t>
            </a:r>
          </a:p>
          <a:p>
            <a:pPr algn="ctr" defTabSz="914264">
              <a:defRPr/>
            </a:pPr>
            <a:r>
              <a:rPr lang="en-US" sz="1100" dirty="0">
                <a:latin typeface="+mj-lt"/>
                <a:cs typeface="Arial" panose="020B0604020202020204" pitchFamily="34" charset="0"/>
                <a:sym typeface="Arial" panose="020B0604020202020204" pitchFamily="34" charset="0"/>
              </a:rPr>
              <a:t>GRC(25)</a:t>
            </a:r>
          </a:p>
          <a:p>
            <a:pPr algn="ctr" defTabSz="914264">
              <a:defRPr/>
            </a:pPr>
            <a:r>
              <a:rPr lang="en-US" sz="1100" dirty="0">
                <a:latin typeface="+mj-lt"/>
                <a:cs typeface="Arial" panose="020B0604020202020204" pitchFamily="34" charset="0"/>
                <a:sym typeface="Arial" panose="020B0604020202020204" pitchFamily="34" charset="0"/>
              </a:rPr>
              <a:t>Customers</a:t>
            </a:r>
          </a:p>
          <a:p>
            <a:pPr algn="ctr" defTabSz="914264">
              <a:defRPr/>
            </a:pPr>
            <a:endParaRPr lang="en-US" sz="1100" dirty="0">
              <a:latin typeface="+mj-lt"/>
              <a:cs typeface="Arial" panose="020B0604020202020204" pitchFamily="34" charset="0"/>
              <a:sym typeface="Arial" panose="020B0604020202020204" pitchFamily="34" charset="0"/>
            </a:endParaRPr>
          </a:p>
        </p:txBody>
      </p:sp>
      <p:sp>
        <p:nvSpPr>
          <p:cNvPr id="42" name="TextBox 41">
            <a:extLst>
              <a:ext uri="{FF2B5EF4-FFF2-40B4-BE49-F238E27FC236}">
                <a16:creationId xmlns:a16="http://schemas.microsoft.com/office/drawing/2014/main" id="{DDF03D06-AC48-4DBB-AC49-5E358F1CF8C6}"/>
              </a:ext>
            </a:extLst>
          </p:cNvPr>
          <p:cNvSpPr txBox="1"/>
          <p:nvPr/>
        </p:nvSpPr>
        <p:spPr>
          <a:xfrm>
            <a:off x="2743006" y="3071022"/>
            <a:ext cx="1494032" cy="463846"/>
          </a:xfrm>
          <a:prstGeom prst="rect">
            <a:avLst/>
          </a:prstGeom>
          <a:noFill/>
          <a:ln w="6350">
            <a:noFill/>
            <a:prstDash val="dash"/>
          </a:ln>
        </p:spPr>
        <p:txBody>
          <a:bodyPr wrap="square" lIns="46800" tIns="46800" rIns="46800" bIns="46800" rtlCol="0">
            <a:spAutoFit/>
          </a:bodyPr>
          <a:lstStyle/>
          <a:p>
            <a:pPr algn="ctr" defTabSz="914264">
              <a:defRPr/>
            </a:pPr>
            <a:r>
              <a:rPr lang="en-US" sz="2400" dirty="0">
                <a:latin typeface="+mj-lt"/>
                <a:cs typeface="Arial" panose="020B0604020202020204" pitchFamily="34" charset="0"/>
                <a:sym typeface="Arial" panose="020B0604020202020204" pitchFamily="34" charset="0"/>
              </a:rPr>
              <a:t>5000+</a:t>
            </a:r>
          </a:p>
        </p:txBody>
      </p:sp>
      <p:sp>
        <p:nvSpPr>
          <p:cNvPr id="43" name="TextBox 42">
            <a:extLst>
              <a:ext uri="{FF2B5EF4-FFF2-40B4-BE49-F238E27FC236}">
                <a16:creationId xmlns:a16="http://schemas.microsoft.com/office/drawing/2014/main" id="{99C13E46-5784-4051-9C77-39960DC3D026}"/>
              </a:ext>
            </a:extLst>
          </p:cNvPr>
          <p:cNvSpPr txBox="1"/>
          <p:nvPr/>
        </p:nvSpPr>
        <p:spPr>
          <a:xfrm>
            <a:off x="2563224" y="3597569"/>
            <a:ext cx="1902606" cy="263791"/>
          </a:xfrm>
          <a:prstGeom prst="rect">
            <a:avLst/>
          </a:prstGeom>
          <a:noFill/>
          <a:ln w="6350">
            <a:noFill/>
            <a:prstDash val="dash"/>
          </a:ln>
        </p:spPr>
        <p:txBody>
          <a:bodyPr wrap="square" lIns="46800" tIns="46800" rIns="46800" bIns="46800" rtlCol="0">
            <a:spAutoFit/>
          </a:bodyPr>
          <a:lstStyle/>
          <a:p>
            <a:pPr algn="ctr" defTabSz="914264">
              <a:defRPr/>
            </a:pPr>
            <a:r>
              <a:rPr lang="en-US" sz="1100" dirty="0">
                <a:latin typeface="+mj-lt"/>
                <a:cs typeface="Arial" panose="020B0604020202020204" pitchFamily="34" charset="0"/>
                <a:sym typeface="Arial" panose="020B0604020202020204" pitchFamily="34" charset="0"/>
              </a:rPr>
              <a:t>IT Assets</a:t>
            </a:r>
          </a:p>
        </p:txBody>
      </p:sp>
      <p:sp>
        <p:nvSpPr>
          <p:cNvPr id="44" name="TextBox 43">
            <a:extLst>
              <a:ext uri="{FF2B5EF4-FFF2-40B4-BE49-F238E27FC236}">
                <a16:creationId xmlns:a16="http://schemas.microsoft.com/office/drawing/2014/main" id="{4D0329AA-389D-476E-81C9-A97BA80639D4}"/>
              </a:ext>
            </a:extLst>
          </p:cNvPr>
          <p:cNvSpPr txBox="1"/>
          <p:nvPr/>
        </p:nvSpPr>
        <p:spPr>
          <a:xfrm>
            <a:off x="5165821" y="3050240"/>
            <a:ext cx="979856" cy="463846"/>
          </a:xfrm>
          <a:prstGeom prst="rect">
            <a:avLst/>
          </a:prstGeom>
          <a:noFill/>
          <a:ln w="6350">
            <a:noFill/>
            <a:prstDash val="dash"/>
          </a:ln>
        </p:spPr>
        <p:txBody>
          <a:bodyPr wrap="square" lIns="46800" tIns="46800" rIns="46800" bIns="46800" rtlCol="0">
            <a:spAutoFit/>
          </a:bodyPr>
          <a:lstStyle/>
          <a:p>
            <a:pPr algn="ctr" defTabSz="914264">
              <a:defRPr/>
            </a:pPr>
            <a:r>
              <a:rPr lang="en-US" sz="2400" dirty="0">
                <a:latin typeface="+mj-lt"/>
                <a:cs typeface="Arial" panose="020B0604020202020204" pitchFamily="34" charset="0"/>
                <a:sym typeface="Arial" panose="020B0604020202020204" pitchFamily="34" charset="0"/>
              </a:rPr>
              <a:t>90+ </a:t>
            </a:r>
          </a:p>
        </p:txBody>
      </p:sp>
      <p:sp>
        <p:nvSpPr>
          <p:cNvPr id="45" name="TextBox 44">
            <a:extLst>
              <a:ext uri="{FF2B5EF4-FFF2-40B4-BE49-F238E27FC236}">
                <a16:creationId xmlns:a16="http://schemas.microsoft.com/office/drawing/2014/main" id="{35B57A56-C240-4241-B162-5633325F1FE4}"/>
              </a:ext>
            </a:extLst>
          </p:cNvPr>
          <p:cNvSpPr txBox="1"/>
          <p:nvPr/>
        </p:nvSpPr>
        <p:spPr>
          <a:xfrm>
            <a:off x="4667058" y="3597569"/>
            <a:ext cx="1902606" cy="263791"/>
          </a:xfrm>
          <a:prstGeom prst="rect">
            <a:avLst/>
          </a:prstGeom>
          <a:noFill/>
          <a:ln w="6350">
            <a:noFill/>
            <a:prstDash val="dash"/>
          </a:ln>
        </p:spPr>
        <p:txBody>
          <a:bodyPr wrap="square" lIns="46800" tIns="46800" rIns="46800" bIns="46800" rtlCol="0">
            <a:spAutoFit/>
          </a:bodyPr>
          <a:lstStyle/>
          <a:p>
            <a:pPr algn="ctr" defTabSz="914264">
              <a:defRPr/>
            </a:pPr>
            <a:r>
              <a:rPr lang="en-US" sz="1100" dirty="0">
                <a:latin typeface="+mj-lt"/>
                <a:cs typeface="Arial" panose="020B0604020202020204" pitchFamily="34" charset="0"/>
                <a:sym typeface="Arial" panose="020B0604020202020204" pitchFamily="34" charset="0"/>
              </a:rPr>
              <a:t>Skilled Associates</a:t>
            </a:r>
          </a:p>
        </p:txBody>
      </p:sp>
      <p:sp>
        <p:nvSpPr>
          <p:cNvPr id="46" name="TextBox 45">
            <a:extLst>
              <a:ext uri="{FF2B5EF4-FFF2-40B4-BE49-F238E27FC236}">
                <a16:creationId xmlns:a16="http://schemas.microsoft.com/office/drawing/2014/main" id="{8AD00056-9456-4005-9EFD-00B500DB17E8}"/>
              </a:ext>
            </a:extLst>
          </p:cNvPr>
          <p:cNvSpPr txBox="1"/>
          <p:nvPr/>
        </p:nvSpPr>
        <p:spPr>
          <a:xfrm>
            <a:off x="7217703" y="3029458"/>
            <a:ext cx="979856" cy="463846"/>
          </a:xfrm>
          <a:prstGeom prst="rect">
            <a:avLst/>
          </a:prstGeom>
          <a:noFill/>
          <a:ln w="6350">
            <a:noFill/>
            <a:prstDash val="dash"/>
          </a:ln>
        </p:spPr>
        <p:txBody>
          <a:bodyPr wrap="square" lIns="46800" tIns="46800" rIns="46800" bIns="46800" rtlCol="0">
            <a:spAutoFit/>
          </a:bodyPr>
          <a:lstStyle/>
          <a:p>
            <a:pPr algn="ctr" defTabSz="914264">
              <a:defRPr/>
            </a:pPr>
            <a:r>
              <a:rPr lang="en-US" sz="2400" dirty="0">
                <a:latin typeface="+mj-lt"/>
                <a:cs typeface="Arial" panose="020B0604020202020204" pitchFamily="34" charset="0"/>
                <a:sym typeface="Arial" panose="020B0604020202020204" pitchFamily="34" charset="0"/>
              </a:rPr>
              <a:t>10+</a:t>
            </a:r>
          </a:p>
        </p:txBody>
      </p:sp>
      <p:sp>
        <p:nvSpPr>
          <p:cNvPr id="47" name="TextBox 46">
            <a:extLst>
              <a:ext uri="{FF2B5EF4-FFF2-40B4-BE49-F238E27FC236}">
                <a16:creationId xmlns:a16="http://schemas.microsoft.com/office/drawing/2014/main" id="{F6751207-C7C2-44B8-827C-595142430AE1}"/>
              </a:ext>
            </a:extLst>
          </p:cNvPr>
          <p:cNvSpPr txBox="1"/>
          <p:nvPr/>
        </p:nvSpPr>
        <p:spPr>
          <a:xfrm>
            <a:off x="6705600" y="3597571"/>
            <a:ext cx="1989210" cy="940900"/>
          </a:xfrm>
          <a:prstGeom prst="rect">
            <a:avLst/>
          </a:prstGeom>
          <a:noFill/>
          <a:ln w="6350">
            <a:noFill/>
            <a:prstDash val="dash"/>
          </a:ln>
        </p:spPr>
        <p:txBody>
          <a:bodyPr wrap="square" lIns="46800" tIns="46800" rIns="46800" bIns="46800" rtlCol="0">
            <a:spAutoFit/>
          </a:bodyPr>
          <a:lstStyle/>
          <a:p>
            <a:pPr algn="ctr" defTabSz="914264">
              <a:defRPr/>
            </a:pPr>
            <a:r>
              <a:rPr lang="en-US" sz="1100" dirty="0">
                <a:latin typeface="+mj-lt"/>
                <a:cs typeface="Arial" panose="020B0604020202020204" pitchFamily="34" charset="0"/>
                <a:sym typeface="Arial" panose="020B0604020202020204" pitchFamily="34" charset="0"/>
              </a:rPr>
              <a:t>Compliances</a:t>
            </a:r>
          </a:p>
          <a:p>
            <a:pPr algn="ctr" defTabSz="914264">
              <a:defRPr/>
            </a:pPr>
            <a:r>
              <a:rPr lang="en-US" sz="1100" dirty="0">
                <a:latin typeface="+mj-lt"/>
                <a:cs typeface="Arial" panose="020B0604020202020204" pitchFamily="34" charset="0"/>
                <a:sym typeface="Arial" panose="020B0604020202020204" pitchFamily="34" charset="0"/>
              </a:rPr>
              <a:t>ISO 27001, 17,18, ISO 9000, TL 9000, ISO 20000, MEITY, MHCE, CERT –IV-D, SSAE, PCI-DSS-C,D, CERT-IN, SOX</a:t>
            </a:r>
          </a:p>
        </p:txBody>
      </p:sp>
      <p:sp>
        <p:nvSpPr>
          <p:cNvPr id="48" name="Rectangle 47">
            <a:extLst>
              <a:ext uri="{FF2B5EF4-FFF2-40B4-BE49-F238E27FC236}">
                <a16:creationId xmlns:a16="http://schemas.microsoft.com/office/drawing/2014/main" id="{BF41A0A1-CFCD-4265-B065-7C4346ACBD3A}"/>
              </a:ext>
            </a:extLst>
          </p:cNvPr>
          <p:cNvSpPr/>
          <p:nvPr/>
        </p:nvSpPr>
        <p:spPr>
          <a:xfrm>
            <a:off x="6660233" y="1029296"/>
            <a:ext cx="2103835" cy="1830487"/>
          </a:xfrm>
          <a:prstGeom prst="rect">
            <a:avLst/>
          </a:prstGeom>
          <a:solidFill>
            <a:schemeClr val="accent3">
              <a:lumMod val="40000"/>
              <a:lumOff val="6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defRPr/>
            </a:pPr>
            <a:endParaRPr lang="en-US" dirty="0">
              <a:solidFill>
                <a:schemeClr val="tx1"/>
              </a:solidFill>
              <a:latin typeface="+mj-lt"/>
              <a:sym typeface="Arial" panose="020B0604020202020204" pitchFamily="34" charset="0"/>
            </a:endParaRPr>
          </a:p>
        </p:txBody>
      </p:sp>
      <p:sp>
        <p:nvSpPr>
          <p:cNvPr id="49" name="TextBox 48">
            <a:extLst>
              <a:ext uri="{FF2B5EF4-FFF2-40B4-BE49-F238E27FC236}">
                <a16:creationId xmlns:a16="http://schemas.microsoft.com/office/drawing/2014/main" id="{124840CB-E5E0-43E2-BDB7-E4169D75728E}"/>
              </a:ext>
            </a:extLst>
          </p:cNvPr>
          <p:cNvSpPr txBox="1"/>
          <p:nvPr/>
        </p:nvSpPr>
        <p:spPr>
          <a:xfrm>
            <a:off x="7207656" y="1181494"/>
            <a:ext cx="979856" cy="463846"/>
          </a:xfrm>
          <a:prstGeom prst="rect">
            <a:avLst/>
          </a:prstGeom>
          <a:noFill/>
          <a:ln w="6350">
            <a:noFill/>
            <a:prstDash val="dash"/>
          </a:ln>
        </p:spPr>
        <p:txBody>
          <a:bodyPr wrap="square" lIns="46800" tIns="46800" rIns="46800" bIns="46800" rtlCol="0">
            <a:spAutoFit/>
          </a:bodyPr>
          <a:lstStyle/>
          <a:p>
            <a:pPr algn="ctr" defTabSz="914264">
              <a:defRPr/>
            </a:pPr>
            <a:r>
              <a:rPr lang="en-US" sz="2400" dirty="0">
                <a:latin typeface="+mj-lt"/>
                <a:cs typeface="Arial" panose="020B0604020202020204" pitchFamily="34" charset="0"/>
                <a:sym typeface="Arial" panose="020B0604020202020204" pitchFamily="34" charset="0"/>
              </a:rPr>
              <a:t>30+ </a:t>
            </a:r>
          </a:p>
        </p:txBody>
      </p:sp>
      <p:sp>
        <p:nvSpPr>
          <p:cNvPr id="50" name="TextBox 49">
            <a:extLst>
              <a:ext uri="{FF2B5EF4-FFF2-40B4-BE49-F238E27FC236}">
                <a16:creationId xmlns:a16="http://schemas.microsoft.com/office/drawing/2014/main" id="{2BFD3820-2CBB-4983-96C9-17E37B764419}"/>
              </a:ext>
            </a:extLst>
          </p:cNvPr>
          <p:cNvSpPr txBox="1"/>
          <p:nvPr/>
        </p:nvSpPr>
        <p:spPr>
          <a:xfrm>
            <a:off x="6760846" y="1819946"/>
            <a:ext cx="1902606" cy="433068"/>
          </a:xfrm>
          <a:prstGeom prst="rect">
            <a:avLst/>
          </a:prstGeom>
          <a:noFill/>
          <a:ln w="6350">
            <a:noFill/>
            <a:prstDash val="dash"/>
          </a:ln>
        </p:spPr>
        <p:txBody>
          <a:bodyPr wrap="square" lIns="46800" tIns="46800" rIns="46800" bIns="46800" rtlCol="0">
            <a:spAutoFit/>
          </a:bodyPr>
          <a:lstStyle/>
          <a:p>
            <a:pPr algn="ctr" defTabSz="914264">
              <a:defRPr/>
            </a:pPr>
            <a:r>
              <a:rPr lang="en-US" sz="1100" dirty="0">
                <a:latin typeface="+mj-lt"/>
                <a:cs typeface="Arial" panose="020B0604020202020204" pitchFamily="34" charset="0"/>
                <a:sym typeface="Arial" panose="020B0604020202020204" pitchFamily="34" charset="0"/>
              </a:rPr>
              <a:t>OEM Solutions &amp; Platforms Integration</a:t>
            </a:r>
          </a:p>
        </p:txBody>
      </p:sp>
      <p:pic>
        <p:nvPicPr>
          <p:cNvPr id="51" name="Picture 50">
            <a:extLst>
              <a:ext uri="{FF2B5EF4-FFF2-40B4-BE49-F238E27FC236}">
                <a16:creationId xmlns:a16="http://schemas.microsoft.com/office/drawing/2014/main" id="{0999572B-C7AF-4E80-B13A-49260F006C7C}"/>
              </a:ext>
            </a:extLst>
          </p:cNvPr>
          <p:cNvPicPr>
            <a:picLocks noChangeAspect="1"/>
          </p:cNvPicPr>
          <p:nvPr/>
        </p:nvPicPr>
        <p:blipFill>
          <a:blip r:embed="rId2" cstate="print"/>
          <a:stretch>
            <a:fillRect/>
          </a:stretch>
        </p:blipFill>
        <p:spPr>
          <a:xfrm>
            <a:off x="3978180" y="2345745"/>
            <a:ext cx="1163928" cy="801142"/>
          </a:xfrm>
          <a:prstGeom prst="round2DiagRect">
            <a:avLst>
              <a:gd name="adj1" fmla="val 50000"/>
              <a:gd name="adj2" fmla="val 0"/>
            </a:avLst>
          </a:prstGeom>
          <a:ln w="381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958908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26" descr="changing-face-of-security (2).png">
            <a:extLst>
              <a:ext uri="{FF2B5EF4-FFF2-40B4-BE49-F238E27FC236}">
                <a16:creationId xmlns:a16="http://schemas.microsoft.com/office/drawing/2014/main" id="{86B5B91D-8414-4D15-83C8-A97C1D21C733}"/>
              </a:ext>
            </a:extLst>
          </p:cNvPr>
          <p:cNvPicPr>
            <a:picLocks/>
          </p:cNvPicPr>
          <p:nvPr/>
        </p:nvPicPr>
        <p:blipFill>
          <a:blip r:embed="rId3" cstate="print"/>
          <a:stretch>
            <a:fillRect/>
          </a:stretch>
        </p:blipFill>
        <p:spPr>
          <a:xfrm>
            <a:off x="56700" y="1238608"/>
            <a:ext cx="3361593" cy="3043496"/>
          </a:xfrm>
          <a:prstGeom prst="rect">
            <a:avLst/>
          </a:prstGeom>
        </p:spPr>
      </p:pic>
      <p:sp>
        <p:nvSpPr>
          <p:cNvPr id="5" name="Rectangle 4">
            <a:extLst>
              <a:ext uri="{FF2B5EF4-FFF2-40B4-BE49-F238E27FC236}">
                <a16:creationId xmlns:a16="http://schemas.microsoft.com/office/drawing/2014/main" id="{097578A5-8E97-4E2D-8CBD-F53F2B637652}"/>
              </a:ext>
            </a:extLst>
          </p:cNvPr>
          <p:cNvSpPr/>
          <p:nvPr/>
        </p:nvSpPr>
        <p:spPr>
          <a:xfrm>
            <a:off x="3674165" y="1266282"/>
            <a:ext cx="5145986" cy="2880000"/>
          </a:xfrm>
          <a:prstGeom prst="rect">
            <a:avLst/>
          </a:prstGeom>
          <a:solidFill>
            <a:schemeClr val="bg1">
              <a:lumMod val="95000"/>
            </a:schemeClr>
          </a:solidFill>
          <a:ln w="6350" cap="flat" cmpd="sng" algn="ctr">
            <a:solidFill>
              <a:schemeClr val="bg1">
                <a:lumMod val="85000"/>
              </a:schemeClr>
            </a:solidFill>
            <a:prstDash val="solid"/>
            <a:miter lim="800000"/>
          </a:ln>
          <a:effectLst/>
        </p:spPr>
        <p:txBody>
          <a:bodyPr rtlCol="0" anchor="ctr"/>
          <a:lstStyle/>
          <a:p>
            <a:pPr algn="ctr" defTabSz="672341">
              <a:defRPr/>
            </a:pPr>
            <a:endParaRPr lang="en-IN" sz="1324" kern="0" dirty="0">
              <a:solidFill>
                <a:prstClr val="white"/>
              </a:solidFill>
            </a:endParaRPr>
          </a:p>
        </p:txBody>
      </p:sp>
      <p:sp>
        <p:nvSpPr>
          <p:cNvPr id="6" name="Down Arrow 18">
            <a:extLst>
              <a:ext uri="{FF2B5EF4-FFF2-40B4-BE49-F238E27FC236}">
                <a16:creationId xmlns:a16="http://schemas.microsoft.com/office/drawing/2014/main" id="{A67C1A19-AF93-4EC9-89CC-E72B9F030788}"/>
              </a:ext>
            </a:extLst>
          </p:cNvPr>
          <p:cNvSpPr/>
          <p:nvPr/>
        </p:nvSpPr>
        <p:spPr>
          <a:xfrm>
            <a:off x="3418294" y="1266282"/>
            <a:ext cx="492007" cy="2880000"/>
          </a:xfrm>
          <a:prstGeom prst="downArrow">
            <a:avLst/>
          </a:prstGeom>
          <a:solidFill>
            <a:schemeClr val="tx2"/>
          </a:solidFill>
          <a:ln w="12700" cap="flat" cmpd="sng" algn="ctr">
            <a:noFill/>
            <a:prstDash val="solid"/>
            <a:miter lim="800000"/>
          </a:ln>
          <a:effectLst/>
        </p:spPr>
        <p:txBody>
          <a:bodyPr vert="vert270" lIns="0" tIns="0" rIns="0" bIns="0" rtlCol="0" anchor="ctr"/>
          <a:lstStyle/>
          <a:p>
            <a:pPr algn="ctr" defTabSz="504257">
              <a:defRPr/>
            </a:pPr>
            <a:r>
              <a:rPr lang="en-US" sz="1324" b="1" kern="0" dirty="0">
                <a:solidFill>
                  <a:prstClr val="white"/>
                </a:solidFill>
              </a:rPr>
              <a:t>Engagement by Stage</a:t>
            </a:r>
          </a:p>
        </p:txBody>
      </p:sp>
      <p:sp>
        <p:nvSpPr>
          <p:cNvPr id="7" name="Isosceles Triangle 124">
            <a:extLst>
              <a:ext uri="{FF2B5EF4-FFF2-40B4-BE49-F238E27FC236}">
                <a16:creationId xmlns:a16="http://schemas.microsoft.com/office/drawing/2014/main" id="{70FA879D-0FDC-4E5D-8C36-F871A38E755B}"/>
              </a:ext>
            </a:extLst>
          </p:cNvPr>
          <p:cNvSpPr/>
          <p:nvPr/>
        </p:nvSpPr>
        <p:spPr>
          <a:xfrm rot="5400000">
            <a:off x="2761432" y="2534606"/>
            <a:ext cx="1196432" cy="243004"/>
          </a:xfrm>
          <a:prstGeom prst="triangle">
            <a:avLst>
              <a:gd name="adj" fmla="val 50000"/>
            </a:avLst>
          </a:prstGeom>
          <a:solidFill>
            <a:srgbClr val="44546A">
              <a:lumMod val="20000"/>
              <a:lumOff val="80000"/>
            </a:srgbClr>
          </a:solidFill>
          <a:ln w="12700" cap="flat" cmpd="sng" algn="ctr">
            <a:noFill/>
            <a:prstDash val="solid"/>
            <a:miter lim="800000"/>
          </a:ln>
          <a:effectLst/>
        </p:spPr>
        <p:txBody>
          <a:bodyPr rtlCol="0" anchor="ctr"/>
          <a:lstStyle/>
          <a:p>
            <a:pPr algn="ctr" defTabSz="672341">
              <a:defRPr/>
            </a:pPr>
            <a:endParaRPr lang="en-IN" sz="1324" kern="0">
              <a:solidFill>
                <a:prstClr val="white"/>
              </a:solidFill>
            </a:endParaRPr>
          </a:p>
        </p:txBody>
      </p:sp>
      <p:sp>
        <p:nvSpPr>
          <p:cNvPr id="8" name="Rectangle 7">
            <a:extLst>
              <a:ext uri="{FF2B5EF4-FFF2-40B4-BE49-F238E27FC236}">
                <a16:creationId xmlns:a16="http://schemas.microsoft.com/office/drawing/2014/main" id="{24338646-63B1-4C50-88A2-F91B69766ABB}"/>
              </a:ext>
            </a:extLst>
          </p:cNvPr>
          <p:cNvSpPr/>
          <p:nvPr/>
        </p:nvSpPr>
        <p:spPr>
          <a:xfrm>
            <a:off x="328766" y="4204206"/>
            <a:ext cx="8491384" cy="528132"/>
          </a:xfrm>
          <a:prstGeom prst="rect">
            <a:avLst/>
          </a:prstGeom>
          <a:solidFill>
            <a:srgbClr val="DCE6F2">
              <a:alpha val="50196"/>
            </a:srgbClr>
          </a:solidFill>
          <a:ln w="12700" cap="flat" cmpd="sng" algn="ctr">
            <a:noFill/>
            <a:prstDash val="solid"/>
            <a:miter lim="800000"/>
          </a:ln>
          <a:effectLst/>
        </p:spPr>
        <p:txBody>
          <a:bodyPr spcFirstLastPara="0" vert="horz" wrap="square" lIns="185285" tIns="0" rIns="0" bIns="0" numCol="1" spcCol="1270" anchor="ctr" anchorCtr="0">
            <a:noAutofit/>
          </a:bodyPr>
          <a:lstStyle/>
          <a:p>
            <a:pPr marL="79410" indent="-79410" defTabSz="504257" fontAlgn="base">
              <a:lnSpc>
                <a:spcPct val="150000"/>
              </a:lnSpc>
              <a:spcBef>
                <a:spcPct val="0"/>
              </a:spcBef>
              <a:spcAft>
                <a:spcPct val="0"/>
              </a:spcAft>
              <a:buFont typeface="Arial" panose="020B0604020202020204" pitchFamily="34" charset="0"/>
              <a:buChar char="•"/>
              <a:defRPr/>
            </a:pPr>
            <a:endParaRPr lang="en-US" sz="1200" kern="0" dirty="0">
              <a:solidFill>
                <a:prstClr val="black">
                  <a:hueOff val="0"/>
                  <a:satOff val="0"/>
                  <a:lumOff val="0"/>
                  <a:alphaOff val="0"/>
                </a:prstClr>
              </a:solidFill>
            </a:endParaRPr>
          </a:p>
        </p:txBody>
      </p:sp>
      <p:sp>
        <p:nvSpPr>
          <p:cNvPr id="10" name="Rectangle 9">
            <a:extLst>
              <a:ext uri="{FF2B5EF4-FFF2-40B4-BE49-F238E27FC236}">
                <a16:creationId xmlns:a16="http://schemas.microsoft.com/office/drawing/2014/main" id="{C622B5F6-CE35-4F7C-87E9-BCE03E9373F3}"/>
              </a:ext>
            </a:extLst>
          </p:cNvPr>
          <p:cNvSpPr/>
          <p:nvPr/>
        </p:nvSpPr>
        <p:spPr>
          <a:xfrm>
            <a:off x="4648199" y="1368300"/>
            <a:ext cx="4028377" cy="760240"/>
          </a:xfrm>
          <a:prstGeom prst="rect">
            <a:avLst/>
          </a:prstGeom>
          <a:solidFill>
            <a:schemeClr val="accent1">
              <a:lumMod val="40000"/>
              <a:lumOff val="60000"/>
              <a:alpha val="50196"/>
            </a:schemeClr>
          </a:solidFill>
          <a:ln w="9525" cap="flat" cmpd="sng" algn="ctr">
            <a:solidFill>
              <a:sysClr val="window" lastClr="FFFFFF"/>
            </a:solidFill>
            <a:prstDash val="sysDot"/>
            <a:miter lim="800000"/>
          </a:ln>
          <a:effectLst/>
        </p:spPr>
        <p:txBody>
          <a:bodyPr lIns="291162" rtlCol="0" anchor="ctr"/>
          <a:lstStyle/>
          <a:p>
            <a:pPr marL="182563" indent="-90488" defTabSz="504257" fontAlgn="base">
              <a:spcAft>
                <a:spcPct val="0"/>
              </a:spcAft>
              <a:buFont typeface="Arial" panose="020B0604020202020204" pitchFamily="34" charset="0"/>
              <a:buChar char="•"/>
              <a:defRPr/>
            </a:pPr>
            <a:r>
              <a:rPr lang="en-US" sz="900" kern="0" dirty="0">
                <a:solidFill>
                  <a:prstClr val="black"/>
                </a:solidFill>
                <a:cs typeface="Arial" panose="020B0604020202020204" pitchFamily="34" charset="0"/>
              </a:rPr>
              <a:t>Policy framework development</a:t>
            </a:r>
          </a:p>
          <a:p>
            <a:pPr marL="182563" indent="-90488" defTabSz="504257" fontAlgn="base">
              <a:spcAft>
                <a:spcPct val="0"/>
              </a:spcAft>
              <a:buFont typeface="Arial" panose="020B0604020202020204" pitchFamily="34" charset="0"/>
              <a:buChar char="•"/>
              <a:defRPr/>
            </a:pPr>
            <a:r>
              <a:rPr lang="en-US" sz="900" kern="0" dirty="0">
                <a:solidFill>
                  <a:prstClr val="black"/>
                </a:solidFill>
                <a:cs typeface="Arial" panose="020B0604020202020204" pitchFamily="34" charset="0"/>
              </a:rPr>
              <a:t>Compliance readiness assessment</a:t>
            </a:r>
          </a:p>
          <a:p>
            <a:pPr marL="182563" indent="-90488" defTabSz="504257" fontAlgn="base">
              <a:spcAft>
                <a:spcPct val="0"/>
              </a:spcAft>
              <a:buFont typeface="Arial" panose="020B0604020202020204" pitchFamily="34" charset="0"/>
              <a:buChar char="•"/>
              <a:defRPr/>
            </a:pPr>
            <a:r>
              <a:rPr lang="en-US" sz="900" kern="0" dirty="0">
                <a:solidFill>
                  <a:prstClr val="black"/>
                </a:solidFill>
                <a:cs typeface="Arial" panose="020B0604020202020204" pitchFamily="34" charset="0"/>
              </a:rPr>
              <a:t>Security posture assessment</a:t>
            </a:r>
          </a:p>
          <a:p>
            <a:pPr marL="182563" indent="-90488" defTabSz="504257" fontAlgn="base">
              <a:spcAft>
                <a:spcPct val="0"/>
              </a:spcAft>
              <a:buFont typeface="Arial" panose="020B0604020202020204" pitchFamily="34" charset="0"/>
              <a:buChar char="•"/>
              <a:defRPr/>
            </a:pPr>
            <a:r>
              <a:rPr lang="en-US" sz="900" kern="0" dirty="0">
                <a:solidFill>
                  <a:prstClr val="black"/>
                </a:solidFill>
                <a:cs typeface="Arial" panose="020B0604020202020204" pitchFamily="34" charset="0"/>
              </a:rPr>
              <a:t>Gap and Risk Assessment</a:t>
            </a:r>
          </a:p>
        </p:txBody>
      </p:sp>
      <p:sp>
        <p:nvSpPr>
          <p:cNvPr id="11" name="Round Same Side Corner Rectangle 4">
            <a:extLst>
              <a:ext uri="{FF2B5EF4-FFF2-40B4-BE49-F238E27FC236}">
                <a16:creationId xmlns:a16="http://schemas.microsoft.com/office/drawing/2014/main" id="{7C5BADA7-6C32-4C1F-9840-19DDCB08ED92}"/>
              </a:ext>
            </a:extLst>
          </p:cNvPr>
          <p:cNvSpPr/>
          <p:nvPr/>
        </p:nvSpPr>
        <p:spPr>
          <a:xfrm>
            <a:off x="3879600" y="1368298"/>
            <a:ext cx="1073400" cy="760240"/>
          </a:xfrm>
          <a:prstGeom prst="homePlate">
            <a:avLst>
              <a:gd name="adj" fmla="val 27454"/>
            </a:avLst>
          </a:prstGeom>
          <a:solidFill>
            <a:srgbClr val="8FB4E0"/>
          </a:solidFill>
          <a:ln w="9525" cap="flat" cmpd="sng" algn="ctr">
            <a:solidFill>
              <a:sysClr val="window" lastClr="FFFFFF"/>
            </a:solidFill>
            <a:prstDash val="sysDot"/>
            <a:miter lim="800000"/>
          </a:ln>
          <a:effectLst/>
        </p:spPr>
        <p:txBody>
          <a:bodyPr rtlCol="0" anchor="ctr"/>
          <a:lstStyle/>
          <a:p>
            <a:pPr algn="ctr" defTabSz="672341">
              <a:defRPr/>
            </a:pPr>
            <a:r>
              <a:rPr lang="en-IN" sz="1050" b="1" kern="0" dirty="0">
                <a:solidFill>
                  <a:prstClr val="black"/>
                </a:solidFill>
              </a:rPr>
              <a:t>STUDY, ASSESS and REPORT</a:t>
            </a:r>
          </a:p>
        </p:txBody>
      </p:sp>
      <p:sp>
        <p:nvSpPr>
          <p:cNvPr id="13" name="Rectangle 12">
            <a:extLst>
              <a:ext uri="{FF2B5EF4-FFF2-40B4-BE49-F238E27FC236}">
                <a16:creationId xmlns:a16="http://schemas.microsoft.com/office/drawing/2014/main" id="{5915EF5B-0C2C-4D68-A2F0-F7A14C597678}"/>
              </a:ext>
            </a:extLst>
          </p:cNvPr>
          <p:cNvSpPr/>
          <p:nvPr/>
        </p:nvSpPr>
        <p:spPr>
          <a:xfrm>
            <a:off x="5029199" y="2176431"/>
            <a:ext cx="3647377" cy="929396"/>
          </a:xfrm>
          <a:prstGeom prst="rect">
            <a:avLst/>
          </a:prstGeom>
          <a:solidFill>
            <a:schemeClr val="accent2">
              <a:lumMod val="40000"/>
              <a:lumOff val="60000"/>
              <a:alpha val="50196"/>
            </a:schemeClr>
          </a:solidFill>
          <a:ln w="9525" cap="flat" cmpd="sng" algn="ctr">
            <a:solidFill>
              <a:sysClr val="window" lastClr="FFFFFF"/>
            </a:solidFill>
            <a:prstDash val="sysDot"/>
            <a:miter lim="800000"/>
          </a:ln>
          <a:effectLst/>
        </p:spPr>
        <p:txBody>
          <a:bodyPr lIns="291162" rtlCol="0" anchor="ctr"/>
          <a:lstStyle/>
          <a:p>
            <a:pPr marL="179388" indent="-87313" defTabSz="504257" fontAlgn="base">
              <a:spcAft>
                <a:spcPct val="0"/>
              </a:spcAft>
              <a:buFont typeface="Arial" panose="020B0604020202020204" pitchFamily="34" charset="0"/>
              <a:buChar char="•"/>
              <a:defRPr/>
            </a:pPr>
            <a:r>
              <a:rPr lang="en-US" sz="900" kern="0" dirty="0">
                <a:solidFill>
                  <a:prstClr val="black"/>
                </a:solidFill>
                <a:cs typeface="Arial" panose="020B0604020202020204" pitchFamily="34" charset="0"/>
              </a:rPr>
              <a:t>cloud and Network security</a:t>
            </a:r>
          </a:p>
          <a:p>
            <a:pPr marL="179388" indent="-87313" defTabSz="504257" fontAlgn="base">
              <a:spcAft>
                <a:spcPct val="0"/>
              </a:spcAft>
              <a:buFont typeface="Arial" panose="020B0604020202020204" pitchFamily="34" charset="0"/>
              <a:buChar char="•"/>
              <a:defRPr/>
            </a:pPr>
            <a:r>
              <a:rPr lang="en-US" sz="900" kern="0" dirty="0">
                <a:solidFill>
                  <a:prstClr val="black"/>
                </a:solidFill>
                <a:cs typeface="Arial" panose="020B0604020202020204" pitchFamily="34" charset="0"/>
              </a:rPr>
              <a:t>End point and mobile security</a:t>
            </a:r>
          </a:p>
          <a:p>
            <a:pPr marL="179388" indent="-87313" defTabSz="504257" fontAlgn="base">
              <a:spcAft>
                <a:spcPct val="0"/>
              </a:spcAft>
              <a:buFont typeface="Arial" panose="020B0604020202020204" pitchFamily="34" charset="0"/>
              <a:buChar char="•"/>
              <a:defRPr/>
            </a:pPr>
            <a:r>
              <a:rPr lang="en-US" sz="900" kern="0" dirty="0">
                <a:solidFill>
                  <a:prstClr val="black"/>
                </a:solidFill>
                <a:cs typeface="Arial" panose="020B0604020202020204" pitchFamily="34" charset="0"/>
              </a:rPr>
              <a:t>Identity and Access Management Security</a:t>
            </a:r>
          </a:p>
          <a:p>
            <a:pPr marL="179388" indent="-87313" defTabSz="504257" fontAlgn="base">
              <a:spcAft>
                <a:spcPct val="0"/>
              </a:spcAft>
              <a:buFont typeface="Arial" panose="020B0604020202020204" pitchFamily="34" charset="0"/>
              <a:buChar char="•"/>
              <a:defRPr/>
            </a:pPr>
            <a:r>
              <a:rPr lang="en-US" sz="900" kern="0" dirty="0">
                <a:solidFill>
                  <a:prstClr val="black"/>
                </a:solidFill>
                <a:cs typeface="Arial" panose="020B0604020202020204" pitchFamily="34" charset="0"/>
              </a:rPr>
              <a:t>System and Data security</a:t>
            </a:r>
          </a:p>
          <a:p>
            <a:pPr marL="179388" indent="-87313" defTabSz="504257" fontAlgn="base">
              <a:spcAft>
                <a:spcPct val="0"/>
              </a:spcAft>
              <a:buFont typeface="Arial" panose="020B0604020202020204" pitchFamily="34" charset="0"/>
              <a:buChar char="•"/>
              <a:defRPr/>
            </a:pPr>
            <a:r>
              <a:rPr lang="en-US" sz="900" kern="0" dirty="0">
                <a:solidFill>
                  <a:prstClr val="black"/>
                </a:solidFill>
                <a:cs typeface="Arial" panose="020B0604020202020204" pitchFamily="34" charset="0"/>
              </a:rPr>
              <a:t>Cloud and Application security</a:t>
            </a:r>
          </a:p>
        </p:txBody>
      </p:sp>
      <p:sp>
        <p:nvSpPr>
          <p:cNvPr id="14" name="Round Same Side Corner Rectangle 4">
            <a:extLst>
              <a:ext uri="{FF2B5EF4-FFF2-40B4-BE49-F238E27FC236}">
                <a16:creationId xmlns:a16="http://schemas.microsoft.com/office/drawing/2014/main" id="{405B47CA-C48B-4DE2-B566-43045EC4A993}"/>
              </a:ext>
            </a:extLst>
          </p:cNvPr>
          <p:cNvSpPr/>
          <p:nvPr/>
        </p:nvSpPr>
        <p:spPr>
          <a:xfrm>
            <a:off x="4150489" y="2176430"/>
            <a:ext cx="1201797" cy="929396"/>
          </a:xfrm>
          <a:prstGeom prst="homePlate">
            <a:avLst>
              <a:gd name="adj" fmla="val 27454"/>
            </a:avLst>
          </a:prstGeom>
          <a:solidFill>
            <a:srgbClr val="E7B8B7"/>
          </a:solidFill>
          <a:ln w="9525" cap="flat" cmpd="sng" algn="ctr">
            <a:solidFill>
              <a:sysClr val="window" lastClr="FFFFFF"/>
            </a:solidFill>
            <a:prstDash val="sysDot"/>
            <a:miter lim="800000"/>
          </a:ln>
          <a:effectLst/>
        </p:spPr>
        <p:txBody>
          <a:bodyPr rtlCol="0" anchor="ctr"/>
          <a:lstStyle/>
          <a:p>
            <a:pPr algn="ctr" defTabSz="672341">
              <a:defRPr/>
            </a:pPr>
            <a:r>
              <a:rPr lang="en-IN" sz="1050" b="1" kern="0" dirty="0">
                <a:solidFill>
                  <a:prstClr val="black"/>
                </a:solidFill>
              </a:rPr>
              <a:t>DESIGN, BUILD and TRANSFORM</a:t>
            </a:r>
          </a:p>
        </p:txBody>
      </p:sp>
      <p:sp>
        <p:nvSpPr>
          <p:cNvPr id="16" name="Rectangle 15">
            <a:extLst>
              <a:ext uri="{FF2B5EF4-FFF2-40B4-BE49-F238E27FC236}">
                <a16:creationId xmlns:a16="http://schemas.microsoft.com/office/drawing/2014/main" id="{2A154674-F437-4EE2-ABB9-0BB079F9F5C1}"/>
              </a:ext>
            </a:extLst>
          </p:cNvPr>
          <p:cNvSpPr/>
          <p:nvPr/>
        </p:nvSpPr>
        <p:spPr>
          <a:xfrm>
            <a:off x="5339605" y="3167877"/>
            <a:ext cx="3336972" cy="813505"/>
          </a:xfrm>
          <a:prstGeom prst="rect">
            <a:avLst/>
          </a:prstGeom>
          <a:solidFill>
            <a:schemeClr val="accent3">
              <a:lumMod val="40000"/>
              <a:lumOff val="60000"/>
              <a:alpha val="50196"/>
            </a:schemeClr>
          </a:solidFill>
          <a:ln w="9525" cap="flat" cmpd="sng" algn="ctr">
            <a:solidFill>
              <a:sysClr val="window" lastClr="FFFFFF"/>
            </a:solidFill>
            <a:prstDash val="sysDot"/>
            <a:miter lim="800000"/>
          </a:ln>
          <a:effectLst/>
        </p:spPr>
        <p:txBody>
          <a:bodyPr lIns="291162" rtlCol="0" anchor="ctr"/>
          <a:lstStyle/>
          <a:p>
            <a:pPr marL="180000" indent="-90488" defTabSz="504257" fontAlgn="base">
              <a:spcAft>
                <a:spcPct val="0"/>
              </a:spcAft>
              <a:buFont typeface="Arial" panose="020B0604020202020204" pitchFamily="34" charset="0"/>
              <a:buChar char="•"/>
              <a:defRPr/>
            </a:pPr>
            <a:r>
              <a:rPr lang="en-US" sz="900" kern="0" dirty="0">
                <a:solidFill>
                  <a:prstClr val="black"/>
                </a:solidFill>
                <a:cs typeface="Arial" panose="020B0604020202020204" pitchFamily="34" charset="0"/>
              </a:rPr>
              <a:t>Security asset monitoring and management</a:t>
            </a:r>
          </a:p>
          <a:p>
            <a:pPr marL="180000" indent="-90488" defTabSz="504257" fontAlgn="base">
              <a:spcAft>
                <a:spcPct val="0"/>
              </a:spcAft>
              <a:buFont typeface="Arial" panose="020B0604020202020204" pitchFamily="34" charset="0"/>
              <a:buChar char="•"/>
              <a:defRPr/>
            </a:pPr>
            <a:r>
              <a:rPr lang="en-US" sz="900" kern="0" dirty="0">
                <a:solidFill>
                  <a:prstClr val="black"/>
                </a:solidFill>
                <a:cs typeface="Arial" panose="020B0604020202020204" pitchFamily="34" charset="0"/>
              </a:rPr>
              <a:t>Security threat detection and remediation</a:t>
            </a:r>
          </a:p>
          <a:p>
            <a:pPr marL="180000" indent="-90488" defTabSz="504257" fontAlgn="base">
              <a:spcAft>
                <a:spcPct val="0"/>
              </a:spcAft>
              <a:buFont typeface="Arial" panose="020B0604020202020204" pitchFamily="34" charset="0"/>
              <a:buChar char="•"/>
              <a:defRPr/>
            </a:pPr>
            <a:r>
              <a:rPr lang="en-US" sz="900" kern="0" dirty="0">
                <a:solidFill>
                  <a:prstClr val="black"/>
                </a:solidFill>
                <a:cs typeface="Arial" panose="020B0604020202020204" pitchFamily="34" charset="0"/>
              </a:rPr>
              <a:t>Security risk and compliance management</a:t>
            </a:r>
          </a:p>
          <a:p>
            <a:pPr marL="180000" indent="-90488" defTabSz="504257" fontAlgn="base">
              <a:spcAft>
                <a:spcPct val="0"/>
              </a:spcAft>
              <a:buFont typeface="Arial" panose="020B0604020202020204" pitchFamily="34" charset="0"/>
              <a:buChar char="•"/>
              <a:defRPr/>
            </a:pPr>
            <a:r>
              <a:rPr lang="en-US" sz="900" kern="0" dirty="0">
                <a:solidFill>
                  <a:prstClr val="black"/>
                </a:solidFill>
                <a:cs typeface="Arial" panose="020B0604020202020204" pitchFamily="34" charset="0"/>
              </a:rPr>
              <a:t>User Behavior Analytics </a:t>
            </a:r>
          </a:p>
        </p:txBody>
      </p:sp>
      <p:sp>
        <p:nvSpPr>
          <p:cNvPr id="17" name="Round Same Side Corner Rectangle 4">
            <a:extLst>
              <a:ext uri="{FF2B5EF4-FFF2-40B4-BE49-F238E27FC236}">
                <a16:creationId xmlns:a16="http://schemas.microsoft.com/office/drawing/2014/main" id="{B2A5C56C-83C9-41E8-BC58-80DFD1529055}"/>
              </a:ext>
            </a:extLst>
          </p:cNvPr>
          <p:cNvSpPr/>
          <p:nvPr/>
        </p:nvSpPr>
        <p:spPr>
          <a:xfrm>
            <a:off x="4464197" y="3167874"/>
            <a:ext cx="1132026" cy="813505"/>
          </a:xfrm>
          <a:prstGeom prst="homePlate">
            <a:avLst>
              <a:gd name="adj" fmla="val 27454"/>
            </a:avLst>
          </a:prstGeom>
          <a:solidFill>
            <a:srgbClr val="C3D89C"/>
          </a:solidFill>
          <a:ln w="9525" cap="flat" cmpd="sng" algn="ctr">
            <a:solidFill>
              <a:sysClr val="window" lastClr="FFFFFF"/>
            </a:solidFill>
            <a:prstDash val="sysDot"/>
            <a:miter lim="800000"/>
          </a:ln>
          <a:effectLst/>
        </p:spPr>
        <p:txBody>
          <a:bodyPr rtlCol="0" anchor="ctr"/>
          <a:lstStyle/>
          <a:p>
            <a:pPr algn="ctr" defTabSz="672341">
              <a:defRPr/>
            </a:pPr>
            <a:r>
              <a:rPr lang="en-IN" sz="1050" b="1" kern="0" dirty="0">
                <a:solidFill>
                  <a:prstClr val="black"/>
                </a:solidFill>
              </a:rPr>
              <a:t>OPERATE and PROTECT</a:t>
            </a:r>
          </a:p>
        </p:txBody>
      </p:sp>
      <p:sp>
        <p:nvSpPr>
          <p:cNvPr id="19" name="Title 1">
            <a:extLst>
              <a:ext uri="{FF2B5EF4-FFF2-40B4-BE49-F238E27FC236}">
                <a16:creationId xmlns:a16="http://schemas.microsoft.com/office/drawing/2014/main" id="{7BA79830-B58E-4B46-8581-7094B201B340}"/>
              </a:ext>
            </a:extLst>
          </p:cNvPr>
          <p:cNvSpPr>
            <a:spLocks noGrp="1"/>
          </p:cNvSpPr>
          <p:nvPr>
            <p:ph type="title"/>
          </p:nvPr>
        </p:nvSpPr>
        <p:spPr>
          <a:xfrm>
            <a:off x="324000" y="257731"/>
            <a:ext cx="8496150" cy="369332"/>
          </a:xfrm>
        </p:spPr>
        <p:txBody>
          <a:bodyPr>
            <a:normAutofit/>
          </a:bodyPr>
          <a:lstStyle/>
          <a:p>
            <a:r>
              <a:rPr lang="en-US" dirty="0"/>
              <a:t>What does Sify Do?</a:t>
            </a:r>
          </a:p>
        </p:txBody>
      </p:sp>
      <p:sp>
        <p:nvSpPr>
          <p:cNvPr id="21" name="TextBox 20">
            <a:extLst>
              <a:ext uri="{FF2B5EF4-FFF2-40B4-BE49-F238E27FC236}">
                <a16:creationId xmlns:a16="http://schemas.microsoft.com/office/drawing/2014/main" id="{4255437E-C05E-41C4-A780-3FD090A40DF2}"/>
              </a:ext>
            </a:extLst>
          </p:cNvPr>
          <p:cNvSpPr txBox="1"/>
          <p:nvPr/>
        </p:nvSpPr>
        <p:spPr>
          <a:xfrm>
            <a:off x="457200" y="4189712"/>
            <a:ext cx="8219377" cy="525721"/>
          </a:xfrm>
          <a:prstGeom prst="rect">
            <a:avLst/>
          </a:prstGeom>
          <a:noFill/>
        </p:spPr>
        <p:txBody>
          <a:bodyPr wrap="square" rtlCol="0">
            <a:spAutoFit/>
          </a:bodyPr>
          <a:lstStyle/>
          <a:p>
            <a:pPr marL="79410" indent="-79410" defTabSz="504257" fontAlgn="base">
              <a:lnSpc>
                <a:spcPct val="150000"/>
              </a:lnSpc>
              <a:spcBef>
                <a:spcPct val="0"/>
              </a:spcBef>
              <a:spcAft>
                <a:spcPct val="0"/>
              </a:spcAft>
              <a:buFont typeface="Arial" panose="020B0604020202020204" pitchFamily="34" charset="0"/>
              <a:buChar char="•"/>
              <a:defRPr/>
            </a:pPr>
            <a:r>
              <a:rPr lang="en-US" sz="1000" kern="0" dirty="0">
                <a:solidFill>
                  <a:prstClr val="black">
                    <a:hueOff val="0"/>
                    <a:satOff val="0"/>
                    <a:lumOff val="0"/>
                    <a:alphaOff val="0"/>
                  </a:prstClr>
                </a:solidFill>
              </a:rPr>
              <a:t>Security as a service for implementation and management of preventive controls (asset management) - MSSP</a:t>
            </a:r>
          </a:p>
          <a:p>
            <a:pPr marL="79410" indent="-79410" defTabSz="504257" fontAlgn="base">
              <a:lnSpc>
                <a:spcPct val="150000"/>
              </a:lnSpc>
              <a:spcBef>
                <a:spcPct val="0"/>
              </a:spcBef>
              <a:spcAft>
                <a:spcPct val="0"/>
              </a:spcAft>
              <a:buFont typeface="Arial" panose="020B0604020202020204" pitchFamily="34" charset="0"/>
              <a:buChar char="•"/>
              <a:defRPr/>
            </a:pPr>
            <a:r>
              <a:rPr lang="en-US" sz="1000" kern="0" dirty="0">
                <a:solidFill>
                  <a:prstClr val="black">
                    <a:hueOff val="0"/>
                    <a:satOff val="0"/>
                    <a:lumOff val="0"/>
                    <a:alphaOff val="0"/>
                  </a:prstClr>
                </a:solidFill>
              </a:rPr>
              <a:t>Managed Detection and Response for monitoring and management of security breaches and vulnerabilities - MDR</a:t>
            </a:r>
            <a:endParaRPr lang="en-IN" sz="1000" dirty="0"/>
          </a:p>
        </p:txBody>
      </p:sp>
      <p:sp>
        <p:nvSpPr>
          <p:cNvPr id="22" name="TextBox 21">
            <a:extLst>
              <a:ext uri="{FF2B5EF4-FFF2-40B4-BE49-F238E27FC236}">
                <a16:creationId xmlns:a16="http://schemas.microsoft.com/office/drawing/2014/main" id="{C94A2974-9D5E-460A-AA30-1C1510405146}"/>
              </a:ext>
            </a:extLst>
          </p:cNvPr>
          <p:cNvSpPr txBox="1"/>
          <p:nvPr/>
        </p:nvSpPr>
        <p:spPr>
          <a:xfrm>
            <a:off x="323850" y="987425"/>
            <a:ext cx="8496300" cy="307777"/>
          </a:xfrm>
          <a:prstGeom prst="rect">
            <a:avLst/>
          </a:prstGeom>
          <a:noFill/>
        </p:spPr>
        <p:txBody>
          <a:bodyPr wrap="square" rtlCol="0">
            <a:spAutoFit/>
          </a:bodyPr>
          <a:lstStyle/>
          <a:p>
            <a:r>
              <a:rPr lang="en-IN" sz="1400" dirty="0"/>
              <a:t>Sify Takes over customer responsibility</a:t>
            </a:r>
          </a:p>
        </p:txBody>
      </p:sp>
    </p:spTree>
    <p:extLst>
      <p:ext uri="{BB962C8B-B14F-4D97-AF65-F5344CB8AC3E}">
        <p14:creationId xmlns:p14="http://schemas.microsoft.com/office/powerpoint/2010/main" val="101290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5727204F-BE6C-48B6-AD54-B750F67B06D5}"/>
              </a:ext>
            </a:extLst>
          </p:cNvPr>
          <p:cNvSpPr/>
          <p:nvPr/>
        </p:nvSpPr>
        <p:spPr>
          <a:xfrm>
            <a:off x="332012" y="2859881"/>
            <a:ext cx="2832100" cy="1861027"/>
          </a:xfrm>
          <a:prstGeom prst="rect">
            <a:avLst/>
          </a:prstGeom>
          <a:solidFill>
            <a:srgbClr val="DCE6F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Rectangle 28">
            <a:extLst>
              <a:ext uri="{FF2B5EF4-FFF2-40B4-BE49-F238E27FC236}">
                <a16:creationId xmlns:a16="http://schemas.microsoft.com/office/drawing/2014/main" id="{4C219FA5-2237-45A2-B749-86F3486A515C}"/>
              </a:ext>
            </a:extLst>
          </p:cNvPr>
          <p:cNvSpPr/>
          <p:nvPr/>
        </p:nvSpPr>
        <p:spPr>
          <a:xfrm>
            <a:off x="5979883" y="2859881"/>
            <a:ext cx="2832100" cy="1861027"/>
          </a:xfrm>
          <a:prstGeom prst="rect">
            <a:avLst/>
          </a:prstGeom>
          <a:solidFill>
            <a:srgbClr val="DCE6F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Rectangle 26">
            <a:extLst>
              <a:ext uri="{FF2B5EF4-FFF2-40B4-BE49-F238E27FC236}">
                <a16:creationId xmlns:a16="http://schemas.microsoft.com/office/drawing/2014/main" id="{5CE2C862-3777-4CFD-A664-7A8132154843}"/>
              </a:ext>
            </a:extLst>
          </p:cNvPr>
          <p:cNvSpPr/>
          <p:nvPr/>
        </p:nvSpPr>
        <p:spPr>
          <a:xfrm>
            <a:off x="3155950" y="987425"/>
            <a:ext cx="2832100" cy="1861027"/>
          </a:xfrm>
          <a:prstGeom prst="rect">
            <a:avLst/>
          </a:prstGeom>
          <a:solidFill>
            <a:srgbClr val="DCE6F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a:extLst>
              <a:ext uri="{FF2B5EF4-FFF2-40B4-BE49-F238E27FC236}">
                <a16:creationId xmlns:a16="http://schemas.microsoft.com/office/drawing/2014/main" id="{63000523-F29F-432D-BCF6-F745C69432DF}"/>
              </a:ext>
            </a:extLst>
          </p:cNvPr>
          <p:cNvSpPr>
            <a:spLocks noGrp="1"/>
          </p:cNvSpPr>
          <p:nvPr>
            <p:ph type="title"/>
          </p:nvPr>
        </p:nvSpPr>
        <p:spPr>
          <a:xfrm>
            <a:off x="324000" y="257731"/>
            <a:ext cx="8496150" cy="369332"/>
          </a:xfrm>
        </p:spPr>
        <p:txBody>
          <a:bodyPr/>
          <a:lstStyle/>
          <a:p>
            <a:r>
              <a:rPr lang="en-US" dirty="0"/>
              <a:t> Advantage Sify</a:t>
            </a:r>
          </a:p>
        </p:txBody>
      </p:sp>
      <p:cxnSp>
        <p:nvCxnSpPr>
          <p:cNvPr id="8" name="Straight Connector 7">
            <a:extLst>
              <a:ext uri="{FF2B5EF4-FFF2-40B4-BE49-F238E27FC236}">
                <a16:creationId xmlns:a16="http://schemas.microsoft.com/office/drawing/2014/main" id="{AFBEB956-F21D-4635-AD44-672671AA88A1}"/>
              </a:ext>
            </a:extLst>
          </p:cNvPr>
          <p:cNvCxnSpPr>
            <a:cxnSpLocks/>
          </p:cNvCxnSpPr>
          <p:nvPr/>
        </p:nvCxnSpPr>
        <p:spPr>
          <a:xfrm>
            <a:off x="3155950" y="987425"/>
            <a:ext cx="0" cy="3744913"/>
          </a:xfrm>
          <a:prstGeom prst="line">
            <a:avLst/>
          </a:prstGeom>
          <a:ln w="9525">
            <a:solidFill>
              <a:schemeClr val="accent1">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A322921-66E2-4CCA-A191-E21661AE602E}"/>
              </a:ext>
            </a:extLst>
          </p:cNvPr>
          <p:cNvCxnSpPr>
            <a:cxnSpLocks/>
          </p:cNvCxnSpPr>
          <p:nvPr/>
        </p:nvCxnSpPr>
        <p:spPr>
          <a:xfrm>
            <a:off x="5988050" y="987425"/>
            <a:ext cx="0" cy="3744913"/>
          </a:xfrm>
          <a:prstGeom prst="line">
            <a:avLst/>
          </a:prstGeom>
          <a:ln w="9525">
            <a:solidFill>
              <a:schemeClr val="accent1">
                <a:lumMod val="60000"/>
                <a:lumOff val="40000"/>
              </a:schemeClr>
            </a:solidFill>
            <a:prstDash val="sysDot"/>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3B312628-D124-4FB5-B9B9-32605B668733}"/>
              </a:ext>
            </a:extLst>
          </p:cNvPr>
          <p:cNvCxnSpPr>
            <a:cxnSpLocks/>
          </p:cNvCxnSpPr>
          <p:nvPr/>
        </p:nvCxnSpPr>
        <p:spPr>
          <a:xfrm>
            <a:off x="323850" y="2859881"/>
            <a:ext cx="8496300" cy="0"/>
          </a:xfrm>
          <a:prstGeom prst="line">
            <a:avLst/>
          </a:prstGeom>
          <a:ln w="9525">
            <a:solidFill>
              <a:schemeClr val="accent1">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429CBD5-D488-401B-8D93-52DC70AD3139}"/>
              </a:ext>
            </a:extLst>
          </p:cNvPr>
          <p:cNvSpPr txBox="1"/>
          <p:nvPr/>
        </p:nvSpPr>
        <p:spPr>
          <a:xfrm>
            <a:off x="520701" y="1694061"/>
            <a:ext cx="2438399" cy="999184"/>
          </a:xfrm>
          <a:prstGeom prst="rect">
            <a:avLst/>
          </a:prstGeom>
          <a:noFill/>
        </p:spPr>
        <p:txBody>
          <a:bodyPr wrap="square" rtlCol="0">
            <a:spAutoFit/>
          </a:bodyPr>
          <a:lstStyle/>
          <a:p>
            <a:pPr algn="ctr">
              <a:lnSpc>
                <a:spcPts val="1800"/>
              </a:lnSpc>
            </a:pPr>
            <a:r>
              <a:rPr lang="en-US" sz="1400" dirty="0"/>
              <a:t>More than 2 decades of experience in managing  cybersecurity for large and medium enterprises</a:t>
            </a:r>
            <a:endParaRPr lang="en-IN" sz="1400" dirty="0"/>
          </a:p>
        </p:txBody>
      </p:sp>
      <p:pic>
        <p:nvPicPr>
          <p:cNvPr id="16" name="Picture 15" descr="Shape&#10;&#10;Description automatically generated with low confidence">
            <a:extLst>
              <a:ext uri="{FF2B5EF4-FFF2-40B4-BE49-F238E27FC236}">
                <a16:creationId xmlns:a16="http://schemas.microsoft.com/office/drawing/2014/main" id="{C95DC809-2BC3-4726-AAF7-474BB784B939}"/>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69900" y="987425"/>
            <a:ext cx="540000" cy="540000"/>
          </a:xfrm>
          <a:prstGeom prst="rect">
            <a:avLst/>
          </a:prstGeom>
        </p:spPr>
      </p:pic>
      <p:sp>
        <p:nvSpPr>
          <p:cNvPr id="17" name="TextBox 16">
            <a:extLst>
              <a:ext uri="{FF2B5EF4-FFF2-40B4-BE49-F238E27FC236}">
                <a16:creationId xmlns:a16="http://schemas.microsoft.com/office/drawing/2014/main" id="{29B97C24-CCCE-48B5-ACA7-2F5B02A8896C}"/>
              </a:ext>
            </a:extLst>
          </p:cNvPr>
          <p:cNvSpPr txBox="1"/>
          <p:nvPr/>
        </p:nvSpPr>
        <p:spPr>
          <a:xfrm>
            <a:off x="520701" y="3721724"/>
            <a:ext cx="2438399" cy="768352"/>
          </a:xfrm>
          <a:prstGeom prst="rect">
            <a:avLst/>
          </a:prstGeom>
          <a:noFill/>
        </p:spPr>
        <p:txBody>
          <a:bodyPr wrap="square" rtlCol="0">
            <a:spAutoFit/>
          </a:bodyPr>
          <a:lstStyle/>
          <a:p>
            <a:pPr algn="ctr">
              <a:lnSpc>
                <a:spcPts val="1800"/>
              </a:lnSpc>
            </a:pPr>
            <a:r>
              <a:rPr lang="en-US" sz="1400" dirty="0"/>
              <a:t>Managing multiple security technologies for large enterprises</a:t>
            </a:r>
            <a:endParaRPr lang="en-IN" sz="1400" dirty="0"/>
          </a:p>
        </p:txBody>
      </p:sp>
      <p:pic>
        <p:nvPicPr>
          <p:cNvPr id="18" name="Picture 17">
            <a:extLst>
              <a:ext uri="{FF2B5EF4-FFF2-40B4-BE49-F238E27FC236}">
                <a16:creationId xmlns:a16="http://schemas.microsoft.com/office/drawing/2014/main" id="{48877ED0-96FF-40DC-8335-BA4F28EEABF0}"/>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1469900" y="3015088"/>
            <a:ext cx="540000" cy="540000"/>
          </a:xfrm>
          <a:prstGeom prst="rect">
            <a:avLst/>
          </a:prstGeom>
        </p:spPr>
      </p:pic>
      <p:sp>
        <p:nvSpPr>
          <p:cNvPr id="19" name="TextBox 18">
            <a:extLst>
              <a:ext uri="{FF2B5EF4-FFF2-40B4-BE49-F238E27FC236}">
                <a16:creationId xmlns:a16="http://schemas.microsoft.com/office/drawing/2014/main" id="{8466B1B0-8CE6-4FF0-B3B9-CB526A74DDAE}"/>
              </a:ext>
            </a:extLst>
          </p:cNvPr>
          <p:cNvSpPr txBox="1"/>
          <p:nvPr/>
        </p:nvSpPr>
        <p:spPr>
          <a:xfrm>
            <a:off x="3352800" y="1694061"/>
            <a:ext cx="2438399" cy="768352"/>
          </a:xfrm>
          <a:prstGeom prst="rect">
            <a:avLst/>
          </a:prstGeom>
          <a:noFill/>
        </p:spPr>
        <p:txBody>
          <a:bodyPr wrap="square" rtlCol="0">
            <a:spAutoFit/>
          </a:bodyPr>
          <a:lstStyle/>
          <a:p>
            <a:pPr algn="ctr">
              <a:lnSpc>
                <a:spcPts val="1800"/>
              </a:lnSpc>
            </a:pPr>
            <a:r>
              <a:rPr lang="en-US" sz="1400" dirty="0"/>
              <a:t>Integrated platform with automated threat life cycle management</a:t>
            </a:r>
            <a:endParaRPr lang="en-IN" sz="1400" dirty="0"/>
          </a:p>
        </p:txBody>
      </p:sp>
      <p:pic>
        <p:nvPicPr>
          <p:cNvPr id="20" name="Picture 19">
            <a:extLst>
              <a:ext uri="{FF2B5EF4-FFF2-40B4-BE49-F238E27FC236}">
                <a16:creationId xmlns:a16="http://schemas.microsoft.com/office/drawing/2014/main" id="{FD84709F-1805-497A-9C8D-1F7CF60D2BC8}"/>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4301999" y="987425"/>
            <a:ext cx="540000" cy="540000"/>
          </a:xfrm>
          <a:prstGeom prst="rect">
            <a:avLst/>
          </a:prstGeom>
        </p:spPr>
      </p:pic>
      <p:sp>
        <p:nvSpPr>
          <p:cNvPr id="21" name="TextBox 20">
            <a:extLst>
              <a:ext uri="{FF2B5EF4-FFF2-40B4-BE49-F238E27FC236}">
                <a16:creationId xmlns:a16="http://schemas.microsoft.com/office/drawing/2014/main" id="{3E9C9AE5-7168-476F-B667-E88C5A07A2F5}"/>
              </a:ext>
            </a:extLst>
          </p:cNvPr>
          <p:cNvSpPr txBox="1"/>
          <p:nvPr/>
        </p:nvSpPr>
        <p:spPr>
          <a:xfrm>
            <a:off x="3352800" y="3721724"/>
            <a:ext cx="2438399" cy="768352"/>
          </a:xfrm>
          <a:prstGeom prst="rect">
            <a:avLst/>
          </a:prstGeom>
          <a:noFill/>
        </p:spPr>
        <p:txBody>
          <a:bodyPr wrap="square" rtlCol="0">
            <a:spAutoFit/>
          </a:bodyPr>
          <a:lstStyle/>
          <a:p>
            <a:pPr algn="ctr">
              <a:lnSpc>
                <a:spcPts val="1800"/>
              </a:lnSpc>
            </a:pPr>
            <a:r>
              <a:rPr lang="en-US" sz="1400" dirty="0"/>
              <a:t>Securing hybrid IT infrastructure with a single platform</a:t>
            </a:r>
            <a:endParaRPr lang="en-IN" sz="1400" dirty="0"/>
          </a:p>
        </p:txBody>
      </p:sp>
      <p:pic>
        <p:nvPicPr>
          <p:cNvPr id="22" name="Picture 21">
            <a:extLst>
              <a:ext uri="{FF2B5EF4-FFF2-40B4-BE49-F238E27FC236}">
                <a16:creationId xmlns:a16="http://schemas.microsoft.com/office/drawing/2014/main" id="{6D49936D-D231-40DC-8D2F-DBA7B7153120}"/>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4301999" y="3015088"/>
            <a:ext cx="540000" cy="540000"/>
          </a:xfrm>
          <a:prstGeom prst="rect">
            <a:avLst/>
          </a:prstGeom>
        </p:spPr>
      </p:pic>
      <p:sp>
        <p:nvSpPr>
          <p:cNvPr id="23" name="TextBox 22">
            <a:extLst>
              <a:ext uri="{FF2B5EF4-FFF2-40B4-BE49-F238E27FC236}">
                <a16:creationId xmlns:a16="http://schemas.microsoft.com/office/drawing/2014/main" id="{E3A4B729-B092-4D7A-AFB9-7357E2FA9C1A}"/>
              </a:ext>
            </a:extLst>
          </p:cNvPr>
          <p:cNvSpPr txBox="1"/>
          <p:nvPr/>
        </p:nvSpPr>
        <p:spPr>
          <a:xfrm>
            <a:off x="6184901" y="1694061"/>
            <a:ext cx="2438399" cy="999184"/>
          </a:xfrm>
          <a:prstGeom prst="rect">
            <a:avLst/>
          </a:prstGeom>
          <a:noFill/>
        </p:spPr>
        <p:txBody>
          <a:bodyPr wrap="square" rtlCol="0">
            <a:spAutoFit/>
          </a:bodyPr>
          <a:lstStyle/>
          <a:p>
            <a:pPr algn="ctr">
              <a:lnSpc>
                <a:spcPts val="1800"/>
              </a:lnSpc>
            </a:pPr>
            <a:r>
              <a:rPr lang="en-US" sz="1400" dirty="0"/>
              <a:t>Delivering state of the art SOC services  with industry leading tools for more than a decade</a:t>
            </a:r>
            <a:endParaRPr lang="en-IN" sz="1400" dirty="0"/>
          </a:p>
        </p:txBody>
      </p:sp>
      <p:pic>
        <p:nvPicPr>
          <p:cNvPr id="24" name="Picture 23">
            <a:extLst>
              <a:ext uri="{FF2B5EF4-FFF2-40B4-BE49-F238E27FC236}">
                <a16:creationId xmlns:a16="http://schemas.microsoft.com/office/drawing/2014/main" id="{4C1E55B1-D321-4019-B7CB-9FE48D90748F}"/>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7134100" y="987425"/>
            <a:ext cx="540000" cy="540000"/>
          </a:xfrm>
          <a:prstGeom prst="rect">
            <a:avLst/>
          </a:prstGeom>
        </p:spPr>
      </p:pic>
      <p:sp>
        <p:nvSpPr>
          <p:cNvPr id="25" name="TextBox 24">
            <a:extLst>
              <a:ext uri="{FF2B5EF4-FFF2-40B4-BE49-F238E27FC236}">
                <a16:creationId xmlns:a16="http://schemas.microsoft.com/office/drawing/2014/main" id="{ED6D1076-29EB-4B39-B94E-B6702DB20624}"/>
              </a:ext>
            </a:extLst>
          </p:cNvPr>
          <p:cNvSpPr txBox="1"/>
          <p:nvPr/>
        </p:nvSpPr>
        <p:spPr>
          <a:xfrm>
            <a:off x="6184901" y="3721724"/>
            <a:ext cx="2438399" cy="999184"/>
          </a:xfrm>
          <a:prstGeom prst="rect">
            <a:avLst/>
          </a:prstGeom>
          <a:noFill/>
        </p:spPr>
        <p:txBody>
          <a:bodyPr wrap="square" rtlCol="0">
            <a:spAutoFit/>
          </a:bodyPr>
          <a:lstStyle/>
          <a:p>
            <a:pPr algn="ctr">
              <a:lnSpc>
                <a:spcPts val="1800"/>
              </a:lnSpc>
            </a:pPr>
            <a:r>
              <a:rPr lang="en-US" sz="1400" dirty="0"/>
              <a:t>Experience of managing critical security infra of manufacturing and health care clients (like NFIL)</a:t>
            </a:r>
            <a:endParaRPr lang="en-IN" sz="1400" dirty="0"/>
          </a:p>
        </p:txBody>
      </p:sp>
      <p:pic>
        <p:nvPicPr>
          <p:cNvPr id="26" name="Picture 25">
            <a:extLst>
              <a:ext uri="{FF2B5EF4-FFF2-40B4-BE49-F238E27FC236}">
                <a16:creationId xmlns:a16="http://schemas.microsoft.com/office/drawing/2014/main" id="{F093BEBC-37A5-428D-AB26-D8AE7E569981}"/>
              </a:ext>
            </a:extLst>
          </p:cNvPr>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7134100" y="3015088"/>
            <a:ext cx="540000" cy="540000"/>
          </a:xfrm>
          <a:prstGeom prst="rect">
            <a:avLst/>
          </a:prstGeom>
        </p:spPr>
      </p:pic>
    </p:spTree>
    <p:extLst>
      <p:ext uri="{BB962C8B-B14F-4D97-AF65-F5344CB8AC3E}">
        <p14:creationId xmlns:p14="http://schemas.microsoft.com/office/powerpoint/2010/main" val="1712647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4000" y="257731"/>
            <a:ext cx="8496150" cy="369332"/>
          </a:xfrm>
        </p:spPr>
        <p:txBody>
          <a:bodyPr/>
          <a:lstStyle/>
          <a:p>
            <a:r>
              <a:rPr lang="en-IN" dirty="0"/>
              <a:t>Security Services Execution Proof Points</a:t>
            </a:r>
          </a:p>
        </p:txBody>
      </p:sp>
      <p:graphicFrame>
        <p:nvGraphicFramePr>
          <p:cNvPr id="3" name="Table 2"/>
          <p:cNvGraphicFramePr>
            <a:graphicFrameLocks noGrp="1"/>
          </p:cNvGraphicFramePr>
          <p:nvPr>
            <p:extLst>
              <p:ext uri="{D42A27DB-BD31-4B8C-83A1-F6EECF244321}">
                <p14:modId xmlns:p14="http://schemas.microsoft.com/office/powerpoint/2010/main" val="345761091"/>
              </p:ext>
            </p:extLst>
          </p:nvPr>
        </p:nvGraphicFramePr>
        <p:xfrm>
          <a:off x="323850" y="987425"/>
          <a:ext cx="8496299" cy="3744909"/>
        </p:xfrm>
        <a:graphic>
          <a:graphicData uri="http://schemas.openxmlformats.org/drawingml/2006/table">
            <a:tbl>
              <a:tblPr>
                <a:tableStyleId>{BC89EF96-8CEA-46FF-86C4-4CE0E7609802}</a:tableStyleId>
              </a:tblPr>
              <a:tblGrid>
                <a:gridCol w="1029086">
                  <a:extLst>
                    <a:ext uri="{9D8B030D-6E8A-4147-A177-3AD203B41FA5}">
                      <a16:colId xmlns:a16="http://schemas.microsoft.com/office/drawing/2014/main" val="20001"/>
                    </a:ext>
                  </a:extLst>
                </a:gridCol>
                <a:gridCol w="1450595">
                  <a:extLst>
                    <a:ext uri="{9D8B030D-6E8A-4147-A177-3AD203B41FA5}">
                      <a16:colId xmlns:a16="http://schemas.microsoft.com/office/drawing/2014/main" val="20002"/>
                    </a:ext>
                  </a:extLst>
                </a:gridCol>
                <a:gridCol w="1002373">
                  <a:extLst>
                    <a:ext uri="{9D8B030D-6E8A-4147-A177-3AD203B41FA5}">
                      <a16:colId xmlns:a16="http://schemas.microsoft.com/office/drawing/2014/main" val="20003"/>
                    </a:ext>
                  </a:extLst>
                </a:gridCol>
                <a:gridCol w="1120299">
                  <a:extLst>
                    <a:ext uri="{9D8B030D-6E8A-4147-A177-3AD203B41FA5}">
                      <a16:colId xmlns:a16="http://schemas.microsoft.com/office/drawing/2014/main" val="20004"/>
                    </a:ext>
                  </a:extLst>
                </a:gridCol>
                <a:gridCol w="1061335">
                  <a:extLst>
                    <a:ext uri="{9D8B030D-6E8A-4147-A177-3AD203B41FA5}">
                      <a16:colId xmlns:a16="http://schemas.microsoft.com/office/drawing/2014/main" val="20005"/>
                    </a:ext>
                  </a:extLst>
                </a:gridCol>
                <a:gridCol w="1061335">
                  <a:extLst>
                    <a:ext uri="{9D8B030D-6E8A-4147-A177-3AD203B41FA5}">
                      <a16:colId xmlns:a16="http://schemas.microsoft.com/office/drawing/2014/main" val="20006"/>
                    </a:ext>
                  </a:extLst>
                </a:gridCol>
                <a:gridCol w="1771276">
                  <a:extLst>
                    <a:ext uri="{9D8B030D-6E8A-4147-A177-3AD203B41FA5}">
                      <a16:colId xmlns:a16="http://schemas.microsoft.com/office/drawing/2014/main" val="20007"/>
                    </a:ext>
                  </a:extLst>
                </a:gridCol>
              </a:tblGrid>
              <a:tr h="359541">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algn="l"/>
                      <a:r>
                        <a:rPr lang="en-IN" sz="900" dirty="0">
                          <a:solidFill>
                            <a:schemeClr val="tx1"/>
                          </a:solidFill>
                        </a:rPr>
                        <a:t>Reference</a:t>
                      </a:r>
                      <a:endParaRPr lang="en-IN" sz="900" baseline="0" dirty="0">
                        <a:solidFill>
                          <a:schemeClr val="tx1"/>
                        </a:solidFill>
                      </a:endParaRPr>
                    </a:p>
                    <a:p>
                      <a:pPr algn="l"/>
                      <a:r>
                        <a:rPr lang="en-IN" sz="900" dirty="0">
                          <a:solidFill>
                            <a:schemeClr val="tx1"/>
                          </a:solidFill>
                        </a:rPr>
                        <a:t>Customers</a:t>
                      </a:r>
                      <a:endParaRPr lang="en-IN" sz="900" dirty="0">
                        <a:solidFill>
                          <a:schemeClr val="tx1"/>
                        </a:solidFill>
                        <a:latin typeface="Arial" panose="020B0604020202020204" pitchFamily="34" charset="0"/>
                        <a:cs typeface="Arial" panose="020B0604020202020204" pitchFamily="34" charset="0"/>
                      </a:endParaRPr>
                    </a:p>
                  </a:txBody>
                  <a:tcPr marL="72000" marR="72000" marT="0" marB="0" anchor="ctr">
                    <a:solidFill>
                      <a:schemeClr val="accent1">
                        <a:lumMod val="20000"/>
                        <a:lumOff val="80000"/>
                      </a:schemeClr>
                    </a:solidFill>
                  </a:tcPr>
                </a:tc>
                <a:tc>
                  <a:txBody>
                    <a:bodyPr/>
                    <a:lstStyle/>
                    <a:p>
                      <a:pPr algn="ctr" fontAlgn="t"/>
                      <a:r>
                        <a:rPr lang="en-IN" sz="900" b="1" kern="1200" dirty="0">
                          <a:solidFill>
                            <a:schemeClr val="tx1"/>
                          </a:solidFill>
                        </a:rPr>
                        <a:t>Information Security</a:t>
                      </a:r>
                      <a:r>
                        <a:rPr lang="en-IN" sz="900" b="1" kern="1200" baseline="0" dirty="0">
                          <a:solidFill>
                            <a:schemeClr val="tx1"/>
                          </a:solidFill>
                        </a:rPr>
                        <a:t> </a:t>
                      </a:r>
                      <a:r>
                        <a:rPr lang="en-IN" sz="900" b="1" kern="1200" dirty="0">
                          <a:solidFill>
                            <a:schemeClr val="tx1"/>
                          </a:solidFill>
                        </a:rPr>
                        <a:t>Consulting</a:t>
                      </a:r>
                      <a:endParaRPr lang="en-IN" sz="900" b="1" kern="1200" dirty="0">
                        <a:solidFill>
                          <a:schemeClr val="tx1"/>
                        </a:solidFill>
                        <a:latin typeface="Arial" panose="020B0604020202020204" pitchFamily="34" charset="0"/>
                        <a:ea typeface="+mn-ea"/>
                        <a:cs typeface="Arial" panose="020B0604020202020204" pitchFamily="34" charset="0"/>
                      </a:endParaRPr>
                    </a:p>
                  </a:txBody>
                  <a:tcPr marL="72000" marR="72000" marT="0" marB="0" anchor="ctr">
                    <a:solidFill>
                      <a:schemeClr val="accent1">
                        <a:lumMod val="20000"/>
                        <a:lumOff val="80000"/>
                      </a:schemeClr>
                    </a:solidFill>
                  </a:tcPr>
                </a:tc>
                <a:tc>
                  <a:txBody>
                    <a:bodyPr/>
                    <a:lstStyle/>
                    <a:p>
                      <a:pPr algn="ctr" fontAlgn="t"/>
                      <a:r>
                        <a:rPr lang="en-IN" sz="900" b="1" kern="1200" dirty="0">
                          <a:solidFill>
                            <a:schemeClr val="tx1"/>
                          </a:solidFill>
                        </a:rPr>
                        <a:t>Security Transformation</a:t>
                      </a:r>
                      <a:endParaRPr lang="en-IN" sz="900" b="1" kern="1200" dirty="0">
                        <a:solidFill>
                          <a:schemeClr val="tx1"/>
                        </a:solidFill>
                        <a:latin typeface="Arial" panose="020B0604020202020204" pitchFamily="34" charset="0"/>
                        <a:ea typeface="+mn-ea"/>
                        <a:cs typeface="Arial" panose="020B0604020202020204" pitchFamily="34" charset="0"/>
                      </a:endParaRPr>
                    </a:p>
                  </a:txBody>
                  <a:tcPr marL="72000" marR="72000" marT="0" marB="0" anchor="ctr">
                    <a:solidFill>
                      <a:schemeClr val="accent1">
                        <a:lumMod val="20000"/>
                        <a:lumOff val="80000"/>
                      </a:schemeClr>
                    </a:solidFill>
                  </a:tcPr>
                </a:tc>
                <a:tc>
                  <a:txBody>
                    <a:bodyPr/>
                    <a:lstStyle/>
                    <a:p>
                      <a:pPr algn="ctr" fontAlgn="t"/>
                      <a:r>
                        <a:rPr lang="en-IN" sz="900" b="1" kern="1200" dirty="0">
                          <a:solidFill>
                            <a:schemeClr val="tx1"/>
                          </a:solidFill>
                        </a:rPr>
                        <a:t>Professional Services</a:t>
                      </a:r>
                      <a:endParaRPr lang="en-IN" sz="900" b="1" kern="1200" dirty="0">
                        <a:solidFill>
                          <a:schemeClr val="tx1"/>
                        </a:solidFill>
                        <a:latin typeface="Arial" panose="020B0604020202020204" pitchFamily="34" charset="0"/>
                        <a:ea typeface="+mn-ea"/>
                        <a:cs typeface="Arial" panose="020B0604020202020204" pitchFamily="34" charset="0"/>
                      </a:endParaRPr>
                    </a:p>
                  </a:txBody>
                  <a:tcPr marL="72000" marR="72000" marT="0" marB="0" anchor="ctr">
                    <a:solidFill>
                      <a:schemeClr val="accent1">
                        <a:lumMod val="20000"/>
                        <a:lumOff val="80000"/>
                      </a:schemeClr>
                    </a:solidFill>
                  </a:tcPr>
                </a:tc>
                <a:tc>
                  <a:txBody>
                    <a:bodyPr/>
                    <a:lstStyle/>
                    <a:p>
                      <a:pPr algn="ctr" fontAlgn="t"/>
                      <a:r>
                        <a:rPr lang="en-IN" sz="900" b="1" kern="1200" dirty="0">
                          <a:solidFill>
                            <a:schemeClr val="tx1"/>
                          </a:solidFill>
                        </a:rPr>
                        <a:t>Security Operations</a:t>
                      </a:r>
                      <a:endParaRPr lang="en-IN" sz="900" b="1" kern="1200" dirty="0">
                        <a:solidFill>
                          <a:schemeClr val="tx1"/>
                        </a:solidFill>
                        <a:latin typeface="Arial" panose="020B0604020202020204" pitchFamily="34" charset="0"/>
                        <a:ea typeface="+mn-ea"/>
                        <a:cs typeface="Arial" panose="020B0604020202020204" pitchFamily="34" charset="0"/>
                      </a:endParaRPr>
                    </a:p>
                  </a:txBody>
                  <a:tcPr marL="72000" marR="72000" marT="0" marB="0" anchor="ctr">
                    <a:solidFill>
                      <a:schemeClr val="accent1">
                        <a:lumMod val="20000"/>
                        <a:lumOff val="80000"/>
                      </a:schemeClr>
                    </a:solidFill>
                  </a:tcPr>
                </a:tc>
                <a:tc>
                  <a:txBody>
                    <a:bodyPr/>
                    <a:lstStyle/>
                    <a:p>
                      <a:pPr algn="ctr" fontAlgn="t"/>
                      <a:r>
                        <a:rPr lang="en-IN" sz="900" b="1" kern="1200" dirty="0">
                          <a:solidFill>
                            <a:schemeClr val="tx1"/>
                          </a:solidFill>
                        </a:rPr>
                        <a:t>Incident Response</a:t>
                      </a:r>
                      <a:endParaRPr lang="en-IN" sz="900" b="1" kern="1200" dirty="0">
                        <a:solidFill>
                          <a:schemeClr val="tx1"/>
                        </a:solidFill>
                        <a:latin typeface="Arial" panose="020B0604020202020204" pitchFamily="34" charset="0"/>
                        <a:ea typeface="+mn-ea"/>
                        <a:cs typeface="Arial" panose="020B0604020202020204" pitchFamily="34" charset="0"/>
                      </a:endParaRPr>
                    </a:p>
                  </a:txBody>
                  <a:tcPr marL="72000" marR="72000" marT="0" marB="0" anchor="ctr">
                    <a:solidFill>
                      <a:schemeClr val="accent1">
                        <a:lumMod val="20000"/>
                        <a:lumOff val="80000"/>
                      </a:schemeClr>
                    </a:solidFill>
                  </a:tcPr>
                </a:tc>
                <a:tc>
                  <a:txBody>
                    <a:bodyPr/>
                    <a:lstStyle/>
                    <a:p>
                      <a:pPr algn="l" fontAlgn="t"/>
                      <a:r>
                        <a:rPr lang="en-IN" sz="900" b="1" kern="1200" dirty="0">
                          <a:solidFill>
                            <a:schemeClr val="tx1"/>
                          </a:solidFill>
                        </a:rPr>
                        <a:t>Solution Landscape</a:t>
                      </a:r>
                      <a:endParaRPr lang="en-IN" sz="900" b="1" kern="1200" dirty="0">
                        <a:solidFill>
                          <a:schemeClr val="tx1"/>
                        </a:solidFill>
                        <a:latin typeface="Arial" panose="020B0604020202020204" pitchFamily="34" charset="0"/>
                        <a:ea typeface="+mn-ea"/>
                        <a:cs typeface="Arial" panose="020B0604020202020204" pitchFamily="34" charset="0"/>
                      </a:endParaRPr>
                    </a:p>
                  </a:txBody>
                  <a:tcPr marL="72000" marR="72000" marT="0" marB="0" anchor="ctr">
                    <a:solidFill>
                      <a:schemeClr val="accent1">
                        <a:lumMod val="20000"/>
                        <a:lumOff val="80000"/>
                      </a:schemeClr>
                    </a:solidFill>
                  </a:tcPr>
                </a:tc>
                <a:extLst>
                  <a:ext uri="{0D108BD9-81ED-4DB2-BD59-A6C34878D82A}">
                    <a16:rowId xmlns:a16="http://schemas.microsoft.com/office/drawing/2014/main" val="10000"/>
                  </a:ext>
                </a:extLst>
              </a:tr>
              <a:tr h="359541">
                <a:tc>
                  <a:txBody>
                    <a:bodyPr/>
                    <a:lstStyle/>
                    <a:p>
                      <a:pPr algn="l" fontAlgn="t"/>
                      <a:r>
                        <a:rPr lang="en-IN" sz="900" b="1" u="none" strike="noStrike" kern="1200" baseline="0" dirty="0">
                          <a:solidFill>
                            <a:schemeClr val="tx1"/>
                          </a:solidFill>
                          <a:effectLst/>
                        </a:rPr>
                        <a:t>Syndicate Bank</a:t>
                      </a:r>
                      <a:endParaRPr lang="en-IN" sz="900" b="1" i="0" u="none" strike="noStrike" kern="1200" baseline="0" dirty="0">
                        <a:solidFill>
                          <a:schemeClr val="tx1"/>
                        </a:solidFill>
                        <a:effectLst/>
                        <a:latin typeface="Arial" panose="020B0604020202020204" pitchFamily="34" charset="0"/>
                        <a:ea typeface="+mn-ea"/>
                        <a:cs typeface="Arial" panose="020B0604020202020204" pitchFamily="34" charset="0"/>
                      </a:endParaRPr>
                    </a:p>
                  </a:txBody>
                  <a:tcPr marL="72000" marR="72000" marT="0" marB="0" anchor="ct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286" rtl="0" eaLnBrk="1" fontAlgn="b" latinLnBrk="0" hangingPunct="1">
                        <a:lnSpc>
                          <a:spcPct val="100000"/>
                        </a:lnSpc>
                        <a:spcBef>
                          <a:spcPts val="0"/>
                        </a:spcBef>
                        <a:spcAft>
                          <a:spcPts val="0"/>
                        </a:spcAft>
                        <a:buClrTx/>
                        <a:buSzTx/>
                        <a:buFontTx/>
                        <a:buNone/>
                        <a:tabLst/>
                        <a:defRPr/>
                      </a:pPr>
                      <a:r>
                        <a:rPr lang="en-IN" sz="1400" b="0" u="none" strike="noStrike" kern="1200" noProof="0" dirty="0">
                          <a:solidFill>
                            <a:srgbClr val="00B050"/>
                          </a:solidFill>
                          <a:sym typeface="Wingdings" panose="05000000000000000000" pitchFamily="2" charset="2"/>
                        </a:rPr>
                        <a:t></a:t>
                      </a:r>
                      <a:endParaRPr lang="en-IN" sz="1400" b="0" i="0" u="none" strike="noStrike" kern="1200" noProof="0" dirty="0">
                        <a:solidFill>
                          <a:srgbClr val="00B050"/>
                        </a:solidFill>
                        <a:latin typeface="Wingdings"/>
                        <a:ea typeface="+mn-ea"/>
                        <a:cs typeface="+mn-cs"/>
                      </a:endParaRPr>
                    </a:p>
                  </a:txBody>
                  <a:tcPr marL="72000" marR="72000" marT="0" marB="0" anchor="ct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286" rtl="0" eaLnBrk="1" fontAlgn="b" latinLnBrk="0" hangingPunct="1">
                        <a:lnSpc>
                          <a:spcPct val="100000"/>
                        </a:lnSpc>
                        <a:spcBef>
                          <a:spcPts val="0"/>
                        </a:spcBef>
                        <a:spcAft>
                          <a:spcPts val="0"/>
                        </a:spcAft>
                        <a:buClrTx/>
                        <a:buSzTx/>
                        <a:buFontTx/>
                        <a:buNone/>
                        <a:tabLst/>
                        <a:defRPr/>
                      </a:pPr>
                      <a:r>
                        <a:rPr lang="en-IN" sz="1400" b="0" u="none" strike="noStrike" kern="1200" noProof="0" dirty="0">
                          <a:solidFill>
                            <a:srgbClr val="00B050"/>
                          </a:solidFill>
                          <a:sym typeface="Wingdings" panose="05000000000000000000" pitchFamily="2" charset="2"/>
                        </a:rPr>
                        <a:t></a:t>
                      </a:r>
                      <a:endParaRPr lang="en-IN" sz="1400" b="0" i="0" u="none" strike="noStrike" kern="1200" noProof="0" dirty="0">
                        <a:solidFill>
                          <a:srgbClr val="00B050"/>
                        </a:solidFill>
                        <a:latin typeface="Wingdings"/>
                        <a:ea typeface="+mn-ea"/>
                        <a:cs typeface="+mn-cs"/>
                      </a:endParaRPr>
                    </a:p>
                  </a:txBody>
                  <a:tcPr marL="72000" marR="72000" marT="0" marB="0" anchor="ct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286" rtl="0" eaLnBrk="1" fontAlgn="b" latinLnBrk="0" hangingPunct="1">
                        <a:lnSpc>
                          <a:spcPct val="100000"/>
                        </a:lnSpc>
                        <a:spcBef>
                          <a:spcPts val="0"/>
                        </a:spcBef>
                        <a:spcAft>
                          <a:spcPts val="0"/>
                        </a:spcAft>
                        <a:buClrTx/>
                        <a:buSzTx/>
                        <a:buFontTx/>
                        <a:buNone/>
                        <a:tabLst/>
                        <a:defRPr/>
                      </a:pPr>
                      <a:r>
                        <a:rPr lang="en-IN" sz="1400" b="0" u="none" strike="noStrike" kern="1200" noProof="0" dirty="0">
                          <a:solidFill>
                            <a:srgbClr val="00B050"/>
                          </a:solidFill>
                          <a:sym typeface="Wingdings" panose="05000000000000000000" pitchFamily="2" charset="2"/>
                        </a:rPr>
                        <a:t></a:t>
                      </a:r>
                      <a:endParaRPr lang="en-IN" sz="1400" b="0" i="0" u="none" strike="noStrike" kern="1200" noProof="0" dirty="0">
                        <a:solidFill>
                          <a:srgbClr val="00B050"/>
                        </a:solidFill>
                        <a:latin typeface="Wingdings"/>
                        <a:ea typeface="+mn-ea"/>
                        <a:cs typeface="+mn-cs"/>
                      </a:endParaRPr>
                    </a:p>
                  </a:txBody>
                  <a:tcPr marL="72000" marR="72000" marT="0" marB="0" anchor="ct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286" rtl="0" eaLnBrk="1" fontAlgn="b" latinLnBrk="0" hangingPunct="1">
                        <a:lnSpc>
                          <a:spcPct val="100000"/>
                        </a:lnSpc>
                        <a:spcBef>
                          <a:spcPts val="0"/>
                        </a:spcBef>
                        <a:spcAft>
                          <a:spcPts val="0"/>
                        </a:spcAft>
                        <a:buClrTx/>
                        <a:buSzTx/>
                        <a:buFontTx/>
                        <a:buNone/>
                        <a:tabLst/>
                        <a:defRPr/>
                      </a:pPr>
                      <a:r>
                        <a:rPr lang="en-IN" sz="1400" b="0" u="none" strike="noStrike" kern="1200" noProof="0" dirty="0">
                          <a:solidFill>
                            <a:srgbClr val="00B050"/>
                          </a:solidFill>
                          <a:sym typeface="Wingdings" panose="05000000000000000000" pitchFamily="2" charset="2"/>
                        </a:rPr>
                        <a:t></a:t>
                      </a:r>
                      <a:endParaRPr lang="en-IN" sz="1400" b="0" i="0" u="none" strike="noStrike" kern="1200" noProof="0" dirty="0">
                        <a:solidFill>
                          <a:srgbClr val="00B050"/>
                        </a:solidFill>
                        <a:latin typeface="Wingdings"/>
                        <a:ea typeface="+mn-ea"/>
                        <a:cs typeface="+mn-cs"/>
                      </a:endParaRPr>
                    </a:p>
                  </a:txBody>
                  <a:tcPr marL="72000" marR="72000" marT="0" marB="0" anchor="ct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286" rtl="0" eaLnBrk="1" fontAlgn="b" latinLnBrk="0" hangingPunct="1">
                        <a:lnSpc>
                          <a:spcPct val="100000"/>
                        </a:lnSpc>
                        <a:spcBef>
                          <a:spcPts val="0"/>
                        </a:spcBef>
                        <a:spcAft>
                          <a:spcPts val="0"/>
                        </a:spcAft>
                        <a:buClrTx/>
                        <a:buSzTx/>
                        <a:buFontTx/>
                        <a:buNone/>
                        <a:tabLst/>
                        <a:defRPr/>
                      </a:pPr>
                      <a:r>
                        <a:rPr lang="en-IN" sz="1400" b="0" u="none" strike="noStrike" kern="1200" noProof="0" dirty="0">
                          <a:solidFill>
                            <a:srgbClr val="00B050"/>
                          </a:solidFill>
                          <a:sym typeface="Wingdings" panose="05000000000000000000" pitchFamily="2" charset="2"/>
                        </a:rPr>
                        <a:t></a:t>
                      </a:r>
                      <a:endParaRPr lang="en-IN" sz="1400" b="0" i="0" u="none" strike="noStrike" kern="1200" noProof="0" dirty="0">
                        <a:solidFill>
                          <a:srgbClr val="00B050"/>
                        </a:solidFill>
                        <a:latin typeface="Wingdings"/>
                        <a:ea typeface="+mn-ea"/>
                        <a:cs typeface="+mn-cs"/>
                      </a:endParaRPr>
                    </a:p>
                  </a:txBody>
                  <a:tcPr marL="72000" marR="72000" marT="0" marB="0" anchor="ctr"/>
                </a:tc>
                <a:tc>
                  <a:txBody>
                    <a:bodyPr/>
                    <a:lstStyle/>
                    <a:p>
                      <a:pPr algn="l" fontAlgn="t"/>
                      <a:r>
                        <a:rPr lang="en-IN" sz="900" b="0" u="none" strike="noStrike" kern="1200" baseline="0" dirty="0">
                          <a:solidFill>
                            <a:srgbClr val="595959"/>
                          </a:solidFill>
                          <a:effectLst/>
                        </a:rPr>
                        <a:t>SIEM, PIM, DLP,VA PT, Network Forensics, </a:t>
                      </a:r>
                      <a:endParaRPr lang="en-IN" sz="900" b="0" i="0" u="none" strike="noStrike" kern="1200" baseline="0" dirty="0">
                        <a:solidFill>
                          <a:srgbClr val="595959"/>
                        </a:solidFill>
                        <a:effectLst/>
                        <a:latin typeface="Arial" panose="020B0604020202020204" pitchFamily="34" charset="0"/>
                        <a:ea typeface="+mn-ea"/>
                        <a:cs typeface="Arial" panose="020B0604020202020204" pitchFamily="34" charset="0"/>
                      </a:endParaRPr>
                    </a:p>
                  </a:txBody>
                  <a:tcPr marL="72000" marR="72000" marT="0" marB="0" anchor="ctr"/>
                </a:tc>
                <a:extLst>
                  <a:ext uri="{0D108BD9-81ED-4DB2-BD59-A6C34878D82A}">
                    <a16:rowId xmlns:a16="http://schemas.microsoft.com/office/drawing/2014/main" val="10001"/>
                  </a:ext>
                </a:extLst>
              </a:tr>
              <a:tr h="359541">
                <a:tc>
                  <a:txBody>
                    <a:bodyPr/>
                    <a:lstStyle/>
                    <a:p>
                      <a:pPr algn="l" fontAlgn="t"/>
                      <a:r>
                        <a:rPr lang="en-IN" sz="900" b="1" u="none" strike="noStrike" kern="1200" baseline="0" dirty="0">
                          <a:solidFill>
                            <a:schemeClr val="tx1"/>
                          </a:solidFill>
                          <a:effectLst/>
                        </a:rPr>
                        <a:t>UBI</a:t>
                      </a:r>
                      <a:endParaRPr lang="en-IN" sz="900" b="1" i="0" u="none" strike="noStrike" kern="1200" baseline="0" dirty="0">
                        <a:solidFill>
                          <a:schemeClr val="tx1"/>
                        </a:solidFill>
                        <a:effectLst/>
                        <a:latin typeface="Arial" panose="020B0604020202020204" pitchFamily="34" charset="0"/>
                        <a:ea typeface="+mn-ea"/>
                        <a:cs typeface="Arial" panose="020B0604020202020204" pitchFamily="34" charset="0"/>
                      </a:endParaRPr>
                    </a:p>
                  </a:txBody>
                  <a:tcPr marL="72000" marR="72000" marT="0" marB="0" anchor="ct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286" rtl="0" eaLnBrk="1" fontAlgn="b" latinLnBrk="0" hangingPunct="1">
                        <a:lnSpc>
                          <a:spcPct val="100000"/>
                        </a:lnSpc>
                        <a:spcBef>
                          <a:spcPts val="0"/>
                        </a:spcBef>
                        <a:spcAft>
                          <a:spcPts val="0"/>
                        </a:spcAft>
                        <a:buClrTx/>
                        <a:buSzTx/>
                        <a:buFontTx/>
                        <a:buNone/>
                        <a:tabLst/>
                        <a:defRPr/>
                      </a:pPr>
                      <a:r>
                        <a:rPr lang="en-IN" sz="1400" b="0" u="none" strike="noStrike" kern="1200" noProof="0" dirty="0">
                          <a:solidFill>
                            <a:srgbClr val="00B050"/>
                          </a:solidFill>
                          <a:sym typeface="Wingdings" panose="05000000000000000000" pitchFamily="2" charset="2"/>
                        </a:rPr>
                        <a:t></a:t>
                      </a:r>
                      <a:endParaRPr lang="en-IN" sz="1400" b="0" i="0" u="none" strike="noStrike" kern="1200" noProof="0" dirty="0">
                        <a:solidFill>
                          <a:srgbClr val="00B050"/>
                        </a:solidFill>
                        <a:latin typeface="Wingdings"/>
                        <a:ea typeface="+mn-ea"/>
                        <a:cs typeface="+mn-cs"/>
                      </a:endParaRPr>
                    </a:p>
                  </a:txBody>
                  <a:tcPr marL="72000" marR="72000" marT="0" marB="0" anchor="ct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286" rtl="0" eaLnBrk="1" fontAlgn="b" latinLnBrk="0" hangingPunct="1">
                        <a:lnSpc>
                          <a:spcPct val="100000"/>
                        </a:lnSpc>
                        <a:spcBef>
                          <a:spcPts val="0"/>
                        </a:spcBef>
                        <a:spcAft>
                          <a:spcPts val="0"/>
                        </a:spcAft>
                        <a:buClrTx/>
                        <a:buSzTx/>
                        <a:buFontTx/>
                        <a:buNone/>
                        <a:tabLst/>
                        <a:defRPr/>
                      </a:pPr>
                      <a:r>
                        <a:rPr lang="en-IN" sz="1400" b="0" u="none" strike="noStrike" kern="1200" noProof="0" dirty="0">
                          <a:solidFill>
                            <a:srgbClr val="00B050"/>
                          </a:solidFill>
                          <a:sym typeface="Wingdings" panose="05000000000000000000" pitchFamily="2" charset="2"/>
                        </a:rPr>
                        <a:t></a:t>
                      </a:r>
                      <a:endParaRPr lang="en-IN" sz="1400" b="0" i="0" u="none" strike="noStrike" kern="1200" noProof="0" dirty="0">
                        <a:solidFill>
                          <a:srgbClr val="00B050"/>
                        </a:solidFill>
                        <a:latin typeface="Wingdings"/>
                        <a:ea typeface="+mn-ea"/>
                        <a:cs typeface="+mn-cs"/>
                      </a:endParaRPr>
                    </a:p>
                  </a:txBody>
                  <a:tcPr marL="72000" marR="72000" marT="0" marB="0" anchor="ct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286" rtl="0" eaLnBrk="1" fontAlgn="b" latinLnBrk="0" hangingPunct="1">
                        <a:lnSpc>
                          <a:spcPct val="100000"/>
                        </a:lnSpc>
                        <a:spcBef>
                          <a:spcPts val="0"/>
                        </a:spcBef>
                        <a:spcAft>
                          <a:spcPts val="0"/>
                        </a:spcAft>
                        <a:buClrTx/>
                        <a:buSzTx/>
                        <a:buFontTx/>
                        <a:buNone/>
                        <a:tabLst/>
                        <a:defRPr/>
                      </a:pPr>
                      <a:r>
                        <a:rPr lang="en-IN" sz="1400" b="0" u="none" strike="noStrike" kern="1200" noProof="0" dirty="0">
                          <a:solidFill>
                            <a:srgbClr val="00B050"/>
                          </a:solidFill>
                          <a:sym typeface="Wingdings" panose="05000000000000000000" pitchFamily="2" charset="2"/>
                        </a:rPr>
                        <a:t></a:t>
                      </a:r>
                      <a:endParaRPr lang="en-IN" sz="1400" b="0" i="0" u="none" strike="noStrike" kern="1200" noProof="0" dirty="0">
                        <a:solidFill>
                          <a:srgbClr val="00B050"/>
                        </a:solidFill>
                        <a:latin typeface="Wingdings"/>
                        <a:ea typeface="+mn-ea"/>
                        <a:cs typeface="+mn-cs"/>
                      </a:endParaRPr>
                    </a:p>
                  </a:txBody>
                  <a:tcPr marL="72000" marR="72000" marT="0" marB="0" anchor="ct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286" rtl="0" eaLnBrk="1" fontAlgn="b" latinLnBrk="0" hangingPunct="1">
                        <a:lnSpc>
                          <a:spcPct val="100000"/>
                        </a:lnSpc>
                        <a:spcBef>
                          <a:spcPts val="0"/>
                        </a:spcBef>
                        <a:spcAft>
                          <a:spcPts val="0"/>
                        </a:spcAft>
                        <a:buClrTx/>
                        <a:buSzTx/>
                        <a:buFontTx/>
                        <a:buNone/>
                        <a:tabLst/>
                        <a:defRPr/>
                      </a:pPr>
                      <a:r>
                        <a:rPr lang="en-IN" sz="1400" b="0" u="none" strike="noStrike" kern="1200" noProof="0" dirty="0">
                          <a:solidFill>
                            <a:srgbClr val="00B050"/>
                          </a:solidFill>
                          <a:sym typeface="Wingdings" panose="05000000000000000000" pitchFamily="2" charset="2"/>
                        </a:rPr>
                        <a:t></a:t>
                      </a:r>
                      <a:endParaRPr lang="en-IN" sz="1400" b="0" i="0" u="none" strike="noStrike" kern="1200" noProof="0" dirty="0">
                        <a:solidFill>
                          <a:srgbClr val="00B050"/>
                        </a:solidFill>
                        <a:latin typeface="Wingdings"/>
                        <a:ea typeface="+mn-ea"/>
                        <a:cs typeface="+mn-cs"/>
                      </a:endParaRPr>
                    </a:p>
                  </a:txBody>
                  <a:tcPr marL="72000" marR="72000" marT="0" marB="0" anchor="ct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286" rtl="0" eaLnBrk="1" fontAlgn="b" latinLnBrk="0" hangingPunct="1">
                        <a:lnSpc>
                          <a:spcPct val="100000"/>
                        </a:lnSpc>
                        <a:spcBef>
                          <a:spcPts val="0"/>
                        </a:spcBef>
                        <a:spcAft>
                          <a:spcPts val="0"/>
                        </a:spcAft>
                        <a:buClrTx/>
                        <a:buSzTx/>
                        <a:buFontTx/>
                        <a:buNone/>
                        <a:tabLst/>
                        <a:defRPr/>
                      </a:pPr>
                      <a:r>
                        <a:rPr lang="en-IN" sz="1400" b="0" u="none" strike="noStrike" kern="1200" noProof="0" dirty="0">
                          <a:solidFill>
                            <a:srgbClr val="00B050"/>
                          </a:solidFill>
                          <a:sym typeface="Wingdings" panose="05000000000000000000" pitchFamily="2" charset="2"/>
                        </a:rPr>
                        <a:t></a:t>
                      </a:r>
                      <a:endParaRPr lang="en-IN" sz="1400" b="0" i="0" u="none" strike="noStrike" kern="1200" noProof="0" dirty="0">
                        <a:solidFill>
                          <a:srgbClr val="00B050"/>
                        </a:solidFill>
                        <a:latin typeface="Wingdings"/>
                        <a:ea typeface="+mn-ea"/>
                        <a:cs typeface="+mn-cs"/>
                      </a:endParaRPr>
                    </a:p>
                  </a:txBody>
                  <a:tcPr marL="72000" marR="72000" marT="0" marB="0" anchor="ctr"/>
                </a:tc>
                <a:tc>
                  <a:txBody>
                    <a:bodyPr/>
                    <a:lstStyle/>
                    <a:p>
                      <a:pPr algn="l" fontAlgn="t"/>
                      <a:r>
                        <a:rPr lang="en-IN" sz="900" b="0" u="none" strike="noStrike" kern="1200" baseline="0" dirty="0">
                          <a:solidFill>
                            <a:srgbClr val="595959"/>
                          </a:solidFill>
                          <a:effectLst/>
                        </a:rPr>
                        <a:t>AV, DLP,Web Security, PIM, MDM, AD, APT, DDOS, WAF</a:t>
                      </a:r>
                      <a:endParaRPr lang="en-IN" sz="900" b="0" i="0" u="none" strike="noStrike" kern="1200" baseline="0" dirty="0">
                        <a:solidFill>
                          <a:srgbClr val="595959"/>
                        </a:solidFill>
                        <a:effectLst/>
                        <a:latin typeface="Arial" panose="020B0604020202020204" pitchFamily="34" charset="0"/>
                        <a:ea typeface="+mn-ea"/>
                        <a:cs typeface="Arial" panose="020B0604020202020204" pitchFamily="34" charset="0"/>
                      </a:endParaRPr>
                    </a:p>
                  </a:txBody>
                  <a:tcPr marL="72000" marR="72000" marT="0" marB="0" anchor="ctr"/>
                </a:tc>
                <a:extLst>
                  <a:ext uri="{0D108BD9-81ED-4DB2-BD59-A6C34878D82A}">
                    <a16:rowId xmlns:a16="http://schemas.microsoft.com/office/drawing/2014/main" val="10002"/>
                  </a:ext>
                </a:extLst>
              </a:tr>
              <a:tr h="296254">
                <a:tc>
                  <a:txBody>
                    <a:bodyPr/>
                    <a:lstStyle/>
                    <a:p>
                      <a:pPr algn="l" fontAlgn="t"/>
                      <a:r>
                        <a:rPr lang="en-IN" sz="900" b="1" u="none" strike="noStrike" kern="1200" baseline="0" dirty="0">
                          <a:solidFill>
                            <a:schemeClr val="tx1"/>
                          </a:solidFill>
                          <a:effectLst/>
                        </a:rPr>
                        <a:t>DHFL</a:t>
                      </a:r>
                      <a:endParaRPr lang="en-IN" sz="900" b="1" i="0" u="none" strike="noStrike" kern="1200" baseline="0" dirty="0">
                        <a:solidFill>
                          <a:schemeClr val="tx1"/>
                        </a:solidFill>
                        <a:effectLst/>
                        <a:latin typeface="Arial" panose="020B0604020202020204" pitchFamily="34" charset="0"/>
                        <a:ea typeface="+mn-ea"/>
                        <a:cs typeface="Arial" panose="020B0604020202020204" pitchFamily="34" charset="0"/>
                      </a:endParaRPr>
                    </a:p>
                  </a:txBody>
                  <a:tcPr marL="72000" marR="72000" marT="0" marB="0" anchor="ct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286" rtl="0" eaLnBrk="1" fontAlgn="b" latinLnBrk="0" hangingPunct="1">
                        <a:lnSpc>
                          <a:spcPct val="100000"/>
                        </a:lnSpc>
                        <a:spcBef>
                          <a:spcPts val="0"/>
                        </a:spcBef>
                        <a:spcAft>
                          <a:spcPts val="0"/>
                        </a:spcAft>
                        <a:buClrTx/>
                        <a:buSzTx/>
                        <a:buFontTx/>
                        <a:buNone/>
                        <a:tabLst/>
                        <a:defRPr/>
                      </a:pPr>
                      <a:r>
                        <a:rPr lang="en-IN" sz="1400" b="0" u="none" strike="noStrike" kern="1200" noProof="0" dirty="0">
                          <a:solidFill>
                            <a:srgbClr val="00B050"/>
                          </a:solidFill>
                          <a:sym typeface="Wingdings" panose="05000000000000000000" pitchFamily="2" charset="2"/>
                        </a:rPr>
                        <a:t></a:t>
                      </a:r>
                      <a:endParaRPr lang="en-IN" sz="1400" b="0" i="0" u="none" strike="noStrike" kern="1200" noProof="0" dirty="0">
                        <a:solidFill>
                          <a:srgbClr val="00B050"/>
                        </a:solidFill>
                        <a:latin typeface="Wingdings"/>
                        <a:ea typeface="+mn-ea"/>
                        <a:cs typeface="+mn-cs"/>
                      </a:endParaRPr>
                    </a:p>
                  </a:txBody>
                  <a:tcPr marL="72000" marR="72000" marT="0" marB="0" anchor="ct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286" rtl="0" eaLnBrk="1" fontAlgn="b" latinLnBrk="0" hangingPunct="1">
                        <a:lnSpc>
                          <a:spcPct val="100000"/>
                        </a:lnSpc>
                        <a:spcBef>
                          <a:spcPts val="0"/>
                        </a:spcBef>
                        <a:spcAft>
                          <a:spcPts val="0"/>
                        </a:spcAft>
                        <a:buClrTx/>
                        <a:buSzTx/>
                        <a:buFontTx/>
                        <a:buNone/>
                        <a:tabLst/>
                        <a:defRPr/>
                      </a:pPr>
                      <a:r>
                        <a:rPr lang="en-IN" sz="1400" b="0" u="none" strike="noStrike" kern="1200" noProof="0" dirty="0">
                          <a:solidFill>
                            <a:srgbClr val="00B050"/>
                          </a:solidFill>
                          <a:sym typeface="Wingdings" panose="05000000000000000000" pitchFamily="2" charset="2"/>
                        </a:rPr>
                        <a:t></a:t>
                      </a:r>
                      <a:endParaRPr lang="en-IN" sz="1400" b="0" i="0" u="none" strike="noStrike" kern="1200" noProof="0" dirty="0">
                        <a:solidFill>
                          <a:srgbClr val="00B050"/>
                        </a:solidFill>
                        <a:latin typeface="Wingdings"/>
                        <a:ea typeface="+mn-ea"/>
                        <a:cs typeface="+mn-cs"/>
                      </a:endParaRPr>
                    </a:p>
                  </a:txBody>
                  <a:tcPr marL="72000" marR="72000" marT="0" marB="0" anchor="ct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286" rtl="0" eaLnBrk="1" fontAlgn="b" latinLnBrk="0" hangingPunct="1">
                        <a:lnSpc>
                          <a:spcPct val="100000"/>
                        </a:lnSpc>
                        <a:spcBef>
                          <a:spcPts val="0"/>
                        </a:spcBef>
                        <a:spcAft>
                          <a:spcPts val="0"/>
                        </a:spcAft>
                        <a:buClrTx/>
                        <a:buSzTx/>
                        <a:buFontTx/>
                        <a:buNone/>
                        <a:tabLst/>
                        <a:defRPr/>
                      </a:pPr>
                      <a:r>
                        <a:rPr lang="en-IN" sz="1400" b="0" u="none" strike="noStrike" kern="1200" noProof="0" dirty="0">
                          <a:solidFill>
                            <a:srgbClr val="00B050"/>
                          </a:solidFill>
                          <a:sym typeface="Wingdings" panose="05000000000000000000" pitchFamily="2" charset="2"/>
                        </a:rPr>
                        <a:t></a:t>
                      </a:r>
                      <a:endParaRPr lang="en-IN" sz="1400" b="0" i="0" u="none" strike="noStrike" kern="1200" noProof="0" dirty="0">
                        <a:solidFill>
                          <a:srgbClr val="00B050"/>
                        </a:solidFill>
                        <a:latin typeface="Wingdings"/>
                        <a:ea typeface="+mn-ea"/>
                        <a:cs typeface="+mn-cs"/>
                      </a:endParaRPr>
                    </a:p>
                  </a:txBody>
                  <a:tcPr marL="72000" marR="72000" marT="0" marB="0" anchor="ct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286" rtl="0" eaLnBrk="1" fontAlgn="b" latinLnBrk="0" hangingPunct="1">
                        <a:lnSpc>
                          <a:spcPct val="100000"/>
                        </a:lnSpc>
                        <a:spcBef>
                          <a:spcPts val="0"/>
                        </a:spcBef>
                        <a:spcAft>
                          <a:spcPts val="0"/>
                        </a:spcAft>
                        <a:buClrTx/>
                        <a:buSzTx/>
                        <a:buFontTx/>
                        <a:buNone/>
                        <a:tabLst/>
                        <a:defRPr/>
                      </a:pPr>
                      <a:r>
                        <a:rPr lang="en-IN" sz="1400" b="0" u="none" strike="noStrike" kern="1200" noProof="0" dirty="0">
                          <a:solidFill>
                            <a:schemeClr val="bg1">
                              <a:lumMod val="50000"/>
                            </a:schemeClr>
                          </a:solidFill>
                          <a:sym typeface="Wingdings" panose="05000000000000000000" pitchFamily="2" charset="2"/>
                        </a:rPr>
                        <a:t></a:t>
                      </a:r>
                      <a:endParaRPr lang="en-IN" sz="1400" b="0" i="0" u="none" strike="noStrike" kern="1200" noProof="0" dirty="0">
                        <a:solidFill>
                          <a:schemeClr val="bg1">
                            <a:lumMod val="50000"/>
                          </a:schemeClr>
                        </a:solidFill>
                        <a:latin typeface="Wingdings"/>
                        <a:ea typeface="+mn-ea"/>
                        <a:cs typeface="+mn-cs"/>
                      </a:endParaRPr>
                    </a:p>
                  </a:txBody>
                  <a:tcPr marL="72000" marR="72000" marT="0" marB="0" anchor="ct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286" rtl="0" eaLnBrk="1" fontAlgn="b" latinLnBrk="0" hangingPunct="1">
                        <a:lnSpc>
                          <a:spcPct val="100000"/>
                        </a:lnSpc>
                        <a:spcBef>
                          <a:spcPts val="0"/>
                        </a:spcBef>
                        <a:spcAft>
                          <a:spcPts val="0"/>
                        </a:spcAft>
                        <a:buClrTx/>
                        <a:buSzTx/>
                        <a:buFontTx/>
                        <a:buNone/>
                        <a:tabLst/>
                        <a:defRPr/>
                      </a:pPr>
                      <a:r>
                        <a:rPr lang="en-IN" sz="1400" b="0" u="none" strike="noStrike" kern="1200" noProof="0" dirty="0">
                          <a:solidFill>
                            <a:schemeClr val="bg1">
                              <a:lumMod val="50000"/>
                            </a:schemeClr>
                          </a:solidFill>
                          <a:sym typeface="Wingdings" panose="05000000000000000000" pitchFamily="2" charset="2"/>
                        </a:rPr>
                        <a:t></a:t>
                      </a:r>
                      <a:endParaRPr lang="en-IN" sz="1400" b="0" i="0" u="none" strike="noStrike" kern="1200" noProof="0" dirty="0">
                        <a:solidFill>
                          <a:schemeClr val="bg1">
                            <a:lumMod val="50000"/>
                          </a:schemeClr>
                        </a:solidFill>
                        <a:latin typeface="Wingdings"/>
                        <a:ea typeface="+mn-ea"/>
                        <a:cs typeface="+mn-cs"/>
                      </a:endParaRPr>
                    </a:p>
                  </a:txBody>
                  <a:tcPr marL="72000" marR="72000" marT="0" marB="0" anchor="ctr"/>
                </a:tc>
                <a:tc>
                  <a:txBody>
                    <a:bodyPr/>
                    <a:lstStyle/>
                    <a:p>
                      <a:pPr algn="l" fontAlgn="t"/>
                      <a:r>
                        <a:rPr lang="pl-PL" sz="900" b="0" u="none" strike="noStrike" kern="1200" baseline="0" dirty="0">
                          <a:solidFill>
                            <a:srgbClr val="595959"/>
                          </a:solidFill>
                          <a:effectLst/>
                        </a:rPr>
                        <a:t>SIEM,WAF,DAM,PIM,DLP</a:t>
                      </a:r>
                      <a:endParaRPr lang="pl-PL" sz="900" b="0" i="0" u="none" strike="noStrike" kern="1200" baseline="0" dirty="0">
                        <a:solidFill>
                          <a:srgbClr val="595959"/>
                        </a:solidFill>
                        <a:effectLst/>
                        <a:latin typeface="Arial" panose="020B0604020202020204" pitchFamily="34" charset="0"/>
                        <a:ea typeface="+mn-ea"/>
                        <a:cs typeface="Arial" panose="020B0604020202020204" pitchFamily="34" charset="0"/>
                      </a:endParaRPr>
                    </a:p>
                  </a:txBody>
                  <a:tcPr marL="72000" marR="72000" marT="0" marB="0" anchor="ctr"/>
                </a:tc>
                <a:extLst>
                  <a:ext uri="{0D108BD9-81ED-4DB2-BD59-A6C34878D82A}">
                    <a16:rowId xmlns:a16="http://schemas.microsoft.com/office/drawing/2014/main" val="10003"/>
                  </a:ext>
                </a:extLst>
              </a:tr>
              <a:tr h="296254">
                <a:tc>
                  <a:txBody>
                    <a:bodyPr/>
                    <a:lstStyle/>
                    <a:p>
                      <a:pPr algn="l" fontAlgn="t"/>
                      <a:r>
                        <a:rPr lang="en-IN" sz="900" b="1" u="none" strike="noStrike" kern="1200" baseline="0" dirty="0">
                          <a:solidFill>
                            <a:schemeClr val="tx1"/>
                          </a:solidFill>
                          <a:effectLst/>
                        </a:rPr>
                        <a:t>CBI</a:t>
                      </a:r>
                      <a:endParaRPr lang="en-IN" sz="900" b="1" i="0" u="none" strike="noStrike" kern="1200" baseline="0" dirty="0">
                        <a:solidFill>
                          <a:schemeClr val="tx1"/>
                        </a:solidFill>
                        <a:effectLst/>
                        <a:latin typeface="Arial" panose="020B0604020202020204" pitchFamily="34" charset="0"/>
                        <a:ea typeface="+mn-ea"/>
                        <a:cs typeface="Arial" panose="020B0604020202020204" pitchFamily="34" charset="0"/>
                      </a:endParaRPr>
                    </a:p>
                  </a:txBody>
                  <a:tcPr marL="72000" marR="72000" marT="0" marB="0" anchor="ct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286" rtl="0" eaLnBrk="1" fontAlgn="b" latinLnBrk="0" hangingPunct="1">
                        <a:lnSpc>
                          <a:spcPct val="100000"/>
                        </a:lnSpc>
                        <a:spcBef>
                          <a:spcPts val="0"/>
                        </a:spcBef>
                        <a:spcAft>
                          <a:spcPts val="0"/>
                        </a:spcAft>
                        <a:buClrTx/>
                        <a:buSzTx/>
                        <a:buFontTx/>
                        <a:buNone/>
                        <a:tabLst/>
                        <a:defRPr/>
                      </a:pPr>
                      <a:r>
                        <a:rPr lang="en-IN" sz="1400" b="0" u="none" strike="noStrike" kern="1200" noProof="0" dirty="0">
                          <a:solidFill>
                            <a:srgbClr val="00B050"/>
                          </a:solidFill>
                          <a:sym typeface="Wingdings" panose="05000000000000000000" pitchFamily="2" charset="2"/>
                        </a:rPr>
                        <a:t></a:t>
                      </a:r>
                      <a:endParaRPr lang="en-IN" sz="1400" b="0" i="0" u="none" strike="noStrike" kern="1200" noProof="0" dirty="0">
                        <a:solidFill>
                          <a:srgbClr val="00B050"/>
                        </a:solidFill>
                        <a:latin typeface="Wingdings"/>
                        <a:ea typeface="+mn-ea"/>
                        <a:cs typeface="+mn-cs"/>
                      </a:endParaRPr>
                    </a:p>
                  </a:txBody>
                  <a:tcPr marL="72000" marR="72000" marT="0" marB="0" anchor="ct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286" rtl="0" eaLnBrk="1" fontAlgn="b" latinLnBrk="0" hangingPunct="1">
                        <a:lnSpc>
                          <a:spcPct val="100000"/>
                        </a:lnSpc>
                        <a:spcBef>
                          <a:spcPts val="0"/>
                        </a:spcBef>
                        <a:spcAft>
                          <a:spcPts val="0"/>
                        </a:spcAft>
                        <a:buClrTx/>
                        <a:buSzTx/>
                        <a:buFontTx/>
                        <a:buNone/>
                        <a:tabLst/>
                        <a:defRPr/>
                      </a:pPr>
                      <a:r>
                        <a:rPr lang="en-IN" sz="1400" b="0" u="none" strike="noStrike" kern="1200" noProof="0" dirty="0">
                          <a:solidFill>
                            <a:srgbClr val="00B050"/>
                          </a:solidFill>
                          <a:sym typeface="Wingdings" panose="05000000000000000000" pitchFamily="2" charset="2"/>
                        </a:rPr>
                        <a:t></a:t>
                      </a:r>
                      <a:endParaRPr lang="en-IN" sz="1400" b="0" i="0" u="none" strike="noStrike" kern="1200" noProof="0" dirty="0">
                        <a:solidFill>
                          <a:srgbClr val="00B050"/>
                        </a:solidFill>
                        <a:latin typeface="Wingdings"/>
                        <a:ea typeface="+mn-ea"/>
                        <a:cs typeface="+mn-cs"/>
                      </a:endParaRPr>
                    </a:p>
                  </a:txBody>
                  <a:tcPr marL="72000" marR="72000" marT="0" marB="0" anchor="ct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286" rtl="0" eaLnBrk="1" fontAlgn="b" latinLnBrk="0" hangingPunct="1">
                        <a:lnSpc>
                          <a:spcPct val="100000"/>
                        </a:lnSpc>
                        <a:spcBef>
                          <a:spcPts val="0"/>
                        </a:spcBef>
                        <a:spcAft>
                          <a:spcPts val="0"/>
                        </a:spcAft>
                        <a:buClrTx/>
                        <a:buSzTx/>
                        <a:buFontTx/>
                        <a:buNone/>
                        <a:tabLst/>
                        <a:defRPr/>
                      </a:pPr>
                      <a:r>
                        <a:rPr lang="en-IN" sz="1400" b="0" u="none" strike="noStrike" kern="1200" noProof="0" dirty="0">
                          <a:solidFill>
                            <a:srgbClr val="00B050"/>
                          </a:solidFill>
                          <a:sym typeface="Wingdings" panose="05000000000000000000" pitchFamily="2" charset="2"/>
                        </a:rPr>
                        <a:t></a:t>
                      </a:r>
                      <a:endParaRPr lang="en-IN" sz="1400" b="0" i="0" u="none" strike="noStrike" kern="1200" noProof="0" dirty="0">
                        <a:solidFill>
                          <a:srgbClr val="00B050"/>
                        </a:solidFill>
                        <a:latin typeface="Wingdings"/>
                        <a:ea typeface="+mn-ea"/>
                        <a:cs typeface="+mn-cs"/>
                      </a:endParaRPr>
                    </a:p>
                  </a:txBody>
                  <a:tcPr marL="72000" marR="72000" marT="0" marB="0" anchor="ct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286" rtl="0" eaLnBrk="1" fontAlgn="b" latinLnBrk="0" hangingPunct="1">
                        <a:lnSpc>
                          <a:spcPct val="100000"/>
                        </a:lnSpc>
                        <a:spcBef>
                          <a:spcPts val="0"/>
                        </a:spcBef>
                        <a:spcAft>
                          <a:spcPts val="0"/>
                        </a:spcAft>
                        <a:buClrTx/>
                        <a:buSzTx/>
                        <a:buFontTx/>
                        <a:buNone/>
                        <a:tabLst/>
                        <a:defRPr/>
                      </a:pPr>
                      <a:r>
                        <a:rPr lang="en-IN" sz="1400" b="0" u="none" strike="noStrike" kern="1200" noProof="0" dirty="0">
                          <a:solidFill>
                            <a:srgbClr val="00B050"/>
                          </a:solidFill>
                          <a:sym typeface="Wingdings" panose="05000000000000000000" pitchFamily="2" charset="2"/>
                        </a:rPr>
                        <a:t></a:t>
                      </a:r>
                      <a:endParaRPr lang="en-IN" sz="1400" b="0" i="0" u="none" strike="noStrike" kern="1200" noProof="0" dirty="0">
                        <a:solidFill>
                          <a:srgbClr val="00B050"/>
                        </a:solidFill>
                        <a:latin typeface="Wingdings"/>
                        <a:ea typeface="+mn-ea"/>
                        <a:cs typeface="+mn-cs"/>
                      </a:endParaRPr>
                    </a:p>
                  </a:txBody>
                  <a:tcPr marL="72000" marR="72000" marT="0" marB="0" anchor="ct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286" rtl="0" eaLnBrk="1" fontAlgn="b" latinLnBrk="0" hangingPunct="1">
                        <a:lnSpc>
                          <a:spcPct val="100000"/>
                        </a:lnSpc>
                        <a:spcBef>
                          <a:spcPts val="0"/>
                        </a:spcBef>
                        <a:spcAft>
                          <a:spcPts val="0"/>
                        </a:spcAft>
                        <a:buClrTx/>
                        <a:buSzTx/>
                        <a:buFontTx/>
                        <a:buNone/>
                        <a:tabLst/>
                        <a:defRPr/>
                      </a:pPr>
                      <a:r>
                        <a:rPr lang="en-IN" sz="1400" b="0" u="none" strike="noStrike" kern="1200" noProof="0" dirty="0">
                          <a:solidFill>
                            <a:srgbClr val="00B050"/>
                          </a:solidFill>
                          <a:sym typeface="Wingdings" panose="05000000000000000000" pitchFamily="2" charset="2"/>
                        </a:rPr>
                        <a:t></a:t>
                      </a:r>
                      <a:endParaRPr lang="en-IN" sz="1400" b="0" i="0" u="none" strike="noStrike" kern="1200" noProof="0" dirty="0">
                        <a:solidFill>
                          <a:srgbClr val="00B050"/>
                        </a:solidFill>
                        <a:latin typeface="Wingdings"/>
                        <a:ea typeface="+mn-ea"/>
                        <a:cs typeface="+mn-cs"/>
                      </a:endParaRPr>
                    </a:p>
                  </a:txBody>
                  <a:tcPr marL="72000" marR="72000" marT="0" marB="0" anchor="ctr"/>
                </a:tc>
                <a:tc>
                  <a:txBody>
                    <a:bodyPr/>
                    <a:lstStyle/>
                    <a:p>
                      <a:pPr algn="l" fontAlgn="t"/>
                      <a:r>
                        <a:rPr lang="en-IN" sz="900" b="0" u="none" strike="noStrike" kern="1200" baseline="0" dirty="0">
                          <a:solidFill>
                            <a:srgbClr val="595959"/>
                          </a:solidFill>
                          <a:effectLst/>
                        </a:rPr>
                        <a:t>SIEM</a:t>
                      </a:r>
                      <a:endParaRPr lang="en-IN" sz="900" b="0" i="0" u="none" strike="noStrike" kern="1200" baseline="0" dirty="0">
                        <a:solidFill>
                          <a:srgbClr val="595959"/>
                        </a:solidFill>
                        <a:effectLst/>
                        <a:latin typeface="Arial" panose="020B0604020202020204" pitchFamily="34" charset="0"/>
                        <a:ea typeface="+mn-ea"/>
                        <a:cs typeface="Arial" panose="020B0604020202020204" pitchFamily="34" charset="0"/>
                      </a:endParaRPr>
                    </a:p>
                  </a:txBody>
                  <a:tcPr marL="72000" marR="72000" marT="0" marB="0" anchor="ctr"/>
                </a:tc>
                <a:extLst>
                  <a:ext uri="{0D108BD9-81ED-4DB2-BD59-A6C34878D82A}">
                    <a16:rowId xmlns:a16="http://schemas.microsoft.com/office/drawing/2014/main" val="10004"/>
                  </a:ext>
                </a:extLst>
              </a:tr>
              <a:tr h="296254">
                <a:tc>
                  <a:txBody>
                    <a:bodyPr/>
                    <a:lstStyle/>
                    <a:p>
                      <a:pPr algn="l" fontAlgn="t"/>
                      <a:r>
                        <a:rPr lang="en-IN" sz="900" b="1" u="none" strike="noStrike" kern="1200" baseline="0" dirty="0">
                          <a:solidFill>
                            <a:schemeClr val="tx1"/>
                          </a:solidFill>
                          <a:effectLst/>
                        </a:rPr>
                        <a:t>PSB</a:t>
                      </a:r>
                      <a:endParaRPr lang="en-IN" sz="900" b="1" i="0" u="none" strike="noStrike" kern="1200" baseline="0" dirty="0">
                        <a:solidFill>
                          <a:schemeClr val="tx1"/>
                        </a:solidFill>
                        <a:effectLst/>
                        <a:latin typeface="Arial" panose="020B0604020202020204" pitchFamily="34" charset="0"/>
                        <a:ea typeface="+mn-ea"/>
                        <a:cs typeface="Arial" panose="020B0604020202020204" pitchFamily="34" charset="0"/>
                      </a:endParaRPr>
                    </a:p>
                  </a:txBody>
                  <a:tcPr marL="72000" marR="72000" marT="0" marB="0" anchor="ct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286" rtl="0" eaLnBrk="1" fontAlgn="b" latinLnBrk="0" hangingPunct="1">
                        <a:lnSpc>
                          <a:spcPct val="100000"/>
                        </a:lnSpc>
                        <a:spcBef>
                          <a:spcPts val="0"/>
                        </a:spcBef>
                        <a:spcAft>
                          <a:spcPts val="0"/>
                        </a:spcAft>
                        <a:buClrTx/>
                        <a:buSzTx/>
                        <a:buFontTx/>
                        <a:buNone/>
                        <a:tabLst/>
                        <a:defRPr/>
                      </a:pPr>
                      <a:r>
                        <a:rPr lang="en-IN" sz="1400" b="0" u="none" strike="noStrike" kern="1200" noProof="0" dirty="0">
                          <a:solidFill>
                            <a:srgbClr val="00B050"/>
                          </a:solidFill>
                          <a:sym typeface="Wingdings" panose="05000000000000000000" pitchFamily="2" charset="2"/>
                        </a:rPr>
                        <a:t></a:t>
                      </a:r>
                      <a:endParaRPr lang="en-IN" sz="1400" b="0" i="0" u="none" strike="noStrike" kern="1200" noProof="0" dirty="0">
                        <a:solidFill>
                          <a:srgbClr val="00B050"/>
                        </a:solidFill>
                        <a:latin typeface="Wingdings"/>
                        <a:ea typeface="+mn-ea"/>
                        <a:cs typeface="+mn-cs"/>
                      </a:endParaRPr>
                    </a:p>
                  </a:txBody>
                  <a:tcPr marL="72000" marR="72000" marT="0" marB="0" anchor="ct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286" rtl="0" eaLnBrk="1" fontAlgn="b" latinLnBrk="0" hangingPunct="1">
                        <a:lnSpc>
                          <a:spcPct val="100000"/>
                        </a:lnSpc>
                        <a:spcBef>
                          <a:spcPts val="0"/>
                        </a:spcBef>
                        <a:spcAft>
                          <a:spcPts val="0"/>
                        </a:spcAft>
                        <a:buClrTx/>
                        <a:buSzTx/>
                        <a:buFontTx/>
                        <a:buNone/>
                        <a:tabLst/>
                        <a:defRPr/>
                      </a:pPr>
                      <a:r>
                        <a:rPr lang="en-IN" sz="1400" b="0" u="none" strike="noStrike" kern="1200" noProof="0" dirty="0">
                          <a:solidFill>
                            <a:srgbClr val="00B050"/>
                          </a:solidFill>
                          <a:sym typeface="Wingdings" panose="05000000000000000000" pitchFamily="2" charset="2"/>
                        </a:rPr>
                        <a:t></a:t>
                      </a:r>
                      <a:endParaRPr lang="en-IN" sz="1400" b="0" i="0" u="none" strike="noStrike" kern="1200" noProof="0" dirty="0">
                        <a:solidFill>
                          <a:srgbClr val="00B050"/>
                        </a:solidFill>
                        <a:latin typeface="Wingdings"/>
                        <a:ea typeface="+mn-ea"/>
                        <a:cs typeface="+mn-cs"/>
                      </a:endParaRPr>
                    </a:p>
                  </a:txBody>
                  <a:tcPr marL="72000" marR="72000" marT="0" marB="0" anchor="ct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286" rtl="0" eaLnBrk="1" fontAlgn="b" latinLnBrk="0" hangingPunct="1">
                        <a:lnSpc>
                          <a:spcPct val="100000"/>
                        </a:lnSpc>
                        <a:spcBef>
                          <a:spcPts val="0"/>
                        </a:spcBef>
                        <a:spcAft>
                          <a:spcPts val="0"/>
                        </a:spcAft>
                        <a:buClrTx/>
                        <a:buSzTx/>
                        <a:buFontTx/>
                        <a:buNone/>
                        <a:tabLst/>
                        <a:defRPr/>
                      </a:pPr>
                      <a:r>
                        <a:rPr lang="en-IN" sz="1400" b="0" u="none" strike="noStrike" kern="1200" noProof="0" dirty="0">
                          <a:solidFill>
                            <a:srgbClr val="00B050"/>
                          </a:solidFill>
                          <a:sym typeface="Wingdings" panose="05000000000000000000" pitchFamily="2" charset="2"/>
                        </a:rPr>
                        <a:t></a:t>
                      </a:r>
                      <a:endParaRPr lang="en-IN" sz="1400" b="0" i="0" u="none" strike="noStrike" kern="1200" noProof="0" dirty="0">
                        <a:solidFill>
                          <a:srgbClr val="00B050"/>
                        </a:solidFill>
                        <a:latin typeface="Wingdings"/>
                        <a:ea typeface="+mn-ea"/>
                        <a:cs typeface="+mn-cs"/>
                      </a:endParaRPr>
                    </a:p>
                  </a:txBody>
                  <a:tcPr marL="72000" marR="72000" marT="0" marB="0" anchor="ct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286" rtl="0" eaLnBrk="1" fontAlgn="b" latinLnBrk="0" hangingPunct="1">
                        <a:lnSpc>
                          <a:spcPct val="100000"/>
                        </a:lnSpc>
                        <a:spcBef>
                          <a:spcPts val="0"/>
                        </a:spcBef>
                        <a:spcAft>
                          <a:spcPts val="0"/>
                        </a:spcAft>
                        <a:buClrTx/>
                        <a:buSzTx/>
                        <a:buFontTx/>
                        <a:buNone/>
                        <a:tabLst/>
                        <a:defRPr/>
                      </a:pPr>
                      <a:r>
                        <a:rPr lang="en-IN" sz="1400" b="0" u="none" strike="noStrike" kern="1200" noProof="0" dirty="0">
                          <a:solidFill>
                            <a:srgbClr val="00B050"/>
                          </a:solidFill>
                          <a:sym typeface="Wingdings" panose="05000000000000000000" pitchFamily="2" charset="2"/>
                        </a:rPr>
                        <a:t></a:t>
                      </a:r>
                      <a:endParaRPr lang="en-IN" sz="1400" b="0" i="0" u="none" strike="noStrike" kern="1200" noProof="0" dirty="0">
                        <a:solidFill>
                          <a:srgbClr val="00B050"/>
                        </a:solidFill>
                        <a:latin typeface="Wingdings"/>
                        <a:ea typeface="+mn-ea"/>
                        <a:cs typeface="+mn-cs"/>
                      </a:endParaRPr>
                    </a:p>
                  </a:txBody>
                  <a:tcPr marL="72000" marR="72000" marT="0" marB="0" anchor="ct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286" rtl="0" eaLnBrk="1" fontAlgn="b" latinLnBrk="0" hangingPunct="1">
                        <a:lnSpc>
                          <a:spcPct val="100000"/>
                        </a:lnSpc>
                        <a:spcBef>
                          <a:spcPts val="0"/>
                        </a:spcBef>
                        <a:spcAft>
                          <a:spcPts val="0"/>
                        </a:spcAft>
                        <a:buClrTx/>
                        <a:buSzTx/>
                        <a:buFontTx/>
                        <a:buNone/>
                        <a:tabLst/>
                        <a:defRPr/>
                      </a:pPr>
                      <a:r>
                        <a:rPr lang="en-IN" sz="1400" b="0" u="none" strike="noStrike" kern="1200" noProof="0" dirty="0">
                          <a:solidFill>
                            <a:srgbClr val="00B050"/>
                          </a:solidFill>
                          <a:sym typeface="Wingdings" panose="05000000000000000000" pitchFamily="2" charset="2"/>
                        </a:rPr>
                        <a:t></a:t>
                      </a:r>
                      <a:endParaRPr lang="en-IN" sz="1400" b="0" i="0" u="none" strike="noStrike" kern="1200" noProof="0" dirty="0">
                        <a:solidFill>
                          <a:srgbClr val="00B050"/>
                        </a:solidFill>
                        <a:latin typeface="Wingdings"/>
                        <a:ea typeface="+mn-ea"/>
                        <a:cs typeface="+mn-cs"/>
                      </a:endParaRPr>
                    </a:p>
                  </a:txBody>
                  <a:tcPr marL="72000" marR="72000" marT="0" marB="0" anchor="ctr"/>
                </a:tc>
                <a:tc>
                  <a:txBody>
                    <a:bodyPr/>
                    <a:lstStyle/>
                    <a:p>
                      <a:pPr algn="l" fontAlgn="t"/>
                      <a:r>
                        <a:rPr lang="en-IN" sz="900" b="0" u="none" strike="noStrike" kern="1200" baseline="0" dirty="0">
                          <a:solidFill>
                            <a:srgbClr val="595959"/>
                          </a:solidFill>
                          <a:effectLst/>
                        </a:rPr>
                        <a:t>SIEM, PIM, WAF, APT</a:t>
                      </a:r>
                      <a:endParaRPr lang="en-IN" sz="900" b="0" i="0" u="none" strike="noStrike" kern="1200" baseline="0" dirty="0">
                        <a:solidFill>
                          <a:srgbClr val="595959"/>
                        </a:solidFill>
                        <a:effectLst/>
                        <a:latin typeface="Arial" panose="020B0604020202020204" pitchFamily="34" charset="0"/>
                        <a:ea typeface="+mn-ea"/>
                        <a:cs typeface="Arial" panose="020B0604020202020204" pitchFamily="34" charset="0"/>
                      </a:endParaRPr>
                    </a:p>
                  </a:txBody>
                  <a:tcPr marL="72000" marR="72000" marT="0" marB="0" anchor="ctr"/>
                </a:tc>
                <a:extLst>
                  <a:ext uri="{0D108BD9-81ED-4DB2-BD59-A6C34878D82A}">
                    <a16:rowId xmlns:a16="http://schemas.microsoft.com/office/drawing/2014/main" val="10005"/>
                  </a:ext>
                </a:extLst>
              </a:tr>
              <a:tr h="296254">
                <a:tc>
                  <a:txBody>
                    <a:bodyPr/>
                    <a:lstStyle/>
                    <a:p>
                      <a:pPr algn="l" fontAlgn="t"/>
                      <a:r>
                        <a:rPr lang="en-IN" sz="900" b="1" u="none" strike="noStrike" kern="1200" baseline="0" dirty="0">
                          <a:solidFill>
                            <a:schemeClr val="tx1"/>
                          </a:solidFill>
                          <a:effectLst/>
                        </a:rPr>
                        <a:t>PNB</a:t>
                      </a:r>
                      <a:endParaRPr lang="en-IN" sz="900" b="1" i="0" u="none" strike="noStrike" kern="1200" baseline="0" dirty="0">
                        <a:solidFill>
                          <a:schemeClr val="tx1"/>
                        </a:solidFill>
                        <a:effectLst/>
                        <a:latin typeface="Arial" panose="020B0604020202020204" pitchFamily="34" charset="0"/>
                        <a:ea typeface="+mn-ea"/>
                        <a:cs typeface="Arial" panose="020B0604020202020204" pitchFamily="34" charset="0"/>
                      </a:endParaRPr>
                    </a:p>
                  </a:txBody>
                  <a:tcPr marL="72000" marR="72000" marT="0" marB="0" anchor="ct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286" rtl="0" eaLnBrk="1" fontAlgn="b" latinLnBrk="0" hangingPunct="1">
                        <a:lnSpc>
                          <a:spcPct val="100000"/>
                        </a:lnSpc>
                        <a:spcBef>
                          <a:spcPts val="0"/>
                        </a:spcBef>
                        <a:spcAft>
                          <a:spcPts val="0"/>
                        </a:spcAft>
                        <a:buClrTx/>
                        <a:buSzTx/>
                        <a:buFontTx/>
                        <a:buNone/>
                        <a:tabLst/>
                        <a:defRPr/>
                      </a:pPr>
                      <a:r>
                        <a:rPr lang="en-IN" sz="1400" b="0" u="none" strike="noStrike" kern="1200" noProof="0" dirty="0">
                          <a:solidFill>
                            <a:srgbClr val="00B050"/>
                          </a:solidFill>
                          <a:sym typeface="Wingdings" panose="05000000000000000000" pitchFamily="2" charset="2"/>
                        </a:rPr>
                        <a:t></a:t>
                      </a:r>
                      <a:endParaRPr lang="en-IN" sz="1400" b="0" i="0" u="none" strike="noStrike" kern="1200" noProof="0" dirty="0">
                        <a:solidFill>
                          <a:srgbClr val="00B050"/>
                        </a:solidFill>
                        <a:latin typeface="Wingdings"/>
                        <a:ea typeface="+mn-ea"/>
                        <a:cs typeface="+mn-cs"/>
                      </a:endParaRPr>
                    </a:p>
                  </a:txBody>
                  <a:tcPr marL="72000" marR="72000" marT="0" marB="0" anchor="ct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286" rtl="0" eaLnBrk="1" fontAlgn="b" latinLnBrk="0" hangingPunct="1">
                        <a:lnSpc>
                          <a:spcPct val="100000"/>
                        </a:lnSpc>
                        <a:spcBef>
                          <a:spcPts val="0"/>
                        </a:spcBef>
                        <a:spcAft>
                          <a:spcPts val="0"/>
                        </a:spcAft>
                        <a:buClrTx/>
                        <a:buSzTx/>
                        <a:buFontTx/>
                        <a:buNone/>
                        <a:tabLst/>
                        <a:defRPr/>
                      </a:pPr>
                      <a:r>
                        <a:rPr lang="en-IN" sz="1400" b="0" u="none" strike="noStrike" kern="1200" noProof="0" dirty="0">
                          <a:solidFill>
                            <a:srgbClr val="00B050"/>
                          </a:solidFill>
                          <a:sym typeface="Wingdings" panose="05000000000000000000" pitchFamily="2" charset="2"/>
                        </a:rPr>
                        <a:t></a:t>
                      </a:r>
                      <a:endParaRPr lang="en-IN" sz="1400" b="0" i="0" u="none" strike="noStrike" kern="1200" noProof="0" dirty="0">
                        <a:solidFill>
                          <a:srgbClr val="00B050"/>
                        </a:solidFill>
                        <a:latin typeface="Wingdings"/>
                        <a:ea typeface="+mn-ea"/>
                        <a:cs typeface="+mn-cs"/>
                      </a:endParaRPr>
                    </a:p>
                  </a:txBody>
                  <a:tcPr marL="72000" marR="72000" marT="0" marB="0" anchor="ct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286" rtl="0" eaLnBrk="1" fontAlgn="b" latinLnBrk="0" hangingPunct="1">
                        <a:lnSpc>
                          <a:spcPct val="100000"/>
                        </a:lnSpc>
                        <a:spcBef>
                          <a:spcPts val="0"/>
                        </a:spcBef>
                        <a:spcAft>
                          <a:spcPts val="0"/>
                        </a:spcAft>
                        <a:buClrTx/>
                        <a:buSzTx/>
                        <a:buFontTx/>
                        <a:buNone/>
                        <a:tabLst/>
                        <a:defRPr/>
                      </a:pPr>
                      <a:r>
                        <a:rPr lang="en-IN" sz="1400" b="0" u="none" strike="noStrike" kern="1200" noProof="0" dirty="0">
                          <a:solidFill>
                            <a:srgbClr val="00B050"/>
                          </a:solidFill>
                          <a:sym typeface="Wingdings" panose="05000000000000000000" pitchFamily="2" charset="2"/>
                        </a:rPr>
                        <a:t></a:t>
                      </a:r>
                      <a:endParaRPr lang="en-IN" sz="1400" b="0" i="0" u="none" strike="noStrike" kern="1200" noProof="0" dirty="0">
                        <a:solidFill>
                          <a:srgbClr val="00B050"/>
                        </a:solidFill>
                        <a:latin typeface="Wingdings"/>
                        <a:ea typeface="+mn-ea"/>
                        <a:cs typeface="+mn-cs"/>
                      </a:endParaRPr>
                    </a:p>
                  </a:txBody>
                  <a:tcPr marL="72000" marR="72000" marT="0" marB="0" anchor="ct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286" rtl="0" eaLnBrk="1" fontAlgn="b" latinLnBrk="0" hangingPunct="1">
                        <a:lnSpc>
                          <a:spcPct val="100000"/>
                        </a:lnSpc>
                        <a:spcBef>
                          <a:spcPts val="0"/>
                        </a:spcBef>
                        <a:spcAft>
                          <a:spcPts val="0"/>
                        </a:spcAft>
                        <a:buClrTx/>
                        <a:buSzTx/>
                        <a:buFontTx/>
                        <a:buNone/>
                        <a:tabLst/>
                        <a:defRPr/>
                      </a:pPr>
                      <a:r>
                        <a:rPr lang="en-IN" sz="1400" b="0" u="none" strike="noStrike" kern="1200" noProof="0" dirty="0">
                          <a:solidFill>
                            <a:srgbClr val="00B050"/>
                          </a:solidFill>
                          <a:sym typeface="Wingdings" panose="05000000000000000000" pitchFamily="2" charset="2"/>
                        </a:rPr>
                        <a:t></a:t>
                      </a:r>
                      <a:endParaRPr lang="en-IN" sz="1400" b="0" i="0" u="none" strike="noStrike" kern="1200" noProof="0" dirty="0">
                        <a:solidFill>
                          <a:srgbClr val="00B050"/>
                        </a:solidFill>
                        <a:latin typeface="Wingdings"/>
                        <a:ea typeface="+mn-ea"/>
                        <a:cs typeface="+mn-cs"/>
                      </a:endParaRPr>
                    </a:p>
                  </a:txBody>
                  <a:tcPr marL="72000" marR="72000" marT="0" marB="0" anchor="ct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286" rtl="0" eaLnBrk="1" fontAlgn="b" latinLnBrk="0" hangingPunct="1">
                        <a:lnSpc>
                          <a:spcPct val="100000"/>
                        </a:lnSpc>
                        <a:spcBef>
                          <a:spcPts val="0"/>
                        </a:spcBef>
                        <a:spcAft>
                          <a:spcPts val="0"/>
                        </a:spcAft>
                        <a:buClrTx/>
                        <a:buSzTx/>
                        <a:buFontTx/>
                        <a:buNone/>
                        <a:tabLst/>
                        <a:defRPr/>
                      </a:pPr>
                      <a:r>
                        <a:rPr lang="en-IN" sz="1400" b="0" u="none" strike="noStrike" kern="1200" noProof="0" dirty="0">
                          <a:solidFill>
                            <a:schemeClr val="bg1">
                              <a:lumMod val="50000"/>
                            </a:schemeClr>
                          </a:solidFill>
                          <a:sym typeface="Wingdings" panose="05000000000000000000" pitchFamily="2" charset="2"/>
                        </a:rPr>
                        <a:t></a:t>
                      </a:r>
                      <a:endParaRPr lang="en-IN" sz="1400" b="0" i="0" u="none" strike="noStrike" kern="1200" noProof="0" dirty="0">
                        <a:solidFill>
                          <a:schemeClr val="bg1">
                            <a:lumMod val="50000"/>
                          </a:schemeClr>
                        </a:solidFill>
                        <a:latin typeface="Wingdings"/>
                        <a:ea typeface="+mn-ea"/>
                        <a:cs typeface="+mn-cs"/>
                      </a:endParaRPr>
                    </a:p>
                  </a:txBody>
                  <a:tcPr marL="72000" marR="72000" marT="0" marB="0" anchor="ctr"/>
                </a:tc>
                <a:tc>
                  <a:txBody>
                    <a:bodyPr/>
                    <a:lstStyle/>
                    <a:p>
                      <a:pPr algn="l" fontAlgn="t"/>
                      <a:r>
                        <a:rPr lang="en-IN" sz="900" b="0" u="none" strike="noStrike" kern="1200" baseline="0" dirty="0">
                          <a:solidFill>
                            <a:srgbClr val="595959"/>
                          </a:solidFill>
                          <a:effectLst/>
                        </a:rPr>
                        <a:t>DLP, PIM, Config Management</a:t>
                      </a:r>
                      <a:endParaRPr lang="en-IN" sz="900" b="0" i="0" u="none" strike="noStrike" kern="1200" baseline="0" dirty="0">
                        <a:solidFill>
                          <a:srgbClr val="595959"/>
                        </a:solidFill>
                        <a:effectLst/>
                        <a:latin typeface="Arial" panose="020B0604020202020204" pitchFamily="34" charset="0"/>
                        <a:ea typeface="+mn-ea"/>
                        <a:cs typeface="Arial" panose="020B0604020202020204" pitchFamily="34" charset="0"/>
                      </a:endParaRPr>
                    </a:p>
                  </a:txBody>
                  <a:tcPr marL="72000" marR="72000" marT="0" marB="0" anchor="ctr"/>
                </a:tc>
                <a:extLst>
                  <a:ext uri="{0D108BD9-81ED-4DB2-BD59-A6C34878D82A}">
                    <a16:rowId xmlns:a16="http://schemas.microsoft.com/office/drawing/2014/main" val="10006"/>
                  </a:ext>
                </a:extLst>
              </a:tr>
              <a:tr h="296254">
                <a:tc>
                  <a:txBody>
                    <a:bodyPr/>
                    <a:lstStyle/>
                    <a:p>
                      <a:pPr algn="l" fontAlgn="t"/>
                      <a:r>
                        <a:rPr lang="en-IN" sz="900" b="1" u="none" strike="noStrike" kern="1200" baseline="0" dirty="0">
                          <a:solidFill>
                            <a:schemeClr val="tx1"/>
                          </a:solidFill>
                          <a:effectLst/>
                        </a:rPr>
                        <a:t>BOI</a:t>
                      </a:r>
                      <a:endParaRPr lang="en-IN" sz="900" b="1" i="0" u="none" strike="noStrike" kern="1200" baseline="0" dirty="0">
                        <a:solidFill>
                          <a:schemeClr val="tx1"/>
                        </a:solidFill>
                        <a:effectLst/>
                        <a:latin typeface="Arial" panose="020B0604020202020204" pitchFamily="34" charset="0"/>
                        <a:ea typeface="+mn-ea"/>
                        <a:cs typeface="Arial" panose="020B0604020202020204" pitchFamily="34" charset="0"/>
                      </a:endParaRPr>
                    </a:p>
                  </a:txBody>
                  <a:tcPr marL="72000" marR="72000" marT="0" marB="0" anchor="ct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286" rtl="0" eaLnBrk="1" fontAlgn="b" latinLnBrk="0" hangingPunct="1">
                        <a:lnSpc>
                          <a:spcPct val="100000"/>
                        </a:lnSpc>
                        <a:spcBef>
                          <a:spcPts val="0"/>
                        </a:spcBef>
                        <a:spcAft>
                          <a:spcPts val="0"/>
                        </a:spcAft>
                        <a:buClrTx/>
                        <a:buSzTx/>
                        <a:buFontTx/>
                        <a:buNone/>
                        <a:tabLst/>
                        <a:defRPr/>
                      </a:pPr>
                      <a:r>
                        <a:rPr lang="en-IN" sz="1400" b="0" u="none" strike="noStrike" kern="1200" noProof="0" dirty="0">
                          <a:solidFill>
                            <a:srgbClr val="00B050"/>
                          </a:solidFill>
                          <a:sym typeface="Wingdings" panose="05000000000000000000" pitchFamily="2" charset="2"/>
                        </a:rPr>
                        <a:t></a:t>
                      </a:r>
                      <a:endParaRPr lang="en-IN" sz="1400" b="0" i="0" u="none" strike="noStrike" kern="1200" noProof="0" dirty="0">
                        <a:solidFill>
                          <a:srgbClr val="00B050"/>
                        </a:solidFill>
                        <a:latin typeface="Wingdings"/>
                        <a:ea typeface="+mn-ea"/>
                        <a:cs typeface="+mn-cs"/>
                      </a:endParaRPr>
                    </a:p>
                  </a:txBody>
                  <a:tcPr marL="72000" marR="72000" marT="0" marB="0" anchor="ct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286" rtl="0" eaLnBrk="1" fontAlgn="b" latinLnBrk="0" hangingPunct="1">
                        <a:lnSpc>
                          <a:spcPct val="100000"/>
                        </a:lnSpc>
                        <a:spcBef>
                          <a:spcPts val="0"/>
                        </a:spcBef>
                        <a:spcAft>
                          <a:spcPts val="0"/>
                        </a:spcAft>
                        <a:buClrTx/>
                        <a:buSzTx/>
                        <a:buFontTx/>
                        <a:buNone/>
                        <a:tabLst/>
                        <a:defRPr/>
                      </a:pPr>
                      <a:r>
                        <a:rPr lang="en-IN" sz="1400" b="0" u="none" strike="noStrike" kern="1200" noProof="0" dirty="0">
                          <a:solidFill>
                            <a:srgbClr val="00B050"/>
                          </a:solidFill>
                          <a:sym typeface="Wingdings" panose="05000000000000000000" pitchFamily="2" charset="2"/>
                        </a:rPr>
                        <a:t></a:t>
                      </a:r>
                      <a:endParaRPr lang="en-IN" sz="1400" b="0" i="0" u="none" strike="noStrike" kern="1200" noProof="0" dirty="0">
                        <a:solidFill>
                          <a:srgbClr val="00B050"/>
                        </a:solidFill>
                        <a:latin typeface="Wingdings"/>
                        <a:ea typeface="+mn-ea"/>
                        <a:cs typeface="+mn-cs"/>
                      </a:endParaRPr>
                    </a:p>
                  </a:txBody>
                  <a:tcPr marL="72000" marR="72000" marT="0" marB="0" anchor="ct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286" rtl="0" eaLnBrk="1" fontAlgn="b" latinLnBrk="0" hangingPunct="1">
                        <a:lnSpc>
                          <a:spcPct val="100000"/>
                        </a:lnSpc>
                        <a:spcBef>
                          <a:spcPts val="0"/>
                        </a:spcBef>
                        <a:spcAft>
                          <a:spcPts val="0"/>
                        </a:spcAft>
                        <a:buClrTx/>
                        <a:buSzTx/>
                        <a:buFontTx/>
                        <a:buNone/>
                        <a:tabLst/>
                        <a:defRPr/>
                      </a:pPr>
                      <a:r>
                        <a:rPr lang="en-IN" sz="1400" b="0" u="none" strike="noStrike" kern="1200" noProof="0" dirty="0">
                          <a:solidFill>
                            <a:srgbClr val="00B050"/>
                          </a:solidFill>
                          <a:sym typeface="Wingdings" panose="05000000000000000000" pitchFamily="2" charset="2"/>
                        </a:rPr>
                        <a:t></a:t>
                      </a:r>
                      <a:endParaRPr lang="en-IN" sz="1400" b="0" i="0" u="none" strike="noStrike" kern="1200" noProof="0" dirty="0">
                        <a:solidFill>
                          <a:srgbClr val="00B050"/>
                        </a:solidFill>
                        <a:latin typeface="Wingdings"/>
                        <a:ea typeface="+mn-ea"/>
                        <a:cs typeface="+mn-cs"/>
                      </a:endParaRPr>
                    </a:p>
                  </a:txBody>
                  <a:tcPr marL="72000" marR="72000" marT="0" marB="0" anchor="ct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286" rtl="0" eaLnBrk="1" fontAlgn="b" latinLnBrk="0" hangingPunct="1">
                        <a:lnSpc>
                          <a:spcPct val="100000"/>
                        </a:lnSpc>
                        <a:spcBef>
                          <a:spcPts val="0"/>
                        </a:spcBef>
                        <a:spcAft>
                          <a:spcPts val="0"/>
                        </a:spcAft>
                        <a:buClrTx/>
                        <a:buSzTx/>
                        <a:buFontTx/>
                        <a:buNone/>
                        <a:tabLst/>
                        <a:defRPr/>
                      </a:pPr>
                      <a:r>
                        <a:rPr lang="en-IN" sz="1400" b="0" u="none" strike="noStrike" kern="1200" noProof="0" dirty="0">
                          <a:solidFill>
                            <a:schemeClr val="bg1">
                              <a:lumMod val="50000"/>
                            </a:schemeClr>
                          </a:solidFill>
                          <a:sym typeface="Wingdings" panose="05000000000000000000" pitchFamily="2" charset="2"/>
                        </a:rPr>
                        <a:t></a:t>
                      </a:r>
                      <a:endParaRPr lang="en-IN" sz="1400" b="0" i="0" u="none" strike="noStrike" kern="1200" dirty="0">
                        <a:solidFill>
                          <a:schemeClr val="bg1">
                            <a:lumMod val="50000"/>
                          </a:schemeClr>
                        </a:solidFill>
                        <a:latin typeface="Wingdings"/>
                        <a:ea typeface="+mn-ea"/>
                        <a:cs typeface="+mn-cs"/>
                      </a:endParaRPr>
                    </a:p>
                  </a:txBody>
                  <a:tcPr marL="72000" marR="72000" marT="0" marB="0" anchor="ct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286" rtl="0" eaLnBrk="1" fontAlgn="b" latinLnBrk="0" hangingPunct="1">
                        <a:lnSpc>
                          <a:spcPct val="100000"/>
                        </a:lnSpc>
                        <a:spcBef>
                          <a:spcPts val="0"/>
                        </a:spcBef>
                        <a:spcAft>
                          <a:spcPts val="0"/>
                        </a:spcAft>
                        <a:buClrTx/>
                        <a:buSzTx/>
                        <a:buFontTx/>
                        <a:buNone/>
                        <a:tabLst/>
                        <a:defRPr/>
                      </a:pPr>
                      <a:r>
                        <a:rPr lang="en-IN" sz="1400" b="0" u="none" strike="noStrike" kern="1200" noProof="0" dirty="0">
                          <a:solidFill>
                            <a:schemeClr val="bg1">
                              <a:lumMod val="50000"/>
                            </a:schemeClr>
                          </a:solidFill>
                          <a:sym typeface="Wingdings" panose="05000000000000000000" pitchFamily="2" charset="2"/>
                        </a:rPr>
                        <a:t></a:t>
                      </a:r>
                      <a:endParaRPr lang="en-IN" sz="1400" b="0" i="0" u="none" strike="noStrike" kern="1200" dirty="0">
                        <a:solidFill>
                          <a:schemeClr val="bg1">
                            <a:lumMod val="50000"/>
                          </a:schemeClr>
                        </a:solidFill>
                        <a:latin typeface="Wingdings"/>
                        <a:ea typeface="+mn-ea"/>
                        <a:cs typeface="+mn-cs"/>
                      </a:endParaRPr>
                    </a:p>
                  </a:txBody>
                  <a:tcPr marL="72000" marR="72000" marT="0" marB="0" anchor="ctr"/>
                </a:tc>
                <a:tc>
                  <a:txBody>
                    <a:bodyPr/>
                    <a:lstStyle/>
                    <a:p>
                      <a:pPr algn="l" fontAlgn="t"/>
                      <a:r>
                        <a:rPr lang="en-IN" sz="900" b="0" u="none" strike="noStrike" kern="1200" baseline="0" dirty="0">
                          <a:solidFill>
                            <a:srgbClr val="595959"/>
                          </a:solidFill>
                          <a:effectLst/>
                        </a:rPr>
                        <a:t>Threat Protection</a:t>
                      </a:r>
                      <a:endParaRPr lang="en-IN" sz="900" b="0" i="0" u="none" strike="noStrike" kern="1200" baseline="0" dirty="0">
                        <a:solidFill>
                          <a:srgbClr val="595959"/>
                        </a:solidFill>
                        <a:effectLst/>
                        <a:latin typeface="Arial" panose="020B0604020202020204" pitchFamily="34" charset="0"/>
                        <a:ea typeface="+mn-ea"/>
                        <a:cs typeface="Arial" panose="020B0604020202020204" pitchFamily="34" charset="0"/>
                      </a:endParaRPr>
                    </a:p>
                  </a:txBody>
                  <a:tcPr marL="72000" marR="72000" marT="0" marB="0" anchor="ctr"/>
                </a:tc>
                <a:extLst>
                  <a:ext uri="{0D108BD9-81ED-4DB2-BD59-A6C34878D82A}">
                    <a16:rowId xmlns:a16="http://schemas.microsoft.com/office/drawing/2014/main" val="10007"/>
                  </a:ext>
                </a:extLst>
              </a:tr>
              <a:tr h="296254">
                <a:tc>
                  <a:txBody>
                    <a:bodyPr/>
                    <a:lstStyle/>
                    <a:p>
                      <a:pPr algn="l" fontAlgn="t"/>
                      <a:r>
                        <a:rPr lang="en-IN" sz="900" b="1" u="none" strike="noStrike" kern="1200" baseline="0" dirty="0">
                          <a:solidFill>
                            <a:schemeClr val="tx1"/>
                          </a:solidFill>
                          <a:effectLst/>
                        </a:rPr>
                        <a:t>Max Bupa</a:t>
                      </a:r>
                      <a:endParaRPr lang="en-IN" sz="900" b="1" i="0" u="none" strike="noStrike" kern="1200" baseline="0" dirty="0">
                        <a:solidFill>
                          <a:schemeClr val="tx1"/>
                        </a:solidFill>
                        <a:effectLst/>
                        <a:latin typeface="Arial" panose="020B0604020202020204" pitchFamily="34" charset="0"/>
                        <a:ea typeface="+mn-ea"/>
                        <a:cs typeface="Arial" panose="020B0604020202020204" pitchFamily="34" charset="0"/>
                      </a:endParaRPr>
                    </a:p>
                  </a:txBody>
                  <a:tcPr marL="72000" marR="72000" marT="0" marB="0" anchor="ct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286" rtl="0" eaLnBrk="1" fontAlgn="b" latinLnBrk="0" hangingPunct="1">
                        <a:lnSpc>
                          <a:spcPct val="100000"/>
                        </a:lnSpc>
                        <a:spcBef>
                          <a:spcPts val="0"/>
                        </a:spcBef>
                        <a:spcAft>
                          <a:spcPts val="0"/>
                        </a:spcAft>
                        <a:buClrTx/>
                        <a:buSzTx/>
                        <a:buFontTx/>
                        <a:buNone/>
                        <a:tabLst/>
                        <a:defRPr/>
                      </a:pPr>
                      <a:r>
                        <a:rPr lang="en-IN" sz="1400" b="0" u="none" strike="noStrike" kern="1200" noProof="0" dirty="0">
                          <a:solidFill>
                            <a:srgbClr val="00B050"/>
                          </a:solidFill>
                          <a:sym typeface="Wingdings" panose="05000000000000000000" pitchFamily="2" charset="2"/>
                        </a:rPr>
                        <a:t></a:t>
                      </a:r>
                      <a:endParaRPr lang="en-IN" sz="1400" b="0" i="0" u="none" strike="noStrike" kern="1200" noProof="0" dirty="0">
                        <a:solidFill>
                          <a:srgbClr val="00B050"/>
                        </a:solidFill>
                        <a:latin typeface="Wingdings"/>
                        <a:ea typeface="+mn-ea"/>
                        <a:cs typeface="+mn-cs"/>
                      </a:endParaRPr>
                    </a:p>
                  </a:txBody>
                  <a:tcPr marL="72000" marR="72000" marT="0" marB="0" anchor="ct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286" rtl="0" eaLnBrk="1" fontAlgn="b" latinLnBrk="0" hangingPunct="1">
                        <a:lnSpc>
                          <a:spcPct val="100000"/>
                        </a:lnSpc>
                        <a:spcBef>
                          <a:spcPts val="0"/>
                        </a:spcBef>
                        <a:spcAft>
                          <a:spcPts val="0"/>
                        </a:spcAft>
                        <a:buClrTx/>
                        <a:buSzTx/>
                        <a:buFontTx/>
                        <a:buNone/>
                        <a:tabLst/>
                        <a:defRPr/>
                      </a:pPr>
                      <a:r>
                        <a:rPr lang="en-IN" sz="1400" b="0" u="none" strike="noStrike" kern="1200" noProof="0" dirty="0">
                          <a:solidFill>
                            <a:srgbClr val="00B050"/>
                          </a:solidFill>
                          <a:sym typeface="Wingdings" panose="05000000000000000000" pitchFamily="2" charset="2"/>
                        </a:rPr>
                        <a:t></a:t>
                      </a:r>
                      <a:endParaRPr lang="en-IN" sz="1400" b="0" i="0" u="none" strike="noStrike" kern="1200" noProof="0" dirty="0">
                        <a:solidFill>
                          <a:srgbClr val="00B050"/>
                        </a:solidFill>
                        <a:latin typeface="Wingdings"/>
                        <a:ea typeface="+mn-ea"/>
                        <a:cs typeface="+mn-cs"/>
                      </a:endParaRPr>
                    </a:p>
                  </a:txBody>
                  <a:tcPr marL="72000" marR="72000" marT="0" marB="0" anchor="ct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286" rtl="0" eaLnBrk="1" fontAlgn="b" latinLnBrk="0" hangingPunct="1">
                        <a:lnSpc>
                          <a:spcPct val="100000"/>
                        </a:lnSpc>
                        <a:spcBef>
                          <a:spcPts val="0"/>
                        </a:spcBef>
                        <a:spcAft>
                          <a:spcPts val="0"/>
                        </a:spcAft>
                        <a:buClrTx/>
                        <a:buSzTx/>
                        <a:buFontTx/>
                        <a:buNone/>
                        <a:tabLst/>
                        <a:defRPr/>
                      </a:pPr>
                      <a:r>
                        <a:rPr lang="en-IN" sz="1400" b="0" u="none" strike="noStrike" kern="1200" noProof="0" dirty="0">
                          <a:solidFill>
                            <a:srgbClr val="00B050"/>
                          </a:solidFill>
                          <a:sym typeface="Wingdings" panose="05000000000000000000" pitchFamily="2" charset="2"/>
                        </a:rPr>
                        <a:t></a:t>
                      </a:r>
                      <a:endParaRPr lang="en-IN" sz="1400" b="0" i="0" u="none" strike="noStrike" kern="1200" noProof="0" dirty="0">
                        <a:solidFill>
                          <a:srgbClr val="00B050"/>
                        </a:solidFill>
                        <a:latin typeface="Wingdings"/>
                        <a:ea typeface="+mn-ea"/>
                        <a:cs typeface="+mn-cs"/>
                      </a:endParaRPr>
                    </a:p>
                  </a:txBody>
                  <a:tcPr marL="72000" marR="72000" marT="0" marB="0" anchor="ct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286" rtl="0" eaLnBrk="1" fontAlgn="b" latinLnBrk="0" hangingPunct="1">
                        <a:lnSpc>
                          <a:spcPct val="100000"/>
                        </a:lnSpc>
                        <a:spcBef>
                          <a:spcPts val="0"/>
                        </a:spcBef>
                        <a:spcAft>
                          <a:spcPts val="0"/>
                        </a:spcAft>
                        <a:buClrTx/>
                        <a:buSzTx/>
                        <a:buFontTx/>
                        <a:buNone/>
                        <a:tabLst/>
                        <a:defRPr/>
                      </a:pPr>
                      <a:r>
                        <a:rPr lang="en-IN" sz="1400" b="0" u="none" strike="noStrike" kern="1200" noProof="0" dirty="0">
                          <a:solidFill>
                            <a:srgbClr val="00B050"/>
                          </a:solidFill>
                          <a:sym typeface="Wingdings" panose="05000000000000000000" pitchFamily="2" charset="2"/>
                        </a:rPr>
                        <a:t></a:t>
                      </a:r>
                      <a:endParaRPr lang="en-IN" sz="1400" b="0" i="0" u="none" strike="noStrike" kern="1200" noProof="0" dirty="0">
                        <a:solidFill>
                          <a:srgbClr val="00B050"/>
                        </a:solidFill>
                        <a:latin typeface="Wingdings"/>
                        <a:ea typeface="+mn-ea"/>
                        <a:cs typeface="+mn-cs"/>
                      </a:endParaRPr>
                    </a:p>
                  </a:txBody>
                  <a:tcPr marL="72000" marR="72000" marT="0" marB="0" anchor="ct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286" rtl="0" eaLnBrk="1" fontAlgn="b" latinLnBrk="0" hangingPunct="1">
                        <a:lnSpc>
                          <a:spcPct val="100000"/>
                        </a:lnSpc>
                        <a:spcBef>
                          <a:spcPts val="0"/>
                        </a:spcBef>
                        <a:spcAft>
                          <a:spcPts val="0"/>
                        </a:spcAft>
                        <a:buClrTx/>
                        <a:buSzTx/>
                        <a:buFontTx/>
                        <a:buNone/>
                        <a:tabLst/>
                        <a:defRPr/>
                      </a:pPr>
                      <a:r>
                        <a:rPr lang="en-IN" sz="1400" b="0" u="none" strike="noStrike" kern="1200" noProof="0" dirty="0">
                          <a:solidFill>
                            <a:srgbClr val="00B050"/>
                          </a:solidFill>
                          <a:sym typeface="Wingdings" panose="05000000000000000000" pitchFamily="2" charset="2"/>
                        </a:rPr>
                        <a:t></a:t>
                      </a:r>
                      <a:endParaRPr lang="en-IN" sz="1400" b="0" i="0" u="none" strike="noStrike" kern="1200" noProof="0" dirty="0">
                        <a:solidFill>
                          <a:srgbClr val="00B050"/>
                        </a:solidFill>
                        <a:latin typeface="Wingdings"/>
                        <a:ea typeface="+mn-ea"/>
                        <a:cs typeface="+mn-cs"/>
                      </a:endParaRPr>
                    </a:p>
                  </a:txBody>
                  <a:tcPr marL="72000" marR="72000" marT="0" marB="0" anchor="ctr"/>
                </a:tc>
                <a:tc>
                  <a:txBody>
                    <a:bodyPr/>
                    <a:lstStyle/>
                    <a:p>
                      <a:pPr algn="l" fontAlgn="t"/>
                      <a:r>
                        <a:rPr lang="en-IN" sz="900" b="0" u="none" strike="noStrike" kern="1200" baseline="0" dirty="0">
                          <a:solidFill>
                            <a:srgbClr val="595959"/>
                          </a:solidFill>
                          <a:effectLst/>
                        </a:rPr>
                        <a:t>SOC, APT, Firewall, DRM</a:t>
                      </a:r>
                      <a:endParaRPr lang="en-IN" sz="900" b="0" i="0" u="none" strike="noStrike" kern="1200" baseline="0" dirty="0">
                        <a:solidFill>
                          <a:srgbClr val="595959"/>
                        </a:solidFill>
                        <a:effectLst/>
                        <a:latin typeface="Arial" panose="020B0604020202020204" pitchFamily="34" charset="0"/>
                        <a:ea typeface="+mn-ea"/>
                        <a:cs typeface="Arial" panose="020B0604020202020204" pitchFamily="34" charset="0"/>
                      </a:endParaRPr>
                    </a:p>
                  </a:txBody>
                  <a:tcPr marL="72000" marR="72000" marT="0" marB="0" anchor="ctr"/>
                </a:tc>
                <a:extLst>
                  <a:ext uri="{0D108BD9-81ED-4DB2-BD59-A6C34878D82A}">
                    <a16:rowId xmlns:a16="http://schemas.microsoft.com/office/drawing/2014/main" val="1375128141"/>
                  </a:ext>
                </a:extLst>
              </a:tr>
              <a:tr h="296254">
                <a:tc>
                  <a:txBody>
                    <a:bodyPr/>
                    <a:lstStyle/>
                    <a:p>
                      <a:pPr algn="l" fontAlgn="t"/>
                      <a:r>
                        <a:rPr lang="en-IN" sz="900" b="1" u="none" strike="noStrike" kern="1200" baseline="0" dirty="0">
                          <a:solidFill>
                            <a:schemeClr val="tx1"/>
                          </a:solidFill>
                          <a:effectLst/>
                        </a:rPr>
                        <a:t>ONGC</a:t>
                      </a:r>
                      <a:endParaRPr lang="en-IN" sz="900" b="1" i="0" u="none" strike="noStrike" kern="1200" baseline="0" dirty="0">
                        <a:solidFill>
                          <a:schemeClr val="tx1"/>
                        </a:solidFill>
                        <a:effectLst/>
                        <a:latin typeface="Arial" panose="020B0604020202020204" pitchFamily="34" charset="0"/>
                        <a:ea typeface="+mn-ea"/>
                        <a:cs typeface="Arial" panose="020B0604020202020204" pitchFamily="34" charset="0"/>
                      </a:endParaRPr>
                    </a:p>
                  </a:txBody>
                  <a:tcPr marL="72000" marR="72000" marT="0" marB="0" anchor="ct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286" rtl="0" eaLnBrk="1" fontAlgn="b" latinLnBrk="0" hangingPunct="1">
                        <a:lnSpc>
                          <a:spcPct val="100000"/>
                        </a:lnSpc>
                        <a:spcBef>
                          <a:spcPts val="0"/>
                        </a:spcBef>
                        <a:spcAft>
                          <a:spcPts val="0"/>
                        </a:spcAft>
                        <a:buClrTx/>
                        <a:buSzTx/>
                        <a:buFontTx/>
                        <a:buNone/>
                        <a:tabLst/>
                        <a:defRPr/>
                      </a:pPr>
                      <a:r>
                        <a:rPr lang="en-IN" sz="1400" b="0" u="none" strike="noStrike" kern="1200" noProof="0" dirty="0">
                          <a:solidFill>
                            <a:srgbClr val="00B050"/>
                          </a:solidFill>
                          <a:sym typeface="Wingdings" panose="05000000000000000000" pitchFamily="2" charset="2"/>
                        </a:rPr>
                        <a:t></a:t>
                      </a:r>
                      <a:endParaRPr lang="en-IN" sz="1400" b="0" i="0" u="none" strike="noStrike" kern="1200" noProof="0" dirty="0">
                        <a:solidFill>
                          <a:srgbClr val="00B050"/>
                        </a:solidFill>
                        <a:latin typeface="Wingdings"/>
                        <a:ea typeface="+mn-ea"/>
                        <a:cs typeface="+mn-cs"/>
                      </a:endParaRPr>
                    </a:p>
                  </a:txBody>
                  <a:tcPr marL="72000" marR="72000" marT="0" marB="0" anchor="ct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286" rtl="0" eaLnBrk="1" fontAlgn="b" latinLnBrk="0" hangingPunct="1">
                        <a:lnSpc>
                          <a:spcPct val="100000"/>
                        </a:lnSpc>
                        <a:spcBef>
                          <a:spcPts val="0"/>
                        </a:spcBef>
                        <a:spcAft>
                          <a:spcPts val="0"/>
                        </a:spcAft>
                        <a:buClrTx/>
                        <a:buSzTx/>
                        <a:buFontTx/>
                        <a:buNone/>
                        <a:tabLst/>
                        <a:defRPr/>
                      </a:pPr>
                      <a:r>
                        <a:rPr lang="en-IN" sz="1400" b="0" u="none" strike="noStrike" kern="1200" noProof="0" dirty="0">
                          <a:solidFill>
                            <a:srgbClr val="00B050"/>
                          </a:solidFill>
                          <a:sym typeface="Wingdings" panose="05000000000000000000" pitchFamily="2" charset="2"/>
                        </a:rPr>
                        <a:t></a:t>
                      </a:r>
                      <a:endParaRPr lang="en-IN" sz="1400" b="0" i="0" u="none" strike="noStrike" kern="1200" noProof="0" dirty="0">
                        <a:solidFill>
                          <a:srgbClr val="00B050"/>
                        </a:solidFill>
                        <a:latin typeface="Wingdings"/>
                        <a:ea typeface="+mn-ea"/>
                        <a:cs typeface="+mn-cs"/>
                      </a:endParaRPr>
                    </a:p>
                  </a:txBody>
                  <a:tcPr marL="72000" marR="72000" marT="0" marB="0" anchor="ct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286" rtl="0" eaLnBrk="1" fontAlgn="b" latinLnBrk="0" hangingPunct="1">
                        <a:lnSpc>
                          <a:spcPct val="100000"/>
                        </a:lnSpc>
                        <a:spcBef>
                          <a:spcPts val="0"/>
                        </a:spcBef>
                        <a:spcAft>
                          <a:spcPts val="0"/>
                        </a:spcAft>
                        <a:buClrTx/>
                        <a:buSzTx/>
                        <a:buFontTx/>
                        <a:buNone/>
                        <a:tabLst/>
                        <a:defRPr/>
                      </a:pPr>
                      <a:r>
                        <a:rPr lang="en-IN" sz="1400" b="0" u="none" strike="noStrike" kern="1200" noProof="0" dirty="0">
                          <a:solidFill>
                            <a:srgbClr val="00B050"/>
                          </a:solidFill>
                          <a:sym typeface="Wingdings" panose="05000000000000000000" pitchFamily="2" charset="2"/>
                        </a:rPr>
                        <a:t></a:t>
                      </a:r>
                      <a:endParaRPr lang="en-IN" sz="1400" b="0" i="0" u="none" strike="noStrike" kern="1200" noProof="0" dirty="0">
                        <a:solidFill>
                          <a:srgbClr val="00B050"/>
                        </a:solidFill>
                        <a:latin typeface="Wingdings"/>
                        <a:ea typeface="+mn-ea"/>
                        <a:cs typeface="+mn-cs"/>
                      </a:endParaRPr>
                    </a:p>
                  </a:txBody>
                  <a:tcPr marL="72000" marR="72000" marT="0" marB="0" anchor="ctr"/>
                </a:tc>
                <a:tc>
                  <a:txBody>
                    <a:bodyPr/>
                    <a:lstStyle/>
                    <a:p>
                      <a:pPr marL="0" marR="0" lvl="0" indent="0" algn="ctr" defTabSz="914286" rtl="0" eaLnBrk="1" fontAlgn="b" latinLnBrk="0" hangingPunct="1">
                        <a:lnSpc>
                          <a:spcPct val="100000"/>
                        </a:lnSpc>
                        <a:spcBef>
                          <a:spcPts val="0"/>
                        </a:spcBef>
                        <a:spcAft>
                          <a:spcPts val="0"/>
                        </a:spcAft>
                        <a:buClrTx/>
                        <a:buSzTx/>
                        <a:buFontTx/>
                        <a:buNone/>
                        <a:tabLst/>
                        <a:defRPr/>
                      </a:pPr>
                      <a:r>
                        <a:rPr lang="en-IN" sz="1400" b="0" u="none" strike="noStrike" kern="1200" noProof="0" dirty="0">
                          <a:solidFill>
                            <a:schemeClr val="bg1">
                              <a:lumMod val="50000"/>
                            </a:schemeClr>
                          </a:solidFill>
                          <a:sym typeface="Wingdings" panose="05000000000000000000" pitchFamily="2" charset="2"/>
                        </a:rPr>
                        <a:t></a:t>
                      </a:r>
                      <a:endParaRPr lang="en-IN" sz="1400" b="0" i="0" u="none" strike="noStrike" kern="1200" dirty="0">
                        <a:solidFill>
                          <a:schemeClr val="bg1">
                            <a:lumMod val="50000"/>
                          </a:schemeClr>
                        </a:solidFill>
                        <a:latin typeface="Wingdings"/>
                        <a:ea typeface="+mn-ea"/>
                        <a:cs typeface="+mn-cs"/>
                      </a:endParaRPr>
                    </a:p>
                  </a:txBody>
                  <a:tcPr marL="72000" marR="72000" marT="0" marB="0" anchor="ctr"/>
                </a:tc>
                <a:tc>
                  <a:txBody>
                    <a:bodyPr/>
                    <a:lstStyle/>
                    <a:p>
                      <a:pPr marL="0" marR="0" lvl="0" indent="0" algn="ctr" defTabSz="914286" rtl="0" eaLnBrk="1" fontAlgn="b" latinLnBrk="0" hangingPunct="1">
                        <a:lnSpc>
                          <a:spcPct val="100000"/>
                        </a:lnSpc>
                        <a:spcBef>
                          <a:spcPts val="0"/>
                        </a:spcBef>
                        <a:spcAft>
                          <a:spcPts val="0"/>
                        </a:spcAft>
                        <a:buClrTx/>
                        <a:buSzTx/>
                        <a:buFontTx/>
                        <a:buNone/>
                        <a:tabLst/>
                        <a:defRPr/>
                      </a:pPr>
                      <a:r>
                        <a:rPr lang="en-IN" sz="1400" b="0" u="none" strike="noStrike" kern="1200" noProof="0" dirty="0">
                          <a:solidFill>
                            <a:schemeClr val="bg1">
                              <a:lumMod val="50000"/>
                            </a:schemeClr>
                          </a:solidFill>
                          <a:sym typeface="Wingdings" panose="05000000000000000000" pitchFamily="2" charset="2"/>
                        </a:rPr>
                        <a:t></a:t>
                      </a:r>
                      <a:endParaRPr lang="en-IN" sz="1400" b="0" i="0" u="none" strike="noStrike" kern="1200" dirty="0">
                        <a:solidFill>
                          <a:schemeClr val="bg1">
                            <a:lumMod val="50000"/>
                          </a:schemeClr>
                        </a:solidFill>
                        <a:latin typeface="Wingdings"/>
                        <a:ea typeface="+mn-ea"/>
                        <a:cs typeface="+mn-cs"/>
                      </a:endParaRPr>
                    </a:p>
                  </a:txBody>
                  <a:tcPr marL="72000" marR="72000" marT="0" marB="0" anchor="ctr"/>
                </a:tc>
                <a:tc>
                  <a:txBody>
                    <a:bodyPr/>
                    <a:lstStyle/>
                    <a:p>
                      <a:pPr algn="l" fontAlgn="t"/>
                      <a:r>
                        <a:rPr lang="en-IN" sz="900" b="0" u="none" strike="noStrike" kern="1200" baseline="0" dirty="0">
                          <a:solidFill>
                            <a:srgbClr val="595959"/>
                          </a:solidFill>
                          <a:effectLst/>
                        </a:rPr>
                        <a:t>Web Security, Firewalls</a:t>
                      </a:r>
                      <a:endParaRPr lang="en-IN" sz="900" b="0" i="0" u="none" strike="noStrike" kern="1200" baseline="0" dirty="0">
                        <a:solidFill>
                          <a:srgbClr val="595959"/>
                        </a:solidFill>
                        <a:effectLst/>
                        <a:latin typeface="Arial" panose="020B0604020202020204" pitchFamily="34" charset="0"/>
                        <a:ea typeface="+mn-ea"/>
                        <a:cs typeface="Arial" panose="020B0604020202020204" pitchFamily="34" charset="0"/>
                      </a:endParaRPr>
                    </a:p>
                  </a:txBody>
                  <a:tcPr marL="72000" marR="72000" marT="0" marB="0" anchor="ctr"/>
                </a:tc>
                <a:extLst>
                  <a:ext uri="{0D108BD9-81ED-4DB2-BD59-A6C34878D82A}">
                    <a16:rowId xmlns:a16="http://schemas.microsoft.com/office/drawing/2014/main" val="4201376364"/>
                  </a:ext>
                </a:extLst>
              </a:tr>
              <a:tr h="296254">
                <a:tc>
                  <a:txBody>
                    <a:bodyPr/>
                    <a:lstStyle/>
                    <a:p>
                      <a:pPr algn="l" fontAlgn="t"/>
                      <a:r>
                        <a:rPr lang="en-IN" sz="900" b="1" u="none" strike="noStrike" kern="1200" baseline="0" dirty="0">
                          <a:solidFill>
                            <a:schemeClr val="tx1"/>
                          </a:solidFill>
                          <a:effectLst/>
                        </a:rPr>
                        <a:t>IOCL</a:t>
                      </a:r>
                      <a:endParaRPr lang="en-IN" sz="900" b="1" i="0" u="none" strike="noStrike" kern="1200" baseline="0" dirty="0">
                        <a:solidFill>
                          <a:schemeClr val="tx1"/>
                        </a:solidFill>
                        <a:effectLst/>
                        <a:latin typeface="Arial" panose="020B0604020202020204" pitchFamily="34" charset="0"/>
                        <a:ea typeface="+mn-ea"/>
                        <a:cs typeface="Arial" panose="020B0604020202020204" pitchFamily="34" charset="0"/>
                      </a:endParaRPr>
                    </a:p>
                  </a:txBody>
                  <a:tcPr marL="72000" marR="72000" marT="0" marB="0" anchor="ct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286" rtl="0" eaLnBrk="1" fontAlgn="b" latinLnBrk="0" hangingPunct="1">
                        <a:lnSpc>
                          <a:spcPct val="100000"/>
                        </a:lnSpc>
                        <a:spcBef>
                          <a:spcPts val="0"/>
                        </a:spcBef>
                        <a:spcAft>
                          <a:spcPts val="0"/>
                        </a:spcAft>
                        <a:buClrTx/>
                        <a:buSzTx/>
                        <a:buFontTx/>
                        <a:buNone/>
                        <a:tabLst/>
                        <a:defRPr/>
                      </a:pPr>
                      <a:r>
                        <a:rPr lang="en-IN" sz="1400" b="0" u="none" strike="noStrike" kern="1200" noProof="0" dirty="0">
                          <a:solidFill>
                            <a:srgbClr val="00B050"/>
                          </a:solidFill>
                          <a:sym typeface="Wingdings" panose="05000000000000000000" pitchFamily="2" charset="2"/>
                        </a:rPr>
                        <a:t></a:t>
                      </a:r>
                      <a:endParaRPr lang="en-IN" sz="1400" b="0" i="0" u="none" strike="noStrike" kern="1200" noProof="0" dirty="0">
                        <a:solidFill>
                          <a:srgbClr val="00B050"/>
                        </a:solidFill>
                        <a:latin typeface="Wingdings"/>
                        <a:ea typeface="+mn-ea"/>
                        <a:cs typeface="+mn-cs"/>
                      </a:endParaRPr>
                    </a:p>
                  </a:txBody>
                  <a:tcPr marL="72000" marR="72000" marT="0" marB="0" anchor="ct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286" rtl="0" eaLnBrk="1" fontAlgn="b" latinLnBrk="0" hangingPunct="1">
                        <a:lnSpc>
                          <a:spcPct val="100000"/>
                        </a:lnSpc>
                        <a:spcBef>
                          <a:spcPts val="0"/>
                        </a:spcBef>
                        <a:spcAft>
                          <a:spcPts val="0"/>
                        </a:spcAft>
                        <a:buClrTx/>
                        <a:buSzTx/>
                        <a:buFontTx/>
                        <a:buNone/>
                        <a:tabLst/>
                        <a:defRPr/>
                      </a:pPr>
                      <a:r>
                        <a:rPr lang="en-IN" sz="1400" b="0" u="none" strike="noStrike" kern="1200" noProof="0" dirty="0">
                          <a:solidFill>
                            <a:srgbClr val="00B050"/>
                          </a:solidFill>
                          <a:sym typeface="Wingdings" panose="05000000000000000000" pitchFamily="2" charset="2"/>
                        </a:rPr>
                        <a:t></a:t>
                      </a:r>
                      <a:endParaRPr lang="en-IN" sz="1400" b="0" i="0" u="none" strike="noStrike" kern="1200" noProof="0" dirty="0">
                        <a:solidFill>
                          <a:srgbClr val="00B050"/>
                        </a:solidFill>
                        <a:latin typeface="Wingdings"/>
                        <a:ea typeface="+mn-ea"/>
                        <a:cs typeface="+mn-cs"/>
                      </a:endParaRPr>
                    </a:p>
                  </a:txBody>
                  <a:tcPr marL="72000" marR="72000" marT="0" marB="0" anchor="ct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286" rtl="0" eaLnBrk="1" fontAlgn="b" latinLnBrk="0" hangingPunct="1">
                        <a:lnSpc>
                          <a:spcPct val="100000"/>
                        </a:lnSpc>
                        <a:spcBef>
                          <a:spcPts val="0"/>
                        </a:spcBef>
                        <a:spcAft>
                          <a:spcPts val="0"/>
                        </a:spcAft>
                        <a:buClrTx/>
                        <a:buSzTx/>
                        <a:buFontTx/>
                        <a:buNone/>
                        <a:tabLst/>
                        <a:defRPr/>
                      </a:pPr>
                      <a:r>
                        <a:rPr lang="en-IN" sz="1400" b="0" u="none" strike="noStrike" kern="1200" noProof="0" dirty="0">
                          <a:solidFill>
                            <a:srgbClr val="00B050"/>
                          </a:solidFill>
                          <a:sym typeface="Wingdings" panose="05000000000000000000" pitchFamily="2" charset="2"/>
                        </a:rPr>
                        <a:t></a:t>
                      </a:r>
                      <a:endParaRPr lang="en-IN" sz="1400" b="0" i="0" u="none" strike="noStrike" kern="1200" noProof="0" dirty="0">
                        <a:solidFill>
                          <a:srgbClr val="00B050"/>
                        </a:solidFill>
                        <a:latin typeface="Wingdings"/>
                        <a:ea typeface="+mn-ea"/>
                        <a:cs typeface="+mn-cs"/>
                      </a:endParaRPr>
                    </a:p>
                  </a:txBody>
                  <a:tcPr marL="72000" marR="72000" marT="0" marB="0" anchor="ctr"/>
                </a:tc>
                <a:tc>
                  <a:txBody>
                    <a:bodyPr/>
                    <a:lstStyle/>
                    <a:p>
                      <a:pPr marL="0" marR="0" lvl="0" indent="0" algn="ctr" defTabSz="914286" rtl="0" eaLnBrk="1" fontAlgn="b" latinLnBrk="0" hangingPunct="1">
                        <a:lnSpc>
                          <a:spcPct val="100000"/>
                        </a:lnSpc>
                        <a:spcBef>
                          <a:spcPts val="0"/>
                        </a:spcBef>
                        <a:spcAft>
                          <a:spcPts val="0"/>
                        </a:spcAft>
                        <a:buClrTx/>
                        <a:buSzTx/>
                        <a:buFontTx/>
                        <a:buNone/>
                        <a:tabLst/>
                        <a:defRPr/>
                      </a:pPr>
                      <a:r>
                        <a:rPr lang="en-IN" sz="1400" b="0" u="none" strike="noStrike" kern="1200" noProof="0" dirty="0">
                          <a:solidFill>
                            <a:schemeClr val="bg1">
                              <a:lumMod val="50000"/>
                            </a:schemeClr>
                          </a:solidFill>
                          <a:sym typeface="Wingdings" panose="05000000000000000000" pitchFamily="2" charset="2"/>
                        </a:rPr>
                        <a:t></a:t>
                      </a:r>
                      <a:endParaRPr lang="en-IN" sz="1400" b="0" i="0" u="none" strike="noStrike" kern="1200" dirty="0">
                        <a:solidFill>
                          <a:schemeClr val="bg1">
                            <a:lumMod val="50000"/>
                          </a:schemeClr>
                        </a:solidFill>
                        <a:latin typeface="Wingdings"/>
                        <a:ea typeface="+mn-ea"/>
                        <a:cs typeface="+mn-cs"/>
                      </a:endParaRPr>
                    </a:p>
                  </a:txBody>
                  <a:tcPr marL="72000" marR="72000" marT="0" marB="0" anchor="ctr"/>
                </a:tc>
                <a:tc>
                  <a:txBody>
                    <a:bodyPr/>
                    <a:lstStyle/>
                    <a:p>
                      <a:pPr marL="0" marR="0" lvl="0" indent="0" algn="ctr" defTabSz="914286" rtl="0" eaLnBrk="1" fontAlgn="b" latinLnBrk="0" hangingPunct="1">
                        <a:lnSpc>
                          <a:spcPct val="100000"/>
                        </a:lnSpc>
                        <a:spcBef>
                          <a:spcPts val="0"/>
                        </a:spcBef>
                        <a:spcAft>
                          <a:spcPts val="0"/>
                        </a:spcAft>
                        <a:buClrTx/>
                        <a:buSzTx/>
                        <a:buFontTx/>
                        <a:buNone/>
                        <a:tabLst/>
                        <a:defRPr/>
                      </a:pPr>
                      <a:r>
                        <a:rPr lang="en-IN" sz="1400" b="0" u="none" strike="noStrike" kern="1200" noProof="0" dirty="0">
                          <a:solidFill>
                            <a:schemeClr val="bg1">
                              <a:lumMod val="50000"/>
                            </a:schemeClr>
                          </a:solidFill>
                          <a:sym typeface="Wingdings" panose="05000000000000000000" pitchFamily="2" charset="2"/>
                        </a:rPr>
                        <a:t></a:t>
                      </a:r>
                      <a:endParaRPr lang="en-IN" sz="1400" b="0" i="0" u="none" strike="noStrike" kern="1200" dirty="0">
                        <a:solidFill>
                          <a:schemeClr val="bg1">
                            <a:lumMod val="50000"/>
                          </a:schemeClr>
                        </a:solidFill>
                        <a:latin typeface="Wingdings"/>
                        <a:ea typeface="+mn-ea"/>
                        <a:cs typeface="+mn-cs"/>
                      </a:endParaRPr>
                    </a:p>
                  </a:txBody>
                  <a:tcPr marL="72000" marR="72000" marT="0" marB="0" anchor="ctr"/>
                </a:tc>
                <a:tc>
                  <a:txBody>
                    <a:bodyPr/>
                    <a:lstStyle/>
                    <a:p>
                      <a:pPr algn="l" fontAlgn="t"/>
                      <a:r>
                        <a:rPr lang="en-IN" sz="900" b="0" u="none" strike="noStrike" kern="1200" baseline="0" dirty="0">
                          <a:solidFill>
                            <a:srgbClr val="595959"/>
                          </a:solidFill>
                          <a:effectLst/>
                        </a:rPr>
                        <a:t>Firewall, Web Security, SLB</a:t>
                      </a:r>
                      <a:endParaRPr lang="en-IN" sz="900" b="0" i="0" u="none" strike="noStrike" kern="1200" baseline="0" dirty="0">
                        <a:solidFill>
                          <a:srgbClr val="595959"/>
                        </a:solidFill>
                        <a:effectLst/>
                        <a:latin typeface="Arial" panose="020B0604020202020204" pitchFamily="34" charset="0"/>
                        <a:ea typeface="+mn-ea"/>
                        <a:cs typeface="Arial" panose="020B0604020202020204" pitchFamily="34" charset="0"/>
                      </a:endParaRPr>
                    </a:p>
                  </a:txBody>
                  <a:tcPr marL="72000" marR="72000" marT="0" marB="0" anchor="ctr"/>
                </a:tc>
                <a:extLst>
                  <a:ext uri="{0D108BD9-81ED-4DB2-BD59-A6C34878D82A}">
                    <a16:rowId xmlns:a16="http://schemas.microsoft.com/office/drawing/2014/main" val="3333262889"/>
                  </a:ext>
                </a:extLst>
              </a:tr>
              <a:tr h="296254">
                <a:tc>
                  <a:txBody>
                    <a:bodyPr/>
                    <a:lstStyle/>
                    <a:p>
                      <a:pPr algn="l" fontAlgn="t"/>
                      <a:r>
                        <a:rPr lang="en-IN" sz="900" b="1" u="none" strike="noStrike" kern="1200" baseline="0" dirty="0">
                          <a:solidFill>
                            <a:schemeClr val="tx1"/>
                          </a:solidFill>
                          <a:effectLst/>
                        </a:rPr>
                        <a:t>NTPC</a:t>
                      </a:r>
                      <a:endParaRPr lang="en-IN" sz="900" b="1" i="0" u="none" strike="noStrike" kern="1200" baseline="0" dirty="0">
                        <a:solidFill>
                          <a:schemeClr val="tx1"/>
                        </a:solidFill>
                        <a:effectLst/>
                        <a:latin typeface="Arial" panose="020B0604020202020204" pitchFamily="34" charset="0"/>
                        <a:ea typeface="+mn-ea"/>
                        <a:cs typeface="Arial" panose="020B0604020202020204" pitchFamily="34" charset="0"/>
                      </a:endParaRPr>
                    </a:p>
                  </a:txBody>
                  <a:tcPr marL="72000" marR="72000" marT="0" marB="0" anchor="ct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286" rtl="0" eaLnBrk="1" fontAlgn="b" latinLnBrk="0" hangingPunct="1">
                        <a:lnSpc>
                          <a:spcPct val="100000"/>
                        </a:lnSpc>
                        <a:spcBef>
                          <a:spcPts val="0"/>
                        </a:spcBef>
                        <a:spcAft>
                          <a:spcPts val="0"/>
                        </a:spcAft>
                        <a:buClrTx/>
                        <a:buSzTx/>
                        <a:buFontTx/>
                        <a:buNone/>
                        <a:tabLst/>
                        <a:defRPr/>
                      </a:pPr>
                      <a:r>
                        <a:rPr lang="en-IN" sz="1400" b="0" u="none" strike="noStrike" kern="1200" noProof="0" dirty="0">
                          <a:solidFill>
                            <a:srgbClr val="00B050"/>
                          </a:solidFill>
                          <a:sym typeface="Wingdings" panose="05000000000000000000" pitchFamily="2" charset="2"/>
                        </a:rPr>
                        <a:t></a:t>
                      </a:r>
                      <a:endParaRPr lang="en-IN" sz="1400" b="0" i="0" u="none" strike="noStrike" kern="1200" noProof="0" dirty="0">
                        <a:solidFill>
                          <a:srgbClr val="00B050"/>
                        </a:solidFill>
                        <a:latin typeface="Wingdings"/>
                        <a:ea typeface="+mn-ea"/>
                        <a:cs typeface="+mn-cs"/>
                      </a:endParaRPr>
                    </a:p>
                  </a:txBody>
                  <a:tcPr marL="72000" marR="72000" marT="0" marB="0" anchor="ct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286" rtl="0" eaLnBrk="1" fontAlgn="b" latinLnBrk="0" hangingPunct="1">
                        <a:lnSpc>
                          <a:spcPct val="100000"/>
                        </a:lnSpc>
                        <a:spcBef>
                          <a:spcPts val="0"/>
                        </a:spcBef>
                        <a:spcAft>
                          <a:spcPts val="0"/>
                        </a:spcAft>
                        <a:buClrTx/>
                        <a:buSzTx/>
                        <a:buFontTx/>
                        <a:buNone/>
                        <a:tabLst/>
                        <a:defRPr/>
                      </a:pPr>
                      <a:r>
                        <a:rPr lang="en-IN" sz="1400" b="0" u="none" strike="noStrike" kern="1200" noProof="0" dirty="0">
                          <a:solidFill>
                            <a:srgbClr val="00B050"/>
                          </a:solidFill>
                          <a:sym typeface="Wingdings" panose="05000000000000000000" pitchFamily="2" charset="2"/>
                        </a:rPr>
                        <a:t></a:t>
                      </a:r>
                      <a:endParaRPr lang="en-IN" sz="1400" b="0" i="0" u="none" strike="noStrike" kern="1200" noProof="0" dirty="0">
                        <a:solidFill>
                          <a:srgbClr val="00B050"/>
                        </a:solidFill>
                        <a:latin typeface="Wingdings"/>
                        <a:ea typeface="+mn-ea"/>
                        <a:cs typeface="+mn-cs"/>
                      </a:endParaRPr>
                    </a:p>
                  </a:txBody>
                  <a:tcPr marL="72000" marR="72000" marT="0" marB="0" anchor="ct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ctr" defTabSz="914286" rtl="0" eaLnBrk="1" fontAlgn="b" latinLnBrk="0" hangingPunct="1">
                        <a:lnSpc>
                          <a:spcPct val="100000"/>
                        </a:lnSpc>
                        <a:spcBef>
                          <a:spcPts val="0"/>
                        </a:spcBef>
                        <a:spcAft>
                          <a:spcPts val="0"/>
                        </a:spcAft>
                        <a:buClrTx/>
                        <a:buSzTx/>
                        <a:buFontTx/>
                        <a:buNone/>
                        <a:tabLst/>
                        <a:defRPr/>
                      </a:pPr>
                      <a:r>
                        <a:rPr lang="en-IN" sz="1400" b="0" u="none" strike="noStrike" kern="1200" noProof="0" dirty="0">
                          <a:solidFill>
                            <a:srgbClr val="00B050"/>
                          </a:solidFill>
                          <a:sym typeface="Wingdings" panose="05000000000000000000" pitchFamily="2" charset="2"/>
                        </a:rPr>
                        <a:t></a:t>
                      </a:r>
                      <a:endParaRPr lang="en-IN" sz="1400" b="0" i="0" u="none" strike="noStrike" kern="1200" noProof="0" dirty="0">
                        <a:solidFill>
                          <a:srgbClr val="00B050"/>
                        </a:solidFill>
                        <a:latin typeface="Wingdings"/>
                        <a:ea typeface="+mn-ea"/>
                        <a:cs typeface="+mn-cs"/>
                      </a:endParaRPr>
                    </a:p>
                  </a:txBody>
                  <a:tcPr marL="72000" marR="72000" marT="0" marB="0" anchor="ctr"/>
                </a:tc>
                <a:tc>
                  <a:txBody>
                    <a:bodyPr/>
                    <a:lstStyle/>
                    <a:p>
                      <a:pPr marL="0" marR="0" lvl="0" indent="0" algn="ctr" defTabSz="914286" rtl="0" eaLnBrk="1" fontAlgn="b" latinLnBrk="0" hangingPunct="1">
                        <a:lnSpc>
                          <a:spcPct val="100000"/>
                        </a:lnSpc>
                        <a:spcBef>
                          <a:spcPts val="0"/>
                        </a:spcBef>
                        <a:spcAft>
                          <a:spcPts val="0"/>
                        </a:spcAft>
                        <a:buClrTx/>
                        <a:buSzTx/>
                        <a:buFontTx/>
                        <a:buNone/>
                        <a:tabLst/>
                        <a:defRPr/>
                      </a:pPr>
                      <a:r>
                        <a:rPr lang="en-IN" sz="1400" b="0" u="none" strike="noStrike" kern="1200" noProof="0" dirty="0">
                          <a:solidFill>
                            <a:schemeClr val="bg1">
                              <a:lumMod val="50000"/>
                            </a:schemeClr>
                          </a:solidFill>
                          <a:sym typeface="Wingdings" panose="05000000000000000000" pitchFamily="2" charset="2"/>
                        </a:rPr>
                        <a:t></a:t>
                      </a:r>
                      <a:endParaRPr lang="en-IN" sz="1400" b="0" i="0" u="none" strike="noStrike" kern="1200" dirty="0">
                        <a:solidFill>
                          <a:schemeClr val="bg1">
                            <a:lumMod val="50000"/>
                          </a:schemeClr>
                        </a:solidFill>
                        <a:latin typeface="Wingdings"/>
                        <a:ea typeface="+mn-ea"/>
                        <a:cs typeface="+mn-cs"/>
                      </a:endParaRPr>
                    </a:p>
                  </a:txBody>
                  <a:tcPr marL="72000" marR="72000" marT="0" marB="0" anchor="ctr"/>
                </a:tc>
                <a:tc>
                  <a:txBody>
                    <a:bodyPr/>
                    <a:lstStyle/>
                    <a:p>
                      <a:pPr marL="0" marR="0" lvl="0" indent="0" algn="ctr" defTabSz="914286" rtl="0" eaLnBrk="1" fontAlgn="b" latinLnBrk="0" hangingPunct="1">
                        <a:lnSpc>
                          <a:spcPct val="100000"/>
                        </a:lnSpc>
                        <a:spcBef>
                          <a:spcPts val="0"/>
                        </a:spcBef>
                        <a:spcAft>
                          <a:spcPts val="0"/>
                        </a:spcAft>
                        <a:buClrTx/>
                        <a:buSzTx/>
                        <a:buFontTx/>
                        <a:buNone/>
                        <a:tabLst/>
                        <a:defRPr/>
                      </a:pPr>
                      <a:r>
                        <a:rPr lang="en-IN" sz="1400" b="0" u="none" strike="noStrike" kern="1200" noProof="0" dirty="0">
                          <a:solidFill>
                            <a:schemeClr val="bg1">
                              <a:lumMod val="50000"/>
                            </a:schemeClr>
                          </a:solidFill>
                          <a:sym typeface="Wingdings" panose="05000000000000000000" pitchFamily="2" charset="2"/>
                        </a:rPr>
                        <a:t></a:t>
                      </a:r>
                      <a:endParaRPr lang="en-IN" sz="1400" b="0" i="0" u="none" strike="noStrike" kern="1200" dirty="0">
                        <a:solidFill>
                          <a:schemeClr val="bg1">
                            <a:lumMod val="50000"/>
                          </a:schemeClr>
                        </a:solidFill>
                        <a:latin typeface="Wingdings"/>
                        <a:ea typeface="+mn-ea"/>
                        <a:cs typeface="+mn-cs"/>
                      </a:endParaRPr>
                    </a:p>
                  </a:txBody>
                  <a:tcPr marL="72000" marR="72000" marT="0" marB="0" anchor="ctr"/>
                </a:tc>
                <a:tc>
                  <a:txBody>
                    <a:bodyPr/>
                    <a:lstStyle/>
                    <a:p>
                      <a:pPr algn="l" fontAlgn="t"/>
                      <a:r>
                        <a:rPr lang="en-IN" sz="900" b="0" u="none" strike="noStrike" kern="1200" baseline="0" dirty="0">
                          <a:solidFill>
                            <a:srgbClr val="595959"/>
                          </a:solidFill>
                          <a:effectLst/>
                        </a:rPr>
                        <a:t>SIEM, NIPS, PIM, </a:t>
                      </a:r>
                      <a:endParaRPr lang="en-IN" sz="900" b="0" i="0" u="none" strike="noStrike" kern="1200" baseline="0" dirty="0">
                        <a:solidFill>
                          <a:srgbClr val="595959"/>
                        </a:solidFill>
                        <a:effectLst/>
                        <a:latin typeface="Arial" panose="020B0604020202020204" pitchFamily="34" charset="0"/>
                        <a:ea typeface="+mn-ea"/>
                        <a:cs typeface="Arial" panose="020B0604020202020204" pitchFamily="34" charset="0"/>
                      </a:endParaRPr>
                    </a:p>
                  </a:txBody>
                  <a:tcPr marL="72000" marR="72000" marT="0" marB="0" anchor="ctr"/>
                </a:tc>
                <a:extLst>
                  <a:ext uri="{0D108BD9-81ED-4DB2-BD59-A6C34878D82A}">
                    <a16:rowId xmlns:a16="http://schemas.microsoft.com/office/drawing/2014/main" val="84566648"/>
                  </a:ext>
                </a:extLst>
              </a:tr>
            </a:tbl>
          </a:graphicData>
        </a:graphic>
      </p:graphicFrame>
    </p:spTree>
    <p:extLst>
      <p:ext uri="{BB962C8B-B14F-4D97-AF65-F5344CB8AC3E}">
        <p14:creationId xmlns:p14="http://schemas.microsoft.com/office/powerpoint/2010/main" val="3060407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8A4E8A-0C33-46FC-A589-A2E95A1FC44A}"/>
              </a:ext>
            </a:extLst>
          </p:cNvPr>
          <p:cNvSpPr>
            <a:spLocks noGrp="1"/>
          </p:cNvSpPr>
          <p:nvPr>
            <p:ph type="title"/>
          </p:nvPr>
        </p:nvSpPr>
        <p:spPr>
          <a:xfrm>
            <a:off x="324000" y="257731"/>
            <a:ext cx="8496150" cy="369332"/>
          </a:xfrm>
        </p:spPr>
        <p:txBody>
          <a:bodyPr/>
          <a:lstStyle/>
          <a:p>
            <a:r>
              <a:rPr lang="en-IN" dirty="0"/>
              <a:t>SIFY Clients Profile</a:t>
            </a:r>
          </a:p>
        </p:txBody>
      </p:sp>
      <p:sp>
        <p:nvSpPr>
          <p:cNvPr id="3" name="Arrow: Pentagon 2">
            <a:extLst>
              <a:ext uri="{FF2B5EF4-FFF2-40B4-BE49-F238E27FC236}">
                <a16:creationId xmlns:a16="http://schemas.microsoft.com/office/drawing/2014/main" id="{101092C0-C31F-4F01-AF03-03E6C31ED08A}"/>
              </a:ext>
            </a:extLst>
          </p:cNvPr>
          <p:cNvSpPr/>
          <p:nvPr/>
        </p:nvSpPr>
        <p:spPr>
          <a:xfrm rot="16200000" flipV="1">
            <a:off x="-540150" y="1856868"/>
            <a:ext cx="3744000" cy="2016000"/>
          </a:xfrm>
          <a:prstGeom prst="homePlate">
            <a:avLst>
              <a:gd name="adj" fmla="val 35421"/>
            </a:avLst>
          </a:prstGeom>
          <a:solidFill>
            <a:srgbClr val="DCE6F2">
              <a:alpha val="80000"/>
            </a:srgbClr>
          </a:solidFill>
          <a:ln w="9525">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5EE71210-B008-4118-A2C0-4A4E15200FE4}"/>
              </a:ext>
            </a:extLst>
          </p:cNvPr>
          <p:cNvSpPr txBox="1"/>
          <p:nvPr/>
        </p:nvSpPr>
        <p:spPr>
          <a:xfrm>
            <a:off x="323847" y="3944292"/>
            <a:ext cx="2016000" cy="461665"/>
          </a:xfrm>
          <a:prstGeom prst="rect">
            <a:avLst/>
          </a:prstGeom>
          <a:noFill/>
        </p:spPr>
        <p:txBody>
          <a:bodyPr wrap="square" rtlCol="0">
            <a:spAutoFit/>
          </a:bodyPr>
          <a:lstStyle/>
          <a:p>
            <a:pPr algn="ctr"/>
            <a:r>
              <a:rPr lang="en-US" sz="1200" b="1" dirty="0">
                <a:solidFill>
                  <a:schemeClr val="tx2"/>
                </a:solidFill>
                <a:latin typeface="Trebuchet MS"/>
                <a:cs typeface="Arial" panose="020B0604020202020204" pitchFamily="34" charset="0"/>
                <a:sym typeface="Arial" panose="020B0604020202020204" pitchFamily="34" charset="0"/>
              </a:rPr>
              <a:t>No of Managed CI’s: 3000+</a:t>
            </a:r>
            <a:endParaRPr lang="en-IN" sz="1200" dirty="0">
              <a:solidFill>
                <a:schemeClr val="tx2"/>
              </a:solidFill>
            </a:endParaRPr>
          </a:p>
        </p:txBody>
      </p:sp>
      <p:sp>
        <p:nvSpPr>
          <p:cNvPr id="35" name="TextBox 34">
            <a:extLst>
              <a:ext uri="{FF2B5EF4-FFF2-40B4-BE49-F238E27FC236}">
                <a16:creationId xmlns:a16="http://schemas.microsoft.com/office/drawing/2014/main" id="{07BF63E4-4068-450F-B1E9-744DFC98DA50}"/>
              </a:ext>
            </a:extLst>
          </p:cNvPr>
          <p:cNvSpPr txBox="1"/>
          <p:nvPr/>
        </p:nvSpPr>
        <p:spPr>
          <a:xfrm>
            <a:off x="323847" y="1902842"/>
            <a:ext cx="2016000" cy="1969770"/>
          </a:xfrm>
          <a:prstGeom prst="rect">
            <a:avLst/>
          </a:prstGeom>
          <a:noFill/>
        </p:spPr>
        <p:txBody>
          <a:bodyPr wrap="square" rtlCol="0">
            <a:spAutoFit/>
          </a:bodyPr>
          <a:lstStyle/>
          <a:p>
            <a:pPr defTabSz="914264">
              <a:spcAft>
                <a:spcPts val="600"/>
              </a:spcAft>
              <a:defRPr/>
            </a:pPr>
            <a:r>
              <a:rPr lang="en-US" sz="1100" b="1" dirty="0">
                <a:latin typeface="Trebuchet MS"/>
                <a:cs typeface="Arial" panose="020B0604020202020204" pitchFamily="34" charset="0"/>
                <a:sym typeface="Arial" panose="020B0604020202020204" pitchFamily="34" charset="0"/>
              </a:rPr>
              <a:t>One among the world largest automobile manufacturing company </a:t>
            </a:r>
          </a:p>
          <a:p>
            <a:pPr defTabSz="914264">
              <a:defRPr/>
            </a:pPr>
            <a:r>
              <a:rPr lang="en-US" sz="1050" dirty="0">
                <a:latin typeface="Trebuchet MS"/>
                <a:cs typeface="Arial" panose="020B0604020202020204" pitchFamily="34" charset="0"/>
                <a:sym typeface="Arial" panose="020B0604020202020204" pitchFamily="34" charset="0"/>
              </a:rPr>
              <a:t>A security infrastructure management contract for managing 450+ UTM firewall across India along with day-to-day security operations support with effective Incident and Change management process.</a:t>
            </a:r>
          </a:p>
        </p:txBody>
      </p:sp>
      <p:sp>
        <p:nvSpPr>
          <p:cNvPr id="6" name="Rectangle: Rounded Corners 5">
            <a:extLst>
              <a:ext uri="{FF2B5EF4-FFF2-40B4-BE49-F238E27FC236}">
                <a16:creationId xmlns:a16="http://schemas.microsoft.com/office/drawing/2014/main" id="{79DFCD1D-EA0C-4EE7-AF45-B5E77CF60FDE}"/>
              </a:ext>
            </a:extLst>
          </p:cNvPr>
          <p:cNvSpPr/>
          <p:nvPr/>
        </p:nvSpPr>
        <p:spPr>
          <a:xfrm>
            <a:off x="607950" y="968375"/>
            <a:ext cx="1447800" cy="828039"/>
          </a:xfrm>
          <a:prstGeom prst="roundRect">
            <a:avLst>
              <a:gd name="adj" fmla="val 38168"/>
            </a:avLst>
          </a:prstGeom>
          <a:solidFill>
            <a:schemeClr val="bg1"/>
          </a:solidFill>
          <a:ln w="9525">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6" name="Picture 10" descr="Image result for max bupa logo png">
            <a:extLst>
              <a:ext uri="{FF2B5EF4-FFF2-40B4-BE49-F238E27FC236}">
                <a16:creationId xmlns:a16="http://schemas.microsoft.com/office/drawing/2014/main" id="{1B784601-4F03-4CFA-AABC-2D898ED2CA8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0760" b="20934"/>
          <a:stretch/>
        </p:blipFill>
        <p:spPr bwMode="auto">
          <a:xfrm>
            <a:off x="832319" y="1064385"/>
            <a:ext cx="999062" cy="582515"/>
          </a:xfrm>
          <a:prstGeom prst="rect">
            <a:avLst/>
          </a:prstGeom>
          <a:noFill/>
          <a:extLst>
            <a:ext uri="{909E8E84-426E-40DD-AFC4-6F175D3DCCD1}">
              <a14:hiddenFill xmlns:a14="http://schemas.microsoft.com/office/drawing/2010/main">
                <a:solidFill>
                  <a:srgbClr val="FFFFFF"/>
                </a:solidFill>
              </a14:hiddenFill>
            </a:ext>
          </a:extLst>
        </p:spPr>
      </p:pic>
      <p:sp>
        <p:nvSpPr>
          <p:cNvPr id="38" name="Arrow: Pentagon 37">
            <a:extLst>
              <a:ext uri="{FF2B5EF4-FFF2-40B4-BE49-F238E27FC236}">
                <a16:creationId xmlns:a16="http://schemas.microsoft.com/office/drawing/2014/main" id="{92F04342-5615-436E-A7A9-5F48A3ED6E76}"/>
              </a:ext>
            </a:extLst>
          </p:cNvPr>
          <p:cNvSpPr/>
          <p:nvPr/>
        </p:nvSpPr>
        <p:spPr>
          <a:xfrm rot="16200000" flipV="1">
            <a:off x="1619950" y="1856868"/>
            <a:ext cx="3744000" cy="2016000"/>
          </a:xfrm>
          <a:prstGeom prst="homePlate">
            <a:avLst>
              <a:gd name="adj" fmla="val 35421"/>
            </a:avLst>
          </a:prstGeom>
          <a:solidFill>
            <a:srgbClr val="DCE6F2">
              <a:alpha val="30196"/>
            </a:srgbClr>
          </a:solidFill>
          <a:ln w="9525">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TextBox 38">
            <a:extLst>
              <a:ext uri="{FF2B5EF4-FFF2-40B4-BE49-F238E27FC236}">
                <a16:creationId xmlns:a16="http://schemas.microsoft.com/office/drawing/2014/main" id="{50B95198-220B-4D82-A985-B5804BCAF7F6}"/>
              </a:ext>
            </a:extLst>
          </p:cNvPr>
          <p:cNvSpPr txBox="1"/>
          <p:nvPr/>
        </p:nvSpPr>
        <p:spPr>
          <a:xfrm>
            <a:off x="2483947" y="4132928"/>
            <a:ext cx="2016001" cy="276999"/>
          </a:xfrm>
          <a:prstGeom prst="rect">
            <a:avLst/>
          </a:prstGeom>
          <a:noFill/>
        </p:spPr>
        <p:txBody>
          <a:bodyPr wrap="square" rtlCol="0">
            <a:spAutoFit/>
          </a:bodyPr>
          <a:lstStyle/>
          <a:p>
            <a:pPr algn="ctr"/>
            <a:r>
              <a:rPr lang="en-US" sz="1200" b="1" dirty="0">
                <a:solidFill>
                  <a:schemeClr val="tx2"/>
                </a:solidFill>
                <a:latin typeface="Trebuchet MS"/>
                <a:cs typeface="Arial" panose="020B0604020202020204" pitchFamily="34" charset="0"/>
                <a:sym typeface="Arial" panose="020B0604020202020204" pitchFamily="34" charset="0"/>
              </a:rPr>
              <a:t>No of Managed CI’s: 50+</a:t>
            </a:r>
            <a:endParaRPr lang="en-IN" sz="1200" dirty="0">
              <a:solidFill>
                <a:schemeClr val="tx2"/>
              </a:solidFill>
            </a:endParaRPr>
          </a:p>
        </p:txBody>
      </p:sp>
      <p:sp>
        <p:nvSpPr>
          <p:cNvPr id="40" name="TextBox 39">
            <a:extLst>
              <a:ext uri="{FF2B5EF4-FFF2-40B4-BE49-F238E27FC236}">
                <a16:creationId xmlns:a16="http://schemas.microsoft.com/office/drawing/2014/main" id="{99A8CDE0-4DDD-4F59-A8F8-FC5A81E40F62}"/>
              </a:ext>
            </a:extLst>
          </p:cNvPr>
          <p:cNvSpPr txBox="1"/>
          <p:nvPr/>
        </p:nvSpPr>
        <p:spPr>
          <a:xfrm>
            <a:off x="2483943" y="1902842"/>
            <a:ext cx="2016001" cy="1962076"/>
          </a:xfrm>
          <a:prstGeom prst="rect">
            <a:avLst/>
          </a:prstGeom>
          <a:noFill/>
        </p:spPr>
        <p:txBody>
          <a:bodyPr wrap="square" rtlCol="0">
            <a:spAutoFit/>
          </a:bodyPr>
          <a:lstStyle/>
          <a:p>
            <a:pPr defTabSz="914264">
              <a:spcAft>
                <a:spcPts val="600"/>
              </a:spcAft>
              <a:defRPr/>
            </a:pPr>
            <a:r>
              <a:rPr lang="en-US" sz="1100" b="1" dirty="0">
                <a:latin typeface="Trebuchet MS"/>
                <a:cs typeface="Arial" panose="020B0604020202020204" pitchFamily="34" charset="0"/>
                <a:sym typeface="Arial" panose="020B0604020202020204" pitchFamily="34" charset="0"/>
              </a:rPr>
              <a:t>One among top 5 Oil marketing company</a:t>
            </a:r>
          </a:p>
          <a:p>
            <a:pPr defTabSz="914264">
              <a:defRPr/>
            </a:pPr>
            <a:r>
              <a:rPr lang="en-US" sz="1050" dirty="0">
                <a:latin typeface="Trebuchet MS"/>
                <a:cs typeface="Arial" panose="020B0604020202020204" pitchFamily="34" charset="0"/>
                <a:sym typeface="Arial" panose="020B0604020202020204" pitchFamily="34" charset="0"/>
              </a:rPr>
              <a:t>An Information security outsourced pact which includes 24X7 security Threat Monitoring , Anti-phishing and Anti-Rogue services, Security operations, security posture assessment, advisories and reporting on a shared security services model.</a:t>
            </a:r>
          </a:p>
        </p:txBody>
      </p:sp>
      <p:sp>
        <p:nvSpPr>
          <p:cNvPr id="41" name="Rectangle: Rounded Corners 40">
            <a:extLst>
              <a:ext uri="{FF2B5EF4-FFF2-40B4-BE49-F238E27FC236}">
                <a16:creationId xmlns:a16="http://schemas.microsoft.com/office/drawing/2014/main" id="{09D3D893-86EE-4098-9431-FE173E3CC413}"/>
              </a:ext>
            </a:extLst>
          </p:cNvPr>
          <p:cNvSpPr/>
          <p:nvPr/>
        </p:nvSpPr>
        <p:spPr>
          <a:xfrm>
            <a:off x="2768050" y="968375"/>
            <a:ext cx="1447800" cy="828039"/>
          </a:xfrm>
          <a:prstGeom prst="roundRect">
            <a:avLst>
              <a:gd name="adj" fmla="val 38168"/>
            </a:avLst>
          </a:prstGeom>
          <a:solidFill>
            <a:schemeClr val="bg1"/>
          </a:solidFill>
          <a:ln w="9525">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4" name="Arrow: Pentagon 43">
            <a:extLst>
              <a:ext uri="{FF2B5EF4-FFF2-40B4-BE49-F238E27FC236}">
                <a16:creationId xmlns:a16="http://schemas.microsoft.com/office/drawing/2014/main" id="{7483B4E0-8C28-4022-9B52-3CB1AF16D45B}"/>
              </a:ext>
            </a:extLst>
          </p:cNvPr>
          <p:cNvSpPr/>
          <p:nvPr/>
        </p:nvSpPr>
        <p:spPr>
          <a:xfrm rot="16200000" flipV="1">
            <a:off x="3780050" y="1856868"/>
            <a:ext cx="3744000" cy="2016000"/>
          </a:xfrm>
          <a:prstGeom prst="homePlate">
            <a:avLst>
              <a:gd name="adj" fmla="val 35421"/>
            </a:avLst>
          </a:prstGeom>
          <a:solidFill>
            <a:srgbClr val="DCE6F2">
              <a:alpha val="80000"/>
            </a:srgbClr>
          </a:solidFill>
          <a:ln w="9525">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5" name="TextBox 44">
            <a:extLst>
              <a:ext uri="{FF2B5EF4-FFF2-40B4-BE49-F238E27FC236}">
                <a16:creationId xmlns:a16="http://schemas.microsoft.com/office/drawing/2014/main" id="{63C4C5A2-6984-4A11-8B78-8E37D7C25DB7}"/>
              </a:ext>
            </a:extLst>
          </p:cNvPr>
          <p:cNvSpPr txBox="1"/>
          <p:nvPr/>
        </p:nvSpPr>
        <p:spPr>
          <a:xfrm>
            <a:off x="4644048" y="3944292"/>
            <a:ext cx="2016000" cy="461665"/>
          </a:xfrm>
          <a:prstGeom prst="rect">
            <a:avLst/>
          </a:prstGeom>
          <a:noFill/>
        </p:spPr>
        <p:txBody>
          <a:bodyPr wrap="square" rtlCol="0">
            <a:spAutoFit/>
          </a:bodyPr>
          <a:lstStyle/>
          <a:p>
            <a:pPr algn="ctr"/>
            <a:r>
              <a:rPr lang="en-US" sz="1200" b="1" dirty="0">
                <a:solidFill>
                  <a:schemeClr val="tx2"/>
                </a:solidFill>
                <a:latin typeface="Trebuchet MS"/>
                <a:cs typeface="Arial" panose="020B0604020202020204" pitchFamily="34" charset="0"/>
                <a:sym typeface="Arial" panose="020B0604020202020204" pitchFamily="34" charset="0"/>
              </a:rPr>
              <a:t>No of Managed CI’s: 3000+</a:t>
            </a:r>
            <a:endParaRPr lang="en-IN" sz="1200" dirty="0">
              <a:solidFill>
                <a:schemeClr val="tx2"/>
              </a:solidFill>
            </a:endParaRPr>
          </a:p>
        </p:txBody>
      </p:sp>
      <p:sp>
        <p:nvSpPr>
          <p:cNvPr id="46" name="TextBox 45">
            <a:extLst>
              <a:ext uri="{FF2B5EF4-FFF2-40B4-BE49-F238E27FC236}">
                <a16:creationId xmlns:a16="http://schemas.microsoft.com/office/drawing/2014/main" id="{E59E647B-81AB-48D4-9948-7A9D7D03E41E}"/>
              </a:ext>
            </a:extLst>
          </p:cNvPr>
          <p:cNvSpPr txBox="1"/>
          <p:nvPr/>
        </p:nvSpPr>
        <p:spPr>
          <a:xfrm>
            <a:off x="4644036" y="1902842"/>
            <a:ext cx="2016000" cy="1969770"/>
          </a:xfrm>
          <a:prstGeom prst="rect">
            <a:avLst/>
          </a:prstGeom>
          <a:noFill/>
        </p:spPr>
        <p:txBody>
          <a:bodyPr wrap="square" rtlCol="0">
            <a:spAutoFit/>
          </a:bodyPr>
          <a:lstStyle/>
          <a:p>
            <a:pPr defTabSz="914264">
              <a:spcAft>
                <a:spcPts val="600"/>
              </a:spcAft>
              <a:defRPr/>
            </a:pPr>
            <a:r>
              <a:rPr lang="en-US" sz="1100" b="1" dirty="0">
                <a:latin typeface="Trebuchet MS"/>
                <a:cs typeface="Arial" panose="020B0604020202020204" pitchFamily="34" charset="0"/>
                <a:sym typeface="Arial" panose="020B0604020202020204" pitchFamily="34" charset="0"/>
              </a:rPr>
              <a:t>One among the world largest automobile manufacturing company </a:t>
            </a:r>
          </a:p>
          <a:p>
            <a:pPr defTabSz="914264">
              <a:spcAft>
                <a:spcPts val="600"/>
              </a:spcAft>
              <a:defRPr/>
            </a:pPr>
            <a:r>
              <a:rPr lang="en-US" sz="1050" dirty="0">
                <a:latin typeface="Trebuchet MS"/>
                <a:cs typeface="Arial" panose="020B0604020202020204" pitchFamily="34" charset="0"/>
                <a:sym typeface="Arial" panose="020B0604020202020204" pitchFamily="34" charset="0"/>
              </a:rPr>
              <a:t>A security infrastructure management contract for managing 450+ UTM firewall across India along with day-to-day security operations support with effective Incident and Change management process.</a:t>
            </a:r>
          </a:p>
        </p:txBody>
      </p:sp>
      <p:sp>
        <p:nvSpPr>
          <p:cNvPr id="47" name="Rectangle: Rounded Corners 46">
            <a:extLst>
              <a:ext uri="{FF2B5EF4-FFF2-40B4-BE49-F238E27FC236}">
                <a16:creationId xmlns:a16="http://schemas.microsoft.com/office/drawing/2014/main" id="{37DD5D53-DF13-4A4F-8324-E0A15D365421}"/>
              </a:ext>
            </a:extLst>
          </p:cNvPr>
          <p:cNvSpPr/>
          <p:nvPr/>
        </p:nvSpPr>
        <p:spPr>
          <a:xfrm>
            <a:off x="4928150" y="968375"/>
            <a:ext cx="1447800" cy="828039"/>
          </a:xfrm>
          <a:prstGeom prst="roundRect">
            <a:avLst>
              <a:gd name="adj" fmla="val 38168"/>
            </a:avLst>
          </a:prstGeom>
          <a:solidFill>
            <a:schemeClr val="bg1"/>
          </a:solidFill>
          <a:ln w="9525">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0" name="Arrow: Pentagon 49">
            <a:extLst>
              <a:ext uri="{FF2B5EF4-FFF2-40B4-BE49-F238E27FC236}">
                <a16:creationId xmlns:a16="http://schemas.microsoft.com/office/drawing/2014/main" id="{66606FBA-2E93-4CD2-816A-4CEA284E2B6C}"/>
              </a:ext>
            </a:extLst>
          </p:cNvPr>
          <p:cNvSpPr/>
          <p:nvPr/>
        </p:nvSpPr>
        <p:spPr>
          <a:xfrm rot="16200000" flipV="1">
            <a:off x="5940150" y="1856868"/>
            <a:ext cx="3744000" cy="2016000"/>
          </a:xfrm>
          <a:prstGeom prst="homePlate">
            <a:avLst>
              <a:gd name="adj" fmla="val 35421"/>
            </a:avLst>
          </a:prstGeom>
          <a:solidFill>
            <a:srgbClr val="DCE6F2">
              <a:alpha val="30196"/>
            </a:srgbClr>
          </a:solidFill>
          <a:ln w="9525">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1" name="TextBox 50">
            <a:extLst>
              <a:ext uri="{FF2B5EF4-FFF2-40B4-BE49-F238E27FC236}">
                <a16:creationId xmlns:a16="http://schemas.microsoft.com/office/drawing/2014/main" id="{29561028-2BEF-4C5B-8A49-E2A7A7846B73}"/>
              </a:ext>
            </a:extLst>
          </p:cNvPr>
          <p:cNvSpPr txBox="1"/>
          <p:nvPr/>
        </p:nvSpPr>
        <p:spPr>
          <a:xfrm>
            <a:off x="6804150" y="4243685"/>
            <a:ext cx="2016000" cy="461665"/>
          </a:xfrm>
          <a:prstGeom prst="rect">
            <a:avLst/>
          </a:prstGeom>
          <a:noFill/>
        </p:spPr>
        <p:txBody>
          <a:bodyPr wrap="square" rtlCol="0">
            <a:spAutoFit/>
          </a:bodyPr>
          <a:lstStyle/>
          <a:p>
            <a:pPr algn="ctr"/>
            <a:r>
              <a:rPr lang="en-US" sz="1200" b="1" dirty="0">
                <a:solidFill>
                  <a:schemeClr val="tx2"/>
                </a:solidFill>
                <a:latin typeface="Trebuchet MS"/>
                <a:cs typeface="Arial" panose="020B0604020202020204" pitchFamily="34" charset="0"/>
                <a:sym typeface="Arial" panose="020B0604020202020204" pitchFamily="34" charset="0"/>
              </a:rPr>
              <a:t>No of Managed CI’s: 1750+</a:t>
            </a:r>
            <a:endParaRPr lang="en-IN" sz="1200" dirty="0">
              <a:solidFill>
                <a:schemeClr val="tx2"/>
              </a:solidFill>
            </a:endParaRPr>
          </a:p>
        </p:txBody>
      </p:sp>
      <p:sp>
        <p:nvSpPr>
          <p:cNvPr id="52" name="TextBox 51">
            <a:extLst>
              <a:ext uri="{FF2B5EF4-FFF2-40B4-BE49-F238E27FC236}">
                <a16:creationId xmlns:a16="http://schemas.microsoft.com/office/drawing/2014/main" id="{A10DF196-5270-4F68-BAA0-0542D34F1B3C}"/>
              </a:ext>
            </a:extLst>
          </p:cNvPr>
          <p:cNvSpPr txBox="1"/>
          <p:nvPr/>
        </p:nvSpPr>
        <p:spPr>
          <a:xfrm>
            <a:off x="6804146" y="1902842"/>
            <a:ext cx="2016004" cy="2231380"/>
          </a:xfrm>
          <a:prstGeom prst="rect">
            <a:avLst/>
          </a:prstGeom>
          <a:noFill/>
        </p:spPr>
        <p:txBody>
          <a:bodyPr wrap="square" rtlCol="0">
            <a:spAutoFit/>
          </a:bodyPr>
          <a:lstStyle/>
          <a:p>
            <a:pPr defTabSz="914264">
              <a:spcAft>
                <a:spcPts val="600"/>
              </a:spcAft>
              <a:defRPr/>
            </a:pPr>
            <a:r>
              <a:rPr lang="en-US" sz="1100" b="1" dirty="0">
                <a:latin typeface="Trebuchet MS"/>
                <a:cs typeface="Arial" panose="020B0604020202020204" pitchFamily="34" charset="0"/>
                <a:sym typeface="Arial" panose="020B0604020202020204" pitchFamily="34" charset="0"/>
              </a:rPr>
              <a:t>One of the largest manufacturing and chemical exporting company</a:t>
            </a:r>
          </a:p>
          <a:p>
            <a:pPr defTabSz="914264">
              <a:spcAft>
                <a:spcPts val="600"/>
              </a:spcAft>
              <a:defRPr/>
            </a:pPr>
            <a:r>
              <a:rPr lang="en-US" sz="1000" dirty="0">
                <a:latin typeface="Trebuchet MS"/>
                <a:cs typeface="Arial" panose="020B0604020202020204" pitchFamily="34" charset="0"/>
                <a:sym typeface="Arial" panose="020B0604020202020204" pitchFamily="34" charset="0"/>
              </a:rPr>
              <a:t>A datacenter migration and security management deal providing security operations and Information security services along with 24x7 proactive event monitoring, audit and assessment, advisories and reporting on a shared security services model.</a:t>
            </a:r>
          </a:p>
        </p:txBody>
      </p:sp>
      <p:sp>
        <p:nvSpPr>
          <p:cNvPr id="53" name="Rectangle: Rounded Corners 52">
            <a:extLst>
              <a:ext uri="{FF2B5EF4-FFF2-40B4-BE49-F238E27FC236}">
                <a16:creationId xmlns:a16="http://schemas.microsoft.com/office/drawing/2014/main" id="{11EFFB78-0D9C-4D8B-A1C2-CF98213F39B5}"/>
              </a:ext>
            </a:extLst>
          </p:cNvPr>
          <p:cNvSpPr/>
          <p:nvPr/>
        </p:nvSpPr>
        <p:spPr>
          <a:xfrm>
            <a:off x="7088250" y="968375"/>
            <a:ext cx="1447800" cy="828039"/>
          </a:xfrm>
          <a:prstGeom prst="roundRect">
            <a:avLst>
              <a:gd name="adj" fmla="val 38168"/>
            </a:avLst>
          </a:prstGeom>
          <a:solidFill>
            <a:schemeClr val="bg1"/>
          </a:solidFill>
          <a:ln w="9525">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5" name="Picture 14" descr="Image result for sanmar group logo">
            <a:extLst>
              <a:ext uri="{FF2B5EF4-FFF2-40B4-BE49-F238E27FC236}">
                <a16:creationId xmlns:a16="http://schemas.microsoft.com/office/drawing/2014/main" id="{9EA24724-91CD-4677-9103-D90996C3F3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512"/>
          <a:stretch/>
        </p:blipFill>
        <p:spPr bwMode="auto">
          <a:xfrm>
            <a:off x="7322737" y="1050978"/>
            <a:ext cx="961613" cy="609328"/>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0" descr="Image result for bharat petroleum">
            <a:extLst>
              <a:ext uri="{FF2B5EF4-FFF2-40B4-BE49-F238E27FC236}">
                <a16:creationId xmlns:a16="http://schemas.microsoft.com/office/drawing/2014/main" id="{5D1728DE-CB8C-467C-A056-0D06096CAB1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36601"/>
          <a:stretch/>
        </p:blipFill>
        <p:spPr bwMode="auto">
          <a:xfrm>
            <a:off x="2895600" y="1178090"/>
            <a:ext cx="1118991" cy="355104"/>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Image result for renault nissan logo">
            <a:extLst>
              <a:ext uri="{FF2B5EF4-FFF2-40B4-BE49-F238E27FC236}">
                <a16:creationId xmlns:a16="http://schemas.microsoft.com/office/drawing/2014/main" id="{7A8BC492-AAB0-444C-808C-6CE3786AF73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5400" y="1029537"/>
            <a:ext cx="1057604" cy="652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585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8A4E8A-0C33-46FC-A589-A2E95A1FC44A}"/>
              </a:ext>
            </a:extLst>
          </p:cNvPr>
          <p:cNvSpPr>
            <a:spLocks noGrp="1"/>
          </p:cNvSpPr>
          <p:nvPr>
            <p:ph type="title"/>
          </p:nvPr>
        </p:nvSpPr>
        <p:spPr>
          <a:xfrm>
            <a:off x="324000" y="257731"/>
            <a:ext cx="8496150" cy="369332"/>
          </a:xfrm>
        </p:spPr>
        <p:txBody>
          <a:bodyPr/>
          <a:lstStyle/>
          <a:p>
            <a:r>
              <a:rPr lang="en-IN" dirty="0"/>
              <a:t>SIFY Clients Profile</a:t>
            </a:r>
          </a:p>
        </p:txBody>
      </p:sp>
      <p:sp>
        <p:nvSpPr>
          <p:cNvPr id="3" name="Arrow: Pentagon 2">
            <a:extLst>
              <a:ext uri="{FF2B5EF4-FFF2-40B4-BE49-F238E27FC236}">
                <a16:creationId xmlns:a16="http://schemas.microsoft.com/office/drawing/2014/main" id="{101092C0-C31F-4F01-AF03-03E6C31ED08A}"/>
              </a:ext>
            </a:extLst>
          </p:cNvPr>
          <p:cNvSpPr/>
          <p:nvPr/>
        </p:nvSpPr>
        <p:spPr>
          <a:xfrm rot="16200000" flipV="1">
            <a:off x="-540150" y="1856868"/>
            <a:ext cx="3744000" cy="2016000"/>
          </a:xfrm>
          <a:prstGeom prst="homePlate">
            <a:avLst>
              <a:gd name="adj" fmla="val 35421"/>
            </a:avLst>
          </a:prstGeom>
          <a:solidFill>
            <a:srgbClr val="DCE6F2">
              <a:alpha val="30196"/>
            </a:srgbClr>
          </a:solidFill>
          <a:ln w="9525">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5EE71210-B008-4118-A2C0-4A4E15200FE4}"/>
              </a:ext>
            </a:extLst>
          </p:cNvPr>
          <p:cNvSpPr txBox="1"/>
          <p:nvPr/>
        </p:nvSpPr>
        <p:spPr>
          <a:xfrm>
            <a:off x="323849" y="4243685"/>
            <a:ext cx="2016000" cy="276999"/>
          </a:xfrm>
          <a:prstGeom prst="rect">
            <a:avLst/>
          </a:prstGeom>
          <a:noFill/>
        </p:spPr>
        <p:txBody>
          <a:bodyPr wrap="square" rtlCol="0">
            <a:spAutoFit/>
          </a:bodyPr>
          <a:lstStyle/>
          <a:p>
            <a:pPr algn="ctr"/>
            <a:r>
              <a:rPr lang="en-US" sz="1200" b="1" dirty="0">
                <a:solidFill>
                  <a:schemeClr val="tx2"/>
                </a:solidFill>
                <a:latin typeface="Trebuchet MS"/>
                <a:cs typeface="Arial" panose="020B0604020202020204" pitchFamily="34" charset="0"/>
                <a:sym typeface="Arial" panose="020B0604020202020204" pitchFamily="34" charset="0"/>
              </a:rPr>
              <a:t>No of Managed CI’s: 30+</a:t>
            </a:r>
            <a:endParaRPr lang="en-IN" sz="1200" dirty="0">
              <a:solidFill>
                <a:schemeClr val="tx2"/>
              </a:solidFill>
            </a:endParaRPr>
          </a:p>
        </p:txBody>
      </p:sp>
      <p:sp>
        <p:nvSpPr>
          <p:cNvPr id="35" name="TextBox 34">
            <a:extLst>
              <a:ext uri="{FF2B5EF4-FFF2-40B4-BE49-F238E27FC236}">
                <a16:creationId xmlns:a16="http://schemas.microsoft.com/office/drawing/2014/main" id="{07BF63E4-4068-450F-B1E9-744DFC98DA50}"/>
              </a:ext>
            </a:extLst>
          </p:cNvPr>
          <p:cNvSpPr txBox="1"/>
          <p:nvPr/>
        </p:nvSpPr>
        <p:spPr>
          <a:xfrm>
            <a:off x="323849" y="1902842"/>
            <a:ext cx="2016000" cy="2131353"/>
          </a:xfrm>
          <a:prstGeom prst="rect">
            <a:avLst/>
          </a:prstGeom>
          <a:noFill/>
        </p:spPr>
        <p:txBody>
          <a:bodyPr wrap="square" rtlCol="0">
            <a:spAutoFit/>
          </a:bodyPr>
          <a:lstStyle/>
          <a:p>
            <a:pPr defTabSz="914264">
              <a:spcAft>
                <a:spcPts val="600"/>
              </a:spcAft>
              <a:defRPr/>
            </a:pPr>
            <a:r>
              <a:rPr lang="en-US" sz="1100" b="1" dirty="0">
                <a:latin typeface="Trebuchet MS"/>
                <a:cs typeface="Arial" panose="020B0604020202020204" pitchFamily="34" charset="0"/>
                <a:sym typeface="Arial" panose="020B0604020202020204" pitchFamily="34" charset="0"/>
              </a:rPr>
              <a:t>Worlds largest construction and heavy equipment manufacturing company</a:t>
            </a:r>
          </a:p>
          <a:p>
            <a:pPr defTabSz="914264">
              <a:spcAft>
                <a:spcPts val="600"/>
              </a:spcAft>
              <a:defRPr/>
            </a:pPr>
            <a:r>
              <a:rPr lang="en-US" sz="1050" dirty="0">
                <a:latin typeface="Trebuchet MS"/>
                <a:cs typeface="Arial" panose="020B0604020202020204" pitchFamily="34" charset="0"/>
                <a:sym typeface="Arial" panose="020B0604020202020204" pitchFamily="34" charset="0"/>
              </a:rPr>
              <a:t>A complete security infrastructure management contract along with 24X7 security Threat Monitoring, consulting services, audit and assessment, best practices, advisories and reporting on a shared services support model.</a:t>
            </a:r>
          </a:p>
        </p:txBody>
      </p:sp>
      <p:sp>
        <p:nvSpPr>
          <p:cNvPr id="6" name="Rectangle: Rounded Corners 5">
            <a:extLst>
              <a:ext uri="{FF2B5EF4-FFF2-40B4-BE49-F238E27FC236}">
                <a16:creationId xmlns:a16="http://schemas.microsoft.com/office/drawing/2014/main" id="{79DFCD1D-EA0C-4EE7-AF45-B5E77CF60FDE}"/>
              </a:ext>
            </a:extLst>
          </p:cNvPr>
          <p:cNvSpPr/>
          <p:nvPr/>
        </p:nvSpPr>
        <p:spPr>
          <a:xfrm>
            <a:off x="607950" y="968375"/>
            <a:ext cx="1447800" cy="828039"/>
          </a:xfrm>
          <a:prstGeom prst="roundRect">
            <a:avLst>
              <a:gd name="adj" fmla="val 38168"/>
            </a:avLst>
          </a:prstGeom>
          <a:solidFill>
            <a:schemeClr val="bg1"/>
          </a:solidFill>
          <a:ln w="9525">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Arrow: Pentagon 37">
            <a:extLst>
              <a:ext uri="{FF2B5EF4-FFF2-40B4-BE49-F238E27FC236}">
                <a16:creationId xmlns:a16="http://schemas.microsoft.com/office/drawing/2014/main" id="{92F04342-5615-436E-A7A9-5F48A3ED6E76}"/>
              </a:ext>
            </a:extLst>
          </p:cNvPr>
          <p:cNvSpPr/>
          <p:nvPr/>
        </p:nvSpPr>
        <p:spPr>
          <a:xfrm rot="16200000" flipV="1">
            <a:off x="1619950" y="1856868"/>
            <a:ext cx="3744000" cy="2016000"/>
          </a:xfrm>
          <a:prstGeom prst="homePlate">
            <a:avLst>
              <a:gd name="adj" fmla="val 35421"/>
            </a:avLst>
          </a:prstGeom>
          <a:solidFill>
            <a:srgbClr val="DCE6F2">
              <a:alpha val="80000"/>
            </a:srgbClr>
          </a:solidFill>
          <a:ln w="9525">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TextBox 38">
            <a:extLst>
              <a:ext uri="{FF2B5EF4-FFF2-40B4-BE49-F238E27FC236}">
                <a16:creationId xmlns:a16="http://schemas.microsoft.com/office/drawing/2014/main" id="{50B95198-220B-4D82-A985-B5804BCAF7F6}"/>
              </a:ext>
            </a:extLst>
          </p:cNvPr>
          <p:cNvSpPr txBox="1"/>
          <p:nvPr/>
        </p:nvSpPr>
        <p:spPr>
          <a:xfrm>
            <a:off x="2483947" y="3909398"/>
            <a:ext cx="2016001" cy="276999"/>
          </a:xfrm>
          <a:prstGeom prst="rect">
            <a:avLst/>
          </a:prstGeom>
          <a:noFill/>
        </p:spPr>
        <p:txBody>
          <a:bodyPr wrap="square" rtlCol="0">
            <a:spAutoFit/>
          </a:bodyPr>
          <a:lstStyle/>
          <a:p>
            <a:pPr algn="ctr"/>
            <a:r>
              <a:rPr lang="en-US" sz="1200" b="1" dirty="0">
                <a:solidFill>
                  <a:schemeClr val="tx2"/>
                </a:solidFill>
                <a:latin typeface="Trebuchet MS"/>
                <a:cs typeface="Arial" panose="020B0604020202020204" pitchFamily="34" charset="0"/>
                <a:sym typeface="Arial" panose="020B0604020202020204" pitchFamily="34" charset="0"/>
              </a:rPr>
              <a:t>No of Managed CI’s: 30+</a:t>
            </a:r>
            <a:endParaRPr lang="en-IN" sz="1200" dirty="0">
              <a:solidFill>
                <a:schemeClr val="tx2"/>
              </a:solidFill>
            </a:endParaRPr>
          </a:p>
        </p:txBody>
      </p:sp>
      <p:sp>
        <p:nvSpPr>
          <p:cNvPr id="40" name="TextBox 39">
            <a:extLst>
              <a:ext uri="{FF2B5EF4-FFF2-40B4-BE49-F238E27FC236}">
                <a16:creationId xmlns:a16="http://schemas.microsoft.com/office/drawing/2014/main" id="{99A8CDE0-4DDD-4F59-A8F8-FC5A81E40F62}"/>
              </a:ext>
            </a:extLst>
          </p:cNvPr>
          <p:cNvSpPr txBox="1"/>
          <p:nvPr/>
        </p:nvSpPr>
        <p:spPr>
          <a:xfrm>
            <a:off x="2483947" y="1902842"/>
            <a:ext cx="2016001" cy="1800493"/>
          </a:xfrm>
          <a:prstGeom prst="rect">
            <a:avLst/>
          </a:prstGeom>
          <a:noFill/>
        </p:spPr>
        <p:txBody>
          <a:bodyPr wrap="square" rtlCol="0">
            <a:spAutoFit/>
          </a:bodyPr>
          <a:lstStyle/>
          <a:p>
            <a:pPr defTabSz="914264">
              <a:spcAft>
                <a:spcPts val="600"/>
              </a:spcAft>
              <a:defRPr/>
            </a:pPr>
            <a:r>
              <a:rPr lang="en-US" sz="1100" b="1" dirty="0">
                <a:latin typeface="Trebuchet MS"/>
                <a:cs typeface="Arial" panose="020B0604020202020204" pitchFamily="34" charset="0"/>
                <a:sym typeface="Arial" panose="020B0604020202020204" pitchFamily="34" charset="0"/>
              </a:rPr>
              <a:t>One among the largest private BFSI client</a:t>
            </a:r>
          </a:p>
          <a:p>
            <a:pPr defTabSz="914264">
              <a:spcAft>
                <a:spcPts val="600"/>
              </a:spcAft>
              <a:defRPr/>
            </a:pPr>
            <a:r>
              <a:rPr lang="en-US" sz="1050" dirty="0">
                <a:latin typeface="Trebuchet MS"/>
                <a:cs typeface="Arial" panose="020B0604020202020204" pitchFamily="34" charset="0"/>
                <a:sym typeface="Arial" panose="020B0604020202020204" pitchFamily="34" charset="0"/>
              </a:rPr>
              <a:t>An outsourced deal for complete managed security services for providing security operations along with  24x7 proactive near real time security Threat Monitoring, alerting and reporting on a shared service model.</a:t>
            </a:r>
          </a:p>
        </p:txBody>
      </p:sp>
      <p:sp>
        <p:nvSpPr>
          <p:cNvPr id="41" name="Rectangle: Rounded Corners 40">
            <a:extLst>
              <a:ext uri="{FF2B5EF4-FFF2-40B4-BE49-F238E27FC236}">
                <a16:creationId xmlns:a16="http://schemas.microsoft.com/office/drawing/2014/main" id="{09D3D893-86EE-4098-9431-FE173E3CC413}"/>
              </a:ext>
            </a:extLst>
          </p:cNvPr>
          <p:cNvSpPr/>
          <p:nvPr/>
        </p:nvSpPr>
        <p:spPr>
          <a:xfrm>
            <a:off x="2768050" y="968375"/>
            <a:ext cx="1447800" cy="828039"/>
          </a:xfrm>
          <a:prstGeom prst="roundRect">
            <a:avLst>
              <a:gd name="adj" fmla="val 38168"/>
            </a:avLst>
          </a:prstGeom>
          <a:solidFill>
            <a:schemeClr val="bg1"/>
          </a:solidFill>
          <a:ln w="9525">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4" name="Arrow: Pentagon 43">
            <a:extLst>
              <a:ext uri="{FF2B5EF4-FFF2-40B4-BE49-F238E27FC236}">
                <a16:creationId xmlns:a16="http://schemas.microsoft.com/office/drawing/2014/main" id="{7483B4E0-8C28-4022-9B52-3CB1AF16D45B}"/>
              </a:ext>
            </a:extLst>
          </p:cNvPr>
          <p:cNvSpPr/>
          <p:nvPr/>
        </p:nvSpPr>
        <p:spPr>
          <a:xfrm rot="16200000" flipV="1">
            <a:off x="3780050" y="1856868"/>
            <a:ext cx="3744000" cy="2016000"/>
          </a:xfrm>
          <a:prstGeom prst="homePlate">
            <a:avLst>
              <a:gd name="adj" fmla="val 35421"/>
            </a:avLst>
          </a:prstGeom>
          <a:solidFill>
            <a:srgbClr val="DCE6F2">
              <a:alpha val="30196"/>
            </a:srgbClr>
          </a:solidFill>
          <a:ln w="9525">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5" name="TextBox 44">
            <a:extLst>
              <a:ext uri="{FF2B5EF4-FFF2-40B4-BE49-F238E27FC236}">
                <a16:creationId xmlns:a16="http://schemas.microsoft.com/office/drawing/2014/main" id="{63C4C5A2-6984-4A11-8B78-8E37D7C25DB7}"/>
              </a:ext>
            </a:extLst>
          </p:cNvPr>
          <p:cNvSpPr txBox="1"/>
          <p:nvPr/>
        </p:nvSpPr>
        <p:spPr>
          <a:xfrm>
            <a:off x="4644036" y="3807049"/>
            <a:ext cx="2016000" cy="461665"/>
          </a:xfrm>
          <a:prstGeom prst="rect">
            <a:avLst/>
          </a:prstGeom>
          <a:noFill/>
        </p:spPr>
        <p:txBody>
          <a:bodyPr wrap="square" rtlCol="0">
            <a:spAutoFit/>
          </a:bodyPr>
          <a:lstStyle/>
          <a:p>
            <a:pPr algn="ctr"/>
            <a:r>
              <a:rPr lang="en-US" sz="1200" b="1" dirty="0">
                <a:solidFill>
                  <a:schemeClr val="tx2"/>
                </a:solidFill>
                <a:latin typeface="Trebuchet MS"/>
                <a:cs typeface="Arial" panose="020B0604020202020204" pitchFamily="34" charset="0"/>
                <a:sym typeface="Arial" panose="020B0604020202020204" pitchFamily="34" charset="0"/>
              </a:rPr>
              <a:t>No of Managed CI’s: 3000+</a:t>
            </a:r>
            <a:endParaRPr lang="en-IN" sz="1200" dirty="0">
              <a:solidFill>
                <a:schemeClr val="tx2"/>
              </a:solidFill>
            </a:endParaRPr>
          </a:p>
        </p:txBody>
      </p:sp>
      <p:sp>
        <p:nvSpPr>
          <p:cNvPr id="46" name="TextBox 45">
            <a:extLst>
              <a:ext uri="{FF2B5EF4-FFF2-40B4-BE49-F238E27FC236}">
                <a16:creationId xmlns:a16="http://schemas.microsoft.com/office/drawing/2014/main" id="{E59E647B-81AB-48D4-9948-7A9D7D03E41E}"/>
              </a:ext>
            </a:extLst>
          </p:cNvPr>
          <p:cNvSpPr txBox="1"/>
          <p:nvPr/>
        </p:nvSpPr>
        <p:spPr>
          <a:xfrm>
            <a:off x="4644044" y="1902842"/>
            <a:ext cx="2016000" cy="1808187"/>
          </a:xfrm>
          <a:prstGeom prst="rect">
            <a:avLst/>
          </a:prstGeom>
          <a:noFill/>
        </p:spPr>
        <p:txBody>
          <a:bodyPr wrap="square" rtlCol="0">
            <a:spAutoFit/>
          </a:bodyPr>
          <a:lstStyle/>
          <a:p>
            <a:pPr defTabSz="914264">
              <a:spcAft>
                <a:spcPts val="600"/>
              </a:spcAft>
              <a:defRPr/>
            </a:pPr>
            <a:r>
              <a:rPr lang="en-US" sz="1100" b="1" dirty="0">
                <a:latin typeface="Trebuchet MS"/>
                <a:cs typeface="Arial" panose="020B0604020202020204" pitchFamily="34" charset="0"/>
                <a:sym typeface="Arial" panose="020B0604020202020204" pitchFamily="34" charset="0"/>
              </a:rPr>
              <a:t>One of the best Tabaco manufacturing and distributing company</a:t>
            </a:r>
          </a:p>
          <a:p>
            <a:pPr defTabSz="914264">
              <a:spcAft>
                <a:spcPts val="600"/>
              </a:spcAft>
              <a:defRPr/>
            </a:pPr>
            <a:r>
              <a:rPr lang="en-US" sz="1050" dirty="0">
                <a:latin typeface="Trebuchet MS"/>
                <a:cs typeface="Arial" panose="020B0604020202020204" pitchFamily="34" charset="0"/>
                <a:sym typeface="Arial" panose="020B0604020202020204" pitchFamily="34" charset="0"/>
              </a:rPr>
              <a:t>A total infrastructure outsourcing deal which includes security operations and 24x7 proactive security Threat Monitoring, alerting and reporting on a shared service model.</a:t>
            </a:r>
          </a:p>
        </p:txBody>
      </p:sp>
      <p:sp>
        <p:nvSpPr>
          <p:cNvPr id="47" name="Rectangle: Rounded Corners 46">
            <a:extLst>
              <a:ext uri="{FF2B5EF4-FFF2-40B4-BE49-F238E27FC236}">
                <a16:creationId xmlns:a16="http://schemas.microsoft.com/office/drawing/2014/main" id="{37DD5D53-DF13-4A4F-8324-E0A15D365421}"/>
              </a:ext>
            </a:extLst>
          </p:cNvPr>
          <p:cNvSpPr/>
          <p:nvPr/>
        </p:nvSpPr>
        <p:spPr>
          <a:xfrm>
            <a:off x="4928150" y="968375"/>
            <a:ext cx="1447800" cy="828039"/>
          </a:xfrm>
          <a:prstGeom prst="roundRect">
            <a:avLst>
              <a:gd name="adj" fmla="val 38168"/>
            </a:avLst>
          </a:prstGeom>
          <a:solidFill>
            <a:schemeClr val="bg1"/>
          </a:solidFill>
          <a:ln w="9525">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0" name="Arrow: Pentagon 49">
            <a:extLst>
              <a:ext uri="{FF2B5EF4-FFF2-40B4-BE49-F238E27FC236}">
                <a16:creationId xmlns:a16="http://schemas.microsoft.com/office/drawing/2014/main" id="{66606FBA-2E93-4CD2-816A-4CEA284E2B6C}"/>
              </a:ext>
            </a:extLst>
          </p:cNvPr>
          <p:cNvSpPr/>
          <p:nvPr/>
        </p:nvSpPr>
        <p:spPr>
          <a:xfrm rot="16200000" flipV="1">
            <a:off x="5940150" y="1856868"/>
            <a:ext cx="3744000" cy="2016000"/>
          </a:xfrm>
          <a:prstGeom prst="homePlate">
            <a:avLst>
              <a:gd name="adj" fmla="val 35421"/>
            </a:avLst>
          </a:prstGeom>
          <a:solidFill>
            <a:srgbClr val="DCE6F2">
              <a:alpha val="80000"/>
            </a:srgbClr>
          </a:solidFill>
          <a:ln w="9525">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1" name="TextBox 50">
            <a:extLst>
              <a:ext uri="{FF2B5EF4-FFF2-40B4-BE49-F238E27FC236}">
                <a16:creationId xmlns:a16="http://schemas.microsoft.com/office/drawing/2014/main" id="{29561028-2BEF-4C5B-8A49-E2A7A7846B73}"/>
              </a:ext>
            </a:extLst>
          </p:cNvPr>
          <p:cNvSpPr txBox="1"/>
          <p:nvPr/>
        </p:nvSpPr>
        <p:spPr>
          <a:xfrm>
            <a:off x="6804122" y="3909398"/>
            <a:ext cx="2016000" cy="461665"/>
          </a:xfrm>
          <a:prstGeom prst="rect">
            <a:avLst/>
          </a:prstGeom>
          <a:noFill/>
        </p:spPr>
        <p:txBody>
          <a:bodyPr wrap="square" rtlCol="0">
            <a:spAutoFit/>
          </a:bodyPr>
          <a:lstStyle/>
          <a:p>
            <a:pPr algn="ctr"/>
            <a:r>
              <a:rPr lang="en-US" sz="1200" b="1" dirty="0">
                <a:solidFill>
                  <a:schemeClr val="tx2"/>
                </a:solidFill>
                <a:latin typeface="Trebuchet MS"/>
                <a:cs typeface="Arial" panose="020B0604020202020204" pitchFamily="34" charset="0"/>
                <a:sym typeface="Arial" panose="020B0604020202020204" pitchFamily="34" charset="0"/>
              </a:rPr>
              <a:t>No of Managed CI’s: 3000+</a:t>
            </a:r>
            <a:endParaRPr lang="en-IN" sz="1200" dirty="0">
              <a:solidFill>
                <a:schemeClr val="tx2"/>
              </a:solidFill>
            </a:endParaRPr>
          </a:p>
        </p:txBody>
      </p:sp>
      <p:sp>
        <p:nvSpPr>
          <p:cNvPr id="52" name="TextBox 51">
            <a:extLst>
              <a:ext uri="{FF2B5EF4-FFF2-40B4-BE49-F238E27FC236}">
                <a16:creationId xmlns:a16="http://schemas.microsoft.com/office/drawing/2014/main" id="{A10DF196-5270-4F68-BAA0-0542D34F1B3C}"/>
              </a:ext>
            </a:extLst>
          </p:cNvPr>
          <p:cNvSpPr txBox="1"/>
          <p:nvPr/>
        </p:nvSpPr>
        <p:spPr>
          <a:xfrm>
            <a:off x="6804138" y="1902842"/>
            <a:ext cx="2016000" cy="1908215"/>
          </a:xfrm>
          <a:prstGeom prst="rect">
            <a:avLst/>
          </a:prstGeom>
          <a:noFill/>
        </p:spPr>
        <p:txBody>
          <a:bodyPr wrap="square" rtlCol="0">
            <a:spAutoFit/>
          </a:bodyPr>
          <a:lstStyle/>
          <a:p>
            <a:pPr defTabSz="914264">
              <a:spcAft>
                <a:spcPts val="600"/>
              </a:spcAft>
              <a:defRPr/>
            </a:pPr>
            <a:r>
              <a:rPr lang="en-US" sz="1100" b="1" dirty="0">
                <a:latin typeface="Trebuchet MS"/>
                <a:cs typeface="Arial" panose="020B0604020202020204" pitchFamily="34" charset="0"/>
                <a:sym typeface="Arial" panose="020B0604020202020204" pitchFamily="34" charset="0"/>
              </a:rPr>
              <a:t>Worlds leading food processing and distributing company </a:t>
            </a:r>
          </a:p>
          <a:p>
            <a:pPr defTabSz="914264">
              <a:spcAft>
                <a:spcPts val="600"/>
              </a:spcAft>
              <a:defRPr/>
            </a:pPr>
            <a:r>
              <a:rPr lang="en-US" sz="1000" dirty="0">
                <a:latin typeface="Trebuchet MS"/>
                <a:cs typeface="Arial" panose="020B0604020202020204" pitchFamily="34" charset="0"/>
                <a:sym typeface="Arial" panose="020B0604020202020204" pitchFamily="34" charset="0"/>
              </a:rPr>
              <a:t>A complete outsourcing deal for field fresh foods with comprehensive SOC management and 24x7 proactive security Threat Monitoring, alerting and reporting on a shared service model.</a:t>
            </a:r>
          </a:p>
        </p:txBody>
      </p:sp>
      <p:sp>
        <p:nvSpPr>
          <p:cNvPr id="53" name="Rectangle: Rounded Corners 52">
            <a:extLst>
              <a:ext uri="{FF2B5EF4-FFF2-40B4-BE49-F238E27FC236}">
                <a16:creationId xmlns:a16="http://schemas.microsoft.com/office/drawing/2014/main" id="{11EFFB78-0D9C-4D8B-A1C2-CF98213F39B5}"/>
              </a:ext>
            </a:extLst>
          </p:cNvPr>
          <p:cNvSpPr/>
          <p:nvPr/>
        </p:nvSpPr>
        <p:spPr>
          <a:xfrm>
            <a:off x="7088250" y="968375"/>
            <a:ext cx="1447800" cy="828039"/>
          </a:xfrm>
          <a:prstGeom prst="roundRect">
            <a:avLst>
              <a:gd name="adj" fmla="val 38168"/>
            </a:avLst>
          </a:prstGeom>
          <a:solidFill>
            <a:schemeClr val="bg1"/>
          </a:solidFill>
          <a:ln w="9525">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3" name="Picture 2" descr="Image result for godfrey logo png">
            <a:extLst>
              <a:ext uri="{FF2B5EF4-FFF2-40B4-BE49-F238E27FC236}">
                <a16:creationId xmlns:a16="http://schemas.microsoft.com/office/drawing/2014/main" id="{53FC5863-FA5B-46BE-9F19-68860EF335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7594" y="1105618"/>
            <a:ext cx="748911" cy="58866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Image result for del monte logo png">
            <a:extLst>
              <a:ext uri="{FF2B5EF4-FFF2-40B4-BE49-F238E27FC236}">
                <a16:creationId xmlns:a16="http://schemas.microsoft.com/office/drawing/2014/main" id="{5B8B1DE2-8A48-45A2-9CF8-FB9467438F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702" b="8451"/>
          <a:stretch/>
        </p:blipFill>
        <p:spPr bwMode="auto">
          <a:xfrm>
            <a:off x="7450959" y="1105618"/>
            <a:ext cx="702441" cy="57492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2" descr="Image result for the shamrao vithal logo png">
            <a:extLst>
              <a:ext uri="{FF2B5EF4-FFF2-40B4-BE49-F238E27FC236}">
                <a16:creationId xmlns:a16="http://schemas.microsoft.com/office/drawing/2014/main" id="{137920DA-A1DB-4367-A42E-FF352B60D96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8792" b="29209"/>
          <a:stretch/>
        </p:blipFill>
        <p:spPr bwMode="auto">
          <a:xfrm>
            <a:off x="2958700" y="1234102"/>
            <a:ext cx="1066497" cy="34126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Image result for gmmco logo">
            <a:extLst>
              <a:ext uri="{FF2B5EF4-FFF2-40B4-BE49-F238E27FC236}">
                <a16:creationId xmlns:a16="http://schemas.microsoft.com/office/drawing/2014/main" id="{D8456BA1-4222-4395-923B-7E7DB15C861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76" t="30554" r="2160" b="29546"/>
          <a:stretch/>
        </p:blipFill>
        <p:spPr bwMode="auto">
          <a:xfrm>
            <a:off x="766066" y="1235509"/>
            <a:ext cx="1143890" cy="323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97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8">
            <a:extLst>
              <a:ext uri="{FF2B5EF4-FFF2-40B4-BE49-F238E27FC236}">
                <a16:creationId xmlns:a16="http://schemas.microsoft.com/office/drawing/2014/main" id="{C6ED7782-AC6E-4CE6-BDDD-B99961099137}"/>
              </a:ext>
            </a:extLst>
          </p:cNvPr>
          <p:cNvSpPr/>
          <p:nvPr/>
        </p:nvSpPr>
        <p:spPr>
          <a:xfrm>
            <a:off x="6084168" y="1809750"/>
            <a:ext cx="2726346" cy="2922588"/>
          </a:xfrm>
          <a:prstGeom prst="roundRect">
            <a:avLst>
              <a:gd name="adj" fmla="val 6510"/>
            </a:avLst>
          </a:prstGeom>
          <a:solidFill>
            <a:schemeClr val="accent4">
              <a:lumMod val="20000"/>
              <a:lumOff val="80000"/>
              <a:alpha val="20000"/>
            </a:schemeClr>
          </a:solidFill>
          <a:ln w="9525">
            <a:solidFill>
              <a:srgbClr val="B3A2C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6000" tIns="1584000" rIns="36000" rtlCol="0" anchor="t"/>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prstClr val="black">
                  <a:lumMod val="65000"/>
                  <a:lumOff val="35000"/>
                </a:prstClr>
              </a:solidFill>
              <a:effectLst/>
              <a:uLnTx/>
              <a:uFillTx/>
              <a:latin typeface="+mj-lt"/>
              <a:ea typeface="+mn-ea"/>
              <a:cs typeface="+mn-cs"/>
            </a:endParaRPr>
          </a:p>
        </p:txBody>
      </p:sp>
      <p:sp>
        <p:nvSpPr>
          <p:cNvPr id="20" name="Rectangle: Rounded Corners 8">
            <a:extLst>
              <a:ext uri="{FF2B5EF4-FFF2-40B4-BE49-F238E27FC236}">
                <a16:creationId xmlns:a16="http://schemas.microsoft.com/office/drawing/2014/main" id="{C6ED7782-AC6E-4CE6-BDDD-B99961099137}"/>
              </a:ext>
            </a:extLst>
          </p:cNvPr>
          <p:cNvSpPr/>
          <p:nvPr/>
        </p:nvSpPr>
        <p:spPr>
          <a:xfrm>
            <a:off x="3200698" y="1809750"/>
            <a:ext cx="2726346" cy="2922588"/>
          </a:xfrm>
          <a:prstGeom prst="roundRect">
            <a:avLst>
              <a:gd name="adj" fmla="val 6510"/>
            </a:avLst>
          </a:prstGeom>
          <a:solidFill>
            <a:schemeClr val="accent3">
              <a:lumMod val="20000"/>
              <a:lumOff val="80000"/>
              <a:alpha val="20000"/>
            </a:schemeClr>
          </a:solidFill>
          <a:ln w="9525">
            <a:solidFill>
              <a:schemeClr val="accent3">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6000" tIns="1584000" rIns="36000" rtlCol="0" anchor="t"/>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prstClr val="black">
                  <a:lumMod val="65000"/>
                  <a:lumOff val="35000"/>
                </a:prstClr>
              </a:solidFill>
              <a:effectLst/>
              <a:uLnTx/>
              <a:uFillTx/>
              <a:latin typeface="+mj-lt"/>
              <a:ea typeface="+mn-ea"/>
              <a:cs typeface="+mn-cs"/>
            </a:endParaRPr>
          </a:p>
        </p:txBody>
      </p:sp>
      <p:sp>
        <p:nvSpPr>
          <p:cNvPr id="21" name="Rectangle: Rounded Corners 8">
            <a:extLst>
              <a:ext uri="{FF2B5EF4-FFF2-40B4-BE49-F238E27FC236}">
                <a16:creationId xmlns:a16="http://schemas.microsoft.com/office/drawing/2014/main" id="{C6ED7782-AC6E-4CE6-BDDD-B99961099137}"/>
              </a:ext>
            </a:extLst>
          </p:cNvPr>
          <p:cNvSpPr/>
          <p:nvPr/>
        </p:nvSpPr>
        <p:spPr>
          <a:xfrm>
            <a:off x="333556" y="1809750"/>
            <a:ext cx="2726346" cy="2922588"/>
          </a:xfrm>
          <a:prstGeom prst="roundRect">
            <a:avLst>
              <a:gd name="adj" fmla="val 6510"/>
            </a:avLst>
          </a:prstGeom>
          <a:solidFill>
            <a:srgbClr val="DCE6F2">
              <a:alpha val="20000"/>
            </a:srgbClr>
          </a:solidFill>
          <a:ln w="9525">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6000" tIns="1584000" rIns="36000" rtlCol="0" anchor="t"/>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prstClr val="black">
                  <a:lumMod val="65000"/>
                  <a:lumOff val="35000"/>
                </a:prstClr>
              </a:solidFill>
              <a:effectLst/>
              <a:uLnTx/>
              <a:uFillTx/>
              <a:latin typeface="+mj-lt"/>
              <a:ea typeface="+mn-ea"/>
              <a:cs typeface="+mn-cs"/>
            </a:endParaRPr>
          </a:p>
        </p:txBody>
      </p:sp>
      <p:sp>
        <p:nvSpPr>
          <p:cNvPr id="23" name="Slide Number Placeholder 1"/>
          <p:cNvSpPr txBox="1">
            <a:spLocks/>
          </p:cNvSpPr>
          <p:nvPr/>
        </p:nvSpPr>
        <p:spPr>
          <a:xfrm>
            <a:off x="4473606" y="6356351"/>
            <a:ext cx="2048433" cy="273572"/>
          </a:xfrm>
          <a:prstGeom prst="rect">
            <a:avLst/>
          </a:prstGeom>
        </p:spPr>
        <p:txBody>
          <a:bodyPr vert="horz" lIns="91428" tIns="45715" rIns="0" bIns="45715" rtlCol="0" anchor="ctr"/>
          <a:lstStyle>
            <a:defPPr>
              <a:defRPr lang="en-US"/>
            </a:defPPr>
            <a:lvl1pPr marL="0" algn="r" defTabSz="914286" rtl="0" eaLnBrk="1" latinLnBrk="0" hangingPunct="1">
              <a:defRPr sz="1000" kern="1200">
                <a:solidFill>
                  <a:schemeClr val="tx1">
                    <a:tint val="75000"/>
                  </a:schemeClr>
                </a:solidFill>
                <a:latin typeface="Trebuchet MS" pitchFamily="34" charset="0"/>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a:lstStyle>
          <a:p>
            <a:pPr marL="0" marR="0" lvl="0" indent="0" algn="ctr" defTabSz="914286" rtl="0" eaLnBrk="1" fontAlgn="auto" latinLnBrk="0" hangingPunct="1">
              <a:lnSpc>
                <a:spcPct val="100000"/>
              </a:lnSpc>
              <a:spcBef>
                <a:spcPts val="0"/>
              </a:spcBef>
              <a:spcAft>
                <a:spcPts val="0"/>
              </a:spcAft>
              <a:buClrTx/>
              <a:buSzTx/>
              <a:buFontTx/>
              <a:buNone/>
              <a:tabLst/>
              <a:defRPr/>
            </a:pPr>
            <a:fld id="{408A3319-5104-4E46-B7BB-4F68F196E486}" type="slidenum">
              <a:rPr kumimoji="0" lang="en-IN" sz="900" b="0" i="0" u="none" strike="noStrike" kern="1200" cap="none" spc="0" normalizeH="0" baseline="0" noProof="0" smtClean="0">
                <a:ln>
                  <a:noFill/>
                </a:ln>
                <a:solidFill>
                  <a:prstClr val="white"/>
                </a:solidFill>
                <a:effectLst/>
                <a:uLnTx/>
                <a:uFillTx/>
                <a:latin typeface="+mj-lt"/>
                <a:ea typeface="+mn-ea"/>
                <a:cs typeface="+mn-cs"/>
              </a:rPr>
              <a:pPr marL="0" marR="0" lvl="0" indent="0" algn="ctr" defTabSz="914286" rtl="0" eaLnBrk="1" fontAlgn="auto" latinLnBrk="0" hangingPunct="1">
                <a:lnSpc>
                  <a:spcPct val="100000"/>
                </a:lnSpc>
                <a:spcBef>
                  <a:spcPts val="0"/>
                </a:spcBef>
                <a:spcAft>
                  <a:spcPts val="0"/>
                </a:spcAft>
                <a:buClrTx/>
                <a:buSzTx/>
                <a:buFontTx/>
                <a:buNone/>
                <a:tabLst/>
                <a:defRPr/>
              </a:pPr>
              <a:t>8</a:t>
            </a:fld>
            <a:endParaRPr kumimoji="0" lang="en-IN" sz="900" b="0" i="0" u="none" strike="noStrike" kern="1200" cap="none" spc="0" normalizeH="0" baseline="0" noProof="0" dirty="0">
              <a:ln>
                <a:noFill/>
              </a:ln>
              <a:solidFill>
                <a:prstClr val="white"/>
              </a:solidFill>
              <a:effectLst/>
              <a:uLnTx/>
              <a:uFillTx/>
              <a:latin typeface="+mj-lt"/>
              <a:ea typeface="+mn-ea"/>
              <a:cs typeface="+mn-cs"/>
            </a:endParaRPr>
          </a:p>
        </p:txBody>
      </p:sp>
      <p:sp>
        <p:nvSpPr>
          <p:cNvPr id="2" name="Title 1"/>
          <p:cNvSpPr>
            <a:spLocks noGrp="1"/>
          </p:cNvSpPr>
          <p:nvPr>
            <p:ph type="title"/>
          </p:nvPr>
        </p:nvSpPr>
        <p:spPr>
          <a:xfrm>
            <a:off x="324000" y="257731"/>
            <a:ext cx="8496150" cy="369332"/>
          </a:xfrm>
        </p:spPr>
        <p:txBody>
          <a:bodyPr/>
          <a:lstStyle/>
          <a:p>
            <a:r>
              <a:rPr lang="en-US" dirty="0"/>
              <a:t>Leading Bank – Union Bank</a:t>
            </a:r>
            <a:endParaRPr lang="en-IN" dirty="0"/>
          </a:p>
        </p:txBody>
      </p:sp>
      <p:sp>
        <p:nvSpPr>
          <p:cNvPr id="7" name="Rectangle 6"/>
          <p:cNvSpPr/>
          <p:nvPr/>
        </p:nvSpPr>
        <p:spPr>
          <a:xfrm>
            <a:off x="341894" y="995136"/>
            <a:ext cx="7659106" cy="430887"/>
          </a:xfrm>
          <a:prstGeom prst="rect">
            <a:avLst/>
          </a:prstGeom>
        </p:spPr>
        <p:txBody>
          <a:bodyPr wrap="square">
            <a:spAutoFit/>
          </a:bodyPr>
          <a:lstStyle/>
          <a:p>
            <a:pPr lvl="0"/>
            <a:r>
              <a:rPr lang="en-US" sz="1100" b="1" dirty="0">
                <a:latin typeface="+mj-lt"/>
              </a:rPr>
              <a:t>Bank’s goal: </a:t>
            </a:r>
            <a:r>
              <a:rPr lang="en-US" sz="1100" dirty="0">
                <a:latin typeface="+mj-lt"/>
              </a:rPr>
              <a:t>To create a reliable system that could synthesize and aggregate massive amounts of security log data from thousands of devices, to help respond quickly to threats.</a:t>
            </a:r>
            <a:endParaRPr lang="en-US" sz="1050" dirty="0">
              <a:latin typeface="+mj-lt"/>
            </a:endParaRPr>
          </a:p>
        </p:txBody>
      </p:sp>
      <p:sp>
        <p:nvSpPr>
          <p:cNvPr id="24" name="Content Placeholder 2"/>
          <p:cNvSpPr txBox="1">
            <a:spLocks/>
          </p:cNvSpPr>
          <p:nvPr/>
        </p:nvSpPr>
        <p:spPr>
          <a:xfrm>
            <a:off x="6081018" y="2627006"/>
            <a:ext cx="2713165" cy="200214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92075" lvl="0" indent="-92075">
              <a:lnSpc>
                <a:spcPct val="100000"/>
              </a:lnSpc>
              <a:spcBef>
                <a:spcPts val="0"/>
              </a:spcBef>
              <a:spcAft>
                <a:spcPts val="600"/>
              </a:spcAft>
              <a:buClr>
                <a:schemeClr val="tx2"/>
              </a:buClr>
            </a:pPr>
            <a:r>
              <a:rPr lang="en-US" sz="900" b="1" dirty="0">
                <a:solidFill>
                  <a:prstClr val="black">
                    <a:lumMod val="75000"/>
                    <a:lumOff val="25000"/>
                  </a:prstClr>
                </a:solidFill>
                <a:latin typeface="+mj-lt"/>
                <a:ea typeface="Open Sans Condensed" panose="020B0806030504020204" pitchFamily="34" charset="0"/>
                <a:cs typeface="Arial" panose="020B0604020202020204" pitchFamily="34" charset="0"/>
              </a:rPr>
              <a:t>15+ </a:t>
            </a:r>
            <a:r>
              <a:rPr lang="en-US" sz="900" dirty="0">
                <a:solidFill>
                  <a:prstClr val="black">
                    <a:lumMod val="75000"/>
                    <a:lumOff val="25000"/>
                  </a:prstClr>
                </a:solidFill>
                <a:latin typeface="+mj-lt"/>
                <a:ea typeface="Open Sans Condensed" panose="020B0806030504020204" pitchFamily="34" charset="0"/>
                <a:cs typeface="Arial" panose="020B0604020202020204" pitchFamily="34" charset="0"/>
              </a:rPr>
              <a:t>Security controls refreshed/ deployed and integrated with existing infrastructure</a:t>
            </a:r>
          </a:p>
          <a:p>
            <a:pPr marL="92075" lvl="0" indent="-92075">
              <a:lnSpc>
                <a:spcPct val="100000"/>
              </a:lnSpc>
              <a:spcBef>
                <a:spcPts val="0"/>
              </a:spcBef>
              <a:spcAft>
                <a:spcPts val="600"/>
              </a:spcAft>
              <a:buClr>
                <a:schemeClr val="tx2"/>
              </a:buClr>
            </a:pPr>
            <a:r>
              <a:rPr lang="en-US" sz="900" b="1" dirty="0">
                <a:solidFill>
                  <a:prstClr val="black">
                    <a:lumMod val="75000"/>
                    <a:lumOff val="25000"/>
                  </a:prstClr>
                </a:solidFill>
                <a:latin typeface="+mj-lt"/>
                <a:ea typeface="Open Sans Condensed" panose="020B0806030504020204" pitchFamily="34" charset="0"/>
                <a:cs typeface="Arial" panose="020B0604020202020204" pitchFamily="34" charset="0"/>
              </a:rPr>
              <a:t>22+ </a:t>
            </a:r>
            <a:r>
              <a:rPr lang="en-US" sz="900" dirty="0">
                <a:solidFill>
                  <a:prstClr val="black">
                    <a:lumMod val="75000"/>
                    <a:lumOff val="25000"/>
                  </a:prstClr>
                </a:solidFill>
                <a:latin typeface="+mj-lt"/>
                <a:ea typeface="Open Sans Condensed" panose="020B0806030504020204" pitchFamily="34" charset="0"/>
                <a:cs typeface="Arial" panose="020B0604020202020204" pitchFamily="34" charset="0"/>
              </a:rPr>
              <a:t>devices configured including  </a:t>
            </a:r>
            <a:r>
              <a:rPr lang="en-US" sz="900" b="1" dirty="0">
                <a:solidFill>
                  <a:prstClr val="black">
                    <a:lumMod val="75000"/>
                    <a:lumOff val="25000"/>
                  </a:prstClr>
                </a:solidFill>
                <a:latin typeface="+mj-lt"/>
                <a:ea typeface="Open Sans Condensed" panose="020B0806030504020204" pitchFamily="34" charset="0"/>
                <a:cs typeface="Arial" panose="020B0604020202020204" pitchFamily="34" charset="0"/>
              </a:rPr>
              <a:t>4 NGFW, 2 </a:t>
            </a:r>
            <a:r>
              <a:rPr lang="en-US" sz="900" dirty="0">
                <a:solidFill>
                  <a:prstClr val="black">
                    <a:lumMod val="75000"/>
                    <a:lumOff val="25000"/>
                  </a:prstClr>
                </a:solidFill>
                <a:latin typeface="+mj-lt"/>
                <a:ea typeface="Open Sans Condensed" panose="020B0806030504020204" pitchFamily="34" charset="0"/>
                <a:cs typeface="Arial" panose="020B0604020202020204" pitchFamily="34" charset="0"/>
              </a:rPr>
              <a:t>WAF, </a:t>
            </a:r>
            <a:r>
              <a:rPr lang="en-US" sz="900" b="1" dirty="0">
                <a:solidFill>
                  <a:prstClr val="black">
                    <a:lumMod val="75000"/>
                    <a:lumOff val="25000"/>
                  </a:prstClr>
                </a:solidFill>
                <a:latin typeface="+mj-lt"/>
                <a:ea typeface="Open Sans Condensed" panose="020B0806030504020204" pitchFamily="34" charset="0"/>
                <a:cs typeface="Arial" panose="020B0604020202020204" pitchFamily="34" charset="0"/>
              </a:rPr>
              <a:t>2</a:t>
            </a:r>
            <a:r>
              <a:rPr lang="en-US" sz="900" dirty="0">
                <a:solidFill>
                  <a:prstClr val="black">
                    <a:lumMod val="75000"/>
                    <a:lumOff val="25000"/>
                  </a:prstClr>
                </a:solidFill>
                <a:latin typeface="+mj-lt"/>
                <a:ea typeface="Open Sans Condensed" panose="020B0806030504020204" pitchFamily="34" charset="0"/>
                <a:cs typeface="Arial" panose="020B0604020202020204" pitchFamily="34" charset="0"/>
              </a:rPr>
              <a:t> PIM and </a:t>
            </a:r>
            <a:r>
              <a:rPr lang="en-US" sz="900" b="1" dirty="0">
                <a:solidFill>
                  <a:prstClr val="black">
                    <a:lumMod val="75000"/>
                    <a:lumOff val="25000"/>
                  </a:prstClr>
                </a:solidFill>
                <a:latin typeface="+mj-lt"/>
                <a:ea typeface="Open Sans Condensed" panose="020B0806030504020204" pitchFamily="34" charset="0"/>
                <a:cs typeface="Arial" panose="020B0604020202020204" pitchFamily="34" charset="0"/>
              </a:rPr>
              <a:t>2</a:t>
            </a:r>
            <a:r>
              <a:rPr lang="en-US" sz="900" dirty="0">
                <a:solidFill>
                  <a:prstClr val="black">
                    <a:lumMod val="75000"/>
                    <a:lumOff val="25000"/>
                  </a:prstClr>
                </a:solidFill>
                <a:latin typeface="+mj-lt"/>
                <a:ea typeface="Open Sans Condensed" panose="020B0806030504020204" pitchFamily="34" charset="0"/>
                <a:cs typeface="Arial" panose="020B0604020202020204" pitchFamily="34" charset="0"/>
              </a:rPr>
              <a:t> VM</a:t>
            </a:r>
          </a:p>
          <a:p>
            <a:pPr marL="92075" lvl="0" indent="-92075">
              <a:lnSpc>
                <a:spcPct val="100000"/>
              </a:lnSpc>
              <a:spcBef>
                <a:spcPts val="0"/>
              </a:spcBef>
              <a:spcAft>
                <a:spcPts val="600"/>
              </a:spcAft>
              <a:buClr>
                <a:schemeClr val="tx2"/>
              </a:buClr>
            </a:pPr>
            <a:r>
              <a:rPr lang="en-US" sz="900" b="1" dirty="0">
                <a:solidFill>
                  <a:prstClr val="black">
                    <a:lumMod val="75000"/>
                    <a:lumOff val="25000"/>
                  </a:prstClr>
                </a:solidFill>
                <a:latin typeface="+mj-lt"/>
                <a:ea typeface="Open Sans Condensed" panose="020B0806030504020204" pitchFamily="34" charset="0"/>
                <a:cs typeface="Arial" panose="020B0604020202020204" pitchFamily="34" charset="0"/>
              </a:rPr>
              <a:t>54+ </a:t>
            </a:r>
            <a:r>
              <a:rPr lang="en-US" sz="900" dirty="0">
                <a:solidFill>
                  <a:prstClr val="black">
                    <a:lumMod val="75000"/>
                    <a:lumOff val="25000"/>
                  </a:prstClr>
                </a:solidFill>
                <a:latin typeface="+mj-lt"/>
                <a:ea typeface="Open Sans Condensed" panose="020B0806030504020204" pitchFamily="34" charset="0"/>
                <a:cs typeface="Arial" panose="020B0604020202020204" pitchFamily="34" charset="0"/>
              </a:rPr>
              <a:t>Switches and Routers configured</a:t>
            </a:r>
          </a:p>
          <a:p>
            <a:pPr marL="92075" lvl="0" indent="-92075">
              <a:lnSpc>
                <a:spcPct val="100000"/>
              </a:lnSpc>
              <a:spcBef>
                <a:spcPts val="0"/>
              </a:spcBef>
              <a:spcAft>
                <a:spcPts val="600"/>
              </a:spcAft>
              <a:buClr>
                <a:schemeClr val="tx2"/>
              </a:buClr>
            </a:pPr>
            <a:r>
              <a:rPr lang="en-US" sz="900" b="1" dirty="0">
                <a:solidFill>
                  <a:prstClr val="black">
                    <a:lumMod val="75000"/>
                    <a:lumOff val="25000"/>
                  </a:prstClr>
                </a:solidFill>
                <a:latin typeface="+mj-lt"/>
                <a:ea typeface="Open Sans Condensed" panose="020B0806030504020204" pitchFamily="34" charset="0"/>
                <a:cs typeface="Arial" panose="020B0604020202020204" pitchFamily="34" charset="0"/>
              </a:rPr>
              <a:t>4+ </a:t>
            </a:r>
            <a:r>
              <a:rPr lang="en-US" sz="900" dirty="0">
                <a:solidFill>
                  <a:prstClr val="black">
                    <a:lumMod val="75000"/>
                    <a:lumOff val="25000"/>
                  </a:prstClr>
                </a:solidFill>
                <a:latin typeface="+mj-lt"/>
                <a:ea typeface="Open Sans Condensed" panose="020B0806030504020204" pitchFamily="34" charset="0"/>
                <a:cs typeface="Arial" panose="020B0604020202020204" pitchFamily="34" charset="0"/>
              </a:rPr>
              <a:t>SOC analyst and 4+ Infra security analyst deployed</a:t>
            </a:r>
          </a:p>
          <a:p>
            <a:pPr marL="92075" lvl="0" indent="-92075">
              <a:lnSpc>
                <a:spcPct val="100000"/>
              </a:lnSpc>
              <a:spcBef>
                <a:spcPts val="0"/>
              </a:spcBef>
              <a:spcAft>
                <a:spcPts val="600"/>
              </a:spcAft>
              <a:buClr>
                <a:schemeClr val="tx2"/>
              </a:buClr>
            </a:pPr>
            <a:r>
              <a:rPr lang="en-US" sz="900" dirty="0">
                <a:solidFill>
                  <a:prstClr val="black">
                    <a:lumMod val="75000"/>
                    <a:lumOff val="25000"/>
                  </a:prstClr>
                </a:solidFill>
                <a:latin typeface="+mj-lt"/>
                <a:ea typeface="Open Sans Condensed" panose="020B0806030504020204" pitchFamily="34" charset="0"/>
                <a:cs typeface="Arial" panose="020B0604020202020204" pitchFamily="34" charset="0"/>
              </a:rPr>
              <a:t>Combination of </a:t>
            </a:r>
            <a:r>
              <a:rPr lang="en-US" sz="900" b="1" dirty="0">
                <a:solidFill>
                  <a:prstClr val="black">
                    <a:lumMod val="75000"/>
                    <a:lumOff val="25000"/>
                  </a:prstClr>
                </a:solidFill>
                <a:latin typeface="+mj-lt"/>
                <a:ea typeface="Open Sans Condensed" panose="020B0806030504020204" pitchFamily="34" charset="0"/>
                <a:cs typeface="Arial" panose="020B0604020202020204" pitchFamily="34" charset="0"/>
              </a:rPr>
              <a:t>MSSP</a:t>
            </a:r>
            <a:r>
              <a:rPr lang="en-US" sz="900" dirty="0">
                <a:solidFill>
                  <a:prstClr val="black">
                    <a:lumMod val="75000"/>
                    <a:lumOff val="25000"/>
                  </a:prstClr>
                </a:solidFill>
                <a:latin typeface="+mj-lt"/>
                <a:ea typeface="Open Sans Condensed" panose="020B0806030504020204" pitchFamily="34" charset="0"/>
                <a:cs typeface="Arial" panose="020B0604020202020204" pitchFamily="34" charset="0"/>
              </a:rPr>
              <a:t> and </a:t>
            </a:r>
            <a:r>
              <a:rPr lang="en-US" sz="900" b="1" dirty="0">
                <a:solidFill>
                  <a:prstClr val="black">
                    <a:lumMod val="75000"/>
                    <a:lumOff val="25000"/>
                  </a:prstClr>
                </a:solidFill>
                <a:latin typeface="+mj-lt"/>
                <a:ea typeface="Open Sans Condensed" panose="020B0806030504020204" pitchFamily="34" charset="0"/>
                <a:cs typeface="Arial" panose="020B0604020202020204" pitchFamily="34" charset="0"/>
              </a:rPr>
              <a:t>MDR</a:t>
            </a:r>
            <a:r>
              <a:rPr lang="en-US" sz="900" dirty="0">
                <a:solidFill>
                  <a:prstClr val="black">
                    <a:lumMod val="75000"/>
                    <a:lumOff val="25000"/>
                  </a:prstClr>
                </a:solidFill>
                <a:latin typeface="+mj-lt"/>
                <a:ea typeface="Open Sans Condensed" panose="020B0806030504020204" pitchFamily="34" charset="0"/>
                <a:cs typeface="Arial" panose="020B0604020202020204" pitchFamily="34" charset="0"/>
              </a:rPr>
              <a:t> services</a:t>
            </a:r>
          </a:p>
        </p:txBody>
      </p:sp>
      <p:sp>
        <p:nvSpPr>
          <p:cNvPr id="14" name="Rectangle 13"/>
          <p:cNvSpPr/>
          <p:nvPr/>
        </p:nvSpPr>
        <p:spPr>
          <a:xfrm>
            <a:off x="6084168" y="2327254"/>
            <a:ext cx="2726345" cy="276999"/>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
                <a:srgbClr val="1F497D"/>
              </a:buClr>
              <a:buSzPct val="100000"/>
              <a:buFontTx/>
              <a:buNone/>
              <a:tabLst/>
              <a:defRPr/>
            </a:pPr>
            <a:r>
              <a:rPr kumimoji="0" lang="en-US" sz="1200" b="1" i="0" u="none" strike="noStrike" kern="1200" cap="all" spc="0" normalizeH="0" noProof="0" dirty="0">
                <a:ln>
                  <a:noFill/>
                </a:ln>
                <a:solidFill>
                  <a:schemeClr val="tx2"/>
                </a:solidFill>
                <a:effectLst/>
                <a:uLnTx/>
                <a:uFillTx/>
                <a:latin typeface="+mj-lt"/>
                <a:ea typeface="Open Sans Condensed" panose="020B0806030504020204" pitchFamily="34" charset="0"/>
                <a:cs typeface="Arial" panose="020B0604020202020204" pitchFamily="34" charset="0"/>
              </a:rPr>
              <a:t>Sify’s value additions</a:t>
            </a:r>
          </a:p>
        </p:txBody>
      </p:sp>
      <p:sp>
        <p:nvSpPr>
          <p:cNvPr id="15" name="Oval 14"/>
          <p:cNvSpPr/>
          <p:nvPr/>
        </p:nvSpPr>
        <p:spPr>
          <a:xfrm>
            <a:off x="7087341" y="1460299"/>
            <a:ext cx="720000" cy="720000"/>
          </a:xfrm>
          <a:prstGeom prst="ellipse">
            <a:avLst/>
          </a:prstGeom>
          <a:solidFill>
            <a:schemeClr val="bg1"/>
          </a:solidFill>
          <a:ln w="9525">
            <a:solidFill>
              <a:schemeClr val="accent4">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mj-lt"/>
              <a:ea typeface="+mn-ea"/>
              <a:cs typeface="+mn-cs"/>
            </a:endParaRPr>
          </a:p>
        </p:txBody>
      </p:sp>
      <p:pic>
        <p:nvPicPr>
          <p:cNvPr id="26" name="Picture 10" descr="Image result for services icon"/>
          <p:cNvPicPr>
            <a:picLocks noChangeAspect="1" noChangeArrowheads="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194497" y="1567455"/>
            <a:ext cx="505689" cy="505689"/>
          </a:xfrm>
          <a:prstGeom prst="rect">
            <a:avLst/>
          </a:prstGeom>
          <a:extLst>
            <a:ext uri="{909E8E84-426E-40DD-AFC4-6F175D3DCCD1}">
              <a14:hiddenFill xmlns:a14="http://schemas.microsoft.com/office/drawing/2010/main">
                <a:solidFill>
                  <a:srgbClr val="FFFFFF"/>
                </a:solidFill>
              </a14:hiddenFill>
            </a:ext>
          </a:extLst>
        </p:spPr>
      </p:pic>
      <p:sp>
        <p:nvSpPr>
          <p:cNvPr id="30" name="Oval 29"/>
          <p:cNvSpPr/>
          <p:nvPr/>
        </p:nvSpPr>
        <p:spPr>
          <a:xfrm>
            <a:off x="4203871" y="1460299"/>
            <a:ext cx="720000" cy="720000"/>
          </a:xfrm>
          <a:prstGeom prst="ellipse">
            <a:avLst/>
          </a:prstGeom>
          <a:solidFill>
            <a:schemeClr val="bg1"/>
          </a:solidFill>
          <a:ln w="9525">
            <a:solidFill>
              <a:schemeClr val="accent3">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mj-lt"/>
              <a:ea typeface="+mn-ea"/>
              <a:cs typeface="+mn-cs"/>
            </a:endParaRPr>
          </a:p>
        </p:txBody>
      </p:sp>
      <p:pic>
        <p:nvPicPr>
          <p:cNvPr id="31" name="Picture 2" descr="Image result for chosen icon"/>
          <p:cNvPicPr>
            <a:picLocks noChangeAspect="1" noChangeArrowheads="1"/>
          </p:cNvPicPr>
          <p:nvPr/>
        </p:nvPicPr>
        <p:blipFill>
          <a:blip r:embed="rId4" cstate="screen">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285768" y="1534067"/>
            <a:ext cx="572464" cy="572464"/>
          </a:xfrm>
          <a:prstGeom prst="rect">
            <a:avLst/>
          </a:prstGeom>
          <a:extLst>
            <a:ext uri="{909E8E84-426E-40DD-AFC4-6F175D3DCCD1}">
              <a14:hiddenFill xmlns:a14="http://schemas.microsoft.com/office/drawing/2010/main">
                <a:solidFill>
                  <a:srgbClr val="FFFFFF"/>
                </a:solidFill>
              </a14:hiddenFill>
            </a:ext>
          </a:extLst>
        </p:spPr>
      </p:pic>
      <p:sp>
        <p:nvSpPr>
          <p:cNvPr id="32" name="Content Placeholder 2"/>
          <p:cNvSpPr txBox="1">
            <a:spLocks/>
          </p:cNvSpPr>
          <p:nvPr/>
        </p:nvSpPr>
        <p:spPr>
          <a:xfrm>
            <a:off x="3213878" y="2627005"/>
            <a:ext cx="2713166" cy="200214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92075" lvl="0" indent="-92075">
              <a:lnSpc>
                <a:spcPct val="100000"/>
              </a:lnSpc>
              <a:spcBef>
                <a:spcPts val="0"/>
              </a:spcBef>
              <a:spcAft>
                <a:spcPts val="600"/>
              </a:spcAft>
              <a:buClr>
                <a:srgbClr val="1F497D"/>
              </a:buClr>
              <a:buSzPct val="100000"/>
            </a:pPr>
            <a:r>
              <a:rPr lang="en-US" sz="900" dirty="0">
                <a:solidFill>
                  <a:prstClr val="black">
                    <a:lumMod val="75000"/>
                    <a:lumOff val="25000"/>
                  </a:prstClr>
                </a:solidFill>
                <a:latin typeface="+mj-lt"/>
                <a:ea typeface="Open Sans Condensed" panose="020B0806030504020204" pitchFamily="34" charset="0"/>
                <a:cs typeface="Arial" panose="020B0604020202020204" pitchFamily="34" charset="0"/>
              </a:rPr>
              <a:t>Large footprint in providing BFSI security solutions</a:t>
            </a:r>
          </a:p>
          <a:p>
            <a:pPr marL="92075" lvl="0" indent="-92075">
              <a:lnSpc>
                <a:spcPct val="100000"/>
              </a:lnSpc>
              <a:spcBef>
                <a:spcPts val="0"/>
              </a:spcBef>
              <a:spcAft>
                <a:spcPts val="600"/>
              </a:spcAft>
              <a:buClr>
                <a:srgbClr val="1F497D"/>
              </a:buClr>
              <a:buSzPct val="100000"/>
            </a:pPr>
            <a:r>
              <a:rPr lang="en-US" sz="900" dirty="0">
                <a:solidFill>
                  <a:prstClr val="black">
                    <a:lumMod val="75000"/>
                    <a:lumOff val="25000"/>
                  </a:prstClr>
                </a:solidFill>
                <a:latin typeface="+mj-lt"/>
                <a:ea typeface="Open Sans Condensed" panose="020B0806030504020204" pitchFamily="34" charset="0"/>
                <a:cs typeface="Arial" panose="020B0604020202020204" pitchFamily="34" charset="0"/>
              </a:rPr>
              <a:t>Experience in executing large &amp; complex security transformation projects</a:t>
            </a:r>
          </a:p>
          <a:p>
            <a:pPr marL="92075" lvl="0" indent="-92075">
              <a:lnSpc>
                <a:spcPct val="100000"/>
              </a:lnSpc>
              <a:spcBef>
                <a:spcPts val="0"/>
              </a:spcBef>
              <a:spcAft>
                <a:spcPts val="600"/>
              </a:spcAft>
              <a:buClr>
                <a:srgbClr val="1F497D"/>
              </a:buClr>
              <a:buSzPct val="100000"/>
            </a:pPr>
            <a:r>
              <a:rPr lang="en-US" sz="900" dirty="0">
                <a:solidFill>
                  <a:prstClr val="black">
                    <a:lumMod val="75000"/>
                    <a:lumOff val="25000"/>
                  </a:prstClr>
                </a:solidFill>
                <a:latin typeface="+mj-lt"/>
                <a:ea typeface="Open Sans Condensed" panose="020B0806030504020204" pitchFamily="34" charset="0"/>
                <a:cs typeface="Arial" panose="020B0604020202020204" pitchFamily="34" charset="0"/>
              </a:rPr>
              <a:t>Address End – End Information Security Life-cycle need for enterprises from any industry vertical</a:t>
            </a:r>
          </a:p>
          <a:p>
            <a:pPr marL="92075" lvl="0" indent="-92075">
              <a:lnSpc>
                <a:spcPct val="100000"/>
              </a:lnSpc>
              <a:spcBef>
                <a:spcPts val="0"/>
              </a:spcBef>
              <a:spcAft>
                <a:spcPts val="600"/>
              </a:spcAft>
              <a:buClr>
                <a:srgbClr val="1F497D"/>
              </a:buClr>
              <a:buSzPct val="100000"/>
            </a:pPr>
            <a:r>
              <a:rPr lang="en-US" sz="900" dirty="0">
                <a:solidFill>
                  <a:prstClr val="black">
                    <a:lumMod val="75000"/>
                    <a:lumOff val="25000"/>
                  </a:prstClr>
                </a:solidFill>
                <a:latin typeface="+mj-lt"/>
                <a:ea typeface="Open Sans Condensed" panose="020B0806030504020204" pitchFamily="34" charset="0"/>
                <a:cs typeface="Arial" panose="020B0604020202020204" pitchFamily="34" charset="0"/>
              </a:rPr>
              <a:t>Experience covering 30+ OEM solutions &amp; Platforms</a:t>
            </a:r>
          </a:p>
          <a:p>
            <a:pPr marL="92075" lvl="0" indent="-92075">
              <a:lnSpc>
                <a:spcPct val="100000"/>
              </a:lnSpc>
              <a:spcBef>
                <a:spcPts val="0"/>
              </a:spcBef>
              <a:spcAft>
                <a:spcPts val="600"/>
              </a:spcAft>
              <a:buClr>
                <a:srgbClr val="1F497D"/>
              </a:buClr>
              <a:buSzPct val="100000"/>
            </a:pPr>
            <a:r>
              <a:rPr lang="en-US" sz="900" dirty="0">
                <a:solidFill>
                  <a:prstClr val="black">
                    <a:lumMod val="75000"/>
                    <a:lumOff val="25000"/>
                  </a:prstClr>
                </a:solidFill>
                <a:latin typeface="+mj-lt"/>
                <a:ea typeface="Open Sans Condensed" panose="020B0806030504020204" pitchFamily="34" charset="0"/>
                <a:cs typeface="Arial" panose="020B0604020202020204" pitchFamily="34" charset="0"/>
              </a:rPr>
              <a:t>24x 7 operations, covering 100+ cities</a:t>
            </a:r>
            <a:endParaRPr kumimoji="0" lang="en-US" sz="900" b="1" i="0" u="none" strike="noStrike" kern="1200" cap="none" spc="0" normalizeH="0" baseline="0" noProof="0" dirty="0">
              <a:ln>
                <a:noFill/>
              </a:ln>
              <a:solidFill>
                <a:prstClr val="black">
                  <a:lumMod val="75000"/>
                  <a:lumOff val="25000"/>
                </a:prstClr>
              </a:solidFill>
              <a:effectLst/>
              <a:uLnTx/>
              <a:uFillTx/>
              <a:latin typeface="+mj-lt"/>
              <a:ea typeface="Open Sans Condensed" panose="020B0806030504020204" pitchFamily="34" charset="0"/>
              <a:cs typeface="Arial" panose="020B0604020202020204" pitchFamily="34" charset="0"/>
            </a:endParaRPr>
          </a:p>
        </p:txBody>
      </p:sp>
      <p:sp>
        <p:nvSpPr>
          <p:cNvPr id="33" name="Rectangle 32"/>
          <p:cNvSpPr/>
          <p:nvPr/>
        </p:nvSpPr>
        <p:spPr>
          <a:xfrm>
            <a:off x="3203848" y="2327254"/>
            <a:ext cx="2726345" cy="276999"/>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
                <a:srgbClr val="1F497D"/>
              </a:buClr>
              <a:buSzPct val="100000"/>
              <a:buFontTx/>
              <a:buNone/>
              <a:tabLst/>
              <a:defRPr/>
            </a:pPr>
            <a:r>
              <a:rPr kumimoji="0" lang="en-US" sz="1200" b="1" i="0" u="none" strike="noStrike" kern="1200" cap="all" spc="0" normalizeH="0" noProof="0" dirty="0">
                <a:ln>
                  <a:noFill/>
                </a:ln>
                <a:solidFill>
                  <a:schemeClr val="tx2"/>
                </a:solidFill>
                <a:effectLst/>
                <a:uLnTx/>
                <a:uFillTx/>
                <a:latin typeface="+mj-lt"/>
                <a:ea typeface="Open Sans Condensed" panose="020B0806030504020204" pitchFamily="34" charset="0"/>
                <a:cs typeface="Arial" panose="020B0604020202020204" pitchFamily="34" charset="0"/>
              </a:rPr>
              <a:t>Why Sify was chosen?</a:t>
            </a:r>
          </a:p>
        </p:txBody>
      </p:sp>
      <p:sp>
        <p:nvSpPr>
          <p:cNvPr id="34" name="Oval 33"/>
          <p:cNvSpPr/>
          <p:nvPr/>
        </p:nvSpPr>
        <p:spPr>
          <a:xfrm>
            <a:off x="1320401" y="1460299"/>
            <a:ext cx="720000" cy="720000"/>
          </a:xfrm>
          <a:prstGeom prst="ellipse">
            <a:avLst/>
          </a:prstGeom>
          <a:solidFill>
            <a:schemeClr val="bg1"/>
          </a:solidFill>
          <a:ln w="9525">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white"/>
                </a:solidFill>
                <a:effectLst/>
                <a:uLnTx/>
                <a:uFillTx/>
                <a:latin typeface="+mj-lt"/>
                <a:ea typeface="+mn-ea"/>
                <a:cs typeface="+mn-cs"/>
              </a:rPr>
              <a:t>	</a:t>
            </a:r>
          </a:p>
        </p:txBody>
      </p:sp>
      <p:pic>
        <p:nvPicPr>
          <p:cNvPr id="22" name="Picture 6"/>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p:blipFill>
        <p:spPr bwMode="auto">
          <a:xfrm>
            <a:off x="1410154" y="1550299"/>
            <a:ext cx="540000" cy="540000"/>
          </a:xfrm>
          <a:prstGeom prst="rect">
            <a:avLst/>
          </a:prstGeom>
          <a:extLst>
            <a:ext uri="{909E8E84-426E-40DD-AFC4-6F175D3DCCD1}">
              <a14:hiddenFill xmlns:a14="http://schemas.microsoft.com/office/drawing/2010/main">
                <a:solidFill>
                  <a:srgbClr val="FFFFFF"/>
                </a:solidFill>
              </a14:hiddenFill>
            </a:ext>
          </a:extLst>
        </p:spPr>
      </p:pic>
      <p:sp>
        <p:nvSpPr>
          <p:cNvPr id="35" name="Content Placeholder 2"/>
          <p:cNvSpPr txBox="1">
            <a:spLocks/>
          </p:cNvSpPr>
          <p:nvPr/>
        </p:nvSpPr>
        <p:spPr>
          <a:xfrm>
            <a:off x="349817" y="2627006"/>
            <a:ext cx="2693757" cy="200214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92075" lvl="0" indent="-92075">
              <a:lnSpc>
                <a:spcPct val="100000"/>
              </a:lnSpc>
              <a:spcBef>
                <a:spcPts val="0"/>
              </a:spcBef>
              <a:spcAft>
                <a:spcPts val="600"/>
              </a:spcAft>
              <a:buClr>
                <a:srgbClr val="1F497D"/>
              </a:buClr>
              <a:buSzPct val="100000"/>
            </a:pPr>
            <a:r>
              <a:rPr lang="en-US" sz="900" dirty="0">
                <a:solidFill>
                  <a:prstClr val="black">
                    <a:lumMod val="75000"/>
                    <a:lumOff val="25000"/>
                  </a:prstClr>
                </a:solidFill>
                <a:latin typeface="+mj-lt"/>
                <a:ea typeface="Open Sans Condensed" panose="020B0806030504020204" pitchFamily="34" charset="0"/>
                <a:cs typeface="Arial" panose="020B0604020202020204" pitchFamily="34" charset="0"/>
              </a:rPr>
              <a:t>To address changing threat landscape</a:t>
            </a:r>
          </a:p>
          <a:p>
            <a:pPr marL="92075" lvl="0" indent="-92075">
              <a:lnSpc>
                <a:spcPct val="100000"/>
              </a:lnSpc>
              <a:spcBef>
                <a:spcPts val="0"/>
              </a:spcBef>
              <a:spcAft>
                <a:spcPts val="600"/>
              </a:spcAft>
              <a:buClr>
                <a:srgbClr val="1F497D"/>
              </a:buClr>
              <a:buSzPct val="100000"/>
            </a:pPr>
            <a:r>
              <a:rPr lang="en-US" sz="900" dirty="0">
                <a:solidFill>
                  <a:prstClr val="black">
                    <a:lumMod val="75000"/>
                    <a:lumOff val="25000"/>
                  </a:prstClr>
                </a:solidFill>
                <a:latin typeface="+mj-lt"/>
                <a:ea typeface="Open Sans Condensed" panose="020B0806030504020204" pitchFamily="34" charset="0"/>
                <a:cs typeface="Arial" panose="020B0604020202020204" pitchFamily="34" charset="0"/>
              </a:rPr>
              <a:t>To strengthen over all security posture</a:t>
            </a:r>
          </a:p>
          <a:p>
            <a:pPr marL="92075" lvl="0" indent="-92075">
              <a:lnSpc>
                <a:spcPct val="100000"/>
              </a:lnSpc>
              <a:spcBef>
                <a:spcPts val="0"/>
              </a:spcBef>
              <a:spcAft>
                <a:spcPts val="600"/>
              </a:spcAft>
              <a:buClr>
                <a:srgbClr val="1F497D"/>
              </a:buClr>
              <a:buSzPct val="100000"/>
            </a:pPr>
            <a:r>
              <a:rPr lang="en-US" sz="900" dirty="0">
                <a:solidFill>
                  <a:prstClr val="black">
                    <a:lumMod val="75000"/>
                    <a:lumOff val="25000"/>
                  </a:prstClr>
                </a:solidFill>
                <a:latin typeface="+mj-lt"/>
                <a:ea typeface="Open Sans Condensed" panose="020B0806030504020204" pitchFamily="34" charset="0"/>
                <a:cs typeface="Arial" panose="020B0604020202020204" pitchFamily="34" charset="0"/>
              </a:rPr>
              <a:t>Hardware refresh</a:t>
            </a:r>
          </a:p>
          <a:p>
            <a:pPr marL="92075" lvl="0" indent="-92075">
              <a:lnSpc>
                <a:spcPct val="100000"/>
              </a:lnSpc>
              <a:spcBef>
                <a:spcPts val="0"/>
              </a:spcBef>
              <a:spcAft>
                <a:spcPts val="600"/>
              </a:spcAft>
              <a:buClr>
                <a:srgbClr val="1F497D"/>
              </a:buClr>
              <a:buSzPct val="100000"/>
            </a:pPr>
            <a:r>
              <a:rPr lang="en-US" sz="900" dirty="0">
                <a:solidFill>
                  <a:prstClr val="black">
                    <a:lumMod val="75000"/>
                    <a:lumOff val="25000"/>
                  </a:prstClr>
                </a:solidFill>
                <a:latin typeface="+mj-lt"/>
                <a:ea typeface="Open Sans Condensed" panose="020B0806030504020204" pitchFamily="34" charset="0"/>
                <a:cs typeface="Arial" panose="020B0604020202020204" pitchFamily="34" charset="0"/>
              </a:rPr>
              <a:t>To meet regulatory compliance requirements</a:t>
            </a:r>
            <a:endParaRPr kumimoji="0" lang="en-US" sz="900" b="0" i="0" u="none" strike="noStrike" kern="1200" cap="none" spc="0" normalizeH="0" baseline="0" noProof="0" dirty="0">
              <a:ln>
                <a:noFill/>
              </a:ln>
              <a:solidFill>
                <a:prstClr val="black">
                  <a:lumMod val="75000"/>
                  <a:lumOff val="25000"/>
                </a:prstClr>
              </a:solidFill>
              <a:effectLst/>
              <a:uLnTx/>
              <a:uFillTx/>
              <a:latin typeface="+mj-lt"/>
              <a:ea typeface="Open Sans Condensed" panose="020B0806030504020204" pitchFamily="34" charset="0"/>
              <a:cs typeface="Arial" panose="020B0604020202020204" pitchFamily="34" charset="0"/>
            </a:endParaRPr>
          </a:p>
        </p:txBody>
      </p:sp>
      <p:sp>
        <p:nvSpPr>
          <p:cNvPr id="36" name="Rectangle 35"/>
          <p:cNvSpPr/>
          <p:nvPr/>
        </p:nvSpPr>
        <p:spPr>
          <a:xfrm>
            <a:off x="333487" y="2327254"/>
            <a:ext cx="2726345" cy="276999"/>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
                <a:srgbClr val="1F497D"/>
              </a:buClr>
              <a:buSzPct val="100000"/>
              <a:buFontTx/>
              <a:buNone/>
              <a:tabLst/>
              <a:defRPr/>
            </a:pPr>
            <a:r>
              <a:rPr kumimoji="0" lang="en-US" sz="1200" b="1" i="0" u="none" strike="noStrike" kern="1200" cap="all" spc="0" normalizeH="0" noProof="0" dirty="0">
                <a:ln>
                  <a:noFill/>
                </a:ln>
                <a:solidFill>
                  <a:schemeClr val="tx2"/>
                </a:solidFill>
                <a:effectLst/>
                <a:uLnTx/>
                <a:uFillTx/>
                <a:latin typeface="+mj-lt"/>
                <a:ea typeface="Open Sans Condensed" panose="020B0806030504020204" pitchFamily="34" charset="0"/>
                <a:cs typeface="Arial" panose="020B0604020202020204" pitchFamily="34" charset="0"/>
              </a:rPr>
              <a:t>Objective</a:t>
            </a:r>
            <a:endParaRPr kumimoji="0" lang="en-US" sz="1400" b="1" i="0" u="none" strike="noStrike" kern="1200" cap="all" spc="0" normalizeH="0" noProof="0" dirty="0">
              <a:ln>
                <a:noFill/>
              </a:ln>
              <a:solidFill>
                <a:schemeClr val="tx2"/>
              </a:solidFill>
              <a:effectLst/>
              <a:uLnTx/>
              <a:uFillTx/>
              <a:latin typeface="+mj-lt"/>
              <a:ea typeface="Open Sans Condensed" panose="020B0806030504020204" pitchFamily="34" charset="0"/>
              <a:cs typeface="Arial" panose="020B0604020202020204" pitchFamily="34" charset="0"/>
            </a:endParaRPr>
          </a:p>
        </p:txBody>
      </p:sp>
      <p:pic>
        <p:nvPicPr>
          <p:cNvPr id="25" name="Picture 10">
            <a:extLst>
              <a:ext uri="{FF2B5EF4-FFF2-40B4-BE49-F238E27FC236}">
                <a16:creationId xmlns:a16="http://schemas.microsoft.com/office/drawing/2014/main" id="{B5413BA1-04E1-4677-B5CE-0821A5A4BCD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9425" b="10672"/>
          <a:stretch/>
        </p:blipFill>
        <p:spPr bwMode="auto">
          <a:xfrm>
            <a:off x="8273200" y="987426"/>
            <a:ext cx="548914" cy="438598"/>
          </a:xfrm>
          <a:prstGeom prst="rect">
            <a:avLst/>
          </a:prstGeom>
          <a:noFill/>
          <a:ln w="3175">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299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Rounded Corners 8">
            <a:extLst>
              <a:ext uri="{FF2B5EF4-FFF2-40B4-BE49-F238E27FC236}">
                <a16:creationId xmlns:a16="http://schemas.microsoft.com/office/drawing/2014/main" id="{F3358BDE-E2BF-4220-B574-755EA0036E4E}"/>
              </a:ext>
            </a:extLst>
          </p:cNvPr>
          <p:cNvSpPr/>
          <p:nvPr/>
        </p:nvSpPr>
        <p:spPr>
          <a:xfrm>
            <a:off x="6084168" y="1809750"/>
            <a:ext cx="2726346" cy="2922588"/>
          </a:xfrm>
          <a:prstGeom prst="roundRect">
            <a:avLst>
              <a:gd name="adj" fmla="val 6510"/>
            </a:avLst>
          </a:prstGeom>
          <a:solidFill>
            <a:schemeClr val="accent4">
              <a:lumMod val="20000"/>
              <a:lumOff val="80000"/>
              <a:alpha val="20000"/>
            </a:schemeClr>
          </a:solidFill>
          <a:ln w="9525">
            <a:solidFill>
              <a:srgbClr val="B3A2C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6000" tIns="1584000" rIns="36000" rtlCol="0" anchor="t"/>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prstClr val="black">
                  <a:lumMod val="65000"/>
                  <a:lumOff val="35000"/>
                </a:prstClr>
              </a:solidFill>
              <a:effectLst/>
              <a:uLnTx/>
              <a:uFillTx/>
              <a:latin typeface="+mj-lt"/>
              <a:ea typeface="+mn-ea"/>
              <a:cs typeface="+mn-cs"/>
            </a:endParaRPr>
          </a:p>
        </p:txBody>
      </p:sp>
      <p:sp>
        <p:nvSpPr>
          <p:cNvPr id="28" name="Rectangle: Rounded Corners 8">
            <a:extLst>
              <a:ext uri="{FF2B5EF4-FFF2-40B4-BE49-F238E27FC236}">
                <a16:creationId xmlns:a16="http://schemas.microsoft.com/office/drawing/2014/main" id="{DA13C32F-B808-48FA-88D8-29AC107B2ABD}"/>
              </a:ext>
            </a:extLst>
          </p:cNvPr>
          <p:cNvSpPr/>
          <p:nvPr/>
        </p:nvSpPr>
        <p:spPr>
          <a:xfrm>
            <a:off x="3200698" y="1809750"/>
            <a:ext cx="2726346" cy="2922588"/>
          </a:xfrm>
          <a:prstGeom prst="roundRect">
            <a:avLst>
              <a:gd name="adj" fmla="val 6510"/>
            </a:avLst>
          </a:prstGeom>
          <a:solidFill>
            <a:schemeClr val="accent3">
              <a:lumMod val="20000"/>
              <a:lumOff val="80000"/>
              <a:alpha val="20000"/>
            </a:schemeClr>
          </a:solidFill>
          <a:ln w="9525">
            <a:solidFill>
              <a:schemeClr val="accent3">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6000" tIns="1584000" rIns="36000" rtlCol="0" anchor="t"/>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prstClr val="black">
                  <a:lumMod val="65000"/>
                  <a:lumOff val="35000"/>
                </a:prstClr>
              </a:solidFill>
              <a:effectLst/>
              <a:uLnTx/>
              <a:uFillTx/>
              <a:latin typeface="+mj-lt"/>
              <a:ea typeface="+mn-ea"/>
              <a:cs typeface="+mn-cs"/>
            </a:endParaRPr>
          </a:p>
        </p:txBody>
      </p:sp>
      <p:sp>
        <p:nvSpPr>
          <p:cNvPr id="29" name="Rectangle: Rounded Corners 8">
            <a:extLst>
              <a:ext uri="{FF2B5EF4-FFF2-40B4-BE49-F238E27FC236}">
                <a16:creationId xmlns:a16="http://schemas.microsoft.com/office/drawing/2014/main" id="{EB400C26-F0A5-4285-AB9E-79DD702A17B0}"/>
              </a:ext>
            </a:extLst>
          </p:cNvPr>
          <p:cNvSpPr/>
          <p:nvPr/>
        </p:nvSpPr>
        <p:spPr>
          <a:xfrm>
            <a:off x="333556" y="1809750"/>
            <a:ext cx="2726346" cy="2922588"/>
          </a:xfrm>
          <a:prstGeom prst="roundRect">
            <a:avLst>
              <a:gd name="adj" fmla="val 6510"/>
            </a:avLst>
          </a:prstGeom>
          <a:solidFill>
            <a:srgbClr val="DCE6F2">
              <a:alpha val="20000"/>
            </a:srgbClr>
          </a:solidFill>
          <a:ln w="9525">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6000" tIns="1584000" rIns="36000" rtlCol="0" anchor="t"/>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prstClr val="black">
                  <a:lumMod val="65000"/>
                  <a:lumOff val="35000"/>
                </a:prstClr>
              </a:solidFill>
              <a:effectLst/>
              <a:uLnTx/>
              <a:uFillTx/>
              <a:latin typeface="+mj-lt"/>
              <a:ea typeface="+mn-ea"/>
              <a:cs typeface="+mn-cs"/>
            </a:endParaRPr>
          </a:p>
        </p:txBody>
      </p:sp>
      <p:sp>
        <p:nvSpPr>
          <p:cNvPr id="23" name="Slide Number Placeholder 1"/>
          <p:cNvSpPr txBox="1">
            <a:spLocks/>
          </p:cNvSpPr>
          <p:nvPr/>
        </p:nvSpPr>
        <p:spPr>
          <a:xfrm>
            <a:off x="4473606" y="6356351"/>
            <a:ext cx="2048433" cy="273572"/>
          </a:xfrm>
          <a:prstGeom prst="rect">
            <a:avLst/>
          </a:prstGeom>
        </p:spPr>
        <p:txBody>
          <a:bodyPr vert="horz" lIns="91428" tIns="45715" rIns="0" bIns="45715" rtlCol="0" anchor="ctr"/>
          <a:lstStyle>
            <a:defPPr>
              <a:defRPr lang="en-US"/>
            </a:defPPr>
            <a:lvl1pPr marL="0" algn="r" defTabSz="914286" rtl="0" eaLnBrk="1" latinLnBrk="0" hangingPunct="1">
              <a:defRPr sz="1000" kern="1200">
                <a:solidFill>
                  <a:schemeClr val="tx1">
                    <a:tint val="75000"/>
                  </a:schemeClr>
                </a:solidFill>
                <a:latin typeface="Trebuchet MS" pitchFamily="34" charset="0"/>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a:lstStyle>
          <a:p>
            <a:pPr marL="0" marR="0" lvl="0" indent="0" algn="ctr" defTabSz="914286" rtl="0" eaLnBrk="1" fontAlgn="auto" latinLnBrk="0" hangingPunct="1">
              <a:lnSpc>
                <a:spcPct val="100000"/>
              </a:lnSpc>
              <a:spcBef>
                <a:spcPts val="0"/>
              </a:spcBef>
              <a:spcAft>
                <a:spcPts val="0"/>
              </a:spcAft>
              <a:buClrTx/>
              <a:buSzTx/>
              <a:buFontTx/>
              <a:buNone/>
              <a:tabLst/>
              <a:defRPr/>
            </a:pPr>
            <a:fld id="{408A3319-5104-4E46-B7BB-4F68F196E486}" type="slidenum">
              <a:rPr kumimoji="0" lang="en-IN" sz="900" b="0" i="0" u="none" strike="noStrike" kern="1200" cap="none" spc="0" normalizeH="0" baseline="0" noProof="0" smtClean="0">
                <a:ln>
                  <a:noFill/>
                </a:ln>
                <a:solidFill>
                  <a:prstClr val="white"/>
                </a:solidFill>
                <a:effectLst/>
                <a:uLnTx/>
                <a:uFillTx/>
                <a:latin typeface="+mj-lt"/>
                <a:ea typeface="+mn-ea"/>
                <a:cs typeface="+mn-cs"/>
              </a:rPr>
              <a:pPr marL="0" marR="0" lvl="0" indent="0" algn="ctr" defTabSz="914286" rtl="0" eaLnBrk="1" fontAlgn="auto" latinLnBrk="0" hangingPunct="1">
                <a:lnSpc>
                  <a:spcPct val="100000"/>
                </a:lnSpc>
                <a:spcBef>
                  <a:spcPts val="0"/>
                </a:spcBef>
                <a:spcAft>
                  <a:spcPts val="0"/>
                </a:spcAft>
                <a:buClrTx/>
                <a:buSzTx/>
                <a:buFontTx/>
                <a:buNone/>
                <a:tabLst/>
                <a:defRPr/>
              </a:pPr>
              <a:t>9</a:t>
            </a:fld>
            <a:endParaRPr kumimoji="0" lang="en-IN" sz="900" b="0" i="0" u="none" strike="noStrike" kern="1200" cap="none" spc="0" normalizeH="0" baseline="0" noProof="0" dirty="0">
              <a:ln>
                <a:noFill/>
              </a:ln>
              <a:solidFill>
                <a:prstClr val="white"/>
              </a:solidFill>
              <a:effectLst/>
              <a:uLnTx/>
              <a:uFillTx/>
              <a:latin typeface="+mj-lt"/>
              <a:ea typeface="+mn-ea"/>
              <a:cs typeface="+mn-cs"/>
            </a:endParaRPr>
          </a:p>
        </p:txBody>
      </p:sp>
      <p:sp>
        <p:nvSpPr>
          <p:cNvPr id="2" name="Title 1"/>
          <p:cNvSpPr>
            <a:spLocks noGrp="1"/>
          </p:cNvSpPr>
          <p:nvPr>
            <p:ph type="title"/>
          </p:nvPr>
        </p:nvSpPr>
        <p:spPr>
          <a:xfrm>
            <a:off x="324000" y="257731"/>
            <a:ext cx="8496150" cy="369332"/>
          </a:xfrm>
        </p:spPr>
        <p:txBody>
          <a:bodyPr/>
          <a:lstStyle/>
          <a:p>
            <a:r>
              <a:rPr lang="en-US" dirty="0"/>
              <a:t>Leading Bank – The New India Assurance</a:t>
            </a:r>
            <a:endParaRPr lang="en-IN" dirty="0"/>
          </a:p>
        </p:txBody>
      </p:sp>
      <p:sp>
        <p:nvSpPr>
          <p:cNvPr id="7" name="Rectangle 6"/>
          <p:cNvSpPr/>
          <p:nvPr/>
        </p:nvSpPr>
        <p:spPr>
          <a:xfrm>
            <a:off x="341894" y="995136"/>
            <a:ext cx="7659106" cy="430887"/>
          </a:xfrm>
          <a:prstGeom prst="rect">
            <a:avLst/>
          </a:prstGeom>
        </p:spPr>
        <p:txBody>
          <a:bodyPr wrap="square">
            <a:spAutoFit/>
          </a:bodyPr>
          <a:lstStyle/>
          <a:p>
            <a:pPr lvl="0"/>
            <a:r>
              <a:rPr lang="en-US" sz="1100" b="1" dirty="0">
                <a:latin typeface="+mj-lt"/>
              </a:rPr>
              <a:t>Bank’s goal: </a:t>
            </a:r>
            <a:r>
              <a:rPr lang="en-US" sz="1100" dirty="0">
                <a:latin typeface="+mj-lt"/>
              </a:rPr>
              <a:t>To create a highly scalable system that could grow with their customer base and secure themselves against cyber-threats.</a:t>
            </a:r>
            <a:endParaRPr lang="en-US" sz="1050" dirty="0">
              <a:latin typeface="+mj-lt"/>
            </a:endParaRPr>
          </a:p>
        </p:txBody>
      </p:sp>
      <p:sp>
        <p:nvSpPr>
          <p:cNvPr id="24" name="Content Placeholder 2"/>
          <p:cNvSpPr txBox="1">
            <a:spLocks/>
          </p:cNvSpPr>
          <p:nvPr/>
        </p:nvSpPr>
        <p:spPr>
          <a:xfrm>
            <a:off x="6081019" y="2627006"/>
            <a:ext cx="2713166" cy="200214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92075" lvl="0" indent="-92075">
              <a:lnSpc>
                <a:spcPct val="100000"/>
              </a:lnSpc>
              <a:spcBef>
                <a:spcPts val="0"/>
              </a:spcBef>
              <a:spcAft>
                <a:spcPts val="600"/>
              </a:spcAft>
              <a:buClr>
                <a:schemeClr val="tx2"/>
              </a:buClr>
            </a:pPr>
            <a:r>
              <a:rPr lang="en-US" sz="900" dirty="0">
                <a:solidFill>
                  <a:prstClr val="black">
                    <a:lumMod val="75000"/>
                    <a:lumOff val="25000"/>
                  </a:prstClr>
                </a:solidFill>
                <a:latin typeface="+mj-lt"/>
                <a:ea typeface="Open Sans Condensed" panose="020B0806030504020204" pitchFamily="34" charset="0"/>
                <a:cs typeface="Arial" panose="020B0604020202020204" pitchFamily="34" charset="0"/>
              </a:rPr>
              <a:t>Devices configured including  </a:t>
            </a:r>
            <a:r>
              <a:rPr lang="en-US" sz="900" b="1" dirty="0">
                <a:solidFill>
                  <a:prstClr val="black">
                    <a:lumMod val="75000"/>
                    <a:lumOff val="25000"/>
                  </a:prstClr>
                </a:solidFill>
                <a:latin typeface="+mj-lt"/>
                <a:ea typeface="Open Sans Condensed" panose="020B0806030504020204" pitchFamily="34" charset="0"/>
                <a:cs typeface="Arial" panose="020B0604020202020204" pitchFamily="34" charset="0"/>
              </a:rPr>
              <a:t>4  NGFW, 2 </a:t>
            </a:r>
            <a:r>
              <a:rPr lang="en-US" sz="900" dirty="0">
                <a:solidFill>
                  <a:prstClr val="black">
                    <a:lumMod val="75000"/>
                    <a:lumOff val="25000"/>
                  </a:prstClr>
                </a:solidFill>
                <a:latin typeface="+mj-lt"/>
                <a:ea typeface="Open Sans Condensed" panose="020B0806030504020204" pitchFamily="34" charset="0"/>
                <a:cs typeface="Arial" panose="020B0604020202020204" pitchFamily="34" charset="0"/>
              </a:rPr>
              <a:t>IPS </a:t>
            </a:r>
            <a:r>
              <a:rPr lang="en-US" sz="900" b="1" dirty="0">
                <a:solidFill>
                  <a:prstClr val="black">
                    <a:lumMod val="75000"/>
                    <a:lumOff val="25000"/>
                  </a:prstClr>
                </a:solidFill>
                <a:latin typeface="+mj-lt"/>
                <a:ea typeface="Open Sans Condensed" panose="020B0806030504020204" pitchFamily="34" charset="0"/>
                <a:cs typeface="Arial" panose="020B0604020202020204" pitchFamily="34" charset="0"/>
              </a:rPr>
              <a:t>2</a:t>
            </a:r>
            <a:r>
              <a:rPr lang="en-US" sz="900" dirty="0">
                <a:solidFill>
                  <a:prstClr val="black">
                    <a:lumMod val="75000"/>
                    <a:lumOff val="25000"/>
                  </a:prstClr>
                </a:solidFill>
                <a:latin typeface="+mj-lt"/>
                <a:ea typeface="Open Sans Condensed" panose="020B0806030504020204" pitchFamily="34" charset="0"/>
                <a:cs typeface="Arial" panose="020B0604020202020204" pitchFamily="34" charset="0"/>
              </a:rPr>
              <a:t> WAF/LB, </a:t>
            </a:r>
            <a:r>
              <a:rPr lang="en-US" sz="900" b="1" dirty="0">
                <a:solidFill>
                  <a:prstClr val="black">
                    <a:lumMod val="75000"/>
                    <a:lumOff val="25000"/>
                  </a:prstClr>
                </a:solidFill>
                <a:latin typeface="+mj-lt"/>
                <a:ea typeface="Open Sans Condensed" panose="020B0806030504020204" pitchFamily="34" charset="0"/>
                <a:cs typeface="Arial" panose="020B0604020202020204" pitchFamily="34" charset="0"/>
              </a:rPr>
              <a:t>2</a:t>
            </a:r>
            <a:r>
              <a:rPr lang="en-US" sz="900" dirty="0">
                <a:solidFill>
                  <a:prstClr val="black">
                    <a:lumMod val="75000"/>
                    <a:lumOff val="25000"/>
                  </a:prstClr>
                </a:solidFill>
                <a:latin typeface="+mj-lt"/>
                <a:ea typeface="Open Sans Condensed" panose="020B0806030504020204" pitchFamily="34" charset="0"/>
                <a:cs typeface="Arial" panose="020B0604020202020204" pitchFamily="34" charset="0"/>
              </a:rPr>
              <a:t> ANTI APT, </a:t>
            </a:r>
            <a:r>
              <a:rPr lang="en-US" sz="900" b="1" dirty="0">
                <a:solidFill>
                  <a:prstClr val="black">
                    <a:lumMod val="75000"/>
                    <a:lumOff val="25000"/>
                  </a:prstClr>
                </a:solidFill>
                <a:latin typeface="+mj-lt"/>
                <a:ea typeface="Open Sans Condensed" panose="020B0806030504020204" pitchFamily="34" charset="0"/>
                <a:cs typeface="Arial" panose="020B0604020202020204" pitchFamily="34" charset="0"/>
              </a:rPr>
              <a:t>2 </a:t>
            </a:r>
            <a:r>
              <a:rPr lang="en-US" sz="900" dirty="0">
                <a:solidFill>
                  <a:prstClr val="black">
                    <a:lumMod val="75000"/>
                    <a:lumOff val="25000"/>
                  </a:prstClr>
                </a:solidFill>
                <a:latin typeface="+mj-lt"/>
                <a:ea typeface="Open Sans Condensed" panose="020B0806030504020204" pitchFamily="34" charset="0"/>
                <a:cs typeface="Arial" panose="020B0604020202020204" pitchFamily="34" charset="0"/>
              </a:rPr>
              <a:t>RSA and </a:t>
            </a:r>
            <a:r>
              <a:rPr lang="en-US" sz="900" b="1" dirty="0">
                <a:solidFill>
                  <a:prstClr val="black">
                    <a:lumMod val="75000"/>
                    <a:lumOff val="25000"/>
                  </a:prstClr>
                </a:solidFill>
                <a:latin typeface="+mj-lt"/>
                <a:ea typeface="Open Sans Condensed" panose="020B0806030504020204" pitchFamily="34" charset="0"/>
                <a:cs typeface="Arial" panose="020B0604020202020204" pitchFamily="34" charset="0"/>
              </a:rPr>
              <a:t>2 </a:t>
            </a:r>
            <a:r>
              <a:rPr lang="en-US" sz="900" dirty="0">
                <a:solidFill>
                  <a:prstClr val="black">
                    <a:lumMod val="75000"/>
                    <a:lumOff val="25000"/>
                  </a:prstClr>
                </a:solidFill>
                <a:latin typeface="+mj-lt"/>
                <a:ea typeface="Open Sans Condensed" panose="020B0806030504020204" pitchFamily="34" charset="0"/>
                <a:cs typeface="Arial" panose="020B0604020202020204" pitchFamily="34" charset="0"/>
              </a:rPr>
              <a:t>PIM</a:t>
            </a:r>
          </a:p>
          <a:p>
            <a:pPr marL="92075" lvl="0" indent="-92075">
              <a:lnSpc>
                <a:spcPct val="100000"/>
              </a:lnSpc>
              <a:spcBef>
                <a:spcPts val="0"/>
              </a:spcBef>
              <a:spcAft>
                <a:spcPts val="600"/>
              </a:spcAft>
              <a:buClr>
                <a:schemeClr val="tx2"/>
              </a:buClr>
            </a:pPr>
            <a:r>
              <a:rPr lang="en-US" sz="900" b="1" dirty="0">
                <a:solidFill>
                  <a:prstClr val="black">
                    <a:lumMod val="75000"/>
                    <a:lumOff val="25000"/>
                  </a:prstClr>
                </a:solidFill>
                <a:latin typeface="+mj-lt"/>
                <a:ea typeface="Open Sans Condensed" panose="020B0806030504020204" pitchFamily="34" charset="0"/>
                <a:cs typeface="Arial" panose="020B0604020202020204" pitchFamily="34" charset="0"/>
              </a:rPr>
              <a:t>57+ </a:t>
            </a:r>
            <a:r>
              <a:rPr lang="en-US" sz="900" dirty="0">
                <a:solidFill>
                  <a:prstClr val="black">
                    <a:lumMod val="75000"/>
                    <a:lumOff val="25000"/>
                  </a:prstClr>
                </a:solidFill>
                <a:latin typeface="+mj-lt"/>
                <a:ea typeface="Open Sans Condensed" panose="020B0806030504020204" pitchFamily="34" charset="0"/>
                <a:cs typeface="Arial" panose="020B0604020202020204" pitchFamily="34" charset="0"/>
              </a:rPr>
              <a:t>cyber alerts configured and managed</a:t>
            </a:r>
          </a:p>
          <a:p>
            <a:pPr marL="92075" lvl="0" indent="-92075">
              <a:lnSpc>
                <a:spcPct val="100000"/>
              </a:lnSpc>
              <a:spcBef>
                <a:spcPts val="0"/>
              </a:spcBef>
              <a:spcAft>
                <a:spcPts val="600"/>
              </a:spcAft>
              <a:buClr>
                <a:schemeClr val="tx2"/>
              </a:buClr>
            </a:pPr>
            <a:r>
              <a:rPr lang="en-US" sz="900" b="1" dirty="0">
                <a:solidFill>
                  <a:prstClr val="black">
                    <a:lumMod val="75000"/>
                    <a:lumOff val="25000"/>
                  </a:prstClr>
                </a:solidFill>
                <a:latin typeface="+mj-lt"/>
                <a:ea typeface="Open Sans Condensed" panose="020B0806030504020204" pitchFamily="34" charset="0"/>
                <a:cs typeface="Arial" panose="020B0604020202020204" pitchFamily="34" charset="0"/>
              </a:rPr>
              <a:t>8+ </a:t>
            </a:r>
            <a:r>
              <a:rPr lang="en-US" sz="900" dirty="0">
                <a:solidFill>
                  <a:prstClr val="black">
                    <a:lumMod val="75000"/>
                    <a:lumOff val="25000"/>
                  </a:prstClr>
                </a:solidFill>
                <a:latin typeface="+mj-lt"/>
                <a:ea typeface="Open Sans Condensed" panose="020B0806030504020204" pitchFamily="34" charset="0"/>
                <a:cs typeface="Arial" panose="020B0604020202020204" pitchFamily="34" charset="0"/>
              </a:rPr>
              <a:t>SOC analyst deployed</a:t>
            </a:r>
          </a:p>
          <a:p>
            <a:pPr marL="92075" lvl="0" indent="-92075">
              <a:lnSpc>
                <a:spcPct val="100000"/>
              </a:lnSpc>
              <a:spcBef>
                <a:spcPts val="0"/>
              </a:spcBef>
              <a:spcAft>
                <a:spcPts val="600"/>
              </a:spcAft>
              <a:buClr>
                <a:schemeClr val="tx2"/>
              </a:buClr>
            </a:pPr>
            <a:r>
              <a:rPr lang="en-US" sz="900" dirty="0">
                <a:solidFill>
                  <a:prstClr val="black">
                    <a:lumMod val="75000"/>
                    <a:lumOff val="25000"/>
                  </a:prstClr>
                </a:solidFill>
                <a:latin typeface="+mj-lt"/>
                <a:ea typeface="Open Sans Condensed" panose="020B0806030504020204" pitchFamily="34" charset="0"/>
                <a:cs typeface="Arial" panose="020B0604020202020204" pitchFamily="34" charset="0"/>
              </a:rPr>
              <a:t>Combination of </a:t>
            </a:r>
            <a:r>
              <a:rPr lang="en-US" sz="900" b="1" dirty="0">
                <a:solidFill>
                  <a:prstClr val="black">
                    <a:lumMod val="75000"/>
                    <a:lumOff val="25000"/>
                  </a:prstClr>
                </a:solidFill>
                <a:latin typeface="+mj-lt"/>
                <a:ea typeface="Open Sans Condensed" panose="020B0806030504020204" pitchFamily="34" charset="0"/>
                <a:cs typeface="Arial" panose="020B0604020202020204" pitchFamily="34" charset="0"/>
              </a:rPr>
              <a:t>MSSP</a:t>
            </a:r>
            <a:r>
              <a:rPr lang="en-US" sz="900" dirty="0">
                <a:solidFill>
                  <a:prstClr val="black">
                    <a:lumMod val="75000"/>
                    <a:lumOff val="25000"/>
                  </a:prstClr>
                </a:solidFill>
                <a:latin typeface="+mj-lt"/>
                <a:ea typeface="Open Sans Condensed" panose="020B0806030504020204" pitchFamily="34" charset="0"/>
                <a:cs typeface="Arial" panose="020B0604020202020204" pitchFamily="34" charset="0"/>
              </a:rPr>
              <a:t> and </a:t>
            </a:r>
            <a:r>
              <a:rPr lang="en-US" sz="900" b="1" dirty="0">
                <a:solidFill>
                  <a:prstClr val="black">
                    <a:lumMod val="75000"/>
                    <a:lumOff val="25000"/>
                  </a:prstClr>
                </a:solidFill>
                <a:latin typeface="+mj-lt"/>
                <a:ea typeface="Open Sans Condensed" panose="020B0806030504020204" pitchFamily="34" charset="0"/>
                <a:cs typeface="Arial" panose="020B0604020202020204" pitchFamily="34" charset="0"/>
              </a:rPr>
              <a:t>MDR</a:t>
            </a:r>
            <a:r>
              <a:rPr lang="en-US" sz="900" dirty="0">
                <a:solidFill>
                  <a:prstClr val="black">
                    <a:lumMod val="75000"/>
                    <a:lumOff val="25000"/>
                  </a:prstClr>
                </a:solidFill>
                <a:latin typeface="+mj-lt"/>
                <a:ea typeface="Open Sans Condensed" panose="020B0806030504020204" pitchFamily="34" charset="0"/>
                <a:cs typeface="Arial" panose="020B0604020202020204" pitchFamily="34" charset="0"/>
              </a:rPr>
              <a:t> services</a:t>
            </a:r>
          </a:p>
        </p:txBody>
      </p:sp>
      <p:sp>
        <p:nvSpPr>
          <p:cNvPr id="14" name="Rectangle 13"/>
          <p:cNvSpPr/>
          <p:nvPr/>
        </p:nvSpPr>
        <p:spPr>
          <a:xfrm>
            <a:off x="6084168" y="2327254"/>
            <a:ext cx="2726345" cy="276999"/>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
                <a:srgbClr val="1F497D"/>
              </a:buClr>
              <a:buSzPct val="100000"/>
              <a:buFontTx/>
              <a:buNone/>
              <a:tabLst/>
              <a:defRPr/>
            </a:pPr>
            <a:r>
              <a:rPr kumimoji="0" lang="en-US" sz="1200" b="1" i="0" u="none" strike="noStrike" kern="1200" cap="all" spc="0" normalizeH="0" noProof="0" dirty="0">
                <a:ln>
                  <a:noFill/>
                </a:ln>
                <a:solidFill>
                  <a:schemeClr val="tx2"/>
                </a:solidFill>
                <a:effectLst/>
                <a:uLnTx/>
                <a:uFillTx/>
                <a:latin typeface="+mj-lt"/>
                <a:ea typeface="Open Sans Condensed" panose="020B0806030504020204" pitchFamily="34" charset="0"/>
                <a:cs typeface="Arial" panose="020B0604020202020204" pitchFamily="34" charset="0"/>
              </a:rPr>
              <a:t>Sify’s value additions</a:t>
            </a:r>
          </a:p>
        </p:txBody>
      </p:sp>
      <p:sp>
        <p:nvSpPr>
          <p:cNvPr id="15" name="Oval 14"/>
          <p:cNvSpPr/>
          <p:nvPr/>
        </p:nvSpPr>
        <p:spPr>
          <a:xfrm>
            <a:off x="7087341" y="1460299"/>
            <a:ext cx="720000" cy="720000"/>
          </a:xfrm>
          <a:prstGeom prst="ellipse">
            <a:avLst/>
          </a:prstGeom>
          <a:solidFill>
            <a:schemeClr val="bg1"/>
          </a:solidFill>
          <a:ln w="9525">
            <a:solidFill>
              <a:schemeClr val="accent4">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mj-lt"/>
              <a:ea typeface="+mn-ea"/>
              <a:cs typeface="+mn-cs"/>
            </a:endParaRPr>
          </a:p>
        </p:txBody>
      </p:sp>
      <p:pic>
        <p:nvPicPr>
          <p:cNvPr id="26" name="Picture 10" descr="Image result for services icon"/>
          <p:cNvPicPr>
            <a:picLocks noChangeAspect="1" noChangeArrowheads="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194497" y="1567455"/>
            <a:ext cx="505689" cy="505689"/>
          </a:xfrm>
          <a:prstGeom prst="rect">
            <a:avLst/>
          </a:prstGeom>
          <a:extLst>
            <a:ext uri="{909E8E84-426E-40DD-AFC4-6F175D3DCCD1}">
              <a14:hiddenFill xmlns:a14="http://schemas.microsoft.com/office/drawing/2010/main">
                <a:solidFill>
                  <a:srgbClr val="FFFFFF"/>
                </a:solidFill>
              </a14:hiddenFill>
            </a:ext>
          </a:extLst>
        </p:spPr>
      </p:pic>
      <p:sp>
        <p:nvSpPr>
          <p:cNvPr id="30" name="Oval 29"/>
          <p:cNvSpPr/>
          <p:nvPr/>
        </p:nvSpPr>
        <p:spPr>
          <a:xfrm>
            <a:off x="4203871" y="1460299"/>
            <a:ext cx="720000" cy="720000"/>
          </a:xfrm>
          <a:prstGeom prst="ellipse">
            <a:avLst/>
          </a:prstGeom>
          <a:solidFill>
            <a:schemeClr val="bg1"/>
          </a:solidFill>
          <a:ln w="9525">
            <a:solidFill>
              <a:schemeClr val="accent3">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mj-lt"/>
              <a:ea typeface="+mn-ea"/>
              <a:cs typeface="+mn-cs"/>
            </a:endParaRPr>
          </a:p>
        </p:txBody>
      </p:sp>
      <p:pic>
        <p:nvPicPr>
          <p:cNvPr id="31" name="Picture 2" descr="Image result for chosen icon"/>
          <p:cNvPicPr>
            <a:picLocks noChangeAspect="1" noChangeArrowheads="1"/>
          </p:cNvPicPr>
          <p:nvPr/>
        </p:nvPicPr>
        <p:blipFill>
          <a:blip r:embed="rId4" cstate="screen">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285768" y="1534067"/>
            <a:ext cx="572464" cy="572464"/>
          </a:xfrm>
          <a:prstGeom prst="rect">
            <a:avLst/>
          </a:prstGeom>
          <a:extLst>
            <a:ext uri="{909E8E84-426E-40DD-AFC4-6F175D3DCCD1}">
              <a14:hiddenFill xmlns:a14="http://schemas.microsoft.com/office/drawing/2010/main">
                <a:solidFill>
                  <a:srgbClr val="FFFFFF"/>
                </a:solidFill>
              </a14:hiddenFill>
            </a:ext>
          </a:extLst>
        </p:spPr>
      </p:pic>
      <p:sp>
        <p:nvSpPr>
          <p:cNvPr id="32" name="Content Placeholder 2"/>
          <p:cNvSpPr txBox="1">
            <a:spLocks/>
          </p:cNvSpPr>
          <p:nvPr/>
        </p:nvSpPr>
        <p:spPr>
          <a:xfrm>
            <a:off x="3213878" y="2627005"/>
            <a:ext cx="2713166" cy="200214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92075" lvl="0" indent="-92075">
              <a:lnSpc>
                <a:spcPct val="100000"/>
              </a:lnSpc>
              <a:spcBef>
                <a:spcPts val="0"/>
              </a:spcBef>
              <a:spcAft>
                <a:spcPts val="600"/>
              </a:spcAft>
              <a:buClr>
                <a:srgbClr val="1F497D"/>
              </a:buClr>
              <a:buSzPct val="100000"/>
            </a:pPr>
            <a:r>
              <a:rPr lang="en-US" sz="900" dirty="0">
                <a:solidFill>
                  <a:prstClr val="black">
                    <a:lumMod val="75000"/>
                    <a:lumOff val="25000"/>
                  </a:prstClr>
                </a:solidFill>
                <a:latin typeface="+mj-lt"/>
                <a:ea typeface="Open Sans Condensed" panose="020B0806030504020204" pitchFamily="34" charset="0"/>
                <a:cs typeface="Arial" panose="020B0604020202020204" pitchFamily="34" charset="0"/>
              </a:rPr>
              <a:t>24x 7 operations, covering 100+ cities</a:t>
            </a:r>
          </a:p>
          <a:p>
            <a:pPr marL="92075" lvl="0" indent="-92075">
              <a:lnSpc>
                <a:spcPct val="100000"/>
              </a:lnSpc>
              <a:spcBef>
                <a:spcPts val="0"/>
              </a:spcBef>
              <a:spcAft>
                <a:spcPts val="600"/>
              </a:spcAft>
              <a:buClr>
                <a:srgbClr val="1F497D"/>
              </a:buClr>
              <a:buSzPct val="100000"/>
            </a:pPr>
            <a:r>
              <a:rPr lang="en-US" sz="900" dirty="0">
                <a:solidFill>
                  <a:prstClr val="black">
                    <a:lumMod val="75000"/>
                    <a:lumOff val="25000"/>
                  </a:prstClr>
                </a:solidFill>
                <a:latin typeface="+mj-lt"/>
                <a:ea typeface="Open Sans Condensed" panose="020B0806030504020204" pitchFamily="34" charset="0"/>
                <a:cs typeface="Arial" panose="020B0604020202020204" pitchFamily="34" charset="0"/>
              </a:rPr>
              <a:t>Experience covering 30+ OEM solutions &amp; Platforms</a:t>
            </a:r>
          </a:p>
          <a:p>
            <a:pPr marL="92075" lvl="0" indent="-92075">
              <a:lnSpc>
                <a:spcPct val="100000"/>
              </a:lnSpc>
              <a:spcBef>
                <a:spcPts val="0"/>
              </a:spcBef>
              <a:spcAft>
                <a:spcPts val="600"/>
              </a:spcAft>
              <a:buClr>
                <a:srgbClr val="1F497D"/>
              </a:buClr>
              <a:buSzPct val="100000"/>
            </a:pPr>
            <a:r>
              <a:rPr lang="en-US" sz="900" dirty="0">
                <a:solidFill>
                  <a:prstClr val="black">
                    <a:lumMod val="75000"/>
                    <a:lumOff val="25000"/>
                  </a:prstClr>
                </a:solidFill>
                <a:latin typeface="+mj-lt"/>
                <a:ea typeface="Open Sans Condensed" panose="020B0806030504020204" pitchFamily="34" charset="0"/>
                <a:cs typeface="Arial" panose="020B0604020202020204" pitchFamily="34" charset="0"/>
              </a:rPr>
              <a:t>Address End – End Information Security Life-cycle need for enterprises from any industry</a:t>
            </a:r>
          </a:p>
          <a:p>
            <a:pPr marL="92075" lvl="0" indent="-92075">
              <a:lnSpc>
                <a:spcPct val="100000"/>
              </a:lnSpc>
              <a:spcBef>
                <a:spcPts val="0"/>
              </a:spcBef>
              <a:spcAft>
                <a:spcPts val="600"/>
              </a:spcAft>
              <a:buClr>
                <a:srgbClr val="1F497D"/>
              </a:buClr>
              <a:buSzPct val="100000"/>
            </a:pPr>
            <a:r>
              <a:rPr lang="en-US" sz="900" dirty="0">
                <a:solidFill>
                  <a:prstClr val="black">
                    <a:lumMod val="75000"/>
                    <a:lumOff val="25000"/>
                  </a:prstClr>
                </a:solidFill>
                <a:latin typeface="+mj-lt"/>
                <a:ea typeface="Open Sans Condensed" panose="020B0806030504020204" pitchFamily="34" charset="0"/>
                <a:cs typeface="Arial" panose="020B0604020202020204" pitchFamily="34" charset="0"/>
              </a:rPr>
              <a:t>Large footprint in BFSI security solutions</a:t>
            </a:r>
          </a:p>
          <a:p>
            <a:pPr marL="92075" lvl="0" indent="-92075">
              <a:lnSpc>
                <a:spcPct val="100000"/>
              </a:lnSpc>
              <a:spcBef>
                <a:spcPts val="0"/>
              </a:spcBef>
              <a:spcAft>
                <a:spcPts val="600"/>
              </a:spcAft>
              <a:buClr>
                <a:srgbClr val="1F497D"/>
              </a:buClr>
              <a:buSzPct val="100000"/>
            </a:pPr>
            <a:r>
              <a:rPr lang="en-US" sz="900" dirty="0">
                <a:solidFill>
                  <a:prstClr val="black">
                    <a:lumMod val="75000"/>
                    <a:lumOff val="25000"/>
                  </a:prstClr>
                </a:solidFill>
                <a:latin typeface="+mj-lt"/>
                <a:ea typeface="Open Sans Condensed" panose="020B0806030504020204" pitchFamily="34" charset="0"/>
                <a:cs typeface="Arial" panose="020B0604020202020204" pitchFamily="34" charset="0"/>
              </a:rPr>
              <a:t>Experience in executing large &amp; complex security transformation projects</a:t>
            </a:r>
            <a:endParaRPr kumimoji="0" lang="en-US" sz="900" b="1" i="0" u="none" strike="noStrike" kern="1200" cap="none" spc="0" normalizeH="0" baseline="0" noProof="0" dirty="0">
              <a:ln>
                <a:noFill/>
              </a:ln>
              <a:solidFill>
                <a:prstClr val="black">
                  <a:lumMod val="75000"/>
                  <a:lumOff val="25000"/>
                </a:prstClr>
              </a:solidFill>
              <a:effectLst/>
              <a:uLnTx/>
              <a:uFillTx/>
              <a:latin typeface="+mj-lt"/>
              <a:ea typeface="Open Sans Condensed" panose="020B0806030504020204" pitchFamily="34" charset="0"/>
              <a:cs typeface="Arial" panose="020B0604020202020204" pitchFamily="34" charset="0"/>
            </a:endParaRPr>
          </a:p>
        </p:txBody>
      </p:sp>
      <p:sp>
        <p:nvSpPr>
          <p:cNvPr id="33" name="Rectangle 32"/>
          <p:cNvSpPr/>
          <p:nvPr/>
        </p:nvSpPr>
        <p:spPr>
          <a:xfrm>
            <a:off x="3203848" y="2327254"/>
            <a:ext cx="2726345" cy="276999"/>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
                <a:srgbClr val="1F497D"/>
              </a:buClr>
              <a:buSzPct val="100000"/>
              <a:buFontTx/>
              <a:buNone/>
              <a:tabLst/>
              <a:defRPr/>
            </a:pPr>
            <a:r>
              <a:rPr kumimoji="0" lang="en-US" sz="1200" b="1" i="0" u="none" strike="noStrike" kern="1200" cap="all" spc="0" normalizeH="0" noProof="0" dirty="0">
                <a:ln>
                  <a:noFill/>
                </a:ln>
                <a:solidFill>
                  <a:schemeClr val="tx2"/>
                </a:solidFill>
                <a:effectLst/>
                <a:uLnTx/>
                <a:uFillTx/>
                <a:latin typeface="+mj-lt"/>
                <a:ea typeface="Open Sans Condensed" panose="020B0806030504020204" pitchFamily="34" charset="0"/>
                <a:cs typeface="Arial" panose="020B0604020202020204" pitchFamily="34" charset="0"/>
              </a:rPr>
              <a:t>Why Sify was chosen?</a:t>
            </a:r>
          </a:p>
        </p:txBody>
      </p:sp>
      <p:sp>
        <p:nvSpPr>
          <p:cNvPr id="34" name="Oval 33"/>
          <p:cNvSpPr/>
          <p:nvPr/>
        </p:nvSpPr>
        <p:spPr>
          <a:xfrm>
            <a:off x="1320401" y="1460299"/>
            <a:ext cx="720000" cy="720000"/>
          </a:xfrm>
          <a:prstGeom prst="ellipse">
            <a:avLst/>
          </a:prstGeom>
          <a:solidFill>
            <a:schemeClr val="bg1"/>
          </a:solidFill>
          <a:ln w="9525">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white"/>
                </a:solidFill>
                <a:effectLst/>
                <a:uLnTx/>
                <a:uFillTx/>
                <a:latin typeface="+mj-lt"/>
                <a:ea typeface="+mn-ea"/>
                <a:cs typeface="+mn-cs"/>
              </a:rPr>
              <a:t>	</a:t>
            </a:r>
          </a:p>
        </p:txBody>
      </p:sp>
      <p:pic>
        <p:nvPicPr>
          <p:cNvPr id="22" name="Picture 6"/>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p:blipFill>
        <p:spPr bwMode="auto">
          <a:xfrm>
            <a:off x="1410154" y="1550299"/>
            <a:ext cx="540000" cy="540000"/>
          </a:xfrm>
          <a:prstGeom prst="rect">
            <a:avLst/>
          </a:prstGeom>
          <a:extLst>
            <a:ext uri="{909E8E84-426E-40DD-AFC4-6F175D3DCCD1}">
              <a14:hiddenFill xmlns:a14="http://schemas.microsoft.com/office/drawing/2010/main">
                <a:solidFill>
                  <a:srgbClr val="FFFFFF"/>
                </a:solidFill>
              </a14:hiddenFill>
            </a:ext>
          </a:extLst>
        </p:spPr>
      </p:pic>
      <p:sp>
        <p:nvSpPr>
          <p:cNvPr id="35" name="Content Placeholder 2"/>
          <p:cNvSpPr txBox="1">
            <a:spLocks/>
          </p:cNvSpPr>
          <p:nvPr/>
        </p:nvSpPr>
        <p:spPr>
          <a:xfrm>
            <a:off x="341894" y="2627006"/>
            <a:ext cx="2701680" cy="200214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92075" lvl="0" indent="-92075">
              <a:lnSpc>
                <a:spcPct val="100000"/>
              </a:lnSpc>
              <a:spcBef>
                <a:spcPts val="0"/>
              </a:spcBef>
              <a:spcAft>
                <a:spcPts val="600"/>
              </a:spcAft>
              <a:buClr>
                <a:srgbClr val="1F497D"/>
              </a:buClr>
              <a:buSzPct val="100000"/>
            </a:pPr>
            <a:r>
              <a:rPr lang="en-US" sz="900" dirty="0">
                <a:solidFill>
                  <a:prstClr val="black">
                    <a:lumMod val="75000"/>
                    <a:lumOff val="25000"/>
                  </a:prstClr>
                </a:solidFill>
                <a:latin typeface="+mj-lt"/>
                <a:ea typeface="Open Sans Condensed" panose="020B0806030504020204" pitchFamily="34" charset="0"/>
                <a:cs typeface="Arial" panose="020B0604020202020204" pitchFamily="34" charset="0"/>
              </a:rPr>
              <a:t>Higher Scalability</a:t>
            </a:r>
          </a:p>
          <a:p>
            <a:pPr marL="92075" lvl="0" indent="-92075">
              <a:lnSpc>
                <a:spcPct val="100000"/>
              </a:lnSpc>
              <a:spcBef>
                <a:spcPts val="0"/>
              </a:spcBef>
              <a:spcAft>
                <a:spcPts val="600"/>
              </a:spcAft>
              <a:buClr>
                <a:srgbClr val="1F497D"/>
              </a:buClr>
              <a:buSzPct val="100000"/>
            </a:pPr>
            <a:r>
              <a:rPr lang="en-US" sz="900" dirty="0">
                <a:solidFill>
                  <a:prstClr val="black">
                    <a:lumMod val="75000"/>
                    <a:lumOff val="25000"/>
                  </a:prstClr>
                </a:solidFill>
                <a:latin typeface="+mj-lt"/>
                <a:ea typeface="Open Sans Condensed" panose="020B0806030504020204" pitchFamily="34" charset="0"/>
                <a:cs typeface="Arial" panose="020B0604020202020204" pitchFamily="34" charset="0"/>
              </a:rPr>
              <a:t>Assess security risks and provide a comprehensive analysis</a:t>
            </a:r>
          </a:p>
          <a:p>
            <a:pPr marL="92075" lvl="0" indent="-92075">
              <a:lnSpc>
                <a:spcPct val="100000"/>
              </a:lnSpc>
              <a:spcBef>
                <a:spcPts val="0"/>
              </a:spcBef>
              <a:spcAft>
                <a:spcPts val="600"/>
              </a:spcAft>
              <a:buClr>
                <a:srgbClr val="1F497D"/>
              </a:buClr>
              <a:buSzPct val="100000"/>
            </a:pPr>
            <a:r>
              <a:rPr lang="en-US" sz="900" dirty="0">
                <a:solidFill>
                  <a:prstClr val="black">
                    <a:lumMod val="75000"/>
                    <a:lumOff val="25000"/>
                  </a:prstClr>
                </a:solidFill>
                <a:latin typeface="+mj-lt"/>
                <a:ea typeface="Open Sans Condensed" panose="020B0806030504020204" pitchFamily="34" charset="0"/>
                <a:cs typeface="Arial" panose="020B0604020202020204" pitchFamily="34" charset="0"/>
              </a:rPr>
              <a:t>To meet regulatory compliance requirements</a:t>
            </a:r>
          </a:p>
          <a:p>
            <a:pPr marL="92075" lvl="0" indent="-92075">
              <a:lnSpc>
                <a:spcPct val="100000"/>
              </a:lnSpc>
              <a:spcBef>
                <a:spcPts val="0"/>
              </a:spcBef>
              <a:spcAft>
                <a:spcPts val="600"/>
              </a:spcAft>
              <a:buClr>
                <a:srgbClr val="1F497D"/>
              </a:buClr>
              <a:buSzPct val="100000"/>
            </a:pPr>
            <a:r>
              <a:rPr lang="en-US" sz="900" dirty="0">
                <a:solidFill>
                  <a:prstClr val="black">
                    <a:lumMod val="75000"/>
                    <a:lumOff val="25000"/>
                  </a:prstClr>
                </a:solidFill>
                <a:latin typeface="+mj-lt"/>
                <a:ea typeface="Open Sans Condensed" panose="020B0806030504020204" pitchFamily="34" charset="0"/>
                <a:cs typeface="Arial" panose="020B0604020202020204" pitchFamily="34" charset="0"/>
              </a:rPr>
              <a:t>Hardware refresh</a:t>
            </a:r>
          </a:p>
          <a:p>
            <a:pPr marL="92075" lvl="0" indent="-92075">
              <a:lnSpc>
                <a:spcPct val="100000"/>
              </a:lnSpc>
              <a:spcBef>
                <a:spcPts val="0"/>
              </a:spcBef>
              <a:spcAft>
                <a:spcPts val="600"/>
              </a:spcAft>
              <a:buClr>
                <a:srgbClr val="1F497D"/>
              </a:buClr>
              <a:buSzPct val="100000"/>
            </a:pPr>
            <a:r>
              <a:rPr lang="en-US" sz="900" dirty="0">
                <a:solidFill>
                  <a:prstClr val="black">
                    <a:lumMod val="75000"/>
                    <a:lumOff val="25000"/>
                  </a:prstClr>
                </a:solidFill>
                <a:latin typeface="+mj-lt"/>
                <a:ea typeface="Open Sans Condensed" panose="020B0806030504020204" pitchFamily="34" charset="0"/>
                <a:cs typeface="Arial" panose="020B0604020202020204" pitchFamily="34" charset="0"/>
              </a:rPr>
              <a:t>Provide a unified near real-time view of security posture</a:t>
            </a:r>
            <a:endParaRPr kumimoji="0" lang="en-US" sz="900" b="0" i="0" u="none" strike="noStrike" kern="1200" cap="none" spc="0" normalizeH="0" baseline="0" noProof="0" dirty="0">
              <a:ln>
                <a:noFill/>
              </a:ln>
              <a:solidFill>
                <a:prstClr val="black">
                  <a:lumMod val="75000"/>
                  <a:lumOff val="25000"/>
                </a:prstClr>
              </a:solidFill>
              <a:effectLst/>
              <a:uLnTx/>
              <a:uFillTx/>
              <a:latin typeface="+mj-lt"/>
              <a:ea typeface="Open Sans Condensed" panose="020B0806030504020204" pitchFamily="34" charset="0"/>
              <a:cs typeface="Arial" panose="020B0604020202020204" pitchFamily="34" charset="0"/>
            </a:endParaRPr>
          </a:p>
        </p:txBody>
      </p:sp>
      <p:sp>
        <p:nvSpPr>
          <p:cNvPr id="36" name="Rectangle 35"/>
          <p:cNvSpPr/>
          <p:nvPr/>
        </p:nvSpPr>
        <p:spPr>
          <a:xfrm>
            <a:off x="333487" y="2327254"/>
            <a:ext cx="2726345" cy="276999"/>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
                <a:srgbClr val="1F497D"/>
              </a:buClr>
              <a:buSzPct val="100000"/>
              <a:buFontTx/>
              <a:buNone/>
              <a:tabLst/>
              <a:defRPr/>
            </a:pPr>
            <a:r>
              <a:rPr kumimoji="0" lang="en-US" sz="1200" b="1" i="0" u="none" strike="noStrike" kern="1200" cap="all" spc="0" normalizeH="0" noProof="0" dirty="0">
                <a:ln>
                  <a:noFill/>
                </a:ln>
                <a:solidFill>
                  <a:schemeClr val="tx2"/>
                </a:solidFill>
                <a:effectLst/>
                <a:uLnTx/>
                <a:uFillTx/>
                <a:latin typeface="+mj-lt"/>
                <a:ea typeface="Open Sans Condensed" panose="020B0806030504020204" pitchFamily="34" charset="0"/>
                <a:cs typeface="Arial" panose="020B0604020202020204" pitchFamily="34" charset="0"/>
              </a:rPr>
              <a:t>Objective</a:t>
            </a:r>
            <a:endParaRPr kumimoji="0" lang="en-US" sz="1400" b="1" i="0" u="none" strike="noStrike" kern="1200" cap="all" spc="0" normalizeH="0" noProof="0" dirty="0">
              <a:ln>
                <a:noFill/>
              </a:ln>
              <a:solidFill>
                <a:schemeClr val="tx2"/>
              </a:solidFill>
              <a:effectLst/>
              <a:uLnTx/>
              <a:uFillTx/>
              <a:latin typeface="+mj-lt"/>
              <a:ea typeface="Open Sans Condensed" panose="020B0806030504020204" pitchFamily="34" charset="0"/>
              <a:cs typeface="Arial" panose="020B0604020202020204" pitchFamily="34" charset="0"/>
            </a:endParaRPr>
          </a:p>
        </p:txBody>
      </p:sp>
      <p:pic>
        <p:nvPicPr>
          <p:cNvPr id="25" name="Picture 10">
            <a:extLst>
              <a:ext uri="{FF2B5EF4-FFF2-40B4-BE49-F238E27FC236}">
                <a16:creationId xmlns:a16="http://schemas.microsoft.com/office/drawing/2014/main" id="{B5413BA1-04E1-4677-B5CE-0821A5A4BCD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0011" b="-8228"/>
          <a:stretch/>
        </p:blipFill>
        <p:spPr bwMode="auto">
          <a:xfrm>
            <a:off x="8359725" y="962841"/>
            <a:ext cx="460425" cy="557553"/>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500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ify Theme Nov20">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ify New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ify Theme 11102018" id="{5D34ADB0-9B4B-4AC9-89EB-6B867DA4F5E7}" vid="{13943DAD-321F-49F1-803A-50B168C71F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05225ff6-d8db-4da8-8d9c-1f925f835688" ContentTypeId="0x0101" PreviousValue="false"/>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383E1AD0B7C49E46BEDB6BC02C59C368" ma:contentTypeVersion="14" ma:contentTypeDescription="Create a new document." ma:contentTypeScope="" ma:versionID="59f04d422c3dc55a1470d80b7216bed2">
  <xsd:schema xmlns:xsd="http://www.w3.org/2001/XMLSchema" xmlns:xs="http://www.w3.org/2001/XMLSchema" xmlns:p="http://schemas.microsoft.com/office/2006/metadata/properties" xmlns:ns3="83f309df-a20e-4ae4-a762-48cfa988792c" xmlns:ns4="79b5214c-cae0-4b14-a405-c2ca24cbd5ac" targetNamespace="http://schemas.microsoft.com/office/2006/metadata/properties" ma:root="true" ma:fieldsID="8282346ac9902f39c438f066e6c80bea" ns3:_="" ns4:_="">
    <xsd:import namespace="83f309df-a20e-4ae4-a762-48cfa988792c"/>
    <xsd:import namespace="79b5214c-cae0-4b14-a405-c2ca24cbd5a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f309df-a20e-4ae4-a762-48cfa988792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b5214c-cae0-4b14-a405-c2ca24cbd5a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F2B61C-B540-4BC0-AC3E-83528A72D13F}">
  <ds:schemaRefs>
    <ds:schemaRef ds:uri="Microsoft.SharePoint.Taxonomy.ContentTypeSync"/>
  </ds:schemaRefs>
</ds:datastoreItem>
</file>

<file path=customXml/itemProps2.xml><?xml version="1.0" encoding="utf-8"?>
<ds:datastoreItem xmlns:ds="http://schemas.openxmlformats.org/officeDocument/2006/customXml" ds:itemID="{9703D672-4BAB-4225-91D3-6155E7C52C5F}">
  <ds:schemaRefs>
    <ds:schemaRef ds:uri="79b5214c-cae0-4b14-a405-c2ca24cbd5ac"/>
    <ds:schemaRef ds:uri="83f309df-a20e-4ae4-a762-48cfa988792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A3E4D9C-AA0A-4FCA-B13F-7B928CF49D9F}">
  <ds:schemaRefs>
    <ds:schemaRef ds:uri="http://schemas.microsoft.com/sharepoint/v3/contenttype/forms"/>
  </ds:schemaRefs>
</ds:datastoreItem>
</file>

<file path=customXml/itemProps4.xml><?xml version="1.0" encoding="utf-8"?>
<ds:datastoreItem xmlns:ds="http://schemas.openxmlformats.org/officeDocument/2006/customXml" ds:itemID="{51DED0F9-CDA7-4965-85CD-A94BCF6FB2E3}">
  <ds:schemaRefs>
    <ds:schemaRef ds:uri="79b5214c-cae0-4b14-a405-c2ca24cbd5ac"/>
    <ds:schemaRef ds:uri="83f309df-a20e-4ae4-a762-48cfa988792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Sify Theme 11102018</Template>
  <TotalTime>228</TotalTime>
  <Words>1392</Words>
  <Application>Microsoft Office PowerPoint</Application>
  <PresentationFormat>On-screen Show (16:9)</PresentationFormat>
  <Paragraphs>237</Paragraphs>
  <Slides>11</Slides>
  <Notes>5</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Sify Theme Nov20</vt:lpstr>
      <vt:lpstr>PowerPoint Presentation</vt:lpstr>
      <vt:lpstr>Security Delivery Credentials</vt:lpstr>
      <vt:lpstr>What does Sify Do?</vt:lpstr>
      <vt:lpstr> Advantage Sify</vt:lpstr>
      <vt:lpstr>Security Services Execution Proof Points</vt:lpstr>
      <vt:lpstr>SIFY Clients Profile</vt:lpstr>
      <vt:lpstr>SIFY Clients Profile</vt:lpstr>
      <vt:lpstr>Leading Bank – Union Bank</vt:lpstr>
      <vt:lpstr>Leading Bank – The New India Assurance</vt:lpstr>
      <vt:lpstr>A LEADING heath insurance company CHOSE SIFY TO DESIGN HOLISTIC soc SOLUTION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Ramkumar  Mv</dc:creator>
  <cp:lastModifiedBy>Murali.J  Janakiraman</cp:lastModifiedBy>
  <cp:revision>3</cp:revision>
  <dcterms:created xsi:type="dcterms:W3CDTF">2020-10-26T06:38:47Z</dcterms:created>
  <dcterms:modified xsi:type="dcterms:W3CDTF">2023-09-19T06:44:40Z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0x010100383E1AD0B7C49E46BEDB6BC02C59C368</vt:lpwstr>
  </property>
</Properties>
</file>