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80"/>
  </p:notesMasterIdLst>
  <p:handoutMasterIdLst>
    <p:handoutMasterId r:id="rId81"/>
  </p:handoutMasterIdLst>
  <p:sldIdLst>
    <p:sldId id="425" r:id="rId2"/>
    <p:sldId id="3378" r:id="rId3"/>
    <p:sldId id="2076137156" r:id="rId4"/>
    <p:sldId id="2076136852" r:id="rId5"/>
    <p:sldId id="2076137164" r:id="rId6"/>
    <p:sldId id="2076136934" r:id="rId7"/>
    <p:sldId id="2076137119" r:id="rId8"/>
    <p:sldId id="2076137158" r:id="rId9"/>
    <p:sldId id="346" r:id="rId10"/>
    <p:sldId id="3278" r:id="rId11"/>
    <p:sldId id="496" r:id="rId12"/>
    <p:sldId id="2076137121" r:id="rId13"/>
    <p:sldId id="6701" r:id="rId14"/>
    <p:sldId id="273" r:id="rId15"/>
    <p:sldId id="6691" r:id="rId16"/>
    <p:sldId id="2076137177" r:id="rId17"/>
    <p:sldId id="2076137166" r:id="rId18"/>
    <p:sldId id="2076137143" r:id="rId19"/>
    <p:sldId id="2076137178" r:id="rId20"/>
    <p:sldId id="1425" r:id="rId21"/>
    <p:sldId id="2076137167" r:id="rId22"/>
    <p:sldId id="2076136865" r:id="rId23"/>
    <p:sldId id="1229" r:id="rId24"/>
    <p:sldId id="269" r:id="rId25"/>
    <p:sldId id="270" r:id="rId26"/>
    <p:sldId id="2076137168" r:id="rId27"/>
    <p:sldId id="2076137144" r:id="rId28"/>
    <p:sldId id="2076136890" r:id="rId29"/>
    <p:sldId id="971" r:id="rId30"/>
    <p:sldId id="518" r:id="rId31"/>
    <p:sldId id="2076137179" r:id="rId32"/>
    <p:sldId id="2076137169" r:id="rId33"/>
    <p:sldId id="2076137180" r:id="rId34"/>
    <p:sldId id="2076137137" r:id="rId35"/>
    <p:sldId id="1427" r:id="rId36"/>
    <p:sldId id="2076137170" r:id="rId37"/>
    <p:sldId id="2076136867" r:id="rId38"/>
    <p:sldId id="2076136868" r:id="rId39"/>
    <p:sldId id="2076137171" r:id="rId40"/>
    <p:sldId id="2076137172" r:id="rId41"/>
    <p:sldId id="2076136871" r:id="rId42"/>
    <p:sldId id="412" r:id="rId43"/>
    <p:sldId id="2076137181" r:id="rId44"/>
    <p:sldId id="2076137139" r:id="rId45"/>
    <p:sldId id="2076137132" r:id="rId46"/>
    <p:sldId id="2076137162" r:id="rId47"/>
    <p:sldId id="2076137163" r:id="rId48"/>
    <p:sldId id="2076137153" r:id="rId49"/>
    <p:sldId id="528" r:id="rId50"/>
    <p:sldId id="530" r:id="rId51"/>
    <p:sldId id="529" r:id="rId52"/>
    <p:sldId id="525" r:id="rId53"/>
    <p:sldId id="2076137147" r:id="rId54"/>
    <p:sldId id="2076137161" r:id="rId55"/>
    <p:sldId id="2076136915" r:id="rId56"/>
    <p:sldId id="2076137080" r:id="rId57"/>
    <p:sldId id="2076136917" r:id="rId58"/>
    <p:sldId id="2986" r:id="rId59"/>
    <p:sldId id="2076137033" r:id="rId60"/>
    <p:sldId id="466" r:id="rId61"/>
    <p:sldId id="2962" r:id="rId62"/>
    <p:sldId id="2076137148" r:id="rId63"/>
    <p:sldId id="2619" r:id="rId64"/>
    <p:sldId id="2076136851" r:id="rId65"/>
    <p:sldId id="2561" r:id="rId66"/>
    <p:sldId id="3454" r:id="rId67"/>
    <p:sldId id="642" r:id="rId68"/>
    <p:sldId id="2076136884" r:id="rId69"/>
    <p:sldId id="2076135997" r:id="rId70"/>
    <p:sldId id="2076136858" r:id="rId71"/>
    <p:sldId id="2076137175" r:id="rId72"/>
    <p:sldId id="2076137160" r:id="rId73"/>
    <p:sldId id="256" r:id="rId74"/>
    <p:sldId id="2076137176" r:id="rId75"/>
    <p:sldId id="2076137159" r:id="rId76"/>
    <p:sldId id="263" r:id="rId77"/>
    <p:sldId id="2076137173" r:id="rId78"/>
    <p:sldId id="389" r:id="rId79"/>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595959"/>
    <a:srgbClr val="858586"/>
    <a:srgbClr val="BDD70C"/>
    <a:srgbClr val="C3D89C"/>
    <a:srgbClr val="93CFDE"/>
    <a:srgbClr val="FDD5B4"/>
    <a:srgbClr val="B3A3C9"/>
    <a:srgbClr val="E7B9B8"/>
    <a:srgbClr val="C4D8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C5C62-2DD4-4E9C-8C86-C552EE6EF945}" v="5" dt="2021-05-27T08:35:56.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44" autoAdjust="0"/>
  </p:normalViewPr>
  <p:slideViewPr>
    <p:cSldViewPr snapToGrid="0">
      <p:cViewPr varScale="1">
        <p:scale>
          <a:sx n="141" d="100"/>
          <a:sy n="141" d="100"/>
        </p:scale>
        <p:origin x="744" y="138"/>
      </p:cViewPr>
      <p:guideLst/>
    </p:cSldViewPr>
  </p:slideViewPr>
  <p:notesTextViewPr>
    <p:cViewPr>
      <p:scale>
        <a:sx n="1" d="1"/>
        <a:sy n="1" d="1"/>
      </p:scale>
      <p:origin x="0" y="0"/>
    </p:cViewPr>
  </p:notesTextViewPr>
  <p:notesViewPr>
    <p:cSldViewPr snapToGrid="0" showGuide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0F9850-5185-4D07-8FA6-1F4EB12DA3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8384B81B-2672-4644-80CC-3276EA67FE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1F5C3-AAF0-4A3A-8073-33D48A37585F}" type="datetimeFigureOut">
              <a:rPr lang="en-IN" smtClean="0"/>
              <a:t>18-09-2023</a:t>
            </a:fld>
            <a:endParaRPr lang="en-IN"/>
          </a:p>
        </p:txBody>
      </p:sp>
      <p:sp>
        <p:nvSpPr>
          <p:cNvPr id="4" name="Footer Placeholder 3">
            <a:extLst>
              <a:ext uri="{FF2B5EF4-FFF2-40B4-BE49-F238E27FC236}">
                <a16:creationId xmlns:a16="http://schemas.microsoft.com/office/drawing/2014/main" id="{7D57C59B-6FCE-43FE-815D-256A5A479C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64CC3A6F-74E8-47FB-A517-7BDCC5659E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4C64B9-453B-42D1-AD98-021BA1C70EAE}" type="slidenum">
              <a:rPr lang="en-IN" smtClean="0"/>
              <a:t>‹#›</a:t>
            </a:fld>
            <a:endParaRPr lang="en-IN"/>
          </a:p>
        </p:txBody>
      </p:sp>
    </p:spTree>
    <p:extLst>
      <p:ext uri="{BB962C8B-B14F-4D97-AF65-F5344CB8AC3E}">
        <p14:creationId xmlns:p14="http://schemas.microsoft.com/office/powerpoint/2010/main" val="269928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8456-C41B-40D1-8F1E-3E01E3ED8636}" type="datetimeFigureOut">
              <a:rPr lang="en-US" smtClean="0"/>
              <a:t>9/18/2023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0C7FB-05A3-4118-86D5-E4ADFF43D7F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0C7FB-05A3-4118-86D5-E4ADFF43D7FA}" type="slidenum">
              <a:rPr lang="en-US" smtClean="0"/>
              <a:pPr/>
              <a:t>1</a:t>
            </a:fld>
            <a:endParaRPr lang="en-US"/>
          </a:p>
        </p:txBody>
      </p:sp>
    </p:spTree>
    <p:extLst>
      <p:ext uri="{BB962C8B-B14F-4D97-AF65-F5344CB8AC3E}">
        <p14:creationId xmlns:p14="http://schemas.microsoft.com/office/powerpoint/2010/main" val="21861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6" name="Google Shape;9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63" name="Google Shape;8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326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0C7FB-05A3-4118-86D5-E4ADFF43D7FA}" type="slidenum">
              <a:rPr lang="en-US" smtClean="0"/>
              <a:t>57</a:t>
            </a:fld>
            <a:endParaRPr lang="en-US"/>
          </a:p>
        </p:txBody>
      </p:sp>
    </p:spTree>
    <p:extLst>
      <p:ext uri="{BB962C8B-B14F-4D97-AF65-F5344CB8AC3E}">
        <p14:creationId xmlns:p14="http://schemas.microsoft.com/office/powerpoint/2010/main" val="1131814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David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2469E-A12A-44A9-9907-2A6DE1949567}"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8494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David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2469E-A12A-44A9-9907-2A6DE1949567}"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2891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249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5B5A46C-A1A7-4E9C-8330-2D54FC2AD1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965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how we offer everything under one roof? </a:t>
            </a:r>
            <a:endParaRPr lang="en-IN"/>
          </a:p>
          <a:p>
            <a:r>
              <a:rPr lang="en-IN"/>
              <a:t>Because we have the tools and automation, we have the people skilled and certified, we have the processes qualified in various audits. </a:t>
            </a:r>
            <a:endParaRPr lang="en-US"/>
          </a:p>
          <a:p>
            <a:endParaRPr lang="en-IN"/>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latin typeface="Century Gothic" pitchFamily="34" charset="0"/>
              </a:rPr>
              <a:t>To </a:t>
            </a:r>
            <a:r>
              <a:rPr lang="en-US" sz="1100" b="0" err="1">
                <a:latin typeface="Century Gothic" pitchFamily="34" charset="0"/>
              </a:rPr>
              <a:t>summarise</a:t>
            </a:r>
            <a:r>
              <a:rPr lang="en-US" sz="1100" b="0">
                <a:latin typeface="Century Gothic" pitchFamily="34" charset="0"/>
              </a:rPr>
              <a:t>: huge installed base across all sizes and verticals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a:latin typeface="Century Gothic"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latin typeface="Century Gothic" pitchFamily="34" charset="0"/>
              </a:rPr>
              <a:t>Our key Sales motions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a:latin typeface="Century Gothic" pitchFamily="34" charset="0"/>
            </a:endParaRPr>
          </a:p>
          <a:p>
            <a:pPr marL="0" algn="l" defTabSz="914286" rtl="0" eaLnBrk="1" fontAlgn="b" latinLnBrk="0" hangingPunct="1"/>
            <a:r>
              <a:rPr lang="en-US" sz="1200" b="0" i="0" u="none" strike="noStrike" kern="1200">
                <a:solidFill>
                  <a:schemeClr val="tx1"/>
                </a:solidFill>
                <a:effectLst/>
                <a:latin typeface="+mn-lt"/>
                <a:ea typeface="+mn-ea"/>
                <a:cs typeface="+mn-cs"/>
              </a:rPr>
              <a:t>Migration of SAP DC / DR to Sify CI</a:t>
            </a:r>
            <a:endParaRPr lang="en-IN" sz="1200" b="0" i="0" u="none" strike="noStrike" kern="1200">
              <a:solidFill>
                <a:schemeClr val="tx1"/>
              </a:solidFill>
              <a:effectLst/>
              <a:latin typeface="+mn-lt"/>
              <a:ea typeface="+mn-ea"/>
              <a:cs typeface="+mn-cs"/>
            </a:endParaRPr>
          </a:p>
          <a:p>
            <a:pPr rtl="0" eaLnBrk="1" fontAlgn="b" latinLnBrk="0" hangingPunct="1"/>
            <a:r>
              <a:rPr lang="en-US" sz="1200" b="0" i="0" u="none" strike="noStrike" kern="1200">
                <a:solidFill>
                  <a:schemeClr val="tx1"/>
                </a:solidFill>
                <a:effectLst/>
                <a:latin typeface="+mn-lt"/>
                <a:ea typeface="+mn-ea"/>
                <a:cs typeface="+mn-cs"/>
              </a:rPr>
              <a:t>Conversion of ECC to S/4 HANA and upgrades</a:t>
            </a:r>
            <a:endParaRPr lang="en-IN" sz="1200" b="0" i="0" u="none" strike="noStrike" kern="1200">
              <a:solidFill>
                <a:schemeClr val="tx1"/>
              </a:solidFill>
              <a:effectLst/>
              <a:latin typeface="+mn-lt"/>
              <a:ea typeface="+mn-ea"/>
              <a:cs typeface="+mn-cs"/>
            </a:endParaRPr>
          </a:p>
          <a:p>
            <a:pPr rtl="0" eaLnBrk="1" fontAlgn="b" latinLnBrk="0" hangingPunct="1"/>
            <a:r>
              <a:rPr lang="en-US" sz="1200" b="0" i="0" u="none" strike="noStrike" kern="1200">
                <a:solidFill>
                  <a:schemeClr val="tx1"/>
                </a:solidFill>
                <a:effectLst/>
                <a:latin typeface="+mn-lt"/>
                <a:ea typeface="+mn-ea"/>
                <a:cs typeface="+mn-cs"/>
              </a:rPr>
              <a:t>SAP Basis and Application Managed Services</a:t>
            </a:r>
            <a:endParaRPr lang="en-IN" sz="1200" b="0" i="0" u="none" strike="noStrike" kern="1200">
              <a:solidFill>
                <a:schemeClr val="tx1"/>
              </a:solidFill>
              <a:effectLst/>
              <a:latin typeface="+mn-lt"/>
              <a:ea typeface="+mn-ea"/>
              <a:cs typeface="+mn-cs"/>
            </a:endParaRPr>
          </a:p>
          <a:p>
            <a:pPr rtl="0" eaLnBrk="1" fontAlgn="b" latinLnBrk="0" hangingPunct="1"/>
            <a:r>
              <a:rPr lang="en-IN" sz="1200" b="0" i="0" u="none" strike="noStrike" kern="1200">
                <a:solidFill>
                  <a:schemeClr val="tx1"/>
                </a:solidFill>
                <a:effectLst/>
                <a:latin typeface="+mn-lt"/>
                <a:ea typeface="+mn-ea"/>
                <a:cs typeface="+mn-cs"/>
              </a:rPr>
              <a:t>S/4 HANA implementation</a:t>
            </a:r>
          </a:p>
          <a:p>
            <a:endParaRPr lang="en-IN"/>
          </a:p>
          <a:p>
            <a:r>
              <a:rPr lang="en-US"/>
              <a:t>End to end delivery capability</a:t>
            </a:r>
          </a:p>
          <a:p>
            <a:r>
              <a:rPr lang="en-US"/>
              <a:t>Example of single point of ownership example </a:t>
            </a:r>
            <a:r>
              <a:rPr lang="en-US" err="1"/>
              <a:t>Fieldfresh</a:t>
            </a:r>
            <a:r>
              <a:rPr lang="en-US"/>
              <a:t>, Tata Sponge</a:t>
            </a:r>
          </a:p>
          <a:p>
            <a:endParaRPr lang="en-IN"/>
          </a:p>
        </p:txBody>
      </p:sp>
      <p:sp>
        <p:nvSpPr>
          <p:cNvPr id="4" name="Slide Number Placeholder 3"/>
          <p:cNvSpPr>
            <a:spLocks noGrp="1"/>
          </p:cNvSpPr>
          <p:nvPr>
            <p:ph type="sldNum" sz="quarter" idx="5"/>
          </p:nvPr>
        </p:nvSpPr>
        <p:spPr/>
        <p:txBody>
          <a:bodyPr/>
          <a:lstStyle/>
          <a:p>
            <a:fld id="{FCC0C7FB-05A3-4118-86D5-E4ADFF43D7FA}" type="slidenum">
              <a:rPr lang="en-US" smtClean="0"/>
              <a:t>69</a:t>
            </a:fld>
            <a:endParaRPr lang="en-US"/>
          </a:p>
        </p:txBody>
      </p:sp>
    </p:spTree>
    <p:extLst>
      <p:ext uri="{BB962C8B-B14F-4D97-AF65-F5344CB8AC3E}">
        <p14:creationId xmlns:p14="http://schemas.microsoft.com/office/powerpoint/2010/main" val="419989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344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54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2</a:t>
            </a:fld>
            <a:endParaRPr lang="en-US" dirty="0"/>
          </a:p>
        </p:txBody>
      </p:sp>
    </p:spTree>
    <p:extLst>
      <p:ext uri="{BB962C8B-B14F-4D97-AF65-F5344CB8AC3E}">
        <p14:creationId xmlns:p14="http://schemas.microsoft.com/office/powerpoint/2010/main" val="3880159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852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603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349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057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387350"/>
            <a:ext cx="4648200" cy="2616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MetricHPE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000" b="0" i="0" u="none" strike="noStrike" kern="1200" cap="none" spc="0" normalizeH="0" baseline="0" noProof="0">
              <a:ln>
                <a:noFill/>
              </a:ln>
              <a:solidFill>
                <a:prstClr val="black"/>
              </a:solidFill>
              <a:effectLst/>
              <a:uLnTx/>
              <a:uFillTx/>
              <a:latin typeface="MetricHPE Light"/>
              <a:ea typeface="+mn-ea"/>
              <a:cs typeface="+mn-cs"/>
            </a:endParaRPr>
          </a:p>
        </p:txBody>
      </p:sp>
    </p:spTree>
    <p:extLst>
      <p:ext uri="{BB962C8B-B14F-4D97-AF65-F5344CB8AC3E}">
        <p14:creationId xmlns:p14="http://schemas.microsoft.com/office/powerpoint/2010/main" val="59979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193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FCC0C7FB-05A3-4118-86D5-E4ADFF43D7FA}" type="slidenum">
              <a:rPr lang="en-US" smtClean="0"/>
              <a:t>15</a:t>
            </a:fld>
            <a:endParaRPr lang="en-US"/>
          </a:p>
        </p:txBody>
      </p:sp>
    </p:spTree>
    <p:extLst>
      <p:ext uri="{BB962C8B-B14F-4D97-AF65-F5344CB8AC3E}">
        <p14:creationId xmlns:p14="http://schemas.microsoft.com/office/powerpoint/2010/main" val="401469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FCC0C7FB-05A3-4118-86D5-E4ADFF43D7FA}" type="slidenum">
              <a:rPr lang="en-US" smtClean="0"/>
              <a:pPr/>
              <a:t>24</a:t>
            </a:fld>
            <a:endParaRPr lang="en-US"/>
          </a:p>
        </p:txBody>
      </p:sp>
    </p:spTree>
    <p:extLst>
      <p:ext uri="{BB962C8B-B14F-4D97-AF65-F5344CB8AC3E}">
        <p14:creationId xmlns:p14="http://schemas.microsoft.com/office/powerpoint/2010/main" val="320511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188131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08333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50</a:t>
            </a:fld>
            <a:endParaRPr lang="en-US"/>
          </a:p>
        </p:txBody>
      </p:sp>
    </p:spTree>
    <p:extLst>
      <p:ext uri="{BB962C8B-B14F-4D97-AF65-F5344CB8AC3E}">
        <p14:creationId xmlns:p14="http://schemas.microsoft.com/office/powerpoint/2010/main" val="167159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endParaRPr lang="en-IN" baseline="0"/>
          </a:p>
        </p:txBody>
      </p:sp>
    </p:spTree>
    <p:extLst>
      <p:ext uri="{BB962C8B-B14F-4D97-AF65-F5344CB8AC3E}">
        <p14:creationId xmlns:p14="http://schemas.microsoft.com/office/powerpoint/2010/main" val="4068069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3E8CBA3-0592-4CC5-B192-E3E39F1705D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2"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rgbClr val="10253F"/>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400" b="0">
                <a:solidFill>
                  <a:schemeClr val="tx1">
                    <a:lumMod val="85000"/>
                    <a:lumOff val="15000"/>
                  </a:schemeClr>
                </a:solidFill>
              </a:defRPr>
            </a:lvl1pPr>
          </a:lstStyle>
          <a:p>
            <a:pPr lvl="0"/>
            <a:r>
              <a:rPr lang="en-US" dirty="0"/>
              <a:t>Month ‘18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176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650233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1234730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021388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1213984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AGENDA</a:t>
            </a:r>
          </a:p>
        </p:txBody>
      </p:sp>
    </p:spTree>
    <p:extLst>
      <p:ext uri="{BB962C8B-B14F-4D97-AF65-F5344CB8AC3E}">
        <p14:creationId xmlns:p14="http://schemas.microsoft.com/office/powerpoint/2010/main" val="21916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1695362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778636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1940009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16319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4" name="Picture 4" descr="Image result for digital transformation shutterstock">
            <a:extLst>
              <a:ext uri="{FF2B5EF4-FFF2-40B4-BE49-F238E27FC236}">
                <a16:creationId xmlns:a16="http://schemas.microsoft.com/office/drawing/2014/main" id="{83E8CBA3-0592-4CC5-B192-E3E39F1705DC}"/>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rgbClr val="10253F"/>
                </a:solidFill>
              </a:defRPr>
            </a:lvl1pPr>
          </a:lstStyle>
          <a:p>
            <a:pPr lvl="0"/>
            <a:r>
              <a:rPr lang="en-US"/>
              <a:t>TITLE OF THE SLIDE - LINE ONE</a:t>
            </a:r>
            <a:endParaRPr lang="en-IN"/>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a:t>Month ‘18</a:t>
            </a:r>
          </a:p>
        </p:txBody>
      </p:sp>
    </p:spTree>
    <p:extLst>
      <p:ext uri="{BB962C8B-B14F-4D97-AF65-F5344CB8AC3E}">
        <p14:creationId xmlns:p14="http://schemas.microsoft.com/office/powerpoint/2010/main" val="1026933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7"/>
            <a:ext cx="7538400" cy="369322"/>
          </a:xfrm>
          <a:prstGeom prst="rect">
            <a:avLst/>
          </a:prstGeom>
        </p:spPr>
        <p:txBody>
          <a:bodyP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a:p>
        </p:txBody>
      </p:sp>
    </p:spTree>
    <p:extLst>
      <p:ext uri="{BB962C8B-B14F-4D97-AF65-F5344CB8AC3E}">
        <p14:creationId xmlns:p14="http://schemas.microsoft.com/office/powerpoint/2010/main" val="3475375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3107818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77559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08799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152161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166281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AGENDA</a:t>
            </a:r>
          </a:p>
        </p:txBody>
      </p:sp>
    </p:spTree>
    <p:extLst>
      <p:ext uri="{BB962C8B-B14F-4D97-AF65-F5344CB8AC3E}">
        <p14:creationId xmlns:p14="http://schemas.microsoft.com/office/powerpoint/2010/main" val="1581957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0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2648800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698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49895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AGENDA</a:t>
            </a:r>
          </a:p>
        </p:txBody>
      </p:sp>
      <p:grpSp>
        <p:nvGrpSpPr>
          <p:cNvPr id="30" name="Group 29">
            <a:extLst>
              <a:ext uri="{FF2B5EF4-FFF2-40B4-BE49-F238E27FC236}">
                <a16:creationId xmlns:a16="http://schemas.microsoft.com/office/drawing/2014/main" id="{62D161BB-E9A0-4C84-B81C-680E9D201940}"/>
              </a:ext>
            </a:extLst>
          </p:cNvPr>
          <p:cNvGrpSpPr/>
          <p:nvPr userDrawn="1"/>
        </p:nvGrpSpPr>
        <p:grpSpPr>
          <a:xfrm>
            <a:off x="324000"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userDrawn="1"/>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userDrawn="1"/>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userDrawn="1"/>
        </p:nvGrpSpPr>
        <p:grpSpPr>
          <a:xfrm>
            <a:off x="324000" y="2888561"/>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userDrawn="1"/>
        </p:nvGrpSpPr>
        <p:grpSpPr>
          <a:xfrm>
            <a:off x="324000" y="3527952"/>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userDrawn="1"/>
        </p:nvGrpSpPr>
        <p:grpSpPr>
          <a:xfrm>
            <a:off x="324000" y="4167342"/>
            <a:ext cx="869950" cy="584775"/>
            <a:chOff x="324000" y="4167342"/>
            <a:chExt cx="869950"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84775"/>
            </a:xfrm>
            <a:prstGeom prst="rect">
              <a:avLst/>
            </a:prstGeom>
            <a:noFill/>
          </p:spPr>
          <p:txBody>
            <a:bodyPr wrap="square" rtlCol="0">
              <a:spAutoFit/>
            </a:bodyPr>
            <a:lstStyle/>
            <a:p>
              <a:r>
                <a:rPr lang="en-US" sz="320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8"/>
            <a:ext cx="4896862" cy="234434"/>
          </a:xfrm>
        </p:spPr>
        <p:txBody>
          <a:bodyPr rIns="0" bIns="0" anchor="ctr">
            <a:normAutofit/>
          </a:bodyPr>
          <a:lstStyle>
            <a:lvl1pPr marL="0" indent="0">
              <a:buNone/>
              <a:defRPr sz="1400"/>
            </a:lvl1pPr>
          </a:lstStyle>
          <a:p>
            <a:pPr lvl="0"/>
            <a:r>
              <a:rPr lang="en-US"/>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1"/>
            <a:ext cx="4896862" cy="234434"/>
          </a:xfrm>
        </p:spPr>
        <p:txBody>
          <a:bodyPr rIns="0" bIns="0" anchor="ctr">
            <a:normAutofit/>
          </a:bodyPr>
          <a:lstStyle>
            <a:lvl1pPr marL="0" indent="0">
              <a:buNone/>
              <a:defRPr sz="1400"/>
            </a:lvl1pPr>
          </a:lstStyle>
          <a:p>
            <a:pPr lvl="0"/>
            <a:r>
              <a:rPr lang="en-US"/>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4342512"/>
            <a:ext cx="4896862" cy="234434"/>
          </a:xfrm>
        </p:spPr>
        <p:txBody>
          <a:bodyPr rIns="0" bIns="0" anchor="ctr">
            <a:normAutofit/>
          </a:bodyPr>
          <a:lstStyle>
            <a:lvl1pPr marL="0" indent="0">
              <a:buNone/>
              <a:defRPr sz="1400"/>
            </a:lvl1pPr>
          </a:lstStyle>
          <a:p>
            <a:pPr lvl="0"/>
            <a:r>
              <a:rPr lang="en-US"/>
              <a:t>SECTION DIVIDER 6</a:t>
            </a:r>
          </a:p>
        </p:txBody>
      </p:sp>
    </p:spTree>
    <p:extLst>
      <p:ext uri="{BB962C8B-B14F-4D97-AF65-F5344CB8AC3E}">
        <p14:creationId xmlns:p14="http://schemas.microsoft.com/office/powerpoint/2010/main" val="208266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a:t>TITLE OF THE SLIDE GOES HERE</a:t>
            </a:r>
          </a:p>
        </p:txBody>
      </p:sp>
      <p:sp>
        <p:nvSpPr>
          <p:cNvPr id="3" name="Content Placeholder 2"/>
          <p:cNvSpPr>
            <a:spLocks noGrp="1"/>
          </p:cNvSpPr>
          <p:nvPr>
            <p:ph idx="1"/>
          </p:nvPr>
        </p:nvSpPr>
        <p:spPr>
          <a:xfrm>
            <a:off x="324000" y="1026161"/>
            <a:ext cx="8412163" cy="365855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8"/>
            <a:ext cx="4103688"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735513" y="1026478"/>
            <a:ext cx="4084637"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23850" y="367201"/>
            <a:ext cx="7578150" cy="369332"/>
          </a:xfrm>
          <a:prstGeom prst="rect">
            <a:avLst/>
          </a:prstGeom>
        </p:spPr>
        <p:txBody>
          <a:bodyPr/>
          <a:lstStyle>
            <a:lvl1pPr>
              <a:defRPr baseline="0"/>
            </a:lvl1pPr>
          </a:lstStyle>
          <a:p>
            <a:r>
              <a:rPr lang="en-US"/>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a:t>Second level</a:t>
            </a:r>
          </a:p>
          <a:p>
            <a:pPr marL="1142857" lvl="2" indent="-228571" algn="l" defTabSz="914286" rtl="0" eaLnBrk="1" latinLnBrk="0" hangingPunct="1">
              <a:lnSpc>
                <a:spcPct val="90000"/>
              </a:lnSpc>
              <a:spcBef>
                <a:spcPts val="600"/>
              </a:spcBef>
              <a:buFont typeface="Arial" pitchFamily="34" charset="0"/>
              <a:buChar char="•"/>
            </a:pPr>
            <a:r>
              <a:rPr lang="en-US"/>
              <a:t>Third level</a:t>
            </a:r>
          </a:p>
          <a:p>
            <a:pPr marL="1600000" lvl="3" indent="-228571" algn="l" defTabSz="914286" rtl="0" eaLnBrk="1" latinLnBrk="0" hangingPunct="1">
              <a:lnSpc>
                <a:spcPct val="90000"/>
              </a:lnSpc>
              <a:spcBef>
                <a:spcPts val="600"/>
              </a:spcBef>
              <a:buFont typeface="Arial" pitchFamily="34" charset="0"/>
              <a:buChar char="–"/>
            </a:pPr>
            <a:r>
              <a:rPr lang="en-US"/>
              <a:t>Fourth level</a:t>
            </a:r>
          </a:p>
          <a:p>
            <a:pPr marL="2057143" lvl="4" indent="-228571" algn="l" defTabSz="914286" rtl="0" eaLnBrk="1" latinLnBrk="0" hangingPunct="1">
              <a:lnSpc>
                <a:spcPct val="90000"/>
              </a:lnSpc>
              <a:spcBef>
                <a:spcPts val="600"/>
              </a:spcBef>
              <a:buFont typeface="Arial" pitchFamily="34" charset="0"/>
              <a:buChar char="»"/>
            </a:pPr>
            <a:r>
              <a:rPr lang="en-US"/>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a:p>
        </p:txBody>
      </p:sp>
      <p:sp>
        <p:nvSpPr>
          <p:cNvPr id="4" name="Rectangle 3">
            <a:extLst>
              <a:ext uri="{FF2B5EF4-FFF2-40B4-BE49-F238E27FC236}">
                <a16:creationId xmlns:a16="http://schemas.microsoft.com/office/drawing/2014/main" id="{B7E4328B-D13C-42AE-AE8E-10B47BAE4610}"/>
              </a:ext>
            </a:extLst>
          </p:cNvPr>
          <p:cNvSpPr/>
          <p:nvPr userDrawn="1"/>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5CFE044-BA97-42C4-9069-A63FF4388E19}"/>
              </a:ext>
            </a:extLst>
          </p:cNvPr>
          <p:cNvSpPr/>
          <p:nvPr userDrawn="1"/>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C51BB78-6515-40CB-83F1-5E6A75ACED06}"/>
              </a:ext>
            </a:extLst>
          </p:cNvPr>
          <p:cNvSpPr/>
          <p:nvPr userDrawn="1"/>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1B22CD-BDE0-4F9E-8DBD-474744ADF3E8}"/>
              </a:ext>
            </a:extLst>
          </p:cNvPr>
          <p:cNvSpPr/>
          <p:nvPr userDrawn="1"/>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98742DC-982D-4662-9434-A248A25BD175}"/>
              </a:ext>
            </a:extLst>
          </p:cNvPr>
          <p:cNvSpPr/>
          <p:nvPr userDrawn="1"/>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D898B4F-2DAB-49EA-AF24-A869636DFC83}"/>
              </a:ext>
            </a:extLst>
          </p:cNvPr>
          <p:cNvSpPr/>
          <p:nvPr userDrawn="1"/>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335270" y="2002652"/>
            <a:ext cx="534249" cy="815608"/>
          </a:xfrm>
          <a:prstGeom prst="rect">
            <a:avLst/>
          </a:prstGeom>
          <a:noFill/>
        </p:spPr>
        <p:txBody>
          <a:bodyPr wrap="none" lIns="0" tIns="0" rIns="0" bIns="0" rtlCol="0">
            <a:spAutoFit/>
          </a:bodyPr>
          <a:lstStyle/>
          <a:p>
            <a:r>
              <a:rPr lang="en-IN" sz="1200">
                <a:solidFill>
                  <a:srgbClr val="595959"/>
                </a:solidFill>
              </a:rPr>
              <a:t>ASSET 1</a:t>
            </a:r>
          </a:p>
          <a:p>
            <a:pPr>
              <a:spcBef>
                <a:spcPts val="600"/>
              </a:spcBef>
            </a:pPr>
            <a:r>
              <a:rPr lang="en-IN" sz="1200">
                <a:solidFill>
                  <a:srgbClr val="595959"/>
                </a:solidFill>
              </a:rPr>
              <a:t>R: 142</a:t>
            </a:r>
          </a:p>
          <a:p>
            <a:r>
              <a:rPr lang="en-IN" sz="1200">
                <a:solidFill>
                  <a:srgbClr val="595959"/>
                </a:solidFill>
              </a:rPr>
              <a:t>G: 180</a:t>
            </a:r>
          </a:p>
          <a:p>
            <a:r>
              <a:rPr lang="en-IN" sz="120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325745" y="1027618"/>
            <a:ext cx="1434560" cy="215444"/>
          </a:xfrm>
          <a:prstGeom prst="rect">
            <a:avLst/>
          </a:prstGeom>
          <a:noFill/>
        </p:spPr>
        <p:txBody>
          <a:bodyPr wrap="none" lIns="0" tIns="0" rIns="0" bIns="0" rtlCol="0">
            <a:spAutoFit/>
          </a:bodyPr>
          <a:lstStyle/>
          <a:p>
            <a:r>
              <a:rPr lang="en-IN" sz="1400" b="1">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1810030" y="2002652"/>
            <a:ext cx="534249" cy="815608"/>
          </a:xfrm>
          <a:prstGeom prst="rect">
            <a:avLst/>
          </a:prstGeom>
          <a:noFill/>
        </p:spPr>
        <p:txBody>
          <a:bodyPr wrap="none" lIns="0" tIns="0" rIns="0" bIns="0" rtlCol="0">
            <a:spAutoFit/>
          </a:bodyPr>
          <a:lstStyle/>
          <a:p>
            <a:r>
              <a:rPr lang="en-IN" sz="1200">
                <a:solidFill>
                  <a:srgbClr val="595959"/>
                </a:solidFill>
              </a:rPr>
              <a:t>ASSET 2</a:t>
            </a:r>
          </a:p>
          <a:p>
            <a:pPr>
              <a:spcBef>
                <a:spcPts val="600"/>
              </a:spcBef>
            </a:pPr>
            <a:r>
              <a:rPr lang="en-IN" sz="1200">
                <a:solidFill>
                  <a:srgbClr val="595959"/>
                </a:solidFill>
              </a:rPr>
              <a:t>R: 230</a:t>
            </a:r>
          </a:p>
          <a:p>
            <a:r>
              <a:rPr lang="en-IN" sz="1200">
                <a:solidFill>
                  <a:srgbClr val="595959"/>
                </a:solidFill>
              </a:rPr>
              <a:t>G: 185</a:t>
            </a:r>
          </a:p>
          <a:p>
            <a:r>
              <a:rPr lang="en-IN" sz="120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3284790" y="2002652"/>
            <a:ext cx="534249" cy="815608"/>
          </a:xfrm>
          <a:prstGeom prst="rect">
            <a:avLst/>
          </a:prstGeom>
          <a:noFill/>
        </p:spPr>
        <p:txBody>
          <a:bodyPr wrap="none" lIns="0" tIns="0" rIns="0" bIns="0" rtlCol="0">
            <a:spAutoFit/>
          </a:bodyPr>
          <a:lstStyle/>
          <a:p>
            <a:r>
              <a:rPr lang="en-IN" sz="1200">
                <a:solidFill>
                  <a:srgbClr val="595959"/>
                </a:solidFill>
              </a:rPr>
              <a:t>ASSET 3</a:t>
            </a:r>
          </a:p>
          <a:p>
            <a:pPr>
              <a:spcBef>
                <a:spcPts val="600"/>
              </a:spcBef>
            </a:pPr>
            <a:r>
              <a:rPr lang="en-IN" sz="1200">
                <a:solidFill>
                  <a:srgbClr val="595959"/>
                </a:solidFill>
              </a:rPr>
              <a:t>R: 179</a:t>
            </a:r>
          </a:p>
          <a:p>
            <a:r>
              <a:rPr lang="en-IN" sz="1200">
                <a:solidFill>
                  <a:srgbClr val="595959"/>
                </a:solidFill>
              </a:rPr>
              <a:t>G: 162</a:t>
            </a:r>
          </a:p>
          <a:p>
            <a:r>
              <a:rPr lang="en-IN" sz="120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4759550" y="2002652"/>
            <a:ext cx="534249" cy="815608"/>
          </a:xfrm>
          <a:prstGeom prst="rect">
            <a:avLst/>
          </a:prstGeom>
          <a:noFill/>
        </p:spPr>
        <p:txBody>
          <a:bodyPr wrap="none" lIns="0" tIns="0" rIns="0" bIns="0" rtlCol="0">
            <a:spAutoFit/>
          </a:bodyPr>
          <a:lstStyle/>
          <a:p>
            <a:r>
              <a:rPr lang="en-IN" sz="1200">
                <a:solidFill>
                  <a:srgbClr val="595959"/>
                </a:solidFill>
              </a:rPr>
              <a:t>ASSET 4</a:t>
            </a:r>
          </a:p>
          <a:p>
            <a:pPr>
              <a:spcBef>
                <a:spcPts val="600"/>
              </a:spcBef>
            </a:pPr>
            <a:r>
              <a:rPr lang="en-IN" sz="1200">
                <a:solidFill>
                  <a:srgbClr val="595959"/>
                </a:solidFill>
              </a:rPr>
              <a:t>R: 252</a:t>
            </a:r>
          </a:p>
          <a:p>
            <a:r>
              <a:rPr lang="en-IN" sz="1200">
                <a:solidFill>
                  <a:srgbClr val="595959"/>
                </a:solidFill>
              </a:rPr>
              <a:t>G: 213</a:t>
            </a:r>
          </a:p>
          <a:p>
            <a:r>
              <a:rPr lang="en-IN" sz="120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6234310" y="2002652"/>
            <a:ext cx="534249" cy="815608"/>
          </a:xfrm>
          <a:prstGeom prst="rect">
            <a:avLst/>
          </a:prstGeom>
          <a:noFill/>
        </p:spPr>
        <p:txBody>
          <a:bodyPr wrap="none" lIns="0" tIns="0" rIns="0" bIns="0" rtlCol="0">
            <a:spAutoFit/>
          </a:bodyPr>
          <a:lstStyle/>
          <a:p>
            <a:r>
              <a:rPr lang="en-IN" sz="1200">
                <a:solidFill>
                  <a:srgbClr val="595959"/>
                </a:solidFill>
              </a:rPr>
              <a:t>ASSET 5</a:t>
            </a:r>
          </a:p>
          <a:p>
            <a:pPr>
              <a:spcBef>
                <a:spcPts val="600"/>
              </a:spcBef>
            </a:pPr>
            <a:r>
              <a:rPr lang="en-IN" sz="1200">
                <a:solidFill>
                  <a:srgbClr val="595959"/>
                </a:solidFill>
              </a:rPr>
              <a:t>R: 147</a:t>
            </a:r>
          </a:p>
          <a:p>
            <a:r>
              <a:rPr lang="en-IN" sz="1200">
                <a:solidFill>
                  <a:srgbClr val="595959"/>
                </a:solidFill>
              </a:rPr>
              <a:t>G: 205</a:t>
            </a:r>
          </a:p>
          <a:p>
            <a:r>
              <a:rPr lang="en-IN" sz="120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7709070" y="2002652"/>
            <a:ext cx="534249" cy="815608"/>
          </a:xfrm>
          <a:prstGeom prst="rect">
            <a:avLst/>
          </a:prstGeom>
          <a:noFill/>
        </p:spPr>
        <p:txBody>
          <a:bodyPr wrap="none" lIns="0" tIns="0" rIns="0" bIns="0" rtlCol="0">
            <a:spAutoFit/>
          </a:bodyPr>
          <a:lstStyle/>
          <a:p>
            <a:r>
              <a:rPr lang="en-IN" sz="1200">
                <a:solidFill>
                  <a:srgbClr val="595959"/>
                </a:solidFill>
              </a:rPr>
              <a:t>ASSET 6</a:t>
            </a:r>
          </a:p>
          <a:p>
            <a:pPr>
              <a:spcBef>
                <a:spcPts val="600"/>
              </a:spcBef>
            </a:pPr>
            <a:r>
              <a:rPr lang="en-IN" sz="1200">
                <a:solidFill>
                  <a:srgbClr val="595959"/>
                </a:solidFill>
              </a:rPr>
              <a:t>R: 195</a:t>
            </a:r>
          </a:p>
          <a:p>
            <a:r>
              <a:rPr lang="en-IN" sz="1200">
                <a:solidFill>
                  <a:srgbClr val="595959"/>
                </a:solidFill>
              </a:rPr>
              <a:t>G: 214</a:t>
            </a:r>
          </a:p>
          <a:p>
            <a:r>
              <a:rPr lang="en-IN" sz="120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325745" y="3003810"/>
            <a:ext cx="1085169" cy="215444"/>
          </a:xfrm>
          <a:prstGeom prst="rect">
            <a:avLst/>
          </a:prstGeom>
          <a:noFill/>
        </p:spPr>
        <p:txBody>
          <a:bodyPr wrap="none" lIns="0" tIns="0" rIns="0" bIns="0" rtlCol="0">
            <a:spAutoFit/>
          </a:bodyPr>
          <a:lstStyle/>
          <a:p>
            <a:r>
              <a:rPr lang="en-IN" sz="1400" b="1">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335270" y="3869917"/>
            <a:ext cx="883703" cy="815608"/>
          </a:xfrm>
          <a:prstGeom prst="rect">
            <a:avLst/>
          </a:prstGeom>
          <a:noFill/>
        </p:spPr>
        <p:txBody>
          <a:bodyPr wrap="none" lIns="0" tIns="0" rIns="0" bIns="0" rtlCol="0">
            <a:spAutoFit/>
          </a:bodyPr>
          <a:lstStyle/>
          <a:p>
            <a:r>
              <a:rPr lang="en-IN" sz="1200">
                <a:solidFill>
                  <a:srgbClr val="595959"/>
                </a:solidFill>
              </a:rPr>
              <a:t>FONT COLOR</a:t>
            </a:r>
          </a:p>
          <a:p>
            <a:pPr>
              <a:spcBef>
                <a:spcPts val="600"/>
              </a:spcBef>
            </a:pPr>
            <a:r>
              <a:rPr lang="en-IN" sz="1200">
                <a:solidFill>
                  <a:srgbClr val="595959"/>
                </a:solidFill>
              </a:rPr>
              <a:t>R: 89</a:t>
            </a:r>
          </a:p>
          <a:p>
            <a:r>
              <a:rPr lang="en-IN" sz="1200">
                <a:solidFill>
                  <a:srgbClr val="595959"/>
                </a:solidFill>
              </a:rPr>
              <a:t>G: 89</a:t>
            </a:r>
          </a:p>
          <a:p>
            <a:r>
              <a:rPr lang="en-IN" sz="120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a:solidFill>
                    <a:schemeClr val="bg1"/>
                  </a:solidFill>
                </a:rPr>
                <a:t>Trebuchet MS</a:t>
              </a:r>
              <a:endParaRPr lang="en-IN" sz="1200" b="1">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3276454" y="3003810"/>
            <a:ext cx="939231" cy="215444"/>
          </a:xfrm>
          <a:prstGeom prst="rect">
            <a:avLst/>
          </a:prstGeom>
          <a:noFill/>
        </p:spPr>
        <p:txBody>
          <a:bodyPr wrap="none" lIns="0" tIns="0" rIns="0" bIns="0" rtlCol="0">
            <a:spAutoFit/>
          </a:bodyPr>
          <a:lstStyle/>
          <a:p>
            <a:r>
              <a:rPr lang="en-IN" sz="1400" b="1">
                <a:solidFill>
                  <a:srgbClr val="595959"/>
                </a:solidFill>
              </a:rPr>
              <a:t>FONT TYPE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8" name="Picture 2" descr="Image result for digital transformation shutterstock">
            <a:extLst>
              <a:ext uri="{FF2B5EF4-FFF2-40B4-BE49-F238E27FC236}">
                <a16:creationId xmlns:a16="http://schemas.microsoft.com/office/drawing/2014/main" id="{AA07EBF4-94A2-4E29-AA44-A3BFCABC334E}"/>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1587" y="0"/>
            <a:ext cx="9144001" cy="51435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2156751"/>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1629992"/>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8352302" y="1710769"/>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1794165"/>
            <a:ext cx="5450400" cy="1594512"/>
          </a:xfrm>
        </p:spPr>
        <p:txBody>
          <a:bodyPr anchor="ctr">
            <a:normAutofit/>
          </a:bodyPr>
          <a:lstStyle>
            <a:lvl1pPr marL="0" indent="0">
              <a:lnSpc>
                <a:spcPts val="3000"/>
              </a:lnSpc>
              <a:spcBef>
                <a:spcPts val="0"/>
              </a:spcBef>
              <a:buNone/>
              <a:defRPr sz="2400" b="1" cap="all" baseline="0">
                <a:solidFill>
                  <a:schemeClr val="tx2">
                    <a:lumMod val="50000"/>
                  </a:schemeClr>
                </a:solidFill>
              </a:defRPr>
            </a:lvl1pPr>
          </a:lstStyle>
          <a:p>
            <a:pPr lvl="0"/>
            <a:r>
              <a:rPr lang="en-US" dirty="0"/>
              <a:t>SECTION DIVIDER</a:t>
            </a:r>
          </a:p>
        </p:txBody>
      </p:sp>
    </p:spTree>
    <p:extLst>
      <p:ext uri="{BB962C8B-B14F-4D97-AF65-F5344CB8AC3E}">
        <p14:creationId xmlns:p14="http://schemas.microsoft.com/office/powerpoint/2010/main" val="1150485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31"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724" r:id="rId2"/>
    <p:sldLayoutId id="2147483702" r:id="rId3"/>
    <p:sldLayoutId id="2147483664" r:id="rId4"/>
    <p:sldLayoutId id="2147483666" r:id="rId5"/>
    <p:sldLayoutId id="2147483667" r:id="rId6"/>
    <p:sldLayoutId id="2147483668" r:id="rId7"/>
    <p:sldLayoutId id="2147483669" r:id="rId8"/>
    <p:sldLayoutId id="2147483660" r:id="rId9"/>
    <p:sldLayoutId id="2147483700" r:id="rId10"/>
    <p:sldLayoutId id="2147483704" r:id="rId11"/>
    <p:sldLayoutId id="2147483705" r:id="rId12"/>
    <p:sldLayoutId id="2147483706" r:id="rId13"/>
    <p:sldLayoutId id="2147483709"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5" r:id="rId26"/>
    <p:sldLayoutId id="2147483726" r:id="rId27"/>
    <p:sldLayoutId id="2147483727" r:id="rId28"/>
    <p:sldLayoutId id="2147483728" r:id="rId29"/>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2767" userDrawn="1">
          <p15:clr>
            <a:srgbClr val="F26B43"/>
          </p15:clr>
        </p15:guide>
        <p15:guide id="4" pos="2993" userDrawn="1">
          <p15:clr>
            <a:srgbClr val="F26B43"/>
          </p15:clr>
        </p15:guide>
        <p15:guide id="5" pos="204" userDrawn="1">
          <p15:clr>
            <a:srgbClr val="F26B43"/>
          </p15:clr>
        </p15:guide>
        <p15:guide id="6" pos="5556" userDrawn="1">
          <p15:clr>
            <a:srgbClr val="F26B43"/>
          </p15:clr>
        </p15:guide>
        <p15:guide id="7" orient="horz" pos="622" userDrawn="1">
          <p15:clr>
            <a:srgbClr val="F26B43"/>
          </p15:clr>
        </p15:guide>
        <p15:guide id="8" orient="horz" pos="395" userDrawn="1">
          <p15:clr>
            <a:srgbClr val="F26B43"/>
          </p15:clr>
        </p15:guide>
        <p15:guide id="9"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png"/><Relationship Id="rId3" Type="http://schemas.openxmlformats.org/officeDocument/2006/relationships/image" Target="../media/image41.jpe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wmf"/></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2.pn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jpeg"/><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9.png"/><Relationship Id="rId1" Type="http://schemas.openxmlformats.org/officeDocument/2006/relationships/slideLayout" Target="../slideLayouts/slideLayout8.xml"/><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wmf"/><Relationship Id="rId7" Type="http://schemas.openxmlformats.org/officeDocument/2006/relationships/image" Target="../media/image80.png"/><Relationship Id="rId2" Type="http://schemas.openxmlformats.org/officeDocument/2006/relationships/image" Target="../media/image76.wmf"/><Relationship Id="rId1" Type="http://schemas.openxmlformats.org/officeDocument/2006/relationships/slideLayout" Target="../slideLayouts/slideLayout8.xml"/><Relationship Id="rId6" Type="http://schemas.openxmlformats.org/officeDocument/2006/relationships/image" Target="../media/image74.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77.wmf"/><Relationship Id="rId7" Type="http://schemas.openxmlformats.org/officeDocument/2006/relationships/image" Target="../media/image80.png"/><Relationship Id="rId2" Type="http://schemas.openxmlformats.org/officeDocument/2006/relationships/image" Target="../media/image76.wmf"/><Relationship Id="rId1" Type="http://schemas.openxmlformats.org/officeDocument/2006/relationships/slideLayout" Target="../slideLayouts/slideLayout8.xml"/><Relationship Id="rId6" Type="http://schemas.openxmlformats.org/officeDocument/2006/relationships/image" Target="../media/image74.png"/><Relationship Id="rId5" Type="http://schemas.openxmlformats.org/officeDocument/2006/relationships/image" Target="../media/image79.png"/><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image" Target="../media/image83.tiff"/><Relationship Id="rId2" Type="http://schemas.openxmlformats.org/officeDocument/2006/relationships/image" Target="../media/image82.tiff"/><Relationship Id="rId1" Type="http://schemas.openxmlformats.org/officeDocument/2006/relationships/slideLayout" Target="../slideLayouts/slideLayout8.xml"/><Relationship Id="rId5" Type="http://schemas.openxmlformats.org/officeDocument/2006/relationships/image" Target="../media/image85.png"/><Relationship Id="rId4" Type="http://schemas.openxmlformats.org/officeDocument/2006/relationships/image" Target="../media/image84.png"/></Relationships>
</file>

<file path=ppt/slides/_rels/slide4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jpeg"/><Relationship Id="rId18" Type="http://schemas.openxmlformats.org/officeDocument/2006/relationships/image" Target="../media/image108.jpe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jpeg"/><Relationship Id="rId17" Type="http://schemas.openxmlformats.org/officeDocument/2006/relationships/image" Target="../media/image107.jpeg"/><Relationship Id="rId2" Type="http://schemas.openxmlformats.org/officeDocument/2006/relationships/notesSlide" Target="../notesSlides/notesSlide11.xml"/><Relationship Id="rId16" Type="http://schemas.openxmlformats.org/officeDocument/2006/relationships/image" Target="../media/image106.png"/><Relationship Id="rId20" Type="http://schemas.openxmlformats.org/officeDocument/2006/relationships/image" Target="../media/image110.png"/><Relationship Id="rId1" Type="http://schemas.openxmlformats.org/officeDocument/2006/relationships/slideLayout" Target="../slideLayouts/slideLayout18.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19" Type="http://schemas.openxmlformats.org/officeDocument/2006/relationships/image" Target="../media/image109.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5.xml"/><Relationship Id="rId4" Type="http://schemas.openxmlformats.org/officeDocument/2006/relationships/image" Target="../media/image113.png"/></Relationships>
</file>

<file path=ppt/slides/_rels/slide5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17.png"/></Relationships>
</file>

<file path=ppt/slides/_rels/slide61.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21.emf"/><Relationship Id="rId5" Type="http://schemas.openxmlformats.org/officeDocument/2006/relationships/image" Target="../media/image120.emf"/><Relationship Id="rId4" Type="http://schemas.openxmlformats.org/officeDocument/2006/relationships/image" Target="../media/image119.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3" Type="http://schemas.openxmlformats.org/officeDocument/2006/relationships/image" Target="../media/image133.png"/><Relationship Id="rId18" Type="http://schemas.openxmlformats.org/officeDocument/2006/relationships/image" Target="../media/image138.png"/><Relationship Id="rId26" Type="http://schemas.openxmlformats.org/officeDocument/2006/relationships/image" Target="../media/image146.png"/><Relationship Id="rId3" Type="http://schemas.openxmlformats.org/officeDocument/2006/relationships/image" Target="../media/image123.png"/><Relationship Id="rId21" Type="http://schemas.openxmlformats.org/officeDocument/2006/relationships/image" Target="../media/image141.png"/><Relationship Id="rId34" Type="http://schemas.openxmlformats.org/officeDocument/2006/relationships/image" Target="../media/image154.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7.png"/><Relationship Id="rId25" Type="http://schemas.openxmlformats.org/officeDocument/2006/relationships/image" Target="../media/image145.png"/><Relationship Id="rId33" Type="http://schemas.openxmlformats.org/officeDocument/2006/relationships/image" Target="../media/image153.png"/><Relationship Id="rId2" Type="http://schemas.openxmlformats.org/officeDocument/2006/relationships/image" Target="../media/image122.png"/><Relationship Id="rId16" Type="http://schemas.openxmlformats.org/officeDocument/2006/relationships/image" Target="../media/image136.png"/><Relationship Id="rId20" Type="http://schemas.openxmlformats.org/officeDocument/2006/relationships/image" Target="../media/image140.jpeg"/><Relationship Id="rId29" Type="http://schemas.openxmlformats.org/officeDocument/2006/relationships/image" Target="../media/image149.png"/><Relationship Id="rId1" Type="http://schemas.openxmlformats.org/officeDocument/2006/relationships/slideLayout" Target="../slideLayouts/slideLayout8.xml"/><Relationship Id="rId6" Type="http://schemas.openxmlformats.org/officeDocument/2006/relationships/image" Target="../media/image126.png"/><Relationship Id="rId11" Type="http://schemas.openxmlformats.org/officeDocument/2006/relationships/image" Target="../media/image131.png"/><Relationship Id="rId24" Type="http://schemas.openxmlformats.org/officeDocument/2006/relationships/image" Target="../media/image144.png"/><Relationship Id="rId32" Type="http://schemas.openxmlformats.org/officeDocument/2006/relationships/image" Target="../media/image152.png"/><Relationship Id="rId5" Type="http://schemas.openxmlformats.org/officeDocument/2006/relationships/image" Target="../media/image125.png"/><Relationship Id="rId15" Type="http://schemas.openxmlformats.org/officeDocument/2006/relationships/image" Target="../media/image135.png"/><Relationship Id="rId23" Type="http://schemas.openxmlformats.org/officeDocument/2006/relationships/image" Target="../media/image143.png"/><Relationship Id="rId28" Type="http://schemas.openxmlformats.org/officeDocument/2006/relationships/image" Target="../media/image148.png"/><Relationship Id="rId10" Type="http://schemas.openxmlformats.org/officeDocument/2006/relationships/image" Target="../media/image130.png"/><Relationship Id="rId19" Type="http://schemas.openxmlformats.org/officeDocument/2006/relationships/image" Target="../media/image139.png"/><Relationship Id="rId31" Type="http://schemas.openxmlformats.org/officeDocument/2006/relationships/image" Target="../media/image151.png"/><Relationship Id="rId4" Type="http://schemas.openxmlformats.org/officeDocument/2006/relationships/image" Target="../media/image124.png"/><Relationship Id="rId9" Type="http://schemas.openxmlformats.org/officeDocument/2006/relationships/image" Target="../media/image129.png"/><Relationship Id="rId14" Type="http://schemas.openxmlformats.org/officeDocument/2006/relationships/image" Target="../media/image134.png"/><Relationship Id="rId22" Type="http://schemas.openxmlformats.org/officeDocument/2006/relationships/image" Target="../media/image142.png"/><Relationship Id="rId27" Type="http://schemas.openxmlformats.org/officeDocument/2006/relationships/image" Target="../media/image147.png"/><Relationship Id="rId30" Type="http://schemas.openxmlformats.org/officeDocument/2006/relationships/image" Target="../media/image150.png"/><Relationship Id="rId35" Type="http://schemas.openxmlformats.org/officeDocument/2006/relationships/image" Target="../media/image155.png"/><Relationship Id="rId8" Type="http://schemas.openxmlformats.org/officeDocument/2006/relationships/image" Target="../media/image128.png"/></Relationships>
</file>

<file path=ppt/slides/_rels/slide66.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68.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4.svg"/><Relationship Id="rId7" Type="http://schemas.openxmlformats.org/officeDocument/2006/relationships/image" Target="../media/image17.png"/><Relationship Id="rId12" Type="http://schemas.openxmlformats.org/officeDocument/2006/relationships/image" Target="../media/image171.jpeg"/><Relationship Id="rId2" Type="http://schemas.openxmlformats.org/officeDocument/2006/relationships/image" Target="../media/image163.png"/><Relationship Id="rId1" Type="http://schemas.openxmlformats.org/officeDocument/2006/relationships/slideLayout" Target="../slideLayouts/slideLayout8.xml"/><Relationship Id="rId6" Type="http://schemas.openxmlformats.org/officeDocument/2006/relationships/image" Target="../media/image1.png"/><Relationship Id="rId11" Type="http://schemas.openxmlformats.org/officeDocument/2006/relationships/image" Target="../media/image170.png"/><Relationship Id="rId5" Type="http://schemas.openxmlformats.org/officeDocument/2006/relationships/image" Target="../media/image166.svg"/><Relationship Id="rId10" Type="http://schemas.openxmlformats.org/officeDocument/2006/relationships/image" Target="../media/image169.png"/><Relationship Id="rId4" Type="http://schemas.openxmlformats.org/officeDocument/2006/relationships/image" Target="../media/image165.png"/><Relationship Id="rId9" Type="http://schemas.openxmlformats.org/officeDocument/2006/relationships/image" Target="../media/image168.png"/></Relationships>
</file>

<file path=ppt/slides/_rels/slide69.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7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8" Type="http://schemas.openxmlformats.org/officeDocument/2006/relationships/image" Target="../media/image179.png"/><Relationship Id="rId13" Type="http://schemas.openxmlformats.org/officeDocument/2006/relationships/image" Target="../media/image184.jpeg"/><Relationship Id="rId3" Type="http://schemas.openxmlformats.org/officeDocument/2006/relationships/image" Target="../media/image174.png"/><Relationship Id="rId7" Type="http://schemas.openxmlformats.org/officeDocument/2006/relationships/image" Target="../media/image178.jpeg"/><Relationship Id="rId12" Type="http://schemas.openxmlformats.org/officeDocument/2006/relationships/image" Target="../media/image183.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177.jpeg"/><Relationship Id="rId11" Type="http://schemas.openxmlformats.org/officeDocument/2006/relationships/image" Target="../media/image182.png"/><Relationship Id="rId5" Type="http://schemas.openxmlformats.org/officeDocument/2006/relationships/image" Target="../media/image176.jpeg"/><Relationship Id="rId10" Type="http://schemas.openxmlformats.org/officeDocument/2006/relationships/image" Target="../media/image181.jpeg"/><Relationship Id="rId4" Type="http://schemas.openxmlformats.org/officeDocument/2006/relationships/image" Target="../media/image175.jpeg"/><Relationship Id="rId9" Type="http://schemas.openxmlformats.org/officeDocument/2006/relationships/image" Target="../media/image180.png"/></Relationships>
</file>

<file path=ppt/slides/_rels/slide71.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86.jpeg"/></Relationships>
</file>

<file path=ppt/slides/_rels/slide72.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88.jpeg"/></Relationships>
</file>

<file path=ppt/slides/_rels/slide73.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90.jpeg"/></Relationships>
</file>

<file path=ppt/slides/_rels/slide74.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92.jpeg"/></Relationships>
</file>

<file path=ppt/slides/_rels/slide75.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9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9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F9C9AEF-179E-4E34-800A-A3667749417F}"/>
              </a:ext>
            </a:extLst>
          </p:cNvPr>
          <p:cNvSpPr/>
          <p:nvPr/>
        </p:nvSpPr>
        <p:spPr>
          <a:xfrm>
            <a:off x="323850" y="163551"/>
            <a:ext cx="1185282" cy="6021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 Placeholder 4">
            <a:extLst>
              <a:ext uri="{FF2B5EF4-FFF2-40B4-BE49-F238E27FC236}">
                <a16:creationId xmlns:a16="http://schemas.microsoft.com/office/drawing/2014/main" id="{D6EB378D-7532-4115-BE2E-788E557A3ABE}"/>
              </a:ext>
            </a:extLst>
          </p:cNvPr>
          <p:cNvSpPr>
            <a:spLocks noGrp="1"/>
          </p:cNvSpPr>
          <p:nvPr>
            <p:ph type="body" sz="quarter" idx="13"/>
          </p:nvPr>
        </p:nvSpPr>
        <p:spPr>
          <a:xfrm>
            <a:off x="366030" y="3348347"/>
            <a:ext cx="6146281" cy="911419"/>
          </a:xfrm>
        </p:spPr>
        <p:txBody>
          <a:bodyPr/>
          <a:lstStyle/>
          <a:p>
            <a:r>
              <a:rPr lang="en-IN" cap="all" dirty="0"/>
              <a:t>Proposal for DC-NDR in Sify’s SAP Cloud Mahindra &amp; Mahindra </a:t>
            </a:r>
          </a:p>
        </p:txBody>
      </p:sp>
      <p:sp>
        <p:nvSpPr>
          <p:cNvPr id="7" name="Text Placeholder 6">
            <a:extLst>
              <a:ext uri="{FF2B5EF4-FFF2-40B4-BE49-F238E27FC236}">
                <a16:creationId xmlns:a16="http://schemas.microsoft.com/office/drawing/2014/main" id="{168C6BC0-21AB-481C-A79F-FB8DE0DB2379}"/>
              </a:ext>
            </a:extLst>
          </p:cNvPr>
          <p:cNvSpPr>
            <a:spLocks noGrp="1"/>
          </p:cNvSpPr>
          <p:nvPr>
            <p:ph type="body" sz="quarter" idx="15"/>
          </p:nvPr>
        </p:nvSpPr>
        <p:spPr/>
        <p:txBody>
          <a:bodyPr/>
          <a:lstStyle/>
          <a:p>
            <a:r>
              <a:rPr lang="en-US"/>
              <a:t>January ‘21</a:t>
            </a:r>
            <a:endParaRPr lang="en-IN"/>
          </a:p>
        </p:txBody>
      </p:sp>
      <p:pic>
        <p:nvPicPr>
          <p:cNvPr id="9" name="Picture 8" descr="Logo, company name&#10;&#10;Description automatically generated">
            <a:extLst>
              <a:ext uri="{FF2B5EF4-FFF2-40B4-BE49-F238E27FC236}">
                <a16:creationId xmlns:a16="http://schemas.microsoft.com/office/drawing/2014/main" id="{AC37D1BD-7D19-4B77-9E10-E544FCD57E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363" y="201435"/>
            <a:ext cx="959005" cy="511133"/>
          </a:xfrm>
          <a:prstGeom prst="rect">
            <a:avLst/>
          </a:prstGeom>
        </p:spPr>
      </p:pic>
    </p:spTree>
    <p:extLst>
      <p:ext uri="{BB962C8B-B14F-4D97-AF65-F5344CB8AC3E}">
        <p14:creationId xmlns:p14="http://schemas.microsoft.com/office/powerpoint/2010/main" val="4501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A902-221A-4AF3-8937-6D5E6B34787E}"/>
              </a:ext>
            </a:extLst>
          </p:cNvPr>
          <p:cNvSpPr>
            <a:spLocks noGrp="1"/>
          </p:cNvSpPr>
          <p:nvPr>
            <p:ph type="title"/>
          </p:nvPr>
        </p:nvSpPr>
        <p:spPr/>
        <p:txBody>
          <a:bodyPr/>
          <a:lstStyle/>
          <a:p>
            <a:r>
              <a:rPr lang="en-IN" dirty="0"/>
              <a:t>Productive SAP applications</a:t>
            </a:r>
          </a:p>
        </p:txBody>
      </p:sp>
      <p:sp>
        <p:nvSpPr>
          <p:cNvPr id="6" name="TextBox 5">
            <a:extLst>
              <a:ext uri="{FF2B5EF4-FFF2-40B4-BE49-F238E27FC236}">
                <a16:creationId xmlns:a16="http://schemas.microsoft.com/office/drawing/2014/main" id="{0FA4D891-0D7C-447A-A424-789B530C52CB}"/>
              </a:ext>
            </a:extLst>
          </p:cNvPr>
          <p:cNvSpPr txBox="1"/>
          <p:nvPr/>
        </p:nvSpPr>
        <p:spPr>
          <a:xfrm>
            <a:off x="324000" y="987425"/>
            <a:ext cx="8496150" cy="276999"/>
          </a:xfrm>
          <a:prstGeom prst="rect">
            <a:avLst/>
          </a:prstGeom>
          <a:noFill/>
        </p:spPr>
        <p:txBody>
          <a:bodyPr wrap="square" rtlCol="0">
            <a:spAutoFit/>
          </a:bodyPr>
          <a:lstStyle/>
          <a:p>
            <a:r>
              <a:rPr lang="en-US" sz="1200" dirty="0">
                <a:solidFill>
                  <a:schemeClr val="tx1">
                    <a:lumMod val="75000"/>
                    <a:lumOff val="25000"/>
                  </a:schemeClr>
                </a:solidFill>
              </a:rPr>
              <a:t>The SAP landscape consisting of following systems running on HP Superdome server, Lenovo and Huawei:</a:t>
            </a:r>
            <a:endParaRPr lang="en-IN" sz="1200" dirty="0">
              <a:solidFill>
                <a:schemeClr val="tx1">
                  <a:lumMod val="75000"/>
                  <a:lumOff val="25000"/>
                </a:schemeClr>
              </a:solidFill>
            </a:endParaRPr>
          </a:p>
        </p:txBody>
      </p:sp>
      <p:sp>
        <p:nvSpPr>
          <p:cNvPr id="9" name="TextBox 8">
            <a:extLst>
              <a:ext uri="{FF2B5EF4-FFF2-40B4-BE49-F238E27FC236}">
                <a16:creationId xmlns:a16="http://schemas.microsoft.com/office/drawing/2014/main" id="{5EE0AA5E-CF36-4FB1-A0CD-842AFCA84C93}"/>
              </a:ext>
            </a:extLst>
          </p:cNvPr>
          <p:cNvSpPr txBox="1"/>
          <p:nvPr/>
        </p:nvSpPr>
        <p:spPr>
          <a:xfrm>
            <a:off x="324000" y="1353634"/>
            <a:ext cx="4068613" cy="3205429"/>
          </a:xfrm>
          <a:prstGeom prst="rect">
            <a:avLst/>
          </a:prstGeom>
          <a:noFill/>
        </p:spPr>
        <p:txBody>
          <a:bodyPr wrap="square" rtlCol="0">
            <a:spAutoFit/>
          </a:bodyPr>
          <a:lstStyle/>
          <a:p>
            <a:pPr marL="171450" indent="-171450">
              <a:lnSpc>
                <a:spcPts val="1600"/>
              </a:lnSpc>
              <a:spcAft>
                <a:spcPts val="300"/>
              </a:spcAft>
              <a:buFont typeface="Arial" panose="020B0604020202020204" pitchFamily="34" charset="0"/>
              <a:buChar char="•"/>
            </a:pPr>
            <a:r>
              <a:rPr lang="en-IN" sz="1200" dirty="0"/>
              <a:t>S4 HANA 1709</a:t>
            </a:r>
          </a:p>
          <a:p>
            <a:pPr marL="171450" indent="-171450">
              <a:lnSpc>
                <a:spcPts val="1600"/>
              </a:lnSpc>
              <a:spcAft>
                <a:spcPts val="300"/>
              </a:spcAft>
              <a:buFont typeface="Arial" panose="020B0604020202020204" pitchFamily="34" charset="0"/>
              <a:buChar char="•"/>
            </a:pPr>
            <a:r>
              <a:rPr lang="en-IN" sz="1200" dirty="0"/>
              <a:t>SAP SRM - Supplier Relationship Management</a:t>
            </a:r>
          </a:p>
          <a:p>
            <a:pPr marL="171450" indent="-171450">
              <a:lnSpc>
                <a:spcPts val="1600"/>
              </a:lnSpc>
              <a:spcAft>
                <a:spcPts val="300"/>
              </a:spcAft>
              <a:buFont typeface="Arial" panose="020B0604020202020204" pitchFamily="34" charset="0"/>
              <a:buChar char="•"/>
            </a:pPr>
            <a:r>
              <a:rPr lang="en-IN" sz="1200" dirty="0"/>
              <a:t>SAP SRM - Portal </a:t>
            </a:r>
          </a:p>
          <a:p>
            <a:pPr marL="171450" indent="-171450">
              <a:lnSpc>
                <a:spcPts val="1600"/>
              </a:lnSpc>
              <a:spcAft>
                <a:spcPts val="300"/>
              </a:spcAft>
              <a:buFont typeface="Arial" panose="020B0604020202020204" pitchFamily="34" charset="0"/>
              <a:buChar char="•"/>
            </a:pPr>
            <a:r>
              <a:rPr lang="en-IN" sz="1200" dirty="0"/>
              <a:t>SAP Enterprise Portal</a:t>
            </a:r>
          </a:p>
          <a:p>
            <a:pPr marL="171450" indent="-171450">
              <a:lnSpc>
                <a:spcPts val="1600"/>
              </a:lnSpc>
              <a:spcAft>
                <a:spcPts val="300"/>
              </a:spcAft>
              <a:buFont typeface="Arial" panose="020B0604020202020204" pitchFamily="34" charset="0"/>
              <a:buChar char="•"/>
            </a:pPr>
            <a:r>
              <a:rPr lang="en-IN" sz="1200" dirty="0"/>
              <a:t>SAP Web-dispatcher – EP</a:t>
            </a:r>
          </a:p>
          <a:p>
            <a:pPr marL="171450" indent="-171450">
              <a:lnSpc>
                <a:spcPts val="1600"/>
              </a:lnSpc>
              <a:spcAft>
                <a:spcPts val="300"/>
              </a:spcAft>
              <a:buFont typeface="Arial" panose="020B0604020202020204" pitchFamily="34" charset="0"/>
              <a:buChar char="•"/>
            </a:pPr>
            <a:r>
              <a:rPr lang="en-IN" sz="1200" dirty="0"/>
              <a:t>SAP Process Orchestration</a:t>
            </a:r>
          </a:p>
          <a:p>
            <a:pPr marL="171450" indent="-171450">
              <a:lnSpc>
                <a:spcPts val="1600"/>
              </a:lnSpc>
              <a:spcAft>
                <a:spcPts val="300"/>
              </a:spcAft>
              <a:buFont typeface="Arial" panose="020B0604020202020204" pitchFamily="34" charset="0"/>
              <a:buChar char="•"/>
            </a:pPr>
            <a:r>
              <a:rPr lang="en-IN" sz="1200" dirty="0"/>
              <a:t>SAP PI Web-dispatcher</a:t>
            </a:r>
          </a:p>
          <a:p>
            <a:pPr marL="171450" indent="-171450">
              <a:lnSpc>
                <a:spcPts val="1600"/>
              </a:lnSpc>
              <a:spcAft>
                <a:spcPts val="300"/>
              </a:spcAft>
              <a:buFont typeface="Arial" panose="020B0604020202020204" pitchFamily="34" charset="0"/>
              <a:buChar char="•"/>
            </a:pPr>
            <a:r>
              <a:rPr lang="en-IN" sz="1200" dirty="0"/>
              <a:t>SAP Business Object Enterprise</a:t>
            </a:r>
          </a:p>
          <a:p>
            <a:pPr marL="171450" indent="-171450">
              <a:lnSpc>
                <a:spcPts val="1600"/>
              </a:lnSpc>
              <a:spcAft>
                <a:spcPts val="300"/>
              </a:spcAft>
              <a:buFont typeface="Arial" panose="020B0604020202020204" pitchFamily="34" charset="0"/>
              <a:buChar char="•"/>
            </a:pPr>
            <a:r>
              <a:rPr lang="en-IN" sz="1200" dirty="0"/>
              <a:t>SAP SCM Portal </a:t>
            </a:r>
          </a:p>
          <a:p>
            <a:pPr marL="171450" indent="-171450">
              <a:lnSpc>
                <a:spcPts val="1600"/>
              </a:lnSpc>
              <a:spcAft>
                <a:spcPts val="300"/>
              </a:spcAft>
              <a:buFont typeface="Arial" panose="020B0604020202020204" pitchFamily="34" charset="0"/>
              <a:buChar char="•"/>
            </a:pPr>
            <a:r>
              <a:rPr lang="en-IN" sz="1200" dirty="0"/>
              <a:t>EWM Swaraj </a:t>
            </a:r>
          </a:p>
          <a:p>
            <a:pPr marL="171450" indent="-171450">
              <a:lnSpc>
                <a:spcPts val="1600"/>
              </a:lnSpc>
              <a:spcAft>
                <a:spcPts val="300"/>
              </a:spcAft>
              <a:buFont typeface="Arial" panose="020B0604020202020204" pitchFamily="34" charset="0"/>
              <a:buChar char="•"/>
            </a:pPr>
            <a:r>
              <a:rPr lang="en-IN" sz="1200" dirty="0"/>
              <a:t>SAP BODS</a:t>
            </a:r>
          </a:p>
          <a:p>
            <a:pPr marL="171450" indent="-171450">
              <a:lnSpc>
                <a:spcPts val="1600"/>
              </a:lnSpc>
              <a:spcAft>
                <a:spcPts val="300"/>
              </a:spcAft>
              <a:buFont typeface="Arial" panose="020B0604020202020204" pitchFamily="34" charset="0"/>
              <a:buChar char="•"/>
            </a:pPr>
            <a:r>
              <a:rPr lang="en-IN" sz="1200" dirty="0"/>
              <a:t>SAP IBP – HCIDS</a:t>
            </a:r>
          </a:p>
          <a:p>
            <a:pPr marL="171450" indent="-171450">
              <a:lnSpc>
                <a:spcPts val="1600"/>
              </a:lnSpc>
              <a:spcAft>
                <a:spcPts val="300"/>
              </a:spcAft>
              <a:buFont typeface="Arial" panose="020B0604020202020204" pitchFamily="34" charset="0"/>
              <a:buChar char="•"/>
            </a:pPr>
            <a:r>
              <a:rPr lang="en-IN" sz="1200" dirty="0"/>
              <a:t>SAP SCM Portal </a:t>
            </a:r>
          </a:p>
        </p:txBody>
      </p:sp>
      <p:sp>
        <p:nvSpPr>
          <p:cNvPr id="10" name="TextBox 9">
            <a:extLst>
              <a:ext uri="{FF2B5EF4-FFF2-40B4-BE49-F238E27FC236}">
                <a16:creationId xmlns:a16="http://schemas.microsoft.com/office/drawing/2014/main" id="{E12FE629-3EB3-479C-BF98-1D3CDCB2799B}"/>
              </a:ext>
            </a:extLst>
          </p:cNvPr>
          <p:cNvSpPr txBox="1"/>
          <p:nvPr/>
        </p:nvSpPr>
        <p:spPr>
          <a:xfrm>
            <a:off x="4751537" y="1353634"/>
            <a:ext cx="4068613" cy="3205429"/>
          </a:xfrm>
          <a:prstGeom prst="rect">
            <a:avLst/>
          </a:prstGeom>
          <a:noFill/>
        </p:spPr>
        <p:txBody>
          <a:bodyPr wrap="square" rtlCol="0">
            <a:spAutoFit/>
          </a:bodyPr>
          <a:lstStyle/>
          <a:p>
            <a:pPr marL="171450" lvl="0" indent="-171450">
              <a:lnSpc>
                <a:spcPts val="1600"/>
              </a:lnSpc>
              <a:spcAft>
                <a:spcPts val="300"/>
              </a:spcAft>
              <a:buFont typeface="Arial" panose="020B0604020202020204" pitchFamily="34" charset="0"/>
              <a:buChar char="•"/>
            </a:pPr>
            <a:r>
              <a:rPr lang="en-IN" sz="1200" dirty="0">
                <a:solidFill>
                  <a:srgbClr val="595959"/>
                </a:solidFill>
                <a:latin typeface="Trebuchet MS" pitchFamily="34" charset="0"/>
              </a:rPr>
              <a:t>SAP GRC Access Control </a:t>
            </a:r>
          </a:p>
          <a:p>
            <a:pPr marL="171450" lvl="0" indent="-171450">
              <a:lnSpc>
                <a:spcPts val="1600"/>
              </a:lnSpc>
              <a:spcAft>
                <a:spcPts val="300"/>
              </a:spcAft>
              <a:buFont typeface="Arial" panose="020B0604020202020204" pitchFamily="34" charset="0"/>
              <a:buChar char="•"/>
            </a:pPr>
            <a:r>
              <a:rPr lang="en-IN" sz="1200" dirty="0">
                <a:solidFill>
                  <a:srgbClr val="595959"/>
                </a:solidFill>
                <a:latin typeface="Trebuchet MS" pitchFamily="34" charset="0"/>
              </a:rPr>
              <a:t>SAP SOLUTION MANAGER</a:t>
            </a:r>
          </a:p>
          <a:p>
            <a:pPr marL="171450" lvl="0" indent="-171450">
              <a:lnSpc>
                <a:spcPts val="1600"/>
              </a:lnSpc>
              <a:spcAft>
                <a:spcPts val="300"/>
              </a:spcAft>
              <a:buFont typeface="Arial" panose="020B0604020202020204" pitchFamily="34" charset="0"/>
              <a:buChar char="•"/>
            </a:pPr>
            <a:r>
              <a:rPr lang="en-IN" sz="1200" dirty="0">
                <a:solidFill>
                  <a:srgbClr val="595959"/>
                </a:solidFill>
                <a:latin typeface="Trebuchet MS" pitchFamily="34" charset="0"/>
              </a:rPr>
              <a:t>SAP BW - Business Warehouse</a:t>
            </a:r>
          </a:p>
          <a:p>
            <a:pPr marL="171450" lvl="0" indent="-171450">
              <a:lnSpc>
                <a:spcPts val="1600"/>
              </a:lnSpc>
              <a:spcAft>
                <a:spcPts val="300"/>
              </a:spcAft>
              <a:buFont typeface="Arial" panose="020B0604020202020204" pitchFamily="34" charset="0"/>
              <a:buChar char="•"/>
            </a:pPr>
            <a:r>
              <a:rPr lang="en-IN" sz="1200" dirty="0">
                <a:solidFill>
                  <a:srgbClr val="595959"/>
                </a:solidFill>
                <a:latin typeface="Trebuchet MS" pitchFamily="34" charset="0"/>
              </a:rPr>
              <a:t>SAP Fiori</a:t>
            </a:r>
          </a:p>
          <a:p>
            <a:pPr marL="171450" lvl="0" indent="-171450">
              <a:lnSpc>
                <a:spcPts val="1600"/>
              </a:lnSpc>
              <a:spcAft>
                <a:spcPts val="300"/>
              </a:spcAft>
              <a:buFont typeface="Arial" panose="020B0604020202020204" pitchFamily="34" charset="0"/>
              <a:buChar char="•"/>
            </a:pPr>
            <a:r>
              <a:rPr lang="en-IN" sz="1200" dirty="0">
                <a:solidFill>
                  <a:srgbClr val="595959"/>
                </a:solidFill>
                <a:latin typeface="Trebuchet MS" pitchFamily="34" charset="0"/>
              </a:rPr>
              <a:t>SAP Web-dispatcher -  FIORI</a:t>
            </a:r>
          </a:p>
          <a:p>
            <a:pPr marL="171450" lvl="0" indent="-171450">
              <a:lnSpc>
                <a:spcPts val="1600"/>
              </a:lnSpc>
              <a:spcAft>
                <a:spcPts val="300"/>
              </a:spcAft>
              <a:buFont typeface="Arial" panose="020B0604020202020204" pitchFamily="34" charset="0"/>
              <a:buChar char="•"/>
            </a:pPr>
            <a:r>
              <a:rPr lang="en-IN" sz="1200" dirty="0">
                <a:solidFill>
                  <a:srgbClr val="595959"/>
                </a:solidFill>
                <a:latin typeface="Trebuchet MS" pitchFamily="34" charset="0"/>
              </a:rPr>
              <a:t>SAP ADS</a:t>
            </a:r>
          </a:p>
          <a:p>
            <a:pPr marL="171450" lvl="0" indent="-171450">
              <a:lnSpc>
                <a:spcPts val="1600"/>
              </a:lnSpc>
              <a:spcAft>
                <a:spcPts val="300"/>
              </a:spcAft>
              <a:buFont typeface="Arial" panose="020B0604020202020204" pitchFamily="34" charset="0"/>
              <a:buChar char="•"/>
            </a:pPr>
            <a:r>
              <a:rPr lang="en-IN" sz="1200" dirty="0">
                <a:solidFill>
                  <a:srgbClr val="595959"/>
                </a:solidFill>
                <a:latin typeface="Trebuchet MS" pitchFamily="34" charset="0"/>
              </a:rPr>
              <a:t>SAP DBM - Dealer Business Management</a:t>
            </a:r>
          </a:p>
          <a:p>
            <a:pPr marL="171450" lvl="0" indent="-171450">
              <a:lnSpc>
                <a:spcPts val="1600"/>
              </a:lnSpc>
              <a:spcAft>
                <a:spcPts val="300"/>
              </a:spcAft>
              <a:buFont typeface="Arial" panose="020B0604020202020204" pitchFamily="34" charset="0"/>
              <a:buChar char="•"/>
            </a:pPr>
            <a:r>
              <a:rPr lang="en-IN" sz="1200" dirty="0">
                <a:solidFill>
                  <a:srgbClr val="595959"/>
                </a:solidFill>
                <a:latin typeface="Trebuchet MS" pitchFamily="34" charset="0"/>
              </a:rPr>
              <a:t>SAP ERP SLO</a:t>
            </a:r>
          </a:p>
          <a:p>
            <a:pPr marL="171450" lvl="0" indent="-171450">
              <a:lnSpc>
                <a:spcPts val="1600"/>
              </a:lnSpc>
              <a:spcAft>
                <a:spcPts val="300"/>
              </a:spcAft>
              <a:buFont typeface="Arial" panose="020B0604020202020204" pitchFamily="34" charset="0"/>
              <a:buChar char="•"/>
            </a:pPr>
            <a:r>
              <a:rPr lang="en-IN" sz="1200" dirty="0">
                <a:solidFill>
                  <a:srgbClr val="595959"/>
                </a:solidFill>
                <a:latin typeface="Trebuchet MS" pitchFamily="34" charset="0"/>
              </a:rPr>
              <a:t>SAP NLS</a:t>
            </a:r>
          </a:p>
          <a:p>
            <a:pPr marL="171450" lvl="0" indent="-171450">
              <a:lnSpc>
                <a:spcPts val="1600"/>
              </a:lnSpc>
              <a:spcAft>
                <a:spcPts val="300"/>
              </a:spcAft>
              <a:buFont typeface="Arial" panose="020B0604020202020204" pitchFamily="34" charset="0"/>
              <a:buChar char="•"/>
            </a:pPr>
            <a:r>
              <a:rPr lang="en-IN" sz="1200" dirty="0">
                <a:solidFill>
                  <a:srgbClr val="595959"/>
                </a:solidFill>
                <a:latin typeface="Trebuchet MS" pitchFamily="34" charset="0"/>
              </a:rPr>
              <a:t>SAP DMS </a:t>
            </a:r>
          </a:p>
          <a:p>
            <a:pPr marL="171450" lvl="0" indent="-171450">
              <a:lnSpc>
                <a:spcPts val="1600"/>
              </a:lnSpc>
              <a:spcAft>
                <a:spcPts val="300"/>
              </a:spcAft>
              <a:buFont typeface="Arial" panose="020B0604020202020204" pitchFamily="34" charset="0"/>
              <a:buChar char="•"/>
            </a:pPr>
            <a:r>
              <a:rPr lang="en-IN" sz="1200" dirty="0">
                <a:solidFill>
                  <a:srgbClr val="595959"/>
                </a:solidFill>
                <a:latin typeface="Trebuchet MS" pitchFamily="34" charset="0"/>
              </a:rPr>
              <a:t>SAP Digital Signature </a:t>
            </a:r>
          </a:p>
          <a:p>
            <a:pPr marL="171450" lvl="0" indent="-171450">
              <a:lnSpc>
                <a:spcPts val="1600"/>
              </a:lnSpc>
              <a:spcAft>
                <a:spcPts val="300"/>
              </a:spcAft>
              <a:buFont typeface="Arial" panose="020B0604020202020204" pitchFamily="34" charset="0"/>
              <a:buChar char="•"/>
            </a:pPr>
            <a:r>
              <a:rPr lang="en-IN" sz="1200" dirty="0">
                <a:solidFill>
                  <a:srgbClr val="595959"/>
                </a:solidFill>
                <a:latin typeface="Trebuchet MS" pitchFamily="34" charset="0"/>
              </a:rPr>
              <a:t>SAP Supply chain APO </a:t>
            </a:r>
          </a:p>
          <a:p>
            <a:pPr lvl="0">
              <a:lnSpc>
                <a:spcPts val="1600"/>
              </a:lnSpc>
              <a:spcAft>
                <a:spcPts val="300"/>
              </a:spcAft>
            </a:pPr>
            <a:r>
              <a:rPr lang="en-IN" sz="1200" dirty="0">
                <a:solidFill>
                  <a:srgbClr val="595959"/>
                </a:solidFill>
                <a:latin typeface="Trebuchet MS" pitchFamily="34" charset="0"/>
              </a:rPr>
              <a:t>+   HSM Appliance </a:t>
            </a:r>
          </a:p>
        </p:txBody>
      </p:sp>
    </p:spTree>
    <p:extLst>
      <p:ext uri="{BB962C8B-B14F-4D97-AF65-F5344CB8AC3E}">
        <p14:creationId xmlns:p14="http://schemas.microsoft.com/office/powerpoint/2010/main" val="259277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Present SAP Landscape </a:t>
            </a:r>
          </a:p>
        </p:txBody>
      </p:sp>
      <p:graphicFrame>
        <p:nvGraphicFramePr>
          <p:cNvPr id="2" name="Table 4">
            <a:extLst>
              <a:ext uri="{FF2B5EF4-FFF2-40B4-BE49-F238E27FC236}">
                <a16:creationId xmlns:a16="http://schemas.microsoft.com/office/drawing/2014/main" id="{C6B9FE3C-7D9A-4B57-A534-0D9BC8724B09}"/>
              </a:ext>
            </a:extLst>
          </p:cNvPr>
          <p:cNvGraphicFramePr>
            <a:graphicFrameLocks noGrp="1"/>
          </p:cNvGraphicFramePr>
          <p:nvPr>
            <p:extLst>
              <p:ext uri="{D42A27DB-BD31-4B8C-83A1-F6EECF244321}">
                <p14:modId xmlns:p14="http://schemas.microsoft.com/office/powerpoint/2010/main" val="477768709"/>
              </p:ext>
            </p:extLst>
          </p:nvPr>
        </p:nvGraphicFramePr>
        <p:xfrm>
          <a:off x="323850" y="1417007"/>
          <a:ext cx="4068763" cy="2002699"/>
        </p:xfrm>
        <a:graphic>
          <a:graphicData uri="http://schemas.openxmlformats.org/drawingml/2006/table">
            <a:tbl>
              <a:tblPr firstRow="1" bandRow="1">
                <a:tableStyleId>{5C22544A-7EE6-4342-B048-85BDC9FD1C3A}</a:tableStyleId>
              </a:tblPr>
              <a:tblGrid>
                <a:gridCol w="612223">
                  <a:extLst>
                    <a:ext uri="{9D8B030D-6E8A-4147-A177-3AD203B41FA5}">
                      <a16:colId xmlns:a16="http://schemas.microsoft.com/office/drawing/2014/main" val="3464972786"/>
                    </a:ext>
                  </a:extLst>
                </a:gridCol>
                <a:gridCol w="2201137">
                  <a:extLst>
                    <a:ext uri="{9D8B030D-6E8A-4147-A177-3AD203B41FA5}">
                      <a16:colId xmlns:a16="http://schemas.microsoft.com/office/drawing/2014/main" val="2440144120"/>
                    </a:ext>
                  </a:extLst>
                </a:gridCol>
                <a:gridCol w="1255403">
                  <a:extLst>
                    <a:ext uri="{9D8B030D-6E8A-4147-A177-3AD203B41FA5}">
                      <a16:colId xmlns:a16="http://schemas.microsoft.com/office/drawing/2014/main" val="4191114250"/>
                    </a:ext>
                  </a:extLst>
                </a:gridCol>
              </a:tblGrid>
              <a:tr h="435493">
                <a:tc>
                  <a:txBody>
                    <a:bodyPr/>
                    <a:lstStyle/>
                    <a:p>
                      <a:r>
                        <a:rPr lang="en-IN" sz="1100" dirty="0" err="1"/>
                        <a:t>S.No</a:t>
                      </a:r>
                      <a:endParaRPr lang="en-IN" sz="1100" dirty="0"/>
                    </a:p>
                  </a:txBody>
                  <a:tcPr marL="72000" marR="72000" marT="0" marB="0" anchor="ctr">
                    <a:solidFill>
                      <a:schemeClr val="accent1">
                        <a:lumMod val="75000"/>
                      </a:schemeClr>
                    </a:solidFill>
                  </a:tcPr>
                </a:tc>
                <a:tc>
                  <a:txBody>
                    <a:bodyPr/>
                    <a:lstStyle/>
                    <a:p>
                      <a:r>
                        <a:rPr lang="en-IN" sz="1100" dirty="0"/>
                        <a:t>Description </a:t>
                      </a:r>
                    </a:p>
                  </a:txBody>
                  <a:tcPr marL="72000" marR="72000" marT="0" marB="0" anchor="ctr">
                    <a:solidFill>
                      <a:schemeClr val="accent1">
                        <a:lumMod val="75000"/>
                      </a:schemeClr>
                    </a:solidFill>
                  </a:tcPr>
                </a:tc>
                <a:tc>
                  <a:txBody>
                    <a:bodyPr/>
                    <a:lstStyle/>
                    <a:p>
                      <a:r>
                        <a:rPr lang="en-IN" sz="1100" dirty="0"/>
                        <a:t>Quantity </a:t>
                      </a:r>
                    </a:p>
                  </a:txBody>
                  <a:tcPr marL="72000" marR="72000" marT="0" marB="0" anchor="ctr">
                    <a:solidFill>
                      <a:schemeClr val="accent1">
                        <a:lumMod val="75000"/>
                      </a:schemeClr>
                    </a:solidFill>
                  </a:tcPr>
                </a:tc>
                <a:extLst>
                  <a:ext uri="{0D108BD9-81ED-4DB2-BD59-A6C34878D82A}">
                    <a16:rowId xmlns:a16="http://schemas.microsoft.com/office/drawing/2014/main" val="226849023"/>
                  </a:ext>
                </a:extLst>
              </a:tr>
              <a:tr h="522402">
                <a:tc>
                  <a:txBody>
                    <a:bodyPr/>
                    <a:lstStyle/>
                    <a:p>
                      <a:r>
                        <a:rPr lang="en-IN" sz="1100"/>
                        <a:t>1</a:t>
                      </a:r>
                    </a:p>
                  </a:txBody>
                  <a:tcPr marL="72000" marR="72000" marT="0" marB="0" anchor="ctr"/>
                </a:tc>
                <a:tc>
                  <a:txBody>
                    <a:bodyPr/>
                    <a:lstStyle/>
                    <a:p>
                      <a:r>
                        <a:rPr lang="en-IN" sz="1100"/>
                        <a:t>Number of Virtual Instances</a:t>
                      </a:r>
                    </a:p>
                  </a:txBody>
                  <a:tcPr marL="72000" marR="72000" marT="0" marB="0" anchor="ctr"/>
                </a:tc>
                <a:tc>
                  <a:txBody>
                    <a:bodyPr/>
                    <a:lstStyle/>
                    <a:p>
                      <a:r>
                        <a:rPr lang="en-IN" sz="1100" dirty="0"/>
                        <a:t>102</a:t>
                      </a:r>
                    </a:p>
                  </a:txBody>
                  <a:tcPr marL="72000" marR="72000" marT="0" marB="0" anchor="ctr"/>
                </a:tc>
                <a:extLst>
                  <a:ext uri="{0D108BD9-81ED-4DB2-BD59-A6C34878D82A}">
                    <a16:rowId xmlns:a16="http://schemas.microsoft.com/office/drawing/2014/main" val="927859224"/>
                  </a:ext>
                </a:extLst>
              </a:tr>
              <a:tr h="522402">
                <a:tc>
                  <a:txBody>
                    <a:bodyPr/>
                    <a:lstStyle/>
                    <a:p>
                      <a:r>
                        <a:rPr lang="en-IN" sz="1100"/>
                        <a:t>2</a:t>
                      </a:r>
                    </a:p>
                  </a:txBody>
                  <a:tcPr marL="72000" marR="72000" marT="0" marB="0" anchor="ctr"/>
                </a:tc>
                <a:tc>
                  <a:txBody>
                    <a:bodyPr/>
                    <a:lstStyle/>
                    <a:p>
                      <a:r>
                        <a:rPr lang="en-IN" sz="1100" dirty="0"/>
                        <a:t>Operating System </a:t>
                      </a:r>
                    </a:p>
                  </a:txBody>
                  <a:tcPr marL="72000" marR="72000" marT="0" marB="0" anchor="ctr"/>
                </a:tc>
                <a:tc>
                  <a:txBody>
                    <a:bodyPr/>
                    <a:lstStyle/>
                    <a:p>
                      <a:r>
                        <a:rPr lang="en-IN" sz="1100"/>
                        <a:t>SUSE – 90</a:t>
                      </a:r>
                    </a:p>
                    <a:p>
                      <a:r>
                        <a:rPr lang="en-IN" sz="1100"/>
                        <a:t>Window-12</a:t>
                      </a:r>
                    </a:p>
                  </a:txBody>
                  <a:tcPr marL="72000" marR="72000" marT="0" marB="0" anchor="ctr"/>
                </a:tc>
                <a:extLst>
                  <a:ext uri="{0D108BD9-81ED-4DB2-BD59-A6C34878D82A}">
                    <a16:rowId xmlns:a16="http://schemas.microsoft.com/office/drawing/2014/main" val="2948564225"/>
                  </a:ext>
                </a:extLst>
              </a:tr>
              <a:tr h="522402">
                <a:tc>
                  <a:txBody>
                    <a:bodyPr/>
                    <a:lstStyle/>
                    <a:p>
                      <a:r>
                        <a:rPr lang="en-IN" sz="1100"/>
                        <a:t>3</a:t>
                      </a:r>
                    </a:p>
                  </a:txBody>
                  <a:tcPr marL="72000" marR="72000" marT="0" marB="0" anchor="ctr"/>
                </a:tc>
                <a:tc>
                  <a:txBody>
                    <a:bodyPr/>
                    <a:lstStyle/>
                    <a:p>
                      <a:r>
                        <a:rPr lang="en-IN" sz="1100"/>
                        <a:t>38 Database Instances</a:t>
                      </a:r>
                    </a:p>
                  </a:txBody>
                  <a:tcPr marL="72000" marR="72000" marT="0" marB="0" anchor="ctr"/>
                </a:tc>
                <a:tc>
                  <a:txBody>
                    <a:bodyPr/>
                    <a:lstStyle/>
                    <a:p>
                      <a:r>
                        <a:rPr lang="en-IN" sz="1100" dirty="0"/>
                        <a:t>HANA -12</a:t>
                      </a:r>
                    </a:p>
                    <a:p>
                      <a:pPr lvl="0">
                        <a:buNone/>
                      </a:pPr>
                      <a:r>
                        <a:rPr lang="en-IN" sz="1100" dirty="0"/>
                        <a:t>Non HANA-17</a:t>
                      </a:r>
                      <a:endParaRPr lang="en-IN" sz="1100" dirty="0">
                        <a:solidFill>
                          <a:schemeClr val="tx1"/>
                        </a:solidFill>
                      </a:endParaRPr>
                    </a:p>
                  </a:txBody>
                  <a:tcPr marL="72000" marR="72000" marT="0" marB="0" anchor="ctr"/>
                </a:tc>
                <a:extLst>
                  <a:ext uri="{0D108BD9-81ED-4DB2-BD59-A6C34878D82A}">
                    <a16:rowId xmlns:a16="http://schemas.microsoft.com/office/drawing/2014/main" val="1638019647"/>
                  </a:ext>
                </a:extLst>
              </a:tr>
            </a:tbl>
          </a:graphicData>
        </a:graphic>
      </p:graphicFrame>
      <p:graphicFrame>
        <p:nvGraphicFramePr>
          <p:cNvPr id="6" name="Table 4">
            <a:extLst>
              <a:ext uri="{FF2B5EF4-FFF2-40B4-BE49-F238E27FC236}">
                <a16:creationId xmlns:a16="http://schemas.microsoft.com/office/drawing/2014/main" id="{E670257C-E77D-4DA0-A7E0-541CF462F464}"/>
              </a:ext>
            </a:extLst>
          </p:cNvPr>
          <p:cNvGraphicFramePr>
            <a:graphicFrameLocks noGrp="1"/>
          </p:cNvGraphicFramePr>
          <p:nvPr>
            <p:extLst>
              <p:ext uri="{D42A27DB-BD31-4B8C-83A1-F6EECF244321}">
                <p14:modId xmlns:p14="http://schemas.microsoft.com/office/powerpoint/2010/main" val="1294912703"/>
              </p:ext>
            </p:extLst>
          </p:nvPr>
        </p:nvGraphicFramePr>
        <p:xfrm>
          <a:off x="4751389" y="1417007"/>
          <a:ext cx="4068762" cy="2002699"/>
        </p:xfrm>
        <a:graphic>
          <a:graphicData uri="http://schemas.openxmlformats.org/drawingml/2006/table">
            <a:tbl>
              <a:tblPr firstRow="1" bandRow="1">
                <a:tableStyleId>{5C22544A-7EE6-4342-B048-85BDC9FD1C3A}</a:tableStyleId>
              </a:tblPr>
              <a:tblGrid>
                <a:gridCol w="585295">
                  <a:extLst>
                    <a:ext uri="{9D8B030D-6E8A-4147-A177-3AD203B41FA5}">
                      <a16:colId xmlns:a16="http://schemas.microsoft.com/office/drawing/2014/main" val="3464972786"/>
                    </a:ext>
                  </a:extLst>
                </a:gridCol>
                <a:gridCol w="2112331">
                  <a:extLst>
                    <a:ext uri="{9D8B030D-6E8A-4147-A177-3AD203B41FA5}">
                      <a16:colId xmlns:a16="http://schemas.microsoft.com/office/drawing/2014/main" val="2440144120"/>
                    </a:ext>
                  </a:extLst>
                </a:gridCol>
                <a:gridCol w="1371136">
                  <a:extLst>
                    <a:ext uri="{9D8B030D-6E8A-4147-A177-3AD203B41FA5}">
                      <a16:colId xmlns:a16="http://schemas.microsoft.com/office/drawing/2014/main" val="4191114250"/>
                    </a:ext>
                  </a:extLst>
                </a:gridCol>
              </a:tblGrid>
              <a:tr h="352255">
                <a:tc>
                  <a:txBody>
                    <a:bodyPr/>
                    <a:lstStyle/>
                    <a:p>
                      <a:r>
                        <a:rPr lang="en-IN" sz="1100" dirty="0" err="1"/>
                        <a:t>S.No</a:t>
                      </a:r>
                      <a:endParaRPr lang="en-IN" sz="1100" dirty="0"/>
                    </a:p>
                  </a:txBody>
                  <a:tcPr marL="72000" marR="72000" marT="0" marB="0" anchor="ctr">
                    <a:solidFill>
                      <a:schemeClr val="accent1">
                        <a:lumMod val="75000"/>
                      </a:schemeClr>
                    </a:solidFill>
                  </a:tcPr>
                </a:tc>
                <a:tc>
                  <a:txBody>
                    <a:bodyPr/>
                    <a:lstStyle/>
                    <a:p>
                      <a:r>
                        <a:rPr lang="en-IN" sz="1100" dirty="0"/>
                        <a:t>Description </a:t>
                      </a:r>
                    </a:p>
                  </a:txBody>
                  <a:tcPr marL="72000" marR="72000" marT="0" marB="0" anchor="ctr">
                    <a:solidFill>
                      <a:schemeClr val="accent1">
                        <a:lumMod val="75000"/>
                      </a:schemeClr>
                    </a:solidFill>
                  </a:tcPr>
                </a:tc>
                <a:tc>
                  <a:txBody>
                    <a:bodyPr/>
                    <a:lstStyle/>
                    <a:p>
                      <a:r>
                        <a:rPr lang="en-IN" sz="1100" dirty="0"/>
                        <a:t>Quantity </a:t>
                      </a:r>
                    </a:p>
                  </a:txBody>
                  <a:tcPr marL="72000" marR="72000" marT="0" marB="0" anchor="ctr">
                    <a:solidFill>
                      <a:schemeClr val="accent1">
                        <a:lumMod val="75000"/>
                      </a:schemeClr>
                    </a:solidFill>
                  </a:tcPr>
                </a:tc>
                <a:extLst>
                  <a:ext uri="{0D108BD9-81ED-4DB2-BD59-A6C34878D82A}">
                    <a16:rowId xmlns:a16="http://schemas.microsoft.com/office/drawing/2014/main" val="226849023"/>
                  </a:ext>
                </a:extLst>
              </a:tr>
              <a:tr h="506002">
                <a:tc>
                  <a:txBody>
                    <a:bodyPr/>
                    <a:lstStyle/>
                    <a:p>
                      <a:r>
                        <a:rPr lang="en-IN" sz="1100"/>
                        <a:t>1</a:t>
                      </a:r>
                    </a:p>
                  </a:txBody>
                  <a:tcPr marL="72000" marR="72000" marT="0" marB="0" anchor="ctr"/>
                </a:tc>
                <a:tc>
                  <a:txBody>
                    <a:bodyPr/>
                    <a:lstStyle/>
                    <a:p>
                      <a:r>
                        <a:rPr lang="en-IN" sz="1100"/>
                        <a:t>Number of Virtual Instances</a:t>
                      </a:r>
                    </a:p>
                  </a:txBody>
                  <a:tcPr marL="72000" marR="72000" marT="0" marB="0" anchor="ctr"/>
                </a:tc>
                <a:tc>
                  <a:txBody>
                    <a:bodyPr/>
                    <a:lstStyle/>
                    <a:p>
                      <a:r>
                        <a:rPr lang="en-IN" sz="1100"/>
                        <a:t>75</a:t>
                      </a:r>
                    </a:p>
                  </a:txBody>
                  <a:tcPr marL="72000" marR="72000" marT="0" marB="0" anchor="ctr"/>
                </a:tc>
                <a:extLst>
                  <a:ext uri="{0D108BD9-81ED-4DB2-BD59-A6C34878D82A}">
                    <a16:rowId xmlns:a16="http://schemas.microsoft.com/office/drawing/2014/main" val="927859224"/>
                  </a:ext>
                </a:extLst>
              </a:tr>
              <a:tr h="507526">
                <a:tc>
                  <a:txBody>
                    <a:bodyPr/>
                    <a:lstStyle/>
                    <a:p>
                      <a:r>
                        <a:rPr lang="en-IN" sz="1100"/>
                        <a:t>2</a:t>
                      </a:r>
                    </a:p>
                  </a:txBody>
                  <a:tcPr marL="72000" marR="72000" marT="0" marB="0" anchor="ctr"/>
                </a:tc>
                <a:tc>
                  <a:txBody>
                    <a:bodyPr/>
                    <a:lstStyle/>
                    <a:p>
                      <a:r>
                        <a:rPr lang="en-IN" sz="1100"/>
                        <a:t>Operating System </a:t>
                      </a:r>
                    </a:p>
                  </a:txBody>
                  <a:tcPr marL="72000" marR="72000" marT="0" marB="0" anchor="ctr"/>
                </a:tc>
                <a:tc>
                  <a:txBody>
                    <a:bodyPr/>
                    <a:lstStyle/>
                    <a:p>
                      <a:r>
                        <a:rPr lang="en-IN" sz="1100"/>
                        <a:t>SUSE – 70</a:t>
                      </a:r>
                    </a:p>
                    <a:p>
                      <a:r>
                        <a:rPr lang="en-IN" sz="1100"/>
                        <a:t>Window-5</a:t>
                      </a:r>
                    </a:p>
                  </a:txBody>
                  <a:tcPr marL="72000" marR="72000" marT="0" marB="0" anchor="ctr"/>
                </a:tc>
                <a:extLst>
                  <a:ext uri="{0D108BD9-81ED-4DB2-BD59-A6C34878D82A}">
                    <a16:rowId xmlns:a16="http://schemas.microsoft.com/office/drawing/2014/main" val="2948564225"/>
                  </a:ext>
                </a:extLst>
              </a:tr>
              <a:tr h="636916">
                <a:tc>
                  <a:txBody>
                    <a:bodyPr/>
                    <a:lstStyle/>
                    <a:p>
                      <a:pPr marL="0" algn="l" defTabSz="914286" rtl="0" eaLnBrk="1" latinLnBrk="0" hangingPunct="1"/>
                      <a:r>
                        <a:rPr lang="en-IN" sz="1100" kern="1200" dirty="0"/>
                        <a:t>4</a:t>
                      </a:r>
                      <a:endParaRPr lang="en-IN" sz="1100" kern="1200" dirty="0">
                        <a:solidFill>
                          <a:schemeClr val="tx1"/>
                        </a:solidFill>
                        <a:latin typeface="+mn-lt"/>
                        <a:ea typeface="+mn-ea"/>
                        <a:cs typeface="+mn-cs"/>
                      </a:endParaRPr>
                    </a:p>
                  </a:txBody>
                  <a:tcPr marL="72000" marR="72000" marT="0" marB="0" anchor="ctr"/>
                </a:tc>
                <a:tc>
                  <a:txBody>
                    <a:bodyPr/>
                    <a:lstStyle/>
                    <a:p>
                      <a:pPr marL="0" algn="l" defTabSz="914286" rtl="0" eaLnBrk="1" latinLnBrk="0" hangingPunct="1"/>
                      <a:r>
                        <a:rPr lang="en-IN" sz="1100" kern="1200"/>
                        <a:t>23 Database Instances</a:t>
                      </a:r>
                      <a:endParaRPr lang="en-IN" sz="1100" kern="1200">
                        <a:solidFill>
                          <a:schemeClr val="tx1"/>
                        </a:solidFill>
                        <a:latin typeface="+mn-lt"/>
                        <a:ea typeface="+mn-ea"/>
                        <a:cs typeface="+mn-cs"/>
                      </a:endParaRPr>
                    </a:p>
                  </a:txBody>
                  <a:tcPr marL="72000" marR="72000" marT="0" marB="0" anchor="ctr"/>
                </a:tc>
                <a:tc>
                  <a:txBody>
                    <a:bodyPr/>
                    <a:lstStyle/>
                    <a:p>
                      <a:pPr marL="0" algn="l" defTabSz="914286" rtl="0" eaLnBrk="1" latinLnBrk="0" hangingPunct="1"/>
                      <a:r>
                        <a:rPr lang="en-IN" sz="1100" kern="1200" dirty="0"/>
                        <a:t>HANA-10</a:t>
                      </a:r>
                    </a:p>
                    <a:p>
                      <a:pPr marL="0" lvl="0" algn="l" defTabSz="914286" rtl="0" eaLnBrk="1" latinLnBrk="0" hangingPunct="1">
                        <a:buNone/>
                      </a:pPr>
                      <a:r>
                        <a:rPr lang="en-IN" sz="1100" kern="1200" dirty="0"/>
                        <a:t>Non HANA - 4</a:t>
                      </a:r>
                      <a:endParaRPr lang="en-IN" sz="1100" kern="1200" dirty="0">
                        <a:solidFill>
                          <a:schemeClr val="tx1"/>
                        </a:solidFill>
                        <a:latin typeface="+mn-lt"/>
                        <a:ea typeface="+mn-ea"/>
                        <a:cs typeface="+mn-cs"/>
                      </a:endParaRPr>
                    </a:p>
                  </a:txBody>
                  <a:tcPr marL="72000" marR="72000" marT="0" marB="0" anchor="ctr"/>
                </a:tc>
                <a:extLst>
                  <a:ext uri="{0D108BD9-81ED-4DB2-BD59-A6C34878D82A}">
                    <a16:rowId xmlns:a16="http://schemas.microsoft.com/office/drawing/2014/main" val="1638019647"/>
                  </a:ext>
                </a:extLst>
              </a:tr>
            </a:tbl>
          </a:graphicData>
        </a:graphic>
      </p:graphicFrame>
      <p:sp>
        <p:nvSpPr>
          <p:cNvPr id="3" name="TextBox 2">
            <a:extLst>
              <a:ext uri="{FF2B5EF4-FFF2-40B4-BE49-F238E27FC236}">
                <a16:creationId xmlns:a16="http://schemas.microsoft.com/office/drawing/2014/main" id="{09E9DF94-E078-4B86-B43A-899BD093B5EF}"/>
              </a:ext>
            </a:extLst>
          </p:cNvPr>
          <p:cNvSpPr txBox="1"/>
          <p:nvPr/>
        </p:nvSpPr>
        <p:spPr>
          <a:xfrm>
            <a:off x="323850" y="3664981"/>
            <a:ext cx="8496300" cy="964367"/>
          </a:xfrm>
          <a:prstGeom prst="rect">
            <a:avLst/>
          </a:prstGeom>
          <a:noFill/>
        </p:spPr>
        <p:txBody>
          <a:bodyPr wrap="square" rtlCol="0">
            <a:spAutoFit/>
          </a:bodyPr>
          <a:lstStyle/>
          <a:p>
            <a:pPr marL="177800" indent="-177800">
              <a:spcAft>
                <a:spcPts val="200"/>
              </a:spcAft>
              <a:buFont typeface="Arial" panose="020B0604020202020204" pitchFamily="34" charset="0"/>
              <a:buChar char="•"/>
            </a:pPr>
            <a:r>
              <a:rPr lang="en-US" sz="1000" dirty="0"/>
              <a:t>Average Data growth per day 20GB</a:t>
            </a:r>
          </a:p>
          <a:p>
            <a:pPr marL="177800" indent="-177800">
              <a:spcAft>
                <a:spcPts val="200"/>
              </a:spcAft>
              <a:buFont typeface="Arial" panose="020B0604020202020204" pitchFamily="34" charset="0"/>
              <a:buChar char="•"/>
            </a:pPr>
            <a:r>
              <a:rPr lang="en-US" sz="1000" dirty="0"/>
              <a:t>Peak Working hours are 8 am to 8 pm</a:t>
            </a:r>
          </a:p>
          <a:p>
            <a:pPr marL="177800" indent="-177800">
              <a:spcAft>
                <a:spcPts val="200"/>
              </a:spcAft>
              <a:buFont typeface="Arial" panose="020B0604020202020204" pitchFamily="34" charset="0"/>
              <a:buChar char="•"/>
            </a:pPr>
            <a:r>
              <a:rPr lang="en-US" sz="1000" dirty="0"/>
              <a:t>Backup is done as a D-D-T mechanism with 7day retention</a:t>
            </a:r>
          </a:p>
          <a:p>
            <a:pPr marL="177800" indent="-177800">
              <a:spcAft>
                <a:spcPts val="200"/>
              </a:spcAft>
              <a:buFont typeface="Arial" panose="020B0604020202020204" pitchFamily="34" charset="0"/>
              <a:buChar char="•"/>
            </a:pPr>
            <a:r>
              <a:rPr lang="en-US" sz="1000" dirty="0"/>
              <a:t>2 restore drills per year</a:t>
            </a:r>
          </a:p>
          <a:p>
            <a:pPr marL="177800" indent="-177800">
              <a:spcAft>
                <a:spcPts val="200"/>
              </a:spcAft>
              <a:buFont typeface="Arial" panose="020B0604020202020204" pitchFamily="34" charset="0"/>
              <a:buChar char="•"/>
            </a:pPr>
            <a:r>
              <a:rPr lang="en-IN" sz="1000" dirty="0"/>
              <a:t>Far DR in Chennai</a:t>
            </a:r>
          </a:p>
        </p:txBody>
      </p:sp>
      <p:sp>
        <p:nvSpPr>
          <p:cNvPr id="9" name="TextBox 8">
            <a:extLst>
              <a:ext uri="{FF2B5EF4-FFF2-40B4-BE49-F238E27FC236}">
                <a16:creationId xmlns:a16="http://schemas.microsoft.com/office/drawing/2014/main" id="{EBA64871-3E97-4064-A821-E4C7D366B846}"/>
              </a:ext>
            </a:extLst>
          </p:cNvPr>
          <p:cNvSpPr txBox="1"/>
          <p:nvPr/>
        </p:nvSpPr>
        <p:spPr>
          <a:xfrm>
            <a:off x="324000" y="996335"/>
            <a:ext cx="4068613" cy="307777"/>
          </a:xfrm>
          <a:prstGeom prst="rect">
            <a:avLst/>
          </a:prstGeom>
          <a:noFill/>
        </p:spPr>
        <p:txBody>
          <a:bodyPr wrap="square" rtlCol="0">
            <a:spAutoFit/>
          </a:bodyPr>
          <a:lstStyle/>
          <a:p>
            <a:r>
              <a:rPr lang="en-IN" sz="1400" b="1" dirty="0"/>
              <a:t>DC – MITC </a:t>
            </a:r>
          </a:p>
        </p:txBody>
      </p:sp>
      <p:sp>
        <p:nvSpPr>
          <p:cNvPr id="10" name="TextBox 9">
            <a:extLst>
              <a:ext uri="{FF2B5EF4-FFF2-40B4-BE49-F238E27FC236}">
                <a16:creationId xmlns:a16="http://schemas.microsoft.com/office/drawing/2014/main" id="{07CB9EEC-3590-47E6-A993-7D9A55BCE511}"/>
              </a:ext>
            </a:extLst>
          </p:cNvPr>
          <p:cNvSpPr txBox="1"/>
          <p:nvPr/>
        </p:nvSpPr>
        <p:spPr>
          <a:xfrm>
            <a:off x="4751388" y="996335"/>
            <a:ext cx="4068762" cy="307777"/>
          </a:xfrm>
          <a:prstGeom prst="rect">
            <a:avLst/>
          </a:prstGeom>
          <a:noFill/>
        </p:spPr>
        <p:txBody>
          <a:bodyPr wrap="square" rtlCol="0">
            <a:spAutoFit/>
          </a:bodyPr>
          <a:lstStyle/>
          <a:p>
            <a:r>
              <a:rPr lang="en-IN" sz="1400" b="1" dirty="0"/>
              <a:t>NDR – Kandivali Plant ( 1 KM Range )</a:t>
            </a:r>
          </a:p>
        </p:txBody>
      </p:sp>
    </p:spTree>
    <p:extLst>
      <p:ext uri="{BB962C8B-B14F-4D97-AF65-F5344CB8AC3E}">
        <p14:creationId xmlns:p14="http://schemas.microsoft.com/office/powerpoint/2010/main" val="149409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a:xfrm>
            <a:off x="366031" y="1794165"/>
            <a:ext cx="5767140" cy="1594512"/>
          </a:xfrm>
        </p:spPr>
        <p:txBody>
          <a:bodyPr/>
          <a:lstStyle/>
          <a:p>
            <a:r>
              <a:rPr lang="en-US" dirty="0"/>
              <a:t>Design and Architecting right choice of Sify Enterprise Cloud platform</a:t>
            </a:r>
          </a:p>
        </p:txBody>
      </p:sp>
    </p:spTree>
    <p:extLst>
      <p:ext uri="{BB962C8B-B14F-4D97-AF65-F5344CB8AC3E}">
        <p14:creationId xmlns:p14="http://schemas.microsoft.com/office/powerpoint/2010/main" val="18846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D4AAF16-1BD3-46FF-81A9-31719E320D6D}"/>
              </a:ext>
            </a:extLst>
          </p:cNvPr>
          <p:cNvSpPr/>
          <p:nvPr/>
        </p:nvSpPr>
        <p:spPr>
          <a:xfrm flipV="1">
            <a:off x="324000" y="998805"/>
            <a:ext cx="4068613" cy="2062504"/>
          </a:xfrm>
          <a:prstGeom prst="roundRect">
            <a:avLst/>
          </a:prstGeom>
          <a:solidFill>
            <a:schemeClr val="bg1"/>
          </a:solid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Rounded Corners 12">
            <a:extLst>
              <a:ext uri="{FF2B5EF4-FFF2-40B4-BE49-F238E27FC236}">
                <a16:creationId xmlns:a16="http://schemas.microsoft.com/office/drawing/2014/main" id="{FC031ED4-1BF2-4362-BE33-8A183C424EA0}"/>
              </a:ext>
            </a:extLst>
          </p:cNvPr>
          <p:cNvSpPr/>
          <p:nvPr/>
        </p:nvSpPr>
        <p:spPr>
          <a:xfrm>
            <a:off x="1364861" y="837612"/>
            <a:ext cx="1835542" cy="360000"/>
          </a:xfrm>
          <a:prstGeom prst="roundRect">
            <a:avLst>
              <a:gd name="adj" fmla="val 50000"/>
            </a:avLst>
          </a:prstGeom>
          <a:solidFill>
            <a:schemeClr val="accent1">
              <a:lumMod val="40000"/>
              <a:lumOff val="60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Rounded Corners 25">
            <a:extLst>
              <a:ext uri="{FF2B5EF4-FFF2-40B4-BE49-F238E27FC236}">
                <a16:creationId xmlns:a16="http://schemas.microsoft.com/office/drawing/2014/main" id="{7572A74F-BF24-4574-B3D6-C4C1BE3C434A}"/>
              </a:ext>
            </a:extLst>
          </p:cNvPr>
          <p:cNvSpPr/>
          <p:nvPr/>
        </p:nvSpPr>
        <p:spPr>
          <a:xfrm flipH="1" flipV="1">
            <a:off x="4751387" y="998805"/>
            <a:ext cx="4068610" cy="2062504"/>
          </a:xfrm>
          <a:prstGeom prst="roundRect">
            <a:avLst/>
          </a:prstGeom>
          <a:solidFill>
            <a:schemeClr val="bg1"/>
          </a:solidFill>
          <a:ln w="127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Rounded Corners 26">
            <a:extLst>
              <a:ext uri="{FF2B5EF4-FFF2-40B4-BE49-F238E27FC236}">
                <a16:creationId xmlns:a16="http://schemas.microsoft.com/office/drawing/2014/main" id="{80448300-1279-414C-9B4C-1989EADF6C8A}"/>
              </a:ext>
            </a:extLst>
          </p:cNvPr>
          <p:cNvSpPr/>
          <p:nvPr/>
        </p:nvSpPr>
        <p:spPr>
          <a:xfrm>
            <a:off x="323849" y="3320130"/>
            <a:ext cx="4068613" cy="1412208"/>
          </a:xfrm>
          <a:prstGeom prst="roundRect">
            <a:avLst/>
          </a:prstGeom>
          <a:solidFill>
            <a:schemeClr val="bg1"/>
          </a:solidFill>
          <a:ln w="127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Rounded Corners 27">
            <a:extLst>
              <a:ext uri="{FF2B5EF4-FFF2-40B4-BE49-F238E27FC236}">
                <a16:creationId xmlns:a16="http://schemas.microsoft.com/office/drawing/2014/main" id="{1858D099-41F7-404D-B0BB-E07618542C7F}"/>
              </a:ext>
            </a:extLst>
          </p:cNvPr>
          <p:cNvSpPr/>
          <p:nvPr/>
        </p:nvSpPr>
        <p:spPr>
          <a:xfrm flipH="1">
            <a:off x="4751236" y="3328932"/>
            <a:ext cx="4068610" cy="1412208"/>
          </a:xfrm>
          <a:prstGeom prst="roundRect">
            <a:avLst/>
          </a:prstGeom>
          <a:solidFill>
            <a:schemeClr val="bg1"/>
          </a:solidFill>
          <a:ln w="127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id="{3E618C11-4DCF-4F8D-8F81-EC5408A902F9}"/>
              </a:ext>
            </a:extLst>
          </p:cNvPr>
          <p:cNvSpPr txBox="1"/>
          <p:nvPr/>
        </p:nvSpPr>
        <p:spPr>
          <a:xfrm>
            <a:off x="161068" y="45904"/>
            <a:ext cx="6050288" cy="369332"/>
          </a:xfrm>
          <a:prstGeom prst="rect">
            <a:avLst/>
          </a:prstGeom>
        </p:spPr>
        <p:txBody>
          <a:bodyPr vert="horz" wrap="square" lIns="0" tIns="45715" rIns="91428" bIns="45715" rtlCol="0" anchor="ctr">
            <a:noAutofit/>
          </a:bodyPr>
          <a:lstStyle>
            <a:defPPr>
              <a:defRPr lang="en-US"/>
            </a:defPPr>
            <a:lvl1pPr>
              <a:spcBef>
                <a:spcPct val="0"/>
              </a:spcBef>
              <a:buNone/>
              <a:defRPr kumimoji="0" b="1" i="0" u="none" strike="noStrike" cap="all" spc="0" normalizeH="0" baseline="0">
                <a:ln>
                  <a:noFill/>
                </a:ln>
                <a:solidFill>
                  <a:srgbClr val="595959"/>
                </a:solidFill>
                <a:effectLst/>
                <a:uLnTx/>
                <a:uFillTx/>
                <a:latin typeface="Trebuchet MS" pitchFamily="34" charset="0"/>
                <a:ea typeface="+mj-ea"/>
                <a:cs typeface="+mj-cs"/>
              </a:defRPr>
            </a:lvl1pPr>
          </a:lstStyle>
          <a:p>
            <a:endParaRPr lang="en-US"/>
          </a:p>
        </p:txBody>
      </p:sp>
      <p:sp>
        <p:nvSpPr>
          <p:cNvPr id="30" name="TextBox 29">
            <a:extLst>
              <a:ext uri="{FF2B5EF4-FFF2-40B4-BE49-F238E27FC236}">
                <a16:creationId xmlns:a16="http://schemas.microsoft.com/office/drawing/2014/main" id="{3208E041-8A00-430C-95AE-53B03299720A}"/>
              </a:ext>
            </a:extLst>
          </p:cNvPr>
          <p:cNvSpPr txBox="1"/>
          <p:nvPr/>
        </p:nvSpPr>
        <p:spPr>
          <a:xfrm>
            <a:off x="1494915" y="879113"/>
            <a:ext cx="1578879" cy="276999"/>
          </a:xfrm>
          <a:prstGeom prst="rect">
            <a:avLst/>
          </a:prstGeom>
          <a:noFill/>
        </p:spPr>
        <p:txBody>
          <a:bodyPr wrap="square" rtlCol="0">
            <a:spAutoFit/>
          </a:bodyPr>
          <a:lstStyle/>
          <a:p>
            <a:pPr algn="ctr"/>
            <a:r>
              <a:rPr lang="en-IN" sz="1200" b="1"/>
              <a:t>Scalability</a:t>
            </a:r>
          </a:p>
        </p:txBody>
      </p:sp>
      <p:sp>
        <p:nvSpPr>
          <p:cNvPr id="31" name="TextBox 30">
            <a:extLst>
              <a:ext uri="{FF2B5EF4-FFF2-40B4-BE49-F238E27FC236}">
                <a16:creationId xmlns:a16="http://schemas.microsoft.com/office/drawing/2014/main" id="{8A46A9F2-E63E-4B18-9728-BF10A6474312}"/>
              </a:ext>
            </a:extLst>
          </p:cNvPr>
          <p:cNvSpPr txBox="1"/>
          <p:nvPr/>
        </p:nvSpPr>
        <p:spPr>
          <a:xfrm>
            <a:off x="453904" y="1257626"/>
            <a:ext cx="3632761" cy="1400383"/>
          </a:xfrm>
          <a:prstGeom prst="rect">
            <a:avLst/>
          </a:prstGeom>
          <a:noFill/>
        </p:spPr>
        <p:txBody>
          <a:bodyPr wrap="square" rtlCol="0">
            <a:spAutoFit/>
          </a:bodyPr>
          <a:lstStyle/>
          <a:p>
            <a:pPr marL="182563" indent="-182563" algn="just">
              <a:spcAft>
                <a:spcPts val="600"/>
              </a:spcAft>
              <a:buFont typeface="Arial" panose="020B0604020202020204" pitchFamily="34" charset="0"/>
              <a:buChar char="•"/>
            </a:pPr>
            <a:r>
              <a:rPr lang="en-US" sz="1000"/>
              <a:t>Sify Enterprise Cloud provides scalability to provide continuous growth to meet the requirements and demand coming in for applications.</a:t>
            </a:r>
          </a:p>
          <a:p>
            <a:pPr marL="182563" indent="-182563" algn="just">
              <a:spcAft>
                <a:spcPts val="600"/>
              </a:spcAft>
              <a:buFont typeface="Arial" panose="020B0604020202020204" pitchFamily="34" charset="0"/>
              <a:buChar char="•"/>
            </a:pPr>
            <a:r>
              <a:rPr lang="en-US" sz="1000"/>
              <a:t>Computational power within one operating environment has been virtualized and supports vertical scaling  also horizontal scalability (leveraging multiple systems to work together on a common problem in parallel) is supported. </a:t>
            </a:r>
            <a:endParaRPr lang="en-IN" sz="1000"/>
          </a:p>
        </p:txBody>
      </p:sp>
      <p:sp>
        <p:nvSpPr>
          <p:cNvPr id="33" name="Rectangle: Rounded Corners 32">
            <a:extLst>
              <a:ext uri="{FF2B5EF4-FFF2-40B4-BE49-F238E27FC236}">
                <a16:creationId xmlns:a16="http://schemas.microsoft.com/office/drawing/2014/main" id="{22C05788-775D-4FA9-9FB9-67088DFDBF84}"/>
              </a:ext>
            </a:extLst>
          </p:cNvPr>
          <p:cNvSpPr/>
          <p:nvPr/>
        </p:nvSpPr>
        <p:spPr>
          <a:xfrm flipH="1">
            <a:off x="5943598" y="837612"/>
            <a:ext cx="1835542" cy="360000"/>
          </a:xfrm>
          <a:prstGeom prst="roundRect">
            <a:avLst>
              <a:gd name="adj" fmla="val 50000"/>
            </a:avLst>
          </a:prstGeom>
          <a:solidFill>
            <a:schemeClr val="accent2">
              <a:lumMod val="40000"/>
              <a:lumOff val="60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15CE100F-CC59-4249-8106-43FDE8BD78B8}"/>
              </a:ext>
            </a:extLst>
          </p:cNvPr>
          <p:cNvSpPr txBox="1"/>
          <p:nvPr/>
        </p:nvSpPr>
        <p:spPr>
          <a:xfrm>
            <a:off x="6073652" y="879113"/>
            <a:ext cx="1578879" cy="276999"/>
          </a:xfrm>
          <a:prstGeom prst="rect">
            <a:avLst/>
          </a:prstGeom>
          <a:noFill/>
        </p:spPr>
        <p:txBody>
          <a:bodyPr wrap="square" rtlCol="0">
            <a:spAutoFit/>
          </a:bodyPr>
          <a:lstStyle/>
          <a:p>
            <a:pPr algn="ctr"/>
            <a:r>
              <a:rPr lang="en-IN" sz="1200" b="1"/>
              <a:t>Availability</a:t>
            </a:r>
          </a:p>
        </p:txBody>
      </p:sp>
      <p:sp>
        <p:nvSpPr>
          <p:cNvPr id="35" name="Rectangle: Rounded Corners 34">
            <a:extLst>
              <a:ext uri="{FF2B5EF4-FFF2-40B4-BE49-F238E27FC236}">
                <a16:creationId xmlns:a16="http://schemas.microsoft.com/office/drawing/2014/main" id="{2320A402-D6E4-4AB0-8782-D9869476DE61}"/>
              </a:ext>
            </a:extLst>
          </p:cNvPr>
          <p:cNvSpPr/>
          <p:nvPr/>
        </p:nvSpPr>
        <p:spPr>
          <a:xfrm>
            <a:off x="1364861" y="3129626"/>
            <a:ext cx="1835542" cy="360000"/>
          </a:xfrm>
          <a:prstGeom prst="roundRect">
            <a:avLst>
              <a:gd name="adj" fmla="val 50000"/>
            </a:avLst>
          </a:prstGeom>
          <a:solidFill>
            <a:schemeClr val="accent3">
              <a:lumMod val="40000"/>
              <a:lumOff val="60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TextBox 35">
            <a:extLst>
              <a:ext uri="{FF2B5EF4-FFF2-40B4-BE49-F238E27FC236}">
                <a16:creationId xmlns:a16="http://schemas.microsoft.com/office/drawing/2014/main" id="{B6CAA715-05D6-4FF4-98FA-510982872700}"/>
              </a:ext>
            </a:extLst>
          </p:cNvPr>
          <p:cNvSpPr txBox="1"/>
          <p:nvPr/>
        </p:nvSpPr>
        <p:spPr>
          <a:xfrm>
            <a:off x="1494915" y="3171127"/>
            <a:ext cx="1578879" cy="276999"/>
          </a:xfrm>
          <a:prstGeom prst="rect">
            <a:avLst/>
          </a:prstGeom>
          <a:noFill/>
        </p:spPr>
        <p:txBody>
          <a:bodyPr wrap="square" rtlCol="0">
            <a:spAutoFit/>
          </a:bodyPr>
          <a:lstStyle/>
          <a:p>
            <a:pPr algn="ctr"/>
            <a:r>
              <a:rPr lang="en-IN" sz="1200" b="1"/>
              <a:t>Interoperability</a:t>
            </a:r>
          </a:p>
        </p:txBody>
      </p:sp>
      <p:sp>
        <p:nvSpPr>
          <p:cNvPr id="37" name="Rectangle: Rounded Corners 36">
            <a:extLst>
              <a:ext uri="{FF2B5EF4-FFF2-40B4-BE49-F238E27FC236}">
                <a16:creationId xmlns:a16="http://schemas.microsoft.com/office/drawing/2014/main" id="{8E2D8B32-E1A4-4B25-8C14-809738DFF300}"/>
              </a:ext>
            </a:extLst>
          </p:cNvPr>
          <p:cNvSpPr/>
          <p:nvPr/>
        </p:nvSpPr>
        <p:spPr>
          <a:xfrm flipH="1">
            <a:off x="5943598" y="3129626"/>
            <a:ext cx="1835542" cy="360000"/>
          </a:xfrm>
          <a:prstGeom prst="roundRect">
            <a:avLst>
              <a:gd name="adj" fmla="val 50000"/>
            </a:avLst>
          </a:prstGeom>
          <a:solidFill>
            <a:schemeClr val="accent4">
              <a:lumMod val="40000"/>
              <a:lumOff val="60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Box 37">
            <a:extLst>
              <a:ext uri="{FF2B5EF4-FFF2-40B4-BE49-F238E27FC236}">
                <a16:creationId xmlns:a16="http://schemas.microsoft.com/office/drawing/2014/main" id="{4C1A5BFD-D682-4560-A6F7-BF82431B4A89}"/>
              </a:ext>
            </a:extLst>
          </p:cNvPr>
          <p:cNvSpPr txBox="1"/>
          <p:nvPr/>
        </p:nvSpPr>
        <p:spPr>
          <a:xfrm>
            <a:off x="6073652" y="3171127"/>
            <a:ext cx="1578879" cy="276999"/>
          </a:xfrm>
          <a:prstGeom prst="rect">
            <a:avLst/>
          </a:prstGeom>
          <a:noFill/>
        </p:spPr>
        <p:txBody>
          <a:bodyPr wrap="square" rtlCol="0">
            <a:spAutoFit/>
          </a:bodyPr>
          <a:lstStyle/>
          <a:p>
            <a:pPr algn="ctr"/>
            <a:r>
              <a:rPr lang="en-IN" sz="1200" b="1"/>
              <a:t>Manageability</a:t>
            </a:r>
          </a:p>
        </p:txBody>
      </p:sp>
      <p:sp>
        <p:nvSpPr>
          <p:cNvPr id="39" name="TextBox 38">
            <a:extLst>
              <a:ext uri="{FF2B5EF4-FFF2-40B4-BE49-F238E27FC236}">
                <a16:creationId xmlns:a16="http://schemas.microsoft.com/office/drawing/2014/main" id="{7666E33F-85E8-435A-A548-0059FDA55241}"/>
              </a:ext>
            </a:extLst>
          </p:cNvPr>
          <p:cNvSpPr txBox="1"/>
          <p:nvPr/>
        </p:nvSpPr>
        <p:spPr>
          <a:xfrm>
            <a:off x="4969160" y="1257626"/>
            <a:ext cx="3632761" cy="1169551"/>
          </a:xfrm>
          <a:prstGeom prst="rect">
            <a:avLst/>
          </a:prstGeom>
          <a:noFill/>
        </p:spPr>
        <p:txBody>
          <a:bodyPr wrap="square" rtlCol="0">
            <a:spAutoFit/>
          </a:bodyPr>
          <a:lstStyle/>
          <a:p>
            <a:pPr marL="182563" indent="-182563" algn="just">
              <a:spcAft>
                <a:spcPts val="600"/>
              </a:spcAft>
              <a:buFont typeface="Arial" panose="020B0604020202020204" pitchFamily="34" charset="0"/>
              <a:buChar char="•"/>
            </a:pPr>
            <a:r>
              <a:rPr lang="en-US" sz="1000"/>
              <a:t>Clustering has been the mainstay for ensuring availability at all times. </a:t>
            </a:r>
          </a:p>
          <a:p>
            <a:pPr marL="182563" indent="-182563" algn="just">
              <a:spcAft>
                <a:spcPts val="600"/>
              </a:spcAft>
              <a:buFont typeface="Arial" panose="020B0604020202020204" pitchFamily="34" charset="0"/>
              <a:buChar char="•"/>
            </a:pPr>
            <a:r>
              <a:rPr lang="en-US" sz="1000"/>
              <a:t>Affinity rules and high availability rules are created in resource pool</a:t>
            </a:r>
          </a:p>
          <a:p>
            <a:pPr marL="182563" indent="-182563" algn="just">
              <a:spcAft>
                <a:spcPts val="600"/>
              </a:spcAft>
              <a:buFont typeface="Arial" panose="020B0604020202020204" pitchFamily="34" charset="0"/>
              <a:buChar char="•"/>
            </a:pPr>
            <a:r>
              <a:rPr lang="en-US" sz="1000"/>
              <a:t>Separate cluster will be configured for database workloads and SAP Apps &amp; NON-SAP Workloads.</a:t>
            </a:r>
            <a:endParaRPr lang="en-IN" sz="1000"/>
          </a:p>
        </p:txBody>
      </p:sp>
      <p:sp>
        <p:nvSpPr>
          <p:cNvPr id="40" name="TextBox 39">
            <a:extLst>
              <a:ext uri="{FF2B5EF4-FFF2-40B4-BE49-F238E27FC236}">
                <a16:creationId xmlns:a16="http://schemas.microsoft.com/office/drawing/2014/main" id="{5710A435-1FC0-496D-85A4-0481D7EC2E65}"/>
              </a:ext>
            </a:extLst>
          </p:cNvPr>
          <p:cNvSpPr txBox="1"/>
          <p:nvPr/>
        </p:nvSpPr>
        <p:spPr>
          <a:xfrm>
            <a:off x="4969160" y="3557940"/>
            <a:ext cx="3632761" cy="477054"/>
          </a:xfrm>
          <a:prstGeom prst="rect">
            <a:avLst/>
          </a:prstGeom>
          <a:noFill/>
        </p:spPr>
        <p:txBody>
          <a:bodyPr wrap="square" rtlCol="0">
            <a:spAutoFit/>
          </a:bodyPr>
          <a:lstStyle/>
          <a:p>
            <a:pPr marL="182563" indent="-182563">
              <a:spcAft>
                <a:spcPts val="600"/>
              </a:spcAft>
              <a:buFont typeface="Arial" panose="020B0604020202020204" pitchFamily="34" charset="0"/>
              <a:buChar char="•"/>
            </a:pPr>
            <a:r>
              <a:rPr lang="en-US" sz="1000" dirty="0"/>
              <a:t>Centralized management by Sify CI Management Portal.</a:t>
            </a:r>
          </a:p>
          <a:p>
            <a:pPr marL="182563" indent="-182563">
              <a:spcAft>
                <a:spcPts val="600"/>
              </a:spcAft>
              <a:buFont typeface="Arial" panose="020B0604020202020204" pitchFamily="34" charset="0"/>
              <a:buChar char="•"/>
            </a:pPr>
            <a:r>
              <a:rPr lang="en-US" sz="1000" dirty="0"/>
              <a:t>Centralized Resource Monitoring.</a:t>
            </a:r>
          </a:p>
        </p:txBody>
      </p:sp>
      <p:sp>
        <p:nvSpPr>
          <p:cNvPr id="29" name="TextBox 28">
            <a:extLst>
              <a:ext uri="{FF2B5EF4-FFF2-40B4-BE49-F238E27FC236}">
                <a16:creationId xmlns:a16="http://schemas.microsoft.com/office/drawing/2014/main" id="{C6769CB8-CA34-4D81-A960-682E7A406880}"/>
              </a:ext>
            </a:extLst>
          </p:cNvPr>
          <p:cNvSpPr txBox="1"/>
          <p:nvPr/>
        </p:nvSpPr>
        <p:spPr>
          <a:xfrm>
            <a:off x="453904" y="3554368"/>
            <a:ext cx="3632761" cy="938719"/>
          </a:xfrm>
          <a:prstGeom prst="rect">
            <a:avLst/>
          </a:prstGeom>
          <a:noFill/>
        </p:spPr>
        <p:txBody>
          <a:bodyPr wrap="square" rtlCol="0">
            <a:spAutoFit/>
          </a:bodyPr>
          <a:lstStyle/>
          <a:p>
            <a:pPr marL="182563" indent="-182563">
              <a:spcAft>
                <a:spcPts val="600"/>
              </a:spcAft>
              <a:buFont typeface="Arial" panose="020B0604020202020204" pitchFamily="34" charset="0"/>
              <a:buChar char="•"/>
            </a:pPr>
            <a:r>
              <a:rPr lang="en-US" sz="1000" dirty="0"/>
              <a:t>Interoperability is achieved using multi-OEM environment. </a:t>
            </a:r>
          </a:p>
          <a:p>
            <a:pPr marL="182563" indent="-182563">
              <a:spcAft>
                <a:spcPts val="600"/>
              </a:spcAft>
              <a:buFont typeface="Arial" panose="020B0604020202020204" pitchFamily="34" charset="0"/>
              <a:buChar char="•"/>
            </a:pPr>
            <a:r>
              <a:rPr lang="en-US" sz="1000" dirty="0"/>
              <a:t>Multiple OEM Operating systems and Storage interact seamlessly with each other and support the open architecture solutions. </a:t>
            </a:r>
            <a:endParaRPr lang="en-IN" sz="1000" dirty="0"/>
          </a:p>
        </p:txBody>
      </p:sp>
      <p:sp>
        <p:nvSpPr>
          <p:cNvPr id="22" name="Title 1">
            <a:extLst>
              <a:ext uri="{FF2B5EF4-FFF2-40B4-BE49-F238E27FC236}">
                <a16:creationId xmlns:a16="http://schemas.microsoft.com/office/drawing/2014/main" id="{C1FAF099-B741-449A-B7FE-AE32717497C0}"/>
              </a:ext>
            </a:extLst>
          </p:cNvPr>
          <p:cNvSpPr>
            <a:spLocks noGrp="1"/>
          </p:cNvSpPr>
          <p:nvPr>
            <p:ph type="title"/>
          </p:nvPr>
        </p:nvSpPr>
        <p:spPr>
          <a:xfrm>
            <a:off x="323850" y="366713"/>
            <a:ext cx="7537450" cy="369887"/>
          </a:xfrm>
        </p:spPr>
        <p:txBody>
          <a:bodyPr/>
          <a:lstStyle/>
          <a:p>
            <a:r>
              <a:rPr lang="en-IN" dirty="0"/>
              <a:t>solution design considerations</a:t>
            </a:r>
          </a:p>
        </p:txBody>
      </p:sp>
    </p:spTree>
    <p:extLst>
      <p:ext uri="{BB962C8B-B14F-4D97-AF65-F5344CB8AC3E}">
        <p14:creationId xmlns:p14="http://schemas.microsoft.com/office/powerpoint/2010/main" val="395303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B7F549F7-2D8E-4AFA-8BB3-0EE11980642E}"/>
              </a:ext>
            </a:extLst>
          </p:cNvPr>
          <p:cNvSpPr/>
          <p:nvPr/>
        </p:nvSpPr>
        <p:spPr>
          <a:xfrm rot="5400000">
            <a:off x="649653" y="1133992"/>
            <a:ext cx="3417008" cy="4068612"/>
          </a:xfrm>
          <a:prstGeom prst="homePlate">
            <a:avLst>
              <a:gd name="adj" fmla="val 7831"/>
            </a:avLst>
          </a:prstGeom>
          <a:solidFill>
            <a:schemeClr val="bg1"/>
          </a:solidFill>
          <a:ln w="1270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Top Corners Rounded 13">
            <a:extLst>
              <a:ext uri="{FF2B5EF4-FFF2-40B4-BE49-F238E27FC236}">
                <a16:creationId xmlns:a16="http://schemas.microsoft.com/office/drawing/2014/main" id="{2203D149-EDAD-43AC-B02C-D691EAB07866}"/>
              </a:ext>
            </a:extLst>
          </p:cNvPr>
          <p:cNvSpPr/>
          <p:nvPr/>
        </p:nvSpPr>
        <p:spPr>
          <a:xfrm>
            <a:off x="323850" y="987425"/>
            <a:ext cx="4068612" cy="472366"/>
          </a:xfrm>
          <a:prstGeom prst="round2SameRect">
            <a:avLst/>
          </a:prstGeom>
          <a:solidFill>
            <a:schemeClr val="accent5">
              <a:lumMod val="75000"/>
            </a:schemeClr>
          </a:solidFill>
          <a:ln w="1270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7811319D-08FB-4C54-8080-628785C3B09A}"/>
              </a:ext>
            </a:extLst>
          </p:cNvPr>
          <p:cNvSpPr txBox="1"/>
          <p:nvPr/>
        </p:nvSpPr>
        <p:spPr>
          <a:xfrm>
            <a:off x="453753" y="1069719"/>
            <a:ext cx="3340191" cy="307777"/>
          </a:xfrm>
          <a:prstGeom prst="rect">
            <a:avLst/>
          </a:prstGeom>
          <a:noFill/>
        </p:spPr>
        <p:txBody>
          <a:bodyPr wrap="square" rtlCol="0">
            <a:spAutoFit/>
          </a:bodyPr>
          <a:lstStyle/>
          <a:p>
            <a:r>
              <a:rPr lang="en-IN" sz="1400" b="1">
                <a:solidFill>
                  <a:schemeClr val="bg1"/>
                </a:solidFill>
              </a:rPr>
              <a:t>Key Design Considerations</a:t>
            </a:r>
          </a:p>
        </p:txBody>
      </p:sp>
      <p:sp>
        <p:nvSpPr>
          <p:cNvPr id="11" name="TextBox 10">
            <a:extLst>
              <a:ext uri="{FF2B5EF4-FFF2-40B4-BE49-F238E27FC236}">
                <a16:creationId xmlns:a16="http://schemas.microsoft.com/office/drawing/2014/main" id="{1AB49682-34E1-408E-8663-7B308F52A1DE}"/>
              </a:ext>
            </a:extLst>
          </p:cNvPr>
          <p:cNvSpPr txBox="1"/>
          <p:nvPr/>
        </p:nvSpPr>
        <p:spPr>
          <a:xfrm>
            <a:off x="453754" y="1566154"/>
            <a:ext cx="3703344" cy="2980303"/>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IN" sz="1100"/>
              <a:t>TIER-III/TIA942 Certified Facilities</a:t>
            </a:r>
          </a:p>
          <a:p>
            <a:pPr marL="285750" indent="-285750">
              <a:spcAft>
                <a:spcPts val="800"/>
              </a:spcAft>
              <a:buFont typeface="Arial" panose="020B0604020202020204" pitchFamily="34" charset="0"/>
              <a:buChar char="•"/>
            </a:pPr>
            <a:r>
              <a:rPr lang="en-IN" sz="1100"/>
              <a:t>High-Availability</a:t>
            </a:r>
          </a:p>
          <a:p>
            <a:pPr marL="285750" indent="-285750">
              <a:spcAft>
                <a:spcPts val="800"/>
              </a:spcAft>
              <a:buFont typeface="Arial" panose="020B0604020202020204" pitchFamily="34" charset="0"/>
              <a:buChar char="•"/>
            </a:pPr>
            <a:r>
              <a:rPr lang="en-IN" sz="1100"/>
              <a:t>Scalability</a:t>
            </a:r>
          </a:p>
          <a:p>
            <a:pPr marL="285750" indent="-285750">
              <a:spcAft>
                <a:spcPts val="800"/>
              </a:spcAft>
              <a:buFont typeface="Arial" panose="020B0604020202020204" pitchFamily="34" charset="0"/>
              <a:buChar char="•"/>
            </a:pPr>
            <a:r>
              <a:rPr lang="en-IN" sz="1100"/>
              <a:t>Interoperability </a:t>
            </a:r>
          </a:p>
          <a:p>
            <a:pPr marL="285750" indent="-285750">
              <a:spcAft>
                <a:spcPts val="800"/>
              </a:spcAft>
              <a:buFont typeface="Arial" panose="020B0604020202020204" pitchFamily="34" charset="0"/>
              <a:buChar char="•"/>
            </a:pPr>
            <a:r>
              <a:rPr lang="en-IN" sz="1100"/>
              <a:t>Security</a:t>
            </a:r>
          </a:p>
          <a:p>
            <a:pPr marL="285750" indent="-285750">
              <a:spcAft>
                <a:spcPts val="800"/>
              </a:spcAft>
              <a:buFont typeface="Arial" panose="020B0604020202020204" pitchFamily="34" charset="0"/>
              <a:buChar char="•"/>
            </a:pPr>
            <a:r>
              <a:rPr lang="en-IN" sz="1100"/>
              <a:t>Managed Network</a:t>
            </a:r>
          </a:p>
          <a:p>
            <a:pPr marL="285750" indent="-285750">
              <a:spcAft>
                <a:spcPts val="800"/>
              </a:spcAft>
              <a:buFont typeface="Arial" panose="020B0604020202020204" pitchFamily="34" charset="0"/>
              <a:buChar char="•"/>
            </a:pPr>
            <a:r>
              <a:rPr lang="en-IN" sz="1100"/>
              <a:t>NDR Solution</a:t>
            </a:r>
          </a:p>
          <a:p>
            <a:pPr marL="285750" indent="-285750">
              <a:spcAft>
                <a:spcPts val="800"/>
              </a:spcAft>
              <a:buFont typeface="Arial" panose="020B0604020202020204" pitchFamily="34" charset="0"/>
              <a:buChar char="•"/>
            </a:pPr>
            <a:r>
              <a:rPr lang="en-IN" sz="1100"/>
              <a:t>Simplified Management</a:t>
            </a:r>
          </a:p>
          <a:p>
            <a:pPr marL="285750" indent="-285750">
              <a:spcAft>
                <a:spcPts val="800"/>
              </a:spcAft>
              <a:buFont typeface="Arial" panose="020B0604020202020204" pitchFamily="34" charset="0"/>
              <a:buChar char="•"/>
            </a:pPr>
            <a:r>
              <a:rPr lang="en-IN" sz="1100"/>
              <a:t>Continuous Replication to meet RTO and RPO </a:t>
            </a:r>
          </a:p>
          <a:p>
            <a:pPr marL="285750" indent="-285750">
              <a:spcAft>
                <a:spcPts val="800"/>
              </a:spcAft>
              <a:buFont typeface="Arial" panose="020B0604020202020204" pitchFamily="34" charset="0"/>
              <a:buChar char="•"/>
            </a:pPr>
            <a:r>
              <a:rPr lang="en-IN" sz="1100"/>
              <a:t>Reduced Infrastructure footprint</a:t>
            </a:r>
          </a:p>
          <a:p>
            <a:pPr marL="285750" indent="-285750">
              <a:spcAft>
                <a:spcPts val="800"/>
              </a:spcAft>
              <a:buFont typeface="Arial" panose="020B0604020202020204" pitchFamily="34" charset="0"/>
              <a:buChar char="•"/>
            </a:pPr>
            <a:r>
              <a:rPr lang="en-IN" sz="1100"/>
              <a:t>24x7 Operations to meet SLA</a:t>
            </a:r>
          </a:p>
        </p:txBody>
      </p:sp>
      <p:sp>
        <p:nvSpPr>
          <p:cNvPr id="15" name="Arrow: Pentagon 14">
            <a:extLst>
              <a:ext uri="{FF2B5EF4-FFF2-40B4-BE49-F238E27FC236}">
                <a16:creationId xmlns:a16="http://schemas.microsoft.com/office/drawing/2014/main" id="{30D4B473-2663-429D-B8BE-9E61C7AA2B7E}"/>
              </a:ext>
            </a:extLst>
          </p:cNvPr>
          <p:cNvSpPr/>
          <p:nvPr/>
        </p:nvSpPr>
        <p:spPr>
          <a:xfrm rot="5400000">
            <a:off x="5077040" y="1133992"/>
            <a:ext cx="3417008" cy="4068611"/>
          </a:xfrm>
          <a:prstGeom prst="homePlate">
            <a:avLst>
              <a:gd name="adj" fmla="val 7831"/>
            </a:avLst>
          </a:prstGeom>
          <a:solidFill>
            <a:schemeClr val="bg1"/>
          </a:solidFill>
          <a:ln w="12700">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Top Corners Rounded 15">
            <a:extLst>
              <a:ext uri="{FF2B5EF4-FFF2-40B4-BE49-F238E27FC236}">
                <a16:creationId xmlns:a16="http://schemas.microsoft.com/office/drawing/2014/main" id="{58F5A286-9BBF-4EB2-827C-37C49B7E35B3}"/>
              </a:ext>
            </a:extLst>
          </p:cNvPr>
          <p:cNvSpPr/>
          <p:nvPr/>
        </p:nvSpPr>
        <p:spPr>
          <a:xfrm>
            <a:off x="4751237" y="987425"/>
            <a:ext cx="4068611" cy="472366"/>
          </a:xfrm>
          <a:prstGeom prst="round2SameRect">
            <a:avLst/>
          </a:prstGeom>
          <a:solidFill>
            <a:schemeClr val="accent3">
              <a:lumMod val="75000"/>
            </a:schemeClr>
          </a:solidFill>
          <a:ln w="12700">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D6FA8916-B170-4F8D-AB73-3790A18426B7}"/>
              </a:ext>
            </a:extLst>
          </p:cNvPr>
          <p:cNvSpPr txBox="1"/>
          <p:nvPr/>
        </p:nvSpPr>
        <p:spPr>
          <a:xfrm>
            <a:off x="4885518" y="1069719"/>
            <a:ext cx="3340191" cy="307777"/>
          </a:xfrm>
          <a:prstGeom prst="rect">
            <a:avLst/>
          </a:prstGeom>
          <a:noFill/>
        </p:spPr>
        <p:txBody>
          <a:bodyPr wrap="square" rtlCol="0">
            <a:spAutoFit/>
          </a:bodyPr>
          <a:lstStyle/>
          <a:p>
            <a:r>
              <a:rPr lang="en-IN" sz="1400" b="1">
                <a:solidFill>
                  <a:schemeClr val="bg1"/>
                </a:solidFill>
              </a:rPr>
              <a:t>Highlights of Proposed Solution</a:t>
            </a:r>
          </a:p>
        </p:txBody>
      </p:sp>
      <p:sp>
        <p:nvSpPr>
          <p:cNvPr id="18" name="TextBox 17">
            <a:extLst>
              <a:ext uri="{FF2B5EF4-FFF2-40B4-BE49-F238E27FC236}">
                <a16:creationId xmlns:a16="http://schemas.microsoft.com/office/drawing/2014/main" id="{FA0FEBC3-72CF-46B2-A26F-459D744AD77D}"/>
              </a:ext>
            </a:extLst>
          </p:cNvPr>
          <p:cNvSpPr txBox="1"/>
          <p:nvPr/>
        </p:nvSpPr>
        <p:spPr>
          <a:xfrm>
            <a:off x="4885519" y="1566154"/>
            <a:ext cx="3681556" cy="2605842"/>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1100" dirty="0"/>
              <a:t>DC and NDR Certified Facilities </a:t>
            </a:r>
          </a:p>
          <a:p>
            <a:pPr marL="285750" indent="-285750">
              <a:spcAft>
                <a:spcPts val="800"/>
              </a:spcAft>
              <a:buFont typeface="Arial" panose="020B0604020202020204" pitchFamily="34" charset="0"/>
              <a:buChar char="•"/>
            </a:pPr>
            <a:r>
              <a:rPr lang="en-US" sz="1100" dirty="0"/>
              <a:t>High-availability in design</a:t>
            </a:r>
          </a:p>
          <a:p>
            <a:pPr marL="285750" indent="-285750">
              <a:spcAft>
                <a:spcPts val="800"/>
              </a:spcAft>
              <a:buFont typeface="Arial" panose="020B0604020202020204" pitchFamily="34" charset="0"/>
              <a:buChar char="•"/>
            </a:pPr>
            <a:r>
              <a:rPr lang="en-US" sz="1100" dirty="0"/>
              <a:t>Scalable Architecture</a:t>
            </a:r>
          </a:p>
          <a:p>
            <a:pPr marL="285750" indent="-285750">
              <a:spcAft>
                <a:spcPts val="800"/>
              </a:spcAft>
              <a:buFont typeface="Arial" panose="020B0604020202020204" pitchFamily="34" charset="0"/>
              <a:buChar char="•"/>
            </a:pPr>
            <a:r>
              <a:rPr lang="en-US" sz="1100" dirty="0"/>
              <a:t>Interoperable solution based on open architecture</a:t>
            </a:r>
          </a:p>
          <a:p>
            <a:pPr marL="285750" indent="-285750">
              <a:spcAft>
                <a:spcPts val="800"/>
              </a:spcAft>
              <a:buFont typeface="Arial" panose="020B0604020202020204" pitchFamily="34" charset="0"/>
              <a:buChar char="•"/>
            </a:pPr>
            <a:r>
              <a:rPr lang="en-US" sz="1100" dirty="0"/>
              <a:t>Secure by design</a:t>
            </a:r>
          </a:p>
          <a:p>
            <a:pPr marL="285750" indent="-285750">
              <a:spcAft>
                <a:spcPts val="800"/>
              </a:spcAft>
              <a:buFont typeface="Arial" panose="020B0604020202020204" pitchFamily="34" charset="0"/>
              <a:buChar char="•"/>
            </a:pPr>
            <a:r>
              <a:rPr lang="en-US" sz="1100" dirty="0"/>
              <a:t>NDR Simplified Management</a:t>
            </a:r>
          </a:p>
          <a:p>
            <a:pPr marL="285750" indent="-285750">
              <a:spcAft>
                <a:spcPts val="800"/>
              </a:spcAft>
              <a:buFont typeface="Arial" panose="020B0604020202020204" pitchFamily="34" charset="0"/>
              <a:buChar char="•"/>
            </a:pPr>
            <a:r>
              <a:rPr lang="en-US" sz="1100" dirty="0"/>
              <a:t>No disruption in existing Data center to provide minimum downtime</a:t>
            </a:r>
          </a:p>
          <a:p>
            <a:pPr marL="285750" indent="-285750">
              <a:spcAft>
                <a:spcPts val="800"/>
              </a:spcAft>
              <a:buFont typeface="Arial" panose="020B0604020202020204" pitchFamily="34" charset="0"/>
              <a:buChar char="•"/>
            </a:pPr>
            <a:r>
              <a:rPr lang="en-US" sz="1100" dirty="0"/>
              <a:t>Virtualization is proposed to reduce footprint</a:t>
            </a:r>
          </a:p>
          <a:p>
            <a:pPr marL="285750" indent="-285750">
              <a:spcAft>
                <a:spcPts val="800"/>
              </a:spcAft>
              <a:buFont typeface="Arial" panose="020B0604020202020204" pitchFamily="34" charset="0"/>
              <a:buChar char="•"/>
            </a:pPr>
            <a:r>
              <a:rPr lang="en-US" sz="1100" dirty="0"/>
              <a:t>Comprehensive 24x7 Operations</a:t>
            </a:r>
          </a:p>
        </p:txBody>
      </p:sp>
      <p:sp>
        <p:nvSpPr>
          <p:cNvPr id="12" name="Title 8">
            <a:extLst>
              <a:ext uri="{FF2B5EF4-FFF2-40B4-BE49-F238E27FC236}">
                <a16:creationId xmlns:a16="http://schemas.microsoft.com/office/drawing/2014/main" id="{ED87BBE7-B3C3-4A5E-BE9C-4495431A3AEA}"/>
              </a:ext>
            </a:extLst>
          </p:cNvPr>
          <p:cNvSpPr txBox="1">
            <a:spLocks/>
          </p:cNvSpPr>
          <p:nvPr/>
        </p:nvSpPr>
        <p:spPr>
          <a:xfrm>
            <a:off x="453903" y="381343"/>
            <a:ext cx="7537450" cy="369332"/>
          </a:xfrm>
          <a:prstGeom prst="rect">
            <a:avLst/>
          </a:prstGeom>
        </p:spPr>
        <p:txBody>
          <a:bodyPr vert="horz" wrap="square" lIns="0" tIns="45715" rIns="91428" bIns="45715" rtlCol="0" anchor="ctr">
            <a:spAutoFit/>
          </a:bodyPr>
          <a:lstStyle>
            <a:lvl1pPr algn="l" defTabSz="914286" rtl="0" eaLnBrk="1" latinLnBrk="0" hangingPunct="1">
              <a:spcBef>
                <a:spcPct val="0"/>
              </a:spcBef>
              <a:buNone/>
              <a:defRPr kumimoji="0" lang="en-US" sz="1800" b="1" i="0" u="none" strike="noStrike" kern="1200" cap="all" spc="0" normalizeH="0" baseline="0" noProof="0">
                <a:ln>
                  <a:noFill/>
                </a:ln>
                <a:solidFill>
                  <a:srgbClr val="595959"/>
                </a:solidFill>
                <a:effectLst/>
                <a:uLnTx/>
                <a:uFillTx/>
                <a:latin typeface="Trebuchet MS" pitchFamily="34" charset="0"/>
                <a:ea typeface="+mj-ea"/>
                <a:cs typeface="+mj-cs"/>
              </a:defRPr>
            </a:lvl1pPr>
          </a:lstStyle>
          <a:p>
            <a:r>
              <a:rPr lang="en-IN" dirty="0"/>
              <a:t>key design considerations &amp; highlights</a:t>
            </a:r>
            <a:endParaRPr lang="en-IN" dirty="0">
              <a:solidFill>
                <a:srgbClr val="FF0000"/>
              </a:solidFill>
            </a:endParaRPr>
          </a:p>
        </p:txBody>
      </p:sp>
    </p:spTree>
    <p:extLst>
      <p:ext uri="{BB962C8B-B14F-4D97-AF65-F5344CB8AC3E}">
        <p14:creationId xmlns:p14="http://schemas.microsoft.com/office/powerpoint/2010/main" val="38775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a:t>Proposed DATA CENTERs </a:t>
            </a:r>
          </a:p>
        </p:txBody>
      </p:sp>
      <p:pic>
        <p:nvPicPr>
          <p:cNvPr id="23" name="Picture 22">
            <a:extLst>
              <a:ext uri="{FF2B5EF4-FFF2-40B4-BE49-F238E27FC236}">
                <a16:creationId xmlns:a16="http://schemas.microsoft.com/office/drawing/2014/main" id="{D47E2BEA-AEDB-4762-914B-DCB1B19E0D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7692" y="842963"/>
            <a:ext cx="2520000" cy="1246008"/>
          </a:xfrm>
          <a:prstGeom prst="rect">
            <a:avLst/>
          </a:prstGeom>
        </p:spPr>
      </p:pic>
      <p:sp>
        <p:nvSpPr>
          <p:cNvPr id="6" name="Rectangle 5">
            <a:extLst>
              <a:ext uri="{FF2B5EF4-FFF2-40B4-BE49-F238E27FC236}">
                <a16:creationId xmlns:a16="http://schemas.microsoft.com/office/drawing/2014/main" id="{C7757786-8CFE-4C69-8EE2-4E298179F91D}"/>
              </a:ext>
            </a:extLst>
          </p:cNvPr>
          <p:cNvSpPr/>
          <p:nvPr/>
        </p:nvSpPr>
        <p:spPr>
          <a:xfrm>
            <a:off x="4685842" y="842963"/>
            <a:ext cx="2520000" cy="1246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Speech Bubble: Rectangle 15">
            <a:extLst>
              <a:ext uri="{FF2B5EF4-FFF2-40B4-BE49-F238E27FC236}">
                <a16:creationId xmlns:a16="http://schemas.microsoft.com/office/drawing/2014/main" id="{8695CC1C-B448-4B7D-AEBF-4E3030617395}"/>
              </a:ext>
            </a:extLst>
          </p:cNvPr>
          <p:cNvSpPr/>
          <p:nvPr/>
        </p:nvSpPr>
        <p:spPr>
          <a:xfrm>
            <a:off x="1697692" y="2096005"/>
            <a:ext cx="2520000" cy="369332"/>
          </a:xfrm>
          <a:prstGeom prst="wedgeRectCallout">
            <a:avLst>
              <a:gd name="adj1" fmla="val -21112"/>
              <a:gd name="adj2" fmla="val 8535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Speech Bubble: Rectangle 17">
            <a:extLst>
              <a:ext uri="{FF2B5EF4-FFF2-40B4-BE49-F238E27FC236}">
                <a16:creationId xmlns:a16="http://schemas.microsoft.com/office/drawing/2014/main" id="{12A65F6B-4E64-46EA-8401-4CB362A2D3CD}"/>
              </a:ext>
            </a:extLst>
          </p:cNvPr>
          <p:cNvSpPr/>
          <p:nvPr/>
        </p:nvSpPr>
        <p:spPr>
          <a:xfrm>
            <a:off x="4685842" y="2096005"/>
            <a:ext cx="2520000" cy="369332"/>
          </a:xfrm>
          <a:prstGeom prst="wedgeRectCallout">
            <a:avLst>
              <a:gd name="adj1" fmla="val -21112"/>
              <a:gd name="adj2" fmla="val 8535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CBAA14E5-22CD-4535-9FA5-CA29A8CEEA12}"/>
              </a:ext>
            </a:extLst>
          </p:cNvPr>
          <p:cNvSpPr txBox="1"/>
          <p:nvPr/>
        </p:nvSpPr>
        <p:spPr>
          <a:xfrm>
            <a:off x="1874480" y="2693963"/>
            <a:ext cx="2166424" cy="1184940"/>
          </a:xfrm>
          <a:prstGeom prst="rect">
            <a:avLst/>
          </a:prstGeom>
          <a:noFill/>
        </p:spPr>
        <p:txBody>
          <a:bodyPr wrap="square" rtlCol="0">
            <a:spAutoFit/>
          </a:bodyPr>
          <a:lstStyle/>
          <a:p>
            <a:pPr>
              <a:spcAft>
                <a:spcPts val="600"/>
              </a:spcAft>
            </a:pPr>
            <a:r>
              <a:rPr lang="en-US" sz="1100" dirty="0"/>
              <a:t>Site address: </a:t>
            </a:r>
          </a:p>
          <a:p>
            <a:endParaRPr lang="en-US" sz="1100" b="1" dirty="0"/>
          </a:p>
          <a:p>
            <a:r>
              <a:rPr lang="en-US" sz="1100" b="1" dirty="0" err="1"/>
              <a:t>Sify</a:t>
            </a:r>
            <a:r>
              <a:rPr lang="en-US" sz="1100" b="1" dirty="0"/>
              <a:t> Technologies Limited, </a:t>
            </a:r>
          </a:p>
          <a:p>
            <a:r>
              <a:rPr lang="en-US" sz="1100" dirty="0"/>
              <a:t>Reliable Plaza, K10 Thane Belapur Road, Navi Mumbai -400710.</a:t>
            </a:r>
            <a:endParaRPr lang="en-IN" sz="1100" dirty="0"/>
          </a:p>
        </p:txBody>
      </p:sp>
      <p:sp>
        <p:nvSpPr>
          <p:cNvPr id="24" name="TextBox 23">
            <a:extLst>
              <a:ext uri="{FF2B5EF4-FFF2-40B4-BE49-F238E27FC236}">
                <a16:creationId xmlns:a16="http://schemas.microsoft.com/office/drawing/2014/main" id="{EC3A506E-ADEC-4D01-B846-D23D8AB8B704}"/>
              </a:ext>
            </a:extLst>
          </p:cNvPr>
          <p:cNvSpPr txBox="1"/>
          <p:nvPr/>
        </p:nvSpPr>
        <p:spPr>
          <a:xfrm>
            <a:off x="4884966" y="2693963"/>
            <a:ext cx="2166424" cy="1107996"/>
          </a:xfrm>
          <a:prstGeom prst="rect">
            <a:avLst/>
          </a:prstGeom>
          <a:noFill/>
        </p:spPr>
        <p:txBody>
          <a:bodyPr wrap="square" rtlCol="0">
            <a:spAutoFit/>
          </a:bodyPr>
          <a:lstStyle/>
          <a:p>
            <a:pPr defTabSz="685715">
              <a:defRPr/>
            </a:pPr>
            <a:r>
              <a:rPr lang="en-US" sz="1100">
                <a:solidFill>
                  <a:prstClr val="black"/>
                </a:solidFill>
              </a:rPr>
              <a:t>Site address: </a:t>
            </a:r>
          </a:p>
          <a:p>
            <a:pPr defTabSz="685715">
              <a:defRPr/>
            </a:pPr>
            <a:endParaRPr lang="en-US" sz="1100" b="1">
              <a:solidFill>
                <a:prstClr val="black"/>
              </a:solidFill>
            </a:endParaRPr>
          </a:p>
          <a:p>
            <a:pPr defTabSz="685715">
              <a:defRPr/>
            </a:pPr>
            <a:r>
              <a:rPr lang="en-US" sz="1100" b="1">
                <a:solidFill>
                  <a:prstClr val="black"/>
                </a:solidFill>
              </a:rPr>
              <a:t>Sify Technologies Limited, </a:t>
            </a:r>
          </a:p>
          <a:p>
            <a:pPr defTabSz="685715">
              <a:defRPr/>
            </a:pPr>
            <a:r>
              <a:rPr lang="en-IN" sz="1100">
                <a:solidFill>
                  <a:srgbClr val="000000"/>
                </a:solidFill>
                <a:latin typeface="Calibri" panose="020F0502020204030204" pitchFamily="34" charset="0"/>
                <a:ea typeface="Calibri" panose="020F0502020204030204" pitchFamily="34" charset="0"/>
              </a:rPr>
              <a:t>Plot No. R-847, 1/, T.T.C. Industrial Area, MIDC Industrial Area, Sector 2, Rabale, Navi Mumbai</a:t>
            </a:r>
            <a:endParaRPr lang="en-US" sz="1100" b="1">
              <a:solidFill>
                <a:prstClr val="black"/>
              </a:solidFill>
            </a:endParaRPr>
          </a:p>
        </p:txBody>
      </p:sp>
      <p:sp>
        <p:nvSpPr>
          <p:cNvPr id="25" name="TextBox 24">
            <a:extLst>
              <a:ext uri="{FF2B5EF4-FFF2-40B4-BE49-F238E27FC236}">
                <a16:creationId xmlns:a16="http://schemas.microsoft.com/office/drawing/2014/main" id="{3D5A5AF3-39C1-477A-89EE-E06850A3EFC0}"/>
              </a:ext>
            </a:extLst>
          </p:cNvPr>
          <p:cNvSpPr txBox="1"/>
          <p:nvPr/>
        </p:nvSpPr>
        <p:spPr>
          <a:xfrm>
            <a:off x="1846344" y="2110559"/>
            <a:ext cx="2222695" cy="307777"/>
          </a:xfrm>
          <a:prstGeom prst="rect">
            <a:avLst/>
          </a:prstGeom>
          <a:noFill/>
        </p:spPr>
        <p:txBody>
          <a:bodyPr wrap="square" rtlCol="0">
            <a:spAutoFit/>
          </a:bodyPr>
          <a:lstStyle/>
          <a:p>
            <a:r>
              <a:rPr lang="en-IN" sz="1400" b="1">
                <a:solidFill>
                  <a:schemeClr val="bg1"/>
                </a:solidFill>
              </a:rPr>
              <a:t>DC - Airoli, Navi Mumbai</a:t>
            </a:r>
          </a:p>
        </p:txBody>
      </p:sp>
      <p:sp>
        <p:nvSpPr>
          <p:cNvPr id="26" name="TextBox 25">
            <a:extLst>
              <a:ext uri="{FF2B5EF4-FFF2-40B4-BE49-F238E27FC236}">
                <a16:creationId xmlns:a16="http://schemas.microsoft.com/office/drawing/2014/main" id="{5F69F9C3-2F78-4FE0-AB87-66D53EC5AA72}"/>
              </a:ext>
            </a:extLst>
          </p:cNvPr>
          <p:cNvSpPr txBox="1"/>
          <p:nvPr/>
        </p:nvSpPr>
        <p:spPr>
          <a:xfrm>
            <a:off x="4622955" y="2110559"/>
            <a:ext cx="2760825" cy="307777"/>
          </a:xfrm>
          <a:prstGeom prst="rect">
            <a:avLst/>
          </a:prstGeom>
          <a:noFill/>
        </p:spPr>
        <p:txBody>
          <a:bodyPr wrap="square" rtlCol="0">
            <a:spAutoFit/>
          </a:bodyPr>
          <a:lstStyle/>
          <a:p>
            <a:r>
              <a:rPr lang="en-IN" sz="1400" b="1" dirty="0">
                <a:solidFill>
                  <a:schemeClr val="bg1"/>
                </a:solidFill>
              </a:rPr>
              <a:t>NDR- DC </a:t>
            </a:r>
            <a:r>
              <a:rPr lang="en-IN" sz="1400" b="1" dirty="0" err="1">
                <a:solidFill>
                  <a:schemeClr val="bg1"/>
                </a:solidFill>
              </a:rPr>
              <a:t>Rabale</a:t>
            </a:r>
            <a:r>
              <a:rPr lang="en-IN" sz="1400" b="1" dirty="0">
                <a:solidFill>
                  <a:schemeClr val="bg1"/>
                </a:solidFill>
              </a:rPr>
              <a:t>, Navi Mumbai</a:t>
            </a:r>
          </a:p>
        </p:txBody>
      </p:sp>
      <p:sp>
        <p:nvSpPr>
          <p:cNvPr id="10" name="Rectangle: Rounded Corners 9">
            <a:extLst>
              <a:ext uri="{FF2B5EF4-FFF2-40B4-BE49-F238E27FC236}">
                <a16:creationId xmlns:a16="http://schemas.microsoft.com/office/drawing/2014/main" id="{197080C6-614B-4CCE-90F8-8542FE7EC2DA}"/>
              </a:ext>
            </a:extLst>
          </p:cNvPr>
          <p:cNvSpPr/>
          <p:nvPr/>
        </p:nvSpPr>
        <p:spPr>
          <a:xfrm>
            <a:off x="1697691" y="4030394"/>
            <a:ext cx="5508151" cy="701944"/>
          </a:xfrm>
          <a:prstGeom prst="roundRect">
            <a:avLst/>
          </a:prstGeom>
          <a:solidFill>
            <a:schemeClr val="accent5">
              <a:lumMod val="20000"/>
              <a:lumOff val="80000"/>
            </a:schemeClr>
          </a:solidFill>
          <a:ln w="127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1F74B35B-F5BB-48B2-83B3-3B7CAEE20767}"/>
              </a:ext>
            </a:extLst>
          </p:cNvPr>
          <p:cNvSpPr txBox="1"/>
          <p:nvPr/>
        </p:nvSpPr>
        <p:spPr>
          <a:xfrm>
            <a:off x="1846344" y="4150533"/>
            <a:ext cx="2089052"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t>DC facilities are Tier 3+ compliant</a:t>
            </a:r>
            <a:endParaRPr lang="en-IN" sz="1200" dirty="0"/>
          </a:p>
        </p:txBody>
      </p:sp>
      <p:sp>
        <p:nvSpPr>
          <p:cNvPr id="28" name="TextBox 27">
            <a:extLst>
              <a:ext uri="{FF2B5EF4-FFF2-40B4-BE49-F238E27FC236}">
                <a16:creationId xmlns:a16="http://schemas.microsoft.com/office/drawing/2014/main" id="{897437DA-617B-4E5A-A3BB-A48D468D9E89}"/>
              </a:ext>
            </a:extLst>
          </p:cNvPr>
          <p:cNvSpPr txBox="1"/>
          <p:nvPr/>
        </p:nvSpPr>
        <p:spPr>
          <a:xfrm>
            <a:off x="4685842" y="4128926"/>
            <a:ext cx="2089052" cy="461665"/>
          </a:xfrm>
          <a:prstGeom prst="rect">
            <a:avLst/>
          </a:prstGeom>
          <a:noFill/>
        </p:spPr>
        <p:txBody>
          <a:bodyPr wrap="square" rtlCol="0">
            <a:spAutoFit/>
          </a:bodyPr>
          <a:lstStyle/>
          <a:p>
            <a:pPr marL="171450" indent="-171450">
              <a:buFont typeface="Arial" panose="020B0604020202020204" pitchFamily="34" charset="0"/>
              <a:buChar char="•"/>
            </a:pPr>
            <a:r>
              <a:rPr lang="en-US" sz="1200"/>
              <a:t>DC – NDR within 5 to 10 KM distance</a:t>
            </a:r>
            <a:endParaRPr lang="en-IN" sz="1200"/>
          </a:p>
        </p:txBody>
      </p:sp>
      <p:pic>
        <p:nvPicPr>
          <p:cNvPr id="19" name="Picture 18">
            <a:extLst>
              <a:ext uri="{FF2B5EF4-FFF2-40B4-BE49-F238E27FC236}">
                <a16:creationId xmlns:a16="http://schemas.microsoft.com/office/drawing/2014/main" id="{70C622BB-0595-4BE6-B874-FDD246FF5BE0}"/>
              </a:ext>
            </a:extLst>
          </p:cNvPr>
          <p:cNvPicPr>
            <a:picLocks noChangeAspect="1"/>
          </p:cNvPicPr>
          <p:nvPr/>
        </p:nvPicPr>
        <p:blipFill>
          <a:blip r:embed="rId4"/>
          <a:stretch>
            <a:fillRect/>
          </a:stretch>
        </p:blipFill>
        <p:spPr>
          <a:xfrm>
            <a:off x="4685842" y="835131"/>
            <a:ext cx="2520000" cy="1253839"/>
          </a:xfrm>
          <a:prstGeom prst="rect">
            <a:avLst/>
          </a:prstGeom>
        </p:spPr>
      </p:pic>
    </p:spTree>
    <p:extLst>
      <p:ext uri="{BB962C8B-B14F-4D97-AF65-F5344CB8AC3E}">
        <p14:creationId xmlns:p14="http://schemas.microsoft.com/office/powerpoint/2010/main" val="41281531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EDC0110-0329-4AC8-9B4F-40C00A29AB0A}"/>
              </a:ext>
            </a:extLst>
          </p:cNvPr>
          <p:cNvSpPr>
            <a:spLocks noGrp="1"/>
          </p:cNvSpPr>
          <p:nvPr>
            <p:ph type="title"/>
          </p:nvPr>
        </p:nvSpPr>
        <p:spPr/>
        <p:txBody>
          <a:bodyPr/>
          <a:lstStyle/>
          <a:p>
            <a:r>
              <a:rPr lang="en-US" dirty="0"/>
              <a:t>Add diagram for Airoli – Rabale Metro cluster – </a:t>
            </a:r>
            <a:r>
              <a:rPr lang="en-US" dirty="0">
                <a:solidFill>
                  <a:srgbClr val="FF0000"/>
                </a:solidFill>
              </a:rPr>
              <a:t>AMIT </a:t>
            </a:r>
            <a:r>
              <a:rPr lang="en-US" dirty="0" err="1">
                <a:solidFill>
                  <a:srgbClr val="FF0000"/>
                </a:solidFill>
              </a:rPr>
              <a:t>kataria</a:t>
            </a:r>
            <a:endParaRPr lang="en-IN" dirty="0">
              <a:solidFill>
                <a:srgbClr val="FF0000"/>
              </a:solidFill>
            </a:endParaRPr>
          </a:p>
        </p:txBody>
      </p:sp>
      <p:pic>
        <p:nvPicPr>
          <p:cNvPr id="7" name="Picture 7" descr="A picture containing text&#10;&#10;Description automatically generated">
            <a:extLst>
              <a:ext uri="{FF2B5EF4-FFF2-40B4-BE49-F238E27FC236}">
                <a16:creationId xmlns:a16="http://schemas.microsoft.com/office/drawing/2014/main" id="{324EEC8D-4F69-4362-8B63-1EB1CD4FD88D}"/>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102871" y="3601320"/>
            <a:ext cx="5177686" cy="978113"/>
          </a:xfrm>
        </p:spPr>
      </p:pic>
      <p:pic>
        <p:nvPicPr>
          <p:cNvPr id="8" name="Picture 8" descr="Diagram&#10;&#10;Description automatically generated">
            <a:extLst>
              <a:ext uri="{FF2B5EF4-FFF2-40B4-BE49-F238E27FC236}">
                <a16:creationId xmlns:a16="http://schemas.microsoft.com/office/drawing/2014/main" id="{6FD5DB0D-0229-46E1-8CCA-FEC53D5719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7"/>
          <a:stretch/>
        </p:blipFill>
        <p:spPr>
          <a:xfrm>
            <a:off x="323850" y="943470"/>
            <a:ext cx="5415311" cy="2505974"/>
          </a:xfrm>
          <a:prstGeom prst="rect">
            <a:avLst/>
          </a:prstGeom>
          <a:ln w="6350">
            <a:solidFill>
              <a:schemeClr val="bg1">
                <a:lumMod val="85000"/>
              </a:schemeClr>
            </a:solidFill>
          </a:ln>
        </p:spPr>
      </p:pic>
      <p:pic>
        <p:nvPicPr>
          <p:cNvPr id="9" name="Picture 9" descr="Table, Excel&#10;&#10;Description automatically generated">
            <a:extLst>
              <a:ext uri="{FF2B5EF4-FFF2-40B4-BE49-F238E27FC236}">
                <a16:creationId xmlns:a16="http://schemas.microsoft.com/office/drawing/2014/main" id="{707F056D-9F55-48E7-9A0F-A01374BC60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5006" y="943470"/>
            <a:ext cx="1655144" cy="2140575"/>
          </a:xfrm>
          <a:prstGeom prst="rect">
            <a:avLst/>
          </a:prstGeom>
        </p:spPr>
      </p:pic>
      <p:pic>
        <p:nvPicPr>
          <p:cNvPr id="10" name="Picture 10" descr="Graphical user interface, text&#10;&#10;Description automatically generated">
            <a:extLst>
              <a:ext uri="{FF2B5EF4-FFF2-40B4-BE49-F238E27FC236}">
                <a16:creationId xmlns:a16="http://schemas.microsoft.com/office/drawing/2014/main" id="{9864298B-5E74-44DE-8C36-A10C7BDB9D50}"/>
              </a:ext>
            </a:extLst>
          </p:cNvPr>
          <p:cNvPicPr>
            <a:picLocks noChangeAspect="1"/>
          </p:cNvPicPr>
          <p:nvPr/>
        </p:nvPicPr>
        <p:blipFill>
          <a:blip r:embed="rId5"/>
          <a:stretch>
            <a:fillRect/>
          </a:stretch>
        </p:blipFill>
        <p:spPr>
          <a:xfrm>
            <a:off x="5528526" y="3819560"/>
            <a:ext cx="1636480" cy="912778"/>
          </a:xfrm>
          <a:prstGeom prst="rect">
            <a:avLst/>
          </a:prstGeom>
        </p:spPr>
      </p:pic>
      <p:pic>
        <p:nvPicPr>
          <p:cNvPr id="11" name="Picture 11" descr="A close up of a sign&#10;&#10;Description automatically generated">
            <a:extLst>
              <a:ext uri="{FF2B5EF4-FFF2-40B4-BE49-F238E27FC236}">
                <a16:creationId xmlns:a16="http://schemas.microsoft.com/office/drawing/2014/main" id="{68226CAF-F32C-4D0C-9435-BCF032DCA0DA}"/>
              </a:ext>
            </a:extLst>
          </p:cNvPr>
          <p:cNvPicPr>
            <a:picLocks noChangeAspect="1"/>
          </p:cNvPicPr>
          <p:nvPr/>
        </p:nvPicPr>
        <p:blipFill>
          <a:blip r:embed="rId6"/>
          <a:stretch>
            <a:fillRect/>
          </a:stretch>
        </p:blipFill>
        <p:spPr>
          <a:xfrm>
            <a:off x="7208897" y="3084045"/>
            <a:ext cx="1611253" cy="1648293"/>
          </a:xfrm>
          <a:prstGeom prst="rect">
            <a:avLst/>
          </a:prstGeom>
        </p:spPr>
      </p:pic>
    </p:spTree>
    <p:extLst>
      <p:ext uri="{BB962C8B-B14F-4D97-AF65-F5344CB8AC3E}">
        <p14:creationId xmlns:p14="http://schemas.microsoft.com/office/powerpoint/2010/main" val="133244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Single Corner Snipped 10">
            <a:extLst>
              <a:ext uri="{FF2B5EF4-FFF2-40B4-BE49-F238E27FC236}">
                <a16:creationId xmlns:a16="http://schemas.microsoft.com/office/drawing/2014/main" id="{2D4AAF16-1BD3-46FF-81A9-31719E320D6D}"/>
              </a:ext>
            </a:extLst>
          </p:cNvPr>
          <p:cNvSpPr/>
          <p:nvPr/>
        </p:nvSpPr>
        <p:spPr>
          <a:xfrm flipV="1">
            <a:off x="324000" y="992774"/>
            <a:ext cx="4068613" cy="1872000"/>
          </a:xfrm>
          <a:prstGeom prst="snip1Rect">
            <a:avLst/>
          </a:prstGeom>
          <a:solidFill>
            <a:schemeClr val="bg1"/>
          </a:solid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Pentagon 12">
            <a:extLst>
              <a:ext uri="{FF2B5EF4-FFF2-40B4-BE49-F238E27FC236}">
                <a16:creationId xmlns:a16="http://schemas.microsoft.com/office/drawing/2014/main" id="{FC031ED4-1BF2-4362-BE33-8A183C424EA0}"/>
              </a:ext>
            </a:extLst>
          </p:cNvPr>
          <p:cNvSpPr/>
          <p:nvPr/>
        </p:nvSpPr>
        <p:spPr>
          <a:xfrm>
            <a:off x="323849" y="987425"/>
            <a:ext cx="1835542" cy="360000"/>
          </a:xfrm>
          <a:prstGeom prst="homePlate">
            <a:avLst>
              <a:gd name="adj" fmla="val 32860"/>
            </a:avLst>
          </a:prstGeom>
          <a:solidFill>
            <a:schemeClr val="accent1">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Single Corner Snipped 25">
            <a:extLst>
              <a:ext uri="{FF2B5EF4-FFF2-40B4-BE49-F238E27FC236}">
                <a16:creationId xmlns:a16="http://schemas.microsoft.com/office/drawing/2014/main" id="{7572A74F-BF24-4574-B3D6-C4C1BE3C434A}"/>
              </a:ext>
            </a:extLst>
          </p:cNvPr>
          <p:cNvSpPr/>
          <p:nvPr/>
        </p:nvSpPr>
        <p:spPr>
          <a:xfrm flipH="1" flipV="1">
            <a:off x="4751387" y="992774"/>
            <a:ext cx="4068610" cy="1872000"/>
          </a:xfrm>
          <a:prstGeom prst="snip1Rect">
            <a:avLst/>
          </a:prstGeom>
          <a:solidFill>
            <a:schemeClr val="bg1"/>
          </a:solidFill>
          <a:ln w="127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Single Corner Snipped 27">
            <a:extLst>
              <a:ext uri="{FF2B5EF4-FFF2-40B4-BE49-F238E27FC236}">
                <a16:creationId xmlns:a16="http://schemas.microsoft.com/office/drawing/2014/main" id="{1858D099-41F7-404D-B0BB-E07618542C7F}"/>
              </a:ext>
            </a:extLst>
          </p:cNvPr>
          <p:cNvSpPr/>
          <p:nvPr/>
        </p:nvSpPr>
        <p:spPr>
          <a:xfrm flipH="1">
            <a:off x="4751236" y="3010151"/>
            <a:ext cx="4068610" cy="1723789"/>
          </a:xfrm>
          <a:prstGeom prst="snip1Rect">
            <a:avLst/>
          </a:prstGeom>
          <a:solidFill>
            <a:schemeClr val="bg1"/>
          </a:solidFill>
          <a:ln w="127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itle 8">
            <a:extLst>
              <a:ext uri="{FF2B5EF4-FFF2-40B4-BE49-F238E27FC236}">
                <a16:creationId xmlns:a16="http://schemas.microsoft.com/office/drawing/2014/main" id="{E2801359-5CA3-44EA-8662-196CBCB58066}"/>
              </a:ext>
            </a:extLst>
          </p:cNvPr>
          <p:cNvSpPr>
            <a:spLocks noGrp="1"/>
          </p:cNvSpPr>
          <p:nvPr>
            <p:ph type="title"/>
          </p:nvPr>
        </p:nvSpPr>
        <p:spPr/>
        <p:txBody>
          <a:bodyPr/>
          <a:lstStyle/>
          <a:p>
            <a:r>
              <a:rPr lang="en-US" dirty="0"/>
              <a:t>COMPUTE/STORAGE/BACKUP/NDRM - Solution Summary</a:t>
            </a:r>
          </a:p>
        </p:txBody>
      </p:sp>
      <p:sp>
        <p:nvSpPr>
          <p:cNvPr id="30" name="TextBox 29">
            <a:extLst>
              <a:ext uri="{FF2B5EF4-FFF2-40B4-BE49-F238E27FC236}">
                <a16:creationId xmlns:a16="http://schemas.microsoft.com/office/drawing/2014/main" id="{3208E041-8A00-430C-95AE-53B03299720A}"/>
              </a:ext>
            </a:extLst>
          </p:cNvPr>
          <p:cNvSpPr txBox="1"/>
          <p:nvPr/>
        </p:nvSpPr>
        <p:spPr>
          <a:xfrm>
            <a:off x="453903" y="1028926"/>
            <a:ext cx="1578879" cy="276999"/>
          </a:xfrm>
          <a:prstGeom prst="rect">
            <a:avLst/>
          </a:prstGeom>
          <a:noFill/>
        </p:spPr>
        <p:txBody>
          <a:bodyPr wrap="square" rtlCol="0">
            <a:spAutoFit/>
          </a:bodyPr>
          <a:lstStyle/>
          <a:p>
            <a:r>
              <a:rPr lang="en-IN" sz="1200" b="1">
                <a:solidFill>
                  <a:schemeClr val="bg1"/>
                </a:solidFill>
              </a:rPr>
              <a:t>Requirement</a:t>
            </a:r>
          </a:p>
        </p:txBody>
      </p:sp>
      <p:sp>
        <p:nvSpPr>
          <p:cNvPr id="31" name="TextBox 30">
            <a:extLst>
              <a:ext uri="{FF2B5EF4-FFF2-40B4-BE49-F238E27FC236}">
                <a16:creationId xmlns:a16="http://schemas.microsoft.com/office/drawing/2014/main" id="{8A46A9F2-E63E-4B18-9728-BF10A6474312}"/>
              </a:ext>
            </a:extLst>
          </p:cNvPr>
          <p:cNvSpPr txBox="1"/>
          <p:nvPr/>
        </p:nvSpPr>
        <p:spPr>
          <a:xfrm>
            <a:off x="453904" y="1407439"/>
            <a:ext cx="3632761" cy="1169551"/>
          </a:xfrm>
          <a:prstGeom prst="rect">
            <a:avLst/>
          </a:prstGeom>
          <a:noFill/>
        </p:spPr>
        <p:txBody>
          <a:bodyPr wrap="square" rtlCol="0">
            <a:spAutoFit/>
          </a:bodyPr>
          <a:lstStyle/>
          <a:p>
            <a:pPr marL="182563" indent="-182563">
              <a:spcAft>
                <a:spcPts val="600"/>
              </a:spcAft>
              <a:buFont typeface="Arial" panose="020B0604020202020204" pitchFamily="34" charset="0"/>
              <a:buChar char="•"/>
            </a:pPr>
            <a:r>
              <a:rPr lang="en-US" sz="1000" dirty="0"/>
              <a:t>Installation &amp; Configuration of Compute Solution</a:t>
            </a:r>
          </a:p>
          <a:p>
            <a:pPr marL="182563" indent="-182563">
              <a:spcAft>
                <a:spcPts val="600"/>
              </a:spcAft>
              <a:buFont typeface="Arial" panose="020B0604020202020204" pitchFamily="34" charset="0"/>
              <a:buChar char="•"/>
            </a:pPr>
            <a:r>
              <a:rPr lang="en-US" sz="1000" dirty="0"/>
              <a:t>Installation &amp; Configuration of Storage Solution</a:t>
            </a:r>
          </a:p>
          <a:p>
            <a:pPr marL="182563" indent="-182563">
              <a:spcAft>
                <a:spcPts val="600"/>
              </a:spcAft>
              <a:buFont typeface="Arial" panose="020B0604020202020204" pitchFamily="34" charset="0"/>
              <a:buChar char="•"/>
            </a:pPr>
            <a:r>
              <a:rPr lang="en-US" sz="1000" dirty="0"/>
              <a:t>NDR Management Solution</a:t>
            </a:r>
          </a:p>
          <a:p>
            <a:pPr marL="182563" indent="-182563">
              <a:spcAft>
                <a:spcPts val="600"/>
              </a:spcAft>
              <a:buFont typeface="Arial" panose="020B0604020202020204" pitchFamily="34" charset="0"/>
              <a:buChar char="•"/>
            </a:pPr>
            <a:r>
              <a:rPr lang="en-US" sz="1000" dirty="0"/>
              <a:t>Installation &amp; Configuration of Backup Solution</a:t>
            </a:r>
          </a:p>
          <a:p>
            <a:pPr marL="182563" indent="-182563">
              <a:spcAft>
                <a:spcPts val="600"/>
              </a:spcAft>
              <a:buFont typeface="Arial" panose="020B0604020202020204" pitchFamily="34" charset="0"/>
              <a:buChar char="•"/>
            </a:pPr>
            <a:r>
              <a:rPr lang="en-US" sz="1000" dirty="0"/>
              <a:t>Data replication between DC, NDR</a:t>
            </a:r>
            <a:endParaRPr lang="en-IN" sz="1000" dirty="0"/>
          </a:p>
        </p:txBody>
      </p:sp>
      <p:sp>
        <p:nvSpPr>
          <p:cNvPr id="33" name="Arrow: Pentagon 32">
            <a:extLst>
              <a:ext uri="{FF2B5EF4-FFF2-40B4-BE49-F238E27FC236}">
                <a16:creationId xmlns:a16="http://schemas.microsoft.com/office/drawing/2014/main" id="{22C05788-775D-4FA9-9FB9-67088DFDBF84}"/>
              </a:ext>
            </a:extLst>
          </p:cNvPr>
          <p:cNvSpPr/>
          <p:nvPr/>
        </p:nvSpPr>
        <p:spPr>
          <a:xfrm flipH="1">
            <a:off x="6984608" y="987425"/>
            <a:ext cx="1835542" cy="360000"/>
          </a:xfrm>
          <a:prstGeom prst="homePlate">
            <a:avLst>
              <a:gd name="adj" fmla="val 32860"/>
            </a:avLst>
          </a:prstGeom>
          <a:solidFill>
            <a:schemeClr val="accent2">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15CE100F-CC59-4249-8106-43FDE8BD78B8}"/>
              </a:ext>
            </a:extLst>
          </p:cNvPr>
          <p:cNvSpPr txBox="1"/>
          <p:nvPr/>
        </p:nvSpPr>
        <p:spPr>
          <a:xfrm>
            <a:off x="7114662" y="1028926"/>
            <a:ext cx="1578879" cy="276999"/>
          </a:xfrm>
          <a:prstGeom prst="rect">
            <a:avLst/>
          </a:prstGeom>
          <a:noFill/>
        </p:spPr>
        <p:txBody>
          <a:bodyPr wrap="square" rtlCol="0">
            <a:spAutoFit/>
          </a:bodyPr>
          <a:lstStyle/>
          <a:p>
            <a:pPr algn="r"/>
            <a:r>
              <a:rPr lang="en-IN" sz="1200" b="1">
                <a:solidFill>
                  <a:schemeClr val="bg1"/>
                </a:solidFill>
              </a:rPr>
              <a:t>Proposed Solution</a:t>
            </a:r>
          </a:p>
        </p:txBody>
      </p:sp>
      <p:sp>
        <p:nvSpPr>
          <p:cNvPr id="35" name="Arrow: Pentagon 34">
            <a:extLst>
              <a:ext uri="{FF2B5EF4-FFF2-40B4-BE49-F238E27FC236}">
                <a16:creationId xmlns:a16="http://schemas.microsoft.com/office/drawing/2014/main" id="{2320A402-D6E4-4AB0-8782-D9869476DE61}"/>
              </a:ext>
            </a:extLst>
          </p:cNvPr>
          <p:cNvSpPr/>
          <p:nvPr/>
        </p:nvSpPr>
        <p:spPr>
          <a:xfrm>
            <a:off x="323849" y="3001349"/>
            <a:ext cx="1835542" cy="360000"/>
          </a:xfrm>
          <a:prstGeom prst="homePlate">
            <a:avLst>
              <a:gd name="adj" fmla="val 32860"/>
            </a:avLst>
          </a:prstGeom>
          <a:solidFill>
            <a:schemeClr val="accent4">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TextBox 35">
            <a:extLst>
              <a:ext uri="{FF2B5EF4-FFF2-40B4-BE49-F238E27FC236}">
                <a16:creationId xmlns:a16="http://schemas.microsoft.com/office/drawing/2014/main" id="{B6CAA715-05D6-4FF4-98FA-510982872700}"/>
              </a:ext>
            </a:extLst>
          </p:cNvPr>
          <p:cNvSpPr txBox="1"/>
          <p:nvPr/>
        </p:nvSpPr>
        <p:spPr>
          <a:xfrm>
            <a:off x="453903" y="3042850"/>
            <a:ext cx="1578879" cy="276999"/>
          </a:xfrm>
          <a:prstGeom prst="rect">
            <a:avLst/>
          </a:prstGeom>
          <a:noFill/>
        </p:spPr>
        <p:txBody>
          <a:bodyPr wrap="square" rtlCol="0">
            <a:spAutoFit/>
          </a:bodyPr>
          <a:lstStyle/>
          <a:p>
            <a:r>
              <a:rPr lang="en-IN" sz="1200" b="1" dirty="0">
                <a:solidFill>
                  <a:schemeClr val="bg1"/>
                </a:solidFill>
              </a:rPr>
              <a:t>Key Technologies</a:t>
            </a:r>
          </a:p>
        </p:txBody>
      </p:sp>
      <p:sp>
        <p:nvSpPr>
          <p:cNvPr id="37" name="Arrow: Pentagon 36">
            <a:extLst>
              <a:ext uri="{FF2B5EF4-FFF2-40B4-BE49-F238E27FC236}">
                <a16:creationId xmlns:a16="http://schemas.microsoft.com/office/drawing/2014/main" id="{8E2D8B32-E1A4-4B25-8C14-809738DFF300}"/>
              </a:ext>
            </a:extLst>
          </p:cNvPr>
          <p:cNvSpPr/>
          <p:nvPr/>
        </p:nvSpPr>
        <p:spPr>
          <a:xfrm flipH="1">
            <a:off x="6984608" y="3001349"/>
            <a:ext cx="1835542" cy="360000"/>
          </a:xfrm>
          <a:prstGeom prst="homePlate">
            <a:avLst>
              <a:gd name="adj" fmla="val 32860"/>
            </a:avLst>
          </a:prstGeom>
          <a:solidFill>
            <a:schemeClr val="accent3">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Box 37">
            <a:extLst>
              <a:ext uri="{FF2B5EF4-FFF2-40B4-BE49-F238E27FC236}">
                <a16:creationId xmlns:a16="http://schemas.microsoft.com/office/drawing/2014/main" id="{4C1A5BFD-D682-4560-A6F7-BF82431B4A89}"/>
              </a:ext>
            </a:extLst>
          </p:cNvPr>
          <p:cNvSpPr txBox="1"/>
          <p:nvPr/>
        </p:nvSpPr>
        <p:spPr>
          <a:xfrm>
            <a:off x="7114662" y="3042850"/>
            <a:ext cx="1578879" cy="276999"/>
          </a:xfrm>
          <a:prstGeom prst="rect">
            <a:avLst/>
          </a:prstGeom>
          <a:noFill/>
        </p:spPr>
        <p:txBody>
          <a:bodyPr wrap="square" rtlCol="0">
            <a:spAutoFit/>
          </a:bodyPr>
          <a:lstStyle/>
          <a:p>
            <a:pPr algn="r"/>
            <a:r>
              <a:rPr lang="en-IN" sz="1200" b="1">
                <a:solidFill>
                  <a:schemeClr val="bg1"/>
                </a:solidFill>
              </a:rPr>
              <a:t>Solution Highlights</a:t>
            </a:r>
          </a:p>
        </p:txBody>
      </p:sp>
      <p:sp>
        <p:nvSpPr>
          <p:cNvPr id="39" name="TextBox 38">
            <a:extLst>
              <a:ext uri="{FF2B5EF4-FFF2-40B4-BE49-F238E27FC236}">
                <a16:creationId xmlns:a16="http://schemas.microsoft.com/office/drawing/2014/main" id="{7666E33F-85E8-435A-A548-0059FDA55241}"/>
              </a:ext>
            </a:extLst>
          </p:cNvPr>
          <p:cNvSpPr txBox="1"/>
          <p:nvPr/>
        </p:nvSpPr>
        <p:spPr>
          <a:xfrm>
            <a:off x="4969160" y="1407439"/>
            <a:ext cx="3632761" cy="1323439"/>
          </a:xfrm>
          <a:prstGeom prst="rect">
            <a:avLst/>
          </a:prstGeom>
          <a:noFill/>
        </p:spPr>
        <p:txBody>
          <a:bodyPr wrap="square" rtlCol="0">
            <a:spAutoFit/>
          </a:bodyPr>
          <a:lstStyle/>
          <a:p>
            <a:pPr marL="182563" indent="-182563">
              <a:spcAft>
                <a:spcPts val="600"/>
              </a:spcAft>
              <a:buFont typeface="Arial" panose="020B0604020202020204" pitchFamily="34" charset="0"/>
              <a:buChar char="•"/>
            </a:pPr>
            <a:r>
              <a:rPr lang="en-US" sz="1000" dirty="0"/>
              <a:t>Proposed Scalable infra</a:t>
            </a:r>
          </a:p>
          <a:p>
            <a:pPr marL="182563" indent="-182563">
              <a:spcAft>
                <a:spcPts val="600"/>
              </a:spcAft>
              <a:buFont typeface="Arial" panose="020B0604020202020204" pitchFamily="34" charset="0"/>
              <a:buChar char="•"/>
            </a:pPr>
            <a:r>
              <a:rPr lang="en-US" sz="1000" dirty="0"/>
              <a:t>Proposed enterprise grade storage fabric for Backup in DC &amp; NDR</a:t>
            </a:r>
          </a:p>
          <a:p>
            <a:pPr marL="182563" indent="-182563">
              <a:spcAft>
                <a:spcPts val="600"/>
              </a:spcAft>
              <a:buFont typeface="Arial" panose="020B0604020202020204" pitchFamily="34" charset="0"/>
              <a:buChar char="•"/>
            </a:pPr>
            <a:r>
              <a:rPr lang="en-US" sz="1000" dirty="0"/>
              <a:t>Proposed Native tool for replication to NDR</a:t>
            </a:r>
          </a:p>
          <a:p>
            <a:pPr marL="182563" indent="-182563">
              <a:spcAft>
                <a:spcPts val="600"/>
              </a:spcAft>
              <a:buFont typeface="Arial" panose="020B0604020202020204" pitchFamily="34" charset="0"/>
              <a:buChar char="•"/>
            </a:pPr>
            <a:r>
              <a:rPr lang="en-US" sz="1000" dirty="0"/>
              <a:t>Proposed enterprise Backup Solution</a:t>
            </a:r>
          </a:p>
          <a:p>
            <a:pPr marL="182563" indent="-182563">
              <a:spcAft>
                <a:spcPts val="600"/>
              </a:spcAft>
              <a:buFont typeface="Arial" panose="020B0604020202020204" pitchFamily="34" charset="0"/>
              <a:buChar char="•"/>
            </a:pPr>
            <a:r>
              <a:rPr lang="en-US" sz="1000" dirty="0"/>
              <a:t>Virtual Environment in DC &amp; NDR with VMware</a:t>
            </a:r>
            <a:endParaRPr lang="en-IN" sz="1000" dirty="0"/>
          </a:p>
        </p:txBody>
      </p:sp>
      <p:sp>
        <p:nvSpPr>
          <p:cNvPr id="40" name="TextBox 39">
            <a:extLst>
              <a:ext uri="{FF2B5EF4-FFF2-40B4-BE49-F238E27FC236}">
                <a16:creationId xmlns:a16="http://schemas.microsoft.com/office/drawing/2014/main" id="{5710A435-1FC0-496D-85A4-0481D7EC2E65}"/>
              </a:ext>
            </a:extLst>
          </p:cNvPr>
          <p:cNvSpPr txBox="1"/>
          <p:nvPr/>
        </p:nvSpPr>
        <p:spPr>
          <a:xfrm>
            <a:off x="4969160" y="3429663"/>
            <a:ext cx="3632761" cy="1169551"/>
          </a:xfrm>
          <a:prstGeom prst="rect">
            <a:avLst/>
          </a:prstGeom>
          <a:noFill/>
        </p:spPr>
        <p:txBody>
          <a:bodyPr wrap="square" rtlCol="0">
            <a:spAutoFit/>
          </a:bodyPr>
          <a:lstStyle/>
          <a:p>
            <a:pPr marL="182563" indent="-182563">
              <a:spcAft>
                <a:spcPts val="600"/>
              </a:spcAft>
              <a:buFont typeface="Arial" panose="020B0604020202020204" pitchFamily="34" charset="0"/>
              <a:buChar char="•"/>
            </a:pPr>
            <a:r>
              <a:rPr lang="en-US" sz="1000"/>
              <a:t>Integrated Compute/Servers/Network</a:t>
            </a:r>
          </a:p>
          <a:p>
            <a:pPr marL="182563" indent="-182563">
              <a:spcAft>
                <a:spcPts val="600"/>
              </a:spcAft>
              <a:buFont typeface="Arial" panose="020B0604020202020204" pitchFamily="34" charset="0"/>
              <a:buChar char="•"/>
            </a:pPr>
            <a:r>
              <a:rPr lang="en-US" sz="1000"/>
              <a:t>Scalable at Each Layer </a:t>
            </a:r>
          </a:p>
          <a:p>
            <a:pPr marL="182563" indent="-182563">
              <a:spcAft>
                <a:spcPts val="600"/>
              </a:spcAft>
              <a:buFont typeface="Arial" panose="020B0604020202020204" pitchFamily="34" charset="0"/>
              <a:buChar char="•"/>
            </a:pPr>
            <a:r>
              <a:rPr lang="en-US" sz="1000"/>
              <a:t>High Availability Configured at HA and application level</a:t>
            </a:r>
          </a:p>
          <a:p>
            <a:pPr marL="182563" indent="-182563">
              <a:spcAft>
                <a:spcPts val="600"/>
              </a:spcAft>
              <a:buFont typeface="Arial" panose="020B0604020202020204" pitchFamily="34" charset="0"/>
              <a:buChar char="•"/>
            </a:pPr>
            <a:r>
              <a:rPr lang="en-US" sz="1000"/>
              <a:t>Near Disaster Recovery solution</a:t>
            </a:r>
          </a:p>
          <a:p>
            <a:pPr marL="182563" indent="-182563">
              <a:spcAft>
                <a:spcPts val="600"/>
              </a:spcAft>
              <a:buFont typeface="Arial" panose="020B0604020202020204" pitchFamily="34" charset="0"/>
              <a:buChar char="•"/>
            </a:pPr>
            <a:r>
              <a:rPr lang="en-US" sz="1000"/>
              <a:t>Standardized Backup Solution with Primary DC</a:t>
            </a:r>
            <a:endParaRPr lang="en-IN" sz="1000"/>
          </a:p>
        </p:txBody>
      </p:sp>
      <p:pic>
        <p:nvPicPr>
          <p:cNvPr id="48" name="Picture 6" descr="Image result for vmware">
            <a:extLst>
              <a:ext uri="{FF2B5EF4-FFF2-40B4-BE49-F238E27FC236}">
                <a16:creationId xmlns:a16="http://schemas.microsoft.com/office/drawing/2014/main" id="{89375378-7177-46CF-9A41-5A2E0955C1B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303424" y="3240631"/>
            <a:ext cx="662253" cy="4876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8DCFA9C-BAA8-41B0-B3C0-5940D56EBD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5483" y="3828303"/>
            <a:ext cx="804001" cy="804001"/>
          </a:xfrm>
          <a:prstGeom prst="rect">
            <a:avLst/>
          </a:prstGeom>
        </p:spPr>
      </p:pic>
      <p:pic>
        <p:nvPicPr>
          <p:cNvPr id="1028" name="Picture 4" descr="New Intel logo | Spiria">
            <a:extLst>
              <a:ext uri="{FF2B5EF4-FFF2-40B4-BE49-F238E27FC236}">
                <a16:creationId xmlns:a16="http://schemas.microsoft.com/office/drawing/2014/main" id="{E1A6C863-69BB-4051-BD9C-53F532E534A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66395" y="3652909"/>
            <a:ext cx="821654" cy="4616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FC7E2D-B80C-465B-987F-BB411400B35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2181" y="3872045"/>
            <a:ext cx="1255609" cy="7818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mmvault - Enterprise Data Protection, Cloud Backup, &amp; SaaS Software">
            <a:extLst>
              <a:ext uri="{FF2B5EF4-FFF2-40B4-BE49-F238E27FC236}">
                <a16:creationId xmlns:a16="http://schemas.microsoft.com/office/drawing/2014/main" id="{730DDD80-BD6D-4C38-B35B-EB9C943C4D0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262" y="3474322"/>
            <a:ext cx="1219528" cy="64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335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3F5A-8856-41AE-8335-A4CA490DC7D0}"/>
              </a:ext>
            </a:extLst>
          </p:cNvPr>
          <p:cNvSpPr>
            <a:spLocks noGrp="1"/>
          </p:cNvSpPr>
          <p:nvPr>
            <p:ph type="title"/>
          </p:nvPr>
        </p:nvSpPr>
        <p:spPr/>
        <p:txBody>
          <a:bodyPr/>
          <a:lstStyle/>
          <a:p>
            <a:r>
              <a:rPr lang="en-US" dirty="0"/>
              <a:t>NON-HANA and application servers SIZING for DC</a:t>
            </a:r>
            <a:endParaRPr lang="en-IN" dirty="0"/>
          </a:p>
        </p:txBody>
      </p:sp>
      <p:graphicFrame>
        <p:nvGraphicFramePr>
          <p:cNvPr id="5" name="Table 4">
            <a:extLst>
              <a:ext uri="{FF2B5EF4-FFF2-40B4-BE49-F238E27FC236}">
                <a16:creationId xmlns:a16="http://schemas.microsoft.com/office/drawing/2014/main" id="{65B3BDED-2E2D-4E2E-AA93-B6B4856F1827}"/>
              </a:ext>
            </a:extLst>
          </p:cNvPr>
          <p:cNvGraphicFramePr>
            <a:graphicFrameLocks noGrp="1"/>
          </p:cNvGraphicFramePr>
          <p:nvPr>
            <p:extLst>
              <p:ext uri="{D42A27DB-BD31-4B8C-83A1-F6EECF244321}">
                <p14:modId xmlns:p14="http://schemas.microsoft.com/office/powerpoint/2010/main" val="2705188148"/>
              </p:ext>
            </p:extLst>
          </p:nvPr>
        </p:nvGraphicFramePr>
        <p:xfrm>
          <a:off x="324000" y="987425"/>
          <a:ext cx="8496151" cy="3744915"/>
        </p:xfrm>
        <a:graphic>
          <a:graphicData uri="http://schemas.openxmlformats.org/drawingml/2006/table">
            <a:tbl>
              <a:tblPr firstRow="1" bandRow="1">
                <a:tableStyleId>{5C22544A-7EE6-4342-B048-85BDC9FD1C3A}</a:tableStyleId>
              </a:tblPr>
              <a:tblGrid>
                <a:gridCol w="1478449">
                  <a:extLst>
                    <a:ext uri="{9D8B030D-6E8A-4147-A177-3AD203B41FA5}">
                      <a16:colId xmlns:a16="http://schemas.microsoft.com/office/drawing/2014/main" val="803466450"/>
                    </a:ext>
                  </a:extLst>
                </a:gridCol>
                <a:gridCol w="1202471">
                  <a:extLst>
                    <a:ext uri="{9D8B030D-6E8A-4147-A177-3AD203B41FA5}">
                      <a16:colId xmlns:a16="http://schemas.microsoft.com/office/drawing/2014/main" val="647257965"/>
                    </a:ext>
                  </a:extLst>
                </a:gridCol>
                <a:gridCol w="965920">
                  <a:extLst>
                    <a:ext uri="{9D8B030D-6E8A-4147-A177-3AD203B41FA5}">
                      <a16:colId xmlns:a16="http://schemas.microsoft.com/office/drawing/2014/main" val="685491941"/>
                    </a:ext>
                  </a:extLst>
                </a:gridCol>
                <a:gridCol w="1340460">
                  <a:extLst>
                    <a:ext uri="{9D8B030D-6E8A-4147-A177-3AD203B41FA5}">
                      <a16:colId xmlns:a16="http://schemas.microsoft.com/office/drawing/2014/main" val="2489626808"/>
                    </a:ext>
                  </a:extLst>
                </a:gridCol>
                <a:gridCol w="1202471">
                  <a:extLst>
                    <a:ext uri="{9D8B030D-6E8A-4147-A177-3AD203B41FA5}">
                      <a16:colId xmlns:a16="http://schemas.microsoft.com/office/drawing/2014/main" val="1668516124"/>
                    </a:ext>
                  </a:extLst>
                </a:gridCol>
                <a:gridCol w="965920">
                  <a:extLst>
                    <a:ext uri="{9D8B030D-6E8A-4147-A177-3AD203B41FA5}">
                      <a16:colId xmlns:a16="http://schemas.microsoft.com/office/drawing/2014/main" val="1453600838"/>
                    </a:ext>
                  </a:extLst>
                </a:gridCol>
                <a:gridCol w="1340460">
                  <a:extLst>
                    <a:ext uri="{9D8B030D-6E8A-4147-A177-3AD203B41FA5}">
                      <a16:colId xmlns:a16="http://schemas.microsoft.com/office/drawing/2014/main" val="2792883506"/>
                    </a:ext>
                  </a:extLst>
                </a:gridCol>
              </a:tblGrid>
              <a:tr h="373461">
                <a:tc rowSpan="3">
                  <a:txBody>
                    <a:bodyPr/>
                    <a:lstStyle/>
                    <a:p>
                      <a:pPr algn="ctr" fontAlgn="b"/>
                      <a:r>
                        <a:rPr lang="en-US" sz="1200" dirty="0">
                          <a:solidFill>
                            <a:schemeClr val="bg1"/>
                          </a:solidFill>
                        </a:rPr>
                        <a:t>Sizing</a:t>
                      </a:r>
                      <a:endParaRPr lang="en-IN" sz="1200" b="1" i="0" u="none" strike="noStrike" dirty="0">
                        <a:solidFill>
                          <a:schemeClr val="bg1"/>
                        </a:solidFill>
                        <a:effectLst/>
                        <a:latin typeface="Calibri" panose="020F0502020204030204" pitchFamily="34" charset="0"/>
                      </a:endParaRPr>
                    </a:p>
                  </a:txBody>
                  <a:tcPr marL="72000" marR="72000" marT="0" marB="0" anchor="ctr">
                    <a:solidFill>
                      <a:schemeClr val="accent1">
                        <a:lumMod val="75000"/>
                      </a:schemeClr>
                    </a:solidFill>
                  </a:tcPr>
                </a:tc>
                <a:tc gridSpan="6">
                  <a:txBody>
                    <a:bodyPr/>
                    <a:lstStyle/>
                    <a:p>
                      <a:pPr algn="ctr" fontAlgn="b"/>
                      <a:r>
                        <a:rPr lang="en-IN" sz="1200" u="none" strike="noStrike" dirty="0">
                          <a:solidFill>
                            <a:schemeClr val="bg1"/>
                          </a:solidFill>
                          <a:effectLst/>
                        </a:rPr>
                        <a:t>DC</a:t>
                      </a:r>
                      <a:endParaRPr lang="en-IN" sz="1200" b="1" i="0" u="none" strike="noStrike" dirty="0">
                        <a:solidFill>
                          <a:schemeClr val="bg1"/>
                        </a:solidFill>
                        <a:effectLst/>
                        <a:latin typeface="Calibri" panose="020F0502020204030204" pitchFamily="34" charset="0"/>
                      </a:endParaRPr>
                    </a:p>
                  </a:txBody>
                  <a:tcPr marL="72000" marR="72000" marT="0" marB="0" anchor="ctr">
                    <a:solidFill>
                      <a:schemeClr val="accent1">
                        <a:lumMod val="75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85110802"/>
                  </a:ext>
                </a:extLst>
              </a:tr>
              <a:tr h="355463">
                <a:tc vMerge="1">
                  <a:txBody>
                    <a:bodyPr/>
                    <a:lstStyle/>
                    <a:p>
                      <a:pPr algn="l" fontAlgn="b"/>
                      <a:endParaRPr lang="en-IN" sz="1200" b="1"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IN" sz="1200" u="none" strike="noStrike" dirty="0">
                          <a:solidFill>
                            <a:schemeClr val="bg1"/>
                          </a:solidFill>
                          <a:effectLst/>
                        </a:rPr>
                        <a:t>Existing</a:t>
                      </a:r>
                      <a:endParaRPr lang="en-IN" sz="1200" b="1" i="0" u="none" strike="noStrike" dirty="0">
                        <a:solidFill>
                          <a:schemeClr val="bg1"/>
                        </a:solidFill>
                        <a:effectLst/>
                        <a:latin typeface="Calibri" panose="020F0502020204030204" pitchFamily="34" charset="0"/>
                      </a:endParaRPr>
                    </a:p>
                  </a:txBody>
                  <a:tcPr marL="72000" marR="72000" marT="0" marB="0" anchor="ctr">
                    <a:solidFill>
                      <a:schemeClr val="accent1">
                        <a:lumMod val="75000"/>
                      </a:schemeClr>
                    </a:solidFill>
                  </a:tcPr>
                </a:tc>
                <a:tc hMerge="1">
                  <a:txBody>
                    <a:bodyPr/>
                    <a:lstStyle/>
                    <a:p>
                      <a:endParaRPr lang="en-IN"/>
                    </a:p>
                  </a:txBody>
                  <a:tcPr/>
                </a:tc>
                <a:tc hMerge="1">
                  <a:txBody>
                    <a:bodyPr/>
                    <a:lstStyle/>
                    <a:p>
                      <a:endParaRPr lang="en-IN"/>
                    </a:p>
                  </a:txBody>
                  <a:tcPr/>
                </a:tc>
                <a:tc gridSpan="3">
                  <a:txBody>
                    <a:bodyPr/>
                    <a:lstStyle/>
                    <a:p>
                      <a:pPr algn="ctr" fontAlgn="b"/>
                      <a:r>
                        <a:rPr lang="en-IN" sz="1200" u="none" strike="noStrike" dirty="0">
                          <a:solidFill>
                            <a:schemeClr val="bg1"/>
                          </a:solidFill>
                          <a:effectLst/>
                        </a:rPr>
                        <a:t>Proposed</a:t>
                      </a:r>
                      <a:endParaRPr lang="en-IN" sz="1200" b="1" i="0" u="none" strike="noStrike" dirty="0">
                        <a:solidFill>
                          <a:schemeClr val="bg1"/>
                        </a:solidFill>
                        <a:effectLst/>
                        <a:latin typeface="Calibri" panose="020F0502020204030204" pitchFamily="34" charset="0"/>
                      </a:endParaRPr>
                    </a:p>
                  </a:txBody>
                  <a:tcPr marL="72000" marR="72000" marT="0" marB="0" anchor="ctr">
                    <a:solidFill>
                      <a:schemeClr val="accent1">
                        <a:lumMod val="75000"/>
                      </a:schemeClr>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24945168"/>
                  </a:ext>
                </a:extLst>
              </a:tr>
              <a:tr h="413331">
                <a:tc vMerge="1">
                  <a:txBody>
                    <a:bodyPr/>
                    <a:lstStyle/>
                    <a:p>
                      <a:pPr algn="l" fontAlgn="b"/>
                      <a:endParaRPr lang="en-IN" sz="1200" b="1"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N" sz="1200" u="none" strike="noStrike">
                          <a:solidFill>
                            <a:schemeClr val="bg1"/>
                          </a:solidFill>
                          <a:effectLst/>
                        </a:rPr>
                        <a:t>SAPS</a:t>
                      </a:r>
                      <a:endParaRPr lang="en-IN" sz="1200" b="1" i="0" u="none" strike="noStrike">
                        <a:solidFill>
                          <a:schemeClr val="bg1"/>
                        </a:solidFill>
                        <a:effectLst/>
                        <a:latin typeface="Calibri" panose="020F0502020204030204" pitchFamily="34" charset="0"/>
                      </a:endParaRPr>
                    </a:p>
                  </a:txBody>
                  <a:tcPr marL="72000" marR="72000" marT="0" marB="0" anchor="ctr">
                    <a:solidFill>
                      <a:schemeClr val="accent1">
                        <a:lumMod val="75000"/>
                      </a:schemeClr>
                    </a:solidFill>
                  </a:tcPr>
                </a:tc>
                <a:tc>
                  <a:txBody>
                    <a:bodyPr/>
                    <a:lstStyle/>
                    <a:p>
                      <a:pPr algn="ctr" fontAlgn="b"/>
                      <a:r>
                        <a:rPr lang="en-IN" sz="1200" u="none" strike="noStrike">
                          <a:solidFill>
                            <a:schemeClr val="bg1"/>
                          </a:solidFill>
                          <a:effectLst/>
                        </a:rPr>
                        <a:t>Server</a:t>
                      </a:r>
                      <a:endParaRPr lang="en-IN" sz="1200" b="1" i="0" u="none" strike="noStrike">
                        <a:solidFill>
                          <a:schemeClr val="bg1"/>
                        </a:solidFill>
                        <a:effectLst/>
                        <a:latin typeface="Calibri" panose="020F0502020204030204" pitchFamily="34" charset="0"/>
                      </a:endParaRPr>
                    </a:p>
                  </a:txBody>
                  <a:tcPr marL="72000" marR="72000" marT="0" marB="0" anchor="ctr">
                    <a:solidFill>
                      <a:schemeClr val="accent1">
                        <a:lumMod val="75000"/>
                      </a:schemeClr>
                    </a:solidFill>
                  </a:tcPr>
                </a:tc>
                <a:tc>
                  <a:txBody>
                    <a:bodyPr/>
                    <a:lstStyle/>
                    <a:p>
                      <a:pPr algn="ctr" fontAlgn="b"/>
                      <a:r>
                        <a:rPr lang="en-IN" sz="1200" u="none" strike="noStrike" dirty="0">
                          <a:solidFill>
                            <a:schemeClr val="bg1"/>
                          </a:solidFill>
                          <a:effectLst/>
                        </a:rPr>
                        <a:t>Total SAPS</a:t>
                      </a:r>
                      <a:endParaRPr lang="en-IN" sz="1200" b="1" i="0" u="none" strike="noStrike" dirty="0">
                        <a:solidFill>
                          <a:schemeClr val="bg1"/>
                        </a:solidFill>
                        <a:effectLst/>
                        <a:latin typeface="Calibri" panose="020F0502020204030204" pitchFamily="34" charset="0"/>
                      </a:endParaRPr>
                    </a:p>
                  </a:txBody>
                  <a:tcPr marL="72000" marR="72000" marT="0" marB="0" anchor="ctr">
                    <a:solidFill>
                      <a:schemeClr val="accent1">
                        <a:lumMod val="75000"/>
                      </a:schemeClr>
                    </a:solidFill>
                  </a:tcPr>
                </a:tc>
                <a:tc>
                  <a:txBody>
                    <a:bodyPr/>
                    <a:lstStyle/>
                    <a:p>
                      <a:pPr algn="ctr" fontAlgn="b"/>
                      <a:r>
                        <a:rPr lang="en-IN" sz="1200" u="none" strike="noStrike" dirty="0">
                          <a:solidFill>
                            <a:schemeClr val="bg1"/>
                          </a:solidFill>
                          <a:effectLst/>
                        </a:rPr>
                        <a:t>SAPS</a:t>
                      </a:r>
                      <a:endParaRPr lang="en-IN" sz="1200" b="1" i="0" u="none" strike="noStrike" dirty="0">
                        <a:solidFill>
                          <a:schemeClr val="bg1"/>
                        </a:solidFill>
                        <a:effectLst/>
                        <a:latin typeface="Calibri" panose="020F0502020204030204" pitchFamily="34" charset="0"/>
                      </a:endParaRPr>
                    </a:p>
                  </a:txBody>
                  <a:tcPr marL="72000" marR="72000" marT="0" marB="0" anchor="ctr">
                    <a:solidFill>
                      <a:schemeClr val="accent1">
                        <a:lumMod val="75000"/>
                      </a:schemeClr>
                    </a:solidFill>
                  </a:tcPr>
                </a:tc>
                <a:tc>
                  <a:txBody>
                    <a:bodyPr/>
                    <a:lstStyle/>
                    <a:p>
                      <a:pPr algn="ctr" fontAlgn="b"/>
                      <a:r>
                        <a:rPr lang="en-IN" sz="1200" u="none" strike="noStrike" dirty="0">
                          <a:solidFill>
                            <a:schemeClr val="bg1"/>
                          </a:solidFill>
                          <a:effectLst/>
                        </a:rPr>
                        <a:t>Server</a:t>
                      </a:r>
                      <a:endParaRPr lang="en-IN" sz="1200" b="1" i="0" u="none" strike="noStrike" dirty="0">
                        <a:solidFill>
                          <a:schemeClr val="bg1"/>
                        </a:solidFill>
                        <a:effectLst/>
                        <a:latin typeface="Calibri" panose="020F0502020204030204" pitchFamily="34" charset="0"/>
                      </a:endParaRPr>
                    </a:p>
                  </a:txBody>
                  <a:tcPr marL="72000" marR="72000" marT="0" marB="0" anchor="ctr">
                    <a:solidFill>
                      <a:schemeClr val="accent1">
                        <a:lumMod val="75000"/>
                      </a:schemeClr>
                    </a:solidFill>
                  </a:tcPr>
                </a:tc>
                <a:tc>
                  <a:txBody>
                    <a:bodyPr/>
                    <a:lstStyle/>
                    <a:p>
                      <a:pPr algn="ctr" fontAlgn="b"/>
                      <a:r>
                        <a:rPr lang="en-IN" sz="1200" u="none" strike="noStrike" dirty="0">
                          <a:solidFill>
                            <a:schemeClr val="bg1"/>
                          </a:solidFill>
                          <a:effectLst/>
                        </a:rPr>
                        <a:t>Total SAPS</a:t>
                      </a:r>
                      <a:endParaRPr lang="en-IN" sz="1200" b="1" i="0" u="none" strike="noStrike" dirty="0">
                        <a:solidFill>
                          <a:schemeClr val="bg1"/>
                        </a:solidFill>
                        <a:effectLst/>
                        <a:latin typeface="Calibri" panose="020F0502020204030204" pitchFamily="34" charset="0"/>
                      </a:endParaRPr>
                    </a:p>
                  </a:txBody>
                  <a:tcPr marL="72000" marR="72000" marT="0" marB="0" anchor="ctr">
                    <a:solidFill>
                      <a:schemeClr val="accent1">
                        <a:lumMod val="75000"/>
                      </a:schemeClr>
                    </a:solidFill>
                  </a:tcPr>
                </a:tc>
                <a:extLst>
                  <a:ext uri="{0D108BD9-81ED-4DB2-BD59-A6C34878D82A}">
                    <a16:rowId xmlns:a16="http://schemas.microsoft.com/office/drawing/2014/main" val="3338708934"/>
                  </a:ext>
                </a:extLst>
              </a:tr>
              <a:tr h="520532">
                <a:tc rowSpan="2">
                  <a:txBody>
                    <a:bodyPr/>
                    <a:lstStyle/>
                    <a:p>
                      <a:pPr algn="l" fontAlgn="ctr"/>
                      <a:r>
                        <a:rPr lang="en-IN" sz="1200" b="1" u="none" strike="noStrike" dirty="0">
                          <a:effectLst/>
                        </a:rPr>
                        <a:t>APP SERVER</a:t>
                      </a:r>
                      <a:endParaRPr lang="en-IN" sz="1200" b="1" i="0" u="none" strike="noStrike" dirty="0">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dirty="0">
                          <a:effectLst/>
                        </a:rPr>
                        <a:t>          86,100 </a:t>
                      </a:r>
                      <a:endParaRPr lang="en-IN" sz="1200" b="0" i="0" u="none" strike="noStrike" dirty="0">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a:effectLst/>
                        </a:rPr>
                        <a:t>             18 </a:t>
                      </a:r>
                      <a:endParaRPr lang="en-IN" sz="1200" b="0" i="0" u="none" strike="noStrike">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a:effectLst/>
                        </a:rPr>
                        <a:t>        15,49,800 </a:t>
                      </a:r>
                      <a:endParaRPr lang="en-IN" sz="1200" b="0" i="0" u="none" strike="noStrike">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a:effectLst/>
                        </a:rPr>
                        <a:t>          92,560 </a:t>
                      </a:r>
                      <a:endParaRPr lang="en-IN" sz="1200" b="0" i="0" u="none" strike="noStrike">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a:effectLst/>
                        </a:rPr>
                        <a:t>             18 </a:t>
                      </a:r>
                      <a:endParaRPr lang="en-IN" sz="1200" b="0" i="0" u="none" strike="noStrike">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a:effectLst/>
                        </a:rPr>
                        <a:t>        16,66,080 </a:t>
                      </a:r>
                      <a:endParaRPr lang="en-IN" sz="1200" b="0" i="0" u="none" strike="noStrike">
                        <a:solidFill>
                          <a:srgbClr val="000000"/>
                        </a:solidFill>
                        <a:effectLst/>
                        <a:latin typeface="Calibri" panose="020F0502020204030204" pitchFamily="34" charset="0"/>
                      </a:endParaRPr>
                    </a:p>
                  </a:txBody>
                  <a:tcPr marL="72000" marR="72000" marT="0" marB="0" anchor="ctr"/>
                </a:tc>
                <a:extLst>
                  <a:ext uri="{0D108BD9-81ED-4DB2-BD59-A6C34878D82A}">
                    <a16:rowId xmlns:a16="http://schemas.microsoft.com/office/drawing/2014/main" val="4238607651"/>
                  </a:ext>
                </a:extLst>
              </a:tr>
              <a:tr h="520532">
                <a:tc vMerge="1">
                  <a:txBody>
                    <a:bodyPr/>
                    <a:lstStyle/>
                    <a:p>
                      <a:endParaRPr lang="en-IN"/>
                    </a:p>
                  </a:txBody>
                  <a:tcPr/>
                </a:tc>
                <a:tc>
                  <a:txBody>
                    <a:bodyPr/>
                    <a:lstStyle/>
                    <a:p>
                      <a:pPr algn="r" fontAlgn="b"/>
                      <a:r>
                        <a:rPr lang="en-IN" sz="1200" u="none" strike="noStrike">
                          <a:effectLst/>
                        </a:rPr>
                        <a:t>       1,15,000 </a:t>
                      </a:r>
                      <a:endParaRPr lang="en-IN" sz="1200" b="0" i="0" u="none" strike="noStrike">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dirty="0">
                          <a:effectLst/>
                        </a:rPr>
                        <a:t>               1 </a:t>
                      </a:r>
                      <a:endParaRPr lang="en-IN" sz="1200" b="0" i="0" u="none" strike="noStrike" dirty="0">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a:effectLst/>
                        </a:rPr>
                        <a:t>          1,15,000 </a:t>
                      </a:r>
                      <a:endParaRPr lang="en-IN" sz="1200" b="0" i="0" u="none" strike="noStrike">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a:effectLst/>
                        </a:rPr>
                        <a:t>       1,22,410 </a:t>
                      </a:r>
                      <a:endParaRPr lang="en-IN" sz="1200" b="0" i="0" u="none" strike="noStrike">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a:effectLst/>
                        </a:rPr>
                        <a:t>               1 </a:t>
                      </a:r>
                      <a:endParaRPr lang="en-IN" sz="1200" b="0" i="0" u="none" strike="noStrike">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a:effectLst/>
                        </a:rPr>
                        <a:t>          1,22,410 </a:t>
                      </a:r>
                      <a:endParaRPr lang="en-IN" sz="1200" b="0" i="0" u="none" strike="noStrike">
                        <a:solidFill>
                          <a:srgbClr val="000000"/>
                        </a:solidFill>
                        <a:effectLst/>
                        <a:latin typeface="Calibri" panose="020F0502020204030204" pitchFamily="34" charset="0"/>
                      </a:endParaRPr>
                    </a:p>
                  </a:txBody>
                  <a:tcPr marL="72000" marR="72000" marT="0" marB="0" anchor="ctr"/>
                </a:tc>
                <a:extLst>
                  <a:ext uri="{0D108BD9-81ED-4DB2-BD59-A6C34878D82A}">
                    <a16:rowId xmlns:a16="http://schemas.microsoft.com/office/drawing/2014/main" val="3144604478"/>
                  </a:ext>
                </a:extLst>
              </a:tr>
              <a:tr h="520532">
                <a:tc>
                  <a:txBody>
                    <a:bodyPr/>
                    <a:lstStyle/>
                    <a:p>
                      <a:pPr algn="l" fontAlgn="b"/>
                      <a:r>
                        <a:rPr lang="en-IN" sz="1200" b="1" u="none" strike="noStrike" dirty="0">
                          <a:effectLst/>
                        </a:rPr>
                        <a:t>NON HAHA DB</a:t>
                      </a:r>
                      <a:endParaRPr lang="en-IN" sz="1200" b="1" i="0" u="none" strike="noStrike" dirty="0">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a:effectLst/>
                        </a:rPr>
                        <a:t>          87,570 </a:t>
                      </a:r>
                      <a:endParaRPr lang="en-IN" sz="1200" b="0" i="0" u="none" strike="noStrike">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a:effectLst/>
                        </a:rPr>
                        <a:t>               5 </a:t>
                      </a:r>
                      <a:endParaRPr lang="en-IN" sz="1200" b="0" i="0" u="none" strike="noStrike">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dirty="0">
                          <a:effectLst/>
                        </a:rPr>
                        <a:t>          4,37,850 </a:t>
                      </a:r>
                      <a:endParaRPr lang="en-IN" sz="1200" b="0" i="0" u="none" strike="noStrike" dirty="0">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a:effectLst/>
                        </a:rPr>
                        <a:t>          92,560 </a:t>
                      </a:r>
                      <a:endParaRPr lang="en-IN" sz="1200" b="0" i="0" u="none" strike="noStrike">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dirty="0">
                          <a:effectLst/>
                        </a:rPr>
                        <a:t>               5 </a:t>
                      </a:r>
                      <a:endParaRPr lang="en-IN" sz="1200" b="0" i="0" u="none" strike="noStrike" dirty="0">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a:effectLst/>
                        </a:rPr>
                        <a:t>          4,62,800 </a:t>
                      </a:r>
                      <a:endParaRPr lang="en-IN" sz="1200" b="0" i="0" u="none" strike="noStrike">
                        <a:solidFill>
                          <a:srgbClr val="000000"/>
                        </a:solidFill>
                        <a:effectLst/>
                        <a:latin typeface="Calibri" panose="020F0502020204030204" pitchFamily="34" charset="0"/>
                      </a:endParaRPr>
                    </a:p>
                  </a:txBody>
                  <a:tcPr marL="72000" marR="72000" marT="0" marB="0" anchor="ctr"/>
                </a:tc>
                <a:extLst>
                  <a:ext uri="{0D108BD9-81ED-4DB2-BD59-A6C34878D82A}">
                    <a16:rowId xmlns:a16="http://schemas.microsoft.com/office/drawing/2014/main" val="361860803"/>
                  </a:ext>
                </a:extLst>
              </a:tr>
              <a:tr h="520532">
                <a:tc rowSpan="2">
                  <a:txBody>
                    <a:bodyPr/>
                    <a:lstStyle/>
                    <a:p>
                      <a:pPr algn="l" fontAlgn="ctr"/>
                      <a:r>
                        <a:rPr lang="en-IN" sz="1200" b="1" u="none" strike="noStrike" dirty="0">
                          <a:effectLst/>
                        </a:rPr>
                        <a:t>Storage</a:t>
                      </a:r>
                      <a:endParaRPr lang="en-IN" sz="1200" b="1" i="0" u="none" strike="noStrike" dirty="0">
                        <a:solidFill>
                          <a:srgbClr val="000000"/>
                        </a:solidFill>
                        <a:effectLst/>
                        <a:latin typeface="Calibri" panose="020F0502020204030204" pitchFamily="34" charset="0"/>
                      </a:endParaRPr>
                    </a:p>
                  </a:txBody>
                  <a:tcPr marL="72000" marR="72000" marT="0" marB="0" anchor="ctr"/>
                </a:tc>
                <a:tc rowSpan="2">
                  <a:txBody>
                    <a:bodyPr/>
                    <a:lstStyle/>
                    <a:p>
                      <a:pPr algn="r" fontAlgn="ctr"/>
                      <a:r>
                        <a:rPr lang="en-IN" sz="1200" u="none" strike="noStrike">
                          <a:effectLst/>
                        </a:rPr>
                        <a:t> </a:t>
                      </a:r>
                      <a:endParaRPr lang="en-IN" sz="1200" b="1" i="0" u="none" strike="noStrike">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dirty="0">
                          <a:effectLst/>
                        </a:rPr>
                        <a:t> SSD (TB) </a:t>
                      </a:r>
                      <a:endParaRPr lang="en-IN" sz="1200" b="0" i="0" u="none" strike="noStrike" dirty="0">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dirty="0">
                          <a:effectLst/>
                        </a:rPr>
                        <a:t>                   120 </a:t>
                      </a:r>
                      <a:endParaRPr lang="en-IN" sz="1200" b="0" i="0" u="none" strike="noStrike" dirty="0">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dirty="0">
                          <a:effectLst/>
                        </a:rPr>
                        <a:t> SSD (TB) </a:t>
                      </a:r>
                      <a:endParaRPr lang="en-IN" sz="1200" b="0" i="0" u="none" strike="noStrike" dirty="0">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dirty="0">
                          <a:effectLst/>
                        </a:rPr>
                        <a:t>          120</a:t>
                      </a:r>
                      <a:endParaRPr lang="en-IN" sz="1200" b="0" i="0" u="none" strike="noStrike" dirty="0">
                        <a:solidFill>
                          <a:srgbClr val="000000"/>
                        </a:solidFill>
                        <a:effectLst/>
                        <a:latin typeface="Calibri" panose="020F0502020204030204" pitchFamily="34" charset="0"/>
                      </a:endParaRPr>
                    </a:p>
                  </a:txBody>
                  <a:tcPr marL="72000" marR="72000" marT="0" marB="0" anchor="ctr"/>
                </a:tc>
                <a:tc>
                  <a:txBody>
                    <a:bodyPr/>
                    <a:lstStyle/>
                    <a:p>
                      <a:pPr algn="r" fontAlgn="b"/>
                      <a:endParaRPr lang="en-IN" sz="1200" b="0" i="0" u="none" strike="noStrike" dirty="0">
                        <a:solidFill>
                          <a:srgbClr val="000000"/>
                        </a:solidFill>
                        <a:effectLst/>
                        <a:latin typeface="Calibri" panose="020F0502020204030204" pitchFamily="34" charset="0"/>
                      </a:endParaRPr>
                    </a:p>
                  </a:txBody>
                  <a:tcPr marL="72000" marR="72000" marT="0" marB="0" anchor="ctr"/>
                </a:tc>
                <a:extLst>
                  <a:ext uri="{0D108BD9-81ED-4DB2-BD59-A6C34878D82A}">
                    <a16:rowId xmlns:a16="http://schemas.microsoft.com/office/drawing/2014/main" val="464534629"/>
                  </a:ext>
                </a:extLst>
              </a:tr>
              <a:tr h="520532">
                <a:tc vMerge="1">
                  <a:txBody>
                    <a:bodyPr/>
                    <a:lstStyle/>
                    <a:p>
                      <a:endParaRPr lang="en-IN"/>
                    </a:p>
                  </a:txBody>
                  <a:tcPr/>
                </a:tc>
                <a:tc vMerge="1">
                  <a:txBody>
                    <a:bodyPr/>
                    <a:lstStyle/>
                    <a:p>
                      <a:endParaRPr lang="en-IN"/>
                    </a:p>
                  </a:txBody>
                  <a:tcPr/>
                </a:tc>
                <a:tc>
                  <a:txBody>
                    <a:bodyPr/>
                    <a:lstStyle/>
                    <a:p>
                      <a:pPr algn="r" fontAlgn="b"/>
                      <a:r>
                        <a:rPr lang="en-IN" sz="1200" u="none" strike="noStrike">
                          <a:effectLst/>
                        </a:rPr>
                        <a:t> SAS (TB) </a:t>
                      </a:r>
                      <a:endParaRPr lang="en-IN" sz="1200" b="0" i="0" u="none" strike="noStrike">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dirty="0">
                          <a:effectLst/>
                        </a:rPr>
                        <a:t>                   140 </a:t>
                      </a:r>
                      <a:endParaRPr lang="en-IN" sz="1200" b="0" i="0" u="none" strike="noStrike" dirty="0">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dirty="0">
                          <a:effectLst/>
                        </a:rPr>
                        <a:t> SAS (TB) </a:t>
                      </a:r>
                      <a:endParaRPr lang="en-IN" sz="1200" b="0" i="0" u="none" strike="noStrike" dirty="0">
                        <a:solidFill>
                          <a:srgbClr val="000000"/>
                        </a:solidFill>
                        <a:effectLst/>
                        <a:latin typeface="Calibri" panose="020F0502020204030204" pitchFamily="34" charset="0"/>
                      </a:endParaRPr>
                    </a:p>
                  </a:txBody>
                  <a:tcPr marL="72000" marR="72000" marT="0" marB="0" anchor="ctr"/>
                </a:tc>
                <a:tc>
                  <a:txBody>
                    <a:bodyPr/>
                    <a:lstStyle/>
                    <a:p>
                      <a:pPr algn="r" fontAlgn="b"/>
                      <a:r>
                        <a:rPr lang="en-IN" sz="1200" u="none" strike="noStrike" dirty="0">
                          <a:effectLst/>
                        </a:rPr>
                        <a:t>          140 </a:t>
                      </a:r>
                      <a:endParaRPr lang="en-IN" sz="1200" b="0" i="0" u="none" strike="noStrike" dirty="0">
                        <a:solidFill>
                          <a:srgbClr val="000000"/>
                        </a:solidFill>
                        <a:effectLst/>
                        <a:latin typeface="Calibri" panose="020F0502020204030204" pitchFamily="34" charset="0"/>
                      </a:endParaRPr>
                    </a:p>
                  </a:txBody>
                  <a:tcPr marL="72000" marR="72000" marT="0" marB="0" anchor="ctr"/>
                </a:tc>
                <a:tc>
                  <a:txBody>
                    <a:bodyPr/>
                    <a:lstStyle/>
                    <a:p>
                      <a:pPr algn="r" fontAlgn="b"/>
                      <a:endParaRPr lang="en-IN" sz="1200" b="0" i="0" u="none" strike="noStrike" dirty="0">
                        <a:solidFill>
                          <a:srgbClr val="000000"/>
                        </a:solidFill>
                        <a:effectLst/>
                        <a:latin typeface="Calibri" panose="020F0502020204030204" pitchFamily="34" charset="0"/>
                      </a:endParaRPr>
                    </a:p>
                  </a:txBody>
                  <a:tcPr marL="72000" marR="72000" marT="0" marB="0" anchor="ctr"/>
                </a:tc>
                <a:extLst>
                  <a:ext uri="{0D108BD9-81ED-4DB2-BD59-A6C34878D82A}">
                    <a16:rowId xmlns:a16="http://schemas.microsoft.com/office/drawing/2014/main" val="1782973727"/>
                  </a:ext>
                </a:extLst>
              </a:tr>
            </a:tbl>
          </a:graphicData>
        </a:graphic>
      </p:graphicFrame>
    </p:spTree>
    <p:extLst>
      <p:ext uri="{BB962C8B-B14F-4D97-AF65-F5344CB8AC3E}">
        <p14:creationId xmlns:p14="http://schemas.microsoft.com/office/powerpoint/2010/main" val="441735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72">
            <a:extLst>
              <a:ext uri="{FF2B5EF4-FFF2-40B4-BE49-F238E27FC236}">
                <a16:creationId xmlns:a16="http://schemas.microsoft.com/office/drawing/2014/main" id="{E4A4E5CF-E65C-44D9-B6B2-0B4588283000}"/>
              </a:ext>
            </a:extLst>
          </p:cNvPr>
          <p:cNvSpPr/>
          <p:nvPr/>
        </p:nvSpPr>
        <p:spPr>
          <a:xfrm>
            <a:off x="1134139" y="2469131"/>
            <a:ext cx="6418282" cy="110988"/>
          </a:xfrm>
          <a:custGeom>
            <a:avLst/>
            <a:gdLst/>
            <a:ahLst/>
            <a:cxnLst/>
            <a:rect l="l" t="t" r="r" b="b"/>
            <a:pathLst>
              <a:path w="9664065" h="182879">
                <a:moveTo>
                  <a:pt x="0" y="30479"/>
                </a:moveTo>
                <a:lnTo>
                  <a:pt x="2405" y="18645"/>
                </a:lnTo>
                <a:lnTo>
                  <a:pt x="8953" y="8953"/>
                </a:lnTo>
                <a:lnTo>
                  <a:pt x="18645" y="2405"/>
                </a:lnTo>
                <a:lnTo>
                  <a:pt x="30480" y="0"/>
                </a:lnTo>
                <a:lnTo>
                  <a:pt x="9633204" y="0"/>
                </a:lnTo>
                <a:lnTo>
                  <a:pt x="9645038" y="2405"/>
                </a:lnTo>
                <a:lnTo>
                  <a:pt x="9654730" y="8953"/>
                </a:lnTo>
                <a:lnTo>
                  <a:pt x="9661278" y="18645"/>
                </a:lnTo>
                <a:lnTo>
                  <a:pt x="9663684" y="30479"/>
                </a:lnTo>
                <a:lnTo>
                  <a:pt x="9663684" y="152399"/>
                </a:lnTo>
                <a:lnTo>
                  <a:pt x="9661278" y="164234"/>
                </a:lnTo>
                <a:lnTo>
                  <a:pt x="9654730" y="173926"/>
                </a:lnTo>
                <a:lnTo>
                  <a:pt x="9645038" y="180474"/>
                </a:lnTo>
                <a:lnTo>
                  <a:pt x="9633204" y="182879"/>
                </a:lnTo>
                <a:lnTo>
                  <a:pt x="30480" y="182879"/>
                </a:lnTo>
                <a:lnTo>
                  <a:pt x="18645" y="180474"/>
                </a:lnTo>
                <a:lnTo>
                  <a:pt x="8953" y="173926"/>
                </a:lnTo>
                <a:lnTo>
                  <a:pt x="2405" y="164234"/>
                </a:lnTo>
                <a:lnTo>
                  <a:pt x="0" y="152399"/>
                </a:lnTo>
                <a:lnTo>
                  <a:pt x="0" y="30479"/>
                </a:lnTo>
                <a:close/>
              </a:path>
            </a:pathLst>
          </a:custGeom>
          <a:solidFill>
            <a:schemeClr val="tx2"/>
          </a:solidFill>
          <a:ln w="4572">
            <a:solidFill>
              <a:srgbClr val="0070BF"/>
            </a:solidFill>
          </a:ln>
        </p:spPr>
        <p:txBody>
          <a:bodyPr wrap="square" lIns="0" tIns="0" rIns="0" bIns="0" rtlCol="0"/>
          <a:lstStyle/>
          <a:p>
            <a:endParaRPr sz="1200">
              <a:highlight>
                <a:srgbClr val="FFFF00"/>
              </a:highlight>
              <a:latin typeface="+mj-lt"/>
            </a:endParaRPr>
          </a:p>
        </p:txBody>
      </p:sp>
      <p:sp>
        <p:nvSpPr>
          <p:cNvPr id="111" name="object 12">
            <a:extLst>
              <a:ext uri="{FF2B5EF4-FFF2-40B4-BE49-F238E27FC236}">
                <a16:creationId xmlns:a16="http://schemas.microsoft.com/office/drawing/2014/main" id="{DA3EF051-F770-4094-B975-A5481C7A41AC}"/>
              </a:ext>
            </a:extLst>
          </p:cNvPr>
          <p:cNvSpPr/>
          <p:nvPr/>
        </p:nvSpPr>
        <p:spPr>
          <a:xfrm>
            <a:off x="2380584" y="1471321"/>
            <a:ext cx="3766956" cy="371475"/>
          </a:xfrm>
          <a:custGeom>
            <a:avLst/>
            <a:gdLst/>
            <a:ahLst/>
            <a:cxnLst/>
            <a:rect l="l" t="t" r="r" b="b"/>
            <a:pathLst>
              <a:path w="2044064" h="561339">
                <a:moveTo>
                  <a:pt x="2043684" y="0"/>
                </a:moveTo>
                <a:lnTo>
                  <a:pt x="0" y="0"/>
                </a:lnTo>
                <a:lnTo>
                  <a:pt x="0" y="16764"/>
                </a:lnTo>
                <a:lnTo>
                  <a:pt x="0" y="560832"/>
                </a:lnTo>
                <a:lnTo>
                  <a:pt x="2043684" y="560832"/>
                </a:lnTo>
                <a:lnTo>
                  <a:pt x="2043684" y="16764"/>
                </a:lnTo>
                <a:lnTo>
                  <a:pt x="2043684" y="0"/>
                </a:lnTo>
                <a:close/>
              </a:path>
            </a:pathLst>
          </a:custGeom>
          <a:solidFill>
            <a:srgbClr val="00698E"/>
          </a:solidFill>
        </p:spPr>
        <p:txBody>
          <a:bodyPr wrap="square" lIns="0" tIns="0" rIns="0" bIns="0" rtlCol="0"/>
          <a:lstStyle/>
          <a:p>
            <a:endParaRPr sz="1200">
              <a:latin typeface="+mj-lt"/>
            </a:endParaRPr>
          </a:p>
        </p:txBody>
      </p:sp>
      <p:sp>
        <p:nvSpPr>
          <p:cNvPr id="2" name="object 2"/>
          <p:cNvSpPr txBox="1"/>
          <p:nvPr/>
        </p:nvSpPr>
        <p:spPr>
          <a:xfrm>
            <a:off x="2489255" y="1593165"/>
            <a:ext cx="1279572" cy="131597"/>
          </a:xfrm>
          <a:prstGeom prst="rect">
            <a:avLst/>
          </a:prstGeom>
        </p:spPr>
        <p:txBody>
          <a:bodyPr vert="horz" wrap="square" lIns="0" tIns="8404" rIns="0" bIns="0" rtlCol="0">
            <a:spAutoFit/>
          </a:bodyPr>
          <a:lstStyle/>
          <a:p>
            <a:pPr marL="8405">
              <a:spcBef>
                <a:spcPts val="66"/>
              </a:spcBef>
              <a:tabLst>
                <a:tab pos="406375" algn="l"/>
                <a:tab pos="774508" algn="l"/>
                <a:tab pos="1141800" algn="l"/>
              </a:tabLst>
            </a:pPr>
            <a:r>
              <a:rPr sz="800" spc="-23">
                <a:solidFill>
                  <a:srgbClr val="FFFFFF"/>
                </a:solidFill>
                <a:latin typeface="+mj-lt"/>
                <a:cs typeface="Carlito"/>
              </a:rPr>
              <a:t>V</a:t>
            </a:r>
            <a:r>
              <a:rPr sz="800" spc="-3">
                <a:solidFill>
                  <a:srgbClr val="FFFFFF"/>
                </a:solidFill>
                <a:latin typeface="+mj-lt"/>
                <a:cs typeface="Carlito"/>
              </a:rPr>
              <a:t>M</a:t>
            </a:r>
            <a:r>
              <a:rPr sz="800">
                <a:solidFill>
                  <a:srgbClr val="FFFFFF"/>
                </a:solidFill>
                <a:latin typeface="+mj-lt"/>
                <a:cs typeface="Carlito"/>
              </a:rPr>
              <a:t>	</a:t>
            </a:r>
            <a:r>
              <a:rPr sz="1100" spc="-24" baseline="5050">
                <a:solidFill>
                  <a:srgbClr val="FFFFFF"/>
                </a:solidFill>
                <a:latin typeface="+mj-lt"/>
                <a:cs typeface="Carlito"/>
              </a:rPr>
              <a:t>V</a:t>
            </a:r>
            <a:r>
              <a:rPr sz="1100" spc="-5" baseline="5050">
                <a:solidFill>
                  <a:srgbClr val="FFFFFF"/>
                </a:solidFill>
                <a:latin typeface="+mj-lt"/>
                <a:cs typeface="Carlito"/>
              </a:rPr>
              <a:t>M</a:t>
            </a:r>
            <a:r>
              <a:rPr sz="1100" baseline="5050">
                <a:solidFill>
                  <a:srgbClr val="FFFFFF"/>
                </a:solidFill>
                <a:latin typeface="+mj-lt"/>
                <a:cs typeface="Carlito"/>
              </a:rPr>
              <a:t>	</a:t>
            </a:r>
            <a:r>
              <a:rPr sz="1100" spc="-24" baseline="2525">
                <a:solidFill>
                  <a:srgbClr val="FFFFFF"/>
                </a:solidFill>
                <a:latin typeface="+mj-lt"/>
                <a:cs typeface="Carlito"/>
              </a:rPr>
              <a:t>V</a:t>
            </a:r>
            <a:r>
              <a:rPr sz="1100" spc="-10" baseline="2525">
                <a:solidFill>
                  <a:srgbClr val="FFFFFF"/>
                </a:solidFill>
                <a:latin typeface="+mj-lt"/>
                <a:cs typeface="Carlito"/>
              </a:rPr>
              <a:t>M</a:t>
            </a:r>
            <a:r>
              <a:rPr sz="1100" baseline="2525">
                <a:solidFill>
                  <a:srgbClr val="FFFFFF"/>
                </a:solidFill>
                <a:latin typeface="+mj-lt"/>
                <a:cs typeface="Carlito"/>
              </a:rPr>
              <a:t>	</a:t>
            </a:r>
            <a:r>
              <a:rPr sz="1100" spc="-24" baseline="5050">
                <a:solidFill>
                  <a:srgbClr val="FFFFFF"/>
                </a:solidFill>
                <a:latin typeface="+mj-lt"/>
                <a:cs typeface="Carlito"/>
              </a:rPr>
              <a:t>V</a:t>
            </a:r>
            <a:r>
              <a:rPr sz="1100" spc="-5" baseline="5050">
                <a:solidFill>
                  <a:srgbClr val="FFFFFF"/>
                </a:solidFill>
                <a:latin typeface="+mj-lt"/>
                <a:cs typeface="Carlito"/>
              </a:rPr>
              <a:t>M</a:t>
            </a:r>
            <a:endParaRPr sz="1100" baseline="5050">
              <a:latin typeface="+mj-lt"/>
              <a:cs typeface="Carlito"/>
            </a:endParaRPr>
          </a:p>
        </p:txBody>
      </p:sp>
      <p:sp>
        <p:nvSpPr>
          <p:cNvPr id="3" name="object 3"/>
          <p:cNvSpPr/>
          <p:nvPr/>
        </p:nvSpPr>
        <p:spPr>
          <a:xfrm>
            <a:off x="3903562" y="1495277"/>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200">
              <a:latin typeface="+mj-lt"/>
            </a:endParaRPr>
          </a:p>
        </p:txBody>
      </p:sp>
      <p:sp>
        <p:nvSpPr>
          <p:cNvPr id="4" name="object 4"/>
          <p:cNvSpPr txBox="1"/>
          <p:nvPr/>
        </p:nvSpPr>
        <p:spPr>
          <a:xfrm>
            <a:off x="3989927" y="1579317"/>
            <a:ext cx="146236" cy="131173"/>
          </a:xfrm>
          <a:prstGeom prst="rect">
            <a:avLst/>
          </a:prstGeom>
        </p:spPr>
        <p:txBody>
          <a:bodyPr vert="horz" wrap="square" lIns="0" tIns="7984" rIns="0" bIns="0" rtlCol="0">
            <a:spAutoFit/>
          </a:bodyPr>
          <a:lstStyle/>
          <a:p>
            <a:pPr marL="8405">
              <a:spcBef>
                <a:spcPts val="63"/>
              </a:spcBef>
            </a:pPr>
            <a:r>
              <a:rPr sz="800" spc="-17">
                <a:solidFill>
                  <a:srgbClr val="FFFFFF"/>
                </a:solidFill>
                <a:latin typeface="+mj-lt"/>
                <a:cs typeface="Carlito"/>
              </a:rPr>
              <a:t>V</a:t>
            </a:r>
            <a:r>
              <a:rPr sz="800" spc="-7">
                <a:solidFill>
                  <a:srgbClr val="FFFFFF"/>
                </a:solidFill>
                <a:latin typeface="+mj-lt"/>
                <a:cs typeface="Carlito"/>
              </a:rPr>
              <a:t>M</a:t>
            </a:r>
            <a:endParaRPr sz="800">
              <a:latin typeface="+mj-lt"/>
              <a:cs typeface="Carlito"/>
            </a:endParaRPr>
          </a:p>
        </p:txBody>
      </p:sp>
      <p:sp>
        <p:nvSpPr>
          <p:cNvPr id="5" name="object 5"/>
          <p:cNvSpPr txBox="1"/>
          <p:nvPr/>
        </p:nvSpPr>
        <p:spPr>
          <a:xfrm>
            <a:off x="4302591" y="1513079"/>
            <a:ext cx="1305625" cy="254707"/>
          </a:xfrm>
          <a:prstGeom prst="rect">
            <a:avLst/>
          </a:prstGeom>
        </p:spPr>
        <p:txBody>
          <a:bodyPr vert="horz" wrap="square" lIns="0" tIns="8404" rIns="0" bIns="0" rtlCol="0">
            <a:spAutoFit/>
          </a:bodyPr>
          <a:lstStyle/>
          <a:p>
            <a:pPr marL="8405">
              <a:spcBef>
                <a:spcPts val="66"/>
              </a:spcBef>
            </a:pPr>
            <a:r>
              <a:rPr sz="800" spc="-7">
                <a:solidFill>
                  <a:srgbClr val="FFFFFF"/>
                </a:solidFill>
                <a:latin typeface="+mj-lt"/>
                <a:cs typeface="Arial"/>
              </a:rPr>
              <a:t>Virtualized </a:t>
            </a:r>
            <a:r>
              <a:rPr sz="800" spc="-3">
                <a:solidFill>
                  <a:srgbClr val="FFFFFF"/>
                </a:solidFill>
                <a:latin typeface="+mj-lt"/>
                <a:cs typeface="Arial"/>
              </a:rPr>
              <a:t>Application</a:t>
            </a:r>
            <a:r>
              <a:rPr sz="800" spc="-13">
                <a:solidFill>
                  <a:srgbClr val="FFFFFF"/>
                </a:solidFill>
                <a:latin typeface="+mj-lt"/>
                <a:cs typeface="Arial"/>
              </a:rPr>
              <a:t> </a:t>
            </a:r>
            <a:r>
              <a:rPr sz="800" spc="-3">
                <a:solidFill>
                  <a:srgbClr val="FFFFFF"/>
                </a:solidFill>
                <a:latin typeface="+mj-lt"/>
                <a:cs typeface="Arial"/>
              </a:rPr>
              <a:t>servers</a:t>
            </a:r>
            <a:endParaRPr sz="800">
              <a:latin typeface="+mj-lt"/>
              <a:cs typeface="Arial"/>
            </a:endParaRPr>
          </a:p>
        </p:txBody>
      </p:sp>
      <p:sp>
        <p:nvSpPr>
          <p:cNvPr id="6" name="object 6"/>
          <p:cNvSpPr txBox="1"/>
          <p:nvPr/>
        </p:nvSpPr>
        <p:spPr>
          <a:xfrm>
            <a:off x="4665612" y="1658963"/>
            <a:ext cx="505105" cy="131597"/>
          </a:xfrm>
          <a:prstGeom prst="rect">
            <a:avLst/>
          </a:prstGeom>
        </p:spPr>
        <p:txBody>
          <a:bodyPr vert="horz" wrap="square" lIns="0" tIns="8404" rIns="0" bIns="0" rtlCol="0">
            <a:spAutoFit/>
          </a:bodyPr>
          <a:lstStyle/>
          <a:p>
            <a:pPr marL="8405">
              <a:spcBef>
                <a:spcPts val="66"/>
              </a:spcBef>
            </a:pPr>
            <a:r>
              <a:rPr sz="800" spc="-3" dirty="0">
                <a:solidFill>
                  <a:srgbClr val="FFFFFF"/>
                </a:solidFill>
                <a:latin typeface="+mj-lt"/>
                <a:cs typeface="Arial"/>
              </a:rPr>
              <a:t>(1</a:t>
            </a:r>
            <a:r>
              <a:rPr lang="en-US" sz="800" spc="-3" dirty="0">
                <a:solidFill>
                  <a:srgbClr val="FFFFFF"/>
                </a:solidFill>
                <a:latin typeface="+mj-lt"/>
                <a:cs typeface="Arial"/>
              </a:rPr>
              <a:t>8</a:t>
            </a:r>
            <a:r>
              <a:rPr sz="800" spc="162" dirty="0">
                <a:solidFill>
                  <a:srgbClr val="FFFFFF"/>
                </a:solidFill>
                <a:latin typeface="+mj-lt"/>
                <a:cs typeface="Arial"/>
              </a:rPr>
              <a:t> </a:t>
            </a:r>
            <a:r>
              <a:rPr sz="800" spc="-3" dirty="0">
                <a:solidFill>
                  <a:srgbClr val="FFFFFF"/>
                </a:solidFill>
                <a:latin typeface="+mj-lt"/>
                <a:cs typeface="Arial"/>
              </a:rPr>
              <a:t>nodes)</a:t>
            </a:r>
            <a:endParaRPr sz="800" dirty="0">
              <a:latin typeface="+mj-lt"/>
              <a:cs typeface="Arial"/>
            </a:endParaRPr>
          </a:p>
        </p:txBody>
      </p:sp>
      <p:sp>
        <p:nvSpPr>
          <p:cNvPr id="7" name="object 7"/>
          <p:cNvSpPr txBox="1">
            <a:spLocks noGrp="1"/>
          </p:cNvSpPr>
          <p:nvPr>
            <p:ph type="title"/>
          </p:nvPr>
        </p:nvSpPr>
        <p:spPr/>
        <p:txBody>
          <a:bodyPr/>
          <a:lstStyle/>
          <a:p>
            <a:r>
              <a:rPr lang="en-US" dirty="0">
                <a:latin typeface="+mj-lt"/>
              </a:rPr>
              <a:t>Infra configurations in DC : HANA and non-</a:t>
            </a:r>
            <a:r>
              <a:rPr lang="en-US" dirty="0" err="1">
                <a:latin typeface="+mj-lt"/>
              </a:rPr>
              <a:t>hana</a:t>
            </a:r>
            <a:endParaRPr lang="en-US" dirty="0">
              <a:latin typeface="+mj-lt"/>
            </a:endParaRPr>
          </a:p>
        </p:txBody>
      </p:sp>
      <p:sp>
        <p:nvSpPr>
          <p:cNvPr id="8" name="object 8"/>
          <p:cNvSpPr txBox="1"/>
          <p:nvPr/>
        </p:nvSpPr>
        <p:spPr>
          <a:xfrm>
            <a:off x="2390767" y="1089848"/>
            <a:ext cx="1503360" cy="333660"/>
          </a:xfrm>
          <a:prstGeom prst="rect">
            <a:avLst/>
          </a:prstGeom>
          <a:ln w="10668">
            <a:solidFill>
              <a:srgbClr val="5B9AD4"/>
            </a:solidFill>
          </a:ln>
        </p:spPr>
        <p:txBody>
          <a:bodyPr vert="horz" wrap="square" lIns="0" tIns="25633" rIns="0" bIns="0" rtlCol="0">
            <a:spAutoFit/>
          </a:bodyPr>
          <a:lstStyle/>
          <a:p>
            <a:pPr marL="50009" marR="131536">
              <a:lnSpc>
                <a:spcPts val="788"/>
              </a:lnSpc>
              <a:spcBef>
                <a:spcPts val="202"/>
              </a:spcBef>
            </a:pPr>
            <a:r>
              <a:rPr lang="pt-BR" sz="800" spc="-7" dirty="0">
                <a:latin typeface="+mj-lt"/>
                <a:cs typeface="Arial"/>
              </a:rPr>
              <a:t>32C (5218) / 384GB / 2 * 300GB HDD  / 4 * 10G / 92560 SAPS</a:t>
            </a:r>
            <a:endParaRPr sz="800" dirty="0">
              <a:latin typeface="+mj-lt"/>
              <a:cs typeface="Arial"/>
            </a:endParaRPr>
          </a:p>
        </p:txBody>
      </p:sp>
      <p:sp>
        <p:nvSpPr>
          <p:cNvPr id="9" name="object 9"/>
          <p:cNvSpPr txBox="1"/>
          <p:nvPr/>
        </p:nvSpPr>
        <p:spPr>
          <a:xfrm>
            <a:off x="3894127" y="1909478"/>
            <a:ext cx="667731" cy="165345"/>
          </a:xfrm>
          <a:prstGeom prst="rect">
            <a:avLst/>
          </a:prstGeom>
        </p:spPr>
        <p:txBody>
          <a:bodyPr vert="horz" wrap="square" lIns="0" tIns="11346" rIns="0" bIns="0" rtlCol="0">
            <a:spAutoFit/>
          </a:bodyPr>
          <a:lstStyle/>
          <a:p>
            <a:pPr marL="8405">
              <a:spcBef>
                <a:spcPts val="89"/>
              </a:spcBef>
            </a:pPr>
            <a:r>
              <a:rPr sz="1000" spc="3">
                <a:latin typeface="+mj-lt"/>
                <a:cs typeface="Carlito"/>
              </a:rPr>
              <a:t>. . . . . . .</a:t>
            </a:r>
            <a:r>
              <a:rPr sz="1000" spc="10">
                <a:latin typeface="+mj-lt"/>
                <a:cs typeface="Carlito"/>
              </a:rPr>
              <a:t> </a:t>
            </a:r>
            <a:r>
              <a:rPr sz="1000" spc="3">
                <a:latin typeface="+mj-lt"/>
                <a:cs typeface="Carlito"/>
              </a:rPr>
              <a:t>.</a:t>
            </a:r>
            <a:endParaRPr sz="1000">
              <a:latin typeface="+mj-lt"/>
              <a:cs typeface="Carlito"/>
            </a:endParaRPr>
          </a:p>
        </p:txBody>
      </p:sp>
      <p:grpSp>
        <p:nvGrpSpPr>
          <p:cNvPr id="10" name="object 10"/>
          <p:cNvGrpSpPr/>
          <p:nvPr/>
        </p:nvGrpSpPr>
        <p:grpSpPr>
          <a:xfrm>
            <a:off x="912262" y="1437791"/>
            <a:ext cx="1376643" cy="735386"/>
            <a:chOff x="12191" y="2019300"/>
            <a:chExt cx="2080260" cy="1111250"/>
          </a:xfrm>
        </p:grpSpPr>
        <p:sp>
          <p:nvSpPr>
            <p:cNvPr id="11" name="object 11"/>
            <p:cNvSpPr/>
            <p:nvPr/>
          </p:nvSpPr>
          <p:spPr>
            <a:xfrm>
              <a:off x="12192" y="2244851"/>
              <a:ext cx="2049780" cy="885825"/>
            </a:xfrm>
            <a:custGeom>
              <a:avLst/>
              <a:gdLst/>
              <a:ahLst/>
              <a:cxnLst/>
              <a:rect l="l" t="t" r="r" b="b"/>
              <a:pathLst>
                <a:path w="2049780" h="885825">
                  <a:moveTo>
                    <a:pt x="2049767" y="0"/>
                  </a:moveTo>
                  <a:lnTo>
                    <a:pt x="0" y="0"/>
                  </a:lnTo>
                  <a:lnTo>
                    <a:pt x="0" y="335280"/>
                  </a:lnTo>
                  <a:lnTo>
                    <a:pt x="0" y="885444"/>
                  </a:lnTo>
                  <a:lnTo>
                    <a:pt x="2049767" y="885444"/>
                  </a:lnTo>
                  <a:lnTo>
                    <a:pt x="2049767" y="335280"/>
                  </a:lnTo>
                  <a:lnTo>
                    <a:pt x="2049767" y="0"/>
                  </a:lnTo>
                  <a:close/>
                </a:path>
              </a:pathLst>
            </a:custGeom>
            <a:solidFill>
              <a:srgbClr val="E4E8F0"/>
            </a:solidFill>
          </p:spPr>
          <p:txBody>
            <a:bodyPr wrap="square" lIns="0" tIns="0" rIns="0" bIns="0" rtlCol="0"/>
            <a:lstStyle/>
            <a:p>
              <a:endParaRPr sz="1200">
                <a:latin typeface="+mj-lt"/>
              </a:endParaRPr>
            </a:p>
          </p:txBody>
        </p:sp>
        <p:sp>
          <p:nvSpPr>
            <p:cNvPr id="12" name="object 12"/>
            <p:cNvSpPr/>
            <p:nvPr/>
          </p:nvSpPr>
          <p:spPr>
            <a:xfrm>
              <a:off x="48768" y="2019299"/>
              <a:ext cx="2044064" cy="561340"/>
            </a:xfrm>
            <a:custGeom>
              <a:avLst/>
              <a:gdLst/>
              <a:ahLst/>
              <a:cxnLst/>
              <a:rect l="l" t="t" r="r" b="b"/>
              <a:pathLst>
                <a:path w="2044064" h="561339">
                  <a:moveTo>
                    <a:pt x="2043684" y="0"/>
                  </a:moveTo>
                  <a:lnTo>
                    <a:pt x="0" y="0"/>
                  </a:lnTo>
                  <a:lnTo>
                    <a:pt x="0" y="16764"/>
                  </a:lnTo>
                  <a:lnTo>
                    <a:pt x="0" y="560832"/>
                  </a:lnTo>
                  <a:lnTo>
                    <a:pt x="2043684" y="560832"/>
                  </a:lnTo>
                  <a:lnTo>
                    <a:pt x="2043684" y="16764"/>
                  </a:lnTo>
                  <a:lnTo>
                    <a:pt x="2043684" y="0"/>
                  </a:lnTo>
                  <a:close/>
                </a:path>
              </a:pathLst>
            </a:custGeom>
            <a:solidFill>
              <a:srgbClr val="00698E"/>
            </a:solidFill>
          </p:spPr>
          <p:txBody>
            <a:bodyPr wrap="square" lIns="0" tIns="0" rIns="0" bIns="0" rtlCol="0"/>
            <a:lstStyle/>
            <a:p>
              <a:endParaRPr sz="1200">
                <a:latin typeface="+mj-lt"/>
              </a:endParaRPr>
            </a:p>
          </p:txBody>
        </p:sp>
      </p:grpSp>
      <p:sp>
        <p:nvSpPr>
          <p:cNvPr id="13" name="object 13"/>
          <p:cNvSpPr txBox="1"/>
          <p:nvPr/>
        </p:nvSpPr>
        <p:spPr>
          <a:xfrm>
            <a:off x="951244" y="1473747"/>
            <a:ext cx="1271312" cy="131597"/>
          </a:xfrm>
          <a:prstGeom prst="rect">
            <a:avLst/>
          </a:prstGeom>
        </p:spPr>
        <p:txBody>
          <a:bodyPr vert="horz" wrap="square" lIns="0" tIns="8404" rIns="0" bIns="0" rtlCol="0">
            <a:spAutoFit/>
          </a:bodyPr>
          <a:lstStyle/>
          <a:p>
            <a:pPr marL="8405">
              <a:spcBef>
                <a:spcPts val="66"/>
              </a:spcBef>
            </a:pPr>
            <a:r>
              <a:rPr lang="en-US" sz="800" spc="-3">
                <a:solidFill>
                  <a:srgbClr val="FFFFFF"/>
                </a:solidFill>
                <a:latin typeface="+mj-lt"/>
                <a:cs typeface="Arial"/>
              </a:rPr>
              <a:t>NON HAHA DB</a:t>
            </a:r>
            <a:endParaRPr sz="800">
              <a:latin typeface="+mj-lt"/>
              <a:cs typeface="Arial"/>
            </a:endParaRPr>
          </a:p>
        </p:txBody>
      </p:sp>
      <p:sp>
        <p:nvSpPr>
          <p:cNvPr id="14" name="object 14"/>
          <p:cNvSpPr txBox="1"/>
          <p:nvPr/>
        </p:nvSpPr>
        <p:spPr>
          <a:xfrm>
            <a:off x="951244" y="1589759"/>
            <a:ext cx="839181" cy="254707"/>
          </a:xfrm>
          <a:prstGeom prst="rect">
            <a:avLst/>
          </a:prstGeom>
        </p:spPr>
        <p:txBody>
          <a:bodyPr vert="horz" wrap="square" lIns="0" tIns="8404" rIns="0" bIns="0" rtlCol="0">
            <a:spAutoFit/>
          </a:bodyPr>
          <a:lstStyle/>
          <a:p>
            <a:pPr marL="8405">
              <a:spcBef>
                <a:spcPts val="66"/>
              </a:spcBef>
            </a:pPr>
            <a:r>
              <a:rPr sz="800" spc="-3">
                <a:solidFill>
                  <a:srgbClr val="FFFFFF"/>
                </a:solidFill>
                <a:latin typeface="+mj-lt"/>
                <a:cs typeface="Arial"/>
              </a:rPr>
              <a:t>Physical (5</a:t>
            </a:r>
            <a:r>
              <a:rPr sz="800" spc="185">
                <a:solidFill>
                  <a:srgbClr val="FFFFFF"/>
                </a:solidFill>
                <a:latin typeface="+mj-lt"/>
                <a:cs typeface="Arial"/>
              </a:rPr>
              <a:t> </a:t>
            </a:r>
            <a:r>
              <a:rPr sz="800" spc="-3">
                <a:solidFill>
                  <a:srgbClr val="FFFFFF"/>
                </a:solidFill>
                <a:latin typeface="+mj-lt"/>
                <a:cs typeface="Arial"/>
              </a:rPr>
              <a:t>nodes)</a:t>
            </a:r>
            <a:endParaRPr sz="800">
              <a:latin typeface="+mj-lt"/>
              <a:cs typeface="Arial"/>
            </a:endParaRPr>
          </a:p>
        </p:txBody>
      </p:sp>
      <p:sp>
        <p:nvSpPr>
          <p:cNvPr id="15" name="object 15"/>
          <p:cNvSpPr/>
          <p:nvPr/>
        </p:nvSpPr>
        <p:spPr>
          <a:xfrm>
            <a:off x="943527" y="1095899"/>
            <a:ext cx="1352690" cy="352985"/>
          </a:xfrm>
          <a:custGeom>
            <a:avLst/>
            <a:gdLst/>
            <a:ahLst/>
            <a:cxnLst/>
            <a:rect l="l" t="t" r="r" b="b"/>
            <a:pathLst>
              <a:path w="1903730" h="533400">
                <a:moveTo>
                  <a:pt x="1903476" y="533400"/>
                </a:moveTo>
                <a:lnTo>
                  <a:pt x="0" y="533400"/>
                </a:lnTo>
                <a:lnTo>
                  <a:pt x="0" y="0"/>
                </a:lnTo>
                <a:lnTo>
                  <a:pt x="1903476" y="0"/>
                </a:lnTo>
                <a:lnTo>
                  <a:pt x="1903476" y="533400"/>
                </a:lnTo>
                <a:close/>
              </a:path>
            </a:pathLst>
          </a:custGeom>
          <a:solidFill>
            <a:srgbClr val="FFFFFF"/>
          </a:solidFill>
        </p:spPr>
        <p:txBody>
          <a:bodyPr wrap="square" lIns="0" tIns="0" rIns="0" bIns="0" rtlCol="0"/>
          <a:lstStyle/>
          <a:p>
            <a:endParaRPr sz="1200">
              <a:latin typeface="+mj-lt"/>
            </a:endParaRPr>
          </a:p>
        </p:txBody>
      </p:sp>
      <p:sp>
        <p:nvSpPr>
          <p:cNvPr id="16" name="object 16"/>
          <p:cNvSpPr txBox="1"/>
          <p:nvPr/>
        </p:nvSpPr>
        <p:spPr>
          <a:xfrm>
            <a:off x="776006" y="995642"/>
            <a:ext cx="1503360" cy="333660"/>
          </a:xfrm>
          <a:prstGeom prst="rect">
            <a:avLst/>
          </a:prstGeom>
          <a:ln w="10667">
            <a:solidFill>
              <a:srgbClr val="5B9AD4"/>
            </a:solidFill>
          </a:ln>
        </p:spPr>
        <p:txBody>
          <a:bodyPr vert="horz" wrap="square" lIns="0" tIns="25633" rIns="0" bIns="0" rtlCol="0">
            <a:spAutoFit/>
          </a:bodyPr>
          <a:lstStyle/>
          <a:p>
            <a:pPr marL="50009" marR="172720">
              <a:lnSpc>
                <a:spcPts val="788"/>
              </a:lnSpc>
              <a:spcBef>
                <a:spcPts val="202"/>
              </a:spcBef>
            </a:pPr>
            <a:r>
              <a:rPr lang="en-US" sz="800" dirty="0">
                <a:solidFill>
                  <a:prstClr val="black"/>
                </a:solidFill>
                <a:latin typeface="+mj-lt"/>
              </a:rPr>
              <a:t>32C (5218) / 128GB / 2 * 300GB HDD / 4 * 10G / 92560 SAPS (Production)</a:t>
            </a:r>
            <a:endParaRPr sz="800" dirty="0">
              <a:latin typeface="+mj-lt"/>
              <a:cs typeface="Arial"/>
            </a:endParaRPr>
          </a:p>
        </p:txBody>
      </p:sp>
      <p:grpSp>
        <p:nvGrpSpPr>
          <p:cNvPr id="19" name="object 19"/>
          <p:cNvGrpSpPr/>
          <p:nvPr/>
        </p:nvGrpSpPr>
        <p:grpSpPr>
          <a:xfrm>
            <a:off x="939494" y="1840195"/>
            <a:ext cx="5208046" cy="375172"/>
            <a:chOff x="53340" y="2627376"/>
            <a:chExt cx="7869936" cy="566927"/>
          </a:xfrm>
        </p:grpSpPr>
        <p:sp>
          <p:nvSpPr>
            <p:cNvPr id="21" name="object 21"/>
            <p:cNvSpPr/>
            <p:nvPr/>
          </p:nvSpPr>
          <p:spPr>
            <a:xfrm>
              <a:off x="53340" y="2682240"/>
              <a:ext cx="1924812" cy="19202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22" name="object 22"/>
            <p:cNvSpPr/>
            <p:nvPr/>
          </p:nvSpPr>
          <p:spPr>
            <a:xfrm>
              <a:off x="126492" y="2778252"/>
              <a:ext cx="1924812"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23" name="object 23"/>
            <p:cNvSpPr/>
            <p:nvPr/>
          </p:nvSpPr>
          <p:spPr>
            <a:xfrm>
              <a:off x="2218943" y="2676144"/>
              <a:ext cx="1926335"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24" name="object 24"/>
            <p:cNvSpPr/>
            <p:nvPr/>
          </p:nvSpPr>
          <p:spPr>
            <a:xfrm>
              <a:off x="184404" y="2871216"/>
              <a:ext cx="1924811"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25" name="object 25"/>
            <p:cNvSpPr/>
            <p:nvPr/>
          </p:nvSpPr>
          <p:spPr>
            <a:xfrm>
              <a:off x="224028" y="2997708"/>
              <a:ext cx="1924812" cy="19202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26" name="object 26"/>
            <p:cNvSpPr/>
            <p:nvPr/>
          </p:nvSpPr>
          <p:spPr>
            <a:xfrm>
              <a:off x="2311908" y="2779776"/>
              <a:ext cx="1926335"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27" name="object 27"/>
            <p:cNvSpPr/>
            <p:nvPr/>
          </p:nvSpPr>
          <p:spPr>
            <a:xfrm>
              <a:off x="2380487" y="2886456"/>
              <a:ext cx="1926336" cy="19354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28" name="object 28"/>
            <p:cNvSpPr/>
            <p:nvPr/>
          </p:nvSpPr>
          <p:spPr>
            <a:xfrm>
              <a:off x="2505455" y="3000756"/>
              <a:ext cx="1924812" cy="19354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29" name="object 29"/>
            <p:cNvSpPr/>
            <p:nvPr/>
          </p:nvSpPr>
          <p:spPr>
            <a:xfrm>
              <a:off x="5711952" y="2627376"/>
              <a:ext cx="1924811" cy="19202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30" name="object 30"/>
            <p:cNvSpPr/>
            <p:nvPr/>
          </p:nvSpPr>
          <p:spPr>
            <a:xfrm>
              <a:off x="5804916" y="2731008"/>
              <a:ext cx="1924811"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31" name="object 31"/>
            <p:cNvSpPr/>
            <p:nvPr/>
          </p:nvSpPr>
          <p:spPr>
            <a:xfrm>
              <a:off x="5873496" y="2837688"/>
              <a:ext cx="1926335"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32" name="object 32"/>
            <p:cNvSpPr/>
            <p:nvPr/>
          </p:nvSpPr>
          <p:spPr>
            <a:xfrm>
              <a:off x="5998464" y="2951988"/>
              <a:ext cx="1924812"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grpSp>
      <p:graphicFrame>
        <p:nvGraphicFramePr>
          <p:cNvPr id="34" name="object 34"/>
          <p:cNvGraphicFramePr>
            <a:graphicFrameLocks noGrp="1"/>
          </p:cNvGraphicFramePr>
          <p:nvPr>
            <p:extLst>
              <p:ext uri="{D42A27DB-BD31-4B8C-83A1-F6EECF244321}">
                <p14:modId xmlns:p14="http://schemas.microsoft.com/office/powerpoint/2010/main" val="4227607528"/>
              </p:ext>
            </p:extLst>
          </p:nvPr>
        </p:nvGraphicFramePr>
        <p:xfrm>
          <a:off x="1080575" y="3216836"/>
          <a:ext cx="1349328" cy="1401854"/>
        </p:xfrm>
        <a:graphic>
          <a:graphicData uri="http://schemas.openxmlformats.org/drawingml/2006/table">
            <a:tbl>
              <a:tblPr firstRow="1" bandRow="1">
                <a:tableStyleId>{2D5ABB26-0587-4C30-8999-92F81FD0307C}</a:tableStyleId>
              </a:tblPr>
              <a:tblGrid>
                <a:gridCol w="1349328">
                  <a:extLst>
                    <a:ext uri="{9D8B030D-6E8A-4147-A177-3AD203B41FA5}">
                      <a16:colId xmlns:a16="http://schemas.microsoft.com/office/drawing/2014/main" val="20000"/>
                    </a:ext>
                  </a:extLst>
                </a:gridCol>
              </a:tblGrid>
              <a:tr h="371139">
                <a:tc>
                  <a:txBody>
                    <a:bodyPr/>
                    <a:lstStyle/>
                    <a:p>
                      <a:pPr marL="33020" marR="121920">
                        <a:lnSpc>
                          <a:spcPct val="100000"/>
                        </a:lnSpc>
                        <a:spcBef>
                          <a:spcPts val="540"/>
                        </a:spcBef>
                      </a:pPr>
                      <a:r>
                        <a:rPr lang="en-US" sz="900" spc="-5" dirty="0">
                          <a:solidFill>
                            <a:srgbClr val="FFFFFF"/>
                          </a:solidFill>
                          <a:latin typeface="Arial"/>
                          <a:cs typeface="Arial"/>
                        </a:rPr>
                        <a:t>(8276L - 28 Core) / 224 Core / 12TB HANA </a:t>
                      </a:r>
                      <a:r>
                        <a:rPr lang="en-US" sz="900" spc="-5" dirty="0" err="1">
                          <a:solidFill>
                            <a:srgbClr val="FFFFFF"/>
                          </a:solidFill>
                          <a:latin typeface="Arial"/>
                          <a:cs typeface="Arial"/>
                        </a:rPr>
                        <a:t>TDi</a:t>
                      </a:r>
                      <a:r>
                        <a:rPr lang="en-US" sz="900" spc="-5" dirty="0">
                          <a:solidFill>
                            <a:srgbClr val="FFFFFF"/>
                          </a:solidFill>
                          <a:latin typeface="Arial"/>
                          <a:cs typeface="Arial"/>
                        </a:rPr>
                        <a:t> Server  with OS (1 no.)</a:t>
                      </a:r>
                      <a:endParaRPr sz="900" dirty="0">
                        <a:latin typeface="Arial"/>
                        <a:cs typeface="Arial"/>
                      </a:endParaRPr>
                    </a:p>
                  </a:txBody>
                  <a:tcPr marL="0" marR="0" marT="45384" marB="0">
                    <a:solidFill>
                      <a:srgbClr val="00698E"/>
                    </a:solidFill>
                  </a:tcPr>
                </a:tc>
                <a:extLst>
                  <a:ext uri="{0D108BD9-81ED-4DB2-BD59-A6C34878D82A}">
                    <a16:rowId xmlns:a16="http://schemas.microsoft.com/office/drawing/2014/main" val="10000"/>
                  </a:ext>
                </a:extLst>
              </a:tr>
              <a:tr h="432658">
                <a:tc>
                  <a:txBody>
                    <a:bodyPr/>
                    <a:lstStyle/>
                    <a:p>
                      <a:pPr>
                        <a:lnSpc>
                          <a:spcPct val="100000"/>
                        </a:lnSpc>
                      </a:pPr>
                      <a:endParaRPr sz="800">
                        <a:latin typeface="Times New Roman"/>
                        <a:cs typeface="Times New Roman"/>
                      </a:endParaRPr>
                    </a:p>
                  </a:txBody>
                  <a:tcPr marL="0" marR="0" marT="0" marB="0">
                    <a:lnB w="12700">
                      <a:solidFill>
                        <a:srgbClr val="5B9AD4"/>
                      </a:solidFill>
                      <a:prstDash val="solid"/>
                    </a:lnB>
                  </a:tcPr>
                </a:tc>
                <a:extLst>
                  <a:ext uri="{0D108BD9-81ED-4DB2-BD59-A6C34878D82A}">
                    <a16:rowId xmlns:a16="http://schemas.microsoft.com/office/drawing/2014/main" val="10001"/>
                  </a:ext>
                </a:extLst>
              </a:tr>
              <a:tr h="512332">
                <a:tc>
                  <a:txBody>
                    <a:bodyPr/>
                    <a:lstStyle/>
                    <a:p>
                      <a:pPr marL="75565">
                        <a:lnSpc>
                          <a:spcPct val="100000"/>
                        </a:lnSpc>
                        <a:spcBef>
                          <a:spcPts val="285"/>
                        </a:spcBef>
                      </a:pPr>
                      <a:r>
                        <a:rPr lang="en-US" sz="700" dirty="0">
                          <a:latin typeface="Arial"/>
                          <a:cs typeface="Arial"/>
                        </a:rPr>
                        <a:t>HAHA Production 01</a:t>
                      </a:r>
                    </a:p>
                    <a:p>
                      <a:pPr marL="75565">
                        <a:lnSpc>
                          <a:spcPct val="100000"/>
                        </a:lnSpc>
                        <a:spcBef>
                          <a:spcPts val="285"/>
                        </a:spcBef>
                      </a:pPr>
                      <a:r>
                        <a:rPr lang="en-US" sz="700" dirty="0">
                          <a:latin typeface="Arial"/>
                          <a:cs typeface="Arial"/>
                        </a:rPr>
                        <a:t>Upgradable up to 24 TB</a:t>
                      </a:r>
                      <a:endParaRPr sz="700" dirty="0">
                        <a:latin typeface="Arial"/>
                        <a:cs typeface="Arial"/>
                      </a:endParaRPr>
                    </a:p>
                  </a:txBody>
                  <a:tcPr marL="0" marR="0" marT="23953" marB="0">
                    <a:lnL w="12700">
                      <a:solidFill>
                        <a:srgbClr val="5B9AD4"/>
                      </a:solidFill>
                      <a:prstDash val="solid"/>
                    </a:lnL>
                    <a:lnR w="12700">
                      <a:solidFill>
                        <a:srgbClr val="5B9AD4"/>
                      </a:solidFill>
                      <a:prstDash val="solid"/>
                    </a:lnR>
                    <a:lnT w="12700">
                      <a:solidFill>
                        <a:srgbClr val="5B9AD4"/>
                      </a:solidFill>
                      <a:prstDash val="solid"/>
                    </a:lnT>
                    <a:lnB w="12700">
                      <a:solidFill>
                        <a:srgbClr val="5B9AD4"/>
                      </a:solidFill>
                      <a:prstDash val="solid"/>
                    </a:lnB>
                  </a:tcPr>
                </a:tc>
                <a:extLst>
                  <a:ext uri="{0D108BD9-81ED-4DB2-BD59-A6C34878D82A}">
                    <a16:rowId xmlns:a16="http://schemas.microsoft.com/office/drawing/2014/main" val="10002"/>
                  </a:ext>
                </a:extLst>
              </a:tr>
            </a:tbl>
          </a:graphicData>
        </a:graphic>
      </p:graphicFrame>
      <p:sp>
        <p:nvSpPr>
          <p:cNvPr id="35" name="object 35"/>
          <p:cNvSpPr/>
          <p:nvPr/>
        </p:nvSpPr>
        <p:spPr>
          <a:xfrm>
            <a:off x="1069594" y="3650874"/>
            <a:ext cx="1373617" cy="40240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36" name="object 36"/>
          <p:cNvSpPr/>
          <p:nvPr/>
        </p:nvSpPr>
        <p:spPr>
          <a:xfrm>
            <a:off x="2562217" y="4020636"/>
            <a:ext cx="1310248" cy="520653"/>
          </a:xfrm>
          <a:custGeom>
            <a:avLst/>
            <a:gdLst/>
            <a:ahLst/>
            <a:cxnLst/>
            <a:rect l="l" t="t" r="r" b="b"/>
            <a:pathLst>
              <a:path w="1979929" h="786765">
                <a:moveTo>
                  <a:pt x="1979675" y="786384"/>
                </a:moveTo>
                <a:lnTo>
                  <a:pt x="0" y="786384"/>
                </a:lnTo>
                <a:lnTo>
                  <a:pt x="0" y="0"/>
                </a:lnTo>
                <a:lnTo>
                  <a:pt x="1979675" y="0"/>
                </a:lnTo>
                <a:lnTo>
                  <a:pt x="1979675" y="786384"/>
                </a:lnTo>
                <a:close/>
              </a:path>
            </a:pathLst>
          </a:custGeom>
          <a:solidFill>
            <a:srgbClr val="FFFFFF"/>
          </a:solidFill>
        </p:spPr>
        <p:txBody>
          <a:bodyPr wrap="square" lIns="0" tIns="0" rIns="0" bIns="0" rtlCol="0"/>
          <a:lstStyle/>
          <a:p>
            <a:endParaRPr sz="1200">
              <a:latin typeface="+mj-lt"/>
            </a:endParaRPr>
          </a:p>
        </p:txBody>
      </p:sp>
      <p:graphicFrame>
        <p:nvGraphicFramePr>
          <p:cNvPr id="37" name="object 37"/>
          <p:cNvGraphicFramePr>
            <a:graphicFrameLocks noGrp="1"/>
          </p:cNvGraphicFramePr>
          <p:nvPr>
            <p:extLst>
              <p:ext uri="{D42A27DB-BD31-4B8C-83A1-F6EECF244321}">
                <p14:modId xmlns:p14="http://schemas.microsoft.com/office/powerpoint/2010/main" val="1062520240"/>
              </p:ext>
            </p:extLst>
          </p:nvPr>
        </p:nvGraphicFramePr>
        <p:xfrm>
          <a:off x="2558687" y="3216837"/>
          <a:ext cx="1310248" cy="1393694"/>
        </p:xfrm>
        <a:graphic>
          <a:graphicData uri="http://schemas.openxmlformats.org/drawingml/2006/table">
            <a:tbl>
              <a:tblPr firstRow="1" bandRow="1">
                <a:tableStyleId>{2D5ABB26-0587-4C30-8999-92F81FD0307C}</a:tableStyleId>
              </a:tblPr>
              <a:tblGrid>
                <a:gridCol w="1310248">
                  <a:extLst>
                    <a:ext uri="{9D8B030D-6E8A-4147-A177-3AD203B41FA5}">
                      <a16:colId xmlns:a16="http://schemas.microsoft.com/office/drawing/2014/main" val="20000"/>
                    </a:ext>
                  </a:extLst>
                </a:gridCol>
              </a:tblGrid>
              <a:tr h="420032">
                <a:tc>
                  <a:txBody>
                    <a:bodyPr/>
                    <a:lstStyle/>
                    <a:p>
                      <a:pPr marL="22225" marR="153670">
                        <a:lnSpc>
                          <a:spcPct val="100000"/>
                        </a:lnSpc>
                        <a:spcBef>
                          <a:spcPts val="540"/>
                        </a:spcBef>
                      </a:pPr>
                      <a:r>
                        <a:rPr lang="en-US" sz="800" dirty="0">
                          <a:solidFill>
                            <a:srgbClr val="FFFFFF"/>
                          </a:solidFill>
                          <a:latin typeface="Arial"/>
                          <a:cs typeface="Arial"/>
                        </a:rPr>
                        <a:t>8260L - 24 Core) / 192 Core / 12TB HANA </a:t>
                      </a:r>
                      <a:r>
                        <a:rPr lang="en-US" sz="800" dirty="0" err="1">
                          <a:solidFill>
                            <a:srgbClr val="FFFFFF"/>
                          </a:solidFill>
                          <a:latin typeface="Arial"/>
                          <a:cs typeface="Arial"/>
                        </a:rPr>
                        <a:t>TDi</a:t>
                      </a:r>
                      <a:r>
                        <a:rPr lang="en-US" sz="800" dirty="0">
                          <a:solidFill>
                            <a:srgbClr val="FFFFFF"/>
                          </a:solidFill>
                          <a:latin typeface="Arial"/>
                          <a:cs typeface="Arial"/>
                        </a:rPr>
                        <a:t> Server with OS (1 no.)</a:t>
                      </a:r>
                      <a:endParaRPr lang="en-US" sz="800" dirty="0">
                        <a:latin typeface="Arial"/>
                        <a:cs typeface="Arial"/>
                      </a:endParaRPr>
                    </a:p>
                  </a:txBody>
                  <a:tcPr marL="0" marR="0" marT="45384" marB="0">
                    <a:solidFill>
                      <a:srgbClr val="00698E"/>
                    </a:solidFill>
                  </a:tcPr>
                </a:tc>
                <a:extLst>
                  <a:ext uri="{0D108BD9-81ED-4DB2-BD59-A6C34878D82A}">
                    <a16:rowId xmlns:a16="http://schemas.microsoft.com/office/drawing/2014/main" val="10000"/>
                  </a:ext>
                </a:extLst>
              </a:tr>
              <a:tr h="442011">
                <a:tc>
                  <a:txBody>
                    <a:bodyPr/>
                    <a:lstStyle/>
                    <a:p>
                      <a:pPr>
                        <a:lnSpc>
                          <a:spcPct val="100000"/>
                        </a:lnSpc>
                      </a:pPr>
                      <a:endParaRPr sz="700">
                        <a:latin typeface="Times New Roman"/>
                        <a:cs typeface="Times New Roman"/>
                      </a:endParaRPr>
                    </a:p>
                  </a:txBody>
                  <a:tcPr marL="0" marR="0" marT="0" marB="0">
                    <a:lnB w="12700">
                      <a:solidFill>
                        <a:srgbClr val="5B9AD4"/>
                      </a:solidFill>
                      <a:prstDash val="solid"/>
                    </a:lnB>
                  </a:tcPr>
                </a:tc>
                <a:extLst>
                  <a:ext uri="{0D108BD9-81ED-4DB2-BD59-A6C34878D82A}">
                    <a16:rowId xmlns:a16="http://schemas.microsoft.com/office/drawing/2014/main" val="10001"/>
                  </a:ext>
                </a:extLst>
              </a:tr>
              <a:tr h="51516">
                <a:tc>
                  <a:txBody>
                    <a:bodyPr/>
                    <a:lstStyle/>
                    <a:p>
                      <a:pPr>
                        <a:lnSpc>
                          <a:spcPct val="100000"/>
                        </a:lnSpc>
                      </a:pPr>
                      <a:endParaRPr sz="200">
                        <a:latin typeface="Times New Roman"/>
                        <a:cs typeface="Times New Roman"/>
                      </a:endParaRPr>
                    </a:p>
                  </a:txBody>
                  <a:tcPr marL="0" marR="0" marT="0" marB="0">
                    <a:lnL w="12700">
                      <a:solidFill>
                        <a:srgbClr val="5B9AD4"/>
                      </a:solidFill>
                      <a:prstDash val="solid"/>
                    </a:lnL>
                    <a:lnR w="12700">
                      <a:solidFill>
                        <a:srgbClr val="5B9AD4"/>
                      </a:solidFill>
                      <a:prstDash val="solid"/>
                    </a:lnR>
                    <a:lnT w="12700">
                      <a:solidFill>
                        <a:srgbClr val="5B9AD4"/>
                      </a:solidFill>
                      <a:prstDash val="solid"/>
                    </a:lnT>
                    <a:solidFill>
                      <a:srgbClr val="E4E8F0"/>
                    </a:solidFill>
                  </a:tcPr>
                </a:tc>
                <a:extLst>
                  <a:ext uri="{0D108BD9-81ED-4DB2-BD59-A6C34878D82A}">
                    <a16:rowId xmlns:a16="http://schemas.microsoft.com/office/drawing/2014/main" val="10002"/>
                  </a:ext>
                </a:extLst>
              </a:tr>
              <a:tr h="480135">
                <a:tc>
                  <a:txBody>
                    <a:bodyPr/>
                    <a:lstStyle/>
                    <a:p>
                      <a:pPr marL="75565">
                        <a:lnSpc>
                          <a:spcPts val="765"/>
                        </a:lnSpc>
                      </a:pPr>
                      <a:r>
                        <a:rPr lang="en-US" sz="600" dirty="0">
                          <a:latin typeface="Arial"/>
                          <a:cs typeface="Arial"/>
                        </a:rPr>
                        <a:t>HAHA NON-Production</a:t>
                      </a:r>
                    </a:p>
                    <a:p>
                      <a:pPr marL="75565" marR="0" lvl="0" indent="0" algn="l" defTabSz="914286" rtl="0" eaLnBrk="1" fontAlgn="auto" latinLnBrk="0" hangingPunct="1">
                        <a:lnSpc>
                          <a:spcPts val="765"/>
                        </a:lnSpc>
                        <a:spcBef>
                          <a:spcPts val="0"/>
                        </a:spcBef>
                        <a:spcAft>
                          <a:spcPts val="0"/>
                        </a:spcAft>
                        <a:buClrTx/>
                        <a:buSzTx/>
                        <a:buFontTx/>
                        <a:buNone/>
                        <a:tabLst/>
                        <a:defRPr/>
                      </a:pPr>
                      <a:r>
                        <a:rPr lang="en-US" sz="700" dirty="0">
                          <a:latin typeface="Arial"/>
                          <a:cs typeface="Arial"/>
                        </a:rPr>
                        <a:t>Upgradable up to 24 TB</a:t>
                      </a:r>
                    </a:p>
                    <a:p>
                      <a:pPr marL="75565">
                        <a:lnSpc>
                          <a:spcPts val="765"/>
                        </a:lnSpc>
                      </a:pPr>
                      <a:endParaRPr sz="700" dirty="0">
                        <a:latin typeface="Arial"/>
                        <a:cs typeface="Arial"/>
                      </a:endParaRPr>
                    </a:p>
                  </a:txBody>
                  <a:tcPr marL="0" marR="0" marT="0" marB="0">
                    <a:lnL w="12700">
                      <a:solidFill>
                        <a:srgbClr val="5B9AD4"/>
                      </a:solidFill>
                      <a:prstDash val="solid"/>
                    </a:lnL>
                    <a:lnR w="12700">
                      <a:solidFill>
                        <a:srgbClr val="5B9AD4"/>
                      </a:solidFill>
                      <a:prstDash val="solid"/>
                    </a:lnR>
                    <a:lnB w="12700">
                      <a:solidFill>
                        <a:srgbClr val="5B9AD4"/>
                      </a:solidFill>
                      <a:prstDash val="solid"/>
                    </a:lnB>
                  </a:tcPr>
                </a:tc>
                <a:extLst>
                  <a:ext uri="{0D108BD9-81ED-4DB2-BD59-A6C34878D82A}">
                    <a16:rowId xmlns:a16="http://schemas.microsoft.com/office/drawing/2014/main" val="10003"/>
                  </a:ext>
                </a:extLst>
              </a:tr>
            </a:tbl>
          </a:graphicData>
        </a:graphic>
      </p:graphicFrame>
      <p:sp>
        <p:nvSpPr>
          <p:cNvPr id="38" name="object 38"/>
          <p:cNvSpPr/>
          <p:nvPr/>
        </p:nvSpPr>
        <p:spPr>
          <a:xfrm>
            <a:off x="2561210" y="3638175"/>
            <a:ext cx="1307726" cy="40240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39" name="object 39"/>
          <p:cNvSpPr/>
          <p:nvPr/>
        </p:nvSpPr>
        <p:spPr>
          <a:xfrm>
            <a:off x="3973150" y="3625292"/>
            <a:ext cx="1366557" cy="375172"/>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graphicFrame>
        <p:nvGraphicFramePr>
          <p:cNvPr id="40" name="object 40"/>
          <p:cNvGraphicFramePr>
            <a:graphicFrameLocks noGrp="1"/>
          </p:cNvGraphicFramePr>
          <p:nvPr>
            <p:extLst>
              <p:ext uri="{D42A27DB-BD31-4B8C-83A1-F6EECF244321}">
                <p14:modId xmlns:p14="http://schemas.microsoft.com/office/powerpoint/2010/main" val="3272035103"/>
              </p:ext>
            </p:extLst>
          </p:nvPr>
        </p:nvGraphicFramePr>
        <p:xfrm>
          <a:off x="3969619" y="3242050"/>
          <a:ext cx="1355632" cy="1353082"/>
        </p:xfrm>
        <a:graphic>
          <a:graphicData uri="http://schemas.openxmlformats.org/drawingml/2006/table">
            <a:tbl>
              <a:tblPr firstRow="1" bandRow="1">
                <a:tableStyleId>{2D5ABB26-0587-4C30-8999-92F81FD0307C}</a:tableStyleId>
              </a:tblPr>
              <a:tblGrid>
                <a:gridCol w="1355632">
                  <a:extLst>
                    <a:ext uri="{9D8B030D-6E8A-4147-A177-3AD203B41FA5}">
                      <a16:colId xmlns:a16="http://schemas.microsoft.com/office/drawing/2014/main" val="20000"/>
                    </a:ext>
                  </a:extLst>
                </a:gridCol>
              </a:tblGrid>
              <a:tr h="371139">
                <a:tc>
                  <a:txBody>
                    <a:bodyPr/>
                    <a:lstStyle/>
                    <a:p>
                      <a:pPr marL="43815" marR="339725">
                        <a:lnSpc>
                          <a:spcPct val="100000"/>
                        </a:lnSpc>
                        <a:spcBef>
                          <a:spcPts val="540"/>
                        </a:spcBef>
                      </a:pPr>
                      <a:r>
                        <a:rPr lang="it-IT" sz="800" spc="-5">
                          <a:solidFill>
                            <a:srgbClr val="FFFFFF"/>
                          </a:solidFill>
                          <a:latin typeface="Arial"/>
                          <a:cs typeface="Arial"/>
                        </a:rPr>
                        <a:t>8260L / 96 Core / 4.6TB HANA TDi Server (2 no.)</a:t>
                      </a:r>
                      <a:endParaRPr sz="800">
                        <a:latin typeface="Arial"/>
                        <a:cs typeface="Arial"/>
                      </a:endParaRPr>
                    </a:p>
                  </a:txBody>
                  <a:tcPr marL="0" marR="0" marT="45384" marB="0">
                    <a:solidFill>
                      <a:srgbClr val="00698E"/>
                    </a:solidFill>
                  </a:tcPr>
                </a:tc>
                <a:extLst>
                  <a:ext uri="{0D108BD9-81ED-4DB2-BD59-A6C34878D82A}">
                    <a16:rowId xmlns:a16="http://schemas.microsoft.com/office/drawing/2014/main" val="10000"/>
                  </a:ext>
                </a:extLst>
              </a:tr>
              <a:tr h="407445">
                <a:tc>
                  <a:txBody>
                    <a:bodyPr/>
                    <a:lstStyle/>
                    <a:p>
                      <a:pPr>
                        <a:lnSpc>
                          <a:spcPct val="100000"/>
                        </a:lnSpc>
                      </a:pPr>
                      <a:endParaRPr sz="700">
                        <a:latin typeface="Times New Roman"/>
                        <a:cs typeface="Times New Roman"/>
                      </a:endParaRPr>
                    </a:p>
                  </a:txBody>
                  <a:tcPr marL="0" marR="0" marT="0" marB="0">
                    <a:lnB w="12700">
                      <a:solidFill>
                        <a:srgbClr val="5B9AD4"/>
                      </a:solidFill>
                      <a:prstDash val="solid"/>
                    </a:lnB>
                  </a:tcPr>
                </a:tc>
                <a:extLst>
                  <a:ext uri="{0D108BD9-81ED-4DB2-BD59-A6C34878D82A}">
                    <a16:rowId xmlns:a16="http://schemas.microsoft.com/office/drawing/2014/main" val="10001"/>
                  </a:ext>
                </a:extLst>
              </a:tr>
              <a:tr h="520401">
                <a:tc>
                  <a:txBody>
                    <a:bodyPr/>
                    <a:lstStyle/>
                    <a:p>
                      <a:pPr marL="75565">
                        <a:lnSpc>
                          <a:spcPct val="100000"/>
                        </a:lnSpc>
                        <a:spcBef>
                          <a:spcPts val="285"/>
                        </a:spcBef>
                      </a:pPr>
                      <a:r>
                        <a:rPr lang="en-US" sz="600" dirty="0">
                          <a:latin typeface="Arial"/>
                          <a:cs typeface="Arial"/>
                        </a:rPr>
                        <a:t>HANA SRM 01</a:t>
                      </a:r>
                    </a:p>
                    <a:p>
                      <a:pPr marL="75565">
                        <a:lnSpc>
                          <a:spcPct val="100000"/>
                        </a:lnSpc>
                        <a:spcBef>
                          <a:spcPts val="285"/>
                        </a:spcBef>
                      </a:pPr>
                      <a:r>
                        <a:rPr lang="en-US" sz="600" dirty="0">
                          <a:latin typeface="Arial"/>
                          <a:cs typeface="Arial"/>
                        </a:rPr>
                        <a:t>HANA BW 01</a:t>
                      </a:r>
                    </a:p>
                    <a:p>
                      <a:pPr marL="75565" marR="0" lvl="0" indent="0" algn="l" defTabSz="914286" rtl="0" eaLnBrk="1" fontAlgn="auto" latinLnBrk="0" hangingPunct="1">
                        <a:lnSpc>
                          <a:spcPct val="100000"/>
                        </a:lnSpc>
                        <a:spcBef>
                          <a:spcPts val="285"/>
                        </a:spcBef>
                        <a:spcAft>
                          <a:spcPts val="0"/>
                        </a:spcAft>
                        <a:buClrTx/>
                        <a:buSzTx/>
                        <a:buFontTx/>
                        <a:buNone/>
                        <a:tabLst/>
                        <a:defRPr/>
                      </a:pPr>
                      <a:r>
                        <a:rPr lang="en-US" sz="700" dirty="0">
                          <a:latin typeface="Arial"/>
                          <a:cs typeface="Arial"/>
                        </a:rPr>
                        <a:t>Upgradable up to 6 TB</a:t>
                      </a:r>
                    </a:p>
                    <a:p>
                      <a:pPr marL="75565">
                        <a:lnSpc>
                          <a:spcPct val="100000"/>
                        </a:lnSpc>
                        <a:spcBef>
                          <a:spcPts val="285"/>
                        </a:spcBef>
                      </a:pPr>
                      <a:endParaRPr sz="700" dirty="0">
                        <a:latin typeface="Arial"/>
                        <a:cs typeface="Arial"/>
                      </a:endParaRPr>
                    </a:p>
                  </a:txBody>
                  <a:tcPr marL="0" marR="0" marT="23953" marB="0">
                    <a:lnL w="12700">
                      <a:solidFill>
                        <a:srgbClr val="5B9AD4"/>
                      </a:solidFill>
                      <a:prstDash val="solid"/>
                    </a:lnL>
                    <a:lnR w="12700">
                      <a:solidFill>
                        <a:srgbClr val="5B9AD4"/>
                      </a:solidFill>
                      <a:prstDash val="solid"/>
                    </a:lnR>
                    <a:lnT w="12700">
                      <a:solidFill>
                        <a:srgbClr val="5B9AD4"/>
                      </a:solidFill>
                      <a:prstDash val="solid"/>
                    </a:lnT>
                    <a:lnB w="12700">
                      <a:solidFill>
                        <a:srgbClr val="5B9AD4"/>
                      </a:solidFill>
                      <a:prstDash val="solid"/>
                    </a:lnB>
                  </a:tcPr>
                </a:tc>
                <a:extLst>
                  <a:ext uri="{0D108BD9-81ED-4DB2-BD59-A6C34878D82A}">
                    <a16:rowId xmlns:a16="http://schemas.microsoft.com/office/drawing/2014/main" val="10002"/>
                  </a:ext>
                </a:extLst>
              </a:tr>
            </a:tbl>
          </a:graphicData>
        </a:graphic>
      </p:graphicFrame>
      <p:grpSp>
        <p:nvGrpSpPr>
          <p:cNvPr id="41" name="object 41"/>
          <p:cNvGrpSpPr/>
          <p:nvPr/>
        </p:nvGrpSpPr>
        <p:grpSpPr>
          <a:xfrm>
            <a:off x="5806656" y="3222888"/>
            <a:ext cx="1618690" cy="775727"/>
            <a:chOff x="7408164" y="4716779"/>
            <a:chExt cx="2446020" cy="1172210"/>
          </a:xfrm>
        </p:grpSpPr>
        <p:sp>
          <p:nvSpPr>
            <p:cNvPr id="42" name="object 42"/>
            <p:cNvSpPr/>
            <p:nvPr/>
          </p:nvSpPr>
          <p:spPr>
            <a:xfrm>
              <a:off x="7408151" y="5003291"/>
              <a:ext cx="2446655" cy="885825"/>
            </a:xfrm>
            <a:custGeom>
              <a:avLst/>
              <a:gdLst/>
              <a:ahLst/>
              <a:cxnLst/>
              <a:rect l="l" t="t" r="r" b="b"/>
              <a:pathLst>
                <a:path w="2446654" h="885825">
                  <a:moveTo>
                    <a:pt x="2446032" y="0"/>
                  </a:moveTo>
                  <a:lnTo>
                    <a:pt x="0" y="0"/>
                  </a:lnTo>
                  <a:lnTo>
                    <a:pt x="0" y="274332"/>
                  </a:lnTo>
                  <a:lnTo>
                    <a:pt x="0" y="885444"/>
                  </a:lnTo>
                  <a:lnTo>
                    <a:pt x="2446032" y="885444"/>
                  </a:lnTo>
                  <a:lnTo>
                    <a:pt x="2446032" y="274332"/>
                  </a:lnTo>
                  <a:lnTo>
                    <a:pt x="2446032" y="0"/>
                  </a:lnTo>
                  <a:close/>
                </a:path>
              </a:pathLst>
            </a:custGeom>
            <a:solidFill>
              <a:srgbClr val="E4E8F0"/>
            </a:solidFill>
          </p:spPr>
          <p:txBody>
            <a:bodyPr wrap="square" lIns="0" tIns="0" rIns="0" bIns="0" rtlCol="0"/>
            <a:lstStyle/>
            <a:p>
              <a:endParaRPr sz="1200">
                <a:latin typeface="+mj-lt"/>
              </a:endParaRPr>
            </a:p>
          </p:txBody>
        </p:sp>
        <p:sp>
          <p:nvSpPr>
            <p:cNvPr id="43" name="object 43"/>
            <p:cNvSpPr/>
            <p:nvPr/>
          </p:nvSpPr>
          <p:spPr>
            <a:xfrm>
              <a:off x="7424928" y="4716779"/>
              <a:ext cx="2169160" cy="561340"/>
            </a:xfrm>
            <a:custGeom>
              <a:avLst/>
              <a:gdLst/>
              <a:ahLst/>
              <a:cxnLst/>
              <a:rect l="l" t="t" r="r" b="b"/>
              <a:pathLst>
                <a:path w="2169159" h="561339">
                  <a:moveTo>
                    <a:pt x="2168652" y="560832"/>
                  </a:moveTo>
                  <a:lnTo>
                    <a:pt x="0" y="560832"/>
                  </a:lnTo>
                  <a:lnTo>
                    <a:pt x="0" y="0"/>
                  </a:lnTo>
                  <a:lnTo>
                    <a:pt x="2168652" y="0"/>
                  </a:lnTo>
                  <a:lnTo>
                    <a:pt x="2168652" y="560832"/>
                  </a:lnTo>
                  <a:close/>
                </a:path>
              </a:pathLst>
            </a:custGeom>
            <a:solidFill>
              <a:srgbClr val="00698E"/>
            </a:solidFill>
          </p:spPr>
          <p:txBody>
            <a:bodyPr wrap="square" lIns="0" tIns="0" rIns="0" bIns="0" rtlCol="0"/>
            <a:lstStyle/>
            <a:p>
              <a:endParaRPr sz="1200">
                <a:latin typeface="+mj-lt"/>
              </a:endParaRPr>
            </a:p>
          </p:txBody>
        </p:sp>
      </p:grpSp>
      <p:sp>
        <p:nvSpPr>
          <p:cNvPr id="44" name="object 44"/>
          <p:cNvSpPr txBox="1"/>
          <p:nvPr/>
        </p:nvSpPr>
        <p:spPr>
          <a:xfrm>
            <a:off x="5850723" y="3278026"/>
            <a:ext cx="1025758" cy="131597"/>
          </a:xfrm>
          <a:prstGeom prst="rect">
            <a:avLst/>
          </a:prstGeom>
        </p:spPr>
        <p:txBody>
          <a:bodyPr vert="horz" wrap="square" lIns="0" tIns="8404" rIns="0" bIns="0" rtlCol="0">
            <a:spAutoFit/>
          </a:bodyPr>
          <a:lstStyle/>
          <a:p>
            <a:pPr marL="8405">
              <a:spcBef>
                <a:spcPts val="66"/>
              </a:spcBef>
            </a:pPr>
            <a:r>
              <a:rPr lang="en-US" sz="800" spc="-3">
                <a:solidFill>
                  <a:srgbClr val="FFFFFF"/>
                </a:solidFill>
                <a:latin typeface="+mj-lt"/>
                <a:cs typeface="Arial"/>
              </a:rPr>
              <a:t>Storage 01</a:t>
            </a:r>
            <a:endParaRPr sz="800">
              <a:latin typeface="+mj-lt"/>
              <a:cs typeface="Arial"/>
            </a:endParaRPr>
          </a:p>
        </p:txBody>
      </p:sp>
      <p:grpSp>
        <p:nvGrpSpPr>
          <p:cNvPr id="45" name="object 45"/>
          <p:cNvGrpSpPr/>
          <p:nvPr/>
        </p:nvGrpSpPr>
        <p:grpSpPr>
          <a:xfrm>
            <a:off x="1134138" y="2200240"/>
            <a:ext cx="6418281" cy="1803250"/>
            <a:chOff x="347469" y="3171444"/>
            <a:chExt cx="9698737" cy="2724911"/>
          </a:xfrm>
        </p:grpSpPr>
        <p:sp>
          <p:nvSpPr>
            <p:cNvPr id="46" name="object 46"/>
            <p:cNvSpPr/>
            <p:nvPr/>
          </p:nvSpPr>
          <p:spPr>
            <a:xfrm>
              <a:off x="7406639" y="5309616"/>
              <a:ext cx="2199131" cy="586739"/>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47" name="object 47"/>
            <p:cNvSpPr/>
            <p:nvPr/>
          </p:nvSpPr>
          <p:spPr>
            <a:xfrm>
              <a:off x="831421" y="3205553"/>
              <a:ext cx="69086" cy="762254"/>
            </a:xfrm>
            <a:custGeom>
              <a:avLst/>
              <a:gdLst/>
              <a:ahLst/>
              <a:cxnLst/>
              <a:rect l="l" t="t" r="r" b="b"/>
              <a:pathLst>
                <a:path w="70484" h="394970">
                  <a:moveTo>
                    <a:pt x="35051" y="394715"/>
                  </a:moveTo>
                  <a:lnTo>
                    <a:pt x="0" y="359663"/>
                  </a:lnTo>
                  <a:lnTo>
                    <a:pt x="18287" y="359663"/>
                  </a:lnTo>
                  <a:lnTo>
                    <a:pt x="18287" y="35051"/>
                  </a:lnTo>
                  <a:lnTo>
                    <a:pt x="0" y="35051"/>
                  </a:lnTo>
                  <a:lnTo>
                    <a:pt x="35051" y="0"/>
                  </a:lnTo>
                  <a:lnTo>
                    <a:pt x="70103" y="35051"/>
                  </a:lnTo>
                  <a:lnTo>
                    <a:pt x="53339" y="35051"/>
                  </a:lnTo>
                  <a:lnTo>
                    <a:pt x="53339" y="359663"/>
                  </a:lnTo>
                  <a:lnTo>
                    <a:pt x="70103" y="359663"/>
                  </a:lnTo>
                  <a:lnTo>
                    <a:pt x="35051" y="394715"/>
                  </a:lnTo>
                  <a:close/>
                </a:path>
              </a:pathLst>
            </a:custGeom>
            <a:solidFill>
              <a:srgbClr val="0070BF"/>
            </a:solidFill>
          </p:spPr>
          <p:txBody>
            <a:bodyPr wrap="square" lIns="0" tIns="0" rIns="0" bIns="0" rtlCol="0"/>
            <a:lstStyle/>
            <a:p>
              <a:endParaRPr sz="1200">
                <a:latin typeface="+mj-lt"/>
              </a:endParaRPr>
            </a:p>
          </p:txBody>
        </p:sp>
        <p:sp>
          <p:nvSpPr>
            <p:cNvPr id="48" name="object 48"/>
            <p:cNvSpPr/>
            <p:nvPr/>
          </p:nvSpPr>
          <p:spPr>
            <a:xfrm>
              <a:off x="827532" y="3206496"/>
              <a:ext cx="77472" cy="762254"/>
            </a:xfrm>
            <a:custGeom>
              <a:avLst/>
              <a:gdLst/>
              <a:ahLst/>
              <a:cxnLst/>
              <a:rect l="l" t="t" r="r" b="b"/>
              <a:pathLst>
                <a:path w="70484" h="394970">
                  <a:moveTo>
                    <a:pt x="70103" y="35051"/>
                  </a:moveTo>
                  <a:lnTo>
                    <a:pt x="35051" y="0"/>
                  </a:lnTo>
                  <a:lnTo>
                    <a:pt x="0" y="35051"/>
                  </a:lnTo>
                  <a:lnTo>
                    <a:pt x="18287" y="35051"/>
                  </a:lnTo>
                  <a:lnTo>
                    <a:pt x="18287" y="359663"/>
                  </a:lnTo>
                  <a:lnTo>
                    <a:pt x="0" y="359663"/>
                  </a:lnTo>
                  <a:lnTo>
                    <a:pt x="35051" y="394715"/>
                  </a:lnTo>
                  <a:lnTo>
                    <a:pt x="70103" y="359663"/>
                  </a:lnTo>
                  <a:lnTo>
                    <a:pt x="53339" y="359663"/>
                  </a:lnTo>
                  <a:lnTo>
                    <a:pt x="53339" y="35051"/>
                  </a:lnTo>
                  <a:lnTo>
                    <a:pt x="70103" y="35051"/>
                  </a:lnTo>
                  <a:close/>
                </a:path>
              </a:pathLst>
            </a:custGeom>
            <a:ln w="4571">
              <a:solidFill>
                <a:srgbClr val="0070BF"/>
              </a:solidFill>
            </a:ln>
          </p:spPr>
          <p:txBody>
            <a:bodyPr wrap="square" lIns="0" tIns="0" rIns="0" bIns="0" rtlCol="0"/>
            <a:lstStyle/>
            <a:p>
              <a:endParaRPr sz="1200">
                <a:latin typeface="+mj-lt"/>
              </a:endParaRPr>
            </a:p>
          </p:txBody>
        </p:sp>
        <p:sp>
          <p:nvSpPr>
            <p:cNvPr id="49" name="object 49"/>
            <p:cNvSpPr/>
            <p:nvPr/>
          </p:nvSpPr>
          <p:spPr>
            <a:xfrm>
              <a:off x="2618231" y="3198876"/>
              <a:ext cx="70485" cy="396240"/>
            </a:xfrm>
            <a:custGeom>
              <a:avLst/>
              <a:gdLst/>
              <a:ahLst/>
              <a:cxnLst/>
              <a:rect l="l" t="t" r="r" b="b"/>
              <a:pathLst>
                <a:path w="70485" h="396239">
                  <a:moveTo>
                    <a:pt x="35052" y="396239"/>
                  </a:moveTo>
                  <a:lnTo>
                    <a:pt x="0" y="361187"/>
                  </a:lnTo>
                  <a:lnTo>
                    <a:pt x="18288" y="361187"/>
                  </a:lnTo>
                  <a:lnTo>
                    <a:pt x="18288" y="35051"/>
                  </a:lnTo>
                  <a:lnTo>
                    <a:pt x="0" y="35051"/>
                  </a:lnTo>
                  <a:lnTo>
                    <a:pt x="35052" y="0"/>
                  </a:lnTo>
                  <a:lnTo>
                    <a:pt x="70104" y="35051"/>
                  </a:lnTo>
                  <a:lnTo>
                    <a:pt x="53340" y="35051"/>
                  </a:lnTo>
                  <a:lnTo>
                    <a:pt x="53340" y="361187"/>
                  </a:lnTo>
                  <a:lnTo>
                    <a:pt x="70104" y="361187"/>
                  </a:lnTo>
                  <a:lnTo>
                    <a:pt x="35052" y="396239"/>
                  </a:lnTo>
                  <a:close/>
                </a:path>
              </a:pathLst>
            </a:custGeom>
            <a:solidFill>
              <a:srgbClr val="0070BF"/>
            </a:solidFill>
          </p:spPr>
          <p:txBody>
            <a:bodyPr wrap="square" lIns="0" tIns="0" rIns="0" bIns="0" rtlCol="0"/>
            <a:lstStyle/>
            <a:p>
              <a:endParaRPr sz="1200">
                <a:latin typeface="+mj-lt"/>
              </a:endParaRPr>
            </a:p>
          </p:txBody>
        </p:sp>
        <p:sp>
          <p:nvSpPr>
            <p:cNvPr id="50" name="object 50"/>
            <p:cNvSpPr/>
            <p:nvPr/>
          </p:nvSpPr>
          <p:spPr>
            <a:xfrm>
              <a:off x="2618231" y="3198876"/>
              <a:ext cx="70485" cy="396240"/>
            </a:xfrm>
            <a:custGeom>
              <a:avLst/>
              <a:gdLst/>
              <a:ahLst/>
              <a:cxnLst/>
              <a:rect l="l" t="t" r="r" b="b"/>
              <a:pathLst>
                <a:path w="70485" h="396239">
                  <a:moveTo>
                    <a:pt x="70104" y="35051"/>
                  </a:moveTo>
                  <a:lnTo>
                    <a:pt x="35052" y="0"/>
                  </a:lnTo>
                  <a:lnTo>
                    <a:pt x="0" y="35051"/>
                  </a:lnTo>
                  <a:lnTo>
                    <a:pt x="18288" y="35051"/>
                  </a:lnTo>
                  <a:lnTo>
                    <a:pt x="18288" y="361187"/>
                  </a:lnTo>
                  <a:lnTo>
                    <a:pt x="0" y="361187"/>
                  </a:lnTo>
                  <a:lnTo>
                    <a:pt x="35052" y="396239"/>
                  </a:lnTo>
                  <a:lnTo>
                    <a:pt x="70104" y="361187"/>
                  </a:lnTo>
                  <a:lnTo>
                    <a:pt x="53340" y="361187"/>
                  </a:lnTo>
                  <a:lnTo>
                    <a:pt x="53340" y="35051"/>
                  </a:lnTo>
                  <a:lnTo>
                    <a:pt x="70104" y="35051"/>
                  </a:lnTo>
                  <a:close/>
                </a:path>
              </a:pathLst>
            </a:custGeom>
            <a:ln w="4571">
              <a:solidFill>
                <a:srgbClr val="0070BF"/>
              </a:solidFill>
            </a:ln>
          </p:spPr>
          <p:txBody>
            <a:bodyPr wrap="square" lIns="0" tIns="0" rIns="0" bIns="0" rtlCol="0"/>
            <a:lstStyle/>
            <a:p>
              <a:endParaRPr sz="1200">
                <a:latin typeface="+mj-lt"/>
              </a:endParaRPr>
            </a:p>
          </p:txBody>
        </p:sp>
        <p:sp>
          <p:nvSpPr>
            <p:cNvPr id="51" name="object 51"/>
            <p:cNvSpPr/>
            <p:nvPr/>
          </p:nvSpPr>
          <p:spPr>
            <a:xfrm>
              <a:off x="2883408" y="3189732"/>
              <a:ext cx="70485" cy="394970"/>
            </a:xfrm>
            <a:custGeom>
              <a:avLst/>
              <a:gdLst/>
              <a:ahLst/>
              <a:cxnLst/>
              <a:rect l="l" t="t" r="r" b="b"/>
              <a:pathLst>
                <a:path w="70485" h="394970">
                  <a:moveTo>
                    <a:pt x="35052" y="394715"/>
                  </a:moveTo>
                  <a:lnTo>
                    <a:pt x="0" y="359663"/>
                  </a:lnTo>
                  <a:lnTo>
                    <a:pt x="18288" y="359663"/>
                  </a:lnTo>
                  <a:lnTo>
                    <a:pt x="18288" y="35051"/>
                  </a:lnTo>
                  <a:lnTo>
                    <a:pt x="0" y="35051"/>
                  </a:lnTo>
                  <a:lnTo>
                    <a:pt x="35052" y="0"/>
                  </a:lnTo>
                  <a:lnTo>
                    <a:pt x="70104" y="35051"/>
                  </a:lnTo>
                  <a:lnTo>
                    <a:pt x="53340" y="35051"/>
                  </a:lnTo>
                  <a:lnTo>
                    <a:pt x="53340" y="359663"/>
                  </a:lnTo>
                  <a:lnTo>
                    <a:pt x="70104" y="359663"/>
                  </a:lnTo>
                  <a:lnTo>
                    <a:pt x="35052" y="394715"/>
                  </a:lnTo>
                  <a:close/>
                </a:path>
              </a:pathLst>
            </a:custGeom>
            <a:solidFill>
              <a:srgbClr val="0070BF"/>
            </a:solidFill>
          </p:spPr>
          <p:txBody>
            <a:bodyPr wrap="square" lIns="0" tIns="0" rIns="0" bIns="0" rtlCol="0"/>
            <a:lstStyle/>
            <a:p>
              <a:endParaRPr sz="1200">
                <a:latin typeface="+mj-lt"/>
              </a:endParaRPr>
            </a:p>
          </p:txBody>
        </p:sp>
        <p:sp>
          <p:nvSpPr>
            <p:cNvPr id="52" name="object 52"/>
            <p:cNvSpPr/>
            <p:nvPr/>
          </p:nvSpPr>
          <p:spPr>
            <a:xfrm>
              <a:off x="2883408" y="3189732"/>
              <a:ext cx="70485" cy="394970"/>
            </a:xfrm>
            <a:custGeom>
              <a:avLst/>
              <a:gdLst/>
              <a:ahLst/>
              <a:cxnLst/>
              <a:rect l="l" t="t" r="r" b="b"/>
              <a:pathLst>
                <a:path w="70485" h="394970">
                  <a:moveTo>
                    <a:pt x="70104" y="35051"/>
                  </a:moveTo>
                  <a:lnTo>
                    <a:pt x="35052" y="0"/>
                  </a:lnTo>
                  <a:lnTo>
                    <a:pt x="0" y="35051"/>
                  </a:lnTo>
                  <a:lnTo>
                    <a:pt x="18288" y="35051"/>
                  </a:lnTo>
                  <a:lnTo>
                    <a:pt x="18288" y="359663"/>
                  </a:lnTo>
                  <a:lnTo>
                    <a:pt x="0" y="359663"/>
                  </a:lnTo>
                  <a:lnTo>
                    <a:pt x="35052" y="394715"/>
                  </a:lnTo>
                  <a:lnTo>
                    <a:pt x="70104" y="359663"/>
                  </a:lnTo>
                  <a:lnTo>
                    <a:pt x="53340" y="359663"/>
                  </a:lnTo>
                  <a:lnTo>
                    <a:pt x="53340" y="35051"/>
                  </a:lnTo>
                  <a:lnTo>
                    <a:pt x="70104" y="35051"/>
                  </a:lnTo>
                  <a:close/>
                </a:path>
              </a:pathLst>
            </a:custGeom>
            <a:ln w="4571">
              <a:solidFill>
                <a:srgbClr val="0070BF"/>
              </a:solidFill>
            </a:ln>
          </p:spPr>
          <p:txBody>
            <a:bodyPr wrap="square" lIns="0" tIns="0" rIns="0" bIns="0" rtlCol="0"/>
            <a:lstStyle/>
            <a:p>
              <a:endParaRPr sz="1200">
                <a:latin typeface="+mj-lt"/>
              </a:endParaRPr>
            </a:p>
          </p:txBody>
        </p:sp>
        <p:sp>
          <p:nvSpPr>
            <p:cNvPr id="53" name="object 53"/>
            <p:cNvSpPr/>
            <p:nvPr/>
          </p:nvSpPr>
          <p:spPr>
            <a:xfrm>
              <a:off x="7312609" y="3171444"/>
              <a:ext cx="70484" cy="40131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200">
                <a:latin typeface="+mj-lt"/>
              </a:endParaRPr>
            </a:p>
          </p:txBody>
        </p:sp>
        <p:sp>
          <p:nvSpPr>
            <p:cNvPr id="57" name="object 57"/>
            <p:cNvSpPr/>
            <p:nvPr/>
          </p:nvSpPr>
          <p:spPr>
            <a:xfrm>
              <a:off x="2705099" y="3811524"/>
              <a:ext cx="71755" cy="914400"/>
            </a:xfrm>
            <a:custGeom>
              <a:avLst/>
              <a:gdLst/>
              <a:ahLst/>
              <a:cxnLst/>
              <a:rect l="l" t="t" r="r" b="b"/>
              <a:pathLst>
                <a:path w="71755" h="914400">
                  <a:moveTo>
                    <a:pt x="36575" y="914399"/>
                  </a:moveTo>
                  <a:lnTo>
                    <a:pt x="0" y="877823"/>
                  </a:lnTo>
                  <a:lnTo>
                    <a:pt x="18287" y="877823"/>
                  </a:lnTo>
                  <a:lnTo>
                    <a:pt x="18287" y="35051"/>
                  </a:lnTo>
                  <a:lnTo>
                    <a:pt x="0" y="35051"/>
                  </a:lnTo>
                  <a:lnTo>
                    <a:pt x="36575" y="0"/>
                  </a:lnTo>
                  <a:lnTo>
                    <a:pt x="71627" y="35051"/>
                  </a:lnTo>
                  <a:lnTo>
                    <a:pt x="53339" y="35051"/>
                  </a:lnTo>
                  <a:lnTo>
                    <a:pt x="53339" y="877823"/>
                  </a:lnTo>
                  <a:lnTo>
                    <a:pt x="71627" y="877823"/>
                  </a:lnTo>
                  <a:lnTo>
                    <a:pt x="36575" y="914399"/>
                  </a:lnTo>
                  <a:close/>
                </a:path>
              </a:pathLst>
            </a:custGeom>
            <a:solidFill>
              <a:srgbClr val="0070BF"/>
            </a:solidFill>
          </p:spPr>
          <p:txBody>
            <a:bodyPr wrap="square" lIns="0" tIns="0" rIns="0" bIns="0" rtlCol="0"/>
            <a:lstStyle/>
            <a:p>
              <a:endParaRPr sz="1200">
                <a:latin typeface="+mj-lt"/>
              </a:endParaRPr>
            </a:p>
          </p:txBody>
        </p:sp>
        <p:sp>
          <p:nvSpPr>
            <p:cNvPr id="58" name="object 58"/>
            <p:cNvSpPr/>
            <p:nvPr/>
          </p:nvSpPr>
          <p:spPr>
            <a:xfrm>
              <a:off x="2705099" y="3811524"/>
              <a:ext cx="71755" cy="914400"/>
            </a:xfrm>
            <a:custGeom>
              <a:avLst/>
              <a:gdLst/>
              <a:ahLst/>
              <a:cxnLst/>
              <a:rect l="l" t="t" r="r" b="b"/>
              <a:pathLst>
                <a:path w="71755" h="914400">
                  <a:moveTo>
                    <a:pt x="71627" y="35051"/>
                  </a:moveTo>
                  <a:lnTo>
                    <a:pt x="36575" y="0"/>
                  </a:lnTo>
                  <a:lnTo>
                    <a:pt x="0" y="35051"/>
                  </a:lnTo>
                  <a:lnTo>
                    <a:pt x="18287" y="35051"/>
                  </a:lnTo>
                  <a:lnTo>
                    <a:pt x="18287" y="877823"/>
                  </a:lnTo>
                  <a:lnTo>
                    <a:pt x="0" y="877823"/>
                  </a:lnTo>
                  <a:lnTo>
                    <a:pt x="36575" y="914399"/>
                  </a:lnTo>
                  <a:lnTo>
                    <a:pt x="71627" y="877823"/>
                  </a:lnTo>
                  <a:lnTo>
                    <a:pt x="53339" y="877823"/>
                  </a:lnTo>
                  <a:lnTo>
                    <a:pt x="53339" y="35051"/>
                  </a:lnTo>
                  <a:lnTo>
                    <a:pt x="71627" y="35051"/>
                  </a:lnTo>
                  <a:close/>
                </a:path>
              </a:pathLst>
            </a:custGeom>
            <a:ln w="4572">
              <a:solidFill>
                <a:srgbClr val="0070BF"/>
              </a:solidFill>
            </a:ln>
          </p:spPr>
          <p:txBody>
            <a:bodyPr wrap="square" lIns="0" tIns="0" rIns="0" bIns="0" rtlCol="0"/>
            <a:lstStyle/>
            <a:p>
              <a:endParaRPr sz="1200">
                <a:latin typeface="+mj-lt"/>
              </a:endParaRPr>
            </a:p>
          </p:txBody>
        </p:sp>
        <p:sp>
          <p:nvSpPr>
            <p:cNvPr id="59" name="object 59"/>
            <p:cNvSpPr/>
            <p:nvPr/>
          </p:nvSpPr>
          <p:spPr>
            <a:xfrm>
              <a:off x="678179" y="3820668"/>
              <a:ext cx="71755" cy="914400"/>
            </a:xfrm>
            <a:custGeom>
              <a:avLst/>
              <a:gdLst/>
              <a:ahLst/>
              <a:cxnLst/>
              <a:rect l="l" t="t" r="r" b="b"/>
              <a:pathLst>
                <a:path w="71754" h="914400">
                  <a:moveTo>
                    <a:pt x="36576" y="914400"/>
                  </a:moveTo>
                  <a:lnTo>
                    <a:pt x="0" y="879347"/>
                  </a:lnTo>
                  <a:lnTo>
                    <a:pt x="18288" y="879347"/>
                  </a:lnTo>
                  <a:lnTo>
                    <a:pt x="18288" y="36575"/>
                  </a:lnTo>
                  <a:lnTo>
                    <a:pt x="0" y="36575"/>
                  </a:lnTo>
                  <a:lnTo>
                    <a:pt x="36576" y="0"/>
                  </a:lnTo>
                  <a:lnTo>
                    <a:pt x="71628" y="36575"/>
                  </a:lnTo>
                  <a:lnTo>
                    <a:pt x="54864" y="36575"/>
                  </a:lnTo>
                  <a:lnTo>
                    <a:pt x="54864" y="879347"/>
                  </a:lnTo>
                  <a:lnTo>
                    <a:pt x="71628" y="879347"/>
                  </a:lnTo>
                  <a:lnTo>
                    <a:pt x="36576" y="914400"/>
                  </a:lnTo>
                  <a:close/>
                </a:path>
              </a:pathLst>
            </a:custGeom>
            <a:solidFill>
              <a:srgbClr val="0070BF"/>
            </a:solidFill>
          </p:spPr>
          <p:txBody>
            <a:bodyPr wrap="square" lIns="0" tIns="0" rIns="0" bIns="0" rtlCol="0"/>
            <a:lstStyle/>
            <a:p>
              <a:endParaRPr sz="1200">
                <a:latin typeface="+mj-lt"/>
              </a:endParaRPr>
            </a:p>
          </p:txBody>
        </p:sp>
        <p:sp>
          <p:nvSpPr>
            <p:cNvPr id="60" name="object 60"/>
            <p:cNvSpPr/>
            <p:nvPr/>
          </p:nvSpPr>
          <p:spPr>
            <a:xfrm>
              <a:off x="678179" y="3820668"/>
              <a:ext cx="71755" cy="914400"/>
            </a:xfrm>
            <a:custGeom>
              <a:avLst/>
              <a:gdLst/>
              <a:ahLst/>
              <a:cxnLst/>
              <a:rect l="l" t="t" r="r" b="b"/>
              <a:pathLst>
                <a:path w="71754" h="914400">
                  <a:moveTo>
                    <a:pt x="71628" y="36575"/>
                  </a:moveTo>
                  <a:lnTo>
                    <a:pt x="36576" y="0"/>
                  </a:lnTo>
                  <a:lnTo>
                    <a:pt x="0" y="36575"/>
                  </a:lnTo>
                  <a:lnTo>
                    <a:pt x="18288" y="36575"/>
                  </a:lnTo>
                  <a:lnTo>
                    <a:pt x="18288" y="879347"/>
                  </a:lnTo>
                  <a:lnTo>
                    <a:pt x="0" y="879347"/>
                  </a:lnTo>
                  <a:lnTo>
                    <a:pt x="36576" y="914400"/>
                  </a:lnTo>
                  <a:lnTo>
                    <a:pt x="71628" y="879347"/>
                  </a:lnTo>
                  <a:lnTo>
                    <a:pt x="54864" y="879347"/>
                  </a:lnTo>
                  <a:lnTo>
                    <a:pt x="54864" y="36575"/>
                  </a:lnTo>
                  <a:lnTo>
                    <a:pt x="71628" y="36575"/>
                  </a:lnTo>
                  <a:close/>
                </a:path>
              </a:pathLst>
            </a:custGeom>
            <a:ln w="4572">
              <a:solidFill>
                <a:srgbClr val="0070BF"/>
              </a:solidFill>
            </a:ln>
          </p:spPr>
          <p:txBody>
            <a:bodyPr wrap="square" lIns="0" tIns="0" rIns="0" bIns="0" rtlCol="0"/>
            <a:lstStyle/>
            <a:p>
              <a:endParaRPr sz="1200">
                <a:latin typeface="+mj-lt"/>
              </a:endParaRPr>
            </a:p>
          </p:txBody>
        </p:sp>
        <p:sp>
          <p:nvSpPr>
            <p:cNvPr id="61" name="object 61"/>
            <p:cNvSpPr/>
            <p:nvPr/>
          </p:nvSpPr>
          <p:spPr>
            <a:xfrm>
              <a:off x="2976371" y="3805428"/>
              <a:ext cx="71755" cy="916305"/>
            </a:xfrm>
            <a:custGeom>
              <a:avLst/>
              <a:gdLst/>
              <a:ahLst/>
              <a:cxnLst/>
              <a:rect l="l" t="t" r="r" b="b"/>
              <a:pathLst>
                <a:path w="71755" h="916304">
                  <a:moveTo>
                    <a:pt x="35051" y="915923"/>
                  </a:moveTo>
                  <a:lnTo>
                    <a:pt x="0" y="879347"/>
                  </a:lnTo>
                  <a:lnTo>
                    <a:pt x="16763" y="879347"/>
                  </a:lnTo>
                  <a:lnTo>
                    <a:pt x="16763" y="36575"/>
                  </a:lnTo>
                  <a:lnTo>
                    <a:pt x="0" y="36575"/>
                  </a:lnTo>
                  <a:lnTo>
                    <a:pt x="35051" y="0"/>
                  </a:lnTo>
                  <a:lnTo>
                    <a:pt x="71627" y="36575"/>
                  </a:lnTo>
                  <a:lnTo>
                    <a:pt x="53339" y="36575"/>
                  </a:lnTo>
                  <a:lnTo>
                    <a:pt x="53339" y="879347"/>
                  </a:lnTo>
                  <a:lnTo>
                    <a:pt x="71627" y="879347"/>
                  </a:lnTo>
                  <a:lnTo>
                    <a:pt x="35051" y="915923"/>
                  </a:lnTo>
                  <a:close/>
                </a:path>
              </a:pathLst>
            </a:custGeom>
            <a:solidFill>
              <a:srgbClr val="0070BF"/>
            </a:solidFill>
          </p:spPr>
          <p:txBody>
            <a:bodyPr wrap="square" lIns="0" tIns="0" rIns="0" bIns="0" rtlCol="0"/>
            <a:lstStyle/>
            <a:p>
              <a:endParaRPr sz="1200">
                <a:latin typeface="+mj-lt"/>
              </a:endParaRPr>
            </a:p>
          </p:txBody>
        </p:sp>
        <p:sp>
          <p:nvSpPr>
            <p:cNvPr id="62" name="object 62"/>
            <p:cNvSpPr/>
            <p:nvPr/>
          </p:nvSpPr>
          <p:spPr>
            <a:xfrm>
              <a:off x="2976371" y="3805428"/>
              <a:ext cx="71755" cy="916305"/>
            </a:xfrm>
            <a:custGeom>
              <a:avLst/>
              <a:gdLst/>
              <a:ahLst/>
              <a:cxnLst/>
              <a:rect l="l" t="t" r="r" b="b"/>
              <a:pathLst>
                <a:path w="71755" h="916304">
                  <a:moveTo>
                    <a:pt x="71627" y="36575"/>
                  </a:moveTo>
                  <a:lnTo>
                    <a:pt x="35051" y="0"/>
                  </a:lnTo>
                  <a:lnTo>
                    <a:pt x="0" y="36575"/>
                  </a:lnTo>
                  <a:lnTo>
                    <a:pt x="16763" y="36575"/>
                  </a:lnTo>
                  <a:lnTo>
                    <a:pt x="16763" y="879347"/>
                  </a:lnTo>
                  <a:lnTo>
                    <a:pt x="0" y="879347"/>
                  </a:lnTo>
                  <a:lnTo>
                    <a:pt x="35051" y="915923"/>
                  </a:lnTo>
                  <a:lnTo>
                    <a:pt x="71627" y="879347"/>
                  </a:lnTo>
                  <a:lnTo>
                    <a:pt x="53339" y="879347"/>
                  </a:lnTo>
                  <a:lnTo>
                    <a:pt x="53339" y="36575"/>
                  </a:lnTo>
                  <a:lnTo>
                    <a:pt x="71627" y="36575"/>
                  </a:lnTo>
                  <a:close/>
                </a:path>
              </a:pathLst>
            </a:custGeom>
            <a:ln w="4572">
              <a:solidFill>
                <a:srgbClr val="0070BF"/>
              </a:solidFill>
            </a:ln>
          </p:spPr>
          <p:txBody>
            <a:bodyPr wrap="square" lIns="0" tIns="0" rIns="0" bIns="0" rtlCol="0"/>
            <a:lstStyle/>
            <a:p>
              <a:endParaRPr sz="1200">
                <a:latin typeface="+mj-lt"/>
              </a:endParaRPr>
            </a:p>
          </p:txBody>
        </p:sp>
        <p:sp>
          <p:nvSpPr>
            <p:cNvPr id="63" name="object 63"/>
            <p:cNvSpPr/>
            <p:nvPr/>
          </p:nvSpPr>
          <p:spPr>
            <a:xfrm>
              <a:off x="4748784" y="3814572"/>
              <a:ext cx="71755" cy="916305"/>
            </a:xfrm>
            <a:custGeom>
              <a:avLst/>
              <a:gdLst/>
              <a:ahLst/>
              <a:cxnLst/>
              <a:rect l="l" t="t" r="r" b="b"/>
              <a:pathLst>
                <a:path w="71754" h="916304">
                  <a:moveTo>
                    <a:pt x="36575" y="915923"/>
                  </a:moveTo>
                  <a:lnTo>
                    <a:pt x="0" y="879347"/>
                  </a:lnTo>
                  <a:lnTo>
                    <a:pt x="18287" y="879347"/>
                  </a:lnTo>
                  <a:lnTo>
                    <a:pt x="18287" y="36575"/>
                  </a:lnTo>
                  <a:lnTo>
                    <a:pt x="0" y="36575"/>
                  </a:lnTo>
                  <a:lnTo>
                    <a:pt x="36575" y="0"/>
                  </a:lnTo>
                  <a:lnTo>
                    <a:pt x="71627" y="36575"/>
                  </a:lnTo>
                  <a:lnTo>
                    <a:pt x="54863" y="36575"/>
                  </a:lnTo>
                  <a:lnTo>
                    <a:pt x="54863" y="879347"/>
                  </a:lnTo>
                  <a:lnTo>
                    <a:pt x="71627" y="879347"/>
                  </a:lnTo>
                  <a:lnTo>
                    <a:pt x="36575" y="915923"/>
                  </a:lnTo>
                  <a:close/>
                </a:path>
              </a:pathLst>
            </a:custGeom>
            <a:solidFill>
              <a:srgbClr val="0070BF"/>
            </a:solidFill>
          </p:spPr>
          <p:txBody>
            <a:bodyPr wrap="square" lIns="0" tIns="0" rIns="0" bIns="0" rtlCol="0"/>
            <a:lstStyle/>
            <a:p>
              <a:endParaRPr sz="1200">
                <a:latin typeface="+mj-lt"/>
              </a:endParaRPr>
            </a:p>
          </p:txBody>
        </p:sp>
        <p:sp>
          <p:nvSpPr>
            <p:cNvPr id="64" name="object 64"/>
            <p:cNvSpPr/>
            <p:nvPr/>
          </p:nvSpPr>
          <p:spPr>
            <a:xfrm>
              <a:off x="4748784" y="3814572"/>
              <a:ext cx="71755" cy="916305"/>
            </a:xfrm>
            <a:custGeom>
              <a:avLst/>
              <a:gdLst/>
              <a:ahLst/>
              <a:cxnLst/>
              <a:rect l="l" t="t" r="r" b="b"/>
              <a:pathLst>
                <a:path w="71754" h="916304">
                  <a:moveTo>
                    <a:pt x="71627" y="36575"/>
                  </a:moveTo>
                  <a:lnTo>
                    <a:pt x="36575" y="0"/>
                  </a:lnTo>
                  <a:lnTo>
                    <a:pt x="0" y="36575"/>
                  </a:lnTo>
                  <a:lnTo>
                    <a:pt x="18287" y="36575"/>
                  </a:lnTo>
                  <a:lnTo>
                    <a:pt x="18287" y="879347"/>
                  </a:lnTo>
                  <a:lnTo>
                    <a:pt x="0" y="879347"/>
                  </a:lnTo>
                  <a:lnTo>
                    <a:pt x="36575" y="915923"/>
                  </a:lnTo>
                  <a:lnTo>
                    <a:pt x="71627" y="879347"/>
                  </a:lnTo>
                  <a:lnTo>
                    <a:pt x="54863" y="879347"/>
                  </a:lnTo>
                  <a:lnTo>
                    <a:pt x="54863" y="36575"/>
                  </a:lnTo>
                  <a:lnTo>
                    <a:pt x="71627" y="36575"/>
                  </a:lnTo>
                  <a:close/>
                </a:path>
              </a:pathLst>
            </a:custGeom>
            <a:ln w="4572">
              <a:solidFill>
                <a:srgbClr val="0070BF"/>
              </a:solidFill>
            </a:ln>
          </p:spPr>
          <p:txBody>
            <a:bodyPr wrap="square" lIns="0" tIns="0" rIns="0" bIns="0" rtlCol="0"/>
            <a:lstStyle/>
            <a:p>
              <a:endParaRPr sz="1200">
                <a:latin typeface="+mj-lt"/>
              </a:endParaRPr>
            </a:p>
          </p:txBody>
        </p:sp>
        <p:sp>
          <p:nvSpPr>
            <p:cNvPr id="65" name="object 65"/>
            <p:cNvSpPr/>
            <p:nvPr/>
          </p:nvSpPr>
          <p:spPr>
            <a:xfrm>
              <a:off x="5071872" y="3811524"/>
              <a:ext cx="71755" cy="914400"/>
            </a:xfrm>
            <a:custGeom>
              <a:avLst/>
              <a:gdLst/>
              <a:ahLst/>
              <a:cxnLst/>
              <a:rect l="l" t="t" r="r" b="b"/>
              <a:pathLst>
                <a:path w="71754" h="914400">
                  <a:moveTo>
                    <a:pt x="35051" y="914399"/>
                  </a:moveTo>
                  <a:lnTo>
                    <a:pt x="0" y="877823"/>
                  </a:lnTo>
                  <a:lnTo>
                    <a:pt x="18287" y="877823"/>
                  </a:lnTo>
                  <a:lnTo>
                    <a:pt x="18287" y="35051"/>
                  </a:lnTo>
                  <a:lnTo>
                    <a:pt x="0" y="35051"/>
                  </a:lnTo>
                  <a:lnTo>
                    <a:pt x="35051" y="0"/>
                  </a:lnTo>
                  <a:lnTo>
                    <a:pt x="71627" y="35051"/>
                  </a:lnTo>
                  <a:lnTo>
                    <a:pt x="53339" y="35051"/>
                  </a:lnTo>
                  <a:lnTo>
                    <a:pt x="53339" y="877823"/>
                  </a:lnTo>
                  <a:lnTo>
                    <a:pt x="71627" y="877823"/>
                  </a:lnTo>
                  <a:lnTo>
                    <a:pt x="35051" y="914399"/>
                  </a:lnTo>
                  <a:close/>
                </a:path>
              </a:pathLst>
            </a:custGeom>
            <a:solidFill>
              <a:srgbClr val="0070BF"/>
            </a:solidFill>
          </p:spPr>
          <p:txBody>
            <a:bodyPr wrap="square" lIns="0" tIns="0" rIns="0" bIns="0" rtlCol="0"/>
            <a:lstStyle/>
            <a:p>
              <a:endParaRPr sz="1200">
                <a:latin typeface="+mj-lt"/>
              </a:endParaRPr>
            </a:p>
          </p:txBody>
        </p:sp>
        <p:sp>
          <p:nvSpPr>
            <p:cNvPr id="66" name="object 66"/>
            <p:cNvSpPr/>
            <p:nvPr/>
          </p:nvSpPr>
          <p:spPr>
            <a:xfrm>
              <a:off x="5071872" y="3811524"/>
              <a:ext cx="71755" cy="914400"/>
            </a:xfrm>
            <a:custGeom>
              <a:avLst/>
              <a:gdLst/>
              <a:ahLst/>
              <a:cxnLst/>
              <a:rect l="l" t="t" r="r" b="b"/>
              <a:pathLst>
                <a:path w="71754" h="914400">
                  <a:moveTo>
                    <a:pt x="71627" y="35051"/>
                  </a:moveTo>
                  <a:lnTo>
                    <a:pt x="35051" y="0"/>
                  </a:lnTo>
                  <a:lnTo>
                    <a:pt x="0" y="35051"/>
                  </a:lnTo>
                  <a:lnTo>
                    <a:pt x="18287" y="35051"/>
                  </a:lnTo>
                  <a:lnTo>
                    <a:pt x="18287" y="877823"/>
                  </a:lnTo>
                  <a:lnTo>
                    <a:pt x="0" y="877823"/>
                  </a:lnTo>
                  <a:lnTo>
                    <a:pt x="35051" y="914399"/>
                  </a:lnTo>
                  <a:lnTo>
                    <a:pt x="71627" y="877823"/>
                  </a:lnTo>
                  <a:lnTo>
                    <a:pt x="53339" y="877823"/>
                  </a:lnTo>
                  <a:lnTo>
                    <a:pt x="53339" y="35051"/>
                  </a:lnTo>
                  <a:lnTo>
                    <a:pt x="71627" y="35051"/>
                  </a:lnTo>
                  <a:close/>
                </a:path>
              </a:pathLst>
            </a:custGeom>
            <a:ln w="4572">
              <a:solidFill>
                <a:srgbClr val="0070BF"/>
              </a:solidFill>
            </a:ln>
          </p:spPr>
          <p:txBody>
            <a:bodyPr wrap="square" lIns="0" tIns="0" rIns="0" bIns="0" rtlCol="0"/>
            <a:lstStyle/>
            <a:p>
              <a:endParaRPr sz="1200">
                <a:latin typeface="+mj-lt"/>
              </a:endParaRPr>
            </a:p>
          </p:txBody>
        </p:sp>
        <p:sp>
          <p:nvSpPr>
            <p:cNvPr id="67" name="object 67"/>
            <p:cNvSpPr/>
            <p:nvPr/>
          </p:nvSpPr>
          <p:spPr>
            <a:xfrm>
              <a:off x="7632191" y="3782568"/>
              <a:ext cx="86995" cy="812800"/>
            </a:xfrm>
            <a:custGeom>
              <a:avLst/>
              <a:gdLst/>
              <a:ahLst/>
              <a:cxnLst/>
              <a:rect l="l" t="t" r="r" b="b"/>
              <a:pathLst>
                <a:path w="86995" h="812800">
                  <a:moveTo>
                    <a:pt x="44196" y="812292"/>
                  </a:moveTo>
                  <a:lnTo>
                    <a:pt x="0" y="768096"/>
                  </a:lnTo>
                  <a:lnTo>
                    <a:pt x="21336" y="768096"/>
                  </a:lnTo>
                  <a:lnTo>
                    <a:pt x="21336" y="44196"/>
                  </a:lnTo>
                  <a:lnTo>
                    <a:pt x="0" y="44196"/>
                  </a:lnTo>
                  <a:lnTo>
                    <a:pt x="44196" y="0"/>
                  </a:lnTo>
                  <a:lnTo>
                    <a:pt x="86868" y="44196"/>
                  </a:lnTo>
                  <a:lnTo>
                    <a:pt x="65532" y="44196"/>
                  </a:lnTo>
                  <a:lnTo>
                    <a:pt x="65532" y="768096"/>
                  </a:lnTo>
                  <a:lnTo>
                    <a:pt x="86868" y="768096"/>
                  </a:lnTo>
                  <a:lnTo>
                    <a:pt x="44196" y="812292"/>
                  </a:lnTo>
                  <a:close/>
                </a:path>
              </a:pathLst>
            </a:custGeom>
            <a:solidFill>
              <a:srgbClr val="0070BF"/>
            </a:solidFill>
          </p:spPr>
          <p:txBody>
            <a:bodyPr wrap="square" lIns="0" tIns="0" rIns="0" bIns="0" rtlCol="0"/>
            <a:lstStyle/>
            <a:p>
              <a:endParaRPr sz="1200">
                <a:latin typeface="+mj-lt"/>
              </a:endParaRPr>
            </a:p>
          </p:txBody>
        </p:sp>
        <p:sp>
          <p:nvSpPr>
            <p:cNvPr id="68" name="object 68"/>
            <p:cNvSpPr/>
            <p:nvPr/>
          </p:nvSpPr>
          <p:spPr>
            <a:xfrm>
              <a:off x="7632191" y="3782568"/>
              <a:ext cx="86995" cy="812800"/>
            </a:xfrm>
            <a:custGeom>
              <a:avLst/>
              <a:gdLst/>
              <a:ahLst/>
              <a:cxnLst/>
              <a:rect l="l" t="t" r="r" b="b"/>
              <a:pathLst>
                <a:path w="86995" h="812800">
                  <a:moveTo>
                    <a:pt x="86868" y="44196"/>
                  </a:moveTo>
                  <a:lnTo>
                    <a:pt x="44196" y="0"/>
                  </a:lnTo>
                  <a:lnTo>
                    <a:pt x="0" y="44196"/>
                  </a:lnTo>
                  <a:lnTo>
                    <a:pt x="21336" y="44196"/>
                  </a:lnTo>
                  <a:lnTo>
                    <a:pt x="21336" y="768096"/>
                  </a:lnTo>
                  <a:lnTo>
                    <a:pt x="0" y="768096"/>
                  </a:lnTo>
                  <a:lnTo>
                    <a:pt x="44196" y="812292"/>
                  </a:lnTo>
                  <a:lnTo>
                    <a:pt x="86868" y="768096"/>
                  </a:lnTo>
                  <a:lnTo>
                    <a:pt x="65532" y="768096"/>
                  </a:lnTo>
                  <a:lnTo>
                    <a:pt x="65532" y="44196"/>
                  </a:lnTo>
                  <a:lnTo>
                    <a:pt x="86868" y="44196"/>
                  </a:lnTo>
                  <a:close/>
                </a:path>
              </a:pathLst>
            </a:custGeom>
            <a:ln w="4572">
              <a:solidFill>
                <a:srgbClr val="0070BF"/>
              </a:solidFill>
            </a:ln>
          </p:spPr>
          <p:txBody>
            <a:bodyPr wrap="square" lIns="0" tIns="0" rIns="0" bIns="0" rtlCol="0"/>
            <a:lstStyle/>
            <a:p>
              <a:endParaRPr sz="1200">
                <a:latin typeface="+mj-lt"/>
              </a:endParaRPr>
            </a:p>
          </p:txBody>
        </p:sp>
        <p:sp>
          <p:nvSpPr>
            <p:cNvPr id="69" name="object 69"/>
            <p:cNvSpPr/>
            <p:nvPr/>
          </p:nvSpPr>
          <p:spPr>
            <a:xfrm>
              <a:off x="7953755" y="3777996"/>
              <a:ext cx="88900" cy="812800"/>
            </a:xfrm>
            <a:custGeom>
              <a:avLst/>
              <a:gdLst/>
              <a:ahLst/>
              <a:cxnLst/>
              <a:rect l="l" t="t" r="r" b="b"/>
              <a:pathLst>
                <a:path w="88900" h="812800">
                  <a:moveTo>
                    <a:pt x="44196" y="812292"/>
                  </a:moveTo>
                  <a:lnTo>
                    <a:pt x="0" y="769620"/>
                  </a:lnTo>
                  <a:lnTo>
                    <a:pt x="22860" y="769620"/>
                  </a:lnTo>
                  <a:lnTo>
                    <a:pt x="22860" y="44196"/>
                  </a:lnTo>
                  <a:lnTo>
                    <a:pt x="0" y="44196"/>
                  </a:lnTo>
                  <a:lnTo>
                    <a:pt x="44196" y="0"/>
                  </a:lnTo>
                  <a:lnTo>
                    <a:pt x="88392" y="44196"/>
                  </a:lnTo>
                  <a:lnTo>
                    <a:pt x="67056" y="44196"/>
                  </a:lnTo>
                  <a:lnTo>
                    <a:pt x="67056" y="769620"/>
                  </a:lnTo>
                  <a:lnTo>
                    <a:pt x="88392" y="769620"/>
                  </a:lnTo>
                  <a:lnTo>
                    <a:pt x="44196" y="812292"/>
                  </a:lnTo>
                  <a:close/>
                </a:path>
              </a:pathLst>
            </a:custGeom>
            <a:solidFill>
              <a:srgbClr val="0070BF"/>
            </a:solidFill>
          </p:spPr>
          <p:txBody>
            <a:bodyPr wrap="square" lIns="0" tIns="0" rIns="0" bIns="0" rtlCol="0"/>
            <a:lstStyle/>
            <a:p>
              <a:endParaRPr sz="1200">
                <a:latin typeface="+mj-lt"/>
              </a:endParaRPr>
            </a:p>
          </p:txBody>
        </p:sp>
        <p:sp>
          <p:nvSpPr>
            <p:cNvPr id="70" name="object 70"/>
            <p:cNvSpPr/>
            <p:nvPr/>
          </p:nvSpPr>
          <p:spPr>
            <a:xfrm>
              <a:off x="7953755" y="3777996"/>
              <a:ext cx="88900" cy="812800"/>
            </a:xfrm>
            <a:custGeom>
              <a:avLst/>
              <a:gdLst/>
              <a:ahLst/>
              <a:cxnLst/>
              <a:rect l="l" t="t" r="r" b="b"/>
              <a:pathLst>
                <a:path w="88900" h="812800">
                  <a:moveTo>
                    <a:pt x="88392" y="44196"/>
                  </a:moveTo>
                  <a:lnTo>
                    <a:pt x="44196" y="0"/>
                  </a:lnTo>
                  <a:lnTo>
                    <a:pt x="0" y="44196"/>
                  </a:lnTo>
                  <a:lnTo>
                    <a:pt x="22860" y="44196"/>
                  </a:lnTo>
                  <a:lnTo>
                    <a:pt x="22860" y="769620"/>
                  </a:lnTo>
                  <a:lnTo>
                    <a:pt x="0" y="769620"/>
                  </a:lnTo>
                  <a:lnTo>
                    <a:pt x="44196" y="812292"/>
                  </a:lnTo>
                  <a:lnTo>
                    <a:pt x="88392" y="769620"/>
                  </a:lnTo>
                  <a:lnTo>
                    <a:pt x="67056" y="769620"/>
                  </a:lnTo>
                  <a:lnTo>
                    <a:pt x="67056" y="44196"/>
                  </a:lnTo>
                  <a:lnTo>
                    <a:pt x="88392" y="44196"/>
                  </a:lnTo>
                  <a:close/>
                </a:path>
              </a:pathLst>
            </a:custGeom>
            <a:ln w="4572">
              <a:solidFill>
                <a:srgbClr val="0070BF"/>
              </a:solidFill>
            </a:ln>
          </p:spPr>
          <p:txBody>
            <a:bodyPr wrap="square" lIns="0" tIns="0" rIns="0" bIns="0" rtlCol="0"/>
            <a:lstStyle/>
            <a:p>
              <a:endParaRPr sz="1200">
                <a:latin typeface="+mj-lt"/>
              </a:endParaRPr>
            </a:p>
          </p:txBody>
        </p:sp>
        <p:sp>
          <p:nvSpPr>
            <p:cNvPr id="71" name="object 71"/>
            <p:cNvSpPr/>
            <p:nvPr/>
          </p:nvSpPr>
          <p:spPr>
            <a:xfrm>
              <a:off x="347469" y="3994404"/>
              <a:ext cx="9698737" cy="164089"/>
            </a:xfrm>
            <a:custGeom>
              <a:avLst/>
              <a:gdLst/>
              <a:ahLst/>
              <a:cxnLst/>
              <a:rect l="l" t="t" r="r" b="b"/>
              <a:pathLst>
                <a:path w="9664065" h="182879">
                  <a:moveTo>
                    <a:pt x="9633204" y="182879"/>
                  </a:moveTo>
                  <a:lnTo>
                    <a:pt x="30480" y="182879"/>
                  </a:lnTo>
                  <a:lnTo>
                    <a:pt x="18645" y="180474"/>
                  </a:lnTo>
                  <a:lnTo>
                    <a:pt x="8953" y="173926"/>
                  </a:lnTo>
                  <a:lnTo>
                    <a:pt x="2405" y="164234"/>
                  </a:lnTo>
                  <a:lnTo>
                    <a:pt x="0" y="152399"/>
                  </a:lnTo>
                  <a:lnTo>
                    <a:pt x="0" y="30479"/>
                  </a:lnTo>
                  <a:lnTo>
                    <a:pt x="2405" y="18645"/>
                  </a:lnTo>
                  <a:lnTo>
                    <a:pt x="8953" y="8953"/>
                  </a:lnTo>
                  <a:lnTo>
                    <a:pt x="18645" y="2405"/>
                  </a:lnTo>
                  <a:lnTo>
                    <a:pt x="30480" y="0"/>
                  </a:lnTo>
                  <a:lnTo>
                    <a:pt x="9633204" y="0"/>
                  </a:lnTo>
                  <a:lnTo>
                    <a:pt x="9645038" y="2405"/>
                  </a:lnTo>
                  <a:lnTo>
                    <a:pt x="9654730" y="8953"/>
                  </a:lnTo>
                  <a:lnTo>
                    <a:pt x="9661278" y="18645"/>
                  </a:lnTo>
                  <a:lnTo>
                    <a:pt x="9663684" y="30479"/>
                  </a:lnTo>
                  <a:lnTo>
                    <a:pt x="9663684" y="152399"/>
                  </a:lnTo>
                  <a:lnTo>
                    <a:pt x="9661278" y="164234"/>
                  </a:lnTo>
                  <a:lnTo>
                    <a:pt x="9654730" y="173926"/>
                  </a:lnTo>
                  <a:lnTo>
                    <a:pt x="9645038" y="180474"/>
                  </a:lnTo>
                  <a:lnTo>
                    <a:pt x="9633204" y="182879"/>
                  </a:lnTo>
                  <a:close/>
                </a:path>
              </a:pathLst>
            </a:custGeom>
            <a:solidFill>
              <a:srgbClr val="FFBF00"/>
            </a:solidFill>
          </p:spPr>
          <p:txBody>
            <a:bodyPr wrap="square" lIns="0" tIns="0" rIns="0" bIns="0" rtlCol="0"/>
            <a:lstStyle/>
            <a:p>
              <a:endParaRPr sz="1200">
                <a:latin typeface="+mj-lt"/>
              </a:endParaRPr>
            </a:p>
          </p:txBody>
        </p:sp>
      </p:grpSp>
      <p:sp>
        <p:nvSpPr>
          <p:cNvPr id="73" name="object 73"/>
          <p:cNvSpPr txBox="1"/>
          <p:nvPr/>
        </p:nvSpPr>
        <p:spPr>
          <a:xfrm>
            <a:off x="3631339" y="2440367"/>
            <a:ext cx="1855991" cy="425682"/>
          </a:xfrm>
          <a:prstGeom prst="rect">
            <a:avLst/>
          </a:prstGeom>
        </p:spPr>
        <p:txBody>
          <a:bodyPr vert="horz" wrap="square" lIns="0" tIns="10085" rIns="0" bIns="0" rtlCol="0">
            <a:spAutoFit/>
          </a:bodyPr>
          <a:lstStyle/>
          <a:p>
            <a:pPr marL="201717">
              <a:spcBef>
                <a:spcPts val="79"/>
              </a:spcBef>
            </a:pPr>
            <a:r>
              <a:rPr sz="900" spc="7" dirty="0">
                <a:solidFill>
                  <a:schemeClr val="bg1"/>
                </a:solidFill>
                <a:latin typeface="+mj-lt"/>
                <a:cs typeface="Carlito"/>
              </a:rPr>
              <a:t>16G </a:t>
            </a:r>
            <a:r>
              <a:rPr sz="900" spc="3" dirty="0">
                <a:solidFill>
                  <a:schemeClr val="bg1"/>
                </a:solidFill>
                <a:latin typeface="+mj-lt"/>
                <a:cs typeface="Carlito"/>
              </a:rPr>
              <a:t>FC </a:t>
            </a:r>
            <a:r>
              <a:rPr sz="900" dirty="0">
                <a:solidFill>
                  <a:schemeClr val="bg1"/>
                </a:solidFill>
                <a:latin typeface="+mj-lt"/>
                <a:cs typeface="Carlito"/>
              </a:rPr>
              <a:t>Fabric in</a:t>
            </a:r>
            <a:r>
              <a:rPr sz="900" spc="-30" dirty="0">
                <a:solidFill>
                  <a:schemeClr val="bg1"/>
                </a:solidFill>
                <a:latin typeface="+mj-lt"/>
                <a:cs typeface="Carlito"/>
              </a:rPr>
              <a:t> </a:t>
            </a:r>
            <a:r>
              <a:rPr sz="900" spc="7" dirty="0">
                <a:solidFill>
                  <a:schemeClr val="bg1"/>
                </a:solidFill>
                <a:latin typeface="+mj-lt"/>
                <a:cs typeface="Carlito"/>
              </a:rPr>
              <a:t>HA</a:t>
            </a:r>
            <a:endParaRPr sz="900" dirty="0">
              <a:solidFill>
                <a:schemeClr val="bg1"/>
              </a:solidFill>
              <a:latin typeface="+mj-lt"/>
              <a:cs typeface="Carlito"/>
            </a:endParaRPr>
          </a:p>
          <a:p>
            <a:pPr>
              <a:spcBef>
                <a:spcPts val="13"/>
              </a:spcBef>
            </a:pPr>
            <a:endParaRPr sz="900" dirty="0">
              <a:latin typeface="+mj-lt"/>
              <a:cs typeface="Carlito"/>
            </a:endParaRPr>
          </a:p>
          <a:p>
            <a:pPr marL="8405"/>
            <a:r>
              <a:rPr sz="900" spc="3" dirty="0">
                <a:latin typeface="+mj-lt"/>
                <a:cs typeface="Carlito"/>
              </a:rPr>
              <a:t>10/ </a:t>
            </a:r>
            <a:r>
              <a:rPr sz="900" spc="7" dirty="0">
                <a:latin typeface="+mj-lt"/>
                <a:cs typeface="Carlito"/>
              </a:rPr>
              <a:t>25 G </a:t>
            </a:r>
            <a:r>
              <a:rPr sz="900" spc="3" dirty="0">
                <a:latin typeface="+mj-lt"/>
                <a:cs typeface="Carlito"/>
              </a:rPr>
              <a:t>Ethernet </a:t>
            </a:r>
            <a:r>
              <a:rPr sz="900" dirty="0">
                <a:latin typeface="+mj-lt"/>
                <a:cs typeface="Carlito"/>
              </a:rPr>
              <a:t>Fabric </a:t>
            </a:r>
            <a:r>
              <a:rPr sz="900" spc="3" dirty="0">
                <a:latin typeface="+mj-lt"/>
                <a:cs typeface="Carlito"/>
              </a:rPr>
              <a:t>in</a:t>
            </a:r>
            <a:r>
              <a:rPr sz="900" spc="-60" dirty="0">
                <a:latin typeface="+mj-lt"/>
                <a:cs typeface="Carlito"/>
              </a:rPr>
              <a:t> </a:t>
            </a:r>
            <a:r>
              <a:rPr sz="900" spc="3" dirty="0">
                <a:latin typeface="+mj-lt"/>
                <a:cs typeface="Carlito"/>
              </a:rPr>
              <a:t>HA</a:t>
            </a:r>
            <a:endParaRPr sz="900" dirty="0">
              <a:latin typeface="+mj-lt"/>
              <a:cs typeface="Carlito"/>
            </a:endParaRPr>
          </a:p>
        </p:txBody>
      </p:sp>
      <p:sp>
        <p:nvSpPr>
          <p:cNvPr id="74" name="object 74"/>
          <p:cNvSpPr txBox="1"/>
          <p:nvPr/>
        </p:nvSpPr>
        <p:spPr>
          <a:xfrm>
            <a:off x="5805647" y="4052200"/>
            <a:ext cx="1524779" cy="391396"/>
          </a:xfrm>
          <a:prstGeom prst="rect">
            <a:avLst/>
          </a:prstGeom>
          <a:ln w="10667">
            <a:solidFill>
              <a:srgbClr val="5B9AD4"/>
            </a:solidFill>
          </a:ln>
        </p:spPr>
        <p:txBody>
          <a:bodyPr vert="horz" wrap="square" lIns="0" tIns="21851" rIns="0" bIns="0" rtlCol="0">
            <a:spAutoFit/>
          </a:bodyPr>
          <a:lstStyle/>
          <a:p>
            <a:pPr marL="49168">
              <a:spcBef>
                <a:spcPts val="171"/>
              </a:spcBef>
            </a:pPr>
            <a:r>
              <a:rPr sz="800" spc="-7" dirty="0">
                <a:latin typeface="+mj-lt"/>
                <a:cs typeface="Arial"/>
              </a:rPr>
              <a:t>120 SSD </a:t>
            </a:r>
            <a:r>
              <a:rPr sz="800" spc="-3" dirty="0">
                <a:latin typeface="+mj-lt"/>
                <a:cs typeface="Arial"/>
              </a:rPr>
              <a:t>for </a:t>
            </a:r>
            <a:r>
              <a:rPr sz="800" spc="-7" dirty="0">
                <a:latin typeface="+mj-lt"/>
                <a:cs typeface="Arial"/>
              </a:rPr>
              <a:t>HANA</a:t>
            </a:r>
            <a:r>
              <a:rPr sz="800" spc="-66" dirty="0">
                <a:latin typeface="+mj-lt"/>
                <a:cs typeface="Arial"/>
              </a:rPr>
              <a:t> </a:t>
            </a:r>
            <a:r>
              <a:rPr sz="800" spc="-7" dirty="0">
                <a:latin typeface="+mj-lt"/>
                <a:cs typeface="Arial"/>
              </a:rPr>
              <a:t>Nodes</a:t>
            </a:r>
            <a:endParaRPr sz="800" dirty="0">
              <a:latin typeface="+mj-lt"/>
              <a:cs typeface="Arial"/>
            </a:endParaRPr>
          </a:p>
          <a:p>
            <a:pPr>
              <a:spcBef>
                <a:spcPts val="17"/>
              </a:spcBef>
            </a:pPr>
            <a:endParaRPr sz="800" dirty="0">
              <a:latin typeface="+mj-lt"/>
              <a:cs typeface="Arial"/>
            </a:endParaRPr>
          </a:p>
          <a:p>
            <a:pPr marL="49168"/>
            <a:r>
              <a:rPr sz="800" spc="-7" dirty="0">
                <a:latin typeface="+mj-lt"/>
                <a:cs typeface="Arial"/>
              </a:rPr>
              <a:t>140 </a:t>
            </a:r>
            <a:r>
              <a:rPr sz="800" dirty="0">
                <a:latin typeface="+mj-lt"/>
                <a:cs typeface="Arial"/>
              </a:rPr>
              <a:t>TB </a:t>
            </a:r>
            <a:r>
              <a:rPr lang="en-US" sz="800" spc="-7" dirty="0">
                <a:latin typeface="+mj-lt"/>
                <a:cs typeface="Arial"/>
              </a:rPr>
              <a:t>SAS</a:t>
            </a:r>
            <a:r>
              <a:rPr sz="800" spc="-7" dirty="0">
                <a:latin typeface="+mj-lt"/>
                <a:cs typeface="Arial"/>
              </a:rPr>
              <a:t> </a:t>
            </a:r>
            <a:r>
              <a:rPr sz="800" spc="-3" dirty="0">
                <a:latin typeface="+mj-lt"/>
                <a:cs typeface="Arial"/>
              </a:rPr>
              <a:t>(Effective) for</a:t>
            </a:r>
            <a:r>
              <a:rPr sz="800" spc="-119" dirty="0">
                <a:latin typeface="+mj-lt"/>
                <a:cs typeface="Arial"/>
              </a:rPr>
              <a:t> </a:t>
            </a:r>
            <a:r>
              <a:rPr sz="800" spc="-7" dirty="0" err="1">
                <a:latin typeface="+mj-lt"/>
                <a:cs typeface="Arial"/>
              </a:rPr>
              <a:t>Appls</a:t>
            </a:r>
            <a:endParaRPr sz="800" dirty="0">
              <a:latin typeface="+mj-lt"/>
              <a:cs typeface="Arial"/>
            </a:endParaRPr>
          </a:p>
        </p:txBody>
      </p:sp>
      <p:grpSp>
        <p:nvGrpSpPr>
          <p:cNvPr id="75" name="object 75"/>
          <p:cNvGrpSpPr/>
          <p:nvPr/>
        </p:nvGrpSpPr>
        <p:grpSpPr>
          <a:xfrm>
            <a:off x="1778590" y="2199230"/>
            <a:ext cx="3755385" cy="1036936"/>
            <a:chOff x="1321308" y="3169919"/>
            <a:chExt cx="5674804" cy="1566926"/>
          </a:xfrm>
        </p:grpSpPr>
        <p:sp>
          <p:nvSpPr>
            <p:cNvPr id="76" name="object 76"/>
            <p:cNvSpPr/>
            <p:nvPr/>
          </p:nvSpPr>
          <p:spPr>
            <a:xfrm>
              <a:off x="1321308" y="3174491"/>
              <a:ext cx="71755" cy="798830"/>
            </a:xfrm>
            <a:custGeom>
              <a:avLst/>
              <a:gdLst/>
              <a:ahLst/>
              <a:cxnLst/>
              <a:rect l="l" t="t" r="r" b="b"/>
              <a:pathLst>
                <a:path w="71755" h="798829">
                  <a:moveTo>
                    <a:pt x="35052" y="798576"/>
                  </a:moveTo>
                  <a:lnTo>
                    <a:pt x="0" y="761999"/>
                  </a:lnTo>
                  <a:lnTo>
                    <a:pt x="16764" y="761999"/>
                  </a:lnTo>
                  <a:lnTo>
                    <a:pt x="16764" y="36575"/>
                  </a:lnTo>
                  <a:lnTo>
                    <a:pt x="0" y="36575"/>
                  </a:lnTo>
                  <a:lnTo>
                    <a:pt x="35052" y="0"/>
                  </a:lnTo>
                  <a:lnTo>
                    <a:pt x="71628" y="36575"/>
                  </a:lnTo>
                  <a:lnTo>
                    <a:pt x="53340" y="36575"/>
                  </a:lnTo>
                  <a:lnTo>
                    <a:pt x="53340" y="761999"/>
                  </a:lnTo>
                  <a:lnTo>
                    <a:pt x="71628" y="761999"/>
                  </a:lnTo>
                  <a:lnTo>
                    <a:pt x="35052" y="798576"/>
                  </a:lnTo>
                  <a:close/>
                </a:path>
              </a:pathLst>
            </a:custGeom>
            <a:solidFill>
              <a:srgbClr val="FFBF00"/>
            </a:solidFill>
          </p:spPr>
          <p:txBody>
            <a:bodyPr wrap="square" lIns="0" tIns="0" rIns="0" bIns="0" rtlCol="0"/>
            <a:lstStyle/>
            <a:p>
              <a:endParaRPr sz="1200">
                <a:latin typeface="+mj-lt"/>
              </a:endParaRPr>
            </a:p>
          </p:txBody>
        </p:sp>
        <p:sp>
          <p:nvSpPr>
            <p:cNvPr id="77" name="object 77"/>
            <p:cNvSpPr/>
            <p:nvPr/>
          </p:nvSpPr>
          <p:spPr>
            <a:xfrm>
              <a:off x="1321308" y="3174491"/>
              <a:ext cx="71755" cy="798830"/>
            </a:xfrm>
            <a:custGeom>
              <a:avLst/>
              <a:gdLst/>
              <a:ahLst/>
              <a:cxnLst/>
              <a:rect l="l" t="t" r="r" b="b"/>
              <a:pathLst>
                <a:path w="71755" h="798829">
                  <a:moveTo>
                    <a:pt x="71628" y="36575"/>
                  </a:moveTo>
                  <a:lnTo>
                    <a:pt x="35052" y="0"/>
                  </a:lnTo>
                  <a:lnTo>
                    <a:pt x="0" y="36575"/>
                  </a:lnTo>
                  <a:lnTo>
                    <a:pt x="16764" y="36575"/>
                  </a:lnTo>
                  <a:lnTo>
                    <a:pt x="16764" y="761999"/>
                  </a:lnTo>
                  <a:lnTo>
                    <a:pt x="0" y="761999"/>
                  </a:lnTo>
                  <a:lnTo>
                    <a:pt x="35052" y="798576"/>
                  </a:lnTo>
                  <a:lnTo>
                    <a:pt x="71628" y="761999"/>
                  </a:lnTo>
                  <a:lnTo>
                    <a:pt x="53340" y="761999"/>
                  </a:lnTo>
                  <a:lnTo>
                    <a:pt x="53340" y="36575"/>
                  </a:lnTo>
                  <a:lnTo>
                    <a:pt x="71628" y="36575"/>
                  </a:lnTo>
                  <a:close/>
                </a:path>
              </a:pathLst>
            </a:custGeom>
            <a:ln w="4572">
              <a:solidFill>
                <a:srgbClr val="FFBF00"/>
              </a:solidFill>
            </a:ln>
          </p:spPr>
          <p:txBody>
            <a:bodyPr wrap="square" lIns="0" tIns="0" rIns="0" bIns="0" rtlCol="0"/>
            <a:lstStyle/>
            <a:p>
              <a:endParaRPr sz="1200">
                <a:latin typeface="+mj-lt"/>
              </a:endParaRPr>
            </a:p>
          </p:txBody>
        </p:sp>
        <p:sp>
          <p:nvSpPr>
            <p:cNvPr id="78" name="object 78"/>
            <p:cNvSpPr/>
            <p:nvPr/>
          </p:nvSpPr>
          <p:spPr>
            <a:xfrm>
              <a:off x="1589531" y="3189731"/>
              <a:ext cx="70485" cy="797560"/>
            </a:xfrm>
            <a:custGeom>
              <a:avLst/>
              <a:gdLst/>
              <a:ahLst/>
              <a:cxnLst/>
              <a:rect l="l" t="t" r="r" b="b"/>
              <a:pathLst>
                <a:path w="70485"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200">
                <a:latin typeface="+mj-lt"/>
              </a:endParaRPr>
            </a:p>
          </p:txBody>
        </p:sp>
        <p:sp>
          <p:nvSpPr>
            <p:cNvPr id="79" name="object 79"/>
            <p:cNvSpPr/>
            <p:nvPr/>
          </p:nvSpPr>
          <p:spPr>
            <a:xfrm>
              <a:off x="1589531" y="3189731"/>
              <a:ext cx="70485" cy="797560"/>
            </a:xfrm>
            <a:custGeom>
              <a:avLst/>
              <a:gdLst/>
              <a:ahLst/>
              <a:cxnLst/>
              <a:rect l="l" t="t" r="r" b="b"/>
              <a:pathLst>
                <a:path w="70485" h="797560">
                  <a:moveTo>
                    <a:pt x="70103" y="35051"/>
                  </a:moveTo>
                  <a:lnTo>
                    <a:pt x="35051" y="0"/>
                  </a:lnTo>
                  <a:lnTo>
                    <a:pt x="0" y="35051"/>
                  </a:lnTo>
                  <a:lnTo>
                    <a:pt x="16763" y="35051"/>
                  </a:lnTo>
                  <a:lnTo>
                    <a:pt x="16763" y="761999"/>
                  </a:lnTo>
                  <a:lnTo>
                    <a:pt x="0" y="761999"/>
                  </a:lnTo>
                  <a:lnTo>
                    <a:pt x="35051" y="797051"/>
                  </a:lnTo>
                  <a:lnTo>
                    <a:pt x="70103" y="761999"/>
                  </a:lnTo>
                  <a:lnTo>
                    <a:pt x="51815" y="761999"/>
                  </a:lnTo>
                  <a:lnTo>
                    <a:pt x="51815" y="35051"/>
                  </a:lnTo>
                  <a:lnTo>
                    <a:pt x="70103" y="35051"/>
                  </a:lnTo>
                  <a:close/>
                </a:path>
              </a:pathLst>
            </a:custGeom>
            <a:ln w="4572">
              <a:solidFill>
                <a:srgbClr val="FFBF00"/>
              </a:solidFill>
            </a:ln>
          </p:spPr>
          <p:txBody>
            <a:bodyPr wrap="square" lIns="0" tIns="0" rIns="0" bIns="0" rtlCol="0"/>
            <a:lstStyle/>
            <a:p>
              <a:endParaRPr sz="1200">
                <a:latin typeface="+mj-lt"/>
              </a:endParaRPr>
            </a:p>
          </p:txBody>
        </p:sp>
        <p:sp>
          <p:nvSpPr>
            <p:cNvPr id="80" name="object 80"/>
            <p:cNvSpPr/>
            <p:nvPr/>
          </p:nvSpPr>
          <p:spPr>
            <a:xfrm>
              <a:off x="3576827" y="3169919"/>
              <a:ext cx="71755" cy="798830"/>
            </a:xfrm>
            <a:custGeom>
              <a:avLst/>
              <a:gdLst/>
              <a:ahLst/>
              <a:cxnLst/>
              <a:rect l="l" t="t" r="r" b="b"/>
              <a:pathLst>
                <a:path w="71754" h="798829">
                  <a:moveTo>
                    <a:pt x="35051" y="798576"/>
                  </a:moveTo>
                  <a:lnTo>
                    <a:pt x="0" y="761999"/>
                  </a:lnTo>
                  <a:lnTo>
                    <a:pt x="18287" y="761999"/>
                  </a:lnTo>
                  <a:lnTo>
                    <a:pt x="18287" y="36575"/>
                  </a:lnTo>
                  <a:lnTo>
                    <a:pt x="0" y="36575"/>
                  </a:lnTo>
                  <a:lnTo>
                    <a:pt x="35051" y="0"/>
                  </a:lnTo>
                  <a:lnTo>
                    <a:pt x="71627" y="36575"/>
                  </a:lnTo>
                  <a:lnTo>
                    <a:pt x="53339" y="36575"/>
                  </a:lnTo>
                  <a:lnTo>
                    <a:pt x="53339" y="761999"/>
                  </a:lnTo>
                  <a:lnTo>
                    <a:pt x="71627" y="761999"/>
                  </a:lnTo>
                  <a:lnTo>
                    <a:pt x="35051" y="798576"/>
                  </a:lnTo>
                  <a:close/>
                </a:path>
              </a:pathLst>
            </a:custGeom>
            <a:solidFill>
              <a:srgbClr val="FFBF00"/>
            </a:solidFill>
          </p:spPr>
          <p:txBody>
            <a:bodyPr wrap="square" lIns="0" tIns="0" rIns="0" bIns="0" rtlCol="0"/>
            <a:lstStyle/>
            <a:p>
              <a:endParaRPr sz="1200">
                <a:latin typeface="+mj-lt"/>
              </a:endParaRPr>
            </a:p>
          </p:txBody>
        </p:sp>
        <p:sp>
          <p:nvSpPr>
            <p:cNvPr id="81" name="object 81"/>
            <p:cNvSpPr/>
            <p:nvPr/>
          </p:nvSpPr>
          <p:spPr>
            <a:xfrm>
              <a:off x="3576827" y="3169919"/>
              <a:ext cx="71755" cy="798830"/>
            </a:xfrm>
            <a:custGeom>
              <a:avLst/>
              <a:gdLst/>
              <a:ahLst/>
              <a:cxnLst/>
              <a:rect l="l" t="t" r="r" b="b"/>
              <a:pathLst>
                <a:path w="71754" h="798829">
                  <a:moveTo>
                    <a:pt x="71627" y="36575"/>
                  </a:moveTo>
                  <a:lnTo>
                    <a:pt x="35051" y="0"/>
                  </a:lnTo>
                  <a:lnTo>
                    <a:pt x="0" y="36575"/>
                  </a:lnTo>
                  <a:lnTo>
                    <a:pt x="18287" y="36575"/>
                  </a:lnTo>
                  <a:lnTo>
                    <a:pt x="18287" y="761999"/>
                  </a:lnTo>
                  <a:lnTo>
                    <a:pt x="0" y="761999"/>
                  </a:lnTo>
                  <a:lnTo>
                    <a:pt x="35051" y="798576"/>
                  </a:lnTo>
                  <a:lnTo>
                    <a:pt x="71627" y="761999"/>
                  </a:lnTo>
                  <a:lnTo>
                    <a:pt x="53339" y="761999"/>
                  </a:lnTo>
                  <a:lnTo>
                    <a:pt x="53339" y="36575"/>
                  </a:lnTo>
                  <a:lnTo>
                    <a:pt x="71627" y="36575"/>
                  </a:lnTo>
                  <a:close/>
                </a:path>
              </a:pathLst>
            </a:custGeom>
            <a:ln w="4572">
              <a:solidFill>
                <a:srgbClr val="FFBF00"/>
              </a:solidFill>
            </a:ln>
          </p:spPr>
          <p:txBody>
            <a:bodyPr wrap="square" lIns="0" tIns="0" rIns="0" bIns="0" rtlCol="0"/>
            <a:lstStyle/>
            <a:p>
              <a:endParaRPr sz="1200">
                <a:latin typeface="+mj-lt"/>
              </a:endParaRPr>
            </a:p>
          </p:txBody>
        </p:sp>
        <p:sp>
          <p:nvSpPr>
            <p:cNvPr id="82" name="object 82"/>
            <p:cNvSpPr/>
            <p:nvPr/>
          </p:nvSpPr>
          <p:spPr>
            <a:xfrm>
              <a:off x="3845051" y="3174491"/>
              <a:ext cx="70485" cy="797560"/>
            </a:xfrm>
            <a:custGeom>
              <a:avLst/>
              <a:gdLst/>
              <a:ahLst/>
              <a:cxnLst/>
              <a:rect l="l" t="t" r="r" b="b"/>
              <a:pathLst>
                <a:path w="70485"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200">
                <a:latin typeface="+mj-lt"/>
              </a:endParaRPr>
            </a:p>
          </p:txBody>
        </p:sp>
        <p:sp>
          <p:nvSpPr>
            <p:cNvPr id="83" name="object 83"/>
            <p:cNvSpPr/>
            <p:nvPr/>
          </p:nvSpPr>
          <p:spPr>
            <a:xfrm>
              <a:off x="3845051" y="3174491"/>
              <a:ext cx="70485" cy="797560"/>
            </a:xfrm>
            <a:custGeom>
              <a:avLst/>
              <a:gdLst/>
              <a:ahLst/>
              <a:cxnLst/>
              <a:rect l="l" t="t" r="r" b="b"/>
              <a:pathLst>
                <a:path w="70485" h="797560">
                  <a:moveTo>
                    <a:pt x="70103" y="35051"/>
                  </a:moveTo>
                  <a:lnTo>
                    <a:pt x="35051" y="0"/>
                  </a:lnTo>
                  <a:lnTo>
                    <a:pt x="0" y="35051"/>
                  </a:lnTo>
                  <a:lnTo>
                    <a:pt x="16763" y="35051"/>
                  </a:lnTo>
                  <a:lnTo>
                    <a:pt x="16763" y="761999"/>
                  </a:lnTo>
                  <a:lnTo>
                    <a:pt x="0" y="761999"/>
                  </a:lnTo>
                  <a:lnTo>
                    <a:pt x="35051" y="797051"/>
                  </a:lnTo>
                  <a:lnTo>
                    <a:pt x="70103" y="761999"/>
                  </a:lnTo>
                  <a:lnTo>
                    <a:pt x="51815" y="761999"/>
                  </a:lnTo>
                  <a:lnTo>
                    <a:pt x="51815" y="35051"/>
                  </a:lnTo>
                  <a:lnTo>
                    <a:pt x="70103" y="35051"/>
                  </a:lnTo>
                  <a:close/>
                </a:path>
              </a:pathLst>
            </a:custGeom>
            <a:ln w="4572">
              <a:solidFill>
                <a:srgbClr val="FFBF00"/>
              </a:solidFill>
            </a:ln>
          </p:spPr>
          <p:txBody>
            <a:bodyPr wrap="square" lIns="0" tIns="0" rIns="0" bIns="0" rtlCol="0"/>
            <a:lstStyle/>
            <a:p>
              <a:endParaRPr sz="1200">
                <a:latin typeface="+mj-lt"/>
              </a:endParaRPr>
            </a:p>
          </p:txBody>
        </p:sp>
        <p:sp>
          <p:nvSpPr>
            <p:cNvPr id="84" name="object 84"/>
            <p:cNvSpPr/>
            <p:nvPr/>
          </p:nvSpPr>
          <p:spPr>
            <a:xfrm>
              <a:off x="6636510" y="3188145"/>
              <a:ext cx="73661" cy="798829"/>
            </a:xfrm>
            <a:custGeom>
              <a:avLst/>
              <a:gdLst/>
              <a:ahLst/>
              <a:cxnLst/>
              <a:rect l="l" t="t" r="r" b="b"/>
              <a:pathLst>
                <a:path w="73659" h="798829">
                  <a:moveTo>
                    <a:pt x="36575" y="798576"/>
                  </a:moveTo>
                  <a:lnTo>
                    <a:pt x="0" y="761999"/>
                  </a:lnTo>
                  <a:lnTo>
                    <a:pt x="18287" y="761999"/>
                  </a:lnTo>
                  <a:lnTo>
                    <a:pt x="18287" y="36575"/>
                  </a:lnTo>
                  <a:lnTo>
                    <a:pt x="0" y="36575"/>
                  </a:lnTo>
                  <a:lnTo>
                    <a:pt x="36575" y="0"/>
                  </a:lnTo>
                  <a:lnTo>
                    <a:pt x="73151" y="36575"/>
                  </a:lnTo>
                  <a:lnTo>
                    <a:pt x="54863" y="36575"/>
                  </a:lnTo>
                  <a:lnTo>
                    <a:pt x="54863" y="761999"/>
                  </a:lnTo>
                  <a:lnTo>
                    <a:pt x="73151" y="761999"/>
                  </a:lnTo>
                  <a:lnTo>
                    <a:pt x="36575" y="798576"/>
                  </a:lnTo>
                  <a:close/>
                </a:path>
              </a:pathLst>
            </a:custGeom>
            <a:solidFill>
              <a:srgbClr val="FFBF00"/>
            </a:solidFill>
          </p:spPr>
          <p:txBody>
            <a:bodyPr wrap="square" lIns="0" tIns="0" rIns="0" bIns="0" rtlCol="0"/>
            <a:lstStyle/>
            <a:p>
              <a:endParaRPr sz="1200">
                <a:latin typeface="+mj-lt"/>
              </a:endParaRPr>
            </a:p>
          </p:txBody>
        </p:sp>
        <p:sp>
          <p:nvSpPr>
            <p:cNvPr id="85" name="object 85"/>
            <p:cNvSpPr/>
            <p:nvPr/>
          </p:nvSpPr>
          <p:spPr>
            <a:xfrm>
              <a:off x="6637528" y="3188146"/>
              <a:ext cx="73661" cy="798829"/>
            </a:xfrm>
            <a:custGeom>
              <a:avLst/>
              <a:gdLst/>
              <a:ahLst/>
              <a:cxnLst/>
              <a:rect l="l" t="t" r="r" b="b"/>
              <a:pathLst>
                <a:path w="73659" h="798829">
                  <a:moveTo>
                    <a:pt x="73151" y="36575"/>
                  </a:moveTo>
                  <a:lnTo>
                    <a:pt x="36575" y="0"/>
                  </a:lnTo>
                  <a:lnTo>
                    <a:pt x="0" y="36575"/>
                  </a:lnTo>
                  <a:lnTo>
                    <a:pt x="18287" y="36575"/>
                  </a:lnTo>
                  <a:lnTo>
                    <a:pt x="18287" y="761999"/>
                  </a:lnTo>
                  <a:lnTo>
                    <a:pt x="0" y="761999"/>
                  </a:lnTo>
                  <a:lnTo>
                    <a:pt x="36575" y="798576"/>
                  </a:lnTo>
                  <a:lnTo>
                    <a:pt x="73151" y="761999"/>
                  </a:lnTo>
                  <a:lnTo>
                    <a:pt x="54863" y="761999"/>
                  </a:lnTo>
                  <a:lnTo>
                    <a:pt x="54863" y="36575"/>
                  </a:lnTo>
                  <a:lnTo>
                    <a:pt x="73151" y="36575"/>
                  </a:lnTo>
                  <a:close/>
                </a:path>
              </a:pathLst>
            </a:custGeom>
            <a:ln w="4572">
              <a:solidFill>
                <a:srgbClr val="FFBF00"/>
              </a:solidFill>
            </a:ln>
          </p:spPr>
          <p:txBody>
            <a:bodyPr wrap="square" lIns="0" tIns="0" rIns="0" bIns="0" rtlCol="0"/>
            <a:lstStyle/>
            <a:p>
              <a:endParaRPr sz="1200">
                <a:latin typeface="+mj-lt"/>
              </a:endParaRPr>
            </a:p>
          </p:txBody>
        </p:sp>
        <p:sp>
          <p:nvSpPr>
            <p:cNvPr id="86" name="object 86"/>
            <p:cNvSpPr/>
            <p:nvPr/>
          </p:nvSpPr>
          <p:spPr>
            <a:xfrm>
              <a:off x="6925628" y="3189887"/>
              <a:ext cx="70484" cy="797560"/>
            </a:xfrm>
            <a:custGeom>
              <a:avLst/>
              <a:gdLst/>
              <a:ahLst/>
              <a:cxnLst/>
              <a:rect l="l" t="t" r="r" b="b"/>
              <a:pathLst>
                <a:path w="70484"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200">
                <a:latin typeface="+mj-lt"/>
              </a:endParaRPr>
            </a:p>
          </p:txBody>
        </p:sp>
        <p:sp>
          <p:nvSpPr>
            <p:cNvPr id="88" name="object 88"/>
            <p:cNvSpPr/>
            <p:nvPr/>
          </p:nvSpPr>
          <p:spPr>
            <a:xfrm>
              <a:off x="1872995" y="4219955"/>
              <a:ext cx="74930" cy="515620"/>
            </a:xfrm>
            <a:custGeom>
              <a:avLst/>
              <a:gdLst/>
              <a:ahLst/>
              <a:cxnLst/>
              <a:rect l="l" t="t" r="r" b="b"/>
              <a:pathLst>
                <a:path w="74930" h="515620">
                  <a:moveTo>
                    <a:pt x="36575" y="515111"/>
                  </a:moveTo>
                  <a:lnTo>
                    <a:pt x="0" y="478535"/>
                  </a:lnTo>
                  <a:lnTo>
                    <a:pt x="18287" y="478535"/>
                  </a:lnTo>
                  <a:lnTo>
                    <a:pt x="18287" y="36575"/>
                  </a:lnTo>
                  <a:lnTo>
                    <a:pt x="0" y="36575"/>
                  </a:lnTo>
                  <a:lnTo>
                    <a:pt x="36575" y="0"/>
                  </a:lnTo>
                  <a:lnTo>
                    <a:pt x="74675" y="36575"/>
                  </a:lnTo>
                  <a:lnTo>
                    <a:pt x="54863" y="36575"/>
                  </a:lnTo>
                  <a:lnTo>
                    <a:pt x="54863" y="478535"/>
                  </a:lnTo>
                  <a:lnTo>
                    <a:pt x="74675" y="478535"/>
                  </a:lnTo>
                  <a:lnTo>
                    <a:pt x="36575" y="515111"/>
                  </a:lnTo>
                  <a:close/>
                </a:path>
              </a:pathLst>
            </a:custGeom>
            <a:solidFill>
              <a:srgbClr val="FFBF00"/>
            </a:solidFill>
          </p:spPr>
          <p:txBody>
            <a:bodyPr wrap="square" lIns="0" tIns="0" rIns="0" bIns="0" rtlCol="0"/>
            <a:lstStyle/>
            <a:p>
              <a:endParaRPr sz="1200">
                <a:latin typeface="+mj-lt"/>
              </a:endParaRPr>
            </a:p>
          </p:txBody>
        </p:sp>
        <p:sp>
          <p:nvSpPr>
            <p:cNvPr id="89" name="object 89"/>
            <p:cNvSpPr/>
            <p:nvPr/>
          </p:nvSpPr>
          <p:spPr>
            <a:xfrm>
              <a:off x="1872995" y="4219955"/>
              <a:ext cx="74930" cy="515620"/>
            </a:xfrm>
            <a:custGeom>
              <a:avLst/>
              <a:gdLst/>
              <a:ahLst/>
              <a:cxnLst/>
              <a:rect l="l" t="t" r="r" b="b"/>
              <a:pathLst>
                <a:path w="74930" h="515620">
                  <a:moveTo>
                    <a:pt x="74675" y="36575"/>
                  </a:moveTo>
                  <a:lnTo>
                    <a:pt x="36575" y="0"/>
                  </a:lnTo>
                  <a:lnTo>
                    <a:pt x="0" y="36575"/>
                  </a:lnTo>
                  <a:lnTo>
                    <a:pt x="18287" y="36575"/>
                  </a:lnTo>
                  <a:lnTo>
                    <a:pt x="18287" y="478535"/>
                  </a:lnTo>
                  <a:lnTo>
                    <a:pt x="0" y="478535"/>
                  </a:lnTo>
                  <a:lnTo>
                    <a:pt x="36575" y="515111"/>
                  </a:lnTo>
                  <a:lnTo>
                    <a:pt x="74675" y="478535"/>
                  </a:lnTo>
                  <a:lnTo>
                    <a:pt x="54863" y="478535"/>
                  </a:lnTo>
                  <a:lnTo>
                    <a:pt x="54863" y="36575"/>
                  </a:lnTo>
                  <a:lnTo>
                    <a:pt x="74675" y="36575"/>
                  </a:lnTo>
                  <a:close/>
                </a:path>
              </a:pathLst>
            </a:custGeom>
            <a:ln w="4572">
              <a:solidFill>
                <a:srgbClr val="FFBF00"/>
              </a:solidFill>
            </a:ln>
          </p:spPr>
          <p:txBody>
            <a:bodyPr wrap="square" lIns="0" tIns="0" rIns="0" bIns="0" rtlCol="0"/>
            <a:lstStyle/>
            <a:p>
              <a:endParaRPr sz="1200">
                <a:latin typeface="+mj-lt"/>
              </a:endParaRPr>
            </a:p>
          </p:txBody>
        </p:sp>
        <p:sp>
          <p:nvSpPr>
            <p:cNvPr id="90" name="object 90"/>
            <p:cNvSpPr/>
            <p:nvPr/>
          </p:nvSpPr>
          <p:spPr>
            <a:xfrm>
              <a:off x="2086355" y="4212336"/>
              <a:ext cx="73660" cy="516890"/>
            </a:xfrm>
            <a:custGeom>
              <a:avLst/>
              <a:gdLst/>
              <a:ahLst/>
              <a:cxnLst/>
              <a:rect l="l" t="t" r="r" b="b"/>
              <a:pathLst>
                <a:path w="73660" h="516889">
                  <a:moveTo>
                    <a:pt x="36575" y="516635"/>
                  </a:moveTo>
                  <a:lnTo>
                    <a:pt x="0" y="480059"/>
                  </a:lnTo>
                  <a:lnTo>
                    <a:pt x="18287" y="480059"/>
                  </a:lnTo>
                  <a:lnTo>
                    <a:pt x="18287" y="36575"/>
                  </a:lnTo>
                  <a:lnTo>
                    <a:pt x="0" y="36575"/>
                  </a:lnTo>
                  <a:lnTo>
                    <a:pt x="36575" y="0"/>
                  </a:lnTo>
                  <a:lnTo>
                    <a:pt x="73151" y="36575"/>
                  </a:lnTo>
                  <a:lnTo>
                    <a:pt x="54863" y="36575"/>
                  </a:lnTo>
                  <a:lnTo>
                    <a:pt x="54863" y="480059"/>
                  </a:lnTo>
                  <a:lnTo>
                    <a:pt x="73151" y="480059"/>
                  </a:lnTo>
                  <a:lnTo>
                    <a:pt x="36575" y="516635"/>
                  </a:lnTo>
                  <a:close/>
                </a:path>
              </a:pathLst>
            </a:custGeom>
            <a:solidFill>
              <a:srgbClr val="FFBF00"/>
            </a:solidFill>
          </p:spPr>
          <p:txBody>
            <a:bodyPr wrap="square" lIns="0" tIns="0" rIns="0" bIns="0" rtlCol="0"/>
            <a:lstStyle/>
            <a:p>
              <a:endParaRPr sz="1200">
                <a:latin typeface="+mj-lt"/>
              </a:endParaRPr>
            </a:p>
          </p:txBody>
        </p:sp>
        <p:sp>
          <p:nvSpPr>
            <p:cNvPr id="91" name="object 91"/>
            <p:cNvSpPr/>
            <p:nvPr/>
          </p:nvSpPr>
          <p:spPr>
            <a:xfrm>
              <a:off x="2086355" y="4212336"/>
              <a:ext cx="73660" cy="516890"/>
            </a:xfrm>
            <a:custGeom>
              <a:avLst/>
              <a:gdLst/>
              <a:ahLst/>
              <a:cxnLst/>
              <a:rect l="l" t="t" r="r" b="b"/>
              <a:pathLst>
                <a:path w="73660" h="516889">
                  <a:moveTo>
                    <a:pt x="73151" y="36575"/>
                  </a:moveTo>
                  <a:lnTo>
                    <a:pt x="36575" y="0"/>
                  </a:lnTo>
                  <a:lnTo>
                    <a:pt x="0" y="36575"/>
                  </a:lnTo>
                  <a:lnTo>
                    <a:pt x="18287" y="36575"/>
                  </a:lnTo>
                  <a:lnTo>
                    <a:pt x="18287" y="480059"/>
                  </a:lnTo>
                  <a:lnTo>
                    <a:pt x="0" y="480059"/>
                  </a:lnTo>
                  <a:lnTo>
                    <a:pt x="36575" y="516635"/>
                  </a:lnTo>
                  <a:lnTo>
                    <a:pt x="73151" y="480059"/>
                  </a:lnTo>
                  <a:lnTo>
                    <a:pt x="54863" y="480059"/>
                  </a:lnTo>
                  <a:lnTo>
                    <a:pt x="54863" y="36575"/>
                  </a:lnTo>
                  <a:lnTo>
                    <a:pt x="73151" y="36575"/>
                  </a:lnTo>
                  <a:close/>
                </a:path>
              </a:pathLst>
            </a:custGeom>
            <a:ln w="4572">
              <a:solidFill>
                <a:srgbClr val="FFBF00"/>
              </a:solidFill>
            </a:ln>
          </p:spPr>
          <p:txBody>
            <a:bodyPr wrap="square" lIns="0" tIns="0" rIns="0" bIns="0" rtlCol="0"/>
            <a:lstStyle/>
            <a:p>
              <a:endParaRPr sz="1200">
                <a:latin typeface="+mj-lt"/>
              </a:endParaRPr>
            </a:p>
          </p:txBody>
        </p:sp>
        <p:sp>
          <p:nvSpPr>
            <p:cNvPr id="92" name="object 92"/>
            <p:cNvSpPr/>
            <p:nvPr/>
          </p:nvSpPr>
          <p:spPr>
            <a:xfrm>
              <a:off x="3974592" y="4215383"/>
              <a:ext cx="74930" cy="515620"/>
            </a:xfrm>
            <a:custGeom>
              <a:avLst/>
              <a:gdLst/>
              <a:ahLst/>
              <a:cxnLst/>
              <a:rect l="l" t="t" r="r" b="b"/>
              <a:pathLst>
                <a:path w="74929" h="515620">
                  <a:moveTo>
                    <a:pt x="38099" y="515111"/>
                  </a:moveTo>
                  <a:lnTo>
                    <a:pt x="0" y="478535"/>
                  </a:lnTo>
                  <a:lnTo>
                    <a:pt x="18287" y="478535"/>
                  </a:lnTo>
                  <a:lnTo>
                    <a:pt x="18287" y="36575"/>
                  </a:lnTo>
                  <a:lnTo>
                    <a:pt x="0" y="36575"/>
                  </a:lnTo>
                  <a:lnTo>
                    <a:pt x="38099" y="0"/>
                  </a:lnTo>
                  <a:lnTo>
                    <a:pt x="74675" y="36575"/>
                  </a:lnTo>
                  <a:lnTo>
                    <a:pt x="56387" y="36575"/>
                  </a:lnTo>
                  <a:lnTo>
                    <a:pt x="56387" y="478535"/>
                  </a:lnTo>
                  <a:lnTo>
                    <a:pt x="74675" y="478535"/>
                  </a:lnTo>
                  <a:lnTo>
                    <a:pt x="38099" y="515111"/>
                  </a:lnTo>
                  <a:close/>
                </a:path>
              </a:pathLst>
            </a:custGeom>
            <a:solidFill>
              <a:srgbClr val="FFBF00"/>
            </a:solidFill>
          </p:spPr>
          <p:txBody>
            <a:bodyPr wrap="square" lIns="0" tIns="0" rIns="0" bIns="0" rtlCol="0"/>
            <a:lstStyle/>
            <a:p>
              <a:endParaRPr sz="1200">
                <a:latin typeface="+mj-lt"/>
              </a:endParaRPr>
            </a:p>
          </p:txBody>
        </p:sp>
        <p:sp>
          <p:nvSpPr>
            <p:cNvPr id="93" name="object 93"/>
            <p:cNvSpPr/>
            <p:nvPr/>
          </p:nvSpPr>
          <p:spPr>
            <a:xfrm>
              <a:off x="3974592" y="4215383"/>
              <a:ext cx="74930" cy="515620"/>
            </a:xfrm>
            <a:custGeom>
              <a:avLst/>
              <a:gdLst/>
              <a:ahLst/>
              <a:cxnLst/>
              <a:rect l="l" t="t" r="r" b="b"/>
              <a:pathLst>
                <a:path w="74929" h="515620">
                  <a:moveTo>
                    <a:pt x="74675" y="36575"/>
                  </a:moveTo>
                  <a:lnTo>
                    <a:pt x="38099" y="0"/>
                  </a:lnTo>
                  <a:lnTo>
                    <a:pt x="0" y="36575"/>
                  </a:lnTo>
                  <a:lnTo>
                    <a:pt x="18287" y="36575"/>
                  </a:lnTo>
                  <a:lnTo>
                    <a:pt x="18287" y="478535"/>
                  </a:lnTo>
                  <a:lnTo>
                    <a:pt x="0" y="478535"/>
                  </a:lnTo>
                  <a:lnTo>
                    <a:pt x="38099" y="515111"/>
                  </a:lnTo>
                  <a:lnTo>
                    <a:pt x="74675" y="478535"/>
                  </a:lnTo>
                  <a:lnTo>
                    <a:pt x="56387" y="478535"/>
                  </a:lnTo>
                  <a:lnTo>
                    <a:pt x="56387" y="36575"/>
                  </a:lnTo>
                  <a:lnTo>
                    <a:pt x="74675" y="36575"/>
                  </a:lnTo>
                  <a:close/>
                </a:path>
              </a:pathLst>
            </a:custGeom>
            <a:ln w="4572">
              <a:solidFill>
                <a:srgbClr val="FFBF00"/>
              </a:solidFill>
            </a:ln>
          </p:spPr>
          <p:txBody>
            <a:bodyPr wrap="square" lIns="0" tIns="0" rIns="0" bIns="0" rtlCol="0"/>
            <a:lstStyle/>
            <a:p>
              <a:endParaRPr sz="1200">
                <a:latin typeface="+mj-lt"/>
              </a:endParaRPr>
            </a:p>
          </p:txBody>
        </p:sp>
        <p:sp>
          <p:nvSpPr>
            <p:cNvPr id="94" name="object 94"/>
            <p:cNvSpPr/>
            <p:nvPr/>
          </p:nvSpPr>
          <p:spPr>
            <a:xfrm>
              <a:off x="4189476" y="4207763"/>
              <a:ext cx="71755" cy="515620"/>
            </a:xfrm>
            <a:custGeom>
              <a:avLst/>
              <a:gdLst/>
              <a:ahLst/>
              <a:cxnLst/>
              <a:rect l="l" t="t" r="r" b="b"/>
              <a:pathLst>
                <a:path w="71754" h="515620">
                  <a:moveTo>
                    <a:pt x="35051" y="515111"/>
                  </a:moveTo>
                  <a:lnTo>
                    <a:pt x="0" y="480059"/>
                  </a:lnTo>
                  <a:lnTo>
                    <a:pt x="16763" y="480059"/>
                  </a:lnTo>
                  <a:lnTo>
                    <a:pt x="16763" y="36575"/>
                  </a:lnTo>
                  <a:lnTo>
                    <a:pt x="0" y="36575"/>
                  </a:lnTo>
                  <a:lnTo>
                    <a:pt x="35051" y="0"/>
                  </a:lnTo>
                  <a:lnTo>
                    <a:pt x="71627" y="36575"/>
                  </a:lnTo>
                  <a:lnTo>
                    <a:pt x="53339" y="36575"/>
                  </a:lnTo>
                  <a:lnTo>
                    <a:pt x="53339" y="480059"/>
                  </a:lnTo>
                  <a:lnTo>
                    <a:pt x="71627" y="480059"/>
                  </a:lnTo>
                  <a:lnTo>
                    <a:pt x="35051" y="515111"/>
                  </a:lnTo>
                  <a:close/>
                </a:path>
              </a:pathLst>
            </a:custGeom>
            <a:solidFill>
              <a:srgbClr val="FFBF00"/>
            </a:solidFill>
          </p:spPr>
          <p:txBody>
            <a:bodyPr wrap="square" lIns="0" tIns="0" rIns="0" bIns="0" rtlCol="0"/>
            <a:lstStyle/>
            <a:p>
              <a:endParaRPr sz="1200">
                <a:latin typeface="+mj-lt"/>
              </a:endParaRPr>
            </a:p>
          </p:txBody>
        </p:sp>
        <p:sp>
          <p:nvSpPr>
            <p:cNvPr id="95" name="object 95"/>
            <p:cNvSpPr/>
            <p:nvPr/>
          </p:nvSpPr>
          <p:spPr>
            <a:xfrm>
              <a:off x="4189476" y="4207763"/>
              <a:ext cx="71755" cy="515620"/>
            </a:xfrm>
            <a:custGeom>
              <a:avLst/>
              <a:gdLst/>
              <a:ahLst/>
              <a:cxnLst/>
              <a:rect l="l" t="t" r="r" b="b"/>
              <a:pathLst>
                <a:path w="71754" h="515620">
                  <a:moveTo>
                    <a:pt x="71627" y="36575"/>
                  </a:moveTo>
                  <a:lnTo>
                    <a:pt x="35051" y="0"/>
                  </a:lnTo>
                  <a:lnTo>
                    <a:pt x="0" y="36575"/>
                  </a:lnTo>
                  <a:lnTo>
                    <a:pt x="16763" y="36575"/>
                  </a:lnTo>
                  <a:lnTo>
                    <a:pt x="16763" y="480059"/>
                  </a:lnTo>
                  <a:lnTo>
                    <a:pt x="0" y="480059"/>
                  </a:lnTo>
                  <a:lnTo>
                    <a:pt x="35051" y="515111"/>
                  </a:lnTo>
                  <a:lnTo>
                    <a:pt x="71627" y="480059"/>
                  </a:lnTo>
                  <a:lnTo>
                    <a:pt x="53339" y="480059"/>
                  </a:lnTo>
                  <a:lnTo>
                    <a:pt x="53339" y="36575"/>
                  </a:lnTo>
                  <a:lnTo>
                    <a:pt x="71627" y="36575"/>
                  </a:lnTo>
                  <a:close/>
                </a:path>
              </a:pathLst>
            </a:custGeom>
            <a:ln w="4572">
              <a:solidFill>
                <a:srgbClr val="FFBF00"/>
              </a:solidFill>
            </a:ln>
          </p:spPr>
          <p:txBody>
            <a:bodyPr wrap="square" lIns="0" tIns="0" rIns="0" bIns="0" rtlCol="0"/>
            <a:lstStyle/>
            <a:p>
              <a:endParaRPr sz="1200">
                <a:latin typeface="+mj-lt"/>
              </a:endParaRPr>
            </a:p>
          </p:txBody>
        </p:sp>
        <p:sp>
          <p:nvSpPr>
            <p:cNvPr id="96" name="object 96"/>
            <p:cNvSpPr/>
            <p:nvPr/>
          </p:nvSpPr>
          <p:spPr>
            <a:xfrm>
              <a:off x="6092951" y="4219955"/>
              <a:ext cx="74930" cy="516890"/>
            </a:xfrm>
            <a:custGeom>
              <a:avLst/>
              <a:gdLst/>
              <a:ahLst/>
              <a:cxnLst/>
              <a:rect l="l" t="t" r="r" b="b"/>
              <a:pathLst>
                <a:path w="74929" h="516889">
                  <a:moveTo>
                    <a:pt x="38099" y="516636"/>
                  </a:moveTo>
                  <a:lnTo>
                    <a:pt x="0" y="478536"/>
                  </a:lnTo>
                  <a:lnTo>
                    <a:pt x="18287" y="478536"/>
                  </a:lnTo>
                  <a:lnTo>
                    <a:pt x="18287" y="38100"/>
                  </a:lnTo>
                  <a:lnTo>
                    <a:pt x="0" y="38100"/>
                  </a:lnTo>
                  <a:lnTo>
                    <a:pt x="38099" y="0"/>
                  </a:lnTo>
                  <a:lnTo>
                    <a:pt x="74675" y="38100"/>
                  </a:lnTo>
                  <a:lnTo>
                    <a:pt x="56387" y="38100"/>
                  </a:lnTo>
                  <a:lnTo>
                    <a:pt x="56387" y="478536"/>
                  </a:lnTo>
                  <a:lnTo>
                    <a:pt x="74675" y="478536"/>
                  </a:lnTo>
                  <a:lnTo>
                    <a:pt x="38099" y="516636"/>
                  </a:lnTo>
                  <a:close/>
                </a:path>
              </a:pathLst>
            </a:custGeom>
            <a:solidFill>
              <a:srgbClr val="FFBF00"/>
            </a:solidFill>
          </p:spPr>
          <p:txBody>
            <a:bodyPr wrap="square" lIns="0" tIns="0" rIns="0" bIns="0" rtlCol="0"/>
            <a:lstStyle/>
            <a:p>
              <a:endParaRPr sz="1200">
                <a:latin typeface="+mj-lt"/>
              </a:endParaRPr>
            </a:p>
          </p:txBody>
        </p:sp>
        <p:sp>
          <p:nvSpPr>
            <p:cNvPr id="97" name="object 97"/>
            <p:cNvSpPr/>
            <p:nvPr/>
          </p:nvSpPr>
          <p:spPr>
            <a:xfrm>
              <a:off x="6092951" y="4219955"/>
              <a:ext cx="74930" cy="516890"/>
            </a:xfrm>
            <a:custGeom>
              <a:avLst/>
              <a:gdLst/>
              <a:ahLst/>
              <a:cxnLst/>
              <a:rect l="l" t="t" r="r" b="b"/>
              <a:pathLst>
                <a:path w="74929" h="516889">
                  <a:moveTo>
                    <a:pt x="74675" y="38100"/>
                  </a:moveTo>
                  <a:lnTo>
                    <a:pt x="38099" y="0"/>
                  </a:lnTo>
                  <a:lnTo>
                    <a:pt x="0" y="38100"/>
                  </a:lnTo>
                  <a:lnTo>
                    <a:pt x="18287" y="38100"/>
                  </a:lnTo>
                  <a:lnTo>
                    <a:pt x="18287" y="478536"/>
                  </a:lnTo>
                  <a:lnTo>
                    <a:pt x="0" y="478536"/>
                  </a:lnTo>
                  <a:lnTo>
                    <a:pt x="38099" y="516636"/>
                  </a:lnTo>
                  <a:lnTo>
                    <a:pt x="74675" y="478536"/>
                  </a:lnTo>
                  <a:lnTo>
                    <a:pt x="56387" y="478536"/>
                  </a:lnTo>
                  <a:lnTo>
                    <a:pt x="56387" y="38100"/>
                  </a:lnTo>
                  <a:lnTo>
                    <a:pt x="74675" y="38100"/>
                  </a:lnTo>
                  <a:close/>
                </a:path>
              </a:pathLst>
            </a:custGeom>
            <a:ln w="4572">
              <a:solidFill>
                <a:srgbClr val="FFBF00"/>
              </a:solidFill>
            </a:ln>
          </p:spPr>
          <p:txBody>
            <a:bodyPr wrap="square" lIns="0" tIns="0" rIns="0" bIns="0" rtlCol="0"/>
            <a:lstStyle/>
            <a:p>
              <a:endParaRPr sz="1200">
                <a:latin typeface="+mj-lt"/>
              </a:endParaRPr>
            </a:p>
          </p:txBody>
        </p:sp>
        <p:sp>
          <p:nvSpPr>
            <p:cNvPr id="98" name="object 98"/>
            <p:cNvSpPr/>
            <p:nvPr/>
          </p:nvSpPr>
          <p:spPr>
            <a:xfrm>
              <a:off x="6307836" y="4213859"/>
              <a:ext cx="71755" cy="515620"/>
            </a:xfrm>
            <a:custGeom>
              <a:avLst/>
              <a:gdLst/>
              <a:ahLst/>
              <a:cxnLst/>
              <a:rect l="l" t="t" r="r" b="b"/>
              <a:pathLst>
                <a:path w="71754" h="515620">
                  <a:moveTo>
                    <a:pt x="36575" y="515111"/>
                  </a:moveTo>
                  <a:lnTo>
                    <a:pt x="0" y="478535"/>
                  </a:lnTo>
                  <a:lnTo>
                    <a:pt x="18287" y="478535"/>
                  </a:lnTo>
                  <a:lnTo>
                    <a:pt x="18287" y="35051"/>
                  </a:lnTo>
                  <a:lnTo>
                    <a:pt x="0" y="35051"/>
                  </a:lnTo>
                  <a:lnTo>
                    <a:pt x="36575" y="0"/>
                  </a:lnTo>
                  <a:lnTo>
                    <a:pt x="71627" y="35051"/>
                  </a:lnTo>
                  <a:lnTo>
                    <a:pt x="54863" y="35051"/>
                  </a:lnTo>
                  <a:lnTo>
                    <a:pt x="54863" y="478535"/>
                  </a:lnTo>
                  <a:lnTo>
                    <a:pt x="71627" y="478535"/>
                  </a:lnTo>
                  <a:lnTo>
                    <a:pt x="36575" y="515111"/>
                  </a:lnTo>
                  <a:close/>
                </a:path>
              </a:pathLst>
            </a:custGeom>
            <a:solidFill>
              <a:srgbClr val="FFBF00"/>
            </a:solidFill>
          </p:spPr>
          <p:txBody>
            <a:bodyPr wrap="square" lIns="0" tIns="0" rIns="0" bIns="0" rtlCol="0"/>
            <a:lstStyle/>
            <a:p>
              <a:endParaRPr sz="1200">
                <a:latin typeface="+mj-lt"/>
              </a:endParaRPr>
            </a:p>
          </p:txBody>
        </p:sp>
        <p:sp>
          <p:nvSpPr>
            <p:cNvPr id="99" name="object 99"/>
            <p:cNvSpPr/>
            <p:nvPr/>
          </p:nvSpPr>
          <p:spPr>
            <a:xfrm>
              <a:off x="6307836" y="4213859"/>
              <a:ext cx="71755" cy="515620"/>
            </a:xfrm>
            <a:custGeom>
              <a:avLst/>
              <a:gdLst/>
              <a:ahLst/>
              <a:cxnLst/>
              <a:rect l="l" t="t" r="r" b="b"/>
              <a:pathLst>
                <a:path w="71754" h="515620">
                  <a:moveTo>
                    <a:pt x="71627" y="35051"/>
                  </a:moveTo>
                  <a:lnTo>
                    <a:pt x="36575" y="0"/>
                  </a:lnTo>
                  <a:lnTo>
                    <a:pt x="0" y="35051"/>
                  </a:lnTo>
                  <a:lnTo>
                    <a:pt x="18287" y="35051"/>
                  </a:lnTo>
                  <a:lnTo>
                    <a:pt x="18287" y="478535"/>
                  </a:lnTo>
                  <a:lnTo>
                    <a:pt x="0" y="478535"/>
                  </a:lnTo>
                  <a:lnTo>
                    <a:pt x="36575" y="515111"/>
                  </a:lnTo>
                  <a:lnTo>
                    <a:pt x="71627" y="478535"/>
                  </a:lnTo>
                  <a:lnTo>
                    <a:pt x="54863" y="478535"/>
                  </a:lnTo>
                  <a:lnTo>
                    <a:pt x="54863" y="35051"/>
                  </a:lnTo>
                  <a:lnTo>
                    <a:pt x="71627" y="35051"/>
                  </a:lnTo>
                  <a:close/>
                </a:path>
              </a:pathLst>
            </a:custGeom>
            <a:ln w="4572">
              <a:solidFill>
                <a:srgbClr val="FFBF00"/>
              </a:solidFill>
            </a:ln>
          </p:spPr>
          <p:txBody>
            <a:bodyPr wrap="square" lIns="0" tIns="0" rIns="0" bIns="0" rtlCol="0"/>
            <a:lstStyle/>
            <a:p>
              <a:endParaRPr sz="1200">
                <a:latin typeface="+mj-lt"/>
              </a:endParaRPr>
            </a:p>
          </p:txBody>
        </p:sp>
      </p:grpSp>
      <p:sp>
        <p:nvSpPr>
          <p:cNvPr id="113" name="object 3">
            <a:extLst>
              <a:ext uri="{FF2B5EF4-FFF2-40B4-BE49-F238E27FC236}">
                <a16:creationId xmlns:a16="http://schemas.microsoft.com/office/drawing/2014/main" id="{C634392C-F712-4AC4-9E4E-6E8571C1B834}"/>
              </a:ext>
            </a:extLst>
          </p:cNvPr>
          <p:cNvSpPr/>
          <p:nvPr/>
        </p:nvSpPr>
        <p:spPr>
          <a:xfrm>
            <a:off x="3562401" y="1497010"/>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200">
              <a:latin typeface="+mj-lt"/>
            </a:endParaRPr>
          </a:p>
        </p:txBody>
      </p:sp>
      <p:sp>
        <p:nvSpPr>
          <p:cNvPr id="114" name="object 3">
            <a:extLst>
              <a:ext uri="{FF2B5EF4-FFF2-40B4-BE49-F238E27FC236}">
                <a16:creationId xmlns:a16="http://schemas.microsoft.com/office/drawing/2014/main" id="{BE63CAF3-D086-4926-B6D4-03BA11B03BB0}"/>
              </a:ext>
            </a:extLst>
          </p:cNvPr>
          <p:cNvSpPr/>
          <p:nvPr/>
        </p:nvSpPr>
        <p:spPr>
          <a:xfrm>
            <a:off x="3193517" y="1497012"/>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200">
              <a:latin typeface="+mj-lt"/>
            </a:endParaRPr>
          </a:p>
        </p:txBody>
      </p:sp>
      <p:sp>
        <p:nvSpPr>
          <p:cNvPr id="115" name="object 3">
            <a:extLst>
              <a:ext uri="{FF2B5EF4-FFF2-40B4-BE49-F238E27FC236}">
                <a16:creationId xmlns:a16="http://schemas.microsoft.com/office/drawing/2014/main" id="{770C823E-B4F3-4FA6-9656-B88C8C226B4A}"/>
              </a:ext>
            </a:extLst>
          </p:cNvPr>
          <p:cNvSpPr/>
          <p:nvPr/>
        </p:nvSpPr>
        <p:spPr>
          <a:xfrm>
            <a:off x="2835033" y="1497017"/>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200">
              <a:latin typeface="+mj-lt"/>
            </a:endParaRPr>
          </a:p>
        </p:txBody>
      </p:sp>
      <p:sp>
        <p:nvSpPr>
          <p:cNvPr id="116" name="object 3">
            <a:extLst>
              <a:ext uri="{FF2B5EF4-FFF2-40B4-BE49-F238E27FC236}">
                <a16:creationId xmlns:a16="http://schemas.microsoft.com/office/drawing/2014/main" id="{012B99D1-5943-4287-9F84-2312D7A1146C}"/>
              </a:ext>
            </a:extLst>
          </p:cNvPr>
          <p:cNvSpPr/>
          <p:nvPr/>
        </p:nvSpPr>
        <p:spPr>
          <a:xfrm>
            <a:off x="2429780" y="1497013"/>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200">
              <a:latin typeface="+mj-lt"/>
            </a:endParaRPr>
          </a:p>
        </p:txBody>
      </p:sp>
      <p:sp>
        <p:nvSpPr>
          <p:cNvPr id="108" name="object 53">
            <a:extLst>
              <a:ext uri="{FF2B5EF4-FFF2-40B4-BE49-F238E27FC236}">
                <a16:creationId xmlns:a16="http://schemas.microsoft.com/office/drawing/2014/main" id="{EB63C5C3-0A7D-469F-BA88-D70AF91B2A65}"/>
              </a:ext>
            </a:extLst>
          </p:cNvPr>
          <p:cNvSpPr/>
          <p:nvPr/>
        </p:nvSpPr>
        <p:spPr>
          <a:xfrm>
            <a:off x="5895821" y="2198822"/>
            <a:ext cx="46644" cy="26557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200">
              <a:latin typeface="+mj-lt"/>
            </a:endParaRPr>
          </a:p>
        </p:txBody>
      </p:sp>
      <p:sp>
        <p:nvSpPr>
          <p:cNvPr id="109" name="object 33">
            <a:extLst>
              <a:ext uri="{FF2B5EF4-FFF2-40B4-BE49-F238E27FC236}">
                <a16:creationId xmlns:a16="http://schemas.microsoft.com/office/drawing/2014/main" id="{BB177117-401A-4007-972B-3BD0E3B0927D}"/>
              </a:ext>
            </a:extLst>
          </p:cNvPr>
          <p:cNvSpPr/>
          <p:nvPr/>
        </p:nvSpPr>
        <p:spPr>
          <a:xfrm>
            <a:off x="6278649" y="2028455"/>
            <a:ext cx="1273772" cy="1280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00">
              <a:latin typeface="+mj-lt"/>
            </a:endParaRPr>
          </a:p>
        </p:txBody>
      </p:sp>
      <p:sp>
        <p:nvSpPr>
          <p:cNvPr id="110" name="object 100">
            <a:extLst>
              <a:ext uri="{FF2B5EF4-FFF2-40B4-BE49-F238E27FC236}">
                <a16:creationId xmlns:a16="http://schemas.microsoft.com/office/drawing/2014/main" id="{CC6C33B9-A7CC-4E59-A5C3-8AE96389BF75}"/>
              </a:ext>
            </a:extLst>
          </p:cNvPr>
          <p:cNvSpPr txBox="1"/>
          <p:nvPr/>
        </p:nvSpPr>
        <p:spPr>
          <a:xfrm>
            <a:off x="6244468" y="987425"/>
            <a:ext cx="1426049" cy="461900"/>
          </a:xfrm>
          <a:prstGeom prst="rect">
            <a:avLst/>
          </a:prstGeom>
          <a:ln w="10667">
            <a:solidFill>
              <a:srgbClr val="5B9AD4"/>
            </a:solidFill>
          </a:ln>
        </p:spPr>
        <p:txBody>
          <a:bodyPr vert="horz" wrap="square" lIns="0" tIns="25633" rIns="0" bIns="0" rtlCol="0">
            <a:spAutoFit/>
          </a:bodyPr>
          <a:lstStyle/>
          <a:p>
            <a:pPr marL="50009" marR="153389">
              <a:lnSpc>
                <a:spcPts val="788"/>
              </a:lnSpc>
              <a:spcBef>
                <a:spcPts val="202"/>
              </a:spcBef>
              <a:tabLst>
                <a:tab pos="900581" algn="l"/>
              </a:tabLst>
            </a:pPr>
            <a:r>
              <a:rPr lang="pt-BR" sz="800" spc="-7" dirty="0">
                <a:latin typeface="+mj-lt"/>
                <a:cs typeface="Arial"/>
              </a:rPr>
              <a:t>2P / 40C (6248) / 384GB / 2 * 300GB / 4 * 10G / NO OS / 122410 SAPS</a:t>
            </a:r>
            <a:endParaRPr lang="pt-BR" sz="800" dirty="0">
              <a:latin typeface="+mj-lt"/>
              <a:cs typeface="Arial"/>
            </a:endParaRPr>
          </a:p>
          <a:p>
            <a:pPr marL="50009" marR="153389">
              <a:lnSpc>
                <a:spcPts val="788"/>
              </a:lnSpc>
              <a:spcBef>
                <a:spcPts val="202"/>
              </a:spcBef>
              <a:tabLst>
                <a:tab pos="900581" algn="l"/>
              </a:tabLst>
            </a:pPr>
            <a:endParaRPr sz="800" b="1" dirty="0">
              <a:latin typeface="+mj-lt"/>
              <a:cs typeface="Arial"/>
            </a:endParaRPr>
          </a:p>
        </p:txBody>
      </p:sp>
      <p:sp>
        <p:nvSpPr>
          <p:cNvPr id="112" name="object 100">
            <a:extLst>
              <a:ext uri="{FF2B5EF4-FFF2-40B4-BE49-F238E27FC236}">
                <a16:creationId xmlns:a16="http://schemas.microsoft.com/office/drawing/2014/main" id="{B0405D2A-96F1-48F7-8638-36F2EAD90999}"/>
              </a:ext>
            </a:extLst>
          </p:cNvPr>
          <p:cNvSpPr txBox="1"/>
          <p:nvPr/>
        </p:nvSpPr>
        <p:spPr>
          <a:xfrm>
            <a:off x="6249415" y="1492796"/>
            <a:ext cx="1421101" cy="229455"/>
          </a:xfrm>
          <a:prstGeom prst="rect">
            <a:avLst/>
          </a:prstGeom>
          <a:solidFill>
            <a:schemeClr val="tx2"/>
          </a:solidFill>
          <a:ln w="10667">
            <a:solidFill>
              <a:srgbClr val="5B9AD4"/>
            </a:solidFill>
          </a:ln>
        </p:spPr>
        <p:txBody>
          <a:bodyPr vert="horz" wrap="square" lIns="0" tIns="25633" rIns="0" bIns="0" rtlCol="0">
            <a:spAutoFit/>
          </a:bodyPr>
          <a:lstStyle/>
          <a:p>
            <a:pPr marL="50009" marR="153389">
              <a:lnSpc>
                <a:spcPts val="788"/>
              </a:lnSpc>
              <a:spcBef>
                <a:spcPts val="202"/>
              </a:spcBef>
              <a:tabLst>
                <a:tab pos="900581" algn="l"/>
              </a:tabLst>
            </a:pPr>
            <a:r>
              <a:rPr lang="pt-BR" sz="800" spc="-7" dirty="0">
                <a:solidFill>
                  <a:schemeClr val="bg1"/>
                </a:solidFill>
                <a:latin typeface="+mj-lt"/>
                <a:cs typeface="Arial"/>
              </a:rPr>
              <a:t>NON HANA application Server</a:t>
            </a:r>
            <a:endParaRPr sz="800" dirty="0">
              <a:solidFill>
                <a:schemeClr val="bg1"/>
              </a:solidFill>
              <a:latin typeface="+mj-lt"/>
              <a:cs typeface="Arial"/>
            </a:endParaRPr>
          </a:p>
        </p:txBody>
      </p:sp>
      <p:sp>
        <p:nvSpPr>
          <p:cNvPr id="117" name="object 53">
            <a:extLst>
              <a:ext uri="{FF2B5EF4-FFF2-40B4-BE49-F238E27FC236}">
                <a16:creationId xmlns:a16="http://schemas.microsoft.com/office/drawing/2014/main" id="{512D0DE1-1634-4C1F-A6D3-EF9611778FFD}"/>
              </a:ext>
            </a:extLst>
          </p:cNvPr>
          <p:cNvSpPr/>
          <p:nvPr/>
        </p:nvSpPr>
        <p:spPr>
          <a:xfrm>
            <a:off x="6858350" y="2178755"/>
            <a:ext cx="46644" cy="26557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200">
              <a:latin typeface="+mj-lt"/>
            </a:endParaRPr>
          </a:p>
        </p:txBody>
      </p:sp>
      <p:sp>
        <p:nvSpPr>
          <p:cNvPr id="118" name="object 53">
            <a:extLst>
              <a:ext uri="{FF2B5EF4-FFF2-40B4-BE49-F238E27FC236}">
                <a16:creationId xmlns:a16="http://schemas.microsoft.com/office/drawing/2014/main" id="{42F146EC-5463-4DE5-92BA-6A568675B6C9}"/>
              </a:ext>
            </a:extLst>
          </p:cNvPr>
          <p:cNvSpPr/>
          <p:nvPr/>
        </p:nvSpPr>
        <p:spPr>
          <a:xfrm>
            <a:off x="6946576" y="2178771"/>
            <a:ext cx="46644" cy="26557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200">
              <a:latin typeface="+mj-lt"/>
            </a:endParaRPr>
          </a:p>
        </p:txBody>
      </p:sp>
      <p:sp>
        <p:nvSpPr>
          <p:cNvPr id="119" name="object 86">
            <a:extLst>
              <a:ext uri="{FF2B5EF4-FFF2-40B4-BE49-F238E27FC236}">
                <a16:creationId xmlns:a16="http://schemas.microsoft.com/office/drawing/2014/main" id="{E2B7F998-A748-4546-9354-4B4232E9216C}"/>
              </a:ext>
            </a:extLst>
          </p:cNvPr>
          <p:cNvSpPr/>
          <p:nvPr/>
        </p:nvSpPr>
        <p:spPr>
          <a:xfrm>
            <a:off x="7283782" y="2185789"/>
            <a:ext cx="46644" cy="527797"/>
          </a:xfrm>
          <a:custGeom>
            <a:avLst/>
            <a:gdLst/>
            <a:ahLst/>
            <a:cxnLst/>
            <a:rect l="l" t="t" r="r" b="b"/>
            <a:pathLst>
              <a:path w="70484"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200">
              <a:latin typeface="+mj-lt"/>
            </a:endParaRPr>
          </a:p>
        </p:txBody>
      </p:sp>
      <p:sp>
        <p:nvSpPr>
          <p:cNvPr id="120" name="object 86">
            <a:extLst>
              <a:ext uri="{FF2B5EF4-FFF2-40B4-BE49-F238E27FC236}">
                <a16:creationId xmlns:a16="http://schemas.microsoft.com/office/drawing/2014/main" id="{C9E6BCD5-760D-4CD4-AA62-6143B2AE6534}"/>
              </a:ext>
            </a:extLst>
          </p:cNvPr>
          <p:cNvSpPr/>
          <p:nvPr/>
        </p:nvSpPr>
        <p:spPr>
          <a:xfrm>
            <a:off x="7157496" y="2196205"/>
            <a:ext cx="46644" cy="527797"/>
          </a:xfrm>
          <a:custGeom>
            <a:avLst/>
            <a:gdLst/>
            <a:ahLst/>
            <a:cxnLst/>
            <a:rect l="l" t="t" r="r" b="b"/>
            <a:pathLst>
              <a:path w="70484"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200">
              <a:latin typeface="+mj-lt"/>
            </a:endParaRPr>
          </a:p>
        </p:txBody>
      </p:sp>
    </p:spTree>
    <p:extLst>
      <p:ext uri="{BB962C8B-B14F-4D97-AF65-F5344CB8AC3E}">
        <p14:creationId xmlns:p14="http://schemas.microsoft.com/office/powerpoint/2010/main" val="172961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AGENDA</a:t>
            </a:r>
          </a:p>
        </p:txBody>
      </p:sp>
      <p:grpSp>
        <p:nvGrpSpPr>
          <p:cNvPr id="4" name="Group 3">
            <a:extLst>
              <a:ext uri="{FF2B5EF4-FFF2-40B4-BE49-F238E27FC236}">
                <a16:creationId xmlns:a16="http://schemas.microsoft.com/office/drawing/2014/main" id="{8D45728B-0110-4280-BC0A-AA01AA0CF264}"/>
              </a:ext>
            </a:extLst>
          </p:cNvPr>
          <p:cNvGrpSpPr/>
          <p:nvPr/>
        </p:nvGrpSpPr>
        <p:grpSpPr>
          <a:xfrm>
            <a:off x="323999" y="987426"/>
            <a:ext cx="8496443" cy="3744912"/>
            <a:chOff x="323999" y="987426"/>
            <a:chExt cx="8496443" cy="3744912"/>
          </a:xfrm>
        </p:grpSpPr>
        <p:sp>
          <p:nvSpPr>
            <p:cNvPr id="6" name="Rectangle 5">
              <a:extLst>
                <a:ext uri="{FF2B5EF4-FFF2-40B4-BE49-F238E27FC236}">
                  <a16:creationId xmlns:a16="http://schemas.microsoft.com/office/drawing/2014/main" id="{B4A3F00F-6B15-4647-8F70-83413CB528B7}"/>
                </a:ext>
              </a:extLst>
            </p:cNvPr>
            <p:cNvSpPr/>
            <p:nvPr/>
          </p:nvSpPr>
          <p:spPr>
            <a:xfrm>
              <a:off x="323999" y="987426"/>
              <a:ext cx="8496443" cy="3744912"/>
            </a:xfrm>
            <a:prstGeom prst="rect">
              <a:avLst/>
            </a:prstGeom>
            <a:ln w="12700"/>
          </p:spPr>
        </p:sp>
        <p:sp>
          <p:nvSpPr>
            <p:cNvPr id="7" name="Straight Connector 6">
              <a:extLst>
                <a:ext uri="{FF2B5EF4-FFF2-40B4-BE49-F238E27FC236}">
                  <a16:creationId xmlns:a16="http://schemas.microsoft.com/office/drawing/2014/main" id="{2F116DB3-8AD4-469C-BAD0-4C3F7FD36F63}"/>
                </a:ext>
              </a:extLst>
            </p:cNvPr>
            <p:cNvSpPr/>
            <p:nvPr/>
          </p:nvSpPr>
          <p:spPr>
            <a:xfrm>
              <a:off x="323999" y="987426"/>
              <a:ext cx="8496443" cy="0"/>
            </a:xfrm>
            <a:prstGeom prst="line">
              <a:avLst/>
            </a:pr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8" name="Freeform: Shape 7">
              <a:extLst>
                <a:ext uri="{FF2B5EF4-FFF2-40B4-BE49-F238E27FC236}">
                  <a16:creationId xmlns:a16="http://schemas.microsoft.com/office/drawing/2014/main" id="{2492B722-6835-4385-A7C8-25BFCBCC0604}"/>
                </a:ext>
              </a:extLst>
            </p:cNvPr>
            <p:cNvSpPr/>
            <p:nvPr/>
          </p:nvSpPr>
          <p:spPr>
            <a:xfrm>
              <a:off x="323999" y="987426"/>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a:solidFill>
                    <a:schemeClr val="accent1">
                      <a:lumMod val="50000"/>
                    </a:schemeClr>
                  </a:solidFill>
                </a:rPr>
                <a:t>Executive summary</a:t>
              </a:r>
              <a:endParaRPr lang="en-IN" sz="1400" kern="1200" cap="all" baseline="0" dirty="0">
                <a:solidFill>
                  <a:schemeClr val="accent1">
                    <a:lumMod val="50000"/>
                  </a:schemeClr>
                </a:solidFill>
              </a:endParaRPr>
            </a:p>
          </p:txBody>
        </p:sp>
        <p:sp>
          <p:nvSpPr>
            <p:cNvPr id="9" name="Straight Connector 8">
              <a:extLst>
                <a:ext uri="{FF2B5EF4-FFF2-40B4-BE49-F238E27FC236}">
                  <a16:creationId xmlns:a16="http://schemas.microsoft.com/office/drawing/2014/main" id="{B358FA83-9EA4-4221-A15E-662FE94922EF}"/>
                </a:ext>
              </a:extLst>
            </p:cNvPr>
            <p:cNvSpPr/>
            <p:nvPr/>
          </p:nvSpPr>
          <p:spPr>
            <a:xfrm>
              <a:off x="323999" y="1455540"/>
              <a:ext cx="8496443" cy="0"/>
            </a:xfrm>
            <a:prstGeom prst="line">
              <a:avLst/>
            </a:prstGeom>
          </p:spPr>
          <p:style>
            <a:lnRef idx="1">
              <a:schemeClr val="accent4">
                <a:hueOff val="-632436"/>
                <a:satOff val="3794"/>
                <a:lumOff val="140"/>
                <a:alphaOff val="0"/>
              </a:schemeClr>
            </a:lnRef>
            <a:fillRef idx="2">
              <a:schemeClr val="accent4">
                <a:hueOff val="-632436"/>
                <a:satOff val="3794"/>
                <a:lumOff val="140"/>
                <a:alphaOff val="0"/>
              </a:schemeClr>
            </a:fillRef>
            <a:effectRef idx="1">
              <a:schemeClr val="accent4">
                <a:hueOff val="-632436"/>
                <a:satOff val="3794"/>
                <a:lumOff val="140"/>
                <a:alphaOff val="0"/>
              </a:schemeClr>
            </a:effectRef>
            <a:fontRef idx="minor">
              <a:schemeClr val="dk1"/>
            </a:fontRef>
          </p:style>
        </p:sp>
        <p:sp>
          <p:nvSpPr>
            <p:cNvPr id="10" name="Freeform: Shape 9">
              <a:extLst>
                <a:ext uri="{FF2B5EF4-FFF2-40B4-BE49-F238E27FC236}">
                  <a16:creationId xmlns:a16="http://schemas.microsoft.com/office/drawing/2014/main" id="{286038EB-A2C2-42AF-B264-A4166FE1D14F}"/>
                </a:ext>
              </a:extLst>
            </p:cNvPr>
            <p:cNvSpPr/>
            <p:nvPr/>
          </p:nvSpPr>
          <p:spPr>
            <a:xfrm>
              <a:off x="323999" y="1455540"/>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dirty="0">
                  <a:solidFill>
                    <a:schemeClr val="accent1">
                      <a:lumMod val="50000"/>
                    </a:schemeClr>
                  </a:solidFill>
                </a:rPr>
                <a:t>Understanding of current SAP infrastructure</a:t>
              </a:r>
            </a:p>
          </p:txBody>
        </p:sp>
        <p:sp>
          <p:nvSpPr>
            <p:cNvPr id="11" name="Straight Connector 10">
              <a:extLst>
                <a:ext uri="{FF2B5EF4-FFF2-40B4-BE49-F238E27FC236}">
                  <a16:creationId xmlns:a16="http://schemas.microsoft.com/office/drawing/2014/main" id="{8AEFA6A2-09A1-4219-97C9-73763DBDE7B2}"/>
                </a:ext>
              </a:extLst>
            </p:cNvPr>
            <p:cNvSpPr/>
            <p:nvPr/>
          </p:nvSpPr>
          <p:spPr>
            <a:xfrm>
              <a:off x="323999" y="1923654"/>
              <a:ext cx="8496443" cy="0"/>
            </a:xfrm>
            <a:prstGeom prst="line">
              <a:avLst/>
            </a:prstGeom>
          </p:spPr>
          <p:style>
            <a:lnRef idx="1">
              <a:schemeClr val="accent4">
                <a:hueOff val="-1264873"/>
                <a:satOff val="7588"/>
                <a:lumOff val="280"/>
                <a:alphaOff val="0"/>
              </a:schemeClr>
            </a:lnRef>
            <a:fillRef idx="2">
              <a:schemeClr val="accent4">
                <a:hueOff val="-1264873"/>
                <a:satOff val="7588"/>
                <a:lumOff val="280"/>
                <a:alphaOff val="0"/>
              </a:schemeClr>
            </a:fillRef>
            <a:effectRef idx="1">
              <a:schemeClr val="accent4">
                <a:hueOff val="-1264873"/>
                <a:satOff val="7588"/>
                <a:lumOff val="280"/>
                <a:alphaOff val="0"/>
              </a:schemeClr>
            </a:effectRef>
            <a:fontRef idx="minor">
              <a:schemeClr val="dk1"/>
            </a:fontRef>
          </p:style>
        </p:sp>
        <p:sp>
          <p:nvSpPr>
            <p:cNvPr id="12" name="Freeform: Shape 11">
              <a:extLst>
                <a:ext uri="{FF2B5EF4-FFF2-40B4-BE49-F238E27FC236}">
                  <a16:creationId xmlns:a16="http://schemas.microsoft.com/office/drawing/2014/main" id="{AB85E4E5-198A-4C57-8758-A47621ABA696}"/>
                </a:ext>
              </a:extLst>
            </p:cNvPr>
            <p:cNvSpPr/>
            <p:nvPr/>
          </p:nvSpPr>
          <p:spPr>
            <a:xfrm>
              <a:off x="323999" y="1923654"/>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cap="all" baseline="0" dirty="0">
                  <a:solidFill>
                    <a:schemeClr val="accent1">
                      <a:lumMod val="50000"/>
                    </a:schemeClr>
                  </a:solidFill>
                </a:rPr>
                <a:t>Design and Architecting right choice of Sify Enterprise Cloud platform</a:t>
              </a:r>
              <a:endParaRPr lang="en-IN" sz="1400" kern="1200" cap="all" baseline="0" dirty="0">
                <a:solidFill>
                  <a:schemeClr val="accent1">
                    <a:lumMod val="50000"/>
                  </a:schemeClr>
                </a:solidFill>
              </a:endParaRPr>
            </a:p>
          </p:txBody>
        </p:sp>
        <p:sp>
          <p:nvSpPr>
            <p:cNvPr id="13" name="Straight Connector 12">
              <a:extLst>
                <a:ext uri="{FF2B5EF4-FFF2-40B4-BE49-F238E27FC236}">
                  <a16:creationId xmlns:a16="http://schemas.microsoft.com/office/drawing/2014/main" id="{046C5319-9BFC-4C53-AFFE-A72BBFB30FC0}"/>
                </a:ext>
              </a:extLst>
            </p:cNvPr>
            <p:cNvSpPr/>
            <p:nvPr/>
          </p:nvSpPr>
          <p:spPr>
            <a:xfrm>
              <a:off x="323999" y="2391768"/>
              <a:ext cx="8496443" cy="0"/>
            </a:xfrm>
            <a:prstGeom prst="line">
              <a:avLst/>
            </a:prstGeom>
          </p:spPr>
          <p:style>
            <a:lnRef idx="1">
              <a:schemeClr val="accent4">
                <a:hueOff val="-1897309"/>
                <a:satOff val="11382"/>
                <a:lumOff val="420"/>
                <a:alphaOff val="0"/>
              </a:schemeClr>
            </a:lnRef>
            <a:fillRef idx="2">
              <a:schemeClr val="accent4">
                <a:hueOff val="-1897309"/>
                <a:satOff val="11382"/>
                <a:lumOff val="420"/>
                <a:alphaOff val="0"/>
              </a:schemeClr>
            </a:fillRef>
            <a:effectRef idx="1">
              <a:schemeClr val="accent4">
                <a:hueOff val="-1897309"/>
                <a:satOff val="11382"/>
                <a:lumOff val="420"/>
                <a:alphaOff val="0"/>
              </a:schemeClr>
            </a:effectRef>
            <a:fontRef idx="minor">
              <a:schemeClr val="dk1"/>
            </a:fontRef>
          </p:style>
        </p:sp>
        <p:sp>
          <p:nvSpPr>
            <p:cNvPr id="14" name="Freeform: Shape 13">
              <a:extLst>
                <a:ext uri="{FF2B5EF4-FFF2-40B4-BE49-F238E27FC236}">
                  <a16:creationId xmlns:a16="http://schemas.microsoft.com/office/drawing/2014/main" id="{6DD452D3-5AC4-4085-969D-AB34B30423E6}"/>
                </a:ext>
              </a:extLst>
            </p:cNvPr>
            <p:cNvSpPr/>
            <p:nvPr/>
          </p:nvSpPr>
          <p:spPr>
            <a:xfrm>
              <a:off x="323999" y="2391768"/>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dirty="0">
                  <a:solidFill>
                    <a:schemeClr val="accent1">
                      <a:lumMod val="50000"/>
                    </a:schemeClr>
                  </a:solidFill>
                </a:rPr>
                <a:t>NDR &amp; BCP Requirements</a:t>
              </a:r>
            </a:p>
          </p:txBody>
        </p:sp>
        <p:sp>
          <p:nvSpPr>
            <p:cNvPr id="15" name="Straight Connector 14">
              <a:extLst>
                <a:ext uri="{FF2B5EF4-FFF2-40B4-BE49-F238E27FC236}">
                  <a16:creationId xmlns:a16="http://schemas.microsoft.com/office/drawing/2014/main" id="{1352D547-86CB-490E-853C-8BFA3AA4ED80}"/>
                </a:ext>
              </a:extLst>
            </p:cNvPr>
            <p:cNvSpPr/>
            <p:nvPr/>
          </p:nvSpPr>
          <p:spPr>
            <a:xfrm>
              <a:off x="323999" y="2859882"/>
              <a:ext cx="8496443" cy="0"/>
            </a:xfrm>
            <a:prstGeom prst="line">
              <a:avLst/>
            </a:prstGeom>
          </p:spPr>
          <p:style>
            <a:lnRef idx="1">
              <a:schemeClr val="accent4">
                <a:hueOff val="-2529746"/>
                <a:satOff val="15175"/>
                <a:lumOff val="561"/>
                <a:alphaOff val="0"/>
              </a:schemeClr>
            </a:lnRef>
            <a:fillRef idx="2">
              <a:schemeClr val="accent4">
                <a:hueOff val="-2529746"/>
                <a:satOff val="15175"/>
                <a:lumOff val="561"/>
                <a:alphaOff val="0"/>
              </a:schemeClr>
            </a:fillRef>
            <a:effectRef idx="1">
              <a:schemeClr val="accent4">
                <a:hueOff val="-2529746"/>
                <a:satOff val="15175"/>
                <a:lumOff val="561"/>
                <a:alphaOff val="0"/>
              </a:schemeClr>
            </a:effectRef>
            <a:fontRef idx="minor">
              <a:schemeClr val="dk1"/>
            </a:fontRef>
          </p:style>
        </p:sp>
        <p:sp>
          <p:nvSpPr>
            <p:cNvPr id="16" name="Freeform: Shape 15">
              <a:extLst>
                <a:ext uri="{FF2B5EF4-FFF2-40B4-BE49-F238E27FC236}">
                  <a16:creationId xmlns:a16="http://schemas.microsoft.com/office/drawing/2014/main" id="{9E41A4A8-0B8D-4692-AA28-E193CFD932BB}"/>
                </a:ext>
              </a:extLst>
            </p:cNvPr>
            <p:cNvSpPr/>
            <p:nvPr/>
          </p:nvSpPr>
          <p:spPr>
            <a:xfrm>
              <a:off x="323999" y="2859882"/>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dirty="0">
                  <a:solidFill>
                    <a:schemeClr val="accent1">
                      <a:lumMod val="50000"/>
                    </a:schemeClr>
                  </a:solidFill>
                </a:rPr>
                <a:t>Enterprise Security Architecture</a:t>
              </a:r>
            </a:p>
          </p:txBody>
        </p:sp>
        <p:sp>
          <p:nvSpPr>
            <p:cNvPr id="17" name="Straight Connector 16">
              <a:extLst>
                <a:ext uri="{FF2B5EF4-FFF2-40B4-BE49-F238E27FC236}">
                  <a16:creationId xmlns:a16="http://schemas.microsoft.com/office/drawing/2014/main" id="{35DB63D5-D48F-43E7-8D16-37AE2DE543F2}"/>
                </a:ext>
              </a:extLst>
            </p:cNvPr>
            <p:cNvSpPr/>
            <p:nvPr/>
          </p:nvSpPr>
          <p:spPr>
            <a:xfrm>
              <a:off x="323999" y="3327996"/>
              <a:ext cx="8496443" cy="0"/>
            </a:xfrm>
            <a:prstGeom prst="line">
              <a:avLst/>
            </a:prstGeom>
          </p:spPr>
          <p:style>
            <a:lnRef idx="1">
              <a:schemeClr val="accent4">
                <a:hueOff val="-3162182"/>
                <a:satOff val="18969"/>
                <a:lumOff val="701"/>
                <a:alphaOff val="0"/>
              </a:schemeClr>
            </a:lnRef>
            <a:fillRef idx="2">
              <a:schemeClr val="accent4">
                <a:hueOff val="-3162182"/>
                <a:satOff val="18969"/>
                <a:lumOff val="701"/>
                <a:alphaOff val="0"/>
              </a:schemeClr>
            </a:fillRef>
            <a:effectRef idx="1">
              <a:schemeClr val="accent4">
                <a:hueOff val="-3162182"/>
                <a:satOff val="18969"/>
                <a:lumOff val="701"/>
                <a:alphaOff val="0"/>
              </a:schemeClr>
            </a:effectRef>
            <a:fontRef idx="minor">
              <a:schemeClr val="dk1"/>
            </a:fontRef>
          </p:style>
        </p:sp>
        <p:sp>
          <p:nvSpPr>
            <p:cNvPr id="18" name="Freeform: Shape 17">
              <a:extLst>
                <a:ext uri="{FF2B5EF4-FFF2-40B4-BE49-F238E27FC236}">
                  <a16:creationId xmlns:a16="http://schemas.microsoft.com/office/drawing/2014/main" id="{9D0025DD-7CDC-4722-B8A1-33F5D03028B0}"/>
                </a:ext>
              </a:extLst>
            </p:cNvPr>
            <p:cNvSpPr/>
            <p:nvPr/>
          </p:nvSpPr>
          <p:spPr>
            <a:xfrm>
              <a:off x="323999" y="3327996"/>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dirty="0">
                  <a:solidFill>
                    <a:schemeClr val="accent1">
                      <a:lumMod val="50000"/>
                    </a:schemeClr>
                  </a:solidFill>
                </a:rPr>
                <a:t>Migration approach and plan</a:t>
              </a:r>
            </a:p>
          </p:txBody>
        </p:sp>
        <p:sp>
          <p:nvSpPr>
            <p:cNvPr id="19" name="Straight Connector 18">
              <a:extLst>
                <a:ext uri="{FF2B5EF4-FFF2-40B4-BE49-F238E27FC236}">
                  <a16:creationId xmlns:a16="http://schemas.microsoft.com/office/drawing/2014/main" id="{12EC769C-C6FC-4379-9C8D-4F6DB410EC91}"/>
                </a:ext>
              </a:extLst>
            </p:cNvPr>
            <p:cNvSpPr/>
            <p:nvPr/>
          </p:nvSpPr>
          <p:spPr>
            <a:xfrm>
              <a:off x="323999" y="3796110"/>
              <a:ext cx="8496443" cy="0"/>
            </a:xfrm>
            <a:prstGeom prst="line">
              <a:avLst/>
            </a:prstGeom>
          </p:spPr>
          <p:style>
            <a:lnRef idx="1">
              <a:schemeClr val="accent4">
                <a:hueOff val="-3794618"/>
                <a:satOff val="22763"/>
                <a:lumOff val="841"/>
                <a:alphaOff val="0"/>
              </a:schemeClr>
            </a:lnRef>
            <a:fillRef idx="2">
              <a:schemeClr val="accent4">
                <a:hueOff val="-3794618"/>
                <a:satOff val="22763"/>
                <a:lumOff val="841"/>
                <a:alphaOff val="0"/>
              </a:schemeClr>
            </a:fillRef>
            <a:effectRef idx="1">
              <a:schemeClr val="accent4">
                <a:hueOff val="-3794618"/>
                <a:satOff val="22763"/>
                <a:lumOff val="841"/>
                <a:alphaOff val="0"/>
              </a:schemeClr>
            </a:effectRef>
            <a:fontRef idx="minor">
              <a:schemeClr val="dk1"/>
            </a:fontRef>
          </p:style>
        </p:sp>
        <p:sp>
          <p:nvSpPr>
            <p:cNvPr id="20" name="Freeform: Shape 19">
              <a:extLst>
                <a:ext uri="{FF2B5EF4-FFF2-40B4-BE49-F238E27FC236}">
                  <a16:creationId xmlns:a16="http://schemas.microsoft.com/office/drawing/2014/main" id="{D6F98998-E5AB-42A4-B86B-87BC5D5D61AB}"/>
                </a:ext>
              </a:extLst>
            </p:cNvPr>
            <p:cNvSpPr/>
            <p:nvPr/>
          </p:nvSpPr>
          <p:spPr>
            <a:xfrm>
              <a:off x="323999" y="3796110"/>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cap="all" baseline="0" dirty="0">
                  <a:solidFill>
                    <a:schemeClr val="accent1">
                      <a:lumMod val="50000"/>
                    </a:schemeClr>
                  </a:solidFill>
                </a:rPr>
                <a:t>END-TO-END TECHNICAL MANAGEMENT – BASIS SUPPORT, MANAGED SERVICES</a:t>
              </a:r>
              <a:endParaRPr lang="en-IN" sz="1400" kern="1200" cap="all" baseline="0" dirty="0">
                <a:solidFill>
                  <a:schemeClr val="accent1">
                    <a:lumMod val="50000"/>
                  </a:schemeClr>
                </a:solidFill>
              </a:endParaRPr>
            </a:p>
          </p:txBody>
        </p:sp>
        <p:sp>
          <p:nvSpPr>
            <p:cNvPr id="21" name="Straight Connector 20">
              <a:extLst>
                <a:ext uri="{FF2B5EF4-FFF2-40B4-BE49-F238E27FC236}">
                  <a16:creationId xmlns:a16="http://schemas.microsoft.com/office/drawing/2014/main" id="{33F78F20-1E64-41BA-A80D-E7A96E2DF29A}"/>
                </a:ext>
              </a:extLst>
            </p:cNvPr>
            <p:cNvSpPr/>
            <p:nvPr/>
          </p:nvSpPr>
          <p:spPr>
            <a:xfrm>
              <a:off x="323999" y="4264224"/>
              <a:ext cx="8496443" cy="0"/>
            </a:xfrm>
            <a:prstGeom prst="line">
              <a:avLst/>
            </a:prstGeom>
          </p:spPr>
          <p:style>
            <a:lnRef idx="1">
              <a:schemeClr val="accent4">
                <a:hueOff val="-4427054"/>
                <a:satOff val="26557"/>
                <a:lumOff val="981"/>
                <a:alphaOff val="0"/>
              </a:schemeClr>
            </a:lnRef>
            <a:fillRef idx="2">
              <a:schemeClr val="accent4">
                <a:hueOff val="-4427054"/>
                <a:satOff val="26557"/>
                <a:lumOff val="981"/>
                <a:alphaOff val="0"/>
              </a:schemeClr>
            </a:fillRef>
            <a:effectRef idx="1">
              <a:schemeClr val="accent4">
                <a:hueOff val="-4427054"/>
                <a:satOff val="26557"/>
                <a:lumOff val="981"/>
                <a:alphaOff val="0"/>
              </a:schemeClr>
            </a:effectRef>
            <a:fontRef idx="minor">
              <a:schemeClr val="dk1"/>
            </a:fontRef>
          </p:style>
        </p:sp>
        <p:sp>
          <p:nvSpPr>
            <p:cNvPr id="22" name="Freeform: Shape 21">
              <a:extLst>
                <a:ext uri="{FF2B5EF4-FFF2-40B4-BE49-F238E27FC236}">
                  <a16:creationId xmlns:a16="http://schemas.microsoft.com/office/drawing/2014/main" id="{38D7ACB6-79A4-4EC8-90C9-8FB6B42F3CDB}"/>
                </a:ext>
              </a:extLst>
            </p:cNvPr>
            <p:cNvSpPr/>
            <p:nvPr/>
          </p:nvSpPr>
          <p:spPr>
            <a:xfrm>
              <a:off x="323999" y="4264224"/>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dirty="0">
                  <a:solidFill>
                    <a:schemeClr val="accent1">
                      <a:lumMod val="50000"/>
                    </a:schemeClr>
                  </a:solidFill>
                </a:rPr>
                <a:t>WHY SIFY ?</a:t>
              </a:r>
            </a:p>
          </p:txBody>
        </p:sp>
      </p:grpSp>
      <p:sp>
        <p:nvSpPr>
          <p:cNvPr id="5" name="Slide Number Placeholder 3">
            <a:extLst>
              <a:ext uri="{FF2B5EF4-FFF2-40B4-BE49-F238E27FC236}">
                <a16:creationId xmlns:a16="http://schemas.microsoft.com/office/drawing/2014/main" id="{44C24D6C-D61F-4D06-A88A-BA511734BAEF}"/>
              </a:ext>
            </a:extLst>
          </p:cNvPr>
          <p:cNvSpPr txBox="1">
            <a:spLocks/>
          </p:cNvSpPr>
          <p:nvPr/>
        </p:nvSpPr>
        <p:spPr>
          <a:xfrm>
            <a:off x="8286433" y="4931003"/>
            <a:ext cx="487680" cy="274637"/>
          </a:xfrm>
          <a:prstGeom prst="rect">
            <a:avLst/>
          </a:prstGeom>
        </p:spPr>
        <p:txBody>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algn="r"/>
            <a:fld id="{D6AB342A-830E-438F-A6A8-BEDF509AB0A8}" type="slidenum">
              <a:rPr lang="en-US" sz="800" smtClean="0">
                <a:solidFill>
                  <a:schemeClr val="bg1"/>
                </a:solidFill>
              </a:rPr>
              <a:pPr algn="r"/>
              <a:t>2</a:t>
            </a:fld>
            <a:endParaRPr lang="en-US" sz="800">
              <a:solidFill>
                <a:schemeClr val="bg1"/>
              </a:solidFill>
            </a:endParaRPr>
          </a:p>
        </p:txBody>
      </p:sp>
    </p:spTree>
    <p:extLst>
      <p:ext uri="{BB962C8B-B14F-4D97-AF65-F5344CB8AC3E}">
        <p14:creationId xmlns:p14="http://schemas.microsoft.com/office/powerpoint/2010/main" val="131769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382F558-1CE4-4785-8CB4-0DA84C44595F}"/>
              </a:ext>
            </a:extLst>
          </p:cNvPr>
          <p:cNvGraphicFramePr>
            <a:graphicFrameLocks noGrp="1"/>
          </p:cNvGraphicFramePr>
          <p:nvPr>
            <p:extLst>
              <p:ext uri="{D42A27DB-BD31-4B8C-83A1-F6EECF244321}">
                <p14:modId xmlns:p14="http://schemas.microsoft.com/office/powerpoint/2010/main" val="2839948273"/>
              </p:ext>
            </p:extLst>
          </p:nvPr>
        </p:nvGraphicFramePr>
        <p:xfrm>
          <a:off x="331933" y="826558"/>
          <a:ext cx="8488217" cy="4107180"/>
        </p:xfrm>
        <a:graphic>
          <a:graphicData uri="http://schemas.openxmlformats.org/drawingml/2006/table">
            <a:tbl>
              <a:tblPr/>
              <a:tblGrid>
                <a:gridCol w="3130441">
                  <a:extLst>
                    <a:ext uri="{9D8B030D-6E8A-4147-A177-3AD203B41FA5}">
                      <a16:colId xmlns:a16="http://schemas.microsoft.com/office/drawing/2014/main" val="20000"/>
                    </a:ext>
                  </a:extLst>
                </a:gridCol>
                <a:gridCol w="5357776">
                  <a:extLst>
                    <a:ext uri="{9D8B030D-6E8A-4147-A177-3AD203B41FA5}">
                      <a16:colId xmlns:a16="http://schemas.microsoft.com/office/drawing/2014/main" val="20001"/>
                    </a:ext>
                  </a:extLst>
                </a:gridCol>
              </a:tblGrid>
              <a:tr h="3744913">
                <a:tc>
                  <a:txBody>
                    <a:bodyPr/>
                    <a:lstStyle/>
                    <a:p>
                      <a:pPr marL="0" marR="0">
                        <a:lnSpc>
                          <a:spcPct val="100000"/>
                        </a:lnSpc>
                        <a:spcBef>
                          <a:spcPts val="0"/>
                        </a:spcBef>
                        <a:spcAft>
                          <a:spcPts val="0"/>
                        </a:spcAft>
                      </a:pPr>
                      <a:r>
                        <a:rPr lang="en-GB" sz="1000" b="1" dirty="0">
                          <a:solidFill>
                            <a:schemeClr val="accent1">
                              <a:lumMod val="75000"/>
                            </a:schemeClr>
                          </a:solidFill>
                          <a:latin typeface="+mj-lt"/>
                          <a:ea typeface="Times New Roman"/>
                          <a:cs typeface="Calibri" pitchFamily="34" charset="0"/>
                        </a:rPr>
                        <a:t>Building Features</a:t>
                      </a:r>
                    </a:p>
                    <a:p>
                      <a:pPr marL="0" marR="0">
                        <a:lnSpc>
                          <a:spcPct val="100000"/>
                        </a:lnSpc>
                        <a:spcBef>
                          <a:spcPts val="0"/>
                        </a:spcBef>
                        <a:spcAft>
                          <a:spcPts val="0"/>
                        </a:spcAft>
                      </a:pPr>
                      <a:endParaRPr lang="en-GB" sz="1000" b="1"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dirty="0">
                          <a:solidFill>
                            <a:srgbClr val="000000"/>
                          </a:solidFill>
                          <a:latin typeface="+mj-lt"/>
                          <a:ea typeface="Times New Roman"/>
                          <a:cs typeface="Calibri" pitchFamily="34" charset="0"/>
                        </a:rPr>
                        <a:t>Floors in building:</a:t>
                      </a:r>
                      <a:r>
                        <a:rPr lang="en-GB" sz="1000" dirty="0">
                          <a:solidFill>
                            <a:srgbClr val="000000"/>
                          </a:solidFill>
                          <a:latin typeface="+mj-lt"/>
                          <a:ea typeface="Times New Roman"/>
                          <a:cs typeface="Calibri" pitchFamily="34" charset="0"/>
                        </a:rPr>
                        <a:t> </a:t>
                      </a:r>
                      <a:r>
                        <a:rPr lang="en-GB" sz="1000" b="1" kern="1200" dirty="0">
                          <a:solidFill>
                            <a:schemeClr val="bg2">
                              <a:lumMod val="50000"/>
                            </a:schemeClr>
                          </a:solidFill>
                          <a:latin typeface="+mj-lt"/>
                          <a:ea typeface="Times New Roman"/>
                          <a:cs typeface="Calibri" pitchFamily="34" charset="0"/>
                        </a:rPr>
                        <a:t>7 Floors, Reinforced concrete structure building</a:t>
                      </a:r>
                    </a:p>
                    <a:p>
                      <a:pPr marL="0" marR="0" algn="l" defTabSz="914400" rtl="0" eaLnBrk="1" latinLnBrk="0" hangingPunct="1">
                        <a:lnSpc>
                          <a:spcPct val="100000"/>
                        </a:lnSpc>
                        <a:spcBef>
                          <a:spcPts val="0"/>
                        </a:spcBef>
                        <a:spcAft>
                          <a:spcPts val="0"/>
                        </a:spcAft>
                      </a:pPr>
                      <a:r>
                        <a:rPr lang="en-GB" sz="1000" b="1" dirty="0">
                          <a:solidFill>
                            <a:srgbClr val="000000"/>
                          </a:solidFill>
                          <a:latin typeface="+mj-lt"/>
                          <a:ea typeface="Times New Roman"/>
                          <a:cs typeface="Calibri" pitchFamily="34" charset="0"/>
                        </a:rPr>
                        <a:t>Total Area :</a:t>
                      </a:r>
                      <a:r>
                        <a:rPr lang="en-GB" sz="1000" dirty="0">
                          <a:solidFill>
                            <a:srgbClr val="000000"/>
                          </a:solidFill>
                          <a:latin typeface="+mj-lt"/>
                          <a:ea typeface="Times New Roman"/>
                          <a:cs typeface="Calibri" pitchFamily="34" charset="0"/>
                        </a:rPr>
                        <a:t> </a:t>
                      </a:r>
                      <a:r>
                        <a:rPr lang="en-IN" sz="1000" b="1" kern="1200" dirty="0">
                          <a:solidFill>
                            <a:schemeClr val="bg2">
                              <a:lumMod val="50000"/>
                            </a:schemeClr>
                          </a:solidFill>
                          <a:latin typeface="+mj-lt"/>
                          <a:ea typeface="+mn-ea"/>
                          <a:cs typeface="Calibri" pitchFamily="34" charset="0"/>
                        </a:rPr>
                        <a:t>1,20,000</a:t>
                      </a:r>
                      <a:r>
                        <a:rPr lang="en-GB" sz="1000" b="1" kern="1200" dirty="0">
                          <a:solidFill>
                            <a:schemeClr val="bg2">
                              <a:lumMod val="50000"/>
                            </a:schemeClr>
                          </a:solidFill>
                          <a:latin typeface="+mj-lt"/>
                          <a:ea typeface="Times New Roman"/>
                          <a:cs typeface="Calibri" pitchFamily="34" charset="0"/>
                        </a:rPr>
                        <a:t> </a:t>
                      </a:r>
                      <a:r>
                        <a:rPr lang="en-GB" sz="1000" b="1" kern="1200" dirty="0" err="1">
                          <a:solidFill>
                            <a:schemeClr val="bg2">
                              <a:lumMod val="50000"/>
                            </a:schemeClr>
                          </a:solidFill>
                          <a:latin typeface="+mj-lt"/>
                          <a:ea typeface="Times New Roman"/>
                          <a:cs typeface="Calibri" pitchFamily="34" charset="0"/>
                        </a:rPr>
                        <a:t>Sq</a:t>
                      </a:r>
                      <a:r>
                        <a:rPr lang="en-GB" sz="1000" b="1" kern="1200" dirty="0">
                          <a:solidFill>
                            <a:schemeClr val="bg2">
                              <a:lumMod val="50000"/>
                            </a:schemeClr>
                          </a:solidFill>
                          <a:latin typeface="+mj-lt"/>
                          <a:ea typeface="Times New Roman"/>
                          <a:cs typeface="Calibri" pitchFamily="34" charset="0"/>
                        </a:rPr>
                        <a:t> ft</a:t>
                      </a:r>
                    </a:p>
                    <a:p>
                      <a:pPr marL="0" marR="0">
                        <a:lnSpc>
                          <a:spcPct val="100000"/>
                        </a:lnSpc>
                        <a:spcBef>
                          <a:spcPts val="0"/>
                        </a:spcBef>
                        <a:spcAft>
                          <a:spcPts val="0"/>
                        </a:spcAft>
                      </a:pPr>
                      <a:r>
                        <a:rPr lang="en-GB" sz="1000" b="1" dirty="0">
                          <a:solidFill>
                            <a:srgbClr val="000000"/>
                          </a:solidFill>
                          <a:latin typeface="+mj-lt"/>
                          <a:ea typeface="Times New Roman"/>
                          <a:cs typeface="Calibri" pitchFamily="34" charset="0"/>
                        </a:rPr>
                        <a:t>Raised Floor area : </a:t>
                      </a:r>
                      <a:r>
                        <a:rPr lang="en-GB" sz="1000" b="1" kern="1200" dirty="0">
                          <a:solidFill>
                            <a:schemeClr val="bg2">
                              <a:lumMod val="50000"/>
                            </a:schemeClr>
                          </a:solidFill>
                          <a:latin typeface="+mj-lt"/>
                          <a:ea typeface="Times New Roman"/>
                          <a:cs typeface="Calibri" pitchFamily="34" charset="0"/>
                        </a:rPr>
                        <a:t>45,000 </a:t>
                      </a:r>
                      <a:r>
                        <a:rPr lang="en-GB" sz="1000" b="1" kern="1200" dirty="0" err="1">
                          <a:solidFill>
                            <a:schemeClr val="bg2">
                              <a:lumMod val="50000"/>
                            </a:schemeClr>
                          </a:solidFill>
                          <a:latin typeface="+mj-lt"/>
                          <a:ea typeface="Times New Roman"/>
                          <a:cs typeface="Calibri" pitchFamily="34" charset="0"/>
                        </a:rPr>
                        <a:t>Sq</a:t>
                      </a:r>
                      <a:r>
                        <a:rPr lang="en-GB" sz="1000" b="1" kern="1200" dirty="0">
                          <a:solidFill>
                            <a:schemeClr val="bg2">
                              <a:lumMod val="50000"/>
                            </a:schemeClr>
                          </a:solidFill>
                          <a:latin typeface="+mj-lt"/>
                          <a:ea typeface="Times New Roman"/>
                          <a:cs typeface="Calibri" pitchFamily="34" charset="0"/>
                        </a:rPr>
                        <a:t> ft</a:t>
                      </a:r>
                      <a:endParaRPr lang="en-US" sz="1000" b="1" kern="1200" dirty="0">
                        <a:solidFill>
                          <a:schemeClr val="bg2">
                            <a:lumMod val="50000"/>
                          </a:schemeClr>
                        </a:solidFill>
                        <a:latin typeface="+mj-lt"/>
                        <a:ea typeface="Times New Roman"/>
                        <a:cs typeface="Calibri" pitchFamily="34" charset="0"/>
                      </a:endParaRPr>
                    </a:p>
                    <a:p>
                      <a:pPr marL="0" marR="0">
                        <a:lnSpc>
                          <a:spcPct val="100000"/>
                        </a:lnSpc>
                        <a:spcBef>
                          <a:spcPts val="0"/>
                        </a:spcBef>
                        <a:spcAft>
                          <a:spcPts val="0"/>
                        </a:spcAft>
                      </a:pPr>
                      <a:r>
                        <a:rPr lang="en-GB" sz="1000" b="1" dirty="0">
                          <a:solidFill>
                            <a:srgbClr val="000000"/>
                          </a:solidFill>
                          <a:latin typeface="+mj-lt"/>
                          <a:ea typeface="Times New Roman"/>
                          <a:cs typeface="Calibri" pitchFamily="34" charset="0"/>
                        </a:rPr>
                        <a:t>Server Hall Location: </a:t>
                      </a:r>
                      <a:r>
                        <a:rPr lang="en-GB" sz="1000" b="1" dirty="0">
                          <a:solidFill>
                            <a:schemeClr val="bg2">
                              <a:lumMod val="50000"/>
                            </a:schemeClr>
                          </a:solidFill>
                          <a:latin typeface="+mj-lt"/>
                          <a:ea typeface="Times New Roman"/>
                          <a:cs typeface="Calibri" pitchFamily="34" charset="0"/>
                        </a:rPr>
                        <a:t>4</a:t>
                      </a:r>
                      <a:r>
                        <a:rPr lang="en-GB" sz="1000" b="1" baseline="30000" dirty="0">
                          <a:solidFill>
                            <a:schemeClr val="bg2">
                              <a:lumMod val="50000"/>
                            </a:schemeClr>
                          </a:solidFill>
                          <a:latin typeface="+mj-lt"/>
                          <a:ea typeface="Times New Roman"/>
                          <a:cs typeface="Calibri" pitchFamily="34" charset="0"/>
                        </a:rPr>
                        <a:t>th</a:t>
                      </a:r>
                      <a:r>
                        <a:rPr lang="en-GB" sz="1000" b="1" dirty="0">
                          <a:solidFill>
                            <a:schemeClr val="bg2">
                              <a:lumMod val="50000"/>
                            </a:schemeClr>
                          </a:solidFill>
                          <a:latin typeface="+mj-lt"/>
                          <a:ea typeface="Times New Roman"/>
                          <a:cs typeface="Calibri" pitchFamily="34" charset="0"/>
                        </a:rPr>
                        <a:t> </a:t>
                      </a:r>
                      <a:r>
                        <a:rPr lang="en-GB" sz="1000" b="1" kern="1200" dirty="0">
                          <a:solidFill>
                            <a:schemeClr val="bg2">
                              <a:lumMod val="50000"/>
                            </a:schemeClr>
                          </a:solidFill>
                          <a:latin typeface="+mj-lt"/>
                          <a:ea typeface="Times New Roman"/>
                          <a:cs typeface="Calibri" pitchFamily="34" charset="0"/>
                        </a:rPr>
                        <a:t>to 6</a:t>
                      </a:r>
                      <a:r>
                        <a:rPr lang="en-GB" sz="1000" b="1" kern="1200" baseline="30000" dirty="0">
                          <a:solidFill>
                            <a:schemeClr val="bg2">
                              <a:lumMod val="50000"/>
                            </a:schemeClr>
                          </a:solidFill>
                          <a:latin typeface="+mj-lt"/>
                          <a:ea typeface="Times New Roman"/>
                          <a:cs typeface="Calibri" pitchFamily="34" charset="0"/>
                        </a:rPr>
                        <a:t>th</a:t>
                      </a:r>
                      <a:r>
                        <a:rPr lang="en-GB" sz="1000" b="1" kern="1200" dirty="0">
                          <a:solidFill>
                            <a:schemeClr val="bg2">
                              <a:lumMod val="50000"/>
                            </a:schemeClr>
                          </a:solidFill>
                          <a:latin typeface="+mj-lt"/>
                          <a:ea typeface="Times New Roman"/>
                          <a:cs typeface="Calibri" pitchFamily="34" charset="0"/>
                        </a:rPr>
                        <a:t> Floors</a:t>
                      </a:r>
                    </a:p>
                    <a:p>
                      <a:pPr marL="0" marR="0">
                        <a:lnSpc>
                          <a:spcPct val="100000"/>
                        </a:lnSpc>
                        <a:spcBef>
                          <a:spcPts val="0"/>
                        </a:spcBef>
                        <a:spcAft>
                          <a:spcPts val="0"/>
                        </a:spcAft>
                      </a:pPr>
                      <a:r>
                        <a:rPr lang="en-GB" sz="1000" b="1" dirty="0">
                          <a:solidFill>
                            <a:srgbClr val="000000"/>
                          </a:solidFill>
                          <a:latin typeface="+mj-lt"/>
                          <a:ea typeface="Times New Roman"/>
                          <a:cs typeface="Calibri" pitchFamily="34" charset="0"/>
                        </a:rPr>
                        <a:t>Slab to Slab height</a:t>
                      </a:r>
                      <a:r>
                        <a:rPr lang="en-GB" sz="1000" b="1" kern="1200" dirty="0">
                          <a:solidFill>
                            <a:schemeClr val="bg2">
                              <a:lumMod val="50000"/>
                            </a:schemeClr>
                          </a:solidFill>
                          <a:latin typeface="+mj-lt"/>
                          <a:ea typeface="Times New Roman"/>
                          <a:cs typeface="Calibri" pitchFamily="34" charset="0"/>
                        </a:rPr>
                        <a:t>: 3800mm</a:t>
                      </a:r>
                    </a:p>
                    <a:p>
                      <a:pPr marL="0" marR="0">
                        <a:lnSpc>
                          <a:spcPct val="100000"/>
                        </a:lnSpc>
                        <a:spcBef>
                          <a:spcPts val="0"/>
                        </a:spcBef>
                        <a:spcAft>
                          <a:spcPts val="0"/>
                        </a:spcAft>
                      </a:pPr>
                      <a:r>
                        <a:rPr lang="en-GB" sz="1000" b="1" dirty="0">
                          <a:solidFill>
                            <a:srgbClr val="000000"/>
                          </a:solidFill>
                          <a:latin typeface="+mj-lt"/>
                          <a:ea typeface="Times New Roman"/>
                          <a:cs typeface="Calibri" pitchFamily="34" charset="0"/>
                        </a:rPr>
                        <a:t>Raised Floor Height: </a:t>
                      </a:r>
                      <a:r>
                        <a:rPr lang="en-GB" sz="1000" b="1" kern="1200" dirty="0">
                          <a:solidFill>
                            <a:schemeClr val="bg2">
                              <a:lumMod val="50000"/>
                            </a:schemeClr>
                          </a:solidFill>
                          <a:latin typeface="+mj-lt"/>
                          <a:ea typeface="Times New Roman"/>
                          <a:cs typeface="Calibri" pitchFamily="34" charset="0"/>
                        </a:rPr>
                        <a:t>700mm</a:t>
                      </a:r>
                    </a:p>
                    <a:p>
                      <a:pPr marL="0" marR="0">
                        <a:lnSpc>
                          <a:spcPct val="100000"/>
                        </a:lnSpc>
                        <a:spcBef>
                          <a:spcPts val="0"/>
                        </a:spcBef>
                        <a:spcAft>
                          <a:spcPts val="0"/>
                        </a:spcAft>
                      </a:pPr>
                      <a:endParaRPr lang="en-GB" sz="1000" dirty="0">
                        <a:solidFill>
                          <a:schemeClr val="bg2">
                            <a:lumMod val="60000"/>
                            <a:lumOff val="40000"/>
                          </a:schemeClr>
                        </a:solidFill>
                        <a:latin typeface="+mj-lt"/>
                        <a:ea typeface="Times New Roman"/>
                        <a:cs typeface="Calibri" pitchFamily="34" charset="0"/>
                      </a:endParaRPr>
                    </a:p>
                    <a:p>
                      <a:pPr marL="0" marR="0" algn="l" defTabSz="914286" rtl="0" eaLnBrk="1" latinLnBrk="0" hangingPunct="1">
                        <a:lnSpc>
                          <a:spcPct val="100000"/>
                        </a:lnSpc>
                        <a:spcBef>
                          <a:spcPts val="0"/>
                        </a:spcBef>
                        <a:spcAft>
                          <a:spcPts val="0"/>
                        </a:spcAft>
                      </a:pPr>
                      <a:r>
                        <a:rPr lang="en-GB" sz="1000" b="1" kern="1200" dirty="0">
                          <a:solidFill>
                            <a:schemeClr val="accent1">
                              <a:lumMod val="75000"/>
                            </a:schemeClr>
                          </a:solidFill>
                          <a:latin typeface="+mj-lt"/>
                          <a:ea typeface="Times New Roman"/>
                          <a:cs typeface="Calibri" pitchFamily="34" charset="0"/>
                        </a:rPr>
                        <a:t>Power System</a:t>
                      </a:r>
                    </a:p>
                    <a:p>
                      <a:pPr marL="0" marR="0">
                        <a:lnSpc>
                          <a:spcPct val="100000"/>
                        </a:lnSpc>
                        <a:spcBef>
                          <a:spcPts val="0"/>
                        </a:spcBef>
                        <a:spcAft>
                          <a:spcPts val="0"/>
                        </a:spcAft>
                      </a:pPr>
                      <a:endParaRPr lang="en-US" sz="1000" b="1" dirty="0">
                        <a:solidFill>
                          <a:srgbClr val="000000"/>
                        </a:solidFill>
                        <a:latin typeface="+mj-lt"/>
                        <a:ea typeface="Times New Roman"/>
                        <a:cs typeface="Calibri" pitchFamily="34" charset="0"/>
                      </a:endParaRPr>
                    </a:p>
                    <a:p>
                      <a:pPr marL="0" marR="0">
                        <a:lnSpc>
                          <a:spcPct val="115000"/>
                        </a:lnSpc>
                        <a:spcBef>
                          <a:spcPts val="0"/>
                        </a:spcBef>
                        <a:spcAft>
                          <a:spcPts val="0"/>
                        </a:spcAft>
                      </a:pPr>
                      <a:r>
                        <a:rPr lang="en-US" sz="1000" b="1" dirty="0">
                          <a:solidFill>
                            <a:srgbClr val="000000"/>
                          </a:solidFill>
                          <a:latin typeface="+mj-lt"/>
                          <a:ea typeface="Times New Roman"/>
                          <a:cs typeface="Calibri" pitchFamily="34" charset="0"/>
                        </a:rPr>
                        <a:t>Incoming</a:t>
                      </a:r>
                      <a:r>
                        <a:rPr lang="en-US" sz="1000" b="1" baseline="0" dirty="0">
                          <a:solidFill>
                            <a:srgbClr val="000000"/>
                          </a:solidFill>
                          <a:latin typeface="+mj-lt"/>
                          <a:ea typeface="Times New Roman"/>
                          <a:cs typeface="Calibri" pitchFamily="34" charset="0"/>
                        </a:rPr>
                        <a:t> supply</a:t>
                      </a:r>
                      <a:r>
                        <a:rPr lang="en-US" sz="1000" b="1" dirty="0">
                          <a:solidFill>
                            <a:srgbClr val="000000"/>
                          </a:solidFill>
                          <a:latin typeface="+mj-lt"/>
                          <a:ea typeface="Times New Roman"/>
                          <a:cs typeface="Calibri" pitchFamily="34" charset="0"/>
                        </a:rPr>
                        <a:t>: </a:t>
                      </a:r>
                      <a:r>
                        <a:rPr lang="en-US" sz="1000" b="1" kern="1200" dirty="0">
                          <a:solidFill>
                            <a:schemeClr val="bg2">
                              <a:lumMod val="50000"/>
                            </a:schemeClr>
                          </a:solidFill>
                          <a:latin typeface="+mj-lt"/>
                          <a:ea typeface="Times New Roman"/>
                          <a:cs typeface="Calibri" pitchFamily="34" charset="0"/>
                        </a:rPr>
                        <a:t>110KV dedicated substation</a:t>
                      </a:r>
                    </a:p>
                    <a:p>
                      <a:pPr marL="0" marR="0">
                        <a:lnSpc>
                          <a:spcPct val="115000"/>
                        </a:lnSpc>
                        <a:spcBef>
                          <a:spcPts val="0"/>
                        </a:spcBef>
                        <a:spcAft>
                          <a:spcPts val="0"/>
                        </a:spcAft>
                      </a:pPr>
                      <a:r>
                        <a:rPr lang="en-US" sz="1000" b="1" dirty="0">
                          <a:solidFill>
                            <a:srgbClr val="000000"/>
                          </a:solidFill>
                          <a:latin typeface="+mj-lt"/>
                          <a:ea typeface="Times New Roman"/>
                          <a:cs typeface="Calibri" pitchFamily="34" charset="0"/>
                        </a:rPr>
                        <a:t>Total Designed Power Capacity: </a:t>
                      </a:r>
                      <a:r>
                        <a:rPr lang="en-US" sz="1000" b="1" kern="1200" dirty="0">
                          <a:solidFill>
                            <a:schemeClr val="bg2">
                              <a:lumMod val="50000"/>
                            </a:schemeClr>
                          </a:solidFill>
                          <a:latin typeface="+mj-lt"/>
                          <a:ea typeface="Times New Roman"/>
                          <a:cs typeface="Calibri" pitchFamily="34" charset="0"/>
                        </a:rPr>
                        <a:t>10.5MVA</a:t>
                      </a:r>
                    </a:p>
                    <a:p>
                      <a:pPr marL="0" marR="0">
                        <a:lnSpc>
                          <a:spcPct val="115000"/>
                        </a:lnSpc>
                        <a:spcBef>
                          <a:spcPts val="0"/>
                        </a:spcBef>
                        <a:spcAft>
                          <a:spcPts val="0"/>
                        </a:spcAft>
                      </a:pPr>
                      <a:r>
                        <a:rPr lang="en-GB" sz="1000" b="1" dirty="0">
                          <a:latin typeface="+mj-lt"/>
                          <a:ea typeface="Times New Roman"/>
                          <a:cs typeface="Calibri" pitchFamily="34" charset="0"/>
                        </a:rPr>
                        <a:t>Service Provider:</a:t>
                      </a:r>
                      <a:r>
                        <a:rPr lang="en-GB" sz="1000" dirty="0">
                          <a:latin typeface="+mj-lt"/>
                          <a:ea typeface="Times New Roman"/>
                          <a:cs typeface="Calibri" pitchFamily="34" charset="0"/>
                        </a:rPr>
                        <a:t> </a:t>
                      </a:r>
                      <a:r>
                        <a:rPr lang="en-GB" sz="1000" b="1" kern="1200" dirty="0">
                          <a:solidFill>
                            <a:schemeClr val="bg2">
                              <a:lumMod val="50000"/>
                            </a:schemeClr>
                          </a:solidFill>
                          <a:latin typeface="+mj-lt"/>
                          <a:ea typeface="Times New Roman"/>
                          <a:cs typeface="Calibri" pitchFamily="34" charset="0"/>
                        </a:rPr>
                        <a:t>MSEB</a:t>
                      </a:r>
                    </a:p>
                    <a:p>
                      <a:pPr marL="0" marR="0">
                        <a:lnSpc>
                          <a:spcPct val="115000"/>
                        </a:lnSpc>
                        <a:spcBef>
                          <a:spcPts val="0"/>
                        </a:spcBef>
                        <a:spcAft>
                          <a:spcPts val="0"/>
                        </a:spcAft>
                      </a:pPr>
                      <a:r>
                        <a:rPr lang="en-US" sz="1000" b="1" dirty="0">
                          <a:solidFill>
                            <a:srgbClr val="000000"/>
                          </a:solidFill>
                          <a:latin typeface="+mj-lt"/>
                          <a:ea typeface="Times New Roman"/>
                          <a:cs typeface="Calibri" pitchFamily="34" charset="0"/>
                        </a:rPr>
                        <a:t>UPS Configuration: </a:t>
                      </a:r>
                      <a:r>
                        <a:rPr lang="en-US" sz="1000" b="1" kern="1200" dirty="0">
                          <a:solidFill>
                            <a:schemeClr val="bg2">
                              <a:lumMod val="50000"/>
                            </a:schemeClr>
                          </a:solidFill>
                          <a:latin typeface="+mj-lt"/>
                          <a:ea typeface="Times New Roman"/>
                          <a:cs typeface="Calibri" pitchFamily="34" charset="0"/>
                        </a:rPr>
                        <a:t>N + N </a:t>
                      </a:r>
                    </a:p>
                    <a:p>
                      <a:pPr marL="0" marR="0">
                        <a:lnSpc>
                          <a:spcPct val="115000"/>
                        </a:lnSpc>
                        <a:spcBef>
                          <a:spcPts val="0"/>
                        </a:spcBef>
                        <a:spcAft>
                          <a:spcPts val="0"/>
                        </a:spcAft>
                      </a:pPr>
                      <a:r>
                        <a:rPr lang="en-US" sz="1000" b="1" dirty="0">
                          <a:solidFill>
                            <a:srgbClr val="000000"/>
                          </a:solidFill>
                          <a:latin typeface="+mj-lt"/>
                          <a:ea typeface="Times New Roman"/>
                          <a:cs typeface="Calibri" pitchFamily="34" charset="0"/>
                        </a:rPr>
                        <a:t>Battery Backup : </a:t>
                      </a:r>
                      <a:r>
                        <a:rPr lang="en-US" sz="1000" b="1" kern="1200" dirty="0">
                          <a:solidFill>
                            <a:schemeClr val="bg2">
                              <a:lumMod val="50000"/>
                            </a:schemeClr>
                          </a:solidFill>
                          <a:latin typeface="+mj-lt"/>
                          <a:ea typeface="Times New Roman"/>
                          <a:cs typeface="Calibri" pitchFamily="34" charset="0"/>
                        </a:rPr>
                        <a:t>10 mins on full load</a:t>
                      </a:r>
                    </a:p>
                    <a:p>
                      <a:pPr marL="0" marR="0">
                        <a:lnSpc>
                          <a:spcPct val="115000"/>
                        </a:lnSpc>
                        <a:spcBef>
                          <a:spcPts val="0"/>
                        </a:spcBef>
                        <a:spcAft>
                          <a:spcPts val="0"/>
                        </a:spcAft>
                      </a:pPr>
                      <a:r>
                        <a:rPr lang="en-US" sz="1000" b="1" dirty="0">
                          <a:solidFill>
                            <a:srgbClr val="000000"/>
                          </a:solidFill>
                          <a:latin typeface="+mj-lt"/>
                          <a:ea typeface="Times New Roman"/>
                          <a:cs typeface="Calibri" pitchFamily="34" charset="0"/>
                        </a:rPr>
                        <a:t>Distribution:</a:t>
                      </a:r>
                      <a:r>
                        <a:rPr lang="en-US" sz="1000" dirty="0">
                          <a:solidFill>
                            <a:srgbClr val="000000"/>
                          </a:solidFill>
                          <a:latin typeface="+mj-lt"/>
                          <a:ea typeface="Times New Roman"/>
                          <a:cs typeface="Calibri" pitchFamily="34" charset="0"/>
                        </a:rPr>
                        <a:t> </a:t>
                      </a:r>
                      <a:r>
                        <a:rPr lang="en-US" sz="1000" b="1" kern="1200" dirty="0">
                          <a:solidFill>
                            <a:schemeClr val="bg2">
                              <a:lumMod val="50000"/>
                            </a:schemeClr>
                          </a:solidFill>
                          <a:latin typeface="+mj-lt"/>
                          <a:ea typeface="Times New Roman"/>
                          <a:cs typeface="Calibri" pitchFamily="34" charset="0"/>
                        </a:rPr>
                        <a:t>Dual Feed up to Racks</a:t>
                      </a:r>
                    </a:p>
                    <a:p>
                      <a:pPr marL="0" marR="0">
                        <a:lnSpc>
                          <a:spcPct val="115000"/>
                        </a:lnSpc>
                        <a:spcBef>
                          <a:spcPts val="0"/>
                        </a:spcBef>
                        <a:spcAft>
                          <a:spcPts val="0"/>
                        </a:spcAft>
                      </a:pPr>
                      <a:r>
                        <a:rPr lang="en-US" sz="1000" b="1" dirty="0">
                          <a:solidFill>
                            <a:srgbClr val="000000"/>
                          </a:solidFill>
                          <a:latin typeface="+mj-lt"/>
                          <a:ea typeface="Times New Roman"/>
                          <a:cs typeface="Calibri" pitchFamily="34" charset="0"/>
                        </a:rPr>
                        <a:t>Generator Configuration: </a:t>
                      </a:r>
                      <a:r>
                        <a:rPr lang="en-US" sz="1000" b="1" kern="1200" dirty="0">
                          <a:solidFill>
                            <a:schemeClr val="bg2">
                              <a:lumMod val="50000"/>
                            </a:schemeClr>
                          </a:solidFill>
                          <a:latin typeface="+mj-lt"/>
                          <a:ea typeface="Times New Roman"/>
                          <a:cs typeface="Calibri" pitchFamily="34" charset="0"/>
                        </a:rPr>
                        <a:t>N + 1</a:t>
                      </a:r>
                    </a:p>
                    <a:p>
                      <a:pPr marL="0" marR="0">
                        <a:lnSpc>
                          <a:spcPct val="115000"/>
                        </a:lnSpc>
                        <a:spcBef>
                          <a:spcPts val="0"/>
                        </a:spcBef>
                        <a:spcAft>
                          <a:spcPts val="0"/>
                        </a:spcAft>
                      </a:pPr>
                      <a:r>
                        <a:rPr lang="en-GB" sz="1000" b="1" dirty="0">
                          <a:latin typeface="+mj-lt"/>
                          <a:ea typeface="Times New Roman"/>
                          <a:cs typeface="Calibri" pitchFamily="34" charset="0"/>
                        </a:rPr>
                        <a:t>Fuel Storage : </a:t>
                      </a:r>
                      <a:r>
                        <a:rPr lang="en-GB" sz="1000" b="1" kern="1200" dirty="0">
                          <a:solidFill>
                            <a:schemeClr val="bg2">
                              <a:lumMod val="50000"/>
                            </a:schemeClr>
                          </a:solidFill>
                          <a:latin typeface="+mj-lt"/>
                          <a:ea typeface="Times New Roman"/>
                          <a:cs typeface="Calibri" pitchFamily="34" charset="0"/>
                        </a:rPr>
                        <a:t>24 hours on full load</a:t>
                      </a:r>
                      <a:endParaRPr lang="en-US" sz="1000" b="1" kern="1200" dirty="0">
                        <a:solidFill>
                          <a:schemeClr val="bg2">
                            <a:lumMod val="50000"/>
                          </a:schemeClr>
                        </a:solidFill>
                        <a:latin typeface="+mj-lt"/>
                        <a:ea typeface="Times New Roman"/>
                        <a:cs typeface="Calibri" pitchFamily="34" charset="0"/>
                      </a:endParaRPr>
                    </a:p>
                    <a:p>
                      <a:pPr marL="0" marR="0">
                        <a:lnSpc>
                          <a:spcPct val="115000"/>
                        </a:lnSpc>
                        <a:spcBef>
                          <a:spcPts val="0"/>
                        </a:spcBef>
                        <a:spcAft>
                          <a:spcPts val="0"/>
                        </a:spcAft>
                      </a:pPr>
                      <a:endParaRPr lang="en-US" sz="1000" dirty="0">
                        <a:solidFill>
                          <a:schemeClr val="bg1">
                            <a:lumMod val="65000"/>
                          </a:schemeClr>
                        </a:solidFill>
                        <a:latin typeface="+mj-lt"/>
                        <a:ea typeface="Times New Roman"/>
                        <a:cs typeface="Calibri" pitchFamily="34" charset="0"/>
                      </a:endParaRPr>
                    </a:p>
                    <a:p>
                      <a:pPr marL="0" marR="0">
                        <a:lnSpc>
                          <a:spcPct val="100000"/>
                        </a:lnSpc>
                        <a:spcBef>
                          <a:spcPts val="0"/>
                        </a:spcBef>
                        <a:spcAft>
                          <a:spcPts val="0"/>
                        </a:spcAft>
                      </a:pPr>
                      <a:endParaRPr lang="en-US" sz="1000" dirty="0">
                        <a:solidFill>
                          <a:schemeClr val="bg2">
                            <a:lumMod val="60000"/>
                            <a:lumOff val="40000"/>
                          </a:schemeClr>
                        </a:solidFill>
                        <a:latin typeface="+mj-lt"/>
                        <a:ea typeface="Times New Roman"/>
                        <a:cs typeface="Calibri" pitchFamily="34" charset="0"/>
                      </a:endParaRPr>
                    </a:p>
                  </a:txBody>
                  <a:tcPr marL="51435" marR="51435" marT="0" marB="0">
                    <a:lnL>
                      <a:noFill/>
                    </a:lnL>
                    <a:lnR>
                      <a:noFill/>
                    </a:lnR>
                    <a:lnT>
                      <a:noFill/>
                    </a:lnT>
                    <a:lnB>
                      <a:noFill/>
                    </a:lnB>
                  </a:tcPr>
                </a:tc>
                <a:tc>
                  <a:txBody>
                    <a:bodyPr/>
                    <a:lstStyle/>
                    <a:p>
                      <a:pPr marL="0" marR="0" algn="l" defTabSz="914286" rtl="0" eaLnBrk="1" latinLnBrk="0" hangingPunct="1">
                        <a:lnSpc>
                          <a:spcPct val="100000"/>
                        </a:lnSpc>
                        <a:spcBef>
                          <a:spcPts val="0"/>
                        </a:spcBef>
                        <a:spcAft>
                          <a:spcPts val="0"/>
                        </a:spcAft>
                      </a:pPr>
                      <a:r>
                        <a:rPr lang="en-GB" sz="1000" b="1" kern="1200" dirty="0">
                          <a:solidFill>
                            <a:schemeClr val="accent1">
                              <a:lumMod val="75000"/>
                            </a:schemeClr>
                          </a:solidFill>
                          <a:latin typeface="+mj-lt"/>
                          <a:ea typeface="Times New Roman"/>
                          <a:cs typeface="Calibri" pitchFamily="34" charset="0"/>
                        </a:rPr>
                        <a:t>Architectural &amp; Building Structure</a:t>
                      </a:r>
                    </a:p>
                    <a:p>
                      <a:pPr marL="0" marR="0">
                        <a:lnSpc>
                          <a:spcPct val="100000"/>
                        </a:lnSpc>
                        <a:spcBef>
                          <a:spcPts val="0"/>
                        </a:spcBef>
                        <a:spcAft>
                          <a:spcPts val="0"/>
                        </a:spcAft>
                      </a:pPr>
                      <a:endParaRPr lang="en-US" sz="1000" dirty="0">
                        <a:latin typeface="+mj-lt"/>
                        <a:ea typeface="Times New Roman"/>
                        <a:cs typeface="Calibri" pitchFamily="34" charset="0"/>
                      </a:endParaRPr>
                    </a:p>
                    <a:p>
                      <a:pPr marL="0" marR="0">
                        <a:lnSpc>
                          <a:spcPct val="100000"/>
                        </a:lnSpc>
                        <a:spcBef>
                          <a:spcPts val="0"/>
                        </a:spcBef>
                        <a:spcAft>
                          <a:spcPts val="0"/>
                        </a:spcAft>
                      </a:pPr>
                      <a:r>
                        <a:rPr lang="en-GB" sz="1000" b="1" dirty="0">
                          <a:solidFill>
                            <a:srgbClr val="000000"/>
                          </a:solidFill>
                          <a:latin typeface="+mj-lt"/>
                          <a:ea typeface="Times New Roman"/>
                          <a:cs typeface="Calibri" pitchFamily="34" charset="0"/>
                        </a:rPr>
                        <a:t>Seismic Zone: </a:t>
                      </a:r>
                      <a:r>
                        <a:rPr lang="en-GB" sz="1000" b="1" kern="1200" dirty="0">
                          <a:solidFill>
                            <a:schemeClr val="bg2">
                              <a:lumMod val="50000"/>
                            </a:schemeClr>
                          </a:solidFill>
                          <a:latin typeface="+mj-lt"/>
                          <a:ea typeface="Times New Roman"/>
                          <a:cs typeface="Calibri" pitchFamily="34" charset="0"/>
                        </a:rPr>
                        <a:t>Zone III</a:t>
                      </a:r>
                    </a:p>
                    <a:p>
                      <a:pPr marL="0" marR="0">
                        <a:lnSpc>
                          <a:spcPct val="100000"/>
                        </a:lnSpc>
                        <a:spcBef>
                          <a:spcPts val="0"/>
                        </a:spcBef>
                        <a:spcAft>
                          <a:spcPts val="0"/>
                        </a:spcAft>
                      </a:pPr>
                      <a:r>
                        <a:rPr lang="en-GB" sz="1000" b="1" dirty="0">
                          <a:solidFill>
                            <a:srgbClr val="000000"/>
                          </a:solidFill>
                          <a:latin typeface="+mj-lt"/>
                          <a:ea typeface="Times New Roman"/>
                          <a:cs typeface="Calibri" pitchFamily="34" charset="0"/>
                        </a:rPr>
                        <a:t>Seismic Protection: </a:t>
                      </a:r>
                      <a:r>
                        <a:rPr lang="en-US" sz="1000" b="1" kern="1200" dirty="0">
                          <a:solidFill>
                            <a:schemeClr val="bg2">
                              <a:lumMod val="50000"/>
                            </a:schemeClr>
                          </a:solidFill>
                          <a:latin typeface="+mj-lt"/>
                          <a:ea typeface="+mn-ea"/>
                          <a:cs typeface="Calibri" pitchFamily="34" charset="0"/>
                        </a:rPr>
                        <a:t>Building strengthened as per IS 1893: 1984 criteria for earthquake resistant design of structure </a:t>
                      </a:r>
                      <a:endParaRPr lang="en-GB" sz="1000" b="1" kern="1200" dirty="0">
                        <a:solidFill>
                          <a:schemeClr val="bg2">
                            <a:lumMod val="50000"/>
                          </a:schemeClr>
                        </a:solidFill>
                        <a:latin typeface="+mj-lt"/>
                        <a:ea typeface="Times New Roman"/>
                        <a:cs typeface="Calibri" pitchFamily="34" charset="0"/>
                      </a:endParaRPr>
                    </a:p>
                    <a:p>
                      <a:pPr marL="0" marR="0">
                        <a:lnSpc>
                          <a:spcPct val="100000"/>
                        </a:lnSpc>
                        <a:spcBef>
                          <a:spcPts val="0"/>
                        </a:spcBef>
                        <a:spcAft>
                          <a:spcPts val="0"/>
                        </a:spcAft>
                      </a:pPr>
                      <a:r>
                        <a:rPr lang="en-GB" sz="1000" b="1" dirty="0">
                          <a:latin typeface="+mj-lt"/>
                          <a:ea typeface="Times New Roman"/>
                          <a:cs typeface="Calibri" pitchFamily="34" charset="0"/>
                        </a:rPr>
                        <a:t>Structural Floor Loading</a:t>
                      </a:r>
                      <a:r>
                        <a:rPr lang="en-GB" sz="1000" dirty="0">
                          <a:latin typeface="+mj-lt"/>
                          <a:ea typeface="Times New Roman"/>
                          <a:cs typeface="Calibri" pitchFamily="34" charset="0"/>
                        </a:rPr>
                        <a:t> : </a:t>
                      </a:r>
                      <a:r>
                        <a:rPr lang="en-GB" sz="1000" b="1" kern="1200" dirty="0">
                          <a:solidFill>
                            <a:schemeClr val="bg2">
                              <a:lumMod val="50000"/>
                            </a:schemeClr>
                          </a:solidFill>
                          <a:latin typeface="+mj-lt"/>
                          <a:ea typeface="Times New Roman"/>
                          <a:cs typeface="Calibri" pitchFamily="34" charset="0"/>
                        </a:rPr>
                        <a:t>1500 Kg/</a:t>
                      </a:r>
                      <a:r>
                        <a:rPr lang="en-GB" sz="1000" b="1" kern="1200" dirty="0" err="1">
                          <a:solidFill>
                            <a:schemeClr val="bg2">
                              <a:lumMod val="50000"/>
                            </a:schemeClr>
                          </a:solidFill>
                          <a:latin typeface="+mj-lt"/>
                          <a:ea typeface="Times New Roman"/>
                          <a:cs typeface="Calibri" pitchFamily="34" charset="0"/>
                        </a:rPr>
                        <a:t>Sq</a:t>
                      </a:r>
                      <a:r>
                        <a:rPr lang="en-GB" sz="1000" b="1" kern="1200" dirty="0">
                          <a:solidFill>
                            <a:schemeClr val="bg2">
                              <a:lumMod val="50000"/>
                            </a:schemeClr>
                          </a:solidFill>
                          <a:latin typeface="+mj-lt"/>
                          <a:ea typeface="Times New Roman"/>
                          <a:cs typeface="Calibri" pitchFamily="34" charset="0"/>
                        </a:rPr>
                        <a:t> </a:t>
                      </a:r>
                      <a:r>
                        <a:rPr lang="en-GB" sz="1000" b="1" kern="1200" dirty="0" err="1">
                          <a:solidFill>
                            <a:schemeClr val="bg2">
                              <a:lumMod val="50000"/>
                            </a:schemeClr>
                          </a:solidFill>
                          <a:latin typeface="+mj-lt"/>
                          <a:ea typeface="Times New Roman"/>
                          <a:cs typeface="Calibri" pitchFamily="34" charset="0"/>
                        </a:rPr>
                        <a:t>mt</a:t>
                      </a:r>
                      <a:r>
                        <a:rPr lang="en-GB" sz="1000" b="1" kern="1200" dirty="0">
                          <a:solidFill>
                            <a:schemeClr val="bg2">
                              <a:lumMod val="50000"/>
                            </a:schemeClr>
                          </a:solidFill>
                          <a:latin typeface="+mj-lt"/>
                          <a:ea typeface="Times New Roman"/>
                          <a:cs typeface="Calibri" pitchFamily="34" charset="0"/>
                        </a:rPr>
                        <a:t> for 5</a:t>
                      </a:r>
                      <a:r>
                        <a:rPr lang="en-GB" sz="1000" b="1" kern="1200" baseline="30000" dirty="0">
                          <a:solidFill>
                            <a:schemeClr val="bg2">
                              <a:lumMod val="50000"/>
                            </a:schemeClr>
                          </a:solidFill>
                          <a:latin typeface="+mj-lt"/>
                          <a:ea typeface="Times New Roman"/>
                          <a:cs typeface="Calibri" pitchFamily="34" charset="0"/>
                        </a:rPr>
                        <a:t>th</a:t>
                      </a:r>
                      <a:r>
                        <a:rPr lang="en-GB" sz="1000" b="1" kern="1200" dirty="0">
                          <a:solidFill>
                            <a:schemeClr val="bg2">
                              <a:lumMod val="50000"/>
                            </a:schemeClr>
                          </a:solidFill>
                          <a:latin typeface="+mj-lt"/>
                          <a:ea typeface="Times New Roman"/>
                          <a:cs typeface="Calibri" pitchFamily="34" charset="0"/>
                        </a:rPr>
                        <a:t> &amp; 6</a:t>
                      </a:r>
                      <a:r>
                        <a:rPr lang="en-GB" sz="1000" b="1" kern="1200" baseline="30000" dirty="0">
                          <a:solidFill>
                            <a:schemeClr val="bg2">
                              <a:lumMod val="50000"/>
                            </a:schemeClr>
                          </a:solidFill>
                          <a:latin typeface="+mj-lt"/>
                          <a:ea typeface="Times New Roman"/>
                          <a:cs typeface="Calibri" pitchFamily="34" charset="0"/>
                        </a:rPr>
                        <a:t>th</a:t>
                      </a:r>
                      <a:r>
                        <a:rPr lang="en-GB" sz="1000" b="1" kern="1200" dirty="0">
                          <a:solidFill>
                            <a:schemeClr val="bg2">
                              <a:lumMod val="50000"/>
                            </a:schemeClr>
                          </a:solidFill>
                          <a:latin typeface="+mj-lt"/>
                          <a:ea typeface="Times New Roman"/>
                          <a:cs typeface="Calibri" pitchFamily="34" charset="0"/>
                        </a:rPr>
                        <a:t> Floor &amp; 750 Kg/</a:t>
                      </a:r>
                      <a:r>
                        <a:rPr lang="en-GB" sz="1000" b="1" kern="1200" dirty="0" err="1">
                          <a:solidFill>
                            <a:schemeClr val="bg2">
                              <a:lumMod val="50000"/>
                            </a:schemeClr>
                          </a:solidFill>
                          <a:latin typeface="+mj-lt"/>
                          <a:ea typeface="Times New Roman"/>
                          <a:cs typeface="Calibri" pitchFamily="34" charset="0"/>
                        </a:rPr>
                        <a:t>Sqmt</a:t>
                      </a:r>
                      <a:r>
                        <a:rPr lang="en-GB" sz="1000" b="1" kern="1200" dirty="0">
                          <a:solidFill>
                            <a:schemeClr val="bg2">
                              <a:lumMod val="50000"/>
                            </a:schemeClr>
                          </a:solidFill>
                          <a:latin typeface="+mj-lt"/>
                          <a:ea typeface="Times New Roman"/>
                          <a:cs typeface="Calibri" pitchFamily="34" charset="0"/>
                        </a:rPr>
                        <a:t> for 4th Floor</a:t>
                      </a:r>
                    </a:p>
                    <a:p>
                      <a:pPr marL="0" marR="60325">
                        <a:lnSpc>
                          <a:spcPct val="100000"/>
                        </a:lnSpc>
                        <a:spcBef>
                          <a:spcPts val="0"/>
                        </a:spcBef>
                        <a:spcAft>
                          <a:spcPts val="0"/>
                        </a:spcAft>
                      </a:pPr>
                      <a:r>
                        <a:rPr lang="en-GB" sz="1000" b="1" dirty="0">
                          <a:solidFill>
                            <a:srgbClr val="000000"/>
                          </a:solidFill>
                          <a:latin typeface="+mj-lt"/>
                          <a:ea typeface="Times New Roman"/>
                          <a:cs typeface="Calibri" pitchFamily="34" charset="0"/>
                        </a:rPr>
                        <a:t>Freight Elevators</a:t>
                      </a:r>
                      <a:r>
                        <a:rPr lang="en-GB" sz="1000" b="1" dirty="0">
                          <a:latin typeface="+mj-lt"/>
                          <a:ea typeface="Times New Roman"/>
                          <a:cs typeface="Calibri" pitchFamily="34" charset="0"/>
                        </a:rPr>
                        <a:t>: </a:t>
                      </a:r>
                      <a:r>
                        <a:rPr lang="en-GB" sz="1000" dirty="0">
                          <a:latin typeface="+mj-lt"/>
                          <a:ea typeface="Times New Roman"/>
                          <a:cs typeface="Calibri" pitchFamily="34" charset="0"/>
                        </a:rPr>
                        <a:t> </a:t>
                      </a:r>
                      <a:r>
                        <a:rPr lang="en-GB" sz="1000" b="1" kern="1200" dirty="0">
                          <a:solidFill>
                            <a:schemeClr val="bg2">
                              <a:lumMod val="50000"/>
                            </a:schemeClr>
                          </a:solidFill>
                          <a:latin typeface="+mj-lt"/>
                          <a:ea typeface="Times New Roman"/>
                          <a:cs typeface="Calibri" pitchFamily="34" charset="0"/>
                        </a:rPr>
                        <a:t>2 Ton &amp; 1 Ton </a:t>
                      </a:r>
                    </a:p>
                    <a:p>
                      <a:pPr marL="0" marR="60325" algn="l" defTabSz="914400" rtl="0" eaLnBrk="1" latinLnBrk="0" hangingPunct="1">
                        <a:lnSpc>
                          <a:spcPct val="100000"/>
                        </a:lnSpc>
                        <a:spcBef>
                          <a:spcPts val="0"/>
                        </a:spcBef>
                        <a:spcAft>
                          <a:spcPts val="0"/>
                        </a:spcAft>
                      </a:pPr>
                      <a:r>
                        <a:rPr lang="en-GB" sz="1000" b="1" baseline="0" dirty="0">
                          <a:latin typeface="+mj-lt"/>
                          <a:ea typeface="Times New Roman"/>
                          <a:cs typeface="Calibri" pitchFamily="34" charset="0"/>
                        </a:rPr>
                        <a:t>Passenger Lifts :     </a:t>
                      </a:r>
                      <a:r>
                        <a:rPr lang="en-GB" sz="1000" b="1" kern="1200" baseline="0" dirty="0">
                          <a:solidFill>
                            <a:schemeClr val="bg2">
                              <a:lumMod val="50000"/>
                            </a:schemeClr>
                          </a:solidFill>
                          <a:latin typeface="+mj-lt"/>
                          <a:ea typeface="Times New Roman"/>
                          <a:cs typeface="Calibri" pitchFamily="34" charset="0"/>
                        </a:rPr>
                        <a:t>2</a:t>
                      </a:r>
                      <a:r>
                        <a:rPr lang="en-GB" sz="1000" b="1" kern="1200" dirty="0">
                          <a:solidFill>
                            <a:schemeClr val="bg2">
                              <a:lumMod val="50000"/>
                            </a:schemeClr>
                          </a:solidFill>
                          <a:latin typeface="+mj-lt"/>
                          <a:ea typeface="Times New Roman"/>
                          <a:cs typeface="Calibri" pitchFamily="34" charset="0"/>
                        </a:rPr>
                        <a:t> numbers</a:t>
                      </a:r>
                    </a:p>
                    <a:p>
                      <a:pPr marL="0" marR="60325">
                        <a:lnSpc>
                          <a:spcPct val="100000"/>
                        </a:lnSpc>
                        <a:spcBef>
                          <a:spcPts val="0"/>
                        </a:spcBef>
                        <a:spcAft>
                          <a:spcPts val="0"/>
                        </a:spcAft>
                      </a:pPr>
                      <a:r>
                        <a:rPr lang="en-GB" sz="1000" b="1" dirty="0">
                          <a:solidFill>
                            <a:srgbClr val="000000"/>
                          </a:solidFill>
                          <a:latin typeface="+mj-lt"/>
                          <a:ea typeface="Times New Roman"/>
                          <a:cs typeface="Calibri" pitchFamily="34" charset="0"/>
                        </a:rPr>
                        <a:t>Perimeter Wall &amp; Doors </a:t>
                      </a:r>
                      <a:r>
                        <a:rPr lang="en-GB" sz="1000" b="1" dirty="0">
                          <a:solidFill>
                            <a:schemeClr val="bg1">
                              <a:lumMod val="65000"/>
                            </a:schemeClr>
                          </a:solidFill>
                          <a:latin typeface="+mj-lt"/>
                          <a:ea typeface="Times New Roman"/>
                          <a:cs typeface="Calibri" pitchFamily="34" charset="0"/>
                        </a:rPr>
                        <a:t>:  </a:t>
                      </a:r>
                      <a:r>
                        <a:rPr lang="en-GB" sz="1000" b="1" kern="1200" dirty="0">
                          <a:solidFill>
                            <a:schemeClr val="bg2">
                              <a:lumMod val="50000"/>
                            </a:schemeClr>
                          </a:solidFill>
                          <a:latin typeface="+mj-lt"/>
                          <a:ea typeface="Times New Roman"/>
                          <a:cs typeface="Calibri" pitchFamily="34" charset="0"/>
                        </a:rPr>
                        <a:t>2 Hours Fire rated </a:t>
                      </a:r>
                    </a:p>
                    <a:p>
                      <a:pPr marL="0" marR="0">
                        <a:lnSpc>
                          <a:spcPct val="115000"/>
                        </a:lnSpc>
                        <a:spcBef>
                          <a:spcPts val="0"/>
                        </a:spcBef>
                        <a:spcAft>
                          <a:spcPts val="600"/>
                        </a:spcAft>
                        <a:tabLst>
                          <a:tab pos="1333500" algn="l"/>
                        </a:tabLst>
                      </a:pPr>
                      <a:endParaRPr lang="en-GB" sz="1000" b="1" dirty="0">
                        <a:solidFill>
                          <a:srgbClr val="99CC00"/>
                        </a:solidFill>
                        <a:latin typeface="+mj-lt"/>
                        <a:ea typeface="Times New Roman"/>
                        <a:cs typeface="Calibri" pitchFamily="34" charset="0"/>
                      </a:endParaRPr>
                    </a:p>
                    <a:p>
                      <a:pPr marL="0" marR="0">
                        <a:lnSpc>
                          <a:spcPct val="115000"/>
                        </a:lnSpc>
                        <a:spcBef>
                          <a:spcPts val="0"/>
                        </a:spcBef>
                        <a:spcAft>
                          <a:spcPts val="600"/>
                        </a:spcAft>
                        <a:tabLst>
                          <a:tab pos="1333500" algn="l"/>
                        </a:tabLst>
                      </a:pPr>
                      <a:r>
                        <a:rPr lang="en-GB" sz="1000" b="1" kern="1200" dirty="0">
                          <a:solidFill>
                            <a:schemeClr val="accent1">
                              <a:lumMod val="75000"/>
                            </a:schemeClr>
                          </a:solidFill>
                          <a:latin typeface="+mj-lt"/>
                          <a:ea typeface="Times New Roman"/>
                          <a:cs typeface="Calibri" pitchFamily="34" charset="0"/>
                        </a:rPr>
                        <a:t>Cooling System</a:t>
                      </a:r>
                      <a:r>
                        <a:rPr lang="en-GB" sz="1000" b="1" dirty="0">
                          <a:solidFill>
                            <a:srgbClr val="99CC00"/>
                          </a:solidFill>
                          <a:latin typeface="+mj-lt"/>
                          <a:ea typeface="Times New Roman"/>
                          <a:cs typeface="Calibri" pitchFamily="34" charset="0"/>
                        </a:rPr>
                        <a:t>	</a:t>
                      </a:r>
                      <a:endParaRPr lang="en-US" sz="1000" dirty="0">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Cooling System : </a:t>
                      </a:r>
                      <a:r>
                        <a:rPr lang="en-US" sz="1000" b="1" kern="1200" dirty="0">
                          <a:solidFill>
                            <a:schemeClr val="bg2">
                              <a:lumMod val="50000"/>
                            </a:schemeClr>
                          </a:solidFill>
                          <a:latin typeface="+mj-lt"/>
                          <a:ea typeface="Times New Roman"/>
                          <a:cs typeface="Calibri" pitchFamily="34" charset="0"/>
                        </a:rPr>
                        <a:t>DX Based machines</a:t>
                      </a:r>
                      <a:endParaRPr lang="en-GB" sz="1000" b="0" kern="1200" dirty="0">
                        <a:solidFill>
                          <a:schemeClr val="bg1">
                            <a:lumMod val="65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CRAH Redundancy : </a:t>
                      </a:r>
                      <a:r>
                        <a:rPr lang="en-GB" sz="1000" b="1" kern="1200" dirty="0">
                          <a:solidFill>
                            <a:schemeClr val="bg2">
                              <a:lumMod val="50000"/>
                            </a:schemeClr>
                          </a:solidFill>
                          <a:latin typeface="+mj-lt"/>
                          <a:ea typeface="Times New Roman"/>
                          <a:cs typeface="Calibri" pitchFamily="34" charset="0"/>
                        </a:rPr>
                        <a:t>N+1</a:t>
                      </a:r>
                      <a:endParaRPr lang="en-US" sz="1000" b="1" kern="1200"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Temperature : </a:t>
                      </a:r>
                      <a:r>
                        <a:rPr lang="en-GB" sz="1000" b="1" kern="1200" dirty="0">
                          <a:solidFill>
                            <a:schemeClr val="bg2">
                              <a:lumMod val="50000"/>
                            </a:schemeClr>
                          </a:solidFill>
                          <a:latin typeface="+mj-lt"/>
                          <a:ea typeface="Times New Roman"/>
                          <a:cs typeface="Calibri" pitchFamily="34" charset="0"/>
                        </a:rPr>
                        <a:t>22  +/- 2  </a:t>
                      </a:r>
                      <a:r>
                        <a:rPr lang="en-GB" sz="1000" b="1" kern="1200" dirty="0" err="1">
                          <a:solidFill>
                            <a:schemeClr val="bg2">
                              <a:lumMod val="50000"/>
                            </a:schemeClr>
                          </a:solidFill>
                          <a:latin typeface="+mj-lt"/>
                          <a:ea typeface="Times New Roman"/>
                          <a:cs typeface="Calibri" pitchFamily="34" charset="0"/>
                        </a:rPr>
                        <a:t>deg</a:t>
                      </a:r>
                      <a:r>
                        <a:rPr lang="en-GB" sz="1000" b="1" kern="1200" dirty="0">
                          <a:solidFill>
                            <a:schemeClr val="bg2">
                              <a:lumMod val="50000"/>
                            </a:schemeClr>
                          </a:solidFill>
                          <a:latin typeface="+mj-lt"/>
                          <a:ea typeface="Times New Roman"/>
                          <a:cs typeface="Calibri" pitchFamily="34" charset="0"/>
                        </a:rPr>
                        <a:t> C</a:t>
                      </a:r>
                      <a:endParaRPr lang="en-US" sz="1000" b="1" kern="1200"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Humidity : </a:t>
                      </a:r>
                      <a:r>
                        <a:rPr lang="en-GB" sz="1000" b="1" kern="1200" dirty="0">
                          <a:solidFill>
                            <a:schemeClr val="bg2">
                              <a:lumMod val="50000"/>
                            </a:schemeClr>
                          </a:solidFill>
                          <a:latin typeface="+mj-lt"/>
                          <a:ea typeface="Times New Roman"/>
                          <a:cs typeface="Calibri" pitchFamily="34" charset="0"/>
                        </a:rPr>
                        <a:t>50  +/- 5  % RH</a:t>
                      </a:r>
                      <a:endParaRPr lang="en-US" sz="1000" b="1" kern="1200"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Dust Control : </a:t>
                      </a:r>
                      <a:r>
                        <a:rPr lang="en-GB" sz="1000" b="1" kern="1200" dirty="0">
                          <a:solidFill>
                            <a:schemeClr val="bg2">
                              <a:lumMod val="50000"/>
                            </a:schemeClr>
                          </a:solidFill>
                          <a:latin typeface="+mj-lt"/>
                          <a:ea typeface="Times New Roman"/>
                          <a:cs typeface="Calibri" pitchFamily="34" charset="0"/>
                        </a:rPr>
                        <a:t>Less than 5 Micron</a:t>
                      </a:r>
                      <a:endParaRPr lang="en-US" sz="1000" b="1" kern="1200" dirty="0">
                        <a:solidFill>
                          <a:schemeClr val="bg2">
                            <a:lumMod val="50000"/>
                          </a:schemeClr>
                        </a:solidFill>
                        <a:latin typeface="+mj-lt"/>
                        <a:ea typeface="Times New Roman"/>
                        <a:cs typeface="Calibri" pitchFamily="34" charset="0"/>
                      </a:endParaRPr>
                    </a:p>
                    <a:p>
                      <a:pPr marL="0" marR="60325">
                        <a:lnSpc>
                          <a:spcPct val="100000"/>
                        </a:lnSpc>
                        <a:spcBef>
                          <a:spcPts val="0"/>
                        </a:spcBef>
                        <a:spcAft>
                          <a:spcPts val="0"/>
                        </a:spcAft>
                      </a:pPr>
                      <a:endParaRPr lang="en-US" sz="1000" b="1" kern="1200" dirty="0">
                        <a:solidFill>
                          <a:schemeClr val="tx1"/>
                        </a:solidFill>
                        <a:latin typeface="+mj-lt"/>
                        <a:ea typeface="Times New Roman"/>
                        <a:cs typeface="Calibri" pitchFamily="34" charset="0"/>
                      </a:endParaRPr>
                    </a:p>
                    <a:p>
                      <a:pPr marL="0" marR="0">
                        <a:lnSpc>
                          <a:spcPct val="115000"/>
                        </a:lnSpc>
                        <a:spcBef>
                          <a:spcPts val="0"/>
                        </a:spcBef>
                        <a:spcAft>
                          <a:spcPts val="600"/>
                        </a:spcAft>
                        <a:tabLst>
                          <a:tab pos="1333500" algn="l"/>
                        </a:tabLst>
                      </a:pPr>
                      <a:r>
                        <a:rPr lang="en-GB" sz="1000" b="1" kern="1200" dirty="0">
                          <a:solidFill>
                            <a:schemeClr val="accent1">
                              <a:lumMod val="75000"/>
                            </a:schemeClr>
                          </a:solidFill>
                          <a:latin typeface="+mj-lt"/>
                          <a:ea typeface="Times New Roman"/>
                          <a:cs typeface="Calibri" pitchFamily="34" charset="0"/>
                        </a:rPr>
                        <a:t>Integrated Building Management System </a:t>
                      </a:r>
                      <a:r>
                        <a:rPr lang="en-GB" sz="1000" b="1" dirty="0">
                          <a:solidFill>
                            <a:srgbClr val="99CC00"/>
                          </a:solidFill>
                          <a:latin typeface="+mj-lt"/>
                          <a:ea typeface="Times New Roman"/>
                          <a:cs typeface="Calibri" pitchFamily="34" charset="0"/>
                        </a:rPr>
                        <a:t>	</a:t>
                      </a:r>
                      <a:endParaRPr lang="en-US" sz="1000" dirty="0">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Access Control : </a:t>
                      </a:r>
                      <a:r>
                        <a:rPr lang="en-GB" sz="1000" b="1" kern="1200" dirty="0">
                          <a:solidFill>
                            <a:schemeClr val="bg2">
                              <a:lumMod val="50000"/>
                            </a:schemeClr>
                          </a:solidFill>
                          <a:latin typeface="+mj-lt"/>
                          <a:ea typeface="Times New Roman"/>
                          <a:cs typeface="Calibri" pitchFamily="34" charset="0"/>
                        </a:rPr>
                        <a:t>Multi layer access control system </a:t>
                      </a:r>
                      <a:endParaRPr lang="en-US" sz="1000" b="1" kern="1200"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Video Surveillance : </a:t>
                      </a:r>
                      <a:r>
                        <a:rPr lang="en-GB" sz="1000" b="1" kern="1200" dirty="0">
                          <a:solidFill>
                            <a:schemeClr val="bg2">
                              <a:lumMod val="50000"/>
                            </a:schemeClr>
                          </a:solidFill>
                          <a:latin typeface="+mj-lt"/>
                          <a:ea typeface="Times New Roman"/>
                          <a:cs typeface="Calibri" pitchFamily="34" charset="0"/>
                        </a:rPr>
                        <a:t>24*7 for all critical areas  with retention for 90 days</a:t>
                      </a:r>
                      <a:endParaRPr lang="en-US" sz="1000" b="1" kern="1200"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Fire Detection : </a:t>
                      </a:r>
                      <a:r>
                        <a:rPr lang="en-GB" sz="1000" b="1" kern="1200" dirty="0">
                          <a:solidFill>
                            <a:schemeClr val="bg2">
                              <a:lumMod val="50000"/>
                            </a:schemeClr>
                          </a:solidFill>
                          <a:latin typeface="+mj-lt"/>
                          <a:ea typeface="Times New Roman"/>
                          <a:cs typeface="Calibri" pitchFamily="34" charset="0"/>
                        </a:rPr>
                        <a:t>Addressable smoke detectors  </a:t>
                      </a: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VESDA:  </a:t>
                      </a:r>
                      <a:r>
                        <a:rPr lang="en-GB" sz="1000" b="1" kern="1200" dirty="0">
                          <a:solidFill>
                            <a:schemeClr val="bg2">
                              <a:lumMod val="50000"/>
                            </a:schemeClr>
                          </a:solidFill>
                          <a:latin typeface="+mj-lt"/>
                          <a:ea typeface="Times New Roman"/>
                          <a:cs typeface="Calibri" pitchFamily="34" charset="0"/>
                        </a:rPr>
                        <a:t>Aspirating Smoke Detectors </a:t>
                      </a:r>
                      <a:endParaRPr lang="en-US" sz="1000" b="1" kern="1200"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Fire Suppression : </a:t>
                      </a:r>
                      <a:r>
                        <a:rPr lang="en-GB" sz="1000" b="1" kern="1200" dirty="0">
                          <a:solidFill>
                            <a:schemeClr val="bg2">
                              <a:lumMod val="50000"/>
                            </a:schemeClr>
                          </a:solidFill>
                          <a:latin typeface="+mj-lt"/>
                          <a:ea typeface="Times New Roman"/>
                          <a:cs typeface="Calibri" pitchFamily="34" charset="0"/>
                        </a:rPr>
                        <a:t>FM 200 used for Server Halls and Battery Rooms</a:t>
                      </a:r>
                      <a:r>
                        <a:rPr lang="en-GB" sz="1000" b="1" kern="1200" dirty="0">
                          <a:solidFill>
                            <a:schemeClr val="tx1"/>
                          </a:solidFill>
                          <a:latin typeface="+mj-lt"/>
                          <a:ea typeface="Times New Roman"/>
                          <a:cs typeface="Calibri" pitchFamily="34" charset="0"/>
                        </a:rPr>
                        <a:t>.</a:t>
                      </a:r>
                      <a:endParaRPr lang="en-US" sz="1000" b="1" kern="1200" dirty="0">
                        <a:solidFill>
                          <a:schemeClr val="tx1"/>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Addressable Water leakage Detection</a:t>
                      </a:r>
                      <a:endParaRPr lang="en-US" sz="1000" b="1" kern="1200" dirty="0">
                        <a:solidFill>
                          <a:schemeClr val="tx1"/>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Ultra sonic Rodent repellent</a:t>
                      </a:r>
                      <a:r>
                        <a:rPr lang="en-US" sz="1000" b="1" kern="1200" dirty="0">
                          <a:solidFill>
                            <a:schemeClr val="tx1"/>
                          </a:solidFill>
                          <a:latin typeface="+mj-lt"/>
                          <a:ea typeface="Verdana"/>
                          <a:cs typeface="Calibri" pitchFamily="34" charset="0"/>
                        </a:rPr>
                        <a:t> system</a:t>
                      </a:r>
                      <a:endParaRPr lang="en-US" sz="1000" b="1" kern="1200" dirty="0">
                        <a:solidFill>
                          <a:schemeClr val="tx1"/>
                        </a:solidFill>
                        <a:latin typeface="+mj-lt"/>
                        <a:ea typeface="Times New Roman"/>
                        <a:cs typeface="Calibri" pitchFamily="34" charset="0"/>
                      </a:endParaRPr>
                    </a:p>
                  </a:txBody>
                  <a:tcPr marL="51435" marR="51435"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Title 1">
            <a:extLst>
              <a:ext uri="{FF2B5EF4-FFF2-40B4-BE49-F238E27FC236}">
                <a16:creationId xmlns:a16="http://schemas.microsoft.com/office/drawing/2014/main" id="{A578D133-8D47-41C3-ACED-2FA8A6D89D2E}"/>
              </a:ext>
            </a:extLst>
          </p:cNvPr>
          <p:cNvSpPr>
            <a:spLocks noGrp="1"/>
          </p:cNvSpPr>
          <p:nvPr>
            <p:ph type="title"/>
          </p:nvPr>
        </p:nvSpPr>
        <p:spPr/>
        <p:txBody>
          <a:bodyPr/>
          <a:lstStyle/>
          <a:p>
            <a:r>
              <a:rPr lang="en-US" dirty="0" err="1"/>
              <a:t>airoli</a:t>
            </a:r>
            <a:r>
              <a:rPr lang="en-US" dirty="0"/>
              <a:t> DC - Fact Sheet</a:t>
            </a:r>
          </a:p>
        </p:txBody>
      </p:sp>
    </p:spTree>
    <p:extLst>
      <p:ext uri="{BB962C8B-B14F-4D97-AF65-F5344CB8AC3E}">
        <p14:creationId xmlns:p14="http://schemas.microsoft.com/office/powerpoint/2010/main" val="1125774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a:xfrm>
            <a:off x="366030" y="2314827"/>
            <a:ext cx="5718137" cy="524111"/>
          </a:xfrm>
        </p:spPr>
        <p:txBody>
          <a:bodyPr>
            <a:normAutofit/>
          </a:bodyPr>
          <a:lstStyle/>
          <a:p>
            <a:r>
              <a:rPr lang="en-US" dirty="0"/>
              <a:t>DC Network &amp; Security Solution</a:t>
            </a:r>
          </a:p>
        </p:txBody>
      </p:sp>
    </p:spTree>
    <p:extLst>
      <p:ext uri="{BB962C8B-B14F-4D97-AF65-F5344CB8AC3E}">
        <p14:creationId xmlns:p14="http://schemas.microsoft.com/office/powerpoint/2010/main" val="2148163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Single Corner Snipped 10">
            <a:extLst>
              <a:ext uri="{FF2B5EF4-FFF2-40B4-BE49-F238E27FC236}">
                <a16:creationId xmlns:a16="http://schemas.microsoft.com/office/drawing/2014/main" id="{2D4AAF16-1BD3-46FF-81A9-31719E320D6D}"/>
              </a:ext>
            </a:extLst>
          </p:cNvPr>
          <p:cNvSpPr/>
          <p:nvPr/>
        </p:nvSpPr>
        <p:spPr>
          <a:xfrm flipV="1">
            <a:off x="324001" y="992774"/>
            <a:ext cx="4068613" cy="1872000"/>
          </a:xfrm>
          <a:prstGeom prst="snip1Rect">
            <a:avLst/>
          </a:prstGeom>
          <a:solidFill>
            <a:schemeClr val="bg1"/>
          </a:solid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13" name="Arrow: Pentagon 12">
            <a:extLst>
              <a:ext uri="{FF2B5EF4-FFF2-40B4-BE49-F238E27FC236}">
                <a16:creationId xmlns:a16="http://schemas.microsoft.com/office/drawing/2014/main" id="{FC031ED4-1BF2-4362-BE33-8A183C424EA0}"/>
              </a:ext>
            </a:extLst>
          </p:cNvPr>
          <p:cNvSpPr/>
          <p:nvPr/>
        </p:nvSpPr>
        <p:spPr>
          <a:xfrm>
            <a:off x="323850" y="987425"/>
            <a:ext cx="1835542" cy="360000"/>
          </a:xfrm>
          <a:prstGeom prst="homePlate">
            <a:avLst>
              <a:gd name="adj" fmla="val 32860"/>
            </a:avLst>
          </a:prstGeom>
          <a:solidFill>
            <a:schemeClr val="accent1">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26" name="Rectangle: Single Corner Snipped 25">
            <a:extLst>
              <a:ext uri="{FF2B5EF4-FFF2-40B4-BE49-F238E27FC236}">
                <a16:creationId xmlns:a16="http://schemas.microsoft.com/office/drawing/2014/main" id="{7572A74F-BF24-4574-B3D6-C4C1BE3C434A}"/>
              </a:ext>
            </a:extLst>
          </p:cNvPr>
          <p:cNvSpPr/>
          <p:nvPr/>
        </p:nvSpPr>
        <p:spPr>
          <a:xfrm flipH="1" flipV="1">
            <a:off x="4751388" y="992774"/>
            <a:ext cx="4068610" cy="1872000"/>
          </a:xfrm>
          <a:prstGeom prst="snip1Rect">
            <a:avLst/>
          </a:prstGeom>
          <a:solidFill>
            <a:schemeClr val="bg1"/>
          </a:solidFill>
          <a:ln w="127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27" name="Rectangle: Single Corner Snipped 26">
            <a:extLst>
              <a:ext uri="{FF2B5EF4-FFF2-40B4-BE49-F238E27FC236}">
                <a16:creationId xmlns:a16="http://schemas.microsoft.com/office/drawing/2014/main" id="{80448300-1279-414C-9B4C-1989EADF6C8A}"/>
              </a:ext>
            </a:extLst>
          </p:cNvPr>
          <p:cNvSpPr/>
          <p:nvPr/>
        </p:nvSpPr>
        <p:spPr>
          <a:xfrm>
            <a:off x="323850" y="3001349"/>
            <a:ext cx="4068613" cy="1736364"/>
          </a:xfrm>
          <a:prstGeom prst="snip1Rect">
            <a:avLst/>
          </a:prstGeom>
          <a:solidFill>
            <a:schemeClr val="bg1"/>
          </a:solidFill>
          <a:ln w="127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28" name="Rectangle: Single Corner Snipped 27">
            <a:extLst>
              <a:ext uri="{FF2B5EF4-FFF2-40B4-BE49-F238E27FC236}">
                <a16:creationId xmlns:a16="http://schemas.microsoft.com/office/drawing/2014/main" id="{1858D099-41F7-404D-B0BB-E07618542C7F}"/>
              </a:ext>
            </a:extLst>
          </p:cNvPr>
          <p:cNvSpPr/>
          <p:nvPr/>
        </p:nvSpPr>
        <p:spPr>
          <a:xfrm flipH="1">
            <a:off x="4751237" y="3010151"/>
            <a:ext cx="4068610" cy="1736364"/>
          </a:xfrm>
          <a:prstGeom prst="snip1Rect">
            <a:avLst/>
          </a:prstGeom>
          <a:solidFill>
            <a:schemeClr val="bg1"/>
          </a:solidFill>
          <a:ln w="127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21" name="TextBox 20">
            <a:extLst>
              <a:ext uri="{FF2B5EF4-FFF2-40B4-BE49-F238E27FC236}">
                <a16:creationId xmlns:a16="http://schemas.microsoft.com/office/drawing/2014/main" id="{3E618C11-4DCF-4F8D-8F81-EC5408A902F9}"/>
              </a:ext>
            </a:extLst>
          </p:cNvPr>
          <p:cNvSpPr txBox="1"/>
          <p:nvPr/>
        </p:nvSpPr>
        <p:spPr>
          <a:xfrm>
            <a:off x="161068" y="45904"/>
            <a:ext cx="6050288" cy="369332"/>
          </a:xfrm>
          <a:prstGeom prst="rect">
            <a:avLst/>
          </a:prstGeom>
        </p:spPr>
        <p:txBody>
          <a:bodyPr vert="horz" wrap="square" lIns="0" tIns="45715" rIns="91428" bIns="45715" rtlCol="0" anchor="ctr">
            <a:noAutofit/>
          </a:bodyPr>
          <a:lstStyle>
            <a:defPPr>
              <a:defRPr lang="en-US"/>
            </a:defPPr>
            <a:lvl1pPr>
              <a:spcBef>
                <a:spcPct val="0"/>
              </a:spcBef>
              <a:buNone/>
              <a:defRPr kumimoji="0" b="1" i="0" u="none" strike="noStrike" cap="all" spc="0" normalizeH="0" baseline="0">
                <a:ln>
                  <a:noFill/>
                </a:ln>
                <a:solidFill>
                  <a:srgbClr val="595959"/>
                </a:solidFill>
                <a:effectLst/>
                <a:uLnTx/>
                <a:uFillTx/>
                <a:latin typeface="Trebuchet MS" pitchFamily="34" charset="0"/>
                <a:ea typeface="+mj-ea"/>
                <a:cs typeface="+mj-cs"/>
              </a:defRPr>
            </a:lvl1pPr>
          </a:lstStyle>
          <a:p>
            <a:pPr defTabSz="914264"/>
            <a:endParaRPr lang="en-US"/>
          </a:p>
        </p:txBody>
      </p:sp>
      <p:sp>
        <p:nvSpPr>
          <p:cNvPr id="9" name="Title 8">
            <a:extLst>
              <a:ext uri="{FF2B5EF4-FFF2-40B4-BE49-F238E27FC236}">
                <a16:creationId xmlns:a16="http://schemas.microsoft.com/office/drawing/2014/main" id="{E2801359-5CA3-44EA-8662-196CBCB58066}"/>
              </a:ext>
            </a:extLst>
          </p:cNvPr>
          <p:cNvSpPr>
            <a:spLocks noGrp="1"/>
          </p:cNvSpPr>
          <p:nvPr>
            <p:ph type="title"/>
          </p:nvPr>
        </p:nvSpPr>
        <p:spPr/>
        <p:txBody>
          <a:bodyPr/>
          <a:lstStyle/>
          <a:p>
            <a:r>
              <a:rPr lang="en-US" dirty="0"/>
              <a:t>DC Network - Solution Summary</a:t>
            </a:r>
            <a:endParaRPr lang="en-IN" dirty="0"/>
          </a:p>
        </p:txBody>
      </p:sp>
      <p:sp>
        <p:nvSpPr>
          <p:cNvPr id="30" name="TextBox 29">
            <a:extLst>
              <a:ext uri="{FF2B5EF4-FFF2-40B4-BE49-F238E27FC236}">
                <a16:creationId xmlns:a16="http://schemas.microsoft.com/office/drawing/2014/main" id="{3208E041-8A00-430C-95AE-53B03299720A}"/>
              </a:ext>
            </a:extLst>
          </p:cNvPr>
          <p:cNvSpPr txBox="1"/>
          <p:nvPr/>
        </p:nvSpPr>
        <p:spPr>
          <a:xfrm>
            <a:off x="453904" y="1028927"/>
            <a:ext cx="1578879" cy="276999"/>
          </a:xfrm>
          <a:prstGeom prst="rect">
            <a:avLst/>
          </a:prstGeom>
          <a:noFill/>
        </p:spPr>
        <p:txBody>
          <a:bodyPr wrap="square" rtlCol="0">
            <a:spAutoFit/>
          </a:bodyPr>
          <a:lstStyle/>
          <a:p>
            <a:pPr defTabSz="914264"/>
            <a:r>
              <a:rPr lang="en-IN" sz="1200" b="1">
                <a:solidFill>
                  <a:prstClr val="white"/>
                </a:solidFill>
                <a:latin typeface="Trebuchet MS"/>
              </a:rPr>
              <a:t>Requirement</a:t>
            </a:r>
          </a:p>
        </p:txBody>
      </p:sp>
      <p:sp>
        <p:nvSpPr>
          <p:cNvPr id="31" name="TextBox 30">
            <a:extLst>
              <a:ext uri="{FF2B5EF4-FFF2-40B4-BE49-F238E27FC236}">
                <a16:creationId xmlns:a16="http://schemas.microsoft.com/office/drawing/2014/main" id="{8A46A9F2-E63E-4B18-9728-BF10A6474312}"/>
              </a:ext>
            </a:extLst>
          </p:cNvPr>
          <p:cNvSpPr txBox="1"/>
          <p:nvPr/>
        </p:nvSpPr>
        <p:spPr>
          <a:xfrm>
            <a:off x="453905" y="1407440"/>
            <a:ext cx="3632761" cy="877163"/>
          </a:xfrm>
          <a:prstGeom prst="rect">
            <a:avLst/>
          </a:prstGeom>
          <a:noFill/>
        </p:spPr>
        <p:txBody>
          <a:bodyPr wrap="square" rtlCol="0">
            <a:spAutoFit/>
          </a:bodyPr>
          <a:lstStyle/>
          <a:p>
            <a:pPr defTabSz="914264">
              <a:spcAft>
                <a:spcPts val="600"/>
              </a:spcAft>
            </a:pPr>
            <a:r>
              <a:rPr lang="en-US" sz="900">
                <a:solidFill>
                  <a:prstClr val="black"/>
                </a:solidFill>
                <a:latin typeface="Trebuchet MS"/>
              </a:rPr>
              <a:t>Supply, Installation &amp; Configuration &amp; Management: </a:t>
            </a:r>
          </a:p>
          <a:p>
            <a:pPr marL="182558" indent="-182558" defTabSz="914264">
              <a:spcAft>
                <a:spcPts val="600"/>
              </a:spcAft>
              <a:buFont typeface="Arial" panose="020B0604020202020204" pitchFamily="34" charset="0"/>
              <a:buChar char="•"/>
            </a:pPr>
            <a:r>
              <a:rPr lang="en-US" sz="900">
                <a:solidFill>
                  <a:prstClr val="black"/>
                </a:solidFill>
                <a:latin typeface="Trebuchet MS"/>
              </a:rPr>
              <a:t>Redundant WAN Switches</a:t>
            </a:r>
          </a:p>
          <a:p>
            <a:pPr marL="182558" indent="-182558" defTabSz="914264">
              <a:spcAft>
                <a:spcPts val="600"/>
              </a:spcAft>
              <a:buFont typeface="Arial" panose="020B0604020202020204" pitchFamily="34" charset="0"/>
              <a:buChar char="•"/>
            </a:pPr>
            <a:r>
              <a:rPr lang="en-US" sz="900">
                <a:solidFill>
                  <a:prstClr val="black"/>
                </a:solidFill>
                <a:latin typeface="Trebuchet MS"/>
              </a:rPr>
              <a:t>Redundant Core / Server Farm Switches</a:t>
            </a:r>
          </a:p>
          <a:p>
            <a:pPr marL="182558" indent="-182558" defTabSz="914264">
              <a:spcAft>
                <a:spcPts val="600"/>
              </a:spcAft>
              <a:buFont typeface="Arial" panose="020B0604020202020204" pitchFamily="34" charset="0"/>
              <a:buChar char="•"/>
            </a:pPr>
            <a:r>
              <a:rPr lang="en-US" sz="900">
                <a:solidFill>
                  <a:prstClr val="black"/>
                </a:solidFill>
                <a:latin typeface="Trebuchet MS"/>
              </a:rPr>
              <a:t>Redundant Management Switches</a:t>
            </a:r>
            <a:endParaRPr lang="en-IN" sz="900">
              <a:solidFill>
                <a:prstClr val="black"/>
              </a:solidFill>
              <a:latin typeface="Trebuchet MS"/>
            </a:endParaRPr>
          </a:p>
        </p:txBody>
      </p:sp>
      <p:sp>
        <p:nvSpPr>
          <p:cNvPr id="33" name="Arrow: Pentagon 32">
            <a:extLst>
              <a:ext uri="{FF2B5EF4-FFF2-40B4-BE49-F238E27FC236}">
                <a16:creationId xmlns:a16="http://schemas.microsoft.com/office/drawing/2014/main" id="{22C05788-775D-4FA9-9FB9-67088DFDBF84}"/>
              </a:ext>
            </a:extLst>
          </p:cNvPr>
          <p:cNvSpPr/>
          <p:nvPr/>
        </p:nvSpPr>
        <p:spPr>
          <a:xfrm flipH="1">
            <a:off x="6984609" y="987425"/>
            <a:ext cx="1835542" cy="360000"/>
          </a:xfrm>
          <a:prstGeom prst="homePlate">
            <a:avLst>
              <a:gd name="adj" fmla="val 32860"/>
            </a:avLst>
          </a:prstGeom>
          <a:solidFill>
            <a:schemeClr val="accent2">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34" name="TextBox 33">
            <a:extLst>
              <a:ext uri="{FF2B5EF4-FFF2-40B4-BE49-F238E27FC236}">
                <a16:creationId xmlns:a16="http://schemas.microsoft.com/office/drawing/2014/main" id="{15CE100F-CC59-4249-8106-43FDE8BD78B8}"/>
              </a:ext>
            </a:extLst>
          </p:cNvPr>
          <p:cNvSpPr txBox="1"/>
          <p:nvPr/>
        </p:nvSpPr>
        <p:spPr>
          <a:xfrm>
            <a:off x="7114663" y="1028927"/>
            <a:ext cx="1578879" cy="276999"/>
          </a:xfrm>
          <a:prstGeom prst="rect">
            <a:avLst/>
          </a:prstGeom>
          <a:noFill/>
        </p:spPr>
        <p:txBody>
          <a:bodyPr wrap="square" rtlCol="0">
            <a:spAutoFit/>
          </a:bodyPr>
          <a:lstStyle/>
          <a:p>
            <a:pPr algn="r" defTabSz="914264"/>
            <a:r>
              <a:rPr lang="en-IN" sz="1200" b="1">
                <a:solidFill>
                  <a:prstClr val="white"/>
                </a:solidFill>
                <a:latin typeface="Trebuchet MS"/>
              </a:rPr>
              <a:t>Proposed Solution</a:t>
            </a:r>
          </a:p>
        </p:txBody>
      </p:sp>
      <p:sp>
        <p:nvSpPr>
          <p:cNvPr id="35" name="Arrow: Pentagon 34">
            <a:extLst>
              <a:ext uri="{FF2B5EF4-FFF2-40B4-BE49-F238E27FC236}">
                <a16:creationId xmlns:a16="http://schemas.microsoft.com/office/drawing/2014/main" id="{2320A402-D6E4-4AB0-8782-D9869476DE61}"/>
              </a:ext>
            </a:extLst>
          </p:cNvPr>
          <p:cNvSpPr/>
          <p:nvPr/>
        </p:nvSpPr>
        <p:spPr>
          <a:xfrm>
            <a:off x="323850" y="3001349"/>
            <a:ext cx="1835542" cy="360000"/>
          </a:xfrm>
          <a:prstGeom prst="homePlate">
            <a:avLst>
              <a:gd name="adj" fmla="val 32860"/>
            </a:avLst>
          </a:prstGeom>
          <a:solidFill>
            <a:schemeClr val="accent4">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36" name="TextBox 35">
            <a:extLst>
              <a:ext uri="{FF2B5EF4-FFF2-40B4-BE49-F238E27FC236}">
                <a16:creationId xmlns:a16="http://schemas.microsoft.com/office/drawing/2014/main" id="{B6CAA715-05D6-4FF4-98FA-510982872700}"/>
              </a:ext>
            </a:extLst>
          </p:cNvPr>
          <p:cNvSpPr txBox="1"/>
          <p:nvPr/>
        </p:nvSpPr>
        <p:spPr>
          <a:xfrm>
            <a:off x="266836" y="3042851"/>
            <a:ext cx="2000909" cy="276999"/>
          </a:xfrm>
          <a:prstGeom prst="rect">
            <a:avLst/>
          </a:prstGeom>
          <a:noFill/>
        </p:spPr>
        <p:txBody>
          <a:bodyPr wrap="square" rtlCol="0">
            <a:spAutoFit/>
          </a:bodyPr>
          <a:lstStyle/>
          <a:p>
            <a:pPr defTabSz="914264"/>
            <a:r>
              <a:rPr lang="en-IN" sz="1200" b="1">
                <a:solidFill>
                  <a:prstClr val="white"/>
                </a:solidFill>
                <a:latin typeface="Trebuchet MS"/>
              </a:rPr>
              <a:t>Key Technology Partner</a:t>
            </a:r>
          </a:p>
        </p:txBody>
      </p:sp>
      <p:sp>
        <p:nvSpPr>
          <p:cNvPr id="37" name="Arrow: Pentagon 36">
            <a:extLst>
              <a:ext uri="{FF2B5EF4-FFF2-40B4-BE49-F238E27FC236}">
                <a16:creationId xmlns:a16="http://schemas.microsoft.com/office/drawing/2014/main" id="{8E2D8B32-E1A4-4B25-8C14-809738DFF300}"/>
              </a:ext>
            </a:extLst>
          </p:cNvPr>
          <p:cNvSpPr/>
          <p:nvPr/>
        </p:nvSpPr>
        <p:spPr>
          <a:xfrm flipH="1">
            <a:off x="6984609" y="3001349"/>
            <a:ext cx="1835542" cy="360000"/>
          </a:xfrm>
          <a:prstGeom prst="homePlate">
            <a:avLst>
              <a:gd name="adj" fmla="val 32860"/>
            </a:avLst>
          </a:prstGeom>
          <a:solidFill>
            <a:schemeClr val="accent3">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38" name="TextBox 37">
            <a:extLst>
              <a:ext uri="{FF2B5EF4-FFF2-40B4-BE49-F238E27FC236}">
                <a16:creationId xmlns:a16="http://schemas.microsoft.com/office/drawing/2014/main" id="{4C1A5BFD-D682-4560-A6F7-BF82431B4A89}"/>
              </a:ext>
            </a:extLst>
          </p:cNvPr>
          <p:cNvSpPr txBox="1"/>
          <p:nvPr/>
        </p:nvSpPr>
        <p:spPr>
          <a:xfrm>
            <a:off x="7114663" y="3042851"/>
            <a:ext cx="1578879" cy="276999"/>
          </a:xfrm>
          <a:prstGeom prst="rect">
            <a:avLst/>
          </a:prstGeom>
          <a:noFill/>
        </p:spPr>
        <p:txBody>
          <a:bodyPr wrap="square" rtlCol="0">
            <a:spAutoFit/>
          </a:bodyPr>
          <a:lstStyle/>
          <a:p>
            <a:pPr algn="r" defTabSz="914264"/>
            <a:r>
              <a:rPr lang="en-IN" sz="1200" b="1">
                <a:solidFill>
                  <a:prstClr val="white"/>
                </a:solidFill>
                <a:latin typeface="Trebuchet MS"/>
              </a:rPr>
              <a:t>Solution Highlights</a:t>
            </a:r>
          </a:p>
        </p:txBody>
      </p:sp>
      <p:sp>
        <p:nvSpPr>
          <p:cNvPr id="39" name="TextBox 38">
            <a:extLst>
              <a:ext uri="{FF2B5EF4-FFF2-40B4-BE49-F238E27FC236}">
                <a16:creationId xmlns:a16="http://schemas.microsoft.com/office/drawing/2014/main" id="{7666E33F-85E8-435A-A548-0059FDA55241}"/>
              </a:ext>
            </a:extLst>
          </p:cNvPr>
          <p:cNvSpPr txBox="1"/>
          <p:nvPr/>
        </p:nvSpPr>
        <p:spPr>
          <a:xfrm>
            <a:off x="4969161" y="1407440"/>
            <a:ext cx="3632761" cy="800219"/>
          </a:xfrm>
          <a:prstGeom prst="rect">
            <a:avLst/>
          </a:prstGeom>
          <a:noFill/>
        </p:spPr>
        <p:txBody>
          <a:bodyPr wrap="square" rtlCol="0">
            <a:spAutoFit/>
          </a:bodyPr>
          <a:lstStyle/>
          <a:p>
            <a:pPr marL="182558" indent="-182558" defTabSz="914264">
              <a:spcAft>
                <a:spcPts val="600"/>
              </a:spcAft>
              <a:buFont typeface="Arial" panose="020B0604020202020204" pitchFamily="34" charset="0"/>
              <a:buChar char="•"/>
            </a:pPr>
            <a:r>
              <a:rPr lang="en-US" sz="900">
                <a:solidFill>
                  <a:prstClr val="black"/>
                </a:solidFill>
                <a:latin typeface="Trebuchet MS"/>
              </a:rPr>
              <a:t>WAN Switches -    24x 1 Gig &amp; 4x10 Gig Uplink</a:t>
            </a:r>
          </a:p>
          <a:p>
            <a:pPr marL="182558" indent="-182558" defTabSz="914264">
              <a:spcAft>
                <a:spcPts val="600"/>
              </a:spcAft>
              <a:buFont typeface="Arial" panose="020B0604020202020204" pitchFamily="34" charset="0"/>
              <a:buChar char="•"/>
            </a:pPr>
            <a:r>
              <a:rPr lang="en-US" sz="900">
                <a:solidFill>
                  <a:prstClr val="black"/>
                </a:solidFill>
                <a:latin typeface="Trebuchet MS"/>
              </a:rPr>
              <a:t>Core / Server Farm Switches -  48x 1/10/25Gig SFP+ &amp; 6x40/100Gig QSFP Uplink</a:t>
            </a:r>
          </a:p>
          <a:p>
            <a:pPr marL="182558" indent="-182558" defTabSz="914264">
              <a:spcAft>
                <a:spcPts val="600"/>
              </a:spcAft>
              <a:buFont typeface="Arial" panose="020B0604020202020204" pitchFamily="34" charset="0"/>
              <a:buChar char="•"/>
            </a:pPr>
            <a:r>
              <a:rPr lang="en-US" sz="900">
                <a:solidFill>
                  <a:prstClr val="black"/>
                </a:solidFill>
                <a:latin typeface="Trebuchet MS"/>
              </a:rPr>
              <a:t>Management Switches – 24x 1Gig &amp; 4x1Gig Uplink</a:t>
            </a:r>
            <a:endParaRPr lang="en-IN" sz="900">
              <a:solidFill>
                <a:prstClr val="black"/>
              </a:solidFill>
              <a:latin typeface="Trebuchet MS"/>
            </a:endParaRPr>
          </a:p>
        </p:txBody>
      </p:sp>
      <p:sp>
        <p:nvSpPr>
          <p:cNvPr id="40" name="TextBox 39">
            <a:extLst>
              <a:ext uri="{FF2B5EF4-FFF2-40B4-BE49-F238E27FC236}">
                <a16:creationId xmlns:a16="http://schemas.microsoft.com/office/drawing/2014/main" id="{5710A435-1FC0-496D-85A4-0481D7EC2E65}"/>
              </a:ext>
            </a:extLst>
          </p:cNvPr>
          <p:cNvSpPr txBox="1"/>
          <p:nvPr/>
        </p:nvSpPr>
        <p:spPr>
          <a:xfrm>
            <a:off x="4969161" y="3429663"/>
            <a:ext cx="3632761" cy="1308050"/>
          </a:xfrm>
          <a:prstGeom prst="rect">
            <a:avLst/>
          </a:prstGeom>
          <a:noFill/>
        </p:spPr>
        <p:txBody>
          <a:bodyPr wrap="square" rtlCol="0">
            <a:spAutoFit/>
          </a:bodyPr>
          <a:lstStyle/>
          <a:p>
            <a:pPr marL="182558" indent="-182558" defTabSz="914264">
              <a:spcAft>
                <a:spcPts val="600"/>
              </a:spcAft>
              <a:buFont typeface="Arial" panose="020B0604020202020204" pitchFamily="34" charset="0"/>
              <a:buChar char="•"/>
            </a:pPr>
            <a:r>
              <a:rPr lang="en-US" sz="900" dirty="0">
                <a:solidFill>
                  <a:prstClr val="black"/>
                </a:solidFill>
                <a:latin typeface="Trebuchet MS"/>
              </a:rPr>
              <a:t>Core to Servers Connectivity on 10Gig Fiber scalable to 25Gig</a:t>
            </a:r>
          </a:p>
          <a:p>
            <a:pPr marL="182558" indent="-182558" defTabSz="914264">
              <a:spcAft>
                <a:spcPts val="600"/>
              </a:spcAft>
              <a:buFont typeface="Arial" panose="020B0604020202020204" pitchFamily="34" charset="0"/>
              <a:buChar char="•"/>
            </a:pPr>
            <a:r>
              <a:rPr lang="en-US" sz="900" dirty="0">
                <a:solidFill>
                  <a:prstClr val="black"/>
                </a:solidFill>
                <a:latin typeface="Trebuchet MS"/>
              </a:rPr>
              <a:t>40 G Port Channel upgradable to 100Gig </a:t>
            </a:r>
          </a:p>
          <a:p>
            <a:pPr marL="182558" indent="-182558" defTabSz="914264">
              <a:spcAft>
                <a:spcPts val="600"/>
              </a:spcAft>
              <a:buFont typeface="Arial" panose="020B0604020202020204" pitchFamily="34" charset="0"/>
              <a:buChar char="•"/>
            </a:pPr>
            <a:r>
              <a:rPr lang="en-US" sz="900" dirty="0">
                <a:solidFill>
                  <a:prstClr val="black"/>
                </a:solidFill>
                <a:latin typeface="Trebuchet MS"/>
              </a:rPr>
              <a:t>Best of Breed proven technology</a:t>
            </a:r>
          </a:p>
          <a:p>
            <a:pPr marL="182558" indent="-182558" defTabSz="914264">
              <a:spcAft>
                <a:spcPts val="600"/>
              </a:spcAft>
              <a:buFont typeface="Arial" panose="020B0604020202020204" pitchFamily="34" charset="0"/>
              <a:buChar char="•"/>
            </a:pPr>
            <a:r>
              <a:rPr lang="en-US" sz="900" dirty="0">
                <a:solidFill>
                  <a:prstClr val="black"/>
                </a:solidFill>
                <a:latin typeface="Trebuchet MS"/>
              </a:rPr>
              <a:t>Single Central Management</a:t>
            </a:r>
          </a:p>
          <a:p>
            <a:pPr marL="182558" indent="-182558" defTabSz="914264">
              <a:spcAft>
                <a:spcPts val="600"/>
              </a:spcAft>
              <a:buFont typeface="Arial" panose="020B0604020202020204" pitchFamily="34" charset="0"/>
              <a:buChar char="•"/>
            </a:pPr>
            <a:r>
              <a:rPr lang="en-US" sz="900" dirty="0">
                <a:solidFill>
                  <a:prstClr val="black"/>
                </a:solidFill>
                <a:latin typeface="Trebuchet MS"/>
              </a:rPr>
              <a:t>Massive scalability</a:t>
            </a:r>
          </a:p>
          <a:p>
            <a:pPr marL="182558" indent="-182558" defTabSz="914264">
              <a:spcAft>
                <a:spcPts val="600"/>
              </a:spcAft>
              <a:buFont typeface="Arial" panose="020B0604020202020204" pitchFamily="34" charset="0"/>
              <a:buChar char="•"/>
            </a:pPr>
            <a:r>
              <a:rPr lang="en-US" sz="900" dirty="0">
                <a:solidFill>
                  <a:prstClr val="black"/>
                </a:solidFill>
                <a:latin typeface="Trebuchet MS"/>
              </a:rPr>
              <a:t>High Availability</a:t>
            </a:r>
            <a:endParaRPr lang="en-IN" sz="900" dirty="0">
              <a:solidFill>
                <a:prstClr val="black"/>
              </a:solidFill>
              <a:latin typeface="Trebuchet MS"/>
            </a:endParaRPr>
          </a:p>
        </p:txBody>
      </p:sp>
      <p:pic>
        <p:nvPicPr>
          <p:cNvPr id="42" name="Picture 41" descr="CISCO.jpg">
            <a:extLst>
              <a:ext uri="{FF2B5EF4-FFF2-40B4-BE49-F238E27FC236}">
                <a16:creationId xmlns:a16="http://schemas.microsoft.com/office/drawing/2014/main" id="{B219D549-6EF3-4567-BADA-D33FECC8F6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7035" y="3826704"/>
            <a:ext cx="904808" cy="485975"/>
          </a:xfrm>
          <a:prstGeom prst="rect">
            <a:avLst/>
          </a:prstGeom>
          <a:effectLst/>
        </p:spPr>
      </p:pic>
      <p:pic>
        <p:nvPicPr>
          <p:cNvPr id="2" name="Picture 1">
            <a:extLst>
              <a:ext uri="{FF2B5EF4-FFF2-40B4-BE49-F238E27FC236}">
                <a16:creationId xmlns:a16="http://schemas.microsoft.com/office/drawing/2014/main" id="{C95DF891-7D33-4788-9EFF-05047A2CDE10}"/>
              </a:ext>
            </a:extLst>
          </p:cNvPr>
          <p:cNvPicPr>
            <a:picLocks noChangeAspect="1"/>
          </p:cNvPicPr>
          <p:nvPr/>
        </p:nvPicPr>
        <p:blipFill>
          <a:blip r:embed="rId3"/>
          <a:stretch>
            <a:fillRect/>
          </a:stretch>
        </p:blipFill>
        <p:spPr>
          <a:xfrm>
            <a:off x="1890617" y="3552145"/>
            <a:ext cx="1035092" cy="1035092"/>
          </a:xfrm>
          <a:prstGeom prst="rect">
            <a:avLst/>
          </a:prstGeom>
        </p:spPr>
      </p:pic>
    </p:spTree>
    <p:extLst>
      <p:ext uri="{BB962C8B-B14F-4D97-AF65-F5344CB8AC3E}">
        <p14:creationId xmlns:p14="http://schemas.microsoft.com/office/powerpoint/2010/main" val="1105746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Single Corner Snipped 10">
            <a:extLst>
              <a:ext uri="{FF2B5EF4-FFF2-40B4-BE49-F238E27FC236}">
                <a16:creationId xmlns:a16="http://schemas.microsoft.com/office/drawing/2014/main" id="{2D4AAF16-1BD3-46FF-81A9-31719E320D6D}"/>
              </a:ext>
            </a:extLst>
          </p:cNvPr>
          <p:cNvSpPr/>
          <p:nvPr/>
        </p:nvSpPr>
        <p:spPr>
          <a:xfrm flipV="1">
            <a:off x="324001" y="987425"/>
            <a:ext cx="4068613" cy="1872000"/>
          </a:xfrm>
          <a:prstGeom prst="snip1Rect">
            <a:avLst/>
          </a:prstGeom>
          <a:solidFill>
            <a:schemeClr val="bg1"/>
          </a:solid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13" name="Arrow: Pentagon 12">
            <a:extLst>
              <a:ext uri="{FF2B5EF4-FFF2-40B4-BE49-F238E27FC236}">
                <a16:creationId xmlns:a16="http://schemas.microsoft.com/office/drawing/2014/main" id="{FC031ED4-1BF2-4362-BE33-8A183C424EA0}"/>
              </a:ext>
            </a:extLst>
          </p:cNvPr>
          <p:cNvSpPr/>
          <p:nvPr/>
        </p:nvSpPr>
        <p:spPr>
          <a:xfrm>
            <a:off x="323850" y="982076"/>
            <a:ext cx="1835542" cy="360000"/>
          </a:xfrm>
          <a:prstGeom prst="homePlate">
            <a:avLst>
              <a:gd name="adj" fmla="val 32860"/>
            </a:avLst>
          </a:prstGeom>
          <a:solidFill>
            <a:schemeClr val="accent1">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26" name="Rectangle: Single Corner Snipped 25">
            <a:extLst>
              <a:ext uri="{FF2B5EF4-FFF2-40B4-BE49-F238E27FC236}">
                <a16:creationId xmlns:a16="http://schemas.microsoft.com/office/drawing/2014/main" id="{7572A74F-BF24-4574-B3D6-C4C1BE3C434A}"/>
              </a:ext>
            </a:extLst>
          </p:cNvPr>
          <p:cNvSpPr/>
          <p:nvPr/>
        </p:nvSpPr>
        <p:spPr>
          <a:xfrm flipH="1" flipV="1">
            <a:off x="4751388" y="987425"/>
            <a:ext cx="4068610" cy="1872000"/>
          </a:xfrm>
          <a:prstGeom prst="snip1Rect">
            <a:avLst/>
          </a:prstGeom>
          <a:solidFill>
            <a:schemeClr val="bg1"/>
          </a:solidFill>
          <a:ln w="127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27" name="Rectangle: Single Corner Snipped 26">
            <a:extLst>
              <a:ext uri="{FF2B5EF4-FFF2-40B4-BE49-F238E27FC236}">
                <a16:creationId xmlns:a16="http://schemas.microsoft.com/office/drawing/2014/main" id="{80448300-1279-414C-9B4C-1989EADF6C8A}"/>
              </a:ext>
            </a:extLst>
          </p:cNvPr>
          <p:cNvSpPr/>
          <p:nvPr/>
        </p:nvSpPr>
        <p:spPr>
          <a:xfrm>
            <a:off x="323850" y="2996000"/>
            <a:ext cx="4068613" cy="1736338"/>
          </a:xfrm>
          <a:prstGeom prst="snip1Rect">
            <a:avLst/>
          </a:prstGeom>
          <a:solidFill>
            <a:schemeClr val="bg1"/>
          </a:solidFill>
          <a:ln w="127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28" name="Rectangle: Single Corner Snipped 27">
            <a:extLst>
              <a:ext uri="{FF2B5EF4-FFF2-40B4-BE49-F238E27FC236}">
                <a16:creationId xmlns:a16="http://schemas.microsoft.com/office/drawing/2014/main" id="{1858D099-41F7-404D-B0BB-E07618542C7F}"/>
              </a:ext>
            </a:extLst>
          </p:cNvPr>
          <p:cNvSpPr/>
          <p:nvPr/>
        </p:nvSpPr>
        <p:spPr>
          <a:xfrm flipH="1">
            <a:off x="4751237" y="3004802"/>
            <a:ext cx="4068610" cy="1736338"/>
          </a:xfrm>
          <a:prstGeom prst="snip1Rect">
            <a:avLst/>
          </a:prstGeom>
          <a:solidFill>
            <a:schemeClr val="bg1"/>
          </a:solidFill>
          <a:ln w="127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21" name="TextBox 20">
            <a:extLst>
              <a:ext uri="{FF2B5EF4-FFF2-40B4-BE49-F238E27FC236}">
                <a16:creationId xmlns:a16="http://schemas.microsoft.com/office/drawing/2014/main" id="{3E618C11-4DCF-4F8D-8F81-EC5408A902F9}"/>
              </a:ext>
            </a:extLst>
          </p:cNvPr>
          <p:cNvSpPr txBox="1"/>
          <p:nvPr/>
        </p:nvSpPr>
        <p:spPr>
          <a:xfrm>
            <a:off x="161068" y="45904"/>
            <a:ext cx="6050288" cy="369332"/>
          </a:xfrm>
          <a:prstGeom prst="rect">
            <a:avLst/>
          </a:prstGeom>
        </p:spPr>
        <p:txBody>
          <a:bodyPr vert="horz" wrap="square" lIns="0" tIns="45715" rIns="91428" bIns="45715" rtlCol="0" anchor="ctr">
            <a:noAutofit/>
          </a:bodyPr>
          <a:lstStyle>
            <a:defPPr>
              <a:defRPr lang="en-US"/>
            </a:defPPr>
            <a:lvl1pPr>
              <a:spcBef>
                <a:spcPct val="0"/>
              </a:spcBef>
              <a:buNone/>
              <a:defRPr kumimoji="0" b="1" i="0" u="none" strike="noStrike" cap="all" spc="0" normalizeH="0" baseline="0">
                <a:ln>
                  <a:noFill/>
                </a:ln>
                <a:solidFill>
                  <a:srgbClr val="595959"/>
                </a:solidFill>
                <a:effectLst/>
                <a:uLnTx/>
                <a:uFillTx/>
                <a:latin typeface="Trebuchet MS" pitchFamily="34" charset="0"/>
                <a:ea typeface="+mj-ea"/>
                <a:cs typeface="+mj-cs"/>
              </a:defRPr>
            </a:lvl1pPr>
          </a:lstStyle>
          <a:p>
            <a:pPr defTabSz="914264"/>
            <a:endParaRPr lang="en-US"/>
          </a:p>
        </p:txBody>
      </p:sp>
      <p:sp>
        <p:nvSpPr>
          <p:cNvPr id="9" name="Title 8">
            <a:extLst>
              <a:ext uri="{FF2B5EF4-FFF2-40B4-BE49-F238E27FC236}">
                <a16:creationId xmlns:a16="http://schemas.microsoft.com/office/drawing/2014/main" id="{E2801359-5CA3-44EA-8662-196CBCB58066}"/>
              </a:ext>
            </a:extLst>
          </p:cNvPr>
          <p:cNvSpPr>
            <a:spLocks noGrp="1"/>
          </p:cNvSpPr>
          <p:nvPr>
            <p:ph type="title"/>
          </p:nvPr>
        </p:nvSpPr>
        <p:spPr/>
        <p:txBody>
          <a:bodyPr/>
          <a:lstStyle/>
          <a:p>
            <a:r>
              <a:rPr lang="en-US" dirty="0"/>
              <a:t>Security - Solution Summary</a:t>
            </a:r>
          </a:p>
        </p:txBody>
      </p:sp>
      <p:sp>
        <p:nvSpPr>
          <p:cNvPr id="30" name="TextBox 29">
            <a:extLst>
              <a:ext uri="{FF2B5EF4-FFF2-40B4-BE49-F238E27FC236}">
                <a16:creationId xmlns:a16="http://schemas.microsoft.com/office/drawing/2014/main" id="{3208E041-8A00-430C-95AE-53B03299720A}"/>
              </a:ext>
            </a:extLst>
          </p:cNvPr>
          <p:cNvSpPr txBox="1"/>
          <p:nvPr/>
        </p:nvSpPr>
        <p:spPr>
          <a:xfrm>
            <a:off x="453904" y="1023578"/>
            <a:ext cx="1578879" cy="276999"/>
          </a:xfrm>
          <a:prstGeom prst="rect">
            <a:avLst/>
          </a:prstGeom>
          <a:noFill/>
        </p:spPr>
        <p:txBody>
          <a:bodyPr wrap="square" rtlCol="0">
            <a:spAutoFit/>
          </a:bodyPr>
          <a:lstStyle/>
          <a:p>
            <a:pPr defTabSz="914264"/>
            <a:r>
              <a:rPr lang="en-IN" sz="1200" b="1">
                <a:solidFill>
                  <a:prstClr val="white"/>
                </a:solidFill>
                <a:latin typeface="Trebuchet MS"/>
              </a:rPr>
              <a:t>Requirement</a:t>
            </a:r>
          </a:p>
        </p:txBody>
      </p:sp>
      <p:sp>
        <p:nvSpPr>
          <p:cNvPr id="31" name="TextBox 30">
            <a:extLst>
              <a:ext uri="{FF2B5EF4-FFF2-40B4-BE49-F238E27FC236}">
                <a16:creationId xmlns:a16="http://schemas.microsoft.com/office/drawing/2014/main" id="{8A46A9F2-E63E-4B18-9728-BF10A6474312}"/>
              </a:ext>
            </a:extLst>
          </p:cNvPr>
          <p:cNvSpPr txBox="1"/>
          <p:nvPr/>
        </p:nvSpPr>
        <p:spPr>
          <a:xfrm>
            <a:off x="453905" y="1549047"/>
            <a:ext cx="3632761" cy="730969"/>
          </a:xfrm>
          <a:prstGeom prst="rect">
            <a:avLst/>
          </a:prstGeom>
          <a:noFill/>
        </p:spPr>
        <p:txBody>
          <a:bodyPr wrap="square" rtlCol="0">
            <a:spAutoFit/>
          </a:bodyPr>
          <a:lstStyle/>
          <a:p>
            <a:pPr marL="182558" indent="-182558" defTabSz="914264">
              <a:spcAft>
                <a:spcPts val="600"/>
              </a:spcAft>
              <a:buFont typeface="Arial" panose="020B0604020202020204" pitchFamily="34" charset="0"/>
              <a:buChar char="•"/>
            </a:pPr>
            <a:r>
              <a:rPr lang="en-US" sz="1050"/>
              <a:t>Internet traffic filtering with SSL VPN</a:t>
            </a:r>
          </a:p>
          <a:p>
            <a:pPr marL="182558" indent="-182558" defTabSz="914264">
              <a:spcAft>
                <a:spcPts val="600"/>
              </a:spcAft>
              <a:buFont typeface="Arial" panose="020B0604020202020204" pitchFamily="34" charset="0"/>
              <a:buChar char="•"/>
            </a:pPr>
            <a:r>
              <a:rPr lang="en-US" sz="1050"/>
              <a:t>Protect and track activities of Admin users</a:t>
            </a:r>
          </a:p>
          <a:p>
            <a:pPr marL="182558" indent="-182558" defTabSz="914264">
              <a:spcAft>
                <a:spcPts val="600"/>
              </a:spcAft>
              <a:buFont typeface="Arial" panose="020B0604020202020204" pitchFamily="34" charset="0"/>
              <a:buChar char="•"/>
            </a:pPr>
            <a:r>
              <a:rPr lang="en-US" sz="1050"/>
              <a:t>Protect Servers from malicious attacks</a:t>
            </a:r>
            <a:r>
              <a:rPr lang="en-US" sz="1050">
                <a:solidFill>
                  <a:prstClr val="black"/>
                </a:solidFill>
                <a:latin typeface="Trebuchet MS"/>
              </a:rPr>
              <a:t> </a:t>
            </a:r>
            <a:endParaRPr lang="en-IN" sz="1050">
              <a:solidFill>
                <a:prstClr val="black"/>
              </a:solidFill>
              <a:latin typeface="Trebuchet MS"/>
            </a:endParaRPr>
          </a:p>
        </p:txBody>
      </p:sp>
      <p:sp>
        <p:nvSpPr>
          <p:cNvPr id="33" name="Arrow: Pentagon 32">
            <a:extLst>
              <a:ext uri="{FF2B5EF4-FFF2-40B4-BE49-F238E27FC236}">
                <a16:creationId xmlns:a16="http://schemas.microsoft.com/office/drawing/2014/main" id="{22C05788-775D-4FA9-9FB9-67088DFDBF84}"/>
              </a:ext>
            </a:extLst>
          </p:cNvPr>
          <p:cNvSpPr/>
          <p:nvPr/>
        </p:nvSpPr>
        <p:spPr>
          <a:xfrm flipH="1">
            <a:off x="6984609" y="982076"/>
            <a:ext cx="1835542" cy="360000"/>
          </a:xfrm>
          <a:prstGeom prst="homePlate">
            <a:avLst>
              <a:gd name="adj" fmla="val 32860"/>
            </a:avLst>
          </a:prstGeom>
          <a:solidFill>
            <a:schemeClr val="accent2">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34" name="TextBox 33">
            <a:extLst>
              <a:ext uri="{FF2B5EF4-FFF2-40B4-BE49-F238E27FC236}">
                <a16:creationId xmlns:a16="http://schemas.microsoft.com/office/drawing/2014/main" id="{15CE100F-CC59-4249-8106-43FDE8BD78B8}"/>
              </a:ext>
            </a:extLst>
          </p:cNvPr>
          <p:cNvSpPr txBox="1"/>
          <p:nvPr/>
        </p:nvSpPr>
        <p:spPr>
          <a:xfrm>
            <a:off x="7114663" y="1023578"/>
            <a:ext cx="1578879" cy="276999"/>
          </a:xfrm>
          <a:prstGeom prst="rect">
            <a:avLst/>
          </a:prstGeom>
          <a:noFill/>
        </p:spPr>
        <p:txBody>
          <a:bodyPr wrap="square" rtlCol="0">
            <a:spAutoFit/>
          </a:bodyPr>
          <a:lstStyle/>
          <a:p>
            <a:pPr algn="r" defTabSz="914264"/>
            <a:r>
              <a:rPr lang="en-IN" sz="1200" b="1">
                <a:solidFill>
                  <a:prstClr val="white"/>
                </a:solidFill>
                <a:latin typeface="Trebuchet MS"/>
              </a:rPr>
              <a:t>Proposed Solution</a:t>
            </a:r>
          </a:p>
        </p:txBody>
      </p:sp>
      <p:sp>
        <p:nvSpPr>
          <p:cNvPr id="35" name="Arrow: Pentagon 34">
            <a:extLst>
              <a:ext uri="{FF2B5EF4-FFF2-40B4-BE49-F238E27FC236}">
                <a16:creationId xmlns:a16="http://schemas.microsoft.com/office/drawing/2014/main" id="{2320A402-D6E4-4AB0-8782-D9869476DE61}"/>
              </a:ext>
            </a:extLst>
          </p:cNvPr>
          <p:cNvSpPr/>
          <p:nvPr/>
        </p:nvSpPr>
        <p:spPr>
          <a:xfrm>
            <a:off x="323850" y="2996000"/>
            <a:ext cx="1835542" cy="360000"/>
          </a:xfrm>
          <a:prstGeom prst="homePlate">
            <a:avLst>
              <a:gd name="adj" fmla="val 32860"/>
            </a:avLst>
          </a:prstGeom>
          <a:solidFill>
            <a:schemeClr val="accent4">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36" name="TextBox 35">
            <a:extLst>
              <a:ext uri="{FF2B5EF4-FFF2-40B4-BE49-F238E27FC236}">
                <a16:creationId xmlns:a16="http://schemas.microsoft.com/office/drawing/2014/main" id="{B6CAA715-05D6-4FF4-98FA-510982872700}"/>
              </a:ext>
            </a:extLst>
          </p:cNvPr>
          <p:cNvSpPr txBox="1"/>
          <p:nvPr/>
        </p:nvSpPr>
        <p:spPr>
          <a:xfrm>
            <a:off x="453904" y="3037502"/>
            <a:ext cx="1578879" cy="276999"/>
          </a:xfrm>
          <a:prstGeom prst="rect">
            <a:avLst/>
          </a:prstGeom>
          <a:noFill/>
        </p:spPr>
        <p:txBody>
          <a:bodyPr wrap="square" rtlCol="0">
            <a:spAutoFit/>
          </a:bodyPr>
          <a:lstStyle/>
          <a:p>
            <a:pPr defTabSz="914264"/>
            <a:r>
              <a:rPr lang="en-IN" sz="1200" b="1">
                <a:solidFill>
                  <a:prstClr val="white"/>
                </a:solidFill>
                <a:latin typeface="Trebuchet MS"/>
              </a:rPr>
              <a:t>Key Technologies</a:t>
            </a:r>
          </a:p>
        </p:txBody>
      </p:sp>
      <p:sp>
        <p:nvSpPr>
          <p:cNvPr id="37" name="Arrow: Pentagon 36">
            <a:extLst>
              <a:ext uri="{FF2B5EF4-FFF2-40B4-BE49-F238E27FC236}">
                <a16:creationId xmlns:a16="http://schemas.microsoft.com/office/drawing/2014/main" id="{8E2D8B32-E1A4-4B25-8C14-809738DFF300}"/>
              </a:ext>
            </a:extLst>
          </p:cNvPr>
          <p:cNvSpPr/>
          <p:nvPr/>
        </p:nvSpPr>
        <p:spPr>
          <a:xfrm flipH="1">
            <a:off x="6984609" y="2996000"/>
            <a:ext cx="1835542" cy="360000"/>
          </a:xfrm>
          <a:prstGeom prst="homePlate">
            <a:avLst>
              <a:gd name="adj" fmla="val 32860"/>
            </a:avLst>
          </a:prstGeom>
          <a:solidFill>
            <a:schemeClr val="accent3">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38" name="TextBox 37">
            <a:extLst>
              <a:ext uri="{FF2B5EF4-FFF2-40B4-BE49-F238E27FC236}">
                <a16:creationId xmlns:a16="http://schemas.microsoft.com/office/drawing/2014/main" id="{4C1A5BFD-D682-4560-A6F7-BF82431B4A89}"/>
              </a:ext>
            </a:extLst>
          </p:cNvPr>
          <p:cNvSpPr txBox="1"/>
          <p:nvPr/>
        </p:nvSpPr>
        <p:spPr>
          <a:xfrm>
            <a:off x="7114663" y="3037502"/>
            <a:ext cx="1578879" cy="276999"/>
          </a:xfrm>
          <a:prstGeom prst="rect">
            <a:avLst/>
          </a:prstGeom>
          <a:noFill/>
        </p:spPr>
        <p:txBody>
          <a:bodyPr wrap="square" rtlCol="0">
            <a:spAutoFit/>
          </a:bodyPr>
          <a:lstStyle/>
          <a:p>
            <a:pPr algn="r" defTabSz="914264"/>
            <a:r>
              <a:rPr lang="en-IN" sz="1200" b="1">
                <a:solidFill>
                  <a:prstClr val="white"/>
                </a:solidFill>
                <a:latin typeface="Trebuchet MS"/>
              </a:rPr>
              <a:t>Solution Highlights</a:t>
            </a:r>
          </a:p>
        </p:txBody>
      </p:sp>
      <p:sp>
        <p:nvSpPr>
          <p:cNvPr id="39" name="TextBox 38">
            <a:extLst>
              <a:ext uri="{FF2B5EF4-FFF2-40B4-BE49-F238E27FC236}">
                <a16:creationId xmlns:a16="http://schemas.microsoft.com/office/drawing/2014/main" id="{7666E33F-85E8-435A-A548-0059FDA55241}"/>
              </a:ext>
            </a:extLst>
          </p:cNvPr>
          <p:cNvSpPr txBox="1"/>
          <p:nvPr/>
        </p:nvSpPr>
        <p:spPr>
          <a:xfrm>
            <a:off x="4969161" y="1402092"/>
            <a:ext cx="3632761" cy="1002839"/>
          </a:xfrm>
          <a:prstGeom prst="rect">
            <a:avLst/>
          </a:prstGeom>
          <a:noFill/>
        </p:spPr>
        <p:txBody>
          <a:bodyPr wrap="square" rtlCol="0">
            <a:spAutoFit/>
          </a:bodyPr>
          <a:lstStyle/>
          <a:p>
            <a:pPr marL="182558" indent="-182558" defTabSz="914264">
              <a:spcAft>
                <a:spcPts val="200"/>
              </a:spcAft>
              <a:buFont typeface="Arial" panose="020B0604020202020204" pitchFamily="34" charset="0"/>
              <a:buChar char="•"/>
            </a:pPr>
            <a:r>
              <a:rPr lang="en-US" sz="1050"/>
              <a:t>External firewall with UTM Features</a:t>
            </a:r>
          </a:p>
          <a:p>
            <a:pPr marL="182558" indent="-182558" defTabSz="914264">
              <a:spcAft>
                <a:spcPts val="200"/>
              </a:spcAft>
              <a:buFont typeface="Arial" panose="020B0604020202020204" pitchFamily="34" charset="0"/>
              <a:buChar char="•"/>
            </a:pPr>
            <a:r>
              <a:rPr lang="en-US" sz="1050"/>
              <a:t>SSL VPN</a:t>
            </a:r>
          </a:p>
          <a:p>
            <a:pPr marL="182558" indent="-182558" defTabSz="914264">
              <a:spcAft>
                <a:spcPts val="200"/>
              </a:spcAft>
              <a:buFont typeface="Arial" panose="020B0604020202020204" pitchFamily="34" charset="0"/>
              <a:buChar char="•"/>
            </a:pPr>
            <a:r>
              <a:rPr lang="en-US" sz="1050" err="1"/>
              <a:t>DDoS</a:t>
            </a:r>
            <a:endParaRPr lang="en-US" sz="1050"/>
          </a:p>
          <a:p>
            <a:pPr marL="182558" indent="-182558" defTabSz="914264">
              <a:spcAft>
                <a:spcPts val="200"/>
              </a:spcAft>
              <a:buFont typeface="Arial" panose="020B0604020202020204" pitchFamily="34" charset="0"/>
              <a:buChar char="•"/>
            </a:pPr>
            <a:r>
              <a:rPr lang="en-US" sz="1050"/>
              <a:t>PIM as a service</a:t>
            </a:r>
          </a:p>
          <a:p>
            <a:pPr marL="182558" indent="-182558" defTabSz="914264">
              <a:spcAft>
                <a:spcPts val="200"/>
              </a:spcAft>
              <a:buFont typeface="Arial" panose="020B0604020202020204" pitchFamily="34" charset="0"/>
              <a:buChar char="•"/>
            </a:pPr>
            <a:r>
              <a:rPr lang="en-US" sz="1050"/>
              <a:t>Anti-virus</a:t>
            </a:r>
          </a:p>
        </p:txBody>
      </p:sp>
      <p:sp>
        <p:nvSpPr>
          <p:cNvPr id="40" name="TextBox 39">
            <a:extLst>
              <a:ext uri="{FF2B5EF4-FFF2-40B4-BE49-F238E27FC236}">
                <a16:creationId xmlns:a16="http://schemas.microsoft.com/office/drawing/2014/main" id="{5710A435-1FC0-496D-85A4-0481D7EC2E65}"/>
              </a:ext>
            </a:extLst>
          </p:cNvPr>
          <p:cNvSpPr txBox="1"/>
          <p:nvPr/>
        </p:nvSpPr>
        <p:spPr>
          <a:xfrm>
            <a:off x="4969161" y="3424315"/>
            <a:ext cx="3632761" cy="1208023"/>
          </a:xfrm>
          <a:prstGeom prst="rect">
            <a:avLst/>
          </a:prstGeom>
          <a:noFill/>
        </p:spPr>
        <p:txBody>
          <a:bodyPr wrap="square" rtlCol="0">
            <a:spAutoFit/>
          </a:bodyPr>
          <a:lstStyle/>
          <a:p>
            <a:pPr marL="182558" indent="-182558" defTabSz="914264">
              <a:spcAft>
                <a:spcPts val="600"/>
              </a:spcAft>
              <a:buFont typeface="Arial" panose="020B0604020202020204" pitchFamily="34" charset="0"/>
              <a:buChar char="•"/>
            </a:pPr>
            <a:r>
              <a:rPr lang="en-US" sz="1050"/>
              <a:t>Best of Breed proven technology</a:t>
            </a:r>
          </a:p>
          <a:p>
            <a:pPr marL="182558" indent="-182558" defTabSz="914264">
              <a:spcAft>
                <a:spcPts val="600"/>
              </a:spcAft>
              <a:buFont typeface="Arial" panose="020B0604020202020204" pitchFamily="34" charset="0"/>
              <a:buChar char="•"/>
            </a:pPr>
            <a:r>
              <a:rPr lang="en-US" sz="1050"/>
              <a:t>Scalable solution</a:t>
            </a:r>
          </a:p>
          <a:p>
            <a:pPr marL="182558" indent="-182558" defTabSz="914264">
              <a:spcAft>
                <a:spcPts val="600"/>
              </a:spcAft>
              <a:buFont typeface="Arial" panose="020B0604020202020204" pitchFamily="34" charset="0"/>
              <a:buChar char="•"/>
            </a:pPr>
            <a:r>
              <a:rPr lang="en-US" sz="1050"/>
              <a:t>High Available solution and no single point if failure </a:t>
            </a:r>
          </a:p>
          <a:p>
            <a:pPr marL="182558" indent="-182558" defTabSz="914264">
              <a:spcAft>
                <a:spcPts val="600"/>
              </a:spcAft>
              <a:buFont typeface="Arial" panose="020B0604020202020204" pitchFamily="34" charset="0"/>
              <a:buChar char="•"/>
              <a:defRPr/>
            </a:pPr>
            <a:r>
              <a:rPr lang="en-US" sz="1050"/>
              <a:t>Defense  in depth approach</a:t>
            </a:r>
          </a:p>
          <a:p>
            <a:pPr marL="182558" indent="-182558" defTabSz="914264">
              <a:spcAft>
                <a:spcPts val="600"/>
              </a:spcAft>
              <a:buFont typeface="Arial" panose="020B0604020202020204" pitchFamily="34" charset="0"/>
              <a:buChar char="•"/>
              <a:defRPr/>
            </a:pPr>
            <a:r>
              <a:rPr lang="en-US" sz="1050"/>
              <a:t>Improved protection / Detection mechanism</a:t>
            </a:r>
          </a:p>
        </p:txBody>
      </p:sp>
      <p:pic>
        <p:nvPicPr>
          <p:cNvPr id="24" name="Picture 23">
            <a:extLst>
              <a:ext uri="{FF2B5EF4-FFF2-40B4-BE49-F238E27FC236}">
                <a16:creationId xmlns:a16="http://schemas.microsoft.com/office/drawing/2014/main" id="{9FB01D43-B4C1-4E34-91F4-99525458CC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6546" y="3705861"/>
            <a:ext cx="1600607" cy="183962"/>
          </a:xfrm>
          <a:prstGeom prst="rect">
            <a:avLst/>
          </a:prstGeom>
        </p:spPr>
      </p:pic>
      <p:pic>
        <p:nvPicPr>
          <p:cNvPr id="29" name="Picture 2" descr="Radware (@radware) | Twitter">
            <a:extLst>
              <a:ext uri="{FF2B5EF4-FFF2-40B4-BE49-F238E27FC236}">
                <a16:creationId xmlns:a16="http://schemas.microsoft.com/office/drawing/2014/main" id="{A1FCAA99-0EB6-4FAD-875E-D43F267F5C4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57481" y="3933940"/>
            <a:ext cx="773723" cy="530243"/>
          </a:xfrm>
          <a:prstGeom prst="rect">
            <a:avLst/>
          </a:prstGeom>
          <a:extLst>
            <a:ext uri="{909E8E84-426E-40DD-AFC4-6F175D3DCCD1}">
              <a14:hiddenFill xmlns:a14="http://schemas.microsoft.com/office/drawing/2010/main">
                <a:solidFill>
                  <a:srgbClr val="FFFFFF"/>
                </a:solidFill>
              </a14:hiddenFill>
            </a:ext>
          </a:extLst>
        </p:spPr>
      </p:pic>
      <p:pic>
        <p:nvPicPr>
          <p:cNvPr id="32" name="Picture 2" descr="ARCON - Naseba">
            <a:extLst>
              <a:ext uri="{FF2B5EF4-FFF2-40B4-BE49-F238E27FC236}">
                <a16:creationId xmlns:a16="http://schemas.microsoft.com/office/drawing/2014/main" id="{BCE15E87-E083-4309-8D3B-B71BFDA6800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37020" b="37193"/>
          <a:stretch/>
        </p:blipFill>
        <p:spPr bwMode="auto">
          <a:xfrm>
            <a:off x="2159392" y="4216933"/>
            <a:ext cx="887761" cy="229953"/>
          </a:xfrm>
          <a:prstGeom prst="rect">
            <a:avLst/>
          </a:prstGeom>
          <a:extLst>
            <a:ext uri="{909E8E84-426E-40DD-AFC4-6F175D3DCCD1}">
              <a14:hiddenFill xmlns:a14="http://schemas.microsoft.com/office/drawing/2010/main">
                <a:solidFill>
                  <a:srgbClr val="FFFFFF"/>
                </a:solidFill>
              </a14:hiddenFill>
            </a:ext>
          </a:extLst>
        </p:spPr>
      </p:pic>
      <p:pic>
        <p:nvPicPr>
          <p:cNvPr id="43" name="Picture 4" descr="CrowdStrike - Blue Karma Security">
            <a:extLst>
              <a:ext uri="{FF2B5EF4-FFF2-40B4-BE49-F238E27FC236}">
                <a16:creationId xmlns:a16="http://schemas.microsoft.com/office/drawing/2014/main" id="{70A01B97-4C07-4029-98EC-6BB0DB8187D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0871" y="3958110"/>
            <a:ext cx="1224972" cy="46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19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a:extLst>
              <a:ext uri="{FF2B5EF4-FFF2-40B4-BE49-F238E27FC236}">
                <a16:creationId xmlns:a16="http://schemas.microsoft.com/office/drawing/2014/main" id="{31AA12E5-3AC7-4CE3-98E1-3223DCD5011F}"/>
              </a:ext>
            </a:extLst>
          </p:cNvPr>
          <p:cNvSpPr/>
          <p:nvPr/>
        </p:nvSpPr>
        <p:spPr>
          <a:xfrm>
            <a:off x="212488" y="1647258"/>
            <a:ext cx="3728577" cy="3085080"/>
          </a:xfrm>
          <a:prstGeom prst="rect">
            <a:avLst/>
          </a:prstGeom>
          <a:noFill/>
          <a:ln w="952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r">
              <a:lnSpc>
                <a:spcPct val="90000"/>
              </a:lnSpc>
            </a:pPr>
            <a:r>
              <a:rPr lang="en-US" sz="1050" b="1">
                <a:solidFill>
                  <a:schemeClr val="tx2"/>
                </a:solidFill>
                <a:latin typeface="Oracle Sans" panose="020B0503020204020204" pitchFamily="34" charset="0"/>
                <a:cs typeface="Oracle Sans" panose="020B0503020204020204" pitchFamily="34" charset="0"/>
              </a:rPr>
              <a:t>Sify DC (Mumbai)</a:t>
            </a:r>
          </a:p>
        </p:txBody>
      </p:sp>
      <p:sp>
        <p:nvSpPr>
          <p:cNvPr id="2" name="Title 1">
            <a:extLst>
              <a:ext uri="{FF2B5EF4-FFF2-40B4-BE49-F238E27FC236}">
                <a16:creationId xmlns:a16="http://schemas.microsoft.com/office/drawing/2014/main" id="{7DE2DBEA-2639-4E8F-B8F1-6FD393D2C0FE}"/>
              </a:ext>
            </a:extLst>
          </p:cNvPr>
          <p:cNvSpPr>
            <a:spLocks noGrp="1"/>
          </p:cNvSpPr>
          <p:nvPr>
            <p:ph type="title"/>
          </p:nvPr>
        </p:nvSpPr>
        <p:spPr/>
        <p:txBody>
          <a:bodyPr/>
          <a:lstStyle/>
          <a:p>
            <a:r>
              <a:rPr lang="en-US" dirty="0"/>
              <a:t>Proposed DC network architecture</a:t>
            </a:r>
            <a:endParaRPr lang="en-IN" dirty="0"/>
          </a:p>
        </p:txBody>
      </p:sp>
      <p:cxnSp>
        <p:nvCxnSpPr>
          <p:cNvPr id="387" name="Straight Connector 386">
            <a:extLst>
              <a:ext uri="{FF2B5EF4-FFF2-40B4-BE49-F238E27FC236}">
                <a16:creationId xmlns:a16="http://schemas.microsoft.com/office/drawing/2014/main" id="{71D6CCFE-8361-45F3-9D25-976FFDB3C533}"/>
              </a:ext>
            </a:extLst>
          </p:cNvPr>
          <p:cNvCxnSpPr/>
          <p:nvPr/>
        </p:nvCxnSpPr>
        <p:spPr>
          <a:xfrm>
            <a:off x="1883879" y="3608442"/>
            <a:ext cx="0" cy="3153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50F348BD-0974-4F56-9A9F-21588C2AA4A5}"/>
              </a:ext>
            </a:extLst>
          </p:cNvPr>
          <p:cNvCxnSpPr>
            <a:cxnSpLocks/>
          </p:cNvCxnSpPr>
          <p:nvPr/>
        </p:nvCxnSpPr>
        <p:spPr>
          <a:xfrm>
            <a:off x="1429421" y="3565154"/>
            <a:ext cx="0" cy="36142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618F6EE4-69C7-4E27-801C-616857CB6436}"/>
              </a:ext>
            </a:extLst>
          </p:cNvPr>
          <p:cNvCxnSpPr>
            <a:cxnSpLocks/>
          </p:cNvCxnSpPr>
          <p:nvPr/>
        </p:nvCxnSpPr>
        <p:spPr>
          <a:xfrm>
            <a:off x="1369283" y="3557424"/>
            <a:ext cx="0" cy="36142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5889B6F-7679-4B10-830F-FF90BA28F82B}"/>
              </a:ext>
            </a:extLst>
          </p:cNvPr>
          <p:cNvCxnSpPr>
            <a:cxnSpLocks/>
          </p:cNvCxnSpPr>
          <p:nvPr/>
        </p:nvCxnSpPr>
        <p:spPr>
          <a:xfrm>
            <a:off x="1490309" y="3559744"/>
            <a:ext cx="38988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AF10E76-614C-4517-81FD-472341C832D9}"/>
              </a:ext>
            </a:extLst>
          </p:cNvPr>
          <p:cNvCxnSpPr/>
          <p:nvPr/>
        </p:nvCxnSpPr>
        <p:spPr>
          <a:xfrm>
            <a:off x="1944637" y="3611244"/>
            <a:ext cx="0" cy="3153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44A06BC0-4AF0-4D50-8EA3-A5FC3D8AF567}"/>
              </a:ext>
            </a:extLst>
          </p:cNvPr>
          <p:cNvSpPr/>
          <p:nvPr/>
        </p:nvSpPr>
        <p:spPr>
          <a:xfrm>
            <a:off x="1017886" y="3898203"/>
            <a:ext cx="1263592" cy="6980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pic>
        <p:nvPicPr>
          <p:cNvPr id="164" name="Picture 4" descr="router">
            <a:extLst>
              <a:ext uri="{FF2B5EF4-FFF2-40B4-BE49-F238E27FC236}">
                <a16:creationId xmlns:a16="http://schemas.microsoft.com/office/drawing/2014/main" id="{DAC5F4D5-6BA5-4597-A51B-A9D6EE4633E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10005" y="2313427"/>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TextBox 166">
            <a:extLst>
              <a:ext uri="{FF2B5EF4-FFF2-40B4-BE49-F238E27FC236}">
                <a16:creationId xmlns:a16="http://schemas.microsoft.com/office/drawing/2014/main" id="{27747037-4A5A-41DE-9ABF-0957D7AF43E1}"/>
              </a:ext>
            </a:extLst>
          </p:cNvPr>
          <p:cNvSpPr txBox="1"/>
          <p:nvPr/>
        </p:nvSpPr>
        <p:spPr>
          <a:xfrm>
            <a:off x="452541" y="2301106"/>
            <a:ext cx="859531"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WAN ROUTERS</a:t>
            </a:r>
          </a:p>
        </p:txBody>
      </p:sp>
      <p:grpSp>
        <p:nvGrpSpPr>
          <p:cNvPr id="170" name="Group 14">
            <a:extLst>
              <a:ext uri="{FF2B5EF4-FFF2-40B4-BE49-F238E27FC236}">
                <a16:creationId xmlns:a16="http://schemas.microsoft.com/office/drawing/2014/main" id="{5A587E24-72C3-4A0F-B1AF-633DEF96164B}"/>
              </a:ext>
            </a:extLst>
          </p:cNvPr>
          <p:cNvGrpSpPr>
            <a:grpSpLocks/>
          </p:cNvGrpSpPr>
          <p:nvPr/>
        </p:nvGrpSpPr>
        <p:grpSpPr bwMode="auto">
          <a:xfrm>
            <a:off x="2740009" y="925302"/>
            <a:ext cx="617632" cy="527898"/>
            <a:chOff x="2517" y="1965"/>
            <a:chExt cx="754" cy="495"/>
          </a:xfrm>
        </p:grpSpPr>
        <p:pic>
          <p:nvPicPr>
            <p:cNvPr id="303" name="Picture 15">
              <a:extLst>
                <a:ext uri="{FF2B5EF4-FFF2-40B4-BE49-F238E27FC236}">
                  <a16:creationId xmlns:a16="http://schemas.microsoft.com/office/drawing/2014/main" id="{DA6C1D42-2E46-4F2C-8281-B9E39341DDD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64" y="1965"/>
              <a:ext cx="70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 name="Text Box 16">
              <a:extLst>
                <a:ext uri="{FF2B5EF4-FFF2-40B4-BE49-F238E27FC236}">
                  <a16:creationId xmlns:a16="http://schemas.microsoft.com/office/drawing/2014/main" id="{B4FB8F80-6755-492F-BEFB-5DC65CB46708}"/>
                </a:ext>
              </a:extLst>
            </p:cNvPr>
            <p:cNvSpPr txBox="1">
              <a:spLocks noChangeArrowheads="1"/>
            </p:cNvSpPr>
            <p:nvPr/>
          </p:nvSpPr>
          <p:spPr bwMode="auto">
            <a:xfrm>
              <a:off x="2517" y="2034"/>
              <a:ext cx="7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600" b="1">
                  <a:latin typeface="Arial" panose="020B0604020202020204" pitchFamily="34" charset="0"/>
                  <a:cs typeface="Arial" panose="020B0604020202020204" pitchFamily="34" charset="0"/>
                </a:rPr>
                <a:t>SIFY</a:t>
              </a:r>
            </a:p>
            <a:p>
              <a:pPr algn="ctr"/>
              <a:r>
                <a:rPr lang="en-US" altLang="en-US" sz="600" b="1">
                  <a:latin typeface="Arial" panose="020B0604020202020204" pitchFamily="34" charset="0"/>
                  <a:cs typeface="Arial" panose="020B0604020202020204" pitchFamily="34" charset="0"/>
                </a:rPr>
                <a:t>INTERNET</a:t>
              </a:r>
            </a:p>
          </p:txBody>
        </p:sp>
      </p:grpSp>
      <p:cxnSp>
        <p:nvCxnSpPr>
          <p:cNvPr id="172" name="Straight Connector 171">
            <a:extLst>
              <a:ext uri="{FF2B5EF4-FFF2-40B4-BE49-F238E27FC236}">
                <a16:creationId xmlns:a16="http://schemas.microsoft.com/office/drawing/2014/main" id="{D44C158F-4259-430F-B548-88BC335CAC94}"/>
              </a:ext>
            </a:extLst>
          </p:cNvPr>
          <p:cNvCxnSpPr/>
          <p:nvPr/>
        </p:nvCxnSpPr>
        <p:spPr>
          <a:xfrm>
            <a:off x="3068073" y="1637982"/>
            <a:ext cx="22204" cy="14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B5483CD-B389-48D1-8FFC-DA9F9E071576}"/>
              </a:ext>
            </a:extLst>
          </p:cNvPr>
          <p:cNvCxnSpPr>
            <a:cxnSpLocks/>
          </p:cNvCxnSpPr>
          <p:nvPr/>
        </p:nvCxnSpPr>
        <p:spPr>
          <a:xfrm>
            <a:off x="1488371" y="3456954"/>
            <a:ext cx="4121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017EE017-C1D3-4A7B-B57B-E4E885DA4F63}"/>
              </a:ext>
            </a:extLst>
          </p:cNvPr>
          <p:cNvSpPr txBox="1"/>
          <p:nvPr/>
        </p:nvSpPr>
        <p:spPr>
          <a:xfrm>
            <a:off x="524549" y="3509273"/>
            <a:ext cx="821059"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CORE SWITCH</a:t>
            </a:r>
          </a:p>
        </p:txBody>
      </p:sp>
      <p:sp>
        <p:nvSpPr>
          <p:cNvPr id="204" name="TextBox 203">
            <a:extLst>
              <a:ext uri="{FF2B5EF4-FFF2-40B4-BE49-F238E27FC236}">
                <a16:creationId xmlns:a16="http://schemas.microsoft.com/office/drawing/2014/main" id="{F7F05AEE-448C-4344-9095-5B33968046E8}"/>
              </a:ext>
            </a:extLst>
          </p:cNvPr>
          <p:cNvSpPr txBox="1"/>
          <p:nvPr/>
        </p:nvSpPr>
        <p:spPr>
          <a:xfrm>
            <a:off x="524549" y="2725969"/>
            <a:ext cx="776175"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WAN SWITCH</a:t>
            </a:r>
          </a:p>
        </p:txBody>
      </p:sp>
      <p:cxnSp>
        <p:nvCxnSpPr>
          <p:cNvPr id="212" name="Straight Connector 211">
            <a:extLst>
              <a:ext uri="{FF2B5EF4-FFF2-40B4-BE49-F238E27FC236}">
                <a16:creationId xmlns:a16="http://schemas.microsoft.com/office/drawing/2014/main" id="{7F418AFC-818D-43CE-B280-EF9DFEDD40C6}"/>
              </a:ext>
            </a:extLst>
          </p:cNvPr>
          <p:cNvCxnSpPr>
            <a:cxnSpLocks/>
          </p:cNvCxnSpPr>
          <p:nvPr/>
        </p:nvCxnSpPr>
        <p:spPr>
          <a:xfrm>
            <a:off x="1366626" y="2618452"/>
            <a:ext cx="0" cy="12387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5167833-4D60-4252-B1DD-00DDB384C718}"/>
              </a:ext>
            </a:extLst>
          </p:cNvPr>
          <p:cNvCxnSpPr>
            <a:cxnSpLocks/>
            <a:endCxn id="271" idx="1"/>
          </p:cNvCxnSpPr>
          <p:nvPr/>
        </p:nvCxnSpPr>
        <p:spPr>
          <a:xfrm flipV="1">
            <a:off x="1366626" y="2588597"/>
            <a:ext cx="1596030" cy="2985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6F7E1177-F26D-4AE0-8A08-197C489D885E}"/>
              </a:ext>
            </a:extLst>
          </p:cNvPr>
          <p:cNvSpPr txBox="1"/>
          <p:nvPr/>
        </p:nvSpPr>
        <p:spPr>
          <a:xfrm>
            <a:off x="421582" y="4456410"/>
            <a:ext cx="676788" cy="276999"/>
          </a:xfrm>
          <a:prstGeom prst="rect">
            <a:avLst/>
          </a:prstGeom>
          <a:noFill/>
        </p:spPr>
        <p:txBody>
          <a:bodyPr wrap="none" rtlCol="0">
            <a:spAutoFit/>
          </a:bodyPr>
          <a:lstStyle>
            <a:defPPr marR="0" lvl="0" algn="l" rtl="0">
              <a:lnSpc>
                <a:spcPct val="100000"/>
              </a:lnSpc>
              <a:spcBef>
                <a:spcPts val="0"/>
              </a:spcBef>
              <a:spcAft>
                <a:spcPts val="0"/>
              </a:spcAft>
            </a:defPPr>
            <a:lvl1pPr>
              <a:defRPr sz="750" b="1"/>
            </a:lvl1pPr>
          </a:lstStyle>
          <a:p>
            <a:r>
              <a:rPr lang="en-US" sz="600">
                <a:latin typeface="Arial" panose="020B0604020202020204" pitchFamily="34" charset="0"/>
                <a:cs typeface="Arial" panose="020B0604020202020204" pitchFamily="34" charset="0"/>
              </a:rPr>
              <a:t>Management </a:t>
            </a:r>
          </a:p>
          <a:p>
            <a:r>
              <a:rPr lang="en-US" sz="600">
                <a:latin typeface="Arial" panose="020B0604020202020204" pitchFamily="34" charset="0"/>
                <a:cs typeface="Arial" panose="020B0604020202020204" pitchFamily="34" charset="0"/>
              </a:rPr>
              <a:t>Switch</a:t>
            </a:r>
          </a:p>
        </p:txBody>
      </p:sp>
      <p:cxnSp>
        <p:nvCxnSpPr>
          <p:cNvPr id="216" name="Straight Connector 215">
            <a:extLst>
              <a:ext uri="{FF2B5EF4-FFF2-40B4-BE49-F238E27FC236}">
                <a16:creationId xmlns:a16="http://schemas.microsoft.com/office/drawing/2014/main" id="{68233D87-5288-42E4-8B50-A23705A52AFE}"/>
              </a:ext>
            </a:extLst>
          </p:cNvPr>
          <p:cNvCxnSpPr>
            <a:cxnSpLocks/>
          </p:cNvCxnSpPr>
          <p:nvPr/>
        </p:nvCxnSpPr>
        <p:spPr>
          <a:xfrm flipV="1">
            <a:off x="1535120" y="2777541"/>
            <a:ext cx="285529" cy="3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27A83305-C5E8-4D4A-A6F9-3BE94DEB1D99}"/>
              </a:ext>
            </a:extLst>
          </p:cNvPr>
          <p:cNvCxnSpPr>
            <a:cxnSpLocks/>
          </p:cNvCxnSpPr>
          <p:nvPr/>
        </p:nvCxnSpPr>
        <p:spPr>
          <a:xfrm flipV="1">
            <a:off x="1527923" y="2804355"/>
            <a:ext cx="236699" cy="3377"/>
          </a:xfrm>
          <a:prstGeom prst="line">
            <a:avLst/>
          </a:prstGeom>
        </p:spPr>
        <p:style>
          <a:lnRef idx="1">
            <a:schemeClr val="accent1"/>
          </a:lnRef>
          <a:fillRef idx="0">
            <a:schemeClr val="accent1"/>
          </a:fillRef>
          <a:effectRef idx="0">
            <a:schemeClr val="accent1"/>
          </a:effectRef>
          <a:fontRef idx="minor">
            <a:schemeClr val="tx1"/>
          </a:fontRef>
        </p:style>
      </p:cxnSp>
      <p:sp>
        <p:nvSpPr>
          <p:cNvPr id="218" name="Oval 217">
            <a:extLst>
              <a:ext uri="{FF2B5EF4-FFF2-40B4-BE49-F238E27FC236}">
                <a16:creationId xmlns:a16="http://schemas.microsoft.com/office/drawing/2014/main" id="{76112801-2028-4699-8EF3-430E7B703726}"/>
              </a:ext>
            </a:extLst>
          </p:cNvPr>
          <p:cNvSpPr/>
          <p:nvPr/>
        </p:nvSpPr>
        <p:spPr>
          <a:xfrm>
            <a:off x="1627118" y="2719054"/>
            <a:ext cx="24089" cy="147673"/>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pic>
        <p:nvPicPr>
          <p:cNvPr id="220" name="Picture 219">
            <a:extLst>
              <a:ext uri="{FF2B5EF4-FFF2-40B4-BE49-F238E27FC236}">
                <a16:creationId xmlns:a16="http://schemas.microsoft.com/office/drawing/2014/main" id="{616613F3-CA5C-4005-A452-513DD8BA36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9421" y="3977272"/>
            <a:ext cx="362143" cy="350814"/>
          </a:xfrm>
          <a:prstGeom prst="rect">
            <a:avLst/>
          </a:prstGeom>
        </p:spPr>
      </p:pic>
      <p:pic>
        <p:nvPicPr>
          <p:cNvPr id="221" name="Picture 140" descr="Server 1.png">
            <a:extLst>
              <a:ext uri="{FF2B5EF4-FFF2-40B4-BE49-F238E27FC236}">
                <a16:creationId xmlns:a16="http://schemas.microsoft.com/office/drawing/2014/main" id="{530D0A7B-BF8B-4D8E-A341-848B58871C90}"/>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14753" y="3952430"/>
            <a:ext cx="127926" cy="2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142" descr="Juniper Server.png">
            <a:extLst>
              <a:ext uri="{FF2B5EF4-FFF2-40B4-BE49-F238E27FC236}">
                <a16:creationId xmlns:a16="http://schemas.microsoft.com/office/drawing/2014/main" id="{CD054B82-44CE-4489-91E9-AA4B3AA3A937}"/>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865373" y="3954963"/>
            <a:ext cx="127926" cy="2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143" descr="Server 1.png">
            <a:extLst>
              <a:ext uri="{FF2B5EF4-FFF2-40B4-BE49-F238E27FC236}">
                <a16:creationId xmlns:a16="http://schemas.microsoft.com/office/drawing/2014/main" id="{C74CB549-0AE3-4909-BBCD-5CC636D9FBC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14752" y="4160036"/>
            <a:ext cx="127926" cy="2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145" descr="Juniper Server.png">
            <a:extLst>
              <a:ext uri="{FF2B5EF4-FFF2-40B4-BE49-F238E27FC236}">
                <a16:creationId xmlns:a16="http://schemas.microsoft.com/office/drawing/2014/main" id="{9FA0831C-C6EE-4638-A545-9AB154B8D4C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865373" y="4160355"/>
            <a:ext cx="127926" cy="2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227">
            <a:extLst>
              <a:ext uri="{FF2B5EF4-FFF2-40B4-BE49-F238E27FC236}">
                <a16:creationId xmlns:a16="http://schemas.microsoft.com/office/drawing/2014/main" id="{7581465F-2275-47DA-8699-280F37E951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3936" y="3978126"/>
            <a:ext cx="362143" cy="350814"/>
          </a:xfrm>
          <a:prstGeom prst="rect">
            <a:avLst/>
          </a:prstGeom>
        </p:spPr>
      </p:pic>
      <p:sp>
        <p:nvSpPr>
          <p:cNvPr id="230" name="TextBox 229">
            <a:extLst>
              <a:ext uri="{FF2B5EF4-FFF2-40B4-BE49-F238E27FC236}">
                <a16:creationId xmlns:a16="http://schemas.microsoft.com/office/drawing/2014/main" id="{4E82243B-8EBA-4944-9494-4C82513DD8D9}"/>
              </a:ext>
            </a:extLst>
          </p:cNvPr>
          <p:cNvSpPr txBox="1"/>
          <p:nvPr/>
        </p:nvSpPr>
        <p:spPr>
          <a:xfrm>
            <a:off x="1061157" y="4373369"/>
            <a:ext cx="1263592" cy="200055"/>
          </a:xfrm>
          <a:prstGeom prst="rect">
            <a:avLst/>
          </a:prstGeom>
          <a:noFill/>
        </p:spPr>
        <p:txBody>
          <a:bodyPr wrap="square" rtlCol="0">
            <a:spAutoFit/>
          </a:bodyPr>
          <a:lstStyle/>
          <a:p>
            <a:r>
              <a:rPr lang="en-US" sz="700" b="1">
                <a:latin typeface="Arial" panose="020B0604020202020204" pitchFamily="34" charset="0"/>
                <a:cs typeface="Arial" panose="020B0604020202020204" pitchFamily="34" charset="0"/>
              </a:rPr>
              <a:t>SAP HANA SERVERS</a:t>
            </a:r>
          </a:p>
        </p:txBody>
      </p:sp>
      <p:sp>
        <p:nvSpPr>
          <p:cNvPr id="235" name="TextBox 234">
            <a:extLst>
              <a:ext uri="{FF2B5EF4-FFF2-40B4-BE49-F238E27FC236}">
                <a16:creationId xmlns:a16="http://schemas.microsoft.com/office/drawing/2014/main" id="{EDA37C95-AD3F-4289-A247-CD5D6E582A78}"/>
              </a:ext>
            </a:extLst>
          </p:cNvPr>
          <p:cNvSpPr txBox="1"/>
          <p:nvPr/>
        </p:nvSpPr>
        <p:spPr>
          <a:xfrm>
            <a:off x="3179828" y="2481416"/>
            <a:ext cx="731290" cy="307777"/>
          </a:xfrm>
          <a:prstGeom prst="rect">
            <a:avLst/>
          </a:prstGeom>
          <a:noFill/>
        </p:spPr>
        <p:txBody>
          <a:bodyPr wrap="square" rtlCol="0">
            <a:spAutoFit/>
          </a:bodyPr>
          <a:lstStyle/>
          <a:p>
            <a:r>
              <a:rPr lang="en-US" sz="700" b="1">
                <a:latin typeface="Arial" panose="020B0604020202020204" pitchFamily="34" charset="0"/>
                <a:cs typeface="Arial" panose="020B0604020202020204" pitchFamily="34" charset="0"/>
              </a:rPr>
              <a:t>PERIMETER </a:t>
            </a:r>
          </a:p>
          <a:p>
            <a:r>
              <a:rPr lang="en-US" sz="700" b="1">
                <a:latin typeface="Arial" panose="020B0604020202020204" pitchFamily="34" charset="0"/>
                <a:cs typeface="Arial" panose="020B0604020202020204" pitchFamily="34" charset="0"/>
              </a:rPr>
              <a:t>FIREWALL</a:t>
            </a:r>
            <a:endParaRPr lang="en-US" sz="500" b="1">
              <a:latin typeface="Arial" panose="020B0604020202020204" pitchFamily="34" charset="0"/>
              <a:cs typeface="Arial" panose="020B0604020202020204" pitchFamily="34" charset="0"/>
            </a:endParaRPr>
          </a:p>
        </p:txBody>
      </p:sp>
      <p:cxnSp>
        <p:nvCxnSpPr>
          <p:cNvPr id="247" name="Elbow Connector 225">
            <a:extLst>
              <a:ext uri="{FF2B5EF4-FFF2-40B4-BE49-F238E27FC236}">
                <a16:creationId xmlns:a16="http://schemas.microsoft.com/office/drawing/2014/main" id="{4E0300D0-307C-46CC-86AB-4656867D040A}"/>
              </a:ext>
            </a:extLst>
          </p:cNvPr>
          <p:cNvCxnSpPr>
            <a:cxnSpLocks/>
            <a:stCxn id="314" idx="3"/>
            <a:endCxn id="271" idx="2"/>
          </p:cNvCxnSpPr>
          <p:nvPr/>
        </p:nvCxnSpPr>
        <p:spPr>
          <a:xfrm flipV="1">
            <a:off x="2022423" y="2697374"/>
            <a:ext cx="1061107" cy="109007"/>
          </a:xfrm>
          <a:prstGeom prst="bentConnector2">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57" name="Picture 4" descr="router">
            <a:extLst>
              <a:ext uri="{FF2B5EF4-FFF2-40B4-BE49-F238E27FC236}">
                <a16:creationId xmlns:a16="http://schemas.microsoft.com/office/drawing/2014/main" id="{0452B66F-694C-4AD5-BA33-2496E6C632B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6109" y="2298456"/>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3" name="Straight Connector 262">
            <a:extLst>
              <a:ext uri="{FF2B5EF4-FFF2-40B4-BE49-F238E27FC236}">
                <a16:creationId xmlns:a16="http://schemas.microsoft.com/office/drawing/2014/main" id="{91EC1E74-96C0-4287-AA69-DD766F2A16F8}"/>
              </a:ext>
            </a:extLst>
          </p:cNvPr>
          <p:cNvCxnSpPr>
            <a:cxnSpLocks/>
            <a:stCxn id="164" idx="2"/>
            <a:endCxn id="279" idx="0"/>
          </p:cNvCxnSpPr>
          <p:nvPr/>
        </p:nvCxnSpPr>
        <p:spPr>
          <a:xfrm>
            <a:off x="1402815" y="2474320"/>
            <a:ext cx="0" cy="249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6DF5CAE4-D3DC-4B70-BB4D-1DC60E027B6B}"/>
              </a:ext>
            </a:extLst>
          </p:cNvPr>
          <p:cNvCxnSpPr>
            <a:cxnSpLocks/>
            <a:stCxn id="257" idx="2"/>
            <a:endCxn id="314" idx="0"/>
          </p:cNvCxnSpPr>
          <p:nvPr/>
        </p:nvCxnSpPr>
        <p:spPr>
          <a:xfrm flipH="1">
            <a:off x="1876836" y="2459349"/>
            <a:ext cx="2083" cy="257836"/>
          </a:xfrm>
          <a:prstGeom prst="line">
            <a:avLst/>
          </a:prstGeom>
        </p:spPr>
        <p:style>
          <a:lnRef idx="1">
            <a:schemeClr val="accent1"/>
          </a:lnRef>
          <a:fillRef idx="0">
            <a:schemeClr val="accent1"/>
          </a:fillRef>
          <a:effectRef idx="0">
            <a:schemeClr val="accent1"/>
          </a:effectRef>
          <a:fontRef idx="minor">
            <a:schemeClr val="tx1"/>
          </a:fontRef>
        </p:style>
      </p:cxnSp>
      <p:pic>
        <p:nvPicPr>
          <p:cNvPr id="271" name="Picture 5" descr="firewall">
            <a:extLst>
              <a:ext uri="{FF2B5EF4-FFF2-40B4-BE49-F238E27FC236}">
                <a16:creationId xmlns:a16="http://schemas.microsoft.com/office/drawing/2014/main" id="{E5BA6915-4811-4CC8-9907-865ACB79DDE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62656" y="2479820"/>
            <a:ext cx="241748" cy="21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 name="TextBox 274">
            <a:extLst>
              <a:ext uri="{FF2B5EF4-FFF2-40B4-BE49-F238E27FC236}">
                <a16:creationId xmlns:a16="http://schemas.microsoft.com/office/drawing/2014/main" id="{7194048D-4AD3-4D9A-8315-32C46ECCFFE1}"/>
              </a:ext>
            </a:extLst>
          </p:cNvPr>
          <p:cNvSpPr txBox="1"/>
          <p:nvPr/>
        </p:nvSpPr>
        <p:spPr>
          <a:xfrm>
            <a:off x="2900813" y="3381226"/>
            <a:ext cx="1151277"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1 Gbps LAN Extension</a:t>
            </a:r>
          </a:p>
        </p:txBody>
      </p:sp>
      <p:pic>
        <p:nvPicPr>
          <p:cNvPr id="279" name="Picture 41">
            <a:extLst>
              <a:ext uri="{FF2B5EF4-FFF2-40B4-BE49-F238E27FC236}">
                <a16:creationId xmlns:a16="http://schemas.microsoft.com/office/drawing/2014/main" id="{33D7D01D-DC8A-43D0-852B-F654B76A322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257228" y="2723423"/>
            <a:ext cx="291174" cy="17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 name="Picture 41">
            <a:extLst>
              <a:ext uri="{FF2B5EF4-FFF2-40B4-BE49-F238E27FC236}">
                <a16:creationId xmlns:a16="http://schemas.microsoft.com/office/drawing/2014/main" id="{B3697F80-900D-4216-9C69-805EC81E99D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5314" y="4314495"/>
            <a:ext cx="292725" cy="17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4" name="Picture 41">
            <a:extLst>
              <a:ext uri="{FF2B5EF4-FFF2-40B4-BE49-F238E27FC236}">
                <a16:creationId xmlns:a16="http://schemas.microsoft.com/office/drawing/2014/main" id="{015FCD48-6F15-4C85-9251-D1E4972990F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31249" y="2717185"/>
            <a:ext cx="291174" cy="17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6" name="Straight Connector 335">
            <a:extLst>
              <a:ext uri="{FF2B5EF4-FFF2-40B4-BE49-F238E27FC236}">
                <a16:creationId xmlns:a16="http://schemas.microsoft.com/office/drawing/2014/main" id="{15655EC1-0E0B-4ED6-B9B9-395655CC917F}"/>
              </a:ext>
            </a:extLst>
          </p:cNvPr>
          <p:cNvCxnSpPr>
            <a:cxnSpLocks/>
            <a:endCxn id="334" idx="0"/>
          </p:cNvCxnSpPr>
          <p:nvPr/>
        </p:nvCxnSpPr>
        <p:spPr>
          <a:xfrm>
            <a:off x="1395235" y="2897342"/>
            <a:ext cx="507943" cy="3506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9CD8B92F-0DC4-465A-9576-FCB4DD2D79D0}"/>
              </a:ext>
            </a:extLst>
          </p:cNvPr>
          <p:cNvCxnSpPr>
            <a:cxnSpLocks/>
            <a:endCxn id="332" idx="0"/>
          </p:cNvCxnSpPr>
          <p:nvPr/>
        </p:nvCxnSpPr>
        <p:spPr>
          <a:xfrm flipH="1">
            <a:off x="1406078" y="2912123"/>
            <a:ext cx="491007" cy="34320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851C24E2-DD56-447B-8A5B-67E5FE7C7DA1}"/>
              </a:ext>
            </a:extLst>
          </p:cNvPr>
          <p:cNvCxnSpPr>
            <a:endCxn id="332" idx="0"/>
          </p:cNvCxnSpPr>
          <p:nvPr/>
        </p:nvCxnSpPr>
        <p:spPr>
          <a:xfrm>
            <a:off x="1395235" y="2897342"/>
            <a:ext cx="10844" cy="35798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07C45F70-04FD-4A23-9DE7-AF898E90DFD7}"/>
              </a:ext>
            </a:extLst>
          </p:cNvPr>
          <p:cNvCxnSpPr>
            <a:endCxn id="334" idx="0"/>
          </p:cNvCxnSpPr>
          <p:nvPr/>
        </p:nvCxnSpPr>
        <p:spPr>
          <a:xfrm>
            <a:off x="1897085" y="2912123"/>
            <a:ext cx="6092" cy="3358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10CF13AA-CDCD-4572-B4AC-72F843BB2806}"/>
              </a:ext>
            </a:extLst>
          </p:cNvPr>
          <p:cNvCxnSpPr>
            <a:cxnSpLocks/>
            <a:stCxn id="303" idx="2"/>
            <a:endCxn id="271" idx="0"/>
          </p:cNvCxnSpPr>
          <p:nvPr/>
        </p:nvCxnSpPr>
        <p:spPr>
          <a:xfrm>
            <a:off x="3068075" y="1453200"/>
            <a:ext cx="15455" cy="1026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31C5C2B5-7321-4925-9406-0A8C8FF7DB42}"/>
              </a:ext>
            </a:extLst>
          </p:cNvPr>
          <p:cNvCxnSpPr>
            <a:stCxn id="282" idx="3"/>
          </p:cNvCxnSpPr>
          <p:nvPr/>
        </p:nvCxnSpPr>
        <p:spPr>
          <a:xfrm>
            <a:off x="768039" y="4404165"/>
            <a:ext cx="23072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3" name="TextBox 382">
            <a:extLst>
              <a:ext uri="{FF2B5EF4-FFF2-40B4-BE49-F238E27FC236}">
                <a16:creationId xmlns:a16="http://schemas.microsoft.com/office/drawing/2014/main" id="{B56CB95D-E128-413E-9AD0-5D0E8E1CF5E4}"/>
              </a:ext>
            </a:extLst>
          </p:cNvPr>
          <p:cNvSpPr txBox="1"/>
          <p:nvPr/>
        </p:nvSpPr>
        <p:spPr>
          <a:xfrm>
            <a:off x="3056442" y="1421041"/>
            <a:ext cx="535724" cy="184666"/>
          </a:xfrm>
          <a:prstGeom prst="rect">
            <a:avLst/>
          </a:prstGeom>
          <a:noFill/>
        </p:spPr>
        <p:txBody>
          <a:bodyPr wrap="none" rtlCol="0">
            <a:spAutoFit/>
          </a:bodyPr>
          <a:lstStyle/>
          <a:p>
            <a:r>
              <a:rPr lang="en-US" sz="600" b="1">
                <a:latin typeface="Arial" panose="020B0604020202020204" pitchFamily="34" charset="0"/>
                <a:cs typeface="Arial" panose="020B0604020202020204" pitchFamily="34" charset="0"/>
              </a:rPr>
              <a:t>250 Mbps</a:t>
            </a:r>
          </a:p>
        </p:txBody>
      </p:sp>
      <p:pic>
        <p:nvPicPr>
          <p:cNvPr id="334" name="Picture 10" descr="C:\Users\ecoffey\AppData\Local\Temp\Rar$DRa0.160\30042_Device_layer3_switch_default_256.png">
            <a:extLst>
              <a:ext uri="{FF2B5EF4-FFF2-40B4-BE49-F238E27FC236}">
                <a16:creationId xmlns:a16="http://schemas.microsoft.com/office/drawing/2014/main" id="{AD5925B4-0C34-4CFF-A16B-F6581A55512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86109" y="3247947"/>
            <a:ext cx="234136" cy="433429"/>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10" descr="C:\Users\ecoffey\AppData\Local\Temp\Rar$DRa0.160\30042_Device_layer3_switch_default_256.png">
            <a:extLst>
              <a:ext uri="{FF2B5EF4-FFF2-40B4-BE49-F238E27FC236}">
                <a16:creationId xmlns:a16="http://schemas.microsoft.com/office/drawing/2014/main" id="{CB5FAEFB-3083-4D10-BCF8-02995F051F5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289010" y="3255326"/>
            <a:ext cx="234136" cy="433429"/>
          </a:xfrm>
          <a:prstGeom prst="rect">
            <a:avLst/>
          </a:prstGeom>
          <a:noFill/>
          <a:extLst>
            <a:ext uri="{909E8E84-426E-40DD-AFC4-6F175D3DCCD1}">
              <a14:hiddenFill xmlns:a14="http://schemas.microsoft.com/office/drawing/2010/main">
                <a:solidFill>
                  <a:srgbClr val="FFFFFF"/>
                </a:solidFill>
              </a14:hiddenFill>
            </a:ext>
          </a:extLst>
        </p:spPr>
      </p:pic>
      <p:sp>
        <p:nvSpPr>
          <p:cNvPr id="394" name="TextBox 393">
            <a:extLst>
              <a:ext uri="{FF2B5EF4-FFF2-40B4-BE49-F238E27FC236}">
                <a16:creationId xmlns:a16="http://schemas.microsoft.com/office/drawing/2014/main" id="{0BF4B8BF-5193-4805-B197-B000BC0E25EA}"/>
              </a:ext>
            </a:extLst>
          </p:cNvPr>
          <p:cNvSpPr txBox="1"/>
          <p:nvPr/>
        </p:nvSpPr>
        <p:spPr>
          <a:xfrm>
            <a:off x="236517" y="1709748"/>
            <a:ext cx="2511032" cy="261610"/>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PRIVATE CLOUD </a:t>
            </a:r>
          </a:p>
        </p:txBody>
      </p:sp>
      <p:sp>
        <p:nvSpPr>
          <p:cNvPr id="146" name="Oval 145">
            <a:extLst>
              <a:ext uri="{FF2B5EF4-FFF2-40B4-BE49-F238E27FC236}">
                <a16:creationId xmlns:a16="http://schemas.microsoft.com/office/drawing/2014/main" id="{6E036FA2-1C4D-46B5-A6F2-56ED2E0A1779}"/>
              </a:ext>
            </a:extLst>
          </p:cNvPr>
          <p:cNvSpPr/>
          <p:nvPr/>
        </p:nvSpPr>
        <p:spPr>
          <a:xfrm>
            <a:off x="1627581" y="3413012"/>
            <a:ext cx="24089" cy="147673"/>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A3468EA8-4AB0-4ED4-AEF6-B7CE19379E45}"/>
              </a:ext>
            </a:extLst>
          </p:cNvPr>
          <p:cNvCxnSpPr>
            <a:cxnSpLocks/>
          </p:cNvCxnSpPr>
          <p:nvPr/>
        </p:nvCxnSpPr>
        <p:spPr>
          <a:xfrm>
            <a:off x="1878948" y="2220601"/>
            <a:ext cx="0" cy="75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29F9A7-8A9B-4E7C-8BFA-87CFCCFDE4F0}"/>
              </a:ext>
            </a:extLst>
          </p:cNvPr>
          <p:cNvCxnSpPr>
            <a:cxnSpLocks/>
            <a:stCxn id="164" idx="0"/>
          </p:cNvCxnSpPr>
          <p:nvPr/>
        </p:nvCxnSpPr>
        <p:spPr>
          <a:xfrm flipV="1">
            <a:off x="1402815" y="2065671"/>
            <a:ext cx="0" cy="247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6C0F05-97BE-4475-8E93-C328931742A2}"/>
              </a:ext>
            </a:extLst>
          </p:cNvPr>
          <p:cNvCxnSpPr/>
          <p:nvPr/>
        </p:nvCxnSpPr>
        <p:spPr>
          <a:xfrm>
            <a:off x="1402815" y="2069113"/>
            <a:ext cx="33919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80" name="Group 279">
            <a:extLst>
              <a:ext uri="{FF2B5EF4-FFF2-40B4-BE49-F238E27FC236}">
                <a16:creationId xmlns:a16="http://schemas.microsoft.com/office/drawing/2014/main" id="{10DF67FC-AF25-4E58-B259-17604451BDDC}"/>
              </a:ext>
            </a:extLst>
          </p:cNvPr>
          <p:cNvGrpSpPr/>
          <p:nvPr/>
        </p:nvGrpSpPr>
        <p:grpSpPr>
          <a:xfrm>
            <a:off x="7120546" y="1277025"/>
            <a:ext cx="707881" cy="822038"/>
            <a:chOff x="253185" y="806030"/>
            <a:chExt cx="707881" cy="655501"/>
          </a:xfrm>
        </p:grpSpPr>
        <p:sp>
          <p:nvSpPr>
            <p:cNvPr id="281" name="Rectangle 280">
              <a:extLst>
                <a:ext uri="{FF2B5EF4-FFF2-40B4-BE49-F238E27FC236}">
                  <a16:creationId xmlns:a16="http://schemas.microsoft.com/office/drawing/2014/main" id="{F032D474-9C94-44B3-8642-9A9062B25130}"/>
                </a:ext>
              </a:extLst>
            </p:cNvPr>
            <p:cNvSpPr/>
            <p:nvPr/>
          </p:nvSpPr>
          <p:spPr bwMode="auto">
            <a:xfrm>
              <a:off x="313599" y="806030"/>
              <a:ext cx="607361" cy="655501"/>
            </a:xfrm>
            <a:prstGeom prst="rect">
              <a:avLst/>
            </a:prstGeom>
            <a:noFill/>
            <a:ln w="9525">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83" fontAlgn="base">
                <a:spcBef>
                  <a:spcPct val="20000"/>
                </a:spcBef>
                <a:spcAft>
                  <a:spcPct val="0"/>
                </a:spcAft>
                <a:buFontTx/>
                <a:buChar char="•"/>
                <a:defRPr/>
              </a:pPr>
              <a:endParaRPr lang="en-IN" sz="1350" dirty="0">
                <a:solidFill>
                  <a:prstClr val="black"/>
                </a:solidFill>
                <a:latin typeface="TheSansOffice" pitchFamily="34" charset="0"/>
              </a:endParaRPr>
            </a:p>
          </p:txBody>
        </p:sp>
        <p:pic>
          <p:nvPicPr>
            <p:cNvPr id="283" name="Picture 4" descr="http://downloadicons.net/sites/default/files/building-icons-68713.png">
              <a:extLst>
                <a:ext uri="{FF2B5EF4-FFF2-40B4-BE49-F238E27FC236}">
                  <a16:creationId xmlns:a16="http://schemas.microsoft.com/office/drawing/2014/main" id="{6908ADFF-C673-47C4-BE09-6D4368C72E8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9100" y="1050341"/>
              <a:ext cx="411190" cy="41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 name="TextBox 283">
              <a:extLst>
                <a:ext uri="{FF2B5EF4-FFF2-40B4-BE49-F238E27FC236}">
                  <a16:creationId xmlns:a16="http://schemas.microsoft.com/office/drawing/2014/main" id="{DEE6A7C9-AD03-45E1-B6C0-2BD0CE1C2349}"/>
                </a:ext>
              </a:extLst>
            </p:cNvPr>
            <p:cNvSpPr txBox="1"/>
            <p:nvPr/>
          </p:nvSpPr>
          <p:spPr>
            <a:xfrm>
              <a:off x="253185" y="806030"/>
              <a:ext cx="707881" cy="461665"/>
            </a:xfrm>
            <a:prstGeom prst="rect">
              <a:avLst/>
            </a:prstGeom>
            <a:noFill/>
            <a:ln w="9525">
              <a:noFill/>
            </a:ln>
          </p:spPr>
          <p:txBody>
            <a:bodyPr wrap="square" rtlCol="0">
              <a:spAutoFit/>
            </a:bodyPr>
            <a:lstStyle/>
            <a:p>
              <a:pPr algn="ctr"/>
              <a:r>
                <a:rPr lang="en-US" sz="800" dirty="0"/>
                <a:t>M&amp;M Existing </a:t>
              </a:r>
            </a:p>
            <a:p>
              <a:pPr algn="ctr"/>
              <a:r>
                <a:rPr lang="en-US" sz="800" dirty="0"/>
                <a:t>DC</a:t>
              </a:r>
              <a:endParaRPr lang="en-IN" sz="800" dirty="0"/>
            </a:p>
          </p:txBody>
        </p:sp>
      </p:grpSp>
      <p:grpSp>
        <p:nvGrpSpPr>
          <p:cNvPr id="285" name="Group 284">
            <a:extLst>
              <a:ext uri="{FF2B5EF4-FFF2-40B4-BE49-F238E27FC236}">
                <a16:creationId xmlns:a16="http://schemas.microsoft.com/office/drawing/2014/main" id="{BA4F0E3E-572F-474C-9CDD-E18309A66B23}"/>
              </a:ext>
            </a:extLst>
          </p:cNvPr>
          <p:cNvGrpSpPr/>
          <p:nvPr/>
        </p:nvGrpSpPr>
        <p:grpSpPr>
          <a:xfrm>
            <a:off x="8313612" y="1277025"/>
            <a:ext cx="707881" cy="822038"/>
            <a:chOff x="253185" y="806030"/>
            <a:chExt cx="707881" cy="655501"/>
          </a:xfrm>
        </p:grpSpPr>
        <p:sp>
          <p:nvSpPr>
            <p:cNvPr id="286" name="Rectangle 285">
              <a:extLst>
                <a:ext uri="{FF2B5EF4-FFF2-40B4-BE49-F238E27FC236}">
                  <a16:creationId xmlns:a16="http://schemas.microsoft.com/office/drawing/2014/main" id="{36EBE6D8-51D6-4FB0-8227-7AEE43345548}"/>
                </a:ext>
              </a:extLst>
            </p:cNvPr>
            <p:cNvSpPr/>
            <p:nvPr/>
          </p:nvSpPr>
          <p:spPr bwMode="auto">
            <a:xfrm>
              <a:off x="313599" y="806030"/>
              <a:ext cx="607361" cy="655501"/>
            </a:xfrm>
            <a:prstGeom prst="rect">
              <a:avLst/>
            </a:prstGeom>
            <a:noFill/>
            <a:ln w="9525">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83" fontAlgn="base">
                <a:spcBef>
                  <a:spcPct val="20000"/>
                </a:spcBef>
                <a:spcAft>
                  <a:spcPct val="0"/>
                </a:spcAft>
                <a:buFontTx/>
                <a:buChar char="•"/>
                <a:defRPr/>
              </a:pPr>
              <a:endParaRPr lang="en-IN" sz="1350">
                <a:solidFill>
                  <a:prstClr val="black"/>
                </a:solidFill>
                <a:latin typeface="TheSansOffice" pitchFamily="34" charset="0"/>
              </a:endParaRPr>
            </a:p>
          </p:txBody>
        </p:sp>
        <p:pic>
          <p:nvPicPr>
            <p:cNvPr id="287" name="Picture 4" descr="http://downloadicons.net/sites/default/files/building-icons-68713.png">
              <a:extLst>
                <a:ext uri="{FF2B5EF4-FFF2-40B4-BE49-F238E27FC236}">
                  <a16:creationId xmlns:a16="http://schemas.microsoft.com/office/drawing/2014/main" id="{2214B2FA-5099-49DC-816B-0EF54B472E7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9100" y="1050341"/>
              <a:ext cx="411190" cy="41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 name="TextBox 287">
              <a:extLst>
                <a:ext uri="{FF2B5EF4-FFF2-40B4-BE49-F238E27FC236}">
                  <a16:creationId xmlns:a16="http://schemas.microsoft.com/office/drawing/2014/main" id="{4F60EF00-A8CF-4C48-9008-B61C9FCD65AF}"/>
                </a:ext>
              </a:extLst>
            </p:cNvPr>
            <p:cNvSpPr txBox="1"/>
            <p:nvPr/>
          </p:nvSpPr>
          <p:spPr>
            <a:xfrm>
              <a:off x="253185" y="806030"/>
              <a:ext cx="707881" cy="368136"/>
            </a:xfrm>
            <a:prstGeom prst="rect">
              <a:avLst/>
            </a:prstGeom>
            <a:noFill/>
          </p:spPr>
          <p:txBody>
            <a:bodyPr wrap="square" rtlCol="0">
              <a:spAutoFit/>
            </a:bodyPr>
            <a:lstStyle/>
            <a:p>
              <a:pPr algn="ctr"/>
              <a:r>
                <a:rPr lang="en-US" sz="800"/>
                <a:t>M&amp;M Existing </a:t>
              </a:r>
            </a:p>
            <a:p>
              <a:pPr algn="ctr"/>
              <a:r>
                <a:rPr lang="en-US" sz="800"/>
                <a:t>NDR</a:t>
              </a:r>
              <a:endParaRPr lang="en-IN" sz="800"/>
            </a:p>
          </p:txBody>
        </p:sp>
      </p:grpSp>
      <p:grpSp>
        <p:nvGrpSpPr>
          <p:cNvPr id="289" name="Group 288">
            <a:extLst>
              <a:ext uri="{FF2B5EF4-FFF2-40B4-BE49-F238E27FC236}">
                <a16:creationId xmlns:a16="http://schemas.microsoft.com/office/drawing/2014/main" id="{E90CA9F3-02A0-4458-80FE-2B1864D69318}"/>
              </a:ext>
            </a:extLst>
          </p:cNvPr>
          <p:cNvGrpSpPr/>
          <p:nvPr/>
        </p:nvGrpSpPr>
        <p:grpSpPr>
          <a:xfrm>
            <a:off x="8343017" y="3047275"/>
            <a:ext cx="707881" cy="822038"/>
            <a:chOff x="253185" y="806030"/>
            <a:chExt cx="707881" cy="655501"/>
          </a:xfrm>
        </p:grpSpPr>
        <p:sp>
          <p:nvSpPr>
            <p:cNvPr id="290" name="Rectangle 289">
              <a:extLst>
                <a:ext uri="{FF2B5EF4-FFF2-40B4-BE49-F238E27FC236}">
                  <a16:creationId xmlns:a16="http://schemas.microsoft.com/office/drawing/2014/main" id="{A6B00F6D-F3BF-4BDD-A37F-22833CA6DF27}"/>
                </a:ext>
              </a:extLst>
            </p:cNvPr>
            <p:cNvSpPr/>
            <p:nvPr/>
          </p:nvSpPr>
          <p:spPr bwMode="auto">
            <a:xfrm>
              <a:off x="313599" y="806030"/>
              <a:ext cx="607361" cy="655501"/>
            </a:xfrm>
            <a:prstGeom prst="rect">
              <a:avLst/>
            </a:prstGeom>
            <a:noFill/>
            <a:ln w="9525">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83" fontAlgn="base">
                <a:spcBef>
                  <a:spcPct val="20000"/>
                </a:spcBef>
                <a:spcAft>
                  <a:spcPct val="0"/>
                </a:spcAft>
                <a:buFontTx/>
                <a:buChar char="•"/>
                <a:defRPr/>
              </a:pPr>
              <a:endParaRPr lang="en-IN" sz="1350">
                <a:solidFill>
                  <a:prstClr val="black"/>
                </a:solidFill>
                <a:latin typeface="TheSansOffice" pitchFamily="34" charset="0"/>
              </a:endParaRPr>
            </a:p>
          </p:txBody>
        </p:sp>
        <p:pic>
          <p:nvPicPr>
            <p:cNvPr id="291" name="Picture 4" descr="http://downloadicons.net/sites/default/files/building-icons-68713.png">
              <a:extLst>
                <a:ext uri="{FF2B5EF4-FFF2-40B4-BE49-F238E27FC236}">
                  <a16:creationId xmlns:a16="http://schemas.microsoft.com/office/drawing/2014/main" id="{32DD7736-10AD-46FF-809F-2893C24FB87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9100" y="1050341"/>
              <a:ext cx="411190" cy="41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TextBox 291">
              <a:extLst>
                <a:ext uri="{FF2B5EF4-FFF2-40B4-BE49-F238E27FC236}">
                  <a16:creationId xmlns:a16="http://schemas.microsoft.com/office/drawing/2014/main" id="{8D6AF7BF-115E-437A-BCDF-7E6A9EA1285B}"/>
                </a:ext>
              </a:extLst>
            </p:cNvPr>
            <p:cNvSpPr txBox="1"/>
            <p:nvPr/>
          </p:nvSpPr>
          <p:spPr>
            <a:xfrm>
              <a:off x="253185" y="806030"/>
              <a:ext cx="707881" cy="466305"/>
            </a:xfrm>
            <a:prstGeom prst="rect">
              <a:avLst/>
            </a:prstGeom>
            <a:noFill/>
          </p:spPr>
          <p:txBody>
            <a:bodyPr wrap="square" rtlCol="0">
              <a:spAutoFit/>
            </a:bodyPr>
            <a:lstStyle/>
            <a:p>
              <a:pPr algn="ctr"/>
              <a:r>
                <a:rPr lang="en-US" sz="800"/>
                <a:t>M&amp;M Existing FAR DR </a:t>
              </a:r>
            </a:p>
            <a:p>
              <a:pPr algn="ctr"/>
              <a:r>
                <a:rPr lang="en-US" sz="800" dirty="0"/>
                <a:t>NDR</a:t>
              </a:r>
              <a:endParaRPr lang="en-IN" sz="800" dirty="0"/>
            </a:p>
          </p:txBody>
        </p:sp>
      </p:grpSp>
      <p:grpSp>
        <p:nvGrpSpPr>
          <p:cNvPr id="293" name="Group 292">
            <a:extLst>
              <a:ext uri="{FF2B5EF4-FFF2-40B4-BE49-F238E27FC236}">
                <a16:creationId xmlns:a16="http://schemas.microsoft.com/office/drawing/2014/main" id="{8266CA65-F6EB-4CA6-8232-146405D00EE1}"/>
              </a:ext>
            </a:extLst>
          </p:cNvPr>
          <p:cNvGrpSpPr/>
          <p:nvPr/>
        </p:nvGrpSpPr>
        <p:grpSpPr>
          <a:xfrm>
            <a:off x="4673751" y="3149233"/>
            <a:ext cx="707881" cy="822038"/>
            <a:chOff x="253185" y="806030"/>
            <a:chExt cx="707881" cy="655501"/>
          </a:xfrm>
        </p:grpSpPr>
        <p:sp>
          <p:nvSpPr>
            <p:cNvPr id="294" name="Rectangle 293">
              <a:extLst>
                <a:ext uri="{FF2B5EF4-FFF2-40B4-BE49-F238E27FC236}">
                  <a16:creationId xmlns:a16="http://schemas.microsoft.com/office/drawing/2014/main" id="{701242BF-B147-4778-91FE-7F7F49FA5FB7}"/>
                </a:ext>
              </a:extLst>
            </p:cNvPr>
            <p:cNvSpPr/>
            <p:nvPr/>
          </p:nvSpPr>
          <p:spPr bwMode="auto">
            <a:xfrm>
              <a:off x="313599" y="806030"/>
              <a:ext cx="607361" cy="655501"/>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83" fontAlgn="base">
                <a:spcBef>
                  <a:spcPct val="20000"/>
                </a:spcBef>
                <a:spcAft>
                  <a:spcPct val="0"/>
                </a:spcAft>
                <a:buFontTx/>
                <a:buChar char="•"/>
                <a:defRPr/>
              </a:pPr>
              <a:endParaRPr lang="en-IN" sz="1350">
                <a:solidFill>
                  <a:prstClr val="black"/>
                </a:solidFill>
                <a:latin typeface="TheSansOffice" pitchFamily="34" charset="0"/>
              </a:endParaRPr>
            </a:p>
          </p:txBody>
        </p:sp>
        <p:pic>
          <p:nvPicPr>
            <p:cNvPr id="295" name="Picture 4" descr="http://downloadicons.net/sites/default/files/building-icons-68713.png">
              <a:extLst>
                <a:ext uri="{FF2B5EF4-FFF2-40B4-BE49-F238E27FC236}">
                  <a16:creationId xmlns:a16="http://schemas.microsoft.com/office/drawing/2014/main" id="{11F8447A-9805-4A8C-A5EE-97B65FBC861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9100" y="1050341"/>
              <a:ext cx="411190" cy="41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 name="TextBox 295">
              <a:extLst>
                <a:ext uri="{FF2B5EF4-FFF2-40B4-BE49-F238E27FC236}">
                  <a16:creationId xmlns:a16="http://schemas.microsoft.com/office/drawing/2014/main" id="{D03995B7-772A-4CBA-89EA-DF626E360FCF}"/>
                </a:ext>
              </a:extLst>
            </p:cNvPr>
            <p:cNvSpPr txBox="1"/>
            <p:nvPr/>
          </p:nvSpPr>
          <p:spPr>
            <a:xfrm>
              <a:off x="253185" y="806030"/>
              <a:ext cx="707881" cy="466305"/>
            </a:xfrm>
            <a:prstGeom prst="rect">
              <a:avLst/>
            </a:prstGeom>
            <a:noFill/>
          </p:spPr>
          <p:txBody>
            <a:bodyPr wrap="square" rtlCol="0">
              <a:spAutoFit/>
            </a:bodyPr>
            <a:lstStyle/>
            <a:p>
              <a:pPr algn="ctr"/>
              <a:r>
                <a:rPr lang="en-US" sz="800"/>
                <a:t>SIFY Proposed NDR </a:t>
              </a:r>
            </a:p>
            <a:p>
              <a:pPr algn="ctr"/>
              <a:r>
                <a:rPr lang="en-US" sz="800"/>
                <a:t>NDR</a:t>
              </a:r>
              <a:endParaRPr lang="en-IN" sz="800"/>
            </a:p>
          </p:txBody>
        </p:sp>
      </p:grpSp>
      <p:pic>
        <p:nvPicPr>
          <p:cNvPr id="298" name="Picture 4" descr="router">
            <a:extLst>
              <a:ext uri="{FF2B5EF4-FFF2-40B4-BE49-F238E27FC236}">
                <a16:creationId xmlns:a16="http://schemas.microsoft.com/office/drawing/2014/main" id="{2EF7C7D8-E0FB-4358-B7CF-ED6EB8BD5BD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7277" y="1627617"/>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4" descr="router">
            <a:extLst>
              <a:ext uri="{FF2B5EF4-FFF2-40B4-BE49-F238E27FC236}">
                <a16:creationId xmlns:a16="http://schemas.microsoft.com/office/drawing/2014/main" id="{537FEFF2-8698-4B06-89D2-16E96F225A7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1413" y="3348380"/>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Connector 37">
            <a:extLst>
              <a:ext uri="{FF2B5EF4-FFF2-40B4-BE49-F238E27FC236}">
                <a16:creationId xmlns:a16="http://schemas.microsoft.com/office/drawing/2014/main" id="{463A5412-AACB-4BF5-AFB9-4E2C1A1FCB78}"/>
              </a:ext>
            </a:extLst>
          </p:cNvPr>
          <p:cNvCxnSpPr>
            <a:cxnSpLocks/>
            <a:endCxn id="298" idx="1"/>
          </p:cNvCxnSpPr>
          <p:nvPr/>
        </p:nvCxnSpPr>
        <p:spPr>
          <a:xfrm flipV="1">
            <a:off x="4766486" y="1708064"/>
            <a:ext cx="2310791" cy="370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3FB7D47-C6EC-4695-A180-5FBE5655C59E}"/>
              </a:ext>
            </a:extLst>
          </p:cNvPr>
          <p:cNvCxnSpPr>
            <a:cxnSpLocks/>
            <a:endCxn id="299" idx="1"/>
          </p:cNvCxnSpPr>
          <p:nvPr/>
        </p:nvCxnSpPr>
        <p:spPr>
          <a:xfrm>
            <a:off x="4196924" y="2230897"/>
            <a:ext cx="4104489" cy="119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E347C10-730A-4C42-A50D-EA803E9EB918}"/>
              </a:ext>
            </a:extLst>
          </p:cNvPr>
          <p:cNvCxnSpPr>
            <a:cxnSpLocks/>
            <a:endCxn id="315" idx="1"/>
          </p:cNvCxnSpPr>
          <p:nvPr/>
        </p:nvCxnSpPr>
        <p:spPr>
          <a:xfrm flipV="1">
            <a:off x="2017073" y="3564094"/>
            <a:ext cx="2539924" cy="23567"/>
          </a:xfrm>
          <a:prstGeom prst="line">
            <a:avLst/>
          </a:prstGeom>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4A7551AA-F1E0-439D-ADFE-69F6B90C3035}"/>
              </a:ext>
            </a:extLst>
          </p:cNvPr>
          <p:cNvSpPr txBox="1"/>
          <p:nvPr/>
        </p:nvSpPr>
        <p:spPr>
          <a:xfrm rot="20899917">
            <a:off x="5888108" y="1650171"/>
            <a:ext cx="593432"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500 Mbps</a:t>
            </a:r>
          </a:p>
        </p:txBody>
      </p:sp>
      <p:pic>
        <p:nvPicPr>
          <p:cNvPr id="310" name="Picture 41">
            <a:extLst>
              <a:ext uri="{FF2B5EF4-FFF2-40B4-BE49-F238E27FC236}">
                <a16:creationId xmlns:a16="http://schemas.microsoft.com/office/drawing/2014/main" id="{EB4E028E-94C1-4529-AF94-BF4AB099C00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650199" y="1565057"/>
            <a:ext cx="291174" cy="17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 name="Picture 41">
            <a:extLst>
              <a:ext uri="{FF2B5EF4-FFF2-40B4-BE49-F238E27FC236}">
                <a16:creationId xmlns:a16="http://schemas.microsoft.com/office/drawing/2014/main" id="{7C06E595-AA09-4CF2-BFA1-26FADFFCD83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226263" y="1565057"/>
            <a:ext cx="291174" cy="17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Straight Connector 46">
            <a:extLst>
              <a:ext uri="{FF2B5EF4-FFF2-40B4-BE49-F238E27FC236}">
                <a16:creationId xmlns:a16="http://schemas.microsoft.com/office/drawing/2014/main" id="{450177DA-EF1E-4820-835D-878D9091C5B9}"/>
              </a:ext>
            </a:extLst>
          </p:cNvPr>
          <p:cNvCxnSpPr>
            <a:stCxn id="310" idx="3"/>
            <a:endCxn id="311" idx="1"/>
          </p:cNvCxnSpPr>
          <p:nvPr/>
        </p:nvCxnSpPr>
        <p:spPr>
          <a:xfrm>
            <a:off x="7941373" y="1654253"/>
            <a:ext cx="284890" cy="0"/>
          </a:xfrm>
          <a:prstGeom prst="line">
            <a:avLst/>
          </a:prstGeom>
        </p:spPr>
        <p:style>
          <a:lnRef idx="1">
            <a:schemeClr val="dk1"/>
          </a:lnRef>
          <a:fillRef idx="0">
            <a:schemeClr val="dk1"/>
          </a:fillRef>
          <a:effectRef idx="0">
            <a:schemeClr val="dk1"/>
          </a:effectRef>
          <a:fontRef idx="minor">
            <a:schemeClr val="tx1"/>
          </a:fontRef>
        </p:style>
      </p:cxnSp>
      <p:sp>
        <p:nvSpPr>
          <p:cNvPr id="313" name="TextBox 312">
            <a:extLst>
              <a:ext uri="{FF2B5EF4-FFF2-40B4-BE49-F238E27FC236}">
                <a16:creationId xmlns:a16="http://schemas.microsoft.com/office/drawing/2014/main" id="{E68D5810-8F63-4761-B962-70B67FFC02DB}"/>
              </a:ext>
            </a:extLst>
          </p:cNvPr>
          <p:cNvSpPr txBox="1"/>
          <p:nvPr/>
        </p:nvSpPr>
        <p:spPr>
          <a:xfrm rot="900065">
            <a:off x="7046960" y="2947247"/>
            <a:ext cx="593432"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500 Mbps</a:t>
            </a:r>
          </a:p>
        </p:txBody>
      </p:sp>
      <p:pic>
        <p:nvPicPr>
          <p:cNvPr id="315" name="Picture 41">
            <a:extLst>
              <a:ext uri="{FF2B5EF4-FFF2-40B4-BE49-F238E27FC236}">
                <a16:creationId xmlns:a16="http://schemas.microsoft.com/office/drawing/2014/main" id="{7C5A5F81-564B-446C-89CA-DF9885DC11A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556997" y="3474898"/>
            <a:ext cx="291174" cy="17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8" name="Picture 5" descr="firewall">
            <a:extLst>
              <a:ext uri="{FF2B5EF4-FFF2-40B4-BE49-F238E27FC236}">
                <a16:creationId xmlns:a16="http://schemas.microsoft.com/office/drawing/2014/main" id="{F0031549-9FEA-4879-9942-32AEE50C574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205069" y="3435735"/>
            <a:ext cx="241748" cy="21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9" name="Group 14">
            <a:extLst>
              <a:ext uri="{FF2B5EF4-FFF2-40B4-BE49-F238E27FC236}">
                <a16:creationId xmlns:a16="http://schemas.microsoft.com/office/drawing/2014/main" id="{8A7503A0-868C-41E2-AA06-A7C9B94CD583}"/>
              </a:ext>
            </a:extLst>
          </p:cNvPr>
          <p:cNvGrpSpPr>
            <a:grpSpLocks/>
          </p:cNvGrpSpPr>
          <p:nvPr/>
        </p:nvGrpSpPr>
        <p:grpSpPr bwMode="auto">
          <a:xfrm>
            <a:off x="5637117" y="2861201"/>
            <a:ext cx="617632" cy="527898"/>
            <a:chOff x="2517" y="1965"/>
            <a:chExt cx="754" cy="495"/>
          </a:xfrm>
        </p:grpSpPr>
        <p:pic>
          <p:nvPicPr>
            <p:cNvPr id="320" name="Picture 15">
              <a:extLst>
                <a:ext uri="{FF2B5EF4-FFF2-40B4-BE49-F238E27FC236}">
                  <a16:creationId xmlns:a16="http://schemas.microsoft.com/office/drawing/2014/main" id="{D75E0C50-83F7-4C90-9545-A317A395A33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64" y="1965"/>
              <a:ext cx="70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 name="Text Box 16">
              <a:extLst>
                <a:ext uri="{FF2B5EF4-FFF2-40B4-BE49-F238E27FC236}">
                  <a16:creationId xmlns:a16="http://schemas.microsoft.com/office/drawing/2014/main" id="{FBB49975-AD51-4ABC-92EF-A6AA23FFA47D}"/>
                </a:ext>
              </a:extLst>
            </p:cNvPr>
            <p:cNvSpPr txBox="1">
              <a:spLocks noChangeArrowheads="1"/>
            </p:cNvSpPr>
            <p:nvPr/>
          </p:nvSpPr>
          <p:spPr bwMode="auto">
            <a:xfrm>
              <a:off x="2517" y="2034"/>
              <a:ext cx="7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600" b="1">
                  <a:latin typeface="Arial" panose="020B0604020202020204" pitchFamily="34" charset="0"/>
                  <a:cs typeface="Arial" panose="020B0604020202020204" pitchFamily="34" charset="0"/>
                </a:rPr>
                <a:t>SIFY</a:t>
              </a:r>
            </a:p>
            <a:p>
              <a:pPr algn="ctr"/>
              <a:r>
                <a:rPr lang="en-US" altLang="en-US" sz="600" b="1">
                  <a:latin typeface="Arial" panose="020B0604020202020204" pitchFamily="34" charset="0"/>
                  <a:cs typeface="Arial" panose="020B0604020202020204" pitchFamily="34" charset="0"/>
                </a:rPr>
                <a:t>INTERNET</a:t>
              </a:r>
            </a:p>
          </p:txBody>
        </p:sp>
      </p:grpSp>
      <p:cxnSp>
        <p:nvCxnSpPr>
          <p:cNvPr id="53" name="Straight Connector 52">
            <a:extLst>
              <a:ext uri="{FF2B5EF4-FFF2-40B4-BE49-F238E27FC236}">
                <a16:creationId xmlns:a16="http://schemas.microsoft.com/office/drawing/2014/main" id="{FF122498-5528-4821-975A-6903EBD15B96}"/>
              </a:ext>
            </a:extLst>
          </p:cNvPr>
          <p:cNvCxnSpPr>
            <a:cxnSpLocks/>
            <a:stCxn id="321" idx="1"/>
            <a:endCxn id="296" idx="3"/>
          </p:cNvCxnSpPr>
          <p:nvPr/>
        </p:nvCxnSpPr>
        <p:spPr>
          <a:xfrm flipH="1">
            <a:off x="5381632" y="3073427"/>
            <a:ext cx="255485" cy="368194"/>
          </a:xfrm>
          <a:prstGeom prst="line">
            <a:avLst/>
          </a:prstGeom>
        </p:spPr>
        <p:style>
          <a:lnRef idx="1">
            <a:schemeClr val="accent1"/>
          </a:lnRef>
          <a:fillRef idx="0">
            <a:schemeClr val="accent1"/>
          </a:fillRef>
          <a:effectRef idx="0">
            <a:schemeClr val="accent1"/>
          </a:effectRef>
          <a:fontRef idx="minor">
            <a:schemeClr val="tx1"/>
          </a:fontRef>
        </p:style>
      </p:cxnSp>
      <p:pic>
        <p:nvPicPr>
          <p:cNvPr id="328" name="Picture 4" descr="router">
            <a:extLst>
              <a:ext uri="{FF2B5EF4-FFF2-40B4-BE49-F238E27FC236}">
                <a16:creationId xmlns:a16="http://schemas.microsoft.com/office/drawing/2014/main" id="{5C90F08B-5FD1-47C0-B8D4-9662FBCEC2A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7277" y="1853089"/>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 name="Picture 4" descr="router">
            <a:extLst>
              <a:ext uri="{FF2B5EF4-FFF2-40B4-BE49-F238E27FC236}">
                <a16:creationId xmlns:a16="http://schemas.microsoft.com/office/drawing/2014/main" id="{034EAA22-250B-4B02-AFFD-151167441DC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17037" y="3005217"/>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3" name="Straight Connector 332">
            <a:extLst>
              <a:ext uri="{FF2B5EF4-FFF2-40B4-BE49-F238E27FC236}">
                <a16:creationId xmlns:a16="http://schemas.microsoft.com/office/drawing/2014/main" id="{29713058-5ABE-47ED-BEB6-A5C352404201}"/>
              </a:ext>
            </a:extLst>
          </p:cNvPr>
          <p:cNvCxnSpPr>
            <a:cxnSpLocks/>
            <a:stCxn id="329" idx="0"/>
            <a:endCxn id="328" idx="1"/>
          </p:cNvCxnSpPr>
          <p:nvPr/>
        </p:nvCxnSpPr>
        <p:spPr>
          <a:xfrm flipV="1">
            <a:off x="5009847" y="1933536"/>
            <a:ext cx="2067430" cy="1071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128151B-958D-48AD-B761-4A306CEAF6AF}"/>
              </a:ext>
            </a:extLst>
          </p:cNvPr>
          <p:cNvCxnSpPr>
            <a:cxnSpLocks/>
          </p:cNvCxnSpPr>
          <p:nvPr/>
        </p:nvCxnSpPr>
        <p:spPr>
          <a:xfrm>
            <a:off x="1876836" y="2212418"/>
            <a:ext cx="2320121" cy="9095"/>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49D7625-D013-41EC-87EC-0C603DA77EF9}"/>
              </a:ext>
            </a:extLst>
          </p:cNvPr>
          <p:cNvGrpSpPr/>
          <p:nvPr/>
        </p:nvGrpSpPr>
        <p:grpSpPr>
          <a:xfrm>
            <a:off x="4624336" y="1796715"/>
            <a:ext cx="634113" cy="477089"/>
            <a:chOff x="1642141" y="771550"/>
            <a:chExt cx="634113" cy="477089"/>
          </a:xfrm>
        </p:grpSpPr>
        <p:pic>
          <p:nvPicPr>
            <p:cNvPr id="241" name="Picture 25" descr="Network_Cloud_Standard">
              <a:extLst>
                <a:ext uri="{FF2B5EF4-FFF2-40B4-BE49-F238E27FC236}">
                  <a16:creationId xmlns:a16="http://schemas.microsoft.com/office/drawing/2014/main" id="{AE6361B2-5B1A-4A4B-BD29-FA158DF2E147}"/>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642141" y="771550"/>
              <a:ext cx="634113" cy="4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 name="Text Box 16">
              <a:extLst>
                <a:ext uri="{FF2B5EF4-FFF2-40B4-BE49-F238E27FC236}">
                  <a16:creationId xmlns:a16="http://schemas.microsoft.com/office/drawing/2014/main" id="{D7BBB555-A686-4C18-95A2-DF6975D07B53}"/>
                </a:ext>
              </a:extLst>
            </p:cNvPr>
            <p:cNvSpPr txBox="1">
              <a:spLocks noChangeArrowheads="1"/>
            </p:cNvSpPr>
            <p:nvPr/>
          </p:nvSpPr>
          <p:spPr bwMode="auto">
            <a:xfrm>
              <a:off x="1716505" y="852646"/>
              <a:ext cx="521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800" b="1">
                  <a:latin typeface="Arial" panose="020B0604020202020204" pitchFamily="34" charset="0"/>
                  <a:cs typeface="Arial" panose="020B0604020202020204" pitchFamily="34" charset="0"/>
                </a:rPr>
                <a:t>SIFY</a:t>
              </a:r>
            </a:p>
            <a:p>
              <a:pPr algn="ctr"/>
              <a:r>
                <a:rPr lang="en-US" altLang="en-US" sz="800" b="1">
                  <a:latin typeface="Arial" panose="020B0604020202020204" pitchFamily="34" charset="0"/>
                  <a:cs typeface="Arial" panose="020B0604020202020204" pitchFamily="34" charset="0"/>
                </a:rPr>
                <a:t>P2P</a:t>
              </a:r>
            </a:p>
          </p:txBody>
        </p:sp>
      </p:grpSp>
      <p:grpSp>
        <p:nvGrpSpPr>
          <p:cNvPr id="359" name="Group 358">
            <a:extLst>
              <a:ext uri="{FF2B5EF4-FFF2-40B4-BE49-F238E27FC236}">
                <a16:creationId xmlns:a16="http://schemas.microsoft.com/office/drawing/2014/main" id="{BCB1F755-FF4B-4447-8B7D-614AF52CC614}"/>
              </a:ext>
            </a:extLst>
          </p:cNvPr>
          <p:cNvGrpSpPr/>
          <p:nvPr/>
        </p:nvGrpSpPr>
        <p:grpSpPr>
          <a:xfrm>
            <a:off x="3978441" y="2099063"/>
            <a:ext cx="634113" cy="477089"/>
            <a:chOff x="1642141" y="771550"/>
            <a:chExt cx="634113" cy="477089"/>
          </a:xfrm>
        </p:grpSpPr>
        <p:pic>
          <p:nvPicPr>
            <p:cNvPr id="362" name="Picture 25" descr="Network_Cloud_Standard">
              <a:extLst>
                <a:ext uri="{FF2B5EF4-FFF2-40B4-BE49-F238E27FC236}">
                  <a16:creationId xmlns:a16="http://schemas.microsoft.com/office/drawing/2014/main" id="{6DF4E554-4E7D-41E1-8832-6872831F14BB}"/>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642141" y="771550"/>
              <a:ext cx="634113" cy="4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 name="Text Box 16">
              <a:extLst>
                <a:ext uri="{FF2B5EF4-FFF2-40B4-BE49-F238E27FC236}">
                  <a16:creationId xmlns:a16="http://schemas.microsoft.com/office/drawing/2014/main" id="{447C7117-491A-4356-95DC-9AE8B7ABE3D4}"/>
                </a:ext>
              </a:extLst>
            </p:cNvPr>
            <p:cNvSpPr txBox="1">
              <a:spLocks noChangeArrowheads="1"/>
            </p:cNvSpPr>
            <p:nvPr/>
          </p:nvSpPr>
          <p:spPr bwMode="auto">
            <a:xfrm>
              <a:off x="1716505" y="852646"/>
              <a:ext cx="521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800" b="1">
                  <a:latin typeface="Arial" panose="020B0604020202020204" pitchFamily="34" charset="0"/>
                  <a:cs typeface="Arial" panose="020B0604020202020204" pitchFamily="34" charset="0"/>
                </a:rPr>
                <a:t>SIFY</a:t>
              </a:r>
            </a:p>
            <a:p>
              <a:pPr algn="ctr"/>
              <a:r>
                <a:rPr lang="en-US" altLang="en-US" sz="800" b="1">
                  <a:latin typeface="Arial" panose="020B0604020202020204" pitchFamily="34" charset="0"/>
                  <a:cs typeface="Arial" panose="020B0604020202020204" pitchFamily="34" charset="0"/>
                </a:rPr>
                <a:t>P2P</a:t>
              </a:r>
            </a:p>
          </p:txBody>
        </p:sp>
      </p:grpSp>
      <p:grpSp>
        <p:nvGrpSpPr>
          <p:cNvPr id="413" name="Group 412">
            <a:extLst>
              <a:ext uri="{FF2B5EF4-FFF2-40B4-BE49-F238E27FC236}">
                <a16:creationId xmlns:a16="http://schemas.microsoft.com/office/drawing/2014/main" id="{202F8081-E642-49B4-A1D2-70EF5C26FAFC}"/>
              </a:ext>
            </a:extLst>
          </p:cNvPr>
          <p:cNvGrpSpPr/>
          <p:nvPr/>
        </p:nvGrpSpPr>
        <p:grpSpPr>
          <a:xfrm>
            <a:off x="5675617" y="2210332"/>
            <a:ext cx="634113" cy="477089"/>
            <a:chOff x="1642141" y="771550"/>
            <a:chExt cx="634113" cy="477089"/>
          </a:xfrm>
        </p:grpSpPr>
        <p:pic>
          <p:nvPicPr>
            <p:cNvPr id="414" name="Picture 25" descr="Network_Cloud_Standard">
              <a:extLst>
                <a:ext uri="{FF2B5EF4-FFF2-40B4-BE49-F238E27FC236}">
                  <a16:creationId xmlns:a16="http://schemas.microsoft.com/office/drawing/2014/main" id="{57515C19-BC25-4C05-9555-E7BB9BE6D003}"/>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642141" y="771550"/>
              <a:ext cx="634113" cy="4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 name="Text Box 16">
              <a:extLst>
                <a:ext uri="{FF2B5EF4-FFF2-40B4-BE49-F238E27FC236}">
                  <a16:creationId xmlns:a16="http://schemas.microsoft.com/office/drawing/2014/main" id="{DAC98FE1-6DDE-4B7B-9198-C9E29578C46A}"/>
                </a:ext>
              </a:extLst>
            </p:cNvPr>
            <p:cNvSpPr txBox="1">
              <a:spLocks noChangeArrowheads="1"/>
            </p:cNvSpPr>
            <p:nvPr/>
          </p:nvSpPr>
          <p:spPr bwMode="auto">
            <a:xfrm>
              <a:off x="1716505" y="852646"/>
              <a:ext cx="521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800" b="1">
                  <a:latin typeface="Arial" panose="020B0604020202020204" pitchFamily="34" charset="0"/>
                  <a:cs typeface="Arial" panose="020B0604020202020204" pitchFamily="34" charset="0"/>
                </a:rPr>
                <a:t>SIFY</a:t>
              </a:r>
            </a:p>
            <a:p>
              <a:pPr algn="ctr"/>
              <a:r>
                <a:rPr lang="en-US" altLang="en-US" sz="800" b="1">
                  <a:latin typeface="Arial" panose="020B0604020202020204" pitchFamily="34" charset="0"/>
                  <a:cs typeface="Arial" panose="020B0604020202020204" pitchFamily="34" charset="0"/>
                </a:rPr>
                <a:t>P2P</a:t>
              </a:r>
            </a:p>
          </p:txBody>
        </p:sp>
      </p:grpSp>
      <p:sp>
        <p:nvSpPr>
          <p:cNvPr id="416" name="TextBox 415">
            <a:extLst>
              <a:ext uri="{FF2B5EF4-FFF2-40B4-BE49-F238E27FC236}">
                <a16:creationId xmlns:a16="http://schemas.microsoft.com/office/drawing/2014/main" id="{8983F6FD-0750-406B-93A0-35C3D95FDFBB}"/>
              </a:ext>
            </a:extLst>
          </p:cNvPr>
          <p:cNvSpPr txBox="1"/>
          <p:nvPr/>
        </p:nvSpPr>
        <p:spPr>
          <a:xfrm rot="19921046">
            <a:off x="6298857" y="1973867"/>
            <a:ext cx="593432"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500 Mbps</a:t>
            </a:r>
          </a:p>
        </p:txBody>
      </p:sp>
      <p:sp>
        <p:nvSpPr>
          <p:cNvPr id="417" name="TextBox 416">
            <a:extLst>
              <a:ext uri="{FF2B5EF4-FFF2-40B4-BE49-F238E27FC236}">
                <a16:creationId xmlns:a16="http://schemas.microsoft.com/office/drawing/2014/main" id="{F27EC821-B91D-4997-859E-64FDA0FCE0C3}"/>
              </a:ext>
            </a:extLst>
          </p:cNvPr>
          <p:cNvSpPr txBox="1"/>
          <p:nvPr/>
        </p:nvSpPr>
        <p:spPr>
          <a:xfrm>
            <a:off x="5421093" y="3293249"/>
            <a:ext cx="535724" cy="184666"/>
          </a:xfrm>
          <a:prstGeom prst="rect">
            <a:avLst/>
          </a:prstGeom>
          <a:noFill/>
        </p:spPr>
        <p:txBody>
          <a:bodyPr wrap="none" rtlCol="0">
            <a:spAutoFit/>
          </a:bodyPr>
          <a:lstStyle/>
          <a:p>
            <a:r>
              <a:rPr lang="en-US" sz="600" b="1">
                <a:latin typeface="Arial" panose="020B0604020202020204" pitchFamily="34" charset="0"/>
                <a:cs typeface="Arial" panose="020B0604020202020204" pitchFamily="34" charset="0"/>
              </a:rPr>
              <a:t>250 Mbps</a:t>
            </a:r>
          </a:p>
        </p:txBody>
      </p:sp>
      <p:pic>
        <p:nvPicPr>
          <p:cNvPr id="418" name="Picture 4" descr="router">
            <a:extLst>
              <a:ext uri="{FF2B5EF4-FFF2-40B4-BE49-F238E27FC236}">
                <a16:creationId xmlns:a16="http://schemas.microsoft.com/office/drawing/2014/main" id="{92A912DC-7C59-4F45-B2E0-94D39EEC6C3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1413" y="3077225"/>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4" descr="router">
            <a:extLst>
              <a:ext uri="{FF2B5EF4-FFF2-40B4-BE49-F238E27FC236}">
                <a16:creationId xmlns:a16="http://schemas.microsoft.com/office/drawing/2014/main" id="{30F57092-2BFE-400D-AFFF-6E2591D7A12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3745" y="1853089"/>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Straight Connector 79">
            <a:extLst>
              <a:ext uri="{FF2B5EF4-FFF2-40B4-BE49-F238E27FC236}">
                <a16:creationId xmlns:a16="http://schemas.microsoft.com/office/drawing/2014/main" id="{57ECDA93-1B58-448A-B854-3E7D6C8E5149}"/>
              </a:ext>
            </a:extLst>
          </p:cNvPr>
          <p:cNvCxnSpPr>
            <a:cxnSpLocks/>
            <a:stCxn id="419" idx="2"/>
            <a:endCxn id="418" idx="0"/>
          </p:cNvCxnSpPr>
          <p:nvPr/>
        </p:nvCxnSpPr>
        <p:spPr>
          <a:xfrm>
            <a:off x="7776555" y="2013982"/>
            <a:ext cx="617668" cy="1063243"/>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8F01448D-479D-4E3F-96F3-AEF3012F1D1B}"/>
              </a:ext>
            </a:extLst>
          </p:cNvPr>
          <p:cNvCxnSpPr>
            <a:cxnSpLocks/>
            <a:stCxn id="420" idx="3"/>
            <a:endCxn id="421" idx="1"/>
          </p:cNvCxnSpPr>
          <p:nvPr/>
        </p:nvCxnSpPr>
        <p:spPr>
          <a:xfrm flipV="1">
            <a:off x="5456235" y="3744269"/>
            <a:ext cx="2856526" cy="106741"/>
          </a:xfrm>
          <a:prstGeom prst="line">
            <a:avLst/>
          </a:prstGeom>
        </p:spPr>
        <p:style>
          <a:lnRef idx="1">
            <a:schemeClr val="accent1"/>
          </a:lnRef>
          <a:fillRef idx="0">
            <a:schemeClr val="accent1"/>
          </a:fillRef>
          <a:effectRef idx="0">
            <a:schemeClr val="accent1"/>
          </a:effectRef>
          <a:fontRef idx="minor">
            <a:schemeClr val="tx1"/>
          </a:fontRef>
        </p:style>
      </p:cxnSp>
      <p:pic>
        <p:nvPicPr>
          <p:cNvPr id="420" name="Picture 4" descr="router">
            <a:extLst>
              <a:ext uri="{FF2B5EF4-FFF2-40B4-BE49-F238E27FC236}">
                <a16:creationId xmlns:a16="http://schemas.microsoft.com/office/drawing/2014/main" id="{11C5A997-9EFC-43B3-BBC7-1D29EBB591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0615" y="3770563"/>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4" descr="router">
            <a:extLst>
              <a:ext uri="{FF2B5EF4-FFF2-40B4-BE49-F238E27FC236}">
                <a16:creationId xmlns:a16="http://schemas.microsoft.com/office/drawing/2014/main" id="{C5F3176F-219F-4405-AA46-2E24B71373D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12761" y="3663822"/>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 name="TextBox 421">
            <a:extLst>
              <a:ext uri="{FF2B5EF4-FFF2-40B4-BE49-F238E27FC236}">
                <a16:creationId xmlns:a16="http://schemas.microsoft.com/office/drawing/2014/main" id="{48A31648-E823-48F2-BC8C-F7BAF2102BCB}"/>
              </a:ext>
            </a:extLst>
          </p:cNvPr>
          <p:cNvSpPr txBox="1"/>
          <p:nvPr/>
        </p:nvSpPr>
        <p:spPr>
          <a:xfrm rot="21289558">
            <a:off x="6789245" y="3581281"/>
            <a:ext cx="593432"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500 Mbps</a:t>
            </a:r>
          </a:p>
        </p:txBody>
      </p:sp>
      <p:pic>
        <p:nvPicPr>
          <p:cNvPr id="423" name="Picture 4" descr="router">
            <a:extLst>
              <a:ext uri="{FF2B5EF4-FFF2-40B4-BE49-F238E27FC236}">
                <a16:creationId xmlns:a16="http://schemas.microsoft.com/office/drawing/2014/main" id="{E5B6A628-4FDB-4A54-B963-E5421BE53CA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03225" y="2285137"/>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08525" y="3077225"/>
            <a:ext cx="205528" cy="276805"/>
          </a:xfrm>
          <a:prstGeom prst="rect">
            <a:avLst/>
          </a:prstGeom>
          <a:noFill/>
          <a:ln w="9525">
            <a:noFill/>
            <a:miter lim="800000"/>
            <a:headEnd/>
            <a:tailEnd/>
          </a:ln>
        </p:spPr>
      </p:pic>
      <p:sp>
        <p:nvSpPr>
          <p:cNvPr id="115" name="TextBox 114">
            <a:extLst>
              <a:ext uri="{FF2B5EF4-FFF2-40B4-BE49-F238E27FC236}">
                <a16:creationId xmlns:a16="http://schemas.microsoft.com/office/drawing/2014/main" id="{017EE017-C1D3-4A7B-B57B-E4E885DA4F63}"/>
              </a:ext>
            </a:extLst>
          </p:cNvPr>
          <p:cNvSpPr txBox="1"/>
          <p:nvPr/>
        </p:nvSpPr>
        <p:spPr>
          <a:xfrm>
            <a:off x="236517" y="3365257"/>
            <a:ext cx="320922" cy="184666"/>
          </a:xfrm>
          <a:prstGeom prst="rect">
            <a:avLst/>
          </a:prstGeom>
          <a:noFill/>
        </p:spPr>
        <p:txBody>
          <a:bodyPr wrap="none" rtlCol="0">
            <a:spAutoFit/>
          </a:bodyPr>
          <a:lstStyle/>
          <a:p>
            <a:r>
              <a:rPr lang="en-US" sz="600" b="1">
                <a:latin typeface="Arial" panose="020B0604020202020204" pitchFamily="34" charset="0"/>
                <a:cs typeface="Arial" panose="020B0604020202020204" pitchFamily="34" charset="0"/>
              </a:rPr>
              <a:t>PIM</a:t>
            </a:r>
          </a:p>
        </p:txBody>
      </p:sp>
      <p:cxnSp>
        <p:nvCxnSpPr>
          <p:cNvPr id="117" name="Straight Connector 116"/>
          <p:cNvCxnSpPr>
            <a:stCxn id="113" idx="3"/>
          </p:cNvCxnSpPr>
          <p:nvPr/>
        </p:nvCxnSpPr>
        <p:spPr>
          <a:xfrm>
            <a:off x="514053" y="3215628"/>
            <a:ext cx="802584" cy="5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316637" y="3221241"/>
            <a:ext cx="0"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87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F005-E802-4FE2-94F7-2EBAA5F9A830}"/>
              </a:ext>
            </a:extLst>
          </p:cNvPr>
          <p:cNvSpPr>
            <a:spLocks noGrp="1"/>
          </p:cNvSpPr>
          <p:nvPr>
            <p:ph type="title"/>
          </p:nvPr>
        </p:nvSpPr>
        <p:spPr/>
        <p:txBody>
          <a:bodyPr/>
          <a:lstStyle/>
          <a:p>
            <a:r>
              <a:rPr lang="en-US" dirty="0"/>
              <a:t>Proposed dc switching architecture</a:t>
            </a:r>
            <a:endParaRPr lang="en-IN" dirty="0"/>
          </a:p>
        </p:txBody>
      </p:sp>
      <p:sp>
        <p:nvSpPr>
          <p:cNvPr id="4" name="Rectangle 3">
            <a:extLst>
              <a:ext uri="{FF2B5EF4-FFF2-40B4-BE49-F238E27FC236}">
                <a16:creationId xmlns:a16="http://schemas.microsoft.com/office/drawing/2014/main" id="{E6C3D297-C76B-4A71-AEB9-D2A1FEF651C8}"/>
              </a:ext>
            </a:extLst>
          </p:cNvPr>
          <p:cNvSpPr/>
          <p:nvPr/>
        </p:nvSpPr>
        <p:spPr>
          <a:xfrm>
            <a:off x="651498" y="2859782"/>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CORE/ SERVER SWITCH</a:t>
            </a:r>
            <a:endParaRPr lang="en-IN"/>
          </a:p>
        </p:txBody>
      </p:sp>
      <p:sp>
        <p:nvSpPr>
          <p:cNvPr id="5" name="Rectangle 4">
            <a:extLst>
              <a:ext uri="{FF2B5EF4-FFF2-40B4-BE49-F238E27FC236}">
                <a16:creationId xmlns:a16="http://schemas.microsoft.com/office/drawing/2014/main" id="{F3F3386D-F5C3-4181-92DD-182544E81BC1}"/>
              </a:ext>
            </a:extLst>
          </p:cNvPr>
          <p:cNvSpPr/>
          <p:nvPr/>
        </p:nvSpPr>
        <p:spPr>
          <a:xfrm>
            <a:off x="2523706" y="2859782"/>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CORE/ SERVER SWITCH</a:t>
            </a:r>
            <a:endParaRPr lang="en-IN"/>
          </a:p>
        </p:txBody>
      </p:sp>
      <p:pic>
        <p:nvPicPr>
          <p:cNvPr id="9" name="Picture 10" descr="C:\Users\ecoffey\AppData\Local\Temp\Rar$DRa0.376\30028_Device_file_server_default_256.png">
            <a:extLst>
              <a:ext uri="{FF2B5EF4-FFF2-40B4-BE49-F238E27FC236}">
                <a16:creationId xmlns:a16="http://schemas.microsoft.com/office/drawing/2014/main" id="{1E6FB73F-302E-4045-8789-8875563EF2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55554" y="4083918"/>
            <a:ext cx="654576" cy="6545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76\30028_Device_file_server_default_256.png">
            <a:extLst>
              <a:ext uri="{FF2B5EF4-FFF2-40B4-BE49-F238E27FC236}">
                <a16:creationId xmlns:a16="http://schemas.microsoft.com/office/drawing/2014/main" id="{213CE32A-8B2F-4E41-ABBB-DA4DEF3A50C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64370" y="4083918"/>
            <a:ext cx="654576" cy="6545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76\30028_Device_file_server_default_256.png">
            <a:extLst>
              <a:ext uri="{FF2B5EF4-FFF2-40B4-BE49-F238E27FC236}">
                <a16:creationId xmlns:a16="http://schemas.microsoft.com/office/drawing/2014/main" id="{7D1D3ED0-01E4-412E-A448-086789FF6CA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46938" y="4083918"/>
            <a:ext cx="654576" cy="65457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7BD40359-23A0-43DE-A0E8-4EDEF33BB1ED}"/>
              </a:ext>
            </a:extLst>
          </p:cNvPr>
          <p:cNvSpPr/>
          <p:nvPr/>
        </p:nvSpPr>
        <p:spPr>
          <a:xfrm>
            <a:off x="1083546" y="4011910"/>
            <a:ext cx="201622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2" name="Straight Connector 21">
            <a:extLst>
              <a:ext uri="{FF2B5EF4-FFF2-40B4-BE49-F238E27FC236}">
                <a16:creationId xmlns:a16="http://schemas.microsoft.com/office/drawing/2014/main" id="{03573669-CF0D-4A79-9DEE-E6132EA14044}"/>
              </a:ext>
            </a:extLst>
          </p:cNvPr>
          <p:cNvCxnSpPr>
            <a:stCxn id="4" idx="2"/>
            <a:endCxn id="9" idx="0"/>
          </p:cNvCxnSpPr>
          <p:nvPr/>
        </p:nvCxnSpPr>
        <p:spPr>
          <a:xfrm>
            <a:off x="1191558" y="3363838"/>
            <a:ext cx="29128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484EA09-7A68-4C07-BF0C-8EF0F2C53D31}"/>
              </a:ext>
            </a:extLst>
          </p:cNvPr>
          <p:cNvCxnSpPr>
            <a:endCxn id="5" idx="2"/>
          </p:cNvCxnSpPr>
          <p:nvPr/>
        </p:nvCxnSpPr>
        <p:spPr>
          <a:xfrm flipV="1">
            <a:off x="1482842" y="3363838"/>
            <a:ext cx="158092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ED76D5-AA2F-4F67-816D-02AEE0233882}"/>
              </a:ext>
            </a:extLst>
          </p:cNvPr>
          <p:cNvCxnSpPr>
            <a:cxnSpLocks/>
            <a:stCxn id="10" idx="0"/>
            <a:endCxn id="4" idx="2"/>
          </p:cNvCxnSpPr>
          <p:nvPr/>
        </p:nvCxnSpPr>
        <p:spPr>
          <a:xfrm flipH="1" flipV="1">
            <a:off x="1191558" y="3363838"/>
            <a:ext cx="90010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9F2E130-2040-4C4D-8C84-82EAA258AA79}"/>
              </a:ext>
            </a:extLst>
          </p:cNvPr>
          <p:cNvCxnSpPr>
            <a:stCxn id="10" idx="0"/>
            <a:endCxn id="5" idx="2"/>
          </p:cNvCxnSpPr>
          <p:nvPr/>
        </p:nvCxnSpPr>
        <p:spPr>
          <a:xfrm flipV="1">
            <a:off x="2091658" y="3363838"/>
            <a:ext cx="97210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C06A14A-434B-4705-909D-B18E7D46204B}"/>
              </a:ext>
            </a:extLst>
          </p:cNvPr>
          <p:cNvCxnSpPr>
            <a:endCxn id="4" idx="2"/>
          </p:cNvCxnSpPr>
          <p:nvPr/>
        </p:nvCxnSpPr>
        <p:spPr>
          <a:xfrm flipH="1" flipV="1">
            <a:off x="1191558" y="3363838"/>
            <a:ext cx="1508916"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0220B21-AD54-4187-B938-BD44A53FB394}"/>
              </a:ext>
            </a:extLst>
          </p:cNvPr>
          <p:cNvCxnSpPr>
            <a:stCxn id="11" idx="0"/>
            <a:endCxn id="5" idx="2"/>
          </p:cNvCxnSpPr>
          <p:nvPr/>
        </p:nvCxnSpPr>
        <p:spPr>
          <a:xfrm flipV="1">
            <a:off x="2674226" y="3363838"/>
            <a:ext cx="389540"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873A996-46AF-4F49-AD60-10F889512F55}"/>
              </a:ext>
            </a:extLst>
          </p:cNvPr>
          <p:cNvSpPr txBox="1"/>
          <p:nvPr/>
        </p:nvSpPr>
        <p:spPr>
          <a:xfrm>
            <a:off x="2883746" y="3579862"/>
            <a:ext cx="1483098" cy="246221"/>
          </a:xfrm>
          <a:prstGeom prst="rect">
            <a:avLst/>
          </a:prstGeom>
          <a:noFill/>
        </p:spPr>
        <p:txBody>
          <a:bodyPr wrap="none" rtlCol="0">
            <a:spAutoFit/>
          </a:bodyPr>
          <a:lstStyle/>
          <a:p>
            <a:r>
              <a:rPr lang="en-US" sz="1000"/>
              <a:t>10G Fiber Access Links</a:t>
            </a:r>
            <a:endParaRPr lang="en-IN" sz="1000"/>
          </a:p>
        </p:txBody>
      </p:sp>
      <p:cxnSp>
        <p:nvCxnSpPr>
          <p:cNvPr id="36" name="Straight Connector 35">
            <a:extLst>
              <a:ext uri="{FF2B5EF4-FFF2-40B4-BE49-F238E27FC236}">
                <a16:creationId xmlns:a16="http://schemas.microsoft.com/office/drawing/2014/main" id="{60C08239-3CF0-4D15-AF90-7E72555CFC74}"/>
              </a:ext>
            </a:extLst>
          </p:cNvPr>
          <p:cNvCxnSpPr/>
          <p:nvPr/>
        </p:nvCxnSpPr>
        <p:spPr>
          <a:xfrm>
            <a:off x="1731618" y="3003798"/>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FBD3091-7F82-40EE-B56D-2AA9DCD2F221}"/>
              </a:ext>
            </a:extLst>
          </p:cNvPr>
          <p:cNvCxnSpPr/>
          <p:nvPr/>
        </p:nvCxnSpPr>
        <p:spPr>
          <a:xfrm>
            <a:off x="1731618" y="3147814"/>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4916B88-4822-4294-A913-E0040DEFC046}"/>
              </a:ext>
            </a:extLst>
          </p:cNvPr>
          <p:cNvSpPr/>
          <p:nvPr/>
        </p:nvSpPr>
        <p:spPr>
          <a:xfrm>
            <a:off x="2091658" y="2859800"/>
            <a:ext cx="183343" cy="5040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3F8C9033-79CC-4D24-8741-FB05251CE0AB}"/>
              </a:ext>
            </a:extLst>
          </p:cNvPr>
          <p:cNvSpPr/>
          <p:nvPr/>
        </p:nvSpPr>
        <p:spPr>
          <a:xfrm>
            <a:off x="651498" y="2283718"/>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WAN SWITCH</a:t>
            </a:r>
            <a:endParaRPr lang="en-IN"/>
          </a:p>
        </p:txBody>
      </p:sp>
      <p:cxnSp>
        <p:nvCxnSpPr>
          <p:cNvPr id="41" name="Straight Connector 40">
            <a:extLst>
              <a:ext uri="{FF2B5EF4-FFF2-40B4-BE49-F238E27FC236}">
                <a16:creationId xmlns:a16="http://schemas.microsoft.com/office/drawing/2014/main" id="{2F82B26A-9A36-4188-8ECC-58BE78B379B8}"/>
              </a:ext>
            </a:extLst>
          </p:cNvPr>
          <p:cNvCxnSpPr>
            <a:stCxn id="39" idx="2"/>
            <a:endCxn id="4" idx="0"/>
          </p:cNvCxnSpPr>
          <p:nvPr/>
        </p:nvCxnSpPr>
        <p:spPr>
          <a:xfrm>
            <a:off x="1191558" y="249974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C7F6BB1-B971-483A-8754-630CDFDF1BA0}"/>
              </a:ext>
            </a:extLst>
          </p:cNvPr>
          <p:cNvCxnSpPr>
            <a:stCxn id="39" idx="2"/>
            <a:endCxn id="5" idx="0"/>
          </p:cNvCxnSpPr>
          <p:nvPr/>
        </p:nvCxnSpPr>
        <p:spPr>
          <a:xfrm>
            <a:off x="1191558" y="2499742"/>
            <a:ext cx="1872208"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8B29F9E-E1E6-487D-B059-DB3944185185}"/>
              </a:ext>
            </a:extLst>
          </p:cNvPr>
          <p:cNvSpPr/>
          <p:nvPr/>
        </p:nvSpPr>
        <p:spPr>
          <a:xfrm>
            <a:off x="2523706" y="2283718"/>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WAN SWITCH</a:t>
            </a:r>
            <a:endParaRPr lang="en-IN"/>
          </a:p>
        </p:txBody>
      </p:sp>
      <p:cxnSp>
        <p:nvCxnSpPr>
          <p:cNvPr id="48" name="Straight Connector 47">
            <a:extLst>
              <a:ext uri="{FF2B5EF4-FFF2-40B4-BE49-F238E27FC236}">
                <a16:creationId xmlns:a16="http://schemas.microsoft.com/office/drawing/2014/main" id="{F1070346-2125-4FA3-8718-076AEE647B3B}"/>
              </a:ext>
            </a:extLst>
          </p:cNvPr>
          <p:cNvCxnSpPr>
            <a:stCxn id="44" idx="2"/>
            <a:endCxn id="4" idx="0"/>
          </p:cNvCxnSpPr>
          <p:nvPr/>
        </p:nvCxnSpPr>
        <p:spPr>
          <a:xfrm flipH="1">
            <a:off x="1191558" y="2499742"/>
            <a:ext cx="187220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46A4A9D-4516-4E95-86E1-2D966F5611C6}"/>
              </a:ext>
            </a:extLst>
          </p:cNvPr>
          <p:cNvCxnSpPr>
            <a:stCxn id="44" idx="2"/>
            <a:endCxn id="5" idx="0"/>
          </p:cNvCxnSpPr>
          <p:nvPr/>
        </p:nvCxnSpPr>
        <p:spPr>
          <a:xfrm>
            <a:off x="3063766" y="2499742"/>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82A0D65-F16E-4ABE-9DFF-53A223123322}"/>
              </a:ext>
            </a:extLst>
          </p:cNvPr>
          <p:cNvSpPr txBox="1"/>
          <p:nvPr/>
        </p:nvSpPr>
        <p:spPr>
          <a:xfrm>
            <a:off x="1731618" y="3323768"/>
            <a:ext cx="1032655" cy="400110"/>
          </a:xfrm>
          <a:prstGeom prst="rect">
            <a:avLst/>
          </a:prstGeom>
          <a:noFill/>
        </p:spPr>
        <p:txBody>
          <a:bodyPr wrap="none" rtlCol="0">
            <a:spAutoFit/>
          </a:bodyPr>
          <a:lstStyle/>
          <a:p>
            <a:r>
              <a:rPr lang="en-US" sz="1000"/>
              <a:t>40/ 100G Port </a:t>
            </a:r>
          </a:p>
          <a:p>
            <a:r>
              <a:rPr lang="en-US" sz="1000"/>
              <a:t>Channel</a:t>
            </a:r>
            <a:endParaRPr lang="en-IN" sz="1000"/>
          </a:p>
        </p:txBody>
      </p:sp>
      <p:sp>
        <p:nvSpPr>
          <p:cNvPr id="52" name="TextBox 51">
            <a:extLst>
              <a:ext uri="{FF2B5EF4-FFF2-40B4-BE49-F238E27FC236}">
                <a16:creationId xmlns:a16="http://schemas.microsoft.com/office/drawing/2014/main" id="{67607F9B-9175-457A-9E3F-CD905CF5779E}"/>
              </a:ext>
            </a:extLst>
          </p:cNvPr>
          <p:cNvSpPr txBox="1"/>
          <p:nvPr/>
        </p:nvSpPr>
        <p:spPr>
          <a:xfrm>
            <a:off x="3099770" y="2571750"/>
            <a:ext cx="1261884" cy="246221"/>
          </a:xfrm>
          <a:prstGeom prst="rect">
            <a:avLst/>
          </a:prstGeom>
          <a:noFill/>
        </p:spPr>
        <p:txBody>
          <a:bodyPr wrap="none" rtlCol="0">
            <a:spAutoFit/>
          </a:bodyPr>
          <a:lstStyle/>
          <a:p>
            <a:r>
              <a:rPr lang="en-US" sz="1000"/>
              <a:t>10G Fiber Up Links</a:t>
            </a:r>
            <a:endParaRPr lang="en-IN" sz="1000"/>
          </a:p>
        </p:txBody>
      </p:sp>
      <p:pic>
        <p:nvPicPr>
          <p:cNvPr id="53" name="Picture 4" descr="router">
            <a:extLst>
              <a:ext uri="{FF2B5EF4-FFF2-40B4-BE49-F238E27FC236}">
                <a16:creationId xmlns:a16="http://schemas.microsoft.com/office/drawing/2014/main" id="{3E09D8DE-37FA-4560-8697-5AA9296F89A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8085" y="1707654"/>
            <a:ext cx="323004" cy="2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 descr="firewall">
            <a:extLst>
              <a:ext uri="{FF2B5EF4-FFF2-40B4-BE49-F238E27FC236}">
                <a16:creationId xmlns:a16="http://schemas.microsoft.com/office/drawing/2014/main" id="{6A74B9B9-40E7-4993-A8DA-00AA8E39B8F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29574" y="1707654"/>
            <a:ext cx="336343" cy="3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D97FF37E-A1AB-4961-AB10-4DF8FFE5400F}"/>
              </a:ext>
            </a:extLst>
          </p:cNvPr>
          <p:cNvCxnSpPr>
            <a:stCxn id="53" idx="2"/>
          </p:cNvCxnSpPr>
          <p:nvPr/>
        </p:nvCxnSpPr>
        <p:spPr>
          <a:xfrm>
            <a:off x="1069587" y="1987630"/>
            <a:ext cx="0" cy="296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A9B3FE4-3424-4597-B2F6-C42A04BCF76C}"/>
              </a:ext>
            </a:extLst>
          </p:cNvPr>
          <p:cNvCxnSpPr>
            <a:stCxn id="54" idx="2"/>
          </p:cNvCxnSpPr>
          <p:nvPr/>
        </p:nvCxnSpPr>
        <p:spPr>
          <a:xfrm flipH="1">
            <a:off x="2997745" y="2010336"/>
            <a:ext cx="1" cy="381394"/>
          </a:xfrm>
          <a:prstGeom prst="line">
            <a:avLst/>
          </a:prstGeom>
        </p:spPr>
        <p:style>
          <a:lnRef idx="1">
            <a:schemeClr val="accent1"/>
          </a:lnRef>
          <a:fillRef idx="0">
            <a:schemeClr val="accent1"/>
          </a:fillRef>
          <a:effectRef idx="0">
            <a:schemeClr val="accent1"/>
          </a:effectRef>
          <a:fontRef idx="minor">
            <a:schemeClr val="tx1"/>
          </a:fontRef>
        </p:style>
      </p:cxnSp>
      <p:grpSp>
        <p:nvGrpSpPr>
          <p:cNvPr id="62" name="Group 14">
            <a:extLst>
              <a:ext uri="{FF2B5EF4-FFF2-40B4-BE49-F238E27FC236}">
                <a16:creationId xmlns:a16="http://schemas.microsoft.com/office/drawing/2014/main" id="{E6105F30-2E9B-4CB6-9DB4-7C34DD3E4F76}"/>
              </a:ext>
            </a:extLst>
          </p:cNvPr>
          <p:cNvGrpSpPr>
            <a:grpSpLocks/>
          </p:cNvGrpSpPr>
          <p:nvPr/>
        </p:nvGrpSpPr>
        <p:grpSpPr bwMode="auto">
          <a:xfrm>
            <a:off x="2667722" y="891724"/>
            <a:ext cx="617632" cy="527898"/>
            <a:chOff x="2517" y="1965"/>
            <a:chExt cx="754" cy="495"/>
          </a:xfrm>
        </p:grpSpPr>
        <p:pic>
          <p:nvPicPr>
            <p:cNvPr id="63" name="Picture 15">
              <a:extLst>
                <a:ext uri="{FF2B5EF4-FFF2-40B4-BE49-F238E27FC236}">
                  <a16:creationId xmlns:a16="http://schemas.microsoft.com/office/drawing/2014/main" id="{2492B12C-A035-4263-AA39-890A49E6118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64" y="1965"/>
              <a:ext cx="70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 Box 16">
              <a:extLst>
                <a:ext uri="{FF2B5EF4-FFF2-40B4-BE49-F238E27FC236}">
                  <a16:creationId xmlns:a16="http://schemas.microsoft.com/office/drawing/2014/main" id="{5C24B6A1-6178-43C9-B577-2E9459CEF9F1}"/>
                </a:ext>
              </a:extLst>
            </p:cNvPr>
            <p:cNvSpPr txBox="1">
              <a:spLocks noChangeArrowheads="1"/>
            </p:cNvSpPr>
            <p:nvPr/>
          </p:nvSpPr>
          <p:spPr bwMode="auto">
            <a:xfrm>
              <a:off x="2517" y="2034"/>
              <a:ext cx="7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600" b="1">
                  <a:latin typeface="Arial" panose="020B0604020202020204" pitchFamily="34" charset="0"/>
                  <a:cs typeface="Arial" panose="020B0604020202020204" pitchFamily="34" charset="0"/>
                </a:rPr>
                <a:t>SIFY</a:t>
              </a:r>
            </a:p>
            <a:p>
              <a:pPr algn="ctr"/>
              <a:r>
                <a:rPr lang="en-US" altLang="en-US" sz="600" b="1">
                  <a:latin typeface="Arial" panose="020B0604020202020204" pitchFamily="34" charset="0"/>
                  <a:cs typeface="Arial" panose="020B0604020202020204" pitchFamily="34" charset="0"/>
                </a:rPr>
                <a:t>INTERNET</a:t>
              </a:r>
            </a:p>
          </p:txBody>
        </p:sp>
      </p:grpSp>
      <p:grpSp>
        <p:nvGrpSpPr>
          <p:cNvPr id="65" name="Group 64">
            <a:extLst>
              <a:ext uri="{FF2B5EF4-FFF2-40B4-BE49-F238E27FC236}">
                <a16:creationId xmlns:a16="http://schemas.microsoft.com/office/drawing/2014/main" id="{E899567D-54D0-4500-8885-5ADE4A0FFB6A}"/>
              </a:ext>
            </a:extLst>
          </p:cNvPr>
          <p:cNvGrpSpPr/>
          <p:nvPr/>
        </p:nvGrpSpPr>
        <p:grpSpPr>
          <a:xfrm>
            <a:off x="723506" y="987574"/>
            <a:ext cx="634113" cy="477089"/>
            <a:chOff x="1642141" y="771550"/>
            <a:chExt cx="634113" cy="477089"/>
          </a:xfrm>
        </p:grpSpPr>
        <p:pic>
          <p:nvPicPr>
            <p:cNvPr id="66" name="Picture 25" descr="Network_Cloud_Standard">
              <a:extLst>
                <a:ext uri="{FF2B5EF4-FFF2-40B4-BE49-F238E27FC236}">
                  <a16:creationId xmlns:a16="http://schemas.microsoft.com/office/drawing/2014/main" id="{D4FE0AD5-D3D5-47BD-975F-CEB08935352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42141" y="771550"/>
              <a:ext cx="634113" cy="4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16">
              <a:extLst>
                <a:ext uri="{FF2B5EF4-FFF2-40B4-BE49-F238E27FC236}">
                  <a16:creationId xmlns:a16="http://schemas.microsoft.com/office/drawing/2014/main" id="{78639F16-4F2E-40B4-BB1D-F1C2C829DA12}"/>
                </a:ext>
              </a:extLst>
            </p:cNvPr>
            <p:cNvSpPr txBox="1">
              <a:spLocks noChangeArrowheads="1"/>
            </p:cNvSpPr>
            <p:nvPr/>
          </p:nvSpPr>
          <p:spPr bwMode="auto">
            <a:xfrm>
              <a:off x="1716505" y="852646"/>
              <a:ext cx="521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800" b="1">
                  <a:latin typeface="Arial" panose="020B0604020202020204" pitchFamily="34" charset="0"/>
                  <a:cs typeface="Arial" panose="020B0604020202020204" pitchFamily="34" charset="0"/>
                </a:rPr>
                <a:t>SIFY</a:t>
              </a:r>
            </a:p>
            <a:p>
              <a:pPr algn="ctr"/>
              <a:r>
                <a:rPr lang="en-US" altLang="en-US" sz="800" b="1">
                  <a:latin typeface="Arial" panose="020B0604020202020204" pitchFamily="34" charset="0"/>
                  <a:cs typeface="Arial" panose="020B0604020202020204" pitchFamily="34" charset="0"/>
                </a:rPr>
                <a:t>P2P</a:t>
              </a:r>
            </a:p>
          </p:txBody>
        </p:sp>
      </p:grpSp>
      <p:cxnSp>
        <p:nvCxnSpPr>
          <p:cNvPr id="69" name="Straight Connector 68">
            <a:extLst>
              <a:ext uri="{FF2B5EF4-FFF2-40B4-BE49-F238E27FC236}">
                <a16:creationId xmlns:a16="http://schemas.microsoft.com/office/drawing/2014/main" id="{29AB774C-F0A6-4BCD-8D53-32852F7F9537}"/>
              </a:ext>
            </a:extLst>
          </p:cNvPr>
          <p:cNvCxnSpPr>
            <a:stCxn id="63" idx="2"/>
            <a:endCxn id="54" idx="0"/>
          </p:cNvCxnSpPr>
          <p:nvPr/>
        </p:nvCxnSpPr>
        <p:spPr>
          <a:xfrm>
            <a:off x="2995788" y="1419622"/>
            <a:ext cx="1958"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03A1E36-FFAE-47F7-97FE-97BDB1ECD76D}"/>
              </a:ext>
            </a:extLst>
          </p:cNvPr>
          <p:cNvCxnSpPr>
            <a:stCxn id="67" idx="2"/>
            <a:endCxn id="53" idx="0"/>
          </p:cNvCxnSpPr>
          <p:nvPr/>
        </p:nvCxnSpPr>
        <p:spPr>
          <a:xfrm>
            <a:off x="1058385" y="1407224"/>
            <a:ext cx="11202" cy="30043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A62B607D-2544-4E25-88C8-BE6554650B66}"/>
              </a:ext>
            </a:extLst>
          </p:cNvPr>
          <p:cNvSpPr txBox="1"/>
          <p:nvPr/>
        </p:nvSpPr>
        <p:spPr>
          <a:xfrm>
            <a:off x="3004060" y="1965489"/>
            <a:ext cx="1463862" cy="246221"/>
          </a:xfrm>
          <a:prstGeom prst="rect">
            <a:avLst/>
          </a:prstGeom>
          <a:noFill/>
        </p:spPr>
        <p:txBody>
          <a:bodyPr wrap="none" rtlCol="0">
            <a:spAutoFit/>
          </a:bodyPr>
          <a:lstStyle/>
          <a:p>
            <a:r>
              <a:rPr lang="en-US" sz="1000"/>
              <a:t>1G Copper Access inks</a:t>
            </a:r>
            <a:endParaRPr lang="en-IN" sz="1000"/>
          </a:p>
        </p:txBody>
      </p:sp>
      <p:sp>
        <p:nvSpPr>
          <p:cNvPr id="73" name="Rectangle 72">
            <a:extLst>
              <a:ext uri="{FF2B5EF4-FFF2-40B4-BE49-F238E27FC236}">
                <a16:creationId xmlns:a16="http://schemas.microsoft.com/office/drawing/2014/main" id="{6D1F0D26-5EE3-4C4E-B048-C830138D5C04}"/>
              </a:ext>
            </a:extLst>
          </p:cNvPr>
          <p:cNvSpPr/>
          <p:nvPr/>
        </p:nvSpPr>
        <p:spPr>
          <a:xfrm>
            <a:off x="219922" y="1545758"/>
            <a:ext cx="4248000" cy="3474263"/>
          </a:xfrm>
          <a:prstGeom prst="rect">
            <a:avLst/>
          </a:prstGeom>
          <a:noFill/>
          <a:ln w="952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Rectangle 73">
            <a:extLst>
              <a:ext uri="{FF2B5EF4-FFF2-40B4-BE49-F238E27FC236}">
                <a16:creationId xmlns:a16="http://schemas.microsoft.com/office/drawing/2014/main" id="{D1FB1681-5F38-4AC8-AA8E-7168819187B9}"/>
              </a:ext>
            </a:extLst>
          </p:cNvPr>
          <p:cNvSpPr/>
          <p:nvPr/>
        </p:nvSpPr>
        <p:spPr>
          <a:xfrm>
            <a:off x="5115994" y="2859783"/>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CORE/ SERVER SWITCH</a:t>
            </a:r>
            <a:endParaRPr lang="en-IN"/>
          </a:p>
        </p:txBody>
      </p:sp>
      <p:sp>
        <p:nvSpPr>
          <p:cNvPr id="75" name="Rectangle 74">
            <a:extLst>
              <a:ext uri="{FF2B5EF4-FFF2-40B4-BE49-F238E27FC236}">
                <a16:creationId xmlns:a16="http://schemas.microsoft.com/office/drawing/2014/main" id="{FEF238F8-B0EF-478D-B942-876CF252A4E4}"/>
              </a:ext>
            </a:extLst>
          </p:cNvPr>
          <p:cNvSpPr/>
          <p:nvPr/>
        </p:nvSpPr>
        <p:spPr>
          <a:xfrm>
            <a:off x="6988202" y="2859783"/>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CORE/ SERVER SWITCH</a:t>
            </a:r>
            <a:endParaRPr lang="en-IN"/>
          </a:p>
        </p:txBody>
      </p:sp>
      <p:pic>
        <p:nvPicPr>
          <p:cNvPr id="76" name="Picture 10" descr="C:\Users\ecoffey\AppData\Local\Temp\Rar$DRa0.376\30028_Device_file_server_default_256.png">
            <a:extLst>
              <a:ext uri="{FF2B5EF4-FFF2-40B4-BE49-F238E27FC236}">
                <a16:creationId xmlns:a16="http://schemas.microsoft.com/office/drawing/2014/main" id="{0415E769-0A37-40EF-BB92-118DB0E1C20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20050" y="4083919"/>
            <a:ext cx="654576" cy="65457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0" descr="C:\Users\ecoffey\AppData\Local\Temp\Rar$DRa0.376\30028_Device_file_server_default_256.png">
            <a:extLst>
              <a:ext uri="{FF2B5EF4-FFF2-40B4-BE49-F238E27FC236}">
                <a16:creationId xmlns:a16="http://schemas.microsoft.com/office/drawing/2014/main" id="{6BE5D19B-7B63-49C0-87D3-7212058D8F4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28866" y="4083919"/>
            <a:ext cx="654576" cy="65457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descr="C:\Users\ecoffey\AppData\Local\Temp\Rar$DRa0.376\30028_Device_file_server_default_256.png">
            <a:extLst>
              <a:ext uri="{FF2B5EF4-FFF2-40B4-BE49-F238E27FC236}">
                <a16:creationId xmlns:a16="http://schemas.microsoft.com/office/drawing/2014/main" id="{FF9DE149-022D-4288-9D7F-6272354E75C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11434" y="4083919"/>
            <a:ext cx="654576" cy="654576"/>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55406E8E-6650-406C-AA6F-0FBA848B2C9E}"/>
              </a:ext>
            </a:extLst>
          </p:cNvPr>
          <p:cNvSpPr/>
          <p:nvPr/>
        </p:nvSpPr>
        <p:spPr>
          <a:xfrm>
            <a:off x="5548042" y="4011911"/>
            <a:ext cx="201622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0" name="Straight Connector 79">
            <a:extLst>
              <a:ext uri="{FF2B5EF4-FFF2-40B4-BE49-F238E27FC236}">
                <a16:creationId xmlns:a16="http://schemas.microsoft.com/office/drawing/2014/main" id="{96C32B07-7D89-417C-84F3-B225AF7F7820}"/>
              </a:ext>
            </a:extLst>
          </p:cNvPr>
          <p:cNvCxnSpPr>
            <a:stCxn id="74" idx="2"/>
            <a:endCxn id="76" idx="0"/>
          </p:cNvCxnSpPr>
          <p:nvPr/>
        </p:nvCxnSpPr>
        <p:spPr>
          <a:xfrm>
            <a:off x="5656054" y="3363839"/>
            <a:ext cx="29128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7F09D26-FA14-40E0-ADE8-3C66B5DA441F}"/>
              </a:ext>
            </a:extLst>
          </p:cNvPr>
          <p:cNvCxnSpPr>
            <a:endCxn id="75" idx="2"/>
          </p:cNvCxnSpPr>
          <p:nvPr/>
        </p:nvCxnSpPr>
        <p:spPr>
          <a:xfrm flipV="1">
            <a:off x="5947338" y="3363839"/>
            <a:ext cx="158092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4DEE1C0-E0DA-4E7D-B914-2BA97E6197BB}"/>
              </a:ext>
            </a:extLst>
          </p:cNvPr>
          <p:cNvCxnSpPr>
            <a:cxnSpLocks/>
            <a:stCxn id="77" idx="0"/>
            <a:endCxn id="74" idx="2"/>
          </p:cNvCxnSpPr>
          <p:nvPr/>
        </p:nvCxnSpPr>
        <p:spPr>
          <a:xfrm flipH="1" flipV="1">
            <a:off x="5656054" y="3363839"/>
            <a:ext cx="90010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47FAC9E-0037-4EB0-9D9C-2749E4B01CEE}"/>
              </a:ext>
            </a:extLst>
          </p:cNvPr>
          <p:cNvCxnSpPr>
            <a:stCxn id="77" idx="0"/>
            <a:endCxn id="75" idx="2"/>
          </p:cNvCxnSpPr>
          <p:nvPr/>
        </p:nvCxnSpPr>
        <p:spPr>
          <a:xfrm flipV="1">
            <a:off x="6556154" y="3363839"/>
            <a:ext cx="97210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A2EF5C8-731A-4EFD-8805-85D99379E7D4}"/>
              </a:ext>
            </a:extLst>
          </p:cNvPr>
          <p:cNvCxnSpPr>
            <a:endCxn id="74" idx="2"/>
          </p:cNvCxnSpPr>
          <p:nvPr/>
        </p:nvCxnSpPr>
        <p:spPr>
          <a:xfrm flipH="1" flipV="1">
            <a:off x="5656054" y="3363839"/>
            <a:ext cx="1508916"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58D037C-8715-4FA6-9D10-F4FAEC09EC70}"/>
              </a:ext>
            </a:extLst>
          </p:cNvPr>
          <p:cNvCxnSpPr>
            <a:stCxn id="78" idx="0"/>
            <a:endCxn id="75" idx="2"/>
          </p:cNvCxnSpPr>
          <p:nvPr/>
        </p:nvCxnSpPr>
        <p:spPr>
          <a:xfrm flipV="1">
            <a:off x="7138722" y="3363839"/>
            <a:ext cx="389540"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57C16688-7E03-4DAD-8652-5AE2C653426E}"/>
              </a:ext>
            </a:extLst>
          </p:cNvPr>
          <p:cNvSpPr txBox="1"/>
          <p:nvPr/>
        </p:nvSpPr>
        <p:spPr>
          <a:xfrm>
            <a:off x="7348242" y="3579863"/>
            <a:ext cx="1483098" cy="246221"/>
          </a:xfrm>
          <a:prstGeom prst="rect">
            <a:avLst/>
          </a:prstGeom>
          <a:noFill/>
        </p:spPr>
        <p:txBody>
          <a:bodyPr wrap="none" rtlCol="0">
            <a:spAutoFit/>
          </a:bodyPr>
          <a:lstStyle/>
          <a:p>
            <a:r>
              <a:rPr lang="en-US" sz="1000"/>
              <a:t>10G Fiber Access Links</a:t>
            </a:r>
            <a:endParaRPr lang="en-IN" sz="1000"/>
          </a:p>
        </p:txBody>
      </p:sp>
      <p:cxnSp>
        <p:nvCxnSpPr>
          <p:cNvPr id="87" name="Straight Connector 86">
            <a:extLst>
              <a:ext uri="{FF2B5EF4-FFF2-40B4-BE49-F238E27FC236}">
                <a16:creationId xmlns:a16="http://schemas.microsoft.com/office/drawing/2014/main" id="{5ED03BF8-D816-4566-8F47-0F3BA5E458FD}"/>
              </a:ext>
            </a:extLst>
          </p:cNvPr>
          <p:cNvCxnSpPr/>
          <p:nvPr/>
        </p:nvCxnSpPr>
        <p:spPr>
          <a:xfrm>
            <a:off x="6196114" y="3003799"/>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D711277-F64C-4E33-A8A0-47FC9E1862A6}"/>
              </a:ext>
            </a:extLst>
          </p:cNvPr>
          <p:cNvCxnSpPr/>
          <p:nvPr/>
        </p:nvCxnSpPr>
        <p:spPr>
          <a:xfrm>
            <a:off x="6196114" y="3147815"/>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C0B2CB24-2814-49F8-9383-711E71D5E385}"/>
              </a:ext>
            </a:extLst>
          </p:cNvPr>
          <p:cNvSpPr/>
          <p:nvPr/>
        </p:nvSpPr>
        <p:spPr>
          <a:xfrm>
            <a:off x="6556154" y="2859801"/>
            <a:ext cx="183343" cy="5040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Rectangle 89">
            <a:extLst>
              <a:ext uri="{FF2B5EF4-FFF2-40B4-BE49-F238E27FC236}">
                <a16:creationId xmlns:a16="http://schemas.microsoft.com/office/drawing/2014/main" id="{25F53330-B92D-4E5B-A751-92C4B78890CE}"/>
              </a:ext>
            </a:extLst>
          </p:cNvPr>
          <p:cNvSpPr/>
          <p:nvPr/>
        </p:nvSpPr>
        <p:spPr>
          <a:xfrm>
            <a:off x="5115994" y="2283719"/>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WAN SWITCH</a:t>
            </a:r>
            <a:endParaRPr lang="en-IN"/>
          </a:p>
        </p:txBody>
      </p:sp>
      <p:cxnSp>
        <p:nvCxnSpPr>
          <p:cNvPr id="91" name="Straight Connector 90">
            <a:extLst>
              <a:ext uri="{FF2B5EF4-FFF2-40B4-BE49-F238E27FC236}">
                <a16:creationId xmlns:a16="http://schemas.microsoft.com/office/drawing/2014/main" id="{082681FC-9909-4F8F-8C13-C980198E9548}"/>
              </a:ext>
            </a:extLst>
          </p:cNvPr>
          <p:cNvCxnSpPr>
            <a:stCxn id="90" idx="2"/>
            <a:endCxn id="74" idx="0"/>
          </p:cNvCxnSpPr>
          <p:nvPr/>
        </p:nvCxnSpPr>
        <p:spPr>
          <a:xfrm>
            <a:off x="5656054" y="2499743"/>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20E0A0C-36A6-4815-8B7A-0FE98E77A9A5}"/>
              </a:ext>
            </a:extLst>
          </p:cNvPr>
          <p:cNvCxnSpPr>
            <a:stCxn id="90" idx="2"/>
            <a:endCxn id="75" idx="0"/>
          </p:cNvCxnSpPr>
          <p:nvPr/>
        </p:nvCxnSpPr>
        <p:spPr>
          <a:xfrm>
            <a:off x="5656054" y="2499743"/>
            <a:ext cx="1872208"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A70F7E9A-724A-4F79-AED4-6C34F7E37E7C}"/>
              </a:ext>
            </a:extLst>
          </p:cNvPr>
          <p:cNvSpPr/>
          <p:nvPr/>
        </p:nvSpPr>
        <p:spPr>
          <a:xfrm>
            <a:off x="6988202" y="2283719"/>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WAN SWITCH</a:t>
            </a:r>
            <a:endParaRPr lang="en-IN"/>
          </a:p>
        </p:txBody>
      </p:sp>
      <p:cxnSp>
        <p:nvCxnSpPr>
          <p:cNvPr id="94" name="Straight Connector 93">
            <a:extLst>
              <a:ext uri="{FF2B5EF4-FFF2-40B4-BE49-F238E27FC236}">
                <a16:creationId xmlns:a16="http://schemas.microsoft.com/office/drawing/2014/main" id="{A46B70C5-F657-4A8A-9468-353CD8FD5CBC}"/>
              </a:ext>
            </a:extLst>
          </p:cNvPr>
          <p:cNvCxnSpPr>
            <a:stCxn id="93" idx="2"/>
            <a:endCxn id="74" idx="0"/>
          </p:cNvCxnSpPr>
          <p:nvPr/>
        </p:nvCxnSpPr>
        <p:spPr>
          <a:xfrm flipH="1">
            <a:off x="5656054" y="2499743"/>
            <a:ext cx="187220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1446AAD-BB93-40EC-A631-C5B2D867E541}"/>
              </a:ext>
            </a:extLst>
          </p:cNvPr>
          <p:cNvCxnSpPr>
            <a:stCxn id="93" idx="2"/>
            <a:endCxn id="75" idx="0"/>
          </p:cNvCxnSpPr>
          <p:nvPr/>
        </p:nvCxnSpPr>
        <p:spPr>
          <a:xfrm>
            <a:off x="7528262" y="2499743"/>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E12440E6-CA48-4991-BB68-53AC95BE6C8F}"/>
              </a:ext>
            </a:extLst>
          </p:cNvPr>
          <p:cNvSpPr txBox="1"/>
          <p:nvPr/>
        </p:nvSpPr>
        <p:spPr>
          <a:xfrm>
            <a:off x="7564266" y="2571751"/>
            <a:ext cx="1261884" cy="246221"/>
          </a:xfrm>
          <a:prstGeom prst="rect">
            <a:avLst/>
          </a:prstGeom>
          <a:noFill/>
        </p:spPr>
        <p:txBody>
          <a:bodyPr wrap="none" rtlCol="0">
            <a:spAutoFit/>
          </a:bodyPr>
          <a:lstStyle/>
          <a:p>
            <a:r>
              <a:rPr lang="en-US" sz="1000"/>
              <a:t>10G Fiber Up Links</a:t>
            </a:r>
            <a:endParaRPr lang="en-IN" sz="1000"/>
          </a:p>
        </p:txBody>
      </p:sp>
      <p:pic>
        <p:nvPicPr>
          <p:cNvPr id="98" name="Picture 4" descr="router">
            <a:extLst>
              <a:ext uri="{FF2B5EF4-FFF2-40B4-BE49-F238E27FC236}">
                <a16:creationId xmlns:a16="http://schemas.microsoft.com/office/drawing/2014/main" id="{EC3AE619-25D5-4A64-8CB8-59E22AE2FCC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72581" y="1707655"/>
            <a:ext cx="323004" cy="2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5" descr="firewall">
            <a:extLst>
              <a:ext uri="{FF2B5EF4-FFF2-40B4-BE49-F238E27FC236}">
                <a16:creationId xmlns:a16="http://schemas.microsoft.com/office/drawing/2014/main" id="{C385A076-E02B-4BEC-B32A-C90C094049D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94070" y="1707655"/>
            <a:ext cx="336343" cy="3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0" name="Straight Connector 99">
            <a:extLst>
              <a:ext uri="{FF2B5EF4-FFF2-40B4-BE49-F238E27FC236}">
                <a16:creationId xmlns:a16="http://schemas.microsoft.com/office/drawing/2014/main" id="{8090525B-FED9-4606-A6C3-2ECEAB310A31}"/>
              </a:ext>
            </a:extLst>
          </p:cNvPr>
          <p:cNvCxnSpPr>
            <a:stCxn id="98" idx="2"/>
          </p:cNvCxnSpPr>
          <p:nvPr/>
        </p:nvCxnSpPr>
        <p:spPr>
          <a:xfrm>
            <a:off x="5534083" y="1987631"/>
            <a:ext cx="0" cy="296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A67841B-2C68-467C-B34C-B6F3B079632E}"/>
              </a:ext>
            </a:extLst>
          </p:cNvPr>
          <p:cNvCxnSpPr>
            <a:stCxn id="99" idx="2"/>
          </p:cNvCxnSpPr>
          <p:nvPr/>
        </p:nvCxnSpPr>
        <p:spPr>
          <a:xfrm flipH="1">
            <a:off x="7462241" y="2010337"/>
            <a:ext cx="1" cy="38139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2" name="Group 14">
            <a:extLst>
              <a:ext uri="{FF2B5EF4-FFF2-40B4-BE49-F238E27FC236}">
                <a16:creationId xmlns:a16="http://schemas.microsoft.com/office/drawing/2014/main" id="{813C1528-B0C4-4484-9226-BDC0F67E6072}"/>
              </a:ext>
            </a:extLst>
          </p:cNvPr>
          <p:cNvGrpSpPr>
            <a:grpSpLocks/>
          </p:cNvGrpSpPr>
          <p:nvPr/>
        </p:nvGrpSpPr>
        <p:grpSpPr bwMode="auto">
          <a:xfrm>
            <a:off x="7132218" y="891725"/>
            <a:ext cx="617632" cy="527898"/>
            <a:chOff x="2517" y="1965"/>
            <a:chExt cx="754" cy="495"/>
          </a:xfrm>
        </p:grpSpPr>
        <p:pic>
          <p:nvPicPr>
            <p:cNvPr id="103" name="Picture 15">
              <a:extLst>
                <a:ext uri="{FF2B5EF4-FFF2-40B4-BE49-F238E27FC236}">
                  <a16:creationId xmlns:a16="http://schemas.microsoft.com/office/drawing/2014/main" id="{C26519BB-EAE5-42C0-9AC8-CB2C0B03AA9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64" y="1965"/>
              <a:ext cx="70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Text Box 16">
              <a:extLst>
                <a:ext uri="{FF2B5EF4-FFF2-40B4-BE49-F238E27FC236}">
                  <a16:creationId xmlns:a16="http://schemas.microsoft.com/office/drawing/2014/main" id="{B358FA43-4E1B-4F2B-A51C-463AE4491A21}"/>
                </a:ext>
              </a:extLst>
            </p:cNvPr>
            <p:cNvSpPr txBox="1">
              <a:spLocks noChangeArrowheads="1"/>
            </p:cNvSpPr>
            <p:nvPr/>
          </p:nvSpPr>
          <p:spPr bwMode="auto">
            <a:xfrm>
              <a:off x="2517" y="2034"/>
              <a:ext cx="7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600" b="1">
                  <a:latin typeface="Arial" panose="020B0604020202020204" pitchFamily="34" charset="0"/>
                  <a:cs typeface="Arial" panose="020B0604020202020204" pitchFamily="34" charset="0"/>
                </a:rPr>
                <a:t>SIFY</a:t>
              </a:r>
            </a:p>
            <a:p>
              <a:pPr algn="ctr"/>
              <a:r>
                <a:rPr lang="en-US" altLang="en-US" sz="600" b="1">
                  <a:latin typeface="Arial" panose="020B0604020202020204" pitchFamily="34" charset="0"/>
                  <a:cs typeface="Arial" panose="020B0604020202020204" pitchFamily="34" charset="0"/>
                </a:rPr>
                <a:t>INTERNET</a:t>
              </a:r>
            </a:p>
          </p:txBody>
        </p:sp>
      </p:grpSp>
      <p:grpSp>
        <p:nvGrpSpPr>
          <p:cNvPr id="105" name="Group 104">
            <a:extLst>
              <a:ext uri="{FF2B5EF4-FFF2-40B4-BE49-F238E27FC236}">
                <a16:creationId xmlns:a16="http://schemas.microsoft.com/office/drawing/2014/main" id="{FED1EC46-4DAA-44F4-9AB9-9AE2F28B506E}"/>
              </a:ext>
            </a:extLst>
          </p:cNvPr>
          <p:cNvGrpSpPr/>
          <p:nvPr/>
        </p:nvGrpSpPr>
        <p:grpSpPr>
          <a:xfrm>
            <a:off x="5188002" y="987575"/>
            <a:ext cx="634113" cy="477089"/>
            <a:chOff x="1642141" y="771550"/>
            <a:chExt cx="634113" cy="477089"/>
          </a:xfrm>
        </p:grpSpPr>
        <p:pic>
          <p:nvPicPr>
            <p:cNvPr id="106" name="Picture 25" descr="Network_Cloud_Standard">
              <a:extLst>
                <a:ext uri="{FF2B5EF4-FFF2-40B4-BE49-F238E27FC236}">
                  <a16:creationId xmlns:a16="http://schemas.microsoft.com/office/drawing/2014/main" id="{0F33450F-DB3F-4AF3-8986-6A1F22CC016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42141" y="771550"/>
              <a:ext cx="634113" cy="4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 Box 16">
              <a:extLst>
                <a:ext uri="{FF2B5EF4-FFF2-40B4-BE49-F238E27FC236}">
                  <a16:creationId xmlns:a16="http://schemas.microsoft.com/office/drawing/2014/main" id="{BB6154B9-1D23-4C86-97B9-1A4A33303CB4}"/>
                </a:ext>
              </a:extLst>
            </p:cNvPr>
            <p:cNvSpPr txBox="1">
              <a:spLocks noChangeArrowheads="1"/>
            </p:cNvSpPr>
            <p:nvPr/>
          </p:nvSpPr>
          <p:spPr bwMode="auto">
            <a:xfrm>
              <a:off x="1716505" y="852646"/>
              <a:ext cx="521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800" b="1">
                  <a:latin typeface="Arial" panose="020B0604020202020204" pitchFamily="34" charset="0"/>
                  <a:cs typeface="Arial" panose="020B0604020202020204" pitchFamily="34" charset="0"/>
                </a:rPr>
                <a:t>SIFY</a:t>
              </a:r>
            </a:p>
            <a:p>
              <a:pPr algn="ctr"/>
              <a:r>
                <a:rPr lang="en-US" altLang="en-US" sz="800" b="1">
                  <a:latin typeface="Arial" panose="020B0604020202020204" pitchFamily="34" charset="0"/>
                  <a:cs typeface="Arial" panose="020B0604020202020204" pitchFamily="34" charset="0"/>
                </a:rPr>
                <a:t>P2P</a:t>
              </a:r>
            </a:p>
          </p:txBody>
        </p:sp>
      </p:grpSp>
      <p:cxnSp>
        <p:nvCxnSpPr>
          <p:cNvPr id="108" name="Straight Connector 107">
            <a:extLst>
              <a:ext uri="{FF2B5EF4-FFF2-40B4-BE49-F238E27FC236}">
                <a16:creationId xmlns:a16="http://schemas.microsoft.com/office/drawing/2014/main" id="{53CA86A0-F736-48FE-8711-DC237FC60E1C}"/>
              </a:ext>
            </a:extLst>
          </p:cNvPr>
          <p:cNvCxnSpPr>
            <a:stCxn id="103" idx="2"/>
            <a:endCxn id="99" idx="0"/>
          </p:cNvCxnSpPr>
          <p:nvPr/>
        </p:nvCxnSpPr>
        <p:spPr>
          <a:xfrm>
            <a:off x="7460284" y="1419623"/>
            <a:ext cx="1958"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F2A31CB-5901-4D62-9F9E-5C5989EAF55B}"/>
              </a:ext>
            </a:extLst>
          </p:cNvPr>
          <p:cNvCxnSpPr>
            <a:stCxn id="107" idx="2"/>
            <a:endCxn id="98" idx="0"/>
          </p:cNvCxnSpPr>
          <p:nvPr/>
        </p:nvCxnSpPr>
        <p:spPr>
          <a:xfrm>
            <a:off x="5522881" y="1407225"/>
            <a:ext cx="11202" cy="300430"/>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47818AA3-FBE4-4B33-ADA9-EB494F730B1B}"/>
              </a:ext>
            </a:extLst>
          </p:cNvPr>
          <p:cNvSpPr txBox="1"/>
          <p:nvPr/>
        </p:nvSpPr>
        <p:spPr>
          <a:xfrm>
            <a:off x="7468556" y="1965490"/>
            <a:ext cx="1463862" cy="246221"/>
          </a:xfrm>
          <a:prstGeom prst="rect">
            <a:avLst/>
          </a:prstGeom>
          <a:noFill/>
        </p:spPr>
        <p:txBody>
          <a:bodyPr wrap="none" rtlCol="0">
            <a:spAutoFit/>
          </a:bodyPr>
          <a:lstStyle/>
          <a:p>
            <a:r>
              <a:rPr lang="en-US" sz="1000"/>
              <a:t>1G Copper Access inks</a:t>
            </a:r>
            <a:endParaRPr lang="en-IN" sz="1000"/>
          </a:p>
        </p:txBody>
      </p:sp>
      <p:sp>
        <p:nvSpPr>
          <p:cNvPr id="111" name="Rectangle 110">
            <a:extLst>
              <a:ext uri="{FF2B5EF4-FFF2-40B4-BE49-F238E27FC236}">
                <a16:creationId xmlns:a16="http://schemas.microsoft.com/office/drawing/2014/main" id="{7BB3D2C9-1BE4-4AD0-ACFC-D67A74400357}"/>
              </a:ext>
            </a:extLst>
          </p:cNvPr>
          <p:cNvSpPr/>
          <p:nvPr/>
        </p:nvSpPr>
        <p:spPr>
          <a:xfrm>
            <a:off x="4684418" y="1545759"/>
            <a:ext cx="4248000" cy="3474263"/>
          </a:xfrm>
          <a:prstGeom prst="rect">
            <a:avLst/>
          </a:prstGeom>
          <a:noFill/>
          <a:ln w="952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TextBox 111">
            <a:extLst>
              <a:ext uri="{FF2B5EF4-FFF2-40B4-BE49-F238E27FC236}">
                <a16:creationId xmlns:a16="http://schemas.microsoft.com/office/drawing/2014/main" id="{36DCFDCF-BAE9-43F9-BC33-F94DD00B7AFF}"/>
              </a:ext>
            </a:extLst>
          </p:cNvPr>
          <p:cNvSpPr txBox="1"/>
          <p:nvPr/>
        </p:nvSpPr>
        <p:spPr>
          <a:xfrm>
            <a:off x="3099770" y="1533441"/>
            <a:ext cx="1407758" cy="246221"/>
          </a:xfrm>
          <a:prstGeom prst="rect">
            <a:avLst/>
          </a:prstGeom>
          <a:noFill/>
        </p:spPr>
        <p:txBody>
          <a:bodyPr wrap="none" rtlCol="0">
            <a:spAutoFit/>
          </a:bodyPr>
          <a:lstStyle/>
          <a:p>
            <a:r>
              <a:rPr lang="en-US" sz="1000" b="1" dirty="0"/>
              <a:t>M&amp;M NEW DC @ SIFY</a:t>
            </a:r>
            <a:endParaRPr lang="en-IN" sz="1000" b="1" dirty="0"/>
          </a:p>
        </p:txBody>
      </p:sp>
      <p:sp>
        <p:nvSpPr>
          <p:cNvPr id="113" name="TextBox 112">
            <a:extLst>
              <a:ext uri="{FF2B5EF4-FFF2-40B4-BE49-F238E27FC236}">
                <a16:creationId xmlns:a16="http://schemas.microsoft.com/office/drawing/2014/main" id="{8920292F-79AA-4452-8F5A-CB8B3F879967}"/>
              </a:ext>
            </a:extLst>
          </p:cNvPr>
          <p:cNvSpPr txBox="1"/>
          <p:nvPr/>
        </p:nvSpPr>
        <p:spPr>
          <a:xfrm>
            <a:off x="7492586" y="1563638"/>
            <a:ext cx="1492716" cy="246221"/>
          </a:xfrm>
          <a:prstGeom prst="rect">
            <a:avLst/>
          </a:prstGeom>
          <a:noFill/>
        </p:spPr>
        <p:txBody>
          <a:bodyPr wrap="none" rtlCol="0">
            <a:spAutoFit/>
          </a:bodyPr>
          <a:lstStyle/>
          <a:p>
            <a:r>
              <a:rPr lang="en-US" sz="1000" b="1" dirty="0"/>
              <a:t>M&amp;M NEW NDR @ SIFY</a:t>
            </a:r>
            <a:endParaRPr lang="en-IN" sz="1000" b="1" dirty="0"/>
          </a:p>
        </p:txBody>
      </p:sp>
      <p:cxnSp>
        <p:nvCxnSpPr>
          <p:cNvPr id="115" name="Straight Connector 114">
            <a:extLst>
              <a:ext uri="{FF2B5EF4-FFF2-40B4-BE49-F238E27FC236}">
                <a16:creationId xmlns:a16="http://schemas.microsoft.com/office/drawing/2014/main" id="{5F2B4808-8753-4687-83B5-B3EC77B6BCE7}"/>
              </a:ext>
            </a:extLst>
          </p:cNvPr>
          <p:cNvCxnSpPr>
            <a:stCxn id="5" idx="3"/>
            <a:endCxn id="74" idx="1"/>
          </p:cNvCxnSpPr>
          <p:nvPr/>
        </p:nvCxnSpPr>
        <p:spPr>
          <a:xfrm>
            <a:off x="3603826" y="3111810"/>
            <a:ext cx="1512168" cy="1"/>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688C7790-2A86-4EBE-91DA-4EA52F12016C}"/>
              </a:ext>
            </a:extLst>
          </p:cNvPr>
          <p:cNvSpPr txBox="1"/>
          <p:nvPr/>
        </p:nvSpPr>
        <p:spPr>
          <a:xfrm>
            <a:off x="3568324" y="3108845"/>
            <a:ext cx="898003" cy="338554"/>
          </a:xfrm>
          <a:prstGeom prst="rect">
            <a:avLst/>
          </a:prstGeom>
          <a:noFill/>
        </p:spPr>
        <p:txBody>
          <a:bodyPr wrap="none" rtlCol="0">
            <a:spAutoFit/>
          </a:bodyPr>
          <a:lstStyle/>
          <a:p>
            <a:r>
              <a:rPr lang="en-US" sz="800" dirty="0"/>
              <a:t>1G Copper </a:t>
            </a:r>
          </a:p>
          <a:p>
            <a:r>
              <a:rPr lang="en-US" sz="800" dirty="0"/>
              <a:t>LAN EXTENSION</a:t>
            </a:r>
            <a:endParaRPr lang="en-IN" sz="800" dirty="0"/>
          </a:p>
        </p:txBody>
      </p:sp>
      <p:sp>
        <p:nvSpPr>
          <p:cNvPr id="117" name="TextBox 116">
            <a:extLst>
              <a:ext uri="{FF2B5EF4-FFF2-40B4-BE49-F238E27FC236}">
                <a16:creationId xmlns:a16="http://schemas.microsoft.com/office/drawing/2014/main" id="{A152EEDB-E21A-4963-9818-05A0CE75AE97}"/>
              </a:ext>
            </a:extLst>
          </p:cNvPr>
          <p:cNvSpPr txBox="1"/>
          <p:nvPr/>
        </p:nvSpPr>
        <p:spPr>
          <a:xfrm>
            <a:off x="6124106" y="3363838"/>
            <a:ext cx="1032655" cy="400110"/>
          </a:xfrm>
          <a:prstGeom prst="rect">
            <a:avLst/>
          </a:prstGeom>
          <a:noFill/>
        </p:spPr>
        <p:txBody>
          <a:bodyPr wrap="none" rtlCol="0">
            <a:spAutoFit/>
          </a:bodyPr>
          <a:lstStyle/>
          <a:p>
            <a:r>
              <a:rPr lang="en-US" sz="1000"/>
              <a:t>40/ 100G Port </a:t>
            </a:r>
          </a:p>
          <a:p>
            <a:r>
              <a:rPr lang="en-US" sz="1000"/>
              <a:t>Channel</a:t>
            </a:r>
            <a:endParaRPr lang="en-IN" sz="1000"/>
          </a:p>
        </p:txBody>
      </p:sp>
    </p:spTree>
    <p:extLst>
      <p:ext uri="{BB962C8B-B14F-4D97-AF65-F5344CB8AC3E}">
        <p14:creationId xmlns:p14="http://schemas.microsoft.com/office/powerpoint/2010/main" val="1861553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ounded Rectangular Callout 125"/>
          <p:cNvSpPr/>
          <p:nvPr/>
        </p:nvSpPr>
        <p:spPr>
          <a:xfrm rot="16200000">
            <a:off x="2640027" y="-569962"/>
            <a:ext cx="3527158" cy="6641933"/>
          </a:xfrm>
          <a:prstGeom prst="wedgeRoundRectCallout">
            <a:avLst>
              <a:gd name="adj1" fmla="val -31828"/>
              <a:gd name="adj2" fmla="val 50383"/>
              <a:gd name="adj3" fmla="val 16667"/>
            </a:avLst>
          </a:prstGeom>
          <a:solidFill>
            <a:schemeClr val="bg1"/>
          </a:solidFill>
          <a:ln w="952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IN" sz="1100" dirty="0"/>
              <a:t>Network Security Group</a:t>
            </a:r>
          </a:p>
        </p:txBody>
      </p:sp>
      <p:grpSp>
        <p:nvGrpSpPr>
          <p:cNvPr id="4" name="Group 20"/>
          <p:cNvGrpSpPr/>
          <p:nvPr/>
        </p:nvGrpSpPr>
        <p:grpSpPr>
          <a:xfrm>
            <a:off x="1358414" y="1023167"/>
            <a:ext cx="1789953" cy="3353940"/>
            <a:chOff x="625983" y="780200"/>
            <a:chExt cx="2602678" cy="4876789"/>
          </a:xfrm>
        </p:grpSpPr>
        <p:sp>
          <p:nvSpPr>
            <p:cNvPr id="15" name="Freeform 5"/>
            <p:cNvSpPr>
              <a:spLocks/>
            </p:cNvSpPr>
            <p:nvPr/>
          </p:nvSpPr>
          <p:spPr bwMode="auto">
            <a:xfrm>
              <a:off x="1401448" y="1114924"/>
              <a:ext cx="1827213" cy="4542065"/>
            </a:xfrm>
            <a:custGeom>
              <a:avLst/>
              <a:gdLst>
                <a:gd name="T0" fmla="*/ 0 w 480"/>
                <a:gd name="T1" fmla="*/ 0 h 1770"/>
                <a:gd name="T2" fmla="*/ 0 w 480"/>
                <a:gd name="T3" fmla="*/ 1770 h 1770"/>
              </a:gdLst>
              <a:ahLst/>
              <a:cxnLst>
                <a:cxn ang="0">
                  <a:pos x="T0" y="T1"/>
                </a:cxn>
                <a:cxn ang="0">
                  <a:pos x="T2" y="T3"/>
                </a:cxn>
              </a:cxnLst>
              <a:rect l="0" t="0" r="r" b="b"/>
              <a:pathLst>
                <a:path w="480" h="1770">
                  <a:moveTo>
                    <a:pt x="0" y="0"/>
                  </a:moveTo>
                  <a:cubicBezTo>
                    <a:pt x="0" y="0"/>
                    <a:pt x="480" y="810"/>
                    <a:pt x="0" y="1770"/>
                  </a:cubicBezTo>
                </a:path>
              </a:pathLst>
            </a:custGeom>
            <a:noFill/>
            <a:ln w="38100" cap="flat">
              <a:solidFill>
                <a:srgbClr val="BED7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200"/>
            </a:p>
          </p:txBody>
        </p:sp>
        <p:sp>
          <p:nvSpPr>
            <p:cNvPr id="63" name="TextBox 62">
              <a:extLst>
                <a:ext uri="{FF2B5EF4-FFF2-40B4-BE49-F238E27FC236}">
                  <a16:creationId xmlns:a16="http://schemas.microsoft.com/office/drawing/2014/main" id="{74018581-AEA3-4507-828B-70FEE853C0DA}"/>
                </a:ext>
              </a:extLst>
            </p:cNvPr>
            <p:cNvSpPr txBox="1"/>
            <p:nvPr/>
          </p:nvSpPr>
          <p:spPr>
            <a:xfrm>
              <a:off x="625983" y="780200"/>
              <a:ext cx="1974246" cy="402770"/>
            </a:xfrm>
            <a:prstGeom prst="rect">
              <a:avLst/>
            </a:prstGeom>
            <a:noFill/>
          </p:spPr>
          <p:txBody>
            <a:bodyPr wrap="square" rtlCol="0">
              <a:spAutoFit/>
            </a:bodyPr>
            <a:lstStyle/>
            <a:p>
              <a:r>
                <a:rPr lang="en-US" sz="1200" b="1" dirty="0"/>
                <a:t>Access Layer</a:t>
              </a:r>
            </a:p>
          </p:txBody>
        </p:sp>
        <p:pic>
          <p:nvPicPr>
            <p:cNvPr id="66" name="Picture 65">
              <a:extLst>
                <a:ext uri="{FF2B5EF4-FFF2-40B4-BE49-F238E27FC236}">
                  <a16:creationId xmlns:a16="http://schemas.microsoft.com/office/drawing/2014/main" id="{9B7313D3-42AD-4C3A-8D08-81A5238361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77000" y="3214717"/>
              <a:ext cx="691773" cy="512262"/>
            </a:xfrm>
            <a:prstGeom prst="rect">
              <a:avLst/>
            </a:prstGeom>
          </p:spPr>
        </p:pic>
        <p:sp>
          <p:nvSpPr>
            <p:cNvPr id="70" name="TextBox 69">
              <a:extLst>
                <a:ext uri="{FF2B5EF4-FFF2-40B4-BE49-F238E27FC236}">
                  <a16:creationId xmlns:a16="http://schemas.microsoft.com/office/drawing/2014/main" id="{48E07AE4-A10E-4121-9A62-17E64A31C0AA}"/>
                </a:ext>
              </a:extLst>
            </p:cNvPr>
            <p:cNvSpPr txBox="1"/>
            <p:nvPr/>
          </p:nvSpPr>
          <p:spPr>
            <a:xfrm>
              <a:off x="1394365" y="2887407"/>
              <a:ext cx="753329" cy="335641"/>
            </a:xfrm>
            <a:prstGeom prst="rect">
              <a:avLst/>
            </a:prstGeom>
            <a:noFill/>
          </p:spPr>
          <p:txBody>
            <a:bodyPr wrap="none" rtlCol="0">
              <a:spAutoFit/>
            </a:bodyPr>
            <a:lstStyle>
              <a:defPPr>
                <a:defRPr lang="en-US"/>
              </a:defPPr>
              <a:lvl1pPr>
                <a:defRPr sz="1400">
                  <a:latin typeface="Arial" panose="020B0604020202020204" pitchFamily="34" charset="0"/>
                  <a:cs typeface="Arial" panose="020B0604020202020204" pitchFamily="34" charset="0"/>
                </a:defRPr>
              </a:lvl1pPr>
            </a:lstStyle>
            <a:p>
              <a:r>
                <a:rPr lang="en-US" sz="900" b="1"/>
                <a:t>DDOS</a:t>
              </a:r>
            </a:p>
          </p:txBody>
        </p:sp>
        <p:sp>
          <p:nvSpPr>
            <p:cNvPr id="73" name="Oval 72"/>
            <p:cNvSpPr/>
            <p:nvPr/>
          </p:nvSpPr>
          <p:spPr>
            <a:xfrm>
              <a:off x="2132012" y="3274676"/>
              <a:ext cx="173620" cy="17362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grpSp>
      <p:grpSp>
        <p:nvGrpSpPr>
          <p:cNvPr id="6" name="Group 21"/>
          <p:cNvGrpSpPr/>
          <p:nvPr/>
        </p:nvGrpSpPr>
        <p:grpSpPr>
          <a:xfrm>
            <a:off x="3186622" y="1019555"/>
            <a:ext cx="1776698" cy="3357553"/>
            <a:chOff x="3284284" y="774946"/>
            <a:chExt cx="2583404" cy="4882043"/>
          </a:xfrm>
        </p:grpSpPr>
        <p:sp>
          <p:nvSpPr>
            <p:cNvPr id="58" name="Freeform 5"/>
            <p:cNvSpPr>
              <a:spLocks/>
            </p:cNvSpPr>
            <p:nvPr/>
          </p:nvSpPr>
          <p:spPr bwMode="auto">
            <a:xfrm>
              <a:off x="4040475" y="1114924"/>
              <a:ext cx="1827213" cy="4542065"/>
            </a:xfrm>
            <a:custGeom>
              <a:avLst/>
              <a:gdLst>
                <a:gd name="T0" fmla="*/ 0 w 480"/>
                <a:gd name="T1" fmla="*/ 0 h 1770"/>
                <a:gd name="T2" fmla="*/ 0 w 480"/>
                <a:gd name="T3" fmla="*/ 1770 h 1770"/>
              </a:gdLst>
              <a:ahLst/>
              <a:cxnLst>
                <a:cxn ang="0">
                  <a:pos x="T0" y="T1"/>
                </a:cxn>
                <a:cxn ang="0">
                  <a:pos x="T2" y="T3"/>
                </a:cxn>
              </a:cxnLst>
              <a:rect l="0" t="0" r="r" b="b"/>
              <a:pathLst>
                <a:path w="480" h="1770">
                  <a:moveTo>
                    <a:pt x="0" y="0"/>
                  </a:moveTo>
                  <a:cubicBezTo>
                    <a:pt x="0" y="0"/>
                    <a:pt x="480" y="810"/>
                    <a:pt x="0" y="1770"/>
                  </a:cubicBezTo>
                </a:path>
              </a:pathLst>
            </a:custGeom>
            <a:noFill/>
            <a:ln w="38100" cap="flat">
              <a:solidFill>
                <a:srgbClr val="BED7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200"/>
            </a:p>
          </p:txBody>
        </p:sp>
        <p:sp>
          <p:nvSpPr>
            <p:cNvPr id="75" name="TextBox 74">
              <a:extLst>
                <a:ext uri="{FF2B5EF4-FFF2-40B4-BE49-F238E27FC236}">
                  <a16:creationId xmlns:a16="http://schemas.microsoft.com/office/drawing/2014/main" id="{1A7F3DC9-E731-4AAB-A0CB-A7481855A132}"/>
                </a:ext>
              </a:extLst>
            </p:cNvPr>
            <p:cNvSpPr txBox="1"/>
            <p:nvPr/>
          </p:nvSpPr>
          <p:spPr>
            <a:xfrm>
              <a:off x="3284284" y="774946"/>
              <a:ext cx="1832124" cy="402770"/>
            </a:xfrm>
            <a:prstGeom prst="rect">
              <a:avLst/>
            </a:prstGeom>
            <a:noFill/>
          </p:spPr>
          <p:txBody>
            <a:bodyPr wrap="square" rtlCol="0">
              <a:spAutoFit/>
            </a:bodyPr>
            <a:lstStyle/>
            <a:p>
              <a:r>
                <a:rPr lang="en-US" sz="1200" b="1" dirty="0"/>
                <a:t>Network Layer</a:t>
              </a:r>
            </a:p>
          </p:txBody>
        </p:sp>
        <p:sp>
          <p:nvSpPr>
            <p:cNvPr id="80" name="TextBox 79">
              <a:extLst>
                <a:ext uri="{FF2B5EF4-FFF2-40B4-BE49-F238E27FC236}">
                  <a16:creationId xmlns:a16="http://schemas.microsoft.com/office/drawing/2014/main" id="{1F6CD483-F038-4D3E-AE06-6E35DD87F9FE}"/>
                </a:ext>
              </a:extLst>
            </p:cNvPr>
            <p:cNvSpPr txBox="1"/>
            <p:nvPr/>
          </p:nvSpPr>
          <p:spPr>
            <a:xfrm>
              <a:off x="4196942" y="2974478"/>
              <a:ext cx="632124" cy="335641"/>
            </a:xfrm>
            <a:prstGeom prst="rect">
              <a:avLst/>
            </a:prstGeom>
            <a:noFill/>
          </p:spPr>
          <p:txBody>
            <a:bodyPr wrap="none" rtlCol="0">
              <a:spAutoFit/>
            </a:bodyPr>
            <a:lstStyle>
              <a:defPPr>
                <a:defRPr lang="en-US"/>
              </a:defPPr>
              <a:lvl1pPr>
                <a:defRPr sz="1400">
                  <a:latin typeface="Arial" panose="020B0604020202020204" pitchFamily="34" charset="0"/>
                  <a:cs typeface="Arial" panose="020B0604020202020204" pitchFamily="34" charset="0"/>
                </a:defRPr>
              </a:lvl1pPr>
            </a:lstStyle>
            <a:p>
              <a:r>
                <a:rPr lang="en-US" sz="900" b="1"/>
                <a:t>UTM</a:t>
              </a:r>
            </a:p>
          </p:txBody>
        </p:sp>
        <p:sp>
          <p:nvSpPr>
            <p:cNvPr id="85" name="Oval 84"/>
            <p:cNvSpPr/>
            <p:nvPr/>
          </p:nvSpPr>
          <p:spPr>
            <a:xfrm>
              <a:off x="4724046" y="2681005"/>
              <a:ext cx="173621" cy="173621"/>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grpSp>
      <p:grpSp>
        <p:nvGrpSpPr>
          <p:cNvPr id="7" name="Group 28"/>
          <p:cNvGrpSpPr/>
          <p:nvPr/>
        </p:nvGrpSpPr>
        <p:grpSpPr>
          <a:xfrm>
            <a:off x="4672639" y="1037563"/>
            <a:ext cx="2201147" cy="3353415"/>
            <a:chOff x="5514488" y="780961"/>
            <a:chExt cx="3200572" cy="4876028"/>
          </a:xfrm>
        </p:grpSpPr>
        <p:sp>
          <p:nvSpPr>
            <p:cNvPr id="62" name="Freeform 5"/>
            <p:cNvSpPr>
              <a:spLocks/>
            </p:cNvSpPr>
            <p:nvPr/>
          </p:nvSpPr>
          <p:spPr bwMode="auto">
            <a:xfrm>
              <a:off x="6887847" y="1114924"/>
              <a:ext cx="1827213" cy="4542065"/>
            </a:xfrm>
            <a:custGeom>
              <a:avLst/>
              <a:gdLst>
                <a:gd name="T0" fmla="*/ 0 w 480"/>
                <a:gd name="T1" fmla="*/ 0 h 1770"/>
                <a:gd name="T2" fmla="*/ 0 w 480"/>
                <a:gd name="T3" fmla="*/ 1770 h 1770"/>
              </a:gdLst>
              <a:ahLst/>
              <a:cxnLst>
                <a:cxn ang="0">
                  <a:pos x="T0" y="T1"/>
                </a:cxn>
                <a:cxn ang="0">
                  <a:pos x="T2" y="T3"/>
                </a:cxn>
              </a:cxnLst>
              <a:rect l="0" t="0" r="r" b="b"/>
              <a:pathLst>
                <a:path w="480" h="1770">
                  <a:moveTo>
                    <a:pt x="0" y="0"/>
                  </a:moveTo>
                  <a:cubicBezTo>
                    <a:pt x="0" y="0"/>
                    <a:pt x="480" y="810"/>
                    <a:pt x="0" y="1770"/>
                  </a:cubicBezTo>
                </a:path>
              </a:pathLst>
            </a:custGeom>
            <a:noFill/>
            <a:ln w="38100" cap="flat">
              <a:solidFill>
                <a:srgbClr val="BED7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200"/>
            </a:p>
          </p:txBody>
        </p:sp>
        <p:sp>
          <p:nvSpPr>
            <p:cNvPr id="107" name="TextBox 106">
              <a:extLst>
                <a:ext uri="{FF2B5EF4-FFF2-40B4-BE49-F238E27FC236}">
                  <a16:creationId xmlns:a16="http://schemas.microsoft.com/office/drawing/2014/main" id="{1BC5B88A-A956-4914-B9F3-A0A16D86DD3A}"/>
                </a:ext>
              </a:extLst>
            </p:cNvPr>
            <p:cNvSpPr txBox="1"/>
            <p:nvPr/>
          </p:nvSpPr>
          <p:spPr>
            <a:xfrm>
              <a:off x="8057252" y="4353343"/>
              <a:ext cx="566860" cy="335641"/>
            </a:xfrm>
            <a:prstGeom prst="rect">
              <a:avLst/>
            </a:prstGeom>
            <a:noFill/>
          </p:spPr>
          <p:txBody>
            <a:bodyPr wrap="none" rtlCol="0">
              <a:spAutoFit/>
            </a:bodyPr>
            <a:lstStyle/>
            <a:p>
              <a:r>
                <a:rPr lang="en-US" sz="900" b="1">
                  <a:latin typeface="Arial" panose="020B0604020202020204" pitchFamily="34" charset="0"/>
                  <a:cs typeface="Arial" panose="020B0604020202020204" pitchFamily="34" charset="0"/>
                </a:rPr>
                <a:t>PIM</a:t>
              </a:r>
            </a:p>
          </p:txBody>
        </p:sp>
        <p:sp>
          <p:nvSpPr>
            <p:cNvPr id="118" name="TextBox 117">
              <a:extLst>
                <a:ext uri="{FF2B5EF4-FFF2-40B4-BE49-F238E27FC236}">
                  <a16:creationId xmlns:a16="http://schemas.microsoft.com/office/drawing/2014/main" id="{04962EBF-3749-4271-82C0-96C3262D43BF}"/>
                </a:ext>
              </a:extLst>
            </p:cNvPr>
            <p:cNvSpPr txBox="1"/>
            <p:nvPr/>
          </p:nvSpPr>
          <p:spPr>
            <a:xfrm>
              <a:off x="6027932" y="780961"/>
              <a:ext cx="2161200" cy="402770"/>
            </a:xfrm>
            <a:prstGeom prst="rect">
              <a:avLst/>
            </a:prstGeom>
            <a:noFill/>
          </p:spPr>
          <p:txBody>
            <a:bodyPr wrap="square" rtlCol="0">
              <a:spAutoFit/>
            </a:bodyPr>
            <a:lstStyle/>
            <a:p>
              <a:r>
                <a:rPr lang="en-US" sz="1200" b="1" dirty="0"/>
                <a:t>Platform Layer</a:t>
              </a:r>
            </a:p>
          </p:txBody>
        </p:sp>
        <p:sp>
          <p:nvSpPr>
            <p:cNvPr id="120" name="Arrow: Right 15">
              <a:extLst>
                <a:ext uri="{FF2B5EF4-FFF2-40B4-BE49-F238E27FC236}">
                  <a16:creationId xmlns:a16="http://schemas.microsoft.com/office/drawing/2014/main" id="{1AF948B5-5708-4567-9BB0-83A1DA6AACED}"/>
                </a:ext>
              </a:extLst>
            </p:cNvPr>
            <p:cNvSpPr/>
            <p:nvPr/>
          </p:nvSpPr>
          <p:spPr>
            <a:xfrm>
              <a:off x="5514488" y="2974522"/>
              <a:ext cx="727189" cy="54072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5" name="Arrow: Left-Right 4">
            <a:extLst>
              <a:ext uri="{FF2B5EF4-FFF2-40B4-BE49-F238E27FC236}">
                <a16:creationId xmlns:a16="http://schemas.microsoft.com/office/drawing/2014/main" id="{688DEF98-E971-4C68-B443-85218BDCE1F1}"/>
              </a:ext>
            </a:extLst>
          </p:cNvPr>
          <p:cNvSpPr/>
          <p:nvPr/>
        </p:nvSpPr>
        <p:spPr>
          <a:xfrm>
            <a:off x="1140474" y="4506307"/>
            <a:ext cx="6720976" cy="3844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100"/>
          </a:p>
        </p:txBody>
      </p:sp>
      <p:sp>
        <p:nvSpPr>
          <p:cNvPr id="124" name="Title 1">
            <a:extLst>
              <a:ext uri="{FF2B5EF4-FFF2-40B4-BE49-F238E27FC236}">
                <a16:creationId xmlns:a16="http://schemas.microsoft.com/office/drawing/2014/main" id="{9350669F-998A-4965-BF94-456038AF36E0}"/>
              </a:ext>
            </a:extLst>
          </p:cNvPr>
          <p:cNvSpPr>
            <a:spLocks noGrp="1"/>
          </p:cNvSpPr>
          <p:nvPr>
            <p:ph type="title"/>
          </p:nvPr>
        </p:nvSpPr>
        <p:spPr/>
        <p:txBody>
          <a:bodyPr/>
          <a:lstStyle/>
          <a:p>
            <a:r>
              <a:rPr lang="en-US" dirty="0"/>
              <a:t>M &amp; M Cloud Infrastructure Security- Multilayer Defense </a:t>
            </a:r>
          </a:p>
        </p:txBody>
      </p:sp>
      <p:pic>
        <p:nvPicPr>
          <p:cNvPr id="59" name="Picture 6" descr="Image result for privileged access management icon png">
            <a:extLst>
              <a:ext uri="{FF2B5EF4-FFF2-40B4-BE49-F238E27FC236}">
                <a16:creationId xmlns:a16="http://schemas.microsoft.com/office/drawing/2014/main" id="{D7F44154-336A-4D44-A610-9A910AACF65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2492" y="3472100"/>
            <a:ext cx="248975" cy="24897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descr="Image result for NGFW icon">
            <a:extLst>
              <a:ext uri="{FF2B5EF4-FFF2-40B4-BE49-F238E27FC236}">
                <a16:creationId xmlns:a16="http://schemas.microsoft.com/office/drawing/2014/main" id="{D6268730-8170-46D9-B415-57EAF124490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15025" y="2203169"/>
            <a:ext cx="665159" cy="384655"/>
          </a:xfrm>
          <a:prstGeom prst="rect">
            <a:avLst/>
          </a:prstGeom>
          <a:noFill/>
          <a:extLst>
            <a:ext uri="{909E8E84-426E-40DD-AFC4-6F175D3DCCD1}">
              <a14:hiddenFill xmlns:a14="http://schemas.microsoft.com/office/drawing/2010/main">
                <a:solidFill>
                  <a:srgbClr val="FFFFFF"/>
                </a:solidFill>
              </a14:hiddenFill>
            </a:ext>
          </a:extLst>
        </p:spPr>
      </p:pic>
      <p:sp>
        <p:nvSpPr>
          <p:cNvPr id="57" name="Arrow: Right 15">
            <a:extLst>
              <a:ext uri="{FF2B5EF4-FFF2-40B4-BE49-F238E27FC236}">
                <a16:creationId xmlns:a16="http://schemas.microsoft.com/office/drawing/2014/main" id="{1AF948B5-5708-4567-9BB0-83A1DA6AACED}"/>
              </a:ext>
            </a:extLst>
          </p:cNvPr>
          <p:cNvSpPr/>
          <p:nvPr/>
        </p:nvSpPr>
        <p:spPr>
          <a:xfrm>
            <a:off x="2984265" y="2572277"/>
            <a:ext cx="500114" cy="37187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38" name="Picture 37">
            <a:extLst>
              <a:ext uri="{FF2B5EF4-FFF2-40B4-BE49-F238E27FC236}">
                <a16:creationId xmlns:a16="http://schemas.microsoft.com/office/drawing/2014/main" id="{0523705E-6BBD-4B32-B95D-101262FBD7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1308" y="2063515"/>
            <a:ext cx="335520" cy="265701"/>
          </a:xfrm>
          <a:prstGeom prst="rect">
            <a:avLst/>
          </a:prstGeom>
        </p:spPr>
      </p:pic>
      <p:sp>
        <p:nvSpPr>
          <p:cNvPr id="39" name="TextBox 38">
            <a:extLst>
              <a:ext uri="{FF2B5EF4-FFF2-40B4-BE49-F238E27FC236}">
                <a16:creationId xmlns:a16="http://schemas.microsoft.com/office/drawing/2014/main" id="{BC7FC013-12A4-4EEB-8232-6ACEC8C317A4}"/>
              </a:ext>
            </a:extLst>
          </p:cNvPr>
          <p:cNvSpPr txBox="1"/>
          <p:nvPr/>
        </p:nvSpPr>
        <p:spPr>
          <a:xfrm>
            <a:off x="6490040" y="2086438"/>
            <a:ext cx="1031051" cy="230832"/>
          </a:xfrm>
          <a:prstGeom prst="rect">
            <a:avLst/>
          </a:prstGeom>
          <a:noFill/>
        </p:spPr>
        <p:txBody>
          <a:bodyPr wrap="none" rtlCol="0">
            <a:spAutoFit/>
          </a:bodyPr>
          <a:lstStyle/>
          <a:p>
            <a:r>
              <a:rPr lang="en-US" sz="900" b="1">
                <a:latin typeface="Arial" panose="020B0604020202020204" pitchFamily="34" charset="0"/>
                <a:cs typeface="Arial" panose="020B0604020202020204" pitchFamily="34" charset="0"/>
              </a:rPr>
              <a:t>Server Security</a:t>
            </a:r>
          </a:p>
        </p:txBody>
      </p:sp>
      <p:pic>
        <p:nvPicPr>
          <p:cNvPr id="40" name="Picture 4" descr="C:\Users\akerr\Desktop\PNG\IPS-IDS.png">
            <a:extLst>
              <a:ext uri="{FF2B5EF4-FFF2-40B4-BE49-F238E27FC236}">
                <a16:creationId xmlns:a16="http://schemas.microsoft.com/office/drawing/2014/main" id="{717C4034-2CD2-48C9-BC33-68BA3C0539F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03244" y="1583639"/>
            <a:ext cx="305699" cy="230923"/>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76438631-0134-4390-AF27-20E8E369540A}"/>
              </a:ext>
            </a:extLst>
          </p:cNvPr>
          <p:cNvSpPr txBox="1"/>
          <p:nvPr/>
        </p:nvSpPr>
        <p:spPr>
          <a:xfrm>
            <a:off x="3227731" y="1603062"/>
            <a:ext cx="370614" cy="230832"/>
          </a:xfrm>
          <a:prstGeom prst="rect">
            <a:avLst/>
          </a:prstGeom>
          <a:noFill/>
        </p:spPr>
        <p:txBody>
          <a:bodyPr wrap="none" rtlCol="0">
            <a:spAutoFit/>
          </a:bodyPr>
          <a:lstStyle>
            <a:defPPr>
              <a:defRPr lang="en-US"/>
            </a:defPPr>
            <a:lvl1pPr>
              <a:defRPr sz="1400">
                <a:latin typeface="Arial" panose="020B0604020202020204" pitchFamily="34" charset="0"/>
                <a:cs typeface="Arial" panose="020B0604020202020204" pitchFamily="34" charset="0"/>
              </a:defRPr>
            </a:lvl1pPr>
          </a:lstStyle>
          <a:p>
            <a:r>
              <a:rPr lang="en-US" sz="900"/>
              <a:t>IPS</a:t>
            </a:r>
          </a:p>
        </p:txBody>
      </p:sp>
      <p:sp>
        <p:nvSpPr>
          <p:cNvPr id="42" name="Oval 41"/>
          <p:cNvSpPr/>
          <p:nvPr/>
        </p:nvSpPr>
        <p:spPr>
          <a:xfrm>
            <a:off x="3958443" y="1647950"/>
            <a:ext cx="119405" cy="119405"/>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pic>
        <p:nvPicPr>
          <p:cNvPr id="43" name="Picture 42">
            <a:extLst>
              <a:ext uri="{FF2B5EF4-FFF2-40B4-BE49-F238E27FC236}">
                <a16:creationId xmlns:a16="http://schemas.microsoft.com/office/drawing/2014/main" id="{32BEA0BF-46BD-4079-8BCE-575A6CB072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57979" y="3971977"/>
            <a:ext cx="373896" cy="363365"/>
          </a:xfrm>
          <a:prstGeom prst="rect">
            <a:avLst/>
          </a:prstGeom>
        </p:spPr>
      </p:pic>
      <p:sp>
        <p:nvSpPr>
          <p:cNvPr id="44" name="TextBox 43">
            <a:extLst>
              <a:ext uri="{FF2B5EF4-FFF2-40B4-BE49-F238E27FC236}">
                <a16:creationId xmlns:a16="http://schemas.microsoft.com/office/drawing/2014/main" id="{FDC9BD70-7A86-4191-8A8A-477CA5468236}"/>
              </a:ext>
            </a:extLst>
          </p:cNvPr>
          <p:cNvSpPr txBox="1"/>
          <p:nvPr/>
        </p:nvSpPr>
        <p:spPr>
          <a:xfrm>
            <a:off x="2756047" y="3983369"/>
            <a:ext cx="1172116" cy="369332"/>
          </a:xfrm>
          <a:prstGeom prst="rect">
            <a:avLst/>
          </a:prstGeom>
          <a:noFill/>
        </p:spPr>
        <p:txBody>
          <a:bodyPr wrap="none" rtlCol="0">
            <a:spAutoFit/>
          </a:bodyPr>
          <a:lstStyle>
            <a:defPPr>
              <a:defRPr lang="en-US"/>
            </a:defPPr>
            <a:lvl1pPr>
              <a:defRPr sz="1400">
                <a:latin typeface="Arial" panose="020B0604020202020204" pitchFamily="34" charset="0"/>
                <a:cs typeface="Arial" panose="020B0604020202020204" pitchFamily="34" charset="0"/>
              </a:defRPr>
            </a:lvl1pPr>
          </a:lstStyle>
          <a:p>
            <a:r>
              <a:rPr lang="en-US" sz="900"/>
              <a:t>Anti-virus/ Anti-</a:t>
            </a:r>
            <a:r>
              <a:rPr lang="en-US" sz="900" err="1"/>
              <a:t>Bot</a:t>
            </a:r>
            <a:r>
              <a:rPr lang="en-US" sz="900"/>
              <a:t> </a:t>
            </a:r>
          </a:p>
          <a:p>
            <a:r>
              <a:rPr lang="en-US" sz="900"/>
              <a:t>Protection</a:t>
            </a:r>
          </a:p>
        </p:txBody>
      </p:sp>
      <p:sp>
        <p:nvSpPr>
          <p:cNvPr id="45" name="Oval 44"/>
          <p:cNvSpPr/>
          <p:nvPr/>
        </p:nvSpPr>
        <p:spPr>
          <a:xfrm>
            <a:off x="3798422" y="4093973"/>
            <a:ext cx="119405" cy="119405"/>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72" name="Oval 71"/>
          <p:cNvSpPr/>
          <p:nvPr/>
        </p:nvSpPr>
        <p:spPr>
          <a:xfrm>
            <a:off x="4157650" y="3297139"/>
            <a:ext cx="119405" cy="119405"/>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74" name="TextBox 73">
            <a:extLst>
              <a:ext uri="{FF2B5EF4-FFF2-40B4-BE49-F238E27FC236}">
                <a16:creationId xmlns:a16="http://schemas.microsoft.com/office/drawing/2014/main" id="{FDC9BD70-7A86-4191-8A8A-477CA5468236}"/>
              </a:ext>
            </a:extLst>
          </p:cNvPr>
          <p:cNvSpPr txBox="1"/>
          <p:nvPr/>
        </p:nvSpPr>
        <p:spPr>
          <a:xfrm>
            <a:off x="3252436" y="3245317"/>
            <a:ext cx="678391" cy="230832"/>
          </a:xfrm>
          <a:prstGeom prst="rect">
            <a:avLst/>
          </a:prstGeom>
          <a:noFill/>
        </p:spPr>
        <p:txBody>
          <a:bodyPr wrap="none" rtlCol="0">
            <a:spAutoFit/>
          </a:bodyPr>
          <a:lstStyle>
            <a:defPPr>
              <a:defRPr lang="en-US"/>
            </a:defPPr>
            <a:lvl1pPr>
              <a:defRPr sz="1400">
                <a:latin typeface="Arial" panose="020B0604020202020204" pitchFamily="34" charset="0"/>
                <a:cs typeface="Arial" panose="020B0604020202020204" pitchFamily="34" charset="0"/>
              </a:defRPr>
            </a:lvl1pPr>
          </a:lstStyle>
          <a:p>
            <a:r>
              <a:rPr lang="en-US" sz="900"/>
              <a:t>SSL-VPN</a:t>
            </a:r>
          </a:p>
        </p:txBody>
      </p:sp>
      <p:pic>
        <p:nvPicPr>
          <p:cNvPr id="8"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69750" y="3211123"/>
            <a:ext cx="273810" cy="294672"/>
          </a:xfrm>
          <a:prstGeom prst="rect">
            <a:avLst/>
          </a:prstGeom>
          <a:noFill/>
          <a:ln w="9525">
            <a:noFill/>
            <a:miter lim="800000"/>
            <a:headEnd/>
            <a:tailEnd/>
          </a:ln>
        </p:spPr>
      </p:pic>
      <p:sp>
        <p:nvSpPr>
          <p:cNvPr id="53" name="Oval 52"/>
          <p:cNvSpPr/>
          <p:nvPr/>
        </p:nvSpPr>
        <p:spPr>
          <a:xfrm>
            <a:off x="6032193" y="2134545"/>
            <a:ext cx="119405" cy="119405"/>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54" name="Oval 53"/>
          <p:cNvSpPr/>
          <p:nvPr/>
        </p:nvSpPr>
        <p:spPr>
          <a:xfrm>
            <a:off x="6009333" y="3493082"/>
            <a:ext cx="119405" cy="119405"/>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Tree>
    <p:extLst>
      <p:ext uri="{BB962C8B-B14F-4D97-AF65-F5344CB8AC3E}">
        <p14:creationId xmlns:p14="http://schemas.microsoft.com/office/powerpoint/2010/main" val="1340846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lstStyle/>
          <a:p>
            <a:r>
              <a:rPr lang="en-US" dirty="0"/>
              <a:t>NDR &amp; BCP Requirements</a:t>
            </a:r>
          </a:p>
        </p:txBody>
      </p:sp>
    </p:spTree>
    <p:extLst>
      <p:ext uri="{BB962C8B-B14F-4D97-AF65-F5344CB8AC3E}">
        <p14:creationId xmlns:p14="http://schemas.microsoft.com/office/powerpoint/2010/main" val="921801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FF-3A5C-4778-B3A1-1C28A179CBB5}"/>
              </a:ext>
            </a:extLst>
          </p:cNvPr>
          <p:cNvSpPr>
            <a:spLocks noGrp="1"/>
          </p:cNvSpPr>
          <p:nvPr>
            <p:ph type="title"/>
          </p:nvPr>
        </p:nvSpPr>
        <p:spPr/>
        <p:txBody>
          <a:bodyPr/>
          <a:lstStyle/>
          <a:p>
            <a:r>
              <a:rPr lang="en-US" dirty="0"/>
              <a:t>SIFY RECOMMENDED DEPLOYMENT OPTION WITH FEATURES &amp; MERITS</a:t>
            </a:r>
            <a:endParaRPr lang="en-IN" dirty="0"/>
          </a:p>
        </p:txBody>
      </p:sp>
      <p:pic>
        <p:nvPicPr>
          <p:cNvPr id="29" name="Content Placeholder 194" descr="Diagram&#10;&#10;Description automatically generated">
            <a:extLst>
              <a:ext uri="{FF2B5EF4-FFF2-40B4-BE49-F238E27FC236}">
                <a16:creationId xmlns:a16="http://schemas.microsoft.com/office/drawing/2014/main" id="{F3087E1F-CB40-490C-BC93-67516FB52AB6}"/>
              </a:ext>
            </a:extLst>
          </p:cNvPr>
          <p:cNvPicPr>
            <a:picLocks noGrp="1" noChangeAspect="1"/>
          </p:cNvPicPr>
          <p:nvPr>
            <p:ph sz="half" idx="4294967295"/>
          </p:nvPr>
        </p:nvPicPr>
        <p:blipFill>
          <a:blip r:embed="rId2" cstate="screen">
            <a:extLst>
              <a:ext uri="{28A0092B-C50C-407E-A947-70E740481C1C}">
                <a14:useLocalDpi xmlns:a14="http://schemas.microsoft.com/office/drawing/2010/main"/>
              </a:ext>
            </a:extLst>
          </a:blip>
          <a:stretch>
            <a:fillRect/>
          </a:stretch>
        </p:blipFill>
        <p:spPr>
          <a:xfrm>
            <a:off x="324001" y="1496121"/>
            <a:ext cx="4248000" cy="2151258"/>
          </a:xfrm>
          <a:prstGeom prst="rect">
            <a:avLst/>
          </a:prstGeom>
        </p:spPr>
      </p:pic>
      <p:sp>
        <p:nvSpPr>
          <p:cNvPr id="4" name="TextBox 3">
            <a:extLst>
              <a:ext uri="{FF2B5EF4-FFF2-40B4-BE49-F238E27FC236}">
                <a16:creationId xmlns:a16="http://schemas.microsoft.com/office/drawing/2014/main" id="{C9EBA164-900A-400A-B378-A265C2A53D90}"/>
              </a:ext>
            </a:extLst>
          </p:cNvPr>
          <p:cNvSpPr txBox="1"/>
          <p:nvPr/>
        </p:nvSpPr>
        <p:spPr>
          <a:xfrm>
            <a:off x="324000" y="987425"/>
            <a:ext cx="4068612" cy="307777"/>
          </a:xfrm>
          <a:prstGeom prst="rect">
            <a:avLst/>
          </a:prstGeom>
          <a:noFill/>
        </p:spPr>
        <p:txBody>
          <a:bodyPr wrap="square" rtlCol="0">
            <a:spAutoFit/>
          </a:bodyPr>
          <a:lstStyle/>
          <a:p>
            <a:r>
              <a:rPr lang="en-US" sz="1400" b="1" dirty="0"/>
              <a:t>SIFY CLOUD INFINITE DEPLOYMENT</a:t>
            </a:r>
          </a:p>
        </p:txBody>
      </p:sp>
      <p:sp>
        <p:nvSpPr>
          <p:cNvPr id="9" name="TextBox 8">
            <a:extLst>
              <a:ext uri="{FF2B5EF4-FFF2-40B4-BE49-F238E27FC236}">
                <a16:creationId xmlns:a16="http://schemas.microsoft.com/office/drawing/2014/main" id="{438D074F-57B5-4B2B-9C28-16CA4430E712}"/>
              </a:ext>
            </a:extLst>
          </p:cNvPr>
          <p:cNvSpPr txBox="1"/>
          <p:nvPr/>
        </p:nvSpPr>
        <p:spPr>
          <a:xfrm>
            <a:off x="4751538" y="987425"/>
            <a:ext cx="4068612" cy="307777"/>
          </a:xfrm>
          <a:prstGeom prst="rect">
            <a:avLst/>
          </a:prstGeom>
          <a:noFill/>
        </p:spPr>
        <p:txBody>
          <a:bodyPr wrap="square" rtlCol="0">
            <a:spAutoFit/>
          </a:bodyPr>
          <a:lstStyle/>
          <a:p>
            <a:r>
              <a:rPr lang="en-US" sz="1400" b="1" dirty="0"/>
              <a:t>FEATURES &amp; MERITS</a:t>
            </a:r>
          </a:p>
        </p:txBody>
      </p:sp>
      <p:grpSp>
        <p:nvGrpSpPr>
          <p:cNvPr id="3" name="Group 2">
            <a:extLst>
              <a:ext uri="{FF2B5EF4-FFF2-40B4-BE49-F238E27FC236}">
                <a16:creationId xmlns:a16="http://schemas.microsoft.com/office/drawing/2014/main" id="{1012930A-77EB-483C-B3E9-45A63B3E99C8}"/>
              </a:ext>
            </a:extLst>
          </p:cNvPr>
          <p:cNvGrpSpPr/>
          <p:nvPr/>
        </p:nvGrpSpPr>
        <p:grpSpPr>
          <a:xfrm>
            <a:off x="4751538" y="1452600"/>
            <a:ext cx="4068461" cy="3217320"/>
            <a:chOff x="4751538" y="1452600"/>
            <a:chExt cx="4068461" cy="3217320"/>
          </a:xfrm>
        </p:grpSpPr>
        <p:sp>
          <p:nvSpPr>
            <p:cNvPr id="5" name="Rectangle 4">
              <a:extLst>
                <a:ext uri="{FF2B5EF4-FFF2-40B4-BE49-F238E27FC236}">
                  <a16:creationId xmlns:a16="http://schemas.microsoft.com/office/drawing/2014/main" id="{777EC493-12BB-49E0-884C-B77608303FB1}"/>
                </a:ext>
              </a:extLst>
            </p:cNvPr>
            <p:cNvSpPr/>
            <p:nvPr/>
          </p:nvSpPr>
          <p:spPr>
            <a:xfrm>
              <a:off x="4751538" y="1585440"/>
              <a:ext cx="4068461" cy="226800"/>
            </a:xfrm>
            <a:prstGeom prst="rect">
              <a:avLst/>
            </a:prstGeom>
            <a:ln w="9525">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5FC70BDE-3831-4FA7-B611-E7372F589EF1}"/>
                </a:ext>
              </a:extLst>
            </p:cNvPr>
            <p:cNvSpPr/>
            <p:nvPr/>
          </p:nvSpPr>
          <p:spPr>
            <a:xfrm>
              <a:off x="4954961" y="1452600"/>
              <a:ext cx="3517013" cy="265680"/>
            </a:xfrm>
            <a:custGeom>
              <a:avLst/>
              <a:gdLst>
                <a:gd name="connsiteX0" fmla="*/ 0 w 3517013"/>
                <a:gd name="connsiteY0" fmla="*/ 44281 h 265680"/>
                <a:gd name="connsiteX1" fmla="*/ 44281 w 3517013"/>
                <a:gd name="connsiteY1" fmla="*/ 0 h 265680"/>
                <a:gd name="connsiteX2" fmla="*/ 3472732 w 3517013"/>
                <a:gd name="connsiteY2" fmla="*/ 0 h 265680"/>
                <a:gd name="connsiteX3" fmla="*/ 3517013 w 3517013"/>
                <a:gd name="connsiteY3" fmla="*/ 44281 h 265680"/>
                <a:gd name="connsiteX4" fmla="*/ 3517013 w 3517013"/>
                <a:gd name="connsiteY4" fmla="*/ 221399 h 265680"/>
                <a:gd name="connsiteX5" fmla="*/ 3472732 w 3517013"/>
                <a:gd name="connsiteY5" fmla="*/ 265680 h 265680"/>
                <a:gd name="connsiteX6" fmla="*/ 44281 w 3517013"/>
                <a:gd name="connsiteY6" fmla="*/ 265680 h 265680"/>
                <a:gd name="connsiteX7" fmla="*/ 0 w 3517013"/>
                <a:gd name="connsiteY7" fmla="*/ 221399 h 265680"/>
                <a:gd name="connsiteX8" fmla="*/ 0 w 3517013"/>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013" h="265680">
                  <a:moveTo>
                    <a:pt x="0" y="44281"/>
                  </a:moveTo>
                  <a:cubicBezTo>
                    <a:pt x="0" y="19825"/>
                    <a:pt x="19825" y="0"/>
                    <a:pt x="44281" y="0"/>
                  </a:cubicBezTo>
                  <a:lnTo>
                    <a:pt x="3472732" y="0"/>
                  </a:lnTo>
                  <a:cubicBezTo>
                    <a:pt x="3497188" y="0"/>
                    <a:pt x="3517013" y="19825"/>
                    <a:pt x="3517013" y="44281"/>
                  </a:cubicBezTo>
                  <a:lnTo>
                    <a:pt x="3517013" y="221399"/>
                  </a:lnTo>
                  <a:cubicBezTo>
                    <a:pt x="3517013" y="245855"/>
                    <a:pt x="3497188" y="265680"/>
                    <a:pt x="3472732" y="265680"/>
                  </a:cubicBezTo>
                  <a:lnTo>
                    <a:pt x="44281" y="265680"/>
                  </a:lnTo>
                  <a:cubicBezTo>
                    <a:pt x="19825" y="265680"/>
                    <a:pt x="0" y="245855"/>
                    <a:pt x="0" y="221399"/>
                  </a:cubicBezTo>
                  <a:lnTo>
                    <a:pt x="0" y="44281"/>
                  </a:lnTo>
                  <a:close/>
                </a:path>
              </a:pathLst>
            </a:cu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0614" tIns="12969" rIns="120614" bIns="12969"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Highly available service</a:t>
              </a:r>
              <a:endParaRPr lang="en-IN" sz="1000" kern="1200">
                <a:solidFill>
                  <a:schemeClr val="tx1"/>
                </a:solidFill>
              </a:endParaRPr>
            </a:p>
          </p:txBody>
        </p:sp>
        <p:sp>
          <p:nvSpPr>
            <p:cNvPr id="8" name="Rectangle 7">
              <a:extLst>
                <a:ext uri="{FF2B5EF4-FFF2-40B4-BE49-F238E27FC236}">
                  <a16:creationId xmlns:a16="http://schemas.microsoft.com/office/drawing/2014/main" id="{A5FBA352-722A-44EC-AA34-166E9C1A1048}"/>
                </a:ext>
              </a:extLst>
            </p:cNvPr>
            <p:cNvSpPr/>
            <p:nvPr/>
          </p:nvSpPr>
          <p:spPr>
            <a:xfrm>
              <a:off x="4751538" y="1993680"/>
              <a:ext cx="4068461" cy="226800"/>
            </a:xfrm>
            <a:prstGeom prst="rect">
              <a:avLst/>
            </a:prstGeom>
            <a:ln w="9525">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C90C6C1C-DEB8-40F2-A43E-A37EDA176573}"/>
                </a:ext>
              </a:extLst>
            </p:cNvPr>
            <p:cNvSpPr/>
            <p:nvPr/>
          </p:nvSpPr>
          <p:spPr>
            <a:xfrm>
              <a:off x="4954961" y="1860840"/>
              <a:ext cx="3517013" cy="265680"/>
            </a:xfrm>
            <a:custGeom>
              <a:avLst/>
              <a:gdLst>
                <a:gd name="connsiteX0" fmla="*/ 0 w 3517013"/>
                <a:gd name="connsiteY0" fmla="*/ 44281 h 265680"/>
                <a:gd name="connsiteX1" fmla="*/ 44281 w 3517013"/>
                <a:gd name="connsiteY1" fmla="*/ 0 h 265680"/>
                <a:gd name="connsiteX2" fmla="*/ 3472732 w 3517013"/>
                <a:gd name="connsiteY2" fmla="*/ 0 h 265680"/>
                <a:gd name="connsiteX3" fmla="*/ 3517013 w 3517013"/>
                <a:gd name="connsiteY3" fmla="*/ 44281 h 265680"/>
                <a:gd name="connsiteX4" fmla="*/ 3517013 w 3517013"/>
                <a:gd name="connsiteY4" fmla="*/ 221399 h 265680"/>
                <a:gd name="connsiteX5" fmla="*/ 3472732 w 3517013"/>
                <a:gd name="connsiteY5" fmla="*/ 265680 h 265680"/>
                <a:gd name="connsiteX6" fmla="*/ 44281 w 3517013"/>
                <a:gd name="connsiteY6" fmla="*/ 265680 h 265680"/>
                <a:gd name="connsiteX7" fmla="*/ 0 w 3517013"/>
                <a:gd name="connsiteY7" fmla="*/ 221399 h 265680"/>
                <a:gd name="connsiteX8" fmla="*/ 0 w 3517013"/>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013" h="265680">
                  <a:moveTo>
                    <a:pt x="0" y="44281"/>
                  </a:moveTo>
                  <a:cubicBezTo>
                    <a:pt x="0" y="19825"/>
                    <a:pt x="19825" y="0"/>
                    <a:pt x="44281" y="0"/>
                  </a:cubicBezTo>
                  <a:lnTo>
                    <a:pt x="3472732" y="0"/>
                  </a:lnTo>
                  <a:cubicBezTo>
                    <a:pt x="3497188" y="0"/>
                    <a:pt x="3517013" y="19825"/>
                    <a:pt x="3517013" y="44281"/>
                  </a:cubicBezTo>
                  <a:lnTo>
                    <a:pt x="3517013" y="221399"/>
                  </a:lnTo>
                  <a:cubicBezTo>
                    <a:pt x="3517013" y="245855"/>
                    <a:pt x="3497188" y="265680"/>
                    <a:pt x="3472732" y="265680"/>
                  </a:cubicBezTo>
                  <a:lnTo>
                    <a:pt x="44281" y="265680"/>
                  </a:lnTo>
                  <a:cubicBezTo>
                    <a:pt x="19825" y="265680"/>
                    <a:pt x="0" y="245855"/>
                    <a:pt x="0" y="221399"/>
                  </a:cubicBezTo>
                  <a:lnTo>
                    <a:pt x="0" y="44281"/>
                  </a:lnTo>
                  <a:close/>
                </a:path>
              </a:pathLst>
            </a:cu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0614" tIns="12969" rIns="120614" bIns="12969"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scaling up and scaling down of resources</a:t>
              </a:r>
              <a:endParaRPr lang="en-IN" sz="1000" kern="1200">
                <a:solidFill>
                  <a:schemeClr val="tx1"/>
                </a:solidFill>
              </a:endParaRPr>
            </a:p>
          </p:txBody>
        </p:sp>
        <p:sp>
          <p:nvSpPr>
            <p:cNvPr id="11" name="Rectangle 10">
              <a:extLst>
                <a:ext uri="{FF2B5EF4-FFF2-40B4-BE49-F238E27FC236}">
                  <a16:creationId xmlns:a16="http://schemas.microsoft.com/office/drawing/2014/main" id="{B918D172-3793-4EFA-AF94-E1A2953C907E}"/>
                </a:ext>
              </a:extLst>
            </p:cNvPr>
            <p:cNvSpPr/>
            <p:nvPr/>
          </p:nvSpPr>
          <p:spPr>
            <a:xfrm>
              <a:off x="4751538" y="2401920"/>
              <a:ext cx="4068461" cy="226800"/>
            </a:xfrm>
            <a:prstGeom prst="rect">
              <a:avLst/>
            </a:prstGeom>
            <a:ln w="9525">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F107EED8-5A13-48D3-B797-8A36E794497E}"/>
                </a:ext>
              </a:extLst>
            </p:cNvPr>
            <p:cNvSpPr/>
            <p:nvPr/>
          </p:nvSpPr>
          <p:spPr>
            <a:xfrm>
              <a:off x="4954961" y="2269080"/>
              <a:ext cx="3517013" cy="265680"/>
            </a:xfrm>
            <a:custGeom>
              <a:avLst/>
              <a:gdLst>
                <a:gd name="connsiteX0" fmla="*/ 0 w 3517013"/>
                <a:gd name="connsiteY0" fmla="*/ 44281 h 265680"/>
                <a:gd name="connsiteX1" fmla="*/ 44281 w 3517013"/>
                <a:gd name="connsiteY1" fmla="*/ 0 h 265680"/>
                <a:gd name="connsiteX2" fmla="*/ 3472732 w 3517013"/>
                <a:gd name="connsiteY2" fmla="*/ 0 h 265680"/>
                <a:gd name="connsiteX3" fmla="*/ 3517013 w 3517013"/>
                <a:gd name="connsiteY3" fmla="*/ 44281 h 265680"/>
                <a:gd name="connsiteX4" fmla="*/ 3517013 w 3517013"/>
                <a:gd name="connsiteY4" fmla="*/ 221399 h 265680"/>
                <a:gd name="connsiteX5" fmla="*/ 3472732 w 3517013"/>
                <a:gd name="connsiteY5" fmla="*/ 265680 h 265680"/>
                <a:gd name="connsiteX6" fmla="*/ 44281 w 3517013"/>
                <a:gd name="connsiteY6" fmla="*/ 265680 h 265680"/>
                <a:gd name="connsiteX7" fmla="*/ 0 w 3517013"/>
                <a:gd name="connsiteY7" fmla="*/ 221399 h 265680"/>
                <a:gd name="connsiteX8" fmla="*/ 0 w 3517013"/>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013" h="265680">
                  <a:moveTo>
                    <a:pt x="0" y="44281"/>
                  </a:moveTo>
                  <a:cubicBezTo>
                    <a:pt x="0" y="19825"/>
                    <a:pt x="19825" y="0"/>
                    <a:pt x="44281" y="0"/>
                  </a:cubicBezTo>
                  <a:lnTo>
                    <a:pt x="3472732" y="0"/>
                  </a:lnTo>
                  <a:cubicBezTo>
                    <a:pt x="3497188" y="0"/>
                    <a:pt x="3517013" y="19825"/>
                    <a:pt x="3517013" y="44281"/>
                  </a:cubicBezTo>
                  <a:lnTo>
                    <a:pt x="3517013" y="221399"/>
                  </a:lnTo>
                  <a:cubicBezTo>
                    <a:pt x="3517013" y="245855"/>
                    <a:pt x="3497188" y="265680"/>
                    <a:pt x="3472732" y="265680"/>
                  </a:cubicBezTo>
                  <a:lnTo>
                    <a:pt x="44281" y="265680"/>
                  </a:lnTo>
                  <a:cubicBezTo>
                    <a:pt x="19825" y="265680"/>
                    <a:pt x="0" y="245855"/>
                    <a:pt x="0" y="221399"/>
                  </a:cubicBezTo>
                  <a:lnTo>
                    <a:pt x="0" y="44281"/>
                  </a:lnTo>
                  <a:close/>
                </a:path>
              </a:pathLst>
            </a:cu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0614" tIns="12969" rIns="120614" bIns="12969"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High available network</a:t>
              </a:r>
              <a:endParaRPr lang="en-IN" sz="1000" kern="1200">
                <a:solidFill>
                  <a:schemeClr val="tx1"/>
                </a:solidFill>
              </a:endParaRPr>
            </a:p>
          </p:txBody>
        </p:sp>
        <p:sp>
          <p:nvSpPr>
            <p:cNvPr id="13" name="Rectangle 12">
              <a:extLst>
                <a:ext uri="{FF2B5EF4-FFF2-40B4-BE49-F238E27FC236}">
                  <a16:creationId xmlns:a16="http://schemas.microsoft.com/office/drawing/2014/main" id="{CBE3F394-B1A9-4093-86D9-AFFD8DD3F537}"/>
                </a:ext>
              </a:extLst>
            </p:cNvPr>
            <p:cNvSpPr/>
            <p:nvPr/>
          </p:nvSpPr>
          <p:spPr>
            <a:xfrm>
              <a:off x="4751538" y="2810160"/>
              <a:ext cx="4068461" cy="226800"/>
            </a:xfrm>
            <a:prstGeom prst="rect">
              <a:avLst/>
            </a:prstGeom>
            <a:ln w="9525">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E8887E6B-3909-4E69-893C-668F9C22E540}"/>
                </a:ext>
              </a:extLst>
            </p:cNvPr>
            <p:cNvSpPr/>
            <p:nvPr/>
          </p:nvSpPr>
          <p:spPr>
            <a:xfrm>
              <a:off x="4954961" y="2677320"/>
              <a:ext cx="3517013" cy="265680"/>
            </a:xfrm>
            <a:custGeom>
              <a:avLst/>
              <a:gdLst>
                <a:gd name="connsiteX0" fmla="*/ 0 w 3517013"/>
                <a:gd name="connsiteY0" fmla="*/ 44281 h 265680"/>
                <a:gd name="connsiteX1" fmla="*/ 44281 w 3517013"/>
                <a:gd name="connsiteY1" fmla="*/ 0 h 265680"/>
                <a:gd name="connsiteX2" fmla="*/ 3472732 w 3517013"/>
                <a:gd name="connsiteY2" fmla="*/ 0 h 265680"/>
                <a:gd name="connsiteX3" fmla="*/ 3517013 w 3517013"/>
                <a:gd name="connsiteY3" fmla="*/ 44281 h 265680"/>
                <a:gd name="connsiteX4" fmla="*/ 3517013 w 3517013"/>
                <a:gd name="connsiteY4" fmla="*/ 221399 h 265680"/>
                <a:gd name="connsiteX5" fmla="*/ 3472732 w 3517013"/>
                <a:gd name="connsiteY5" fmla="*/ 265680 h 265680"/>
                <a:gd name="connsiteX6" fmla="*/ 44281 w 3517013"/>
                <a:gd name="connsiteY6" fmla="*/ 265680 h 265680"/>
                <a:gd name="connsiteX7" fmla="*/ 0 w 3517013"/>
                <a:gd name="connsiteY7" fmla="*/ 221399 h 265680"/>
                <a:gd name="connsiteX8" fmla="*/ 0 w 3517013"/>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013" h="265680">
                  <a:moveTo>
                    <a:pt x="0" y="44281"/>
                  </a:moveTo>
                  <a:cubicBezTo>
                    <a:pt x="0" y="19825"/>
                    <a:pt x="19825" y="0"/>
                    <a:pt x="44281" y="0"/>
                  </a:cubicBezTo>
                  <a:lnTo>
                    <a:pt x="3472732" y="0"/>
                  </a:lnTo>
                  <a:cubicBezTo>
                    <a:pt x="3497188" y="0"/>
                    <a:pt x="3517013" y="19825"/>
                    <a:pt x="3517013" y="44281"/>
                  </a:cubicBezTo>
                  <a:lnTo>
                    <a:pt x="3517013" y="221399"/>
                  </a:lnTo>
                  <a:cubicBezTo>
                    <a:pt x="3517013" y="245855"/>
                    <a:pt x="3497188" y="265680"/>
                    <a:pt x="3472732" y="265680"/>
                  </a:cubicBezTo>
                  <a:lnTo>
                    <a:pt x="44281" y="265680"/>
                  </a:lnTo>
                  <a:cubicBezTo>
                    <a:pt x="19825" y="265680"/>
                    <a:pt x="0" y="245855"/>
                    <a:pt x="0" y="221399"/>
                  </a:cubicBezTo>
                  <a:lnTo>
                    <a:pt x="0" y="44281"/>
                  </a:lnTo>
                  <a:close/>
                </a:path>
              </a:pathLst>
            </a:cu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0614" tIns="12969" rIns="120614" bIns="12969"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High available security</a:t>
              </a:r>
              <a:endParaRPr lang="en-IN" sz="1000" kern="1200">
                <a:solidFill>
                  <a:schemeClr val="tx1"/>
                </a:solidFill>
              </a:endParaRPr>
            </a:p>
          </p:txBody>
        </p:sp>
        <p:sp>
          <p:nvSpPr>
            <p:cNvPr id="15" name="Rectangle 14">
              <a:extLst>
                <a:ext uri="{FF2B5EF4-FFF2-40B4-BE49-F238E27FC236}">
                  <a16:creationId xmlns:a16="http://schemas.microsoft.com/office/drawing/2014/main" id="{100C62A5-1798-484C-98DB-A997ABADF101}"/>
                </a:ext>
              </a:extLst>
            </p:cNvPr>
            <p:cNvSpPr/>
            <p:nvPr/>
          </p:nvSpPr>
          <p:spPr>
            <a:xfrm>
              <a:off x="4751538" y="3218400"/>
              <a:ext cx="4068461" cy="226800"/>
            </a:xfrm>
            <a:prstGeom prst="rect">
              <a:avLst/>
            </a:prstGeom>
            <a:ln w="9525">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3A9D6D86-E1AD-48F5-84FA-0F9896269039}"/>
                </a:ext>
              </a:extLst>
            </p:cNvPr>
            <p:cNvSpPr/>
            <p:nvPr/>
          </p:nvSpPr>
          <p:spPr>
            <a:xfrm>
              <a:off x="4954961" y="3085560"/>
              <a:ext cx="3517013" cy="265680"/>
            </a:xfrm>
            <a:custGeom>
              <a:avLst/>
              <a:gdLst>
                <a:gd name="connsiteX0" fmla="*/ 0 w 3517013"/>
                <a:gd name="connsiteY0" fmla="*/ 44281 h 265680"/>
                <a:gd name="connsiteX1" fmla="*/ 44281 w 3517013"/>
                <a:gd name="connsiteY1" fmla="*/ 0 h 265680"/>
                <a:gd name="connsiteX2" fmla="*/ 3472732 w 3517013"/>
                <a:gd name="connsiteY2" fmla="*/ 0 h 265680"/>
                <a:gd name="connsiteX3" fmla="*/ 3517013 w 3517013"/>
                <a:gd name="connsiteY3" fmla="*/ 44281 h 265680"/>
                <a:gd name="connsiteX4" fmla="*/ 3517013 w 3517013"/>
                <a:gd name="connsiteY4" fmla="*/ 221399 h 265680"/>
                <a:gd name="connsiteX5" fmla="*/ 3472732 w 3517013"/>
                <a:gd name="connsiteY5" fmla="*/ 265680 h 265680"/>
                <a:gd name="connsiteX6" fmla="*/ 44281 w 3517013"/>
                <a:gd name="connsiteY6" fmla="*/ 265680 h 265680"/>
                <a:gd name="connsiteX7" fmla="*/ 0 w 3517013"/>
                <a:gd name="connsiteY7" fmla="*/ 221399 h 265680"/>
                <a:gd name="connsiteX8" fmla="*/ 0 w 3517013"/>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013" h="265680">
                  <a:moveTo>
                    <a:pt x="0" y="44281"/>
                  </a:moveTo>
                  <a:cubicBezTo>
                    <a:pt x="0" y="19825"/>
                    <a:pt x="19825" y="0"/>
                    <a:pt x="44281" y="0"/>
                  </a:cubicBezTo>
                  <a:lnTo>
                    <a:pt x="3472732" y="0"/>
                  </a:lnTo>
                  <a:cubicBezTo>
                    <a:pt x="3497188" y="0"/>
                    <a:pt x="3517013" y="19825"/>
                    <a:pt x="3517013" y="44281"/>
                  </a:cubicBezTo>
                  <a:lnTo>
                    <a:pt x="3517013" y="221399"/>
                  </a:lnTo>
                  <a:cubicBezTo>
                    <a:pt x="3517013" y="245855"/>
                    <a:pt x="3497188" y="265680"/>
                    <a:pt x="3472732" y="265680"/>
                  </a:cubicBezTo>
                  <a:lnTo>
                    <a:pt x="44281" y="265680"/>
                  </a:lnTo>
                  <a:cubicBezTo>
                    <a:pt x="19825" y="265680"/>
                    <a:pt x="0" y="245855"/>
                    <a:pt x="0" y="221399"/>
                  </a:cubicBezTo>
                  <a:lnTo>
                    <a:pt x="0" y="44281"/>
                  </a:lnTo>
                  <a:close/>
                </a:path>
              </a:pathLst>
            </a:cu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0614" tIns="12969" rIns="120614" bIns="12969"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On demand Storage</a:t>
              </a:r>
              <a:endParaRPr lang="en-IN" sz="1000" kern="1200">
                <a:solidFill>
                  <a:schemeClr val="tx1"/>
                </a:solidFill>
              </a:endParaRPr>
            </a:p>
          </p:txBody>
        </p:sp>
        <p:sp>
          <p:nvSpPr>
            <p:cNvPr id="17" name="Rectangle 16">
              <a:extLst>
                <a:ext uri="{FF2B5EF4-FFF2-40B4-BE49-F238E27FC236}">
                  <a16:creationId xmlns:a16="http://schemas.microsoft.com/office/drawing/2014/main" id="{0BE42A14-F06C-4F52-AA5E-0ADDCF846C22}"/>
                </a:ext>
              </a:extLst>
            </p:cNvPr>
            <p:cNvSpPr/>
            <p:nvPr/>
          </p:nvSpPr>
          <p:spPr>
            <a:xfrm>
              <a:off x="4751538" y="3626640"/>
              <a:ext cx="4068461" cy="226800"/>
            </a:xfrm>
            <a:prstGeom prst="rect">
              <a:avLst/>
            </a:prstGeom>
            <a:ln w="9525">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432F075C-968F-4DF7-87E3-4C7047691EE2}"/>
                </a:ext>
              </a:extLst>
            </p:cNvPr>
            <p:cNvSpPr/>
            <p:nvPr/>
          </p:nvSpPr>
          <p:spPr>
            <a:xfrm>
              <a:off x="4954961" y="3493800"/>
              <a:ext cx="3517013" cy="265680"/>
            </a:xfrm>
            <a:custGeom>
              <a:avLst/>
              <a:gdLst>
                <a:gd name="connsiteX0" fmla="*/ 0 w 3517013"/>
                <a:gd name="connsiteY0" fmla="*/ 44281 h 265680"/>
                <a:gd name="connsiteX1" fmla="*/ 44281 w 3517013"/>
                <a:gd name="connsiteY1" fmla="*/ 0 h 265680"/>
                <a:gd name="connsiteX2" fmla="*/ 3472732 w 3517013"/>
                <a:gd name="connsiteY2" fmla="*/ 0 h 265680"/>
                <a:gd name="connsiteX3" fmla="*/ 3517013 w 3517013"/>
                <a:gd name="connsiteY3" fmla="*/ 44281 h 265680"/>
                <a:gd name="connsiteX4" fmla="*/ 3517013 w 3517013"/>
                <a:gd name="connsiteY4" fmla="*/ 221399 h 265680"/>
                <a:gd name="connsiteX5" fmla="*/ 3472732 w 3517013"/>
                <a:gd name="connsiteY5" fmla="*/ 265680 h 265680"/>
                <a:gd name="connsiteX6" fmla="*/ 44281 w 3517013"/>
                <a:gd name="connsiteY6" fmla="*/ 265680 h 265680"/>
                <a:gd name="connsiteX7" fmla="*/ 0 w 3517013"/>
                <a:gd name="connsiteY7" fmla="*/ 221399 h 265680"/>
                <a:gd name="connsiteX8" fmla="*/ 0 w 3517013"/>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013" h="265680">
                  <a:moveTo>
                    <a:pt x="0" y="44281"/>
                  </a:moveTo>
                  <a:cubicBezTo>
                    <a:pt x="0" y="19825"/>
                    <a:pt x="19825" y="0"/>
                    <a:pt x="44281" y="0"/>
                  </a:cubicBezTo>
                  <a:lnTo>
                    <a:pt x="3472732" y="0"/>
                  </a:lnTo>
                  <a:cubicBezTo>
                    <a:pt x="3497188" y="0"/>
                    <a:pt x="3517013" y="19825"/>
                    <a:pt x="3517013" y="44281"/>
                  </a:cubicBezTo>
                  <a:lnTo>
                    <a:pt x="3517013" y="221399"/>
                  </a:lnTo>
                  <a:cubicBezTo>
                    <a:pt x="3517013" y="245855"/>
                    <a:pt x="3497188" y="265680"/>
                    <a:pt x="3472732" y="265680"/>
                  </a:cubicBezTo>
                  <a:lnTo>
                    <a:pt x="44281" y="265680"/>
                  </a:lnTo>
                  <a:cubicBezTo>
                    <a:pt x="19825" y="265680"/>
                    <a:pt x="0" y="245855"/>
                    <a:pt x="0" y="221399"/>
                  </a:cubicBezTo>
                  <a:lnTo>
                    <a:pt x="0" y="44281"/>
                  </a:lnTo>
                  <a:close/>
                </a:path>
              </a:pathLst>
            </a:cu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0614" tIns="12969" rIns="120614" bIns="12969"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Best of Software deployed to provide cloud functionality</a:t>
              </a:r>
              <a:endParaRPr lang="en-IN" sz="1000" kern="1200">
                <a:solidFill>
                  <a:schemeClr val="tx1"/>
                </a:solidFill>
              </a:endParaRPr>
            </a:p>
          </p:txBody>
        </p:sp>
        <p:sp>
          <p:nvSpPr>
            <p:cNvPr id="19" name="Rectangle 18">
              <a:extLst>
                <a:ext uri="{FF2B5EF4-FFF2-40B4-BE49-F238E27FC236}">
                  <a16:creationId xmlns:a16="http://schemas.microsoft.com/office/drawing/2014/main" id="{A7BFFCAA-69DA-4CD4-8D1D-11F205B28318}"/>
                </a:ext>
              </a:extLst>
            </p:cNvPr>
            <p:cNvSpPr/>
            <p:nvPr/>
          </p:nvSpPr>
          <p:spPr>
            <a:xfrm>
              <a:off x="4751538" y="4034880"/>
              <a:ext cx="4068461" cy="226800"/>
            </a:xfrm>
            <a:prstGeom prst="rect">
              <a:avLst/>
            </a:prstGeom>
            <a:ln w="9525">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2FF2B620-2397-436F-8BF2-961152197C7E}"/>
                </a:ext>
              </a:extLst>
            </p:cNvPr>
            <p:cNvSpPr/>
            <p:nvPr/>
          </p:nvSpPr>
          <p:spPr>
            <a:xfrm>
              <a:off x="4954961" y="3902040"/>
              <a:ext cx="3517013" cy="265680"/>
            </a:xfrm>
            <a:custGeom>
              <a:avLst/>
              <a:gdLst>
                <a:gd name="connsiteX0" fmla="*/ 0 w 3517013"/>
                <a:gd name="connsiteY0" fmla="*/ 44281 h 265680"/>
                <a:gd name="connsiteX1" fmla="*/ 44281 w 3517013"/>
                <a:gd name="connsiteY1" fmla="*/ 0 h 265680"/>
                <a:gd name="connsiteX2" fmla="*/ 3472732 w 3517013"/>
                <a:gd name="connsiteY2" fmla="*/ 0 h 265680"/>
                <a:gd name="connsiteX3" fmla="*/ 3517013 w 3517013"/>
                <a:gd name="connsiteY3" fmla="*/ 44281 h 265680"/>
                <a:gd name="connsiteX4" fmla="*/ 3517013 w 3517013"/>
                <a:gd name="connsiteY4" fmla="*/ 221399 h 265680"/>
                <a:gd name="connsiteX5" fmla="*/ 3472732 w 3517013"/>
                <a:gd name="connsiteY5" fmla="*/ 265680 h 265680"/>
                <a:gd name="connsiteX6" fmla="*/ 44281 w 3517013"/>
                <a:gd name="connsiteY6" fmla="*/ 265680 h 265680"/>
                <a:gd name="connsiteX7" fmla="*/ 0 w 3517013"/>
                <a:gd name="connsiteY7" fmla="*/ 221399 h 265680"/>
                <a:gd name="connsiteX8" fmla="*/ 0 w 3517013"/>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013" h="265680">
                  <a:moveTo>
                    <a:pt x="0" y="44281"/>
                  </a:moveTo>
                  <a:cubicBezTo>
                    <a:pt x="0" y="19825"/>
                    <a:pt x="19825" y="0"/>
                    <a:pt x="44281" y="0"/>
                  </a:cubicBezTo>
                  <a:lnTo>
                    <a:pt x="3472732" y="0"/>
                  </a:lnTo>
                  <a:cubicBezTo>
                    <a:pt x="3497188" y="0"/>
                    <a:pt x="3517013" y="19825"/>
                    <a:pt x="3517013" y="44281"/>
                  </a:cubicBezTo>
                  <a:lnTo>
                    <a:pt x="3517013" y="221399"/>
                  </a:lnTo>
                  <a:cubicBezTo>
                    <a:pt x="3517013" y="245855"/>
                    <a:pt x="3497188" y="265680"/>
                    <a:pt x="3472732" y="265680"/>
                  </a:cubicBezTo>
                  <a:lnTo>
                    <a:pt x="44281" y="265680"/>
                  </a:lnTo>
                  <a:cubicBezTo>
                    <a:pt x="19825" y="265680"/>
                    <a:pt x="0" y="245855"/>
                    <a:pt x="0" y="221399"/>
                  </a:cubicBezTo>
                  <a:lnTo>
                    <a:pt x="0" y="44281"/>
                  </a:lnTo>
                  <a:close/>
                </a:path>
              </a:pathLst>
            </a:cu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0614" tIns="12969" rIns="120614" bIns="12969"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Faster Provisioning Time</a:t>
              </a:r>
              <a:endParaRPr lang="en-IN" sz="1000" kern="1200">
                <a:solidFill>
                  <a:schemeClr val="tx1"/>
                </a:solidFill>
              </a:endParaRPr>
            </a:p>
          </p:txBody>
        </p:sp>
        <p:sp>
          <p:nvSpPr>
            <p:cNvPr id="21" name="Rectangle 20">
              <a:extLst>
                <a:ext uri="{FF2B5EF4-FFF2-40B4-BE49-F238E27FC236}">
                  <a16:creationId xmlns:a16="http://schemas.microsoft.com/office/drawing/2014/main" id="{C850706D-0541-4616-8F72-803F147F2A57}"/>
                </a:ext>
              </a:extLst>
            </p:cNvPr>
            <p:cNvSpPr/>
            <p:nvPr/>
          </p:nvSpPr>
          <p:spPr>
            <a:xfrm>
              <a:off x="4751538" y="4443120"/>
              <a:ext cx="4068461" cy="226800"/>
            </a:xfrm>
            <a:prstGeom prst="rect">
              <a:avLst/>
            </a:prstGeom>
            <a:ln w="9525">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Freeform: Shape 21">
              <a:extLst>
                <a:ext uri="{FF2B5EF4-FFF2-40B4-BE49-F238E27FC236}">
                  <a16:creationId xmlns:a16="http://schemas.microsoft.com/office/drawing/2014/main" id="{459E1C6B-C1EB-498F-BA13-E8D8429A5DAF}"/>
                </a:ext>
              </a:extLst>
            </p:cNvPr>
            <p:cNvSpPr/>
            <p:nvPr/>
          </p:nvSpPr>
          <p:spPr>
            <a:xfrm>
              <a:off x="4954961" y="4310280"/>
              <a:ext cx="3517013" cy="265680"/>
            </a:xfrm>
            <a:custGeom>
              <a:avLst/>
              <a:gdLst>
                <a:gd name="connsiteX0" fmla="*/ 0 w 3517013"/>
                <a:gd name="connsiteY0" fmla="*/ 44281 h 265680"/>
                <a:gd name="connsiteX1" fmla="*/ 44281 w 3517013"/>
                <a:gd name="connsiteY1" fmla="*/ 0 h 265680"/>
                <a:gd name="connsiteX2" fmla="*/ 3472732 w 3517013"/>
                <a:gd name="connsiteY2" fmla="*/ 0 h 265680"/>
                <a:gd name="connsiteX3" fmla="*/ 3517013 w 3517013"/>
                <a:gd name="connsiteY3" fmla="*/ 44281 h 265680"/>
                <a:gd name="connsiteX4" fmla="*/ 3517013 w 3517013"/>
                <a:gd name="connsiteY4" fmla="*/ 221399 h 265680"/>
                <a:gd name="connsiteX5" fmla="*/ 3472732 w 3517013"/>
                <a:gd name="connsiteY5" fmla="*/ 265680 h 265680"/>
                <a:gd name="connsiteX6" fmla="*/ 44281 w 3517013"/>
                <a:gd name="connsiteY6" fmla="*/ 265680 h 265680"/>
                <a:gd name="connsiteX7" fmla="*/ 0 w 3517013"/>
                <a:gd name="connsiteY7" fmla="*/ 221399 h 265680"/>
                <a:gd name="connsiteX8" fmla="*/ 0 w 3517013"/>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013" h="265680">
                  <a:moveTo>
                    <a:pt x="0" y="44281"/>
                  </a:moveTo>
                  <a:cubicBezTo>
                    <a:pt x="0" y="19825"/>
                    <a:pt x="19825" y="0"/>
                    <a:pt x="44281" y="0"/>
                  </a:cubicBezTo>
                  <a:lnTo>
                    <a:pt x="3472732" y="0"/>
                  </a:lnTo>
                  <a:cubicBezTo>
                    <a:pt x="3497188" y="0"/>
                    <a:pt x="3517013" y="19825"/>
                    <a:pt x="3517013" y="44281"/>
                  </a:cubicBezTo>
                  <a:lnTo>
                    <a:pt x="3517013" y="221399"/>
                  </a:lnTo>
                  <a:cubicBezTo>
                    <a:pt x="3517013" y="245855"/>
                    <a:pt x="3497188" y="265680"/>
                    <a:pt x="3472732" y="265680"/>
                  </a:cubicBezTo>
                  <a:lnTo>
                    <a:pt x="44281" y="265680"/>
                  </a:lnTo>
                  <a:cubicBezTo>
                    <a:pt x="19825" y="265680"/>
                    <a:pt x="0" y="245855"/>
                    <a:pt x="0" y="221399"/>
                  </a:cubicBezTo>
                  <a:lnTo>
                    <a:pt x="0" y="44281"/>
                  </a:lnTo>
                  <a:close/>
                </a:path>
              </a:pathLst>
            </a:cu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0614" tIns="12969" rIns="120614" bIns="12969"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Lower TCO for customer vis a vis Private Cloud</a:t>
              </a:r>
              <a:endParaRPr lang="en-IN" sz="1000" kern="1200">
                <a:solidFill>
                  <a:schemeClr val="tx1"/>
                </a:solidFill>
              </a:endParaRPr>
            </a:p>
          </p:txBody>
        </p:sp>
      </p:grpSp>
    </p:spTree>
    <p:extLst>
      <p:ext uri="{BB962C8B-B14F-4D97-AF65-F5344CB8AC3E}">
        <p14:creationId xmlns:p14="http://schemas.microsoft.com/office/powerpoint/2010/main" val="279433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E1E6-60C2-3A48-9DA2-ED4523EE521A}"/>
              </a:ext>
            </a:extLst>
          </p:cNvPr>
          <p:cNvSpPr>
            <a:spLocks noGrp="1"/>
          </p:cNvSpPr>
          <p:nvPr>
            <p:ph type="title"/>
          </p:nvPr>
        </p:nvSpPr>
        <p:spPr/>
        <p:txBody>
          <a:bodyPr/>
          <a:lstStyle/>
          <a:p>
            <a:r>
              <a:rPr lang="en-US" dirty="0">
                <a:latin typeface="+mj-lt"/>
              </a:rPr>
              <a:t>DC – NDR replication for clustered environment</a:t>
            </a:r>
          </a:p>
        </p:txBody>
      </p:sp>
      <p:sp>
        <p:nvSpPr>
          <p:cNvPr id="26" name="Rectangle 25"/>
          <p:cNvSpPr/>
          <p:nvPr/>
        </p:nvSpPr>
        <p:spPr>
          <a:xfrm>
            <a:off x="435102" y="988749"/>
            <a:ext cx="1475793" cy="338554"/>
          </a:xfrm>
          <a:prstGeom prst="rect">
            <a:avLst/>
          </a:prstGeom>
          <a:solidFill>
            <a:schemeClr val="accent3">
              <a:lumMod val="75000"/>
            </a:schemeClr>
          </a:solidFill>
        </p:spPr>
        <p:txBody>
          <a:bodyPr wrap="square">
            <a:spAutoFit/>
          </a:bodyPr>
          <a:lstStyle/>
          <a:p>
            <a:pPr algn="ctr" defTabSz="685800"/>
            <a:r>
              <a:rPr lang="en-US" sz="800">
                <a:solidFill>
                  <a:prstClr val="black"/>
                </a:solidFill>
                <a:latin typeface="+mj-lt"/>
              </a:rPr>
              <a:t>SD Flex </a:t>
            </a:r>
            <a:r>
              <a:rPr lang="en-US" sz="800" b="1">
                <a:solidFill>
                  <a:prstClr val="black"/>
                </a:solidFill>
                <a:latin typeface="+mj-lt"/>
              </a:rPr>
              <a:t>8P / 12TB </a:t>
            </a:r>
            <a:r>
              <a:rPr lang="en-US" sz="800">
                <a:solidFill>
                  <a:prstClr val="black"/>
                </a:solidFill>
                <a:latin typeface="+mj-lt"/>
              </a:rPr>
              <a:t>compute block (Production) </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905" y="3944103"/>
            <a:ext cx="1404037" cy="423179"/>
          </a:xfrm>
          <a:prstGeom prst="rect">
            <a:avLst/>
          </a:prstGeom>
        </p:spPr>
      </p:pic>
      <p:pic>
        <p:nvPicPr>
          <p:cNvPr id="28" name="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4280" y="3989707"/>
            <a:ext cx="1404037" cy="423179"/>
          </a:xfrm>
          <a:prstGeom prst="rect">
            <a:avLst/>
          </a:prstGeom>
        </p:spPr>
      </p:pic>
      <p:sp>
        <p:nvSpPr>
          <p:cNvPr id="32" name="Rectangle 31"/>
          <p:cNvSpPr/>
          <p:nvPr/>
        </p:nvSpPr>
        <p:spPr>
          <a:xfrm>
            <a:off x="2984520" y="988749"/>
            <a:ext cx="1475793" cy="338554"/>
          </a:xfrm>
          <a:prstGeom prst="rect">
            <a:avLst/>
          </a:prstGeom>
          <a:solidFill>
            <a:schemeClr val="accent3">
              <a:lumMod val="75000"/>
            </a:schemeClr>
          </a:solidFill>
        </p:spPr>
        <p:txBody>
          <a:bodyPr wrap="square">
            <a:spAutoFit/>
          </a:bodyPr>
          <a:lstStyle/>
          <a:p>
            <a:pPr algn="ctr" defTabSz="685800"/>
            <a:r>
              <a:rPr lang="en-US" sz="800">
                <a:solidFill>
                  <a:prstClr val="black"/>
                </a:solidFill>
                <a:latin typeface="+mj-lt"/>
              </a:rPr>
              <a:t>SD Flex </a:t>
            </a:r>
            <a:r>
              <a:rPr lang="en-US" sz="800" b="1">
                <a:solidFill>
                  <a:prstClr val="black"/>
                </a:solidFill>
                <a:latin typeface="+mj-lt"/>
              </a:rPr>
              <a:t>8P/12TB</a:t>
            </a:r>
            <a:r>
              <a:rPr lang="en-US" sz="800">
                <a:solidFill>
                  <a:prstClr val="black"/>
                </a:solidFill>
                <a:latin typeface="+mj-lt"/>
              </a:rPr>
              <a:t> compute block (Near DR) </a:t>
            </a:r>
          </a:p>
        </p:txBody>
      </p:sp>
      <p:grpSp>
        <p:nvGrpSpPr>
          <p:cNvPr id="9" name="Group 8">
            <a:extLst>
              <a:ext uri="{FF2B5EF4-FFF2-40B4-BE49-F238E27FC236}">
                <a16:creationId xmlns:a16="http://schemas.microsoft.com/office/drawing/2014/main" id="{34989556-3722-48D3-8E9B-13ACF985D009}"/>
              </a:ext>
            </a:extLst>
          </p:cNvPr>
          <p:cNvGrpSpPr/>
          <p:nvPr/>
        </p:nvGrpSpPr>
        <p:grpSpPr>
          <a:xfrm>
            <a:off x="460858" y="1328841"/>
            <a:ext cx="3783975" cy="1915972"/>
            <a:chOff x="371004" y="1282587"/>
            <a:chExt cx="5045299" cy="3321845"/>
          </a:xfrm>
        </p:grpSpPr>
        <p:grpSp>
          <p:nvGrpSpPr>
            <p:cNvPr id="13" name="Group 12">
              <a:extLst>
                <a:ext uri="{FF2B5EF4-FFF2-40B4-BE49-F238E27FC236}">
                  <a16:creationId xmlns:a16="http://schemas.microsoft.com/office/drawing/2014/main" id="{FC66FD83-E2F9-624E-99DA-F4754E72ED4B}"/>
                </a:ext>
              </a:extLst>
            </p:cNvPr>
            <p:cNvGrpSpPr/>
            <p:nvPr/>
          </p:nvGrpSpPr>
          <p:grpSpPr>
            <a:xfrm>
              <a:off x="371004" y="1282587"/>
              <a:ext cx="1508760" cy="3276600"/>
              <a:chOff x="9913619" y="347016"/>
              <a:chExt cx="1508760" cy="2110208"/>
            </a:xfrm>
          </p:grpSpPr>
          <p:pic>
            <p:nvPicPr>
              <p:cNvPr id="48" name="Picture 47">
                <a:extLst>
                  <a:ext uri="{FF2B5EF4-FFF2-40B4-BE49-F238E27FC236}">
                    <a16:creationId xmlns:a16="http://schemas.microsoft.com/office/drawing/2014/main" id="{F62412E6-08B0-CE4A-99F5-D51DB088ED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13619" y="347016"/>
                <a:ext cx="1508760" cy="2110208"/>
              </a:xfrm>
              <a:prstGeom prst="rect">
                <a:avLst/>
              </a:prstGeom>
            </p:spPr>
          </p:pic>
          <p:sp>
            <p:nvSpPr>
              <p:cNvPr id="12" name="Rectangle 11">
                <a:extLst>
                  <a:ext uri="{FF2B5EF4-FFF2-40B4-BE49-F238E27FC236}">
                    <a16:creationId xmlns:a16="http://schemas.microsoft.com/office/drawing/2014/main" id="{704D3B06-4847-4044-B71A-A39517597BD4}"/>
                  </a:ext>
                </a:extLst>
              </p:cNvPr>
              <p:cNvSpPr/>
              <p:nvPr/>
            </p:nvSpPr>
            <p:spPr bwMode="ltGray">
              <a:xfrm>
                <a:off x="10210800" y="482769"/>
                <a:ext cx="536264" cy="92352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lang="en-US" sz="1000" err="1">
                  <a:solidFill>
                    <a:prstClr val="white"/>
                  </a:solidFill>
                  <a:latin typeface="+mj-lt"/>
                </a:endParaRPr>
              </a:p>
            </p:txBody>
          </p:sp>
        </p:gr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0460" y="1330596"/>
              <a:ext cx="1505843" cy="3273836"/>
            </a:xfrm>
            <a:prstGeom prst="rect">
              <a:avLst/>
            </a:prstGeom>
          </p:spPr>
        </p:pic>
        <p:sp>
          <p:nvSpPr>
            <p:cNvPr id="24" name="Curved Down Arrow 23"/>
            <p:cNvSpPr/>
            <p:nvPr/>
          </p:nvSpPr>
          <p:spPr bwMode="ltGray">
            <a:xfrm>
              <a:off x="1783016" y="2853240"/>
              <a:ext cx="2224193" cy="510908"/>
            </a:xfrm>
            <a:prstGeom prst="curvedDownArrow">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lang="en-GB" sz="1000" err="1">
                <a:solidFill>
                  <a:prstClr val="black"/>
                </a:solidFill>
                <a:latin typeface="+mj-lt"/>
              </a:endParaRPr>
            </a:p>
          </p:txBody>
        </p:sp>
        <p:sp>
          <p:nvSpPr>
            <p:cNvPr id="25" name="TextBox 24"/>
            <p:cNvSpPr txBox="1"/>
            <p:nvPr/>
          </p:nvSpPr>
          <p:spPr>
            <a:xfrm>
              <a:off x="2024449" y="2116098"/>
              <a:ext cx="1811124" cy="622177"/>
            </a:xfrm>
            <a:prstGeom prst="rect">
              <a:avLst/>
            </a:prstGeom>
            <a:noFill/>
          </p:spPr>
          <p:txBody>
            <a:bodyPr wrap="square" lIns="0" tIns="0" rIns="0" bIns="0" rtlCol="0">
              <a:noAutofit/>
            </a:bodyPr>
            <a:lstStyle/>
            <a:p>
              <a:pPr algn="ctr" defTabSz="685800">
                <a:lnSpc>
                  <a:spcPct val="90000"/>
                </a:lnSpc>
              </a:pPr>
              <a:r>
                <a:rPr lang="en-US" sz="1000" dirty="0">
                  <a:solidFill>
                    <a:prstClr val="black"/>
                  </a:solidFill>
                  <a:latin typeface="+mj-lt"/>
                </a:rPr>
                <a:t>HPE </a:t>
              </a:r>
              <a:r>
                <a:rPr lang="en-US" sz="1000" dirty="0" err="1">
                  <a:solidFill>
                    <a:prstClr val="black"/>
                  </a:solidFill>
                  <a:latin typeface="+mj-lt"/>
                </a:rPr>
                <a:t>Serviceguard</a:t>
              </a:r>
              <a:endParaRPr lang="en-US" sz="1000" dirty="0">
                <a:solidFill>
                  <a:prstClr val="black"/>
                </a:solidFill>
                <a:latin typeface="+mj-lt"/>
              </a:endParaRPr>
            </a:p>
            <a:p>
              <a:pPr algn="ctr" defTabSz="685800">
                <a:lnSpc>
                  <a:spcPct val="90000"/>
                </a:lnSpc>
              </a:pPr>
              <a:r>
                <a:rPr lang="en-US" sz="1000" dirty="0">
                  <a:solidFill>
                    <a:prstClr val="black"/>
                  </a:solidFill>
                  <a:latin typeface="+mj-lt"/>
                </a:rPr>
                <a:t>For SAP HANA</a:t>
              </a:r>
              <a:endParaRPr lang="en-GB" sz="1000" dirty="0">
                <a:solidFill>
                  <a:prstClr val="black"/>
                </a:solidFill>
                <a:latin typeface="+mj-lt"/>
              </a:endParaRPr>
            </a:p>
          </p:txBody>
        </p:sp>
        <p:sp>
          <p:nvSpPr>
            <p:cNvPr id="6" name="Arrow: Right 5">
              <a:extLst>
                <a:ext uri="{FF2B5EF4-FFF2-40B4-BE49-F238E27FC236}">
                  <a16:creationId xmlns:a16="http://schemas.microsoft.com/office/drawing/2014/main" id="{18BDAA49-39F3-4B61-94B0-0E82622C62D7}"/>
                </a:ext>
              </a:extLst>
            </p:cNvPr>
            <p:cNvSpPr/>
            <p:nvPr/>
          </p:nvSpPr>
          <p:spPr bwMode="ltGray">
            <a:xfrm>
              <a:off x="1783016" y="3479111"/>
              <a:ext cx="2224193" cy="510908"/>
            </a:xfrm>
            <a:prstGeom prst="righ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r>
                <a:rPr lang="en-IN" sz="1000">
                  <a:solidFill>
                    <a:prstClr val="black"/>
                  </a:solidFill>
                  <a:latin typeface="+mj-lt"/>
                </a:rPr>
                <a:t>Sync Replication</a:t>
              </a:r>
            </a:p>
          </p:txBody>
        </p:sp>
      </p:grpSp>
      <p:cxnSp>
        <p:nvCxnSpPr>
          <p:cNvPr id="21" name="Straight Connector 20">
            <a:extLst>
              <a:ext uri="{FF2B5EF4-FFF2-40B4-BE49-F238E27FC236}">
                <a16:creationId xmlns:a16="http://schemas.microsoft.com/office/drawing/2014/main" id="{CCB7D94E-EBDC-4109-B062-1429A037707D}"/>
              </a:ext>
            </a:extLst>
          </p:cNvPr>
          <p:cNvCxnSpPr>
            <a:cxnSpLocks/>
          </p:cNvCxnSpPr>
          <p:nvPr/>
        </p:nvCxnSpPr>
        <p:spPr>
          <a:xfrm>
            <a:off x="2353939" y="1281337"/>
            <a:ext cx="0" cy="3283083"/>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A01BE95-C4AA-4559-921E-3CCE0FFDE567}"/>
              </a:ext>
            </a:extLst>
          </p:cNvPr>
          <p:cNvSpPr/>
          <p:nvPr/>
        </p:nvSpPr>
        <p:spPr>
          <a:xfrm>
            <a:off x="1547438" y="4564421"/>
            <a:ext cx="1577437" cy="215444"/>
          </a:xfrm>
          <a:prstGeom prst="rect">
            <a:avLst/>
          </a:prstGeom>
          <a:solidFill>
            <a:schemeClr val="accent3">
              <a:lumMod val="75000"/>
            </a:schemeClr>
          </a:solidFill>
        </p:spPr>
        <p:txBody>
          <a:bodyPr wrap="square">
            <a:spAutoFit/>
          </a:bodyPr>
          <a:lstStyle/>
          <a:p>
            <a:pPr algn="ctr" defTabSz="685800"/>
            <a:r>
              <a:rPr lang="en-US" sz="800" b="1">
                <a:solidFill>
                  <a:prstClr val="black"/>
                </a:solidFill>
                <a:latin typeface="+mj-lt"/>
              </a:rPr>
              <a:t>Sify DC#1 &amp; Sify NDR#1</a:t>
            </a:r>
          </a:p>
        </p:txBody>
      </p:sp>
      <p:sp>
        <p:nvSpPr>
          <p:cNvPr id="10" name="AutoShape 2" descr="Image result for DL380">
            <a:extLst>
              <a:ext uri="{FF2B5EF4-FFF2-40B4-BE49-F238E27FC236}">
                <a16:creationId xmlns:a16="http://schemas.microsoft.com/office/drawing/2014/main" id="{9DC2AF27-938D-46EA-AFE9-43E8C30AC67E}"/>
              </a:ext>
            </a:extLst>
          </p:cNvPr>
          <p:cNvSpPr>
            <a:spLocks noChangeAspect="1" noChangeArrowheads="1"/>
          </p:cNvSpPr>
          <p:nvPr/>
        </p:nvSpPr>
        <p:spPr bwMode="auto">
          <a:xfrm>
            <a:off x="4640305" y="277844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IN" sz="1350">
              <a:solidFill>
                <a:prstClr val="black"/>
              </a:solidFill>
              <a:latin typeface="+mj-lt"/>
            </a:endParaRPr>
          </a:p>
        </p:txBody>
      </p:sp>
      <p:pic>
        <p:nvPicPr>
          <p:cNvPr id="14" name="Picture 13">
            <a:extLst>
              <a:ext uri="{FF2B5EF4-FFF2-40B4-BE49-F238E27FC236}">
                <a16:creationId xmlns:a16="http://schemas.microsoft.com/office/drawing/2014/main" id="{C93333A8-592A-420E-B667-9C247210A1FF}"/>
              </a:ext>
            </a:extLst>
          </p:cNvPr>
          <p:cNvPicPr>
            <a:picLocks noChangeAspect="1"/>
          </p:cNvPicPr>
          <p:nvPr/>
        </p:nvPicPr>
        <p:blipFill>
          <a:blip r:embed="rId5"/>
          <a:stretch>
            <a:fillRect/>
          </a:stretch>
        </p:blipFill>
        <p:spPr>
          <a:xfrm>
            <a:off x="944740" y="3436264"/>
            <a:ext cx="914286" cy="207143"/>
          </a:xfrm>
          <a:prstGeom prst="rect">
            <a:avLst/>
          </a:prstGeom>
        </p:spPr>
      </p:pic>
      <p:pic>
        <p:nvPicPr>
          <p:cNvPr id="31" name="Picture 30">
            <a:extLst>
              <a:ext uri="{FF2B5EF4-FFF2-40B4-BE49-F238E27FC236}">
                <a16:creationId xmlns:a16="http://schemas.microsoft.com/office/drawing/2014/main" id="{43025D57-2D7D-461E-8680-DDF554EEA117}"/>
              </a:ext>
            </a:extLst>
          </p:cNvPr>
          <p:cNvPicPr>
            <a:picLocks noChangeAspect="1"/>
          </p:cNvPicPr>
          <p:nvPr/>
        </p:nvPicPr>
        <p:blipFill>
          <a:blip r:embed="rId5"/>
          <a:stretch>
            <a:fillRect/>
          </a:stretch>
        </p:blipFill>
        <p:spPr>
          <a:xfrm>
            <a:off x="3196983" y="3467208"/>
            <a:ext cx="914286" cy="207143"/>
          </a:xfrm>
          <a:prstGeom prst="rect">
            <a:avLst/>
          </a:prstGeom>
        </p:spPr>
      </p:pic>
      <p:sp>
        <p:nvSpPr>
          <p:cNvPr id="34" name="Curved Down Arrow 23">
            <a:extLst>
              <a:ext uri="{FF2B5EF4-FFF2-40B4-BE49-F238E27FC236}">
                <a16:creationId xmlns:a16="http://schemas.microsoft.com/office/drawing/2014/main" id="{DAF365A4-CC65-41F7-97FD-863870EAF824}"/>
              </a:ext>
            </a:extLst>
          </p:cNvPr>
          <p:cNvSpPr/>
          <p:nvPr/>
        </p:nvSpPr>
        <p:spPr bwMode="ltGray">
          <a:xfrm>
            <a:off x="1641853" y="3220520"/>
            <a:ext cx="1668145" cy="294681"/>
          </a:xfrm>
          <a:prstGeom prst="curvedDownArrow">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lang="en-GB" err="1">
              <a:solidFill>
                <a:prstClr val="black"/>
              </a:solidFill>
              <a:latin typeface="+mj-lt"/>
            </a:endParaRPr>
          </a:p>
        </p:txBody>
      </p:sp>
      <p:sp>
        <p:nvSpPr>
          <p:cNvPr id="35" name="TextBox 34">
            <a:extLst>
              <a:ext uri="{FF2B5EF4-FFF2-40B4-BE49-F238E27FC236}">
                <a16:creationId xmlns:a16="http://schemas.microsoft.com/office/drawing/2014/main" id="{A0B3F267-8B31-49BB-8938-8457C86F3D46}"/>
              </a:ext>
            </a:extLst>
          </p:cNvPr>
          <p:cNvSpPr txBox="1"/>
          <p:nvPr/>
        </p:nvSpPr>
        <p:spPr>
          <a:xfrm>
            <a:off x="1788954" y="3082577"/>
            <a:ext cx="1358343" cy="493050"/>
          </a:xfrm>
          <a:prstGeom prst="rect">
            <a:avLst/>
          </a:prstGeom>
          <a:noFill/>
        </p:spPr>
        <p:txBody>
          <a:bodyPr wrap="square" lIns="0" tIns="0" rIns="0" bIns="0" rtlCol="0">
            <a:noAutofit/>
          </a:bodyPr>
          <a:lstStyle/>
          <a:p>
            <a:pPr algn="ctr" defTabSz="685800">
              <a:lnSpc>
                <a:spcPct val="90000"/>
              </a:lnSpc>
            </a:pPr>
            <a:r>
              <a:rPr lang="en-US" sz="1000" dirty="0">
                <a:solidFill>
                  <a:prstClr val="black"/>
                </a:solidFill>
                <a:latin typeface="+mj-lt"/>
              </a:rPr>
              <a:t>HPE </a:t>
            </a:r>
            <a:r>
              <a:rPr lang="en-US" sz="1000" dirty="0" err="1">
                <a:solidFill>
                  <a:prstClr val="black"/>
                </a:solidFill>
                <a:latin typeface="+mj-lt"/>
              </a:rPr>
              <a:t>Serviceguard</a:t>
            </a:r>
            <a:endParaRPr lang="en-US" sz="1000" dirty="0">
              <a:solidFill>
                <a:prstClr val="black"/>
              </a:solidFill>
              <a:latin typeface="+mj-lt"/>
            </a:endParaRPr>
          </a:p>
          <a:p>
            <a:pPr algn="ctr" defTabSz="685800">
              <a:lnSpc>
                <a:spcPct val="90000"/>
              </a:lnSpc>
            </a:pPr>
            <a:r>
              <a:rPr lang="en-US" sz="1000" dirty="0">
                <a:solidFill>
                  <a:prstClr val="black"/>
                </a:solidFill>
                <a:latin typeface="+mj-lt"/>
              </a:rPr>
              <a:t>Cluster</a:t>
            </a:r>
          </a:p>
          <a:p>
            <a:pPr algn="ctr" defTabSz="685800">
              <a:lnSpc>
                <a:spcPct val="90000"/>
              </a:lnSpc>
            </a:pPr>
            <a:r>
              <a:rPr lang="en-US" sz="1000" dirty="0">
                <a:solidFill>
                  <a:prstClr val="black"/>
                </a:solidFill>
                <a:latin typeface="+mj-lt"/>
              </a:rPr>
              <a:t>For ECC CI</a:t>
            </a:r>
            <a:endParaRPr lang="en-GB" sz="1000" dirty="0">
              <a:solidFill>
                <a:prstClr val="black"/>
              </a:solidFill>
              <a:latin typeface="+mj-lt"/>
            </a:endParaRPr>
          </a:p>
        </p:txBody>
      </p:sp>
      <p:sp>
        <p:nvSpPr>
          <p:cNvPr id="15" name="TextBox 14">
            <a:extLst>
              <a:ext uri="{FF2B5EF4-FFF2-40B4-BE49-F238E27FC236}">
                <a16:creationId xmlns:a16="http://schemas.microsoft.com/office/drawing/2014/main" id="{7B3CD6E0-488D-418E-A5E5-7F02CAC2526E}"/>
              </a:ext>
            </a:extLst>
          </p:cNvPr>
          <p:cNvSpPr txBox="1"/>
          <p:nvPr/>
        </p:nvSpPr>
        <p:spPr>
          <a:xfrm>
            <a:off x="818860" y="3701511"/>
            <a:ext cx="1040167" cy="242390"/>
          </a:xfrm>
          <a:prstGeom prst="rect">
            <a:avLst/>
          </a:prstGeom>
          <a:noFill/>
        </p:spPr>
        <p:txBody>
          <a:bodyPr wrap="none" lIns="0" tIns="0" rIns="0" bIns="0" rtlCol="0">
            <a:noAutofit/>
          </a:bodyPr>
          <a:lstStyle/>
          <a:p>
            <a:pPr algn="ctr" defTabSz="685800">
              <a:lnSpc>
                <a:spcPct val="90000"/>
              </a:lnSpc>
            </a:pPr>
            <a:r>
              <a:rPr lang="en-US" sz="1050" b="1">
                <a:solidFill>
                  <a:prstClr val="black"/>
                </a:solidFill>
                <a:latin typeface="+mj-lt"/>
              </a:rPr>
              <a:t>S</a:t>
            </a:r>
            <a:r>
              <a:rPr lang="en-IN" sz="1050" b="1" err="1">
                <a:solidFill>
                  <a:prstClr val="black"/>
                </a:solidFill>
                <a:latin typeface="+mj-lt"/>
              </a:rPr>
              <a:t>erver</a:t>
            </a:r>
            <a:r>
              <a:rPr lang="en-IN" sz="1050" b="1">
                <a:solidFill>
                  <a:prstClr val="black"/>
                </a:solidFill>
                <a:latin typeface="+mj-lt"/>
              </a:rPr>
              <a:t> 01</a:t>
            </a:r>
          </a:p>
        </p:txBody>
      </p:sp>
      <p:sp>
        <p:nvSpPr>
          <p:cNvPr id="37" name="TextBox 36">
            <a:extLst>
              <a:ext uri="{FF2B5EF4-FFF2-40B4-BE49-F238E27FC236}">
                <a16:creationId xmlns:a16="http://schemas.microsoft.com/office/drawing/2014/main" id="{72440C1B-FCF5-4F1C-9319-107846F42C4E}"/>
              </a:ext>
            </a:extLst>
          </p:cNvPr>
          <p:cNvSpPr txBox="1"/>
          <p:nvPr/>
        </p:nvSpPr>
        <p:spPr>
          <a:xfrm>
            <a:off x="3163366" y="3699092"/>
            <a:ext cx="1040167" cy="242390"/>
          </a:xfrm>
          <a:prstGeom prst="rect">
            <a:avLst/>
          </a:prstGeom>
          <a:noFill/>
        </p:spPr>
        <p:txBody>
          <a:bodyPr wrap="none" lIns="0" tIns="0" rIns="0" bIns="0" rtlCol="0">
            <a:noAutofit/>
          </a:bodyPr>
          <a:lstStyle/>
          <a:p>
            <a:pPr algn="ctr" defTabSz="685800">
              <a:lnSpc>
                <a:spcPct val="90000"/>
              </a:lnSpc>
            </a:pPr>
            <a:r>
              <a:rPr lang="en-US" sz="1050" b="1">
                <a:solidFill>
                  <a:prstClr val="black"/>
                </a:solidFill>
                <a:latin typeface="+mj-lt"/>
              </a:rPr>
              <a:t>S</a:t>
            </a:r>
            <a:r>
              <a:rPr lang="en-IN" sz="1050" b="1" err="1">
                <a:solidFill>
                  <a:prstClr val="black"/>
                </a:solidFill>
                <a:latin typeface="+mj-lt"/>
              </a:rPr>
              <a:t>erver</a:t>
            </a:r>
            <a:r>
              <a:rPr lang="en-IN" sz="1050" b="1">
                <a:solidFill>
                  <a:prstClr val="black"/>
                </a:solidFill>
                <a:latin typeface="+mj-lt"/>
              </a:rPr>
              <a:t> 02</a:t>
            </a:r>
          </a:p>
        </p:txBody>
      </p:sp>
      <p:sp>
        <p:nvSpPr>
          <p:cNvPr id="8" name="TextBox 7">
            <a:extLst>
              <a:ext uri="{FF2B5EF4-FFF2-40B4-BE49-F238E27FC236}">
                <a16:creationId xmlns:a16="http://schemas.microsoft.com/office/drawing/2014/main" id="{A14EE06F-8B91-1144-9435-9E725E116775}"/>
              </a:ext>
            </a:extLst>
          </p:cNvPr>
          <p:cNvSpPr txBox="1"/>
          <p:nvPr/>
        </p:nvSpPr>
        <p:spPr>
          <a:xfrm>
            <a:off x="3383005" y="3699091"/>
            <a:ext cx="685800" cy="685800"/>
          </a:xfrm>
          <a:prstGeom prst="rect">
            <a:avLst/>
          </a:prstGeom>
          <a:noFill/>
        </p:spPr>
        <p:txBody>
          <a:bodyPr wrap="none" lIns="0" tIns="0" rIns="0" bIns="0" rtlCol="0">
            <a:noAutofit/>
          </a:bodyPr>
          <a:lstStyle/>
          <a:p>
            <a:pPr defTabSz="685800">
              <a:lnSpc>
                <a:spcPct val="90000"/>
              </a:lnSpc>
            </a:pPr>
            <a:endParaRPr lang="en-US" sz="1350">
              <a:solidFill>
                <a:prstClr val="black"/>
              </a:solidFill>
              <a:latin typeface="+mj-lt"/>
            </a:endParaRPr>
          </a:p>
        </p:txBody>
      </p:sp>
      <p:sp>
        <p:nvSpPr>
          <p:cNvPr id="38" name="TextBox 37">
            <a:extLst>
              <a:ext uri="{FF2B5EF4-FFF2-40B4-BE49-F238E27FC236}">
                <a16:creationId xmlns:a16="http://schemas.microsoft.com/office/drawing/2014/main" id="{A4673DD9-A4BA-4D6B-B3E9-E44CB9CFD7E7}"/>
              </a:ext>
            </a:extLst>
          </p:cNvPr>
          <p:cNvSpPr txBox="1"/>
          <p:nvPr/>
        </p:nvSpPr>
        <p:spPr>
          <a:xfrm>
            <a:off x="399739" y="4433248"/>
            <a:ext cx="1040167" cy="242390"/>
          </a:xfrm>
          <a:prstGeom prst="rect">
            <a:avLst/>
          </a:prstGeom>
          <a:noFill/>
        </p:spPr>
        <p:txBody>
          <a:bodyPr wrap="none" lIns="0" tIns="0" rIns="0" bIns="0" rtlCol="0">
            <a:noAutofit/>
          </a:bodyPr>
          <a:lstStyle/>
          <a:p>
            <a:pPr algn="ctr" defTabSz="685800">
              <a:lnSpc>
                <a:spcPct val="90000"/>
              </a:lnSpc>
            </a:pPr>
            <a:r>
              <a:rPr lang="en-US" sz="1050" b="1" dirty="0">
                <a:solidFill>
                  <a:prstClr val="black"/>
                </a:solidFill>
                <a:latin typeface="+mj-lt"/>
              </a:rPr>
              <a:t>S</a:t>
            </a:r>
            <a:r>
              <a:rPr lang="en-IN" sz="1050" b="1" dirty="0" err="1">
                <a:solidFill>
                  <a:prstClr val="black"/>
                </a:solidFill>
                <a:latin typeface="+mj-lt"/>
              </a:rPr>
              <a:t>torage</a:t>
            </a:r>
            <a:r>
              <a:rPr lang="en-IN" sz="1050" b="1" dirty="0">
                <a:solidFill>
                  <a:prstClr val="black"/>
                </a:solidFill>
                <a:latin typeface="+mj-lt"/>
              </a:rPr>
              <a:t> 01</a:t>
            </a:r>
          </a:p>
        </p:txBody>
      </p:sp>
      <p:sp>
        <p:nvSpPr>
          <p:cNvPr id="39" name="TextBox 38">
            <a:extLst>
              <a:ext uri="{FF2B5EF4-FFF2-40B4-BE49-F238E27FC236}">
                <a16:creationId xmlns:a16="http://schemas.microsoft.com/office/drawing/2014/main" id="{7DDA8289-21A1-42A3-A716-DD1D36C477BB}"/>
              </a:ext>
            </a:extLst>
          </p:cNvPr>
          <p:cNvSpPr txBox="1"/>
          <p:nvPr/>
        </p:nvSpPr>
        <p:spPr>
          <a:xfrm>
            <a:off x="3355999" y="4547548"/>
            <a:ext cx="1040167" cy="242390"/>
          </a:xfrm>
          <a:prstGeom prst="rect">
            <a:avLst/>
          </a:prstGeom>
          <a:noFill/>
        </p:spPr>
        <p:txBody>
          <a:bodyPr wrap="none" lIns="0" tIns="0" rIns="0" bIns="0" rtlCol="0">
            <a:noAutofit/>
          </a:bodyPr>
          <a:lstStyle/>
          <a:p>
            <a:pPr algn="ctr" defTabSz="685800">
              <a:lnSpc>
                <a:spcPct val="90000"/>
              </a:lnSpc>
            </a:pPr>
            <a:r>
              <a:rPr lang="en-IN" sz="1050" b="1">
                <a:solidFill>
                  <a:prstClr val="black"/>
                </a:solidFill>
                <a:latin typeface="+mj-lt"/>
              </a:rPr>
              <a:t>Storage 02</a:t>
            </a:r>
          </a:p>
        </p:txBody>
      </p:sp>
      <p:sp>
        <p:nvSpPr>
          <p:cNvPr id="29" name="Text Placeholder 4">
            <a:extLst>
              <a:ext uri="{FF2B5EF4-FFF2-40B4-BE49-F238E27FC236}">
                <a16:creationId xmlns:a16="http://schemas.microsoft.com/office/drawing/2014/main" id="{420B152D-BEF2-46CA-ABBF-7FBFB916F4FD}"/>
              </a:ext>
            </a:extLst>
          </p:cNvPr>
          <p:cNvSpPr txBox="1">
            <a:spLocks/>
          </p:cNvSpPr>
          <p:nvPr/>
        </p:nvSpPr>
        <p:spPr bwMode="ltGray">
          <a:xfrm>
            <a:off x="4747837" y="999089"/>
            <a:ext cx="4072314" cy="3733250"/>
          </a:xfrm>
          <a:prstGeom prst="rect">
            <a:avLst/>
          </a:prstGeom>
          <a:solidFill>
            <a:schemeClr val="accent1">
              <a:lumMod val="40000"/>
              <a:lumOff val="60000"/>
            </a:schemeClr>
          </a:solidFill>
        </p:spPr>
        <p:txBody>
          <a:bodyPr vert="horz" lIns="68580" tIns="68580" rIns="68580" bIns="68580" rtlCol="0" anchor="ctr">
            <a:noAutofit/>
          </a:bodyPr>
          <a:lstStyle>
            <a:lvl1pPr marL="0" indent="0" algn="l" defTabSz="914400" rtl="0" eaLnBrk="1" latinLnBrk="0" hangingPunct="1">
              <a:lnSpc>
                <a:spcPct val="90000"/>
              </a:lnSpc>
              <a:spcBef>
                <a:spcPts val="9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8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9pPr>
          </a:lstStyle>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p:txBody>
      </p:sp>
      <p:sp>
        <p:nvSpPr>
          <p:cNvPr id="5" name="TextBox 4">
            <a:extLst>
              <a:ext uri="{FF2B5EF4-FFF2-40B4-BE49-F238E27FC236}">
                <a16:creationId xmlns:a16="http://schemas.microsoft.com/office/drawing/2014/main" id="{FC9FAF43-FE13-4FC1-8408-E8FA1C251B7D}"/>
              </a:ext>
            </a:extLst>
          </p:cNvPr>
          <p:cNvSpPr txBox="1"/>
          <p:nvPr/>
        </p:nvSpPr>
        <p:spPr>
          <a:xfrm>
            <a:off x="5006344" y="1637643"/>
            <a:ext cx="3453912" cy="2917722"/>
          </a:xfrm>
          <a:prstGeom prst="rect">
            <a:avLst/>
          </a:prstGeom>
          <a:noFill/>
        </p:spPr>
        <p:txBody>
          <a:bodyPr wrap="square" rtlCol="0">
            <a:spAutoFit/>
          </a:bodyPr>
          <a:lstStyle/>
          <a:p>
            <a:pPr marL="171450" indent="-171450" defTabSz="685800">
              <a:lnSpc>
                <a:spcPct val="90000"/>
              </a:lnSpc>
              <a:buFont typeface="Arial" panose="020B0604020202020204" pitchFamily="34" charset="0"/>
              <a:buChar char="•"/>
            </a:pPr>
            <a:r>
              <a:rPr lang="en-US" sz="1200" b="1" dirty="0">
                <a:solidFill>
                  <a:prstClr val="black"/>
                </a:solidFill>
                <a:latin typeface="+mj-lt"/>
              </a:rPr>
              <a:t>Smart Quorum for </a:t>
            </a:r>
            <a:r>
              <a:rPr lang="en-US" sz="1200" dirty="0">
                <a:solidFill>
                  <a:prstClr val="black"/>
                </a:solidFill>
                <a:latin typeface="+mj-lt"/>
              </a:rPr>
              <a:t>Full-proof Failure Fencing mechanism</a:t>
            </a:r>
          </a:p>
          <a:p>
            <a:pPr marL="171450" indent="-171450" defTabSz="685800">
              <a:lnSpc>
                <a:spcPct val="90000"/>
              </a:lnSpc>
              <a:buFont typeface="Arial" panose="020B0604020202020204" pitchFamily="34" charset="0"/>
              <a:buChar char="•"/>
            </a:pPr>
            <a:endParaRPr lang="en-US" sz="1200" dirty="0">
              <a:solidFill>
                <a:prstClr val="black"/>
              </a:solidFill>
              <a:latin typeface="+mj-lt"/>
            </a:endParaRPr>
          </a:p>
          <a:p>
            <a:pPr marL="171450" indent="-171450" defTabSz="685800">
              <a:lnSpc>
                <a:spcPct val="90000"/>
              </a:lnSpc>
              <a:buFont typeface="Arial" panose="020B0604020202020204" pitchFamily="34" charset="0"/>
              <a:buChar char="•"/>
            </a:pPr>
            <a:r>
              <a:rPr lang="en-US" sz="1200" b="1" dirty="0" err="1">
                <a:solidFill>
                  <a:prstClr val="black"/>
                </a:solidFill>
                <a:latin typeface="+mj-lt"/>
              </a:rPr>
              <a:t>Safesync</a:t>
            </a:r>
            <a:r>
              <a:rPr lang="en-US" sz="1200" dirty="0">
                <a:solidFill>
                  <a:prstClr val="black"/>
                </a:solidFill>
                <a:latin typeface="+mj-lt"/>
              </a:rPr>
              <a:t> System Replication to protect data integrity </a:t>
            </a:r>
            <a:br>
              <a:rPr lang="en-US" sz="1200" dirty="0">
                <a:solidFill>
                  <a:prstClr val="black"/>
                </a:solidFill>
                <a:latin typeface="+mj-lt"/>
              </a:rPr>
            </a:br>
            <a:endParaRPr lang="en-US" sz="1200" dirty="0">
              <a:solidFill>
                <a:prstClr val="black"/>
              </a:solidFill>
              <a:latin typeface="+mj-lt"/>
            </a:endParaRPr>
          </a:p>
          <a:p>
            <a:pPr marL="171450" indent="-171450" defTabSz="685800">
              <a:lnSpc>
                <a:spcPct val="90000"/>
              </a:lnSpc>
              <a:buFont typeface="Arial" panose="020B0604020202020204" pitchFamily="34" charset="0"/>
              <a:buChar char="•"/>
            </a:pPr>
            <a:r>
              <a:rPr lang="en-US" sz="1200" b="1" dirty="0">
                <a:solidFill>
                  <a:prstClr val="black"/>
                </a:solidFill>
                <a:latin typeface="+mj-lt"/>
              </a:rPr>
              <a:t>Self-tuning </a:t>
            </a:r>
            <a:r>
              <a:rPr lang="en-US" sz="1200" dirty="0">
                <a:solidFill>
                  <a:prstClr val="black"/>
                </a:solidFill>
                <a:latin typeface="+mj-lt"/>
              </a:rPr>
              <a:t>HANA operation </a:t>
            </a:r>
            <a:r>
              <a:rPr lang="en-US" sz="1200" b="1" dirty="0">
                <a:solidFill>
                  <a:prstClr val="black"/>
                </a:solidFill>
                <a:latin typeface="+mj-lt"/>
              </a:rPr>
              <a:t>timeout</a:t>
            </a:r>
            <a:r>
              <a:rPr lang="en-US" sz="1200" dirty="0">
                <a:solidFill>
                  <a:prstClr val="black"/>
                </a:solidFill>
                <a:latin typeface="+mj-lt"/>
              </a:rPr>
              <a:t> monitoring</a:t>
            </a:r>
          </a:p>
          <a:p>
            <a:pPr marL="171450" indent="-171450" defTabSz="685800">
              <a:lnSpc>
                <a:spcPct val="90000"/>
              </a:lnSpc>
              <a:buFont typeface="Arial" panose="020B0604020202020204" pitchFamily="34" charset="0"/>
              <a:buChar char="•"/>
            </a:pPr>
            <a:endParaRPr lang="en-US" sz="1200" dirty="0">
              <a:solidFill>
                <a:prstClr val="black"/>
              </a:solidFill>
              <a:latin typeface="+mj-lt"/>
            </a:endParaRPr>
          </a:p>
          <a:p>
            <a:pPr marL="171450" indent="-171450" defTabSz="685800">
              <a:lnSpc>
                <a:spcPct val="90000"/>
              </a:lnSpc>
              <a:buFont typeface="Arial" panose="020B0604020202020204" pitchFamily="34" charset="0"/>
              <a:buChar char="•"/>
            </a:pPr>
            <a:r>
              <a:rPr lang="en-US" sz="1200" dirty="0">
                <a:solidFill>
                  <a:prstClr val="black"/>
                </a:solidFill>
                <a:latin typeface="+mj-lt"/>
              </a:rPr>
              <a:t>Decision logic for instance </a:t>
            </a:r>
            <a:r>
              <a:rPr lang="en-US" sz="1200" b="1" dirty="0">
                <a:solidFill>
                  <a:prstClr val="black"/>
                </a:solidFill>
                <a:latin typeface="+mj-lt"/>
              </a:rPr>
              <a:t>restarts vs takeover</a:t>
            </a:r>
          </a:p>
          <a:p>
            <a:pPr marL="171450" indent="-171450" defTabSz="685800">
              <a:lnSpc>
                <a:spcPct val="90000"/>
              </a:lnSpc>
              <a:buFont typeface="Arial" panose="020B0604020202020204" pitchFamily="34" charset="0"/>
              <a:buChar char="•"/>
            </a:pPr>
            <a:endParaRPr lang="en-US" sz="1200" b="1" dirty="0">
              <a:solidFill>
                <a:prstClr val="black"/>
              </a:solidFill>
              <a:latin typeface="+mj-lt"/>
            </a:endParaRPr>
          </a:p>
          <a:p>
            <a:pPr marL="171450" indent="-171450" defTabSz="685800">
              <a:lnSpc>
                <a:spcPct val="90000"/>
              </a:lnSpc>
              <a:buFont typeface="Arial" panose="020B0604020202020204" pitchFamily="34" charset="0"/>
              <a:buChar char="•"/>
            </a:pPr>
            <a:r>
              <a:rPr lang="en-US" sz="1200" b="1" dirty="0">
                <a:solidFill>
                  <a:prstClr val="black"/>
                </a:solidFill>
                <a:latin typeface="+mj-lt"/>
              </a:rPr>
              <a:t>Automation of failure detections</a:t>
            </a:r>
            <a:r>
              <a:rPr lang="en-US" sz="1200" dirty="0">
                <a:solidFill>
                  <a:prstClr val="black"/>
                </a:solidFill>
                <a:latin typeface="+mj-lt"/>
              </a:rPr>
              <a:t>, </a:t>
            </a:r>
            <a:br>
              <a:rPr lang="en-US" sz="1200" dirty="0">
                <a:solidFill>
                  <a:prstClr val="black"/>
                </a:solidFill>
                <a:latin typeface="+mj-lt"/>
              </a:rPr>
            </a:br>
            <a:r>
              <a:rPr lang="en-US" sz="1200" dirty="0">
                <a:solidFill>
                  <a:prstClr val="black"/>
                </a:solidFill>
                <a:latin typeface="+mj-lt"/>
              </a:rPr>
              <a:t>secondary </a:t>
            </a:r>
            <a:r>
              <a:rPr lang="en-US" sz="1200" b="1" dirty="0">
                <a:solidFill>
                  <a:prstClr val="black"/>
                </a:solidFill>
                <a:latin typeface="+mj-lt"/>
              </a:rPr>
              <a:t>takeovers and role reversals</a:t>
            </a:r>
          </a:p>
          <a:p>
            <a:pPr marL="171450" indent="-171450" defTabSz="685800">
              <a:lnSpc>
                <a:spcPct val="90000"/>
              </a:lnSpc>
              <a:buFont typeface="Arial" panose="020B0604020202020204" pitchFamily="34" charset="0"/>
              <a:buChar char="•"/>
            </a:pPr>
            <a:endParaRPr lang="en-US" sz="1200" b="1" dirty="0">
              <a:solidFill>
                <a:prstClr val="black"/>
              </a:solidFill>
              <a:latin typeface="+mj-lt"/>
            </a:endParaRPr>
          </a:p>
          <a:p>
            <a:pPr marL="171450" indent="-171450" defTabSz="685800">
              <a:lnSpc>
                <a:spcPct val="90000"/>
              </a:lnSpc>
              <a:buFont typeface="Arial" panose="020B0604020202020204" pitchFamily="34" charset="0"/>
              <a:buChar char="•"/>
            </a:pPr>
            <a:r>
              <a:rPr lang="en-US" sz="1200" b="1" dirty="0">
                <a:solidFill>
                  <a:prstClr val="black"/>
                </a:solidFill>
                <a:latin typeface="+mj-lt"/>
              </a:rPr>
              <a:t>HANA-aware easy deployment </a:t>
            </a:r>
            <a:br>
              <a:rPr lang="en-US" sz="1200" dirty="0">
                <a:solidFill>
                  <a:prstClr val="black"/>
                </a:solidFill>
                <a:latin typeface="+mj-lt"/>
              </a:rPr>
            </a:br>
            <a:r>
              <a:rPr lang="en-US" sz="1200" dirty="0">
                <a:solidFill>
                  <a:prstClr val="black"/>
                </a:solidFill>
                <a:latin typeface="+mj-lt"/>
              </a:rPr>
              <a:t>and administration</a:t>
            </a:r>
          </a:p>
        </p:txBody>
      </p:sp>
      <p:sp>
        <p:nvSpPr>
          <p:cNvPr id="11" name="TextBox 10">
            <a:extLst>
              <a:ext uri="{FF2B5EF4-FFF2-40B4-BE49-F238E27FC236}">
                <a16:creationId xmlns:a16="http://schemas.microsoft.com/office/drawing/2014/main" id="{8435EBF3-E989-47F4-AFD0-F17EE34D815F}"/>
              </a:ext>
            </a:extLst>
          </p:cNvPr>
          <p:cNvSpPr txBox="1"/>
          <p:nvPr/>
        </p:nvSpPr>
        <p:spPr>
          <a:xfrm>
            <a:off x="4881400" y="1078300"/>
            <a:ext cx="3827498" cy="480131"/>
          </a:xfrm>
          <a:prstGeom prst="rect">
            <a:avLst/>
          </a:prstGeom>
          <a:noFill/>
        </p:spPr>
        <p:txBody>
          <a:bodyPr wrap="square" rtlCol="0">
            <a:spAutoFit/>
          </a:bodyPr>
          <a:lstStyle/>
          <a:p>
            <a:pPr defTabSz="685800">
              <a:lnSpc>
                <a:spcPct val="90000"/>
              </a:lnSpc>
            </a:pPr>
            <a:r>
              <a:rPr lang="en-US" sz="1400" b="1" dirty="0">
                <a:latin typeface="+mj-lt"/>
              </a:rPr>
              <a:t>HPE Service guard Extension for SAP HANA System Replication</a:t>
            </a:r>
            <a:endParaRPr lang="en-IN" sz="1400" dirty="0">
              <a:latin typeface="+mj-lt"/>
            </a:endParaRPr>
          </a:p>
        </p:txBody>
      </p:sp>
    </p:spTree>
    <p:extLst>
      <p:ext uri="{BB962C8B-B14F-4D97-AF65-F5344CB8AC3E}">
        <p14:creationId xmlns:p14="http://schemas.microsoft.com/office/powerpoint/2010/main" val="12507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C2AE-D915-4C87-8891-A22BC840F0A3}"/>
              </a:ext>
            </a:extLst>
          </p:cNvPr>
          <p:cNvSpPr>
            <a:spLocks noGrp="1"/>
          </p:cNvSpPr>
          <p:nvPr>
            <p:ph type="title"/>
          </p:nvPr>
        </p:nvSpPr>
        <p:spPr/>
        <p:txBody>
          <a:bodyPr/>
          <a:lstStyle/>
          <a:p>
            <a:r>
              <a:rPr lang="en-US" dirty="0"/>
              <a:t>Executive summary</a:t>
            </a:r>
            <a:endParaRPr lang="en-IN" dirty="0"/>
          </a:p>
        </p:txBody>
      </p:sp>
      <p:grpSp>
        <p:nvGrpSpPr>
          <p:cNvPr id="3" name="Group 2">
            <a:extLst>
              <a:ext uri="{FF2B5EF4-FFF2-40B4-BE49-F238E27FC236}">
                <a16:creationId xmlns:a16="http://schemas.microsoft.com/office/drawing/2014/main" id="{5BF6463A-CC1B-42E3-A1B2-9E7B49673402}"/>
              </a:ext>
            </a:extLst>
          </p:cNvPr>
          <p:cNvGrpSpPr/>
          <p:nvPr/>
        </p:nvGrpSpPr>
        <p:grpSpPr>
          <a:xfrm>
            <a:off x="324000" y="991266"/>
            <a:ext cx="8496150" cy="3737227"/>
            <a:chOff x="324000" y="991266"/>
            <a:chExt cx="8496150" cy="3737227"/>
          </a:xfrm>
        </p:grpSpPr>
        <p:sp>
          <p:nvSpPr>
            <p:cNvPr id="4" name="Freeform: Shape 3">
              <a:extLst>
                <a:ext uri="{FF2B5EF4-FFF2-40B4-BE49-F238E27FC236}">
                  <a16:creationId xmlns:a16="http://schemas.microsoft.com/office/drawing/2014/main" id="{E1F86246-F9E9-494D-B9AB-EA2D526161F6}"/>
                </a:ext>
              </a:extLst>
            </p:cNvPr>
            <p:cNvSpPr/>
            <p:nvPr/>
          </p:nvSpPr>
          <p:spPr>
            <a:xfrm>
              <a:off x="324000" y="991266"/>
              <a:ext cx="8496150" cy="1118597"/>
            </a:xfrm>
            <a:custGeom>
              <a:avLst/>
              <a:gdLst>
                <a:gd name="connsiteX0" fmla="*/ 0 w 8496150"/>
                <a:gd name="connsiteY0" fmla="*/ 186437 h 1118597"/>
                <a:gd name="connsiteX1" fmla="*/ 186437 w 8496150"/>
                <a:gd name="connsiteY1" fmla="*/ 0 h 1118597"/>
                <a:gd name="connsiteX2" fmla="*/ 8309713 w 8496150"/>
                <a:gd name="connsiteY2" fmla="*/ 0 h 1118597"/>
                <a:gd name="connsiteX3" fmla="*/ 8496150 w 8496150"/>
                <a:gd name="connsiteY3" fmla="*/ 186437 h 1118597"/>
                <a:gd name="connsiteX4" fmla="*/ 8496150 w 8496150"/>
                <a:gd name="connsiteY4" fmla="*/ 932160 h 1118597"/>
                <a:gd name="connsiteX5" fmla="*/ 8309713 w 8496150"/>
                <a:gd name="connsiteY5" fmla="*/ 1118597 h 1118597"/>
                <a:gd name="connsiteX6" fmla="*/ 186437 w 8496150"/>
                <a:gd name="connsiteY6" fmla="*/ 1118597 h 1118597"/>
                <a:gd name="connsiteX7" fmla="*/ 0 w 8496150"/>
                <a:gd name="connsiteY7" fmla="*/ 932160 h 1118597"/>
                <a:gd name="connsiteX8" fmla="*/ 0 w 8496150"/>
                <a:gd name="connsiteY8" fmla="*/ 186437 h 111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150" h="1118597">
                  <a:moveTo>
                    <a:pt x="0" y="186437"/>
                  </a:moveTo>
                  <a:cubicBezTo>
                    <a:pt x="0" y="83471"/>
                    <a:pt x="83471" y="0"/>
                    <a:pt x="186437" y="0"/>
                  </a:cubicBezTo>
                  <a:lnTo>
                    <a:pt x="8309713" y="0"/>
                  </a:lnTo>
                  <a:cubicBezTo>
                    <a:pt x="8412679" y="0"/>
                    <a:pt x="8496150" y="83471"/>
                    <a:pt x="8496150" y="186437"/>
                  </a:cubicBezTo>
                  <a:lnTo>
                    <a:pt x="8496150" y="932160"/>
                  </a:lnTo>
                  <a:cubicBezTo>
                    <a:pt x="8496150" y="1035126"/>
                    <a:pt x="8412679" y="1118597"/>
                    <a:pt x="8309713" y="1118597"/>
                  </a:cubicBezTo>
                  <a:lnTo>
                    <a:pt x="186437" y="1118597"/>
                  </a:lnTo>
                  <a:cubicBezTo>
                    <a:pt x="83471" y="1118597"/>
                    <a:pt x="0" y="1035126"/>
                    <a:pt x="0" y="932160"/>
                  </a:cubicBezTo>
                  <a:lnTo>
                    <a:pt x="0" y="186437"/>
                  </a:lnTo>
                  <a:close/>
                </a:path>
              </a:pathLst>
            </a:custGeom>
            <a:solidFill>
              <a:schemeClr val="bg1"/>
            </a:solidFill>
            <a:ln w="9525">
              <a:solidFill>
                <a:schemeClr val="bg1">
                  <a:lumMod val="8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0325" tIns="100325" rIns="100325" bIns="100325" numCol="1" spcCol="1270" anchor="ctr" anchorCtr="0">
              <a:noAutofit/>
            </a:bodyPr>
            <a:lstStyle/>
            <a:p>
              <a:pPr marL="0" lvl="0" indent="0" algn="l" defTabSz="533400">
                <a:lnSpc>
                  <a:spcPts val="1400"/>
                </a:lnSpc>
                <a:spcBef>
                  <a:spcPct val="0"/>
                </a:spcBef>
                <a:spcAft>
                  <a:spcPts val="0"/>
                </a:spcAft>
                <a:buNone/>
              </a:pPr>
              <a:r>
                <a:rPr lang="en-US" sz="1200" kern="1200" dirty="0">
                  <a:solidFill>
                    <a:schemeClr val="tx1">
                      <a:lumMod val="75000"/>
                      <a:lumOff val="25000"/>
                    </a:schemeClr>
                  </a:solidFill>
                </a:rPr>
                <a:t>Mahindra &amp; Mahindra Ltd. (M&amp;M) currently has a large SAP productive landscape to support their key business functions in their Automotive, Farm Equipment and few other group companies. The core application is SAP S/4 HANA 1709 of 12TB database with other surround systems like SAP SRM, SCM, BW, BO, EP, Fiori, etc. The entire SAP Infrastructure is hosted on premise at their MITC office along with a NDR set up 1 km away at Kandivali with near real-time replication.</a:t>
              </a:r>
              <a:endParaRPr lang="en-IN" sz="1200" kern="1200" dirty="0">
                <a:solidFill>
                  <a:schemeClr val="tx1">
                    <a:lumMod val="75000"/>
                    <a:lumOff val="25000"/>
                  </a:schemeClr>
                </a:solidFill>
              </a:endParaRPr>
            </a:p>
          </p:txBody>
        </p:sp>
        <p:sp>
          <p:nvSpPr>
            <p:cNvPr id="5" name="Freeform: Shape 4">
              <a:extLst>
                <a:ext uri="{FF2B5EF4-FFF2-40B4-BE49-F238E27FC236}">
                  <a16:creationId xmlns:a16="http://schemas.microsoft.com/office/drawing/2014/main" id="{2351A155-5919-4F8B-867E-A5999D00B6BB}"/>
                </a:ext>
              </a:extLst>
            </p:cNvPr>
            <p:cNvSpPr/>
            <p:nvPr/>
          </p:nvSpPr>
          <p:spPr>
            <a:xfrm>
              <a:off x="324000" y="2210663"/>
              <a:ext cx="8496150" cy="555380"/>
            </a:xfrm>
            <a:custGeom>
              <a:avLst/>
              <a:gdLst>
                <a:gd name="connsiteX0" fmla="*/ 0 w 8496150"/>
                <a:gd name="connsiteY0" fmla="*/ 92565 h 555380"/>
                <a:gd name="connsiteX1" fmla="*/ 92565 w 8496150"/>
                <a:gd name="connsiteY1" fmla="*/ 0 h 555380"/>
                <a:gd name="connsiteX2" fmla="*/ 8403585 w 8496150"/>
                <a:gd name="connsiteY2" fmla="*/ 0 h 555380"/>
                <a:gd name="connsiteX3" fmla="*/ 8496150 w 8496150"/>
                <a:gd name="connsiteY3" fmla="*/ 92565 h 555380"/>
                <a:gd name="connsiteX4" fmla="*/ 8496150 w 8496150"/>
                <a:gd name="connsiteY4" fmla="*/ 462815 h 555380"/>
                <a:gd name="connsiteX5" fmla="*/ 8403585 w 8496150"/>
                <a:gd name="connsiteY5" fmla="*/ 555380 h 555380"/>
                <a:gd name="connsiteX6" fmla="*/ 92565 w 8496150"/>
                <a:gd name="connsiteY6" fmla="*/ 555380 h 555380"/>
                <a:gd name="connsiteX7" fmla="*/ 0 w 8496150"/>
                <a:gd name="connsiteY7" fmla="*/ 462815 h 555380"/>
                <a:gd name="connsiteX8" fmla="*/ 0 w 8496150"/>
                <a:gd name="connsiteY8" fmla="*/ 92565 h 5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150" h="555380">
                  <a:moveTo>
                    <a:pt x="0" y="92565"/>
                  </a:moveTo>
                  <a:cubicBezTo>
                    <a:pt x="0" y="41443"/>
                    <a:pt x="41443" y="0"/>
                    <a:pt x="92565" y="0"/>
                  </a:cubicBezTo>
                  <a:lnTo>
                    <a:pt x="8403585" y="0"/>
                  </a:lnTo>
                  <a:cubicBezTo>
                    <a:pt x="8454707" y="0"/>
                    <a:pt x="8496150" y="41443"/>
                    <a:pt x="8496150" y="92565"/>
                  </a:cubicBezTo>
                  <a:lnTo>
                    <a:pt x="8496150" y="462815"/>
                  </a:lnTo>
                  <a:cubicBezTo>
                    <a:pt x="8496150" y="513937"/>
                    <a:pt x="8454707" y="555380"/>
                    <a:pt x="8403585" y="555380"/>
                  </a:cubicBezTo>
                  <a:lnTo>
                    <a:pt x="92565" y="555380"/>
                  </a:lnTo>
                  <a:cubicBezTo>
                    <a:pt x="41443" y="555380"/>
                    <a:pt x="0" y="513937"/>
                    <a:pt x="0" y="462815"/>
                  </a:cubicBezTo>
                  <a:lnTo>
                    <a:pt x="0" y="92565"/>
                  </a:lnTo>
                  <a:close/>
                </a:path>
              </a:pathLst>
            </a:custGeom>
            <a:solidFill>
              <a:prstClr val="white"/>
            </a:solidFill>
            <a:ln w="9525" cap="flat" cmpd="sng" algn="ctr">
              <a:solidFill>
                <a:prstClr val="white">
                  <a:lumMod val="85000"/>
                </a:prst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2831" tIns="72831" rIns="72831" bIns="72831" numCol="1" spcCol="1270" anchor="ctr" anchorCtr="0">
              <a:noAutofit/>
            </a:bodyPr>
            <a:lstStyle/>
            <a:p>
              <a:pPr marL="0" lvl="0" indent="0" algn="l" defTabSz="533400">
                <a:lnSpc>
                  <a:spcPts val="1400"/>
                </a:lnSpc>
                <a:spcBef>
                  <a:spcPct val="0"/>
                </a:spcBef>
                <a:spcAft>
                  <a:spcPts val="0"/>
                </a:spcAft>
                <a:buNone/>
              </a:pPr>
              <a:r>
                <a:rPr lang="en-US" sz="1200" kern="1200" dirty="0">
                  <a:solidFill>
                    <a:prstClr val="black">
                      <a:lumMod val="75000"/>
                      <a:lumOff val="25000"/>
                    </a:prstClr>
                  </a:solidFill>
                  <a:latin typeface="Trebuchet MS"/>
                  <a:ea typeface="+mn-ea"/>
                  <a:cs typeface="+mn-cs"/>
                </a:rPr>
                <a:t>As a part of their strategic direction to move to cloud, M&amp;M intends to migrate and deploy their entire SAP infrastructure in DC and NDR out of a cloud platform.</a:t>
              </a:r>
              <a:endParaRPr lang="en-IN" sz="1200" kern="1200" dirty="0">
                <a:solidFill>
                  <a:prstClr val="black">
                    <a:lumMod val="75000"/>
                    <a:lumOff val="25000"/>
                  </a:prstClr>
                </a:solidFill>
                <a:latin typeface="Trebuchet MS"/>
                <a:ea typeface="+mn-ea"/>
                <a:cs typeface="+mn-cs"/>
              </a:endParaRPr>
            </a:p>
          </p:txBody>
        </p:sp>
        <p:sp>
          <p:nvSpPr>
            <p:cNvPr id="7" name="Freeform: Shape 6">
              <a:extLst>
                <a:ext uri="{FF2B5EF4-FFF2-40B4-BE49-F238E27FC236}">
                  <a16:creationId xmlns:a16="http://schemas.microsoft.com/office/drawing/2014/main" id="{818FAE15-9915-4AD5-A1EA-D01BCC54733C}"/>
                </a:ext>
              </a:extLst>
            </p:cNvPr>
            <p:cNvSpPr/>
            <p:nvPr/>
          </p:nvSpPr>
          <p:spPr>
            <a:xfrm>
              <a:off x="324000" y="2866844"/>
              <a:ext cx="8496150" cy="880424"/>
            </a:xfrm>
            <a:custGeom>
              <a:avLst/>
              <a:gdLst>
                <a:gd name="connsiteX0" fmla="*/ 0 w 8496150"/>
                <a:gd name="connsiteY0" fmla="*/ 146740 h 880424"/>
                <a:gd name="connsiteX1" fmla="*/ 146740 w 8496150"/>
                <a:gd name="connsiteY1" fmla="*/ 0 h 880424"/>
                <a:gd name="connsiteX2" fmla="*/ 8349410 w 8496150"/>
                <a:gd name="connsiteY2" fmla="*/ 0 h 880424"/>
                <a:gd name="connsiteX3" fmla="*/ 8496150 w 8496150"/>
                <a:gd name="connsiteY3" fmla="*/ 146740 h 880424"/>
                <a:gd name="connsiteX4" fmla="*/ 8496150 w 8496150"/>
                <a:gd name="connsiteY4" fmla="*/ 733684 h 880424"/>
                <a:gd name="connsiteX5" fmla="*/ 8349410 w 8496150"/>
                <a:gd name="connsiteY5" fmla="*/ 880424 h 880424"/>
                <a:gd name="connsiteX6" fmla="*/ 146740 w 8496150"/>
                <a:gd name="connsiteY6" fmla="*/ 880424 h 880424"/>
                <a:gd name="connsiteX7" fmla="*/ 0 w 8496150"/>
                <a:gd name="connsiteY7" fmla="*/ 733684 h 880424"/>
                <a:gd name="connsiteX8" fmla="*/ 0 w 8496150"/>
                <a:gd name="connsiteY8" fmla="*/ 146740 h 88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150" h="880424">
                  <a:moveTo>
                    <a:pt x="0" y="146740"/>
                  </a:moveTo>
                  <a:cubicBezTo>
                    <a:pt x="0" y="65698"/>
                    <a:pt x="65698" y="0"/>
                    <a:pt x="146740" y="0"/>
                  </a:cubicBezTo>
                  <a:lnTo>
                    <a:pt x="8349410" y="0"/>
                  </a:lnTo>
                  <a:cubicBezTo>
                    <a:pt x="8430452" y="0"/>
                    <a:pt x="8496150" y="65698"/>
                    <a:pt x="8496150" y="146740"/>
                  </a:cubicBezTo>
                  <a:lnTo>
                    <a:pt x="8496150" y="733684"/>
                  </a:lnTo>
                  <a:cubicBezTo>
                    <a:pt x="8496150" y="814726"/>
                    <a:pt x="8430452" y="880424"/>
                    <a:pt x="8349410" y="880424"/>
                  </a:cubicBezTo>
                  <a:lnTo>
                    <a:pt x="146740" y="880424"/>
                  </a:lnTo>
                  <a:cubicBezTo>
                    <a:pt x="65698" y="880424"/>
                    <a:pt x="0" y="814726"/>
                    <a:pt x="0" y="733684"/>
                  </a:cubicBezTo>
                  <a:lnTo>
                    <a:pt x="0" y="146740"/>
                  </a:lnTo>
                  <a:close/>
                </a:path>
              </a:pathLst>
            </a:custGeom>
            <a:solidFill>
              <a:prstClr val="white"/>
            </a:solidFill>
            <a:ln w="9525" cap="flat" cmpd="sng" algn="ctr">
              <a:solidFill>
                <a:prstClr val="white">
                  <a:lumMod val="85000"/>
                </a:prst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8699" tIns="88699" rIns="88699" bIns="88699" numCol="1" spcCol="1270" anchor="ctr" anchorCtr="0">
              <a:noAutofit/>
            </a:bodyPr>
            <a:lstStyle/>
            <a:p>
              <a:pPr marL="0" lvl="0" indent="0" algn="l" defTabSz="533400">
                <a:lnSpc>
                  <a:spcPts val="1400"/>
                </a:lnSpc>
                <a:spcBef>
                  <a:spcPct val="0"/>
                </a:spcBef>
                <a:spcAft>
                  <a:spcPts val="0"/>
                </a:spcAft>
                <a:buNone/>
              </a:pPr>
              <a:r>
                <a:rPr lang="en-US" sz="1200" kern="1200" dirty="0">
                  <a:solidFill>
                    <a:schemeClr val="tx1">
                      <a:lumMod val="75000"/>
                      <a:lumOff val="25000"/>
                    </a:schemeClr>
                  </a:solidFill>
                </a:rPr>
                <a:t>Sify being a Certified provider of SAP cloud platform is keen to partner with M&amp;M to design and architect the desired cloud </a:t>
              </a:r>
              <a:r>
                <a:rPr lang="en-US" sz="1200" kern="1200" dirty="0">
                  <a:solidFill>
                    <a:prstClr val="black">
                      <a:lumMod val="75000"/>
                      <a:lumOff val="25000"/>
                    </a:prstClr>
                  </a:solidFill>
                  <a:latin typeface="Trebuchet MS"/>
                  <a:ea typeface="+mn-ea"/>
                  <a:cs typeface="+mn-cs"/>
                </a:rPr>
                <a:t>infrastructure</a:t>
              </a:r>
              <a:r>
                <a:rPr lang="en-US" sz="1200" kern="1200" dirty="0">
                  <a:solidFill>
                    <a:schemeClr val="tx1">
                      <a:lumMod val="75000"/>
                      <a:lumOff val="25000"/>
                    </a:schemeClr>
                  </a:solidFill>
                </a:rPr>
                <a:t> for hosting M&amp;M’s SAP DC and NDR. Sify with its rich experience in SAP migrations will migrate all M&amp;M’s SAP systems to Sify’s cloud platform and provide end-to-end Managed Services, Security Services and Basis Support.</a:t>
              </a:r>
              <a:endParaRPr lang="en-IN" sz="1200" kern="1200" dirty="0">
                <a:solidFill>
                  <a:schemeClr val="tx1">
                    <a:lumMod val="75000"/>
                    <a:lumOff val="25000"/>
                  </a:schemeClr>
                </a:solidFill>
              </a:endParaRPr>
            </a:p>
          </p:txBody>
        </p:sp>
        <p:sp>
          <p:nvSpPr>
            <p:cNvPr id="8" name="Freeform: Shape 7">
              <a:extLst>
                <a:ext uri="{FF2B5EF4-FFF2-40B4-BE49-F238E27FC236}">
                  <a16:creationId xmlns:a16="http://schemas.microsoft.com/office/drawing/2014/main" id="{8817C848-ED14-4EAC-A2DB-E5A29DD333CC}"/>
                </a:ext>
              </a:extLst>
            </p:cNvPr>
            <p:cNvSpPr/>
            <p:nvPr/>
          </p:nvSpPr>
          <p:spPr>
            <a:xfrm>
              <a:off x="324000" y="3848069"/>
              <a:ext cx="8496150" cy="880424"/>
            </a:xfrm>
            <a:custGeom>
              <a:avLst/>
              <a:gdLst>
                <a:gd name="connsiteX0" fmla="*/ 0 w 8496150"/>
                <a:gd name="connsiteY0" fmla="*/ 146740 h 880424"/>
                <a:gd name="connsiteX1" fmla="*/ 146740 w 8496150"/>
                <a:gd name="connsiteY1" fmla="*/ 0 h 880424"/>
                <a:gd name="connsiteX2" fmla="*/ 8349410 w 8496150"/>
                <a:gd name="connsiteY2" fmla="*/ 0 h 880424"/>
                <a:gd name="connsiteX3" fmla="*/ 8496150 w 8496150"/>
                <a:gd name="connsiteY3" fmla="*/ 146740 h 880424"/>
                <a:gd name="connsiteX4" fmla="*/ 8496150 w 8496150"/>
                <a:gd name="connsiteY4" fmla="*/ 733684 h 880424"/>
                <a:gd name="connsiteX5" fmla="*/ 8349410 w 8496150"/>
                <a:gd name="connsiteY5" fmla="*/ 880424 h 880424"/>
                <a:gd name="connsiteX6" fmla="*/ 146740 w 8496150"/>
                <a:gd name="connsiteY6" fmla="*/ 880424 h 880424"/>
                <a:gd name="connsiteX7" fmla="*/ 0 w 8496150"/>
                <a:gd name="connsiteY7" fmla="*/ 733684 h 880424"/>
                <a:gd name="connsiteX8" fmla="*/ 0 w 8496150"/>
                <a:gd name="connsiteY8" fmla="*/ 146740 h 88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150" h="880424">
                  <a:moveTo>
                    <a:pt x="0" y="146740"/>
                  </a:moveTo>
                  <a:cubicBezTo>
                    <a:pt x="0" y="65698"/>
                    <a:pt x="65698" y="0"/>
                    <a:pt x="146740" y="0"/>
                  </a:cubicBezTo>
                  <a:lnTo>
                    <a:pt x="8349410" y="0"/>
                  </a:lnTo>
                  <a:cubicBezTo>
                    <a:pt x="8430452" y="0"/>
                    <a:pt x="8496150" y="65698"/>
                    <a:pt x="8496150" y="146740"/>
                  </a:cubicBezTo>
                  <a:lnTo>
                    <a:pt x="8496150" y="733684"/>
                  </a:lnTo>
                  <a:cubicBezTo>
                    <a:pt x="8496150" y="814726"/>
                    <a:pt x="8430452" y="880424"/>
                    <a:pt x="8349410" y="880424"/>
                  </a:cubicBezTo>
                  <a:lnTo>
                    <a:pt x="146740" y="880424"/>
                  </a:lnTo>
                  <a:cubicBezTo>
                    <a:pt x="65698" y="880424"/>
                    <a:pt x="0" y="814726"/>
                    <a:pt x="0" y="733684"/>
                  </a:cubicBezTo>
                  <a:lnTo>
                    <a:pt x="0" y="146740"/>
                  </a:lnTo>
                  <a:close/>
                </a:path>
              </a:pathLst>
            </a:custGeom>
            <a:solidFill>
              <a:prstClr val="white"/>
            </a:solidFill>
            <a:ln w="9525" cap="flat" cmpd="sng" algn="ctr">
              <a:solidFill>
                <a:prstClr val="white">
                  <a:lumMod val="85000"/>
                </a:prst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8699" tIns="88699" rIns="88699" bIns="88699" numCol="1" spcCol="1270" anchor="ctr" anchorCtr="0">
              <a:noAutofit/>
            </a:bodyPr>
            <a:lstStyle/>
            <a:p>
              <a:pPr marL="0" lvl="0" indent="0" algn="l" defTabSz="533400">
                <a:lnSpc>
                  <a:spcPts val="1400"/>
                </a:lnSpc>
                <a:spcBef>
                  <a:spcPct val="0"/>
                </a:spcBef>
                <a:spcAft>
                  <a:spcPts val="0"/>
                </a:spcAft>
                <a:buNone/>
              </a:pPr>
              <a:r>
                <a:rPr lang="en-US" sz="1200" kern="1200" dirty="0">
                  <a:solidFill>
                    <a:prstClr val="black">
                      <a:lumMod val="75000"/>
                      <a:lumOff val="25000"/>
                    </a:prstClr>
                  </a:solidFill>
                  <a:latin typeface="Trebuchet MS"/>
                  <a:ea typeface="+mn-ea"/>
                  <a:cs typeface="+mn-cs"/>
                </a:rPr>
                <a:t>Sify’s solution described in detail in this document consists of DC and DR located out of Sify’s Data Centers at Airoli and Rabale respectively connected by a high throughput low latency network which will be ideal for the DC – NDR near real time synchronization.</a:t>
              </a:r>
              <a:endParaRPr lang="en-IN" sz="1200" kern="1200" dirty="0">
                <a:solidFill>
                  <a:prstClr val="black">
                    <a:lumMod val="75000"/>
                    <a:lumOff val="25000"/>
                  </a:prstClr>
                </a:solidFill>
                <a:latin typeface="Trebuchet MS"/>
                <a:ea typeface="+mn-ea"/>
                <a:cs typeface="+mn-cs"/>
              </a:endParaRPr>
            </a:p>
          </p:txBody>
        </p:sp>
      </p:grpSp>
    </p:spTree>
    <p:extLst>
      <p:ext uri="{BB962C8B-B14F-4D97-AF65-F5344CB8AC3E}">
        <p14:creationId xmlns:p14="http://schemas.microsoft.com/office/powerpoint/2010/main" val="609708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236"/>
          <p:cNvPicPr>
            <a:picLocks noChangeAspect="1"/>
          </p:cNvPicPr>
          <p:nvPr/>
        </p:nvPicPr>
        <p:blipFill>
          <a:blip r:embed="rId3"/>
          <a:stretch>
            <a:fillRect/>
          </a:stretch>
        </p:blipFill>
        <p:spPr>
          <a:xfrm>
            <a:off x="323850" y="950604"/>
            <a:ext cx="1318884" cy="1942498"/>
          </a:xfrm>
          <a:prstGeom prst="rect">
            <a:avLst/>
          </a:prstGeom>
        </p:spPr>
      </p:pic>
      <p:pic>
        <p:nvPicPr>
          <p:cNvPr id="238" name="Picture 237"/>
          <p:cNvPicPr>
            <a:picLocks noChangeAspect="1"/>
          </p:cNvPicPr>
          <p:nvPr/>
        </p:nvPicPr>
        <p:blipFill>
          <a:blip r:embed="rId4"/>
          <a:stretch>
            <a:fillRect/>
          </a:stretch>
        </p:blipFill>
        <p:spPr>
          <a:xfrm>
            <a:off x="3265986" y="987424"/>
            <a:ext cx="1247913" cy="1904659"/>
          </a:xfrm>
          <a:prstGeom prst="rect">
            <a:avLst/>
          </a:prstGeom>
        </p:spPr>
      </p:pic>
      <p:pic>
        <p:nvPicPr>
          <p:cNvPr id="239" name="Picture 238"/>
          <p:cNvPicPr>
            <a:picLocks noChangeAspect="1"/>
          </p:cNvPicPr>
          <p:nvPr/>
        </p:nvPicPr>
        <p:blipFill>
          <a:blip r:embed="rId5"/>
          <a:stretch>
            <a:fillRect/>
          </a:stretch>
        </p:blipFill>
        <p:spPr>
          <a:xfrm rot="10800000" flipV="1">
            <a:off x="1632230" y="1684126"/>
            <a:ext cx="1636056" cy="157519"/>
          </a:xfrm>
          <a:prstGeom prst="rect">
            <a:avLst/>
          </a:prstGeom>
        </p:spPr>
      </p:pic>
      <p:sp>
        <p:nvSpPr>
          <p:cNvPr id="242" name="TextBox 241"/>
          <p:cNvSpPr txBox="1"/>
          <p:nvPr/>
        </p:nvSpPr>
        <p:spPr>
          <a:xfrm>
            <a:off x="1651128" y="1262475"/>
            <a:ext cx="1656256" cy="400110"/>
          </a:xfrm>
          <a:prstGeom prst="rect">
            <a:avLst/>
          </a:prstGeom>
          <a:noFill/>
        </p:spPr>
        <p:txBody>
          <a:bodyPr wrap="square" rtlCol="0">
            <a:spAutoFit/>
          </a:bodyPr>
          <a:lstStyle/>
          <a:p>
            <a:r>
              <a:rPr lang="en-IN" sz="1000" dirty="0"/>
              <a:t>synchronous Replication with Log Replay</a:t>
            </a:r>
          </a:p>
        </p:txBody>
      </p:sp>
      <p:sp>
        <p:nvSpPr>
          <p:cNvPr id="243" name="TextBox 242"/>
          <p:cNvSpPr txBox="1"/>
          <p:nvPr/>
        </p:nvSpPr>
        <p:spPr>
          <a:xfrm>
            <a:off x="1632230" y="2084066"/>
            <a:ext cx="1523200" cy="400110"/>
          </a:xfrm>
          <a:prstGeom prst="rect">
            <a:avLst/>
          </a:prstGeom>
          <a:noFill/>
        </p:spPr>
        <p:txBody>
          <a:bodyPr wrap="square" rtlCol="0">
            <a:spAutoFit/>
          </a:bodyPr>
          <a:lstStyle/>
          <a:p>
            <a:r>
              <a:rPr lang="en-IN" sz="1000" dirty="0"/>
              <a:t>Initial Full Data Shipping</a:t>
            </a:r>
          </a:p>
        </p:txBody>
      </p:sp>
      <p:pic>
        <p:nvPicPr>
          <p:cNvPr id="245" name="Picture 24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1129" y="2514953"/>
            <a:ext cx="1606463" cy="70474"/>
          </a:xfrm>
          <a:prstGeom prst="rect">
            <a:avLst/>
          </a:prstGeom>
        </p:spPr>
      </p:pic>
      <p:sp>
        <p:nvSpPr>
          <p:cNvPr id="246" name="TextBox 245"/>
          <p:cNvSpPr txBox="1"/>
          <p:nvPr/>
        </p:nvSpPr>
        <p:spPr>
          <a:xfrm>
            <a:off x="356042" y="1199465"/>
            <a:ext cx="1276188" cy="169277"/>
          </a:xfrm>
          <a:prstGeom prst="rect">
            <a:avLst/>
          </a:prstGeom>
          <a:solidFill>
            <a:schemeClr val="bg2">
              <a:lumMod val="20000"/>
              <a:lumOff val="80000"/>
            </a:schemeClr>
          </a:solidFill>
        </p:spPr>
        <p:txBody>
          <a:bodyPr wrap="square" rtlCol="0">
            <a:spAutoFit/>
          </a:bodyPr>
          <a:lstStyle/>
          <a:p>
            <a:pPr algn="ctr"/>
            <a:r>
              <a:rPr lang="en-IN" sz="500"/>
              <a:t>DC</a:t>
            </a:r>
          </a:p>
        </p:txBody>
      </p:sp>
      <p:sp>
        <p:nvSpPr>
          <p:cNvPr id="247" name="TextBox 246"/>
          <p:cNvSpPr txBox="1"/>
          <p:nvPr/>
        </p:nvSpPr>
        <p:spPr>
          <a:xfrm>
            <a:off x="3276488" y="1223866"/>
            <a:ext cx="1237411" cy="169277"/>
          </a:xfrm>
          <a:prstGeom prst="rect">
            <a:avLst/>
          </a:prstGeom>
          <a:solidFill>
            <a:schemeClr val="bg2">
              <a:lumMod val="20000"/>
              <a:lumOff val="80000"/>
            </a:schemeClr>
          </a:solidFill>
        </p:spPr>
        <p:txBody>
          <a:bodyPr wrap="square" rtlCol="0">
            <a:spAutoFit/>
          </a:bodyPr>
          <a:lstStyle/>
          <a:p>
            <a:pPr algn="ctr"/>
            <a:r>
              <a:rPr lang="en-IN" sz="500"/>
              <a:t>DR</a:t>
            </a:r>
          </a:p>
        </p:txBody>
      </p:sp>
      <p:pic>
        <p:nvPicPr>
          <p:cNvPr id="248" name="Picture 247"/>
          <p:cNvPicPr>
            <a:picLocks noChangeAspect="1"/>
          </p:cNvPicPr>
          <p:nvPr/>
        </p:nvPicPr>
        <p:blipFill>
          <a:blip r:embed="rId7"/>
          <a:stretch>
            <a:fillRect/>
          </a:stretch>
        </p:blipFill>
        <p:spPr>
          <a:xfrm>
            <a:off x="4770458" y="987425"/>
            <a:ext cx="4049693" cy="2846739"/>
          </a:xfrm>
          <a:prstGeom prst="rect">
            <a:avLst/>
          </a:prstGeom>
          <a:ln w="6350">
            <a:solidFill>
              <a:schemeClr val="bg1">
                <a:lumMod val="85000"/>
              </a:schemeClr>
            </a:solidFill>
          </a:ln>
        </p:spPr>
      </p:pic>
      <p:sp>
        <p:nvSpPr>
          <p:cNvPr id="249" name="TextBox 248"/>
          <p:cNvSpPr txBox="1"/>
          <p:nvPr/>
        </p:nvSpPr>
        <p:spPr>
          <a:xfrm>
            <a:off x="4751389" y="3869545"/>
            <a:ext cx="4068762" cy="430887"/>
          </a:xfrm>
          <a:prstGeom prst="rect">
            <a:avLst/>
          </a:prstGeom>
          <a:noFill/>
        </p:spPr>
        <p:txBody>
          <a:bodyPr wrap="square" rtlCol="0">
            <a:spAutoFit/>
          </a:bodyPr>
          <a:lstStyle/>
          <a:p>
            <a:r>
              <a:rPr lang="en-IN" sz="1100" dirty="0"/>
              <a:t>Operation mode log replay: Initial full data and redo log shipped to secondary</a:t>
            </a:r>
          </a:p>
        </p:txBody>
      </p:sp>
      <p:sp>
        <p:nvSpPr>
          <p:cNvPr id="2" name="Title 1">
            <a:extLst>
              <a:ext uri="{FF2B5EF4-FFF2-40B4-BE49-F238E27FC236}">
                <a16:creationId xmlns:a16="http://schemas.microsoft.com/office/drawing/2014/main" id="{05D0C00B-D29E-46E1-AD0A-E55BF7BA7702}"/>
              </a:ext>
            </a:extLst>
          </p:cNvPr>
          <p:cNvSpPr>
            <a:spLocks noGrp="1"/>
          </p:cNvSpPr>
          <p:nvPr>
            <p:ph type="title"/>
          </p:nvPr>
        </p:nvSpPr>
        <p:spPr/>
        <p:txBody>
          <a:bodyPr/>
          <a:lstStyle/>
          <a:p>
            <a:r>
              <a:rPr lang="en-IN" dirty="0"/>
              <a:t>Sify’s disaster recovery APPROACH for Non Clustered Systems</a:t>
            </a:r>
          </a:p>
        </p:txBody>
      </p:sp>
    </p:spTree>
    <p:extLst>
      <p:ext uri="{BB962C8B-B14F-4D97-AF65-F5344CB8AC3E}">
        <p14:creationId xmlns:p14="http://schemas.microsoft.com/office/powerpoint/2010/main" val="113507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txBox="1">
            <a:spLocks/>
          </p:cNvSpPr>
          <p:nvPr/>
        </p:nvSpPr>
        <p:spPr bwMode="auto">
          <a:xfrm>
            <a:off x="5129439" y="804844"/>
            <a:ext cx="3861569" cy="42629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marL="0" marR="0" lvl="0" indent="0" algn="just" defTabSz="914400" rtl="0" eaLnBrk="1" fontAlgn="auto" latinLnBrk="0" hangingPunct="1">
              <a:lnSpc>
                <a:spcPct val="100000"/>
              </a:lnSpc>
              <a:spcBef>
                <a:spcPts val="0"/>
              </a:spcBef>
              <a:spcAft>
                <a:spcPct val="5500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pitchFamily="34" charset="0"/>
              <a:ea typeface="Arial"/>
              <a:cs typeface="Arial" pitchFamily="34" charset="0"/>
              <a:sym typeface="Arial"/>
            </a:endParaRPr>
          </a:p>
        </p:txBody>
      </p:sp>
      <p:sp>
        <p:nvSpPr>
          <p:cNvPr id="3" name="Title 2">
            <a:extLst>
              <a:ext uri="{FF2B5EF4-FFF2-40B4-BE49-F238E27FC236}">
                <a16:creationId xmlns:a16="http://schemas.microsoft.com/office/drawing/2014/main" id="{947941CB-2F9A-4473-98EA-2CE9A187B7AE}"/>
              </a:ext>
            </a:extLst>
          </p:cNvPr>
          <p:cNvSpPr>
            <a:spLocks noGrp="1"/>
          </p:cNvSpPr>
          <p:nvPr>
            <p:ph type="title"/>
          </p:nvPr>
        </p:nvSpPr>
        <p:spPr/>
        <p:txBody>
          <a:bodyPr/>
          <a:lstStyle/>
          <a:p>
            <a:r>
              <a:rPr lang="en-US" dirty="0"/>
              <a:t>DR Setup and Drill Approach for Non-Clustered Systems</a:t>
            </a:r>
            <a:endParaRPr lang="en-IN" dirty="0"/>
          </a:p>
        </p:txBody>
      </p:sp>
      <p:sp>
        <p:nvSpPr>
          <p:cNvPr id="4" name="TextBox 3">
            <a:extLst>
              <a:ext uri="{FF2B5EF4-FFF2-40B4-BE49-F238E27FC236}">
                <a16:creationId xmlns:a16="http://schemas.microsoft.com/office/drawing/2014/main" id="{BF69B80D-FA28-4C11-8824-CBC029CBA2E6}"/>
              </a:ext>
            </a:extLst>
          </p:cNvPr>
          <p:cNvSpPr txBox="1"/>
          <p:nvPr/>
        </p:nvSpPr>
        <p:spPr>
          <a:xfrm>
            <a:off x="323850" y="987425"/>
            <a:ext cx="4068763" cy="3323987"/>
          </a:xfrm>
          <a:prstGeom prst="rect">
            <a:avLst/>
          </a:prstGeom>
          <a:noFill/>
        </p:spPr>
        <p:txBody>
          <a:bodyPr wrap="square" rtlCol="0">
            <a:spAutoFit/>
          </a:bodyPr>
          <a:lstStyle/>
          <a:p>
            <a:pPr>
              <a:spcAft>
                <a:spcPts val="600"/>
              </a:spcAft>
            </a:pPr>
            <a:r>
              <a:rPr lang="en-US" sz="1200" b="1" dirty="0"/>
              <a:t>DR Setup - Steps</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Install the HANA DB (HANA)</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Install the SAP Applications </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Set up system replication on primary and Near DR systems.</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Start the primary system.</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Restore the DB Backup in the secondary System</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Enable system replication on the primary system.</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Register the secondary system with the primary system.</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Start the secondary system and enable the replication</a:t>
            </a:r>
          </a:p>
          <a:p>
            <a:pPr marL="171450" indent="-171450">
              <a:spcAft>
                <a:spcPts val="300"/>
              </a:spcAft>
              <a:buFont typeface="Arial" panose="020B0604020202020204" pitchFamily="34" charset="0"/>
              <a:buChar char="•"/>
            </a:pPr>
            <a:r>
              <a:rPr lang="en-US" sz="1200" dirty="0" err="1">
                <a:solidFill>
                  <a:schemeClr val="tx1">
                    <a:lumMod val="75000"/>
                    <a:lumOff val="25000"/>
                  </a:schemeClr>
                </a:solidFill>
              </a:rPr>
              <a:t>Rsysnc</a:t>
            </a:r>
            <a:r>
              <a:rPr lang="en-US" sz="1200" dirty="0">
                <a:solidFill>
                  <a:schemeClr val="tx1">
                    <a:lumMod val="75000"/>
                    <a:lumOff val="25000"/>
                  </a:schemeClr>
                </a:solidFill>
              </a:rPr>
              <a:t> method of replication from Application server at DC to DR</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RPO : 0 </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RTO : 20 Minutes.</a:t>
            </a:r>
            <a:endParaRPr lang="en-IN" sz="1200" dirty="0">
              <a:solidFill>
                <a:schemeClr val="tx1">
                  <a:lumMod val="75000"/>
                  <a:lumOff val="25000"/>
                </a:schemeClr>
              </a:solidFill>
            </a:endParaRPr>
          </a:p>
        </p:txBody>
      </p:sp>
      <p:sp>
        <p:nvSpPr>
          <p:cNvPr id="9" name="TextBox 8">
            <a:extLst>
              <a:ext uri="{FF2B5EF4-FFF2-40B4-BE49-F238E27FC236}">
                <a16:creationId xmlns:a16="http://schemas.microsoft.com/office/drawing/2014/main" id="{3DCC762B-1AD2-4C6A-B48B-97EE3D75DDB1}"/>
              </a:ext>
            </a:extLst>
          </p:cNvPr>
          <p:cNvSpPr txBox="1"/>
          <p:nvPr/>
        </p:nvSpPr>
        <p:spPr>
          <a:xfrm>
            <a:off x="4751389" y="987425"/>
            <a:ext cx="4068763" cy="3100849"/>
          </a:xfrm>
          <a:prstGeom prst="rect">
            <a:avLst/>
          </a:prstGeom>
          <a:noFill/>
        </p:spPr>
        <p:txBody>
          <a:bodyPr wrap="square" rtlCol="0">
            <a:spAutoFit/>
          </a:bodyPr>
          <a:lstStyle/>
          <a:p>
            <a:pPr>
              <a:spcAft>
                <a:spcPts val="600"/>
              </a:spcAft>
            </a:pPr>
            <a:r>
              <a:rPr lang="en-US" sz="1200" b="1" dirty="0"/>
              <a:t>DR Drill - Steps</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During DR Drill , Stop Primary Application server and Primary DB.</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Takeover to Secondary DB.</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Testing by M&amp;M team</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Unregister Primary DB from Replication Setup.</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Once Primary </a:t>
            </a:r>
            <a:r>
              <a:rPr lang="en-US" sz="1200" dirty="0" err="1">
                <a:solidFill>
                  <a:schemeClr val="tx1">
                    <a:lumMod val="75000"/>
                    <a:lumOff val="25000"/>
                  </a:schemeClr>
                </a:solidFill>
              </a:rPr>
              <a:t>db</a:t>
            </a:r>
            <a:r>
              <a:rPr lang="en-US" sz="1200" dirty="0">
                <a:solidFill>
                  <a:schemeClr val="tx1">
                    <a:lumMod val="75000"/>
                    <a:lumOff val="25000"/>
                  </a:schemeClr>
                </a:solidFill>
              </a:rPr>
              <a:t> is up to sync secondary </a:t>
            </a:r>
            <a:r>
              <a:rPr lang="en-US" sz="1200" dirty="0" err="1">
                <a:solidFill>
                  <a:schemeClr val="tx1">
                    <a:lumMod val="75000"/>
                    <a:lumOff val="25000"/>
                  </a:schemeClr>
                </a:solidFill>
              </a:rPr>
              <a:t>db</a:t>
            </a:r>
            <a:r>
              <a:rPr lang="en-US" sz="1200" dirty="0">
                <a:solidFill>
                  <a:schemeClr val="tx1">
                    <a:lumMod val="75000"/>
                    <a:lumOff val="25000"/>
                  </a:schemeClr>
                </a:solidFill>
              </a:rPr>
              <a:t> with Primary re-enable replication from secondary to Primary.</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Stop the Secondary Application and Secondary DB.</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Takeover to Primary DB from Secondary DB.</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Deregister the Primary DB and start the application</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Testing by Safari team on Primary DB</a:t>
            </a:r>
          </a:p>
          <a:p>
            <a:pPr marL="171450" indent="-171450">
              <a:spcAft>
                <a:spcPts val="300"/>
              </a:spcAft>
              <a:buFont typeface="Arial" panose="020B0604020202020204" pitchFamily="34" charset="0"/>
              <a:buChar char="•"/>
            </a:pPr>
            <a:r>
              <a:rPr lang="en-US" sz="1200" dirty="0">
                <a:solidFill>
                  <a:schemeClr val="tx1">
                    <a:lumMod val="75000"/>
                    <a:lumOff val="25000"/>
                  </a:schemeClr>
                </a:solidFill>
              </a:rPr>
              <a:t>Enable System replication from Primary to Secondary</a:t>
            </a:r>
            <a:endParaRPr lang="en-IN" sz="1200" dirty="0">
              <a:solidFill>
                <a:schemeClr val="tx1">
                  <a:lumMod val="75000"/>
                  <a:lumOff val="25000"/>
                </a:schemeClr>
              </a:solidFill>
            </a:endParaRPr>
          </a:p>
        </p:txBody>
      </p:sp>
      <p:sp>
        <p:nvSpPr>
          <p:cNvPr id="10" name="TextBox 9">
            <a:extLst>
              <a:ext uri="{FF2B5EF4-FFF2-40B4-BE49-F238E27FC236}">
                <a16:creationId xmlns:a16="http://schemas.microsoft.com/office/drawing/2014/main" id="{31275BB2-FA25-41BB-914C-2863F5BCF4EA}"/>
              </a:ext>
            </a:extLst>
          </p:cNvPr>
          <p:cNvSpPr txBox="1"/>
          <p:nvPr/>
        </p:nvSpPr>
        <p:spPr>
          <a:xfrm>
            <a:off x="323850" y="4547672"/>
            <a:ext cx="8496302" cy="369332"/>
          </a:xfrm>
          <a:prstGeom prst="rect">
            <a:avLst/>
          </a:prstGeom>
          <a:noFill/>
        </p:spPr>
        <p:txBody>
          <a:bodyPr wrap="square" rtlCol="0">
            <a:spAutoFit/>
          </a:bodyPr>
          <a:lstStyle/>
          <a:p>
            <a:r>
              <a:rPr lang="en-US" sz="900" b="1" dirty="0"/>
              <a:t>RPO: </a:t>
            </a:r>
            <a:r>
              <a:rPr lang="en-US" sz="900" dirty="0"/>
              <a:t>Recovery Point Objective (RPO) refers to the point in time in the past to which you will recover.</a:t>
            </a:r>
          </a:p>
          <a:p>
            <a:r>
              <a:rPr lang="en-US" sz="900" b="1" dirty="0"/>
              <a:t>RTO: </a:t>
            </a:r>
            <a:r>
              <a:rPr lang="en-US" sz="900" dirty="0"/>
              <a:t>Recovery Time Objective (RTO) refers to the point in time in the future at</a:t>
            </a:r>
            <a:endParaRPr lang="en-IN" sz="900" dirty="0">
              <a:solidFill>
                <a:schemeClr val="tx1">
                  <a:lumMod val="75000"/>
                  <a:lumOff val="25000"/>
                </a:schemeClr>
              </a:solidFill>
            </a:endParaRPr>
          </a:p>
        </p:txBody>
      </p:sp>
    </p:spTree>
    <p:extLst>
      <p:ext uri="{BB962C8B-B14F-4D97-AF65-F5344CB8AC3E}">
        <p14:creationId xmlns:p14="http://schemas.microsoft.com/office/powerpoint/2010/main" val="27776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3F5A-8856-41AE-8335-A4CA490DC7D0}"/>
              </a:ext>
            </a:extLst>
          </p:cNvPr>
          <p:cNvSpPr>
            <a:spLocks noGrp="1"/>
          </p:cNvSpPr>
          <p:nvPr>
            <p:ph type="title"/>
          </p:nvPr>
        </p:nvSpPr>
        <p:spPr/>
        <p:txBody>
          <a:bodyPr/>
          <a:lstStyle/>
          <a:p>
            <a:r>
              <a:rPr lang="en-US" dirty="0"/>
              <a:t>NON-HANA and application servers SIZING for NDR</a:t>
            </a:r>
            <a:endParaRPr lang="en-IN" dirty="0"/>
          </a:p>
        </p:txBody>
      </p:sp>
      <p:graphicFrame>
        <p:nvGraphicFramePr>
          <p:cNvPr id="5" name="Table 4">
            <a:extLst>
              <a:ext uri="{FF2B5EF4-FFF2-40B4-BE49-F238E27FC236}">
                <a16:creationId xmlns:a16="http://schemas.microsoft.com/office/drawing/2014/main" id="{65B3BDED-2E2D-4E2E-AA93-B6B4856F1827}"/>
              </a:ext>
            </a:extLst>
          </p:cNvPr>
          <p:cNvGraphicFramePr>
            <a:graphicFrameLocks noGrp="1"/>
          </p:cNvGraphicFramePr>
          <p:nvPr>
            <p:extLst>
              <p:ext uri="{D42A27DB-BD31-4B8C-83A1-F6EECF244321}">
                <p14:modId xmlns:p14="http://schemas.microsoft.com/office/powerpoint/2010/main" val="2043291630"/>
              </p:ext>
            </p:extLst>
          </p:nvPr>
        </p:nvGraphicFramePr>
        <p:xfrm>
          <a:off x="324000" y="1200572"/>
          <a:ext cx="8496151" cy="3531765"/>
        </p:xfrm>
        <a:graphic>
          <a:graphicData uri="http://schemas.openxmlformats.org/drawingml/2006/table">
            <a:tbl>
              <a:tblPr/>
              <a:tblGrid>
                <a:gridCol w="1478449">
                  <a:extLst>
                    <a:ext uri="{9D8B030D-6E8A-4147-A177-3AD203B41FA5}">
                      <a16:colId xmlns:a16="http://schemas.microsoft.com/office/drawing/2014/main" val="803466450"/>
                    </a:ext>
                  </a:extLst>
                </a:gridCol>
                <a:gridCol w="1202471">
                  <a:extLst>
                    <a:ext uri="{9D8B030D-6E8A-4147-A177-3AD203B41FA5}">
                      <a16:colId xmlns:a16="http://schemas.microsoft.com/office/drawing/2014/main" val="647257965"/>
                    </a:ext>
                  </a:extLst>
                </a:gridCol>
                <a:gridCol w="965920">
                  <a:extLst>
                    <a:ext uri="{9D8B030D-6E8A-4147-A177-3AD203B41FA5}">
                      <a16:colId xmlns:a16="http://schemas.microsoft.com/office/drawing/2014/main" val="685491941"/>
                    </a:ext>
                  </a:extLst>
                </a:gridCol>
                <a:gridCol w="1340460">
                  <a:extLst>
                    <a:ext uri="{9D8B030D-6E8A-4147-A177-3AD203B41FA5}">
                      <a16:colId xmlns:a16="http://schemas.microsoft.com/office/drawing/2014/main" val="2489626808"/>
                    </a:ext>
                  </a:extLst>
                </a:gridCol>
                <a:gridCol w="1202471">
                  <a:extLst>
                    <a:ext uri="{9D8B030D-6E8A-4147-A177-3AD203B41FA5}">
                      <a16:colId xmlns:a16="http://schemas.microsoft.com/office/drawing/2014/main" val="1668516124"/>
                    </a:ext>
                  </a:extLst>
                </a:gridCol>
                <a:gridCol w="965920">
                  <a:extLst>
                    <a:ext uri="{9D8B030D-6E8A-4147-A177-3AD203B41FA5}">
                      <a16:colId xmlns:a16="http://schemas.microsoft.com/office/drawing/2014/main" val="1453600838"/>
                    </a:ext>
                  </a:extLst>
                </a:gridCol>
                <a:gridCol w="1340460">
                  <a:extLst>
                    <a:ext uri="{9D8B030D-6E8A-4147-A177-3AD203B41FA5}">
                      <a16:colId xmlns:a16="http://schemas.microsoft.com/office/drawing/2014/main" val="2792883506"/>
                    </a:ext>
                  </a:extLst>
                </a:gridCol>
              </a:tblGrid>
              <a:tr h="399521">
                <a:tc>
                  <a:txBody>
                    <a:bodyPr/>
                    <a:lstStyle/>
                    <a:p>
                      <a:pPr algn="l" fontAlgn="b"/>
                      <a:endParaRPr lang="en-IN" sz="1200" b="1"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IN"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IN"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IN"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IN"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IN"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IN"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397656"/>
                  </a:ext>
                </a:extLst>
              </a:tr>
              <a:tr h="399521">
                <a:tc>
                  <a:txBody>
                    <a:bodyPr/>
                    <a:lstStyle/>
                    <a:p>
                      <a:pPr algn="l" fontAlgn="b"/>
                      <a:endParaRPr lang="en-IN" sz="1200" b="1"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IN" sz="1200" b="1" i="0" u="none" strike="noStrike">
                          <a:solidFill>
                            <a:srgbClr val="000000"/>
                          </a:solidFill>
                          <a:effectLst/>
                          <a:latin typeface="Calibri" panose="020F0502020204030204" pitchFamily="34" charset="0"/>
                        </a:rPr>
                        <a:t>DC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85110802"/>
                  </a:ext>
                </a:extLst>
              </a:tr>
              <a:tr h="399521">
                <a:tc>
                  <a:txBody>
                    <a:bodyPr/>
                    <a:lstStyle/>
                    <a:p>
                      <a:pPr algn="l" fontAlgn="b"/>
                      <a:endParaRPr lang="en-IN" sz="1200" b="1"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IN" sz="1200" b="1" i="0" u="none" strike="noStrike">
                          <a:solidFill>
                            <a:srgbClr val="000000"/>
                          </a:solidFill>
                          <a:effectLst/>
                          <a:latin typeface="Calibri" panose="020F0502020204030204" pitchFamily="34" charset="0"/>
                        </a:rPr>
                        <a:t>Existing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fontAlgn="b"/>
                      <a:r>
                        <a:rPr lang="en-IN" sz="1200" b="1" i="0" u="none" strike="noStrike">
                          <a:solidFill>
                            <a:srgbClr val="000000"/>
                          </a:solidFill>
                          <a:effectLst/>
                          <a:latin typeface="Calibri" panose="020F0502020204030204" pitchFamily="34" charset="0"/>
                        </a:rPr>
                        <a:t>Proposed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24945168"/>
                  </a:ext>
                </a:extLst>
              </a:tr>
              <a:tr h="399521">
                <a:tc>
                  <a:txBody>
                    <a:bodyPr/>
                    <a:lstStyle/>
                    <a:p>
                      <a:pPr algn="l" fontAlgn="b"/>
                      <a:endParaRPr lang="en-IN" sz="1200" b="1"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N" sz="1200" b="1" i="0" u="none" strike="noStrike">
                          <a:solidFill>
                            <a:srgbClr val="000000"/>
                          </a:solidFill>
                          <a:effectLst/>
                          <a:latin typeface="Calibri" panose="020F0502020204030204" pitchFamily="34" charset="0"/>
                        </a:rPr>
                        <a:t>SAPS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1" i="0" u="none" strike="noStrike">
                          <a:solidFill>
                            <a:srgbClr val="000000"/>
                          </a:solidFill>
                          <a:effectLst/>
                          <a:latin typeface="Calibri" panose="020F0502020204030204" pitchFamily="34" charset="0"/>
                        </a:rPr>
                        <a:t>Server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1" i="0" u="none" strike="noStrike">
                          <a:solidFill>
                            <a:srgbClr val="000000"/>
                          </a:solidFill>
                          <a:effectLst/>
                          <a:latin typeface="Calibri" panose="020F0502020204030204" pitchFamily="34" charset="0"/>
                        </a:rPr>
                        <a:t>Total SAPS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1" i="0" u="none" strike="noStrike">
                          <a:solidFill>
                            <a:srgbClr val="000000"/>
                          </a:solidFill>
                          <a:effectLst/>
                          <a:latin typeface="Calibri" panose="020F0502020204030204" pitchFamily="34" charset="0"/>
                        </a:rPr>
                        <a:t>SAPS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1" i="0" u="none" strike="noStrike">
                          <a:solidFill>
                            <a:srgbClr val="000000"/>
                          </a:solidFill>
                          <a:effectLst/>
                          <a:latin typeface="Calibri" panose="020F0502020204030204" pitchFamily="34" charset="0"/>
                        </a:rPr>
                        <a:t>Server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1" i="0" u="none" strike="noStrike">
                          <a:solidFill>
                            <a:srgbClr val="000000"/>
                          </a:solidFill>
                          <a:effectLst/>
                          <a:latin typeface="Calibri" panose="020F0502020204030204" pitchFamily="34" charset="0"/>
                        </a:rPr>
                        <a:t>Total SAPS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708934"/>
                  </a:ext>
                </a:extLst>
              </a:tr>
              <a:tr h="383540">
                <a:tc rowSpan="2">
                  <a:txBody>
                    <a:bodyPr/>
                    <a:lstStyle/>
                    <a:p>
                      <a:pPr algn="ctr" fontAlgn="ctr"/>
                      <a:r>
                        <a:rPr lang="en-IN" sz="1200" b="1" i="0" u="none" strike="noStrike">
                          <a:solidFill>
                            <a:srgbClr val="000000"/>
                          </a:solidFill>
                          <a:effectLst/>
                          <a:latin typeface="Calibri" panose="020F0502020204030204" pitchFamily="34" charset="0"/>
                        </a:rPr>
                        <a:t>APP SERVER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86100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1205400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92560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1295840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607651"/>
                  </a:ext>
                </a:extLst>
              </a:tr>
              <a:tr h="383540">
                <a:tc vMerge="1">
                  <a:txBody>
                    <a:bodyPr/>
                    <a:lstStyle/>
                    <a:p>
                      <a:endParaRPr lang="en-IN"/>
                    </a:p>
                  </a:txBody>
                  <a:tcPr/>
                </a:tc>
                <a:tc>
                  <a:txBody>
                    <a:bodyPr/>
                    <a:lstStyle/>
                    <a:p>
                      <a:pPr algn="ctr" fontAlgn="b"/>
                      <a:r>
                        <a:rPr lang="en-IN" sz="1100" b="0" i="0" u="none" strike="noStrike">
                          <a:solidFill>
                            <a:srgbClr val="000000"/>
                          </a:solidFill>
                          <a:effectLst/>
                          <a:latin typeface="Calibri" panose="020F0502020204030204" pitchFamily="34" charset="0"/>
                        </a:rPr>
                        <a:t>115000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115000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122410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122410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604478"/>
                  </a:ext>
                </a:extLst>
              </a:tr>
              <a:tr h="399521">
                <a:tc>
                  <a:txBody>
                    <a:bodyPr/>
                    <a:lstStyle/>
                    <a:p>
                      <a:pPr algn="l" fontAlgn="b"/>
                      <a:r>
                        <a:rPr lang="en-IN" sz="1200" b="1" i="0" u="none" strike="noStrike">
                          <a:solidFill>
                            <a:srgbClr val="000000"/>
                          </a:solidFill>
                          <a:effectLst/>
                          <a:latin typeface="Calibri" panose="020F0502020204030204" pitchFamily="34" charset="0"/>
                        </a:rPr>
                        <a:t>NON HAHA DB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87570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262710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92560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277680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60803"/>
                  </a:ext>
                </a:extLst>
              </a:tr>
              <a:tr h="383540">
                <a:tc rowSpan="2">
                  <a:txBody>
                    <a:bodyPr/>
                    <a:lstStyle/>
                    <a:p>
                      <a:pPr algn="ctr" fontAlgn="ctr"/>
                      <a:r>
                        <a:rPr lang="en-IN" sz="1200" b="1" i="0" u="none" strike="noStrike">
                          <a:solidFill>
                            <a:srgbClr val="000000"/>
                          </a:solidFill>
                          <a:effectLst/>
                          <a:latin typeface="Calibri" panose="020F0502020204030204" pitchFamily="34" charset="0"/>
                        </a:rPr>
                        <a:t>Storage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1100" b="1"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SSD (TB)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SSD (TB)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IN"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64534629"/>
                  </a:ext>
                </a:extLst>
              </a:tr>
              <a:tr h="383540">
                <a:tc vMerge="1">
                  <a:txBody>
                    <a:bodyPr/>
                    <a:lstStyle/>
                    <a:p>
                      <a:endParaRPr lang="en-IN"/>
                    </a:p>
                  </a:txBody>
                  <a:tcPr/>
                </a:tc>
                <a:tc vMerge="1">
                  <a:txBody>
                    <a:bodyPr/>
                    <a:lstStyle/>
                    <a:p>
                      <a:endParaRPr lang="en-IN"/>
                    </a:p>
                  </a:txBody>
                  <a:tcPr/>
                </a:tc>
                <a:tc>
                  <a:txBody>
                    <a:bodyPr/>
                    <a:lstStyle/>
                    <a:p>
                      <a:pPr algn="ctr" fontAlgn="b"/>
                      <a:r>
                        <a:rPr lang="en-IN" sz="1100" b="0" i="0" u="none" strike="noStrike">
                          <a:solidFill>
                            <a:srgbClr val="000000"/>
                          </a:solidFill>
                          <a:effectLst/>
                          <a:latin typeface="Calibri" panose="020F0502020204030204" pitchFamily="34" charset="0"/>
                        </a:rPr>
                        <a:t>SAS (TB)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SAS (TB)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IN"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2973727"/>
                  </a:ext>
                </a:extLst>
              </a:tr>
            </a:tbl>
          </a:graphicData>
        </a:graphic>
      </p:graphicFrame>
      <p:sp>
        <p:nvSpPr>
          <p:cNvPr id="8" name="TextBox 7">
            <a:extLst>
              <a:ext uri="{FF2B5EF4-FFF2-40B4-BE49-F238E27FC236}">
                <a16:creationId xmlns:a16="http://schemas.microsoft.com/office/drawing/2014/main" id="{99FAA1FA-E328-4149-A334-705004542D07}"/>
              </a:ext>
            </a:extLst>
          </p:cNvPr>
          <p:cNvSpPr txBox="1"/>
          <p:nvPr/>
        </p:nvSpPr>
        <p:spPr>
          <a:xfrm>
            <a:off x="453144" y="1422478"/>
            <a:ext cx="1064084" cy="307777"/>
          </a:xfrm>
          <a:prstGeom prst="rect">
            <a:avLst/>
          </a:prstGeom>
          <a:noFill/>
        </p:spPr>
        <p:txBody>
          <a:bodyPr wrap="square" rtlCol="0">
            <a:spAutoFit/>
          </a:bodyPr>
          <a:lstStyle/>
          <a:p>
            <a:r>
              <a:rPr lang="en-US" sz="1400"/>
              <a:t>Sizing</a:t>
            </a:r>
            <a:endParaRPr lang="en-IN" sz="1400"/>
          </a:p>
        </p:txBody>
      </p:sp>
    </p:spTree>
    <p:extLst>
      <p:ext uri="{BB962C8B-B14F-4D97-AF65-F5344CB8AC3E}">
        <p14:creationId xmlns:p14="http://schemas.microsoft.com/office/powerpoint/2010/main" val="3617847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3F5A-8856-41AE-8335-A4CA490DC7D0}"/>
              </a:ext>
            </a:extLst>
          </p:cNvPr>
          <p:cNvSpPr>
            <a:spLocks noGrp="1"/>
          </p:cNvSpPr>
          <p:nvPr>
            <p:ph type="title"/>
          </p:nvPr>
        </p:nvSpPr>
        <p:spPr/>
        <p:txBody>
          <a:bodyPr/>
          <a:lstStyle/>
          <a:p>
            <a:r>
              <a:rPr lang="en-US" dirty="0"/>
              <a:t>NON-HANA and application servers SIZING for DC</a:t>
            </a:r>
            <a:endParaRPr lang="en-IN" dirty="0"/>
          </a:p>
        </p:txBody>
      </p:sp>
      <p:graphicFrame>
        <p:nvGraphicFramePr>
          <p:cNvPr id="5" name="Table 4">
            <a:extLst>
              <a:ext uri="{FF2B5EF4-FFF2-40B4-BE49-F238E27FC236}">
                <a16:creationId xmlns:a16="http://schemas.microsoft.com/office/drawing/2014/main" id="{65B3BDED-2E2D-4E2E-AA93-B6B4856F1827}"/>
              </a:ext>
            </a:extLst>
          </p:cNvPr>
          <p:cNvGraphicFramePr>
            <a:graphicFrameLocks noGrp="1"/>
          </p:cNvGraphicFramePr>
          <p:nvPr>
            <p:extLst>
              <p:ext uri="{D42A27DB-BD31-4B8C-83A1-F6EECF244321}">
                <p14:modId xmlns:p14="http://schemas.microsoft.com/office/powerpoint/2010/main" val="2439682330"/>
              </p:ext>
            </p:extLst>
          </p:nvPr>
        </p:nvGraphicFramePr>
        <p:xfrm>
          <a:off x="324000" y="987425"/>
          <a:ext cx="8496151" cy="3744915"/>
        </p:xfrm>
        <a:graphic>
          <a:graphicData uri="http://schemas.openxmlformats.org/drawingml/2006/table">
            <a:tbl>
              <a:tblPr firstRow="1" bandRow="1">
                <a:tableStyleId>{5C22544A-7EE6-4342-B048-85BDC9FD1C3A}</a:tableStyleId>
              </a:tblPr>
              <a:tblGrid>
                <a:gridCol w="1478449">
                  <a:extLst>
                    <a:ext uri="{9D8B030D-6E8A-4147-A177-3AD203B41FA5}">
                      <a16:colId xmlns:a16="http://schemas.microsoft.com/office/drawing/2014/main" val="803466450"/>
                    </a:ext>
                  </a:extLst>
                </a:gridCol>
                <a:gridCol w="1202471">
                  <a:extLst>
                    <a:ext uri="{9D8B030D-6E8A-4147-A177-3AD203B41FA5}">
                      <a16:colId xmlns:a16="http://schemas.microsoft.com/office/drawing/2014/main" val="647257965"/>
                    </a:ext>
                  </a:extLst>
                </a:gridCol>
                <a:gridCol w="965920">
                  <a:extLst>
                    <a:ext uri="{9D8B030D-6E8A-4147-A177-3AD203B41FA5}">
                      <a16:colId xmlns:a16="http://schemas.microsoft.com/office/drawing/2014/main" val="685491941"/>
                    </a:ext>
                  </a:extLst>
                </a:gridCol>
                <a:gridCol w="1340460">
                  <a:extLst>
                    <a:ext uri="{9D8B030D-6E8A-4147-A177-3AD203B41FA5}">
                      <a16:colId xmlns:a16="http://schemas.microsoft.com/office/drawing/2014/main" val="2489626808"/>
                    </a:ext>
                  </a:extLst>
                </a:gridCol>
                <a:gridCol w="1202471">
                  <a:extLst>
                    <a:ext uri="{9D8B030D-6E8A-4147-A177-3AD203B41FA5}">
                      <a16:colId xmlns:a16="http://schemas.microsoft.com/office/drawing/2014/main" val="1668516124"/>
                    </a:ext>
                  </a:extLst>
                </a:gridCol>
                <a:gridCol w="965920">
                  <a:extLst>
                    <a:ext uri="{9D8B030D-6E8A-4147-A177-3AD203B41FA5}">
                      <a16:colId xmlns:a16="http://schemas.microsoft.com/office/drawing/2014/main" val="1453600838"/>
                    </a:ext>
                  </a:extLst>
                </a:gridCol>
                <a:gridCol w="1340460">
                  <a:extLst>
                    <a:ext uri="{9D8B030D-6E8A-4147-A177-3AD203B41FA5}">
                      <a16:colId xmlns:a16="http://schemas.microsoft.com/office/drawing/2014/main" val="2792883506"/>
                    </a:ext>
                  </a:extLst>
                </a:gridCol>
              </a:tblGrid>
              <a:tr h="373461">
                <a:tc rowSpan="3">
                  <a:txBody>
                    <a:bodyPr/>
                    <a:lstStyle/>
                    <a:p>
                      <a:pPr algn="ctr" fontAlgn="b"/>
                      <a:r>
                        <a:rPr lang="en-US" sz="1200" dirty="0">
                          <a:solidFill>
                            <a:schemeClr val="bg1"/>
                          </a:solidFill>
                          <a:latin typeface="+mj-lt"/>
                        </a:rPr>
                        <a:t>Sizing</a:t>
                      </a:r>
                      <a:endParaRPr lang="en-IN" sz="1200" b="1" i="0" u="none" strike="noStrike" dirty="0">
                        <a:solidFill>
                          <a:schemeClr val="bg1"/>
                        </a:solidFill>
                        <a:effectLst/>
                        <a:latin typeface="+mj-lt"/>
                      </a:endParaRPr>
                    </a:p>
                  </a:txBody>
                  <a:tcPr marL="72000" marR="72000" marT="0" marB="0" anchor="ctr">
                    <a:solidFill>
                      <a:schemeClr val="accent1">
                        <a:lumMod val="75000"/>
                      </a:schemeClr>
                    </a:solidFill>
                  </a:tcPr>
                </a:tc>
                <a:tc gridSpan="6">
                  <a:txBody>
                    <a:bodyPr/>
                    <a:lstStyle/>
                    <a:p>
                      <a:pPr algn="ctr" fontAlgn="b"/>
                      <a:r>
                        <a:rPr lang="en-IN" sz="1200" u="none" strike="noStrike" dirty="0">
                          <a:solidFill>
                            <a:schemeClr val="bg1"/>
                          </a:solidFill>
                          <a:effectLst/>
                          <a:latin typeface="+mj-lt"/>
                        </a:rPr>
                        <a:t>DC</a:t>
                      </a:r>
                      <a:endParaRPr lang="en-IN" sz="1200" b="1" i="0" u="none" strike="noStrike" dirty="0">
                        <a:solidFill>
                          <a:schemeClr val="bg1"/>
                        </a:solidFill>
                        <a:effectLst/>
                        <a:latin typeface="+mj-lt"/>
                      </a:endParaRPr>
                    </a:p>
                  </a:txBody>
                  <a:tcPr marL="72000" marR="72000" marT="0" marB="0" anchor="ctr">
                    <a:solidFill>
                      <a:schemeClr val="accent1">
                        <a:lumMod val="75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85110802"/>
                  </a:ext>
                </a:extLst>
              </a:tr>
              <a:tr h="355463">
                <a:tc vMerge="1">
                  <a:txBody>
                    <a:bodyPr/>
                    <a:lstStyle/>
                    <a:p>
                      <a:pPr algn="l" fontAlgn="b"/>
                      <a:endParaRPr lang="en-IN" sz="1200" b="1"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IN" sz="1200" u="none" strike="noStrike" dirty="0">
                          <a:solidFill>
                            <a:schemeClr val="bg1"/>
                          </a:solidFill>
                          <a:effectLst/>
                          <a:latin typeface="+mj-lt"/>
                        </a:rPr>
                        <a:t>Existing</a:t>
                      </a:r>
                      <a:endParaRPr lang="en-IN" sz="1200" b="1" i="0" u="none" strike="noStrike" dirty="0">
                        <a:solidFill>
                          <a:schemeClr val="bg1"/>
                        </a:solidFill>
                        <a:effectLst/>
                        <a:latin typeface="+mj-lt"/>
                      </a:endParaRPr>
                    </a:p>
                  </a:txBody>
                  <a:tcPr marL="72000" marR="72000" marT="0" marB="0" anchor="ctr">
                    <a:solidFill>
                      <a:schemeClr val="accent1">
                        <a:lumMod val="75000"/>
                      </a:schemeClr>
                    </a:solidFill>
                  </a:tcPr>
                </a:tc>
                <a:tc hMerge="1">
                  <a:txBody>
                    <a:bodyPr/>
                    <a:lstStyle/>
                    <a:p>
                      <a:endParaRPr lang="en-IN"/>
                    </a:p>
                  </a:txBody>
                  <a:tcPr/>
                </a:tc>
                <a:tc hMerge="1">
                  <a:txBody>
                    <a:bodyPr/>
                    <a:lstStyle/>
                    <a:p>
                      <a:endParaRPr lang="en-IN"/>
                    </a:p>
                  </a:txBody>
                  <a:tcPr/>
                </a:tc>
                <a:tc gridSpan="3">
                  <a:txBody>
                    <a:bodyPr/>
                    <a:lstStyle/>
                    <a:p>
                      <a:pPr algn="ctr" fontAlgn="b"/>
                      <a:r>
                        <a:rPr lang="en-IN" sz="1200" u="none" strike="noStrike" dirty="0">
                          <a:solidFill>
                            <a:schemeClr val="bg1"/>
                          </a:solidFill>
                          <a:effectLst/>
                          <a:latin typeface="+mj-lt"/>
                        </a:rPr>
                        <a:t>Proposed</a:t>
                      </a:r>
                      <a:endParaRPr lang="en-IN" sz="1200" b="1" i="0" u="none" strike="noStrike" dirty="0">
                        <a:solidFill>
                          <a:schemeClr val="bg1"/>
                        </a:solidFill>
                        <a:effectLst/>
                        <a:latin typeface="+mj-lt"/>
                      </a:endParaRPr>
                    </a:p>
                  </a:txBody>
                  <a:tcPr marL="72000" marR="72000" marT="0" marB="0" anchor="ctr">
                    <a:solidFill>
                      <a:schemeClr val="accent1">
                        <a:lumMod val="75000"/>
                      </a:schemeClr>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24945168"/>
                  </a:ext>
                </a:extLst>
              </a:tr>
              <a:tr h="413331">
                <a:tc vMerge="1">
                  <a:txBody>
                    <a:bodyPr/>
                    <a:lstStyle/>
                    <a:p>
                      <a:pPr algn="l" fontAlgn="b"/>
                      <a:endParaRPr lang="en-IN" sz="1200" b="1"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N" sz="1200" u="none" strike="noStrike">
                          <a:solidFill>
                            <a:schemeClr val="bg1"/>
                          </a:solidFill>
                          <a:effectLst/>
                          <a:latin typeface="+mj-lt"/>
                        </a:rPr>
                        <a:t>SAPS</a:t>
                      </a:r>
                      <a:endParaRPr lang="en-IN" sz="1200" b="1" i="0" u="none" strike="noStrike">
                        <a:solidFill>
                          <a:schemeClr val="bg1"/>
                        </a:solidFill>
                        <a:effectLst/>
                        <a:latin typeface="+mj-lt"/>
                      </a:endParaRPr>
                    </a:p>
                  </a:txBody>
                  <a:tcPr marL="72000" marR="72000" marT="0" marB="0" anchor="ctr">
                    <a:solidFill>
                      <a:schemeClr val="accent1">
                        <a:lumMod val="75000"/>
                      </a:schemeClr>
                    </a:solidFill>
                  </a:tcPr>
                </a:tc>
                <a:tc>
                  <a:txBody>
                    <a:bodyPr/>
                    <a:lstStyle/>
                    <a:p>
                      <a:pPr algn="ctr" fontAlgn="b"/>
                      <a:r>
                        <a:rPr lang="en-IN" sz="1200" u="none" strike="noStrike">
                          <a:solidFill>
                            <a:schemeClr val="bg1"/>
                          </a:solidFill>
                          <a:effectLst/>
                          <a:latin typeface="+mj-lt"/>
                        </a:rPr>
                        <a:t>Server</a:t>
                      </a:r>
                      <a:endParaRPr lang="en-IN" sz="1200" b="1" i="0" u="none" strike="noStrike">
                        <a:solidFill>
                          <a:schemeClr val="bg1"/>
                        </a:solidFill>
                        <a:effectLst/>
                        <a:latin typeface="+mj-lt"/>
                      </a:endParaRPr>
                    </a:p>
                  </a:txBody>
                  <a:tcPr marL="72000" marR="72000" marT="0" marB="0" anchor="ctr">
                    <a:solidFill>
                      <a:schemeClr val="accent1">
                        <a:lumMod val="75000"/>
                      </a:schemeClr>
                    </a:solidFill>
                  </a:tcPr>
                </a:tc>
                <a:tc>
                  <a:txBody>
                    <a:bodyPr/>
                    <a:lstStyle/>
                    <a:p>
                      <a:pPr algn="ctr" fontAlgn="b"/>
                      <a:r>
                        <a:rPr lang="en-IN" sz="1200" u="none" strike="noStrike" dirty="0">
                          <a:solidFill>
                            <a:schemeClr val="bg1"/>
                          </a:solidFill>
                          <a:effectLst/>
                          <a:latin typeface="+mj-lt"/>
                        </a:rPr>
                        <a:t>Total SAPS</a:t>
                      </a:r>
                      <a:endParaRPr lang="en-IN" sz="1200" b="1" i="0" u="none" strike="noStrike" dirty="0">
                        <a:solidFill>
                          <a:schemeClr val="bg1"/>
                        </a:solidFill>
                        <a:effectLst/>
                        <a:latin typeface="+mj-lt"/>
                      </a:endParaRPr>
                    </a:p>
                  </a:txBody>
                  <a:tcPr marL="72000" marR="72000" marT="0" marB="0" anchor="ctr">
                    <a:solidFill>
                      <a:schemeClr val="accent1">
                        <a:lumMod val="75000"/>
                      </a:schemeClr>
                    </a:solidFill>
                  </a:tcPr>
                </a:tc>
                <a:tc>
                  <a:txBody>
                    <a:bodyPr/>
                    <a:lstStyle/>
                    <a:p>
                      <a:pPr algn="ctr" fontAlgn="b"/>
                      <a:r>
                        <a:rPr lang="en-IN" sz="1200" u="none" strike="noStrike" dirty="0">
                          <a:solidFill>
                            <a:schemeClr val="bg1"/>
                          </a:solidFill>
                          <a:effectLst/>
                          <a:latin typeface="+mj-lt"/>
                        </a:rPr>
                        <a:t>SAPS</a:t>
                      </a:r>
                      <a:endParaRPr lang="en-IN" sz="1200" b="1" i="0" u="none" strike="noStrike" dirty="0">
                        <a:solidFill>
                          <a:schemeClr val="bg1"/>
                        </a:solidFill>
                        <a:effectLst/>
                        <a:latin typeface="+mj-lt"/>
                      </a:endParaRPr>
                    </a:p>
                  </a:txBody>
                  <a:tcPr marL="72000" marR="72000" marT="0" marB="0" anchor="ctr">
                    <a:solidFill>
                      <a:schemeClr val="accent1">
                        <a:lumMod val="75000"/>
                      </a:schemeClr>
                    </a:solidFill>
                  </a:tcPr>
                </a:tc>
                <a:tc>
                  <a:txBody>
                    <a:bodyPr/>
                    <a:lstStyle/>
                    <a:p>
                      <a:pPr algn="ctr" fontAlgn="b"/>
                      <a:r>
                        <a:rPr lang="en-IN" sz="1200" u="none" strike="noStrike" dirty="0">
                          <a:solidFill>
                            <a:schemeClr val="bg1"/>
                          </a:solidFill>
                          <a:effectLst/>
                          <a:latin typeface="+mj-lt"/>
                        </a:rPr>
                        <a:t>Server</a:t>
                      </a:r>
                      <a:endParaRPr lang="en-IN" sz="1200" b="1" i="0" u="none" strike="noStrike" dirty="0">
                        <a:solidFill>
                          <a:schemeClr val="bg1"/>
                        </a:solidFill>
                        <a:effectLst/>
                        <a:latin typeface="+mj-lt"/>
                      </a:endParaRPr>
                    </a:p>
                  </a:txBody>
                  <a:tcPr marL="72000" marR="72000" marT="0" marB="0" anchor="ctr">
                    <a:solidFill>
                      <a:schemeClr val="accent1">
                        <a:lumMod val="75000"/>
                      </a:schemeClr>
                    </a:solidFill>
                  </a:tcPr>
                </a:tc>
                <a:tc>
                  <a:txBody>
                    <a:bodyPr/>
                    <a:lstStyle/>
                    <a:p>
                      <a:pPr algn="ctr" fontAlgn="b"/>
                      <a:r>
                        <a:rPr lang="en-IN" sz="1200" u="none" strike="noStrike" dirty="0">
                          <a:solidFill>
                            <a:schemeClr val="bg1"/>
                          </a:solidFill>
                          <a:effectLst/>
                          <a:latin typeface="+mj-lt"/>
                        </a:rPr>
                        <a:t>Total SAPS</a:t>
                      </a:r>
                      <a:endParaRPr lang="en-IN" sz="1200" b="1" i="0" u="none" strike="noStrike" dirty="0">
                        <a:solidFill>
                          <a:schemeClr val="bg1"/>
                        </a:solidFill>
                        <a:effectLst/>
                        <a:latin typeface="+mj-lt"/>
                      </a:endParaRPr>
                    </a:p>
                  </a:txBody>
                  <a:tcPr marL="72000" marR="72000" marT="0" marB="0" anchor="ctr">
                    <a:solidFill>
                      <a:schemeClr val="accent1">
                        <a:lumMod val="75000"/>
                      </a:schemeClr>
                    </a:solidFill>
                  </a:tcPr>
                </a:tc>
                <a:extLst>
                  <a:ext uri="{0D108BD9-81ED-4DB2-BD59-A6C34878D82A}">
                    <a16:rowId xmlns:a16="http://schemas.microsoft.com/office/drawing/2014/main" val="3338708934"/>
                  </a:ext>
                </a:extLst>
              </a:tr>
              <a:tr h="520532">
                <a:tc rowSpan="2">
                  <a:txBody>
                    <a:bodyPr/>
                    <a:lstStyle/>
                    <a:p>
                      <a:pPr algn="l" fontAlgn="ctr"/>
                      <a:r>
                        <a:rPr lang="en-IN" sz="1200" b="1" u="none" strike="noStrike" dirty="0">
                          <a:effectLst/>
                          <a:latin typeface="+mj-lt"/>
                        </a:rPr>
                        <a:t>APP SERVER</a:t>
                      </a:r>
                      <a:endParaRPr lang="en-IN" sz="1200" b="1" i="0" u="none" strike="noStrike" dirty="0">
                        <a:solidFill>
                          <a:srgbClr val="000000"/>
                        </a:solidFill>
                        <a:effectLst/>
                        <a:latin typeface="+mj-lt"/>
                      </a:endParaRPr>
                    </a:p>
                  </a:txBody>
                  <a:tcPr marL="72000" marR="72000" marT="0" marB="0" anchor="ctr"/>
                </a:tc>
                <a:tc>
                  <a:txBody>
                    <a:bodyPr/>
                    <a:lstStyle/>
                    <a:p>
                      <a:pPr algn="r" fontAlgn="b"/>
                      <a:r>
                        <a:rPr lang="en-IN" sz="1200" b="0" i="0" u="none" strike="noStrike" dirty="0">
                          <a:solidFill>
                            <a:srgbClr val="000000"/>
                          </a:solidFill>
                          <a:effectLst/>
                          <a:latin typeface="+mj-lt"/>
                        </a:rPr>
                        <a:t>86100</a:t>
                      </a:r>
                    </a:p>
                  </a:txBody>
                  <a:tcPr marL="72000" marR="72000" marT="7620" marB="0" anchor="ctr"/>
                </a:tc>
                <a:tc>
                  <a:txBody>
                    <a:bodyPr/>
                    <a:lstStyle/>
                    <a:p>
                      <a:pPr algn="r" fontAlgn="b"/>
                      <a:r>
                        <a:rPr lang="en-IN" sz="1200" b="0" i="0" u="none" strike="noStrike" dirty="0">
                          <a:solidFill>
                            <a:srgbClr val="000000"/>
                          </a:solidFill>
                          <a:effectLst/>
                          <a:latin typeface="+mj-lt"/>
                        </a:rPr>
                        <a:t>14</a:t>
                      </a:r>
                    </a:p>
                  </a:txBody>
                  <a:tcPr marL="72000" marR="72000" marT="7620" marB="0" anchor="ctr"/>
                </a:tc>
                <a:tc>
                  <a:txBody>
                    <a:bodyPr/>
                    <a:lstStyle/>
                    <a:p>
                      <a:pPr algn="r" fontAlgn="b"/>
                      <a:r>
                        <a:rPr lang="en-IN" sz="1200" b="0" i="0" u="none" strike="noStrike">
                          <a:solidFill>
                            <a:srgbClr val="000000"/>
                          </a:solidFill>
                          <a:effectLst/>
                          <a:latin typeface="+mj-lt"/>
                        </a:rPr>
                        <a:t>1205400</a:t>
                      </a:r>
                    </a:p>
                  </a:txBody>
                  <a:tcPr marL="72000" marR="72000" marT="7620" marB="0" anchor="ctr"/>
                </a:tc>
                <a:tc>
                  <a:txBody>
                    <a:bodyPr/>
                    <a:lstStyle/>
                    <a:p>
                      <a:pPr algn="r" fontAlgn="b"/>
                      <a:r>
                        <a:rPr lang="en-IN" sz="1200" b="0" i="0" u="none" strike="noStrike">
                          <a:solidFill>
                            <a:srgbClr val="000000"/>
                          </a:solidFill>
                          <a:effectLst/>
                          <a:latin typeface="+mj-lt"/>
                        </a:rPr>
                        <a:t>92560</a:t>
                      </a:r>
                    </a:p>
                  </a:txBody>
                  <a:tcPr marL="72000" marR="72000" marT="7620" marB="0" anchor="ctr"/>
                </a:tc>
                <a:tc>
                  <a:txBody>
                    <a:bodyPr/>
                    <a:lstStyle/>
                    <a:p>
                      <a:pPr algn="r" fontAlgn="b"/>
                      <a:r>
                        <a:rPr lang="en-IN" sz="1200" b="0" i="0" u="none" strike="noStrike">
                          <a:solidFill>
                            <a:srgbClr val="000000"/>
                          </a:solidFill>
                          <a:effectLst/>
                          <a:latin typeface="+mj-lt"/>
                        </a:rPr>
                        <a:t>14</a:t>
                      </a:r>
                    </a:p>
                  </a:txBody>
                  <a:tcPr marL="72000" marR="72000" marT="7620" marB="0" anchor="ctr"/>
                </a:tc>
                <a:tc>
                  <a:txBody>
                    <a:bodyPr/>
                    <a:lstStyle/>
                    <a:p>
                      <a:pPr algn="r" fontAlgn="b"/>
                      <a:r>
                        <a:rPr lang="en-IN" sz="1200" b="0" i="0" u="none" strike="noStrike">
                          <a:solidFill>
                            <a:srgbClr val="000000"/>
                          </a:solidFill>
                          <a:effectLst/>
                          <a:latin typeface="+mj-lt"/>
                        </a:rPr>
                        <a:t>1295840</a:t>
                      </a:r>
                    </a:p>
                  </a:txBody>
                  <a:tcPr marL="72000" marR="72000" marT="7620" marB="0" anchor="ctr"/>
                </a:tc>
                <a:extLst>
                  <a:ext uri="{0D108BD9-81ED-4DB2-BD59-A6C34878D82A}">
                    <a16:rowId xmlns:a16="http://schemas.microsoft.com/office/drawing/2014/main" val="4238607651"/>
                  </a:ext>
                </a:extLst>
              </a:tr>
              <a:tr h="520532">
                <a:tc vMerge="1">
                  <a:txBody>
                    <a:bodyPr/>
                    <a:lstStyle/>
                    <a:p>
                      <a:endParaRPr lang="en-IN"/>
                    </a:p>
                  </a:txBody>
                  <a:tcPr/>
                </a:tc>
                <a:tc>
                  <a:txBody>
                    <a:bodyPr/>
                    <a:lstStyle/>
                    <a:p>
                      <a:pPr algn="r" fontAlgn="b"/>
                      <a:r>
                        <a:rPr lang="en-IN" sz="1200" b="0" i="0" u="none" strike="noStrike" dirty="0">
                          <a:solidFill>
                            <a:srgbClr val="000000"/>
                          </a:solidFill>
                          <a:effectLst/>
                          <a:latin typeface="+mj-lt"/>
                        </a:rPr>
                        <a:t>115000</a:t>
                      </a:r>
                    </a:p>
                  </a:txBody>
                  <a:tcPr marL="72000" marR="72000" marT="7620" marB="0" anchor="ctr"/>
                </a:tc>
                <a:tc>
                  <a:txBody>
                    <a:bodyPr/>
                    <a:lstStyle/>
                    <a:p>
                      <a:pPr algn="r" fontAlgn="b"/>
                      <a:r>
                        <a:rPr lang="en-IN" sz="1200" b="0" i="0" u="none" strike="noStrike" dirty="0">
                          <a:solidFill>
                            <a:srgbClr val="000000"/>
                          </a:solidFill>
                          <a:effectLst/>
                          <a:latin typeface="+mj-lt"/>
                        </a:rPr>
                        <a:t>1</a:t>
                      </a:r>
                    </a:p>
                  </a:txBody>
                  <a:tcPr marL="72000" marR="72000" marT="7620" marB="0" anchor="ctr"/>
                </a:tc>
                <a:tc>
                  <a:txBody>
                    <a:bodyPr/>
                    <a:lstStyle/>
                    <a:p>
                      <a:pPr algn="r" fontAlgn="b"/>
                      <a:r>
                        <a:rPr lang="en-IN" sz="1200" b="0" i="0" u="none" strike="noStrike">
                          <a:solidFill>
                            <a:srgbClr val="000000"/>
                          </a:solidFill>
                          <a:effectLst/>
                          <a:latin typeface="+mj-lt"/>
                        </a:rPr>
                        <a:t>115000</a:t>
                      </a:r>
                    </a:p>
                  </a:txBody>
                  <a:tcPr marL="72000" marR="72000" marT="7620" marB="0" anchor="ctr"/>
                </a:tc>
                <a:tc>
                  <a:txBody>
                    <a:bodyPr/>
                    <a:lstStyle/>
                    <a:p>
                      <a:pPr algn="r" fontAlgn="b"/>
                      <a:r>
                        <a:rPr lang="en-IN" sz="1200" b="0" i="0" u="none" strike="noStrike">
                          <a:solidFill>
                            <a:srgbClr val="000000"/>
                          </a:solidFill>
                          <a:effectLst/>
                          <a:latin typeface="+mj-lt"/>
                        </a:rPr>
                        <a:t>122410</a:t>
                      </a:r>
                    </a:p>
                  </a:txBody>
                  <a:tcPr marL="72000" marR="72000" marT="7620" marB="0" anchor="ctr"/>
                </a:tc>
                <a:tc>
                  <a:txBody>
                    <a:bodyPr/>
                    <a:lstStyle/>
                    <a:p>
                      <a:pPr algn="r" fontAlgn="b"/>
                      <a:r>
                        <a:rPr lang="en-IN" sz="1200" b="0" i="0" u="none" strike="noStrike">
                          <a:solidFill>
                            <a:srgbClr val="000000"/>
                          </a:solidFill>
                          <a:effectLst/>
                          <a:latin typeface="+mj-lt"/>
                        </a:rPr>
                        <a:t>1</a:t>
                      </a:r>
                    </a:p>
                  </a:txBody>
                  <a:tcPr marL="72000" marR="72000" marT="7620" marB="0" anchor="ctr"/>
                </a:tc>
                <a:tc>
                  <a:txBody>
                    <a:bodyPr/>
                    <a:lstStyle/>
                    <a:p>
                      <a:pPr algn="r" fontAlgn="b"/>
                      <a:r>
                        <a:rPr lang="en-IN" sz="1200" b="0" i="0" u="none" strike="noStrike">
                          <a:solidFill>
                            <a:srgbClr val="000000"/>
                          </a:solidFill>
                          <a:effectLst/>
                          <a:latin typeface="+mj-lt"/>
                        </a:rPr>
                        <a:t>122410</a:t>
                      </a:r>
                    </a:p>
                  </a:txBody>
                  <a:tcPr marL="72000" marR="72000" marT="7620" marB="0" anchor="ctr"/>
                </a:tc>
                <a:extLst>
                  <a:ext uri="{0D108BD9-81ED-4DB2-BD59-A6C34878D82A}">
                    <a16:rowId xmlns:a16="http://schemas.microsoft.com/office/drawing/2014/main" val="3144604478"/>
                  </a:ext>
                </a:extLst>
              </a:tr>
              <a:tr h="520532">
                <a:tc>
                  <a:txBody>
                    <a:bodyPr/>
                    <a:lstStyle/>
                    <a:p>
                      <a:pPr algn="l" fontAlgn="b"/>
                      <a:r>
                        <a:rPr lang="en-IN" sz="1200" b="1" u="none" strike="noStrike" dirty="0">
                          <a:effectLst/>
                          <a:latin typeface="+mj-lt"/>
                        </a:rPr>
                        <a:t>NON HAHA DB</a:t>
                      </a:r>
                      <a:endParaRPr lang="en-IN" sz="1200" b="1" i="0" u="none" strike="noStrike" dirty="0">
                        <a:solidFill>
                          <a:srgbClr val="000000"/>
                        </a:solidFill>
                        <a:effectLst/>
                        <a:latin typeface="+mj-lt"/>
                      </a:endParaRPr>
                    </a:p>
                  </a:txBody>
                  <a:tcPr marL="72000" marR="72000" marT="0" marB="0" anchor="ctr"/>
                </a:tc>
                <a:tc>
                  <a:txBody>
                    <a:bodyPr/>
                    <a:lstStyle/>
                    <a:p>
                      <a:pPr algn="r" fontAlgn="b"/>
                      <a:r>
                        <a:rPr lang="en-IN" sz="1200" b="0" i="0" u="none" strike="noStrike" dirty="0">
                          <a:solidFill>
                            <a:srgbClr val="000000"/>
                          </a:solidFill>
                          <a:effectLst/>
                          <a:latin typeface="+mj-lt"/>
                        </a:rPr>
                        <a:t>87570</a:t>
                      </a:r>
                    </a:p>
                  </a:txBody>
                  <a:tcPr marL="72000" marR="72000" marT="7620" marB="0" anchor="ctr"/>
                </a:tc>
                <a:tc>
                  <a:txBody>
                    <a:bodyPr/>
                    <a:lstStyle/>
                    <a:p>
                      <a:pPr algn="r" fontAlgn="b"/>
                      <a:r>
                        <a:rPr lang="en-IN" sz="1200" b="0" i="0" u="none" strike="noStrike" dirty="0">
                          <a:solidFill>
                            <a:srgbClr val="000000"/>
                          </a:solidFill>
                          <a:effectLst/>
                          <a:latin typeface="+mj-lt"/>
                        </a:rPr>
                        <a:t>3</a:t>
                      </a:r>
                    </a:p>
                  </a:txBody>
                  <a:tcPr marL="72000" marR="72000" marT="7620" marB="0" anchor="ctr"/>
                </a:tc>
                <a:tc>
                  <a:txBody>
                    <a:bodyPr/>
                    <a:lstStyle/>
                    <a:p>
                      <a:pPr algn="r" fontAlgn="b"/>
                      <a:r>
                        <a:rPr lang="en-IN" sz="1200" b="0" i="0" u="none" strike="noStrike" dirty="0">
                          <a:solidFill>
                            <a:srgbClr val="000000"/>
                          </a:solidFill>
                          <a:effectLst/>
                          <a:latin typeface="+mj-lt"/>
                        </a:rPr>
                        <a:t>262710</a:t>
                      </a:r>
                    </a:p>
                  </a:txBody>
                  <a:tcPr marL="72000" marR="72000" marT="7620" marB="0" anchor="ctr"/>
                </a:tc>
                <a:tc>
                  <a:txBody>
                    <a:bodyPr/>
                    <a:lstStyle/>
                    <a:p>
                      <a:pPr algn="r" fontAlgn="b"/>
                      <a:r>
                        <a:rPr lang="en-IN" sz="1200" b="0" i="0" u="none" strike="noStrike">
                          <a:solidFill>
                            <a:srgbClr val="000000"/>
                          </a:solidFill>
                          <a:effectLst/>
                          <a:latin typeface="+mj-lt"/>
                        </a:rPr>
                        <a:t>92560</a:t>
                      </a:r>
                    </a:p>
                  </a:txBody>
                  <a:tcPr marL="72000" marR="72000" marT="7620" marB="0" anchor="ctr"/>
                </a:tc>
                <a:tc>
                  <a:txBody>
                    <a:bodyPr/>
                    <a:lstStyle/>
                    <a:p>
                      <a:pPr algn="r" fontAlgn="b"/>
                      <a:r>
                        <a:rPr lang="en-IN" sz="1200" b="0" i="0" u="none" strike="noStrike">
                          <a:solidFill>
                            <a:srgbClr val="000000"/>
                          </a:solidFill>
                          <a:effectLst/>
                          <a:latin typeface="+mj-lt"/>
                        </a:rPr>
                        <a:t>3</a:t>
                      </a:r>
                    </a:p>
                  </a:txBody>
                  <a:tcPr marL="72000" marR="72000" marT="7620" marB="0" anchor="ctr"/>
                </a:tc>
                <a:tc>
                  <a:txBody>
                    <a:bodyPr/>
                    <a:lstStyle/>
                    <a:p>
                      <a:pPr algn="r" fontAlgn="b"/>
                      <a:r>
                        <a:rPr lang="en-IN" sz="1200" b="0" i="0" u="none" strike="noStrike">
                          <a:solidFill>
                            <a:srgbClr val="000000"/>
                          </a:solidFill>
                          <a:effectLst/>
                          <a:latin typeface="+mj-lt"/>
                        </a:rPr>
                        <a:t>277680</a:t>
                      </a:r>
                    </a:p>
                  </a:txBody>
                  <a:tcPr marL="72000" marR="72000" marT="7620" marB="0" anchor="ctr"/>
                </a:tc>
                <a:extLst>
                  <a:ext uri="{0D108BD9-81ED-4DB2-BD59-A6C34878D82A}">
                    <a16:rowId xmlns:a16="http://schemas.microsoft.com/office/drawing/2014/main" val="361860803"/>
                  </a:ext>
                </a:extLst>
              </a:tr>
              <a:tr h="520532">
                <a:tc rowSpan="2">
                  <a:txBody>
                    <a:bodyPr/>
                    <a:lstStyle/>
                    <a:p>
                      <a:pPr algn="l" fontAlgn="ctr"/>
                      <a:r>
                        <a:rPr lang="en-IN" sz="1200" b="1" u="none" strike="noStrike" dirty="0">
                          <a:effectLst/>
                          <a:latin typeface="+mj-lt"/>
                        </a:rPr>
                        <a:t>Storage</a:t>
                      </a:r>
                      <a:endParaRPr lang="en-IN" sz="1200" b="1" i="0" u="none" strike="noStrike" dirty="0">
                        <a:solidFill>
                          <a:srgbClr val="000000"/>
                        </a:solidFill>
                        <a:effectLst/>
                        <a:latin typeface="+mj-lt"/>
                      </a:endParaRPr>
                    </a:p>
                  </a:txBody>
                  <a:tcPr marL="72000" marR="72000" marT="0" marB="0" anchor="ctr"/>
                </a:tc>
                <a:tc rowSpan="2">
                  <a:txBody>
                    <a:bodyPr/>
                    <a:lstStyle/>
                    <a:p>
                      <a:pPr algn="r" fontAlgn="ctr"/>
                      <a:r>
                        <a:rPr lang="en-IN" sz="1200" b="1" i="0" u="none" strike="noStrike" dirty="0">
                          <a:solidFill>
                            <a:srgbClr val="000000"/>
                          </a:solidFill>
                          <a:effectLst/>
                          <a:latin typeface="+mj-lt"/>
                        </a:rPr>
                        <a:t> </a:t>
                      </a:r>
                    </a:p>
                  </a:txBody>
                  <a:tcPr marL="72000" marR="72000" marT="7620" marB="0" anchor="ctr"/>
                </a:tc>
                <a:tc>
                  <a:txBody>
                    <a:bodyPr/>
                    <a:lstStyle/>
                    <a:p>
                      <a:pPr algn="r" fontAlgn="b"/>
                      <a:r>
                        <a:rPr lang="en-IN" sz="1200" b="0" i="0" u="none" strike="noStrike" dirty="0">
                          <a:solidFill>
                            <a:srgbClr val="000000"/>
                          </a:solidFill>
                          <a:effectLst/>
                          <a:latin typeface="+mj-lt"/>
                        </a:rPr>
                        <a:t>SSD (TB)</a:t>
                      </a:r>
                    </a:p>
                  </a:txBody>
                  <a:tcPr marL="72000" marR="72000" marT="7620" marB="0" anchor="ctr"/>
                </a:tc>
                <a:tc>
                  <a:txBody>
                    <a:bodyPr/>
                    <a:lstStyle/>
                    <a:p>
                      <a:pPr algn="r" fontAlgn="b"/>
                      <a:r>
                        <a:rPr lang="en-IN" sz="1200" b="0" i="0" u="none" strike="noStrike" dirty="0">
                          <a:solidFill>
                            <a:srgbClr val="000000"/>
                          </a:solidFill>
                          <a:effectLst/>
                          <a:latin typeface="+mj-lt"/>
                        </a:rPr>
                        <a:t>75</a:t>
                      </a:r>
                    </a:p>
                  </a:txBody>
                  <a:tcPr marL="72000" marR="72000" marT="7620" marB="0" anchor="ctr"/>
                </a:tc>
                <a:tc>
                  <a:txBody>
                    <a:bodyPr/>
                    <a:lstStyle/>
                    <a:p>
                      <a:pPr algn="r" fontAlgn="b"/>
                      <a:r>
                        <a:rPr lang="en-IN" sz="1200" b="0" i="0" u="none" strike="noStrike" dirty="0">
                          <a:solidFill>
                            <a:srgbClr val="000000"/>
                          </a:solidFill>
                          <a:effectLst/>
                          <a:latin typeface="+mj-lt"/>
                        </a:rPr>
                        <a:t>SSD (TB)</a:t>
                      </a:r>
                    </a:p>
                  </a:txBody>
                  <a:tcPr marL="72000" marR="72000" marT="7620" marB="0" anchor="ctr"/>
                </a:tc>
                <a:tc>
                  <a:txBody>
                    <a:bodyPr/>
                    <a:lstStyle/>
                    <a:p>
                      <a:pPr algn="r" fontAlgn="b"/>
                      <a:r>
                        <a:rPr lang="en-IN" sz="1200" b="0" i="0" u="none" strike="noStrike">
                          <a:solidFill>
                            <a:srgbClr val="000000"/>
                          </a:solidFill>
                          <a:effectLst/>
                          <a:latin typeface="+mj-lt"/>
                        </a:rPr>
                        <a:t>75</a:t>
                      </a:r>
                    </a:p>
                  </a:txBody>
                  <a:tcPr marL="72000" marR="72000" marT="7620" marB="0" anchor="ctr"/>
                </a:tc>
                <a:tc>
                  <a:txBody>
                    <a:bodyPr/>
                    <a:lstStyle/>
                    <a:p>
                      <a:pPr algn="r" fontAlgn="b"/>
                      <a:endParaRPr lang="en-IN" sz="1200" b="0" i="0" u="none" strike="noStrike">
                        <a:solidFill>
                          <a:srgbClr val="000000"/>
                        </a:solidFill>
                        <a:effectLst/>
                        <a:latin typeface="+mj-lt"/>
                      </a:endParaRPr>
                    </a:p>
                  </a:txBody>
                  <a:tcPr marL="72000" marR="72000" marT="7620" marB="0" anchor="ctr"/>
                </a:tc>
                <a:extLst>
                  <a:ext uri="{0D108BD9-81ED-4DB2-BD59-A6C34878D82A}">
                    <a16:rowId xmlns:a16="http://schemas.microsoft.com/office/drawing/2014/main" val="464534629"/>
                  </a:ext>
                </a:extLst>
              </a:tr>
              <a:tr h="520532">
                <a:tc vMerge="1">
                  <a:txBody>
                    <a:bodyPr/>
                    <a:lstStyle/>
                    <a:p>
                      <a:endParaRPr lang="en-IN"/>
                    </a:p>
                  </a:txBody>
                  <a:tcPr/>
                </a:tc>
                <a:tc vMerge="1">
                  <a:txBody>
                    <a:bodyPr/>
                    <a:lstStyle/>
                    <a:p>
                      <a:endParaRPr lang="en-IN"/>
                    </a:p>
                  </a:txBody>
                  <a:tcPr/>
                </a:tc>
                <a:tc>
                  <a:txBody>
                    <a:bodyPr/>
                    <a:lstStyle/>
                    <a:p>
                      <a:pPr algn="r" fontAlgn="b"/>
                      <a:r>
                        <a:rPr lang="en-IN" sz="1200" b="0" i="0" u="none" strike="noStrike">
                          <a:solidFill>
                            <a:srgbClr val="000000"/>
                          </a:solidFill>
                          <a:effectLst/>
                          <a:latin typeface="+mj-lt"/>
                        </a:rPr>
                        <a:t>SAS (TB)</a:t>
                      </a:r>
                    </a:p>
                  </a:txBody>
                  <a:tcPr marL="72000" marR="72000" marT="7620" marB="0" anchor="ctr"/>
                </a:tc>
                <a:tc>
                  <a:txBody>
                    <a:bodyPr/>
                    <a:lstStyle/>
                    <a:p>
                      <a:pPr algn="r" fontAlgn="b"/>
                      <a:r>
                        <a:rPr lang="en-IN" sz="1200" b="0" i="0" u="none" strike="noStrike" dirty="0">
                          <a:solidFill>
                            <a:srgbClr val="000000"/>
                          </a:solidFill>
                          <a:effectLst/>
                          <a:latin typeface="+mj-lt"/>
                        </a:rPr>
                        <a:t>120</a:t>
                      </a:r>
                    </a:p>
                  </a:txBody>
                  <a:tcPr marL="72000" marR="72000" marT="7620" marB="0" anchor="ctr"/>
                </a:tc>
                <a:tc>
                  <a:txBody>
                    <a:bodyPr/>
                    <a:lstStyle/>
                    <a:p>
                      <a:pPr algn="r" fontAlgn="b"/>
                      <a:r>
                        <a:rPr lang="en-IN" sz="1200" b="0" i="0" u="none" strike="noStrike" dirty="0">
                          <a:solidFill>
                            <a:srgbClr val="000000"/>
                          </a:solidFill>
                          <a:effectLst/>
                          <a:latin typeface="+mj-lt"/>
                        </a:rPr>
                        <a:t>SAS (TB)</a:t>
                      </a:r>
                    </a:p>
                  </a:txBody>
                  <a:tcPr marL="72000" marR="72000" marT="7620" marB="0" anchor="ctr"/>
                </a:tc>
                <a:tc>
                  <a:txBody>
                    <a:bodyPr/>
                    <a:lstStyle/>
                    <a:p>
                      <a:pPr algn="r" fontAlgn="b"/>
                      <a:r>
                        <a:rPr lang="en-IN" sz="1200" b="0" i="0" u="none" strike="noStrike" dirty="0">
                          <a:solidFill>
                            <a:srgbClr val="000000"/>
                          </a:solidFill>
                          <a:effectLst/>
                          <a:latin typeface="+mj-lt"/>
                        </a:rPr>
                        <a:t>120</a:t>
                      </a:r>
                    </a:p>
                  </a:txBody>
                  <a:tcPr marL="72000" marR="72000" marT="7620" marB="0" anchor="ctr"/>
                </a:tc>
                <a:tc>
                  <a:txBody>
                    <a:bodyPr/>
                    <a:lstStyle/>
                    <a:p>
                      <a:pPr algn="r" fontAlgn="b"/>
                      <a:endParaRPr lang="en-IN" sz="1200" b="0" i="0" u="none" strike="noStrike" dirty="0">
                        <a:solidFill>
                          <a:srgbClr val="000000"/>
                        </a:solidFill>
                        <a:effectLst/>
                        <a:latin typeface="+mj-lt"/>
                      </a:endParaRPr>
                    </a:p>
                  </a:txBody>
                  <a:tcPr marL="72000" marR="72000" marT="7620" marB="0" anchor="ctr"/>
                </a:tc>
                <a:extLst>
                  <a:ext uri="{0D108BD9-81ED-4DB2-BD59-A6C34878D82A}">
                    <a16:rowId xmlns:a16="http://schemas.microsoft.com/office/drawing/2014/main" val="1782973727"/>
                  </a:ext>
                </a:extLst>
              </a:tr>
            </a:tbl>
          </a:graphicData>
        </a:graphic>
      </p:graphicFrame>
    </p:spTree>
    <p:extLst>
      <p:ext uri="{BB962C8B-B14F-4D97-AF65-F5344CB8AC3E}">
        <p14:creationId xmlns:p14="http://schemas.microsoft.com/office/powerpoint/2010/main" val="3545718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72">
            <a:extLst>
              <a:ext uri="{FF2B5EF4-FFF2-40B4-BE49-F238E27FC236}">
                <a16:creationId xmlns:a16="http://schemas.microsoft.com/office/drawing/2014/main" id="{E4A4E5CF-E65C-44D9-B6B2-0B4588283000}"/>
              </a:ext>
            </a:extLst>
          </p:cNvPr>
          <p:cNvSpPr/>
          <p:nvPr/>
        </p:nvSpPr>
        <p:spPr>
          <a:xfrm>
            <a:off x="899492" y="2606337"/>
            <a:ext cx="6418282" cy="110988"/>
          </a:xfrm>
          <a:custGeom>
            <a:avLst/>
            <a:gdLst/>
            <a:ahLst/>
            <a:cxnLst/>
            <a:rect l="l" t="t" r="r" b="b"/>
            <a:pathLst>
              <a:path w="9664065" h="182879">
                <a:moveTo>
                  <a:pt x="0" y="30479"/>
                </a:moveTo>
                <a:lnTo>
                  <a:pt x="2405" y="18645"/>
                </a:lnTo>
                <a:lnTo>
                  <a:pt x="8953" y="8953"/>
                </a:lnTo>
                <a:lnTo>
                  <a:pt x="18645" y="2405"/>
                </a:lnTo>
                <a:lnTo>
                  <a:pt x="30480" y="0"/>
                </a:lnTo>
                <a:lnTo>
                  <a:pt x="9633204" y="0"/>
                </a:lnTo>
                <a:lnTo>
                  <a:pt x="9645038" y="2405"/>
                </a:lnTo>
                <a:lnTo>
                  <a:pt x="9654730" y="8953"/>
                </a:lnTo>
                <a:lnTo>
                  <a:pt x="9661278" y="18645"/>
                </a:lnTo>
                <a:lnTo>
                  <a:pt x="9663684" y="30479"/>
                </a:lnTo>
                <a:lnTo>
                  <a:pt x="9663684" y="152399"/>
                </a:lnTo>
                <a:lnTo>
                  <a:pt x="9661278" y="164234"/>
                </a:lnTo>
                <a:lnTo>
                  <a:pt x="9654730" y="173926"/>
                </a:lnTo>
                <a:lnTo>
                  <a:pt x="9645038" y="180474"/>
                </a:lnTo>
                <a:lnTo>
                  <a:pt x="9633204" y="182879"/>
                </a:lnTo>
                <a:lnTo>
                  <a:pt x="30480" y="182879"/>
                </a:lnTo>
                <a:lnTo>
                  <a:pt x="18645" y="180474"/>
                </a:lnTo>
                <a:lnTo>
                  <a:pt x="8953" y="173926"/>
                </a:lnTo>
                <a:lnTo>
                  <a:pt x="2405" y="164234"/>
                </a:lnTo>
                <a:lnTo>
                  <a:pt x="0" y="152399"/>
                </a:lnTo>
                <a:lnTo>
                  <a:pt x="0" y="30479"/>
                </a:lnTo>
                <a:close/>
              </a:path>
            </a:pathLst>
          </a:custGeom>
          <a:solidFill>
            <a:schemeClr val="tx2"/>
          </a:solidFill>
          <a:ln w="4572">
            <a:solidFill>
              <a:srgbClr val="0070BF"/>
            </a:solidFill>
          </a:ln>
        </p:spPr>
        <p:txBody>
          <a:bodyPr wrap="square" lIns="0" tIns="0" rIns="0" bIns="0" rtlCol="0"/>
          <a:lstStyle/>
          <a:p>
            <a:endParaRPr sz="1191">
              <a:highlight>
                <a:srgbClr val="FFFF00"/>
              </a:highlight>
              <a:latin typeface="+mj-lt"/>
            </a:endParaRPr>
          </a:p>
        </p:txBody>
      </p:sp>
      <p:sp>
        <p:nvSpPr>
          <p:cNvPr id="111" name="object 12">
            <a:extLst>
              <a:ext uri="{FF2B5EF4-FFF2-40B4-BE49-F238E27FC236}">
                <a16:creationId xmlns:a16="http://schemas.microsoft.com/office/drawing/2014/main" id="{DA3EF051-F770-4094-B975-A5481C7A41AC}"/>
              </a:ext>
            </a:extLst>
          </p:cNvPr>
          <p:cNvSpPr/>
          <p:nvPr/>
        </p:nvSpPr>
        <p:spPr>
          <a:xfrm>
            <a:off x="2145937" y="1608527"/>
            <a:ext cx="3766956" cy="371475"/>
          </a:xfrm>
          <a:custGeom>
            <a:avLst/>
            <a:gdLst/>
            <a:ahLst/>
            <a:cxnLst/>
            <a:rect l="l" t="t" r="r" b="b"/>
            <a:pathLst>
              <a:path w="2044064" h="561339">
                <a:moveTo>
                  <a:pt x="2043684" y="0"/>
                </a:moveTo>
                <a:lnTo>
                  <a:pt x="0" y="0"/>
                </a:lnTo>
                <a:lnTo>
                  <a:pt x="0" y="16764"/>
                </a:lnTo>
                <a:lnTo>
                  <a:pt x="0" y="560832"/>
                </a:lnTo>
                <a:lnTo>
                  <a:pt x="2043684" y="560832"/>
                </a:lnTo>
                <a:lnTo>
                  <a:pt x="2043684" y="16764"/>
                </a:lnTo>
                <a:lnTo>
                  <a:pt x="2043684" y="0"/>
                </a:lnTo>
                <a:close/>
              </a:path>
            </a:pathLst>
          </a:custGeom>
          <a:solidFill>
            <a:srgbClr val="00698E"/>
          </a:solidFill>
        </p:spPr>
        <p:txBody>
          <a:bodyPr wrap="square" lIns="0" tIns="0" rIns="0" bIns="0" rtlCol="0"/>
          <a:lstStyle/>
          <a:p>
            <a:endParaRPr sz="1191">
              <a:latin typeface="+mj-lt"/>
            </a:endParaRPr>
          </a:p>
        </p:txBody>
      </p:sp>
      <p:sp>
        <p:nvSpPr>
          <p:cNvPr id="2" name="object 2"/>
          <p:cNvSpPr txBox="1"/>
          <p:nvPr/>
        </p:nvSpPr>
        <p:spPr>
          <a:xfrm>
            <a:off x="2254608" y="1730371"/>
            <a:ext cx="1279572" cy="120504"/>
          </a:xfrm>
          <a:prstGeom prst="rect">
            <a:avLst/>
          </a:prstGeom>
        </p:spPr>
        <p:txBody>
          <a:bodyPr vert="horz" wrap="square" lIns="0" tIns="8404" rIns="0" bIns="0" rtlCol="0">
            <a:spAutoFit/>
          </a:bodyPr>
          <a:lstStyle/>
          <a:p>
            <a:pPr marL="8405">
              <a:spcBef>
                <a:spcPts val="66"/>
              </a:spcBef>
              <a:tabLst>
                <a:tab pos="406375" algn="l"/>
                <a:tab pos="774508" algn="l"/>
                <a:tab pos="1141800" algn="l"/>
              </a:tabLst>
            </a:pPr>
            <a:r>
              <a:rPr sz="728" spc="-23">
                <a:solidFill>
                  <a:srgbClr val="FFFFFF"/>
                </a:solidFill>
                <a:latin typeface="+mj-lt"/>
                <a:cs typeface="Carlito"/>
              </a:rPr>
              <a:t>V</a:t>
            </a:r>
            <a:r>
              <a:rPr sz="728" spc="-3">
                <a:solidFill>
                  <a:srgbClr val="FFFFFF"/>
                </a:solidFill>
                <a:latin typeface="+mj-lt"/>
                <a:cs typeface="Carlito"/>
              </a:rPr>
              <a:t>M</a:t>
            </a:r>
            <a:r>
              <a:rPr sz="728">
                <a:solidFill>
                  <a:srgbClr val="FFFFFF"/>
                </a:solidFill>
                <a:latin typeface="+mj-lt"/>
                <a:cs typeface="Carlito"/>
              </a:rPr>
              <a:t>	</a:t>
            </a:r>
            <a:r>
              <a:rPr sz="1092" spc="-24" baseline="5050">
                <a:solidFill>
                  <a:srgbClr val="FFFFFF"/>
                </a:solidFill>
                <a:latin typeface="+mj-lt"/>
                <a:cs typeface="Carlito"/>
              </a:rPr>
              <a:t>V</a:t>
            </a:r>
            <a:r>
              <a:rPr sz="1092" spc="-5" baseline="5050">
                <a:solidFill>
                  <a:srgbClr val="FFFFFF"/>
                </a:solidFill>
                <a:latin typeface="+mj-lt"/>
                <a:cs typeface="Carlito"/>
              </a:rPr>
              <a:t>M</a:t>
            </a:r>
            <a:r>
              <a:rPr sz="1092" baseline="5050">
                <a:solidFill>
                  <a:srgbClr val="FFFFFF"/>
                </a:solidFill>
                <a:latin typeface="+mj-lt"/>
                <a:cs typeface="Carlito"/>
              </a:rPr>
              <a:t>	</a:t>
            </a:r>
            <a:r>
              <a:rPr sz="1092" spc="-24" baseline="2525">
                <a:solidFill>
                  <a:srgbClr val="FFFFFF"/>
                </a:solidFill>
                <a:latin typeface="+mj-lt"/>
                <a:cs typeface="Carlito"/>
              </a:rPr>
              <a:t>V</a:t>
            </a:r>
            <a:r>
              <a:rPr sz="1092" spc="-10" baseline="2525">
                <a:solidFill>
                  <a:srgbClr val="FFFFFF"/>
                </a:solidFill>
                <a:latin typeface="+mj-lt"/>
                <a:cs typeface="Carlito"/>
              </a:rPr>
              <a:t>M</a:t>
            </a:r>
            <a:r>
              <a:rPr sz="1092" baseline="2525">
                <a:solidFill>
                  <a:srgbClr val="FFFFFF"/>
                </a:solidFill>
                <a:latin typeface="+mj-lt"/>
                <a:cs typeface="Carlito"/>
              </a:rPr>
              <a:t>	</a:t>
            </a:r>
            <a:r>
              <a:rPr sz="1092" spc="-24" baseline="5050">
                <a:solidFill>
                  <a:srgbClr val="FFFFFF"/>
                </a:solidFill>
                <a:latin typeface="+mj-lt"/>
                <a:cs typeface="Carlito"/>
              </a:rPr>
              <a:t>V</a:t>
            </a:r>
            <a:r>
              <a:rPr sz="1092" spc="-5" baseline="5050">
                <a:solidFill>
                  <a:srgbClr val="FFFFFF"/>
                </a:solidFill>
                <a:latin typeface="+mj-lt"/>
                <a:cs typeface="Carlito"/>
              </a:rPr>
              <a:t>M</a:t>
            </a:r>
            <a:endParaRPr sz="1092" baseline="5050">
              <a:latin typeface="+mj-lt"/>
              <a:cs typeface="Carlito"/>
            </a:endParaRPr>
          </a:p>
        </p:txBody>
      </p:sp>
      <p:sp>
        <p:nvSpPr>
          <p:cNvPr id="3" name="object 3"/>
          <p:cNvSpPr/>
          <p:nvPr/>
        </p:nvSpPr>
        <p:spPr>
          <a:xfrm>
            <a:off x="3668915" y="1632483"/>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191">
              <a:latin typeface="+mj-lt"/>
            </a:endParaRPr>
          </a:p>
        </p:txBody>
      </p:sp>
      <p:sp>
        <p:nvSpPr>
          <p:cNvPr id="4" name="object 4"/>
          <p:cNvSpPr txBox="1"/>
          <p:nvPr/>
        </p:nvSpPr>
        <p:spPr>
          <a:xfrm>
            <a:off x="3755280" y="1716523"/>
            <a:ext cx="146236" cy="120080"/>
          </a:xfrm>
          <a:prstGeom prst="rect">
            <a:avLst/>
          </a:prstGeom>
        </p:spPr>
        <p:txBody>
          <a:bodyPr vert="horz" wrap="square" lIns="0" tIns="7984" rIns="0" bIns="0" rtlCol="0">
            <a:spAutoFit/>
          </a:bodyPr>
          <a:lstStyle/>
          <a:p>
            <a:pPr marL="8405">
              <a:spcBef>
                <a:spcPts val="63"/>
              </a:spcBef>
            </a:pPr>
            <a:r>
              <a:rPr sz="728" spc="-17">
                <a:solidFill>
                  <a:srgbClr val="FFFFFF"/>
                </a:solidFill>
                <a:latin typeface="+mj-lt"/>
                <a:cs typeface="Carlito"/>
              </a:rPr>
              <a:t>V</a:t>
            </a:r>
            <a:r>
              <a:rPr sz="728" spc="-7">
                <a:solidFill>
                  <a:srgbClr val="FFFFFF"/>
                </a:solidFill>
                <a:latin typeface="+mj-lt"/>
                <a:cs typeface="Carlito"/>
              </a:rPr>
              <a:t>M</a:t>
            </a:r>
            <a:endParaRPr sz="728">
              <a:latin typeface="+mj-lt"/>
              <a:cs typeface="Carlito"/>
            </a:endParaRPr>
          </a:p>
        </p:txBody>
      </p:sp>
      <p:sp>
        <p:nvSpPr>
          <p:cNvPr id="5" name="object 5"/>
          <p:cNvSpPr txBox="1"/>
          <p:nvPr/>
        </p:nvSpPr>
        <p:spPr>
          <a:xfrm>
            <a:off x="4067944" y="1650285"/>
            <a:ext cx="1305625" cy="242653"/>
          </a:xfrm>
          <a:prstGeom prst="rect">
            <a:avLst/>
          </a:prstGeom>
        </p:spPr>
        <p:txBody>
          <a:bodyPr vert="horz" wrap="square" lIns="0" tIns="8404" rIns="0" bIns="0" rtlCol="0">
            <a:spAutoFit/>
          </a:bodyPr>
          <a:lstStyle/>
          <a:p>
            <a:pPr marL="8405">
              <a:spcBef>
                <a:spcPts val="66"/>
              </a:spcBef>
            </a:pPr>
            <a:r>
              <a:rPr sz="761" spc="-7">
                <a:solidFill>
                  <a:srgbClr val="FFFFFF"/>
                </a:solidFill>
                <a:latin typeface="+mj-lt"/>
                <a:cs typeface="Arial"/>
              </a:rPr>
              <a:t>Virtualized </a:t>
            </a:r>
            <a:r>
              <a:rPr sz="761" spc="-3">
                <a:solidFill>
                  <a:srgbClr val="FFFFFF"/>
                </a:solidFill>
                <a:latin typeface="+mj-lt"/>
                <a:cs typeface="Arial"/>
              </a:rPr>
              <a:t>Application</a:t>
            </a:r>
            <a:r>
              <a:rPr sz="761" spc="-13">
                <a:solidFill>
                  <a:srgbClr val="FFFFFF"/>
                </a:solidFill>
                <a:latin typeface="+mj-lt"/>
                <a:cs typeface="Arial"/>
              </a:rPr>
              <a:t> </a:t>
            </a:r>
            <a:r>
              <a:rPr sz="761" spc="-3">
                <a:solidFill>
                  <a:srgbClr val="FFFFFF"/>
                </a:solidFill>
                <a:latin typeface="+mj-lt"/>
                <a:cs typeface="Arial"/>
              </a:rPr>
              <a:t>servers</a:t>
            </a:r>
            <a:endParaRPr sz="761">
              <a:latin typeface="+mj-lt"/>
              <a:cs typeface="Arial"/>
            </a:endParaRPr>
          </a:p>
        </p:txBody>
      </p:sp>
      <p:sp>
        <p:nvSpPr>
          <p:cNvPr id="6" name="object 6"/>
          <p:cNvSpPr txBox="1"/>
          <p:nvPr/>
        </p:nvSpPr>
        <p:spPr>
          <a:xfrm>
            <a:off x="4442164" y="1766297"/>
            <a:ext cx="505105" cy="125569"/>
          </a:xfrm>
          <a:prstGeom prst="rect">
            <a:avLst/>
          </a:prstGeom>
        </p:spPr>
        <p:txBody>
          <a:bodyPr vert="horz" wrap="square" lIns="0" tIns="8404" rIns="0" bIns="0" rtlCol="0">
            <a:spAutoFit/>
          </a:bodyPr>
          <a:lstStyle/>
          <a:p>
            <a:pPr marL="8405">
              <a:spcBef>
                <a:spcPts val="66"/>
              </a:spcBef>
            </a:pPr>
            <a:r>
              <a:rPr sz="761" spc="-3" dirty="0">
                <a:solidFill>
                  <a:srgbClr val="FFFFFF"/>
                </a:solidFill>
                <a:latin typeface="+mj-lt"/>
                <a:cs typeface="Arial"/>
              </a:rPr>
              <a:t>(1</a:t>
            </a:r>
            <a:r>
              <a:rPr lang="en-US" sz="761" spc="-3" dirty="0">
                <a:solidFill>
                  <a:srgbClr val="FFFFFF"/>
                </a:solidFill>
                <a:latin typeface="+mj-lt"/>
                <a:cs typeface="Arial"/>
              </a:rPr>
              <a:t>4</a:t>
            </a:r>
            <a:r>
              <a:rPr sz="761" spc="162" dirty="0">
                <a:solidFill>
                  <a:srgbClr val="FFFFFF"/>
                </a:solidFill>
                <a:latin typeface="+mj-lt"/>
                <a:cs typeface="Arial"/>
              </a:rPr>
              <a:t> </a:t>
            </a:r>
            <a:r>
              <a:rPr sz="761" spc="-3" dirty="0">
                <a:solidFill>
                  <a:srgbClr val="FFFFFF"/>
                </a:solidFill>
                <a:latin typeface="+mj-lt"/>
                <a:cs typeface="Arial"/>
              </a:rPr>
              <a:t>nodes)</a:t>
            </a:r>
            <a:endParaRPr sz="761" dirty="0">
              <a:latin typeface="+mj-lt"/>
              <a:cs typeface="Arial"/>
            </a:endParaRPr>
          </a:p>
        </p:txBody>
      </p:sp>
      <p:sp>
        <p:nvSpPr>
          <p:cNvPr id="7" name="object 7"/>
          <p:cNvSpPr txBox="1">
            <a:spLocks noGrp="1"/>
          </p:cNvSpPr>
          <p:nvPr>
            <p:ph type="title"/>
          </p:nvPr>
        </p:nvSpPr>
        <p:spPr/>
        <p:txBody>
          <a:bodyPr/>
          <a:lstStyle/>
          <a:p>
            <a:r>
              <a:rPr lang="en-US" dirty="0">
                <a:latin typeface="+mj-lt"/>
              </a:rPr>
              <a:t>Infra configurations in NDR : HANA and non-</a:t>
            </a:r>
            <a:r>
              <a:rPr lang="en-US" dirty="0" err="1">
                <a:latin typeface="+mj-lt"/>
              </a:rPr>
              <a:t>hana</a:t>
            </a:r>
            <a:endParaRPr lang="en-US" dirty="0">
              <a:latin typeface="+mj-lt"/>
            </a:endParaRPr>
          </a:p>
        </p:txBody>
      </p:sp>
      <p:sp>
        <p:nvSpPr>
          <p:cNvPr id="8" name="object 8"/>
          <p:cNvSpPr txBox="1"/>
          <p:nvPr/>
        </p:nvSpPr>
        <p:spPr>
          <a:xfrm>
            <a:off x="2156120" y="1227054"/>
            <a:ext cx="1264024" cy="327376"/>
          </a:xfrm>
          <a:prstGeom prst="rect">
            <a:avLst/>
          </a:prstGeom>
          <a:ln w="10668">
            <a:solidFill>
              <a:srgbClr val="5B9AD4"/>
            </a:solidFill>
          </a:ln>
        </p:spPr>
        <p:txBody>
          <a:bodyPr vert="horz" wrap="square" lIns="0" tIns="25633" rIns="0" bIns="0" rtlCol="0">
            <a:spAutoFit/>
          </a:bodyPr>
          <a:lstStyle/>
          <a:p>
            <a:pPr marL="50009" marR="131536">
              <a:lnSpc>
                <a:spcPts val="788"/>
              </a:lnSpc>
              <a:spcBef>
                <a:spcPts val="202"/>
              </a:spcBef>
            </a:pPr>
            <a:r>
              <a:rPr lang="pt-BR" sz="662" spc="-7">
                <a:latin typeface="+mj-lt"/>
                <a:cs typeface="Arial"/>
              </a:rPr>
              <a:t>32C (5218) / 384GB / 2 * 300GB HDD  / 4 * 10G / 92560 SAPS</a:t>
            </a:r>
            <a:endParaRPr sz="662">
              <a:latin typeface="+mj-lt"/>
              <a:cs typeface="Arial"/>
            </a:endParaRPr>
          </a:p>
        </p:txBody>
      </p:sp>
      <p:sp>
        <p:nvSpPr>
          <p:cNvPr id="9" name="object 9"/>
          <p:cNvSpPr txBox="1"/>
          <p:nvPr/>
        </p:nvSpPr>
        <p:spPr>
          <a:xfrm>
            <a:off x="3659480" y="2046684"/>
            <a:ext cx="667731" cy="159190"/>
          </a:xfrm>
          <a:prstGeom prst="rect">
            <a:avLst/>
          </a:prstGeom>
        </p:spPr>
        <p:txBody>
          <a:bodyPr vert="horz" wrap="square" lIns="0" tIns="11346" rIns="0" bIns="0" rtlCol="0">
            <a:spAutoFit/>
          </a:bodyPr>
          <a:lstStyle/>
          <a:p>
            <a:pPr marL="8405">
              <a:spcBef>
                <a:spcPts val="89"/>
              </a:spcBef>
            </a:pPr>
            <a:r>
              <a:rPr sz="960" spc="3">
                <a:latin typeface="+mj-lt"/>
                <a:cs typeface="Carlito"/>
              </a:rPr>
              <a:t>. . . . . . .</a:t>
            </a:r>
            <a:r>
              <a:rPr sz="960" spc="10">
                <a:latin typeface="+mj-lt"/>
                <a:cs typeface="Carlito"/>
              </a:rPr>
              <a:t> </a:t>
            </a:r>
            <a:r>
              <a:rPr sz="960" spc="3">
                <a:latin typeface="+mj-lt"/>
                <a:cs typeface="Carlito"/>
              </a:rPr>
              <a:t>.</a:t>
            </a:r>
            <a:endParaRPr sz="960">
              <a:latin typeface="+mj-lt"/>
              <a:cs typeface="Carlito"/>
            </a:endParaRPr>
          </a:p>
        </p:txBody>
      </p:sp>
      <p:grpSp>
        <p:nvGrpSpPr>
          <p:cNvPr id="10" name="object 10"/>
          <p:cNvGrpSpPr/>
          <p:nvPr/>
        </p:nvGrpSpPr>
        <p:grpSpPr>
          <a:xfrm>
            <a:off x="677615" y="1574997"/>
            <a:ext cx="1376643" cy="735386"/>
            <a:chOff x="12191" y="2019300"/>
            <a:chExt cx="2080260" cy="1111250"/>
          </a:xfrm>
        </p:grpSpPr>
        <p:sp>
          <p:nvSpPr>
            <p:cNvPr id="11" name="object 11"/>
            <p:cNvSpPr/>
            <p:nvPr/>
          </p:nvSpPr>
          <p:spPr>
            <a:xfrm>
              <a:off x="12192" y="2244851"/>
              <a:ext cx="2049780" cy="885825"/>
            </a:xfrm>
            <a:custGeom>
              <a:avLst/>
              <a:gdLst/>
              <a:ahLst/>
              <a:cxnLst/>
              <a:rect l="l" t="t" r="r" b="b"/>
              <a:pathLst>
                <a:path w="2049780" h="885825">
                  <a:moveTo>
                    <a:pt x="2049767" y="0"/>
                  </a:moveTo>
                  <a:lnTo>
                    <a:pt x="0" y="0"/>
                  </a:lnTo>
                  <a:lnTo>
                    <a:pt x="0" y="335280"/>
                  </a:lnTo>
                  <a:lnTo>
                    <a:pt x="0" y="885444"/>
                  </a:lnTo>
                  <a:lnTo>
                    <a:pt x="2049767" y="885444"/>
                  </a:lnTo>
                  <a:lnTo>
                    <a:pt x="2049767" y="335280"/>
                  </a:lnTo>
                  <a:lnTo>
                    <a:pt x="2049767" y="0"/>
                  </a:lnTo>
                  <a:close/>
                </a:path>
              </a:pathLst>
            </a:custGeom>
            <a:solidFill>
              <a:srgbClr val="E4E8F0"/>
            </a:solidFill>
          </p:spPr>
          <p:txBody>
            <a:bodyPr wrap="square" lIns="0" tIns="0" rIns="0" bIns="0" rtlCol="0"/>
            <a:lstStyle/>
            <a:p>
              <a:endParaRPr sz="1191">
                <a:latin typeface="+mj-lt"/>
              </a:endParaRPr>
            </a:p>
          </p:txBody>
        </p:sp>
        <p:sp>
          <p:nvSpPr>
            <p:cNvPr id="12" name="object 12"/>
            <p:cNvSpPr/>
            <p:nvPr/>
          </p:nvSpPr>
          <p:spPr>
            <a:xfrm>
              <a:off x="48768" y="2019299"/>
              <a:ext cx="2044064" cy="561340"/>
            </a:xfrm>
            <a:custGeom>
              <a:avLst/>
              <a:gdLst/>
              <a:ahLst/>
              <a:cxnLst/>
              <a:rect l="l" t="t" r="r" b="b"/>
              <a:pathLst>
                <a:path w="2044064" h="561339">
                  <a:moveTo>
                    <a:pt x="2043684" y="0"/>
                  </a:moveTo>
                  <a:lnTo>
                    <a:pt x="0" y="0"/>
                  </a:lnTo>
                  <a:lnTo>
                    <a:pt x="0" y="16764"/>
                  </a:lnTo>
                  <a:lnTo>
                    <a:pt x="0" y="560832"/>
                  </a:lnTo>
                  <a:lnTo>
                    <a:pt x="2043684" y="560832"/>
                  </a:lnTo>
                  <a:lnTo>
                    <a:pt x="2043684" y="16764"/>
                  </a:lnTo>
                  <a:lnTo>
                    <a:pt x="2043684" y="0"/>
                  </a:lnTo>
                  <a:close/>
                </a:path>
              </a:pathLst>
            </a:custGeom>
            <a:solidFill>
              <a:srgbClr val="00698E"/>
            </a:solidFill>
          </p:spPr>
          <p:txBody>
            <a:bodyPr wrap="square" lIns="0" tIns="0" rIns="0" bIns="0" rtlCol="0"/>
            <a:lstStyle/>
            <a:p>
              <a:endParaRPr sz="1191">
                <a:latin typeface="+mj-lt"/>
              </a:endParaRPr>
            </a:p>
          </p:txBody>
        </p:sp>
      </p:grpSp>
      <p:sp>
        <p:nvSpPr>
          <p:cNvPr id="13" name="object 13"/>
          <p:cNvSpPr txBox="1"/>
          <p:nvPr/>
        </p:nvSpPr>
        <p:spPr>
          <a:xfrm>
            <a:off x="716597" y="1610953"/>
            <a:ext cx="834138" cy="125569"/>
          </a:xfrm>
          <a:prstGeom prst="rect">
            <a:avLst/>
          </a:prstGeom>
        </p:spPr>
        <p:txBody>
          <a:bodyPr vert="horz" wrap="square" lIns="0" tIns="8404" rIns="0" bIns="0" rtlCol="0">
            <a:spAutoFit/>
          </a:bodyPr>
          <a:lstStyle/>
          <a:p>
            <a:pPr marL="8405">
              <a:spcBef>
                <a:spcPts val="66"/>
              </a:spcBef>
            </a:pPr>
            <a:r>
              <a:rPr lang="en-US" sz="761" spc="-3">
                <a:solidFill>
                  <a:srgbClr val="FFFFFF"/>
                </a:solidFill>
                <a:latin typeface="+mj-lt"/>
                <a:cs typeface="Arial"/>
              </a:rPr>
              <a:t>NON HAHA DB</a:t>
            </a:r>
            <a:endParaRPr sz="761">
              <a:latin typeface="+mj-lt"/>
              <a:cs typeface="Arial"/>
            </a:endParaRPr>
          </a:p>
        </p:txBody>
      </p:sp>
      <p:sp>
        <p:nvSpPr>
          <p:cNvPr id="14" name="object 14"/>
          <p:cNvSpPr txBox="1"/>
          <p:nvPr/>
        </p:nvSpPr>
        <p:spPr>
          <a:xfrm>
            <a:off x="716597" y="1726965"/>
            <a:ext cx="839181" cy="125569"/>
          </a:xfrm>
          <a:prstGeom prst="rect">
            <a:avLst/>
          </a:prstGeom>
        </p:spPr>
        <p:txBody>
          <a:bodyPr vert="horz" wrap="square" lIns="0" tIns="8404" rIns="0" bIns="0" rtlCol="0">
            <a:spAutoFit/>
          </a:bodyPr>
          <a:lstStyle/>
          <a:p>
            <a:pPr marL="8405">
              <a:spcBef>
                <a:spcPts val="66"/>
              </a:spcBef>
            </a:pPr>
            <a:r>
              <a:rPr sz="761" spc="-3">
                <a:solidFill>
                  <a:srgbClr val="FFFFFF"/>
                </a:solidFill>
                <a:latin typeface="+mj-lt"/>
                <a:cs typeface="Arial"/>
              </a:rPr>
              <a:t>Physical (</a:t>
            </a:r>
            <a:r>
              <a:rPr lang="en-US" sz="761" spc="-3">
                <a:solidFill>
                  <a:srgbClr val="FFFFFF"/>
                </a:solidFill>
                <a:latin typeface="+mj-lt"/>
                <a:cs typeface="Arial"/>
              </a:rPr>
              <a:t>3</a:t>
            </a:r>
            <a:r>
              <a:rPr sz="761" spc="185">
                <a:solidFill>
                  <a:srgbClr val="FFFFFF"/>
                </a:solidFill>
                <a:latin typeface="+mj-lt"/>
                <a:cs typeface="Arial"/>
              </a:rPr>
              <a:t> </a:t>
            </a:r>
            <a:r>
              <a:rPr sz="761" spc="-3">
                <a:solidFill>
                  <a:srgbClr val="FFFFFF"/>
                </a:solidFill>
                <a:latin typeface="+mj-lt"/>
                <a:cs typeface="Arial"/>
              </a:rPr>
              <a:t>nodes)</a:t>
            </a:r>
            <a:endParaRPr sz="761">
              <a:latin typeface="+mj-lt"/>
              <a:cs typeface="Arial"/>
            </a:endParaRPr>
          </a:p>
        </p:txBody>
      </p:sp>
      <p:sp>
        <p:nvSpPr>
          <p:cNvPr id="15" name="object 15"/>
          <p:cNvSpPr/>
          <p:nvPr/>
        </p:nvSpPr>
        <p:spPr>
          <a:xfrm>
            <a:off x="708880" y="1233105"/>
            <a:ext cx="1259821" cy="352985"/>
          </a:xfrm>
          <a:custGeom>
            <a:avLst/>
            <a:gdLst/>
            <a:ahLst/>
            <a:cxnLst/>
            <a:rect l="l" t="t" r="r" b="b"/>
            <a:pathLst>
              <a:path w="1903730" h="533400">
                <a:moveTo>
                  <a:pt x="1903476" y="533400"/>
                </a:moveTo>
                <a:lnTo>
                  <a:pt x="0" y="533400"/>
                </a:lnTo>
                <a:lnTo>
                  <a:pt x="0" y="0"/>
                </a:lnTo>
                <a:lnTo>
                  <a:pt x="1903476" y="0"/>
                </a:lnTo>
                <a:lnTo>
                  <a:pt x="1903476" y="533400"/>
                </a:lnTo>
                <a:close/>
              </a:path>
            </a:pathLst>
          </a:custGeom>
          <a:solidFill>
            <a:srgbClr val="FFFFFF"/>
          </a:solidFill>
        </p:spPr>
        <p:txBody>
          <a:bodyPr wrap="square" lIns="0" tIns="0" rIns="0" bIns="0" rtlCol="0"/>
          <a:lstStyle/>
          <a:p>
            <a:endParaRPr sz="1191">
              <a:latin typeface="+mj-lt"/>
            </a:endParaRPr>
          </a:p>
        </p:txBody>
      </p:sp>
      <p:sp>
        <p:nvSpPr>
          <p:cNvPr id="16" name="object 16"/>
          <p:cNvSpPr txBox="1"/>
          <p:nvPr/>
        </p:nvSpPr>
        <p:spPr>
          <a:xfrm>
            <a:off x="715940" y="1199882"/>
            <a:ext cx="1259821" cy="333660"/>
          </a:xfrm>
          <a:prstGeom prst="rect">
            <a:avLst/>
          </a:prstGeom>
          <a:ln w="10667">
            <a:solidFill>
              <a:srgbClr val="5B9AD4"/>
            </a:solidFill>
          </a:ln>
        </p:spPr>
        <p:txBody>
          <a:bodyPr vert="horz" wrap="square" lIns="0" tIns="25633" rIns="0" bIns="0" rtlCol="0">
            <a:spAutoFit/>
          </a:bodyPr>
          <a:lstStyle/>
          <a:p>
            <a:pPr marL="50009" marR="172720">
              <a:lnSpc>
                <a:spcPts val="788"/>
              </a:lnSpc>
              <a:spcBef>
                <a:spcPts val="202"/>
              </a:spcBef>
            </a:pPr>
            <a:r>
              <a:rPr lang="en-US" sz="700" dirty="0">
                <a:solidFill>
                  <a:prstClr val="black"/>
                </a:solidFill>
                <a:latin typeface="+mj-lt"/>
              </a:rPr>
              <a:t>32C (5218) / 128GB / 2 * 300GB HDD / 4 * 10G / 92560 SAPS (Production)</a:t>
            </a:r>
            <a:endParaRPr sz="662" dirty="0">
              <a:latin typeface="+mj-lt"/>
              <a:cs typeface="Arial"/>
            </a:endParaRPr>
          </a:p>
        </p:txBody>
      </p:sp>
      <p:grpSp>
        <p:nvGrpSpPr>
          <p:cNvPr id="19" name="object 19"/>
          <p:cNvGrpSpPr/>
          <p:nvPr/>
        </p:nvGrpSpPr>
        <p:grpSpPr>
          <a:xfrm>
            <a:off x="704847" y="1977401"/>
            <a:ext cx="5208046" cy="375172"/>
            <a:chOff x="53340" y="2627376"/>
            <a:chExt cx="7869936" cy="566927"/>
          </a:xfrm>
        </p:grpSpPr>
        <p:sp>
          <p:nvSpPr>
            <p:cNvPr id="21" name="object 21"/>
            <p:cNvSpPr/>
            <p:nvPr/>
          </p:nvSpPr>
          <p:spPr>
            <a:xfrm>
              <a:off x="53340" y="2682240"/>
              <a:ext cx="1924812" cy="19202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22" name="object 22"/>
            <p:cNvSpPr/>
            <p:nvPr/>
          </p:nvSpPr>
          <p:spPr>
            <a:xfrm>
              <a:off x="126492" y="2778252"/>
              <a:ext cx="1924812"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23" name="object 23"/>
            <p:cNvSpPr/>
            <p:nvPr/>
          </p:nvSpPr>
          <p:spPr>
            <a:xfrm>
              <a:off x="2218943" y="2676144"/>
              <a:ext cx="1926335"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24" name="object 24"/>
            <p:cNvSpPr/>
            <p:nvPr/>
          </p:nvSpPr>
          <p:spPr>
            <a:xfrm>
              <a:off x="184404" y="2871216"/>
              <a:ext cx="1924811"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25" name="object 25"/>
            <p:cNvSpPr/>
            <p:nvPr/>
          </p:nvSpPr>
          <p:spPr>
            <a:xfrm>
              <a:off x="224028" y="2997708"/>
              <a:ext cx="1924812" cy="19202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26" name="object 26"/>
            <p:cNvSpPr/>
            <p:nvPr/>
          </p:nvSpPr>
          <p:spPr>
            <a:xfrm>
              <a:off x="2311908" y="2779776"/>
              <a:ext cx="1926335"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27" name="object 27"/>
            <p:cNvSpPr/>
            <p:nvPr/>
          </p:nvSpPr>
          <p:spPr>
            <a:xfrm>
              <a:off x="2380487" y="2886456"/>
              <a:ext cx="1926336" cy="19354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28" name="object 28"/>
            <p:cNvSpPr/>
            <p:nvPr/>
          </p:nvSpPr>
          <p:spPr>
            <a:xfrm>
              <a:off x="2505455" y="3000756"/>
              <a:ext cx="1924812" cy="19354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29" name="object 29"/>
            <p:cNvSpPr/>
            <p:nvPr/>
          </p:nvSpPr>
          <p:spPr>
            <a:xfrm>
              <a:off x="5711952" y="2627376"/>
              <a:ext cx="1924811" cy="19202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30" name="object 30"/>
            <p:cNvSpPr/>
            <p:nvPr/>
          </p:nvSpPr>
          <p:spPr>
            <a:xfrm>
              <a:off x="5804916" y="2731008"/>
              <a:ext cx="1924811"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31" name="object 31"/>
            <p:cNvSpPr/>
            <p:nvPr/>
          </p:nvSpPr>
          <p:spPr>
            <a:xfrm>
              <a:off x="5873496" y="2837688"/>
              <a:ext cx="1926335"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32" name="object 32"/>
            <p:cNvSpPr/>
            <p:nvPr/>
          </p:nvSpPr>
          <p:spPr>
            <a:xfrm>
              <a:off x="5998464" y="2951988"/>
              <a:ext cx="1924812" cy="1935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grpSp>
      <p:graphicFrame>
        <p:nvGraphicFramePr>
          <p:cNvPr id="34" name="object 34"/>
          <p:cNvGraphicFramePr>
            <a:graphicFrameLocks noGrp="1"/>
          </p:cNvGraphicFramePr>
          <p:nvPr>
            <p:extLst>
              <p:ext uri="{D42A27DB-BD31-4B8C-83A1-F6EECF244321}">
                <p14:modId xmlns:p14="http://schemas.microsoft.com/office/powerpoint/2010/main" val="4200087453"/>
              </p:ext>
            </p:extLst>
          </p:nvPr>
        </p:nvGraphicFramePr>
        <p:xfrm>
          <a:off x="845928" y="3354042"/>
          <a:ext cx="1349328" cy="1356134"/>
        </p:xfrm>
        <a:graphic>
          <a:graphicData uri="http://schemas.openxmlformats.org/drawingml/2006/table">
            <a:tbl>
              <a:tblPr firstRow="1" bandRow="1">
                <a:tableStyleId>{2D5ABB26-0587-4C30-8999-92F81FD0307C}</a:tableStyleId>
              </a:tblPr>
              <a:tblGrid>
                <a:gridCol w="1349328">
                  <a:extLst>
                    <a:ext uri="{9D8B030D-6E8A-4147-A177-3AD203B41FA5}">
                      <a16:colId xmlns:a16="http://schemas.microsoft.com/office/drawing/2014/main" val="20000"/>
                    </a:ext>
                  </a:extLst>
                </a:gridCol>
              </a:tblGrid>
              <a:tr h="371139">
                <a:tc>
                  <a:txBody>
                    <a:bodyPr/>
                    <a:lstStyle/>
                    <a:p>
                      <a:pPr marL="33020" marR="121920">
                        <a:lnSpc>
                          <a:spcPct val="100000"/>
                        </a:lnSpc>
                        <a:spcBef>
                          <a:spcPts val="540"/>
                        </a:spcBef>
                      </a:pPr>
                      <a:r>
                        <a:rPr lang="en-US" sz="800" spc="-5">
                          <a:solidFill>
                            <a:srgbClr val="FFFFFF"/>
                          </a:solidFill>
                          <a:latin typeface="Arial"/>
                          <a:cs typeface="Arial"/>
                        </a:rPr>
                        <a:t>(8276L - 28 Core) / 224 Core / 12TB HANA </a:t>
                      </a:r>
                      <a:r>
                        <a:rPr lang="en-US" sz="800" spc="-5" err="1">
                          <a:solidFill>
                            <a:srgbClr val="FFFFFF"/>
                          </a:solidFill>
                          <a:latin typeface="Arial"/>
                          <a:cs typeface="Arial"/>
                        </a:rPr>
                        <a:t>TDi</a:t>
                      </a:r>
                      <a:r>
                        <a:rPr lang="en-US" sz="800" spc="-5">
                          <a:solidFill>
                            <a:srgbClr val="FFFFFF"/>
                          </a:solidFill>
                          <a:latin typeface="Arial"/>
                          <a:cs typeface="Arial"/>
                        </a:rPr>
                        <a:t> Server  with OS (1 no.)</a:t>
                      </a:r>
                      <a:endParaRPr sz="800">
                        <a:latin typeface="Arial"/>
                        <a:cs typeface="Arial"/>
                      </a:endParaRPr>
                    </a:p>
                  </a:txBody>
                  <a:tcPr marL="0" marR="0" marT="45384" marB="0">
                    <a:solidFill>
                      <a:srgbClr val="00698E"/>
                    </a:solidFill>
                  </a:tcPr>
                </a:tc>
                <a:extLst>
                  <a:ext uri="{0D108BD9-81ED-4DB2-BD59-A6C34878D82A}">
                    <a16:rowId xmlns:a16="http://schemas.microsoft.com/office/drawing/2014/main" val="10000"/>
                  </a:ext>
                </a:extLst>
              </a:tr>
              <a:tr h="432658">
                <a:tc>
                  <a:txBody>
                    <a:bodyPr/>
                    <a:lstStyle/>
                    <a:p>
                      <a:pPr>
                        <a:lnSpc>
                          <a:spcPct val="100000"/>
                        </a:lnSpc>
                      </a:pPr>
                      <a:endParaRPr sz="700">
                        <a:latin typeface="Times New Roman"/>
                        <a:cs typeface="Times New Roman"/>
                      </a:endParaRPr>
                    </a:p>
                  </a:txBody>
                  <a:tcPr marL="0" marR="0" marT="0" marB="0">
                    <a:lnB w="12700">
                      <a:solidFill>
                        <a:srgbClr val="5B9AD4"/>
                      </a:solidFill>
                      <a:prstDash val="solid"/>
                    </a:lnB>
                  </a:tcPr>
                </a:tc>
                <a:extLst>
                  <a:ext uri="{0D108BD9-81ED-4DB2-BD59-A6C34878D82A}">
                    <a16:rowId xmlns:a16="http://schemas.microsoft.com/office/drawing/2014/main" val="10001"/>
                  </a:ext>
                </a:extLst>
              </a:tr>
              <a:tr h="512332">
                <a:tc>
                  <a:txBody>
                    <a:bodyPr/>
                    <a:lstStyle/>
                    <a:p>
                      <a:pPr marL="75565">
                        <a:lnSpc>
                          <a:spcPct val="100000"/>
                        </a:lnSpc>
                        <a:spcBef>
                          <a:spcPts val="285"/>
                        </a:spcBef>
                      </a:pPr>
                      <a:r>
                        <a:rPr lang="en-US" sz="600">
                          <a:latin typeface="Arial"/>
                          <a:cs typeface="Arial"/>
                        </a:rPr>
                        <a:t>HAHA Production 01</a:t>
                      </a:r>
                    </a:p>
                    <a:p>
                      <a:pPr marL="75565">
                        <a:lnSpc>
                          <a:spcPct val="100000"/>
                        </a:lnSpc>
                        <a:spcBef>
                          <a:spcPts val="285"/>
                        </a:spcBef>
                      </a:pPr>
                      <a:r>
                        <a:rPr lang="en-US" sz="600">
                          <a:latin typeface="Arial"/>
                          <a:cs typeface="Arial"/>
                        </a:rPr>
                        <a:t>Upgradable up to 24 TB</a:t>
                      </a:r>
                      <a:endParaRPr sz="600">
                        <a:latin typeface="Arial"/>
                        <a:cs typeface="Arial"/>
                      </a:endParaRPr>
                    </a:p>
                  </a:txBody>
                  <a:tcPr marL="0" marR="0" marT="23953" marB="0">
                    <a:lnL w="12700">
                      <a:solidFill>
                        <a:srgbClr val="5B9AD4"/>
                      </a:solidFill>
                      <a:prstDash val="solid"/>
                    </a:lnL>
                    <a:lnR w="12700">
                      <a:solidFill>
                        <a:srgbClr val="5B9AD4"/>
                      </a:solidFill>
                      <a:prstDash val="solid"/>
                    </a:lnR>
                    <a:lnT w="12700">
                      <a:solidFill>
                        <a:srgbClr val="5B9AD4"/>
                      </a:solidFill>
                      <a:prstDash val="solid"/>
                    </a:lnT>
                    <a:lnB w="12700">
                      <a:solidFill>
                        <a:srgbClr val="5B9AD4"/>
                      </a:solidFill>
                      <a:prstDash val="solid"/>
                    </a:lnB>
                  </a:tcPr>
                </a:tc>
                <a:extLst>
                  <a:ext uri="{0D108BD9-81ED-4DB2-BD59-A6C34878D82A}">
                    <a16:rowId xmlns:a16="http://schemas.microsoft.com/office/drawing/2014/main" val="10002"/>
                  </a:ext>
                </a:extLst>
              </a:tr>
            </a:tbl>
          </a:graphicData>
        </a:graphic>
      </p:graphicFrame>
      <p:sp>
        <p:nvSpPr>
          <p:cNvPr id="35" name="object 35"/>
          <p:cNvSpPr/>
          <p:nvPr/>
        </p:nvSpPr>
        <p:spPr>
          <a:xfrm>
            <a:off x="834947" y="3788080"/>
            <a:ext cx="1373617" cy="40240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36" name="object 36"/>
          <p:cNvSpPr/>
          <p:nvPr/>
        </p:nvSpPr>
        <p:spPr>
          <a:xfrm>
            <a:off x="2327570" y="4157842"/>
            <a:ext cx="1310248" cy="520653"/>
          </a:xfrm>
          <a:custGeom>
            <a:avLst/>
            <a:gdLst/>
            <a:ahLst/>
            <a:cxnLst/>
            <a:rect l="l" t="t" r="r" b="b"/>
            <a:pathLst>
              <a:path w="1979929" h="786765">
                <a:moveTo>
                  <a:pt x="1979675" y="786384"/>
                </a:moveTo>
                <a:lnTo>
                  <a:pt x="0" y="786384"/>
                </a:lnTo>
                <a:lnTo>
                  <a:pt x="0" y="0"/>
                </a:lnTo>
                <a:lnTo>
                  <a:pt x="1979675" y="0"/>
                </a:lnTo>
                <a:lnTo>
                  <a:pt x="1979675" y="786384"/>
                </a:lnTo>
                <a:close/>
              </a:path>
            </a:pathLst>
          </a:custGeom>
          <a:solidFill>
            <a:srgbClr val="FFFFFF"/>
          </a:solidFill>
        </p:spPr>
        <p:txBody>
          <a:bodyPr wrap="square" lIns="0" tIns="0" rIns="0" bIns="0" rtlCol="0"/>
          <a:lstStyle/>
          <a:p>
            <a:endParaRPr sz="1191">
              <a:latin typeface="+mj-lt"/>
            </a:endParaRPr>
          </a:p>
        </p:txBody>
      </p:sp>
      <p:sp>
        <p:nvSpPr>
          <p:cNvPr id="39" name="object 39"/>
          <p:cNvSpPr/>
          <p:nvPr/>
        </p:nvSpPr>
        <p:spPr>
          <a:xfrm>
            <a:off x="3738503" y="3762498"/>
            <a:ext cx="1366557" cy="375172"/>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graphicFrame>
        <p:nvGraphicFramePr>
          <p:cNvPr id="40" name="object 40"/>
          <p:cNvGraphicFramePr>
            <a:graphicFrameLocks noGrp="1"/>
          </p:cNvGraphicFramePr>
          <p:nvPr>
            <p:extLst>
              <p:ext uri="{D42A27DB-BD31-4B8C-83A1-F6EECF244321}">
                <p14:modId xmlns:p14="http://schemas.microsoft.com/office/powerpoint/2010/main" val="35003941"/>
              </p:ext>
            </p:extLst>
          </p:nvPr>
        </p:nvGraphicFramePr>
        <p:xfrm>
          <a:off x="3734972" y="3379256"/>
          <a:ext cx="1355632" cy="1353082"/>
        </p:xfrm>
        <a:graphic>
          <a:graphicData uri="http://schemas.openxmlformats.org/drawingml/2006/table">
            <a:tbl>
              <a:tblPr firstRow="1" bandRow="1">
                <a:tableStyleId>{2D5ABB26-0587-4C30-8999-92F81FD0307C}</a:tableStyleId>
              </a:tblPr>
              <a:tblGrid>
                <a:gridCol w="1355632">
                  <a:extLst>
                    <a:ext uri="{9D8B030D-6E8A-4147-A177-3AD203B41FA5}">
                      <a16:colId xmlns:a16="http://schemas.microsoft.com/office/drawing/2014/main" val="20000"/>
                    </a:ext>
                  </a:extLst>
                </a:gridCol>
              </a:tblGrid>
              <a:tr h="371139">
                <a:tc>
                  <a:txBody>
                    <a:bodyPr/>
                    <a:lstStyle/>
                    <a:p>
                      <a:pPr marL="43815" marR="339725">
                        <a:lnSpc>
                          <a:spcPct val="100000"/>
                        </a:lnSpc>
                        <a:spcBef>
                          <a:spcPts val="540"/>
                        </a:spcBef>
                      </a:pPr>
                      <a:r>
                        <a:rPr lang="it-IT" sz="800" spc="-5">
                          <a:solidFill>
                            <a:srgbClr val="FFFFFF"/>
                          </a:solidFill>
                          <a:latin typeface="Arial"/>
                          <a:cs typeface="Arial"/>
                        </a:rPr>
                        <a:t>8260L / 96 Core / 4.6TB HANA TDi Server (2 no.)</a:t>
                      </a:r>
                      <a:endParaRPr sz="800">
                        <a:latin typeface="Arial"/>
                        <a:cs typeface="Arial"/>
                      </a:endParaRPr>
                    </a:p>
                  </a:txBody>
                  <a:tcPr marL="0" marR="0" marT="45384" marB="0">
                    <a:solidFill>
                      <a:srgbClr val="00698E"/>
                    </a:solidFill>
                  </a:tcPr>
                </a:tc>
                <a:extLst>
                  <a:ext uri="{0D108BD9-81ED-4DB2-BD59-A6C34878D82A}">
                    <a16:rowId xmlns:a16="http://schemas.microsoft.com/office/drawing/2014/main" val="10000"/>
                  </a:ext>
                </a:extLst>
              </a:tr>
              <a:tr h="407445">
                <a:tc>
                  <a:txBody>
                    <a:bodyPr/>
                    <a:lstStyle/>
                    <a:p>
                      <a:pPr>
                        <a:lnSpc>
                          <a:spcPct val="100000"/>
                        </a:lnSpc>
                      </a:pPr>
                      <a:endParaRPr sz="700">
                        <a:latin typeface="Times New Roman"/>
                        <a:cs typeface="Times New Roman"/>
                      </a:endParaRPr>
                    </a:p>
                  </a:txBody>
                  <a:tcPr marL="0" marR="0" marT="0" marB="0">
                    <a:lnB w="12700">
                      <a:solidFill>
                        <a:srgbClr val="5B9AD4"/>
                      </a:solidFill>
                      <a:prstDash val="solid"/>
                    </a:lnB>
                  </a:tcPr>
                </a:tc>
                <a:extLst>
                  <a:ext uri="{0D108BD9-81ED-4DB2-BD59-A6C34878D82A}">
                    <a16:rowId xmlns:a16="http://schemas.microsoft.com/office/drawing/2014/main" val="10001"/>
                  </a:ext>
                </a:extLst>
              </a:tr>
              <a:tr h="520401">
                <a:tc>
                  <a:txBody>
                    <a:bodyPr/>
                    <a:lstStyle/>
                    <a:p>
                      <a:pPr marL="75565">
                        <a:lnSpc>
                          <a:spcPct val="100000"/>
                        </a:lnSpc>
                        <a:spcBef>
                          <a:spcPts val="285"/>
                        </a:spcBef>
                      </a:pPr>
                      <a:r>
                        <a:rPr lang="en-US" sz="600" dirty="0">
                          <a:latin typeface="Arial"/>
                          <a:cs typeface="Arial"/>
                        </a:rPr>
                        <a:t>HANA SRM 01</a:t>
                      </a:r>
                    </a:p>
                    <a:p>
                      <a:pPr marL="75565">
                        <a:lnSpc>
                          <a:spcPct val="100000"/>
                        </a:lnSpc>
                        <a:spcBef>
                          <a:spcPts val="285"/>
                        </a:spcBef>
                      </a:pPr>
                      <a:r>
                        <a:rPr lang="en-US" sz="600" dirty="0">
                          <a:latin typeface="Arial"/>
                          <a:cs typeface="Arial"/>
                        </a:rPr>
                        <a:t>HANA BW 01</a:t>
                      </a:r>
                    </a:p>
                    <a:p>
                      <a:pPr marL="75565" marR="0" lvl="0" indent="0" algn="l" defTabSz="914286" rtl="0" eaLnBrk="1" fontAlgn="auto" latinLnBrk="0" hangingPunct="1">
                        <a:lnSpc>
                          <a:spcPct val="100000"/>
                        </a:lnSpc>
                        <a:spcBef>
                          <a:spcPts val="285"/>
                        </a:spcBef>
                        <a:spcAft>
                          <a:spcPts val="0"/>
                        </a:spcAft>
                        <a:buClrTx/>
                        <a:buSzTx/>
                        <a:buFontTx/>
                        <a:buNone/>
                        <a:tabLst/>
                        <a:defRPr/>
                      </a:pPr>
                      <a:r>
                        <a:rPr lang="en-US" sz="700" dirty="0">
                          <a:latin typeface="Arial"/>
                          <a:cs typeface="Arial"/>
                        </a:rPr>
                        <a:t>Upgradable up to 6 TB</a:t>
                      </a:r>
                    </a:p>
                    <a:p>
                      <a:pPr marL="75565">
                        <a:lnSpc>
                          <a:spcPct val="100000"/>
                        </a:lnSpc>
                        <a:spcBef>
                          <a:spcPts val="285"/>
                        </a:spcBef>
                      </a:pPr>
                      <a:endParaRPr sz="700" dirty="0">
                        <a:latin typeface="Arial"/>
                        <a:cs typeface="Arial"/>
                      </a:endParaRPr>
                    </a:p>
                  </a:txBody>
                  <a:tcPr marL="0" marR="0" marT="23953" marB="0">
                    <a:lnL w="12700">
                      <a:solidFill>
                        <a:srgbClr val="5B9AD4"/>
                      </a:solidFill>
                      <a:prstDash val="solid"/>
                    </a:lnL>
                    <a:lnR w="12700">
                      <a:solidFill>
                        <a:srgbClr val="5B9AD4"/>
                      </a:solidFill>
                      <a:prstDash val="solid"/>
                    </a:lnR>
                    <a:lnT w="12700">
                      <a:solidFill>
                        <a:srgbClr val="5B9AD4"/>
                      </a:solidFill>
                      <a:prstDash val="solid"/>
                    </a:lnT>
                    <a:lnB w="12700">
                      <a:solidFill>
                        <a:srgbClr val="5B9AD4"/>
                      </a:solidFill>
                      <a:prstDash val="solid"/>
                    </a:lnB>
                  </a:tcPr>
                </a:tc>
                <a:extLst>
                  <a:ext uri="{0D108BD9-81ED-4DB2-BD59-A6C34878D82A}">
                    <a16:rowId xmlns:a16="http://schemas.microsoft.com/office/drawing/2014/main" val="10002"/>
                  </a:ext>
                </a:extLst>
              </a:tr>
            </a:tbl>
          </a:graphicData>
        </a:graphic>
      </p:graphicFrame>
      <p:sp>
        <p:nvSpPr>
          <p:cNvPr id="43" name="object 43"/>
          <p:cNvSpPr/>
          <p:nvPr/>
        </p:nvSpPr>
        <p:spPr>
          <a:xfrm>
            <a:off x="5583103" y="3360094"/>
            <a:ext cx="1435474" cy="371475"/>
          </a:xfrm>
          <a:custGeom>
            <a:avLst/>
            <a:gdLst/>
            <a:ahLst/>
            <a:cxnLst/>
            <a:rect l="l" t="t" r="r" b="b"/>
            <a:pathLst>
              <a:path w="2169159" h="561339">
                <a:moveTo>
                  <a:pt x="2168652" y="560832"/>
                </a:moveTo>
                <a:lnTo>
                  <a:pt x="0" y="560832"/>
                </a:lnTo>
                <a:lnTo>
                  <a:pt x="0" y="0"/>
                </a:lnTo>
                <a:lnTo>
                  <a:pt x="2168652" y="0"/>
                </a:lnTo>
                <a:lnTo>
                  <a:pt x="2168652" y="560832"/>
                </a:lnTo>
                <a:close/>
              </a:path>
            </a:pathLst>
          </a:custGeom>
          <a:solidFill>
            <a:srgbClr val="00698E"/>
          </a:solidFill>
        </p:spPr>
        <p:txBody>
          <a:bodyPr wrap="square" lIns="0" tIns="0" rIns="0" bIns="0" rtlCol="0"/>
          <a:lstStyle/>
          <a:p>
            <a:endParaRPr sz="1191">
              <a:latin typeface="+mj-lt"/>
            </a:endParaRPr>
          </a:p>
        </p:txBody>
      </p:sp>
      <p:sp>
        <p:nvSpPr>
          <p:cNvPr id="44" name="object 44"/>
          <p:cNvSpPr txBox="1"/>
          <p:nvPr/>
        </p:nvSpPr>
        <p:spPr>
          <a:xfrm>
            <a:off x="5616076" y="3415232"/>
            <a:ext cx="1025758" cy="125569"/>
          </a:xfrm>
          <a:prstGeom prst="rect">
            <a:avLst/>
          </a:prstGeom>
        </p:spPr>
        <p:txBody>
          <a:bodyPr vert="horz" wrap="square" lIns="0" tIns="8404" rIns="0" bIns="0" rtlCol="0">
            <a:spAutoFit/>
          </a:bodyPr>
          <a:lstStyle/>
          <a:p>
            <a:pPr marL="8405">
              <a:spcBef>
                <a:spcPts val="66"/>
              </a:spcBef>
            </a:pPr>
            <a:r>
              <a:rPr lang="en-US" sz="761" spc="-3">
                <a:solidFill>
                  <a:srgbClr val="FFFFFF"/>
                </a:solidFill>
                <a:latin typeface="+mj-lt"/>
                <a:cs typeface="Arial"/>
              </a:rPr>
              <a:t>Storage 01</a:t>
            </a:r>
            <a:endParaRPr sz="761">
              <a:latin typeface="+mj-lt"/>
              <a:cs typeface="Arial"/>
            </a:endParaRPr>
          </a:p>
        </p:txBody>
      </p:sp>
      <p:grpSp>
        <p:nvGrpSpPr>
          <p:cNvPr id="45" name="object 45"/>
          <p:cNvGrpSpPr/>
          <p:nvPr/>
        </p:nvGrpSpPr>
        <p:grpSpPr>
          <a:xfrm>
            <a:off x="899491" y="2337446"/>
            <a:ext cx="6418281" cy="1803250"/>
            <a:chOff x="347469" y="3171444"/>
            <a:chExt cx="9698737" cy="2724911"/>
          </a:xfrm>
        </p:grpSpPr>
        <p:sp>
          <p:nvSpPr>
            <p:cNvPr id="46" name="object 46"/>
            <p:cNvSpPr/>
            <p:nvPr/>
          </p:nvSpPr>
          <p:spPr>
            <a:xfrm>
              <a:off x="7406639" y="5309616"/>
              <a:ext cx="2199131" cy="586739"/>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47" name="object 47"/>
            <p:cNvSpPr/>
            <p:nvPr/>
          </p:nvSpPr>
          <p:spPr>
            <a:xfrm>
              <a:off x="833748" y="3210289"/>
              <a:ext cx="69086" cy="762254"/>
            </a:xfrm>
            <a:custGeom>
              <a:avLst/>
              <a:gdLst/>
              <a:ahLst/>
              <a:cxnLst/>
              <a:rect l="l" t="t" r="r" b="b"/>
              <a:pathLst>
                <a:path w="70484" h="394970">
                  <a:moveTo>
                    <a:pt x="35051" y="394715"/>
                  </a:moveTo>
                  <a:lnTo>
                    <a:pt x="0" y="359663"/>
                  </a:lnTo>
                  <a:lnTo>
                    <a:pt x="18287" y="359663"/>
                  </a:lnTo>
                  <a:lnTo>
                    <a:pt x="18287" y="35051"/>
                  </a:lnTo>
                  <a:lnTo>
                    <a:pt x="0" y="35051"/>
                  </a:lnTo>
                  <a:lnTo>
                    <a:pt x="35051" y="0"/>
                  </a:lnTo>
                  <a:lnTo>
                    <a:pt x="70103" y="35051"/>
                  </a:lnTo>
                  <a:lnTo>
                    <a:pt x="53339" y="35051"/>
                  </a:lnTo>
                  <a:lnTo>
                    <a:pt x="53339" y="359663"/>
                  </a:lnTo>
                  <a:lnTo>
                    <a:pt x="70103" y="359663"/>
                  </a:lnTo>
                  <a:lnTo>
                    <a:pt x="35051" y="394715"/>
                  </a:lnTo>
                  <a:close/>
                </a:path>
              </a:pathLst>
            </a:custGeom>
            <a:solidFill>
              <a:srgbClr val="0070BF"/>
            </a:solidFill>
          </p:spPr>
          <p:txBody>
            <a:bodyPr wrap="square" lIns="0" tIns="0" rIns="0" bIns="0" rtlCol="0"/>
            <a:lstStyle/>
            <a:p>
              <a:endParaRPr sz="1191">
                <a:latin typeface="+mj-lt"/>
              </a:endParaRPr>
            </a:p>
          </p:txBody>
        </p:sp>
        <p:sp>
          <p:nvSpPr>
            <p:cNvPr id="48" name="object 48"/>
            <p:cNvSpPr/>
            <p:nvPr/>
          </p:nvSpPr>
          <p:spPr>
            <a:xfrm>
              <a:off x="827532" y="3206496"/>
              <a:ext cx="77472" cy="762254"/>
            </a:xfrm>
            <a:custGeom>
              <a:avLst/>
              <a:gdLst/>
              <a:ahLst/>
              <a:cxnLst/>
              <a:rect l="l" t="t" r="r" b="b"/>
              <a:pathLst>
                <a:path w="70484" h="394970">
                  <a:moveTo>
                    <a:pt x="70103" y="35051"/>
                  </a:moveTo>
                  <a:lnTo>
                    <a:pt x="35051" y="0"/>
                  </a:lnTo>
                  <a:lnTo>
                    <a:pt x="0" y="35051"/>
                  </a:lnTo>
                  <a:lnTo>
                    <a:pt x="18287" y="35051"/>
                  </a:lnTo>
                  <a:lnTo>
                    <a:pt x="18287" y="359663"/>
                  </a:lnTo>
                  <a:lnTo>
                    <a:pt x="0" y="359663"/>
                  </a:lnTo>
                  <a:lnTo>
                    <a:pt x="35051" y="394715"/>
                  </a:lnTo>
                  <a:lnTo>
                    <a:pt x="70103" y="359663"/>
                  </a:lnTo>
                  <a:lnTo>
                    <a:pt x="53339" y="359663"/>
                  </a:lnTo>
                  <a:lnTo>
                    <a:pt x="53339" y="35051"/>
                  </a:lnTo>
                  <a:lnTo>
                    <a:pt x="70103" y="35051"/>
                  </a:lnTo>
                  <a:close/>
                </a:path>
              </a:pathLst>
            </a:custGeom>
            <a:ln w="4571">
              <a:solidFill>
                <a:srgbClr val="0070BF"/>
              </a:solidFill>
            </a:ln>
          </p:spPr>
          <p:txBody>
            <a:bodyPr wrap="square" lIns="0" tIns="0" rIns="0" bIns="0" rtlCol="0"/>
            <a:lstStyle/>
            <a:p>
              <a:endParaRPr sz="1191">
                <a:latin typeface="+mj-lt"/>
              </a:endParaRPr>
            </a:p>
          </p:txBody>
        </p:sp>
        <p:sp>
          <p:nvSpPr>
            <p:cNvPr id="49" name="object 49"/>
            <p:cNvSpPr/>
            <p:nvPr/>
          </p:nvSpPr>
          <p:spPr>
            <a:xfrm>
              <a:off x="2618231" y="3198876"/>
              <a:ext cx="70485" cy="396240"/>
            </a:xfrm>
            <a:custGeom>
              <a:avLst/>
              <a:gdLst/>
              <a:ahLst/>
              <a:cxnLst/>
              <a:rect l="l" t="t" r="r" b="b"/>
              <a:pathLst>
                <a:path w="70485" h="396239">
                  <a:moveTo>
                    <a:pt x="35052" y="396239"/>
                  </a:moveTo>
                  <a:lnTo>
                    <a:pt x="0" y="361187"/>
                  </a:lnTo>
                  <a:lnTo>
                    <a:pt x="18288" y="361187"/>
                  </a:lnTo>
                  <a:lnTo>
                    <a:pt x="18288" y="35051"/>
                  </a:lnTo>
                  <a:lnTo>
                    <a:pt x="0" y="35051"/>
                  </a:lnTo>
                  <a:lnTo>
                    <a:pt x="35052" y="0"/>
                  </a:lnTo>
                  <a:lnTo>
                    <a:pt x="70104" y="35051"/>
                  </a:lnTo>
                  <a:lnTo>
                    <a:pt x="53340" y="35051"/>
                  </a:lnTo>
                  <a:lnTo>
                    <a:pt x="53340" y="361187"/>
                  </a:lnTo>
                  <a:lnTo>
                    <a:pt x="70104" y="361187"/>
                  </a:lnTo>
                  <a:lnTo>
                    <a:pt x="35052" y="396239"/>
                  </a:lnTo>
                  <a:close/>
                </a:path>
              </a:pathLst>
            </a:custGeom>
            <a:solidFill>
              <a:srgbClr val="0070BF"/>
            </a:solidFill>
          </p:spPr>
          <p:txBody>
            <a:bodyPr wrap="square" lIns="0" tIns="0" rIns="0" bIns="0" rtlCol="0"/>
            <a:lstStyle/>
            <a:p>
              <a:endParaRPr sz="1191">
                <a:latin typeface="+mj-lt"/>
              </a:endParaRPr>
            </a:p>
          </p:txBody>
        </p:sp>
        <p:sp>
          <p:nvSpPr>
            <p:cNvPr id="50" name="object 50"/>
            <p:cNvSpPr/>
            <p:nvPr/>
          </p:nvSpPr>
          <p:spPr>
            <a:xfrm>
              <a:off x="2618231" y="3198876"/>
              <a:ext cx="70485" cy="396240"/>
            </a:xfrm>
            <a:custGeom>
              <a:avLst/>
              <a:gdLst/>
              <a:ahLst/>
              <a:cxnLst/>
              <a:rect l="l" t="t" r="r" b="b"/>
              <a:pathLst>
                <a:path w="70485" h="396239">
                  <a:moveTo>
                    <a:pt x="70104" y="35051"/>
                  </a:moveTo>
                  <a:lnTo>
                    <a:pt x="35052" y="0"/>
                  </a:lnTo>
                  <a:lnTo>
                    <a:pt x="0" y="35051"/>
                  </a:lnTo>
                  <a:lnTo>
                    <a:pt x="18288" y="35051"/>
                  </a:lnTo>
                  <a:lnTo>
                    <a:pt x="18288" y="361187"/>
                  </a:lnTo>
                  <a:lnTo>
                    <a:pt x="0" y="361187"/>
                  </a:lnTo>
                  <a:lnTo>
                    <a:pt x="35052" y="396239"/>
                  </a:lnTo>
                  <a:lnTo>
                    <a:pt x="70104" y="361187"/>
                  </a:lnTo>
                  <a:lnTo>
                    <a:pt x="53340" y="361187"/>
                  </a:lnTo>
                  <a:lnTo>
                    <a:pt x="53340" y="35051"/>
                  </a:lnTo>
                  <a:lnTo>
                    <a:pt x="70104" y="35051"/>
                  </a:lnTo>
                  <a:close/>
                </a:path>
              </a:pathLst>
            </a:custGeom>
            <a:ln w="4571">
              <a:solidFill>
                <a:srgbClr val="0070BF"/>
              </a:solidFill>
            </a:ln>
          </p:spPr>
          <p:txBody>
            <a:bodyPr wrap="square" lIns="0" tIns="0" rIns="0" bIns="0" rtlCol="0"/>
            <a:lstStyle/>
            <a:p>
              <a:endParaRPr sz="1191">
                <a:latin typeface="+mj-lt"/>
              </a:endParaRPr>
            </a:p>
          </p:txBody>
        </p:sp>
        <p:sp>
          <p:nvSpPr>
            <p:cNvPr id="51" name="object 51"/>
            <p:cNvSpPr/>
            <p:nvPr/>
          </p:nvSpPr>
          <p:spPr>
            <a:xfrm>
              <a:off x="2883408" y="3189732"/>
              <a:ext cx="70485" cy="394970"/>
            </a:xfrm>
            <a:custGeom>
              <a:avLst/>
              <a:gdLst/>
              <a:ahLst/>
              <a:cxnLst/>
              <a:rect l="l" t="t" r="r" b="b"/>
              <a:pathLst>
                <a:path w="70485" h="394970">
                  <a:moveTo>
                    <a:pt x="35052" y="394715"/>
                  </a:moveTo>
                  <a:lnTo>
                    <a:pt x="0" y="359663"/>
                  </a:lnTo>
                  <a:lnTo>
                    <a:pt x="18288" y="359663"/>
                  </a:lnTo>
                  <a:lnTo>
                    <a:pt x="18288" y="35051"/>
                  </a:lnTo>
                  <a:lnTo>
                    <a:pt x="0" y="35051"/>
                  </a:lnTo>
                  <a:lnTo>
                    <a:pt x="35052" y="0"/>
                  </a:lnTo>
                  <a:lnTo>
                    <a:pt x="70104" y="35051"/>
                  </a:lnTo>
                  <a:lnTo>
                    <a:pt x="53340" y="35051"/>
                  </a:lnTo>
                  <a:lnTo>
                    <a:pt x="53340" y="359663"/>
                  </a:lnTo>
                  <a:lnTo>
                    <a:pt x="70104" y="359663"/>
                  </a:lnTo>
                  <a:lnTo>
                    <a:pt x="35052" y="394715"/>
                  </a:lnTo>
                  <a:close/>
                </a:path>
              </a:pathLst>
            </a:custGeom>
            <a:solidFill>
              <a:srgbClr val="0070BF"/>
            </a:solidFill>
          </p:spPr>
          <p:txBody>
            <a:bodyPr wrap="square" lIns="0" tIns="0" rIns="0" bIns="0" rtlCol="0"/>
            <a:lstStyle/>
            <a:p>
              <a:endParaRPr sz="1191">
                <a:latin typeface="+mj-lt"/>
              </a:endParaRPr>
            </a:p>
          </p:txBody>
        </p:sp>
        <p:sp>
          <p:nvSpPr>
            <p:cNvPr id="52" name="object 52"/>
            <p:cNvSpPr/>
            <p:nvPr/>
          </p:nvSpPr>
          <p:spPr>
            <a:xfrm>
              <a:off x="2883408" y="3189732"/>
              <a:ext cx="70485" cy="394970"/>
            </a:xfrm>
            <a:custGeom>
              <a:avLst/>
              <a:gdLst/>
              <a:ahLst/>
              <a:cxnLst/>
              <a:rect l="l" t="t" r="r" b="b"/>
              <a:pathLst>
                <a:path w="70485" h="394970">
                  <a:moveTo>
                    <a:pt x="70104" y="35051"/>
                  </a:moveTo>
                  <a:lnTo>
                    <a:pt x="35052" y="0"/>
                  </a:lnTo>
                  <a:lnTo>
                    <a:pt x="0" y="35051"/>
                  </a:lnTo>
                  <a:lnTo>
                    <a:pt x="18288" y="35051"/>
                  </a:lnTo>
                  <a:lnTo>
                    <a:pt x="18288" y="359663"/>
                  </a:lnTo>
                  <a:lnTo>
                    <a:pt x="0" y="359663"/>
                  </a:lnTo>
                  <a:lnTo>
                    <a:pt x="35052" y="394715"/>
                  </a:lnTo>
                  <a:lnTo>
                    <a:pt x="70104" y="359663"/>
                  </a:lnTo>
                  <a:lnTo>
                    <a:pt x="53340" y="359663"/>
                  </a:lnTo>
                  <a:lnTo>
                    <a:pt x="53340" y="35051"/>
                  </a:lnTo>
                  <a:lnTo>
                    <a:pt x="70104" y="35051"/>
                  </a:lnTo>
                  <a:close/>
                </a:path>
              </a:pathLst>
            </a:custGeom>
            <a:ln w="4571">
              <a:solidFill>
                <a:srgbClr val="0070BF"/>
              </a:solidFill>
            </a:ln>
          </p:spPr>
          <p:txBody>
            <a:bodyPr wrap="square" lIns="0" tIns="0" rIns="0" bIns="0" rtlCol="0"/>
            <a:lstStyle/>
            <a:p>
              <a:endParaRPr sz="1191">
                <a:latin typeface="+mj-lt"/>
              </a:endParaRPr>
            </a:p>
          </p:txBody>
        </p:sp>
        <p:sp>
          <p:nvSpPr>
            <p:cNvPr id="53" name="object 53"/>
            <p:cNvSpPr/>
            <p:nvPr/>
          </p:nvSpPr>
          <p:spPr>
            <a:xfrm>
              <a:off x="7312609" y="3171444"/>
              <a:ext cx="70484" cy="40131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191">
                <a:latin typeface="+mj-lt"/>
              </a:endParaRPr>
            </a:p>
          </p:txBody>
        </p:sp>
        <p:sp>
          <p:nvSpPr>
            <p:cNvPr id="57" name="object 57"/>
            <p:cNvSpPr/>
            <p:nvPr/>
          </p:nvSpPr>
          <p:spPr>
            <a:xfrm>
              <a:off x="969251" y="3811523"/>
              <a:ext cx="71755" cy="914400"/>
            </a:xfrm>
            <a:custGeom>
              <a:avLst/>
              <a:gdLst/>
              <a:ahLst/>
              <a:cxnLst/>
              <a:rect l="l" t="t" r="r" b="b"/>
              <a:pathLst>
                <a:path w="71755" h="914400">
                  <a:moveTo>
                    <a:pt x="36575" y="914399"/>
                  </a:moveTo>
                  <a:lnTo>
                    <a:pt x="0" y="877823"/>
                  </a:lnTo>
                  <a:lnTo>
                    <a:pt x="18287" y="877823"/>
                  </a:lnTo>
                  <a:lnTo>
                    <a:pt x="18287" y="35051"/>
                  </a:lnTo>
                  <a:lnTo>
                    <a:pt x="0" y="35051"/>
                  </a:lnTo>
                  <a:lnTo>
                    <a:pt x="36575" y="0"/>
                  </a:lnTo>
                  <a:lnTo>
                    <a:pt x="71627" y="35051"/>
                  </a:lnTo>
                  <a:lnTo>
                    <a:pt x="53339" y="35051"/>
                  </a:lnTo>
                  <a:lnTo>
                    <a:pt x="53339" y="877823"/>
                  </a:lnTo>
                  <a:lnTo>
                    <a:pt x="71627" y="877823"/>
                  </a:lnTo>
                  <a:lnTo>
                    <a:pt x="36575" y="914399"/>
                  </a:lnTo>
                  <a:close/>
                </a:path>
              </a:pathLst>
            </a:custGeom>
            <a:solidFill>
              <a:srgbClr val="0070BF"/>
            </a:solidFill>
          </p:spPr>
          <p:txBody>
            <a:bodyPr wrap="square" lIns="0" tIns="0" rIns="0" bIns="0" rtlCol="0"/>
            <a:lstStyle/>
            <a:p>
              <a:endParaRPr sz="1191" b="1">
                <a:latin typeface="+mj-lt"/>
              </a:endParaRPr>
            </a:p>
          </p:txBody>
        </p:sp>
        <p:sp>
          <p:nvSpPr>
            <p:cNvPr id="59" name="object 59"/>
            <p:cNvSpPr/>
            <p:nvPr/>
          </p:nvSpPr>
          <p:spPr>
            <a:xfrm>
              <a:off x="678179" y="3820668"/>
              <a:ext cx="71755" cy="914400"/>
            </a:xfrm>
            <a:custGeom>
              <a:avLst/>
              <a:gdLst/>
              <a:ahLst/>
              <a:cxnLst/>
              <a:rect l="l" t="t" r="r" b="b"/>
              <a:pathLst>
                <a:path w="71754" h="914400">
                  <a:moveTo>
                    <a:pt x="36576" y="914400"/>
                  </a:moveTo>
                  <a:lnTo>
                    <a:pt x="0" y="879347"/>
                  </a:lnTo>
                  <a:lnTo>
                    <a:pt x="18288" y="879347"/>
                  </a:lnTo>
                  <a:lnTo>
                    <a:pt x="18288" y="36575"/>
                  </a:lnTo>
                  <a:lnTo>
                    <a:pt x="0" y="36575"/>
                  </a:lnTo>
                  <a:lnTo>
                    <a:pt x="36576" y="0"/>
                  </a:lnTo>
                  <a:lnTo>
                    <a:pt x="71628" y="36575"/>
                  </a:lnTo>
                  <a:lnTo>
                    <a:pt x="54864" y="36575"/>
                  </a:lnTo>
                  <a:lnTo>
                    <a:pt x="54864" y="879347"/>
                  </a:lnTo>
                  <a:lnTo>
                    <a:pt x="71628" y="879347"/>
                  </a:lnTo>
                  <a:lnTo>
                    <a:pt x="36576" y="914400"/>
                  </a:lnTo>
                  <a:close/>
                </a:path>
              </a:pathLst>
            </a:custGeom>
            <a:solidFill>
              <a:srgbClr val="0070BF"/>
            </a:solidFill>
          </p:spPr>
          <p:txBody>
            <a:bodyPr wrap="square" lIns="0" tIns="0" rIns="0" bIns="0" rtlCol="0"/>
            <a:lstStyle/>
            <a:p>
              <a:endParaRPr sz="1191">
                <a:latin typeface="+mj-lt"/>
              </a:endParaRPr>
            </a:p>
          </p:txBody>
        </p:sp>
        <p:sp>
          <p:nvSpPr>
            <p:cNvPr id="60" name="object 60"/>
            <p:cNvSpPr/>
            <p:nvPr/>
          </p:nvSpPr>
          <p:spPr>
            <a:xfrm>
              <a:off x="678179" y="3820668"/>
              <a:ext cx="71755" cy="914400"/>
            </a:xfrm>
            <a:custGeom>
              <a:avLst/>
              <a:gdLst/>
              <a:ahLst/>
              <a:cxnLst/>
              <a:rect l="l" t="t" r="r" b="b"/>
              <a:pathLst>
                <a:path w="71754" h="914400">
                  <a:moveTo>
                    <a:pt x="71628" y="36575"/>
                  </a:moveTo>
                  <a:lnTo>
                    <a:pt x="36576" y="0"/>
                  </a:lnTo>
                  <a:lnTo>
                    <a:pt x="0" y="36575"/>
                  </a:lnTo>
                  <a:lnTo>
                    <a:pt x="18288" y="36575"/>
                  </a:lnTo>
                  <a:lnTo>
                    <a:pt x="18288" y="879347"/>
                  </a:lnTo>
                  <a:lnTo>
                    <a:pt x="0" y="879347"/>
                  </a:lnTo>
                  <a:lnTo>
                    <a:pt x="36576" y="914400"/>
                  </a:lnTo>
                  <a:lnTo>
                    <a:pt x="71628" y="879347"/>
                  </a:lnTo>
                  <a:lnTo>
                    <a:pt x="54864" y="879347"/>
                  </a:lnTo>
                  <a:lnTo>
                    <a:pt x="54864" y="36575"/>
                  </a:lnTo>
                  <a:lnTo>
                    <a:pt x="71628" y="36575"/>
                  </a:lnTo>
                  <a:close/>
                </a:path>
              </a:pathLst>
            </a:custGeom>
            <a:ln w="4572">
              <a:solidFill>
                <a:srgbClr val="0070BF"/>
              </a:solidFill>
            </a:ln>
          </p:spPr>
          <p:txBody>
            <a:bodyPr wrap="square" lIns="0" tIns="0" rIns="0" bIns="0" rtlCol="0"/>
            <a:lstStyle/>
            <a:p>
              <a:endParaRPr sz="1191">
                <a:latin typeface="+mj-lt"/>
              </a:endParaRPr>
            </a:p>
          </p:txBody>
        </p:sp>
        <p:sp>
          <p:nvSpPr>
            <p:cNvPr id="63" name="object 63"/>
            <p:cNvSpPr/>
            <p:nvPr/>
          </p:nvSpPr>
          <p:spPr>
            <a:xfrm>
              <a:off x="4748784" y="3814572"/>
              <a:ext cx="71755" cy="916305"/>
            </a:xfrm>
            <a:custGeom>
              <a:avLst/>
              <a:gdLst/>
              <a:ahLst/>
              <a:cxnLst/>
              <a:rect l="l" t="t" r="r" b="b"/>
              <a:pathLst>
                <a:path w="71754" h="916304">
                  <a:moveTo>
                    <a:pt x="36575" y="915923"/>
                  </a:moveTo>
                  <a:lnTo>
                    <a:pt x="0" y="879347"/>
                  </a:lnTo>
                  <a:lnTo>
                    <a:pt x="18287" y="879347"/>
                  </a:lnTo>
                  <a:lnTo>
                    <a:pt x="18287" y="36575"/>
                  </a:lnTo>
                  <a:lnTo>
                    <a:pt x="0" y="36575"/>
                  </a:lnTo>
                  <a:lnTo>
                    <a:pt x="36575" y="0"/>
                  </a:lnTo>
                  <a:lnTo>
                    <a:pt x="71627" y="36575"/>
                  </a:lnTo>
                  <a:lnTo>
                    <a:pt x="54863" y="36575"/>
                  </a:lnTo>
                  <a:lnTo>
                    <a:pt x="54863" y="879347"/>
                  </a:lnTo>
                  <a:lnTo>
                    <a:pt x="71627" y="879347"/>
                  </a:lnTo>
                  <a:lnTo>
                    <a:pt x="36575" y="915923"/>
                  </a:lnTo>
                  <a:close/>
                </a:path>
              </a:pathLst>
            </a:custGeom>
            <a:solidFill>
              <a:srgbClr val="0070BF"/>
            </a:solidFill>
          </p:spPr>
          <p:txBody>
            <a:bodyPr wrap="square" lIns="0" tIns="0" rIns="0" bIns="0" rtlCol="0"/>
            <a:lstStyle/>
            <a:p>
              <a:endParaRPr sz="1191">
                <a:latin typeface="+mj-lt"/>
              </a:endParaRPr>
            </a:p>
          </p:txBody>
        </p:sp>
        <p:sp>
          <p:nvSpPr>
            <p:cNvPr id="64" name="object 64"/>
            <p:cNvSpPr/>
            <p:nvPr/>
          </p:nvSpPr>
          <p:spPr>
            <a:xfrm>
              <a:off x="4748784" y="3814572"/>
              <a:ext cx="71755" cy="916305"/>
            </a:xfrm>
            <a:custGeom>
              <a:avLst/>
              <a:gdLst/>
              <a:ahLst/>
              <a:cxnLst/>
              <a:rect l="l" t="t" r="r" b="b"/>
              <a:pathLst>
                <a:path w="71754" h="916304">
                  <a:moveTo>
                    <a:pt x="71627" y="36575"/>
                  </a:moveTo>
                  <a:lnTo>
                    <a:pt x="36575" y="0"/>
                  </a:lnTo>
                  <a:lnTo>
                    <a:pt x="0" y="36575"/>
                  </a:lnTo>
                  <a:lnTo>
                    <a:pt x="18287" y="36575"/>
                  </a:lnTo>
                  <a:lnTo>
                    <a:pt x="18287" y="879347"/>
                  </a:lnTo>
                  <a:lnTo>
                    <a:pt x="0" y="879347"/>
                  </a:lnTo>
                  <a:lnTo>
                    <a:pt x="36575" y="915923"/>
                  </a:lnTo>
                  <a:lnTo>
                    <a:pt x="71627" y="879347"/>
                  </a:lnTo>
                  <a:lnTo>
                    <a:pt x="54863" y="879347"/>
                  </a:lnTo>
                  <a:lnTo>
                    <a:pt x="54863" y="36575"/>
                  </a:lnTo>
                  <a:lnTo>
                    <a:pt x="71627" y="36575"/>
                  </a:lnTo>
                  <a:close/>
                </a:path>
              </a:pathLst>
            </a:custGeom>
            <a:ln w="4572">
              <a:solidFill>
                <a:srgbClr val="0070BF"/>
              </a:solidFill>
            </a:ln>
          </p:spPr>
          <p:txBody>
            <a:bodyPr wrap="square" lIns="0" tIns="0" rIns="0" bIns="0" rtlCol="0"/>
            <a:lstStyle/>
            <a:p>
              <a:endParaRPr sz="1191">
                <a:latin typeface="+mj-lt"/>
              </a:endParaRPr>
            </a:p>
          </p:txBody>
        </p:sp>
        <p:sp>
          <p:nvSpPr>
            <p:cNvPr id="65" name="object 65"/>
            <p:cNvSpPr/>
            <p:nvPr/>
          </p:nvSpPr>
          <p:spPr>
            <a:xfrm>
              <a:off x="5071872" y="3811524"/>
              <a:ext cx="71755" cy="914400"/>
            </a:xfrm>
            <a:custGeom>
              <a:avLst/>
              <a:gdLst/>
              <a:ahLst/>
              <a:cxnLst/>
              <a:rect l="l" t="t" r="r" b="b"/>
              <a:pathLst>
                <a:path w="71754" h="914400">
                  <a:moveTo>
                    <a:pt x="35051" y="914399"/>
                  </a:moveTo>
                  <a:lnTo>
                    <a:pt x="0" y="877823"/>
                  </a:lnTo>
                  <a:lnTo>
                    <a:pt x="18287" y="877823"/>
                  </a:lnTo>
                  <a:lnTo>
                    <a:pt x="18287" y="35051"/>
                  </a:lnTo>
                  <a:lnTo>
                    <a:pt x="0" y="35051"/>
                  </a:lnTo>
                  <a:lnTo>
                    <a:pt x="35051" y="0"/>
                  </a:lnTo>
                  <a:lnTo>
                    <a:pt x="71627" y="35051"/>
                  </a:lnTo>
                  <a:lnTo>
                    <a:pt x="53339" y="35051"/>
                  </a:lnTo>
                  <a:lnTo>
                    <a:pt x="53339" y="877823"/>
                  </a:lnTo>
                  <a:lnTo>
                    <a:pt x="71627" y="877823"/>
                  </a:lnTo>
                  <a:lnTo>
                    <a:pt x="35051" y="914399"/>
                  </a:lnTo>
                  <a:close/>
                </a:path>
              </a:pathLst>
            </a:custGeom>
            <a:solidFill>
              <a:srgbClr val="0070BF"/>
            </a:solidFill>
          </p:spPr>
          <p:txBody>
            <a:bodyPr wrap="square" lIns="0" tIns="0" rIns="0" bIns="0" rtlCol="0"/>
            <a:lstStyle/>
            <a:p>
              <a:endParaRPr sz="1191">
                <a:latin typeface="+mj-lt"/>
              </a:endParaRPr>
            </a:p>
          </p:txBody>
        </p:sp>
        <p:sp>
          <p:nvSpPr>
            <p:cNvPr id="66" name="object 66"/>
            <p:cNvSpPr/>
            <p:nvPr/>
          </p:nvSpPr>
          <p:spPr>
            <a:xfrm>
              <a:off x="5071872" y="3811524"/>
              <a:ext cx="71755" cy="914400"/>
            </a:xfrm>
            <a:custGeom>
              <a:avLst/>
              <a:gdLst/>
              <a:ahLst/>
              <a:cxnLst/>
              <a:rect l="l" t="t" r="r" b="b"/>
              <a:pathLst>
                <a:path w="71754" h="914400">
                  <a:moveTo>
                    <a:pt x="71627" y="35051"/>
                  </a:moveTo>
                  <a:lnTo>
                    <a:pt x="35051" y="0"/>
                  </a:lnTo>
                  <a:lnTo>
                    <a:pt x="0" y="35051"/>
                  </a:lnTo>
                  <a:lnTo>
                    <a:pt x="18287" y="35051"/>
                  </a:lnTo>
                  <a:lnTo>
                    <a:pt x="18287" y="877823"/>
                  </a:lnTo>
                  <a:lnTo>
                    <a:pt x="0" y="877823"/>
                  </a:lnTo>
                  <a:lnTo>
                    <a:pt x="35051" y="914399"/>
                  </a:lnTo>
                  <a:lnTo>
                    <a:pt x="71627" y="877823"/>
                  </a:lnTo>
                  <a:lnTo>
                    <a:pt x="53339" y="877823"/>
                  </a:lnTo>
                  <a:lnTo>
                    <a:pt x="53339" y="35051"/>
                  </a:lnTo>
                  <a:lnTo>
                    <a:pt x="71627" y="35051"/>
                  </a:lnTo>
                  <a:close/>
                </a:path>
              </a:pathLst>
            </a:custGeom>
            <a:ln w="4572">
              <a:solidFill>
                <a:srgbClr val="0070BF"/>
              </a:solidFill>
            </a:ln>
          </p:spPr>
          <p:txBody>
            <a:bodyPr wrap="square" lIns="0" tIns="0" rIns="0" bIns="0" rtlCol="0"/>
            <a:lstStyle/>
            <a:p>
              <a:endParaRPr sz="1191">
                <a:latin typeface="+mj-lt"/>
              </a:endParaRPr>
            </a:p>
          </p:txBody>
        </p:sp>
        <p:sp>
          <p:nvSpPr>
            <p:cNvPr id="67" name="object 67"/>
            <p:cNvSpPr/>
            <p:nvPr/>
          </p:nvSpPr>
          <p:spPr>
            <a:xfrm>
              <a:off x="7632191" y="3782568"/>
              <a:ext cx="86995" cy="812800"/>
            </a:xfrm>
            <a:custGeom>
              <a:avLst/>
              <a:gdLst/>
              <a:ahLst/>
              <a:cxnLst/>
              <a:rect l="l" t="t" r="r" b="b"/>
              <a:pathLst>
                <a:path w="86995" h="812800">
                  <a:moveTo>
                    <a:pt x="44196" y="812292"/>
                  </a:moveTo>
                  <a:lnTo>
                    <a:pt x="0" y="768096"/>
                  </a:lnTo>
                  <a:lnTo>
                    <a:pt x="21336" y="768096"/>
                  </a:lnTo>
                  <a:lnTo>
                    <a:pt x="21336" y="44196"/>
                  </a:lnTo>
                  <a:lnTo>
                    <a:pt x="0" y="44196"/>
                  </a:lnTo>
                  <a:lnTo>
                    <a:pt x="44196" y="0"/>
                  </a:lnTo>
                  <a:lnTo>
                    <a:pt x="86868" y="44196"/>
                  </a:lnTo>
                  <a:lnTo>
                    <a:pt x="65532" y="44196"/>
                  </a:lnTo>
                  <a:lnTo>
                    <a:pt x="65532" y="768096"/>
                  </a:lnTo>
                  <a:lnTo>
                    <a:pt x="86868" y="768096"/>
                  </a:lnTo>
                  <a:lnTo>
                    <a:pt x="44196" y="812292"/>
                  </a:lnTo>
                  <a:close/>
                </a:path>
              </a:pathLst>
            </a:custGeom>
            <a:solidFill>
              <a:srgbClr val="0070BF"/>
            </a:solidFill>
          </p:spPr>
          <p:txBody>
            <a:bodyPr wrap="square" lIns="0" tIns="0" rIns="0" bIns="0" rtlCol="0"/>
            <a:lstStyle/>
            <a:p>
              <a:endParaRPr sz="1191">
                <a:latin typeface="+mj-lt"/>
              </a:endParaRPr>
            </a:p>
          </p:txBody>
        </p:sp>
        <p:sp>
          <p:nvSpPr>
            <p:cNvPr id="68" name="object 68"/>
            <p:cNvSpPr/>
            <p:nvPr/>
          </p:nvSpPr>
          <p:spPr>
            <a:xfrm>
              <a:off x="7632191" y="3782568"/>
              <a:ext cx="86995" cy="812800"/>
            </a:xfrm>
            <a:custGeom>
              <a:avLst/>
              <a:gdLst/>
              <a:ahLst/>
              <a:cxnLst/>
              <a:rect l="l" t="t" r="r" b="b"/>
              <a:pathLst>
                <a:path w="86995" h="812800">
                  <a:moveTo>
                    <a:pt x="86868" y="44196"/>
                  </a:moveTo>
                  <a:lnTo>
                    <a:pt x="44196" y="0"/>
                  </a:lnTo>
                  <a:lnTo>
                    <a:pt x="0" y="44196"/>
                  </a:lnTo>
                  <a:lnTo>
                    <a:pt x="21336" y="44196"/>
                  </a:lnTo>
                  <a:lnTo>
                    <a:pt x="21336" y="768096"/>
                  </a:lnTo>
                  <a:lnTo>
                    <a:pt x="0" y="768096"/>
                  </a:lnTo>
                  <a:lnTo>
                    <a:pt x="44196" y="812292"/>
                  </a:lnTo>
                  <a:lnTo>
                    <a:pt x="86868" y="768096"/>
                  </a:lnTo>
                  <a:lnTo>
                    <a:pt x="65532" y="768096"/>
                  </a:lnTo>
                  <a:lnTo>
                    <a:pt x="65532" y="44196"/>
                  </a:lnTo>
                  <a:lnTo>
                    <a:pt x="86868" y="44196"/>
                  </a:lnTo>
                  <a:close/>
                </a:path>
              </a:pathLst>
            </a:custGeom>
            <a:ln w="4572">
              <a:solidFill>
                <a:srgbClr val="0070BF"/>
              </a:solidFill>
            </a:ln>
          </p:spPr>
          <p:txBody>
            <a:bodyPr wrap="square" lIns="0" tIns="0" rIns="0" bIns="0" rtlCol="0"/>
            <a:lstStyle/>
            <a:p>
              <a:endParaRPr sz="1191">
                <a:latin typeface="+mj-lt"/>
              </a:endParaRPr>
            </a:p>
          </p:txBody>
        </p:sp>
        <p:sp>
          <p:nvSpPr>
            <p:cNvPr id="69" name="object 69"/>
            <p:cNvSpPr/>
            <p:nvPr/>
          </p:nvSpPr>
          <p:spPr>
            <a:xfrm>
              <a:off x="7953755" y="3777996"/>
              <a:ext cx="88900" cy="812800"/>
            </a:xfrm>
            <a:custGeom>
              <a:avLst/>
              <a:gdLst/>
              <a:ahLst/>
              <a:cxnLst/>
              <a:rect l="l" t="t" r="r" b="b"/>
              <a:pathLst>
                <a:path w="88900" h="812800">
                  <a:moveTo>
                    <a:pt x="44196" y="812292"/>
                  </a:moveTo>
                  <a:lnTo>
                    <a:pt x="0" y="769620"/>
                  </a:lnTo>
                  <a:lnTo>
                    <a:pt x="22860" y="769620"/>
                  </a:lnTo>
                  <a:lnTo>
                    <a:pt x="22860" y="44196"/>
                  </a:lnTo>
                  <a:lnTo>
                    <a:pt x="0" y="44196"/>
                  </a:lnTo>
                  <a:lnTo>
                    <a:pt x="44196" y="0"/>
                  </a:lnTo>
                  <a:lnTo>
                    <a:pt x="88392" y="44196"/>
                  </a:lnTo>
                  <a:lnTo>
                    <a:pt x="67056" y="44196"/>
                  </a:lnTo>
                  <a:lnTo>
                    <a:pt x="67056" y="769620"/>
                  </a:lnTo>
                  <a:lnTo>
                    <a:pt x="88392" y="769620"/>
                  </a:lnTo>
                  <a:lnTo>
                    <a:pt x="44196" y="812292"/>
                  </a:lnTo>
                  <a:close/>
                </a:path>
              </a:pathLst>
            </a:custGeom>
            <a:solidFill>
              <a:srgbClr val="0070BF"/>
            </a:solidFill>
          </p:spPr>
          <p:txBody>
            <a:bodyPr wrap="square" lIns="0" tIns="0" rIns="0" bIns="0" rtlCol="0"/>
            <a:lstStyle/>
            <a:p>
              <a:endParaRPr sz="1191">
                <a:latin typeface="+mj-lt"/>
              </a:endParaRPr>
            </a:p>
          </p:txBody>
        </p:sp>
        <p:sp>
          <p:nvSpPr>
            <p:cNvPr id="70" name="object 70"/>
            <p:cNvSpPr/>
            <p:nvPr/>
          </p:nvSpPr>
          <p:spPr>
            <a:xfrm>
              <a:off x="7953755" y="3777996"/>
              <a:ext cx="88900" cy="812800"/>
            </a:xfrm>
            <a:custGeom>
              <a:avLst/>
              <a:gdLst/>
              <a:ahLst/>
              <a:cxnLst/>
              <a:rect l="l" t="t" r="r" b="b"/>
              <a:pathLst>
                <a:path w="88900" h="812800">
                  <a:moveTo>
                    <a:pt x="88392" y="44196"/>
                  </a:moveTo>
                  <a:lnTo>
                    <a:pt x="44196" y="0"/>
                  </a:lnTo>
                  <a:lnTo>
                    <a:pt x="0" y="44196"/>
                  </a:lnTo>
                  <a:lnTo>
                    <a:pt x="22860" y="44196"/>
                  </a:lnTo>
                  <a:lnTo>
                    <a:pt x="22860" y="769620"/>
                  </a:lnTo>
                  <a:lnTo>
                    <a:pt x="0" y="769620"/>
                  </a:lnTo>
                  <a:lnTo>
                    <a:pt x="44196" y="812292"/>
                  </a:lnTo>
                  <a:lnTo>
                    <a:pt x="88392" y="769620"/>
                  </a:lnTo>
                  <a:lnTo>
                    <a:pt x="67056" y="769620"/>
                  </a:lnTo>
                  <a:lnTo>
                    <a:pt x="67056" y="44196"/>
                  </a:lnTo>
                  <a:lnTo>
                    <a:pt x="88392" y="44196"/>
                  </a:lnTo>
                  <a:close/>
                </a:path>
              </a:pathLst>
            </a:custGeom>
            <a:ln w="4572">
              <a:solidFill>
                <a:srgbClr val="0070BF"/>
              </a:solidFill>
            </a:ln>
          </p:spPr>
          <p:txBody>
            <a:bodyPr wrap="square" lIns="0" tIns="0" rIns="0" bIns="0" rtlCol="0"/>
            <a:lstStyle/>
            <a:p>
              <a:endParaRPr sz="1191">
                <a:latin typeface="+mj-lt"/>
              </a:endParaRPr>
            </a:p>
          </p:txBody>
        </p:sp>
        <p:sp>
          <p:nvSpPr>
            <p:cNvPr id="71" name="object 71"/>
            <p:cNvSpPr/>
            <p:nvPr/>
          </p:nvSpPr>
          <p:spPr>
            <a:xfrm>
              <a:off x="347469" y="3994404"/>
              <a:ext cx="9698737" cy="164089"/>
            </a:xfrm>
            <a:custGeom>
              <a:avLst/>
              <a:gdLst/>
              <a:ahLst/>
              <a:cxnLst/>
              <a:rect l="l" t="t" r="r" b="b"/>
              <a:pathLst>
                <a:path w="9664065" h="182879">
                  <a:moveTo>
                    <a:pt x="9633204" y="182879"/>
                  </a:moveTo>
                  <a:lnTo>
                    <a:pt x="30480" y="182879"/>
                  </a:lnTo>
                  <a:lnTo>
                    <a:pt x="18645" y="180474"/>
                  </a:lnTo>
                  <a:lnTo>
                    <a:pt x="8953" y="173926"/>
                  </a:lnTo>
                  <a:lnTo>
                    <a:pt x="2405" y="164234"/>
                  </a:lnTo>
                  <a:lnTo>
                    <a:pt x="0" y="152399"/>
                  </a:lnTo>
                  <a:lnTo>
                    <a:pt x="0" y="30479"/>
                  </a:lnTo>
                  <a:lnTo>
                    <a:pt x="2405" y="18645"/>
                  </a:lnTo>
                  <a:lnTo>
                    <a:pt x="8953" y="8953"/>
                  </a:lnTo>
                  <a:lnTo>
                    <a:pt x="18645" y="2405"/>
                  </a:lnTo>
                  <a:lnTo>
                    <a:pt x="30480" y="0"/>
                  </a:lnTo>
                  <a:lnTo>
                    <a:pt x="9633204" y="0"/>
                  </a:lnTo>
                  <a:lnTo>
                    <a:pt x="9645038" y="2405"/>
                  </a:lnTo>
                  <a:lnTo>
                    <a:pt x="9654730" y="8953"/>
                  </a:lnTo>
                  <a:lnTo>
                    <a:pt x="9661278" y="18645"/>
                  </a:lnTo>
                  <a:lnTo>
                    <a:pt x="9663684" y="30479"/>
                  </a:lnTo>
                  <a:lnTo>
                    <a:pt x="9663684" y="152399"/>
                  </a:lnTo>
                  <a:lnTo>
                    <a:pt x="9661278" y="164234"/>
                  </a:lnTo>
                  <a:lnTo>
                    <a:pt x="9654730" y="173926"/>
                  </a:lnTo>
                  <a:lnTo>
                    <a:pt x="9645038" y="180474"/>
                  </a:lnTo>
                  <a:lnTo>
                    <a:pt x="9633204" y="182879"/>
                  </a:lnTo>
                  <a:close/>
                </a:path>
              </a:pathLst>
            </a:custGeom>
            <a:solidFill>
              <a:srgbClr val="FFBF00"/>
            </a:solidFill>
          </p:spPr>
          <p:txBody>
            <a:bodyPr wrap="square" lIns="0" tIns="0" rIns="0" bIns="0" rtlCol="0"/>
            <a:lstStyle/>
            <a:p>
              <a:endParaRPr sz="1191">
                <a:latin typeface="+mj-lt"/>
              </a:endParaRPr>
            </a:p>
          </p:txBody>
        </p:sp>
      </p:grpSp>
      <p:sp>
        <p:nvSpPr>
          <p:cNvPr id="73" name="object 73"/>
          <p:cNvSpPr txBox="1"/>
          <p:nvPr/>
        </p:nvSpPr>
        <p:spPr>
          <a:xfrm>
            <a:off x="3396693" y="2599875"/>
            <a:ext cx="1673890" cy="402150"/>
          </a:xfrm>
          <a:prstGeom prst="rect">
            <a:avLst/>
          </a:prstGeom>
        </p:spPr>
        <p:txBody>
          <a:bodyPr vert="horz" wrap="square" lIns="0" tIns="10085" rIns="0" bIns="0" rtlCol="0">
            <a:spAutoFit/>
          </a:bodyPr>
          <a:lstStyle/>
          <a:p>
            <a:pPr marL="201717">
              <a:spcBef>
                <a:spcPts val="79"/>
              </a:spcBef>
            </a:pPr>
            <a:r>
              <a:rPr sz="860" spc="7" dirty="0">
                <a:solidFill>
                  <a:schemeClr val="bg1"/>
                </a:solidFill>
                <a:latin typeface="+mj-lt"/>
                <a:cs typeface="Carlito"/>
              </a:rPr>
              <a:t>16G </a:t>
            </a:r>
            <a:r>
              <a:rPr sz="860" spc="3" dirty="0">
                <a:solidFill>
                  <a:schemeClr val="bg1"/>
                </a:solidFill>
                <a:latin typeface="+mj-lt"/>
                <a:cs typeface="Carlito"/>
              </a:rPr>
              <a:t>FC </a:t>
            </a:r>
            <a:r>
              <a:rPr sz="860" dirty="0">
                <a:solidFill>
                  <a:schemeClr val="bg1"/>
                </a:solidFill>
                <a:latin typeface="+mj-lt"/>
                <a:cs typeface="Carlito"/>
              </a:rPr>
              <a:t>Fabric in</a:t>
            </a:r>
            <a:r>
              <a:rPr sz="860" spc="-30" dirty="0">
                <a:solidFill>
                  <a:schemeClr val="bg1"/>
                </a:solidFill>
                <a:latin typeface="+mj-lt"/>
                <a:cs typeface="Carlito"/>
              </a:rPr>
              <a:t> </a:t>
            </a:r>
            <a:r>
              <a:rPr sz="860" spc="7" dirty="0">
                <a:solidFill>
                  <a:schemeClr val="bg1"/>
                </a:solidFill>
                <a:latin typeface="+mj-lt"/>
                <a:cs typeface="Carlito"/>
              </a:rPr>
              <a:t>HA</a:t>
            </a:r>
            <a:endParaRPr sz="860" dirty="0">
              <a:solidFill>
                <a:schemeClr val="bg1"/>
              </a:solidFill>
              <a:latin typeface="+mj-lt"/>
              <a:cs typeface="Carlito"/>
            </a:endParaRPr>
          </a:p>
          <a:p>
            <a:pPr>
              <a:spcBef>
                <a:spcPts val="13"/>
              </a:spcBef>
            </a:pPr>
            <a:endParaRPr sz="827" dirty="0">
              <a:latin typeface="+mj-lt"/>
              <a:cs typeface="Carlito"/>
            </a:endParaRPr>
          </a:p>
          <a:p>
            <a:pPr marL="8405"/>
            <a:r>
              <a:rPr sz="860" spc="3" dirty="0">
                <a:latin typeface="+mj-lt"/>
                <a:cs typeface="Carlito"/>
              </a:rPr>
              <a:t>10/ </a:t>
            </a:r>
            <a:r>
              <a:rPr sz="860" spc="7" dirty="0">
                <a:latin typeface="+mj-lt"/>
                <a:cs typeface="Carlito"/>
              </a:rPr>
              <a:t>25 G </a:t>
            </a:r>
            <a:r>
              <a:rPr sz="860" spc="3" dirty="0">
                <a:latin typeface="+mj-lt"/>
                <a:cs typeface="Carlito"/>
              </a:rPr>
              <a:t>Ethernet </a:t>
            </a:r>
            <a:r>
              <a:rPr sz="860" dirty="0">
                <a:latin typeface="+mj-lt"/>
                <a:cs typeface="Carlito"/>
              </a:rPr>
              <a:t>Fabric </a:t>
            </a:r>
            <a:r>
              <a:rPr sz="860" spc="3" dirty="0">
                <a:latin typeface="+mj-lt"/>
                <a:cs typeface="Carlito"/>
              </a:rPr>
              <a:t>in</a:t>
            </a:r>
            <a:r>
              <a:rPr sz="860" spc="-60" dirty="0">
                <a:latin typeface="+mj-lt"/>
                <a:cs typeface="Carlito"/>
              </a:rPr>
              <a:t> </a:t>
            </a:r>
            <a:r>
              <a:rPr sz="860" spc="3" dirty="0">
                <a:latin typeface="+mj-lt"/>
                <a:cs typeface="Carlito"/>
              </a:rPr>
              <a:t>HA</a:t>
            </a:r>
            <a:endParaRPr sz="860" dirty="0">
              <a:latin typeface="+mj-lt"/>
              <a:cs typeface="Carlito"/>
            </a:endParaRPr>
          </a:p>
        </p:txBody>
      </p:sp>
      <p:sp>
        <p:nvSpPr>
          <p:cNvPr id="74" name="object 74"/>
          <p:cNvSpPr txBox="1"/>
          <p:nvPr/>
        </p:nvSpPr>
        <p:spPr>
          <a:xfrm>
            <a:off x="5633657" y="4248609"/>
            <a:ext cx="1354791" cy="327725"/>
          </a:xfrm>
          <a:prstGeom prst="rect">
            <a:avLst/>
          </a:prstGeom>
          <a:ln w="10667">
            <a:solidFill>
              <a:srgbClr val="5B9AD4"/>
            </a:solidFill>
          </a:ln>
        </p:spPr>
        <p:txBody>
          <a:bodyPr vert="horz" wrap="square" lIns="0" tIns="21851" rIns="0" bIns="0" rtlCol="0">
            <a:spAutoFit/>
          </a:bodyPr>
          <a:lstStyle/>
          <a:p>
            <a:pPr marL="49168">
              <a:spcBef>
                <a:spcPts val="171"/>
              </a:spcBef>
            </a:pPr>
            <a:r>
              <a:rPr lang="en-US" sz="662" spc="-7">
                <a:latin typeface="+mj-lt"/>
                <a:cs typeface="Arial"/>
              </a:rPr>
              <a:t>75</a:t>
            </a:r>
            <a:r>
              <a:rPr sz="662" spc="-7">
                <a:latin typeface="+mj-lt"/>
                <a:cs typeface="Arial"/>
              </a:rPr>
              <a:t> SSD </a:t>
            </a:r>
            <a:r>
              <a:rPr sz="662" spc="-3">
                <a:latin typeface="+mj-lt"/>
                <a:cs typeface="Arial"/>
              </a:rPr>
              <a:t>for </a:t>
            </a:r>
            <a:r>
              <a:rPr sz="662" spc="-7">
                <a:latin typeface="+mj-lt"/>
                <a:cs typeface="Arial"/>
              </a:rPr>
              <a:t>HANA</a:t>
            </a:r>
            <a:r>
              <a:rPr sz="662" spc="-66">
                <a:latin typeface="+mj-lt"/>
                <a:cs typeface="Arial"/>
              </a:rPr>
              <a:t> </a:t>
            </a:r>
            <a:r>
              <a:rPr sz="662" spc="-7">
                <a:latin typeface="+mj-lt"/>
                <a:cs typeface="Arial"/>
              </a:rPr>
              <a:t>Nodes</a:t>
            </a:r>
            <a:endParaRPr sz="662">
              <a:latin typeface="+mj-lt"/>
              <a:cs typeface="Arial"/>
            </a:endParaRPr>
          </a:p>
          <a:p>
            <a:pPr>
              <a:spcBef>
                <a:spcPts val="17"/>
              </a:spcBef>
            </a:pPr>
            <a:endParaRPr sz="662">
              <a:latin typeface="+mj-lt"/>
              <a:cs typeface="Arial"/>
            </a:endParaRPr>
          </a:p>
          <a:p>
            <a:pPr marL="49168"/>
            <a:r>
              <a:rPr sz="662" spc="-7">
                <a:latin typeface="+mj-lt"/>
                <a:cs typeface="Arial"/>
              </a:rPr>
              <a:t>1</a:t>
            </a:r>
            <a:r>
              <a:rPr lang="en-US" sz="662" spc="-7">
                <a:latin typeface="+mj-lt"/>
                <a:cs typeface="Arial"/>
              </a:rPr>
              <a:t>20</a:t>
            </a:r>
            <a:r>
              <a:rPr sz="662" spc="-7">
                <a:latin typeface="+mj-lt"/>
                <a:cs typeface="Arial"/>
              </a:rPr>
              <a:t> </a:t>
            </a:r>
            <a:r>
              <a:rPr sz="662">
                <a:latin typeface="+mj-lt"/>
                <a:cs typeface="Arial"/>
              </a:rPr>
              <a:t>TB </a:t>
            </a:r>
            <a:r>
              <a:rPr lang="en-US" sz="662" spc="-7">
                <a:latin typeface="+mj-lt"/>
                <a:cs typeface="Arial"/>
              </a:rPr>
              <a:t>SAS</a:t>
            </a:r>
            <a:r>
              <a:rPr sz="662" spc="-7">
                <a:latin typeface="+mj-lt"/>
                <a:cs typeface="Arial"/>
              </a:rPr>
              <a:t> </a:t>
            </a:r>
            <a:r>
              <a:rPr sz="662" spc="-3">
                <a:latin typeface="+mj-lt"/>
                <a:cs typeface="Arial"/>
              </a:rPr>
              <a:t>(Effective) for</a:t>
            </a:r>
            <a:r>
              <a:rPr sz="662" spc="-119">
                <a:latin typeface="+mj-lt"/>
                <a:cs typeface="Arial"/>
              </a:rPr>
              <a:t> </a:t>
            </a:r>
            <a:r>
              <a:rPr sz="662" spc="-7">
                <a:latin typeface="+mj-lt"/>
                <a:cs typeface="Arial"/>
              </a:rPr>
              <a:t>Appls</a:t>
            </a:r>
            <a:endParaRPr sz="662">
              <a:latin typeface="+mj-lt"/>
              <a:cs typeface="Arial"/>
            </a:endParaRPr>
          </a:p>
        </p:txBody>
      </p:sp>
      <p:grpSp>
        <p:nvGrpSpPr>
          <p:cNvPr id="75" name="object 75"/>
          <p:cNvGrpSpPr/>
          <p:nvPr/>
        </p:nvGrpSpPr>
        <p:grpSpPr>
          <a:xfrm>
            <a:off x="1543943" y="2336436"/>
            <a:ext cx="3755385" cy="1036936"/>
            <a:chOff x="1321308" y="3169919"/>
            <a:chExt cx="5674804" cy="1566926"/>
          </a:xfrm>
        </p:grpSpPr>
        <p:sp>
          <p:nvSpPr>
            <p:cNvPr id="76" name="object 76"/>
            <p:cNvSpPr/>
            <p:nvPr/>
          </p:nvSpPr>
          <p:spPr>
            <a:xfrm>
              <a:off x="1321308" y="3174491"/>
              <a:ext cx="71755" cy="798830"/>
            </a:xfrm>
            <a:custGeom>
              <a:avLst/>
              <a:gdLst/>
              <a:ahLst/>
              <a:cxnLst/>
              <a:rect l="l" t="t" r="r" b="b"/>
              <a:pathLst>
                <a:path w="71755" h="798829">
                  <a:moveTo>
                    <a:pt x="35052" y="798576"/>
                  </a:moveTo>
                  <a:lnTo>
                    <a:pt x="0" y="761999"/>
                  </a:lnTo>
                  <a:lnTo>
                    <a:pt x="16764" y="761999"/>
                  </a:lnTo>
                  <a:lnTo>
                    <a:pt x="16764" y="36575"/>
                  </a:lnTo>
                  <a:lnTo>
                    <a:pt x="0" y="36575"/>
                  </a:lnTo>
                  <a:lnTo>
                    <a:pt x="35052" y="0"/>
                  </a:lnTo>
                  <a:lnTo>
                    <a:pt x="71628" y="36575"/>
                  </a:lnTo>
                  <a:lnTo>
                    <a:pt x="53340" y="36575"/>
                  </a:lnTo>
                  <a:lnTo>
                    <a:pt x="53340" y="761999"/>
                  </a:lnTo>
                  <a:lnTo>
                    <a:pt x="71628" y="761999"/>
                  </a:lnTo>
                  <a:lnTo>
                    <a:pt x="35052" y="798576"/>
                  </a:lnTo>
                  <a:close/>
                </a:path>
              </a:pathLst>
            </a:custGeom>
            <a:solidFill>
              <a:srgbClr val="FFBF00"/>
            </a:solidFill>
          </p:spPr>
          <p:txBody>
            <a:bodyPr wrap="square" lIns="0" tIns="0" rIns="0" bIns="0" rtlCol="0"/>
            <a:lstStyle/>
            <a:p>
              <a:endParaRPr sz="1191">
                <a:latin typeface="+mj-lt"/>
              </a:endParaRPr>
            </a:p>
          </p:txBody>
        </p:sp>
        <p:sp>
          <p:nvSpPr>
            <p:cNvPr id="77" name="object 77"/>
            <p:cNvSpPr/>
            <p:nvPr/>
          </p:nvSpPr>
          <p:spPr>
            <a:xfrm>
              <a:off x="1321308" y="3174491"/>
              <a:ext cx="71755" cy="798830"/>
            </a:xfrm>
            <a:custGeom>
              <a:avLst/>
              <a:gdLst/>
              <a:ahLst/>
              <a:cxnLst/>
              <a:rect l="l" t="t" r="r" b="b"/>
              <a:pathLst>
                <a:path w="71755" h="798829">
                  <a:moveTo>
                    <a:pt x="71628" y="36575"/>
                  </a:moveTo>
                  <a:lnTo>
                    <a:pt x="35052" y="0"/>
                  </a:lnTo>
                  <a:lnTo>
                    <a:pt x="0" y="36575"/>
                  </a:lnTo>
                  <a:lnTo>
                    <a:pt x="16764" y="36575"/>
                  </a:lnTo>
                  <a:lnTo>
                    <a:pt x="16764" y="761999"/>
                  </a:lnTo>
                  <a:lnTo>
                    <a:pt x="0" y="761999"/>
                  </a:lnTo>
                  <a:lnTo>
                    <a:pt x="35052" y="798576"/>
                  </a:lnTo>
                  <a:lnTo>
                    <a:pt x="71628" y="761999"/>
                  </a:lnTo>
                  <a:lnTo>
                    <a:pt x="53340" y="761999"/>
                  </a:lnTo>
                  <a:lnTo>
                    <a:pt x="53340" y="36575"/>
                  </a:lnTo>
                  <a:lnTo>
                    <a:pt x="71628" y="36575"/>
                  </a:lnTo>
                  <a:close/>
                </a:path>
              </a:pathLst>
            </a:custGeom>
            <a:ln w="4572">
              <a:solidFill>
                <a:srgbClr val="FFBF00"/>
              </a:solidFill>
            </a:ln>
          </p:spPr>
          <p:txBody>
            <a:bodyPr wrap="square" lIns="0" tIns="0" rIns="0" bIns="0" rtlCol="0"/>
            <a:lstStyle/>
            <a:p>
              <a:endParaRPr sz="1191">
                <a:latin typeface="+mj-lt"/>
              </a:endParaRPr>
            </a:p>
          </p:txBody>
        </p:sp>
        <p:sp>
          <p:nvSpPr>
            <p:cNvPr id="78" name="object 78"/>
            <p:cNvSpPr/>
            <p:nvPr/>
          </p:nvSpPr>
          <p:spPr>
            <a:xfrm>
              <a:off x="1589531" y="3189731"/>
              <a:ext cx="70485" cy="797560"/>
            </a:xfrm>
            <a:custGeom>
              <a:avLst/>
              <a:gdLst/>
              <a:ahLst/>
              <a:cxnLst/>
              <a:rect l="l" t="t" r="r" b="b"/>
              <a:pathLst>
                <a:path w="70485"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191">
                <a:latin typeface="+mj-lt"/>
              </a:endParaRPr>
            </a:p>
          </p:txBody>
        </p:sp>
        <p:sp>
          <p:nvSpPr>
            <p:cNvPr id="79" name="object 79"/>
            <p:cNvSpPr/>
            <p:nvPr/>
          </p:nvSpPr>
          <p:spPr>
            <a:xfrm>
              <a:off x="1589531" y="3189731"/>
              <a:ext cx="70485" cy="797560"/>
            </a:xfrm>
            <a:custGeom>
              <a:avLst/>
              <a:gdLst/>
              <a:ahLst/>
              <a:cxnLst/>
              <a:rect l="l" t="t" r="r" b="b"/>
              <a:pathLst>
                <a:path w="70485" h="797560">
                  <a:moveTo>
                    <a:pt x="70103" y="35051"/>
                  </a:moveTo>
                  <a:lnTo>
                    <a:pt x="35051" y="0"/>
                  </a:lnTo>
                  <a:lnTo>
                    <a:pt x="0" y="35051"/>
                  </a:lnTo>
                  <a:lnTo>
                    <a:pt x="16763" y="35051"/>
                  </a:lnTo>
                  <a:lnTo>
                    <a:pt x="16763" y="761999"/>
                  </a:lnTo>
                  <a:lnTo>
                    <a:pt x="0" y="761999"/>
                  </a:lnTo>
                  <a:lnTo>
                    <a:pt x="35051" y="797051"/>
                  </a:lnTo>
                  <a:lnTo>
                    <a:pt x="70103" y="761999"/>
                  </a:lnTo>
                  <a:lnTo>
                    <a:pt x="51815" y="761999"/>
                  </a:lnTo>
                  <a:lnTo>
                    <a:pt x="51815" y="35051"/>
                  </a:lnTo>
                  <a:lnTo>
                    <a:pt x="70103" y="35051"/>
                  </a:lnTo>
                  <a:close/>
                </a:path>
              </a:pathLst>
            </a:custGeom>
            <a:ln w="4572">
              <a:solidFill>
                <a:srgbClr val="FFBF00"/>
              </a:solidFill>
            </a:ln>
          </p:spPr>
          <p:txBody>
            <a:bodyPr wrap="square" lIns="0" tIns="0" rIns="0" bIns="0" rtlCol="0"/>
            <a:lstStyle/>
            <a:p>
              <a:endParaRPr sz="1191">
                <a:latin typeface="+mj-lt"/>
              </a:endParaRPr>
            </a:p>
          </p:txBody>
        </p:sp>
        <p:sp>
          <p:nvSpPr>
            <p:cNvPr id="80" name="object 80"/>
            <p:cNvSpPr/>
            <p:nvPr/>
          </p:nvSpPr>
          <p:spPr>
            <a:xfrm>
              <a:off x="3576827" y="3169919"/>
              <a:ext cx="71755" cy="798830"/>
            </a:xfrm>
            <a:custGeom>
              <a:avLst/>
              <a:gdLst/>
              <a:ahLst/>
              <a:cxnLst/>
              <a:rect l="l" t="t" r="r" b="b"/>
              <a:pathLst>
                <a:path w="71754" h="798829">
                  <a:moveTo>
                    <a:pt x="35051" y="798576"/>
                  </a:moveTo>
                  <a:lnTo>
                    <a:pt x="0" y="761999"/>
                  </a:lnTo>
                  <a:lnTo>
                    <a:pt x="18287" y="761999"/>
                  </a:lnTo>
                  <a:lnTo>
                    <a:pt x="18287" y="36575"/>
                  </a:lnTo>
                  <a:lnTo>
                    <a:pt x="0" y="36575"/>
                  </a:lnTo>
                  <a:lnTo>
                    <a:pt x="35051" y="0"/>
                  </a:lnTo>
                  <a:lnTo>
                    <a:pt x="71627" y="36575"/>
                  </a:lnTo>
                  <a:lnTo>
                    <a:pt x="53339" y="36575"/>
                  </a:lnTo>
                  <a:lnTo>
                    <a:pt x="53339" y="761999"/>
                  </a:lnTo>
                  <a:lnTo>
                    <a:pt x="71627" y="761999"/>
                  </a:lnTo>
                  <a:lnTo>
                    <a:pt x="35051" y="798576"/>
                  </a:lnTo>
                  <a:close/>
                </a:path>
              </a:pathLst>
            </a:custGeom>
            <a:solidFill>
              <a:srgbClr val="FFBF00"/>
            </a:solidFill>
          </p:spPr>
          <p:txBody>
            <a:bodyPr wrap="square" lIns="0" tIns="0" rIns="0" bIns="0" rtlCol="0"/>
            <a:lstStyle/>
            <a:p>
              <a:endParaRPr sz="1191">
                <a:latin typeface="+mj-lt"/>
              </a:endParaRPr>
            </a:p>
          </p:txBody>
        </p:sp>
        <p:sp>
          <p:nvSpPr>
            <p:cNvPr id="81" name="object 81"/>
            <p:cNvSpPr/>
            <p:nvPr/>
          </p:nvSpPr>
          <p:spPr>
            <a:xfrm>
              <a:off x="3576827" y="3169919"/>
              <a:ext cx="71755" cy="798830"/>
            </a:xfrm>
            <a:custGeom>
              <a:avLst/>
              <a:gdLst/>
              <a:ahLst/>
              <a:cxnLst/>
              <a:rect l="l" t="t" r="r" b="b"/>
              <a:pathLst>
                <a:path w="71754" h="798829">
                  <a:moveTo>
                    <a:pt x="71627" y="36575"/>
                  </a:moveTo>
                  <a:lnTo>
                    <a:pt x="35051" y="0"/>
                  </a:lnTo>
                  <a:lnTo>
                    <a:pt x="0" y="36575"/>
                  </a:lnTo>
                  <a:lnTo>
                    <a:pt x="18287" y="36575"/>
                  </a:lnTo>
                  <a:lnTo>
                    <a:pt x="18287" y="761999"/>
                  </a:lnTo>
                  <a:lnTo>
                    <a:pt x="0" y="761999"/>
                  </a:lnTo>
                  <a:lnTo>
                    <a:pt x="35051" y="798576"/>
                  </a:lnTo>
                  <a:lnTo>
                    <a:pt x="71627" y="761999"/>
                  </a:lnTo>
                  <a:lnTo>
                    <a:pt x="53339" y="761999"/>
                  </a:lnTo>
                  <a:lnTo>
                    <a:pt x="53339" y="36575"/>
                  </a:lnTo>
                  <a:lnTo>
                    <a:pt x="71627" y="36575"/>
                  </a:lnTo>
                  <a:close/>
                </a:path>
              </a:pathLst>
            </a:custGeom>
            <a:ln w="4572">
              <a:solidFill>
                <a:srgbClr val="FFBF00"/>
              </a:solidFill>
            </a:ln>
          </p:spPr>
          <p:txBody>
            <a:bodyPr wrap="square" lIns="0" tIns="0" rIns="0" bIns="0" rtlCol="0"/>
            <a:lstStyle/>
            <a:p>
              <a:endParaRPr sz="1191">
                <a:latin typeface="+mj-lt"/>
              </a:endParaRPr>
            </a:p>
          </p:txBody>
        </p:sp>
        <p:sp>
          <p:nvSpPr>
            <p:cNvPr id="82" name="object 82"/>
            <p:cNvSpPr/>
            <p:nvPr/>
          </p:nvSpPr>
          <p:spPr>
            <a:xfrm>
              <a:off x="3845051" y="3174491"/>
              <a:ext cx="70485" cy="797560"/>
            </a:xfrm>
            <a:custGeom>
              <a:avLst/>
              <a:gdLst/>
              <a:ahLst/>
              <a:cxnLst/>
              <a:rect l="l" t="t" r="r" b="b"/>
              <a:pathLst>
                <a:path w="70485"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191">
                <a:latin typeface="+mj-lt"/>
              </a:endParaRPr>
            </a:p>
          </p:txBody>
        </p:sp>
        <p:sp>
          <p:nvSpPr>
            <p:cNvPr id="83" name="object 83"/>
            <p:cNvSpPr/>
            <p:nvPr/>
          </p:nvSpPr>
          <p:spPr>
            <a:xfrm>
              <a:off x="3845051" y="3174491"/>
              <a:ext cx="70485" cy="797560"/>
            </a:xfrm>
            <a:custGeom>
              <a:avLst/>
              <a:gdLst/>
              <a:ahLst/>
              <a:cxnLst/>
              <a:rect l="l" t="t" r="r" b="b"/>
              <a:pathLst>
                <a:path w="70485" h="797560">
                  <a:moveTo>
                    <a:pt x="70103" y="35051"/>
                  </a:moveTo>
                  <a:lnTo>
                    <a:pt x="35051" y="0"/>
                  </a:lnTo>
                  <a:lnTo>
                    <a:pt x="0" y="35051"/>
                  </a:lnTo>
                  <a:lnTo>
                    <a:pt x="16763" y="35051"/>
                  </a:lnTo>
                  <a:lnTo>
                    <a:pt x="16763" y="761999"/>
                  </a:lnTo>
                  <a:lnTo>
                    <a:pt x="0" y="761999"/>
                  </a:lnTo>
                  <a:lnTo>
                    <a:pt x="35051" y="797051"/>
                  </a:lnTo>
                  <a:lnTo>
                    <a:pt x="70103" y="761999"/>
                  </a:lnTo>
                  <a:lnTo>
                    <a:pt x="51815" y="761999"/>
                  </a:lnTo>
                  <a:lnTo>
                    <a:pt x="51815" y="35051"/>
                  </a:lnTo>
                  <a:lnTo>
                    <a:pt x="70103" y="35051"/>
                  </a:lnTo>
                  <a:close/>
                </a:path>
              </a:pathLst>
            </a:custGeom>
            <a:ln w="4572">
              <a:solidFill>
                <a:srgbClr val="FFBF00"/>
              </a:solidFill>
            </a:ln>
          </p:spPr>
          <p:txBody>
            <a:bodyPr wrap="square" lIns="0" tIns="0" rIns="0" bIns="0" rtlCol="0"/>
            <a:lstStyle/>
            <a:p>
              <a:endParaRPr sz="1191">
                <a:latin typeface="+mj-lt"/>
              </a:endParaRPr>
            </a:p>
          </p:txBody>
        </p:sp>
        <p:sp>
          <p:nvSpPr>
            <p:cNvPr id="84" name="object 84"/>
            <p:cNvSpPr/>
            <p:nvPr/>
          </p:nvSpPr>
          <p:spPr>
            <a:xfrm>
              <a:off x="6636510" y="3188145"/>
              <a:ext cx="73661" cy="798829"/>
            </a:xfrm>
            <a:custGeom>
              <a:avLst/>
              <a:gdLst/>
              <a:ahLst/>
              <a:cxnLst/>
              <a:rect l="l" t="t" r="r" b="b"/>
              <a:pathLst>
                <a:path w="73659" h="798829">
                  <a:moveTo>
                    <a:pt x="36575" y="798576"/>
                  </a:moveTo>
                  <a:lnTo>
                    <a:pt x="0" y="761999"/>
                  </a:lnTo>
                  <a:lnTo>
                    <a:pt x="18287" y="761999"/>
                  </a:lnTo>
                  <a:lnTo>
                    <a:pt x="18287" y="36575"/>
                  </a:lnTo>
                  <a:lnTo>
                    <a:pt x="0" y="36575"/>
                  </a:lnTo>
                  <a:lnTo>
                    <a:pt x="36575" y="0"/>
                  </a:lnTo>
                  <a:lnTo>
                    <a:pt x="73151" y="36575"/>
                  </a:lnTo>
                  <a:lnTo>
                    <a:pt x="54863" y="36575"/>
                  </a:lnTo>
                  <a:lnTo>
                    <a:pt x="54863" y="761999"/>
                  </a:lnTo>
                  <a:lnTo>
                    <a:pt x="73151" y="761999"/>
                  </a:lnTo>
                  <a:lnTo>
                    <a:pt x="36575" y="798576"/>
                  </a:lnTo>
                  <a:close/>
                </a:path>
              </a:pathLst>
            </a:custGeom>
            <a:solidFill>
              <a:srgbClr val="FFBF00"/>
            </a:solidFill>
          </p:spPr>
          <p:txBody>
            <a:bodyPr wrap="square" lIns="0" tIns="0" rIns="0" bIns="0" rtlCol="0"/>
            <a:lstStyle/>
            <a:p>
              <a:endParaRPr sz="1191">
                <a:latin typeface="+mj-lt"/>
              </a:endParaRPr>
            </a:p>
          </p:txBody>
        </p:sp>
        <p:sp>
          <p:nvSpPr>
            <p:cNvPr id="85" name="object 85"/>
            <p:cNvSpPr/>
            <p:nvPr/>
          </p:nvSpPr>
          <p:spPr>
            <a:xfrm>
              <a:off x="6637528" y="3188146"/>
              <a:ext cx="73661" cy="798829"/>
            </a:xfrm>
            <a:custGeom>
              <a:avLst/>
              <a:gdLst/>
              <a:ahLst/>
              <a:cxnLst/>
              <a:rect l="l" t="t" r="r" b="b"/>
              <a:pathLst>
                <a:path w="73659" h="798829">
                  <a:moveTo>
                    <a:pt x="73151" y="36575"/>
                  </a:moveTo>
                  <a:lnTo>
                    <a:pt x="36575" y="0"/>
                  </a:lnTo>
                  <a:lnTo>
                    <a:pt x="0" y="36575"/>
                  </a:lnTo>
                  <a:lnTo>
                    <a:pt x="18287" y="36575"/>
                  </a:lnTo>
                  <a:lnTo>
                    <a:pt x="18287" y="761999"/>
                  </a:lnTo>
                  <a:lnTo>
                    <a:pt x="0" y="761999"/>
                  </a:lnTo>
                  <a:lnTo>
                    <a:pt x="36575" y="798576"/>
                  </a:lnTo>
                  <a:lnTo>
                    <a:pt x="73151" y="761999"/>
                  </a:lnTo>
                  <a:lnTo>
                    <a:pt x="54863" y="761999"/>
                  </a:lnTo>
                  <a:lnTo>
                    <a:pt x="54863" y="36575"/>
                  </a:lnTo>
                  <a:lnTo>
                    <a:pt x="73151" y="36575"/>
                  </a:lnTo>
                  <a:close/>
                </a:path>
              </a:pathLst>
            </a:custGeom>
            <a:ln w="4572">
              <a:solidFill>
                <a:srgbClr val="FFBF00"/>
              </a:solidFill>
            </a:ln>
          </p:spPr>
          <p:txBody>
            <a:bodyPr wrap="square" lIns="0" tIns="0" rIns="0" bIns="0" rtlCol="0"/>
            <a:lstStyle/>
            <a:p>
              <a:endParaRPr sz="1191">
                <a:latin typeface="+mj-lt"/>
              </a:endParaRPr>
            </a:p>
          </p:txBody>
        </p:sp>
        <p:sp>
          <p:nvSpPr>
            <p:cNvPr id="86" name="object 86"/>
            <p:cNvSpPr/>
            <p:nvPr/>
          </p:nvSpPr>
          <p:spPr>
            <a:xfrm>
              <a:off x="6925628" y="3189887"/>
              <a:ext cx="70484" cy="797560"/>
            </a:xfrm>
            <a:custGeom>
              <a:avLst/>
              <a:gdLst/>
              <a:ahLst/>
              <a:cxnLst/>
              <a:rect l="l" t="t" r="r" b="b"/>
              <a:pathLst>
                <a:path w="70484"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191">
                <a:latin typeface="+mj-lt"/>
              </a:endParaRPr>
            </a:p>
          </p:txBody>
        </p:sp>
        <p:sp>
          <p:nvSpPr>
            <p:cNvPr id="88" name="object 88"/>
            <p:cNvSpPr/>
            <p:nvPr/>
          </p:nvSpPr>
          <p:spPr>
            <a:xfrm>
              <a:off x="1872995" y="4168131"/>
              <a:ext cx="74930" cy="515620"/>
            </a:xfrm>
            <a:custGeom>
              <a:avLst/>
              <a:gdLst/>
              <a:ahLst/>
              <a:cxnLst/>
              <a:rect l="l" t="t" r="r" b="b"/>
              <a:pathLst>
                <a:path w="74930" h="515620">
                  <a:moveTo>
                    <a:pt x="36575" y="515111"/>
                  </a:moveTo>
                  <a:lnTo>
                    <a:pt x="0" y="478535"/>
                  </a:lnTo>
                  <a:lnTo>
                    <a:pt x="18287" y="478535"/>
                  </a:lnTo>
                  <a:lnTo>
                    <a:pt x="18287" y="36575"/>
                  </a:lnTo>
                  <a:lnTo>
                    <a:pt x="0" y="36575"/>
                  </a:lnTo>
                  <a:lnTo>
                    <a:pt x="36575" y="0"/>
                  </a:lnTo>
                  <a:lnTo>
                    <a:pt x="74675" y="36575"/>
                  </a:lnTo>
                  <a:lnTo>
                    <a:pt x="54863" y="36575"/>
                  </a:lnTo>
                  <a:lnTo>
                    <a:pt x="54863" y="478535"/>
                  </a:lnTo>
                  <a:lnTo>
                    <a:pt x="74675" y="478535"/>
                  </a:lnTo>
                  <a:lnTo>
                    <a:pt x="36575" y="515111"/>
                  </a:lnTo>
                  <a:close/>
                </a:path>
              </a:pathLst>
            </a:custGeom>
            <a:solidFill>
              <a:srgbClr val="FFBF00"/>
            </a:solidFill>
          </p:spPr>
          <p:txBody>
            <a:bodyPr wrap="square" lIns="0" tIns="0" rIns="0" bIns="0" rtlCol="0"/>
            <a:lstStyle/>
            <a:p>
              <a:endParaRPr sz="1191">
                <a:latin typeface="+mj-lt"/>
              </a:endParaRPr>
            </a:p>
          </p:txBody>
        </p:sp>
        <p:sp>
          <p:nvSpPr>
            <p:cNvPr id="89" name="object 89"/>
            <p:cNvSpPr/>
            <p:nvPr/>
          </p:nvSpPr>
          <p:spPr>
            <a:xfrm>
              <a:off x="1872995" y="4161155"/>
              <a:ext cx="74930" cy="515620"/>
            </a:xfrm>
            <a:custGeom>
              <a:avLst/>
              <a:gdLst/>
              <a:ahLst/>
              <a:cxnLst/>
              <a:rect l="l" t="t" r="r" b="b"/>
              <a:pathLst>
                <a:path w="74930" h="515620">
                  <a:moveTo>
                    <a:pt x="74675" y="36575"/>
                  </a:moveTo>
                  <a:lnTo>
                    <a:pt x="36575" y="0"/>
                  </a:lnTo>
                  <a:lnTo>
                    <a:pt x="0" y="36575"/>
                  </a:lnTo>
                  <a:lnTo>
                    <a:pt x="18287" y="36575"/>
                  </a:lnTo>
                  <a:lnTo>
                    <a:pt x="18287" y="478535"/>
                  </a:lnTo>
                  <a:lnTo>
                    <a:pt x="0" y="478535"/>
                  </a:lnTo>
                  <a:lnTo>
                    <a:pt x="36575" y="515111"/>
                  </a:lnTo>
                  <a:lnTo>
                    <a:pt x="74675" y="478535"/>
                  </a:lnTo>
                  <a:lnTo>
                    <a:pt x="54863" y="478535"/>
                  </a:lnTo>
                  <a:lnTo>
                    <a:pt x="54863" y="36575"/>
                  </a:lnTo>
                  <a:lnTo>
                    <a:pt x="74675" y="36575"/>
                  </a:lnTo>
                  <a:close/>
                </a:path>
              </a:pathLst>
            </a:custGeom>
            <a:ln w="4572">
              <a:solidFill>
                <a:srgbClr val="FFBF00"/>
              </a:solidFill>
            </a:ln>
          </p:spPr>
          <p:txBody>
            <a:bodyPr wrap="square" lIns="0" tIns="0" rIns="0" bIns="0" rtlCol="0"/>
            <a:lstStyle/>
            <a:p>
              <a:endParaRPr sz="1191">
                <a:latin typeface="+mj-lt"/>
              </a:endParaRPr>
            </a:p>
          </p:txBody>
        </p:sp>
        <p:sp>
          <p:nvSpPr>
            <p:cNvPr id="90" name="object 90"/>
            <p:cNvSpPr/>
            <p:nvPr/>
          </p:nvSpPr>
          <p:spPr>
            <a:xfrm>
              <a:off x="2086355" y="4186424"/>
              <a:ext cx="73661" cy="516889"/>
            </a:xfrm>
            <a:custGeom>
              <a:avLst/>
              <a:gdLst/>
              <a:ahLst/>
              <a:cxnLst/>
              <a:rect l="l" t="t" r="r" b="b"/>
              <a:pathLst>
                <a:path w="73660" h="516889">
                  <a:moveTo>
                    <a:pt x="36575" y="516635"/>
                  </a:moveTo>
                  <a:lnTo>
                    <a:pt x="0" y="480059"/>
                  </a:lnTo>
                  <a:lnTo>
                    <a:pt x="18287" y="480059"/>
                  </a:lnTo>
                  <a:lnTo>
                    <a:pt x="18287" y="36575"/>
                  </a:lnTo>
                  <a:lnTo>
                    <a:pt x="0" y="36575"/>
                  </a:lnTo>
                  <a:lnTo>
                    <a:pt x="36575" y="0"/>
                  </a:lnTo>
                  <a:lnTo>
                    <a:pt x="73151" y="36575"/>
                  </a:lnTo>
                  <a:lnTo>
                    <a:pt x="54863" y="36575"/>
                  </a:lnTo>
                  <a:lnTo>
                    <a:pt x="54863" y="480059"/>
                  </a:lnTo>
                  <a:lnTo>
                    <a:pt x="73151" y="480059"/>
                  </a:lnTo>
                  <a:lnTo>
                    <a:pt x="36575" y="516635"/>
                  </a:lnTo>
                  <a:close/>
                </a:path>
              </a:pathLst>
            </a:custGeom>
            <a:solidFill>
              <a:srgbClr val="FFBF00"/>
            </a:solidFill>
          </p:spPr>
          <p:txBody>
            <a:bodyPr wrap="square" lIns="0" tIns="0" rIns="0" bIns="0" rtlCol="0"/>
            <a:lstStyle/>
            <a:p>
              <a:endParaRPr sz="1191">
                <a:latin typeface="+mj-lt"/>
              </a:endParaRPr>
            </a:p>
          </p:txBody>
        </p:sp>
        <p:sp>
          <p:nvSpPr>
            <p:cNvPr id="91" name="object 91"/>
            <p:cNvSpPr/>
            <p:nvPr/>
          </p:nvSpPr>
          <p:spPr>
            <a:xfrm>
              <a:off x="2092416" y="4190290"/>
              <a:ext cx="73661" cy="516889"/>
            </a:xfrm>
            <a:custGeom>
              <a:avLst/>
              <a:gdLst/>
              <a:ahLst/>
              <a:cxnLst/>
              <a:rect l="l" t="t" r="r" b="b"/>
              <a:pathLst>
                <a:path w="73660" h="516889">
                  <a:moveTo>
                    <a:pt x="73151" y="36575"/>
                  </a:moveTo>
                  <a:lnTo>
                    <a:pt x="36575" y="0"/>
                  </a:lnTo>
                  <a:lnTo>
                    <a:pt x="0" y="36575"/>
                  </a:lnTo>
                  <a:lnTo>
                    <a:pt x="18287" y="36575"/>
                  </a:lnTo>
                  <a:lnTo>
                    <a:pt x="18287" y="480059"/>
                  </a:lnTo>
                  <a:lnTo>
                    <a:pt x="0" y="480059"/>
                  </a:lnTo>
                  <a:lnTo>
                    <a:pt x="36575" y="516635"/>
                  </a:lnTo>
                  <a:lnTo>
                    <a:pt x="73151" y="480059"/>
                  </a:lnTo>
                  <a:lnTo>
                    <a:pt x="54863" y="480059"/>
                  </a:lnTo>
                  <a:lnTo>
                    <a:pt x="54863" y="36575"/>
                  </a:lnTo>
                  <a:lnTo>
                    <a:pt x="73151" y="36575"/>
                  </a:lnTo>
                  <a:close/>
                </a:path>
              </a:pathLst>
            </a:custGeom>
            <a:ln w="4572">
              <a:solidFill>
                <a:srgbClr val="FFBF00"/>
              </a:solidFill>
            </a:ln>
          </p:spPr>
          <p:txBody>
            <a:bodyPr wrap="square" lIns="0" tIns="0" rIns="0" bIns="0" rtlCol="0"/>
            <a:lstStyle/>
            <a:p>
              <a:endParaRPr sz="1191">
                <a:latin typeface="+mj-lt"/>
              </a:endParaRPr>
            </a:p>
          </p:txBody>
        </p:sp>
        <p:sp>
          <p:nvSpPr>
            <p:cNvPr id="96" name="object 96"/>
            <p:cNvSpPr/>
            <p:nvPr/>
          </p:nvSpPr>
          <p:spPr>
            <a:xfrm>
              <a:off x="6092951" y="4219955"/>
              <a:ext cx="74930" cy="516890"/>
            </a:xfrm>
            <a:custGeom>
              <a:avLst/>
              <a:gdLst/>
              <a:ahLst/>
              <a:cxnLst/>
              <a:rect l="l" t="t" r="r" b="b"/>
              <a:pathLst>
                <a:path w="74929" h="516889">
                  <a:moveTo>
                    <a:pt x="38099" y="516636"/>
                  </a:moveTo>
                  <a:lnTo>
                    <a:pt x="0" y="478536"/>
                  </a:lnTo>
                  <a:lnTo>
                    <a:pt x="18287" y="478536"/>
                  </a:lnTo>
                  <a:lnTo>
                    <a:pt x="18287" y="38100"/>
                  </a:lnTo>
                  <a:lnTo>
                    <a:pt x="0" y="38100"/>
                  </a:lnTo>
                  <a:lnTo>
                    <a:pt x="38099" y="0"/>
                  </a:lnTo>
                  <a:lnTo>
                    <a:pt x="74675" y="38100"/>
                  </a:lnTo>
                  <a:lnTo>
                    <a:pt x="56387" y="38100"/>
                  </a:lnTo>
                  <a:lnTo>
                    <a:pt x="56387" y="478536"/>
                  </a:lnTo>
                  <a:lnTo>
                    <a:pt x="74675" y="478536"/>
                  </a:lnTo>
                  <a:lnTo>
                    <a:pt x="38099" y="516636"/>
                  </a:lnTo>
                  <a:close/>
                </a:path>
              </a:pathLst>
            </a:custGeom>
            <a:solidFill>
              <a:srgbClr val="FFBF00"/>
            </a:solidFill>
          </p:spPr>
          <p:txBody>
            <a:bodyPr wrap="square" lIns="0" tIns="0" rIns="0" bIns="0" rtlCol="0"/>
            <a:lstStyle/>
            <a:p>
              <a:endParaRPr sz="1191">
                <a:latin typeface="+mj-lt"/>
              </a:endParaRPr>
            </a:p>
          </p:txBody>
        </p:sp>
        <p:sp>
          <p:nvSpPr>
            <p:cNvPr id="97" name="object 97"/>
            <p:cNvSpPr/>
            <p:nvPr/>
          </p:nvSpPr>
          <p:spPr>
            <a:xfrm>
              <a:off x="6092951" y="4219955"/>
              <a:ext cx="74930" cy="516890"/>
            </a:xfrm>
            <a:custGeom>
              <a:avLst/>
              <a:gdLst/>
              <a:ahLst/>
              <a:cxnLst/>
              <a:rect l="l" t="t" r="r" b="b"/>
              <a:pathLst>
                <a:path w="74929" h="516889">
                  <a:moveTo>
                    <a:pt x="74675" y="38100"/>
                  </a:moveTo>
                  <a:lnTo>
                    <a:pt x="38099" y="0"/>
                  </a:lnTo>
                  <a:lnTo>
                    <a:pt x="0" y="38100"/>
                  </a:lnTo>
                  <a:lnTo>
                    <a:pt x="18287" y="38100"/>
                  </a:lnTo>
                  <a:lnTo>
                    <a:pt x="18287" y="478536"/>
                  </a:lnTo>
                  <a:lnTo>
                    <a:pt x="0" y="478536"/>
                  </a:lnTo>
                  <a:lnTo>
                    <a:pt x="38099" y="516636"/>
                  </a:lnTo>
                  <a:lnTo>
                    <a:pt x="74675" y="478536"/>
                  </a:lnTo>
                  <a:lnTo>
                    <a:pt x="56387" y="478536"/>
                  </a:lnTo>
                  <a:lnTo>
                    <a:pt x="56387" y="38100"/>
                  </a:lnTo>
                  <a:lnTo>
                    <a:pt x="74675" y="38100"/>
                  </a:lnTo>
                  <a:close/>
                </a:path>
              </a:pathLst>
            </a:custGeom>
            <a:ln w="4572">
              <a:solidFill>
                <a:srgbClr val="FFBF00"/>
              </a:solidFill>
            </a:ln>
          </p:spPr>
          <p:txBody>
            <a:bodyPr wrap="square" lIns="0" tIns="0" rIns="0" bIns="0" rtlCol="0"/>
            <a:lstStyle/>
            <a:p>
              <a:endParaRPr sz="1191">
                <a:latin typeface="+mj-lt"/>
              </a:endParaRPr>
            </a:p>
          </p:txBody>
        </p:sp>
        <p:sp>
          <p:nvSpPr>
            <p:cNvPr id="98" name="object 98"/>
            <p:cNvSpPr/>
            <p:nvPr/>
          </p:nvSpPr>
          <p:spPr>
            <a:xfrm>
              <a:off x="6307836" y="4213859"/>
              <a:ext cx="71755" cy="515620"/>
            </a:xfrm>
            <a:custGeom>
              <a:avLst/>
              <a:gdLst/>
              <a:ahLst/>
              <a:cxnLst/>
              <a:rect l="l" t="t" r="r" b="b"/>
              <a:pathLst>
                <a:path w="71754" h="515620">
                  <a:moveTo>
                    <a:pt x="36575" y="515111"/>
                  </a:moveTo>
                  <a:lnTo>
                    <a:pt x="0" y="478535"/>
                  </a:lnTo>
                  <a:lnTo>
                    <a:pt x="18287" y="478535"/>
                  </a:lnTo>
                  <a:lnTo>
                    <a:pt x="18287" y="35051"/>
                  </a:lnTo>
                  <a:lnTo>
                    <a:pt x="0" y="35051"/>
                  </a:lnTo>
                  <a:lnTo>
                    <a:pt x="36575" y="0"/>
                  </a:lnTo>
                  <a:lnTo>
                    <a:pt x="71627" y="35051"/>
                  </a:lnTo>
                  <a:lnTo>
                    <a:pt x="54863" y="35051"/>
                  </a:lnTo>
                  <a:lnTo>
                    <a:pt x="54863" y="478535"/>
                  </a:lnTo>
                  <a:lnTo>
                    <a:pt x="71627" y="478535"/>
                  </a:lnTo>
                  <a:lnTo>
                    <a:pt x="36575" y="515111"/>
                  </a:lnTo>
                  <a:close/>
                </a:path>
              </a:pathLst>
            </a:custGeom>
            <a:solidFill>
              <a:srgbClr val="FFBF00"/>
            </a:solidFill>
          </p:spPr>
          <p:txBody>
            <a:bodyPr wrap="square" lIns="0" tIns="0" rIns="0" bIns="0" rtlCol="0"/>
            <a:lstStyle/>
            <a:p>
              <a:endParaRPr sz="1191">
                <a:latin typeface="+mj-lt"/>
              </a:endParaRPr>
            </a:p>
          </p:txBody>
        </p:sp>
        <p:sp>
          <p:nvSpPr>
            <p:cNvPr id="99" name="object 99"/>
            <p:cNvSpPr/>
            <p:nvPr/>
          </p:nvSpPr>
          <p:spPr>
            <a:xfrm>
              <a:off x="6307836" y="4213859"/>
              <a:ext cx="71755" cy="515620"/>
            </a:xfrm>
            <a:custGeom>
              <a:avLst/>
              <a:gdLst/>
              <a:ahLst/>
              <a:cxnLst/>
              <a:rect l="l" t="t" r="r" b="b"/>
              <a:pathLst>
                <a:path w="71754" h="515620">
                  <a:moveTo>
                    <a:pt x="71627" y="35051"/>
                  </a:moveTo>
                  <a:lnTo>
                    <a:pt x="36575" y="0"/>
                  </a:lnTo>
                  <a:lnTo>
                    <a:pt x="0" y="35051"/>
                  </a:lnTo>
                  <a:lnTo>
                    <a:pt x="18287" y="35051"/>
                  </a:lnTo>
                  <a:lnTo>
                    <a:pt x="18287" y="478535"/>
                  </a:lnTo>
                  <a:lnTo>
                    <a:pt x="0" y="478535"/>
                  </a:lnTo>
                  <a:lnTo>
                    <a:pt x="36575" y="515111"/>
                  </a:lnTo>
                  <a:lnTo>
                    <a:pt x="71627" y="478535"/>
                  </a:lnTo>
                  <a:lnTo>
                    <a:pt x="54863" y="478535"/>
                  </a:lnTo>
                  <a:lnTo>
                    <a:pt x="54863" y="35051"/>
                  </a:lnTo>
                  <a:lnTo>
                    <a:pt x="71627" y="35051"/>
                  </a:lnTo>
                  <a:close/>
                </a:path>
              </a:pathLst>
            </a:custGeom>
            <a:ln w="4572">
              <a:solidFill>
                <a:srgbClr val="FFBF00"/>
              </a:solidFill>
            </a:ln>
          </p:spPr>
          <p:txBody>
            <a:bodyPr wrap="square" lIns="0" tIns="0" rIns="0" bIns="0" rtlCol="0"/>
            <a:lstStyle/>
            <a:p>
              <a:endParaRPr sz="1191">
                <a:latin typeface="+mj-lt"/>
              </a:endParaRPr>
            </a:p>
          </p:txBody>
        </p:sp>
      </p:grpSp>
      <p:sp>
        <p:nvSpPr>
          <p:cNvPr id="113" name="object 3">
            <a:extLst>
              <a:ext uri="{FF2B5EF4-FFF2-40B4-BE49-F238E27FC236}">
                <a16:creationId xmlns:a16="http://schemas.microsoft.com/office/drawing/2014/main" id="{C634392C-F712-4AC4-9E4E-6E8571C1B834}"/>
              </a:ext>
            </a:extLst>
          </p:cNvPr>
          <p:cNvSpPr/>
          <p:nvPr/>
        </p:nvSpPr>
        <p:spPr>
          <a:xfrm>
            <a:off x="3327754" y="1634216"/>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191">
              <a:latin typeface="+mj-lt"/>
            </a:endParaRPr>
          </a:p>
        </p:txBody>
      </p:sp>
      <p:sp>
        <p:nvSpPr>
          <p:cNvPr id="114" name="object 3">
            <a:extLst>
              <a:ext uri="{FF2B5EF4-FFF2-40B4-BE49-F238E27FC236}">
                <a16:creationId xmlns:a16="http://schemas.microsoft.com/office/drawing/2014/main" id="{BE63CAF3-D086-4926-B6D4-03BA11B03BB0}"/>
              </a:ext>
            </a:extLst>
          </p:cNvPr>
          <p:cNvSpPr/>
          <p:nvPr/>
        </p:nvSpPr>
        <p:spPr>
          <a:xfrm>
            <a:off x="2958870" y="1634218"/>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191">
              <a:latin typeface="+mj-lt"/>
            </a:endParaRPr>
          </a:p>
        </p:txBody>
      </p:sp>
      <p:sp>
        <p:nvSpPr>
          <p:cNvPr id="115" name="object 3">
            <a:extLst>
              <a:ext uri="{FF2B5EF4-FFF2-40B4-BE49-F238E27FC236}">
                <a16:creationId xmlns:a16="http://schemas.microsoft.com/office/drawing/2014/main" id="{770C823E-B4F3-4FA6-9656-B88C8C226B4A}"/>
              </a:ext>
            </a:extLst>
          </p:cNvPr>
          <p:cNvSpPr/>
          <p:nvPr/>
        </p:nvSpPr>
        <p:spPr>
          <a:xfrm>
            <a:off x="2600386" y="1634223"/>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191">
              <a:latin typeface="+mj-lt"/>
            </a:endParaRPr>
          </a:p>
        </p:txBody>
      </p:sp>
      <p:sp>
        <p:nvSpPr>
          <p:cNvPr id="116" name="object 3">
            <a:extLst>
              <a:ext uri="{FF2B5EF4-FFF2-40B4-BE49-F238E27FC236}">
                <a16:creationId xmlns:a16="http://schemas.microsoft.com/office/drawing/2014/main" id="{012B99D1-5943-4287-9F84-2312D7A1146C}"/>
              </a:ext>
            </a:extLst>
          </p:cNvPr>
          <p:cNvSpPr/>
          <p:nvPr/>
        </p:nvSpPr>
        <p:spPr>
          <a:xfrm>
            <a:off x="2195133" y="1634219"/>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191">
              <a:latin typeface="+mj-lt"/>
            </a:endParaRPr>
          </a:p>
        </p:txBody>
      </p:sp>
      <p:sp>
        <p:nvSpPr>
          <p:cNvPr id="108" name="object 53">
            <a:extLst>
              <a:ext uri="{FF2B5EF4-FFF2-40B4-BE49-F238E27FC236}">
                <a16:creationId xmlns:a16="http://schemas.microsoft.com/office/drawing/2014/main" id="{EB63C5C3-0A7D-469F-BA88-D70AF91B2A65}"/>
              </a:ext>
            </a:extLst>
          </p:cNvPr>
          <p:cNvSpPr/>
          <p:nvPr/>
        </p:nvSpPr>
        <p:spPr>
          <a:xfrm>
            <a:off x="5661174" y="2336028"/>
            <a:ext cx="46644" cy="26557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191">
              <a:latin typeface="+mj-lt"/>
            </a:endParaRPr>
          </a:p>
        </p:txBody>
      </p:sp>
      <p:sp>
        <p:nvSpPr>
          <p:cNvPr id="109" name="object 33">
            <a:extLst>
              <a:ext uri="{FF2B5EF4-FFF2-40B4-BE49-F238E27FC236}">
                <a16:creationId xmlns:a16="http://schemas.microsoft.com/office/drawing/2014/main" id="{BB177117-401A-4007-972B-3BD0E3B0927D}"/>
              </a:ext>
            </a:extLst>
          </p:cNvPr>
          <p:cNvSpPr/>
          <p:nvPr/>
        </p:nvSpPr>
        <p:spPr>
          <a:xfrm>
            <a:off x="6044002" y="2165661"/>
            <a:ext cx="1273772" cy="1280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191">
              <a:latin typeface="+mj-lt"/>
            </a:endParaRPr>
          </a:p>
        </p:txBody>
      </p:sp>
      <p:sp>
        <p:nvSpPr>
          <p:cNvPr id="110" name="object 100">
            <a:extLst>
              <a:ext uri="{FF2B5EF4-FFF2-40B4-BE49-F238E27FC236}">
                <a16:creationId xmlns:a16="http://schemas.microsoft.com/office/drawing/2014/main" id="{CC6C33B9-A7CC-4E59-A5C3-8AE96389BF75}"/>
              </a:ext>
            </a:extLst>
          </p:cNvPr>
          <p:cNvSpPr txBox="1"/>
          <p:nvPr/>
        </p:nvSpPr>
        <p:spPr>
          <a:xfrm>
            <a:off x="6009822" y="1124631"/>
            <a:ext cx="1264024" cy="455616"/>
          </a:xfrm>
          <a:prstGeom prst="rect">
            <a:avLst/>
          </a:prstGeom>
          <a:ln w="10667">
            <a:solidFill>
              <a:srgbClr val="5B9AD4"/>
            </a:solidFill>
          </a:ln>
        </p:spPr>
        <p:txBody>
          <a:bodyPr vert="horz" wrap="square" lIns="0" tIns="25633" rIns="0" bIns="0" rtlCol="0">
            <a:spAutoFit/>
          </a:bodyPr>
          <a:lstStyle/>
          <a:p>
            <a:pPr marL="50009" marR="153389">
              <a:lnSpc>
                <a:spcPts val="788"/>
              </a:lnSpc>
              <a:spcBef>
                <a:spcPts val="202"/>
              </a:spcBef>
              <a:tabLst>
                <a:tab pos="900581" algn="l"/>
              </a:tabLst>
            </a:pPr>
            <a:r>
              <a:rPr lang="pt-BR" sz="662" spc="-7" dirty="0">
                <a:latin typeface="+mj-lt"/>
                <a:cs typeface="Arial"/>
              </a:rPr>
              <a:t>2P / 40C (6248) / 384GB / 2 * 300GB / 4 * 10G / NO OS / 122410 SAPS</a:t>
            </a:r>
            <a:endParaRPr lang="pt-BR" sz="662" dirty="0">
              <a:latin typeface="+mj-lt"/>
              <a:cs typeface="Arial"/>
            </a:endParaRPr>
          </a:p>
          <a:p>
            <a:pPr marL="50009" marR="153389">
              <a:lnSpc>
                <a:spcPts val="788"/>
              </a:lnSpc>
              <a:spcBef>
                <a:spcPts val="202"/>
              </a:spcBef>
              <a:tabLst>
                <a:tab pos="900581" algn="l"/>
              </a:tabLst>
            </a:pPr>
            <a:endParaRPr sz="662" b="1" dirty="0">
              <a:latin typeface="+mj-lt"/>
              <a:cs typeface="Arial"/>
            </a:endParaRPr>
          </a:p>
        </p:txBody>
      </p:sp>
      <p:sp>
        <p:nvSpPr>
          <p:cNvPr id="112" name="object 100">
            <a:extLst>
              <a:ext uri="{FF2B5EF4-FFF2-40B4-BE49-F238E27FC236}">
                <a16:creationId xmlns:a16="http://schemas.microsoft.com/office/drawing/2014/main" id="{B0405D2A-96F1-48F7-8638-36F2EAD90999}"/>
              </a:ext>
            </a:extLst>
          </p:cNvPr>
          <p:cNvSpPr txBox="1"/>
          <p:nvPr/>
        </p:nvSpPr>
        <p:spPr>
          <a:xfrm>
            <a:off x="6014769" y="1630002"/>
            <a:ext cx="1264024" cy="224784"/>
          </a:xfrm>
          <a:prstGeom prst="rect">
            <a:avLst/>
          </a:prstGeom>
          <a:solidFill>
            <a:schemeClr val="tx2"/>
          </a:solidFill>
          <a:ln w="10667">
            <a:solidFill>
              <a:srgbClr val="5B9AD4"/>
            </a:solidFill>
          </a:ln>
        </p:spPr>
        <p:txBody>
          <a:bodyPr vert="horz" wrap="square" lIns="0" tIns="25633" rIns="0" bIns="0" rtlCol="0">
            <a:spAutoFit/>
          </a:bodyPr>
          <a:lstStyle/>
          <a:p>
            <a:pPr marL="50009" marR="153389">
              <a:lnSpc>
                <a:spcPts val="788"/>
              </a:lnSpc>
              <a:spcBef>
                <a:spcPts val="202"/>
              </a:spcBef>
              <a:tabLst>
                <a:tab pos="900581" algn="l"/>
              </a:tabLst>
            </a:pPr>
            <a:r>
              <a:rPr lang="pt-BR" sz="662" spc="-7">
                <a:solidFill>
                  <a:schemeClr val="bg1"/>
                </a:solidFill>
                <a:latin typeface="+mj-lt"/>
                <a:cs typeface="Arial"/>
              </a:rPr>
              <a:t>NON HANA application Server</a:t>
            </a:r>
            <a:endParaRPr sz="662">
              <a:solidFill>
                <a:schemeClr val="bg1"/>
              </a:solidFill>
              <a:latin typeface="+mj-lt"/>
              <a:cs typeface="Arial"/>
            </a:endParaRPr>
          </a:p>
        </p:txBody>
      </p:sp>
      <p:sp>
        <p:nvSpPr>
          <p:cNvPr id="117" name="object 53">
            <a:extLst>
              <a:ext uri="{FF2B5EF4-FFF2-40B4-BE49-F238E27FC236}">
                <a16:creationId xmlns:a16="http://schemas.microsoft.com/office/drawing/2014/main" id="{512D0DE1-1634-4C1F-A6D3-EF9611778FFD}"/>
              </a:ext>
            </a:extLst>
          </p:cNvPr>
          <p:cNvSpPr/>
          <p:nvPr/>
        </p:nvSpPr>
        <p:spPr>
          <a:xfrm>
            <a:off x="6623703" y="2315961"/>
            <a:ext cx="46644" cy="26557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191">
              <a:latin typeface="+mj-lt"/>
            </a:endParaRPr>
          </a:p>
        </p:txBody>
      </p:sp>
      <p:sp>
        <p:nvSpPr>
          <p:cNvPr id="118" name="object 53">
            <a:extLst>
              <a:ext uri="{FF2B5EF4-FFF2-40B4-BE49-F238E27FC236}">
                <a16:creationId xmlns:a16="http://schemas.microsoft.com/office/drawing/2014/main" id="{42F146EC-5463-4DE5-92BA-6A568675B6C9}"/>
              </a:ext>
            </a:extLst>
          </p:cNvPr>
          <p:cNvSpPr/>
          <p:nvPr/>
        </p:nvSpPr>
        <p:spPr>
          <a:xfrm>
            <a:off x="6711929" y="2315977"/>
            <a:ext cx="46644" cy="26557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191">
              <a:latin typeface="+mj-lt"/>
            </a:endParaRPr>
          </a:p>
        </p:txBody>
      </p:sp>
      <p:sp>
        <p:nvSpPr>
          <p:cNvPr id="119" name="object 86">
            <a:extLst>
              <a:ext uri="{FF2B5EF4-FFF2-40B4-BE49-F238E27FC236}">
                <a16:creationId xmlns:a16="http://schemas.microsoft.com/office/drawing/2014/main" id="{E2B7F998-A748-4546-9354-4B4232E9216C}"/>
              </a:ext>
            </a:extLst>
          </p:cNvPr>
          <p:cNvSpPr/>
          <p:nvPr/>
        </p:nvSpPr>
        <p:spPr>
          <a:xfrm>
            <a:off x="7049135" y="2322995"/>
            <a:ext cx="46644" cy="527797"/>
          </a:xfrm>
          <a:custGeom>
            <a:avLst/>
            <a:gdLst/>
            <a:ahLst/>
            <a:cxnLst/>
            <a:rect l="l" t="t" r="r" b="b"/>
            <a:pathLst>
              <a:path w="70484"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191">
              <a:latin typeface="+mj-lt"/>
            </a:endParaRPr>
          </a:p>
        </p:txBody>
      </p:sp>
      <p:sp>
        <p:nvSpPr>
          <p:cNvPr id="120" name="object 86">
            <a:extLst>
              <a:ext uri="{FF2B5EF4-FFF2-40B4-BE49-F238E27FC236}">
                <a16:creationId xmlns:a16="http://schemas.microsoft.com/office/drawing/2014/main" id="{C9E6BCD5-760D-4CD4-AA62-6143B2AE6534}"/>
              </a:ext>
            </a:extLst>
          </p:cNvPr>
          <p:cNvSpPr/>
          <p:nvPr/>
        </p:nvSpPr>
        <p:spPr>
          <a:xfrm>
            <a:off x="6922849" y="2333411"/>
            <a:ext cx="46644" cy="527797"/>
          </a:xfrm>
          <a:custGeom>
            <a:avLst/>
            <a:gdLst/>
            <a:ahLst/>
            <a:cxnLst/>
            <a:rect l="l" t="t" r="r" b="b"/>
            <a:pathLst>
              <a:path w="70484"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191">
              <a:latin typeface="+mj-lt"/>
            </a:endParaRPr>
          </a:p>
        </p:txBody>
      </p:sp>
      <p:sp>
        <p:nvSpPr>
          <p:cNvPr id="105" name="object 48">
            <a:extLst>
              <a:ext uri="{FF2B5EF4-FFF2-40B4-BE49-F238E27FC236}">
                <a16:creationId xmlns:a16="http://schemas.microsoft.com/office/drawing/2014/main" id="{13529724-A05E-47AA-AEBD-31B668AC5052}"/>
              </a:ext>
            </a:extLst>
          </p:cNvPr>
          <p:cNvSpPr/>
          <p:nvPr/>
        </p:nvSpPr>
        <p:spPr>
          <a:xfrm>
            <a:off x="1040722" y="2368660"/>
            <a:ext cx="51268" cy="504433"/>
          </a:xfrm>
          <a:custGeom>
            <a:avLst/>
            <a:gdLst/>
            <a:ahLst/>
            <a:cxnLst/>
            <a:rect l="l" t="t" r="r" b="b"/>
            <a:pathLst>
              <a:path w="70484" h="394970">
                <a:moveTo>
                  <a:pt x="70103" y="35051"/>
                </a:moveTo>
                <a:lnTo>
                  <a:pt x="35051" y="0"/>
                </a:lnTo>
                <a:lnTo>
                  <a:pt x="0" y="35051"/>
                </a:lnTo>
                <a:lnTo>
                  <a:pt x="18287" y="35051"/>
                </a:lnTo>
                <a:lnTo>
                  <a:pt x="18287" y="359663"/>
                </a:lnTo>
                <a:lnTo>
                  <a:pt x="0" y="359663"/>
                </a:lnTo>
                <a:lnTo>
                  <a:pt x="35051" y="394715"/>
                </a:lnTo>
                <a:lnTo>
                  <a:pt x="70103" y="359663"/>
                </a:lnTo>
                <a:lnTo>
                  <a:pt x="53339" y="359663"/>
                </a:lnTo>
                <a:lnTo>
                  <a:pt x="53339" y="35051"/>
                </a:lnTo>
                <a:lnTo>
                  <a:pt x="70103" y="35051"/>
                </a:lnTo>
                <a:close/>
              </a:path>
            </a:pathLst>
          </a:custGeom>
          <a:ln w="4571">
            <a:solidFill>
              <a:srgbClr val="0070BF"/>
            </a:solidFill>
          </a:ln>
        </p:spPr>
        <p:txBody>
          <a:bodyPr wrap="square" lIns="0" tIns="0" rIns="0" bIns="0" rtlCol="0"/>
          <a:lstStyle/>
          <a:p>
            <a:endParaRPr sz="1191">
              <a:latin typeface="+mj-lt"/>
            </a:endParaRPr>
          </a:p>
        </p:txBody>
      </p:sp>
      <p:sp>
        <p:nvSpPr>
          <p:cNvPr id="121" name="object 47">
            <a:extLst>
              <a:ext uri="{FF2B5EF4-FFF2-40B4-BE49-F238E27FC236}">
                <a16:creationId xmlns:a16="http://schemas.microsoft.com/office/drawing/2014/main" id="{4A564944-BB47-49F3-931B-E58554A49B02}"/>
              </a:ext>
            </a:extLst>
          </p:cNvPr>
          <p:cNvSpPr/>
          <p:nvPr/>
        </p:nvSpPr>
        <p:spPr>
          <a:xfrm>
            <a:off x="1044827" y="2371170"/>
            <a:ext cx="45719" cy="504433"/>
          </a:xfrm>
          <a:custGeom>
            <a:avLst/>
            <a:gdLst/>
            <a:ahLst/>
            <a:cxnLst/>
            <a:rect l="l" t="t" r="r" b="b"/>
            <a:pathLst>
              <a:path w="70484" h="394970">
                <a:moveTo>
                  <a:pt x="35051" y="394715"/>
                </a:moveTo>
                <a:lnTo>
                  <a:pt x="0" y="359663"/>
                </a:lnTo>
                <a:lnTo>
                  <a:pt x="18287" y="359663"/>
                </a:lnTo>
                <a:lnTo>
                  <a:pt x="18287" y="35051"/>
                </a:lnTo>
                <a:lnTo>
                  <a:pt x="0" y="35051"/>
                </a:lnTo>
                <a:lnTo>
                  <a:pt x="35051" y="0"/>
                </a:lnTo>
                <a:lnTo>
                  <a:pt x="70103" y="35051"/>
                </a:lnTo>
                <a:lnTo>
                  <a:pt x="53339" y="35051"/>
                </a:lnTo>
                <a:lnTo>
                  <a:pt x="53339" y="359663"/>
                </a:lnTo>
                <a:lnTo>
                  <a:pt x="70103" y="359663"/>
                </a:lnTo>
                <a:lnTo>
                  <a:pt x="35051" y="394715"/>
                </a:lnTo>
                <a:close/>
              </a:path>
            </a:pathLst>
          </a:custGeom>
          <a:solidFill>
            <a:srgbClr val="0070BF"/>
          </a:solidFill>
        </p:spPr>
        <p:txBody>
          <a:bodyPr wrap="square" lIns="0" tIns="0" rIns="0" bIns="0" rtlCol="0"/>
          <a:lstStyle/>
          <a:p>
            <a:endParaRPr sz="1191">
              <a:latin typeface="+mj-lt"/>
            </a:endParaRPr>
          </a:p>
        </p:txBody>
      </p:sp>
    </p:spTree>
    <p:extLst>
      <p:ext uri="{BB962C8B-B14F-4D97-AF65-F5344CB8AC3E}">
        <p14:creationId xmlns:p14="http://schemas.microsoft.com/office/powerpoint/2010/main" val="2215153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382F558-1CE4-4785-8CB4-0DA84C44595F}"/>
              </a:ext>
            </a:extLst>
          </p:cNvPr>
          <p:cNvGraphicFramePr>
            <a:graphicFrameLocks noGrp="1"/>
          </p:cNvGraphicFramePr>
          <p:nvPr>
            <p:extLst>
              <p:ext uri="{D42A27DB-BD31-4B8C-83A1-F6EECF244321}">
                <p14:modId xmlns:p14="http://schemas.microsoft.com/office/powerpoint/2010/main" val="449437130"/>
              </p:ext>
            </p:extLst>
          </p:nvPr>
        </p:nvGraphicFramePr>
        <p:xfrm>
          <a:off x="324001" y="826558"/>
          <a:ext cx="8496150" cy="4061460"/>
        </p:xfrm>
        <a:graphic>
          <a:graphicData uri="http://schemas.openxmlformats.org/drawingml/2006/table">
            <a:tbl>
              <a:tblPr/>
              <a:tblGrid>
                <a:gridCol w="3133367">
                  <a:extLst>
                    <a:ext uri="{9D8B030D-6E8A-4147-A177-3AD203B41FA5}">
                      <a16:colId xmlns:a16="http://schemas.microsoft.com/office/drawing/2014/main" val="20000"/>
                    </a:ext>
                  </a:extLst>
                </a:gridCol>
                <a:gridCol w="5362783">
                  <a:extLst>
                    <a:ext uri="{9D8B030D-6E8A-4147-A177-3AD203B41FA5}">
                      <a16:colId xmlns:a16="http://schemas.microsoft.com/office/drawing/2014/main" val="20001"/>
                    </a:ext>
                  </a:extLst>
                </a:gridCol>
              </a:tblGrid>
              <a:tr h="3744913">
                <a:tc>
                  <a:txBody>
                    <a:bodyPr/>
                    <a:lstStyle/>
                    <a:p>
                      <a:pPr marL="0" marR="0">
                        <a:lnSpc>
                          <a:spcPct val="100000"/>
                        </a:lnSpc>
                        <a:spcBef>
                          <a:spcPts val="0"/>
                        </a:spcBef>
                        <a:spcAft>
                          <a:spcPts val="0"/>
                        </a:spcAft>
                      </a:pPr>
                      <a:r>
                        <a:rPr lang="en-GB" sz="1000" b="1" dirty="0">
                          <a:solidFill>
                            <a:schemeClr val="accent1">
                              <a:lumMod val="75000"/>
                            </a:schemeClr>
                          </a:solidFill>
                          <a:latin typeface="+mj-lt"/>
                          <a:ea typeface="Times New Roman"/>
                          <a:cs typeface="Calibri" pitchFamily="34" charset="0"/>
                        </a:rPr>
                        <a:t>Building Features</a:t>
                      </a:r>
                    </a:p>
                    <a:p>
                      <a:pPr marL="0" marR="0">
                        <a:lnSpc>
                          <a:spcPct val="100000"/>
                        </a:lnSpc>
                        <a:spcBef>
                          <a:spcPts val="0"/>
                        </a:spcBef>
                        <a:spcAft>
                          <a:spcPts val="0"/>
                        </a:spcAft>
                      </a:pPr>
                      <a:endParaRPr lang="en-GB" sz="1000" b="1"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dirty="0">
                          <a:solidFill>
                            <a:srgbClr val="000000"/>
                          </a:solidFill>
                          <a:latin typeface="+mj-lt"/>
                          <a:ea typeface="Times New Roman"/>
                          <a:cs typeface="Calibri" pitchFamily="34" charset="0"/>
                        </a:rPr>
                        <a:t>Floors in building:</a:t>
                      </a:r>
                      <a:r>
                        <a:rPr lang="en-GB" sz="1000" dirty="0">
                          <a:solidFill>
                            <a:srgbClr val="000000"/>
                          </a:solidFill>
                          <a:latin typeface="+mj-lt"/>
                          <a:ea typeface="Times New Roman"/>
                          <a:cs typeface="Calibri" pitchFamily="34" charset="0"/>
                        </a:rPr>
                        <a:t> </a:t>
                      </a:r>
                      <a:r>
                        <a:rPr lang="en-GB" sz="1000" b="1" kern="1200" dirty="0">
                          <a:solidFill>
                            <a:schemeClr val="bg2">
                              <a:lumMod val="50000"/>
                            </a:schemeClr>
                          </a:solidFill>
                          <a:latin typeface="+mj-lt"/>
                          <a:ea typeface="Times New Roman"/>
                          <a:cs typeface="Calibri" pitchFamily="34" charset="0"/>
                        </a:rPr>
                        <a:t>9 Floors, Reinforced concrete structure building</a:t>
                      </a:r>
                    </a:p>
                    <a:p>
                      <a:pPr marL="0" marR="0" algn="l" defTabSz="914400" rtl="0" eaLnBrk="1" latinLnBrk="0" hangingPunct="1">
                        <a:lnSpc>
                          <a:spcPct val="100000"/>
                        </a:lnSpc>
                        <a:spcBef>
                          <a:spcPts val="0"/>
                        </a:spcBef>
                        <a:spcAft>
                          <a:spcPts val="0"/>
                        </a:spcAft>
                      </a:pPr>
                      <a:r>
                        <a:rPr lang="en-GB" sz="1000" b="1" dirty="0">
                          <a:solidFill>
                            <a:srgbClr val="000000"/>
                          </a:solidFill>
                          <a:latin typeface="+mj-lt"/>
                          <a:ea typeface="Times New Roman"/>
                          <a:cs typeface="Calibri" pitchFamily="34" charset="0"/>
                        </a:rPr>
                        <a:t>Total Area :</a:t>
                      </a:r>
                      <a:r>
                        <a:rPr lang="en-GB" sz="1000" dirty="0">
                          <a:solidFill>
                            <a:srgbClr val="000000"/>
                          </a:solidFill>
                          <a:latin typeface="+mj-lt"/>
                          <a:ea typeface="Times New Roman"/>
                          <a:cs typeface="Calibri" pitchFamily="34" charset="0"/>
                        </a:rPr>
                        <a:t> </a:t>
                      </a:r>
                      <a:r>
                        <a:rPr lang="en-IN" sz="1000" b="1" kern="1200" dirty="0">
                          <a:solidFill>
                            <a:schemeClr val="bg2">
                              <a:lumMod val="50000"/>
                            </a:schemeClr>
                          </a:solidFill>
                          <a:latin typeface="+mj-lt"/>
                          <a:ea typeface="+mn-ea"/>
                          <a:cs typeface="Calibri" pitchFamily="34" charset="0"/>
                        </a:rPr>
                        <a:t>202738</a:t>
                      </a:r>
                      <a:r>
                        <a:rPr lang="en-GB" sz="1000" b="1" kern="1200" dirty="0">
                          <a:solidFill>
                            <a:schemeClr val="bg2">
                              <a:lumMod val="50000"/>
                            </a:schemeClr>
                          </a:solidFill>
                          <a:latin typeface="+mj-lt"/>
                          <a:ea typeface="Times New Roman"/>
                          <a:cs typeface="Calibri" pitchFamily="34" charset="0"/>
                        </a:rPr>
                        <a:t> </a:t>
                      </a:r>
                      <a:r>
                        <a:rPr lang="en-GB" sz="1000" b="1" kern="1200" dirty="0" err="1">
                          <a:solidFill>
                            <a:schemeClr val="bg2">
                              <a:lumMod val="50000"/>
                            </a:schemeClr>
                          </a:solidFill>
                          <a:latin typeface="+mj-lt"/>
                          <a:ea typeface="Times New Roman"/>
                          <a:cs typeface="Calibri" pitchFamily="34" charset="0"/>
                        </a:rPr>
                        <a:t>Sq</a:t>
                      </a:r>
                      <a:r>
                        <a:rPr lang="en-GB" sz="1000" b="1" kern="1200" dirty="0">
                          <a:solidFill>
                            <a:schemeClr val="bg2">
                              <a:lumMod val="50000"/>
                            </a:schemeClr>
                          </a:solidFill>
                          <a:latin typeface="+mj-lt"/>
                          <a:ea typeface="Times New Roman"/>
                          <a:cs typeface="Calibri" pitchFamily="34" charset="0"/>
                        </a:rPr>
                        <a:t> ft</a:t>
                      </a:r>
                    </a:p>
                    <a:p>
                      <a:pPr marL="0" marR="0">
                        <a:lnSpc>
                          <a:spcPct val="100000"/>
                        </a:lnSpc>
                        <a:spcBef>
                          <a:spcPts val="0"/>
                        </a:spcBef>
                        <a:spcAft>
                          <a:spcPts val="0"/>
                        </a:spcAft>
                      </a:pPr>
                      <a:r>
                        <a:rPr lang="en-GB" sz="1000" b="1" dirty="0">
                          <a:solidFill>
                            <a:srgbClr val="000000"/>
                          </a:solidFill>
                          <a:latin typeface="+mj-lt"/>
                          <a:ea typeface="Times New Roman"/>
                          <a:cs typeface="Calibri" pitchFamily="34" charset="0"/>
                        </a:rPr>
                        <a:t>Raised Floor area : </a:t>
                      </a:r>
                      <a:r>
                        <a:rPr lang="en-GB" sz="1000" b="1" kern="1200" dirty="0">
                          <a:solidFill>
                            <a:schemeClr val="bg2">
                              <a:lumMod val="50000"/>
                            </a:schemeClr>
                          </a:solidFill>
                          <a:latin typeface="+mj-lt"/>
                          <a:ea typeface="Times New Roman"/>
                          <a:cs typeface="Calibri" pitchFamily="34" charset="0"/>
                        </a:rPr>
                        <a:t>65000 </a:t>
                      </a:r>
                      <a:r>
                        <a:rPr lang="en-GB" sz="1000" b="1" kern="1200" dirty="0" err="1">
                          <a:solidFill>
                            <a:schemeClr val="bg2">
                              <a:lumMod val="50000"/>
                            </a:schemeClr>
                          </a:solidFill>
                          <a:latin typeface="+mj-lt"/>
                          <a:ea typeface="Times New Roman"/>
                          <a:cs typeface="Calibri" pitchFamily="34" charset="0"/>
                        </a:rPr>
                        <a:t>Sq</a:t>
                      </a:r>
                      <a:r>
                        <a:rPr lang="en-GB" sz="1000" b="1" kern="1200" dirty="0">
                          <a:solidFill>
                            <a:schemeClr val="bg2">
                              <a:lumMod val="50000"/>
                            </a:schemeClr>
                          </a:solidFill>
                          <a:latin typeface="+mj-lt"/>
                          <a:ea typeface="Times New Roman"/>
                          <a:cs typeface="Calibri" pitchFamily="34" charset="0"/>
                        </a:rPr>
                        <a:t> ft</a:t>
                      </a:r>
                      <a:endParaRPr lang="en-US" sz="1000" b="1" kern="1200" dirty="0">
                        <a:solidFill>
                          <a:schemeClr val="bg2">
                            <a:lumMod val="50000"/>
                          </a:schemeClr>
                        </a:solidFill>
                        <a:latin typeface="+mj-lt"/>
                        <a:ea typeface="Times New Roman"/>
                        <a:cs typeface="Calibri" pitchFamily="34" charset="0"/>
                      </a:endParaRPr>
                    </a:p>
                    <a:p>
                      <a:pPr marL="0" marR="0">
                        <a:lnSpc>
                          <a:spcPct val="100000"/>
                        </a:lnSpc>
                        <a:spcBef>
                          <a:spcPts val="0"/>
                        </a:spcBef>
                        <a:spcAft>
                          <a:spcPts val="0"/>
                        </a:spcAft>
                      </a:pPr>
                      <a:r>
                        <a:rPr lang="en-GB" sz="1000" b="1" dirty="0">
                          <a:solidFill>
                            <a:srgbClr val="000000"/>
                          </a:solidFill>
                          <a:latin typeface="+mj-lt"/>
                          <a:ea typeface="Times New Roman"/>
                          <a:cs typeface="Calibri" pitchFamily="34" charset="0"/>
                        </a:rPr>
                        <a:t>Server Hall Location: </a:t>
                      </a:r>
                      <a:r>
                        <a:rPr lang="en-GB" sz="1000" b="1" kern="1200" dirty="0">
                          <a:solidFill>
                            <a:schemeClr val="bg2">
                              <a:lumMod val="50000"/>
                            </a:schemeClr>
                          </a:solidFill>
                          <a:latin typeface="+mj-lt"/>
                          <a:ea typeface="Times New Roman"/>
                          <a:cs typeface="Calibri" pitchFamily="34" charset="0"/>
                        </a:rPr>
                        <a:t>1st to 6th Floors</a:t>
                      </a:r>
                    </a:p>
                    <a:p>
                      <a:pPr marL="0" marR="0">
                        <a:lnSpc>
                          <a:spcPct val="100000"/>
                        </a:lnSpc>
                        <a:spcBef>
                          <a:spcPts val="0"/>
                        </a:spcBef>
                        <a:spcAft>
                          <a:spcPts val="0"/>
                        </a:spcAft>
                      </a:pPr>
                      <a:r>
                        <a:rPr lang="en-GB" sz="1000" b="1" dirty="0">
                          <a:solidFill>
                            <a:srgbClr val="000000"/>
                          </a:solidFill>
                          <a:latin typeface="+mj-lt"/>
                          <a:ea typeface="Times New Roman"/>
                          <a:cs typeface="Calibri" pitchFamily="34" charset="0"/>
                        </a:rPr>
                        <a:t>Slab to Slab height</a:t>
                      </a:r>
                      <a:r>
                        <a:rPr lang="en-GB" sz="1000" b="1" kern="1200" dirty="0">
                          <a:solidFill>
                            <a:schemeClr val="bg2">
                              <a:lumMod val="50000"/>
                            </a:schemeClr>
                          </a:solidFill>
                          <a:latin typeface="+mj-lt"/>
                          <a:ea typeface="Times New Roman"/>
                          <a:cs typeface="Calibri" pitchFamily="34" charset="0"/>
                        </a:rPr>
                        <a:t>: 4350mm</a:t>
                      </a:r>
                    </a:p>
                    <a:p>
                      <a:pPr marL="0" marR="0">
                        <a:lnSpc>
                          <a:spcPct val="100000"/>
                        </a:lnSpc>
                        <a:spcBef>
                          <a:spcPts val="0"/>
                        </a:spcBef>
                        <a:spcAft>
                          <a:spcPts val="0"/>
                        </a:spcAft>
                      </a:pPr>
                      <a:r>
                        <a:rPr lang="en-GB" sz="1000" b="1" dirty="0">
                          <a:solidFill>
                            <a:srgbClr val="000000"/>
                          </a:solidFill>
                          <a:latin typeface="+mj-lt"/>
                          <a:ea typeface="Times New Roman"/>
                          <a:cs typeface="Calibri" pitchFamily="34" charset="0"/>
                        </a:rPr>
                        <a:t>Raised Floor Height: </a:t>
                      </a:r>
                      <a:r>
                        <a:rPr lang="en-GB" sz="1000" b="1" kern="1200" dirty="0">
                          <a:solidFill>
                            <a:schemeClr val="bg2">
                              <a:lumMod val="50000"/>
                            </a:schemeClr>
                          </a:solidFill>
                          <a:latin typeface="+mj-lt"/>
                          <a:ea typeface="Times New Roman"/>
                          <a:cs typeface="Calibri" pitchFamily="34" charset="0"/>
                        </a:rPr>
                        <a:t>700mm</a:t>
                      </a:r>
                    </a:p>
                    <a:p>
                      <a:pPr marL="0" marR="0">
                        <a:lnSpc>
                          <a:spcPct val="100000"/>
                        </a:lnSpc>
                        <a:spcBef>
                          <a:spcPts val="0"/>
                        </a:spcBef>
                        <a:spcAft>
                          <a:spcPts val="0"/>
                        </a:spcAft>
                      </a:pPr>
                      <a:endParaRPr lang="en-GB" sz="1000" dirty="0">
                        <a:solidFill>
                          <a:schemeClr val="bg2">
                            <a:lumMod val="60000"/>
                            <a:lumOff val="40000"/>
                          </a:schemeClr>
                        </a:solidFill>
                        <a:latin typeface="+mj-lt"/>
                        <a:ea typeface="Times New Roman"/>
                        <a:cs typeface="Calibri" pitchFamily="34" charset="0"/>
                      </a:endParaRPr>
                    </a:p>
                    <a:p>
                      <a:pPr marL="0" marR="0">
                        <a:lnSpc>
                          <a:spcPct val="115000"/>
                        </a:lnSpc>
                        <a:spcBef>
                          <a:spcPts val="0"/>
                        </a:spcBef>
                        <a:spcAft>
                          <a:spcPts val="0"/>
                        </a:spcAft>
                      </a:pPr>
                      <a:r>
                        <a:rPr lang="en-GB" sz="1000" b="1" dirty="0">
                          <a:solidFill>
                            <a:schemeClr val="accent1">
                              <a:lumMod val="75000"/>
                            </a:schemeClr>
                          </a:solidFill>
                          <a:latin typeface="+mj-lt"/>
                          <a:ea typeface="Times New Roman"/>
                          <a:cs typeface="Calibri" pitchFamily="34" charset="0"/>
                        </a:rPr>
                        <a:t>Power System</a:t>
                      </a:r>
                    </a:p>
                    <a:p>
                      <a:pPr marL="0" marR="0">
                        <a:lnSpc>
                          <a:spcPct val="100000"/>
                        </a:lnSpc>
                        <a:spcBef>
                          <a:spcPts val="0"/>
                        </a:spcBef>
                        <a:spcAft>
                          <a:spcPts val="0"/>
                        </a:spcAft>
                      </a:pPr>
                      <a:endParaRPr lang="en-US" sz="1000" b="1" dirty="0">
                        <a:solidFill>
                          <a:srgbClr val="000000"/>
                        </a:solidFill>
                        <a:latin typeface="+mj-lt"/>
                        <a:ea typeface="Times New Roman"/>
                        <a:cs typeface="Calibri" pitchFamily="34" charset="0"/>
                      </a:endParaRPr>
                    </a:p>
                    <a:p>
                      <a:pPr marL="0" marR="0">
                        <a:lnSpc>
                          <a:spcPct val="115000"/>
                        </a:lnSpc>
                        <a:spcBef>
                          <a:spcPts val="0"/>
                        </a:spcBef>
                        <a:spcAft>
                          <a:spcPts val="0"/>
                        </a:spcAft>
                      </a:pPr>
                      <a:r>
                        <a:rPr lang="en-US" sz="1000" b="1" dirty="0">
                          <a:solidFill>
                            <a:srgbClr val="000000"/>
                          </a:solidFill>
                          <a:latin typeface="+mj-lt"/>
                          <a:ea typeface="Times New Roman"/>
                          <a:cs typeface="Calibri" pitchFamily="34" charset="0"/>
                        </a:rPr>
                        <a:t>Incoming</a:t>
                      </a:r>
                      <a:r>
                        <a:rPr lang="en-US" sz="1000" b="1" baseline="0" dirty="0">
                          <a:solidFill>
                            <a:srgbClr val="000000"/>
                          </a:solidFill>
                          <a:latin typeface="+mj-lt"/>
                          <a:ea typeface="Times New Roman"/>
                          <a:cs typeface="Calibri" pitchFamily="34" charset="0"/>
                        </a:rPr>
                        <a:t> supply</a:t>
                      </a:r>
                      <a:r>
                        <a:rPr lang="en-US" sz="1000" b="1" dirty="0">
                          <a:solidFill>
                            <a:srgbClr val="000000"/>
                          </a:solidFill>
                          <a:latin typeface="+mj-lt"/>
                          <a:ea typeface="Times New Roman"/>
                          <a:cs typeface="Calibri" pitchFamily="34" charset="0"/>
                        </a:rPr>
                        <a:t>: </a:t>
                      </a:r>
                      <a:r>
                        <a:rPr lang="en-US" sz="1000" b="1" kern="1200" dirty="0">
                          <a:solidFill>
                            <a:schemeClr val="bg2">
                              <a:lumMod val="50000"/>
                            </a:schemeClr>
                          </a:solidFill>
                          <a:latin typeface="+mj-lt"/>
                          <a:ea typeface="Times New Roman"/>
                          <a:cs typeface="Calibri" pitchFamily="34" charset="0"/>
                        </a:rPr>
                        <a:t>110KV dedicated substation</a:t>
                      </a:r>
                    </a:p>
                    <a:p>
                      <a:pPr marL="0" marR="0">
                        <a:lnSpc>
                          <a:spcPct val="115000"/>
                        </a:lnSpc>
                        <a:spcBef>
                          <a:spcPts val="0"/>
                        </a:spcBef>
                        <a:spcAft>
                          <a:spcPts val="0"/>
                        </a:spcAft>
                      </a:pPr>
                      <a:r>
                        <a:rPr lang="en-US" sz="1000" b="1" dirty="0">
                          <a:solidFill>
                            <a:srgbClr val="000000"/>
                          </a:solidFill>
                          <a:latin typeface="+mj-lt"/>
                          <a:ea typeface="Times New Roman"/>
                          <a:cs typeface="Calibri" pitchFamily="34" charset="0"/>
                        </a:rPr>
                        <a:t>Total Designed Power Capacity: </a:t>
                      </a:r>
                      <a:r>
                        <a:rPr lang="en-US" sz="1000" b="1" kern="1200" dirty="0">
                          <a:solidFill>
                            <a:schemeClr val="bg2">
                              <a:lumMod val="50000"/>
                            </a:schemeClr>
                          </a:solidFill>
                          <a:latin typeface="+mj-lt"/>
                          <a:ea typeface="Times New Roman"/>
                          <a:cs typeface="Calibri" pitchFamily="34" charset="0"/>
                        </a:rPr>
                        <a:t>20MVA</a:t>
                      </a:r>
                    </a:p>
                    <a:p>
                      <a:pPr marL="0" marR="0">
                        <a:lnSpc>
                          <a:spcPct val="115000"/>
                        </a:lnSpc>
                        <a:spcBef>
                          <a:spcPts val="0"/>
                        </a:spcBef>
                        <a:spcAft>
                          <a:spcPts val="0"/>
                        </a:spcAft>
                      </a:pPr>
                      <a:r>
                        <a:rPr lang="en-GB" sz="1000" b="1" dirty="0">
                          <a:latin typeface="+mj-lt"/>
                          <a:ea typeface="Times New Roman"/>
                          <a:cs typeface="Calibri" pitchFamily="34" charset="0"/>
                        </a:rPr>
                        <a:t>Service Provider:</a:t>
                      </a:r>
                      <a:r>
                        <a:rPr lang="en-GB" sz="1000" dirty="0">
                          <a:latin typeface="+mj-lt"/>
                          <a:ea typeface="Times New Roman"/>
                          <a:cs typeface="Calibri" pitchFamily="34" charset="0"/>
                        </a:rPr>
                        <a:t> </a:t>
                      </a:r>
                      <a:r>
                        <a:rPr lang="en-GB" sz="1000" b="1" kern="1200" dirty="0">
                          <a:solidFill>
                            <a:schemeClr val="bg2">
                              <a:lumMod val="50000"/>
                            </a:schemeClr>
                          </a:solidFill>
                          <a:latin typeface="+mj-lt"/>
                          <a:ea typeface="Times New Roman"/>
                          <a:cs typeface="Calibri" pitchFamily="34" charset="0"/>
                        </a:rPr>
                        <a:t>MSEB</a:t>
                      </a:r>
                    </a:p>
                    <a:p>
                      <a:pPr marL="0" marR="0">
                        <a:lnSpc>
                          <a:spcPct val="115000"/>
                        </a:lnSpc>
                        <a:spcBef>
                          <a:spcPts val="0"/>
                        </a:spcBef>
                        <a:spcAft>
                          <a:spcPts val="0"/>
                        </a:spcAft>
                      </a:pPr>
                      <a:r>
                        <a:rPr lang="en-US" sz="1000" b="1" dirty="0">
                          <a:solidFill>
                            <a:srgbClr val="000000"/>
                          </a:solidFill>
                          <a:latin typeface="+mj-lt"/>
                          <a:ea typeface="Times New Roman"/>
                          <a:cs typeface="Calibri" pitchFamily="34" charset="0"/>
                        </a:rPr>
                        <a:t>UPS Configuration: </a:t>
                      </a:r>
                      <a:r>
                        <a:rPr lang="en-US" sz="1000" b="1" kern="1200" dirty="0">
                          <a:solidFill>
                            <a:schemeClr val="bg2">
                              <a:lumMod val="50000"/>
                            </a:schemeClr>
                          </a:solidFill>
                          <a:latin typeface="+mj-lt"/>
                          <a:ea typeface="Times New Roman"/>
                          <a:cs typeface="Calibri" pitchFamily="34" charset="0"/>
                        </a:rPr>
                        <a:t>N + N </a:t>
                      </a:r>
                    </a:p>
                    <a:p>
                      <a:pPr marL="0" marR="0">
                        <a:lnSpc>
                          <a:spcPct val="115000"/>
                        </a:lnSpc>
                        <a:spcBef>
                          <a:spcPts val="0"/>
                        </a:spcBef>
                        <a:spcAft>
                          <a:spcPts val="0"/>
                        </a:spcAft>
                      </a:pPr>
                      <a:r>
                        <a:rPr lang="en-US" sz="1000" b="1" dirty="0">
                          <a:solidFill>
                            <a:srgbClr val="000000"/>
                          </a:solidFill>
                          <a:latin typeface="+mj-lt"/>
                          <a:ea typeface="Times New Roman"/>
                          <a:cs typeface="Calibri" pitchFamily="34" charset="0"/>
                        </a:rPr>
                        <a:t>Battery Backup : </a:t>
                      </a:r>
                      <a:r>
                        <a:rPr lang="en-US" sz="1000" b="1" kern="1200" dirty="0">
                          <a:solidFill>
                            <a:schemeClr val="bg2">
                              <a:lumMod val="50000"/>
                            </a:schemeClr>
                          </a:solidFill>
                          <a:latin typeface="+mj-lt"/>
                          <a:ea typeface="Times New Roman"/>
                          <a:cs typeface="Calibri" pitchFamily="34" charset="0"/>
                        </a:rPr>
                        <a:t>10 mins on full load</a:t>
                      </a:r>
                    </a:p>
                    <a:p>
                      <a:pPr marL="0" marR="0">
                        <a:lnSpc>
                          <a:spcPct val="115000"/>
                        </a:lnSpc>
                        <a:spcBef>
                          <a:spcPts val="0"/>
                        </a:spcBef>
                        <a:spcAft>
                          <a:spcPts val="0"/>
                        </a:spcAft>
                      </a:pPr>
                      <a:r>
                        <a:rPr lang="en-US" sz="1000" b="1" dirty="0">
                          <a:solidFill>
                            <a:srgbClr val="000000"/>
                          </a:solidFill>
                          <a:latin typeface="+mj-lt"/>
                          <a:ea typeface="Times New Roman"/>
                          <a:cs typeface="Calibri" pitchFamily="34" charset="0"/>
                        </a:rPr>
                        <a:t>Distribution:</a:t>
                      </a:r>
                      <a:r>
                        <a:rPr lang="en-US" sz="1000" dirty="0">
                          <a:solidFill>
                            <a:srgbClr val="000000"/>
                          </a:solidFill>
                          <a:latin typeface="+mj-lt"/>
                          <a:ea typeface="Times New Roman"/>
                          <a:cs typeface="Calibri" pitchFamily="34" charset="0"/>
                        </a:rPr>
                        <a:t> </a:t>
                      </a:r>
                      <a:r>
                        <a:rPr lang="en-US" sz="1000" b="1" kern="1200" dirty="0">
                          <a:solidFill>
                            <a:schemeClr val="bg2">
                              <a:lumMod val="50000"/>
                            </a:schemeClr>
                          </a:solidFill>
                          <a:latin typeface="+mj-lt"/>
                          <a:ea typeface="Times New Roman"/>
                          <a:cs typeface="Calibri" pitchFamily="34" charset="0"/>
                        </a:rPr>
                        <a:t>Dual Feed up to Racks</a:t>
                      </a:r>
                    </a:p>
                    <a:p>
                      <a:pPr marL="0" marR="0">
                        <a:lnSpc>
                          <a:spcPct val="115000"/>
                        </a:lnSpc>
                        <a:spcBef>
                          <a:spcPts val="0"/>
                        </a:spcBef>
                        <a:spcAft>
                          <a:spcPts val="0"/>
                        </a:spcAft>
                      </a:pPr>
                      <a:r>
                        <a:rPr lang="en-US" sz="1000" b="1" dirty="0">
                          <a:solidFill>
                            <a:srgbClr val="000000"/>
                          </a:solidFill>
                          <a:latin typeface="+mj-lt"/>
                          <a:ea typeface="Times New Roman"/>
                          <a:cs typeface="Calibri" pitchFamily="34" charset="0"/>
                        </a:rPr>
                        <a:t>Generator Configuration: </a:t>
                      </a:r>
                      <a:r>
                        <a:rPr lang="en-US" sz="1000" b="1" kern="1200" dirty="0">
                          <a:solidFill>
                            <a:schemeClr val="bg2">
                              <a:lumMod val="50000"/>
                            </a:schemeClr>
                          </a:solidFill>
                          <a:latin typeface="+mj-lt"/>
                          <a:ea typeface="Times New Roman"/>
                          <a:cs typeface="Calibri" pitchFamily="34" charset="0"/>
                        </a:rPr>
                        <a:t>N + 1</a:t>
                      </a:r>
                    </a:p>
                    <a:p>
                      <a:pPr marL="0" marR="0">
                        <a:lnSpc>
                          <a:spcPct val="115000"/>
                        </a:lnSpc>
                        <a:spcBef>
                          <a:spcPts val="0"/>
                        </a:spcBef>
                        <a:spcAft>
                          <a:spcPts val="0"/>
                        </a:spcAft>
                      </a:pPr>
                      <a:r>
                        <a:rPr lang="en-GB" sz="1000" b="1" dirty="0">
                          <a:latin typeface="+mj-lt"/>
                          <a:ea typeface="Times New Roman"/>
                          <a:cs typeface="Calibri" pitchFamily="34" charset="0"/>
                        </a:rPr>
                        <a:t>Fuel Storage : </a:t>
                      </a:r>
                      <a:r>
                        <a:rPr lang="en-GB" sz="1000" b="1" kern="1200" dirty="0">
                          <a:solidFill>
                            <a:schemeClr val="bg2">
                              <a:lumMod val="50000"/>
                            </a:schemeClr>
                          </a:solidFill>
                          <a:latin typeface="+mj-lt"/>
                          <a:ea typeface="Times New Roman"/>
                          <a:cs typeface="Calibri" pitchFamily="34" charset="0"/>
                        </a:rPr>
                        <a:t>24 hours on full load </a:t>
                      </a:r>
                      <a:endParaRPr lang="en-US" sz="1000" b="1" kern="1200" dirty="0">
                        <a:solidFill>
                          <a:schemeClr val="bg2">
                            <a:lumMod val="50000"/>
                          </a:schemeClr>
                        </a:solidFill>
                        <a:latin typeface="+mj-lt"/>
                        <a:ea typeface="Times New Roman"/>
                        <a:cs typeface="Calibri" pitchFamily="34" charset="0"/>
                      </a:endParaRPr>
                    </a:p>
                    <a:p>
                      <a:pPr marL="0" marR="0">
                        <a:lnSpc>
                          <a:spcPct val="115000"/>
                        </a:lnSpc>
                        <a:spcBef>
                          <a:spcPts val="0"/>
                        </a:spcBef>
                        <a:spcAft>
                          <a:spcPts val="0"/>
                        </a:spcAft>
                      </a:pPr>
                      <a:endParaRPr lang="en-US" sz="1000" dirty="0">
                        <a:solidFill>
                          <a:schemeClr val="bg1">
                            <a:lumMod val="65000"/>
                          </a:schemeClr>
                        </a:solidFill>
                        <a:latin typeface="+mj-lt"/>
                        <a:ea typeface="Times New Roman"/>
                        <a:cs typeface="Calibri" pitchFamily="34" charset="0"/>
                      </a:endParaRPr>
                    </a:p>
                    <a:p>
                      <a:pPr marL="0" marR="0">
                        <a:lnSpc>
                          <a:spcPct val="100000"/>
                        </a:lnSpc>
                        <a:spcBef>
                          <a:spcPts val="0"/>
                        </a:spcBef>
                        <a:spcAft>
                          <a:spcPts val="0"/>
                        </a:spcAft>
                      </a:pPr>
                      <a:endParaRPr lang="en-US" sz="1000" dirty="0">
                        <a:solidFill>
                          <a:schemeClr val="bg2">
                            <a:lumMod val="60000"/>
                            <a:lumOff val="40000"/>
                          </a:schemeClr>
                        </a:solidFill>
                        <a:latin typeface="+mj-lt"/>
                        <a:ea typeface="Times New Roman"/>
                        <a:cs typeface="Calibri" pitchFamily="34" charset="0"/>
                      </a:endParaRPr>
                    </a:p>
                  </a:txBody>
                  <a:tcPr marL="51435" marR="51435" marT="0" marB="0">
                    <a:lnL>
                      <a:noFill/>
                    </a:lnL>
                    <a:lnR>
                      <a:noFill/>
                    </a:lnR>
                    <a:lnT>
                      <a:noFill/>
                    </a:lnT>
                    <a:lnB>
                      <a:noFill/>
                    </a:lnB>
                  </a:tcPr>
                </a:tc>
                <a:tc>
                  <a:txBody>
                    <a:bodyPr/>
                    <a:lstStyle/>
                    <a:p>
                      <a:pPr marL="0" marR="0">
                        <a:lnSpc>
                          <a:spcPct val="100000"/>
                        </a:lnSpc>
                        <a:spcBef>
                          <a:spcPts val="0"/>
                        </a:spcBef>
                        <a:spcAft>
                          <a:spcPts val="0"/>
                        </a:spcAft>
                      </a:pPr>
                      <a:r>
                        <a:rPr lang="en-GB" sz="1000" b="1" dirty="0">
                          <a:solidFill>
                            <a:schemeClr val="accent1">
                              <a:lumMod val="75000"/>
                            </a:schemeClr>
                          </a:solidFill>
                          <a:latin typeface="+mj-lt"/>
                          <a:ea typeface="Times New Roman"/>
                          <a:cs typeface="Calibri" pitchFamily="34" charset="0"/>
                        </a:rPr>
                        <a:t>Architectural &amp; Building Structure</a:t>
                      </a:r>
                    </a:p>
                    <a:p>
                      <a:pPr marL="0" marR="0">
                        <a:lnSpc>
                          <a:spcPct val="100000"/>
                        </a:lnSpc>
                        <a:spcBef>
                          <a:spcPts val="0"/>
                        </a:spcBef>
                        <a:spcAft>
                          <a:spcPts val="0"/>
                        </a:spcAft>
                      </a:pPr>
                      <a:endParaRPr lang="en-US" sz="1000" dirty="0">
                        <a:latin typeface="+mj-lt"/>
                        <a:ea typeface="Times New Roman"/>
                        <a:cs typeface="Calibri" pitchFamily="34" charset="0"/>
                      </a:endParaRPr>
                    </a:p>
                    <a:p>
                      <a:pPr marL="0" marR="0">
                        <a:lnSpc>
                          <a:spcPct val="100000"/>
                        </a:lnSpc>
                        <a:spcBef>
                          <a:spcPts val="0"/>
                        </a:spcBef>
                        <a:spcAft>
                          <a:spcPts val="0"/>
                        </a:spcAft>
                      </a:pPr>
                      <a:r>
                        <a:rPr lang="en-GB" sz="1000" b="1" dirty="0">
                          <a:solidFill>
                            <a:srgbClr val="000000"/>
                          </a:solidFill>
                          <a:latin typeface="+mj-lt"/>
                          <a:ea typeface="Times New Roman"/>
                          <a:cs typeface="Calibri" pitchFamily="34" charset="0"/>
                        </a:rPr>
                        <a:t>Seismic Zone: </a:t>
                      </a:r>
                      <a:r>
                        <a:rPr lang="en-GB" sz="1000" b="1" kern="1200" dirty="0">
                          <a:solidFill>
                            <a:schemeClr val="bg2">
                              <a:lumMod val="50000"/>
                            </a:schemeClr>
                          </a:solidFill>
                          <a:latin typeface="+mj-lt"/>
                          <a:ea typeface="Times New Roman"/>
                          <a:cs typeface="Calibri" pitchFamily="34" charset="0"/>
                        </a:rPr>
                        <a:t>Zone III</a:t>
                      </a:r>
                    </a:p>
                    <a:p>
                      <a:pPr marL="0" marR="0">
                        <a:lnSpc>
                          <a:spcPct val="100000"/>
                        </a:lnSpc>
                        <a:spcBef>
                          <a:spcPts val="0"/>
                        </a:spcBef>
                        <a:spcAft>
                          <a:spcPts val="0"/>
                        </a:spcAft>
                      </a:pPr>
                      <a:r>
                        <a:rPr lang="en-GB" sz="1000" b="1" dirty="0">
                          <a:solidFill>
                            <a:srgbClr val="000000"/>
                          </a:solidFill>
                          <a:latin typeface="+mj-lt"/>
                          <a:ea typeface="Times New Roman"/>
                          <a:cs typeface="Calibri" pitchFamily="34" charset="0"/>
                        </a:rPr>
                        <a:t>Seismic Protection: </a:t>
                      </a:r>
                      <a:r>
                        <a:rPr lang="en-US" sz="1000" b="1" kern="1200" dirty="0">
                          <a:solidFill>
                            <a:schemeClr val="bg2">
                              <a:lumMod val="50000"/>
                            </a:schemeClr>
                          </a:solidFill>
                          <a:latin typeface="+mj-lt"/>
                          <a:ea typeface="Times New Roman"/>
                          <a:cs typeface="Calibri" pitchFamily="34" charset="0"/>
                        </a:rPr>
                        <a:t>Building designed as per IS 456 WITH AN IMPORTANCE FACTOR OF 1.5</a:t>
                      </a:r>
                      <a:endParaRPr lang="en-GB" sz="1000" b="1" kern="1200" dirty="0">
                        <a:solidFill>
                          <a:schemeClr val="bg2">
                            <a:lumMod val="50000"/>
                          </a:schemeClr>
                        </a:solidFill>
                        <a:latin typeface="+mj-lt"/>
                        <a:ea typeface="Times New Roman"/>
                        <a:cs typeface="Calibri" pitchFamily="34" charset="0"/>
                      </a:endParaRPr>
                    </a:p>
                    <a:p>
                      <a:pPr marL="0" marR="0">
                        <a:lnSpc>
                          <a:spcPct val="100000"/>
                        </a:lnSpc>
                        <a:spcBef>
                          <a:spcPts val="0"/>
                        </a:spcBef>
                        <a:spcAft>
                          <a:spcPts val="0"/>
                        </a:spcAft>
                      </a:pPr>
                      <a:r>
                        <a:rPr lang="en-GB" sz="1000" b="1" dirty="0">
                          <a:latin typeface="+mj-lt"/>
                          <a:ea typeface="Times New Roman"/>
                          <a:cs typeface="Calibri" pitchFamily="34" charset="0"/>
                        </a:rPr>
                        <a:t>Structural Floor Loading</a:t>
                      </a:r>
                      <a:r>
                        <a:rPr lang="en-GB" sz="1000" dirty="0">
                          <a:latin typeface="+mj-lt"/>
                          <a:ea typeface="Times New Roman"/>
                          <a:cs typeface="Calibri" pitchFamily="34" charset="0"/>
                        </a:rPr>
                        <a:t> : </a:t>
                      </a:r>
                      <a:r>
                        <a:rPr lang="en-GB" sz="1000" b="1" kern="1200" dirty="0">
                          <a:solidFill>
                            <a:schemeClr val="bg2">
                              <a:lumMod val="50000"/>
                            </a:schemeClr>
                          </a:solidFill>
                          <a:latin typeface="+mj-lt"/>
                          <a:ea typeface="Times New Roman"/>
                          <a:cs typeface="Calibri" pitchFamily="34" charset="0"/>
                        </a:rPr>
                        <a:t>1500 Kg/</a:t>
                      </a:r>
                      <a:r>
                        <a:rPr lang="en-GB" sz="1000" b="1" kern="1200" dirty="0" err="1">
                          <a:solidFill>
                            <a:schemeClr val="bg2">
                              <a:lumMod val="50000"/>
                            </a:schemeClr>
                          </a:solidFill>
                          <a:latin typeface="+mj-lt"/>
                          <a:ea typeface="Times New Roman"/>
                          <a:cs typeface="Calibri" pitchFamily="34" charset="0"/>
                        </a:rPr>
                        <a:t>Sq</a:t>
                      </a:r>
                      <a:r>
                        <a:rPr lang="en-GB" sz="1000" b="1" kern="1200" dirty="0">
                          <a:solidFill>
                            <a:schemeClr val="bg2">
                              <a:lumMod val="50000"/>
                            </a:schemeClr>
                          </a:solidFill>
                          <a:latin typeface="+mj-lt"/>
                          <a:ea typeface="Times New Roman"/>
                          <a:cs typeface="Calibri" pitchFamily="34" charset="0"/>
                        </a:rPr>
                        <a:t> </a:t>
                      </a:r>
                      <a:r>
                        <a:rPr lang="en-GB" sz="1000" b="1" kern="1200" dirty="0" err="1">
                          <a:solidFill>
                            <a:schemeClr val="bg2">
                              <a:lumMod val="50000"/>
                            </a:schemeClr>
                          </a:solidFill>
                          <a:latin typeface="+mj-lt"/>
                          <a:ea typeface="Times New Roman"/>
                          <a:cs typeface="Calibri" pitchFamily="34" charset="0"/>
                        </a:rPr>
                        <a:t>mt</a:t>
                      </a:r>
                      <a:endParaRPr lang="en-GB" sz="1000" b="1" kern="1200" dirty="0">
                        <a:solidFill>
                          <a:schemeClr val="bg2">
                            <a:lumMod val="50000"/>
                          </a:schemeClr>
                        </a:solidFill>
                        <a:latin typeface="+mj-lt"/>
                        <a:ea typeface="Times New Roman"/>
                        <a:cs typeface="Calibri" pitchFamily="34" charset="0"/>
                      </a:endParaRPr>
                    </a:p>
                    <a:p>
                      <a:pPr marL="0" marR="60325">
                        <a:lnSpc>
                          <a:spcPct val="100000"/>
                        </a:lnSpc>
                        <a:spcBef>
                          <a:spcPts val="0"/>
                        </a:spcBef>
                        <a:spcAft>
                          <a:spcPts val="0"/>
                        </a:spcAft>
                      </a:pPr>
                      <a:r>
                        <a:rPr lang="en-GB" sz="1000" b="1" dirty="0">
                          <a:solidFill>
                            <a:srgbClr val="000000"/>
                          </a:solidFill>
                          <a:latin typeface="+mj-lt"/>
                          <a:ea typeface="Times New Roman"/>
                          <a:cs typeface="Calibri" pitchFamily="34" charset="0"/>
                        </a:rPr>
                        <a:t>Freight Elevators</a:t>
                      </a:r>
                      <a:r>
                        <a:rPr lang="en-GB" sz="1000" b="1" dirty="0">
                          <a:latin typeface="+mj-lt"/>
                          <a:ea typeface="Times New Roman"/>
                          <a:cs typeface="Calibri" pitchFamily="34" charset="0"/>
                        </a:rPr>
                        <a:t>: </a:t>
                      </a:r>
                      <a:r>
                        <a:rPr lang="en-GB" sz="1000" dirty="0">
                          <a:latin typeface="+mj-lt"/>
                          <a:ea typeface="Times New Roman"/>
                          <a:cs typeface="Calibri" pitchFamily="34" charset="0"/>
                        </a:rPr>
                        <a:t> </a:t>
                      </a:r>
                      <a:r>
                        <a:rPr lang="en-GB" sz="1000" b="1" kern="1200" dirty="0">
                          <a:solidFill>
                            <a:schemeClr val="bg2">
                              <a:lumMod val="50000"/>
                            </a:schemeClr>
                          </a:solidFill>
                          <a:latin typeface="+mj-lt"/>
                          <a:ea typeface="Times New Roman"/>
                          <a:cs typeface="Calibri" pitchFamily="34" charset="0"/>
                        </a:rPr>
                        <a:t>2 Ton &amp; 1 Ton </a:t>
                      </a:r>
                    </a:p>
                    <a:p>
                      <a:pPr marL="0" marR="60325" algn="l" defTabSz="914400" rtl="0" eaLnBrk="1" latinLnBrk="0" hangingPunct="1">
                        <a:lnSpc>
                          <a:spcPct val="100000"/>
                        </a:lnSpc>
                        <a:spcBef>
                          <a:spcPts val="0"/>
                        </a:spcBef>
                        <a:spcAft>
                          <a:spcPts val="0"/>
                        </a:spcAft>
                      </a:pPr>
                      <a:r>
                        <a:rPr lang="en-GB" sz="1000" b="1" baseline="0" dirty="0">
                          <a:latin typeface="+mj-lt"/>
                          <a:ea typeface="Times New Roman"/>
                          <a:cs typeface="Calibri" pitchFamily="34" charset="0"/>
                        </a:rPr>
                        <a:t>Passenger Lifts :     </a:t>
                      </a:r>
                      <a:r>
                        <a:rPr lang="en-GB" sz="1000" b="1" kern="1200" dirty="0">
                          <a:solidFill>
                            <a:schemeClr val="bg2">
                              <a:lumMod val="50000"/>
                            </a:schemeClr>
                          </a:solidFill>
                          <a:latin typeface="+mj-lt"/>
                          <a:ea typeface="Times New Roman"/>
                          <a:cs typeface="Calibri" pitchFamily="34" charset="0"/>
                        </a:rPr>
                        <a:t>3 numbers</a:t>
                      </a:r>
                    </a:p>
                    <a:p>
                      <a:pPr marL="0" marR="60325">
                        <a:lnSpc>
                          <a:spcPct val="100000"/>
                        </a:lnSpc>
                        <a:spcBef>
                          <a:spcPts val="0"/>
                        </a:spcBef>
                        <a:spcAft>
                          <a:spcPts val="0"/>
                        </a:spcAft>
                      </a:pPr>
                      <a:r>
                        <a:rPr lang="en-GB" sz="1000" b="1" dirty="0">
                          <a:solidFill>
                            <a:srgbClr val="000000"/>
                          </a:solidFill>
                          <a:latin typeface="+mj-lt"/>
                          <a:ea typeface="Times New Roman"/>
                          <a:cs typeface="Calibri" pitchFamily="34" charset="0"/>
                        </a:rPr>
                        <a:t>Perimeter Wall &amp; Doors </a:t>
                      </a:r>
                      <a:r>
                        <a:rPr lang="en-GB" sz="1000" b="1" dirty="0">
                          <a:solidFill>
                            <a:schemeClr val="bg1">
                              <a:lumMod val="65000"/>
                            </a:schemeClr>
                          </a:solidFill>
                          <a:latin typeface="+mj-lt"/>
                          <a:ea typeface="Times New Roman"/>
                          <a:cs typeface="Calibri" pitchFamily="34" charset="0"/>
                        </a:rPr>
                        <a:t>:  </a:t>
                      </a:r>
                      <a:r>
                        <a:rPr lang="en-GB" sz="1000" b="1" kern="1200" dirty="0">
                          <a:solidFill>
                            <a:schemeClr val="bg2">
                              <a:lumMod val="50000"/>
                            </a:schemeClr>
                          </a:solidFill>
                          <a:latin typeface="+mj-lt"/>
                          <a:ea typeface="Times New Roman"/>
                          <a:cs typeface="Calibri" pitchFamily="34" charset="0"/>
                        </a:rPr>
                        <a:t>2 Hours Fire rated </a:t>
                      </a:r>
                    </a:p>
                    <a:p>
                      <a:pPr marL="0" marR="0">
                        <a:lnSpc>
                          <a:spcPct val="100000"/>
                        </a:lnSpc>
                        <a:spcBef>
                          <a:spcPts val="0"/>
                        </a:spcBef>
                        <a:spcAft>
                          <a:spcPts val="600"/>
                        </a:spcAft>
                        <a:tabLst>
                          <a:tab pos="1333500" algn="l"/>
                        </a:tabLst>
                      </a:pPr>
                      <a:endParaRPr lang="en-GB" sz="1000" b="1" dirty="0">
                        <a:solidFill>
                          <a:srgbClr val="99CC00"/>
                        </a:solidFill>
                        <a:latin typeface="+mj-lt"/>
                        <a:ea typeface="Times New Roman"/>
                        <a:cs typeface="Calibri" pitchFamily="34" charset="0"/>
                      </a:endParaRPr>
                    </a:p>
                    <a:p>
                      <a:pPr marL="0" marR="0">
                        <a:lnSpc>
                          <a:spcPct val="100000"/>
                        </a:lnSpc>
                        <a:spcBef>
                          <a:spcPts val="0"/>
                        </a:spcBef>
                        <a:spcAft>
                          <a:spcPts val="600"/>
                        </a:spcAft>
                        <a:tabLst>
                          <a:tab pos="1333500" algn="l"/>
                        </a:tabLst>
                      </a:pPr>
                      <a:r>
                        <a:rPr lang="en-GB" sz="1000" b="1" dirty="0">
                          <a:solidFill>
                            <a:schemeClr val="accent1">
                              <a:lumMod val="75000"/>
                            </a:schemeClr>
                          </a:solidFill>
                          <a:latin typeface="+mj-lt"/>
                          <a:ea typeface="Times New Roman"/>
                          <a:cs typeface="Calibri" pitchFamily="34" charset="0"/>
                        </a:rPr>
                        <a:t>Cooling System</a:t>
                      </a:r>
                      <a:r>
                        <a:rPr lang="en-GB" sz="1000" b="1" dirty="0">
                          <a:solidFill>
                            <a:srgbClr val="99CC00"/>
                          </a:solidFill>
                          <a:latin typeface="+mj-lt"/>
                          <a:ea typeface="Times New Roman"/>
                          <a:cs typeface="Calibri" pitchFamily="34" charset="0"/>
                        </a:rPr>
                        <a:t>	</a:t>
                      </a:r>
                      <a:endParaRPr lang="en-US" sz="1000" dirty="0">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Chillers : </a:t>
                      </a:r>
                      <a:r>
                        <a:rPr lang="en-US" sz="1000" b="1" kern="1200" dirty="0">
                          <a:solidFill>
                            <a:schemeClr val="bg2">
                              <a:lumMod val="50000"/>
                            </a:schemeClr>
                          </a:solidFill>
                          <a:latin typeface="+mj-lt"/>
                          <a:ea typeface="Times New Roman"/>
                          <a:cs typeface="Calibri" pitchFamily="34" charset="0"/>
                        </a:rPr>
                        <a:t>Hybrid - Combination of Air cooled and Water Cooled Chillers and CRAC Units</a:t>
                      </a:r>
                      <a:r>
                        <a:rPr lang="en-GB" sz="1000" b="0" kern="1200" dirty="0">
                          <a:solidFill>
                            <a:schemeClr val="bg1">
                              <a:lumMod val="65000"/>
                            </a:schemeClr>
                          </a:solidFill>
                          <a:latin typeface="+mj-lt"/>
                          <a:ea typeface="Times New Roman"/>
                          <a:cs typeface="Calibri" pitchFamily="34" charset="0"/>
                        </a:rPr>
                        <a:t>. </a:t>
                      </a: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CRAH Redundancy : </a:t>
                      </a:r>
                      <a:r>
                        <a:rPr lang="en-GB" sz="1000" b="1" kern="1200" dirty="0">
                          <a:solidFill>
                            <a:schemeClr val="bg2">
                              <a:lumMod val="50000"/>
                            </a:schemeClr>
                          </a:solidFill>
                          <a:latin typeface="+mj-lt"/>
                          <a:ea typeface="Times New Roman"/>
                          <a:cs typeface="Calibri" pitchFamily="34" charset="0"/>
                        </a:rPr>
                        <a:t>N+2</a:t>
                      </a:r>
                      <a:endParaRPr lang="en-US" sz="1000" b="1" kern="1200"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Temperature : </a:t>
                      </a:r>
                      <a:r>
                        <a:rPr lang="en-GB" sz="1000" b="1" kern="1200" dirty="0">
                          <a:solidFill>
                            <a:schemeClr val="bg2">
                              <a:lumMod val="50000"/>
                            </a:schemeClr>
                          </a:solidFill>
                          <a:latin typeface="+mj-lt"/>
                          <a:ea typeface="Times New Roman"/>
                          <a:cs typeface="Calibri" pitchFamily="34" charset="0"/>
                        </a:rPr>
                        <a:t>22  +/- 2  </a:t>
                      </a:r>
                      <a:r>
                        <a:rPr lang="en-GB" sz="1000" b="1" kern="1200" dirty="0" err="1">
                          <a:solidFill>
                            <a:schemeClr val="bg2">
                              <a:lumMod val="50000"/>
                            </a:schemeClr>
                          </a:solidFill>
                          <a:latin typeface="+mj-lt"/>
                          <a:ea typeface="Times New Roman"/>
                          <a:cs typeface="Calibri" pitchFamily="34" charset="0"/>
                        </a:rPr>
                        <a:t>deg</a:t>
                      </a:r>
                      <a:r>
                        <a:rPr lang="en-GB" sz="1000" b="1" kern="1200" dirty="0">
                          <a:solidFill>
                            <a:schemeClr val="bg2">
                              <a:lumMod val="50000"/>
                            </a:schemeClr>
                          </a:solidFill>
                          <a:latin typeface="+mj-lt"/>
                          <a:ea typeface="Times New Roman"/>
                          <a:cs typeface="Calibri" pitchFamily="34" charset="0"/>
                        </a:rPr>
                        <a:t> C</a:t>
                      </a:r>
                      <a:endParaRPr lang="en-US" sz="1000" b="1" kern="1200"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Humidity : </a:t>
                      </a:r>
                      <a:r>
                        <a:rPr lang="en-GB" sz="1000" b="1" kern="1200" dirty="0">
                          <a:solidFill>
                            <a:schemeClr val="bg2">
                              <a:lumMod val="50000"/>
                            </a:schemeClr>
                          </a:solidFill>
                          <a:latin typeface="+mj-lt"/>
                          <a:ea typeface="Times New Roman"/>
                          <a:cs typeface="Calibri" pitchFamily="34" charset="0"/>
                        </a:rPr>
                        <a:t>50  +/- 5  % RH</a:t>
                      </a:r>
                      <a:endParaRPr lang="en-US" sz="1000" b="1" kern="1200"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Dust Control : </a:t>
                      </a:r>
                      <a:r>
                        <a:rPr lang="en-GB" sz="1000" b="1" kern="1200" dirty="0">
                          <a:solidFill>
                            <a:schemeClr val="bg2">
                              <a:lumMod val="50000"/>
                            </a:schemeClr>
                          </a:solidFill>
                          <a:latin typeface="+mj-lt"/>
                          <a:ea typeface="Times New Roman"/>
                          <a:cs typeface="Calibri" pitchFamily="34" charset="0"/>
                        </a:rPr>
                        <a:t>Less than 5 Micron</a:t>
                      </a:r>
                      <a:endParaRPr lang="en-US" sz="1000" b="1" kern="1200" dirty="0">
                        <a:solidFill>
                          <a:schemeClr val="bg2">
                            <a:lumMod val="50000"/>
                          </a:schemeClr>
                        </a:solidFill>
                        <a:latin typeface="+mj-lt"/>
                        <a:ea typeface="Times New Roman"/>
                        <a:cs typeface="Calibri" pitchFamily="34" charset="0"/>
                      </a:endParaRPr>
                    </a:p>
                    <a:p>
                      <a:pPr marL="0" marR="60325">
                        <a:lnSpc>
                          <a:spcPct val="100000"/>
                        </a:lnSpc>
                        <a:spcBef>
                          <a:spcPts val="0"/>
                        </a:spcBef>
                        <a:spcAft>
                          <a:spcPts val="0"/>
                        </a:spcAft>
                      </a:pPr>
                      <a:endParaRPr lang="en-US" sz="1000" b="1" kern="1200" dirty="0">
                        <a:solidFill>
                          <a:schemeClr val="tx1"/>
                        </a:solidFill>
                        <a:latin typeface="+mj-lt"/>
                        <a:ea typeface="Times New Roman"/>
                        <a:cs typeface="Calibri" pitchFamily="34" charset="0"/>
                      </a:endParaRPr>
                    </a:p>
                    <a:p>
                      <a:pPr marL="0" marR="0">
                        <a:lnSpc>
                          <a:spcPct val="115000"/>
                        </a:lnSpc>
                        <a:spcBef>
                          <a:spcPts val="0"/>
                        </a:spcBef>
                        <a:spcAft>
                          <a:spcPts val="600"/>
                        </a:spcAft>
                        <a:tabLst>
                          <a:tab pos="1333500" algn="l"/>
                        </a:tabLst>
                      </a:pPr>
                      <a:r>
                        <a:rPr lang="en-GB" sz="1000" b="1" dirty="0">
                          <a:solidFill>
                            <a:schemeClr val="accent1">
                              <a:lumMod val="75000"/>
                            </a:schemeClr>
                          </a:solidFill>
                          <a:latin typeface="+mj-lt"/>
                          <a:ea typeface="Times New Roman"/>
                          <a:cs typeface="Calibri" pitchFamily="34" charset="0"/>
                        </a:rPr>
                        <a:t>Integrated Building Management System </a:t>
                      </a:r>
                      <a:r>
                        <a:rPr lang="en-GB" sz="1000" b="1" dirty="0">
                          <a:solidFill>
                            <a:srgbClr val="99CC00"/>
                          </a:solidFill>
                          <a:latin typeface="+mj-lt"/>
                          <a:ea typeface="Times New Roman"/>
                          <a:cs typeface="Calibri" pitchFamily="34" charset="0"/>
                        </a:rPr>
                        <a:t>	</a:t>
                      </a:r>
                      <a:endParaRPr lang="en-US" sz="1000" dirty="0">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Access Control : </a:t>
                      </a:r>
                      <a:r>
                        <a:rPr lang="en-GB" sz="1000" b="1" kern="1200" dirty="0">
                          <a:solidFill>
                            <a:schemeClr val="bg2">
                              <a:lumMod val="50000"/>
                            </a:schemeClr>
                          </a:solidFill>
                          <a:latin typeface="+mj-lt"/>
                          <a:ea typeface="Times New Roman"/>
                          <a:cs typeface="Calibri" pitchFamily="34" charset="0"/>
                        </a:rPr>
                        <a:t>Multi layer access control system </a:t>
                      </a:r>
                      <a:endParaRPr lang="en-US" sz="1000" b="1" kern="1200"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Video Surveillance : </a:t>
                      </a:r>
                      <a:r>
                        <a:rPr lang="en-GB" sz="1000" b="1" kern="1200" dirty="0">
                          <a:solidFill>
                            <a:schemeClr val="bg2">
                              <a:lumMod val="50000"/>
                            </a:schemeClr>
                          </a:solidFill>
                          <a:latin typeface="+mj-lt"/>
                          <a:ea typeface="Times New Roman"/>
                          <a:cs typeface="Calibri" pitchFamily="34" charset="0"/>
                        </a:rPr>
                        <a:t>24*7 for all critical areas  with retention for 90 days</a:t>
                      </a:r>
                      <a:endParaRPr lang="en-US" sz="1000" b="1" kern="1200"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Fire Detection : </a:t>
                      </a:r>
                      <a:r>
                        <a:rPr lang="en-GB" sz="1000" b="1" kern="1200" dirty="0">
                          <a:solidFill>
                            <a:schemeClr val="bg2">
                              <a:lumMod val="50000"/>
                            </a:schemeClr>
                          </a:solidFill>
                          <a:latin typeface="+mj-lt"/>
                          <a:ea typeface="Times New Roman"/>
                          <a:cs typeface="Calibri" pitchFamily="34" charset="0"/>
                        </a:rPr>
                        <a:t>Addressable smoke detectors  </a:t>
                      </a: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VESDA:  </a:t>
                      </a:r>
                      <a:r>
                        <a:rPr lang="en-GB" sz="1000" b="1" kern="1200" dirty="0">
                          <a:solidFill>
                            <a:schemeClr val="bg2">
                              <a:lumMod val="50000"/>
                            </a:schemeClr>
                          </a:solidFill>
                          <a:latin typeface="+mj-lt"/>
                          <a:ea typeface="Times New Roman"/>
                          <a:cs typeface="Calibri" pitchFamily="34" charset="0"/>
                        </a:rPr>
                        <a:t>Aspirating Smoke Detectors </a:t>
                      </a:r>
                      <a:endParaRPr lang="en-US" sz="1000" b="1" kern="1200" dirty="0">
                        <a:solidFill>
                          <a:schemeClr val="bg2">
                            <a:lumMod val="50000"/>
                          </a:schemeClr>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Fire Suppression : </a:t>
                      </a:r>
                      <a:r>
                        <a:rPr lang="en-GB" sz="1000" b="1" kern="1200" dirty="0" err="1">
                          <a:solidFill>
                            <a:schemeClr val="bg2">
                              <a:lumMod val="50000"/>
                            </a:schemeClr>
                          </a:solidFill>
                          <a:latin typeface="+mj-lt"/>
                          <a:ea typeface="Times New Roman"/>
                          <a:cs typeface="Calibri" pitchFamily="34" charset="0"/>
                        </a:rPr>
                        <a:t>Novec</a:t>
                      </a:r>
                      <a:r>
                        <a:rPr lang="en-GB" sz="1000" b="1" kern="1200" dirty="0">
                          <a:solidFill>
                            <a:schemeClr val="bg2">
                              <a:lumMod val="50000"/>
                            </a:schemeClr>
                          </a:solidFill>
                          <a:latin typeface="+mj-lt"/>
                          <a:ea typeface="Times New Roman"/>
                          <a:cs typeface="Calibri" pitchFamily="34" charset="0"/>
                        </a:rPr>
                        <a:t>© 1230 used for Server Halls and Battery Rooms</a:t>
                      </a:r>
                      <a:r>
                        <a:rPr lang="en-GB" sz="1000" b="1" kern="1200" dirty="0">
                          <a:solidFill>
                            <a:schemeClr val="tx1"/>
                          </a:solidFill>
                          <a:latin typeface="+mj-lt"/>
                          <a:ea typeface="Times New Roman"/>
                          <a:cs typeface="Calibri" pitchFamily="34" charset="0"/>
                        </a:rPr>
                        <a:t>.</a:t>
                      </a:r>
                      <a:endParaRPr lang="en-US" sz="1000" b="1" kern="1200" dirty="0">
                        <a:solidFill>
                          <a:schemeClr val="tx1"/>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Addressable Water leakage Detection</a:t>
                      </a:r>
                      <a:endParaRPr lang="en-US" sz="1000" b="1" kern="1200" dirty="0">
                        <a:solidFill>
                          <a:schemeClr val="tx1"/>
                        </a:solidFill>
                        <a:latin typeface="+mj-lt"/>
                        <a:ea typeface="Times New Roman"/>
                        <a:cs typeface="Calibri" pitchFamily="34" charset="0"/>
                      </a:endParaRPr>
                    </a:p>
                    <a:p>
                      <a:pPr marL="0" marR="0" algn="l" defTabSz="914400" rtl="0" eaLnBrk="1" latinLnBrk="0" hangingPunct="1">
                        <a:lnSpc>
                          <a:spcPct val="100000"/>
                        </a:lnSpc>
                        <a:spcBef>
                          <a:spcPts val="0"/>
                        </a:spcBef>
                        <a:spcAft>
                          <a:spcPts val="0"/>
                        </a:spcAft>
                      </a:pPr>
                      <a:r>
                        <a:rPr lang="en-GB" sz="1000" b="1" kern="1200" dirty="0">
                          <a:solidFill>
                            <a:schemeClr val="tx1"/>
                          </a:solidFill>
                          <a:latin typeface="+mj-lt"/>
                          <a:ea typeface="Times New Roman"/>
                          <a:cs typeface="Calibri" pitchFamily="34" charset="0"/>
                        </a:rPr>
                        <a:t>Ultra sonic Rodent repellent</a:t>
                      </a:r>
                      <a:r>
                        <a:rPr lang="en-US" sz="1000" b="1" kern="1200" dirty="0">
                          <a:solidFill>
                            <a:schemeClr val="tx1"/>
                          </a:solidFill>
                          <a:latin typeface="+mj-lt"/>
                          <a:ea typeface="Verdana"/>
                          <a:cs typeface="Calibri" pitchFamily="34" charset="0"/>
                        </a:rPr>
                        <a:t> system</a:t>
                      </a:r>
                      <a:endParaRPr lang="en-US" sz="1000" b="1" kern="1200" dirty="0">
                        <a:solidFill>
                          <a:schemeClr val="tx1"/>
                        </a:solidFill>
                        <a:latin typeface="+mj-lt"/>
                        <a:ea typeface="Times New Roman"/>
                        <a:cs typeface="Calibri" pitchFamily="34" charset="0"/>
                      </a:endParaRPr>
                    </a:p>
                  </a:txBody>
                  <a:tcPr marL="51435" marR="51435"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Title 1">
            <a:extLst>
              <a:ext uri="{FF2B5EF4-FFF2-40B4-BE49-F238E27FC236}">
                <a16:creationId xmlns:a16="http://schemas.microsoft.com/office/drawing/2014/main" id="{A578D133-8D47-41C3-ACED-2FA8A6D89D2E}"/>
              </a:ext>
            </a:extLst>
          </p:cNvPr>
          <p:cNvSpPr>
            <a:spLocks noGrp="1"/>
          </p:cNvSpPr>
          <p:nvPr>
            <p:ph type="title"/>
          </p:nvPr>
        </p:nvSpPr>
        <p:spPr/>
        <p:txBody>
          <a:bodyPr/>
          <a:lstStyle/>
          <a:p>
            <a:r>
              <a:rPr lang="en-US">
                <a:solidFill>
                  <a:srgbClr val="000000"/>
                </a:solidFill>
              </a:rPr>
              <a:t>RABALE DC - Fact Sheet</a:t>
            </a:r>
          </a:p>
        </p:txBody>
      </p:sp>
    </p:spTree>
    <p:extLst>
      <p:ext uri="{BB962C8B-B14F-4D97-AF65-F5344CB8AC3E}">
        <p14:creationId xmlns:p14="http://schemas.microsoft.com/office/powerpoint/2010/main" val="2117382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lstStyle/>
          <a:p>
            <a:r>
              <a:rPr lang="en-US" dirty="0"/>
              <a:t>WAN Solution</a:t>
            </a:r>
          </a:p>
        </p:txBody>
      </p:sp>
    </p:spTree>
    <p:extLst>
      <p:ext uri="{BB962C8B-B14F-4D97-AF65-F5344CB8AC3E}">
        <p14:creationId xmlns:p14="http://schemas.microsoft.com/office/powerpoint/2010/main" val="460274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Single Corner Snipped 10">
            <a:extLst>
              <a:ext uri="{FF2B5EF4-FFF2-40B4-BE49-F238E27FC236}">
                <a16:creationId xmlns:a16="http://schemas.microsoft.com/office/drawing/2014/main" id="{2D4AAF16-1BD3-46FF-81A9-31719E320D6D}"/>
              </a:ext>
            </a:extLst>
          </p:cNvPr>
          <p:cNvSpPr/>
          <p:nvPr/>
        </p:nvSpPr>
        <p:spPr>
          <a:xfrm flipV="1">
            <a:off x="324001" y="992774"/>
            <a:ext cx="4068613" cy="1953307"/>
          </a:xfrm>
          <a:prstGeom prst="snip1Rect">
            <a:avLst/>
          </a:prstGeom>
          <a:solidFill>
            <a:schemeClr val="bg1"/>
          </a:solid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13" name="Arrow: Pentagon 12">
            <a:extLst>
              <a:ext uri="{FF2B5EF4-FFF2-40B4-BE49-F238E27FC236}">
                <a16:creationId xmlns:a16="http://schemas.microsoft.com/office/drawing/2014/main" id="{FC031ED4-1BF2-4362-BE33-8A183C424EA0}"/>
              </a:ext>
            </a:extLst>
          </p:cNvPr>
          <p:cNvSpPr/>
          <p:nvPr/>
        </p:nvSpPr>
        <p:spPr>
          <a:xfrm>
            <a:off x="323850" y="987425"/>
            <a:ext cx="1835542" cy="360000"/>
          </a:xfrm>
          <a:prstGeom prst="homePlate">
            <a:avLst>
              <a:gd name="adj" fmla="val 32860"/>
            </a:avLst>
          </a:prstGeom>
          <a:solidFill>
            <a:schemeClr val="accent1">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26" name="Rectangle: Single Corner Snipped 25">
            <a:extLst>
              <a:ext uri="{FF2B5EF4-FFF2-40B4-BE49-F238E27FC236}">
                <a16:creationId xmlns:a16="http://schemas.microsoft.com/office/drawing/2014/main" id="{7572A74F-BF24-4574-B3D6-C4C1BE3C434A}"/>
              </a:ext>
            </a:extLst>
          </p:cNvPr>
          <p:cNvSpPr/>
          <p:nvPr/>
        </p:nvSpPr>
        <p:spPr>
          <a:xfrm flipH="1" flipV="1">
            <a:off x="4751387" y="992774"/>
            <a:ext cx="4068610" cy="1925864"/>
          </a:xfrm>
          <a:prstGeom prst="snip1Rect">
            <a:avLst/>
          </a:prstGeom>
          <a:solidFill>
            <a:schemeClr val="bg1"/>
          </a:solidFill>
          <a:ln w="127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27" name="Rectangle: Single Corner Snipped 26">
            <a:extLst>
              <a:ext uri="{FF2B5EF4-FFF2-40B4-BE49-F238E27FC236}">
                <a16:creationId xmlns:a16="http://schemas.microsoft.com/office/drawing/2014/main" id="{80448300-1279-414C-9B4C-1989EADF6C8A}"/>
              </a:ext>
            </a:extLst>
          </p:cNvPr>
          <p:cNvSpPr/>
          <p:nvPr/>
        </p:nvSpPr>
        <p:spPr>
          <a:xfrm>
            <a:off x="323850" y="3030893"/>
            <a:ext cx="4068610" cy="1701446"/>
          </a:xfrm>
          <a:prstGeom prst="snip1Rect">
            <a:avLst/>
          </a:prstGeom>
          <a:solidFill>
            <a:schemeClr val="bg1"/>
          </a:solidFill>
          <a:ln w="127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28" name="Rectangle: Single Corner Snipped 27">
            <a:extLst>
              <a:ext uri="{FF2B5EF4-FFF2-40B4-BE49-F238E27FC236}">
                <a16:creationId xmlns:a16="http://schemas.microsoft.com/office/drawing/2014/main" id="{1858D099-41F7-404D-B0BB-E07618542C7F}"/>
              </a:ext>
            </a:extLst>
          </p:cNvPr>
          <p:cNvSpPr/>
          <p:nvPr/>
        </p:nvSpPr>
        <p:spPr>
          <a:xfrm flipH="1">
            <a:off x="4751236" y="3030892"/>
            <a:ext cx="4068610" cy="1707191"/>
          </a:xfrm>
          <a:prstGeom prst="snip1Rect">
            <a:avLst/>
          </a:prstGeom>
          <a:solidFill>
            <a:schemeClr val="bg1"/>
          </a:solidFill>
          <a:ln w="127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9" name="Title 8">
            <a:extLst>
              <a:ext uri="{FF2B5EF4-FFF2-40B4-BE49-F238E27FC236}">
                <a16:creationId xmlns:a16="http://schemas.microsoft.com/office/drawing/2014/main" id="{E2801359-5CA3-44EA-8662-196CBCB58066}"/>
              </a:ext>
            </a:extLst>
          </p:cNvPr>
          <p:cNvSpPr>
            <a:spLocks noGrp="1"/>
          </p:cNvSpPr>
          <p:nvPr>
            <p:ph type="title"/>
          </p:nvPr>
        </p:nvSpPr>
        <p:spPr/>
        <p:txBody>
          <a:bodyPr/>
          <a:lstStyle/>
          <a:p>
            <a:r>
              <a:rPr lang="en-US" dirty="0"/>
              <a:t>WAN Network - Solution Summary</a:t>
            </a:r>
          </a:p>
        </p:txBody>
      </p:sp>
      <p:sp>
        <p:nvSpPr>
          <p:cNvPr id="30" name="TextBox 29">
            <a:extLst>
              <a:ext uri="{FF2B5EF4-FFF2-40B4-BE49-F238E27FC236}">
                <a16:creationId xmlns:a16="http://schemas.microsoft.com/office/drawing/2014/main" id="{3208E041-8A00-430C-95AE-53B03299720A}"/>
              </a:ext>
            </a:extLst>
          </p:cNvPr>
          <p:cNvSpPr txBox="1"/>
          <p:nvPr/>
        </p:nvSpPr>
        <p:spPr>
          <a:xfrm>
            <a:off x="453904" y="1028927"/>
            <a:ext cx="1578879" cy="276999"/>
          </a:xfrm>
          <a:prstGeom prst="rect">
            <a:avLst/>
          </a:prstGeom>
          <a:noFill/>
        </p:spPr>
        <p:txBody>
          <a:bodyPr wrap="square" rtlCol="0">
            <a:spAutoFit/>
          </a:bodyPr>
          <a:lstStyle/>
          <a:p>
            <a:pPr defTabSz="914264"/>
            <a:r>
              <a:rPr lang="en-IN" sz="1200" b="1">
                <a:solidFill>
                  <a:prstClr val="white"/>
                </a:solidFill>
                <a:latin typeface="Trebuchet MS"/>
              </a:rPr>
              <a:t>Requirement</a:t>
            </a:r>
          </a:p>
        </p:txBody>
      </p:sp>
      <p:sp>
        <p:nvSpPr>
          <p:cNvPr id="31" name="TextBox 30">
            <a:extLst>
              <a:ext uri="{FF2B5EF4-FFF2-40B4-BE49-F238E27FC236}">
                <a16:creationId xmlns:a16="http://schemas.microsoft.com/office/drawing/2014/main" id="{8A46A9F2-E63E-4B18-9728-BF10A6474312}"/>
              </a:ext>
            </a:extLst>
          </p:cNvPr>
          <p:cNvSpPr txBox="1"/>
          <p:nvPr/>
        </p:nvSpPr>
        <p:spPr>
          <a:xfrm>
            <a:off x="395537" y="1353412"/>
            <a:ext cx="3703099" cy="1015663"/>
          </a:xfrm>
          <a:prstGeom prst="rect">
            <a:avLst/>
          </a:prstGeom>
          <a:noFill/>
        </p:spPr>
        <p:txBody>
          <a:bodyPr wrap="square" rtlCol="0">
            <a:spAutoFit/>
          </a:bodyPr>
          <a:lstStyle/>
          <a:p>
            <a:pPr defTabSz="914264">
              <a:spcAft>
                <a:spcPts val="600"/>
              </a:spcAft>
            </a:pPr>
            <a:r>
              <a:rPr lang="en-US" sz="900" b="1">
                <a:solidFill>
                  <a:prstClr val="black"/>
                </a:solidFill>
                <a:latin typeface="Trebuchet MS"/>
              </a:rPr>
              <a:t>Wide Area Network </a:t>
            </a:r>
          </a:p>
          <a:p>
            <a:pPr marL="171446" indent="-171446" defTabSz="914264">
              <a:spcAft>
                <a:spcPts val="300"/>
              </a:spcAft>
              <a:buFont typeface="Arial" panose="020B0604020202020204" pitchFamily="34" charset="0"/>
              <a:buChar char="•"/>
            </a:pPr>
            <a:r>
              <a:rPr lang="en-US" sz="900">
                <a:solidFill>
                  <a:prstClr val="black"/>
                </a:solidFill>
                <a:latin typeface="Trebuchet MS"/>
              </a:rPr>
              <a:t>Service Provider MPLS VPN (existing MPLS providers at DC)</a:t>
            </a:r>
          </a:p>
          <a:p>
            <a:pPr marL="171446" indent="-171446" defTabSz="914264">
              <a:spcAft>
                <a:spcPts val="300"/>
              </a:spcAft>
              <a:buFont typeface="Arial" panose="020B0604020202020204" pitchFamily="34" charset="0"/>
              <a:buChar char="•"/>
            </a:pPr>
            <a:r>
              <a:rPr lang="en-US" sz="900">
                <a:solidFill>
                  <a:prstClr val="black"/>
                </a:solidFill>
                <a:latin typeface="Trebuchet MS"/>
              </a:rPr>
              <a:t>Dual Internet Links at DC and Near DR</a:t>
            </a:r>
          </a:p>
          <a:p>
            <a:pPr marL="171446" indent="-171446" defTabSz="914264">
              <a:spcAft>
                <a:spcPts val="600"/>
              </a:spcAft>
              <a:buFont typeface="Arial" panose="020B0604020202020204" pitchFamily="34" charset="0"/>
              <a:buChar char="•"/>
            </a:pPr>
            <a:r>
              <a:rPr lang="en-US" sz="900">
                <a:solidFill>
                  <a:prstClr val="black"/>
                </a:solidFill>
                <a:latin typeface="Trebuchet MS"/>
              </a:rPr>
              <a:t>P2P Links for DC, DR, NDR Replication NW</a:t>
            </a:r>
          </a:p>
          <a:p>
            <a:pPr marL="171446" indent="-171446" defTabSz="914264">
              <a:spcAft>
                <a:spcPts val="300"/>
              </a:spcAft>
              <a:buFont typeface="Arial" panose="020B0604020202020204" pitchFamily="34" charset="0"/>
              <a:buChar char="•"/>
            </a:pPr>
            <a:r>
              <a:rPr lang="en-US" sz="900">
                <a:solidFill>
                  <a:prstClr val="black"/>
                </a:solidFill>
                <a:latin typeface="Trebuchet MS"/>
              </a:rPr>
              <a:t>LAN Extension between DC &amp; Near DR</a:t>
            </a:r>
          </a:p>
        </p:txBody>
      </p:sp>
      <p:sp>
        <p:nvSpPr>
          <p:cNvPr id="33" name="Arrow: Pentagon 32">
            <a:extLst>
              <a:ext uri="{FF2B5EF4-FFF2-40B4-BE49-F238E27FC236}">
                <a16:creationId xmlns:a16="http://schemas.microsoft.com/office/drawing/2014/main" id="{22C05788-775D-4FA9-9FB9-67088DFDBF84}"/>
              </a:ext>
            </a:extLst>
          </p:cNvPr>
          <p:cNvSpPr/>
          <p:nvPr/>
        </p:nvSpPr>
        <p:spPr>
          <a:xfrm flipH="1">
            <a:off x="6984609" y="987425"/>
            <a:ext cx="1835542" cy="360000"/>
          </a:xfrm>
          <a:prstGeom prst="homePlate">
            <a:avLst>
              <a:gd name="adj" fmla="val 32860"/>
            </a:avLst>
          </a:prstGeom>
          <a:solidFill>
            <a:schemeClr val="accent2">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34" name="TextBox 33">
            <a:extLst>
              <a:ext uri="{FF2B5EF4-FFF2-40B4-BE49-F238E27FC236}">
                <a16:creationId xmlns:a16="http://schemas.microsoft.com/office/drawing/2014/main" id="{15CE100F-CC59-4249-8106-43FDE8BD78B8}"/>
              </a:ext>
            </a:extLst>
          </p:cNvPr>
          <p:cNvSpPr txBox="1"/>
          <p:nvPr/>
        </p:nvSpPr>
        <p:spPr>
          <a:xfrm>
            <a:off x="7114663" y="1028927"/>
            <a:ext cx="1578879" cy="276999"/>
          </a:xfrm>
          <a:prstGeom prst="rect">
            <a:avLst/>
          </a:prstGeom>
          <a:noFill/>
        </p:spPr>
        <p:txBody>
          <a:bodyPr wrap="square" rtlCol="0">
            <a:spAutoFit/>
          </a:bodyPr>
          <a:lstStyle/>
          <a:p>
            <a:pPr algn="r" defTabSz="914264"/>
            <a:r>
              <a:rPr lang="en-IN" sz="1200" b="1">
                <a:solidFill>
                  <a:prstClr val="white"/>
                </a:solidFill>
                <a:latin typeface="Trebuchet MS"/>
              </a:rPr>
              <a:t>Proposed Solution</a:t>
            </a:r>
          </a:p>
        </p:txBody>
      </p:sp>
      <p:sp>
        <p:nvSpPr>
          <p:cNvPr id="35" name="Arrow: Pentagon 34">
            <a:extLst>
              <a:ext uri="{FF2B5EF4-FFF2-40B4-BE49-F238E27FC236}">
                <a16:creationId xmlns:a16="http://schemas.microsoft.com/office/drawing/2014/main" id="{2320A402-D6E4-4AB0-8782-D9869476DE61}"/>
              </a:ext>
            </a:extLst>
          </p:cNvPr>
          <p:cNvSpPr/>
          <p:nvPr/>
        </p:nvSpPr>
        <p:spPr>
          <a:xfrm>
            <a:off x="323529" y="3030892"/>
            <a:ext cx="1835542" cy="360000"/>
          </a:xfrm>
          <a:prstGeom prst="homePlate">
            <a:avLst>
              <a:gd name="adj" fmla="val 32860"/>
            </a:avLst>
          </a:prstGeom>
          <a:solidFill>
            <a:schemeClr val="accent4">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36" name="TextBox 35">
            <a:extLst>
              <a:ext uri="{FF2B5EF4-FFF2-40B4-BE49-F238E27FC236}">
                <a16:creationId xmlns:a16="http://schemas.microsoft.com/office/drawing/2014/main" id="{B6CAA715-05D6-4FF4-98FA-510982872700}"/>
              </a:ext>
            </a:extLst>
          </p:cNvPr>
          <p:cNvSpPr txBox="1"/>
          <p:nvPr/>
        </p:nvSpPr>
        <p:spPr>
          <a:xfrm>
            <a:off x="428459" y="3080588"/>
            <a:ext cx="1578879" cy="276999"/>
          </a:xfrm>
          <a:prstGeom prst="rect">
            <a:avLst/>
          </a:prstGeom>
          <a:noFill/>
        </p:spPr>
        <p:txBody>
          <a:bodyPr wrap="square" rtlCol="0">
            <a:spAutoFit/>
          </a:bodyPr>
          <a:lstStyle/>
          <a:p>
            <a:pPr defTabSz="914264"/>
            <a:r>
              <a:rPr lang="en-IN" sz="1200" b="1">
                <a:solidFill>
                  <a:prstClr val="white"/>
                </a:solidFill>
                <a:latin typeface="Trebuchet MS"/>
              </a:rPr>
              <a:t>Key Technologies</a:t>
            </a:r>
          </a:p>
        </p:txBody>
      </p:sp>
      <p:sp>
        <p:nvSpPr>
          <p:cNvPr id="37" name="Arrow: Pentagon 36">
            <a:extLst>
              <a:ext uri="{FF2B5EF4-FFF2-40B4-BE49-F238E27FC236}">
                <a16:creationId xmlns:a16="http://schemas.microsoft.com/office/drawing/2014/main" id="{8E2D8B32-E1A4-4B25-8C14-809738DFF300}"/>
              </a:ext>
            </a:extLst>
          </p:cNvPr>
          <p:cNvSpPr/>
          <p:nvPr/>
        </p:nvSpPr>
        <p:spPr>
          <a:xfrm flipH="1">
            <a:off x="6984609" y="3030892"/>
            <a:ext cx="1835542" cy="360000"/>
          </a:xfrm>
          <a:prstGeom prst="homePlate">
            <a:avLst>
              <a:gd name="adj" fmla="val 32860"/>
            </a:avLst>
          </a:prstGeom>
          <a:solidFill>
            <a:schemeClr val="accent3">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38" name="TextBox 37">
            <a:extLst>
              <a:ext uri="{FF2B5EF4-FFF2-40B4-BE49-F238E27FC236}">
                <a16:creationId xmlns:a16="http://schemas.microsoft.com/office/drawing/2014/main" id="{4C1A5BFD-D682-4560-A6F7-BF82431B4A89}"/>
              </a:ext>
            </a:extLst>
          </p:cNvPr>
          <p:cNvSpPr txBox="1"/>
          <p:nvPr/>
        </p:nvSpPr>
        <p:spPr>
          <a:xfrm>
            <a:off x="7114663" y="3090527"/>
            <a:ext cx="1578879" cy="276999"/>
          </a:xfrm>
          <a:prstGeom prst="rect">
            <a:avLst/>
          </a:prstGeom>
          <a:noFill/>
        </p:spPr>
        <p:txBody>
          <a:bodyPr wrap="square" rtlCol="0">
            <a:spAutoFit/>
          </a:bodyPr>
          <a:lstStyle/>
          <a:p>
            <a:pPr algn="r" defTabSz="914264"/>
            <a:r>
              <a:rPr lang="en-IN" sz="1200" b="1">
                <a:solidFill>
                  <a:prstClr val="white"/>
                </a:solidFill>
                <a:latin typeface="Trebuchet MS"/>
              </a:rPr>
              <a:t>Solution Highlights</a:t>
            </a:r>
          </a:p>
        </p:txBody>
      </p:sp>
      <p:sp>
        <p:nvSpPr>
          <p:cNvPr id="39" name="TextBox 38">
            <a:extLst>
              <a:ext uri="{FF2B5EF4-FFF2-40B4-BE49-F238E27FC236}">
                <a16:creationId xmlns:a16="http://schemas.microsoft.com/office/drawing/2014/main" id="{7666E33F-85E8-435A-A548-0059FDA55241}"/>
              </a:ext>
            </a:extLst>
          </p:cNvPr>
          <p:cNvSpPr txBox="1"/>
          <p:nvPr/>
        </p:nvSpPr>
        <p:spPr>
          <a:xfrm>
            <a:off x="4969161" y="1407439"/>
            <a:ext cx="3632761" cy="1441420"/>
          </a:xfrm>
          <a:prstGeom prst="rect">
            <a:avLst/>
          </a:prstGeom>
          <a:noFill/>
        </p:spPr>
        <p:txBody>
          <a:bodyPr wrap="square" rtlCol="0">
            <a:spAutoFit/>
          </a:bodyPr>
          <a:lstStyle/>
          <a:p>
            <a:pPr marL="182558" indent="-182558" defTabSz="914264">
              <a:spcAft>
                <a:spcPts val="100"/>
              </a:spcAft>
              <a:buFont typeface="Arial" panose="020B0604020202020204" pitchFamily="34" charset="0"/>
              <a:buChar char="•"/>
            </a:pPr>
            <a:r>
              <a:rPr lang="en-US" sz="900">
                <a:solidFill>
                  <a:prstClr val="black"/>
                </a:solidFill>
                <a:latin typeface="Trebuchet MS"/>
              </a:rPr>
              <a:t>New data center as additional Hub site to existing MPLS WAN</a:t>
            </a:r>
          </a:p>
          <a:p>
            <a:pPr marL="182558" indent="-182558" defTabSz="914264">
              <a:spcAft>
                <a:spcPts val="100"/>
              </a:spcAft>
              <a:buFont typeface="Arial" panose="020B0604020202020204" pitchFamily="34" charset="0"/>
              <a:buChar char="•"/>
            </a:pPr>
            <a:r>
              <a:rPr lang="en-US" sz="900">
                <a:solidFill>
                  <a:prstClr val="black"/>
                </a:solidFill>
                <a:latin typeface="Trebuchet MS"/>
              </a:rPr>
              <a:t>ILL Links at New DC and New Near DR</a:t>
            </a:r>
          </a:p>
          <a:p>
            <a:pPr marL="182558" indent="-182558" defTabSz="914264">
              <a:spcAft>
                <a:spcPts val="100"/>
              </a:spcAft>
              <a:buFont typeface="Arial" panose="020B0604020202020204" pitchFamily="34" charset="0"/>
              <a:buChar char="•"/>
            </a:pPr>
            <a:r>
              <a:rPr lang="en-US" sz="900">
                <a:solidFill>
                  <a:prstClr val="black"/>
                </a:solidFill>
                <a:latin typeface="Trebuchet MS"/>
              </a:rPr>
              <a:t>P2P Links for data replication</a:t>
            </a:r>
          </a:p>
          <a:p>
            <a:pPr marL="182558" indent="-182558" defTabSz="914264">
              <a:spcAft>
                <a:spcPts val="100"/>
              </a:spcAft>
              <a:buFont typeface="Arial" panose="020B0604020202020204" pitchFamily="34" charset="0"/>
              <a:buChar char="•"/>
            </a:pPr>
            <a:r>
              <a:rPr lang="en-US" sz="900">
                <a:solidFill>
                  <a:prstClr val="black"/>
                </a:solidFill>
                <a:latin typeface="Trebuchet MS"/>
              </a:rPr>
              <a:t>Bandwidth Provisioning:</a:t>
            </a:r>
          </a:p>
          <a:p>
            <a:pPr marL="525458" lvl="1" indent="-182558" defTabSz="914264">
              <a:spcAft>
                <a:spcPts val="100"/>
              </a:spcAft>
              <a:buFont typeface="Arial" panose="020B0604020202020204" pitchFamily="34" charset="0"/>
              <a:buChar char="•"/>
            </a:pPr>
            <a:r>
              <a:rPr lang="en-US" sz="900">
                <a:solidFill>
                  <a:prstClr val="black"/>
                </a:solidFill>
                <a:latin typeface="Trebuchet MS"/>
              </a:rPr>
              <a:t>500Mbps P2P links </a:t>
            </a:r>
          </a:p>
          <a:p>
            <a:pPr marL="525458" lvl="1" indent="-182558" defTabSz="914264">
              <a:spcAft>
                <a:spcPts val="100"/>
              </a:spcAft>
              <a:buFont typeface="Arial" panose="020B0604020202020204" pitchFamily="34" charset="0"/>
              <a:buChar char="•"/>
            </a:pPr>
            <a:r>
              <a:rPr lang="en-US" sz="900">
                <a:solidFill>
                  <a:prstClr val="black"/>
                </a:solidFill>
                <a:latin typeface="Trebuchet MS"/>
              </a:rPr>
              <a:t>1Gbps for LAN Extension</a:t>
            </a:r>
          </a:p>
          <a:p>
            <a:pPr marL="525458" lvl="1" indent="-182558" defTabSz="914264">
              <a:spcAft>
                <a:spcPts val="100"/>
              </a:spcAft>
              <a:buFont typeface="Arial" panose="020B0604020202020204" pitchFamily="34" charset="0"/>
              <a:buChar char="•"/>
            </a:pPr>
            <a:r>
              <a:rPr lang="en-US" sz="900">
                <a:solidFill>
                  <a:prstClr val="black"/>
                </a:solidFill>
                <a:latin typeface="Trebuchet MS"/>
              </a:rPr>
              <a:t>250Mbps internet links</a:t>
            </a:r>
          </a:p>
          <a:p>
            <a:pPr marL="182558" indent="-182558" defTabSz="914264">
              <a:spcAft>
                <a:spcPts val="100"/>
              </a:spcAft>
              <a:buFont typeface="Arial" panose="020B0604020202020204" pitchFamily="34" charset="0"/>
              <a:buChar char="•"/>
            </a:pPr>
            <a:r>
              <a:rPr lang="en-US" sz="900">
                <a:solidFill>
                  <a:prstClr val="black"/>
                </a:solidFill>
                <a:latin typeface="Trebuchet MS"/>
              </a:rPr>
              <a:t>Monitoring, Management &amp; Reports</a:t>
            </a:r>
          </a:p>
          <a:p>
            <a:pPr marL="182558" indent="-182558" defTabSz="914264">
              <a:spcAft>
                <a:spcPts val="100"/>
              </a:spcAft>
              <a:buFont typeface="Arial" panose="020B0604020202020204" pitchFamily="34" charset="0"/>
              <a:buChar char="•"/>
            </a:pPr>
            <a:r>
              <a:rPr lang="en-US" sz="900">
                <a:solidFill>
                  <a:prstClr val="black"/>
                </a:solidFill>
                <a:latin typeface="Trebuchet MS"/>
              </a:rPr>
              <a:t>SLA based Services</a:t>
            </a:r>
            <a:endParaRPr lang="en-IN" sz="900">
              <a:solidFill>
                <a:prstClr val="black"/>
              </a:solidFill>
              <a:latin typeface="Trebuchet MS"/>
            </a:endParaRPr>
          </a:p>
        </p:txBody>
      </p:sp>
      <p:sp>
        <p:nvSpPr>
          <p:cNvPr id="40" name="TextBox 39">
            <a:extLst>
              <a:ext uri="{FF2B5EF4-FFF2-40B4-BE49-F238E27FC236}">
                <a16:creationId xmlns:a16="http://schemas.microsoft.com/office/drawing/2014/main" id="{5710A435-1FC0-496D-85A4-0481D7EC2E65}"/>
              </a:ext>
            </a:extLst>
          </p:cNvPr>
          <p:cNvSpPr txBox="1"/>
          <p:nvPr/>
        </p:nvSpPr>
        <p:spPr>
          <a:xfrm>
            <a:off x="4969161" y="3419667"/>
            <a:ext cx="3632761" cy="887422"/>
          </a:xfrm>
          <a:prstGeom prst="rect">
            <a:avLst/>
          </a:prstGeom>
          <a:noFill/>
        </p:spPr>
        <p:txBody>
          <a:bodyPr wrap="square" rtlCol="0">
            <a:spAutoFit/>
          </a:bodyPr>
          <a:lstStyle/>
          <a:p>
            <a:pPr marL="182558" indent="-182558" defTabSz="914264">
              <a:spcAft>
                <a:spcPts val="200"/>
              </a:spcAft>
              <a:buFont typeface="Arial" panose="020B0604020202020204" pitchFamily="34" charset="0"/>
              <a:buChar char="•"/>
            </a:pPr>
            <a:r>
              <a:rPr lang="en-US" sz="900" dirty="0">
                <a:solidFill>
                  <a:prstClr val="black"/>
                </a:solidFill>
                <a:latin typeface="Trebuchet MS"/>
              </a:rPr>
              <a:t>Highly redundant delivering 99.5% site availability</a:t>
            </a:r>
          </a:p>
          <a:p>
            <a:pPr marL="182558" indent="-182558" defTabSz="914264">
              <a:spcAft>
                <a:spcPts val="200"/>
              </a:spcAft>
              <a:buFont typeface="Arial" panose="020B0604020202020204" pitchFamily="34" charset="0"/>
              <a:buChar char="•"/>
            </a:pPr>
            <a:r>
              <a:rPr lang="en-US" sz="900" dirty="0">
                <a:solidFill>
                  <a:prstClr val="black"/>
                </a:solidFill>
                <a:latin typeface="Trebuchet MS"/>
              </a:rPr>
              <a:t>Low latency network</a:t>
            </a:r>
          </a:p>
          <a:p>
            <a:pPr marL="182558" indent="-182558" defTabSz="914264">
              <a:spcAft>
                <a:spcPts val="200"/>
              </a:spcAft>
              <a:buFont typeface="Arial" panose="020B0604020202020204" pitchFamily="34" charset="0"/>
              <a:buChar char="•"/>
            </a:pPr>
            <a:r>
              <a:rPr lang="en-US" sz="900" dirty="0">
                <a:solidFill>
                  <a:prstClr val="black"/>
                </a:solidFill>
                <a:latin typeface="Trebuchet MS"/>
              </a:rPr>
              <a:t>Scalability to support up to 10Gbps</a:t>
            </a:r>
          </a:p>
          <a:p>
            <a:pPr marL="182558" indent="-182558" defTabSz="914264">
              <a:spcAft>
                <a:spcPts val="200"/>
              </a:spcAft>
              <a:buFont typeface="Arial" panose="020B0604020202020204" pitchFamily="34" charset="0"/>
              <a:buChar char="•"/>
            </a:pPr>
            <a:r>
              <a:rPr lang="en-US" sz="900" dirty="0">
                <a:solidFill>
                  <a:prstClr val="black"/>
                </a:solidFill>
                <a:latin typeface="Trebuchet MS"/>
              </a:rPr>
              <a:t>Proximity to public cloud service providers</a:t>
            </a:r>
          </a:p>
          <a:p>
            <a:pPr marL="182558" indent="-182558" defTabSz="914264">
              <a:spcAft>
                <a:spcPts val="200"/>
              </a:spcAft>
              <a:buFont typeface="Arial" panose="020B0604020202020204" pitchFamily="34" charset="0"/>
              <a:buChar char="•"/>
            </a:pPr>
            <a:endParaRPr lang="en-IN" sz="900" dirty="0">
              <a:solidFill>
                <a:prstClr val="black"/>
              </a:solidFill>
              <a:latin typeface="Trebuchet MS"/>
            </a:endParaRPr>
          </a:p>
        </p:txBody>
      </p:sp>
      <p:pic>
        <p:nvPicPr>
          <p:cNvPr id="42" name="Picture 41" descr="CISCO.jpg">
            <a:extLst>
              <a:ext uri="{FF2B5EF4-FFF2-40B4-BE49-F238E27FC236}">
                <a16:creationId xmlns:a16="http://schemas.microsoft.com/office/drawing/2014/main" id="{B219D549-6EF3-4567-BADA-D33FECC8F6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0631" y="3518442"/>
            <a:ext cx="579652" cy="311333"/>
          </a:xfrm>
          <a:prstGeom prst="rect">
            <a:avLst/>
          </a:prstGeom>
          <a:effectLst/>
        </p:spPr>
      </p:pic>
      <p:sp>
        <p:nvSpPr>
          <p:cNvPr id="20" name="TextBox 19">
            <a:extLst>
              <a:ext uri="{FF2B5EF4-FFF2-40B4-BE49-F238E27FC236}">
                <a16:creationId xmlns:a16="http://schemas.microsoft.com/office/drawing/2014/main" id="{6E4CFC59-ED93-4410-A9ED-D181439AF3F0}"/>
              </a:ext>
            </a:extLst>
          </p:cNvPr>
          <p:cNvSpPr txBox="1"/>
          <p:nvPr/>
        </p:nvSpPr>
        <p:spPr>
          <a:xfrm>
            <a:off x="453904" y="3605519"/>
            <a:ext cx="1973168" cy="230832"/>
          </a:xfrm>
          <a:prstGeom prst="rect">
            <a:avLst/>
          </a:prstGeom>
          <a:noFill/>
        </p:spPr>
        <p:txBody>
          <a:bodyPr wrap="square" rtlCol="0">
            <a:spAutoFit/>
          </a:bodyPr>
          <a:lstStyle/>
          <a:p>
            <a:pPr defTabSz="914264">
              <a:spcAft>
                <a:spcPts val="600"/>
              </a:spcAft>
            </a:pPr>
            <a:r>
              <a:rPr lang="en-US" sz="900">
                <a:solidFill>
                  <a:prstClr val="black"/>
                </a:solidFill>
                <a:latin typeface="Trebuchet MS"/>
              </a:rPr>
              <a:t>CPE Hardware</a:t>
            </a:r>
            <a:endParaRPr lang="en-IN" sz="900">
              <a:solidFill>
                <a:prstClr val="black"/>
              </a:solidFill>
              <a:latin typeface="Trebuchet MS"/>
            </a:endParaRPr>
          </a:p>
        </p:txBody>
      </p:sp>
      <p:sp>
        <p:nvSpPr>
          <p:cNvPr id="23" name="TextBox 22">
            <a:extLst>
              <a:ext uri="{FF2B5EF4-FFF2-40B4-BE49-F238E27FC236}">
                <a16:creationId xmlns:a16="http://schemas.microsoft.com/office/drawing/2014/main" id="{4854F6BE-29FF-4D0C-842E-00045644519C}"/>
              </a:ext>
            </a:extLst>
          </p:cNvPr>
          <p:cNvSpPr txBox="1"/>
          <p:nvPr/>
        </p:nvSpPr>
        <p:spPr>
          <a:xfrm>
            <a:off x="453904" y="4120828"/>
            <a:ext cx="1973168" cy="230832"/>
          </a:xfrm>
          <a:prstGeom prst="rect">
            <a:avLst/>
          </a:prstGeom>
          <a:noFill/>
        </p:spPr>
        <p:txBody>
          <a:bodyPr wrap="square" rtlCol="0">
            <a:spAutoFit/>
          </a:bodyPr>
          <a:lstStyle/>
          <a:p>
            <a:pPr defTabSz="914264">
              <a:spcAft>
                <a:spcPts val="600"/>
              </a:spcAft>
            </a:pPr>
            <a:r>
              <a:rPr lang="en-US" sz="900">
                <a:solidFill>
                  <a:prstClr val="black"/>
                </a:solidFill>
                <a:latin typeface="Trebuchet MS"/>
              </a:rPr>
              <a:t>Network Provider</a:t>
            </a:r>
            <a:endParaRPr lang="en-IN" sz="900">
              <a:solidFill>
                <a:prstClr val="black"/>
              </a:solidFill>
              <a:latin typeface="Trebuchet MS"/>
            </a:endParaRPr>
          </a:p>
        </p:txBody>
      </p:sp>
      <p:pic>
        <p:nvPicPr>
          <p:cNvPr id="2" name="Picture 1">
            <a:extLst>
              <a:ext uri="{FF2B5EF4-FFF2-40B4-BE49-F238E27FC236}">
                <a16:creationId xmlns:a16="http://schemas.microsoft.com/office/drawing/2014/main" id="{C252B3A0-D41D-4610-B0E0-C303F0CD917A}"/>
              </a:ext>
            </a:extLst>
          </p:cNvPr>
          <p:cNvPicPr>
            <a:picLocks noChangeAspect="1"/>
          </p:cNvPicPr>
          <p:nvPr/>
        </p:nvPicPr>
        <p:blipFill>
          <a:blip r:embed="rId3"/>
          <a:stretch>
            <a:fillRect/>
          </a:stretch>
        </p:blipFill>
        <p:spPr>
          <a:xfrm>
            <a:off x="1644700" y="4049869"/>
            <a:ext cx="671513" cy="364331"/>
          </a:xfrm>
          <a:prstGeom prst="rect">
            <a:avLst/>
          </a:prstGeom>
        </p:spPr>
      </p:pic>
    </p:spTree>
    <p:extLst>
      <p:ext uri="{BB962C8B-B14F-4D97-AF65-F5344CB8AC3E}">
        <p14:creationId xmlns:p14="http://schemas.microsoft.com/office/powerpoint/2010/main" val="2702993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94FB-6205-4E53-A58E-4ADA05FA8BFF}"/>
              </a:ext>
            </a:extLst>
          </p:cNvPr>
          <p:cNvSpPr>
            <a:spLocks noGrp="1"/>
          </p:cNvSpPr>
          <p:nvPr>
            <p:ph type="title"/>
          </p:nvPr>
        </p:nvSpPr>
        <p:spPr/>
        <p:txBody>
          <a:bodyPr/>
          <a:lstStyle/>
          <a:p>
            <a:r>
              <a:rPr lang="en-IN" dirty="0">
                <a:latin typeface="+mj-lt"/>
              </a:rPr>
              <a:t>P2P Network</a:t>
            </a:r>
          </a:p>
        </p:txBody>
      </p:sp>
      <p:sp>
        <p:nvSpPr>
          <p:cNvPr id="3" name="Rectangle 2">
            <a:extLst>
              <a:ext uri="{FF2B5EF4-FFF2-40B4-BE49-F238E27FC236}">
                <a16:creationId xmlns:a16="http://schemas.microsoft.com/office/drawing/2014/main" id="{AC5F21FA-ADEB-47E8-B19C-4FF4DB5CE48E}"/>
              </a:ext>
            </a:extLst>
          </p:cNvPr>
          <p:cNvSpPr/>
          <p:nvPr/>
        </p:nvSpPr>
        <p:spPr bwMode="auto">
          <a:xfrm>
            <a:off x="515636" y="1479280"/>
            <a:ext cx="1041278" cy="1035509"/>
          </a:xfrm>
          <a:prstGeom prst="rect">
            <a:avLst/>
          </a:prstGeom>
          <a:noFill/>
          <a:ln w="9525">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pPr>
            <a:endParaRPr lang="en-IN" sz="1350">
              <a:solidFill>
                <a:schemeClr val="tx1"/>
              </a:solidFill>
              <a:latin typeface="+mj-lt"/>
            </a:endParaRPr>
          </a:p>
        </p:txBody>
      </p:sp>
      <p:pic>
        <p:nvPicPr>
          <p:cNvPr id="4" name="Picture 3" descr="http://downloadicons.net/sites/default/files/building-icons-68713.png">
            <a:extLst>
              <a:ext uri="{FF2B5EF4-FFF2-40B4-BE49-F238E27FC236}">
                <a16:creationId xmlns:a16="http://schemas.microsoft.com/office/drawing/2014/main" id="{4405EFF6-337D-4B3D-B16F-1E5B647885E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5161" y="1624305"/>
            <a:ext cx="682228" cy="68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8CDA5B8-F8D2-45BE-B77A-88D2BCA5539A}"/>
              </a:ext>
            </a:extLst>
          </p:cNvPr>
          <p:cNvSpPr txBox="1"/>
          <p:nvPr/>
        </p:nvSpPr>
        <p:spPr>
          <a:xfrm>
            <a:off x="521551" y="1464290"/>
            <a:ext cx="1051891" cy="253916"/>
          </a:xfrm>
          <a:prstGeom prst="rect">
            <a:avLst/>
          </a:prstGeom>
          <a:noFill/>
        </p:spPr>
        <p:txBody>
          <a:bodyPr wrap="none" rtlCol="0">
            <a:spAutoFit/>
          </a:bodyPr>
          <a:lstStyle/>
          <a:p>
            <a:r>
              <a:rPr lang="en-US" sz="1050" b="1" dirty="0">
                <a:latin typeface="+mj-lt"/>
                <a:ea typeface="Open Sans Condensed" panose="020B0806030504020204" pitchFamily="34" charset="0"/>
                <a:cs typeface="Open Sans Condensed" panose="020B0806030504020204" pitchFamily="34" charset="0"/>
              </a:rPr>
              <a:t>DATA CENTER</a:t>
            </a:r>
            <a:endParaRPr lang="en-IN" sz="1050" b="1" dirty="0">
              <a:latin typeface="+mj-lt"/>
              <a:ea typeface="Open Sans Condensed" panose="020B0806030504020204" pitchFamily="34" charset="0"/>
              <a:cs typeface="Open Sans Condensed" panose="020B0806030504020204" pitchFamily="34" charset="0"/>
            </a:endParaRPr>
          </a:p>
        </p:txBody>
      </p:sp>
      <p:sp>
        <p:nvSpPr>
          <p:cNvPr id="6" name="TextBox 5">
            <a:extLst>
              <a:ext uri="{FF2B5EF4-FFF2-40B4-BE49-F238E27FC236}">
                <a16:creationId xmlns:a16="http://schemas.microsoft.com/office/drawing/2014/main" id="{EDA9BF64-9958-4CB6-B5BA-5C20E755EB60}"/>
              </a:ext>
            </a:extLst>
          </p:cNvPr>
          <p:cNvSpPr txBox="1"/>
          <p:nvPr/>
        </p:nvSpPr>
        <p:spPr>
          <a:xfrm>
            <a:off x="600900" y="2275493"/>
            <a:ext cx="870751" cy="253916"/>
          </a:xfrm>
          <a:prstGeom prst="rect">
            <a:avLst/>
          </a:prstGeom>
          <a:noFill/>
        </p:spPr>
        <p:txBody>
          <a:bodyPr wrap="none" rtlCol="0">
            <a:spAutoFit/>
          </a:bodyPr>
          <a:lstStyle/>
          <a:p>
            <a:r>
              <a:rPr lang="en-US" sz="1050">
                <a:latin typeface="+mj-lt"/>
                <a:ea typeface="Open Sans Condensed" panose="020B0806030504020204" pitchFamily="34" charset="0"/>
                <a:cs typeface="Open Sans Condensed" panose="020B0806030504020204" pitchFamily="34" charset="0"/>
              </a:rPr>
              <a:t>SIFY AIROLI</a:t>
            </a:r>
          </a:p>
        </p:txBody>
      </p:sp>
      <p:sp>
        <p:nvSpPr>
          <p:cNvPr id="7" name="Rectangle 6">
            <a:extLst>
              <a:ext uri="{FF2B5EF4-FFF2-40B4-BE49-F238E27FC236}">
                <a16:creationId xmlns:a16="http://schemas.microsoft.com/office/drawing/2014/main" id="{1DBF94F3-C762-48B2-8BB6-FC3EBB50096B}"/>
              </a:ext>
            </a:extLst>
          </p:cNvPr>
          <p:cNvSpPr/>
          <p:nvPr/>
        </p:nvSpPr>
        <p:spPr bwMode="auto">
          <a:xfrm>
            <a:off x="1343742" y="3431219"/>
            <a:ext cx="1041278" cy="1035509"/>
          </a:xfrm>
          <a:prstGeom prst="rect">
            <a:avLst/>
          </a:prstGeom>
          <a:noFill/>
          <a:ln w="9525">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pPr>
            <a:endParaRPr lang="en-IN" sz="1350">
              <a:solidFill>
                <a:schemeClr val="tx1"/>
              </a:solidFill>
              <a:latin typeface="+mj-lt"/>
            </a:endParaRPr>
          </a:p>
        </p:txBody>
      </p:sp>
      <p:pic>
        <p:nvPicPr>
          <p:cNvPr id="8" name="Picture 4" descr="http://downloadicons.net/sites/default/files/building-icons-68713.png">
            <a:extLst>
              <a:ext uri="{FF2B5EF4-FFF2-40B4-BE49-F238E27FC236}">
                <a16:creationId xmlns:a16="http://schemas.microsoft.com/office/drawing/2014/main" id="{E0822F8B-155A-4BF7-9BCC-8C88837A3D2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3267" y="3600902"/>
            <a:ext cx="682228" cy="68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2A17B2A-9C6C-4562-AEA1-907A8412045C}"/>
              </a:ext>
            </a:extLst>
          </p:cNvPr>
          <p:cNvSpPr txBox="1"/>
          <p:nvPr/>
        </p:nvSpPr>
        <p:spPr>
          <a:xfrm>
            <a:off x="1399350" y="4170578"/>
            <a:ext cx="930063" cy="253916"/>
          </a:xfrm>
          <a:prstGeom prst="rect">
            <a:avLst/>
          </a:prstGeom>
          <a:noFill/>
        </p:spPr>
        <p:txBody>
          <a:bodyPr wrap="none" rtlCol="0">
            <a:spAutoFit/>
          </a:bodyPr>
          <a:lstStyle/>
          <a:p>
            <a:r>
              <a:rPr lang="en-US" sz="1050">
                <a:latin typeface="+mj-lt"/>
                <a:ea typeface="Open Sans Condensed" panose="020B0806030504020204" pitchFamily="34" charset="0"/>
                <a:cs typeface="Open Sans Condensed" panose="020B0806030504020204" pitchFamily="34" charset="0"/>
              </a:rPr>
              <a:t>SIFY RABALE</a:t>
            </a:r>
          </a:p>
        </p:txBody>
      </p:sp>
      <p:sp>
        <p:nvSpPr>
          <p:cNvPr id="10" name="Rectangle 9">
            <a:extLst>
              <a:ext uri="{FF2B5EF4-FFF2-40B4-BE49-F238E27FC236}">
                <a16:creationId xmlns:a16="http://schemas.microsoft.com/office/drawing/2014/main" id="{1BA659C0-DE8D-4DCD-A272-F75D21059554}"/>
              </a:ext>
            </a:extLst>
          </p:cNvPr>
          <p:cNvSpPr/>
          <p:nvPr/>
        </p:nvSpPr>
        <p:spPr bwMode="auto">
          <a:xfrm>
            <a:off x="3441466" y="1430695"/>
            <a:ext cx="1041278" cy="1035509"/>
          </a:xfrm>
          <a:prstGeom prst="rect">
            <a:avLst/>
          </a:prstGeom>
          <a:noFill/>
          <a:ln w="9525">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pPr>
            <a:endParaRPr lang="en-IN" sz="1350">
              <a:solidFill>
                <a:schemeClr val="tx1"/>
              </a:solidFill>
              <a:latin typeface="+mj-lt"/>
            </a:endParaRPr>
          </a:p>
        </p:txBody>
      </p:sp>
      <p:pic>
        <p:nvPicPr>
          <p:cNvPr id="11" name="Picture 4" descr="http://downloadicons.net/sites/default/files/building-icons-68713.png">
            <a:extLst>
              <a:ext uri="{FF2B5EF4-FFF2-40B4-BE49-F238E27FC236}">
                <a16:creationId xmlns:a16="http://schemas.microsoft.com/office/drawing/2014/main" id="{922F6FCE-B35F-41F2-936A-320E15E002B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20991" y="1575720"/>
            <a:ext cx="682228" cy="68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D4A2097-EBB6-45A3-83B5-E7E5317342F6}"/>
              </a:ext>
            </a:extLst>
          </p:cNvPr>
          <p:cNvSpPr txBox="1"/>
          <p:nvPr/>
        </p:nvSpPr>
        <p:spPr>
          <a:xfrm>
            <a:off x="3641344" y="1415705"/>
            <a:ext cx="657552" cy="253916"/>
          </a:xfrm>
          <a:prstGeom prst="rect">
            <a:avLst/>
          </a:prstGeom>
          <a:noFill/>
        </p:spPr>
        <p:txBody>
          <a:bodyPr wrap="none" rtlCol="0">
            <a:spAutoFit/>
          </a:bodyPr>
          <a:lstStyle/>
          <a:p>
            <a:r>
              <a:rPr lang="en-US" sz="1050" b="1">
                <a:latin typeface="+mj-lt"/>
                <a:ea typeface="Open Sans Condensed" panose="020B0806030504020204" pitchFamily="34" charset="0"/>
                <a:cs typeface="Open Sans Condensed" panose="020B0806030504020204" pitchFamily="34" charset="0"/>
              </a:rPr>
              <a:t>DR SITE</a:t>
            </a:r>
            <a:endParaRPr lang="en-IN" sz="1050" b="1">
              <a:latin typeface="+mj-lt"/>
              <a:ea typeface="Open Sans Condensed" panose="020B0806030504020204" pitchFamily="34" charset="0"/>
              <a:cs typeface="Open Sans Condensed" panose="020B0806030504020204" pitchFamily="34" charset="0"/>
            </a:endParaRPr>
          </a:p>
        </p:txBody>
      </p:sp>
      <p:sp>
        <p:nvSpPr>
          <p:cNvPr id="13" name="TextBox 12">
            <a:extLst>
              <a:ext uri="{FF2B5EF4-FFF2-40B4-BE49-F238E27FC236}">
                <a16:creationId xmlns:a16="http://schemas.microsoft.com/office/drawing/2014/main" id="{6E70E697-C759-4A98-97E0-1ADCB568220C}"/>
              </a:ext>
            </a:extLst>
          </p:cNvPr>
          <p:cNvSpPr txBox="1"/>
          <p:nvPr/>
        </p:nvSpPr>
        <p:spPr>
          <a:xfrm>
            <a:off x="3457801" y="2235371"/>
            <a:ext cx="1008609" cy="253916"/>
          </a:xfrm>
          <a:prstGeom prst="rect">
            <a:avLst/>
          </a:prstGeom>
          <a:noFill/>
        </p:spPr>
        <p:txBody>
          <a:bodyPr wrap="none" rtlCol="0">
            <a:spAutoFit/>
          </a:bodyPr>
          <a:lstStyle/>
          <a:p>
            <a:r>
              <a:rPr lang="en-US" sz="1050">
                <a:latin typeface="+mj-lt"/>
                <a:ea typeface="Open Sans Condensed" panose="020B0806030504020204" pitchFamily="34" charset="0"/>
                <a:cs typeface="Open Sans Condensed" panose="020B0806030504020204" pitchFamily="34" charset="0"/>
              </a:rPr>
              <a:t>MRV CHENNAI</a:t>
            </a:r>
          </a:p>
        </p:txBody>
      </p:sp>
      <p:cxnSp>
        <p:nvCxnSpPr>
          <p:cNvPr id="14" name="Straight Connector 13">
            <a:extLst>
              <a:ext uri="{FF2B5EF4-FFF2-40B4-BE49-F238E27FC236}">
                <a16:creationId xmlns:a16="http://schemas.microsoft.com/office/drawing/2014/main" id="{7F0D0231-C6B1-40CD-83AF-BE193D3319DF}"/>
              </a:ext>
            </a:extLst>
          </p:cNvPr>
          <p:cNvCxnSpPr>
            <a:cxnSpLocks/>
            <a:stCxn id="22" idx="0"/>
            <a:endCxn id="21" idx="1"/>
          </p:cNvCxnSpPr>
          <p:nvPr/>
        </p:nvCxnSpPr>
        <p:spPr bwMode="auto">
          <a:xfrm flipV="1">
            <a:off x="2058019" y="1800244"/>
            <a:ext cx="1175729" cy="1443017"/>
          </a:xfrm>
          <a:prstGeom prst="line">
            <a:avLst/>
          </a:prstGeom>
          <a:noFill/>
          <a:ln w="44450" cap="flat" cmpd="dbl" algn="ctr">
            <a:solidFill>
              <a:srgbClr val="C0000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10D5C5F9-96B4-4E58-86CF-5BD6B6CEBBDE}"/>
              </a:ext>
            </a:extLst>
          </p:cNvPr>
          <p:cNvCxnSpPr>
            <a:cxnSpLocks/>
            <a:stCxn id="19" idx="3"/>
            <a:endCxn id="21" idx="1"/>
          </p:cNvCxnSpPr>
          <p:nvPr/>
        </p:nvCxnSpPr>
        <p:spPr bwMode="auto">
          <a:xfrm>
            <a:off x="1709056" y="1800245"/>
            <a:ext cx="1524692" cy="0"/>
          </a:xfrm>
          <a:prstGeom prst="line">
            <a:avLst/>
          </a:prstGeom>
          <a:noFill/>
          <a:ln w="44450" cap="flat" cmpd="dbl" algn="ctr">
            <a:solidFill>
              <a:srgbClr val="C0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403908E4-0E55-446B-803E-59BD5BFC0ED5}"/>
              </a:ext>
            </a:extLst>
          </p:cNvPr>
          <p:cNvCxnSpPr>
            <a:cxnSpLocks/>
            <a:stCxn id="23" idx="0"/>
            <a:endCxn id="20" idx="2"/>
          </p:cNvCxnSpPr>
          <p:nvPr/>
        </p:nvCxnSpPr>
        <p:spPr bwMode="auto">
          <a:xfrm flipH="1" flipV="1">
            <a:off x="1562368" y="2399242"/>
            <a:ext cx="126174" cy="766943"/>
          </a:xfrm>
          <a:prstGeom prst="line">
            <a:avLst/>
          </a:prstGeom>
          <a:noFill/>
          <a:ln w="44450" cap="flat" cmpd="dbl" algn="ctr">
            <a:solidFill>
              <a:srgbClr val="7030A0"/>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B7C77EC5-5B31-42EC-AB0B-8468E1413D69}"/>
              </a:ext>
            </a:extLst>
          </p:cNvPr>
          <p:cNvSpPr txBox="1"/>
          <p:nvPr/>
        </p:nvSpPr>
        <p:spPr>
          <a:xfrm>
            <a:off x="1493126" y="3496471"/>
            <a:ext cx="742511" cy="253916"/>
          </a:xfrm>
          <a:prstGeom prst="rect">
            <a:avLst/>
          </a:prstGeom>
          <a:noFill/>
        </p:spPr>
        <p:txBody>
          <a:bodyPr wrap="none" rtlCol="0">
            <a:spAutoFit/>
          </a:bodyPr>
          <a:lstStyle/>
          <a:p>
            <a:r>
              <a:rPr lang="en-US" sz="1050" b="1" dirty="0">
                <a:latin typeface="+mj-lt"/>
                <a:ea typeface="Open Sans Condensed" panose="020B0806030504020204" pitchFamily="34" charset="0"/>
                <a:cs typeface="Open Sans Condensed" panose="020B0806030504020204" pitchFamily="34" charset="0"/>
              </a:rPr>
              <a:t>NDR SITE</a:t>
            </a:r>
            <a:endParaRPr lang="en-IN" sz="1050" b="1" dirty="0">
              <a:latin typeface="+mj-lt"/>
              <a:ea typeface="Open Sans Condensed" panose="020B0806030504020204" pitchFamily="34" charset="0"/>
              <a:cs typeface="Open Sans Condensed" panose="020B0806030504020204" pitchFamily="34" charset="0"/>
            </a:endParaRPr>
          </a:p>
        </p:txBody>
      </p:sp>
      <p:pic>
        <p:nvPicPr>
          <p:cNvPr id="19" name="Picture 2" descr="C:\Users\akerr\Desktop\PNG\Router.png">
            <a:extLst>
              <a:ext uri="{FF2B5EF4-FFF2-40B4-BE49-F238E27FC236}">
                <a16:creationId xmlns:a16="http://schemas.microsoft.com/office/drawing/2014/main" id="{A6DC8EBC-642A-41D7-BCD6-2D1A117D168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07047" y="1649240"/>
            <a:ext cx="302009" cy="3020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4" descr="C:\Users\akerr\Desktop\PNG\Layer 3 Modular.png">
            <a:extLst>
              <a:ext uri="{FF2B5EF4-FFF2-40B4-BE49-F238E27FC236}">
                <a16:creationId xmlns:a16="http://schemas.microsoft.com/office/drawing/2014/main" id="{FF0AC6C3-7928-4C68-9046-642C502EA2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36977" y="2039113"/>
            <a:ext cx="250782" cy="3601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kerr\Desktop\PNG\Router.png">
            <a:extLst>
              <a:ext uri="{FF2B5EF4-FFF2-40B4-BE49-F238E27FC236}">
                <a16:creationId xmlns:a16="http://schemas.microsoft.com/office/drawing/2014/main" id="{F415F9BD-F9E6-407B-BC9D-68112A5E414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3747" y="1649240"/>
            <a:ext cx="302009" cy="3020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kerr\Desktop\PNG\Router.png">
            <a:extLst>
              <a:ext uri="{FF2B5EF4-FFF2-40B4-BE49-F238E27FC236}">
                <a16:creationId xmlns:a16="http://schemas.microsoft.com/office/drawing/2014/main" id="{619321EE-9C13-48D2-ACBD-194B906783A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7014" y="3243261"/>
            <a:ext cx="302009" cy="30200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4" descr="C:\Users\akerr\Desktop\PNG\Layer 3 Modular.png">
            <a:extLst>
              <a:ext uri="{FF2B5EF4-FFF2-40B4-BE49-F238E27FC236}">
                <a16:creationId xmlns:a16="http://schemas.microsoft.com/office/drawing/2014/main" id="{97F4F16F-60A5-4F63-9361-FFF67F0A2C5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63151" y="3166184"/>
            <a:ext cx="250782" cy="36012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F2BCB88E-2B54-4A64-A62A-8D4BF2A60A8D}"/>
              </a:ext>
            </a:extLst>
          </p:cNvPr>
          <p:cNvSpPr/>
          <p:nvPr/>
        </p:nvSpPr>
        <p:spPr bwMode="auto">
          <a:xfrm>
            <a:off x="3181877" y="3399580"/>
            <a:ext cx="1041278" cy="1067144"/>
          </a:xfrm>
          <a:prstGeom prst="rect">
            <a:avLst/>
          </a:prstGeom>
          <a:noFill/>
          <a:ln w="9525">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pPr>
            <a:endParaRPr lang="en-IN" sz="1350">
              <a:solidFill>
                <a:schemeClr val="tx1"/>
              </a:solidFill>
              <a:latin typeface="+mj-lt"/>
            </a:endParaRPr>
          </a:p>
        </p:txBody>
      </p:sp>
      <p:pic>
        <p:nvPicPr>
          <p:cNvPr id="25" name="Picture 4" descr="http://downloadicons.net/sites/default/files/building-icons-68713.png">
            <a:extLst>
              <a:ext uri="{FF2B5EF4-FFF2-40B4-BE49-F238E27FC236}">
                <a16:creationId xmlns:a16="http://schemas.microsoft.com/office/drawing/2014/main" id="{A3B8C730-419C-4840-A2E7-DB74C5C135A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61402" y="3576243"/>
            <a:ext cx="682228" cy="68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6217FFBD-B190-4C7B-9B45-D1EA55BC79FA}"/>
              </a:ext>
            </a:extLst>
          </p:cNvPr>
          <p:cNvSpPr txBox="1"/>
          <p:nvPr/>
        </p:nvSpPr>
        <p:spPr>
          <a:xfrm>
            <a:off x="3130084" y="4178402"/>
            <a:ext cx="1144865" cy="253916"/>
          </a:xfrm>
          <a:prstGeom prst="rect">
            <a:avLst/>
          </a:prstGeom>
          <a:noFill/>
        </p:spPr>
        <p:txBody>
          <a:bodyPr wrap="none" rtlCol="0">
            <a:spAutoFit/>
          </a:bodyPr>
          <a:lstStyle/>
          <a:p>
            <a:r>
              <a:rPr lang="en-US" sz="1050" dirty="0">
                <a:latin typeface="+mj-lt"/>
                <a:ea typeface="Open Sans Condensed" panose="020B0806030504020204" pitchFamily="34" charset="0"/>
                <a:cs typeface="Open Sans Condensed" panose="020B0806030504020204" pitchFamily="34" charset="0"/>
              </a:rPr>
              <a:t>MITC KANDIVALI</a:t>
            </a:r>
          </a:p>
        </p:txBody>
      </p:sp>
      <p:sp>
        <p:nvSpPr>
          <p:cNvPr id="27" name="TextBox 26">
            <a:extLst>
              <a:ext uri="{FF2B5EF4-FFF2-40B4-BE49-F238E27FC236}">
                <a16:creationId xmlns:a16="http://schemas.microsoft.com/office/drawing/2014/main" id="{145C49C2-84EA-4BF3-8180-ABF7FFF134FF}"/>
              </a:ext>
            </a:extLst>
          </p:cNvPr>
          <p:cNvSpPr txBox="1"/>
          <p:nvPr/>
        </p:nvSpPr>
        <p:spPr>
          <a:xfrm>
            <a:off x="3386564" y="3473944"/>
            <a:ext cx="647934" cy="253916"/>
          </a:xfrm>
          <a:prstGeom prst="rect">
            <a:avLst/>
          </a:prstGeom>
          <a:noFill/>
        </p:spPr>
        <p:txBody>
          <a:bodyPr wrap="none" rtlCol="0">
            <a:spAutoFit/>
          </a:bodyPr>
          <a:lstStyle/>
          <a:p>
            <a:r>
              <a:rPr lang="en-US" sz="1050" b="1" dirty="0">
                <a:latin typeface="+mj-lt"/>
                <a:ea typeface="Open Sans Condensed" panose="020B0806030504020204" pitchFamily="34" charset="0"/>
                <a:cs typeface="Open Sans Condensed" panose="020B0806030504020204" pitchFamily="34" charset="0"/>
              </a:rPr>
              <a:t>OLD DC</a:t>
            </a:r>
            <a:endParaRPr lang="en-IN" sz="1050" b="1" dirty="0">
              <a:latin typeface="+mj-lt"/>
              <a:ea typeface="Open Sans Condensed" panose="020B0806030504020204" pitchFamily="34" charset="0"/>
              <a:cs typeface="Open Sans Condensed" panose="020B0806030504020204" pitchFamily="34" charset="0"/>
            </a:endParaRPr>
          </a:p>
        </p:txBody>
      </p:sp>
      <p:pic>
        <p:nvPicPr>
          <p:cNvPr id="28" name="Picture 2" descr="C:\Users\akerr\Desktop\PNG\Router.png">
            <a:extLst>
              <a:ext uri="{FF2B5EF4-FFF2-40B4-BE49-F238E27FC236}">
                <a16:creationId xmlns:a16="http://schemas.microsoft.com/office/drawing/2014/main" id="{CC76C715-EBC6-49F0-A2A3-FCB228D26CA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83655" y="3243261"/>
            <a:ext cx="302009" cy="302009"/>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FDA3F32A-6481-4A8D-B6DA-F4AFE9D73F24}"/>
              </a:ext>
            </a:extLst>
          </p:cNvPr>
          <p:cNvCxnSpPr>
            <a:stCxn id="28" idx="0"/>
            <a:endCxn id="19" idx="3"/>
          </p:cNvCxnSpPr>
          <p:nvPr/>
        </p:nvCxnSpPr>
        <p:spPr>
          <a:xfrm flipH="1" flipV="1">
            <a:off x="1709056" y="1800244"/>
            <a:ext cx="1725604" cy="1443017"/>
          </a:xfrm>
          <a:prstGeom prst="line">
            <a:avLst/>
          </a:prstGeom>
          <a:noFill/>
          <a:ln w="44450" cap="flat" cmpd="dbl" algn="ctr">
            <a:solidFill>
              <a:srgbClr val="C00000"/>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983A69D5-E101-4694-8F39-F3AEAFF4B3D8}"/>
              </a:ext>
            </a:extLst>
          </p:cNvPr>
          <p:cNvCxnSpPr>
            <a:stCxn id="28" idx="0"/>
            <a:endCxn id="22" idx="0"/>
          </p:cNvCxnSpPr>
          <p:nvPr/>
        </p:nvCxnSpPr>
        <p:spPr>
          <a:xfrm flipH="1">
            <a:off x="2058018" y="3243261"/>
            <a:ext cx="1376642" cy="0"/>
          </a:xfrm>
          <a:prstGeom prst="line">
            <a:avLst/>
          </a:prstGeom>
          <a:noFill/>
          <a:ln w="44450" cap="flat" cmpd="dbl" algn="ctr">
            <a:solidFill>
              <a:srgbClr val="C00000"/>
            </a:solidFill>
            <a:prstDash val="solid"/>
            <a:round/>
            <a:headEnd type="none" w="med" len="med"/>
            <a:tailEnd type="none" w="med" len="med"/>
          </a:ln>
          <a:effectLst/>
        </p:spPr>
      </p:cxnSp>
      <p:sp>
        <p:nvSpPr>
          <p:cNvPr id="31" name="TextBox 30">
            <a:extLst>
              <a:ext uri="{FF2B5EF4-FFF2-40B4-BE49-F238E27FC236}">
                <a16:creationId xmlns:a16="http://schemas.microsoft.com/office/drawing/2014/main" id="{8E47DB13-D3C3-42DD-AA25-6D3DD5140138}"/>
              </a:ext>
            </a:extLst>
          </p:cNvPr>
          <p:cNvSpPr txBox="1"/>
          <p:nvPr/>
        </p:nvSpPr>
        <p:spPr>
          <a:xfrm>
            <a:off x="2264498" y="1595613"/>
            <a:ext cx="590226" cy="219291"/>
          </a:xfrm>
          <a:prstGeom prst="rect">
            <a:avLst/>
          </a:prstGeom>
          <a:noFill/>
        </p:spPr>
        <p:txBody>
          <a:bodyPr wrap="none" rtlCol="0">
            <a:spAutoFit/>
          </a:bodyPr>
          <a:lstStyle/>
          <a:p>
            <a:r>
              <a:rPr lang="en-US" sz="825" dirty="0">
                <a:latin typeface="+mj-lt"/>
                <a:ea typeface="Open Sans Condensed" panose="020B0806030504020204" pitchFamily="34" charset="0"/>
                <a:cs typeface="Open Sans Condensed" panose="020B0806030504020204" pitchFamily="34" charset="0"/>
              </a:rPr>
              <a:t>500Mbps</a:t>
            </a:r>
          </a:p>
        </p:txBody>
      </p:sp>
      <p:sp>
        <p:nvSpPr>
          <p:cNvPr id="32" name="TextBox 31">
            <a:extLst>
              <a:ext uri="{FF2B5EF4-FFF2-40B4-BE49-F238E27FC236}">
                <a16:creationId xmlns:a16="http://schemas.microsoft.com/office/drawing/2014/main" id="{1D838F87-5FBC-40E0-84E1-F494F2EF13AB}"/>
              </a:ext>
            </a:extLst>
          </p:cNvPr>
          <p:cNvSpPr txBox="1"/>
          <p:nvPr/>
        </p:nvSpPr>
        <p:spPr>
          <a:xfrm>
            <a:off x="2448865" y="3023970"/>
            <a:ext cx="590226" cy="219291"/>
          </a:xfrm>
          <a:prstGeom prst="rect">
            <a:avLst/>
          </a:prstGeom>
          <a:noFill/>
        </p:spPr>
        <p:txBody>
          <a:bodyPr wrap="none" rtlCol="0">
            <a:spAutoFit/>
          </a:bodyPr>
          <a:lstStyle/>
          <a:p>
            <a:r>
              <a:rPr lang="en-US" sz="825" dirty="0">
                <a:latin typeface="+mj-lt"/>
                <a:ea typeface="Open Sans Condensed" panose="020B0806030504020204" pitchFamily="34" charset="0"/>
                <a:cs typeface="Open Sans Condensed" panose="020B0806030504020204" pitchFamily="34" charset="0"/>
              </a:rPr>
              <a:t>500Mbps</a:t>
            </a:r>
          </a:p>
        </p:txBody>
      </p:sp>
      <p:sp>
        <p:nvSpPr>
          <p:cNvPr id="33" name="TextBox 32">
            <a:extLst>
              <a:ext uri="{FF2B5EF4-FFF2-40B4-BE49-F238E27FC236}">
                <a16:creationId xmlns:a16="http://schemas.microsoft.com/office/drawing/2014/main" id="{57F19524-980A-483B-A5A6-EA21F2B70426}"/>
              </a:ext>
            </a:extLst>
          </p:cNvPr>
          <p:cNvSpPr txBox="1"/>
          <p:nvPr/>
        </p:nvSpPr>
        <p:spPr>
          <a:xfrm rot="2350786">
            <a:off x="2014655" y="2028161"/>
            <a:ext cx="590226" cy="219291"/>
          </a:xfrm>
          <a:prstGeom prst="rect">
            <a:avLst/>
          </a:prstGeom>
          <a:noFill/>
        </p:spPr>
        <p:txBody>
          <a:bodyPr wrap="none" rtlCol="0">
            <a:spAutoFit/>
          </a:bodyPr>
          <a:lstStyle/>
          <a:p>
            <a:r>
              <a:rPr lang="en-US" sz="825">
                <a:latin typeface="+mj-lt"/>
                <a:ea typeface="Open Sans Condensed" panose="020B0806030504020204" pitchFamily="34" charset="0"/>
                <a:cs typeface="Open Sans Condensed" panose="020B0806030504020204" pitchFamily="34" charset="0"/>
              </a:rPr>
              <a:t>500Mbps</a:t>
            </a:r>
          </a:p>
        </p:txBody>
      </p:sp>
      <p:sp>
        <p:nvSpPr>
          <p:cNvPr id="34" name="TextBox 33">
            <a:extLst>
              <a:ext uri="{FF2B5EF4-FFF2-40B4-BE49-F238E27FC236}">
                <a16:creationId xmlns:a16="http://schemas.microsoft.com/office/drawing/2014/main" id="{0CB13413-3141-4024-AEC4-B2C9C89ECFFA}"/>
              </a:ext>
            </a:extLst>
          </p:cNvPr>
          <p:cNvSpPr txBox="1"/>
          <p:nvPr/>
        </p:nvSpPr>
        <p:spPr>
          <a:xfrm rot="18525982">
            <a:off x="2705336" y="2201728"/>
            <a:ext cx="590226" cy="219291"/>
          </a:xfrm>
          <a:prstGeom prst="rect">
            <a:avLst/>
          </a:prstGeom>
          <a:noFill/>
        </p:spPr>
        <p:txBody>
          <a:bodyPr wrap="none" rtlCol="0">
            <a:spAutoFit/>
          </a:bodyPr>
          <a:lstStyle/>
          <a:p>
            <a:r>
              <a:rPr lang="en-US" sz="825" dirty="0">
                <a:latin typeface="+mj-lt"/>
                <a:ea typeface="Open Sans Condensed" panose="020B0806030504020204" pitchFamily="34" charset="0"/>
                <a:cs typeface="Open Sans Condensed" panose="020B0806030504020204" pitchFamily="34" charset="0"/>
              </a:rPr>
              <a:t>500Mbps</a:t>
            </a:r>
          </a:p>
        </p:txBody>
      </p:sp>
      <p:sp>
        <p:nvSpPr>
          <p:cNvPr id="35" name="TextBox 34">
            <a:extLst>
              <a:ext uri="{FF2B5EF4-FFF2-40B4-BE49-F238E27FC236}">
                <a16:creationId xmlns:a16="http://schemas.microsoft.com/office/drawing/2014/main" id="{08826559-E22C-43C7-B4DC-02A6F1B009AF}"/>
              </a:ext>
            </a:extLst>
          </p:cNvPr>
          <p:cNvSpPr txBox="1"/>
          <p:nvPr/>
        </p:nvSpPr>
        <p:spPr>
          <a:xfrm rot="4769252">
            <a:off x="1286476" y="2694852"/>
            <a:ext cx="484428" cy="219291"/>
          </a:xfrm>
          <a:prstGeom prst="rect">
            <a:avLst/>
          </a:prstGeom>
          <a:noFill/>
        </p:spPr>
        <p:txBody>
          <a:bodyPr wrap="none" rtlCol="0">
            <a:spAutoFit/>
          </a:bodyPr>
          <a:lstStyle/>
          <a:p>
            <a:r>
              <a:rPr lang="en-US" sz="825">
                <a:latin typeface="+mj-lt"/>
                <a:ea typeface="Open Sans Condensed" panose="020B0806030504020204" pitchFamily="34" charset="0"/>
                <a:cs typeface="Open Sans Condensed" panose="020B0806030504020204" pitchFamily="34" charset="0"/>
              </a:rPr>
              <a:t>1Gbps</a:t>
            </a:r>
          </a:p>
        </p:txBody>
      </p:sp>
      <p:sp>
        <p:nvSpPr>
          <p:cNvPr id="37" name="TextBox 36">
            <a:extLst>
              <a:ext uri="{FF2B5EF4-FFF2-40B4-BE49-F238E27FC236}">
                <a16:creationId xmlns:a16="http://schemas.microsoft.com/office/drawing/2014/main" id="{1828ABEE-8001-4AE1-8597-184E23341258}"/>
              </a:ext>
            </a:extLst>
          </p:cNvPr>
          <p:cNvSpPr txBox="1"/>
          <p:nvPr/>
        </p:nvSpPr>
        <p:spPr>
          <a:xfrm>
            <a:off x="4751388" y="987425"/>
            <a:ext cx="4068762" cy="1897379"/>
          </a:xfrm>
          <a:prstGeom prst="rect">
            <a:avLst/>
          </a:prstGeom>
          <a:noFill/>
        </p:spPr>
        <p:txBody>
          <a:bodyPr wrap="square" rtlCol="0">
            <a:spAutoFit/>
          </a:bodyPr>
          <a:lstStyle/>
          <a:p>
            <a:pPr>
              <a:lnSpc>
                <a:spcPts val="1600"/>
              </a:lnSpc>
              <a:spcAft>
                <a:spcPts val="600"/>
              </a:spcAft>
            </a:pPr>
            <a:r>
              <a:rPr lang="en-US" sz="1200" b="1" dirty="0">
                <a:ea typeface="Open Sans Condensed" panose="020B0806030504020204" pitchFamily="34" charset="0"/>
                <a:cs typeface="Open Sans Condensed" panose="020B0806030504020204" pitchFamily="34" charset="0"/>
              </a:rPr>
              <a:t>Point to Point Ethernet Circuits between </a:t>
            </a:r>
          </a:p>
          <a:p>
            <a:pPr marL="355600" lvl="1" indent="-177800">
              <a:lnSpc>
                <a:spcPts val="1600"/>
              </a:lnSpc>
              <a:spcAft>
                <a:spcPts val="600"/>
              </a:spcAft>
              <a:buFont typeface="Arial" panose="020B0604020202020204" pitchFamily="34" charset="0"/>
              <a:buChar char="•"/>
              <a:tabLst>
                <a:tab pos="355600" algn="l"/>
              </a:tabLst>
            </a:pPr>
            <a:r>
              <a:rPr lang="en-US" sz="1200" dirty="0">
                <a:solidFill>
                  <a:schemeClr val="tx1">
                    <a:lumMod val="75000"/>
                    <a:lumOff val="25000"/>
                  </a:schemeClr>
                </a:solidFill>
                <a:ea typeface="Open Sans Condensed" panose="020B0806030504020204" pitchFamily="34" charset="0"/>
                <a:cs typeface="Open Sans Condensed" panose="020B0806030504020204" pitchFamily="34" charset="0"/>
              </a:rPr>
              <a:t>500Mbps between Sify Airoli (DC) &amp; MRV Chennai (DR)</a:t>
            </a:r>
          </a:p>
          <a:p>
            <a:pPr marL="355600" lvl="1" indent="-177800">
              <a:lnSpc>
                <a:spcPts val="1600"/>
              </a:lnSpc>
              <a:spcAft>
                <a:spcPts val="600"/>
              </a:spcAft>
              <a:buFont typeface="Arial" panose="020B0604020202020204" pitchFamily="34" charset="0"/>
              <a:buChar char="•"/>
              <a:tabLst>
                <a:tab pos="355600" algn="l"/>
              </a:tabLst>
            </a:pPr>
            <a:r>
              <a:rPr lang="en-US" sz="1200" dirty="0">
                <a:solidFill>
                  <a:schemeClr val="tx1">
                    <a:lumMod val="75000"/>
                    <a:lumOff val="25000"/>
                  </a:schemeClr>
                </a:solidFill>
                <a:ea typeface="Open Sans Condensed" panose="020B0806030504020204" pitchFamily="34" charset="0"/>
                <a:cs typeface="Open Sans Condensed" panose="020B0806030504020204" pitchFamily="34" charset="0"/>
              </a:rPr>
              <a:t>500Mbps between MITC Kandivali &amp; Sify Airoli (DC)</a:t>
            </a:r>
          </a:p>
          <a:p>
            <a:pPr marL="355600" lvl="1" indent="-177800">
              <a:lnSpc>
                <a:spcPts val="1600"/>
              </a:lnSpc>
              <a:spcAft>
                <a:spcPts val="600"/>
              </a:spcAft>
              <a:buFont typeface="Arial" panose="020B0604020202020204" pitchFamily="34" charset="0"/>
              <a:buChar char="•"/>
              <a:tabLst>
                <a:tab pos="355600" algn="l"/>
              </a:tabLst>
            </a:pPr>
            <a:r>
              <a:rPr lang="en-US" sz="1200" dirty="0">
                <a:solidFill>
                  <a:schemeClr val="tx1">
                    <a:lumMod val="75000"/>
                    <a:lumOff val="25000"/>
                  </a:schemeClr>
                </a:solidFill>
                <a:ea typeface="Open Sans Condensed" panose="020B0806030504020204" pitchFamily="34" charset="0"/>
                <a:cs typeface="Open Sans Condensed" panose="020B0806030504020204" pitchFamily="34" charset="0"/>
              </a:rPr>
              <a:t>500Mbps between MITC Kandivali &amp; Near DR</a:t>
            </a:r>
          </a:p>
          <a:p>
            <a:pPr marL="355600" lvl="1" indent="-177800">
              <a:lnSpc>
                <a:spcPts val="1600"/>
              </a:lnSpc>
              <a:spcAft>
                <a:spcPts val="600"/>
              </a:spcAft>
              <a:buFont typeface="Arial" panose="020B0604020202020204" pitchFamily="34" charset="0"/>
              <a:buChar char="•"/>
              <a:tabLst>
                <a:tab pos="355600" algn="l"/>
              </a:tabLst>
            </a:pPr>
            <a:r>
              <a:rPr lang="en-US" sz="1200" dirty="0">
                <a:solidFill>
                  <a:schemeClr val="tx1">
                    <a:lumMod val="75000"/>
                    <a:lumOff val="25000"/>
                  </a:schemeClr>
                </a:solidFill>
                <a:ea typeface="Open Sans Condensed" panose="020B0806030504020204" pitchFamily="34" charset="0"/>
                <a:cs typeface="Open Sans Condensed" panose="020B0806030504020204" pitchFamily="34" charset="0"/>
              </a:rPr>
              <a:t>500Mbps between MRV Chennai &amp; Near DR</a:t>
            </a:r>
          </a:p>
          <a:p>
            <a:pPr marL="355600" lvl="1" indent="-177800">
              <a:lnSpc>
                <a:spcPts val="1600"/>
              </a:lnSpc>
              <a:spcAft>
                <a:spcPts val="600"/>
              </a:spcAft>
              <a:buFont typeface="Arial" panose="020B0604020202020204" pitchFamily="34" charset="0"/>
              <a:buChar char="•"/>
              <a:tabLst>
                <a:tab pos="355600" algn="l"/>
              </a:tabLst>
            </a:pPr>
            <a:r>
              <a:rPr lang="en-US" sz="1200" dirty="0">
                <a:solidFill>
                  <a:schemeClr val="tx1">
                    <a:lumMod val="75000"/>
                    <a:lumOff val="25000"/>
                  </a:schemeClr>
                </a:solidFill>
                <a:ea typeface="Open Sans Condensed" panose="020B0806030504020204" pitchFamily="34" charset="0"/>
                <a:cs typeface="Open Sans Condensed" panose="020B0806030504020204" pitchFamily="34" charset="0"/>
              </a:rPr>
              <a:t>1Gbps between Sify Airoli (DC) &amp; Near DR</a:t>
            </a:r>
          </a:p>
        </p:txBody>
      </p:sp>
    </p:spTree>
    <p:extLst>
      <p:ext uri="{BB962C8B-B14F-4D97-AF65-F5344CB8AC3E}">
        <p14:creationId xmlns:p14="http://schemas.microsoft.com/office/powerpoint/2010/main" val="1281556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25">
            <a:extLst>
              <a:ext uri="{FF2B5EF4-FFF2-40B4-BE49-F238E27FC236}">
                <a16:creationId xmlns:a16="http://schemas.microsoft.com/office/drawing/2014/main" id="{636F8CAF-6614-4E0C-8C27-179E160E554B}"/>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18133" y="2994209"/>
            <a:ext cx="885825"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a:extLst>
              <a:ext uri="{FF2B5EF4-FFF2-40B4-BE49-F238E27FC236}">
                <a16:creationId xmlns:a16="http://schemas.microsoft.com/office/drawing/2014/main" id="{533AE4C3-5790-4255-924A-3316D87A5603}"/>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35080" y="1071803"/>
            <a:ext cx="885825"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5">
            <a:extLst>
              <a:ext uri="{FF2B5EF4-FFF2-40B4-BE49-F238E27FC236}">
                <a16:creationId xmlns:a16="http://schemas.microsoft.com/office/drawing/2014/main" id="{CCEA5F7D-DDBB-4506-84DA-E0DE99419A35}"/>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077" y="2589892"/>
            <a:ext cx="885825"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5">
            <a:extLst>
              <a:ext uri="{FF2B5EF4-FFF2-40B4-BE49-F238E27FC236}">
                <a16:creationId xmlns:a16="http://schemas.microsoft.com/office/drawing/2014/main" id="{9ABEBCC6-BE46-4BD6-B411-A2E52D42C269}"/>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512" y="1477886"/>
            <a:ext cx="885825"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a:extLst>
              <a:ext uri="{FF2B5EF4-FFF2-40B4-BE49-F238E27FC236}">
                <a16:creationId xmlns:a16="http://schemas.microsoft.com/office/drawing/2014/main" id="{37AA97CB-A374-4368-ADA0-A9DBF004A0F8}"/>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01259" y="2635443"/>
            <a:ext cx="1336121" cy="49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4">
            <a:extLst>
              <a:ext uri="{FF2B5EF4-FFF2-40B4-BE49-F238E27FC236}">
                <a16:creationId xmlns:a16="http://schemas.microsoft.com/office/drawing/2014/main" id="{A9E815E7-AD77-4D24-9EA4-AEF909CD91C6}"/>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01259" y="1503459"/>
            <a:ext cx="1336121" cy="49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4">
            <a:extLst>
              <a:ext uri="{FF2B5EF4-FFF2-40B4-BE49-F238E27FC236}">
                <a16:creationId xmlns:a16="http://schemas.microsoft.com/office/drawing/2014/main" id="{1A667353-B2C4-4574-95CC-3A2A73E1C3EC}"/>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69977" y="1617110"/>
            <a:ext cx="1583939" cy="49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4">
            <a:extLst>
              <a:ext uri="{FF2B5EF4-FFF2-40B4-BE49-F238E27FC236}">
                <a16:creationId xmlns:a16="http://schemas.microsoft.com/office/drawing/2014/main" id="{C540F433-887F-429E-8821-AA23DDCDDFD7}"/>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12104" y="2550569"/>
            <a:ext cx="1414937" cy="49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B358CE0-470C-40CB-A9F3-04C5A5286AF4}"/>
              </a:ext>
            </a:extLst>
          </p:cNvPr>
          <p:cNvSpPr>
            <a:spLocks noGrp="1"/>
          </p:cNvSpPr>
          <p:nvPr>
            <p:ph type="title"/>
          </p:nvPr>
        </p:nvSpPr>
        <p:spPr/>
        <p:txBody>
          <a:bodyPr/>
          <a:lstStyle/>
          <a:p>
            <a:r>
              <a:rPr lang="en-IN" dirty="0"/>
              <a:t>Telecom Architecture – P2P Links</a:t>
            </a:r>
          </a:p>
        </p:txBody>
      </p:sp>
      <p:pic>
        <p:nvPicPr>
          <p:cNvPr id="3" name="Picture 3" descr="C:\Users\akerr\Desktop\PNG\Private WAN (trusted).png">
            <a:extLst>
              <a:ext uri="{FF2B5EF4-FFF2-40B4-BE49-F238E27FC236}">
                <a16:creationId xmlns:a16="http://schemas.microsoft.com/office/drawing/2014/main" id="{4EB9E9D8-E698-4408-A842-9AAA9ADD4EA5}"/>
              </a:ext>
            </a:extLst>
          </p:cNvPr>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3118643" y="1553761"/>
            <a:ext cx="2423604" cy="14771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9227622-7584-479E-88B4-4696A3E899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02106" y="1609869"/>
            <a:ext cx="302885" cy="302885"/>
          </a:xfrm>
          <a:prstGeom prst="rect">
            <a:avLst/>
          </a:prstGeom>
        </p:spPr>
      </p:pic>
      <p:pic>
        <p:nvPicPr>
          <p:cNvPr id="5" name="Picture 4">
            <a:extLst>
              <a:ext uri="{FF2B5EF4-FFF2-40B4-BE49-F238E27FC236}">
                <a16:creationId xmlns:a16="http://schemas.microsoft.com/office/drawing/2014/main" id="{477D59F7-09CD-44DD-B386-E080A1A961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66614" y="2729116"/>
            <a:ext cx="302885" cy="302885"/>
          </a:xfrm>
          <a:prstGeom prst="rect">
            <a:avLst/>
          </a:prstGeom>
        </p:spPr>
      </p:pic>
      <p:pic>
        <p:nvPicPr>
          <p:cNvPr id="6" name="Picture 5">
            <a:extLst>
              <a:ext uri="{FF2B5EF4-FFF2-40B4-BE49-F238E27FC236}">
                <a16:creationId xmlns:a16="http://schemas.microsoft.com/office/drawing/2014/main" id="{FAEC75B6-0F4E-48DD-97E2-76B0EA62FC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7766" y="1710782"/>
            <a:ext cx="302885" cy="302885"/>
          </a:xfrm>
          <a:prstGeom prst="rect">
            <a:avLst/>
          </a:prstGeom>
        </p:spPr>
      </p:pic>
      <p:pic>
        <p:nvPicPr>
          <p:cNvPr id="7" name="Picture 6">
            <a:extLst>
              <a:ext uri="{FF2B5EF4-FFF2-40B4-BE49-F238E27FC236}">
                <a16:creationId xmlns:a16="http://schemas.microsoft.com/office/drawing/2014/main" id="{47FD9E1D-D238-401E-835D-D15AC66210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43994" y="2644241"/>
            <a:ext cx="302885" cy="302885"/>
          </a:xfrm>
          <a:prstGeom prst="rect">
            <a:avLst/>
          </a:prstGeom>
        </p:spPr>
      </p:pic>
      <p:pic>
        <p:nvPicPr>
          <p:cNvPr id="8" name="Picture 2" descr="C:\Users\akerr\Desktop\PNG\Router.png">
            <a:extLst>
              <a:ext uri="{FF2B5EF4-FFF2-40B4-BE49-F238E27FC236}">
                <a16:creationId xmlns:a16="http://schemas.microsoft.com/office/drawing/2014/main" id="{8FA0A16E-9181-48E8-B1F1-0732264A6D6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9749" y="1610042"/>
            <a:ext cx="302538" cy="3025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kerr\Desktop\PNG\Router.png">
            <a:extLst>
              <a:ext uri="{FF2B5EF4-FFF2-40B4-BE49-F238E27FC236}">
                <a16:creationId xmlns:a16="http://schemas.microsoft.com/office/drawing/2014/main" id="{EA2CB392-3F86-4D4A-9280-B56D31EF2C2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6142" y="2729289"/>
            <a:ext cx="302538" cy="3025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kerr\Desktop\PNG\Router.png">
            <a:extLst>
              <a:ext uri="{FF2B5EF4-FFF2-40B4-BE49-F238E27FC236}">
                <a16:creationId xmlns:a16="http://schemas.microsoft.com/office/drawing/2014/main" id="{5DA50D43-F9F8-47B3-BF2A-6B288FB6840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15579" y="2644415"/>
            <a:ext cx="302538" cy="3025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kerr\Desktop\PNG\Router.png">
            <a:extLst>
              <a:ext uri="{FF2B5EF4-FFF2-40B4-BE49-F238E27FC236}">
                <a16:creationId xmlns:a16="http://schemas.microsoft.com/office/drawing/2014/main" id="{DF4BD2C9-1A53-4C43-9E98-86A147910B8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15579" y="1713721"/>
            <a:ext cx="302538" cy="3025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1" descr="C:\Users\akerr\Desktop\PNG\Layer 2 Switch.png">
            <a:extLst>
              <a:ext uri="{FF2B5EF4-FFF2-40B4-BE49-F238E27FC236}">
                <a16:creationId xmlns:a16="http://schemas.microsoft.com/office/drawing/2014/main" id="{C88FC1C3-5CEC-4593-A1D6-3DA3E8052B2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17607" y="1647661"/>
            <a:ext cx="227301" cy="227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1" descr="C:\Users\akerr\Desktop\PNG\Layer 2 Switch.png">
            <a:extLst>
              <a:ext uri="{FF2B5EF4-FFF2-40B4-BE49-F238E27FC236}">
                <a16:creationId xmlns:a16="http://schemas.microsoft.com/office/drawing/2014/main" id="{8A3738BE-CC1A-4B40-9654-85A0499C317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70568" y="1647661"/>
            <a:ext cx="227301" cy="2273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1" descr="C:\Users\akerr\Desktop\PNG\Layer 2 Switch.png">
            <a:extLst>
              <a:ext uri="{FF2B5EF4-FFF2-40B4-BE49-F238E27FC236}">
                <a16:creationId xmlns:a16="http://schemas.microsoft.com/office/drawing/2014/main" id="{7688988A-F993-4917-8B16-C508945001E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53604" y="2766908"/>
            <a:ext cx="227301" cy="227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1" descr="C:\Users\akerr\Desktop\PNG\Layer 2 Switch.png">
            <a:extLst>
              <a:ext uri="{FF2B5EF4-FFF2-40B4-BE49-F238E27FC236}">
                <a16:creationId xmlns:a16="http://schemas.microsoft.com/office/drawing/2014/main" id="{7181CD27-DE56-4BB6-8266-C2F617B3560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89858" y="2766908"/>
            <a:ext cx="227301" cy="2273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1" descr="C:\Users\akerr\Desktop\PNG\Layer 2 Switch.png">
            <a:extLst>
              <a:ext uri="{FF2B5EF4-FFF2-40B4-BE49-F238E27FC236}">
                <a16:creationId xmlns:a16="http://schemas.microsoft.com/office/drawing/2014/main" id="{9A867CA7-08F2-49FA-AB60-CF9863A1C20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25917" y="1748574"/>
            <a:ext cx="227301" cy="2273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1" descr="C:\Users\akerr\Desktop\PNG\Layer 2 Switch.png">
            <a:extLst>
              <a:ext uri="{FF2B5EF4-FFF2-40B4-BE49-F238E27FC236}">
                <a16:creationId xmlns:a16="http://schemas.microsoft.com/office/drawing/2014/main" id="{EC22739B-E87A-41E0-8AE1-89034825113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51235" y="1748574"/>
            <a:ext cx="227301" cy="2273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1" descr="C:\Users\akerr\Desktop\PNG\Layer 2 Switch.png">
            <a:extLst>
              <a:ext uri="{FF2B5EF4-FFF2-40B4-BE49-F238E27FC236}">
                <a16:creationId xmlns:a16="http://schemas.microsoft.com/office/drawing/2014/main" id="{194D6B2A-333F-4BC7-AF49-02D81CEF3D9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67366" y="2682033"/>
            <a:ext cx="227301" cy="2273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1" descr="C:\Users\akerr\Desktop\PNG\Layer 2 Switch.png">
            <a:extLst>
              <a:ext uri="{FF2B5EF4-FFF2-40B4-BE49-F238E27FC236}">
                <a16:creationId xmlns:a16="http://schemas.microsoft.com/office/drawing/2014/main" id="{67FBEFF5-65C5-44E5-A620-93C6F60A7EC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40286" y="2682033"/>
            <a:ext cx="227301" cy="2273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descr="C:\Users\akerr\Desktop\PNG\ACE.png">
            <a:extLst>
              <a:ext uri="{FF2B5EF4-FFF2-40B4-BE49-F238E27FC236}">
                <a16:creationId xmlns:a16="http://schemas.microsoft.com/office/drawing/2014/main" id="{F9CD25C0-566F-4C92-A1B2-3065700E284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89116" y="1239293"/>
            <a:ext cx="300904" cy="2273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descr="C:\Users\akerr\Desktop\PNG\ACE.png">
            <a:extLst>
              <a:ext uri="{FF2B5EF4-FFF2-40B4-BE49-F238E27FC236}">
                <a16:creationId xmlns:a16="http://schemas.microsoft.com/office/drawing/2014/main" id="{B3F88BF0-0A73-4BF2-A825-9654C37628B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30565" y="3155345"/>
            <a:ext cx="300904" cy="227301"/>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5E6A462A-AABA-4E50-9F92-8EC22B01E695}"/>
              </a:ext>
            </a:extLst>
          </p:cNvPr>
          <p:cNvCxnSpPr>
            <a:stCxn id="13" idx="1"/>
            <a:endCxn id="8" idx="3"/>
          </p:cNvCxnSpPr>
          <p:nvPr/>
        </p:nvCxnSpPr>
        <p:spPr>
          <a:xfrm flipH="1">
            <a:off x="1152288" y="1761311"/>
            <a:ext cx="51828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6489685-D53E-4C28-8BB7-13C68AB7F1D7}"/>
              </a:ext>
            </a:extLst>
          </p:cNvPr>
          <p:cNvCxnSpPr>
            <a:cxnSpLocks/>
            <a:stCxn id="4" idx="1"/>
            <a:endCxn id="12" idx="3"/>
          </p:cNvCxnSpPr>
          <p:nvPr/>
        </p:nvCxnSpPr>
        <p:spPr>
          <a:xfrm flipH="1">
            <a:off x="3244908" y="1761311"/>
            <a:ext cx="15719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7541CD9-4BAF-4AC2-83A6-337A2632A31D}"/>
              </a:ext>
            </a:extLst>
          </p:cNvPr>
          <p:cNvCxnSpPr>
            <a:cxnSpLocks/>
            <a:stCxn id="15" idx="1"/>
            <a:endCxn id="9" idx="3"/>
          </p:cNvCxnSpPr>
          <p:nvPr/>
        </p:nvCxnSpPr>
        <p:spPr>
          <a:xfrm flipH="1">
            <a:off x="1148680" y="2880558"/>
            <a:ext cx="541178"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910EF34-B194-4BCA-93D8-8D2D7A6D94A2}"/>
              </a:ext>
            </a:extLst>
          </p:cNvPr>
          <p:cNvCxnSpPr>
            <a:cxnSpLocks/>
            <a:stCxn id="5" idx="1"/>
            <a:endCxn id="14" idx="3"/>
          </p:cNvCxnSpPr>
          <p:nvPr/>
        </p:nvCxnSpPr>
        <p:spPr>
          <a:xfrm flipH="1">
            <a:off x="3280905" y="2880558"/>
            <a:ext cx="1857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347CB6E-21DB-4F08-A280-32949D33AC27}"/>
              </a:ext>
            </a:extLst>
          </p:cNvPr>
          <p:cNvCxnSpPr>
            <a:cxnSpLocks/>
            <a:stCxn id="19" idx="1"/>
            <a:endCxn id="7" idx="3"/>
          </p:cNvCxnSpPr>
          <p:nvPr/>
        </p:nvCxnSpPr>
        <p:spPr>
          <a:xfrm flipH="1">
            <a:off x="5146879" y="2795684"/>
            <a:ext cx="293408"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E1A45000-B3C8-4945-A012-37232120F6B7}"/>
              </a:ext>
            </a:extLst>
          </p:cNvPr>
          <p:cNvCxnSpPr>
            <a:cxnSpLocks/>
            <a:stCxn id="17" idx="1"/>
            <a:endCxn id="6" idx="3"/>
          </p:cNvCxnSpPr>
          <p:nvPr/>
        </p:nvCxnSpPr>
        <p:spPr>
          <a:xfrm flipH="1">
            <a:off x="5080651" y="1862225"/>
            <a:ext cx="270584"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117E55A3-C5F9-4A18-9F39-BFD47C0DE871}"/>
              </a:ext>
            </a:extLst>
          </p:cNvPr>
          <p:cNvCxnSpPr>
            <a:cxnSpLocks/>
            <a:stCxn id="21" idx="0"/>
            <a:endCxn id="18" idx="2"/>
          </p:cNvCxnSpPr>
          <p:nvPr/>
        </p:nvCxnSpPr>
        <p:spPr>
          <a:xfrm flipH="1" flipV="1">
            <a:off x="6981017" y="2909335"/>
            <a:ext cx="1" cy="246011"/>
          </a:xfrm>
          <a:prstGeom prst="line">
            <a:avLst/>
          </a:prstGeom>
          <a:ln w="25400">
            <a:solidFill>
              <a:srgbClr val="7030A0"/>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F19160FE-A3B6-4877-845F-40707AE8E7B6}"/>
              </a:ext>
            </a:extLst>
          </p:cNvPr>
          <p:cNvCxnSpPr>
            <a:cxnSpLocks/>
            <a:stCxn id="20" idx="2"/>
            <a:endCxn id="16" idx="0"/>
          </p:cNvCxnSpPr>
          <p:nvPr/>
        </p:nvCxnSpPr>
        <p:spPr>
          <a:xfrm flipH="1">
            <a:off x="7039568" y="1466593"/>
            <a:ext cx="1" cy="281981"/>
          </a:xfrm>
          <a:prstGeom prst="line">
            <a:avLst/>
          </a:prstGeom>
          <a:ln w="25400">
            <a:solidFill>
              <a:srgbClr val="7030A0"/>
            </a:solidFill>
          </a:ln>
        </p:spPr>
        <p:style>
          <a:lnRef idx="1">
            <a:schemeClr val="dk1"/>
          </a:lnRef>
          <a:fillRef idx="0">
            <a:schemeClr val="dk1"/>
          </a:fillRef>
          <a:effectRef idx="0">
            <a:schemeClr val="dk1"/>
          </a:effectRef>
          <a:fontRef idx="minor">
            <a:schemeClr val="tx1"/>
          </a:fontRef>
        </p:style>
      </p:cxnSp>
      <p:pic>
        <p:nvPicPr>
          <p:cNvPr id="55" name="Picture 34" descr="C:\Users\akerr\Desktop\PNG\Layer 3 Modular.png">
            <a:extLst>
              <a:ext uri="{FF2B5EF4-FFF2-40B4-BE49-F238E27FC236}">
                <a16:creationId xmlns:a16="http://schemas.microsoft.com/office/drawing/2014/main" id="{301506FD-2300-43B5-AF03-CF0B572250C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963754" y="1172564"/>
            <a:ext cx="251222" cy="36076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4" descr="C:\Users\akerr\Desktop\PNG\Layer 3 Modular.png">
            <a:extLst>
              <a:ext uri="{FF2B5EF4-FFF2-40B4-BE49-F238E27FC236}">
                <a16:creationId xmlns:a16="http://schemas.microsoft.com/office/drawing/2014/main" id="{565FFF11-C066-4550-9E4B-0AC65F6B39A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974513" y="3088617"/>
            <a:ext cx="251222" cy="360760"/>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6">
            <a:extLst>
              <a:ext uri="{FF2B5EF4-FFF2-40B4-BE49-F238E27FC236}">
                <a16:creationId xmlns:a16="http://schemas.microsoft.com/office/drawing/2014/main" id="{4BA7DC7C-289F-4E37-872F-D0DADE7FF7CB}"/>
              </a:ext>
            </a:extLst>
          </p:cNvPr>
          <p:cNvCxnSpPr>
            <a:cxnSpLocks/>
            <a:stCxn id="11" idx="1"/>
            <a:endCxn id="16" idx="3"/>
          </p:cNvCxnSpPr>
          <p:nvPr/>
        </p:nvCxnSpPr>
        <p:spPr>
          <a:xfrm flipH="1" flipV="1">
            <a:off x="7153219" y="1862225"/>
            <a:ext cx="562361" cy="2765"/>
          </a:xfrm>
          <a:prstGeom prst="line">
            <a:avLst/>
          </a:prstGeom>
          <a:ln w="254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22AAE920-4DBA-4100-97E8-2B00EED0CD82}"/>
              </a:ext>
            </a:extLst>
          </p:cNvPr>
          <p:cNvCxnSpPr>
            <a:cxnSpLocks/>
            <a:stCxn id="10" idx="1"/>
            <a:endCxn id="18" idx="3"/>
          </p:cNvCxnSpPr>
          <p:nvPr/>
        </p:nvCxnSpPr>
        <p:spPr>
          <a:xfrm flipH="1">
            <a:off x="7094668" y="2795684"/>
            <a:ext cx="620912"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22CB40ED-8105-4E92-89FA-C68BE0822D80}"/>
              </a:ext>
            </a:extLst>
          </p:cNvPr>
          <p:cNvCxnSpPr>
            <a:cxnSpLocks/>
            <a:stCxn id="55" idx="1"/>
            <a:endCxn id="20" idx="3"/>
          </p:cNvCxnSpPr>
          <p:nvPr/>
        </p:nvCxnSpPr>
        <p:spPr>
          <a:xfrm flipH="1" flipV="1">
            <a:off x="7190020" y="1352943"/>
            <a:ext cx="773734" cy="1"/>
          </a:xfrm>
          <a:prstGeom prst="line">
            <a:avLst/>
          </a:prstGeom>
          <a:ln w="25400">
            <a:solidFill>
              <a:srgbClr val="7030A0"/>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9EE93D00-2AEA-47AE-AA3E-01140810DA49}"/>
              </a:ext>
            </a:extLst>
          </p:cNvPr>
          <p:cNvCxnSpPr>
            <a:cxnSpLocks/>
            <a:stCxn id="56" idx="1"/>
            <a:endCxn id="21" idx="3"/>
          </p:cNvCxnSpPr>
          <p:nvPr/>
        </p:nvCxnSpPr>
        <p:spPr>
          <a:xfrm flipH="1" flipV="1">
            <a:off x="7131469" y="3268996"/>
            <a:ext cx="843044" cy="1"/>
          </a:xfrm>
          <a:prstGeom prst="line">
            <a:avLst/>
          </a:prstGeom>
          <a:ln w="25400">
            <a:solidFill>
              <a:srgbClr val="7030A0"/>
            </a:solidFill>
          </a:ln>
        </p:spPr>
        <p:style>
          <a:lnRef idx="1">
            <a:schemeClr val="dk1"/>
          </a:lnRef>
          <a:fillRef idx="0">
            <a:schemeClr val="dk1"/>
          </a:fillRef>
          <a:effectRef idx="0">
            <a:schemeClr val="dk1"/>
          </a:effectRef>
          <a:fontRef idx="minor">
            <a:schemeClr val="tx1"/>
          </a:fontRef>
        </p:style>
      </p:cxnSp>
      <p:cxnSp>
        <p:nvCxnSpPr>
          <p:cNvPr id="72" name="Connector: Elbow 71">
            <a:extLst>
              <a:ext uri="{FF2B5EF4-FFF2-40B4-BE49-F238E27FC236}">
                <a16:creationId xmlns:a16="http://schemas.microsoft.com/office/drawing/2014/main" id="{4AD40525-ED2F-49B2-93F0-F26F269846A3}"/>
              </a:ext>
            </a:extLst>
          </p:cNvPr>
          <p:cNvCxnSpPr>
            <a:stCxn id="11" idx="0"/>
            <a:endCxn id="55" idx="2"/>
          </p:cNvCxnSpPr>
          <p:nvPr/>
        </p:nvCxnSpPr>
        <p:spPr>
          <a:xfrm rot="5400000" flipH="1" flipV="1">
            <a:off x="7887907" y="1512264"/>
            <a:ext cx="180398" cy="222517"/>
          </a:xfrm>
          <a:prstGeom prst="bentConnector3">
            <a:avLst/>
          </a:prstGeom>
          <a:ln w="25400"/>
        </p:spPr>
        <p:style>
          <a:lnRef idx="1">
            <a:schemeClr val="dk1"/>
          </a:lnRef>
          <a:fillRef idx="0">
            <a:schemeClr val="dk1"/>
          </a:fillRef>
          <a:effectRef idx="0">
            <a:schemeClr val="dk1"/>
          </a:effectRef>
          <a:fontRef idx="minor">
            <a:schemeClr val="tx1"/>
          </a:fontRef>
        </p:style>
      </p:cxnSp>
      <p:cxnSp>
        <p:nvCxnSpPr>
          <p:cNvPr id="73" name="Connector: Elbow 72">
            <a:extLst>
              <a:ext uri="{FF2B5EF4-FFF2-40B4-BE49-F238E27FC236}">
                <a16:creationId xmlns:a16="http://schemas.microsoft.com/office/drawing/2014/main" id="{4BF058B8-EEDA-4C06-B691-13D74E9F7FF6}"/>
              </a:ext>
            </a:extLst>
          </p:cNvPr>
          <p:cNvCxnSpPr>
            <a:cxnSpLocks/>
            <a:stCxn id="10" idx="2"/>
            <a:endCxn id="56" idx="0"/>
          </p:cNvCxnSpPr>
          <p:nvPr/>
        </p:nvCxnSpPr>
        <p:spPr>
          <a:xfrm rot="16200000" flipH="1">
            <a:off x="7912655" y="2901146"/>
            <a:ext cx="141664" cy="233276"/>
          </a:xfrm>
          <a:prstGeom prst="bentConnector3">
            <a:avLst>
              <a:gd name="adj1" fmla="val 50000"/>
            </a:avLst>
          </a:prstGeom>
          <a:ln w="25400"/>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83AAF2E3-4A39-4DEC-958B-6200C0843E26}"/>
              </a:ext>
            </a:extLst>
          </p:cNvPr>
          <p:cNvSpPr txBox="1"/>
          <p:nvPr/>
        </p:nvSpPr>
        <p:spPr>
          <a:xfrm>
            <a:off x="3735556" y="2079934"/>
            <a:ext cx="947695" cy="507831"/>
          </a:xfrm>
          <a:prstGeom prst="rect">
            <a:avLst/>
          </a:prstGeom>
          <a:noFill/>
        </p:spPr>
        <p:txBody>
          <a:bodyPr wrap="none" rtlCol="0">
            <a:spAutoFit/>
          </a:bodyPr>
          <a:lstStyle/>
          <a:p>
            <a:pPr algn="ctr"/>
            <a:r>
              <a:rPr lang="en-IN" sz="1350" b="1">
                <a:latin typeface="+mj-lt"/>
              </a:rPr>
              <a:t>Sify MPLS</a:t>
            </a:r>
          </a:p>
          <a:p>
            <a:pPr algn="ctr"/>
            <a:r>
              <a:rPr lang="en-IN" sz="1350" b="1">
                <a:latin typeface="+mj-lt"/>
              </a:rPr>
              <a:t>Network</a:t>
            </a:r>
          </a:p>
        </p:txBody>
      </p:sp>
      <p:sp>
        <p:nvSpPr>
          <p:cNvPr id="82" name="TextBox 81">
            <a:extLst>
              <a:ext uri="{FF2B5EF4-FFF2-40B4-BE49-F238E27FC236}">
                <a16:creationId xmlns:a16="http://schemas.microsoft.com/office/drawing/2014/main" id="{2329CD41-8DD8-4A2C-839C-BE1A948F6520}"/>
              </a:ext>
            </a:extLst>
          </p:cNvPr>
          <p:cNvSpPr txBox="1"/>
          <p:nvPr/>
        </p:nvSpPr>
        <p:spPr>
          <a:xfrm>
            <a:off x="3455140" y="3003019"/>
            <a:ext cx="354585" cy="207749"/>
          </a:xfrm>
          <a:prstGeom prst="rect">
            <a:avLst/>
          </a:prstGeom>
          <a:noFill/>
        </p:spPr>
        <p:txBody>
          <a:bodyPr wrap="none" rtlCol="0">
            <a:spAutoFit/>
          </a:bodyPr>
          <a:lstStyle/>
          <a:p>
            <a:pPr algn="ctr"/>
            <a:r>
              <a:rPr lang="en-IN" sz="750" b="1">
                <a:latin typeface="+mj-lt"/>
              </a:rPr>
              <a:t>VPE</a:t>
            </a:r>
          </a:p>
        </p:txBody>
      </p:sp>
      <p:sp>
        <p:nvSpPr>
          <p:cNvPr id="83" name="TextBox 82">
            <a:extLst>
              <a:ext uri="{FF2B5EF4-FFF2-40B4-BE49-F238E27FC236}">
                <a16:creationId xmlns:a16="http://schemas.microsoft.com/office/drawing/2014/main" id="{763B167B-5974-481B-A3EC-C8497B8E828A}"/>
              </a:ext>
            </a:extLst>
          </p:cNvPr>
          <p:cNvSpPr txBox="1"/>
          <p:nvPr/>
        </p:nvSpPr>
        <p:spPr>
          <a:xfrm>
            <a:off x="4831125" y="2930514"/>
            <a:ext cx="354585" cy="207749"/>
          </a:xfrm>
          <a:prstGeom prst="rect">
            <a:avLst/>
          </a:prstGeom>
          <a:noFill/>
        </p:spPr>
        <p:txBody>
          <a:bodyPr wrap="none" rtlCol="0">
            <a:spAutoFit/>
          </a:bodyPr>
          <a:lstStyle/>
          <a:p>
            <a:pPr algn="ctr"/>
            <a:r>
              <a:rPr lang="en-IN" sz="750" b="1">
                <a:latin typeface="+mj-lt"/>
              </a:rPr>
              <a:t>VPE</a:t>
            </a:r>
          </a:p>
        </p:txBody>
      </p:sp>
      <p:sp>
        <p:nvSpPr>
          <p:cNvPr id="84" name="TextBox 83">
            <a:extLst>
              <a:ext uri="{FF2B5EF4-FFF2-40B4-BE49-F238E27FC236}">
                <a16:creationId xmlns:a16="http://schemas.microsoft.com/office/drawing/2014/main" id="{0FBDC0D0-FD4D-4DE0-B841-25973E75D4CC}"/>
              </a:ext>
            </a:extLst>
          </p:cNvPr>
          <p:cNvSpPr txBox="1"/>
          <p:nvPr/>
        </p:nvSpPr>
        <p:spPr>
          <a:xfrm>
            <a:off x="4776118" y="1980878"/>
            <a:ext cx="354585" cy="207749"/>
          </a:xfrm>
          <a:prstGeom prst="rect">
            <a:avLst/>
          </a:prstGeom>
          <a:noFill/>
        </p:spPr>
        <p:txBody>
          <a:bodyPr wrap="none" rtlCol="0">
            <a:spAutoFit/>
          </a:bodyPr>
          <a:lstStyle/>
          <a:p>
            <a:pPr algn="ctr"/>
            <a:r>
              <a:rPr lang="en-IN" sz="750" b="1">
                <a:latin typeface="+mj-lt"/>
              </a:rPr>
              <a:t>VPE</a:t>
            </a:r>
          </a:p>
        </p:txBody>
      </p:sp>
      <p:sp>
        <p:nvSpPr>
          <p:cNvPr id="85" name="TextBox 84">
            <a:extLst>
              <a:ext uri="{FF2B5EF4-FFF2-40B4-BE49-F238E27FC236}">
                <a16:creationId xmlns:a16="http://schemas.microsoft.com/office/drawing/2014/main" id="{84F179F1-DFD1-4AC2-8C15-1F27928FE2E6}"/>
              </a:ext>
            </a:extLst>
          </p:cNvPr>
          <p:cNvSpPr txBox="1"/>
          <p:nvPr/>
        </p:nvSpPr>
        <p:spPr>
          <a:xfrm>
            <a:off x="3379669" y="1886457"/>
            <a:ext cx="354585" cy="207749"/>
          </a:xfrm>
          <a:prstGeom prst="rect">
            <a:avLst/>
          </a:prstGeom>
          <a:noFill/>
        </p:spPr>
        <p:txBody>
          <a:bodyPr wrap="none" rtlCol="0">
            <a:spAutoFit/>
          </a:bodyPr>
          <a:lstStyle/>
          <a:p>
            <a:pPr algn="ctr"/>
            <a:r>
              <a:rPr lang="en-IN" sz="750" b="1">
                <a:latin typeface="+mj-lt"/>
              </a:rPr>
              <a:t>VPE</a:t>
            </a:r>
          </a:p>
        </p:txBody>
      </p:sp>
      <p:sp>
        <p:nvSpPr>
          <p:cNvPr id="86" name="TextBox 85">
            <a:extLst>
              <a:ext uri="{FF2B5EF4-FFF2-40B4-BE49-F238E27FC236}">
                <a16:creationId xmlns:a16="http://schemas.microsoft.com/office/drawing/2014/main" id="{9FEE9DF4-40DD-45DB-B43D-E82A85D12027}"/>
              </a:ext>
            </a:extLst>
          </p:cNvPr>
          <p:cNvSpPr txBox="1"/>
          <p:nvPr/>
        </p:nvSpPr>
        <p:spPr>
          <a:xfrm>
            <a:off x="826844" y="1870781"/>
            <a:ext cx="354585" cy="207749"/>
          </a:xfrm>
          <a:prstGeom prst="rect">
            <a:avLst/>
          </a:prstGeom>
          <a:noFill/>
        </p:spPr>
        <p:txBody>
          <a:bodyPr wrap="none" rtlCol="0">
            <a:spAutoFit/>
          </a:bodyPr>
          <a:lstStyle/>
          <a:p>
            <a:pPr algn="ctr"/>
            <a:r>
              <a:rPr lang="en-IN" sz="750" b="1">
                <a:latin typeface="+mj-lt"/>
              </a:rPr>
              <a:t>CPE</a:t>
            </a:r>
          </a:p>
        </p:txBody>
      </p:sp>
      <p:sp>
        <p:nvSpPr>
          <p:cNvPr id="87" name="TextBox 86">
            <a:extLst>
              <a:ext uri="{FF2B5EF4-FFF2-40B4-BE49-F238E27FC236}">
                <a16:creationId xmlns:a16="http://schemas.microsoft.com/office/drawing/2014/main" id="{5A55CC62-975D-4C61-8572-C3F212FAD773}"/>
              </a:ext>
            </a:extLst>
          </p:cNvPr>
          <p:cNvSpPr txBox="1"/>
          <p:nvPr/>
        </p:nvSpPr>
        <p:spPr>
          <a:xfrm>
            <a:off x="801417" y="2986418"/>
            <a:ext cx="354585" cy="207749"/>
          </a:xfrm>
          <a:prstGeom prst="rect">
            <a:avLst/>
          </a:prstGeom>
          <a:noFill/>
        </p:spPr>
        <p:txBody>
          <a:bodyPr wrap="none" rtlCol="0">
            <a:spAutoFit/>
          </a:bodyPr>
          <a:lstStyle/>
          <a:p>
            <a:pPr algn="ctr"/>
            <a:r>
              <a:rPr lang="en-IN" sz="750" b="1">
                <a:latin typeface="+mj-lt"/>
              </a:rPr>
              <a:t>CPE</a:t>
            </a:r>
          </a:p>
        </p:txBody>
      </p:sp>
      <p:sp>
        <p:nvSpPr>
          <p:cNvPr id="88" name="TextBox 87">
            <a:extLst>
              <a:ext uri="{FF2B5EF4-FFF2-40B4-BE49-F238E27FC236}">
                <a16:creationId xmlns:a16="http://schemas.microsoft.com/office/drawing/2014/main" id="{F764DBEA-8D55-43B7-8592-48C6F734A589}"/>
              </a:ext>
            </a:extLst>
          </p:cNvPr>
          <p:cNvSpPr txBox="1"/>
          <p:nvPr/>
        </p:nvSpPr>
        <p:spPr>
          <a:xfrm>
            <a:off x="7686216" y="1975875"/>
            <a:ext cx="354585" cy="207749"/>
          </a:xfrm>
          <a:prstGeom prst="rect">
            <a:avLst/>
          </a:prstGeom>
          <a:noFill/>
        </p:spPr>
        <p:txBody>
          <a:bodyPr wrap="none" rtlCol="0">
            <a:spAutoFit/>
          </a:bodyPr>
          <a:lstStyle/>
          <a:p>
            <a:pPr algn="ctr"/>
            <a:r>
              <a:rPr lang="en-IN" sz="750" b="1">
                <a:latin typeface="+mj-lt"/>
              </a:rPr>
              <a:t>CPE</a:t>
            </a:r>
          </a:p>
        </p:txBody>
      </p:sp>
      <p:sp>
        <p:nvSpPr>
          <p:cNvPr id="89" name="TextBox 88">
            <a:extLst>
              <a:ext uri="{FF2B5EF4-FFF2-40B4-BE49-F238E27FC236}">
                <a16:creationId xmlns:a16="http://schemas.microsoft.com/office/drawing/2014/main" id="{E93EC6AE-9682-48C6-97FC-40E3EF8E9F93}"/>
              </a:ext>
            </a:extLst>
          </p:cNvPr>
          <p:cNvSpPr txBox="1"/>
          <p:nvPr/>
        </p:nvSpPr>
        <p:spPr>
          <a:xfrm>
            <a:off x="7678294" y="2508932"/>
            <a:ext cx="354585" cy="207749"/>
          </a:xfrm>
          <a:prstGeom prst="rect">
            <a:avLst/>
          </a:prstGeom>
          <a:noFill/>
        </p:spPr>
        <p:txBody>
          <a:bodyPr wrap="none" rtlCol="0">
            <a:spAutoFit/>
          </a:bodyPr>
          <a:lstStyle/>
          <a:p>
            <a:pPr algn="ctr"/>
            <a:r>
              <a:rPr lang="en-IN" sz="750" b="1">
                <a:latin typeface="+mj-lt"/>
              </a:rPr>
              <a:t>CPE</a:t>
            </a:r>
          </a:p>
        </p:txBody>
      </p:sp>
      <p:sp>
        <p:nvSpPr>
          <p:cNvPr id="90" name="TextBox 89">
            <a:extLst>
              <a:ext uri="{FF2B5EF4-FFF2-40B4-BE49-F238E27FC236}">
                <a16:creationId xmlns:a16="http://schemas.microsoft.com/office/drawing/2014/main" id="{D6987275-E120-4D46-BBE0-FE3D2621B8A1}"/>
              </a:ext>
            </a:extLst>
          </p:cNvPr>
          <p:cNvSpPr txBox="1"/>
          <p:nvPr/>
        </p:nvSpPr>
        <p:spPr>
          <a:xfrm>
            <a:off x="7949585" y="3427354"/>
            <a:ext cx="319318" cy="207749"/>
          </a:xfrm>
          <a:prstGeom prst="rect">
            <a:avLst/>
          </a:prstGeom>
          <a:noFill/>
        </p:spPr>
        <p:txBody>
          <a:bodyPr wrap="none" rtlCol="0">
            <a:spAutoFit/>
          </a:bodyPr>
          <a:lstStyle/>
          <a:p>
            <a:pPr algn="ctr"/>
            <a:r>
              <a:rPr lang="en-IN" sz="750" b="1">
                <a:latin typeface="+mj-lt"/>
              </a:rPr>
              <a:t>SW</a:t>
            </a:r>
          </a:p>
        </p:txBody>
      </p:sp>
      <p:sp>
        <p:nvSpPr>
          <p:cNvPr id="91" name="TextBox 90">
            <a:extLst>
              <a:ext uri="{FF2B5EF4-FFF2-40B4-BE49-F238E27FC236}">
                <a16:creationId xmlns:a16="http://schemas.microsoft.com/office/drawing/2014/main" id="{33D1AEC2-BE28-4393-909D-2B7E31F244CD}"/>
              </a:ext>
            </a:extLst>
          </p:cNvPr>
          <p:cNvSpPr txBox="1"/>
          <p:nvPr/>
        </p:nvSpPr>
        <p:spPr>
          <a:xfrm>
            <a:off x="7929500" y="1026687"/>
            <a:ext cx="319318" cy="207749"/>
          </a:xfrm>
          <a:prstGeom prst="rect">
            <a:avLst/>
          </a:prstGeom>
          <a:noFill/>
        </p:spPr>
        <p:txBody>
          <a:bodyPr wrap="none" rtlCol="0">
            <a:spAutoFit/>
          </a:bodyPr>
          <a:lstStyle/>
          <a:p>
            <a:pPr algn="ctr"/>
            <a:r>
              <a:rPr lang="en-IN" sz="750" b="1">
                <a:latin typeface="+mj-lt"/>
              </a:rPr>
              <a:t>SW</a:t>
            </a:r>
          </a:p>
        </p:txBody>
      </p:sp>
      <p:sp>
        <p:nvSpPr>
          <p:cNvPr id="93" name="TextBox 92">
            <a:extLst>
              <a:ext uri="{FF2B5EF4-FFF2-40B4-BE49-F238E27FC236}">
                <a16:creationId xmlns:a16="http://schemas.microsoft.com/office/drawing/2014/main" id="{861862DC-2691-4926-B31D-F726A11A5A6D}"/>
              </a:ext>
            </a:extLst>
          </p:cNvPr>
          <p:cNvSpPr txBox="1"/>
          <p:nvPr/>
        </p:nvSpPr>
        <p:spPr>
          <a:xfrm>
            <a:off x="6857852" y="1101231"/>
            <a:ext cx="404278" cy="207749"/>
          </a:xfrm>
          <a:prstGeom prst="rect">
            <a:avLst/>
          </a:prstGeom>
          <a:noFill/>
        </p:spPr>
        <p:txBody>
          <a:bodyPr wrap="none" rtlCol="0">
            <a:spAutoFit/>
          </a:bodyPr>
          <a:lstStyle/>
          <a:p>
            <a:pPr algn="ctr"/>
            <a:r>
              <a:rPr lang="en-IN" sz="750" b="1" err="1">
                <a:latin typeface="+mj-lt"/>
              </a:rPr>
              <a:t>Adva</a:t>
            </a:r>
            <a:endParaRPr lang="en-IN" sz="750" b="1">
              <a:latin typeface="+mj-lt"/>
            </a:endParaRPr>
          </a:p>
        </p:txBody>
      </p:sp>
      <p:sp>
        <p:nvSpPr>
          <p:cNvPr id="94" name="TextBox 93">
            <a:extLst>
              <a:ext uri="{FF2B5EF4-FFF2-40B4-BE49-F238E27FC236}">
                <a16:creationId xmlns:a16="http://schemas.microsoft.com/office/drawing/2014/main" id="{C7338D8E-09B8-4EB3-AB3A-FF202410C747}"/>
              </a:ext>
            </a:extLst>
          </p:cNvPr>
          <p:cNvSpPr txBox="1"/>
          <p:nvPr/>
        </p:nvSpPr>
        <p:spPr>
          <a:xfrm>
            <a:off x="6787011" y="3343161"/>
            <a:ext cx="404278" cy="207749"/>
          </a:xfrm>
          <a:prstGeom prst="rect">
            <a:avLst/>
          </a:prstGeom>
          <a:noFill/>
        </p:spPr>
        <p:txBody>
          <a:bodyPr wrap="none" rtlCol="0">
            <a:spAutoFit/>
          </a:bodyPr>
          <a:lstStyle/>
          <a:p>
            <a:pPr algn="ctr"/>
            <a:r>
              <a:rPr lang="en-IN" sz="750" b="1" err="1">
                <a:latin typeface="+mj-lt"/>
              </a:rPr>
              <a:t>Adva</a:t>
            </a:r>
            <a:endParaRPr lang="en-IN" sz="750" b="1">
              <a:latin typeface="+mj-lt"/>
            </a:endParaRPr>
          </a:p>
        </p:txBody>
      </p:sp>
      <p:sp>
        <p:nvSpPr>
          <p:cNvPr id="95" name="TextBox 94">
            <a:extLst>
              <a:ext uri="{FF2B5EF4-FFF2-40B4-BE49-F238E27FC236}">
                <a16:creationId xmlns:a16="http://schemas.microsoft.com/office/drawing/2014/main" id="{0F9DCC18-F80E-4E1E-AA39-DC7F74E3B32D}"/>
              </a:ext>
            </a:extLst>
          </p:cNvPr>
          <p:cNvSpPr txBox="1"/>
          <p:nvPr/>
        </p:nvSpPr>
        <p:spPr>
          <a:xfrm>
            <a:off x="6835394" y="2544456"/>
            <a:ext cx="311304" cy="207749"/>
          </a:xfrm>
          <a:prstGeom prst="rect">
            <a:avLst/>
          </a:prstGeom>
          <a:noFill/>
        </p:spPr>
        <p:txBody>
          <a:bodyPr wrap="none" rtlCol="0">
            <a:spAutoFit/>
          </a:bodyPr>
          <a:lstStyle/>
          <a:p>
            <a:pPr algn="ctr"/>
            <a:r>
              <a:rPr lang="en-IN" sz="750" b="1">
                <a:latin typeface="+mj-lt"/>
              </a:rPr>
              <a:t>ME</a:t>
            </a:r>
          </a:p>
        </p:txBody>
      </p:sp>
      <p:sp>
        <p:nvSpPr>
          <p:cNvPr id="96" name="TextBox 95">
            <a:extLst>
              <a:ext uri="{FF2B5EF4-FFF2-40B4-BE49-F238E27FC236}">
                <a16:creationId xmlns:a16="http://schemas.microsoft.com/office/drawing/2014/main" id="{95B1ED1B-F3A5-49CE-AD34-653D126A6EA3}"/>
              </a:ext>
            </a:extLst>
          </p:cNvPr>
          <p:cNvSpPr txBox="1"/>
          <p:nvPr/>
        </p:nvSpPr>
        <p:spPr>
          <a:xfrm>
            <a:off x="6880674" y="1923926"/>
            <a:ext cx="311304" cy="207749"/>
          </a:xfrm>
          <a:prstGeom prst="rect">
            <a:avLst/>
          </a:prstGeom>
          <a:noFill/>
        </p:spPr>
        <p:txBody>
          <a:bodyPr wrap="none" rtlCol="0">
            <a:spAutoFit/>
          </a:bodyPr>
          <a:lstStyle/>
          <a:p>
            <a:pPr algn="ctr"/>
            <a:r>
              <a:rPr lang="en-IN" sz="750" b="1">
                <a:latin typeface="+mj-lt"/>
              </a:rPr>
              <a:t>ME</a:t>
            </a:r>
          </a:p>
        </p:txBody>
      </p:sp>
      <p:sp>
        <p:nvSpPr>
          <p:cNvPr id="97" name="TextBox 96">
            <a:extLst>
              <a:ext uri="{FF2B5EF4-FFF2-40B4-BE49-F238E27FC236}">
                <a16:creationId xmlns:a16="http://schemas.microsoft.com/office/drawing/2014/main" id="{0BB54A1C-BC8C-406C-B953-4C48D281047C}"/>
              </a:ext>
            </a:extLst>
          </p:cNvPr>
          <p:cNvSpPr txBox="1"/>
          <p:nvPr/>
        </p:nvSpPr>
        <p:spPr>
          <a:xfrm>
            <a:off x="1628125" y="1822554"/>
            <a:ext cx="311304" cy="207749"/>
          </a:xfrm>
          <a:prstGeom prst="rect">
            <a:avLst/>
          </a:prstGeom>
          <a:noFill/>
        </p:spPr>
        <p:txBody>
          <a:bodyPr wrap="none" rtlCol="0">
            <a:spAutoFit/>
          </a:bodyPr>
          <a:lstStyle/>
          <a:p>
            <a:pPr algn="ctr"/>
            <a:r>
              <a:rPr lang="en-IN" sz="750" b="1">
                <a:latin typeface="+mj-lt"/>
              </a:rPr>
              <a:t>ME</a:t>
            </a:r>
          </a:p>
        </p:txBody>
      </p:sp>
      <p:sp>
        <p:nvSpPr>
          <p:cNvPr id="98" name="TextBox 97">
            <a:extLst>
              <a:ext uri="{FF2B5EF4-FFF2-40B4-BE49-F238E27FC236}">
                <a16:creationId xmlns:a16="http://schemas.microsoft.com/office/drawing/2014/main" id="{812F687F-3733-4402-AA87-4D628E255065}"/>
              </a:ext>
            </a:extLst>
          </p:cNvPr>
          <p:cNvSpPr txBox="1"/>
          <p:nvPr/>
        </p:nvSpPr>
        <p:spPr>
          <a:xfrm>
            <a:off x="1633291" y="2630160"/>
            <a:ext cx="311304" cy="207749"/>
          </a:xfrm>
          <a:prstGeom prst="rect">
            <a:avLst/>
          </a:prstGeom>
          <a:noFill/>
        </p:spPr>
        <p:txBody>
          <a:bodyPr wrap="none" rtlCol="0">
            <a:spAutoFit/>
          </a:bodyPr>
          <a:lstStyle/>
          <a:p>
            <a:pPr algn="ctr"/>
            <a:r>
              <a:rPr lang="en-IN" sz="750" b="1">
                <a:latin typeface="+mj-lt"/>
              </a:rPr>
              <a:t>ME</a:t>
            </a:r>
          </a:p>
        </p:txBody>
      </p:sp>
      <p:sp>
        <p:nvSpPr>
          <p:cNvPr id="99" name="TextBox 98">
            <a:extLst>
              <a:ext uri="{FF2B5EF4-FFF2-40B4-BE49-F238E27FC236}">
                <a16:creationId xmlns:a16="http://schemas.microsoft.com/office/drawing/2014/main" id="{8E2B038A-C407-423E-8428-A3AA58C4C75B}"/>
              </a:ext>
            </a:extLst>
          </p:cNvPr>
          <p:cNvSpPr txBox="1"/>
          <p:nvPr/>
        </p:nvSpPr>
        <p:spPr>
          <a:xfrm>
            <a:off x="2936323" y="1840530"/>
            <a:ext cx="381836" cy="207749"/>
          </a:xfrm>
          <a:prstGeom prst="rect">
            <a:avLst/>
          </a:prstGeom>
          <a:noFill/>
        </p:spPr>
        <p:txBody>
          <a:bodyPr wrap="none" rtlCol="0">
            <a:spAutoFit/>
          </a:bodyPr>
          <a:lstStyle/>
          <a:p>
            <a:pPr algn="ctr"/>
            <a:r>
              <a:rPr lang="en-IN" sz="750" b="1">
                <a:latin typeface="+mj-lt"/>
              </a:rPr>
              <a:t>DSW</a:t>
            </a:r>
          </a:p>
        </p:txBody>
      </p:sp>
      <p:sp>
        <p:nvSpPr>
          <p:cNvPr id="100" name="TextBox 99">
            <a:extLst>
              <a:ext uri="{FF2B5EF4-FFF2-40B4-BE49-F238E27FC236}">
                <a16:creationId xmlns:a16="http://schemas.microsoft.com/office/drawing/2014/main" id="{E23ECEEA-13B7-4AA4-B399-6A7E04A5690B}"/>
              </a:ext>
            </a:extLst>
          </p:cNvPr>
          <p:cNvSpPr txBox="1"/>
          <p:nvPr/>
        </p:nvSpPr>
        <p:spPr>
          <a:xfrm>
            <a:off x="2981512" y="2589892"/>
            <a:ext cx="381836" cy="207749"/>
          </a:xfrm>
          <a:prstGeom prst="rect">
            <a:avLst/>
          </a:prstGeom>
          <a:noFill/>
        </p:spPr>
        <p:txBody>
          <a:bodyPr wrap="none" rtlCol="0">
            <a:spAutoFit/>
          </a:bodyPr>
          <a:lstStyle/>
          <a:p>
            <a:pPr algn="ctr"/>
            <a:r>
              <a:rPr lang="en-IN" sz="750" b="1">
                <a:latin typeface="+mj-lt"/>
              </a:rPr>
              <a:t>DSW</a:t>
            </a:r>
          </a:p>
        </p:txBody>
      </p:sp>
      <p:sp>
        <p:nvSpPr>
          <p:cNvPr id="101" name="TextBox 100">
            <a:extLst>
              <a:ext uri="{FF2B5EF4-FFF2-40B4-BE49-F238E27FC236}">
                <a16:creationId xmlns:a16="http://schemas.microsoft.com/office/drawing/2014/main" id="{E2BC3978-CD64-46D8-9730-ECBC76FFAC4C}"/>
              </a:ext>
            </a:extLst>
          </p:cNvPr>
          <p:cNvSpPr txBox="1"/>
          <p:nvPr/>
        </p:nvSpPr>
        <p:spPr>
          <a:xfrm>
            <a:off x="5273548" y="1948594"/>
            <a:ext cx="381836" cy="207749"/>
          </a:xfrm>
          <a:prstGeom prst="rect">
            <a:avLst/>
          </a:prstGeom>
          <a:noFill/>
        </p:spPr>
        <p:txBody>
          <a:bodyPr wrap="none" rtlCol="0">
            <a:spAutoFit/>
          </a:bodyPr>
          <a:lstStyle/>
          <a:p>
            <a:pPr algn="ctr"/>
            <a:r>
              <a:rPr lang="en-IN" sz="750" b="1">
                <a:latin typeface="+mj-lt"/>
              </a:rPr>
              <a:t>DSW</a:t>
            </a:r>
          </a:p>
        </p:txBody>
      </p:sp>
      <p:sp>
        <p:nvSpPr>
          <p:cNvPr id="102" name="TextBox 101">
            <a:extLst>
              <a:ext uri="{FF2B5EF4-FFF2-40B4-BE49-F238E27FC236}">
                <a16:creationId xmlns:a16="http://schemas.microsoft.com/office/drawing/2014/main" id="{B686679B-D2D8-45E8-8940-F562971E61F9}"/>
              </a:ext>
            </a:extLst>
          </p:cNvPr>
          <p:cNvSpPr txBox="1"/>
          <p:nvPr/>
        </p:nvSpPr>
        <p:spPr>
          <a:xfrm>
            <a:off x="5347874" y="2880558"/>
            <a:ext cx="381836" cy="207749"/>
          </a:xfrm>
          <a:prstGeom prst="rect">
            <a:avLst/>
          </a:prstGeom>
          <a:noFill/>
        </p:spPr>
        <p:txBody>
          <a:bodyPr wrap="none" rtlCol="0">
            <a:spAutoFit/>
          </a:bodyPr>
          <a:lstStyle/>
          <a:p>
            <a:pPr algn="ctr"/>
            <a:r>
              <a:rPr lang="en-IN" sz="750" b="1">
                <a:latin typeface="+mj-lt"/>
              </a:rPr>
              <a:t>DSW</a:t>
            </a:r>
          </a:p>
        </p:txBody>
      </p:sp>
      <p:sp>
        <p:nvSpPr>
          <p:cNvPr id="103" name="TextBox 102">
            <a:extLst>
              <a:ext uri="{FF2B5EF4-FFF2-40B4-BE49-F238E27FC236}">
                <a16:creationId xmlns:a16="http://schemas.microsoft.com/office/drawing/2014/main" id="{2C60CE38-B9A3-46A9-9F64-B30D2F35793E}"/>
              </a:ext>
            </a:extLst>
          </p:cNvPr>
          <p:cNvSpPr txBox="1"/>
          <p:nvPr/>
        </p:nvSpPr>
        <p:spPr>
          <a:xfrm>
            <a:off x="2066048" y="2707741"/>
            <a:ext cx="829074" cy="346249"/>
          </a:xfrm>
          <a:prstGeom prst="rect">
            <a:avLst/>
          </a:prstGeom>
          <a:noFill/>
        </p:spPr>
        <p:txBody>
          <a:bodyPr wrap="none" rtlCol="0">
            <a:spAutoFit/>
          </a:bodyPr>
          <a:lstStyle/>
          <a:p>
            <a:pPr algn="ctr"/>
            <a:r>
              <a:rPr lang="en-IN" sz="825" b="1">
                <a:latin typeface="+mj-lt"/>
              </a:rPr>
              <a:t>Metro Access</a:t>
            </a:r>
          </a:p>
          <a:p>
            <a:pPr algn="ctr"/>
            <a:r>
              <a:rPr lang="en-IN" sz="825" b="1">
                <a:latin typeface="+mj-lt"/>
              </a:rPr>
              <a:t>Network</a:t>
            </a:r>
          </a:p>
        </p:txBody>
      </p:sp>
      <p:sp>
        <p:nvSpPr>
          <p:cNvPr id="104" name="TextBox 103">
            <a:extLst>
              <a:ext uri="{FF2B5EF4-FFF2-40B4-BE49-F238E27FC236}">
                <a16:creationId xmlns:a16="http://schemas.microsoft.com/office/drawing/2014/main" id="{EFF775CD-E727-4238-B2D8-B4B3570F0DCF}"/>
              </a:ext>
            </a:extLst>
          </p:cNvPr>
          <p:cNvSpPr txBox="1"/>
          <p:nvPr/>
        </p:nvSpPr>
        <p:spPr>
          <a:xfrm>
            <a:off x="2061248" y="1599729"/>
            <a:ext cx="829074" cy="346249"/>
          </a:xfrm>
          <a:prstGeom prst="rect">
            <a:avLst/>
          </a:prstGeom>
          <a:noFill/>
        </p:spPr>
        <p:txBody>
          <a:bodyPr wrap="none" rtlCol="0">
            <a:spAutoFit/>
          </a:bodyPr>
          <a:lstStyle/>
          <a:p>
            <a:pPr algn="ctr"/>
            <a:r>
              <a:rPr lang="en-IN" sz="825" b="1">
                <a:latin typeface="+mj-lt"/>
              </a:rPr>
              <a:t>Metro Access</a:t>
            </a:r>
          </a:p>
          <a:p>
            <a:pPr algn="ctr"/>
            <a:r>
              <a:rPr lang="en-IN" sz="825" b="1">
                <a:latin typeface="+mj-lt"/>
              </a:rPr>
              <a:t>Network</a:t>
            </a:r>
          </a:p>
        </p:txBody>
      </p:sp>
      <p:sp>
        <p:nvSpPr>
          <p:cNvPr id="105" name="TextBox 104">
            <a:extLst>
              <a:ext uri="{FF2B5EF4-FFF2-40B4-BE49-F238E27FC236}">
                <a16:creationId xmlns:a16="http://schemas.microsoft.com/office/drawing/2014/main" id="{716D3D9B-8D76-47BF-A3C0-88FA1704B3C2}"/>
              </a:ext>
            </a:extLst>
          </p:cNvPr>
          <p:cNvSpPr txBox="1"/>
          <p:nvPr/>
        </p:nvSpPr>
        <p:spPr>
          <a:xfrm>
            <a:off x="5881606" y="1692223"/>
            <a:ext cx="829074" cy="346249"/>
          </a:xfrm>
          <a:prstGeom prst="rect">
            <a:avLst/>
          </a:prstGeom>
          <a:noFill/>
        </p:spPr>
        <p:txBody>
          <a:bodyPr wrap="none" rtlCol="0">
            <a:spAutoFit/>
          </a:bodyPr>
          <a:lstStyle/>
          <a:p>
            <a:pPr algn="ctr"/>
            <a:r>
              <a:rPr lang="en-IN" sz="825" b="1">
                <a:latin typeface="+mj-lt"/>
              </a:rPr>
              <a:t>Metro Access</a:t>
            </a:r>
          </a:p>
          <a:p>
            <a:pPr algn="ctr"/>
            <a:r>
              <a:rPr lang="en-IN" sz="825" b="1">
                <a:latin typeface="+mj-lt"/>
              </a:rPr>
              <a:t>Network</a:t>
            </a:r>
          </a:p>
        </p:txBody>
      </p:sp>
      <p:sp>
        <p:nvSpPr>
          <p:cNvPr id="106" name="TextBox 105">
            <a:extLst>
              <a:ext uri="{FF2B5EF4-FFF2-40B4-BE49-F238E27FC236}">
                <a16:creationId xmlns:a16="http://schemas.microsoft.com/office/drawing/2014/main" id="{73241AB5-8450-40A9-B715-AEDFAEF731AF}"/>
              </a:ext>
            </a:extLst>
          </p:cNvPr>
          <p:cNvSpPr txBox="1"/>
          <p:nvPr/>
        </p:nvSpPr>
        <p:spPr>
          <a:xfrm>
            <a:off x="5827480" y="2649972"/>
            <a:ext cx="829074" cy="346249"/>
          </a:xfrm>
          <a:prstGeom prst="rect">
            <a:avLst/>
          </a:prstGeom>
          <a:noFill/>
        </p:spPr>
        <p:txBody>
          <a:bodyPr wrap="none" rtlCol="0">
            <a:spAutoFit/>
          </a:bodyPr>
          <a:lstStyle/>
          <a:p>
            <a:pPr algn="ctr"/>
            <a:r>
              <a:rPr lang="en-IN" sz="825" b="1">
                <a:latin typeface="+mj-lt"/>
              </a:rPr>
              <a:t>Metro Access</a:t>
            </a:r>
          </a:p>
          <a:p>
            <a:pPr algn="ctr"/>
            <a:r>
              <a:rPr lang="en-IN" sz="825" b="1">
                <a:latin typeface="+mj-lt"/>
              </a:rPr>
              <a:t>Network</a:t>
            </a:r>
          </a:p>
        </p:txBody>
      </p:sp>
      <p:sp>
        <p:nvSpPr>
          <p:cNvPr id="107" name="TextBox 106">
            <a:extLst>
              <a:ext uri="{FF2B5EF4-FFF2-40B4-BE49-F238E27FC236}">
                <a16:creationId xmlns:a16="http://schemas.microsoft.com/office/drawing/2014/main" id="{D10E52D6-282A-4BE0-B4FB-42547894D3CA}"/>
              </a:ext>
            </a:extLst>
          </p:cNvPr>
          <p:cNvSpPr txBox="1"/>
          <p:nvPr/>
        </p:nvSpPr>
        <p:spPr>
          <a:xfrm>
            <a:off x="205373" y="1669691"/>
            <a:ext cx="647934" cy="219291"/>
          </a:xfrm>
          <a:prstGeom prst="rect">
            <a:avLst/>
          </a:prstGeom>
          <a:noFill/>
        </p:spPr>
        <p:txBody>
          <a:bodyPr wrap="none" rtlCol="0">
            <a:spAutoFit/>
          </a:bodyPr>
          <a:lstStyle/>
          <a:p>
            <a:pPr algn="ctr"/>
            <a:r>
              <a:rPr lang="en-IN" sz="825" b="1">
                <a:latin typeface="+mj-lt"/>
              </a:rPr>
              <a:t>MITC LAN</a:t>
            </a:r>
          </a:p>
        </p:txBody>
      </p:sp>
      <p:sp>
        <p:nvSpPr>
          <p:cNvPr id="108" name="TextBox 107">
            <a:extLst>
              <a:ext uri="{FF2B5EF4-FFF2-40B4-BE49-F238E27FC236}">
                <a16:creationId xmlns:a16="http://schemas.microsoft.com/office/drawing/2014/main" id="{C064B375-E407-4900-A985-6B97C49A30BF}"/>
              </a:ext>
            </a:extLst>
          </p:cNvPr>
          <p:cNvSpPr txBox="1"/>
          <p:nvPr/>
        </p:nvSpPr>
        <p:spPr>
          <a:xfrm>
            <a:off x="252337" y="2757704"/>
            <a:ext cx="620684" cy="219291"/>
          </a:xfrm>
          <a:prstGeom prst="rect">
            <a:avLst/>
          </a:prstGeom>
          <a:noFill/>
        </p:spPr>
        <p:txBody>
          <a:bodyPr wrap="none" rtlCol="0">
            <a:spAutoFit/>
          </a:bodyPr>
          <a:lstStyle/>
          <a:p>
            <a:pPr algn="ctr"/>
            <a:r>
              <a:rPr lang="en-IN" sz="825" b="1">
                <a:latin typeface="+mj-lt"/>
              </a:rPr>
              <a:t>MRV LAN</a:t>
            </a:r>
          </a:p>
        </p:txBody>
      </p:sp>
      <p:sp>
        <p:nvSpPr>
          <p:cNvPr id="109" name="TextBox 108">
            <a:extLst>
              <a:ext uri="{FF2B5EF4-FFF2-40B4-BE49-F238E27FC236}">
                <a16:creationId xmlns:a16="http://schemas.microsoft.com/office/drawing/2014/main" id="{C09B275D-0A55-4A54-9A64-8FE61B2DFCB5}"/>
              </a:ext>
            </a:extLst>
          </p:cNvPr>
          <p:cNvSpPr txBox="1"/>
          <p:nvPr/>
        </p:nvSpPr>
        <p:spPr>
          <a:xfrm>
            <a:off x="8194498" y="1239293"/>
            <a:ext cx="841897" cy="219291"/>
          </a:xfrm>
          <a:prstGeom prst="rect">
            <a:avLst/>
          </a:prstGeom>
          <a:noFill/>
        </p:spPr>
        <p:txBody>
          <a:bodyPr wrap="none" rtlCol="0">
            <a:spAutoFit/>
          </a:bodyPr>
          <a:lstStyle/>
          <a:p>
            <a:pPr algn="ctr"/>
            <a:r>
              <a:rPr lang="en-IN" sz="825" b="1">
                <a:latin typeface="+mj-lt"/>
              </a:rPr>
              <a:t>Airoli DC LAN</a:t>
            </a:r>
          </a:p>
        </p:txBody>
      </p:sp>
      <p:sp>
        <p:nvSpPr>
          <p:cNvPr id="110" name="TextBox 109">
            <a:extLst>
              <a:ext uri="{FF2B5EF4-FFF2-40B4-BE49-F238E27FC236}">
                <a16:creationId xmlns:a16="http://schemas.microsoft.com/office/drawing/2014/main" id="{CFA60103-CDEC-4221-8EA5-E4F6E09AD440}"/>
              </a:ext>
            </a:extLst>
          </p:cNvPr>
          <p:cNvSpPr txBox="1"/>
          <p:nvPr/>
        </p:nvSpPr>
        <p:spPr>
          <a:xfrm>
            <a:off x="8160052" y="3168515"/>
            <a:ext cx="861134" cy="219291"/>
          </a:xfrm>
          <a:prstGeom prst="rect">
            <a:avLst/>
          </a:prstGeom>
          <a:noFill/>
        </p:spPr>
        <p:txBody>
          <a:bodyPr wrap="none" rtlCol="0">
            <a:spAutoFit/>
          </a:bodyPr>
          <a:lstStyle/>
          <a:p>
            <a:pPr algn="ctr"/>
            <a:r>
              <a:rPr lang="en-IN" sz="825" b="1">
                <a:latin typeface="+mj-lt"/>
              </a:rPr>
              <a:t>New NDR LAN</a:t>
            </a:r>
          </a:p>
        </p:txBody>
      </p:sp>
      <p:sp>
        <p:nvSpPr>
          <p:cNvPr id="111" name="Freeform: Shape 110">
            <a:extLst>
              <a:ext uri="{FF2B5EF4-FFF2-40B4-BE49-F238E27FC236}">
                <a16:creationId xmlns:a16="http://schemas.microsoft.com/office/drawing/2014/main" id="{8E72179A-5E06-4A58-9632-06599428D635}"/>
              </a:ext>
            </a:extLst>
          </p:cNvPr>
          <p:cNvSpPr/>
          <p:nvPr/>
        </p:nvSpPr>
        <p:spPr>
          <a:xfrm>
            <a:off x="4803287" y="1215610"/>
            <a:ext cx="3177907" cy="2163692"/>
          </a:xfrm>
          <a:custGeom>
            <a:avLst/>
            <a:gdLst>
              <a:gd name="connsiteX0" fmla="*/ 3964510 w 4070527"/>
              <a:gd name="connsiteY0" fmla="*/ 2884922 h 2884922"/>
              <a:gd name="connsiteX1" fmla="*/ 3129623 w 4070527"/>
              <a:gd name="connsiteY1" fmla="*/ 2831913 h 2884922"/>
              <a:gd name="connsiteX2" fmla="*/ 2745310 w 4070527"/>
              <a:gd name="connsiteY2" fmla="*/ 2580122 h 2884922"/>
              <a:gd name="connsiteX3" fmla="*/ 2745310 w 4070527"/>
              <a:gd name="connsiteY3" fmla="*/ 2248818 h 2884922"/>
              <a:gd name="connsiteX4" fmla="*/ 2029693 w 4070527"/>
              <a:gd name="connsiteY4" fmla="*/ 2195809 h 2884922"/>
              <a:gd name="connsiteX5" fmla="*/ 810493 w 4070527"/>
              <a:gd name="connsiteY5" fmla="*/ 2222313 h 2884922"/>
              <a:gd name="connsiteX6" fmla="*/ 240649 w 4070527"/>
              <a:gd name="connsiteY6" fmla="*/ 2182557 h 2884922"/>
              <a:gd name="connsiteX7" fmla="*/ 2110 w 4070527"/>
              <a:gd name="connsiteY7" fmla="*/ 1162139 h 2884922"/>
              <a:gd name="connsiteX8" fmla="*/ 359919 w 4070527"/>
              <a:gd name="connsiteY8" fmla="*/ 777826 h 2884922"/>
              <a:gd name="connsiteX9" fmla="*/ 1300823 w 4070527"/>
              <a:gd name="connsiteY9" fmla="*/ 751322 h 2884922"/>
              <a:gd name="connsiteX10" fmla="*/ 2732058 w 4070527"/>
              <a:gd name="connsiteY10" fmla="*/ 738070 h 2884922"/>
              <a:gd name="connsiteX11" fmla="*/ 2944093 w 4070527"/>
              <a:gd name="connsiteY11" fmla="*/ 406765 h 2884922"/>
              <a:gd name="connsiteX12" fmla="*/ 3103119 w 4070527"/>
              <a:gd name="connsiteY12" fmla="*/ 35705 h 2884922"/>
              <a:gd name="connsiteX13" fmla="*/ 4070527 w 4070527"/>
              <a:gd name="connsiteY13" fmla="*/ 35705 h 288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0527" h="2884922">
                <a:moveTo>
                  <a:pt x="3964510" y="2884922"/>
                </a:moveTo>
                <a:cubicBezTo>
                  <a:pt x="3648666" y="2883817"/>
                  <a:pt x="3332823" y="2882713"/>
                  <a:pt x="3129623" y="2831913"/>
                </a:cubicBezTo>
                <a:cubicBezTo>
                  <a:pt x="2926423" y="2781113"/>
                  <a:pt x="2809362" y="2677304"/>
                  <a:pt x="2745310" y="2580122"/>
                </a:cubicBezTo>
                <a:cubicBezTo>
                  <a:pt x="2681258" y="2482940"/>
                  <a:pt x="2864579" y="2312870"/>
                  <a:pt x="2745310" y="2248818"/>
                </a:cubicBezTo>
                <a:cubicBezTo>
                  <a:pt x="2626041" y="2184766"/>
                  <a:pt x="2029693" y="2195809"/>
                  <a:pt x="2029693" y="2195809"/>
                </a:cubicBezTo>
                <a:lnTo>
                  <a:pt x="810493" y="2222313"/>
                </a:lnTo>
                <a:cubicBezTo>
                  <a:pt x="512319" y="2220104"/>
                  <a:pt x="375379" y="2359253"/>
                  <a:pt x="240649" y="2182557"/>
                </a:cubicBezTo>
                <a:cubicBezTo>
                  <a:pt x="105919" y="2005861"/>
                  <a:pt x="-17768" y="1396261"/>
                  <a:pt x="2110" y="1162139"/>
                </a:cubicBezTo>
                <a:cubicBezTo>
                  <a:pt x="21988" y="928017"/>
                  <a:pt x="143467" y="846295"/>
                  <a:pt x="359919" y="777826"/>
                </a:cubicBezTo>
                <a:cubicBezTo>
                  <a:pt x="576371" y="709356"/>
                  <a:pt x="1300823" y="751322"/>
                  <a:pt x="1300823" y="751322"/>
                </a:cubicBezTo>
                <a:cubicBezTo>
                  <a:pt x="1696179" y="744696"/>
                  <a:pt x="2458180" y="795496"/>
                  <a:pt x="2732058" y="738070"/>
                </a:cubicBezTo>
                <a:cubicBezTo>
                  <a:pt x="3005936" y="680644"/>
                  <a:pt x="2882250" y="523826"/>
                  <a:pt x="2944093" y="406765"/>
                </a:cubicBezTo>
                <a:cubicBezTo>
                  <a:pt x="3005936" y="289704"/>
                  <a:pt x="2915380" y="97548"/>
                  <a:pt x="3103119" y="35705"/>
                </a:cubicBezTo>
                <a:cubicBezTo>
                  <a:pt x="3290858" y="-26138"/>
                  <a:pt x="3680692" y="4783"/>
                  <a:pt x="4070527" y="35705"/>
                </a:cubicBezTo>
              </a:path>
            </a:pathLst>
          </a:custGeom>
          <a:ln w="22225">
            <a:solidFill>
              <a:srgbClr val="FF0000"/>
            </a:solidFill>
            <a:prstDash val="sysDash"/>
            <a:headEnd type="triangl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IN" sz="1350">
              <a:latin typeface="+mj-lt"/>
            </a:endParaRPr>
          </a:p>
        </p:txBody>
      </p:sp>
      <p:sp>
        <p:nvSpPr>
          <p:cNvPr id="112" name="TextBox 111">
            <a:extLst>
              <a:ext uri="{FF2B5EF4-FFF2-40B4-BE49-F238E27FC236}">
                <a16:creationId xmlns:a16="http://schemas.microsoft.com/office/drawing/2014/main" id="{8D9F4E33-34A9-4D03-9BFF-4817EC797CD8}"/>
              </a:ext>
            </a:extLst>
          </p:cNvPr>
          <p:cNvSpPr txBox="1"/>
          <p:nvPr/>
        </p:nvSpPr>
        <p:spPr>
          <a:xfrm>
            <a:off x="7158480" y="1320216"/>
            <a:ext cx="458780" cy="207749"/>
          </a:xfrm>
          <a:prstGeom prst="rect">
            <a:avLst/>
          </a:prstGeom>
          <a:noFill/>
        </p:spPr>
        <p:txBody>
          <a:bodyPr wrap="none" rtlCol="0">
            <a:spAutoFit/>
          </a:bodyPr>
          <a:lstStyle/>
          <a:p>
            <a:pPr algn="ctr"/>
            <a:r>
              <a:rPr lang="en-IN" sz="750" b="1">
                <a:latin typeface="+mj-lt"/>
              </a:rPr>
              <a:t>1Gbps</a:t>
            </a:r>
          </a:p>
        </p:txBody>
      </p:sp>
      <p:sp>
        <p:nvSpPr>
          <p:cNvPr id="113" name="TextBox 112">
            <a:extLst>
              <a:ext uri="{FF2B5EF4-FFF2-40B4-BE49-F238E27FC236}">
                <a16:creationId xmlns:a16="http://schemas.microsoft.com/office/drawing/2014/main" id="{C65DFCAD-0768-47C3-A20F-60F83B285021}"/>
              </a:ext>
            </a:extLst>
          </p:cNvPr>
          <p:cNvSpPr txBox="1"/>
          <p:nvPr/>
        </p:nvSpPr>
        <p:spPr>
          <a:xfrm>
            <a:off x="7157761" y="3089117"/>
            <a:ext cx="458780" cy="207749"/>
          </a:xfrm>
          <a:prstGeom prst="rect">
            <a:avLst/>
          </a:prstGeom>
          <a:noFill/>
        </p:spPr>
        <p:txBody>
          <a:bodyPr wrap="none" rtlCol="0">
            <a:spAutoFit/>
          </a:bodyPr>
          <a:lstStyle/>
          <a:p>
            <a:pPr algn="ctr"/>
            <a:r>
              <a:rPr lang="en-IN" sz="750" b="1">
                <a:latin typeface="+mj-lt"/>
              </a:rPr>
              <a:t>1Gbps</a:t>
            </a:r>
          </a:p>
        </p:txBody>
      </p:sp>
      <p:sp>
        <p:nvSpPr>
          <p:cNvPr id="114" name="TextBox 113">
            <a:extLst>
              <a:ext uri="{FF2B5EF4-FFF2-40B4-BE49-F238E27FC236}">
                <a16:creationId xmlns:a16="http://schemas.microsoft.com/office/drawing/2014/main" id="{07C9406B-C399-4CFA-9FEE-269567E766F8}"/>
              </a:ext>
            </a:extLst>
          </p:cNvPr>
          <p:cNvSpPr txBox="1"/>
          <p:nvPr/>
        </p:nvSpPr>
        <p:spPr>
          <a:xfrm>
            <a:off x="7067379" y="2799103"/>
            <a:ext cx="688009" cy="207749"/>
          </a:xfrm>
          <a:prstGeom prst="rect">
            <a:avLst/>
          </a:prstGeom>
          <a:noFill/>
        </p:spPr>
        <p:txBody>
          <a:bodyPr wrap="none" rtlCol="0">
            <a:spAutoFit/>
          </a:bodyPr>
          <a:lstStyle/>
          <a:p>
            <a:pPr algn="ctr"/>
            <a:r>
              <a:rPr lang="en-IN" sz="750" b="1">
                <a:latin typeface="+mj-lt"/>
              </a:rPr>
              <a:t>2x500Mbps</a:t>
            </a:r>
          </a:p>
        </p:txBody>
      </p:sp>
      <p:sp>
        <p:nvSpPr>
          <p:cNvPr id="115" name="TextBox 114">
            <a:extLst>
              <a:ext uri="{FF2B5EF4-FFF2-40B4-BE49-F238E27FC236}">
                <a16:creationId xmlns:a16="http://schemas.microsoft.com/office/drawing/2014/main" id="{7F45B9C8-E282-4768-B43D-2C742ADC923B}"/>
              </a:ext>
            </a:extLst>
          </p:cNvPr>
          <p:cNvSpPr txBox="1"/>
          <p:nvPr/>
        </p:nvSpPr>
        <p:spPr>
          <a:xfrm>
            <a:off x="7086119" y="1852708"/>
            <a:ext cx="688009" cy="207749"/>
          </a:xfrm>
          <a:prstGeom prst="rect">
            <a:avLst/>
          </a:prstGeom>
          <a:noFill/>
        </p:spPr>
        <p:txBody>
          <a:bodyPr wrap="none" rtlCol="0">
            <a:spAutoFit/>
          </a:bodyPr>
          <a:lstStyle/>
          <a:p>
            <a:pPr algn="ctr"/>
            <a:r>
              <a:rPr lang="en-IN" sz="750" b="1">
                <a:latin typeface="+mj-lt"/>
              </a:rPr>
              <a:t>2x500Mbps</a:t>
            </a:r>
          </a:p>
        </p:txBody>
      </p:sp>
      <p:sp>
        <p:nvSpPr>
          <p:cNvPr id="116" name="TextBox 115">
            <a:extLst>
              <a:ext uri="{FF2B5EF4-FFF2-40B4-BE49-F238E27FC236}">
                <a16:creationId xmlns:a16="http://schemas.microsoft.com/office/drawing/2014/main" id="{785679C1-4B32-49C9-82E2-D02631A7C71A}"/>
              </a:ext>
            </a:extLst>
          </p:cNvPr>
          <p:cNvSpPr txBox="1"/>
          <p:nvPr/>
        </p:nvSpPr>
        <p:spPr>
          <a:xfrm>
            <a:off x="1061172" y="1744613"/>
            <a:ext cx="688009" cy="207749"/>
          </a:xfrm>
          <a:prstGeom prst="rect">
            <a:avLst/>
          </a:prstGeom>
          <a:noFill/>
        </p:spPr>
        <p:txBody>
          <a:bodyPr wrap="none" rtlCol="0">
            <a:spAutoFit/>
          </a:bodyPr>
          <a:lstStyle/>
          <a:p>
            <a:pPr algn="ctr"/>
            <a:r>
              <a:rPr lang="en-IN" sz="750" b="1">
                <a:latin typeface="+mj-lt"/>
              </a:rPr>
              <a:t>2x500Mbps</a:t>
            </a:r>
          </a:p>
        </p:txBody>
      </p:sp>
      <p:sp>
        <p:nvSpPr>
          <p:cNvPr id="117" name="TextBox 116">
            <a:extLst>
              <a:ext uri="{FF2B5EF4-FFF2-40B4-BE49-F238E27FC236}">
                <a16:creationId xmlns:a16="http://schemas.microsoft.com/office/drawing/2014/main" id="{D106E740-66F9-4C7C-A990-14C3536235F8}"/>
              </a:ext>
            </a:extLst>
          </p:cNvPr>
          <p:cNvSpPr txBox="1"/>
          <p:nvPr/>
        </p:nvSpPr>
        <p:spPr>
          <a:xfrm>
            <a:off x="1062816" y="2936984"/>
            <a:ext cx="688009" cy="207749"/>
          </a:xfrm>
          <a:prstGeom prst="rect">
            <a:avLst/>
          </a:prstGeom>
          <a:noFill/>
        </p:spPr>
        <p:txBody>
          <a:bodyPr wrap="none" rtlCol="0">
            <a:spAutoFit/>
          </a:bodyPr>
          <a:lstStyle/>
          <a:p>
            <a:pPr algn="ctr"/>
            <a:r>
              <a:rPr lang="en-IN" sz="750" b="1">
                <a:latin typeface="+mj-lt"/>
              </a:rPr>
              <a:t>2x500Mbps</a:t>
            </a:r>
          </a:p>
        </p:txBody>
      </p:sp>
      <p:sp>
        <p:nvSpPr>
          <p:cNvPr id="118" name="Freeform: Shape 117">
            <a:extLst>
              <a:ext uri="{FF2B5EF4-FFF2-40B4-BE49-F238E27FC236}">
                <a16:creationId xmlns:a16="http://schemas.microsoft.com/office/drawing/2014/main" id="{921E4D29-D6FB-4E0F-ABD7-2B9F03AAF89B}"/>
              </a:ext>
            </a:extLst>
          </p:cNvPr>
          <p:cNvSpPr/>
          <p:nvPr/>
        </p:nvSpPr>
        <p:spPr>
          <a:xfrm>
            <a:off x="1088790" y="1574077"/>
            <a:ext cx="6714461" cy="153803"/>
          </a:xfrm>
          <a:custGeom>
            <a:avLst/>
            <a:gdLst>
              <a:gd name="connsiteX0" fmla="*/ 0 w 8952614"/>
              <a:gd name="connsiteY0" fmla="*/ 0 h 404037"/>
              <a:gd name="connsiteX1" fmla="*/ 1648046 w 8952614"/>
              <a:gd name="connsiteY1" fmla="*/ 10632 h 404037"/>
              <a:gd name="connsiteX2" fmla="*/ 3370521 w 8952614"/>
              <a:gd name="connsiteY2" fmla="*/ 74428 h 404037"/>
              <a:gd name="connsiteX3" fmla="*/ 4912242 w 8952614"/>
              <a:gd name="connsiteY3" fmla="*/ 297711 h 404037"/>
              <a:gd name="connsiteX4" fmla="*/ 6188149 w 8952614"/>
              <a:gd name="connsiteY4" fmla="*/ 372139 h 404037"/>
              <a:gd name="connsiteX5" fmla="*/ 8952614 w 8952614"/>
              <a:gd name="connsiteY5" fmla="*/ 404037 h 40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2614" h="404037">
                <a:moveTo>
                  <a:pt x="0" y="0"/>
                </a:moveTo>
                <a:lnTo>
                  <a:pt x="1648046" y="10632"/>
                </a:lnTo>
                <a:cubicBezTo>
                  <a:pt x="2209800" y="23037"/>
                  <a:pt x="2826488" y="26582"/>
                  <a:pt x="3370521" y="74428"/>
                </a:cubicBezTo>
                <a:cubicBezTo>
                  <a:pt x="3914554" y="122275"/>
                  <a:pt x="4442637" y="248093"/>
                  <a:pt x="4912242" y="297711"/>
                </a:cubicBezTo>
                <a:cubicBezTo>
                  <a:pt x="5381847" y="347330"/>
                  <a:pt x="5514754" y="354418"/>
                  <a:pt x="6188149" y="372139"/>
                </a:cubicBezTo>
                <a:cubicBezTo>
                  <a:pt x="6861544" y="389860"/>
                  <a:pt x="7907079" y="396948"/>
                  <a:pt x="8952614" y="404037"/>
                </a:cubicBezTo>
              </a:path>
            </a:pathLst>
          </a:custGeom>
          <a:ln w="22225">
            <a:solidFill>
              <a:srgbClr val="002060"/>
            </a:solidFill>
            <a:prstDash val="sysDash"/>
            <a:headEnd type="triangl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IN" sz="1350">
              <a:latin typeface="+mj-lt"/>
            </a:endParaRPr>
          </a:p>
        </p:txBody>
      </p:sp>
      <p:sp>
        <p:nvSpPr>
          <p:cNvPr id="119" name="Freeform: Shape 118">
            <a:extLst>
              <a:ext uri="{FF2B5EF4-FFF2-40B4-BE49-F238E27FC236}">
                <a16:creationId xmlns:a16="http://schemas.microsoft.com/office/drawing/2014/main" id="{A54C2B26-66B5-406E-9580-2D501B8220EE}"/>
              </a:ext>
            </a:extLst>
          </p:cNvPr>
          <p:cNvSpPr/>
          <p:nvPr/>
        </p:nvSpPr>
        <p:spPr>
          <a:xfrm>
            <a:off x="1168534" y="1685720"/>
            <a:ext cx="6602819" cy="1060598"/>
          </a:xfrm>
          <a:custGeom>
            <a:avLst/>
            <a:gdLst>
              <a:gd name="connsiteX0" fmla="*/ 0 w 8803759"/>
              <a:gd name="connsiteY0" fmla="*/ 0 h 1414130"/>
              <a:gd name="connsiteX1" fmla="*/ 1711842 w 8803759"/>
              <a:gd name="connsiteY1" fmla="*/ 53163 h 1414130"/>
              <a:gd name="connsiteX2" fmla="*/ 3306726 w 8803759"/>
              <a:gd name="connsiteY2" fmla="*/ 85061 h 1414130"/>
              <a:gd name="connsiteX3" fmla="*/ 4518838 w 8803759"/>
              <a:gd name="connsiteY3" fmla="*/ 1010093 h 1414130"/>
              <a:gd name="connsiteX4" fmla="*/ 5209954 w 8803759"/>
              <a:gd name="connsiteY4" fmla="*/ 1382233 h 1414130"/>
              <a:gd name="connsiteX5" fmla="*/ 6570921 w 8803759"/>
              <a:gd name="connsiteY5" fmla="*/ 1382233 h 1414130"/>
              <a:gd name="connsiteX6" fmla="*/ 8803759 w 8803759"/>
              <a:gd name="connsiteY6" fmla="*/ 1414130 h 141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3759" h="1414130">
                <a:moveTo>
                  <a:pt x="0" y="0"/>
                </a:moveTo>
                <a:lnTo>
                  <a:pt x="1711842" y="53163"/>
                </a:lnTo>
                <a:cubicBezTo>
                  <a:pt x="2262963" y="67340"/>
                  <a:pt x="2838893" y="-74427"/>
                  <a:pt x="3306726" y="85061"/>
                </a:cubicBezTo>
                <a:cubicBezTo>
                  <a:pt x="3774559" y="244549"/>
                  <a:pt x="4201633" y="793898"/>
                  <a:pt x="4518838" y="1010093"/>
                </a:cubicBezTo>
                <a:cubicBezTo>
                  <a:pt x="4836043" y="1226288"/>
                  <a:pt x="4867940" y="1320210"/>
                  <a:pt x="5209954" y="1382233"/>
                </a:cubicBezTo>
                <a:cubicBezTo>
                  <a:pt x="5551968" y="1444256"/>
                  <a:pt x="6570921" y="1382233"/>
                  <a:pt x="6570921" y="1382233"/>
                </a:cubicBezTo>
                <a:lnTo>
                  <a:pt x="8803759" y="1414130"/>
                </a:lnTo>
              </a:path>
            </a:pathLst>
          </a:custGeom>
          <a:ln w="22225">
            <a:solidFill>
              <a:schemeClr val="accent2">
                <a:lumMod val="50000"/>
              </a:schemeClr>
            </a:solidFill>
            <a:prstDash val="sysDash"/>
            <a:headEnd type="triangl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IN" sz="1350">
              <a:latin typeface="+mj-lt"/>
            </a:endParaRPr>
          </a:p>
        </p:txBody>
      </p:sp>
      <p:sp>
        <p:nvSpPr>
          <p:cNvPr id="120" name="Freeform: Shape 119">
            <a:extLst>
              <a:ext uri="{FF2B5EF4-FFF2-40B4-BE49-F238E27FC236}">
                <a16:creationId xmlns:a16="http://schemas.microsoft.com/office/drawing/2014/main" id="{DBFAEAF9-DB28-4CF3-9D4D-4BA3EA0B3D5F}"/>
              </a:ext>
            </a:extLst>
          </p:cNvPr>
          <p:cNvSpPr/>
          <p:nvPr/>
        </p:nvSpPr>
        <p:spPr>
          <a:xfrm>
            <a:off x="1168534" y="1821286"/>
            <a:ext cx="6578896" cy="1020305"/>
          </a:xfrm>
          <a:custGeom>
            <a:avLst/>
            <a:gdLst>
              <a:gd name="connsiteX0" fmla="*/ 8771861 w 8771861"/>
              <a:gd name="connsiteY0" fmla="*/ 0 h 1360406"/>
              <a:gd name="connsiteX1" fmla="*/ 6602819 w 8771861"/>
              <a:gd name="connsiteY1" fmla="*/ 21265 h 1360406"/>
              <a:gd name="connsiteX2" fmla="*/ 4837814 w 8771861"/>
              <a:gd name="connsiteY2" fmla="*/ 127590 h 1360406"/>
              <a:gd name="connsiteX3" fmla="*/ 3870252 w 8771861"/>
              <a:gd name="connsiteY3" fmla="*/ 1041990 h 1360406"/>
              <a:gd name="connsiteX4" fmla="*/ 2934587 w 8771861"/>
              <a:gd name="connsiteY4" fmla="*/ 1329069 h 1360406"/>
              <a:gd name="connsiteX5" fmla="*/ 0 w 8771861"/>
              <a:gd name="connsiteY5" fmla="*/ 1339702 h 13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1861" h="1360406">
                <a:moveTo>
                  <a:pt x="8771861" y="0"/>
                </a:moveTo>
                <a:lnTo>
                  <a:pt x="6602819" y="21265"/>
                </a:lnTo>
                <a:cubicBezTo>
                  <a:pt x="5947145" y="42530"/>
                  <a:pt x="5293242" y="-42531"/>
                  <a:pt x="4837814" y="127590"/>
                </a:cubicBezTo>
                <a:cubicBezTo>
                  <a:pt x="4382386" y="297711"/>
                  <a:pt x="4187456" y="841744"/>
                  <a:pt x="3870252" y="1041990"/>
                </a:cubicBezTo>
                <a:cubicBezTo>
                  <a:pt x="3553048" y="1242236"/>
                  <a:pt x="3579629" y="1279450"/>
                  <a:pt x="2934587" y="1329069"/>
                </a:cubicBezTo>
                <a:cubicBezTo>
                  <a:pt x="2289545" y="1378688"/>
                  <a:pt x="1144772" y="1359195"/>
                  <a:pt x="0" y="1339702"/>
                </a:cubicBezTo>
              </a:path>
            </a:pathLst>
          </a:custGeom>
          <a:ln w="222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IN" sz="1350">
              <a:latin typeface="+mj-lt"/>
            </a:endParaRPr>
          </a:p>
        </p:txBody>
      </p:sp>
      <p:sp>
        <p:nvSpPr>
          <p:cNvPr id="121" name="Freeform: Shape 120">
            <a:extLst>
              <a:ext uri="{FF2B5EF4-FFF2-40B4-BE49-F238E27FC236}">
                <a16:creationId xmlns:a16="http://schemas.microsoft.com/office/drawing/2014/main" id="{C88883DF-22EC-4E0F-A53E-66B4E56E1E0B}"/>
              </a:ext>
            </a:extLst>
          </p:cNvPr>
          <p:cNvSpPr/>
          <p:nvPr/>
        </p:nvSpPr>
        <p:spPr>
          <a:xfrm>
            <a:off x="1107513" y="2802682"/>
            <a:ext cx="6659218" cy="139298"/>
          </a:xfrm>
          <a:custGeom>
            <a:avLst/>
            <a:gdLst>
              <a:gd name="connsiteX0" fmla="*/ 8878957 w 8878957"/>
              <a:gd name="connsiteY0" fmla="*/ 92966 h 185731"/>
              <a:gd name="connsiteX1" fmla="*/ 7368209 w 8878957"/>
              <a:gd name="connsiteY1" fmla="*/ 13453 h 185731"/>
              <a:gd name="connsiteX2" fmla="*/ 5446644 w 8878957"/>
              <a:gd name="connsiteY2" fmla="*/ 13453 h 185731"/>
              <a:gd name="connsiteX3" fmla="*/ 3299792 w 8878957"/>
              <a:gd name="connsiteY3" fmla="*/ 145975 h 185731"/>
              <a:gd name="connsiteX4" fmla="*/ 0 w 8878957"/>
              <a:gd name="connsiteY4" fmla="*/ 185731 h 18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8957" h="185731">
                <a:moveTo>
                  <a:pt x="8878957" y="92966"/>
                </a:moveTo>
                <a:cubicBezTo>
                  <a:pt x="8409609" y="59835"/>
                  <a:pt x="7940261" y="26705"/>
                  <a:pt x="7368209" y="13453"/>
                </a:cubicBezTo>
                <a:cubicBezTo>
                  <a:pt x="6796157" y="201"/>
                  <a:pt x="6124713" y="-8634"/>
                  <a:pt x="5446644" y="13453"/>
                </a:cubicBezTo>
                <a:cubicBezTo>
                  <a:pt x="4768575" y="35540"/>
                  <a:pt x="4207566" y="117262"/>
                  <a:pt x="3299792" y="145975"/>
                </a:cubicBezTo>
                <a:cubicBezTo>
                  <a:pt x="2392018" y="174688"/>
                  <a:pt x="1196009" y="180209"/>
                  <a:pt x="0" y="185731"/>
                </a:cubicBezTo>
              </a:path>
            </a:pathLst>
          </a:custGeom>
          <a:ln w="22225">
            <a:solidFill>
              <a:schemeClr val="tx1"/>
            </a:solidFill>
            <a:prstDash val="sysDash"/>
            <a:headEnd type="triangl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IN" sz="1350">
              <a:latin typeface="+mj-lt"/>
            </a:endParaRPr>
          </a:p>
        </p:txBody>
      </p:sp>
      <p:sp>
        <p:nvSpPr>
          <p:cNvPr id="122" name="TextBox 121">
            <a:extLst>
              <a:ext uri="{FF2B5EF4-FFF2-40B4-BE49-F238E27FC236}">
                <a16:creationId xmlns:a16="http://schemas.microsoft.com/office/drawing/2014/main" id="{9FC90862-6862-4E2D-951A-9FABA51DD2AC}"/>
              </a:ext>
            </a:extLst>
          </p:cNvPr>
          <p:cNvSpPr txBox="1"/>
          <p:nvPr/>
        </p:nvSpPr>
        <p:spPr>
          <a:xfrm>
            <a:off x="407804" y="3710753"/>
            <a:ext cx="354584" cy="207749"/>
          </a:xfrm>
          <a:prstGeom prst="rect">
            <a:avLst/>
          </a:prstGeom>
          <a:noFill/>
        </p:spPr>
        <p:txBody>
          <a:bodyPr wrap="none" rtlCol="0">
            <a:spAutoFit/>
          </a:bodyPr>
          <a:lstStyle/>
          <a:p>
            <a:r>
              <a:rPr lang="en-IN" sz="750" b="1">
                <a:latin typeface="+mj-lt"/>
              </a:rPr>
              <a:t>CPE</a:t>
            </a:r>
          </a:p>
        </p:txBody>
      </p:sp>
      <p:sp>
        <p:nvSpPr>
          <p:cNvPr id="123" name="TextBox 122">
            <a:extLst>
              <a:ext uri="{FF2B5EF4-FFF2-40B4-BE49-F238E27FC236}">
                <a16:creationId xmlns:a16="http://schemas.microsoft.com/office/drawing/2014/main" id="{B2E433C2-561A-4F11-BB71-4F1039DFE8ED}"/>
              </a:ext>
            </a:extLst>
          </p:cNvPr>
          <p:cNvSpPr txBox="1"/>
          <p:nvPr/>
        </p:nvSpPr>
        <p:spPr>
          <a:xfrm>
            <a:off x="836621" y="3710753"/>
            <a:ext cx="1245854" cy="207749"/>
          </a:xfrm>
          <a:prstGeom prst="rect">
            <a:avLst/>
          </a:prstGeom>
          <a:noFill/>
        </p:spPr>
        <p:txBody>
          <a:bodyPr wrap="none" rtlCol="0">
            <a:spAutoFit/>
          </a:bodyPr>
          <a:lstStyle/>
          <a:p>
            <a:r>
              <a:rPr lang="en-IN" sz="750" b="1">
                <a:latin typeface="+mj-lt"/>
              </a:rPr>
              <a:t>Customer Premise Edge</a:t>
            </a:r>
          </a:p>
        </p:txBody>
      </p:sp>
      <p:sp>
        <p:nvSpPr>
          <p:cNvPr id="124" name="TextBox 123">
            <a:extLst>
              <a:ext uri="{FF2B5EF4-FFF2-40B4-BE49-F238E27FC236}">
                <a16:creationId xmlns:a16="http://schemas.microsoft.com/office/drawing/2014/main" id="{029B3BB2-94C9-47CE-ACD2-43238990453A}"/>
              </a:ext>
            </a:extLst>
          </p:cNvPr>
          <p:cNvSpPr txBox="1"/>
          <p:nvPr/>
        </p:nvSpPr>
        <p:spPr>
          <a:xfrm>
            <a:off x="407804" y="3890999"/>
            <a:ext cx="354584" cy="207749"/>
          </a:xfrm>
          <a:prstGeom prst="rect">
            <a:avLst/>
          </a:prstGeom>
          <a:noFill/>
        </p:spPr>
        <p:txBody>
          <a:bodyPr wrap="none" rtlCol="0">
            <a:spAutoFit/>
          </a:bodyPr>
          <a:lstStyle/>
          <a:p>
            <a:r>
              <a:rPr lang="en-IN" sz="750" b="1">
                <a:latin typeface="+mj-lt"/>
              </a:rPr>
              <a:t>VPE</a:t>
            </a:r>
          </a:p>
        </p:txBody>
      </p:sp>
      <p:sp>
        <p:nvSpPr>
          <p:cNvPr id="125" name="TextBox 124">
            <a:extLst>
              <a:ext uri="{FF2B5EF4-FFF2-40B4-BE49-F238E27FC236}">
                <a16:creationId xmlns:a16="http://schemas.microsoft.com/office/drawing/2014/main" id="{69505667-F30D-4BBD-8661-5C0C1FD153B9}"/>
              </a:ext>
            </a:extLst>
          </p:cNvPr>
          <p:cNvSpPr txBox="1"/>
          <p:nvPr/>
        </p:nvSpPr>
        <p:spPr>
          <a:xfrm>
            <a:off x="836622" y="3890999"/>
            <a:ext cx="1019831" cy="207749"/>
          </a:xfrm>
          <a:prstGeom prst="rect">
            <a:avLst/>
          </a:prstGeom>
          <a:noFill/>
        </p:spPr>
        <p:txBody>
          <a:bodyPr wrap="none" rtlCol="0">
            <a:spAutoFit/>
          </a:bodyPr>
          <a:lstStyle/>
          <a:p>
            <a:r>
              <a:rPr lang="en-IN" sz="750" b="1">
                <a:latin typeface="+mj-lt"/>
              </a:rPr>
              <a:t>VPN Provider Edge</a:t>
            </a:r>
          </a:p>
        </p:txBody>
      </p:sp>
      <p:sp>
        <p:nvSpPr>
          <p:cNvPr id="126" name="TextBox 125">
            <a:extLst>
              <a:ext uri="{FF2B5EF4-FFF2-40B4-BE49-F238E27FC236}">
                <a16:creationId xmlns:a16="http://schemas.microsoft.com/office/drawing/2014/main" id="{34DB5149-12FA-4CD9-9E27-6D1212A2772D}"/>
              </a:ext>
            </a:extLst>
          </p:cNvPr>
          <p:cNvSpPr txBox="1"/>
          <p:nvPr/>
        </p:nvSpPr>
        <p:spPr>
          <a:xfrm>
            <a:off x="407804" y="4071245"/>
            <a:ext cx="311304" cy="207749"/>
          </a:xfrm>
          <a:prstGeom prst="rect">
            <a:avLst/>
          </a:prstGeom>
          <a:noFill/>
        </p:spPr>
        <p:txBody>
          <a:bodyPr wrap="none" rtlCol="0">
            <a:spAutoFit/>
          </a:bodyPr>
          <a:lstStyle/>
          <a:p>
            <a:r>
              <a:rPr lang="en-IN" sz="750" b="1">
                <a:latin typeface="+mj-lt"/>
              </a:rPr>
              <a:t>ME</a:t>
            </a:r>
          </a:p>
        </p:txBody>
      </p:sp>
      <p:sp>
        <p:nvSpPr>
          <p:cNvPr id="127" name="TextBox 126">
            <a:extLst>
              <a:ext uri="{FF2B5EF4-FFF2-40B4-BE49-F238E27FC236}">
                <a16:creationId xmlns:a16="http://schemas.microsoft.com/office/drawing/2014/main" id="{1D3EF944-54CA-444B-AC7A-EE8A7B47E217}"/>
              </a:ext>
            </a:extLst>
          </p:cNvPr>
          <p:cNvSpPr txBox="1"/>
          <p:nvPr/>
        </p:nvSpPr>
        <p:spPr>
          <a:xfrm>
            <a:off x="836622" y="4071245"/>
            <a:ext cx="1199367" cy="207749"/>
          </a:xfrm>
          <a:prstGeom prst="rect">
            <a:avLst/>
          </a:prstGeom>
          <a:noFill/>
        </p:spPr>
        <p:txBody>
          <a:bodyPr wrap="none" rtlCol="0">
            <a:spAutoFit/>
          </a:bodyPr>
          <a:lstStyle/>
          <a:p>
            <a:r>
              <a:rPr lang="en-IN" sz="750" b="1">
                <a:latin typeface="+mj-lt"/>
              </a:rPr>
              <a:t>Metro Ethernet Switch</a:t>
            </a:r>
          </a:p>
        </p:txBody>
      </p:sp>
      <p:sp>
        <p:nvSpPr>
          <p:cNvPr id="128" name="TextBox 127">
            <a:extLst>
              <a:ext uri="{FF2B5EF4-FFF2-40B4-BE49-F238E27FC236}">
                <a16:creationId xmlns:a16="http://schemas.microsoft.com/office/drawing/2014/main" id="{2A47EF49-F63D-4AC6-8370-7402BCB0146E}"/>
              </a:ext>
            </a:extLst>
          </p:cNvPr>
          <p:cNvSpPr txBox="1"/>
          <p:nvPr/>
        </p:nvSpPr>
        <p:spPr>
          <a:xfrm>
            <a:off x="407804" y="4251491"/>
            <a:ext cx="381836" cy="207749"/>
          </a:xfrm>
          <a:prstGeom prst="rect">
            <a:avLst/>
          </a:prstGeom>
          <a:noFill/>
        </p:spPr>
        <p:txBody>
          <a:bodyPr wrap="none" rtlCol="0">
            <a:spAutoFit/>
          </a:bodyPr>
          <a:lstStyle/>
          <a:p>
            <a:r>
              <a:rPr lang="en-IN" sz="750" b="1">
                <a:latin typeface="+mj-lt"/>
              </a:rPr>
              <a:t>DSW</a:t>
            </a:r>
          </a:p>
        </p:txBody>
      </p:sp>
      <p:sp>
        <p:nvSpPr>
          <p:cNvPr id="129" name="TextBox 128">
            <a:extLst>
              <a:ext uri="{FF2B5EF4-FFF2-40B4-BE49-F238E27FC236}">
                <a16:creationId xmlns:a16="http://schemas.microsoft.com/office/drawing/2014/main" id="{03096F59-D89D-409A-A2DB-404588B1FB6C}"/>
              </a:ext>
            </a:extLst>
          </p:cNvPr>
          <p:cNvSpPr txBox="1"/>
          <p:nvPr/>
        </p:nvSpPr>
        <p:spPr>
          <a:xfrm>
            <a:off x="836622" y="4251491"/>
            <a:ext cx="1045479" cy="207749"/>
          </a:xfrm>
          <a:prstGeom prst="rect">
            <a:avLst/>
          </a:prstGeom>
          <a:noFill/>
        </p:spPr>
        <p:txBody>
          <a:bodyPr wrap="none" rtlCol="0">
            <a:spAutoFit/>
          </a:bodyPr>
          <a:lstStyle/>
          <a:p>
            <a:r>
              <a:rPr lang="en-IN" sz="750" b="1">
                <a:latin typeface="+mj-lt"/>
              </a:rPr>
              <a:t>Distribution Switch</a:t>
            </a:r>
          </a:p>
        </p:txBody>
      </p:sp>
      <p:sp>
        <p:nvSpPr>
          <p:cNvPr id="130" name="TextBox 129">
            <a:extLst>
              <a:ext uri="{FF2B5EF4-FFF2-40B4-BE49-F238E27FC236}">
                <a16:creationId xmlns:a16="http://schemas.microsoft.com/office/drawing/2014/main" id="{FB54CDFD-76E2-4195-ABBF-6C4FCE717FD6}"/>
              </a:ext>
            </a:extLst>
          </p:cNvPr>
          <p:cNvSpPr txBox="1"/>
          <p:nvPr/>
        </p:nvSpPr>
        <p:spPr>
          <a:xfrm>
            <a:off x="407804" y="4431737"/>
            <a:ext cx="404278" cy="207749"/>
          </a:xfrm>
          <a:prstGeom prst="rect">
            <a:avLst/>
          </a:prstGeom>
          <a:noFill/>
        </p:spPr>
        <p:txBody>
          <a:bodyPr wrap="none" rtlCol="0">
            <a:spAutoFit/>
          </a:bodyPr>
          <a:lstStyle/>
          <a:p>
            <a:r>
              <a:rPr lang="en-IN" sz="750" b="1" err="1">
                <a:latin typeface="+mj-lt"/>
              </a:rPr>
              <a:t>Adva</a:t>
            </a:r>
            <a:endParaRPr lang="en-IN" sz="750" b="1">
              <a:latin typeface="+mj-lt"/>
            </a:endParaRPr>
          </a:p>
        </p:txBody>
      </p:sp>
      <p:sp>
        <p:nvSpPr>
          <p:cNvPr id="131" name="TextBox 130">
            <a:extLst>
              <a:ext uri="{FF2B5EF4-FFF2-40B4-BE49-F238E27FC236}">
                <a16:creationId xmlns:a16="http://schemas.microsoft.com/office/drawing/2014/main" id="{705677A7-15BD-4C6C-BB26-D226464EF379}"/>
              </a:ext>
            </a:extLst>
          </p:cNvPr>
          <p:cNvSpPr txBox="1"/>
          <p:nvPr/>
        </p:nvSpPr>
        <p:spPr>
          <a:xfrm>
            <a:off x="836621" y="4431737"/>
            <a:ext cx="587020" cy="207749"/>
          </a:xfrm>
          <a:prstGeom prst="rect">
            <a:avLst/>
          </a:prstGeom>
          <a:noFill/>
        </p:spPr>
        <p:txBody>
          <a:bodyPr wrap="none" rtlCol="0">
            <a:spAutoFit/>
          </a:bodyPr>
          <a:lstStyle/>
          <a:p>
            <a:r>
              <a:rPr lang="en-IN" sz="750" b="1" err="1">
                <a:latin typeface="+mj-lt"/>
              </a:rPr>
              <a:t>Adva</a:t>
            </a:r>
            <a:r>
              <a:rPr lang="en-IN" sz="750" b="1">
                <a:latin typeface="+mj-lt"/>
              </a:rPr>
              <a:t> NID</a:t>
            </a:r>
          </a:p>
        </p:txBody>
      </p:sp>
      <p:sp>
        <p:nvSpPr>
          <p:cNvPr id="132" name="TextBox 131">
            <a:extLst>
              <a:ext uri="{FF2B5EF4-FFF2-40B4-BE49-F238E27FC236}">
                <a16:creationId xmlns:a16="http://schemas.microsoft.com/office/drawing/2014/main" id="{A1100461-BD4D-4157-9D10-747439BD30E4}"/>
              </a:ext>
            </a:extLst>
          </p:cNvPr>
          <p:cNvSpPr txBox="1"/>
          <p:nvPr/>
        </p:nvSpPr>
        <p:spPr>
          <a:xfrm>
            <a:off x="407804" y="4611981"/>
            <a:ext cx="319318" cy="207749"/>
          </a:xfrm>
          <a:prstGeom prst="rect">
            <a:avLst/>
          </a:prstGeom>
          <a:noFill/>
        </p:spPr>
        <p:txBody>
          <a:bodyPr wrap="none" rtlCol="0">
            <a:spAutoFit/>
          </a:bodyPr>
          <a:lstStyle/>
          <a:p>
            <a:r>
              <a:rPr lang="en-IN" sz="750" b="1">
                <a:latin typeface="+mj-lt"/>
              </a:rPr>
              <a:t>SW</a:t>
            </a:r>
          </a:p>
        </p:txBody>
      </p:sp>
      <p:sp>
        <p:nvSpPr>
          <p:cNvPr id="133" name="TextBox 132">
            <a:extLst>
              <a:ext uri="{FF2B5EF4-FFF2-40B4-BE49-F238E27FC236}">
                <a16:creationId xmlns:a16="http://schemas.microsoft.com/office/drawing/2014/main" id="{F4EEBCE1-8E56-486E-9C61-61D093B48CB8}"/>
              </a:ext>
            </a:extLst>
          </p:cNvPr>
          <p:cNvSpPr txBox="1"/>
          <p:nvPr/>
        </p:nvSpPr>
        <p:spPr>
          <a:xfrm>
            <a:off x="836622" y="4611981"/>
            <a:ext cx="723275" cy="207749"/>
          </a:xfrm>
          <a:prstGeom prst="rect">
            <a:avLst/>
          </a:prstGeom>
          <a:noFill/>
        </p:spPr>
        <p:txBody>
          <a:bodyPr wrap="none" rtlCol="0">
            <a:spAutoFit/>
          </a:bodyPr>
          <a:lstStyle/>
          <a:p>
            <a:r>
              <a:rPr lang="en-IN" sz="750" b="1">
                <a:latin typeface="+mj-lt"/>
              </a:rPr>
              <a:t>Core Switch</a:t>
            </a:r>
          </a:p>
        </p:txBody>
      </p:sp>
      <p:sp>
        <p:nvSpPr>
          <p:cNvPr id="134" name="TextBox 133">
            <a:extLst>
              <a:ext uri="{FF2B5EF4-FFF2-40B4-BE49-F238E27FC236}">
                <a16:creationId xmlns:a16="http://schemas.microsoft.com/office/drawing/2014/main" id="{F509D012-D85D-49ED-A458-F7080F6BA4D0}"/>
              </a:ext>
            </a:extLst>
          </p:cNvPr>
          <p:cNvSpPr txBox="1"/>
          <p:nvPr/>
        </p:nvSpPr>
        <p:spPr>
          <a:xfrm>
            <a:off x="3179579" y="3733390"/>
            <a:ext cx="1635384" cy="207749"/>
          </a:xfrm>
          <a:prstGeom prst="rect">
            <a:avLst/>
          </a:prstGeom>
          <a:noFill/>
        </p:spPr>
        <p:txBody>
          <a:bodyPr wrap="none" rtlCol="0">
            <a:spAutoFit/>
          </a:bodyPr>
          <a:lstStyle/>
          <a:p>
            <a:r>
              <a:rPr lang="en-IN" sz="750" b="1">
                <a:latin typeface="+mj-lt"/>
              </a:rPr>
              <a:t>MITC – Airoli DC, EVPL, 500Mbps</a:t>
            </a:r>
          </a:p>
        </p:txBody>
      </p:sp>
      <p:cxnSp>
        <p:nvCxnSpPr>
          <p:cNvPr id="135" name="Straight Connector 134">
            <a:extLst>
              <a:ext uri="{FF2B5EF4-FFF2-40B4-BE49-F238E27FC236}">
                <a16:creationId xmlns:a16="http://schemas.microsoft.com/office/drawing/2014/main" id="{4D51678A-4580-4992-8E38-A74EF8F5E9D2}"/>
              </a:ext>
            </a:extLst>
          </p:cNvPr>
          <p:cNvCxnSpPr>
            <a:cxnSpLocks/>
          </p:cNvCxnSpPr>
          <p:nvPr/>
        </p:nvCxnSpPr>
        <p:spPr>
          <a:xfrm flipH="1" flipV="1">
            <a:off x="2697371" y="3825723"/>
            <a:ext cx="432000" cy="1"/>
          </a:xfrm>
          <a:prstGeom prst="line">
            <a:avLst/>
          </a:prstGeom>
          <a:ln w="22225">
            <a:solidFill>
              <a:srgbClr val="002060"/>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136" name="TextBox 135">
            <a:extLst>
              <a:ext uri="{FF2B5EF4-FFF2-40B4-BE49-F238E27FC236}">
                <a16:creationId xmlns:a16="http://schemas.microsoft.com/office/drawing/2014/main" id="{C22D621F-9979-46BE-8237-C87E6C460880}"/>
              </a:ext>
            </a:extLst>
          </p:cNvPr>
          <p:cNvSpPr txBox="1"/>
          <p:nvPr/>
        </p:nvSpPr>
        <p:spPr>
          <a:xfrm>
            <a:off x="3179579" y="3945065"/>
            <a:ext cx="1826141" cy="207749"/>
          </a:xfrm>
          <a:prstGeom prst="rect">
            <a:avLst/>
          </a:prstGeom>
          <a:noFill/>
        </p:spPr>
        <p:txBody>
          <a:bodyPr wrap="none" rtlCol="0">
            <a:spAutoFit/>
          </a:bodyPr>
          <a:lstStyle/>
          <a:p>
            <a:r>
              <a:rPr lang="en-IN" sz="750" b="1">
                <a:latin typeface="+mj-lt"/>
              </a:rPr>
              <a:t>MITC – New Near DR, EVPL, 500Mbps</a:t>
            </a:r>
          </a:p>
        </p:txBody>
      </p:sp>
      <p:cxnSp>
        <p:nvCxnSpPr>
          <p:cNvPr id="137" name="Straight Connector 136">
            <a:extLst>
              <a:ext uri="{FF2B5EF4-FFF2-40B4-BE49-F238E27FC236}">
                <a16:creationId xmlns:a16="http://schemas.microsoft.com/office/drawing/2014/main" id="{83A0050A-6137-4BD7-8707-517C1B6E8DF2}"/>
              </a:ext>
            </a:extLst>
          </p:cNvPr>
          <p:cNvCxnSpPr>
            <a:cxnSpLocks/>
          </p:cNvCxnSpPr>
          <p:nvPr/>
        </p:nvCxnSpPr>
        <p:spPr>
          <a:xfrm flipH="1" flipV="1">
            <a:off x="2697371" y="4037397"/>
            <a:ext cx="432000" cy="1"/>
          </a:xfrm>
          <a:prstGeom prst="line">
            <a:avLst/>
          </a:prstGeom>
          <a:ln w="22225">
            <a:solidFill>
              <a:schemeClr val="accent2">
                <a:lumMod val="50000"/>
              </a:schemeClr>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138" name="TextBox 137">
            <a:extLst>
              <a:ext uri="{FF2B5EF4-FFF2-40B4-BE49-F238E27FC236}">
                <a16:creationId xmlns:a16="http://schemas.microsoft.com/office/drawing/2014/main" id="{8D04F3B4-39D5-43B1-BE0A-1A64DC75E686}"/>
              </a:ext>
            </a:extLst>
          </p:cNvPr>
          <p:cNvSpPr txBox="1"/>
          <p:nvPr/>
        </p:nvSpPr>
        <p:spPr>
          <a:xfrm>
            <a:off x="3179579" y="4156740"/>
            <a:ext cx="1608133" cy="207749"/>
          </a:xfrm>
          <a:prstGeom prst="rect">
            <a:avLst/>
          </a:prstGeom>
          <a:noFill/>
        </p:spPr>
        <p:txBody>
          <a:bodyPr wrap="none" rtlCol="0">
            <a:spAutoFit/>
          </a:bodyPr>
          <a:lstStyle/>
          <a:p>
            <a:r>
              <a:rPr lang="en-IN" sz="750" b="1" dirty="0">
                <a:latin typeface="+mj-lt"/>
              </a:rPr>
              <a:t>MRV – </a:t>
            </a:r>
            <a:r>
              <a:rPr lang="en-IN" sz="750" b="1" dirty="0" err="1">
                <a:latin typeface="+mj-lt"/>
              </a:rPr>
              <a:t>Airoli</a:t>
            </a:r>
            <a:r>
              <a:rPr lang="en-IN" sz="750" b="1" dirty="0">
                <a:latin typeface="+mj-lt"/>
              </a:rPr>
              <a:t> DC, EVPL, 500Mbps</a:t>
            </a:r>
          </a:p>
        </p:txBody>
      </p:sp>
      <p:cxnSp>
        <p:nvCxnSpPr>
          <p:cNvPr id="139" name="Straight Connector 138">
            <a:extLst>
              <a:ext uri="{FF2B5EF4-FFF2-40B4-BE49-F238E27FC236}">
                <a16:creationId xmlns:a16="http://schemas.microsoft.com/office/drawing/2014/main" id="{C7F6C214-3748-49F2-A419-F0848F1C8038}"/>
              </a:ext>
            </a:extLst>
          </p:cNvPr>
          <p:cNvCxnSpPr>
            <a:cxnSpLocks/>
          </p:cNvCxnSpPr>
          <p:nvPr/>
        </p:nvCxnSpPr>
        <p:spPr>
          <a:xfrm flipH="1" flipV="1">
            <a:off x="2697371" y="4249072"/>
            <a:ext cx="432000" cy="1"/>
          </a:xfrm>
          <a:prstGeom prst="line">
            <a:avLst/>
          </a:prstGeom>
          <a:ln w="222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id="{4B9A677B-CF33-4D44-A850-42FAB3B0C02C}"/>
              </a:ext>
            </a:extLst>
          </p:cNvPr>
          <p:cNvSpPr txBox="1"/>
          <p:nvPr/>
        </p:nvSpPr>
        <p:spPr>
          <a:xfrm>
            <a:off x="3179578" y="4368414"/>
            <a:ext cx="1798890" cy="207749"/>
          </a:xfrm>
          <a:prstGeom prst="rect">
            <a:avLst/>
          </a:prstGeom>
          <a:noFill/>
        </p:spPr>
        <p:txBody>
          <a:bodyPr wrap="none" rtlCol="0">
            <a:spAutoFit/>
          </a:bodyPr>
          <a:lstStyle/>
          <a:p>
            <a:r>
              <a:rPr lang="en-IN" sz="750" b="1">
                <a:latin typeface="+mj-lt"/>
              </a:rPr>
              <a:t>MRV – New Near DR, EVPL, 500Mbps</a:t>
            </a:r>
          </a:p>
        </p:txBody>
      </p:sp>
      <p:cxnSp>
        <p:nvCxnSpPr>
          <p:cNvPr id="141" name="Straight Connector 140">
            <a:extLst>
              <a:ext uri="{FF2B5EF4-FFF2-40B4-BE49-F238E27FC236}">
                <a16:creationId xmlns:a16="http://schemas.microsoft.com/office/drawing/2014/main" id="{ECD44E24-5FFA-4822-B4DC-8193CEFEE351}"/>
              </a:ext>
            </a:extLst>
          </p:cNvPr>
          <p:cNvCxnSpPr>
            <a:cxnSpLocks/>
          </p:cNvCxnSpPr>
          <p:nvPr/>
        </p:nvCxnSpPr>
        <p:spPr>
          <a:xfrm flipH="1" flipV="1">
            <a:off x="2697371" y="4460747"/>
            <a:ext cx="432000" cy="1"/>
          </a:xfrm>
          <a:prstGeom prst="line">
            <a:avLst/>
          </a:prstGeom>
          <a:ln w="22225">
            <a:solidFill>
              <a:schemeClr val="tx1"/>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142" name="TextBox 141">
            <a:extLst>
              <a:ext uri="{FF2B5EF4-FFF2-40B4-BE49-F238E27FC236}">
                <a16:creationId xmlns:a16="http://schemas.microsoft.com/office/drawing/2014/main" id="{3216DE44-4612-489D-8A6B-6678EC53E3B5}"/>
              </a:ext>
            </a:extLst>
          </p:cNvPr>
          <p:cNvSpPr txBox="1"/>
          <p:nvPr/>
        </p:nvSpPr>
        <p:spPr>
          <a:xfrm>
            <a:off x="3179579" y="4580088"/>
            <a:ext cx="1822935" cy="207749"/>
          </a:xfrm>
          <a:prstGeom prst="rect">
            <a:avLst/>
          </a:prstGeom>
          <a:noFill/>
        </p:spPr>
        <p:txBody>
          <a:bodyPr wrap="none" rtlCol="0">
            <a:spAutoFit/>
          </a:bodyPr>
          <a:lstStyle/>
          <a:p>
            <a:r>
              <a:rPr lang="en-IN" sz="750" b="1">
                <a:latin typeface="+mj-lt"/>
              </a:rPr>
              <a:t>Airoli DC – New Near DR, EPL, 1Gbps</a:t>
            </a:r>
          </a:p>
        </p:txBody>
      </p:sp>
      <p:cxnSp>
        <p:nvCxnSpPr>
          <p:cNvPr id="143" name="Straight Connector 142">
            <a:extLst>
              <a:ext uri="{FF2B5EF4-FFF2-40B4-BE49-F238E27FC236}">
                <a16:creationId xmlns:a16="http://schemas.microsoft.com/office/drawing/2014/main" id="{49B16793-C41B-4FF0-9177-3CC27553C556}"/>
              </a:ext>
            </a:extLst>
          </p:cNvPr>
          <p:cNvCxnSpPr>
            <a:cxnSpLocks/>
          </p:cNvCxnSpPr>
          <p:nvPr/>
        </p:nvCxnSpPr>
        <p:spPr>
          <a:xfrm flipH="1" flipV="1">
            <a:off x="2697371" y="4672421"/>
            <a:ext cx="432000" cy="1"/>
          </a:xfrm>
          <a:prstGeom prst="line">
            <a:avLst/>
          </a:prstGeom>
          <a:ln w="22225">
            <a:solidFill>
              <a:srgbClr val="FF0000"/>
            </a:solidFill>
            <a:prstDash val="sysDash"/>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0355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8424EAC-99C8-4177-8D7C-9138540E337B}"/>
              </a:ext>
            </a:extLst>
          </p:cNvPr>
          <p:cNvSpPr/>
          <p:nvPr/>
        </p:nvSpPr>
        <p:spPr>
          <a:xfrm>
            <a:off x="324000" y="987425"/>
            <a:ext cx="4068613" cy="3744913"/>
          </a:xfrm>
          <a:prstGeom prst="roundRect">
            <a:avLst>
              <a:gd name="adj" fmla="val 7932"/>
            </a:avLst>
          </a:prstGeom>
          <a:solidFill>
            <a:schemeClr val="bg1"/>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E726CFE5-DFBD-422C-9EDA-BED89E9E7C3B}"/>
              </a:ext>
            </a:extLst>
          </p:cNvPr>
          <p:cNvSpPr/>
          <p:nvPr/>
        </p:nvSpPr>
        <p:spPr>
          <a:xfrm>
            <a:off x="4751537" y="987425"/>
            <a:ext cx="4068613" cy="3744913"/>
          </a:xfrm>
          <a:prstGeom prst="roundRect">
            <a:avLst>
              <a:gd name="adj" fmla="val 7932"/>
            </a:avLst>
          </a:prstGeom>
          <a:solidFill>
            <a:schemeClr val="bg1"/>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1656CF38-5F3C-4B0A-A603-9FCE3510B132}"/>
              </a:ext>
            </a:extLst>
          </p:cNvPr>
          <p:cNvSpPr>
            <a:spLocks noGrp="1"/>
          </p:cNvSpPr>
          <p:nvPr>
            <p:ph type="ctrTitle"/>
          </p:nvPr>
        </p:nvSpPr>
        <p:spPr/>
        <p:txBody>
          <a:bodyPr/>
          <a:lstStyle/>
          <a:p>
            <a:r>
              <a:rPr lang="en-US"/>
              <a:t>Project Objectives</a:t>
            </a:r>
            <a:endParaRPr lang="en-IN"/>
          </a:p>
        </p:txBody>
      </p:sp>
      <p:sp>
        <p:nvSpPr>
          <p:cNvPr id="16" name="Oval 15">
            <a:extLst>
              <a:ext uri="{FF2B5EF4-FFF2-40B4-BE49-F238E27FC236}">
                <a16:creationId xmlns:a16="http://schemas.microsoft.com/office/drawing/2014/main" id="{FF9F3FD1-2AA7-4D27-90EE-027177E66CED}"/>
              </a:ext>
            </a:extLst>
          </p:cNvPr>
          <p:cNvSpPr/>
          <p:nvPr/>
        </p:nvSpPr>
        <p:spPr>
          <a:xfrm>
            <a:off x="1908306" y="1398086"/>
            <a:ext cx="900000" cy="900000"/>
          </a:xfrm>
          <a:prstGeom prst="ellipse">
            <a:avLst/>
          </a:prstGeom>
          <a:solidFill>
            <a:schemeClr val="bg1"/>
          </a:solidFill>
          <a:ln w="19050">
            <a:solidFill>
              <a:srgbClr val="93CFD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C7F9611D-352F-4C22-9635-945D744505A6}"/>
              </a:ext>
            </a:extLst>
          </p:cNvPr>
          <p:cNvSpPr/>
          <p:nvPr/>
        </p:nvSpPr>
        <p:spPr>
          <a:xfrm>
            <a:off x="6335843" y="1398086"/>
            <a:ext cx="900000" cy="900000"/>
          </a:xfrm>
          <a:prstGeom prst="ellipse">
            <a:avLst/>
          </a:prstGeom>
          <a:solidFill>
            <a:schemeClr val="bg1"/>
          </a:solidFill>
          <a:ln w="19050">
            <a:solidFill>
              <a:srgbClr val="93CFD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 name="Picture 19" descr="A close up of a logo&#10;&#10;Description automatically generated">
            <a:extLst>
              <a:ext uri="{FF2B5EF4-FFF2-40B4-BE49-F238E27FC236}">
                <a16:creationId xmlns:a16="http://schemas.microsoft.com/office/drawing/2014/main" id="{3D7ABBDC-B2DF-4545-BA0A-EB6C3DDCF541}"/>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515843" y="1578086"/>
            <a:ext cx="540000" cy="540000"/>
          </a:xfrm>
          <a:prstGeom prst="rect">
            <a:avLst/>
          </a:prstGeom>
        </p:spPr>
      </p:pic>
      <p:pic>
        <p:nvPicPr>
          <p:cNvPr id="21" name="Picture 20" descr="A close up of a logo&#10;&#10;Description automatically generated">
            <a:extLst>
              <a:ext uri="{FF2B5EF4-FFF2-40B4-BE49-F238E27FC236}">
                <a16:creationId xmlns:a16="http://schemas.microsoft.com/office/drawing/2014/main" id="{ADC7DD3C-E587-45D2-B735-0DB425458DA1}"/>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088306" y="1578086"/>
            <a:ext cx="540000" cy="540000"/>
          </a:xfrm>
          <a:prstGeom prst="rect">
            <a:avLst/>
          </a:prstGeom>
        </p:spPr>
      </p:pic>
      <p:sp>
        <p:nvSpPr>
          <p:cNvPr id="4" name="TextBox 3">
            <a:extLst>
              <a:ext uri="{FF2B5EF4-FFF2-40B4-BE49-F238E27FC236}">
                <a16:creationId xmlns:a16="http://schemas.microsoft.com/office/drawing/2014/main" id="{34C8A4CA-D7E2-4A00-9099-967D1347ADD4}"/>
              </a:ext>
            </a:extLst>
          </p:cNvPr>
          <p:cNvSpPr txBox="1"/>
          <p:nvPr/>
        </p:nvSpPr>
        <p:spPr>
          <a:xfrm>
            <a:off x="483220" y="2423532"/>
            <a:ext cx="3694770" cy="1443408"/>
          </a:xfrm>
          <a:prstGeom prst="rect">
            <a:avLst/>
          </a:prstGeom>
          <a:noFill/>
        </p:spPr>
        <p:txBody>
          <a:bodyPr wrap="square" rtlCol="0">
            <a:spAutoFit/>
          </a:bodyPr>
          <a:lstStyle/>
          <a:p>
            <a:pPr marL="177800" indent="-177800">
              <a:lnSpc>
                <a:spcPct val="150000"/>
              </a:lnSpc>
              <a:buFont typeface="Arial" panose="020B0604020202020204" pitchFamily="34" charset="0"/>
              <a:buChar char="•"/>
            </a:pPr>
            <a:r>
              <a:rPr lang="en-US" sz="1200" dirty="0">
                <a:solidFill>
                  <a:srgbClr val="000000"/>
                </a:solidFill>
              </a:rPr>
              <a:t>DC – NDR on SAP Cloud platform</a:t>
            </a:r>
          </a:p>
          <a:p>
            <a:pPr marL="177800" indent="-177800">
              <a:lnSpc>
                <a:spcPct val="150000"/>
              </a:lnSpc>
              <a:buFont typeface="Arial" panose="020B0604020202020204" pitchFamily="34" charset="0"/>
              <a:buChar char="•"/>
            </a:pPr>
            <a:r>
              <a:rPr lang="en-US" sz="1200" dirty="0">
                <a:solidFill>
                  <a:srgbClr val="000000"/>
                </a:solidFill>
              </a:rPr>
              <a:t>Operations &amp; Managed Services</a:t>
            </a:r>
          </a:p>
          <a:p>
            <a:pPr marL="177800" indent="-177800">
              <a:lnSpc>
                <a:spcPct val="150000"/>
              </a:lnSpc>
              <a:buFont typeface="Arial" panose="020B0604020202020204" pitchFamily="34" charset="0"/>
              <a:buChar char="•"/>
            </a:pPr>
            <a:r>
              <a:rPr lang="en-US" sz="1200" dirty="0">
                <a:solidFill>
                  <a:srgbClr val="000000"/>
                </a:solidFill>
              </a:rPr>
              <a:t>Managed Network </a:t>
            </a:r>
          </a:p>
          <a:p>
            <a:pPr marL="177800" indent="-177800">
              <a:lnSpc>
                <a:spcPct val="150000"/>
              </a:lnSpc>
              <a:buFont typeface="Arial" panose="020B0604020202020204" pitchFamily="34" charset="0"/>
              <a:buChar char="•"/>
            </a:pPr>
            <a:r>
              <a:rPr lang="en-US" sz="1200" dirty="0">
                <a:solidFill>
                  <a:srgbClr val="000000"/>
                </a:solidFill>
              </a:rPr>
              <a:t>Security Services</a:t>
            </a:r>
          </a:p>
          <a:p>
            <a:pPr marL="177800" indent="-177800">
              <a:lnSpc>
                <a:spcPct val="150000"/>
              </a:lnSpc>
              <a:buFont typeface="Arial" panose="020B0604020202020204" pitchFamily="34" charset="0"/>
              <a:buChar char="•"/>
            </a:pPr>
            <a:r>
              <a:rPr lang="en-US" sz="1200" dirty="0">
                <a:solidFill>
                  <a:srgbClr val="000000"/>
                </a:solidFill>
              </a:rPr>
              <a:t>Basis Support</a:t>
            </a:r>
          </a:p>
        </p:txBody>
      </p:sp>
      <p:sp>
        <p:nvSpPr>
          <p:cNvPr id="12" name="TextBox 11">
            <a:extLst>
              <a:ext uri="{FF2B5EF4-FFF2-40B4-BE49-F238E27FC236}">
                <a16:creationId xmlns:a16="http://schemas.microsoft.com/office/drawing/2014/main" id="{1878DEE9-9BCB-4B15-AB24-F155E0B21F31}"/>
              </a:ext>
            </a:extLst>
          </p:cNvPr>
          <p:cNvSpPr txBox="1"/>
          <p:nvPr/>
        </p:nvSpPr>
        <p:spPr>
          <a:xfrm>
            <a:off x="4891668" y="2423532"/>
            <a:ext cx="3836020" cy="1997406"/>
          </a:xfrm>
          <a:prstGeom prst="rect">
            <a:avLst/>
          </a:prstGeom>
          <a:noFill/>
        </p:spPr>
        <p:txBody>
          <a:bodyPr wrap="square" rtlCol="0">
            <a:spAutoFit/>
          </a:bodyPr>
          <a:lstStyle/>
          <a:p>
            <a:pPr marL="177800" indent="-177800">
              <a:lnSpc>
                <a:spcPct val="150000"/>
              </a:lnSpc>
              <a:buFont typeface="Arial" panose="020B0604020202020204" pitchFamily="34" charset="0"/>
              <a:buChar char="•"/>
            </a:pPr>
            <a:r>
              <a:rPr lang="en-US" sz="1200" dirty="0">
                <a:solidFill>
                  <a:srgbClr val="000000"/>
                </a:solidFill>
              </a:rPr>
              <a:t>Seamless migration with minimum down time </a:t>
            </a:r>
          </a:p>
          <a:p>
            <a:pPr marL="177800" indent="-177800">
              <a:lnSpc>
                <a:spcPct val="150000"/>
              </a:lnSpc>
              <a:buFont typeface="Arial" panose="020B0604020202020204" pitchFamily="34" charset="0"/>
              <a:buChar char="•"/>
            </a:pPr>
            <a:r>
              <a:rPr lang="en-US" sz="1200" dirty="0">
                <a:solidFill>
                  <a:srgbClr val="000000"/>
                </a:solidFill>
              </a:rPr>
              <a:t>Design &amp; Implementation Of Scalable, Highly Available &amp; Interoperable ICT Infra </a:t>
            </a:r>
          </a:p>
          <a:p>
            <a:pPr marL="177800" indent="-177800">
              <a:lnSpc>
                <a:spcPct val="150000"/>
              </a:lnSpc>
              <a:buFont typeface="Arial" panose="020B0604020202020204" pitchFamily="34" charset="0"/>
              <a:buChar char="•"/>
            </a:pPr>
            <a:r>
              <a:rPr lang="en-US" sz="1200" dirty="0">
                <a:solidFill>
                  <a:srgbClr val="000000"/>
                </a:solidFill>
              </a:rPr>
              <a:t>End-to-end secure hosting of SAP Landscape</a:t>
            </a:r>
          </a:p>
          <a:p>
            <a:pPr marL="177800" indent="-177800">
              <a:lnSpc>
                <a:spcPct val="150000"/>
              </a:lnSpc>
              <a:buFont typeface="Arial" panose="020B0604020202020204" pitchFamily="34" charset="0"/>
              <a:buChar char="•"/>
            </a:pPr>
            <a:r>
              <a:rPr lang="en-US" sz="1200" dirty="0">
                <a:solidFill>
                  <a:srgbClr val="000000"/>
                </a:solidFill>
              </a:rPr>
              <a:t>Near zero data loss solution with 2-way replication across DC-NDR for all SAP Production systems</a:t>
            </a:r>
          </a:p>
          <a:p>
            <a:pPr marL="177800" indent="-177800">
              <a:lnSpc>
                <a:spcPct val="150000"/>
              </a:lnSpc>
              <a:buFont typeface="Arial" panose="020B0604020202020204" pitchFamily="34" charset="0"/>
              <a:buChar char="•"/>
            </a:pPr>
            <a:r>
              <a:rPr lang="en-US" sz="1200" dirty="0">
                <a:solidFill>
                  <a:srgbClr val="000000"/>
                </a:solidFill>
              </a:rPr>
              <a:t>Comprehensive &amp; proactive O&amp;M</a:t>
            </a:r>
          </a:p>
        </p:txBody>
      </p:sp>
    </p:spTree>
    <p:extLst>
      <p:ext uri="{BB962C8B-B14F-4D97-AF65-F5344CB8AC3E}">
        <p14:creationId xmlns:p14="http://schemas.microsoft.com/office/powerpoint/2010/main" val="962995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25">
            <a:extLst>
              <a:ext uri="{FF2B5EF4-FFF2-40B4-BE49-F238E27FC236}">
                <a16:creationId xmlns:a16="http://schemas.microsoft.com/office/drawing/2014/main" id="{636F8CAF-6614-4E0C-8C27-179E160E554B}"/>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86761" y="2328603"/>
            <a:ext cx="885825"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a:extLst>
              <a:ext uri="{FF2B5EF4-FFF2-40B4-BE49-F238E27FC236}">
                <a16:creationId xmlns:a16="http://schemas.microsoft.com/office/drawing/2014/main" id="{533AE4C3-5790-4255-924A-3316D87A5603}"/>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81453" y="1397348"/>
            <a:ext cx="885825"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4">
            <a:extLst>
              <a:ext uri="{FF2B5EF4-FFF2-40B4-BE49-F238E27FC236}">
                <a16:creationId xmlns:a16="http://schemas.microsoft.com/office/drawing/2014/main" id="{1A667353-B2C4-4574-95CC-3A2A73E1C3EC}"/>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17100" y="1442899"/>
            <a:ext cx="1583939" cy="49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4">
            <a:extLst>
              <a:ext uri="{FF2B5EF4-FFF2-40B4-BE49-F238E27FC236}">
                <a16:creationId xmlns:a16="http://schemas.microsoft.com/office/drawing/2014/main" id="{C540F433-887F-429E-8821-AA23DDCDDFD7}"/>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9227" y="2376358"/>
            <a:ext cx="1414937" cy="49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B358CE0-470C-40CB-A9F3-04C5A5286AF4}"/>
              </a:ext>
            </a:extLst>
          </p:cNvPr>
          <p:cNvSpPr>
            <a:spLocks noGrp="1"/>
          </p:cNvSpPr>
          <p:nvPr>
            <p:ph type="title"/>
          </p:nvPr>
        </p:nvSpPr>
        <p:spPr/>
        <p:txBody>
          <a:bodyPr/>
          <a:lstStyle/>
          <a:p>
            <a:r>
              <a:rPr lang="en-IN" dirty="0"/>
              <a:t>Telecom Architecture – Internet Links</a:t>
            </a:r>
          </a:p>
        </p:txBody>
      </p:sp>
      <p:pic>
        <p:nvPicPr>
          <p:cNvPr id="3" name="Picture 3" descr="C:\Users\akerr\Desktop\PNG\Private WAN (trusted).png">
            <a:extLst>
              <a:ext uri="{FF2B5EF4-FFF2-40B4-BE49-F238E27FC236}">
                <a16:creationId xmlns:a16="http://schemas.microsoft.com/office/drawing/2014/main" id="{4EB9E9D8-E698-4408-A842-9AAA9ADD4EA5}"/>
              </a:ext>
            </a:extLst>
          </p:cNvPr>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1565766" y="1379550"/>
            <a:ext cx="2423604" cy="1477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EC75B6-0F4E-48DD-97E2-76B0EA62FC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24889" y="1536571"/>
            <a:ext cx="302885" cy="302885"/>
          </a:xfrm>
          <a:prstGeom prst="rect">
            <a:avLst/>
          </a:prstGeom>
        </p:spPr>
      </p:pic>
      <p:pic>
        <p:nvPicPr>
          <p:cNvPr id="7" name="Picture 6">
            <a:extLst>
              <a:ext uri="{FF2B5EF4-FFF2-40B4-BE49-F238E27FC236}">
                <a16:creationId xmlns:a16="http://schemas.microsoft.com/office/drawing/2014/main" id="{47FD9E1D-D238-401E-835D-D15AC66210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1117" y="2470030"/>
            <a:ext cx="302885" cy="302885"/>
          </a:xfrm>
          <a:prstGeom prst="rect">
            <a:avLst/>
          </a:prstGeom>
        </p:spPr>
      </p:pic>
      <p:pic>
        <p:nvPicPr>
          <p:cNvPr id="10" name="Picture 2" descr="C:\Users\akerr\Desktop\PNG\Router.png">
            <a:extLst>
              <a:ext uri="{FF2B5EF4-FFF2-40B4-BE49-F238E27FC236}">
                <a16:creationId xmlns:a16="http://schemas.microsoft.com/office/drawing/2014/main" id="{5DA50D43-F9F8-47B3-BF2A-6B288FB6840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62702" y="2470204"/>
            <a:ext cx="302538" cy="3025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kerr\Desktop\PNG\Router.png">
            <a:extLst>
              <a:ext uri="{FF2B5EF4-FFF2-40B4-BE49-F238E27FC236}">
                <a16:creationId xmlns:a16="http://schemas.microsoft.com/office/drawing/2014/main" id="{DF4BD2C9-1A53-4C43-9E98-86A147910B8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62702" y="1539510"/>
            <a:ext cx="302538" cy="3025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1" descr="C:\Users\akerr\Desktop\PNG\Layer 2 Switch.png">
            <a:extLst>
              <a:ext uri="{FF2B5EF4-FFF2-40B4-BE49-F238E27FC236}">
                <a16:creationId xmlns:a16="http://schemas.microsoft.com/office/drawing/2014/main" id="{9A867CA7-08F2-49FA-AB60-CF9863A1C20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73040" y="1574363"/>
            <a:ext cx="227301" cy="2273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1" descr="C:\Users\akerr\Desktop\PNG\Layer 2 Switch.png">
            <a:extLst>
              <a:ext uri="{FF2B5EF4-FFF2-40B4-BE49-F238E27FC236}">
                <a16:creationId xmlns:a16="http://schemas.microsoft.com/office/drawing/2014/main" id="{EC22739B-E87A-41E0-8AE1-89034825113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98358" y="1574363"/>
            <a:ext cx="227301" cy="2273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1" descr="C:\Users\akerr\Desktop\PNG\Layer 2 Switch.png">
            <a:extLst>
              <a:ext uri="{FF2B5EF4-FFF2-40B4-BE49-F238E27FC236}">
                <a16:creationId xmlns:a16="http://schemas.microsoft.com/office/drawing/2014/main" id="{194D6B2A-333F-4BC7-AF49-02D81CEF3D9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14489" y="2507822"/>
            <a:ext cx="227301" cy="2273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1" descr="C:\Users\akerr\Desktop\PNG\Layer 2 Switch.png">
            <a:extLst>
              <a:ext uri="{FF2B5EF4-FFF2-40B4-BE49-F238E27FC236}">
                <a16:creationId xmlns:a16="http://schemas.microsoft.com/office/drawing/2014/main" id="{67FBEFF5-65C5-44E5-A620-93C6F60A7EC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87409" y="2507822"/>
            <a:ext cx="227301" cy="227301"/>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a:extLst>
              <a:ext uri="{FF2B5EF4-FFF2-40B4-BE49-F238E27FC236}">
                <a16:creationId xmlns:a16="http://schemas.microsoft.com/office/drawing/2014/main" id="{2347CB6E-21DB-4F08-A280-32949D33AC27}"/>
              </a:ext>
            </a:extLst>
          </p:cNvPr>
          <p:cNvCxnSpPr>
            <a:cxnSpLocks/>
            <a:stCxn id="19" idx="1"/>
            <a:endCxn id="7" idx="3"/>
          </p:cNvCxnSpPr>
          <p:nvPr/>
        </p:nvCxnSpPr>
        <p:spPr>
          <a:xfrm flipH="1">
            <a:off x="3594002" y="2621473"/>
            <a:ext cx="293408"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E1A45000-B3C8-4945-A012-37232120F6B7}"/>
              </a:ext>
            </a:extLst>
          </p:cNvPr>
          <p:cNvCxnSpPr>
            <a:cxnSpLocks/>
            <a:stCxn id="17" idx="1"/>
            <a:endCxn id="6" idx="3"/>
          </p:cNvCxnSpPr>
          <p:nvPr/>
        </p:nvCxnSpPr>
        <p:spPr>
          <a:xfrm flipH="1">
            <a:off x="3527774" y="1688014"/>
            <a:ext cx="270584"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4BA7DC7C-289F-4E37-872F-D0DADE7FF7CB}"/>
              </a:ext>
            </a:extLst>
          </p:cNvPr>
          <p:cNvCxnSpPr>
            <a:cxnSpLocks/>
            <a:stCxn id="11" idx="1"/>
            <a:endCxn id="16" idx="3"/>
          </p:cNvCxnSpPr>
          <p:nvPr/>
        </p:nvCxnSpPr>
        <p:spPr>
          <a:xfrm flipH="1" flipV="1">
            <a:off x="5600342" y="1688014"/>
            <a:ext cx="562361" cy="2765"/>
          </a:xfrm>
          <a:prstGeom prst="line">
            <a:avLst/>
          </a:prstGeom>
          <a:ln w="254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22AAE920-4DBA-4100-97E8-2B00EED0CD82}"/>
              </a:ext>
            </a:extLst>
          </p:cNvPr>
          <p:cNvCxnSpPr>
            <a:cxnSpLocks/>
            <a:stCxn id="10" idx="1"/>
            <a:endCxn id="18" idx="3"/>
          </p:cNvCxnSpPr>
          <p:nvPr/>
        </p:nvCxnSpPr>
        <p:spPr>
          <a:xfrm flipH="1">
            <a:off x="5541791" y="2621473"/>
            <a:ext cx="620912" cy="0"/>
          </a:xfrm>
          <a:prstGeom prst="line">
            <a:avLst/>
          </a:prstGeom>
          <a:ln w="25400"/>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83AAF2E3-4A39-4DEC-958B-6200C0843E26}"/>
              </a:ext>
            </a:extLst>
          </p:cNvPr>
          <p:cNvSpPr txBox="1"/>
          <p:nvPr/>
        </p:nvSpPr>
        <p:spPr>
          <a:xfrm>
            <a:off x="2057645" y="1905723"/>
            <a:ext cx="1197764" cy="507831"/>
          </a:xfrm>
          <a:prstGeom prst="rect">
            <a:avLst/>
          </a:prstGeom>
          <a:noFill/>
        </p:spPr>
        <p:txBody>
          <a:bodyPr wrap="none" rtlCol="0">
            <a:spAutoFit/>
          </a:bodyPr>
          <a:lstStyle/>
          <a:p>
            <a:pPr algn="ctr"/>
            <a:r>
              <a:rPr lang="en-IN" sz="1350" b="1"/>
              <a:t>Sify Internet</a:t>
            </a:r>
          </a:p>
          <a:p>
            <a:pPr algn="ctr"/>
            <a:r>
              <a:rPr lang="en-IN" sz="1350" b="1"/>
              <a:t>Network</a:t>
            </a:r>
          </a:p>
        </p:txBody>
      </p:sp>
      <p:sp>
        <p:nvSpPr>
          <p:cNvPr id="83" name="TextBox 82">
            <a:extLst>
              <a:ext uri="{FF2B5EF4-FFF2-40B4-BE49-F238E27FC236}">
                <a16:creationId xmlns:a16="http://schemas.microsoft.com/office/drawing/2014/main" id="{763B167B-5974-481B-A3EC-C8497B8E828A}"/>
              </a:ext>
            </a:extLst>
          </p:cNvPr>
          <p:cNvSpPr txBox="1"/>
          <p:nvPr/>
        </p:nvSpPr>
        <p:spPr>
          <a:xfrm>
            <a:off x="3294279" y="2756303"/>
            <a:ext cx="322524" cy="207749"/>
          </a:xfrm>
          <a:prstGeom prst="rect">
            <a:avLst/>
          </a:prstGeom>
          <a:noFill/>
        </p:spPr>
        <p:txBody>
          <a:bodyPr wrap="none" rtlCol="0">
            <a:spAutoFit/>
          </a:bodyPr>
          <a:lstStyle/>
          <a:p>
            <a:pPr algn="ctr"/>
            <a:r>
              <a:rPr lang="en-IN" sz="750" b="1"/>
              <a:t>IPE</a:t>
            </a:r>
          </a:p>
        </p:txBody>
      </p:sp>
      <p:sp>
        <p:nvSpPr>
          <p:cNvPr id="84" name="TextBox 83">
            <a:extLst>
              <a:ext uri="{FF2B5EF4-FFF2-40B4-BE49-F238E27FC236}">
                <a16:creationId xmlns:a16="http://schemas.microsoft.com/office/drawing/2014/main" id="{0FBDC0D0-FD4D-4DE0-B841-25973E75D4CC}"/>
              </a:ext>
            </a:extLst>
          </p:cNvPr>
          <p:cNvSpPr txBox="1"/>
          <p:nvPr/>
        </p:nvSpPr>
        <p:spPr>
          <a:xfrm>
            <a:off x="3239272" y="1806667"/>
            <a:ext cx="322524" cy="207749"/>
          </a:xfrm>
          <a:prstGeom prst="rect">
            <a:avLst/>
          </a:prstGeom>
          <a:noFill/>
        </p:spPr>
        <p:txBody>
          <a:bodyPr wrap="none" rtlCol="0">
            <a:spAutoFit/>
          </a:bodyPr>
          <a:lstStyle/>
          <a:p>
            <a:pPr algn="ctr"/>
            <a:r>
              <a:rPr lang="en-IN" sz="750" b="1"/>
              <a:t>IPE</a:t>
            </a:r>
          </a:p>
        </p:txBody>
      </p:sp>
      <p:sp>
        <p:nvSpPr>
          <p:cNvPr id="88" name="TextBox 87">
            <a:extLst>
              <a:ext uri="{FF2B5EF4-FFF2-40B4-BE49-F238E27FC236}">
                <a16:creationId xmlns:a16="http://schemas.microsoft.com/office/drawing/2014/main" id="{F764DBEA-8D55-43B7-8592-48C6F734A589}"/>
              </a:ext>
            </a:extLst>
          </p:cNvPr>
          <p:cNvSpPr txBox="1"/>
          <p:nvPr/>
        </p:nvSpPr>
        <p:spPr>
          <a:xfrm>
            <a:off x="6133339" y="1801664"/>
            <a:ext cx="354585" cy="207749"/>
          </a:xfrm>
          <a:prstGeom prst="rect">
            <a:avLst/>
          </a:prstGeom>
          <a:noFill/>
        </p:spPr>
        <p:txBody>
          <a:bodyPr wrap="none" rtlCol="0">
            <a:spAutoFit/>
          </a:bodyPr>
          <a:lstStyle/>
          <a:p>
            <a:pPr algn="ctr"/>
            <a:r>
              <a:rPr lang="en-IN" sz="750" b="1"/>
              <a:t>CPE</a:t>
            </a:r>
          </a:p>
        </p:txBody>
      </p:sp>
      <p:sp>
        <p:nvSpPr>
          <p:cNvPr id="89" name="TextBox 88">
            <a:extLst>
              <a:ext uri="{FF2B5EF4-FFF2-40B4-BE49-F238E27FC236}">
                <a16:creationId xmlns:a16="http://schemas.microsoft.com/office/drawing/2014/main" id="{E93EC6AE-9682-48C6-97FC-40E3EF8E9F93}"/>
              </a:ext>
            </a:extLst>
          </p:cNvPr>
          <p:cNvSpPr txBox="1"/>
          <p:nvPr/>
        </p:nvSpPr>
        <p:spPr>
          <a:xfrm>
            <a:off x="6125417" y="2334721"/>
            <a:ext cx="354585" cy="207749"/>
          </a:xfrm>
          <a:prstGeom prst="rect">
            <a:avLst/>
          </a:prstGeom>
          <a:noFill/>
        </p:spPr>
        <p:txBody>
          <a:bodyPr wrap="none" rtlCol="0">
            <a:spAutoFit/>
          </a:bodyPr>
          <a:lstStyle/>
          <a:p>
            <a:pPr algn="ctr"/>
            <a:r>
              <a:rPr lang="en-IN" sz="750" b="1"/>
              <a:t>CPE</a:t>
            </a:r>
          </a:p>
        </p:txBody>
      </p:sp>
      <p:sp>
        <p:nvSpPr>
          <p:cNvPr id="95" name="TextBox 94">
            <a:extLst>
              <a:ext uri="{FF2B5EF4-FFF2-40B4-BE49-F238E27FC236}">
                <a16:creationId xmlns:a16="http://schemas.microsoft.com/office/drawing/2014/main" id="{0F9DCC18-F80E-4E1E-AA39-DC7F74E3B32D}"/>
              </a:ext>
            </a:extLst>
          </p:cNvPr>
          <p:cNvSpPr txBox="1"/>
          <p:nvPr/>
        </p:nvSpPr>
        <p:spPr>
          <a:xfrm>
            <a:off x="5282517" y="2370245"/>
            <a:ext cx="311304" cy="207749"/>
          </a:xfrm>
          <a:prstGeom prst="rect">
            <a:avLst/>
          </a:prstGeom>
          <a:noFill/>
        </p:spPr>
        <p:txBody>
          <a:bodyPr wrap="none" rtlCol="0">
            <a:spAutoFit/>
          </a:bodyPr>
          <a:lstStyle/>
          <a:p>
            <a:pPr algn="ctr"/>
            <a:r>
              <a:rPr lang="en-IN" sz="750" b="1"/>
              <a:t>ME</a:t>
            </a:r>
          </a:p>
        </p:txBody>
      </p:sp>
      <p:sp>
        <p:nvSpPr>
          <p:cNvPr id="96" name="TextBox 95">
            <a:extLst>
              <a:ext uri="{FF2B5EF4-FFF2-40B4-BE49-F238E27FC236}">
                <a16:creationId xmlns:a16="http://schemas.microsoft.com/office/drawing/2014/main" id="{95B1ED1B-F3A5-49CE-AD34-653D126A6EA3}"/>
              </a:ext>
            </a:extLst>
          </p:cNvPr>
          <p:cNvSpPr txBox="1"/>
          <p:nvPr/>
        </p:nvSpPr>
        <p:spPr>
          <a:xfrm>
            <a:off x="5327797" y="1749715"/>
            <a:ext cx="311304" cy="207749"/>
          </a:xfrm>
          <a:prstGeom prst="rect">
            <a:avLst/>
          </a:prstGeom>
          <a:noFill/>
        </p:spPr>
        <p:txBody>
          <a:bodyPr wrap="none" rtlCol="0">
            <a:spAutoFit/>
          </a:bodyPr>
          <a:lstStyle/>
          <a:p>
            <a:pPr algn="ctr"/>
            <a:r>
              <a:rPr lang="en-IN" sz="750" b="1"/>
              <a:t>ME</a:t>
            </a:r>
          </a:p>
        </p:txBody>
      </p:sp>
      <p:sp>
        <p:nvSpPr>
          <p:cNvPr id="101" name="TextBox 100">
            <a:extLst>
              <a:ext uri="{FF2B5EF4-FFF2-40B4-BE49-F238E27FC236}">
                <a16:creationId xmlns:a16="http://schemas.microsoft.com/office/drawing/2014/main" id="{E2BC3978-CD64-46D8-9730-ECBC76FFAC4C}"/>
              </a:ext>
            </a:extLst>
          </p:cNvPr>
          <p:cNvSpPr txBox="1"/>
          <p:nvPr/>
        </p:nvSpPr>
        <p:spPr>
          <a:xfrm>
            <a:off x="3720671" y="1774383"/>
            <a:ext cx="381836" cy="207749"/>
          </a:xfrm>
          <a:prstGeom prst="rect">
            <a:avLst/>
          </a:prstGeom>
          <a:noFill/>
        </p:spPr>
        <p:txBody>
          <a:bodyPr wrap="none" rtlCol="0">
            <a:spAutoFit/>
          </a:bodyPr>
          <a:lstStyle/>
          <a:p>
            <a:pPr algn="ctr"/>
            <a:r>
              <a:rPr lang="en-IN" sz="750" b="1"/>
              <a:t>DSW</a:t>
            </a:r>
          </a:p>
        </p:txBody>
      </p:sp>
      <p:sp>
        <p:nvSpPr>
          <p:cNvPr id="102" name="TextBox 101">
            <a:extLst>
              <a:ext uri="{FF2B5EF4-FFF2-40B4-BE49-F238E27FC236}">
                <a16:creationId xmlns:a16="http://schemas.microsoft.com/office/drawing/2014/main" id="{B686679B-D2D8-45E8-8940-F562971E61F9}"/>
              </a:ext>
            </a:extLst>
          </p:cNvPr>
          <p:cNvSpPr txBox="1"/>
          <p:nvPr/>
        </p:nvSpPr>
        <p:spPr>
          <a:xfrm>
            <a:off x="3794997" y="2706347"/>
            <a:ext cx="381836" cy="207749"/>
          </a:xfrm>
          <a:prstGeom prst="rect">
            <a:avLst/>
          </a:prstGeom>
          <a:noFill/>
        </p:spPr>
        <p:txBody>
          <a:bodyPr wrap="none" rtlCol="0">
            <a:spAutoFit/>
          </a:bodyPr>
          <a:lstStyle/>
          <a:p>
            <a:pPr algn="ctr"/>
            <a:r>
              <a:rPr lang="en-IN" sz="750" b="1"/>
              <a:t>DSW</a:t>
            </a:r>
          </a:p>
        </p:txBody>
      </p:sp>
      <p:sp>
        <p:nvSpPr>
          <p:cNvPr id="105" name="TextBox 104">
            <a:extLst>
              <a:ext uri="{FF2B5EF4-FFF2-40B4-BE49-F238E27FC236}">
                <a16:creationId xmlns:a16="http://schemas.microsoft.com/office/drawing/2014/main" id="{716D3D9B-8D76-47BF-A3C0-88FA1704B3C2}"/>
              </a:ext>
            </a:extLst>
          </p:cNvPr>
          <p:cNvSpPr txBox="1"/>
          <p:nvPr/>
        </p:nvSpPr>
        <p:spPr>
          <a:xfrm>
            <a:off x="4328729" y="1518012"/>
            <a:ext cx="829074" cy="346249"/>
          </a:xfrm>
          <a:prstGeom prst="rect">
            <a:avLst/>
          </a:prstGeom>
          <a:noFill/>
        </p:spPr>
        <p:txBody>
          <a:bodyPr wrap="none" rtlCol="0">
            <a:spAutoFit/>
          </a:bodyPr>
          <a:lstStyle/>
          <a:p>
            <a:pPr algn="ctr"/>
            <a:r>
              <a:rPr lang="en-IN" sz="825" b="1"/>
              <a:t>Metro Access</a:t>
            </a:r>
          </a:p>
          <a:p>
            <a:pPr algn="ctr"/>
            <a:r>
              <a:rPr lang="en-IN" sz="825" b="1"/>
              <a:t>Network</a:t>
            </a:r>
          </a:p>
        </p:txBody>
      </p:sp>
      <p:sp>
        <p:nvSpPr>
          <p:cNvPr id="106" name="TextBox 105">
            <a:extLst>
              <a:ext uri="{FF2B5EF4-FFF2-40B4-BE49-F238E27FC236}">
                <a16:creationId xmlns:a16="http://schemas.microsoft.com/office/drawing/2014/main" id="{73241AB5-8450-40A9-B715-AEDFAEF731AF}"/>
              </a:ext>
            </a:extLst>
          </p:cNvPr>
          <p:cNvSpPr txBox="1"/>
          <p:nvPr/>
        </p:nvSpPr>
        <p:spPr>
          <a:xfrm>
            <a:off x="4274603" y="2475761"/>
            <a:ext cx="829074" cy="346249"/>
          </a:xfrm>
          <a:prstGeom prst="rect">
            <a:avLst/>
          </a:prstGeom>
          <a:noFill/>
        </p:spPr>
        <p:txBody>
          <a:bodyPr wrap="none" rtlCol="0">
            <a:spAutoFit/>
          </a:bodyPr>
          <a:lstStyle/>
          <a:p>
            <a:pPr algn="ctr"/>
            <a:r>
              <a:rPr lang="en-IN" sz="825" b="1"/>
              <a:t>Metro Access</a:t>
            </a:r>
          </a:p>
          <a:p>
            <a:pPr algn="ctr"/>
            <a:r>
              <a:rPr lang="en-IN" sz="825" b="1"/>
              <a:t>Network</a:t>
            </a:r>
          </a:p>
        </p:txBody>
      </p:sp>
      <p:sp>
        <p:nvSpPr>
          <p:cNvPr id="109" name="TextBox 108">
            <a:extLst>
              <a:ext uri="{FF2B5EF4-FFF2-40B4-BE49-F238E27FC236}">
                <a16:creationId xmlns:a16="http://schemas.microsoft.com/office/drawing/2014/main" id="{C09B275D-0A55-4A54-9A64-8FE61B2DFCB5}"/>
              </a:ext>
            </a:extLst>
          </p:cNvPr>
          <p:cNvSpPr txBox="1"/>
          <p:nvPr/>
        </p:nvSpPr>
        <p:spPr>
          <a:xfrm>
            <a:off x="6440871" y="1564838"/>
            <a:ext cx="841897" cy="219291"/>
          </a:xfrm>
          <a:prstGeom prst="rect">
            <a:avLst/>
          </a:prstGeom>
          <a:noFill/>
        </p:spPr>
        <p:txBody>
          <a:bodyPr wrap="none" rtlCol="0">
            <a:spAutoFit/>
          </a:bodyPr>
          <a:lstStyle/>
          <a:p>
            <a:pPr algn="ctr"/>
            <a:r>
              <a:rPr lang="en-IN" sz="825" b="1"/>
              <a:t>Airoli DC LAN</a:t>
            </a:r>
          </a:p>
        </p:txBody>
      </p:sp>
      <p:sp>
        <p:nvSpPr>
          <p:cNvPr id="110" name="TextBox 109">
            <a:extLst>
              <a:ext uri="{FF2B5EF4-FFF2-40B4-BE49-F238E27FC236}">
                <a16:creationId xmlns:a16="http://schemas.microsoft.com/office/drawing/2014/main" id="{CFA60103-CDEC-4221-8EA5-E4F6E09AD440}"/>
              </a:ext>
            </a:extLst>
          </p:cNvPr>
          <p:cNvSpPr txBox="1"/>
          <p:nvPr/>
        </p:nvSpPr>
        <p:spPr>
          <a:xfrm>
            <a:off x="6428680" y="2502909"/>
            <a:ext cx="861134" cy="219291"/>
          </a:xfrm>
          <a:prstGeom prst="rect">
            <a:avLst/>
          </a:prstGeom>
          <a:noFill/>
        </p:spPr>
        <p:txBody>
          <a:bodyPr wrap="none" rtlCol="0">
            <a:spAutoFit/>
          </a:bodyPr>
          <a:lstStyle/>
          <a:p>
            <a:pPr algn="ctr"/>
            <a:r>
              <a:rPr lang="en-IN" sz="825" b="1"/>
              <a:t>New NDR LAN</a:t>
            </a:r>
          </a:p>
        </p:txBody>
      </p:sp>
      <p:sp>
        <p:nvSpPr>
          <p:cNvPr id="114" name="TextBox 113">
            <a:extLst>
              <a:ext uri="{FF2B5EF4-FFF2-40B4-BE49-F238E27FC236}">
                <a16:creationId xmlns:a16="http://schemas.microsoft.com/office/drawing/2014/main" id="{07C9406B-C399-4CFA-9FEE-269567E766F8}"/>
              </a:ext>
            </a:extLst>
          </p:cNvPr>
          <p:cNvSpPr txBox="1"/>
          <p:nvPr/>
        </p:nvSpPr>
        <p:spPr>
          <a:xfrm>
            <a:off x="5514502" y="2624892"/>
            <a:ext cx="688009" cy="207749"/>
          </a:xfrm>
          <a:prstGeom prst="rect">
            <a:avLst/>
          </a:prstGeom>
          <a:noFill/>
        </p:spPr>
        <p:txBody>
          <a:bodyPr wrap="none" rtlCol="0">
            <a:spAutoFit/>
          </a:bodyPr>
          <a:lstStyle/>
          <a:p>
            <a:pPr algn="ctr"/>
            <a:r>
              <a:rPr lang="en-IN" sz="750" b="1"/>
              <a:t>1x250Mbps</a:t>
            </a:r>
          </a:p>
        </p:txBody>
      </p:sp>
      <p:sp>
        <p:nvSpPr>
          <p:cNvPr id="115" name="TextBox 114">
            <a:extLst>
              <a:ext uri="{FF2B5EF4-FFF2-40B4-BE49-F238E27FC236}">
                <a16:creationId xmlns:a16="http://schemas.microsoft.com/office/drawing/2014/main" id="{7F45B9C8-E282-4768-B43D-2C742ADC923B}"/>
              </a:ext>
            </a:extLst>
          </p:cNvPr>
          <p:cNvSpPr txBox="1"/>
          <p:nvPr/>
        </p:nvSpPr>
        <p:spPr>
          <a:xfrm>
            <a:off x="5533242" y="1678497"/>
            <a:ext cx="688009" cy="207749"/>
          </a:xfrm>
          <a:prstGeom prst="rect">
            <a:avLst/>
          </a:prstGeom>
          <a:noFill/>
        </p:spPr>
        <p:txBody>
          <a:bodyPr wrap="none" rtlCol="0">
            <a:spAutoFit/>
          </a:bodyPr>
          <a:lstStyle/>
          <a:p>
            <a:pPr algn="ctr"/>
            <a:r>
              <a:rPr lang="en-IN" sz="750" b="1"/>
              <a:t>1x250Mbps</a:t>
            </a:r>
          </a:p>
        </p:txBody>
      </p:sp>
      <p:sp>
        <p:nvSpPr>
          <p:cNvPr id="122" name="TextBox 121">
            <a:extLst>
              <a:ext uri="{FF2B5EF4-FFF2-40B4-BE49-F238E27FC236}">
                <a16:creationId xmlns:a16="http://schemas.microsoft.com/office/drawing/2014/main" id="{9FC90862-6862-4E2D-951A-9FABA51DD2AC}"/>
              </a:ext>
            </a:extLst>
          </p:cNvPr>
          <p:cNvSpPr txBox="1"/>
          <p:nvPr/>
        </p:nvSpPr>
        <p:spPr>
          <a:xfrm>
            <a:off x="2142506" y="3353242"/>
            <a:ext cx="354584" cy="207749"/>
          </a:xfrm>
          <a:prstGeom prst="rect">
            <a:avLst/>
          </a:prstGeom>
          <a:noFill/>
        </p:spPr>
        <p:txBody>
          <a:bodyPr wrap="none" rtlCol="0">
            <a:spAutoFit/>
          </a:bodyPr>
          <a:lstStyle/>
          <a:p>
            <a:r>
              <a:rPr lang="en-IN" sz="750" b="1"/>
              <a:t>CPE</a:t>
            </a:r>
          </a:p>
        </p:txBody>
      </p:sp>
      <p:sp>
        <p:nvSpPr>
          <p:cNvPr id="123" name="TextBox 122">
            <a:extLst>
              <a:ext uri="{FF2B5EF4-FFF2-40B4-BE49-F238E27FC236}">
                <a16:creationId xmlns:a16="http://schemas.microsoft.com/office/drawing/2014/main" id="{B2E433C2-561A-4F11-BB71-4F1039DFE8ED}"/>
              </a:ext>
            </a:extLst>
          </p:cNvPr>
          <p:cNvSpPr txBox="1"/>
          <p:nvPr/>
        </p:nvSpPr>
        <p:spPr>
          <a:xfrm>
            <a:off x="2571323" y="3353242"/>
            <a:ext cx="1245854" cy="207749"/>
          </a:xfrm>
          <a:prstGeom prst="rect">
            <a:avLst/>
          </a:prstGeom>
          <a:noFill/>
        </p:spPr>
        <p:txBody>
          <a:bodyPr wrap="none" rtlCol="0">
            <a:spAutoFit/>
          </a:bodyPr>
          <a:lstStyle/>
          <a:p>
            <a:r>
              <a:rPr lang="en-IN" sz="750" b="1" dirty="0"/>
              <a:t>Customer Premise Edge</a:t>
            </a:r>
          </a:p>
        </p:txBody>
      </p:sp>
      <p:sp>
        <p:nvSpPr>
          <p:cNvPr id="124" name="TextBox 123">
            <a:extLst>
              <a:ext uri="{FF2B5EF4-FFF2-40B4-BE49-F238E27FC236}">
                <a16:creationId xmlns:a16="http://schemas.microsoft.com/office/drawing/2014/main" id="{029B3BB2-94C9-47CE-ACD2-43238990453A}"/>
              </a:ext>
            </a:extLst>
          </p:cNvPr>
          <p:cNvSpPr txBox="1"/>
          <p:nvPr/>
        </p:nvSpPr>
        <p:spPr>
          <a:xfrm>
            <a:off x="2142506" y="3533488"/>
            <a:ext cx="322524" cy="207749"/>
          </a:xfrm>
          <a:prstGeom prst="rect">
            <a:avLst/>
          </a:prstGeom>
          <a:noFill/>
        </p:spPr>
        <p:txBody>
          <a:bodyPr wrap="none" rtlCol="0">
            <a:spAutoFit/>
          </a:bodyPr>
          <a:lstStyle/>
          <a:p>
            <a:r>
              <a:rPr lang="en-IN" sz="750" b="1"/>
              <a:t>IPE</a:t>
            </a:r>
          </a:p>
        </p:txBody>
      </p:sp>
      <p:sp>
        <p:nvSpPr>
          <p:cNvPr id="125" name="TextBox 124">
            <a:extLst>
              <a:ext uri="{FF2B5EF4-FFF2-40B4-BE49-F238E27FC236}">
                <a16:creationId xmlns:a16="http://schemas.microsoft.com/office/drawing/2014/main" id="{69505667-F30D-4BBD-8661-5C0C1FD153B9}"/>
              </a:ext>
            </a:extLst>
          </p:cNvPr>
          <p:cNvSpPr txBox="1"/>
          <p:nvPr/>
        </p:nvSpPr>
        <p:spPr>
          <a:xfrm>
            <a:off x="2571324" y="3533488"/>
            <a:ext cx="1207382" cy="207749"/>
          </a:xfrm>
          <a:prstGeom prst="rect">
            <a:avLst/>
          </a:prstGeom>
          <a:noFill/>
        </p:spPr>
        <p:txBody>
          <a:bodyPr wrap="none" rtlCol="0">
            <a:spAutoFit/>
          </a:bodyPr>
          <a:lstStyle/>
          <a:p>
            <a:r>
              <a:rPr lang="en-IN" sz="750" b="1"/>
              <a:t>Internet Provider Edge</a:t>
            </a:r>
          </a:p>
        </p:txBody>
      </p:sp>
      <p:sp>
        <p:nvSpPr>
          <p:cNvPr id="126" name="TextBox 125">
            <a:extLst>
              <a:ext uri="{FF2B5EF4-FFF2-40B4-BE49-F238E27FC236}">
                <a16:creationId xmlns:a16="http://schemas.microsoft.com/office/drawing/2014/main" id="{34DB5149-12FA-4CD9-9E27-6D1212A2772D}"/>
              </a:ext>
            </a:extLst>
          </p:cNvPr>
          <p:cNvSpPr txBox="1"/>
          <p:nvPr/>
        </p:nvSpPr>
        <p:spPr>
          <a:xfrm>
            <a:off x="2142506" y="3713734"/>
            <a:ext cx="311304" cy="207749"/>
          </a:xfrm>
          <a:prstGeom prst="rect">
            <a:avLst/>
          </a:prstGeom>
          <a:noFill/>
        </p:spPr>
        <p:txBody>
          <a:bodyPr wrap="none" rtlCol="0">
            <a:spAutoFit/>
          </a:bodyPr>
          <a:lstStyle/>
          <a:p>
            <a:r>
              <a:rPr lang="en-IN" sz="750" b="1"/>
              <a:t>ME</a:t>
            </a:r>
          </a:p>
        </p:txBody>
      </p:sp>
      <p:sp>
        <p:nvSpPr>
          <p:cNvPr id="127" name="TextBox 126">
            <a:extLst>
              <a:ext uri="{FF2B5EF4-FFF2-40B4-BE49-F238E27FC236}">
                <a16:creationId xmlns:a16="http://schemas.microsoft.com/office/drawing/2014/main" id="{1D3EF944-54CA-444B-AC7A-EE8A7B47E217}"/>
              </a:ext>
            </a:extLst>
          </p:cNvPr>
          <p:cNvSpPr txBox="1"/>
          <p:nvPr/>
        </p:nvSpPr>
        <p:spPr>
          <a:xfrm>
            <a:off x="2571324" y="3713734"/>
            <a:ext cx="1199367" cy="207749"/>
          </a:xfrm>
          <a:prstGeom prst="rect">
            <a:avLst/>
          </a:prstGeom>
          <a:noFill/>
        </p:spPr>
        <p:txBody>
          <a:bodyPr wrap="none" rtlCol="0">
            <a:spAutoFit/>
          </a:bodyPr>
          <a:lstStyle/>
          <a:p>
            <a:r>
              <a:rPr lang="en-IN" sz="750" b="1"/>
              <a:t>Metro Ethernet Switch</a:t>
            </a:r>
          </a:p>
        </p:txBody>
      </p:sp>
      <p:sp>
        <p:nvSpPr>
          <p:cNvPr id="128" name="TextBox 127">
            <a:extLst>
              <a:ext uri="{FF2B5EF4-FFF2-40B4-BE49-F238E27FC236}">
                <a16:creationId xmlns:a16="http://schemas.microsoft.com/office/drawing/2014/main" id="{2A47EF49-F63D-4AC6-8370-7402BCB0146E}"/>
              </a:ext>
            </a:extLst>
          </p:cNvPr>
          <p:cNvSpPr txBox="1"/>
          <p:nvPr/>
        </p:nvSpPr>
        <p:spPr>
          <a:xfrm>
            <a:off x="2142506" y="3893980"/>
            <a:ext cx="381836" cy="207749"/>
          </a:xfrm>
          <a:prstGeom prst="rect">
            <a:avLst/>
          </a:prstGeom>
          <a:noFill/>
        </p:spPr>
        <p:txBody>
          <a:bodyPr wrap="none" rtlCol="0">
            <a:spAutoFit/>
          </a:bodyPr>
          <a:lstStyle/>
          <a:p>
            <a:r>
              <a:rPr lang="en-IN" sz="750" b="1"/>
              <a:t>DSW</a:t>
            </a:r>
          </a:p>
        </p:txBody>
      </p:sp>
      <p:sp>
        <p:nvSpPr>
          <p:cNvPr id="129" name="TextBox 128">
            <a:extLst>
              <a:ext uri="{FF2B5EF4-FFF2-40B4-BE49-F238E27FC236}">
                <a16:creationId xmlns:a16="http://schemas.microsoft.com/office/drawing/2014/main" id="{03096F59-D89D-409A-A2DB-404588B1FB6C}"/>
              </a:ext>
            </a:extLst>
          </p:cNvPr>
          <p:cNvSpPr txBox="1"/>
          <p:nvPr/>
        </p:nvSpPr>
        <p:spPr>
          <a:xfrm>
            <a:off x="2571324" y="3893980"/>
            <a:ext cx="1045479" cy="207749"/>
          </a:xfrm>
          <a:prstGeom prst="rect">
            <a:avLst/>
          </a:prstGeom>
          <a:noFill/>
        </p:spPr>
        <p:txBody>
          <a:bodyPr wrap="none" rtlCol="0">
            <a:spAutoFit/>
          </a:bodyPr>
          <a:lstStyle/>
          <a:p>
            <a:r>
              <a:rPr lang="en-IN" sz="750" b="1"/>
              <a:t>Distribution Switch</a:t>
            </a:r>
          </a:p>
        </p:txBody>
      </p:sp>
      <p:sp>
        <p:nvSpPr>
          <p:cNvPr id="138" name="TextBox 137">
            <a:extLst>
              <a:ext uri="{FF2B5EF4-FFF2-40B4-BE49-F238E27FC236}">
                <a16:creationId xmlns:a16="http://schemas.microsoft.com/office/drawing/2014/main" id="{8D04F3B4-39D5-43B1-BE0A-1A64DC75E686}"/>
              </a:ext>
            </a:extLst>
          </p:cNvPr>
          <p:cNvSpPr txBox="1"/>
          <p:nvPr/>
        </p:nvSpPr>
        <p:spPr>
          <a:xfrm>
            <a:off x="5327797" y="3686231"/>
            <a:ext cx="1468672" cy="207749"/>
          </a:xfrm>
          <a:prstGeom prst="rect">
            <a:avLst/>
          </a:prstGeom>
          <a:noFill/>
        </p:spPr>
        <p:txBody>
          <a:bodyPr wrap="none" rtlCol="0">
            <a:spAutoFit/>
          </a:bodyPr>
          <a:lstStyle/>
          <a:p>
            <a:r>
              <a:rPr lang="en-IN" sz="750" b="1"/>
              <a:t>Airoli DC, Internet, 250Mbps</a:t>
            </a:r>
          </a:p>
        </p:txBody>
      </p:sp>
      <p:cxnSp>
        <p:nvCxnSpPr>
          <p:cNvPr id="139" name="Straight Connector 138">
            <a:extLst>
              <a:ext uri="{FF2B5EF4-FFF2-40B4-BE49-F238E27FC236}">
                <a16:creationId xmlns:a16="http://schemas.microsoft.com/office/drawing/2014/main" id="{C7F6C214-3748-49F2-A419-F0848F1C8038}"/>
              </a:ext>
            </a:extLst>
          </p:cNvPr>
          <p:cNvCxnSpPr>
            <a:cxnSpLocks/>
          </p:cNvCxnSpPr>
          <p:nvPr/>
        </p:nvCxnSpPr>
        <p:spPr>
          <a:xfrm flipH="1" flipV="1">
            <a:off x="4845589" y="3599188"/>
            <a:ext cx="432000" cy="1"/>
          </a:xfrm>
          <a:prstGeom prst="line">
            <a:avLst/>
          </a:prstGeom>
          <a:ln w="222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id="{4B9A677B-CF33-4D44-A850-42FAB3B0C02C}"/>
              </a:ext>
            </a:extLst>
          </p:cNvPr>
          <p:cNvSpPr txBox="1"/>
          <p:nvPr/>
        </p:nvSpPr>
        <p:spPr>
          <a:xfrm>
            <a:off x="5327796" y="3495314"/>
            <a:ext cx="1659429" cy="207749"/>
          </a:xfrm>
          <a:prstGeom prst="rect">
            <a:avLst/>
          </a:prstGeom>
          <a:noFill/>
        </p:spPr>
        <p:txBody>
          <a:bodyPr wrap="none" rtlCol="0">
            <a:spAutoFit/>
          </a:bodyPr>
          <a:lstStyle/>
          <a:p>
            <a:r>
              <a:rPr lang="en-IN" sz="750" b="1"/>
              <a:t>New Near DR, Internet, 250Mbps</a:t>
            </a:r>
          </a:p>
        </p:txBody>
      </p:sp>
      <p:cxnSp>
        <p:nvCxnSpPr>
          <p:cNvPr id="141" name="Straight Connector 140">
            <a:extLst>
              <a:ext uri="{FF2B5EF4-FFF2-40B4-BE49-F238E27FC236}">
                <a16:creationId xmlns:a16="http://schemas.microsoft.com/office/drawing/2014/main" id="{ECD44E24-5FFA-4822-B4DC-8193CEFEE351}"/>
              </a:ext>
            </a:extLst>
          </p:cNvPr>
          <p:cNvCxnSpPr>
            <a:cxnSpLocks/>
          </p:cNvCxnSpPr>
          <p:nvPr/>
        </p:nvCxnSpPr>
        <p:spPr>
          <a:xfrm flipH="1" flipV="1">
            <a:off x="4845589" y="3790105"/>
            <a:ext cx="432000" cy="1"/>
          </a:xfrm>
          <a:prstGeom prst="line">
            <a:avLst/>
          </a:prstGeom>
          <a:ln w="22225">
            <a:solidFill>
              <a:srgbClr val="FF0000"/>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22" name="Freeform: Shape 21">
            <a:extLst>
              <a:ext uri="{FF2B5EF4-FFF2-40B4-BE49-F238E27FC236}">
                <a16:creationId xmlns:a16="http://schemas.microsoft.com/office/drawing/2014/main" id="{F99C23A1-4DC7-409F-8758-D227DE502956}"/>
              </a:ext>
            </a:extLst>
          </p:cNvPr>
          <p:cNvSpPr/>
          <p:nvPr/>
        </p:nvSpPr>
        <p:spPr>
          <a:xfrm>
            <a:off x="3005172" y="1500571"/>
            <a:ext cx="3255666" cy="227992"/>
          </a:xfrm>
          <a:custGeom>
            <a:avLst/>
            <a:gdLst>
              <a:gd name="connsiteX0" fmla="*/ 3255666 w 3255666"/>
              <a:gd name="connsiteY0" fmla="*/ 77267 h 227992"/>
              <a:gd name="connsiteX1" fmla="*/ 1256044 w 3255666"/>
              <a:gd name="connsiteY1" fmla="*/ 6928 h 227992"/>
              <a:gd name="connsiteX2" fmla="*/ 0 w 3255666"/>
              <a:gd name="connsiteY2" fmla="*/ 227992 h 227992"/>
            </a:gdLst>
            <a:ahLst/>
            <a:cxnLst>
              <a:cxn ang="0">
                <a:pos x="connsiteX0" y="connsiteY0"/>
              </a:cxn>
              <a:cxn ang="0">
                <a:pos x="connsiteX1" y="connsiteY1"/>
              </a:cxn>
              <a:cxn ang="0">
                <a:pos x="connsiteX2" y="connsiteY2"/>
              </a:cxn>
            </a:cxnLst>
            <a:rect l="l" t="t" r="r" b="b"/>
            <a:pathLst>
              <a:path w="3255666" h="227992">
                <a:moveTo>
                  <a:pt x="3255666" y="77267"/>
                </a:moveTo>
                <a:cubicBezTo>
                  <a:pt x="2527160" y="29537"/>
                  <a:pt x="1798655" y="-18193"/>
                  <a:pt x="1256044" y="6928"/>
                </a:cubicBezTo>
                <a:cubicBezTo>
                  <a:pt x="713433" y="32049"/>
                  <a:pt x="356716" y="130020"/>
                  <a:pt x="0" y="227992"/>
                </a:cubicBezTo>
              </a:path>
            </a:pathLst>
          </a:custGeom>
          <a:ln w="22225">
            <a:solidFill>
              <a:srgbClr val="FF0000"/>
            </a:solidFill>
            <a:prstDash val="sysDash"/>
            <a:headEnd type="triangl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144" name="Freeform: Shape 143">
            <a:extLst>
              <a:ext uri="{FF2B5EF4-FFF2-40B4-BE49-F238E27FC236}">
                <a16:creationId xmlns:a16="http://schemas.microsoft.com/office/drawing/2014/main" id="{75455927-FF55-46A1-8BE1-890F4730E002}"/>
              </a:ext>
            </a:extLst>
          </p:cNvPr>
          <p:cNvSpPr/>
          <p:nvPr/>
        </p:nvSpPr>
        <p:spPr>
          <a:xfrm flipV="1">
            <a:off x="2965585" y="2356208"/>
            <a:ext cx="3255666" cy="227992"/>
          </a:xfrm>
          <a:custGeom>
            <a:avLst/>
            <a:gdLst>
              <a:gd name="connsiteX0" fmla="*/ 3255666 w 3255666"/>
              <a:gd name="connsiteY0" fmla="*/ 77267 h 227992"/>
              <a:gd name="connsiteX1" fmla="*/ 1256044 w 3255666"/>
              <a:gd name="connsiteY1" fmla="*/ 6928 h 227992"/>
              <a:gd name="connsiteX2" fmla="*/ 0 w 3255666"/>
              <a:gd name="connsiteY2" fmla="*/ 227992 h 227992"/>
            </a:gdLst>
            <a:ahLst/>
            <a:cxnLst>
              <a:cxn ang="0">
                <a:pos x="connsiteX0" y="connsiteY0"/>
              </a:cxn>
              <a:cxn ang="0">
                <a:pos x="connsiteX1" y="connsiteY1"/>
              </a:cxn>
              <a:cxn ang="0">
                <a:pos x="connsiteX2" y="connsiteY2"/>
              </a:cxn>
            </a:cxnLst>
            <a:rect l="l" t="t" r="r" b="b"/>
            <a:pathLst>
              <a:path w="3255666" h="227992">
                <a:moveTo>
                  <a:pt x="3255666" y="77267"/>
                </a:moveTo>
                <a:cubicBezTo>
                  <a:pt x="2527160" y="29537"/>
                  <a:pt x="1798655" y="-18193"/>
                  <a:pt x="1256044" y="6928"/>
                </a:cubicBezTo>
                <a:cubicBezTo>
                  <a:pt x="713433" y="32049"/>
                  <a:pt x="356716" y="130020"/>
                  <a:pt x="0" y="227992"/>
                </a:cubicBezTo>
              </a:path>
            </a:pathLst>
          </a:custGeom>
          <a:ln w="222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2890547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C712-32F5-4B0D-9930-DC578ACCB999}"/>
              </a:ext>
            </a:extLst>
          </p:cNvPr>
          <p:cNvSpPr>
            <a:spLocks noGrp="1"/>
          </p:cNvSpPr>
          <p:nvPr>
            <p:ph type="title"/>
          </p:nvPr>
        </p:nvSpPr>
        <p:spPr/>
        <p:txBody>
          <a:bodyPr/>
          <a:lstStyle/>
          <a:p>
            <a:r>
              <a:rPr lang="en-IN" dirty="0">
                <a:latin typeface="+mj-lt"/>
              </a:rPr>
              <a:t>Engineered FOR high availability</a:t>
            </a:r>
          </a:p>
        </p:txBody>
      </p:sp>
      <p:sp>
        <p:nvSpPr>
          <p:cNvPr id="3" name="Content Placeholder 2">
            <a:extLst>
              <a:ext uri="{FF2B5EF4-FFF2-40B4-BE49-F238E27FC236}">
                <a16:creationId xmlns:a16="http://schemas.microsoft.com/office/drawing/2014/main" id="{77BA775A-9668-443C-BB0C-3958FE0F49AC}"/>
              </a:ext>
            </a:extLst>
          </p:cNvPr>
          <p:cNvSpPr txBox="1">
            <a:spLocks/>
          </p:cNvSpPr>
          <p:nvPr/>
        </p:nvSpPr>
        <p:spPr bwMode="auto">
          <a:xfrm>
            <a:off x="323850" y="1012600"/>
            <a:ext cx="2247290" cy="324000"/>
          </a:xfrm>
          <a:prstGeom prst="rect">
            <a:avLst/>
          </a:prstGeom>
          <a:solidFill>
            <a:schemeClr val="accent1">
              <a:lumMod val="20000"/>
              <a:lumOff val="80000"/>
            </a:schemeClr>
          </a:solid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9pPr>
          </a:lstStyle>
          <a:p>
            <a:pPr marL="0" indent="0" algn="ctr" defTabSz="685800">
              <a:buNone/>
              <a:defRPr/>
            </a:pPr>
            <a:r>
              <a:rPr lang="en-US" sz="1400" b="1" kern="0" dirty="0">
                <a:latin typeface="+mj-lt"/>
                <a:cs typeface="Arial" panose="020B0604020202020204" pitchFamily="34" charset="0"/>
              </a:rPr>
              <a:t>Fiber routing diversity</a:t>
            </a:r>
          </a:p>
        </p:txBody>
      </p:sp>
      <p:pic>
        <p:nvPicPr>
          <p:cNvPr id="4" name="Picture 3">
            <a:extLst>
              <a:ext uri="{FF2B5EF4-FFF2-40B4-BE49-F238E27FC236}">
                <a16:creationId xmlns:a16="http://schemas.microsoft.com/office/drawing/2014/main" id="{746675DC-3A7E-4BFC-8838-D6371ECB86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383" y="1336600"/>
            <a:ext cx="2229758" cy="1419283"/>
          </a:xfrm>
          <a:prstGeom prst="rect">
            <a:avLst/>
          </a:prstGeom>
        </p:spPr>
      </p:pic>
      <p:sp>
        <p:nvSpPr>
          <p:cNvPr id="6" name="Content Placeholder 2">
            <a:extLst>
              <a:ext uri="{FF2B5EF4-FFF2-40B4-BE49-F238E27FC236}">
                <a16:creationId xmlns:a16="http://schemas.microsoft.com/office/drawing/2014/main" id="{7DD5362A-6DBF-420A-AD22-B6601FF4BCC3}"/>
              </a:ext>
            </a:extLst>
          </p:cNvPr>
          <p:cNvSpPr txBox="1">
            <a:spLocks/>
          </p:cNvSpPr>
          <p:nvPr/>
        </p:nvSpPr>
        <p:spPr bwMode="auto">
          <a:xfrm>
            <a:off x="7027022" y="987425"/>
            <a:ext cx="1793128" cy="324000"/>
          </a:xfrm>
          <a:prstGeom prst="rect">
            <a:avLst/>
          </a:prstGeom>
          <a:solidFill>
            <a:schemeClr val="accent1">
              <a:lumMod val="20000"/>
              <a:lumOff val="80000"/>
            </a:schemeClr>
          </a:solid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9pPr>
          </a:lstStyle>
          <a:p>
            <a:pPr marL="0" indent="0" algn="r">
              <a:buNone/>
              <a:defRPr/>
            </a:pPr>
            <a:r>
              <a:rPr lang="en-US" sz="1400" b="1" kern="0" dirty="0">
                <a:latin typeface="+mj-lt"/>
                <a:cs typeface="Arial" panose="020B0604020202020204" pitchFamily="34" charset="0"/>
              </a:rPr>
              <a:t>Inbuilding diversity</a:t>
            </a:r>
          </a:p>
        </p:txBody>
      </p:sp>
      <p:sp>
        <p:nvSpPr>
          <p:cNvPr id="7" name="Content Placeholder 2">
            <a:extLst>
              <a:ext uri="{FF2B5EF4-FFF2-40B4-BE49-F238E27FC236}">
                <a16:creationId xmlns:a16="http://schemas.microsoft.com/office/drawing/2014/main" id="{05262CCD-8851-400A-84DB-A3F2ADE3FB8A}"/>
              </a:ext>
            </a:extLst>
          </p:cNvPr>
          <p:cNvSpPr txBox="1">
            <a:spLocks/>
          </p:cNvSpPr>
          <p:nvPr/>
        </p:nvSpPr>
        <p:spPr bwMode="auto">
          <a:xfrm>
            <a:off x="2915155" y="987425"/>
            <a:ext cx="2160522" cy="324000"/>
          </a:xfrm>
          <a:prstGeom prst="rect">
            <a:avLst/>
          </a:prstGeom>
          <a:solidFill>
            <a:schemeClr val="accent1">
              <a:lumMod val="20000"/>
              <a:lumOff val="80000"/>
            </a:schemeClr>
          </a:solid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9pPr>
          </a:lstStyle>
          <a:p>
            <a:pPr marL="0" indent="0">
              <a:buNone/>
              <a:defRPr/>
            </a:pPr>
            <a:r>
              <a:rPr lang="en-US" sz="1400" b="1" kern="0" dirty="0">
                <a:latin typeface="+mj-lt"/>
                <a:cs typeface="Arial" panose="020B0604020202020204" pitchFamily="34" charset="0"/>
              </a:rPr>
              <a:t>Electronics redundancy</a:t>
            </a:r>
          </a:p>
        </p:txBody>
      </p:sp>
      <p:pic>
        <p:nvPicPr>
          <p:cNvPr id="8" name="Picture 7">
            <a:extLst>
              <a:ext uri="{FF2B5EF4-FFF2-40B4-BE49-F238E27FC236}">
                <a16:creationId xmlns:a16="http://schemas.microsoft.com/office/drawing/2014/main" id="{11F451D3-6670-4E84-9D07-FB3EAAA3654B}"/>
              </a:ext>
            </a:extLst>
          </p:cNvPr>
          <p:cNvPicPr>
            <a:picLocks noChangeAspect="1"/>
          </p:cNvPicPr>
          <p:nvPr/>
        </p:nvPicPr>
        <p:blipFill>
          <a:blip r:embed="rId3"/>
          <a:stretch>
            <a:fillRect/>
          </a:stretch>
        </p:blipFill>
        <p:spPr>
          <a:xfrm>
            <a:off x="2930380" y="1311425"/>
            <a:ext cx="2419031" cy="1858286"/>
          </a:xfrm>
          <a:prstGeom prst="rect">
            <a:avLst/>
          </a:prstGeom>
          <a:ln w="6350">
            <a:solidFill>
              <a:schemeClr val="bg1">
                <a:lumMod val="85000"/>
              </a:schemeClr>
            </a:solidFill>
          </a:ln>
        </p:spPr>
      </p:pic>
      <p:pic>
        <p:nvPicPr>
          <p:cNvPr id="9" name="Picture 8">
            <a:extLst>
              <a:ext uri="{FF2B5EF4-FFF2-40B4-BE49-F238E27FC236}">
                <a16:creationId xmlns:a16="http://schemas.microsoft.com/office/drawing/2014/main" id="{50B29565-A9DB-4EB4-99BD-FF1DB0A3F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384" y="3100161"/>
            <a:ext cx="2229757" cy="1508329"/>
          </a:xfrm>
          <a:prstGeom prst="rect">
            <a:avLst/>
          </a:prstGeom>
        </p:spPr>
      </p:pic>
      <p:sp>
        <p:nvSpPr>
          <p:cNvPr id="10" name="Content Placeholder 2">
            <a:extLst>
              <a:ext uri="{FF2B5EF4-FFF2-40B4-BE49-F238E27FC236}">
                <a16:creationId xmlns:a16="http://schemas.microsoft.com/office/drawing/2014/main" id="{BCBF476D-B8EE-4741-A8D2-079D0EE9C110}"/>
              </a:ext>
            </a:extLst>
          </p:cNvPr>
          <p:cNvSpPr txBox="1">
            <a:spLocks/>
          </p:cNvSpPr>
          <p:nvPr/>
        </p:nvSpPr>
        <p:spPr bwMode="auto">
          <a:xfrm>
            <a:off x="341383" y="4606111"/>
            <a:ext cx="2229757"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9pPr>
          </a:lstStyle>
          <a:p>
            <a:pPr marL="0" indent="0" algn="ctr">
              <a:buNone/>
            </a:pPr>
            <a:r>
              <a:rPr lang="en-US" sz="1100" b="1" kern="0" dirty="0">
                <a:solidFill>
                  <a:schemeClr val="tx1">
                    <a:lumMod val="75000"/>
                    <a:lumOff val="25000"/>
                  </a:schemeClr>
                </a:solidFill>
                <a:latin typeface="+mj-lt"/>
                <a:cs typeface="Arial" panose="020B0604020202020204" pitchFamily="34" charset="0"/>
              </a:rPr>
              <a:t>Rabale IDC</a:t>
            </a:r>
          </a:p>
        </p:txBody>
      </p:sp>
      <p:sp>
        <p:nvSpPr>
          <p:cNvPr id="11" name="Content Placeholder 2">
            <a:extLst>
              <a:ext uri="{FF2B5EF4-FFF2-40B4-BE49-F238E27FC236}">
                <a16:creationId xmlns:a16="http://schemas.microsoft.com/office/drawing/2014/main" id="{41967B12-8B3A-4332-9819-C9E2CE59B21D}"/>
              </a:ext>
            </a:extLst>
          </p:cNvPr>
          <p:cNvSpPr txBox="1">
            <a:spLocks/>
          </p:cNvSpPr>
          <p:nvPr/>
        </p:nvSpPr>
        <p:spPr bwMode="auto">
          <a:xfrm>
            <a:off x="341382" y="2759640"/>
            <a:ext cx="2244984"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9pPr>
          </a:lstStyle>
          <a:p>
            <a:pPr marL="0" indent="0" algn="ctr">
              <a:buNone/>
            </a:pPr>
            <a:r>
              <a:rPr lang="en-US" sz="1100" b="1" kern="0" dirty="0">
                <a:solidFill>
                  <a:schemeClr val="tx1">
                    <a:lumMod val="75000"/>
                    <a:lumOff val="25000"/>
                  </a:schemeClr>
                </a:solidFill>
                <a:latin typeface="+mj-lt"/>
                <a:cs typeface="Arial" panose="020B0604020202020204" pitchFamily="34" charset="0"/>
              </a:rPr>
              <a:t>Airoli IDC</a:t>
            </a:r>
          </a:p>
        </p:txBody>
      </p:sp>
      <p:pic>
        <p:nvPicPr>
          <p:cNvPr id="13" name="Picture 12" descr="A picture containing text, monitor, screen, kitchen appliance&#10;&#10;Description automatically generated">
            <a:extLst>
              <a:ext uri="{FF2B5EF4-FFF2-40B4-BE49-F238E27FC236}">
                <a16:creationId xmlns:a16="http://schemas.microsoft.com/office/drawing/2014/main" id="{6F023F8B-CD0F-4BE6-B721-D88520D96B0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68565" y="1308783"/>
            <a:ext cx="3351585" cy="1870360"/>
          </a:xfrm>
          <a:prstGeom prst="rect">
            <a:avLst/>
          </a:prstGeom>
        </p:spPr>
      </p:pic>
    </p:spTree>
    <p:extLst>
      <p:ext uri="{BB962C8B-B14F-4D97-AF65-F5344CB8AC3E}">
        <p14:creationId xmlns:p14="http://schemas.microsoft.com/office/powerpoint/2010/main" val="3361334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Optical Network as a Platform</a:t>
            </a:r>
            <a:endParaRPr lang="en-US" dirty="0"/>
          </a:p>
        </p:txBody>
      </p:sp>
      <p:sp>
        <p:nvSpPr>
          <p:cNvPr id="15" name="Flowchart: Off-page Connector 14">
            <a:extLst>
              <a:ext uri="{FF2B5EF4-FFF2-40B4-BE49-F238E27FC236}">
                <a16:creationId xmlns:a16="http://schemas.microsoft.com/office/drawing/2014/main" id="{87603452-3234-45D4-9C59-19B0F68E5072}"/>
              </a:ext>
            </a:extLst>
          </p:cNvPr>
          <p:cNvSpPr/>
          <p:nvPr/>
        </p:nvSpPr>
        <p:spPr>
          <a:xfrm>
            <a:off x="324000" y="987425"/>
            <a:ext cx="2052000" cy="1584325"/>
          </a:xfrm>
          <a:prstGeom prst="flowChartOffpageConnector">
            <a:avLst/>
          </a:prstGeom>
          <a:solidFill>
            <a:srgbClr val="E6EEFA"/>
          </a:solidFill>
          <a:ln w="9525">
            <a:solidFill>
              <a:srgbClr val="438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Flowchart: Off-page Connector 16">
            <a:extLst>
              <a:ext uri="{FF2B5EF4-FFF2-40B4-BE49-F238E27FC236}">
                <a16:creationId xmlns:a16="http://schemas.microsoft.com/office/drawing/2014/main" id="{15F3051B-6062-4EB7-B1E7-6A1C9F2E645A}"/>
              </a:ext>
            </a:extLst>
          </p:cNvPr>
          <p:cNvSpPr/>
          <p:nvPr/>
        </p:nvSpPr>
        <p:spPr>
          <a:xfrm>
            <a:off x="2467789" y="987425"/>
            <a:ext cx="2052000" cy="1584325"/>
          </a:xfrm>
          <a:prstGeom prst="flowChartOffpageConnector">
            <a:avLst/>
          </a:prstGeom>
          <a:solidFill>
            <a:srgbClr val="DEF0FA"/>
          </a:solidFill>
          <a:ln w="9525">
            <a:solidFill>
              <a:srgbClr val="41A7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Flowchart: Off-page Connector 17">
            <a:extLst>
              <a:ext uri="{FF2B5EF4-FFF2-40B4-BE49-F238E27FC236}">
                <a16:creationId xmlns:a16="http://schemas.microsoft.com/office/drawing/2014/main" id="{70149F19-9B5E-43DD-B0F3-19CB42DA3C97}"/>
              </a:ext>
            </a:extLst>
          </p:cNvPr>
          <p:cNvSpPr/>
          <p:nvPr/>
        </p:nvSpPr>
        <p:spPr>
          <a:xfrm>
            <a:off x="4611578" y="987425"/>
            <a:ext cx="2052000" cy="1584325"/>
          </a:xfrm>
          <a:prstGeom prst="flowChartOffpageConnector">
            <a:avLst/>
          </a:prstGeom>
          <a:solidFill>
            <a:srgbClr val="E1F9FB"/>
          </a:solidFill>
          <a:ln w="9525">
            <a:solidFill>
              <a:srgbClr val="40D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Flowchart: Off-page Connector 18">
            <a:extLst>
              <a:ext uri="{FF2B5EF4-FFF2-40B4-BE49-F238E27FC236}">
                <a16:creationId xmlns:a16="http://schemas.microsoft.com/office/drawing/2014/main" id="{BDCDFAED-E604-4A74-B323-D108D26EA222}"/>
              </a:ext>
            </a:extLst>
          </p:cNvPr>
          <p:cNvSpPr/>
          <p:nvPr/>
        </p:nvSpPr>
        <p:spPr>
          <a:xfrm>
            <a:off x="6755367" y="987425"/>
            <a:ext cx="2052000" cy="1584325"/>
          </a:xfrm>
          <a:prstGeom prst="flowChartOffpageConnector">
            <a:avLst/>
          </a:prstGeom>
          <a:solidFill>
            <a:srgbClr val="EFFBF7"/>
          </a:solidFill>
          <a:ln w="9525">
            <a:solidFill>
              <a:srgbClr val="43D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TextBox 19">
            <a:extLst>
              <a:ext uri="{FF2B5EF4-FFF2-40B4-BE49-F238E27FC236}">
                <a16:creationId xmlns:a16="http://schemas.microsoft.com/office/drawing/2014/main" id="{0DB32F7B-8350-49A4-AD58-3E2A38F84E62}"/>
              </a:ext>
            </a:extLst>
          </p:cNvPr>
          <p:cNvSpPr txBox="1"/>
          <p:nvPr/>
        </p:nvSpPr>
        <p:spPr>
          <a:xfrm>
            <a:off x="429065" y="1090246"/>
            <a:ext cx="1849901" cy="276999"/>
          </a:xfrm>
          <a:prstGeom prst="rect">
            <a:avLst/>
          </a:prstGeom>
          <a:noFill/>
        </p:spPr>
        <p:txBody>
          <a:bodyPr wrap="square" rtlCol="0">
            <a:spAutoFit/>
          </a:bodyPr>
          <a:lstStyle/>
          <a:p>
            <a:r>
              <a:rPr lang="en-IN" sz="1200" b="1" dirty="0"/>
              <a:t>Scalability</a:t>
            </a:r>
          </a:p>
        </p:txBody>
      </p:sp>
      <p:sp>
        <p:nvSpPr>
          <p:cNvPr id="21" name="TextBox 20">
            <a:extLst>
              <a:ext uri="{FF2B5EF4-FFF2-40B4-BE49-F238E27FC236}">
                <a16:creationId xmlns:a16="http://schemas.microsoft.com/office/drawing/2014/main" id="{7E769B32-6954-4B08-9926-E3749667F21B}"/>
              </a:ext>
            </a:extLst>
          </p:cNvPr>
          <p:cNvSpPr txBox="1"/>
          <p:nvPr/>
        </p:nvSpPr>
        <p:spPr>
          <a:xfrm>
            <a:off x="422031" y="1367245"/>
            <a:ext cx="1856935" cy="101566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dirty="0">
                <a:solidFill>
                  <a:schemeClr val="tx1">
                    <a:lumMod val="75000"/>
                    <a:lumOff val="25000"/>
                  </a:schemeClr>
                </a:solidFill>
              </a:rPr>
              <a:t>80 Lambdas </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Scalable from 10G to 200G per Lambda.</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Lambda reuse through CDC ROADM</a:t>
            </a:r>
            <a:endParaRPr lang="en-IN" sz="1000" dirty="0">
              <a:solidFill>
                <a:schemeClr val="tx1">
                  <a:lumMod val="75000"/>
                  <a:lumOff val="25000"/>
                </a:schemeClr>
              </a:solidFill>
            </a:endParaRPr>
          </a:p>
        </p:txBody>
      </p:sp>
      <p:sp>
        <p:nvSpPr>
          <p:cNvPr id="22" name="TextBox 21">
            <a:extLst>
              <a:ext uri="{FF2B5EF4-FFF2-40B4-BE49-F238E27FC236}">
                <a16:creationId xmlns:a16="http://schemas.microsoft.com/office/drawing/2014/main" id="{CD2FE7AA-53DE-47C5-90A9-4FD97B7D92B7}"/>
              </a:ext>
            </a:extLst>
          </p:cNvPr>
          <p:cNvSpPr txBox="1"/>
          <p:nvPr/>
        </p:nvSpPr>
        <p:spPr>
          <a:xfrm>
            <a:off x="2595489" y="1090246"/>
            <a:ext cx="1856936" cy="276999"/>
          </a:xfrm>
          <a:prstGeom prst="rect">
            <a:avLst/>
          </a:prstGeom>
          <a:noFill/>
        </p:spPr>
        <p:txBody>
          <a:bodyPr wrap="square" rtlCol="0">
            <a:spAutoFit/>
          </a:bodyPr>
          <a:lstStyle/>
          <a:p>
            <a:r>
              <a:rPr lang="en-IN" sz="1200" b="1" dirty="0"/>
              <a:t>Reliability</a:t>
            </a:r>
          </a:p>
        </p:txBody>
      </p:sp>
      <p:sp>
        <p:nvSpPr>
          <p:cNvPr id="23" name="TextBox 22">
            <a:extLst>
              <a:ext uri="{FF2B5EF4-FFF2-40B4-BE49-F238E27FC236}">
                <a16:creationId xmlns:a16="http://schemas.microsoft.com/office/drawing/2014/main" id="{B1F898DC-DF84-4492-BE66-4AD9C462785A}"/>
              </a:ext>
            </a:extLst>
          </p:cNvPr>
          <p:cNvSpPr txBox="1"/>
          <p:nvPr/>
        </p:nvSpPr>
        <p:spPr>
          <a:xfrm>
            <a:off x="2595489" y="1367245"/>
            <a:ext cx="1856935" cy="93871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dirty="0">
                <a:solidFill>
                  <a:schemeClr val="tx1">
                    <a:lumMod val="75000"/>
                    <a:lumOff val="25000"/>
                  </a:schemeClr>
                </a:solidFill>
              </a:rPr>
              <a:t>3 Path protection for all Major Data centers</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Optical ASON for all path protection and restoration.</a:t>
            </a:r>
            <a:endParaRPr lang="en-IN" sz="1000" dirty="0">
              <a:solidFill>
                <a:schemeClr val="tx1">
                  <a:lumMod val="75000"/>
                  <a:lumOff val="25000"/>
                </a:schemeClr>
              </a:solidFill>
            </a:endParaRPr>
          </a:p>
        </p:txBody>
      </p:sp>
      <p:sp>
        <p:nvSpPr>
          <p:cNvPr id="24" name="TextBox 23">
            <a:extLst>
              <a:ext uri="{FF2B5EF4-FFF2-40B4-BE49-F238E27FC236}">
                <a16:creationId xmlns:a16="http://schemas.microsoft.com/office/drawing/2014/main" id="{4DF22EAF-F960-4070-84D6-B3D4462128DD}"/>
              </a:ext>
            </a:extLst>
          </p:cNvPr>
          <p:cNvSpPr txBox="1"/>
          <p:nvPr/>
        </p:nvSpPr>
        <p:spPr>
          <a:xfrm>
            <a:off x="4710795" y="1090246"/>
            <a:ext cx="1856935" cy="276999"/>
          </a:xfrm>
          <a:prstGeom prst="rect">
            <a:avLst/>
          </a:prstGeom>
          <a:noFill/>
        </p:spPr>
        <p:txBody>
          <a:bodyPr wrap="square" rtlCol="0">
            <a:spAutoFit/>
          </a:bodyPr>
          <a:lstStyle/>
          <a:p>
            <a:r>
              <a:rPr lang="en-IN" sz="1200" b="1" dirty="0"/>
              <a:t>Multi-service</a:t>
            </a:r>
          </a:p>
        </p:txBody>
      </p:sp>
      <p:sp>
        <p:nvSpPr>
          <p:cNvPr id="25" name="TextBox 24">
            <a:extLst>
              <a:ext uri="{FF2B5EF4-FFF2-40B4-BE49-F238E27FC236}">
                <a16:creationId xmlns:a16="http://schemas.microsoft.com/office/drawing/2014/main" id="{FF68A834-4D19-4742-B9CB-87002684CD2A}"/>
              </a:ext>
            </a:extLst>
          </p:cNvPr>
          <p:cNvSpPr txBox="1"/>
          <p:nvPr/>
        </p:nvSpPr>
        <p:spPr>
          <a:xfrm>
            <a:off x="4710795" y="1367245"/>
            <a:ext cx="1856935" cy="93871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dirty="0">
                <a:solidFill>
                  <a:schemeClr val="tx1">
                    <a:lumMod val="75000"/>
                    <a:lumOff val="25000"/>
                  </a:schemeClr>
                </a:solidFill>
              </a:rPr>
              <a:t>Protocol Transparency provides media independence – FC/Ethernet/SDH</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Equal capability nodes.</a:t>
            </a:r>
            <a:endParaRPr lang="en-IN" sz="1000" dirty="0">
              <a:solidFill>
                <a:schemeClr val="tx1">
                  <a:lumMod val="75000"/>
                  <a:lumOff val="25000"/>
                </a:schemeClr>
              </a:solidFill>
            </a:endParaRPr>
          </a:p>
        </p:txBody>
      </p:sp>
      <p:sp>
        <p:nvSpPr>
          <p:cNvPr id="26" name="TextBox 25">
            <a:extLst>
              <a:ext uri="{FF2B5EF4-FFF2-40B4-BE49-F238E27FC236}">
                <a16:creationId xmlns:a16="http://schemas.microsoft.com/office/drawing/2014/main" id="{1DC6C808-C2C5-4517-B6CA-37B46AF2DEDE}"/>
              </a:ext>
            </a:extLst>
          </p:cNvPr>
          <p:cNvSpPr txBox="1"/>
          <p:nvPr/>
        </p:nvSpPr>
        <p:spPr>
          <a:xfrm>
            <a:off x="6858000" y="1090246"/>
            <a:ext cx="1856935" cy="276999"/>
          </a:xfrm>
          <a:prstGeom prst="rect">
            <a:avLst/>
          </a:prstGeom>
          <a:noFill/>
        </p:spPr>
        <p:txBody>
          <a:bodyPr wrap="square" rtlCol="0">
            <a:spAutoFit/>
          </a:bodyPr>
          <a:lstStyle/>
          <a:p>
            <a:r>
              <a:rPr lang="en-IN" sz="1200" b="1" dirty="0"/>
              <a:t>Futuristic</a:t>
            </a:r>
          </a:p>
        </p:txBody>
      </p:sp>
      <p:sp>
        <p:nvSpPr>
          <p:cNvPr id="27" name="TextBox 26">
            <a:extLst>
              <a:ext uri="{FF2B5EF4-FFF2-40B4-BE49-F238E27FC236}">
                <a16:creationId xmlns:a16="http://schemas.microsoft.com/office/drawing/2014/main" id="{EAED207D-C40A-4094-A1CC-026EDBB4E180}"/>
              </a:ext>
            </a:extLst>
          </p:cNvPr>
          <p:cNvSpPr txBox="1"/>
          <p:nvPr/>
        </p:nvSpPr>
        <p:spPr>
          <a:xfrm>
            <a:off x="6858000" y="1367245"/>
            <a:ext cx="1856935" cy="93871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dirty="0">
                <a:solidFill>
                  <a:schemeClr val="tx1">
                    <a:lumMod val="75000"/>
                    <a:lumOff val="25000"/>
                  </a:schemeClr>
                </a:solidFill>
              </a:rPr>
              <a:t>SDN managed providing Agility and On-demand services.</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Seamless integration with other cities.</a:t>
            </a:r>
            <a:endParaRPr lang="en-IN" sz="1000" dirty="0">
              <a:solidFill>
                <a:schemeClr val="tx1">
                  <a:lumMod val="75000"/>
                  <a:lumOff val="25000"/>
                </a:schemeClr>
              </a:solidFill>
            </a:endParaRPr>
          </a:p>
        </p:txBody>
      </p:sp>
      <p:pic>
        <p:nvPicPr>
          <p:cNvPr id="28" name="Picture 27">
            <a:extLst>
              <a:ext uri="{FF2B5EF4-FFF2-40B4-BE49-F238E27FC236}">
                <a16:creationId xmlns:a16="http://schemas.microsoft.com/office/drawing/2014/main" id="{12360F01-1CD7-4A17-8FE6-199D6A761F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2092" y="2674571"/>
            <a:ext cx="6279816" cy="2267070"/>
          </a:xfrm>
          <a:prstGeom prst="rect">
            <a:avLst/>
          </a:prstGeom>
        </p:spPr>
      </p:pic>
    </p:spTree>
    <p:extLst>
      <p:ext uri="{BB962C8B-B14F-4D97-AF65-F5344CB8AC3E}">
        <p14:creationId xmlns:p14="http://schemas.microsoft.com/office/powerpoint/2010/main" val="1773273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17BB1D-A91A-4FF8-A9BF-51379BEDD9FE}"/>
              </a:ext>
            </a:extLst>
          </p:cNvPr>
          <p:cNvSpPr/>
          <p:nvPr/>
        </p:nvSpPr>
        <p:spPr bwMode="auto">
          <a:xfrm>
            <a:off x="323850" y="3098800"/>
            <a:ext cx="8496299" cy="1633538"/>
          </a:xfrm>
          <a:prstGeom prst="rect">
            <a:avLst/>
          </a:prstGeom>
          <a:solidFill>
            <a:schemeClr val="bg1">
              <a:lumMod val="95000"/>
            </a:schemeClr>
          </a:solidFill>
          <a:ln w="9525" cap="flat" cmpd="sng" algn="ctr">
            <a:solidFill>
              <a:schemeClr val="bg1">
                <a:lumMod val="85000"/>
              </a:schemeClr>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defRPr/>
            </a:pPr>
            <a:endParaRPr lang="en-US" sz="1350" kern="0">
              <a:solidFill>
                <a:srgbClr val="606A74"/>
              </a:solidFill>
              <a:latin typeface="+mj-lt"/>
              <a:cs typeface="Arial"/>
            </a:endParaRPr>
          </a:p>
        </p:txBody>
      </p:sp>
      <p:sp>
        <p:nvSpPr>
          <p:cNvPr id="2" name="Title 1">
            <a:extLst>
              <a:ext uri="{FF2B5EF4-FFF2-40B4-BE49-F238E27FC236}">
                <a16:creationId xmlns:a16="http://schemas.microsoft.com/office/drawing/2014/main" id="{EE6E5DFA-0C01-4CFC-873C-CB7F4DE115FF}"/>
              </a:ext>
            </a:extLst>
          </p:cNvPr>
          <p:cNvSpPr>
            <a:spLocks noGrp="1"/>
          </p:cNvSpPr>
          <p:nvPr>
            <p:ph type="title"/>
          </p:nvPr>
        </p:nvSpPr>
        <p:spPr/>
        <p:txBody>
          <a:bodyPr/>
          <a:lstStyle/>
          <a:p>
            <a:r>
              <a:rPr lang="en-IN" dirty="0"/>
              <a:t>Datacentre Interconnect : </a:t>
            </a:r>
            <a:r>
              <a:rPr lang="en-IN" dirty="0" err="1"/>
              <a:t>Opt</a:t>
            </a:r>
            <a:r>
              <a:rPr lang="en-IN" dirty="0"/>
              <a:t> DCI Product Features</a:t>
            </a:r>
          </a:p>
        </p:txBody>
      </p:sp>
      <p:graphicFrame>
        <p:nvGraphicFramePr>
          <p:cNvPr id="6" name="Table 5">
            <a:extLst>
              <a:ext uri="{FF2B5EF4-FFF2-40B4-BE49-F238E27FC236}">
                <a16:creationId xmlns:a16="http://schemas.microsoft.com/office/drawing/2014/main" id="{DA51144A-6578-4ECE-8FC5-E28F90AC9630}"/>
              </a:ext>
            </a:extLst>
          </p:cNvPr>
          <p:cNvGraphicFramePr>
            <a:graphicFrameLocks noGrp="1"/>
          </p:cNvGraphicFramePr>
          <p:nvPr>
            <p:extLst>
              <p:ext uri="{D42A27DB-BD31-4B8C-83A1-F6EECF244321}">
                <p14:modId xmlns:p14="http://schemas.microsoft.com/office/powerpoint/2010/main" val="3489154037"/>
              </p:ext>
            </p:extLst>
          </p:nvPr>
        </p:nvGraphicFramePr>
        <p:xfrm>
          <a:off x="2531533" y="3204024"/>
          <a:ext cx="6197602" cy="1401844"/>
        </p:xfrm>
        <a:graphic>
          <a:graphicData uri="http://schemas.openxmlformats.org/drawingml/2006/table">
            <a:tbl>
              <a:tblPr firstRow="1" bandRow="1">
                <a:tableStyleId>{5C22544A-7EE6-4342-B048-85BDC9FD1C3A}</a:tableStyleId>
              </a:tblPr>
              <a:tblGrid>
                <a:gridCol w="1012343">
                  <a:extLst>
                    <a:ext uri="{9D8B030D-6E8A-4147-A177-3AD203B41FA5}">
                      <a16:colId xmlns:a16="http://schemas.microsoft.com/office/drawing/2014/main" val="20000"/>
                    </a:ext>
                  </a:extLst>
                </a:gridCol>
                <a:gridCol w="833897">
                  <a:extLst>
                    <a:ext uri="{9D8B030D-6E8A-4147-A177-3AD203B41FA5}">
                      <a16:colId xmlns:a16="http://schemas.microsoft.com/office/drawing/2014/main" val="20001"/>
                    </a:ext>
                  </a:extLst>
                </a:gridCol>
                <a:gridCol w="833897">
                  <a:extLst>
                    <a:ext uri="{9D8B030D-6E8A-4147-A177-3AD203B41FA5}">
                      <a16:colId xmlns:a16="http://schemas.microsoft.com/office/drawing/2014/main" val="20002"/>
                    </a:ext>
                  </a:extLst>
                </a:gridCol>
                <a:gridCol w="833897">
                  <a:extLst>
                    <a:ext uri="{9D8B030D-6E8A-4147-A177-3AD203B41FA5}">
                      <a16:colId xmlns:a16="http://schemas.microsoft.com/office/drawing/2014/main" val="20003"/>
                    </a:ext>
                  </a:extLst>
                </a:gridCol>
                <a:gridCol w="1015774">
                  <a:extLst>
                    <a:ext uri="{9D8B030D-6E8A-4147-A177-3AD203B41FA5}">
                      <a16:colId xmlns:a16="http://schemas.microsoft.com/office/drawing/2014/main" val="20004"/>
                    </a:ext>
                  </a:extLst>
                </a:gridCol>
                <a:gridCol w="833897">
                  <a:extLst>
                    <a:ext uri="{9D8B030D-6E8A-4147-A177-3AD203B41FA5}">
                      <a16:colId xmlns:a16="http://schemas.microsoft.com/office/drawing/2014/main" val="20005"/>
                    </a:ext>
                  </a:extLst>
                </a:gridCol>
                <a:gridCol w="833897">
                  <a:extLst>
                    <a:ext uri="{9D8B030D-6E8A-4147-A177-3AD203B41FA5}">
                      <a16:colId xmlns:a16="http://schemas.microsoft.com/office/drawing/2014/main" val="20006"/>
                    </a:ext>
                  </a:extLst>
                </a:gridCol>
              </a:tblGrid>
              <a:tr h="222310">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r>
                        <a:rPr lang="en-US" sz="1000" dirty="0">
                          <a:solidFill>
                            <a:schemeClr val="bg1"/>
                          </a:solidFill>
                          <a:effectLst/>
                          <a:latin typeface="+mj-lt"/>
                        </a:rPr>
                        <a:t>Latency</a:t>
                      </a:r>
                      <a:endParaRPr lang="en-US" sz="1000" b="1" dirty="0">
                        <a:solidFill>
                          <a:schemeClr val="bg1"/>
                        </a:solidFill>
                        <a:effectLst/>
                        <a:latin typeface="+mj-lt"/>
                        <a:ea typeface="Fujitsu Sans" charset="0"/>
                        <a:cs typeface="Fujitsu Sans" charset="0"/>
                      </a:endParaRPr>
                    </a:p>
                  </a:txBody>
                  <a:tcPr marL="68036" marR="68036" marT="0" marB="0" anchor="ctr">
                    <a:solidFill>
                      <a:schemeClr val="accent1">
                        <a:lumMod val="75000"/>
                      </a:schemeClr>
                    </a:solidFill>
                  </a:tcP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r>
                        <a:rPr lang="en-US" sz="1000" dirty="0">
                          <a:solidFill>
                            <a:schemeClr val="bg1"/>
                          </a:solidFill>
                          <a:effectLst/>
                          <a:latin typeface="+mj-lt"/>
                        </a:rPr>
                        <a:t>Rabale</a:t>
                      </a:r>
                      <a:endParaRPr lang="en-US" sz="1000" b="1" dirty="0">
                        <a:solidFill>
                          <a:schemeClr val="bg1"/>
                        </a:solidFill>
                        <a:effectLst/>
                        <a:latin typeface="+mj-lt"/>
                        <a:ea typeface="Fujitsu Sans" charset="0"/>
                        <a:cs typeface="Fujitsu Sans" charset="0"/>
                      </a:endParaRPr>
                    </a:p>
                  </a:txBody>
                  <a:tcPr marL="68036" marR="68036" marT="0" marB="0" anchor="ctr">
                    <a:solidFill>
                      <a:schemeClr val="accent1">
                        <a:lumMod val="75000"/>
                      </a:schemeClr>
                    </a:solidFill>
                  </a:tcP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r>
                        <a:rPr lang="en-US" sz="1000" dirty="0">
                          <a:solidFill>
                            <a:schemeClr val="bg1"/>
                          </a:solidFill>
                          <a:effectLst/>
                          <a:latin typeface="+mj-lt"/>
                        </a:rPr>
                        <a:t>DAKC</a:t>
                      </a:r>
                      <a:endParaRPr lang="en-US" sz="1000" b="1" dirty="0">
                        <a:solidFill>
                          <a:schemeClr val="bg1"/>
                        </a:solidFill>
                        <a:effectLst/>
                        <a:latin typeface="+mj-lt"/>
                        <a:ea typeface="Fujitsu Sans" charset="0"/>
                        <a:cs typeface="Fujitsu Sans" charset="0"/>
                      </a:endParaRPr>
                    </a:p>
                  </a:txBody>
                  <a:tcPr marL="68036" marR="68036" marT="0" marB="0" anchor="ctr">
                    <a:solidFill>
                      <a:schemeClr val="accent1">
                        <a:lumMod val="75000"/>
                      </a:schemeClr>
                    </a:solidFill>
                  </a:tcP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r>
                        <a:rPr lang="en-US" sz="1000" dirty="0" err="1">
                          <a:solidFill>
                            <a:schemeClr val="bg1"/>
                          </a:solidFill>
                          <a:effectLst/>
                          <a:latin typeface="+mj-lt"/>
                        </a:rPr>
                        <a:t>CtrlS</a:t>
                      </a:r>
                      <a:endParaRPr lang="en-US" sz="1000" b="1" dirty="0">
                        <a:solidFill>
                          <a:schemeClr val="bg1"/>
                        </a:solidFill>
                        <a:effectLst/>
                        <a:latin typeface="+mj-lt"/>
                        <a:ea typeface="Fujitsu Sans" charset="0"/>
                        <a:cs typeface="Fujitsu Sans" charset="0"/>
                      </a:endParaRPr>
                    </a:p>
                  </a:txBody>
                  <a:tcPr marL="68036" marR="68036" marT="0" marB="0" anchor="ctr">
                    <a:solidFill>
                      <a:schemeClr val="accent1">
                        <a:lumMod val="75000"/>
                      </a:schemeClr>
                    </a:solidFill>
                  </a:tcP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r>
                        <a:rPr lang="en-US" sz="1000" dirty="0" err="1">
                          <a:solidFill>
                            <a:schemeClr val="bg1"/>
                          </a:solidFill>
                          <a:effectLst/>
                          <a:latin typeface="+mj-lt"/>
                        </a:rPr>
                        <a:t>Netmagic</a:t>
                      </a:r>
                      <a:endParaRPr lang="en-US" sz="1000" b="1" dirty="0">
                        <a:solidFill>
                          <a:schemeClr val="bg1"/>
                        </a:solidFill>
                        <a:effectLst/>
                        <a:latin typeface="+mj-lt"/>
                        <a:ea typeface="Fujitsu Sans" charset="0"/>
                        <a:cs typeface="Fujitsu Sans" charset="0"/>
                      </a:endParaRPr>
                    </a:p>
                  </a:txBody>
                  <a:tcPr marL="68036" marR="68036" marT="0" marB="0" anchor="ctr">
                    <a:solidFill>
                      <a:schemeClr val="accent1">
                        <a:lumMod val="75000"/>
                      </a:schemeClr>
                    </a:solidFill>
                  </a:tcP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r>
                        <a:rPr lang="en-US" sz="1000" dirty="0">
                          <a:solidFill>
                            <a:schemeClr val="bg1"/>
                          </a:solidFill>
                          <a:effectLst/>
                          <a:latin typeface="+mj-lt"/>
                        </a:rPr>
                        <a:t>GPX</a:t>
                      </a:r>
                      <a:endParaRPr lang="en-US" sz="1000" b="1" dirty="0">
                        <a:solidFill>
                          <a:schemeClr val="bg1"/>
                        </a:solidFill>
                        <a:effectLst/>
                        <a:latin typeface="+mj-lt"/>
                        <a:ea typeface="Fujitsu Sans" charset="0"/>
                        <a:cs typeface="Fujitsu Sans" charset="0"/>
                      </a:endParaRPr>
                    </a:p>
                  </a:txBody>
                  <a:tcPr marL="68036" marR="68036" marT="0" marB="0" anchor="ctr">
                    <a:solidFill>
                      <a:schemeClr val="accent1">
                        <a:lumMod val="75000"/>
                      </a:schemeClr>
                    </a:solidFill>
                  </a:tcP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r>
                        <a:rPr lang="en-US" sz="1000" dirty="0">
                          <a:solidFill>
                            <a:schemeClr val="bg1"/>
                          </a:solidFill>
                          <a:effectLst/>
                          <a:latin typeface="+mj-lt"/>
                        </a:rPr>
                        <a:t>LVSB</a:t>
                      </a:r>
                      <a:endParaRPr lang="en-US" sz="1000" b="1" dirty="0">
                        <a:solidFill>
                          <a:schemeClr val="bg1"/>
                        </a:solidFill>
                        <a:effectLst/>
                        <a:latin typeface="+mj-lt"/>
                        <a:ea typeface="Fujitsu Sans" charset="0"/>
                        <a:cs typeface="Fujitsu Sans" charset="0"/>
                      </a:endParaRPr>
                    </a:p>
                  </a:txBody>
                  <a:tcPr marL="68036" marR="68036" marT="0" marB="0" anchor="ctr">
                    <a:solidFill>
                      <a:schemeClr val="accent1">
                        <a:lumMod val="75000"/>
                      </a:schemeClr>
                    </a:solidFill>
                  </a:tcPr>
                </a:tc>
                <a:extLst>
                  <a:ext uri="{0D108BD9-81ED-4DB2-BD59-A6C34878D82A}">
                    <a16:rowId xmlns:a16="http://schemas.microsoft.com/office/drawing/2014/main" val="10000"/>
                  </a:ext>
                </a:extLst>
              </a:tr>
              <a:tr h="196589">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r>
                        <a:rPr lang="en-US" sz="1000" err="1">
                          <a:effectLst/>
                          <a:latin typeface="+mj-lt"/>
                        </a:rPr>
                        <a:t>Airoli</a:t>
                      </a:r>
                      <a:endParaRPr lang="en-US" sz="1000" b="1">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is-IS" sz="1000">
                          <a:effectLst/>
                          <a:latin typeface="+mj-lt"/>
                        </a:rPr>
                        <a:t>&lt;1ms</a:t>
                      </a:r>
                      <a:endParaRPr lang="is-IS"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is-IS" sz="1000">
                          <a:effectLst/>
                          <a:latin typeface="+mj-lt"/>
                        </a:rPr>
                        <a:t>&lt;1ms</a:t>
                      </a:r>
                      <a:endParaRPr lang="is-IS"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is-IS" sz="1000">
                          <a:effectLst/>
                          <a:latin typeface="+mj-lt"/>
                        </a:rPr>
                        <a:t>&lt;1ms</a:t>
                      </a:r>
                      <a:endParaRPr lang="is-IS"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nb-NO" sz="1000">
                          <a:effectLst/>
                          <a:latin typeface="+mj-lt"/>
                        </a:rPr>
                        <a:t>&lt;1ms</a:t>
                      </a:r>
                      <a:endParaRPr lang="nb-NO"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pt-BR" sz="1000">
                          <a:effectLst/>
                          <a:latin typeface="+mj-lt"/>
                        </a:rPr>
                        <a:t>&lt;1ms</a:t>
                      </a:r>
                      <a:endParaRPr lang="pt-BR"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hr-HR" sz="1000">
                          <a:effectLst/>
                          <a:latin typeface="+mj-lt"/>
                        </a:rPr>
                        <a:t>&lt;2ms</a:t>
                      </a:r>
                      <a:endParaRPr lang="hr-HR" sz="1000">
                        <a:solidFill>
                          <a:schemeClr val="bg2">
                            <a:lumMod val="50000"/>
                          </a:schemeClr>
                        </a:solidFill>
                        <a:effectLst/>
                        <a:latin typeface="+mj-lt"/>
                        <a:ea typeface="Fujitsu Sans" charset="0"/>
                        <a:cs typeface="Fujitsu Sans" charset="0"/>
                      </a:endParaRPr>
                    </a:p>
                  </a:txBody>
                  <a:tcPr marL="68036" marR="68036" marT="0" marB="0" anchor="ctr"/>
                </a:tc>
                <a:extLst>
                  <a:ext uri="{0D108BD9-81ED-4DB2-BD59-A6C34878D82A}">
                    <a16:rowId xmlns:a16="http://schemas.microsoft.com/office/drawing/2014/main" val="10001"/>
                  </a:ext>
                </a:extLst>
              </a:tr>
              <a:tr h="196589">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r>
                        <a:rPr lang="en-US" sz="1000" dirty="0">
                          <a:effectLst/>
                          <a:latin typeface="+mj-lt"/>
                        </a:rPr>
                        <a:t>Rabale</a:t>
                      </a:r>
                      <a:endParaRPr lang="en-US" sz="1000" b="1" dirty="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endParaRPr lang="hr-HR"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nb-NO" sz="1000" dirty="0">
                          <a:effectLst/>
                          <a:latin typeface="+mj-lt"/>
                        </a:rPr>
                        <a:t>&lt;1ms</a:t>
                      </a:r>
                      <a:endParaRPr lang="nb-NO" sz="1000" dirty="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nb-NO" sz="1000">
                          <a:effectLst/>
                          <a:latin typeface="+mj-lt"/>
                        </a:rPr>
                        <a:t>&lt;1ms</a:t>
                      </a:r>
                      <a:endParaRPr lang="nb-NO"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nb-NO" sz="1000">
                          <a:effectLst/>
                          <a:latin typeface="+mj-lt"/>
                        </a:rPr>
                        <a:t>&lt;1ms</a:t>
                      </a:r>
                      <a:endParaRPr lang="nb-NO"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nb-NO" sz="1000">
                          <a:effectLst/>
                          <a:latin typeface="+mj-lt"/>
                        </a:rPr>
                        <a:t>&lt;1ms</a:t>
                      </a:r>
                      <a:endParaRPr lang="nb-NO"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nb-NO" sz="1000" dirty="0">
                          <a:effectLst/>
                          <a:latin typeface="+mj-lt"/>
                        </a:rPr>
                        <a:t>&lt;2ms</a:t>
                      </a:r>
                      <a:endParaRPr lang="nb-NO" sz="1000" dirty="0">
                        <a:solidFill>
                          <a:schemeClr val="bg2">
                            <a:lumMod val="50000"/>
                          </a:schemeClr>
                        </a:solidFill>
                        <a:effectLst/>
                        <a:latin typeface="+mj-lt"/>
                        <a:ea typeface="Fujitsu Sans" charset="0"/>
                        <a:cs typeface="Fujitsu Sans" charset="0"/>
                      </a:endParaRPr>
                    </a:p>
                  </a:txBody>
                  <a:tcPr marL="68036" marR="68036" marT="0" marB="0" anchor="ctr"/>
                </a:tc>
                <a:extLst>
                  <a:ext uri="{0D108BD9-81ED-4DB2-BD59-A6C34878D82A}">
                    <a16:rowId xmlns:a16="http://schemas.microsoft.com/office/drawing/2014/main" val="10002"/>
                  </a:ext>
                </a:extLst>
              </a:tr>
              <a:tr h="196589">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r>
                        <a:rPr lang="en-US" sz="1000">
                          <a:effectLst/>
                          <a:latin typeface="+mj-lt"/>
                        </a:rPr>
                        <a:t>DAKC</a:t>
                      </a:r>
                      <a:endParaRPr lang="en-US" sz="1000" b="1">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a:effectLst/>
                          <a:latin typeface="+mj-lt"/>
                        </a:rPr>
                        <a:t> </a:t>
                      </a:r>
                      <a:endParaRPr lang="sk-SK"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a:effectLst/>
                          <a:latin typeface="+mj-lt"/>
                        </a:rPr>
                        <a:t> </a:t>
                      </a:r>
                      <a:endParaRPr lang="sk-SK"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fi-FI" sz="1000">
                          <a:effectLst/>
                          <a:latin typeface="+mj-lt"/>
                        </a:rPr>
                        <a:t>&lt;1ms</a:t>
                      </a:r>
                      <a:endParaRPr lang="fi-FI"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nb-NO" sz="1000">
                          <a:effectLst/>
                          <a:latin typeface="+mj-lt"/>
                        </a:rPr>
                        <a:t>&lt;1ms</a:t>
                      </a:r>
                      <a:endParaRPr lang="nb-NO"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nb-NO" sz="1000">
                          <a:effectLst/>
                          <a:latin typeface="+mj-lt"/>
                        </a:rPr>
                        <a:t>&lt;1ms</a:t>
                      </a:r>
                      <a:endParaRPr lang="nb-NO"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nb-NO" sz="1000">
                          <a:effectLst/>
                          <a:latin typeface="+mj-lt"/>
                        </a:rPr>
                        <a:t>&lt;2ms</a:t>
                      </a:r>
                      <a:endParaRPr lang="nb-NO" sz="1000">
                        <a:solidFill>
                          <a:schemeClr val="bg2">
                            <a:lumMod val="50000"/>
                          </a:schemeClr>
                        </a:solidFill>
                        <a:effectLst/>
                        <a:latin typeface="+mj-lt"/>
                        <a:ea typeface="Fujitsu Sans" charset="0"/>
                        <a:cs typeface="Fujitsu Sans" charset="0"/>
                      </a:endParaRPr>
                    </a:p>
                  </a:txBody>
                  <a:tcPr marL="68036" marR="68036" marT="0" marB="0" anchor="ctr"/>
                </a:tc>
                <a:extLst>
                  <a:ext uri="{0D108BD9-81ED-4DB2-BD59-A6C34878D82A}">
                    <a16:rowId xmlns:a16="http://schemas.microsoft.com/office/drawing/2014/main" val="10003"/>
                  </a:ext>
                </a:extLst>
              </a:tr>
              <a:tr h="196589">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r>
                        <a:rPr lang="en-US" sz="1000" err="1">
                          <a:effectLst/>
                          <a:latin typeface="+mj-lt"/>
                        </a:rPr>
                        <a:t>CtrlS</a:t>
                      </a:r>
                      <a:endParaRPr lang="en-US" sz="1000" b="1">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dirty="0">
                          <a:effectLst/>
                          <a:latin typeface="+mj-lt"/>
                        </a:rPr>
                        <a:t> </a:t>
                      </a:r>
                      <a:endParaRPr lang="sk-SK" sz="1000" dirty="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a:effectLst/>
                          <a:latin typeface="+mj-lt"/>
                        </a:rPr>
                        <a:t> </a:t>
                      </a:r>
                      <a:endParaRPr lang="sk-SK"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a:effectLst/>
                          <a:latin typeface="+mj-lt"/>
                        </a:rPr>
                        <a:t> </a:t>
                      </a:r>
                      <a:endParaRPr lang="sk-SK"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nb-NO" sz="1000">
                          <a:effectLst/>
                          <a:latin typeface="+mj-lt"/>
                        </a:rPr>
                        <a:t>&lt;1ms</a:t>
                      </a:r>
                      <a:endParaRPr lang="nb-NO"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cs-CZ" sz="1000">
                          <a:effectLst/>
                          <a:latin typeface="+mj-lt"/>
                        </a:rPr>
                        <a:t>&lt;1ms</a:t>
                      </a:r>
                      <a:endParaRPr lang="cs-CZ"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is-IS" sz="1000">
                          <a:effectLst/>
                          <a:latin typeface="+mj-lt"/>
                        </a:rPr>
                        <a:t>&lt;2ms</a:t>
                      </a:r>
                      <a:endParaRPr lang="is-IS" sz="1000">
                        <a:solidFill>
                          <a:schemeClr val="bg2">
                            <a:lumMod val="50000"/>
                          </a:schemeClr>
                        </a:solidFill>
                        <a:effectLst/>
                        <a:latin typeface="+mj-lt"/>
                        <a:ea typeface="Fujitsu Sans" charset="0"/>
                        <a:cs typeface="Fujitsu Sans" charset="0"/>
                      </a:endParaRPr>
                    </a:p>
                  </a:txBody>
                  <a:tcPr marL="68036" marR="68036" marT="0" marB="0" anchor="ctr"/>
                </a:tc>
                <a:extLst>
                  <a:ext uri="{0D108BD9-81ED-4DB2-BD59-A6C34878D82A}">
                    <a16:rowId xmlns:a16="http://schemas.microsoft.com/office/drawing/2014/main" val="10004"/>
                  </a:ext>
                </a:extLst>
              </a:tr>
              <a:tr h="196589">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r>
                        <a:rPr lang="en-US" sz="1000" err="1">
                          <a:effectLst/>
                          <a:latin typeface="+mj-lt"/>
                        </a:rPr>
                        <a:t>NetMagic</a:t>
                      </a:r>
                      <a:endParaRPr lang="en-US" sz="1000" b="1">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a:effectLst/>
                          <a:latin typeface="+mj-lt"/>
                        </a:rPr>
                        <a:t> </a:t>
                      </a:r>
                      <a:endParaRPr lang="sk-SK"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a:effectLst/>
                          <a:latin typeface="+mj-lt"/>
                        </a:rPr>
                        <a:t> </a:t>
                      </a:r>
                      <a:endParaRPr lang="sk-SK"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a:effectLst/>
                          <a:latin typeface="+mj-lt"/>
                        </a:rPr>
                        <a:t> </a:t>
                      </a:r>
                      <a:endParaRPr lang="sk-SK"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a:effectLst/>
                          <a:latin typeface="+mj-lt"/>
                        </a:rPr>
                        <a:t> </a:t>
                      </a:r>
                      <a:endParaRPr lang="sk-SK"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nb-NO" sz="1000">
                          <a:effectLst/>
                          <a:latin typeface="+mj-lt"/>
                        </a:rPr>
                        <a:t>&lt;1ms</a:t>
                      </a:r>
                      <a:endParaRPr lang="nb-NO"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nb-NO" sz="1000">
                          <a:effectLst/>
                          <a:latin typeface="+mj-lt"/>
                        </a:rPr>
                        <a:t>&lt;1ms</a:t>
                      </a:r>
                      <a:endParaRPr lang="nb-NO" sz="1000">
                        <a:solidFill>
                          <a:schemeClr val="bg2">
                            <a:lumMod val="50000"/>
                          </a:schemeClr>
                        </a:solidFill>
                        <a:effectLst/>
                        <a:latin typeface="+mj-lt"/>
                        <a:ea typeface="Fujitsu Sans" charset="0"/>
                        <a:cs typeface="Fujitsu Sans" charset="0"/>
                      </a:endParaRPr>
                    </a:p>
                  </a:txBody>
                  <a:tcPr marL="68036" marR="68036" marT="0" marB="0" anchor="ctr"/>
                </a:tc>
                <a:extLst>
                  <a:ext uri="{0D108BD9-81ED-4DB2-BD59-A6C34878D82A}">
                    <a16:rowId xmlns:a16="http://schemas.microsoft.com/office/drawing/2014/main" val="10005"/>
                  </a:ext>
                </a:extLst>
              </a:tr>
              <a:tr h="196589">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r>
                        <a:rPr lang="en-US" sz="1000">
                          <a:effectLst/>
                          <a:latin typeface="+mj-lt"/>
                        </a:rPr>
                        <a:t>GPX</a:t>
                      </a:r>
                      <a:endParaRPr lang="en-US" sz="1000" b="1">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a:effectLst/>
                          <a:latin typeface="+mj-lt"/>
                        </a:rPr>
                        <a:t> </a:t>
                      </a:r>
                      <a:endParaRPr lang="sk-SK"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a:effectLst/>
                          <a:latin typeface="+mj-lt"/>
                        </a:rPr>
                        <a:t> </a:t>
                      </a:r>
                      <a:endParaRPr lang="sk-SK"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a:effectLst/>
                          <a:latin typeface="+mj-lt"/>
                        </a:rPr>
                        <a:t> </a:t>
                      </a:r>
                      <a:endParaRPr lang="sk-SK"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a:effectLst/>
                          <a:latin typeface="+mj-lt"/>
                        </a:rPr>
                        <a:t> </a:t>
                      </a:r>
                      <a:endParaRPr lang="sk-SK"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sk-SK" sz="1000">
                          <a:effectLst/>
                          <a:latin typeface="+mj-lt"/>
                        </a:rPr>
                        <a:t> </a:t>
                      </a:r>
                      <a:endParaRPr lang="sk-SK" sz="1000">
                        <a:solidFill>
                          <a:schemeClr val="bg2">
                            <a:lumMod val="50000"/>
                          </a:schemeClr>
                        </a:solidFill>
                        <a:effectLst/>
                        <a:latin typeface="+mj-lt"/>
                        <a:ea typeface="Fujitsu Sans" charset="0"/>
                        <a:cs typeface="Fujitsu Sans" charset="0"/>
                      </a:endParaRPr>
                    </a:p>
                  </a:txBody>
                  <a:tcPr marL="68036" marR="68036" marT="0" marB="0" anchor="ctr"/>
                </a:tc>
                <a:tc>
                  <a:txBody>
                    <a:bodyPr/>
                    <a:lstStyle>
                      <a:lvl1pPr marL="0" algn="l" defTabSz="1219018" rtl="0" eaLnBrk="1" latinLnBrk="0" hangingPunct="1">
                        <a:defRPr sz="2400" kern="1200">
                          <a:solidFill>
                            <a:schemeClr val="tx1"/>
                          </a:solidFill>
                          <a:latin typeface="TheSansOffice"/>
                          <a:cs typeface="Arial"/>
                        </a:defRPr>
                      </a:lvl1pPr>
                      <a:lvl2pPr marL="609509" algn="l" defTabSz="1219018" rtl="0" eaLnBrk="1" latinLnBrk="0" hangingPunct="1">
                        <a:defRPr sz="2400" kern="1200">
                          <a:solidFill>
                            <a:schemeClr val="tx1"/>
                          </a:solidFill>
                          <a:latin typeface="TheSansOffice"/>
                          <a:cs typeface="Arial"/>
                        </a:defRPr>
                      </a:lvl2pPr>
                      <a:lvl3pPr marL="1219018" algn="l" defTabSz="1219018" rtl="0" eaLnBrk="1" latinLnBrk="0" hangingPunct="1">
                        <a:defRPr sz="2400" kern="1200">
                          <a:solidFill>
                            <a:schemeClr val="tx1"/>
                          </a:solidFill>
                          <a:latin typeface="TheSansOffice"/>
                          <a:cs typeface="Arial"/>
                        </a:defRPr>
                      </a:lvl3pPr>
                      <a:lvl4pPr marL="1828526" algn="l" defTabSz="1219018" rtl="0" eaLnBrk="1" latinLnBrk="0" hangingPunct="1">
                        <a:defRPr sz="2400" kern="1200">
                          <a:solidFill>
                            <a:schemeClr val="tx1"/>
                          </a:solidFill>
                          <a:latin typeface="TheSansOffice"/>
                          <a:cs typeface="Arial"/>
                        </a:defRPr>
                      </a:lvl4pPr>
                      <a:lvl5pPr marL="2438035" algn="l" defTabSz="1219018" rtl="0" eaLnBrk="1" latinLnBrk="0" hangingPunct="1">
                        <a:defRPr sz="2400" kern="1200">
                          <a:solidFill>
                            <a:schemeClr val="tx1"/>
                          </a:solidFill>
                          <a:latin typeface="TheSansOffice"/>
                          <a:cs typeface="Arial"/>
                        </a:defRPr>
                      </a:lvl5pPr>
                      <a:lvl6pPr marL="3047544" algn="l" defTabSz="1219018" rtl="0" eaLnBrk="1" latinLnBrk="0" hangingPunct="1">
                        <a:defRPr sz="2400" kern="1200">
                          <a:solidFill>
                            <a:schemeClr val="tx1"/>
                          </a:solidFill>
                          <a:latin typeface="TheSansOffice"/>
                          <a:cs typeface="Arial"/>
                        </a:defRPr>
                      </a:lvl6pPr>
                      <a:lvl7pPr marL="3657051" algn="l" defTabSz="1219018" rtl="0" eaLnBrk="1" latinLnBrk="0" hangingPunct="1">
                        <a:defRPr sz="2400" kern="1200">
                          <a:solidFill>
                            <a:schemeClr val="tx1"/>
                          </a:solidFill>
                          <a:latin typeface="TheSansOffice"/>
                          <a:cs typeface="Arial"/>
                        </a:defRPr>
                      </a:lvl7pPr>
                      <a:lvl8pPr marL="4266561" algn="l" defTabSz="1219018" rtl="0" eaLnBrk="1" latinLnBrk="0" hangingPunct="1">
                        <a:defRPr sz="2400" kern="1200">
                          <a:solidFill>
                            <a:schemeClr val="tx1"/>
                          </a:solidFill>
                          <a:latin typeface="TheSansOffice"/>
                          <a:cs typeface="Arial"/>
                        </a:defRPr>
                      </a:lvl8pPr>
                      <a:lvl9pPr marL="4876069" algn="l" defTabSz="1219018" rtl="0" eaLnBrk="1" latinLnBrk="0" hangingPunct="1">
                        <a:defRPr sz="2400" kern="1200">
                          <a:solidFill>
                            <a:schemeClr val="tx1"/>
                          </a:solidFill>
                          <a:latin typeface="TheSansOffice"/>
                          <a:cs typeface="Arial"/>
                        </a:defRPr>
                      </a:lvl9pPr>
                    </a:lstStyle>
                    <a:p>
                      <a:pPr algn="ctr"/>
                      <a:r>
                        <a:rPr lang="nb-NO" sz="1000" dirty="0">
                          <a:effectLst/>
                          <a:latin typeface="+mj-lt"/>
                        </a:rPr>
                        <a:t>&lt;1ms</a:t>
                      </a:r>
                      <a:endParaRPr lang="nb-NO" sz="1000" dirty="0">
                        <a:solidFill>
                          <a:schemeClr val="bg2">
                            <a:lumMod val="50000"/>
                          </a:schemeClr>
                        </a:solidFill>
                        <a:effectLst/>
                        <a:latin typeface="+mj-lt"/>
                        <a:ea typeface="Fujitsu Sans" charset="0"/>
                        <a:cs typeface="Fujitsu Sans" charset="0"/>
                      </a:endParaRPr>
                    </a:p>
                  </a:txBody>
                  <a:tcPr marL="68036" marR="68036" marT="0" marB="0" anchor="ctr"/>
                </a:tc>
                <a:extLst>
                  <a:ext uri="{0D108BD9-81ED-4DB2-BD59-A6C34878D82A}">
                    <a16:rowId xmlns:a16="http://schemas.microsoft.com/office/drawing/2014/main" val="10006"/>
                  </a:ext>
                </a:extLst>
              </a:tr>
            </a:tbl>
          </a:graphicData>
        </a:graphic>
      </p:graphicFrame>
      <p:sp>
        <p:nvSpPr>
          <p:cNvPr id="10" name="TextBox 9">
            <a:extLst>
              <a:ext uri="{FF2B5EF4-FFF2-40B4-BE49-F238E27FC236}">
                <a16:creationId xmlns:a16="http://schemas.microsoft.com/office/drawing/2014/main" id="{8A4272A5-8487-4F2E-ABB8-9AA54AF888EA}"/>
              </a:ext>
            </a:extLst>
          </p:cNvPr>
          <p:cNvSpPr txBox="1"/>
          <p:nvPr/>
        </p:nvSpPr>
        <p:spPr>
          <a:xfrm>
            <a:off x="440264" y="3204024"/>
            <a:ext cx="2000256" cy="261610"/>
          </a:xfrm>
          <a:prstGeom prst="rect">
            <a:avLst/>
          </a:prstGeom>
          <a:noFill/>
        </p:spPr>
        <p:txBody>
          <a:bodyPr wrap="square" rtlCol="0">
            <a:spAutoFit/>
          </a:bodyPr>
          <a:lstStyle/>
          <a:p>
            <a:pPr defTabSz="685800">
              <a:defRPr/>
            </a:pPr>
            <a:r>
              <a:rPr lang="en-US" sz="1100" b="1" kern="0" dirty="0">
                <a:solidFill>
                  <a:srgbClr val="4E555B">
                    <a:lumMod val="50000"/>
                  </a:srgbClr>
                </a:solidFill>
                <a:ea typeface="Fujitsu Sans" charset="0"/>
                <a:cs typeface="Fujitsu Sans" charset="0"/>
              </a:rPr>
              <a:t>Network Performance</a:t>
            </a:r>
            <a:endParaRPr lang="en-US" sz="1100" kern="0" dirty="0">
              <a:solidFill>
                <a:srgbClr val="4E555B">
                  <a:lumMod val="50000"/>
                </a:srgbClr>
              </a:solidFill>
              <a:ea typeface="Fujitsu Sans" charset="0"/>
              <a:cs typeface="Fujitsu Sans" charset="0"/>
            </a:endParaRPr>
          </a:p>
        </p:txBody>
      </p:sp>
      <p:sp>
        <p:nvSpPr>
          <p:cNvPr id="11" name="TextBox 10">
            <a:extLst>
              <a:ext uri="{FF2B5EF4-FFF2-40B4-BE49-F238E27FC236}">
                <a16:creationId xmlns:a16="http://schemas.microsoft.com/office/drawing/2014/main" id="{695595F5-16E0-4101-8503-A95CF1CDA307}"/>
              </a:ext>
            </a:extLst>
          </p:cNvPr>
          <p:cNvSpPr txBox="1"/>
          <p:nvPr/>
        </p:nvSpPr>
        <p:spPr>
          <a:xfrm>
            <a:off x="440263" y="3484839"/>
            <a:ext cx="2000256" cy="630942"/>
          </a:xfrm>
          <a:prstGeom prst="rect">
            <a:avLst/>
          </a:prstGeom>
          <a:noFill/>
        </p:spPr>
        <p:txBody>
          <a:bodyPr wrap="square" rtlCol="0">
            <a:spAutoFit/>
          </a:bodyPr>
          <a:lstStyle/>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Latency &lt; 2msec</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Bit errors &lt;10E-12</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Packet loss = 0 </a:t>
            </a:r>
          </a:p>
        </p:txBody>
      </p:sp>
      <p:sp>
        <p:nvSpPr>
          <p:cNvPr id="12" name="Rectangle 11">
            <a:extLst>
              <a:ext uri="{FF2B5EF4-FFF2-40B4-BE49-F238E27FC236}">
                <a16:creationId xmlns:a16="http://schemas.microsoft.com/office/drawing/2014/main" id="{537D3AE4-E381-40FF-9AE6-BF77A67A620E}"/>
              </a:ext>
            </a:extLst>
          </p:cNvPr>
          <p:cNvSpPr/>
          <p:nvPr/>
        </p:nvSpPr>
        <p:spPr bwMode="auto">
          <a:xfrm>
            <a:off x="323850" y="987424"/>
            <a:ext cx="2700000" cy="2049089"/>
          </a:xfrm>
          <a:prstGeom prst="rect">
            <a:avLst/>
          </a:prstGeom>
          <a:solidFill>
            <a:schemeClr val="accent2">
              <a:lumMod val="20000"/>
              <a:lumOff val="80000"/>
            </a:schemeClr>
          </a:solidFill>
          <a:ln w="9525" cap="flat" cmpd="sng" algn="ctr">
            <a:solidFill>
              <a:schemeClr val="accent2">
                <a:lumMod val="60000"/>
                <a:lumOff val="40000"/>
              </a:schemeClr>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defRPr/>
            </a:pPr>
            <a:endParaRPr lang="en-US" sz="1350" kern="0">
              <a:solidFill>
                <a:srgbClr val="606A74"/>
              </a:solidFill>
              <a:latin typeface="+mj-lt"/>
              <a:cs typeface="Arial"/>
            </a:endParaRPr>
          </a:p>
        </p:txBody>
      </p:sp>
      <p:sp>
        <p:nvSpPr>
          <p:cNvPr id="13" name="Rectangle 12">
            <a:extLst>
              <a:ext uri="{FF2B5EF4-FFF2-40B4-BE49-F238E27FC236}">
                <a16:creationId xmlns:a16="http://schemas.microsoft.com/office/drawing/2014/main" id="{2E4E65CD-CD58-4255-8C3A-7E64255E7545}"/>
              </a:ext>
            </a:extLst>
          </p:cNvPr>
          <p:cNvSpPr/>
          <p:nvPr/>
        </p:nvSpPr>
        <p:spPr bwMode="auto">
          <a:xfrm>
            <a:off x="3221999" y="987424"/>
            <a:ext cx="2700000" cy="2049089"/>
          </a:xfrm>
          <a:prstGeom prst="rect">
            <a:avLst/>
          </a:prstGeom>
          <a:solidFill>
            <a:schemeClr val="accent1">
              <a:lumMod val="20000"/>
              <a:lumOff val="80000"/>
            </a:schemeClr>
          </a:solidFill>
          <a:ln w="9525" cap="flat" cmpd="sng" algn="ctr">
            <a:solidFill>
              <a:schemeClr val="accent1">
                <a:lumMod val="60000"/>
                <a:lumOff val="40000"/>
              </a:schemeClr>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defRPr/>
            </a:pPr>
            <a:endParaRPr lang="en-US" sz="1350" kern="0">
              <a:solidFill>
                <a:srgbClr val="606A74"/>
              </a:solidFill>
              <a:latin typeface="+mj-lt"/>
              <a:cs typeface="Arial"/>
            </a:endParaRPr>
          </a:p>
        </p:txBody>
      </p:sp>
      <p:sp>
        <p:nvSpPr>
          <p:cNvPr id="14" name="Rectangle 13">
            <a:extLst>
              <a:ext uri="{FF2B5EF4-FFF2-40B4-BE49-F238E27FC236}">
                <a16:creationId xmlns:a16="http://schemas.microsoft.com/office/drawing/2014/main" id="{9A40D98B-EF76-4895-91DD-C48F50626298}"/>
              </a:ext>
            </a:extLst>
          </p:cNvPr>
          <p:cNvSpPr/>
          <p:nvPr/>
        </p:nvSpPr>
        <p:spPr bwMode="auto">
          <a:xfrm>
            <a:off x="6120150" y="987424"/>
            <a:ext cx="2700000" cy="2049089"/>
          </a:xfrm>
          <a:prstGeom prst="rect">
            <a:avLst/>
          </a:prstGeom>
          <a:solidFill>
            <a:schemeClr val="accent4">
              <a:lumMod val="20000"/>
              <a:lumOff val="80000"/>
            </a:schemeClr>
          </a:solidFill>
          <a:ln w="9525" cap="flat" cmpd="sng" algn="ctr">
            <a:solidFill>
              <a:schemeClr val="accent4">
                <a:lumMod val="60000"/>
                <a:lumOff val="40000"/>
              </a:schemeClr>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defRPr/>
            </a:pPr>
            <a:endParaRPr lang="en-US" sz="1350" kern="0">
              <a:solidFill>
                <a:srgbClr val="606A74"/>
              </a:solidFill>
              <a:latin typeface="+mj-lt"/>
              <a:cs typeface="Arial"/>
            </a:endParaRPr>
          </a:p>
        </p:txBody>
      </p:sp>
      <p:sp>
        <p:nvSpPr>
          <p:cNvPr id="15" name="TextBox 14">
            <a:extLst>
              <a:ext uri="{FF2B5EF4-FFF2-40B4-BE49-F238E27FC236}">
                <a16:creationId xmlns:a16="http://schemas.microsoft.com/office/drawing/2014/main" id="{69D789BC-44E6-4BE6-96E2-0892BD3A4013}"/>
              </a:ext>
            </a:extLst>
          </p:cNvPr>
          <p:cNvSpPr txBox="1"/>
          <p:nvPr/>
        </p:nvSpPr>
        <p:spPr>
          <a:xfrm>
            <a:off x="406400" y="1030144"/>
            <a:ext cx="2540002" cy="261610"/>
          </a:xfrm>
          <a:prstGeom prst="rect">
            <a:avLst/>
          </a:prstGeom>
          <a:noFill/>
        </p:spPr>
        <p:txBody>
          <a:bodyPr wrap="square" rtlCol="0">
            <a:spAutoFit/>
          </a:bodyPr>
          <a:lstStyle/>
          <a:p>
            <a:pPr defTabSz="685800">
              <a:defRPr/>
            </a:pPr>
            <a:r>
              <a:rPr lang="en-US" sz="1100" b="1" kern="0" dirty="0">
                <a:solidFill>
                  <a:srgbClr val="4E555B">
                    <a:lumMod val="50000"/>
                  </a:srgbClr>
                </a:solidFill>
                <a:ea typeface="Fujitsu Sans" charset="0"/>
                <a:cs typeface="Fujitsu Sans" charset="0"/>
              </a:rPr>
              <a:t>Premium Protected </a:t>
            </a:r>
            <a:endParaRPr lang="en-US" sz="1100" kern="0" dirty="0">
              <a:solidFill>
                <a:srgbClr val="4E555B">
                  <a:lumMod val="50000"/>
                </a:srgbClr>
              </a:solidFill>
              <a:ea typeface="Fujitsu Sans" charset="0"/>
              <a:cs typeface="Fujitsu Sans" charset="0"/>
            </a:endParaRPr>
          </a:p>
        </p:txBody>
      </p:sp>
      <p:sp>
        <p:nvSpPr>
          <p:cNvPr id="16" name="TextBox 15">
            <a:extLst>
              <a:ext uri="{FF2B5EF4-FFF2-40B4-BE49-F238E27FC236}">
                <a16:creationId xmlns:a16="http://schemas.microsoft.com/office/drawing/2014/main" id="{5017248A-F350-40C0-A2FD-F2A7ACDA818D}"/>
              </a:ext>
            </a:extLst>
          </p:cNvPr>
          <p:cNvSpPr txBox="1"/>
          <p:nvPr/>
        </p:nvSpPr>
        <p:spPr>
          <a:xfrm>
            <a:off x="406399" y="1291754"/>
            <a:ext cx="2226734" cy="1669688"/>
          </a:xfrm>
          <a:prstGeom prst="rect">
            <a:avLst/>
          </a:prstGeom>
          <a:noFill/>
        </p:spPr>
        <p:txBody>
          <a:bodyPr wrap="square" rtlCol="0">
            <a:spAutoFit/>
          </a:bodyPr>
          <a:lstStyle/>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Ethernet – 2G, 4G, 6G, 8G, 10G, nx10G &amp; 100G</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Fiber Channel – 1G, 2G, 4G, 8G &amp; 10G.</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SDH – STM1, STM4,STM16, STM64/10G WAN PHY.</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Sub 50msec Protection</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Guaranteed restoration.</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Availability - 99.99%</a:t>
            </a:r>
          </a:p>
        </p:txBody>
      </p:sp>
      <p:sp>
        <p:nvSpPr>
          <p:cNvPr id="17" name="TextBox 16">
            <a:extLst>
              <a:ext uri="{FF2B5EF4-FFF2-40B4-BE49-F238E27FC236}">
                <a16:creationId xmlns:a16="http://schemas.microsoft.com/office/drawing/2014/main" id="{F555AFC0-6D9A-4765-93E0-B743162C66E8}"/>
              </a:ext>
            </a:extLst>
          </p:cNvPr>
          <p:cNvSpPr txBox="1"/>
          <p:nvPr/>
        </p:nvSpPr>
        <p:spPr>
          <a:xfrm>
            <a:off x="3301999" y="1030144"/>
            <a:ext cx="2201334" cy="430887"/>
          </a:xfrm>
          <a:prstGeom prst="rect">
            <a:avLst/>
          </a:prstGeom>
          <a:noFill/>
        </p:spPr>
        <p:txBody>
          <a:bodyPr wrap="square" rtlCol="0">
            <a:spAutoFit/>
          </a:bodyPr>
          <a:lstStyle/>
          <a:p>
            <a:pPr defTabSz="685800">
              <a:defRPr/>
            </a:pPr>
            <a:r>
              <a:rPr lang="en-US" sz="1100" b="1" kern="0" dirty="0">
                <a:solidFill>
                  <a:srgbClr val="4E555B">
                    <a:lumMod val="50000"/>
                  </a:srgbClr>
                </a:solidFill>
                <a:ea typeface="Fujitsu Sans" charset="0"/>
                <a:cs typeface="Fujitsu Sans" charset="0"/>
              </a:rPr>
              <a:t>Non-Premium service on Optical DCI</a:t>
            </a:r>
            <a:endParaRPr lang="en-US" sz="1100" kern="0" dirty="0">
              <a:solidFill>
                <a:srgbClr val="4E555B">
                  <a:lumMod val="50000"/>
                </a:srgbClr>
              </a:solidFill>
              <a:ea typeface="Fujitsu Sans" charset="0"/>
              <a:cs typeface="Fujitsu Sans" charset="0"/>
            </a:endParaRPr>
          </a:p>
        </p:txBody>
      </p:sp>
      <p:sp>
        <p:nvSpPr>
          <p:cNvPr id="18" name="TextBox 17">
            <a:extLst>
              <a:ext uri="{FF2B5EF4-FFF2-40B4-BE49-F238E27FC236}">
                <a16:creationId xmlns:a16="http://schemas.microsoft.com/office/drawing/2014/main" id="{C9977AAE-CFDC-49A0-9CA7-50EF4833C4A4}"/>
              </a:ext>
            </a:extLst>
          </p:cNvPr>
          <p:cNvSpPr txBox="1"/>
          <p:nvPr/>
        </p:nvSpPr>
        <p:spPr>
          <a:xfrm>
            <a:off x="3301998" y="1461031"/>
            <a:ext cx="2201335" cy="1477328"/>
          </a:xfrm>
          <a:prstGeom prst="rect">
            <a:avLst/>
          </a:prstGeom>
          <a:noFill/>
        </p:spPr>
        <p:txBody>
          <a:bodyPr wrap="square" rtlCol="0">
            <a:spAutoFit/>
          </a:bodyPr>
          <a:lstStyle/>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Ethernet – 2G, 4G, 6G, 8G, 10G, nx10G &amp; 100G</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Fiber Channel – 1G, 2G, 4G, 8G &amp; 10G.</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SDH – STM1, STM4,STM16, STM64/10G WAN PHY.</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Guaranteed restoration.</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Availability - 99.9%</a:t>
            </a:r>
          </a:p>
        </p:txBody>
      </p:sp>
      <p:sp>
        <p:nvSpPr>
          <p:cNvPr id="19" name="TextBox 18">
            <a:extLst>
              <a:ext uri="{FF2B5EF4-FFF2-40B4-BE49-F238E27FC236}">
                <a16:creationId xmlns:a16="http://schemas.microsoft.com/office/drawing/2014/main" id="{C6FD8BF3-E6AA-44EC-920B-92143D0F466C}"/>
              </a:ext>
            </a:extLst>
          </p:cNvPr>
          <p:cNvSpPr txBox="1"/>
          <p:nvPr/>
        </p:nvSpPr>
        <p:spPr>
          <a:xfrm>
            <a:off x="6197599" y="1030144"/>
            <a:ext cx="2540002" cy="261610"/>
          </a:xfrm>
          <a:prstGeom prst="rect">
            <a:avLst/>
          </a:prstGeom>
          <a:noFill/>
        </p:spPr>
        <p:txBody>
          <a:bodyPr wrap="square" rtlCol="0">
            <a:spAutoFit/>
          </a:bodyPr>
          <a:lstStyle/>
          <a:p>
            <a:pPr defTabSz="685800">
              <a:defRPr/>
            </a:pPr>
            <a:r>
              <a:rPr lang="en-US" sz="1100" b="1" kern="0" dirty="0">
                <a:solidFill>
                  <a:srgbClr val="4E555B">
                    <a:lumMod val="50000"/>
                  </a:srgbClr>
                </a:solidFill>
                <a:ea typeface="Fujitsu Sans" charset="0"/>
                <a:cs typeface="Fujitsu Sans" charset="0"/>
              </a:rPr>
              <a:t>Linear service on Optical DCI</a:t>
            </a:r>
            <a:endParaRPr lang="en-US" sz="1100" kern="0" dirty="0">
              <a:solidFill>
                <a:srgbClr val="4E555B">
                  <a:lumMod val="50000"/>
                </a:srgbClr>
              </a:solidFill>
              <a:ea typeface="Fujitsu Sans" charset="0"/>
              <a:cs typeface="Fujitsu Sans" charset="0"/>
            </a:endParaRPr>
          </a:p>
        </p:txBody>
      </p:sp>
      <p:sp>
        <p:nvSpPr>
          <p:cNvPr id="20" name="TextBox 19">
            <a:extLst>
              <a:ext uri="{FF2B5EF4-FFF2-40B4-BE49-F238E27FC236}">
                <a16:creationId xmlns:a16="http://schemas.microsoft.com/office/drawing/2014/main" id="{588AF80F-766C-4AF1-A3DD-EEF1CE07C4F2}"/>
              </a:ext>
            </a:extLst>
          </p:cNvPr>
          <p:cNvSpPr txBox="1"/>
          <p:nvPr/>
        </p:nvSpPr>
        <p:spPr>
          <a:xfrm>
            <a:off x="6197598" y="1291754"/>
            <a:ext cx="2167469" cy="1284967"/>
          </a:xfrm>
          <a:prstGeom prst="rect">
            <a:avLst/>
          </a:prstGeom>
          <a:noFill/>
        </p:spPr>
        <p:txBody>
          <a:bodyPr wrap="square" rtlCol="0">
            <a:spAutoFit/>
          </a:bodyPr>
          <a:lstStyle/>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Ethernet – 2G, 4G, 6G, 8G, 10G, nx10G &amp; 100G</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Fiber Channel – 1G, 2G, 4G, 8G &amp; 10G.</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SDH – STM1, STM4,STM16, STM64/10G WAN PHY.</a:t>
            </a:r>
          </a:p>
          <a:p>
            <a:pPr marL="271463" lvl="1" indent="-177800" defTabSz="685800">
              <a:spcAft>
                <a:spcPts val="300"/>
              </a:spcAft>
              <a:buFont typeface="Arial" panose="020B0604020202020204" pitchFamily="34" charset="0"/>
              <a:buChar char="•"/>
              <a:defRPr/>
            </a:pPr>
            <a:r>
              <a:rPr lang="en-US" sz="1000" kern="0" dirty="0">
                <a:solidFill>
                  <a:srgbClr val="4E555B">
                    <a:lumMod val="50000"/>
                  </a:srgbClr>
                </a:solidFill>
                <a:ea typeface="Fujitsu Sans" charset="0"/>
                <a:cs typeface="Fujitsu Sans" charset="0"/>
              </a:rPr>
              <a:t>Availability - 99.5%</a:t>
            </a:r>
          </a:p>
        </p:txBody>
      </p:sp>
    </p:spTree>
    <p:extLst>
      <p:ext uri="{BB962C8B-B14F-4D97-AF65-F5344CB8AC3E}">
        <p14:creationId xmlns:p14="http://schemas.microsoft.com/office/powerpoint/2010/main" val="1939490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lstStyle/>
          <a:p>
            <a:r>
              <a:rPr lang="en-US" dirty="0"/>
              <a:t>Migration approach and plan</a:t>
            </a:r>
          </a:p>
        </p:txBody>
      </p:sp>
    </p:spTree>
    <p:extLst>
      <p:ext uri="{BB962C8B-B14F-4D97-AF65-F5344CB8AC3E}">
        <p14:creationId xmlns:p14="http://schemas.microsoft.com/office/powerpoint/2010/main" val="1199914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AACCE9-7C89-4C09-9A42-8EEE1A2D385D}"/>
              </a:ext>
            </a:extLst>
          </p:cNvPr>
          <p:cNvSpPr>
            <a:spLocks noGrp="1"/>
          </p:cNvSpPr>
          <p:nvPr>
            <p:ph type="title"/>
          </p:nvPr>
        </p:nvSpPr>
        <p:spPr/>
        <p:txBody>
          <a:bodyPr/>
          <a:lstStyle/>
          <a:p>
            <a:r>
              <a:rPr lang="en-IN" dirty="0"/>
              <a:t>MIGRATION APPROACH</a:t>
            </a:r>
          </a:p>
        </p:txBody>
      </p:sp>
      <p:sp>
        <p:nvSpPr>
          <p:cNvPr id="6" name="TextBox 5">
            <a:extLst>
              <a:ext uri="{FF2B5EF4-FFF2-40B4-BE49-F238E27FC236}">
                <a16:creationId xmlns:a16="http://schemas.microsoft.com/office/drawing/2014/main" id="{6D3EC1CB-B38E-4D90-A0C9-C870F543F9FA}"/>
              </a:ext>
            </a:extLst>
          </p:cNvPr>
          <p:cNvSpPr txBox="1"/>
          <p:nvPr/>
        </p:nvSpPr>
        <p:spPr>
          <a:xfrm>
            <a:off x="721112" y="987425"/>
            <a:ext cx="7709210" cy="3508653"/>
          </a:xfrm>
          <a:prstGeom prst="rect">
            <a:avLst/>
          </a:prstGeom>
          <a:noFill/>
        </p:spPr>
        <p:txBody>
          <a:bodyPr wrap="square" rtlCol="0">
            <a:spAutoFit/>
          </a:bodyPr>
          <a:lstStyle/>
          <a:p>
            <a:pPr lvl="0" algn="just">
              <a:spcAft>
                <a:spcPct val="55000"/>
              </a:spcAft>
              <a:defRPr/>
            </a:pPr>
            <a:r>
              <a:rPr lang="en-IN" sz="1200" b="1" dirty="0">
                <a:latin typeface="+mj-lt"/>
                <a:cs typeface="Arial" pitchFamily="34" charset="0"/>
              </a:rPr>
              <a:t>Key Considerations</a:t>
            </a:r>
          </a:p>
          <a:p>
            <a:pPr marL="357188" lvl="1" indent="-179388" algn="just">
              <a:spcAft>
                <a:spcPct val="55000"/>
              </a:spcAft>
              <a:buFont typeface="Arial" panose="020B0604020202020204" pitchFamily="34" charset="0"/>
              <a:buChar char="•"/>
              <a:defRPr/>
            </a:pPr>
            <a:r>
              <a:rPr lang="en-IN" sz="1200" dirty="0">
                <a:solidFill>
                  <a:schemeClr val="tx1">
                    <a:lumMod val="75000"/>
                    <a:lumOff val="25000"/>
                  </a:schemeClr>
                </a:solidFill>
                <a:latin typeface="+mj-lt"/>
                <a:cs typeface="Arial" pitchFamily="34" charset="0"/>
              </a:rPr>
              <a:t>Smooth transition to Cloud landscape</a:t>
            </a:r>
          </a:p>
          <a:p>
            <a:pPr marL="357188" lvl="1" indent="-179388" algn="just">
              <a:spcAft>
                <a:spcPct val="55000"/>
              </a:spcAft>
              <a:buFont typeface="Arial" panose="020B0604020202020204" pitchFamily="34" charset="0"/>
              <a:buChar char="•"/>
              <a:defRPr/>
            </a:pPr>
            <a:r>
              <a:rPr lang="en-IN" sz="1200" dirty="0">
                <a:solidFill>
                  <a:schemeClr val="tx1">
                    <a:lumMod val="75000"/>
                    <a:lumOff val="25000"/>
                  </a:schemeClr>
                </a:solidFill>
                <a:latin typeface="+mj-lt"/>
                <a:cs typeface="Arial" pitchFamily="34" charset="0"/>
              </a:rPr>
              <a:t>Minimum Business disruption</a:t>
            </a:r>
          </a:p>
          <a:p>
            <a:pPr lvl="0" algn="just">
              <a:spcAft>
                <a:spcPct val="55000"/>
              </a:spcAft>
              <a:defRPr/>
            </a:pPr>
            <a:endParaRPr lang="en-IN" sz="1200" dirty="0">
              <a:latin typeface="+mj-lt"/>
              <a:cs typeface="Arial" pitchFamily="34" charset="0"/>
            </a:endParaRPr>
          </a:p>
          <a:p>
            <a:pPr lvl="0" algn="just">
              <a:spcAft>
                <a:spcPct val="55000"/>
              </a:spcAft>
              <a:defRPr/>
            </a:pPr>
            <a:r>
              <a:rPr lang="en-IN" sz="1200" b="1" dirty="0">
                <a:latin typeface="+mj-lt"/>
                <a:cs typeface="Arial" pitchFamily="34" charset="0"/>
              </a:rPr>
              <a:t>Approach</a:t>
            </a:r>
          </a:p>
          <a:p>
            <a:pPr marL="357188" lvl="1" indent="-179388" algn="just">
              <a:spcAft>
                <a:spcPct val="55000"/>
              </a:spcAft>
              <a:buFont typeface="Arial" panose="020B0604020202020204" pitchFamily="34" charset="0"/>
              <a:buChar char="•"/>
              <a:tabLst>
                <a:tab pos="357188" algn="l"/>
              </a:tabLst>
              <a:defRPr/>
            </a:pPr>
            <a:r>
              <a:rPr lang="en-IN" sz="1200" dirty="0">
                <a:solidFill>
                  <a:schemeClr val="tx1">
                    <a:lumMod val="75000"/>
                    <a:lumOff val="25000"/>
                  </a:schemeClr>
                </a:solidFill>
                <a:latin typeface="+mj-lt"/>
                <a:cs typeface="Arial" pitchFamily="34" charset="0"/>
              </a:rPr>
              <a:t>Sify will migrate Current systems to Cloud using Replication Method.</a:t>
            </a:r>
          </a:p>
          <a:p>
            <a:pPr marL="357188" lvl="1" indent="-179388" algn="just">
              <a:spcAft>
                <a:spcPct val="55000"/>
              </a:spcAft>
              <a:buFont typeface="Arial" panose="020B0604020202020204" pitchFamily="34" charset="0"/>
              <a:buChar char="•"/>
              <a:tabLst>
                <a:tab pos="357188" algn="l"/>
              </a:tabLst>
              <a:defRPr/>
            </a:pPr>
            <a:r>
              <a:rPr lang="en-IN" sz="1200" dirty="0">
                <a:solidFill>
                  <a:schemeClr val="tx1">
                    <a:lumMod val="75000"/>
                    <a:lumOff val="25000"/>
                  </a:schemeClr>
                </a:solidFill>
                <a:latin typeface="+mj-lt"/>
                <a:cs typeface="Arial" pitchFamily="34" charset="0"/>
              </a:rPr>
              <a:t>Systems will be migrated landscape wise (e.g. All development in one phase, followed by Quality and then Production)</a:t>
            </a:r>
          </a:p>
          <a:p>
            <a:pPr marL="357188" lvl="1" indent="-179388" algn="just">
              <a:spcAft>
                <a:spcPct val="55000"/>
              </a:spcAft>
              <a:buFont typeface="Arial" panose="020B0604020202020204" pitchFamily="34" charset="0"/>
              <a:buChar char="•"/>
              <a:tabLst>
                <a:tab pos="357188" algn="l"/>
              </a:tabLst>
              <a:defRPr/>
            </a:pPr>
            <a:r>
              <a:rPr lang="en-IN" sz="1200" dirty="0">
                <a:solidFill>
                  <a:schemeClr val="tx1">
                    <a:lumMod val="75000"/>
                    <a:lumOff val="25000"/>
                  </a:schemeClr>
                </a:solidFill>
                <a:latin typeface="+mj-lt"/>
                <a:cs typeface="Arial" pitchFamily="34" charset="0"/>
              </a:rPr>
              <a:t>During the Migration Sify will require 1 Downtime in each Phase which will be switchover period of around 4 hours.</a:t>
            </a:r>
          </a:p>
          <a:p>
            <a:pPr marL="357188" lvl="1" indent="-179388" algn="just">
              <a:spcAft>
                <a:spcPct val="55000"/>
              </a:spcAft>
              <a:buFont typeface="Arial" panose="020B0604020202020204" pitchFamily="34" charset="0"/>
              <a:buChar char="•"/>
              <a:tabLst>
                <a:tab pos="357188" algn="l"/>
              </a:tabLst>
              <a:defRPr/>
            </a:pPr>
            <a:r>
              <a:rPr lang="en-IN" sz="1200" dirty="0">
                <a:solidFill>
                  <a:schemeClr val="tx1">
                    <a:lumMod val="75000"/>
                    <a:lumOff val="25000"/>
                  </a:schemeClr>
                </a:solidFill>
                <a:latin typeface="+mj-lt"/>
                <a:cs typeface="Arial" pitchFamily="34" charset="0"/>
              </a:rPr>
              <a:t>Before any Switchover UT, SIT and UAT will be perform jointly by Sify &amp; M&amp;M teams.</a:t>
            </a:r>
          </a:p>
          <a:p>
            <a:pPr marL="357188" lvl="1" indent="-179388" algn="just">
              <a:spcAft>
                <a:spcPct val="55000"/>
              </a:spcAft>
              <a:buFont typeface="Arial" panose="020B0604020202020204" pitchFamily="34" charset="0"/>
              <a:buChar char="•"/>
              <a:tabLst>
                <a:tab pos="357188" algn="l"/>
              </a:tabLst>
              <a:defRPr/>
            </a:pPr>
            <a:r>
              <a:rPr lang="en-IN" sz="1200" dirty="0">
                <a:solidFill>
                  <a:schemeClr val="tx1">
                    <a:lumMod val="75000"/>
                    <a:lumOff val="25000"/>
                  </a:schemeClr>
                </a:solidFill>
                <a:latin typeface="+mj-lt"/>
                <a:cs typeface="Arial" pitchFamily="34" charset="0"/>
              </a:rPr>
              <a:t>NDR will be build within 72 hours once Production environments will be moved to Sify Cloud</a:t>
            </a:r>
          </a:p>
          <a:p>
            <a:pPr marL="357188" lvl="1" indent="-179388" algn="just">
              <a:spcAft>
                <a:spcPct val="55000"/>
              </a:spcAft>
              <a:buFont typeface="Arial" panose="020B0604020202020204" pitchFamily="34" charset="0"/>
              <a:buChar char="•"/>
              <a:tabLst>
                <a:tab pos="357188" algn="l"/>
              </a:tabLst>
              <a:defRPr/>
            </a:pPr>
            <a:r>
              <a:rPr lang="en-IN" sz="1200" dirty="0">
                <a:solidFill>
                  <a:schemeClr val="tx1">
                    <a:lumMod val="75000"/>
                    <a:lumOff val="25000"/>
                  </a:schemeClr>
                </a:solidFill>
                <a:latin typeface="+mj-lt"/>
                <a:cs typeface="Arial" pitchFamily="34" charset="0"/>
              </a:rPr>
              <a:t>FAR DR will be configure at Bangalore location post DC and NDR is operational from Mumbai.</a:t>
            </a:r>
          </a:p>
        </p:txBody>
      </p:sp>
    </p:spTree>
    <p:extLst>
      <p:ext uri="{BB962C8B-B14F-4D97-AF65-F5344CB8AC3E}">
        <p14:creationId xmlns:p14="http://schemas.microsoft.com/office/powerpoint/2010/main" val="566376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DB2776-BD1D-46C8-B86A-5DB94AECFBB2}"/>
              </a:ext>
            </a:extLst>
          </p:cNvPr>
          <p:cNvGrpSpPr/>
          <p:nvPr/>
        </p:nvGrpSpPr>
        <p:grpSpPr>
          <a:xfrm>
            <a:off x="323850" y="987425"/>
            <a:ext cx="8496300" cy="3744912"/>
            <a:chOff x="323850" y="987425"/>
            <a:chExt cx="8496300" cy="3744912"/>
          </a:xfrm>
        </p:grpSpPr>
        <p:sp>
          <p:nvSpPr>
            <p:cNvPr id="4" name="Arrow: Notched Right 3">
              <a:extLst>
                <a:ext uri="{FF2B5EF4-FFF2-40B4-BE49-F238E27FC236}">
                  <a16:creationId xmlns:a16="http://schemas.microsoft.com/office/drawing/2014/main" id="{DC32AF2E-659C-40EF-8C0A-BE310D8711DF}"/>
                </a:ext>
              </a:extLst>
            </p:cNvPr>
            <p:cNvSpPr/>
            <p:nvPr/>
          </p:nvSpPr>
          <p:spPr>
            <a:xfrm>
              <a:off x="323850" y="2110898"/>
              <a:ext cx="8496300" cy="1497965"/>
            </a:xfrm>
            <a:prstGeom prst="notchedRightArrow">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5" name="Freeform: Shape 4">
              <a:extLst>
                <a:ext uri="{FF2B5EF4-FFF2-40B4-BE49-F238E27FC236}">
                  <a16:creationId xmlns:a16="http://schemas.microsoft.com/office/drawing/2014/main" id="{A48644CA-FABE-4B1A-B5E6-F5851A78FDA0}"/>
                </a:ext>
              </a:extLst>
            </p:cNvPr>
            <p:cNvSpPr/>
            <p:nvPr/>
          </p:nvSpPr>
          <p:spPr>
            <a:xfrm>
              <a:off x="323939" y="987425"/>
              <a:ext cx="1245094" cy="1497965"/>
            </a:xfrm>
            <a:custGeom>
              <a:avLst/>
              <a:gdLst>
                <a:gd name="connsiteX0" fmla="*/ 0 w 1245094"/>
                <a:gd name="connsiteY0" fmla="*/ 0 h 1497965"/>
                <a:gd name="connsiteX1" fmla="*/ 1245094 w 1245094"/>
                <a:gd name="connsiteY1" fmla="*/ 0 h 1497965"/>
                <a:gd name="connsiteX2" fmla="*/ 1245094 w 1245094"/>
                <a:gd name="connsiteY2" fmla="*/ 1497965 h 1497965"/>
                <a:gd name="connsiteX3" fmla="*/ 0 w 1245094"/>
                <a:gd name="connsiteY3" fmla="*/ 1497965 h 1497965"/>
                <a:gd name="connsiteX4" fmla="*/ 0 w 1245094"/>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094" h="1497965">
                  <a:moveTo>
                    <a:pt x="0" y="0"/>
                  </a:moveTo>
                  <a:lnTo>
                    <a:pt x="1245094" y="0"/>
                  </a:lnTo>
                  <a:lnTo>
                    <a:pt x="1245094"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Setup Development/Test/Production Application architecture in Sify DC Cloud (same DB as Current DB)</a:t>
              </a:r>
              <a:endParaRPr lang="en-US" sz="1000" kern="1200" dirty="0">
                <a:solidFill>
                  <a:schemeClr val="tx1">
                    <a:lumMod val="75000"/>
                    <a:lumOff val="25000"/>
                  </a:schemeClr>
                </a:solidFill>
                <a:latin typeface="+mj-lt"/>
                <a:cs typeface="Arial" panose="020B0604020202020204" pitchFamily="34" charset="0"/>
              </a:endParaRPr>
            </a:p>
          </p:txBody>
        </p:sp>
        <p:sp>
          <p:nvSpPr>
            <p:cNvPr id="6" name="Oval 5">
              <a:extLst>
                <a:ext uri="{FF2B5EF4-FFF2-40B4-BE49-F238E27FC236}">
                  <a16:creationId xmlns:a16="http://schemas.microsoft.com/office/drawing/2014/main" id="{B1F8C8B4-4C7A-45D6-BE81-AC3D15C82CC2}"/>
                </a:ext>
              </a:extLst>
            </p:cNvPr>
            <p:cNvSpPr/>
            <p:nvPr/>
          </p:nvSpPr>
          <p:spPr>
            <a:xfrm>
              <a:off x="759241" y="2672635"/>
              <a:ext cx="374491" cy="374491"/>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6F574EA0-A848-4EE2-A8DA-65DD8ABC055C}"/>
                </a:ext>
              </a:extLst>
            </p:cNvPr>
            <p:cNvSpPr/>
            <p:nvPr/>
          </p:nvSpPr>
          <p:spPr>
            <a:xfrm>
              <a:off x="1601891" y="3234372"/>
              <a:ext cx="984067" cy="1497965"/>
            </a:xfrm>
            <a:custGeom>
              <a:avLst/>
              <a:gdLst>
                <a:gd name="connsiteX0" fmla="*/ 0 w 984067"/>
                <a:gd name="connsiteY0" fmla="*/ 0 h 1497965"/>
                <a:gd name="connsiteX1" fmla="*/ 984067 w 984067"/>
                <a:gd name="connsiteY1" fmla="*/ 0 h 1497965"/>
                <a:gd name="connsiteX2" fmla="*/ 984067 w 984067"/>
                <a:gd name="connsiteY2" fmla="*/ 1497965 h 1497965"/>
                <a:gd name="connsiteX3" fmla="*/ 0 w 984067"/>
                <a:gd name="connsiteY3" fmla="*/ 1497965 h 1497965"/>
                <a:gd name="connsiteX4" fmla="*/ 0 w 984067"/>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067" h="1497965">
                  <a:moveTo>
                    <a:pt x="0" y="0"/>
                  </a:moveTo>
                  <a:lnTo>
                    <a:pt x="984067" y="0"/>
                  </a:lnTo>
                  <a:lnTo>
                    <a:pt x="984067"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Start Replication of landscape from Current DC to Sify Cloud</a:t>
              </a:r>
              <a:endParaRPr lang="en-IN" sz="1000" b="0" i="0" kern="1200" dirty="0">
                <a:solidFill>
                  <a:schemeClr val="tx1">
                    <a:lumMod val="75000"/>
                    <a:lumOff val="25000"/>
                  </a:schemeClr>
                </a:solidFill>
                <a:latin typeface="+mj-lt"/>
                <a:cs typeface="Arial" panose="020B0604020202020204" pitchFamily="34" charset="0"/>
              </a:endParaRPr>
            </a:p>
          </p:txBody>
        </p:sp>
        <p:sp>
          <p:nvSpPr>
            <p:cNvPr id="9" name="Oval 8">
              <a:extLst>
                <a:ext uri="{FF2B5EF4-FFF2-40B4-BE49-F238E27FC236}">
                  <a16:creationId xmlns:a16="http://schemas.microsoft.com/office/drawing/2014/main" id="{AC2AFD9E-FD86-4C4F-9DAD-B6197725D71E}"/>
                </a:ext>
              </a:extLst>
            </p:cNvPr>
            <p:cNvSpPr/>
            <p:nvPr/>
          </p:nvSpPr>
          <p:spPr>
            <a:xfrm>
              <a:off x="1906679" y="2672635"/>
              <a:ext cx="374491" cy="374491"/>
            </a:xfrm>
            <a:prstGeom prst="ellipse">
              <a:avLst/>
            </a:prstGeom>
          </p:spPr>
          <p:style>
            <a:lnRef idx="2">
              <a:schemeClr val="lt1">
                <a:hueOff val="0"/>
                <a:satOff val="0"/>
                <a:lumOff val="0"/>
                <a:alphaOff val="0"/>
              </a:schemeClr>
            </a:lnRef>
            <a:fillRef idx="1">
              <a:schemeClr val="accent4">
                <a:hueOff val="-737842"/>
                <a:satOff val="4426"/>
                <a:lumOff val="163"/>
                <a:alphaOff val="0"/>
              </a:schemeClr>
            </a:fillRef>
            <a:effectRef idx="0">
              <a:schemeClr val="accent4">
                <a:hueOff val="-737842"/>
                <a:satOff val="4426"/>
                <a:lumOff val="163"/>
                <a:alphaOff val="0"/>
              </a:schemeClr>
            </a:effectRef>
            <a:fontRef idx="minor">
              <a:schemeClr val="lt1"/>
            </a:fontRef>
          </p:style>
        </p:sp>
        <p:sp>
          <p:nvSpPr>
            <p:cNvPr id="10" name="Freeform: Shape 9">
              <a:extLst>
                <a:ext uri="{FF2B5EF4-FFF2-40B4-BE49-F238E27FC236}">
                  <a16:creationId xmlns:a16="http://schemas.microsoft.com/office/drawing/2014/main" id="{9F37A8FE-74B1-4DA4-95B3-6CDFB3447F98}"/>
                </a:ext>
              </a:extLst>
            </p:cNvPr>
            <p:cNvSpPr/>
            <p:nvPr/>
          </p:nvSpPr>
          <p:spPr>
            <a:xfrm>
              <a:off x="2618815" y="987425"/>
              <a:ext cx="1083478" cy="1497965"/>
            </a:xfrm>
            <a:custGeom>
              <a:avLst/>
              <a:gdLst>
                <a:gd name="connsiteX0" fmla="*/ 0 w 1083478"/>
                <a:gd name="connsiteY0" fmla="*/ 0 h 1497965"/>
                <a:gd name="connsiteX1" fmla="*/ 1083478 w 1083478"/>
                <a:gd name="connsiteY1" fmla="*/ 0 h 1497965"/>
                <a:gd name="connsiteX2" fmla="*/ 1083478 w 1083478"/>
                <a:gd name="connsiteY2" fmla="*/ 1497965 h 1497965"/>
                <a:gd name="connsiteX3" fmla="*/ 0 w 1083478"/>
                <a:gd name="connsiteY3" fmla="*/ 1497965 h 1497965"/>
                <a:gd name="connsiteX4" fmla="*/ 0 w 1083478"/>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478" h="1497965">
                  <a:moveTo>
                    <a:pt x="0" y="0"/>
                  </a:moveTo>
                  <a:lnTo>
                    <a:pt x="1083478" y="0"/>
                  </a:lnTo>
                  <a:lnTo>
                    <a:pt x="1083478"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DC Switchover to Sify’s DC and Change access of Test users to Sify cloud for 1st level testing </a:t>
              </a:r>
              <a:endParaRPr lang="en-IN" sz="1000" b="0" i="0" kern="1200" dirty="0">
                <a:solidFill>
                  <a:schemeClr val="tx1">
                    <a:lumMod val="75000"/>
                    <a:lumOff val="25000"/>
                  </a:schemeClr>
                </a:solidFill>
                <a:latin typeface="+mj-lt"/>
                <a:cs typeface="Arial" panose="020B0604020202020204" pitchFamily="34" charset="0"/>
              </a:endParaRPr>
            </a:p>
          </p:txBody>
        </p:sp>
        <p:sp>
          <p:nvSpPr>
            <p:cNvPr id="11" name="Oval 10">
              <a:extLst>
                <a:ext uri="{FF2B5EF4-FFF2-40B4-BE49-F238E27FC236}">
                  <a16:creationId xmlns:a16="http://schemas.microsoft.com/office/drawing/2014/main" id="{04186106-BB8A-4035-A028-5B3B3121BD41}"/>
                </a:ext>
              </a:extLst>
            </p:cNvPr>
            <p:cNvSpPr/>
            <p:nvPr/>
          </p:nvSpPr>
          <p:spPr>
            <a:xfrm>
              <a:off x="2973309" y="2672635"/>
              <a:ext cx="374491" cy="374491"/>
            </a:xfrm>
            <a:prstGeom prst="ellipse">
              <a:avLst/>
            </a:prstGeom>
          </p:spPr>
          <p:style>
            <a:lnRef idx="2">
              <a:schemeClr val="lt1">
                <a:hueOff val="0"/>
                <a:satOff val="0"/>
                <a:lumOff val="0"/>
                <a:alphaOff val="0"/>
              </a:schemeClr>
            </a:lnRef>
            <a:fillRef idx="1">
              <a:schemeClr val="accent4">
                <a:hueOff val="-1475685"/>
                <a:satOff val="8852"/>
                <a:lumOff val="327"/>
                <a:alphaOff val="0"/>
              </a:schemeClr>
            </a:fillRef>
            <a:effectRef idx="0">
              <a:schemeClr val="accent4">
                <a:hueOff val="-1475685"/>
                <a:satOff val="8852"/>
                <a:lumOff val="327"/>
                <a:alphaOff val="0"/>
              </a:schemeClr>
            </a:effectRef>
            <a:fontRef idx="minor">
              <a:schemeClr val="lt1"/>
            </a:fontRef>
          </p:style>
        </p:sp>
        <p:sp>
          <p:nvSpPr>
            <p:cNvPr id="12" name="Freeform: Shape 11">
              <a:extLst>
                <a:ext uri="{FF2B5EF4-FFF2-40B4-BE49-F238E27FC236}">
                  <a16:creationId xmlns:a16="http://schemas.microsoft.com/office/drawing/2014/main" id="{0ED2E334-067B-495C-A474-9ACC0F303B4F}"/>
                </a:ext>
              </a:extLst>
            </p:cNvPr>
            <p:cNvSpPr/>
            <p:nvPr/>
          </p:nvSpPr>
          <p:spPr>
            <a:xfrm>
              <a:off x="3735151" y="3234372"/>
              <a:ext cx="1084963" cy="1497965"/>
            </a:xfrm>
            <a:custGeom>
              <a:avLst/>
              <a:gdLst>
                <a:gd name="connsiteX0" fmla="*/ 0 w 1084963"/>
                <a:gd name="connsiteY0" fmla="*/ 0 h 1497965"/>
                <a:gd name="connsiteX1" fmla="*/ 1084963 w 1084963"/>
                <a:gd name="connsiteY1" fmla="*/ 0 h 1497965"/>
                <a:gd name="connsiteX2" fmla="*/ 1084963 w 1084963"/>
                <a:gd name="connsiteY2" fmla="*/ 1497965 h 1497965"/>
                <a:gd name="connsiteX3" fmla="*/ 0 w 1084963"/>
                <a:gd name="connsiteY3" fmla="*/ 1497965 h 1497965"/>
                <a:gd name="connsiteX4" fmla="*/ 0 w 1084963"/>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963" h="1497965">
                  <a:moveTo>
                    <a:pt x="0" y="0"/>
                  </a:moveTo>
                  <a:lnTo>
                    <a:pt x="1084963" y="0"/>
                  </a:lnTo>
                  <a:lnTo>
                    <a:pt x="1084963"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Testing of New Environment with Test Users and Note down the changes required during cutover</a:t>
              </a:r>
              <a:endParaRPr lang="en-IN" sz="1000" b="0" i="0" kern="1200" dirty="0">
                <a:solidFill>
                  <a:schemeClr val="tx1">
                    <a:lumMod val="75000"/>
                    <a:lumOff val="25000"/>
                  </a:schemeClr>
                </a:solidFill>
                <a:latin typeface="+mj-lt"/>
                <a:cs typeface="Arial" panose="020B0604020202020204" pitchFamily="34" charset="0"/>
              </a:endParaRPr>
            </a:p>
          </p:txBody>
        </p:sp>
        <p:sp>
          <p:nvSpPr>
            <p:cNvPr id="13" name="Oval 12">
              <a:extLst>
                <a:ext uri="{FF2B5EF4-FFF2-40B4-BE49-F238E27FC236}">
                  <a16:creationId xmlns:a16="http://schemas.microsoft.com/office/drawing/2014/main" id="{ABB844C9-4E19-42A9-9FC0-77D77D5E29DD}"/>
                </a:ext>
              </a:extLst>
            </p:cNvPr>
            <p:cNvSpPr/>
            <p:nvPr/>
          </p:nvSpPr>
          <p:spPr>
            <a:xfrm>
              <a:off x="4090387" y="2672635"/>
              <a:ext cx="374491" cy="374491"/>
            </a:xfrm>
            <a:prstGeom prst="ellipse">
              <a:avLst/>
            </a:prstGeom>
          </p:spPr>
          <p:style>
            <a:lnRef idx="2">
              <a:schemeClr val="lt1">
                <a:hueOff val="0"/>
                <a:satOff val="0"/>
                <a:lumOff val="0"/>
                <a:alphaOff val="0"/>
              </a:schemeClr>
            </a:lnRef>
            <a:fillRef idx="1">
              <a:schemeClr val="accent4">
                <a:hueOff val="-2213527"/>
                <a:satOff val="13279"/>
                <a:lumOff val="490"/>
                <a:alphaOff val="0"/>
              </a:schemeClr>
            </a:fillRef>
            <a:effectRef idx="0">
              <a:schemeClr val="accent4">
                <a:hueOff val="-2213527"/>
                <a:satOff val="13279"/>
                <a:lumOff val="490"/>
                <a:alphaOff val="0"/>
              </a:schemeClr>
            </a:effectRef>
            <a:fontRef idx="minor">
              <a:schemeClr val="lt1"/>
            </a:fontRef>
          </p:style>
        </p:sp>
        <p:sp>
          <p:nvSpPr>
            <p:cNvPr id="14" name="Freeform: Shape 13">
              <a:extLst>
                <a:ext uri="{FF2B5EF4-FFF2-40B4-BE49-F238E27FC236}">
                  <a16:creationId xmlns:a16="http://schemas.microsoft.com/office/drawing/2014/main" id="{C354F1C4-7271-4C2C-91D2-41D9C1E69A73}"/>
                </a:ext>
              </a:extLst>
            </p:cNvPr>
            <p:cNvSpPr/>
            <p:nvPr/>
          </p:nvSpPr>
          <p:spPr>
            <a:xfrm>
              <a:off x="4852971" y="987425"/>
              <a:ext cx="878505" cy="1497965"/>
            </a:xfrm>
            <a:custGeom>
              <a:avLst/>
              <a:gdLst>
                <a:gd name="connsiteX0" fmla="*/ 0 w 878505"/>
                <a:gd name="connsiteY0" fmla="*/ 0 h 1497965"/>
                <a:gd name="connsiteX1" fmla="*/ 878505 w 878505"/>
                <a:gd name="connsiteY1" fmla="*/ 0 h 1497965"/>
                <a:gd name="connsiteX2" fmla="*/ 878505 w 878505"/>
                <a:gd name="connsiteY2" fmla="*/ 1497965 h 1497965"/>
                <a:gd name="connsiteX3" fmla="*/ 0 w 878505"/>
                <a:gd name="connsiteY3" fmla="*/ 1497965 h 1497965"/>
                <a:gd name="connsiteX4" fmla="*/ 0 w 878505"/>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505" h="1497965">
                  <a:moveTo>
                    <a:pt x="0" y="0"/>
                  </a:moveTo>
                  <a:lnTo>
                    <a:pt x="878505" y="0"/>
                  </a:lnTo>
                  <a:lnTo>
                    <a:pt x="878505"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System wise cutover to New DC with logical grouping</a:t>
              </a:r>
              <a:endParaRPr lang="en-IN" sz="1000" b="0" i="0" kern="1200" dirty="0">
                <a:solidFill>
                  <a:schemeClr val="tx1">
                    <a:lumMod val="75000"/>
                    <a:lumOff val="25000"/>
                  </a:schemeClr>
                </a:solidFill>
                <a:latin typeface="+mj-lt"/>
                <a:cs typeface="Arial" panose="020B0604020202020204" pitchFamily="34" charset="0"/>
              </a:endParaRPr>
            </a:p>
          </p:txBody>
        </p:sp>
        <p:sp>
          <p:nvSpPr>
            <p:cNvPr id="15" name="Oval 14">
              <a:extLst>
                <a:ext uri="{FF2B5EF4-FFF2-40B4-BE49-F238E27FC236}">
                  <a16:creationId xmlns:a16="http://schemas.microsoft.com/office/drawing/2014/main" id="{A584110D-BAE8-4503-8BBA-D3227FB921FC}"/>
                </a:ext>
              </a:extLst>
            </p:cNvPr>
            <p:cNvSpPr/>
            <p:nvPr/>
          </p:nvSpPr>
          <p:spPr>
            <a:xfrm>
              <a:off x="5104978" y="2672635"/>
              <a:ext cx="374491" cy="374491"/>
            </a:xfrm>
            <a:prstGeom prst="ellipse">
              <a:avLst/>
            </a:prstGeom>
          </p:spPr>
          <p:style>
            <a:lnRef idx="2">
              <a:schemeClr val="lt1">
                <a:hueOff val="0"/>
                <a:satOff val="0"/>
                <a:lumOff val="0"/>
                <a:alphaOff val="0"/>
              </a:schemeClr>
            </a:lnRef>
            <a:fillRef idx="1">
              <a:schemeClr val="accent4">
                <a:hueOff val="-2951370"/>
                <a:satOff val="17705"/>
                <a:lumOff val="654"/>
                <a:alphaOff val="0"/>
              </a:schemeClr>
            </a:fillRef>
            <a:effectRef idx="0">
              <a:schemeClr val="accent4">
                <a:hueOff val="-2951370"/>
                <a:satOff val="17705"/>
                <a:lumOff val="654"/>
                <a:alphaOff val="0"/>
              </a:schemeClr>
            </a:effectRef>
            <a:fontRef idx="minor">
              <a:schemeClr val="lt1"/>
            </a:fontRef>
          </p:style>
        </p:sp>
        <p:sp>
          <p:nvSpPr>
            <p:cNvPr id="16" name="Freeform: Shape 15">
              <a:extLst>
                <a:ext uri="{FF2B5EF4-FFF2-40B4-BE49-F238E27FC236}">
                  <a16:creationId xmlns:a16="http://schemas.microsoft.com/office/drawing/2014/main" id="{6B9F3490-9AF8-4CE8-BAAF-60141A7C8742}"/>
                </a:ext>
              </a:extLst>
            </p:cNvPr>
            <p:cNvSpPr/>
            <p:nvPr/>
          </p:nvSpPr>
          <p:spPr>
            <a:xfrm>
              <a:off x="5764333" y="3234372"/>
              <a:ext cx="1044609" cy="1497965"/>
            </a:xfrm>
            <a:custGeom>
              <a:avLst/>
              <a:gdLst>
                <a:gd name="connsiteX0" fmla="*/ 0 w 1044609"/>
                <a:gd name="connsiteY0" fmla="*/ 0 h 1497965"/>
                <a:gd name="connsiteX1" fmla="*/ 1044609 w 1044609"/>
                <a:gd name="connsiteY1" fmla="*/ 0 h 1497965"/>
                <a:gd name="connsiteX2" fmla="*/ 1044609 w 1044609"/>
                <a:gd name="connsiteY2" fmla="*/ 1497965 h 1497965"/>
                <a:gd name="connsiteX3" fmla="*/ 0 w 1044609"/>
                <a:gd name="connsiteY3" fmla="*/ 1497965 h 1497965"/>
                <a:gd name="connsiteX4" fmla="*/ 0 w 1044609"/>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609" h="1497965">
                  <a:moveTo>
                    <a:pt x="0" y="0"/>
                  </a:moveTo>
                  <a:lnTo>
                    <a:pt x="1044609" y="0"/>
                  </a:lnTo>
                  <a:lnTo>
                    <a:pt x="1044609"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DC Switchover to Sify Cloud with Change of User Access</a:t>
              </a:r>
              <a:endParaRPr lang="en-IN" sz="1000" b="0" i="0" kern="1200" dirty="0">
                <a:solidFill>
                  <a:schemeClr val="tx1">
                    <a:lumMod val="75000"/>
                    <a:lumOff val="25000"/>
                  </a:schemeClr>
                </a:solidFill>
                <a:latin typeface="+mj-lt"/>
                <a:cs typeface="Arial" panose="020B0604020202020204" pitchFamily="34" charset="0"/>
              </a:endParaRPr>
            </a:p>
          </p:txBody>
        </p:sp>
        <p:sp>
          <p:nvSpPr>
            <p:cNvPr id="17" name="Oval 16">
              <a:extLst>
                <a:ext uri="{FF2B5EF4-FFF2-40B4-BE49-F238E27FC236}">
                  <a16:creationId xmlns:a16="http://schemas.microsoft.com/office/drawing/2014/main" id="{E46261A6-AB61-47EB-8267-798728C536CE}"/>
                </a:ext>
              </a:extLst>
            </p:cNvPr>
            <p:cNvSpPr/>
            <p:nvPr/>
          </p:nvSpPr>
          <p:spPr>
            <a:xfrm>
              <a:off x="6099392" y="2672635"/>
              <a:ext cx="374491" cy="374491"/>
            </a:xfrm>
            <a:prstGeom prst="ellipse">
              <a:avLst/>
            </a:prstGeom>
          </p:spPr>
          <p:style>
            <a:lnRef idx="2">
              <a:schemeClr val="lt1">
                <a:hueOff val="0"/>
                <a:satOff val="0"/>
                <a:lumOff val="0"/>
                <a:alphaOff val="0"/>
              </a:schemeClr>
            </a:lnRef>
            <a:fillRef idx="1">
              <a:schemeClr val="accent4">
                <a:hueOff val="-3689212"/>
                <a:satOff val="22131"/>
                <a:lumOff val="817"/>
                <a:alphaOff val="0"/>
              </a:schemeClr>
            </a:fillRef>
            <a:effectRef idx="0">
              <a:schemeClr val="accent4">
                <a:hueOff val="-3689212"/>
                <a:satOff val="22131"/>
                <a:lumOff val="817"/>
                <a:alphaOff val="0"/>
              </a:schemeClr>
            </a:effectRef>
            <a:fontRef idx="minor">
              <a:schemeClr val="lt1"/>
            </a:fontRef>
          </p:style>
        </p:sp>
        <p:sp>
          <p:nvSpPr>
            <p:cNvPr id="18" name="Freeform: Shape 17">
              <a:extLst>
                <a:ext uri="{FF2B5EF4-FFF2-40B4-BE49-F238E27FC236}">
                  <a16:creationId xmlns:a16="http://schemas.microsoft.com/office/drawing/2014/main" id="{9C8989FF-D51F-4770-9ED8-DC1284ABA8CE}"/>
                </a:ext>
              </a:extLst>
            </p:cNvPr>
            <p:cNvSpPr/>
            <p:nvPr/>
          </p:nvSpPr>
          <p:spPr>
            <a:xfrm>
              <a:off x="6841799" y="987425"/>
              <a:ext cx="1128630" cy="1497965"/>
            </a:xfrm>
            <a:custGeom>
              <a:avLst/>
              <a:gdLst>
                <a:gd name="connsiteX0" fmla="*/ 0 w 1128630"/>
                <a:gd name="connsiteY0" fmla="*/ 0 h 1497965"/>
                <a:gd name="connsiteX1" fmla="*/ 1128630 w 1128630"/>
                <a:gd name="connsiteY1" fmla="*/ 0 h 1497965"/>
                <a:gd name="connsiteX2" fmla="*/ 1128630 w 1128630"/>
                <a:gd name="connsiteY2" fmla="*/ 1497965 h 1497965"/>
                <a:gd name="connsiteX3" fmla="*/ 0 w 1128630"/>
                <a:gd name="connsiteY3" fmla="*/ 1497965 h 1497965"/>
                <a:gd name="connsiteX4" fmla="*/ 0 w 1128630"/>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630" h="1497965">
                  <a:moveTo>
                    <a:pt x="0" y="0"/>
                  </a:moveTo>
                  <a:lnTo>
                    <a:pt x="1128630" y="0"/>
                  </a:lnTo>
                  <a:lnTo>
                    <a:pt x="1128630"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Installation of Application at NDR and start replication from Sify DC Cloud to Sify NDR Cloud</a:t>
              </a:r>
              <a:endParaRPr lang="en-IN" sz="1000" b="0" i="0" kern="1200" dirty="0">
                <a:solidFill>
                  <a:schemeClr val="tx1">
                    <a:lumMod val="75000"/>
                    <a:lumOff val="25000"/>
                  </a:schemeClr>
                </a:solidFill>
                <a:latin typeface="+mj-lt"/>
                <a:cs typeface="Arial" panose="020B0604020202020204" pitchFamily="34" charset="0"/>
              </a:endParaRPr>
            </a:p>
          </p:txBody>
        </p:sp>
        <p:sp>
          <p:nvSpPr>
            <p:cNvPr id="19" name="Oval 18">
              <a:extLst>
                <a:ext uri="{FF2B5EF4-FFF2-40B4-BE49-F238E27FC236}">
                  <a16:creationId xmlns:a16="http://schemas.microsoft.com/office/drawing/2014/main" id="{DC3591EA-5ECB-4229-B06E-B13F43CACB28}"/>
                </a:ext>
              </a:extLst>
            </p:cNvPr>
            <p:cNvSpPr/>
            <p:nvPr/>
          </p:nvSpPr>
          <p:spPr>
            <a:xfrm>
              <a:off x="7218869" y="2672635"/>
              <a:ext cx="374491" cy="374491"/>
            </a:xfrm>
            <a:prstGeom prst="ellipse">
              <a:avLst/>
            </a:prstGeom>
          </p:spPr>
          <p:style>
            <a:lnRef idx="2">
              <a:schemeClr val="lt1">
                <a:hueOff val="0"/>
                <a:satOff val="0"/>
                <a:lumOff val="0"/>
                <a:alphaOff val="0"/>
              </a:schemeClr>
            </a:lnRef>
            <a:fillRef idx="1">
              <a:schemeClr val="accent4">
                <a:hueOff val="-4427054"/>
                <a:satOff val="26557"/>
                <a:lumOff val="981"/>
                <a:alphaOff val="0"/>
              </a:schemeClr>
            </a:fillRef>
            <a:effectRef idx="0">
              <a:schemeClr val="accent4">
                <a:hueOff val="-4427054"/>
                <a:satOff val="26557"/>
                <a:lumOff val="981"/>
                <a:alphaOff val="0"/>
              </a:schemeClr>
            </a:effectRef>
            <a:fontRef idx="minor">
              <a:schemeClr val="lt1"/>
            </a:fontRef>
          </p:style>
        </p:sp>
      </p:grpSp>
      <p:sp>
        <p:nvSpPr>
          <p:cNvPr id="3" name="Title 2">
            <a:extLst>
              <a:ext uri="{FF2B5EF4-FFF2-40B4-BE49-F238E27FC236}">
                <a16:creationId xmlns:a16="http://schemas.microsoft.com/office/drawing/2014/main" id="{6CFAEC88-C956-4236-8CAB-564F126D7A77}"/>
              </a:ext>
            </a:extLst>
          </p:cNvPr>
          <p:cNvSpPr>
            <a:spLocks noGrp="1"/>
          </p:cNvSpPr>
          <p:nvPr>
            <p:ph type="title"/>
          </p:nvPr>
        </p:nvSpPr>
        <p:spPr/>
        <p:txBody>
          <a:bodyPr/>
          <a:lstStyle/>
          <a:p>
            <a:r>
              <a:rPr lang="en-IN" dirty="0"/>
              <a:t>MIGRATION APPROACH</a:t>
            </a:r>
          </a:p>
        </p:txBody>
      </p:sp>
    </p:spTree>
    <p:extLst>
      <p:ext uri="{BB962C8B-B14F-4D97-AF65-F5344CB8AC3E}">
        <p14:creationId xmlns:p14="http://schemas.microsoft.com/office/powerpoint/2010/main" val="1358934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D75D02-B676-4F3E-B1B9-225132904E27}"/>
              </a:ext>
            </a:extLst>
          </p:cNvPr>
          <p:cNvSpPr>
            <a:spLocks noGrp="1"/>
          </p:cNvSpPr>
          <p:nvPr>
            <p:ph type="title"/>
          </p:nvPr>
        </p:nvSpPr>
        <p:spPr/>
        <p:txBody>
          <a:bodyPr/>
          <a:lstStyle/>
          <a:p>
            <a:r>
              <a:rPr lang="en-US" dirty="0"/>
              <a:t>High level Activities</a:t>
            </a:r>
            <a:endParaRPr lang="en-IN" dirty="0"/>
          </a:p>
        </p:txBody>
      </p:sp>
      <p:sp>
        <p:nvSpPr>
          <p:cNvPr id="2" name="Rectangle: Rounded Corners 1">
            <a:extLst>
              <a:ext uri="{FF2B5EF4-FFF2-40B4-BE49-F238E27FC236}">
                <a16:creationId xmlns:a16="http://schemas.microsoft.com/office/drawing/2014/main" id="{74180F43-70C2-4B56-8975-A0E745AE4D5C}"/>
              </a:ext>
            </a:extLst>
          </p:cNvPr>
          <p:cNvSpPr/>
          <p:nvPr/>
        </p:nvSpPr>
        <p:spPr>
          <a:xfrm>
            <a:off x="323850" y="987425"/>
            <a:ext cx="1616462" cy="369332"/>
          </a:xfrm>
          <a:prstGeom prst="roundRect">
            <a:avLst/>
          </a:prstGeom>
          <a:solidFill>
            <a:schemeClr val="accent1">
              <a:lumMod val="75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60D161C9-B445-420E-B45D-2CCCCC22AF9F}"/>
              </a:ext>
            </a:extLst>
          </p:cNvPr>
          <p:cNvSpPr txBox="1"/>
          <p:nvPr/>
        </p:nvSpPr>
        <p:spPr>
          <a:xfrm>
            <a:off x="451856" y="1018202"/>
            <a:ext cx="1360449" cy="307777"/>
          </a:xfrm>
          <a:prstGeom prst="rect">
            <a:avLst/>
          </a:prstGeom>
          <a:noFill/>
        </p:spPr>
        <p:txBody>
          <a:bodyPr wrap="square" rtlCol="0">
            <a:spAutoFit/>
          </a:bodyPr>
          <a:lstStyle/>
          <a:p>
            <a:pPr algn="ctr"/>
            <a:r>
              <a:rPr lang="en-US" sz="1400" b="1" dirty="0">
                <a:solidFill>
                  <a:schemeClr val="bg1"/>
                </a:solidFill>
              </a:rPr>
              <a:t>M&amp;M </a:t>
            </a:r>
          </a:p>
        </p:txBody>
      </p:sp>
      <p:sp>
        <p:nvSpPr>
          <p:cNvPr id="5" name="Rectangle: Rounded Corners 4">
            <a:extLst>
              <a:ext uri="{FF2B5EF4-FFF2-40B4-BE49-F238E27FC236}">
                <a16:creationId xmlns:a16="http://schemas.microsoft.com/office/drawing/2014/main" id="{31B5F55B-EA30-4BC0-B1DA-2FD387D63287}"/>
              </a:ext>
            </a:extLst>
          </p:cNvPr>
          <p:cNvSpPr/>
          <p:nvPr/>
        </p:nvSpPr>
        <p:spPr>
          <a:xfrm>
            <a:off x="323850" y="1400597"/>
            <a:ext cx="1616462" cy="3331741"/>
          </a:xfrm>
          <a:prstGeom prst="roundRect">
            <a:avLst>
              <a:gd name="adj" fmla="val 9309"/>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Rounded Corners 23">
            <a:extLst>
              <a:ext uri="{FF2B5EF4-FFF2-40B4-BE49-F238E27FC236}">
                <a16:creationId xmlns:a16="http://schemas.microsoft.com/office/drawing/2014/main" id="{A14B4CCC-C247-4E64-A91E-34C4D7D6D3CB}"/>
              </a:ext>
            </a:extLst>
          </p:cNvPr>
          <p:cNvSpPr/>
          <p:nvPr/>
        </p:nvSpPr>
        <p:spPr>
          <a:xfrm>
            <a:off x="2022088" y="987425"/>
            <a:ext cx="5099824" cy="369332"/>
          </a:xfrm>
          <a:prstGeom prst="roundRect">
            <a:avLst/>
          </a:prstGeom>
          <a:solidFill>
            <a:schemeClr val="accent3">
              <a:lumMod val="75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BE312F70-F45B-4422-8EEE-BF364A299579}"/>
              </a:ext>
            </a:extLst>
          </p:cNvPr>
          <p:cNvSpPr txBox="1"/>
          <p:nvPr/>
        </p:nvSpPr>
        <p:spPr>
          <a:xfrm>
            <a:off x="2155902" y="1018202"/>
            <a:ext cx="4839629" cy="307777"/>
          </a:xfrm>
          <a:prstGeom prst="rect">
            <a:avLst/>
          </a:prstGeom>
          <a:noFill/>
        </p:spPr>
        <p:txBody>
          <a:bodyPr wrap="square" rtlCol="0">
            <a:spAutoFit/>
          </a:bodyPr>
          <a:lstStyle/>
          <a:p>
            <a:pPr algn="ctr"/>
            <a:r>
              <a:rPr lang="en-US" sz="1400" b="1" dirty="0"/>
              <a:t>SIFY</a:t>
            </a:r>
          </a:p>
        </p:txBody>
      </p:sp>
      <p:sp>
        <p:nvSpPr>
          <p:cNvPr id="26" name="Rectangle: Rounded Corners 25">
            <a:extLst>
              <a:ext uri="{FF2B5EF4-FFF2-40B4-BE49-F238E27FC236}">
                <a16:creationId xmlns:a16="http://schemas.microsoft.com/office/drawing/2014/main" id="{0FA8B318-E9C5-49EC-A56A-AFAF971D7CC8}"/>
              </a:ext>
            </a:extLst>
          </p:cNvPr>
          <p:cNvSpPr/>
          <p:nvPr/>
        </p:nvSpPr>
        <p:spPr>
          <a:xfrm>
            <a:off x="2022088" y="1400597"/>
            <a:ext cx="5099824" cy="3331741"/>
          </a:xfrm>
          <a:prstGeom prst="roundRect">
            <a:avLst>
              <a:gd name="adj" fmla="val 3508"/>
            </a:avLst>
          </a:prstGeom>
          <a:solidFill>
            <a:schemeClr val="accent3">
              <a:lumMod val="20000"/>
              <a:lumOff val="8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22053889-208B-4FBB-8D4B-932A5BC8C959}"/>
              </a:ext>
            </a:extLst>
          </p:cNvPr>
          <p:cNvSpPr txBox="1"/>
          <p:nvPr/>
        </p:nvSpPr>
        <p:spPr>
          <a:xfrm>
            <a:off x="399818" y="1568605"/>
            <a:ext cx="1488456" cy="1908215"/>
          </a:xfrm>
          <a:prstGeom prst="rect">
            <a:avLst/>
          </a:prstGeom>
          <a:noFill/>
        </p:spPr>
        <p:txBody>
          <a:bodyPr wrap="square" rtlCol="0">
            <a:spAutoFit/>
          </a:bodyPr>
          <a:lstStyle/>
          <a:p>
            <a:pPr marL="177800" indent="-177800">
              <a:spcAft>
                <a:spcPts val="1200"/>
              </a:spcAft>
              <a:buFont typeface="Arial" panose="020B0604020202020204" pitchFamily="34" charset="0"/>
              <a:buChar char="•"/>
            </a:pPr>
            <a:r>
              <a:rPr lang="en-US" sz="1200" dirty="0"/>
              <a:t>Backup of Current System before starting Replication</a:t>
            </a:r>
          </a:p>
          <a:p>
            <a:pPr marL="177800" indent="-177800">
              <a:spcAft>
                <a:spcPts val="1200"/>
              </a:spcAft>
              <a:buFont typeface="Arial" panose="020B0604020202020204" pitchFamily="34" charset="0"/>
              <a:buChar char="•"/>
            </a:pPr>
            <a:r>
              <a:rPr lang="en-US" sz="1200" dirty="0"/>
              <a:t>Changes in Current Production system for Replication</a:t>
            </a:r>
            <a:endParaRPr lang="en-IN" sz="1200" dirty="0"/>
          </a:p>
        </p:txBody>
      </p:sp>
      <p:sp>
        <p:nvSpPr>
          <p:cNvPr id="27" name="Rectangle: Rounded Corners 26">
            <a:extLst>
              <a:ext uri="{FF2B5EF4-FFF2-40B4-BE49-F238E27FC236}">
                <a16:creationId xmlns:a16="http://schemas.microsoft.com/office/drawing/2014/main" id="{C9015566-B8EC-4451-B97C-005EED16FCA5}"/>
              </a:ext>
            </a:extLst>
          </p:cNvPr>
          <p:cNvSpPr/>
          <p:nvPr/>
        </p:nvSpPr>
        <p:spPr>
          <a:xfrm>
            <a:off x="7203689" y="987425"/>
            <a:ext cx="1616462" cy="369332"/>
          </a:xfrm>
          <a:prstGeom prst="roundRect">
            <a:avLst/>
          </a:prstGeom>
          <a:solidFill>
            <a:schemeClr val="accent1">
              <a:lumMod val="75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a:extLst>
              <a:ext uri="{FF2B5EF4-FFF2-40B4-BE49-F238E27FC236}">
                <a16:creationId xmlns:a16="http://schemas.microsoft.com/office/drawing/2014/main" id="{D6A93C65-AEA3-426C-A033-39C871BEA093}"/>
              </a:ext>
            </a:extLst>
          </p:cNvPr>
          <p:cNvSpPr txBox="1"/>
          <p:nvPr/>
        </p:nvSpPr>
        <p:spPr>
          <a:xfrm>
            <a:off x="7331695" y="1018202"/>
            <a:ext cx="1360449" cy="307777"/>
          </a:xfrm>
          <a:prstGeom prst="rect">
            <a:avLst/>
          </a:prstGeom>
          <a:noFill/>
        </p:spPr>
        <p:txBody>
          <a:bodyPr wrap="square" rtlCol="0">
            <a:spAutoFit/>
          </a:bodyPr>
          <a:lstStyle/>
          <a:p>
            <a:pPr algn="ctr"/>
            <a:r>
              <a:rPr lang="en-US" sz="1400" b="1" dirty="0">
                <a:solidFill>
                  <a:schemeClr val="bg1"/>
                </a:solidFill>
              </a:rPr>
              <a:t>M&amp;M </a:t>
            </a:r>
          </a:p>
        </p:txBody>
      </p:sp>
      <p:sp>
        <p:nvSpPr>
          <p:cNvPr id="34" name="Rectangle: Rounded Corners 33">
            <a:extLst>
              <a:ext uri="{FF2B5EF4-FFF2-40B4-BE49-F238E27FC236}">
                <a16:creationId xmlns:a16="http://schemas.microsoft.com/office/drawing/2014/main" id="{3BE5BBC2-BCF2-4E5E-A93D-D1C5AC5FAE65}"/>
              </a:ext>
            </a:extLst>
          </p:cNvPr>
          <p:cNvSpPr/>
          <p:nvPr/>
        </p:nvSpPr>
        <p:spPr>
          <a:xfrm>
            <a:off x="7203689" y="1400597"/>
            <a:ext cx="1616462" cy="3331741"/>
          </a:xfrm>
          <a:prstGeom prst="roundRect">
            <a:avLst>
              <a:gd name="adj" fmla="val 9309"/>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TextBox 34">
            <a:extLst>
              <a:ext uri="{FF2B5EF4-FFF2-40B4-BE49-F238E27FC236}">
                <a16:creationId xmlns:a16="http://schemas.microsoft.com/office/drawing/2014/main" id="{CB9A126D-2438-434D-828A-37AD45221BBB}"/>
              </a:ext>
            </a:extLst>
          </p:cNvPr>
          <p:cNvSpPr txBox="1"/>
          <p:nvPr/>
        </p:nvSpPr>
        <p:spPr>
          <a:xfrm>
            <a:off x="7279657" y="1568605"/>
            <a:ext cx="1488456" cy="1200329"/>
          </a:xfrm>
          <a:prstGeom prst="rect">
            <a:avLst/>
          </a:prstGeom>
          <a:noFill/>
        </p:spPr>
        <p:txBody>
          <a:bodyPr wrap="square" rtlCol="0">
            <a:spAutoFit/>
          </a:bodyPr>
          <a:lstStyle/>
          <a:p>
            <a:pPr marL="177800" indent="-177800">
              <a:spcAft>
                <a:spcPts val="1200"/>
              </a:spcAft>
              <a:buFont typeface="Arial" panose="020B0604020202020204" pitchFamily="34" charset="0"/>
              <a:buChar char="•"/>
            </a:pPr>
            <a:r>
              <a:rPr lang="en-US" sz="1200" dirty="0"/>
              <a:t>User Acceptance Testing will be performed by  M&amp;M Business Users. </a:t>
            </a:r>
            <a:endParaRPr lang="en-IN" sz="1200" dirty="0"/>
          </a:p>
        </p:txBody>
      </p:sp>
      <p:sp>
        <p:nvSpPr>
          <p:cNvPr id="36" name="TextBox 35">
            <a:extLst>
              <a:ext uri="{FF2B5EF4-FFF2-40B4-BE49-F238E27FC236}">
                <a16:creationId xmlns:a16="http://schemas.microsoft.com/office/drawing/2014/main" id="{6E8BB3E1-36AB-4868-8B78-822A0A5A299B}"/>
              </a:ext>
            </a:extLst>
          </p:cNvPr>
          <p:cNvSpPr txBox="1"/>
          <p:nvPr/>
        </p:nvSpPr>
        <p:spPr>
          <a:xfrm>
            <a:off x="2155901" y="1568605"/>
            <a:ext cx="4839629" cy="2308324"/>
          </a:xfrm>
          <a:prstGeom prst="rect">
            <a:avLst/>
          </a:prstGeom>
          <a:noFill/>
        </p:spPr>
        <p:txBody>
          <a:bodyPr wrap="square" rtlCol="0">
            <a:spAutoFit/>
          </a:bodyPr>
          <a:lstStyle/>
          <a:p>
            <a:pPr marL="177800" indent="-177800">
              <a:spcAft>
                <a:spcPts val="1200"/>
              </a:spcAft>
              <a:buFont typeface="Arial" panose="020B0604020202020204" pitchFamily="34" charset="0"/>
              <a:buChar char="•"/>
            </a:pPr>
            <a:r>
              <a:rPr lang="en-US" sz="1200" dirty="0"/>
              <a:t>Provide Backup Plan to M&amp;M to initiate Backups</a:t>
            </a:r>
          </a:p>
          <a:p>
            <a:pPr marL="177800" indent="-177800">
              <a:spcAft>
                <a:spcPts val="1200"/>
              </a:spcAft>
              <a:buFont typeface="Arial" panose="020B0604020202020204" pitchFamily="34" charset="0"/>
              <a:buChar char="•"/>
            </a:pPr>
            <a:r>
              <a:rPr lang="en-US" sz="1200" dirty="0"/>
              <a:t>Provide Parameters for Replications to M&amp;M team</a:t>
            </a:r>
          </a:p>
          <a:p>
            <a:pPr marL="177800" indent="-177800">
              <a:spcAft>
                <a:spcPts val="1200"/>
              </a:spcAft>
              <a:buFont typeface="Arial" panose="020B0604020202020204" pitchFamily="34" charset="0"/>
              <a:buChar char="•"/>
            </a:pPr>
            <a:r>
              <a:rPr lang="en-US" sz="1200" dirty="0"/>
              <a:t>Installation of SAP systems at Sify DC</a:t>
            </a:r>
          </a:p>
          <a:p>
            <a:pPr marL="177800" indent="-177800">
              <a:spcAft>
                <a:spcPts val="1200"/>
              </a:spcAft>
              <a:buFont typeface="Arial" panose="020B0604020202020204" pitchFamily="34" charset="0"/>
              <a:buChar char="•"/>
            </a:pPr>
            <a:r>
              <a:rPr lang="en-US" sz="1200" dirty="0"/>
              <a:t>Enable Replication parameters at DR(Sify) site</a:t>
            </a:r>
          </a:p>
          <a:p>
            <a:pPr marL="177800" indent="-177800">
              <a:spcAft>
                <a:spcPts val="1200"/>
              </a:spcAft>
              <a:buFont typeface="Arial" panose="020B0604020202020204" pitchFamily="34" charset="0"/>
              <a:buChar char="•"/>
            </a:pPr>
            <a:r>
              <a:rPr lang="en-US" sz="1200" dirty="0"/>
              <a:t>Switchover from current DC to Sify DC</a:t>
            </a:r>
          </a:p>
          <a:p>
            <a:pPr marL="177800" indent="-177800">
              <a:spcAft>
                <a:spcPts val="1200"/>
              </a:spcAft>
              <a:buFont typeface="Arial" panose="020B0604020202020204" pitchFamily="34" charset="0"/>
              <a:buChar char="•"/>
            </a:pPr>
            <a:r>
              <a:rPr lang="en-US" sz="1200" dirty="0"/>
              <a:t>Installation of SAP in NDR location (</a:t>
            </a:r>
            <a:r>
              <a:rPr lang="en-US" sz="1200" dirty="0" err="1"/>
              <a:t>SifyDC</a:t>
            </a:r>
            <a:r>
              <a:rPr lang="en-US" sz="1200" dirty="0"/>
              <a:t>)</a:t>
            </a:r>
          </a:p>
          <a:p>
            <a:pPr marL="177800" indent="-177800">
              <a:spcAft>
                <a:spcPts val="1200"/>
              </a:spcAft>
              <a:buFont typeface="Arial" panose="020B0604020202020204" pitchFamily="34" charset="0"/>
              <a:buChar char="•"/>
            </a:pPr>
            <a:r>
              <a:rPr lang="en-US" sz="1200" dirty="0"/>
              <a:t>Enabling Replication between Sify DC and DR</a:t>
            </a:r>
            <a:endParaRPr lang="en-IN" sz="1200" dirty="0"/>
          </a:p>
        </p:txBody>
      </p:sp>
    </p:spTree>
    <p:extLst>
      <p:ext uri="{BB962C8B-B14F-4D97-AF65-F5344CB8AC3E}">
        <p14:creationId xmlns:p14="http://schemas.microsoft.com/office/powerpoint/2010/main" val="5784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53D3-275C-4B56-AE19-72F837D6355A}"/>
              </a:ext>
            </a:extLst>
          </p:cNvPr>
          <p:cNvSpPr>
            <a:spLocks noGrp="1"/>
          </p:cNvSpPr>
          <p:nvPr>
            <p:ph type="title"/>
          </p:nvPr>
        </p:nvSpPr>
        <p:spPr/>
        <p:txBody>
          <a:bodyPr/>
          <a:lstStyle/>
          <a:p>
            <a:r>
              <a:rPr lang="en-US"/>
              <a:t>High level project plan</a:t>
            </a:r>
            <a:endParaRPr lang="en-IN"/>
          </a:p>
        </p:txBody>
      </p:sp>
      <p:graphicFrame>
        <p:nvGraphicFramePr>
          <p:cNvPr id="6" name="Table 5">
            <a:extLst>
              <a:ext uri="{FF2B5EF4-FFF2-40B4-BE49-F238E27FC236}">
                <a16:creationId xmlns:a16="http://schemas.microsoft.com/office/drawing/2014/main" id="{741033DD-B24E-4816-8785-F1B9BCFB8DFD}"/>
              </a:ext>
            </a:extLst>
          </p:cNvPr>
          <p:cNvGraphicFramePr>
            <a:graphicFrameLocks noGrp="1"/>
          </p:cNvGraphicFramePr>
          <p:nvPr>
            <p:extLst>
              <p:ext uri="{D42A27DB-BD31-4B8C-83A1-F6EECF244321}">
                <p14:modId xmlns:p14="http://schemas.microsoft.com/office/powerpoint/2010/main" val="2853729465"/>
              </p:ext>
            </p:extLst>
          </p:nvPr>
        </p:nvGraphicFramePr>
        <p:xfrm>
          <a:off x="323850" y="987425"/>
          <a:ext cx="8496300" cy="3290033"/>
        </p:xfrm>
        <a:graphic>
          <a:graphicData uri="http://schemas.openxmlformats.org/drawingml/2006/table">
            <a:tbl>
              <a:tblPr/>
              <a:tblGrid>
                <a:gridCol w="337789">
                  <a:extLst>
                    <a:ext uri="{9D8B030D-6E8A-4147-A177-3AD203B41FA5}">
                      <a16:colId xmlns:a16="http://schemas.microsoft.com/office/drawing/2014/main" val="366911863"/>
                    </a:ext>
                  </a:extLst>
                </a:gridCol>
                <a:gridCol w="2655843">
                  <a:extLst>
                    <a:ext uri="{9D8B030D-6E8A-4147-A177-3AD203B41FA5}">
                      <a16:colId xmlns:a16="http://schemas.microsoft.com/office/drawing/2014/main" val="1665235281"/>
                    </a:ext>
                  </a:extLst>
                </a:gridCol>
                <a:gridCol w="125060">
                  <a:extLst>
                    <a:ext uri="{9D8B030D-6E8A-4147-A177-3AD203B41FA5}">
                      <a16:colId xmlns:a16="http://schemas.microsoft.com/office/drawing/2014/main" val="2400935504"/>
                    </a:ext>
                  </a:extLst>
                </a:gridCol>
                <a:gridCol w="125060">
                  <a:extLst>
                    <a:ext uri="{9D8B030D-6E8A-4147-A177-3AD203B41FA5}">
                      <a16:colId xmlns:a16="http://schemas.microsoft.com/office/drawing/2014/main" val="1627372555"/>
                    </a:ext>
                  </a:extLst>
                </a:gridCol>
                <a:gridCol w="125060">
                  <a:extLst>
                    <a:ext uri="{9D8B030D-6E8A-4147-A177-3AD203B41FA5}">
                      <a16:colId xmlns:a16="http://schemas.microsoft.com/office/drawing/2014/main" val="211903616"/>
                    </a:ext>
                  </a:extLst>
                </a:gridCol>
                <a:gridCol w="125060">
                  <a:extLst>
                    <a:ext uri="{9D8B030D-6E8A-4147-A177-3AD203B41FA5}">
                      <a16:colId xmlns:a16="http://schemas.microsoft.com/office/drawing/2014/main" val="597525564"/>
                    </a:ext>
                  </a:extLst>
                </a:gridCol>
                <a:gridCol w="125060">
                  <a:extLst>
                    <a:ext uri="{9D8B030D-6E8A-4147-A177-3AD203B41FA5}">
                      <a16:colId xmlns:a16="http://schemas.microsoft.com/office/drawing/2014/main" val="1966983245"/>
                    </a:ext>
                  </a:extLst>
                </a:gridCol>
                <a:gridCol w="125060">
                  <a:extLst>
                    <a:ext uri="{9D8B030D-6E8A-4147-A177-3AD203B41FA5}">
                      <a16:colId xmlns:a16="http://schemas.microsoft.com/office/drawing/2014/main" val="3974023390"/>
                    </a:ext>
                  </a:extLst>
                </a:gridCol>
                <a:gridCol w="125060">
                  <a:extLst>
                    <a:ext uri="{9D8B030D-6E8A-4147-A177-3AD203B41FA5}">
                      <a16:colId xmlns:a16="http://schemas.microsoft.com/office/drawing/2014/main" val="2534218879"/>
                    </a:ext>
                  </a:extLst>
                </a:gridCol>
                <a:gridCol w="125060">
                  <a:extLst>
                    <a:ext uri="{9D8B030D-6E8A-4147-A177-3AD203B41FA5}">
                      <a16:colId xmlns:a16="http://schemas.microsoft.com/office/drawing/2014/main" val="2980565231"/>
                    </a:ext>
                  </a:extLst>
                </a:gridCol>
                <a:gridCol w="125060">
                  <a:extLst>
                    <a:ext uri="{9D8B030D-6E8A-4147-A177-3AD203B41FA5}">
                      <a16:colId xmlns:a16="http://schemas.microsoft.com/office/drawing/2014/main" val="3975884895"/>
                    </a:ext>
                  </a:extLst>
                </a:gridCol>
                <a:gridCol w="156326">
                  <a:extLst>
                    <a:ext uri="{9D8B030D-6E8A-4147-A177-3AD203B41FA5}">
                      <a16:colId xmlns:a16="http://schemas.microsoft.com/office/drawing/2014/main" val="4113191733"/>
                    </a:ext>
                  </a:extLst>
                </a:gridCol>
                <a:gridCol w="156326">
                  <a:extLst>
                    <a:ext uri="{9D8B030D-6E8A-4147-A177-3AD203B41FA5}">
                      <a16:colId xmlns:a16="http://schemas.microsoft.com/office/drawing/2014/main" val="1054322693"/>
                    </a:ext>
                  </a:extLst>
                </a:gridCol>
                <a:gridCol w="156326">
                  <a:extLst>
                    <a:ext uri="{9D8B030D-6E8A-4147-A177-3AD203B41FA5}">
                      <a16:colId xmlns:a16="http://schemas.microsoft.com/office/drawing/2014/main" val="1076828800"/>
                    </a:ext>
                  </a:extLst>
                </a:gridCol>
                <a:gridCol w="156326">
                  <a:extLst>
                    <a:ext uri="{9D8B030D-6E8A-4147-A177-3AD203B41FA5}">
                      <a16:colId xmlns:a16="http://schemas.microsoft.com/office/drawing/2014/main" val="2365523659"/>
                    </a:ext>
                  </a:extLst>
                </a:gridCol>
                <a:gridCol w="156326">
                  <a:extLst>
                    <a:ext uri="{9D8B030D-6E8A-4147-A177-3AD203B41FA5}">
                      <a16:colId xmlns:a16="http://schemas.microsoft.com/office/drawing/2014/main" val="4162621365"/>
                    </a:ext>
                  </a:extLst>
                </a:gridCol>
                <a:gridCol w="156326">
                  <a:extLst>
                    <a:ext uri="{9D8B030D-6E8A-4147-A177-3AD203B41FA5}">
                      <a16:colId xmlns:a16="http://schemas.microsoft.com/office/drawing/2014/main" val="39858698"/>
                    </a:ext>
                  </a:extLst>
                </a:gridCol>
                <a:gridCol w="156326">
                  <a:extLst>
                    <a:ext uri="{9D8B030D-6E8A-4147-A177-3AD203B41FA5}">
                      <a16:colId xmlns:a16="http://schemas.microsoft.com/office/drawing/2014/main" val="3692935579"/>
                    </a:ext>
                  </a:extLst>
                </a:gridCol>
                <a:gridCol w="156326">
                  <a:extLst>
                    <a:ext uri="{9D8B030D-6E8A-4147-A177-3AD203B41FA5}">
                      <a16:colId xmlns:a16="http://schemas.microsoft.com/office/drawing/2014/main" val="4188479323"/>
                    </a:ext>
                  </a:extLst>
                </a:gridCol>
                <a:gridCol w="156326">
                  <a:extLst>
                    <a:ext uri="{9D8B030D-6E8A-4147-A177-3AD203B41FA5}">
                      <a16:colId xmlns:a16="http://schemas.microsoft.com/office/drawing/2014/main" val="2224913457"/>
                    </a:ext>
                  </a:extLst>
                </a:gridCol>
                <a:gridCol w="156326">
                  <a:extLst>
                    <a:ext uri="{9D8B030D-6E8A-4147-A177-3AD203B41FA5}">
                      <a16:colId xmlns:a16="http://schemas.microsoft.com/office/drawing/2014/main" val="2411749388"/>
                    </a:ext>
                  </a:extLst>
                </a:gridCol>
                <a:gridCol w="156326">
                  <a:extLst>
                    <a:ext uri="{9D8B030D-6E8A-4147-A177-3AD203B41FA5}">
                      <a16:colId xmlns:a16="http://schemas.microsoft.com/office/drawing/2014/main" val="1722559761"/>
                    </a:ext>
                  </a:extLst>
                </a:gridCol>
                <a:gridCol w="156326">
                  <a:extLst>
                    <a:ext uri="{9D8B030D-6E8A-4147-A177-3AD203B41FA5}">
                      <a16:colId xmlns:a16="http://schemas.microsoft.com/office/drawing/2014/main" val="18129142"/>
                    </a:ext>
                  </a:extLst>
                </a:gridCol>
                <a:gridCol w="156326">
                  <a:extLst>
                    <a:ext uri="{9D8B030D-6E8A-4147-A177-3AD203B41FA5}">
                      <a16:colId xmlns:a16="http://schemas.microsoft.com/office/drawing/2014/main" val="2675518635"/>
                    </a:ext>
                  </a:extLst>
                </a:gridCol>
                <a:gridCol w="156326">
                  <a:extLst>
                    <a:ext uri="{9D8B030D-6E8A-4147-A177-3AD203B41FA5}">
                      <a16:colId xmlns:a16="http://schemas.microsoft.com/office/drawing/2014/main" val="4028542090"/>
                    </a:ext>
                  </a:extLst>
                </a:gridCol>
                <a:gridCol w="156326">
                  <a:extLst>
                    <a:ext uri="{9D8B030D-6E8A-4147-A177-3AD203B41FA5}">
                      <a16:colId xmlns:a16="http://schemas.microsoft.com/office/drawing/2014/main" val="3212338808"/>
                    </a:ext>
                  </a:extLst>
                </a:gridCol>
                <a:gridCol w="156326">
                  <a:extLst>
                    <a:ext uri="{9D8B030D-6E8A-4147-A177-3AD203B41FA5}">
                      <a16:colId xmlns:a16="http://schemas.microsoft.com/office/drawing/2014/main" val="2721354271"/>
                    </a:ext>
                  </a:extLst>
                </a:gridCol>
                <a:gridCol w="156326">
                  <a:extLst>
                    <a:ext uri="{9D8B030D-6E8A-4147-A177-3AD203B41FA5}">
                      <a16:colId xmlns:a16="http://schemas.microsoft.com/office/drawing/2014/main" val="677793825"/>
                    </a:ext>
                  </a:extLst>
                </a:gridCol>
                <a:gridCol w="156326">
                  <a:extLst>
                    <a:ext uri="{9D8B030D-6E8A-4147-A177-3AD203B41FA5}">
                      <a16:colId xmlns:a16="http://schemas.microsoft.com/office/drawing/2014/main" val="2214521617"/>
                    </a:ext>
                  </a:extLst>
                </a:gridCol>
                <a:gridCol w="156326">
                  <a:extLst>
                    <a:ext uri="{9D8B030D-6E8A-4147-A177-3AD203B41FA5}">
                      <a16:colId xmlns:a16="http://schemas.microsoft.com/office/drawing/2014/main" val="4096984600"/>
                    </a:ext>
                  </a:extLst>
                </a:gridCol>
                <a:gridCol w="156326">
                  <a:extLst>
                    <a:ext uri="{9D8B030D-6E8A-4147-A177-3AD203B41FA5}">
                      <a16:colId xmlns:a16="http://schemas.microsoft.com/office/drawing/2014/main" val="1107535491"/>
                    </a:ext>
                  </a:extLst>
                </a:gridCol>
                <a:gridCol w="156326">
                  <a:extLst>
                    <a:ext uri="{9D8B030D-6E8A-4147-A177-3AD203B41FA5}">
                      <a16:colId xmlns:a16="http://schemas.microsoft.com/office/drawing/2014/main" val="2309591858"/>
                    </a:ext>
                  </a:extLst>
                </a:gridCol>
                <a:gridCol w="156326">
                  <a:extLst>
                    <a:ext uri="{9D8B030D-6E8A-4147-A177-3AD203B41FA5}">
                      <a16:colId xmlns:a16="http://schemas.microsoft.com/office/drawing/2014/main" val="629169562"/>
                    </a:ext>
                  </a:extLst>
                </a:gridCol>
                <a:gridCol w="156326">
                  <a:extLst>
                    <a:ext uri="{9D8B030D-6E8A-4147-A177-3AD203B41FA5}">
                      <a16:colId xmlns:a16="http://schemas.microsoft.com/office/drawing/2014/main" val="1088690864"/>
                    </a:ext>
                  </a:extLst>
                </a:gridCol>
                <a:gridCol w="156326">
                  <a:extLst>
                    <a:ext uri="{9D8B030D-6E8A-4147-A177-3AD203B41FA5}">
                      <a16:colId xmlns:a16="http://schemas.microsoft.com/office/drawing/2014/main" val="2560618882"/>
                    </a:ext>
                  </a:extLst>
                </a:gridCol>
                <a:gridCol w="156326">
                  <a:extLst>
                    <a:ext uri="{9D8B030D-6E8A-4147-A177-3AD203B41FA5}">
                      <a16:colId xmlns:a16="http://schemas.microsoft.com/office/drawing/2014/main" val="1221569007"/>
                    </a:ext>
                  </a:extLst>
                </a:gridCol>
                <a:gridCol w="156326">
                  <a:extLst>
                    <a:ext uri="{9D8B030D-6E8A-4147-A177-3AD203B41FA5}">
                      <a16:colId xmlns:a16="http://schemas.microsoft.com/office/drawing/2014/main" val="896933328"/>
                    </a:ext>
                  </a:extLst>
                </a:gridCol>
                <a:gridCol w="156326">
                  <a:extLst>
                    <a:ext uri="{9D8B030D-6E8A-4147-A177-3AD203B41FA5}">
                      <a16:colId xmlns:a16="http://schemas.microsoft.com/office/drawing/2014/main" val="2788452469"/>
                    </a:ext>
                  </a:extLst>
                </a:gridCol>
                <a:gridCol w="156326">
                  <a:extLst>
                    <a:ext uri="{9D8B030D-6E8A-4147-A177-3AD203B41FA5}">
                      <a16:colId xmlns:a16="http://schemas.microsoft.com/office/drawing/2014/main" val="812073499"/>
                    </a:ext>
                  </a:extLst>
                </a:gridCol>
              </a:tblGrid>
              <a:tr h="207973">
                <a:tc>
                  <a:txBody>
                    <a:bodyPr/>
                    <a:lstStyle/>
                    <a:p>
                      <a:pPr algn="ctr" fontAlgn="ctr"/>
                      <a:r>
                        <a:rPr lang="en-IN" sz="700" b="1" i="0" u="none" strike="noStrike" dirty="0">
                          <a:solidFill>
                            <a:schemeClr val="bg1"/>
                          </a:solidFill>
                          <a:effectLst/>
                          <a:latin typeface="+mj-lt"/>
                        </a:rPr>
                        <a:t>Sr.No.</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n-IN" sz="800" b="1" i="0" u="none" strike="noStrike" dirty="0">
                          <a:solidFill>
                            <a:schemeClr val="bg1"/>
                          </a:solidFill>
                          <a:effectLst/>
                          <a:latin typeface="+mj-lt"/>
                        </a:rPr>
                        <a:t>Activity</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W11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W12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W13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W14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W15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W16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W17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W18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W19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W20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W21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W22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W23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W24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W25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W26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W27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W28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W29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W30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W31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W32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W33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W34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a:solidFill>
                            <a:schemeClr val="bg1"/>
                          </a:solidFill>
                          <a:effectLst/>
                          <a:latin typeface="+mj-lt"/>
                        </a:rPr>
                        <a:t>W35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W36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r>
                        <a:rPr lang="en-IN" sz="500" b="1" i="0" u="none" strike="noStrike" dirty="0">
                          <a:solidFill>
                            <a:schemeClr val="bg1"/>
                          </a:solidFill>
                          <a:effectLst/>
                          <a:latin typeface="+mj-lt"/>
                        </a:rPr>
                        <a:t>W37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804110278"/>
                  </a:ext>
                </a:extLst>
              </a:tr>
              <a:tr h="146979">
                <a:tc>
                  <a:txBody>
                    <a:bodyPr/>
                    <a:lstStyle/>
                    <a:p>
                      <a:pPr algn="ctr" fontAlgn="ctr"/>
                      <a:r>
                        <a:rPr lang="en-IN" sz="700" b="0" i="0" u="none" strike="noStrike">
                          <a:solidFill>
                            <a:srgbClr val="000000"/>
                          </a:solidFill>
                          <a:effectLst/>
                          <a:latin typeface="+mj-lt"/>
                        </a:rPr>
                        <a:t>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mj-lt"/>
                        </a:rPr>
                        <a:t>Hardware Delivery</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428649"/>
                  </a:ext>
                </a:extLst>
              </a:tr>
              <a:tr h="146979">
                <a:tc>
                  <a:txBody>
                    <a:bodyPr/>
                    <a:lstStyle/>
                    <a:p>
                      <a:pPr algn="ctr" fontAlgn="ctr"/>
                      <a:r>
                        <a:rPr lang="en-IN" sz="700" b="0" i="0" u="none" strike="noStrike">
                          <a:solidFill>
                            <a:srgbClr val="000000"/>
                          </a:solidFill>
                          <a:effectLst/>
                          <a:latin typeface="+mj-lt"/>
                        </a:rPr>
                        <a:t>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mj-lt"/>
                        </a:rPr>
                        <a:t>Project Planning</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955823"/>
                  </a:ext>
                </a:extLst>
              </a:tr>
              <a:tr h="146979">
                <a:tc>
                  <a:txBody>
                    <a:bodyPr/>
                    <a:lstStyle/>
                    <a:p>
                      <a:pPr algn="ctr" fontAlgn="ctr"/>
                      <a:r>
                        <a:rPr lang="en-IN" sz="700" b="0" i="0" u="none" strike="noStrike">
                          <a:solidFill>
                            <a:srgbClr val="000000"/>
                          </a:solidFill>
                          <a:effectLst/>
                          <a:latin typeface="+mj-lt"/>
                        </a:rPr>
                        <a:t>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mj-lt"/>
                        </a:rPr>
                        <a:t>Installation/Allotment/Configuration of Hardware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2229568"/>
                  </a:ext>
                </a:extLst>
              </a:tr>
              <a:tr h="146979">
                <a:tc>
                  <a:txBody>
                    <a:bodyPr/>
                    <a:lstStyle/>
                    <a:p>
                      <a:pPr algn="ctr" fontAlgn="ctr"/>
                      <a:r>
                        <a:rPr lang="en-IN" sz="700" b="0" i="0" u="none" strike="noStrike">
                          <a:solidFill>
                            <a:srgbClr val="000000"/>
                          </a:solidFill>
                          <a:effectLst/>
                          <a:latin typeface="+mj-lt"/>
                        </a:rPr>
                        <a:t>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800" b="0" i="0" u="none" strike="noStrike" dirty="0">
                          <a:solidFill>
                            <a:srgbClr val="000000"/>
                          </a:solidFill>
                          <a:effectLst/>
                          <a:latin typeface="+mj-lt"/>
                        </a:rPr>
                        <a:t>Installation of Base OS and OS prerequisites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380572"/>
                  </a:ext>
                </a:extLst>
              </a:tr>
              <a:tr h="146979">
                <a:tc>
                  <a:txBody>
                    <a:bodyPr/>
                    <a:lstStyle/>
                    <a:p>
                      <a:pPr algn="ctr" fontAlgn="ctr"/>
                      <a:r>
                        <a:rPr lang="en-IN" sz="700" b="0" i="0" u="none" strike="noStrike">
                          <a:solidFill>
                            <a:srgbClr val="000000"/>
                          </a:solidFill>
                          <a:effectLst/>
                          <a:latin typeface="+mj-lt"/>
                        </a:rPr>
                        <a:t>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mj-lt"/>
                        </a:rPr>
                        <a:t>Installation of  Application and DB at Sify's Environment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557031"/>
                  </a:ext>
                </a:extLst>
              </a:tr>
              <a:tr h="237050">
                <a:tc>
                  <a:txBody>
                    <a:bodyPr/>
                    <a:lstStyle/>
                    <a:p>
                      <a:pPr algn="ctr" fontAlgn="ctr"/>
                      <a:r>
                        <a:rPr lang="en-IN" sz="700" b="0" i="0" u="none" strike="noStrike">
                          <a:solidFill>
                            <a:srgbClr val="000000"/>
                          </a:solidFill>
                          <a:effectLst/>
                          <a:latin typeface="+mj-lt"/>
                        </a:rPr>
                        <a:t>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mj-lt"/>
                        </a:rPr>
                        <a:t>Configuration of Data Replication for HANA &amp; Sybase systems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982412"/>
                  </a:ext>
                </a:extLst>
              </a:tr>
              <a:tr h="146979">
                <a:tc>
                  <a:txBody>
                    <a:bodyPr/>
                    <a:lstStyle/>
                    <a:p>
                      <a:pPr algn="ctr" fontAlgn="ctr"/>
                      <a:r>
                        <a:rPr lang="en-IN" sz="700" b="0" i="0" u="none" strike="noStrike">
                          <a:solidFill>
                            <a:srgbClr val="000000"/>
                          </a:solidFill>
                          <a:effectLst/>
                          <a:latin typeface="+mj-lt"/>
                        </a:rPr>
                        <a:t>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mj-lt"/>
                        </a:rPr>
                        <a:t>Start SAP at Sify DC for testing</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1"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952185"/>
                  </a:ext>
                </a:extLst>
              </a:tr>
              <a:tr h="146979">
                <a:tc>
                  <a:txBody>
                    <a:bodyPr/>
                    <a:lstStyle/>
                    <a:p>
                      <a:pPr algn="ctr" fontAlgn="ctr"/>
                      <a:r>
                        <a:rPr lang="en-IN" sz="700" b="0" i="0" u="none" strike="noStrike">
                          <a:solidFill>
                            <a:srgbClr val="000000"/>
                          </a:solidFill>
                          <a:effectLst/>
                          <a:latin typeface="+mj-lt"/>
                        </a:rPr>
                        <a:t>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mj-lt"/>
                        </a:rPr>
                        <a:t>Testing by Sify and M&amp;M Team</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584271"/>
                  </a:ext>
                </a:extLst>
              </a:tr>
              <a:tr h="146979">
                <a:tc>
                  <a:txBody>
                    <a:bodyPr/>
                    <a:lstStyle/>
                    <a:p>
                      <a:pPr algn="ctr" fontAlgn="ctr"/>
                      <a:r>
                        <a:rPr lang="en-IN" sz="700" b="0" i="0" u="none" strike="noStrike">
                          <a:solidFill>
                            <a:srgbClr val="000000"/>
                          </a:solidFill>
                          <a:effectLst/>
                          <a:latin typeface="+mj-lt"/>
                        </a:rPr>
                        <a:t>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mj-lt"/>
                        </a:rPr>
                        <a:t>Reinitiate Replication between Curent DC and Sify's DC</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307839"/>
                  </a:ext>
                </a:extLst>
              </a:tr>
              <a:tr h="146979">
                <a:tc>
                  <a:txBody>
                    <a:bodyPr/>
                    <a:lstStyle/>
                    <a:p>
                      <a:pPr algn="ctr" fontAlgn="ctr"/>
                      <a:r>
                        <a:rPr lang="en-IN" sz="700" b="0" i="0" u="none" strike="noStrike">
                          <a:solidFill>
                            <a:srgbClr val="000000"/>
                          </a:solidFill>
                          <a:effectLst/>
                          <a:latin typeface="+mj-lt"/>
                        </a:rPr>
                        <a:t>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mj-lt"/>
                        </a:rPr>
                        <a:t>Switch over from Current DC to New DC</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789539"/>
                  </a:ext>
                </a:extLst>
              </a:tr>
              <a:tr h="146979">
                <a:tc>
                  <a:txBody>
                    <a:bodyPr/>
                    <a:lstStyle/>
                    <a:p>
                      <a:pPr algn="ctr" fontAlgn="ctr"/>
                      <a:r>
                        <a:rPr lang="en-IN" sz="700" b="0" i="0" u="none" strike="noStrike">
                          <a:solidFill>
                            <a:srgbClr val="000000"/>
                          </a:solidFill>
                          <a:effectLst/>
                          <a:latin typeface="+mj-lt"/>
                        </a:rPr>
                        <a:t>11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mj-lt"/>
                        </a:rPr>
                        <a:t>UT, SIT and UAT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467090"/>
                  </a:ext>
                </a:extLst>
              </a:tr>
              <a:tr h="146979">
                <a:tc>
                  <a:txBody>
                    <a:bodyPr/>
                    <a:lstStyle/>
                    <a:p>
                      <a:pPr algn="ctr" fontAlgn="ctr"/>
                      <a:r>
                        <a:rPr lang="en-IN" sz="700" b="0" i="0" u="none" strike="noStrike">
                          <a:solidFill>
                            <a:srgbClr val="000000"/>
                          </a:solidFill>
                          <a:effectLst/>
                          <a:latin typeface="+mj-lt"/>
                        </a:rPr>
                        <a:t>12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mj-lt"/>
                        </a:rPr>
                        <a:t>Change in the network to redirect users to Sify's DC</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114656"/>
                  </a:ext>
                </a:extLst>
              </a:tr>
              <a:tr h="146979">
                <a:tc>
                  <a:txBody>
                    <a:bodyPr/>
                    <a:lstStyle/>
                    <a:p>
                      <a:pPr algn="ctr" fontAlgn="ctr"/>
                      <a:r>
                        <a:rPr lang="en-IN" sz="700" b="0" i="0" u="none" strike="noStrike">
                          <a:solidFill>
                            <a:srgbClr val="000000"/>
                          </a:solidFill>
                          <a:effectLst/>
                          <a:latin typeface="+mj-lt"/>
                        </a:rPr>
                        <a:t>13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mj-lt"/>
                        </a:rPr>
                        <a:t>System Release to Users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221564"/>
                  </a:ext>
                </a:extLst>
              </a:tr>
              <a:tr h="146979">
                <a:tc>
                  <a:txBody>
                    <a:bodyPr/>
                    <a:lstStyle/>
                    <a:p>
                      <a:pPr algn="ctr" fontAlgn="ctr"/>
                      <a:r>
                        <a:rPr lang="en-IN" sz="700" b="0" i="0" u="none" strike="noStrike">
                          <a:solidFill>
                            <a:srgbClr val="000000"/>
                          </a:solidFill>
                          <a:effectLst/>
                          <a:latin typeface="+mj-lt"/>
                        </a:rPr>
                        <a:t>14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mj-lt"/>
                        </a:rPr>
                        <a:t>Configuration of Near DR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088020"/>
                  </a:ext>
                </a:extLst>
              </a:tr>
              <a:tr h="146979">
                <a:tc>
                  <a:txBody>
                    <a:bodyPr/>
                    <a:lstStyle/>
                    <a:p>
                      <a:pPr algn="ctr" fontAlgn="ctr"/>
                      <a:r>
                        <a:rPr lang="en-IN" sz="700" b="0" i="0" u="none" strike="noStrike">
                          <a:solidFill>
                            <a:srgbClr val="000000"/>
                          </a:solidFill>
                          <a:effectLst/>
                          <a:latin typeface="+mj-lt"/>
                        </a:rPr>
                        <a:t>15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mj-lt"/>
                        </a:rPr>
                        <a:t>Testing for NDR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094465"/>
                  </a:ext>
                </a:extLst>
              </a:tr>
              <a:tr h="146979">
                <a:tc>
                  <a:txBody>
                    <a:bodyPr/>
                    <a:lstStyle/>
                    <a:p>
                      <a:pPr algn="ctr" fontAlgn="ctr"/>
                      <a:r>
                        <a:rPr lang="en-IN" sz="700" b="0" i="0" u="none" strike="noStrike">
                          <a:solidFill>
                            <a:srgbClr val="000000"/>
                          </a:solidFill>
                          <a:effectLst/>
                          <a:latin typeface="+mj-lt"/>
                        </a:rPr>
                        <a:t>16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mj-lt"/>
                        </a:rPr>
                        <a:t>Configuration of Far DR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215192"/>
                  </a:ext>
                </a:extLst>
              </a:tr>
              <a:tr h="146979">
                <a:tc>
                  <a:txBody>
                    <a:bodyPr/>
                    <a:lstStyle/>
                    <a:p>
                      <a:pPr algn="ctr" fontAlgn="ctr"/>
                      <a:r>
                        <a:rPr lang="en-IN" sz="700" b="0" i="0" u="none" strike="noStrike">
                          <a:solidFill>
                            <a:srgbClr val="000000"/>
                          </a:solidFill>
                          <a:effectLst/>
                          <a:latin typeface="+mj-lt"/>
                        </a:rPr>
                        <a:t>17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mj-lt"/>
                        </a:rPr>
                        <a:t>DR Drill</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en-IN" sz="7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4096857019"/>
                  </a:ext>
                </a:extLst>
              </a:tr>
              <a:tr h="121639">
                <a:tc>
                  <a:txBody>
                    <a:bodyPr/>
                    <a:lstStyle/>
                    <a:p>
                      <a:pPr algn="ctr" fontAlgn="ctr"/>
                      <a:endParaRPr lang="en-IN" sz="7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39638119"/>
                  </a:ext>
                </a:extLst>
              </a:tr>
              <a:tr h="121639">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700" b="0" i="0" u="none" strike="noStrike">
                          <a:solidFill>
                            <a:srgbClr val="000000"/>
                          </a:solidFill>
                          <a:effectLst/>
                          <a:latin typeface="+mj-lt"/>
                        </a:rPr>
                        <a:t>Sify Infra Team</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700" b="0" i="0" u="none" strike="noStrike">
                        <a:solidFill>
                          <a:srgbClr val="000000"/>
                        </a:solidFill>
                        <a:effectLst/>
                        <a:latin typeface="+mj-lt"/>
                      </a:endParaRP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extLst>
                  <a:ext uri="{0D108BD9-81ED-4DB2-BD59-A6C34878D82A}">
                    <a16:rowId xmlns:a16="http://schemas.microsoft.com/office/drawing/2014/main" val="368085486"/>
                  </a:ext>
                </a:extLst>
              </a:tr>
              <a:tr h="121639">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IN" sz="700" b="0" i="0" u="none" strike="noStrike">
                          <a:solidFill>
                            <a:srgbClr val="000000"/>
                          </a:solidFill>
                          <a:effectLst/>
                          <a:latin typeface="+mj-lt"/>
                        </a:rPr>
                        <a:t>Sify SAP Team</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700" b="0" i="0" u="none" strike="noStrike">
                        <a:solidFill>
                          <a:srgbClr val="000000"/>
                        </a:solidFill>
                        <a:effectLst/>
                        <a:latin typeface="+mj-lt"/>
                      </a:endParaRP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extLst>
                  <a:ext uri="{0D108BD9-81ED-4DB2-BD59-A6C34878D82A}">
                    <a16:rowId xmlns:a16="http://schemas.microsoft.com/office/drawing/2014/main" val="775478480"/>
                  </a:ext>
                </a:extLst>
              </a:tr>
              <a:tr h="121639">
                <a:tc>
                  <a:txBody>
                    <a:bodyPr/>
                    <a:lstStyle/>
                    <a:p>
                      <a:pPr algn="l" fontAlgn="b"/>
                      <a:r>
                        <a:rPr lang="en-IN" sz="600" b="0" i="0" u="none" strike="noStrike">
                          <a:solidFill>
                            <a:srgbClr val="000000"/>
                          </a:solidFill>
                          <a:effectLst/>
                          <a:latin typeface="+mj-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en-US" sz="700" b="0" i="0" u="none" strike="noStrike">
                          <a:solidFill>
                            <a:srgbClr val="000000"/>
                          </a:solidFill>
                          <a:effectLst/>
                          <a:latin typeface="+mj-lt"/>
                        </a:rPr>
                        <a:t>Sify and M&amp;M Team</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700" b="0" i="0" u="none" strike="noStrike">
                        <a:solidFill>
                          <a:srgbClr val="000000"/>
                        </a:solidFill>
                        <a:effectLst/>
                        <a:latin typeface="+mj-lt"/>
                      </a:endParaRP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6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a:solidFill>
                          <a:srgbClr val="000000"/>
                        </a:solidFill>
                        <a:effectLst/>
                        <a:latin typeface="+mj-lt"/>
                      </a:endParaRPr>
                    </a:p>
                  </a:txBody>
                  <a:tcPr marL="36000" marR="36000" marT="0" marB="0" anchor="ctr">
                    <a:lnL>
                      <a:noFill/>
                    </a:lnL>
                    <a:lnR>
                      <a:noFill/>
                    </a:lnR>
                    <a:lnT>
                      <a:noFill/>
                    </a:lnT>
                    <a:lnB>
                      <a:noFill/>
                    </a:lnB>
                  </a:tcPr>
                </a:tc>
                <a:tc>
                  <a:txBody>
                    <a:bodyPr/>
                    <a:lstStyle/>
                    <a:p>
                      <a:pPr algn="l" fontAlgn="b"/>
                      <a:endParaRPr lang="en-IN" sz="700" b="0" i="0" u="none" strike="noStrike" dirty="0">
                        <a:solidFill>
                          <a:srgbClr val="000000"/>
                        </a:solidFill>
                        <a:effectLst/>
                        <a:latin typeface="+mj-lt"/>
                      </a:endParaRPr>
                    </a:p>
                  </a:txBody>
                  <a:tcPr marL="36000" marR="36000" marT="0" marB="0" anchor="ctr">
                    <a:lnL>
                      <a:noFill/>
                    </a:lnL>
                    <a:lnR>
                      <a:noFill/>
                    </a:lnR>
                    <a:lnT>
                      <a:noFill/>
                    </a:lnT>
                    <a:lnB>
                      <a:noFill/>
                    </a:lnB>
                  </a:tcPr>
                </a:tc>
                <a:extLst>
                  <a:ext uri="{0D108BD9-81ED-4DB2-BD59-A6C34878D82A}">
                    <a16:rowId xmlns:a16="http://schemas.microsoft.com/office/drawing/2014/main" val="2858605242"/>
                  </a:ext>
                </a:extLst>
              </a:tr>
            </a:tbl>
          </a:graphicData>
        </a:graphic>
      </p:graphicFrame>
      <p:sp>
        <p:nvSpPr>
          <p:cNvPr id="4" name="TextBox 3">
            <a:extLst>
              <a:ext uri="{FF2B5EF4-FFF2-40B4-BE49-F238E27FC236}">
                <a16:creationId xmlns:a16="http://schemas.microsoft.com/office/drawing/2014/main" id="{32C9B0AC-BFEF-4A87-8D57-C9B1DEF09A4C}"/>
              </a:ext>
            </a:extLst>
          </p:cNvPr>
          <p:cNvSpPr txBox="1"/>
          <p:nvPr/>
        </p:nvSpPr>
        <p:spPr>
          <a:xfrm>
            <a:off x="324000" y="4332945"/>
            <a:ext cx="8412173" cy="461665"/>
          </a:xfrm>
          <a:prstGeom prst="rect">
            <a:avLst/>
          </a:prstGeom>
          <a:noFill/>
        </p:spPr>
        <p:txBody>
          <a:bodyPr wrap="square" rtlCol="0">
            <a:spAutoFit/>
          </a:bodyPr>
          <a:lstStyle/>
          <a:p>
            <a:r>
              <a:rPr lang="en-US" sz="800" dirty="0"/>
              <a:t>Note: </a:t>
            </a:r>
          </a:p>
          <a:p>
            <a:pPr marL="228600" indent="-228600">
              <a:buAutoNum type="arabicPeriod"/>
            </a:pPr>
            <a:r>
              <a:rPr lang="en-US" sz="800" dirty="0"/>
              <a:t>Systems will be migrated landscape wise (e.g., all Development instances in one phase, followed by Quality and then Production)</a:t>
            </a:r>
          </a:p>
          <a:p>
            <a:pPr marL="228600" indent="-228600">
              <a:buAutoNum type="arabicPeriod"/>
            </a:pPr>
            <a:r>
              <a:rPr lang="en-US" sz="800" dirty="0"/>
              <a:t>During the Migration Sify will required 1 downtime in each Phase for the landscape being migrated. The switchover period is expected to be around 4 hours.</a:t>
            </a:r>
          </a:p>
        </p:txBody>
      </p:sp>
    </p:spTree>
    <p:extLst>
      <p:ext uri="{BB962C8B-B14F-4D97-AF65-F5344CB8AC3E}">
        <p14:creationId xmlns:p14="http://schemas.microsoft.com/office/powerpoint/2010/main" val="2243593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4559C-662B-4D7B-90DD-6CCD69C71E5B}"/>
              </a:ext>
            </a:extLst>
          </p:cNvPr>
          <p:cNvSpPr>
            <a:spLocks noGrp="1"/>
          </p:cNvSpPr>
          <p:nvPr>
            <p:ph type="title"/>
          </p:nvPr>
        </p:nvSpPr>
        <p:spPr/>
        <p:txBody>
          <a:bodyPr/>
          <a:lstStyle/>
          <a:p>
            <a:r>
              <a:rPr lang="en-US" dirty="0"/>
              <a:t>Prerequisites</a:t>
            </a:r>
            <a:endParaRPr lang="en-IN" dirty="0"/>
          </a:p>
        </p:txBody>
      </p:sp>
      <p:sp>
        <p:nvSpPr>
          <p:cNvPr id="6" name="TextBox 5">
            <a:extLst>
              <a:ext uri="{FF2B5EF4-FFF2-40B4-BE49-F238E27FC236}">
                <a16:creationId xmlns:a16="http://schemas.microsoft.com/office/drawing/2014/main" id="{9098EC02-6312-41B2-91B8-631A5E1AC27B}"/>
              </a:ext>
            </a:extLst>
          </p:cNvPr>
          <p:cNvSpPr txBox="1"/>
          <p:nvPr/>
        </p:nvSpPr>
        <p:spPr>
          <a:xfrm>
            <a:off x="324000" y="987425"/>
            <a:ext cx="8496150" cy="2435988"/>
          </a:xfrm>
          <a:prstGeom prst="rect">
            <a:avLst/>
          </a:prstGeom>
          <a:noFill/>
        </p:spPr>
        <p:txBody>
          <a:bodyPr wrap="square" rtlCol="0">
            <a:spAutoFit/>
          </a:bodyPr>
          <a:lstStyle/>
          <a:p>
            <a:pPr marL="171450" lvl="1" indent="-171450">
              <a:lnSpc>
                <a:spcPts val="1600"/>
              </a:lnSpc>
              <a:spcAft>
                <a:spcPts val="1200"/>
              </a:spcAft>
              <a:buFont typeface="Arial" panose="020B0604020202020204" pitchFamily="34" charset="0"/>
              <a:buChar char="•"/>
            </a:pPr>
            <a:r>
              <a:rPr lang="en-IN" sz="1400" dirty="0">
                <a:solidFill>
                  <a:schemeClr val="tx1">
                    <a:lumMod val="75000"/>
                    <a:lumOff val="25000"/>
                  </a:schemeClr>
                </a:solidFill>
                <a:latin typeface="+mj-lt"/>
                <a:cs typeface="Arial" panose="020B0604020202020204" pitchFamily="34" charset="0"/>
              </a:rPr>
              <a:t>Remote connectivity of M&amp;M Ltd SAP systems ( VPN access or Public IP server to access the server )</a:t>
            </a:r>
          </a:p>
          <a:p>
            <a:pPr marL="171450" lvl="1" indent="-171450">
              <a:lnSpc>
                <a:spcPts val="1600"/>
              </a:lnSpc>
              <a:spcAft>
                <a:spcPts val="1200"/>
              </a:spcAft>
              <a:buFont typeface="Arial" panose="020B0604020202020204" pitchFamily="34" charset="0"/>
              <a:buChar char="•"/>
            </a:pPr>
            <a:r>
              <a:rPr lang="en-IN" sz="1400" dirty="0">
                <a:solidFill>
                  <a:schemeClr val="tx1">
                    <a:lumMod val="75000"/>
                    <a:lumOff val="25000"/>
                  </a:schemeClr>
                </a:solidFill>
                <a:latin typeface="+mj-lt"/>
                <a:cs typeface="Arial" panose="020B0604020202020204" pitchFamily="34" charset="0"/>
              </a:rPr>
              <a:t>Windows Jump Server to connect the existing  Customer On premise SAP Servers.</a:t>
            </a:r>
          </a:p>
          <a:p>
            <a:pPr marL="171450" lvl="1" indent="-171450">
              <a:lnSpc>
                <a:spcPts val="1600"/>
              </a:lnSpc>
              <a:spcAft>
                <a:spcPts val="1200"/>
              </a:spcAft>
              <a:buFont typeface="Arial" panose="020B0604020202020204" pitchFamily="34" charset="0"/>
              <a:buChar char="•"/>
            </a:pPr>
            <a:r>
              <a:rPr lang="en-IN" sz="1400" dirty="0">
                <a:solidFill>
                  <a:schemeClr val="tx1">
                    <a:lumMod val="75000"/>
                    <a:lumOff val="25000"/>
                  </a:schemeClr>
                </a:solidFill>
                <a:latin typeface="+mj-lt"/>
                <a:cs typeface="Arial" panose="020B0604020202020204" pitchFamily="34" charset="0"/>
              </a:rPr>
              <a:t>Client to provide SAP, OS, DB User Credentials to connect the  SAP Server(As per the Perquisite Sheet)</a:t>
            </a:r>
          </a:p>
          <a:p>
            <a:pPr marL="171450" lvl="1" indent="-171450">
              <a:lnSpc>
                <a:spcPts val="1600"/>
              </a:lnSpc>
              <a:spcAft>
                <a:spcPts val="1200"/>
              </a:spcAft>
              <a:buFont typeface="Arial" panose="020B0604020202020204" pitchFamily="34" charset="0"/>
              <a:buChar char="•"/>
            </a:pPr>
            <a:r>
              <a:rPr lang="en-IN" sz="1400" dirty="0">
                <a:solidFill>
                  <a:schemeClr val="tx1">
                    <a:lumMod val="75000"/>
                    <a:lumOff val="25000"/>
                  </a:schemeClr>
                </a:solidFill>
                <a:latin typeface="+mj-lt"/>
                <a:cs typeface="Arial" panose="020B0604020202020204" pitchFamily="34" charset="0"/>
              </a:rPr>
              <a:t>S-user ID and Password for SAP service marketplace</a:t>
            </a:r>
          </a:p>
          <a:p>
            <a:pPr marL="171450" lvl="1" indent="-171450">
              <a:lnSpc>
                <a:spcPts val="1600"/>
              </a:lnSpc>
              <a:spcAft>
                <a:spcPts val="1200"/>
              </a:spcAft>
              <a:buFont typeface="Arial" panose="020B0604020202020204" pitchFamily="34" charset="0"/>
              <a:buChar char="•"/>
            </a:pPr>
            <a:r>
              <a:rPr lang="en-IN" sz="1400" dirty="0">
                <a:solidFill>
                  <a:schemeClr val="tx1">
                    <a:lumMod val="75000"/>
                    <a:lumOff val="25000"/>
                  </a:schemeClr>
                </a:solidFill>
                <a:latin typeface="+mj-lt"/>
                <a:cs typeface="Arial" panose="020B0604020202020204" pitchFamily="34" charset="0"/>
              </a:rPr>
              <a:t>Need  Production Server Downtime for SAP Migration</a:t>
            </a:r>
          </a:p>
          <a:p>
            <a:pPr marL="171450" lvl="1" indent="-171450">
              <a:lnSpc>
                <a:spcPts val="1600"/>
              </a:lnSpc>
              <a:spcAft>
                <a:spcPts val="1200"/>
              </a:spcAft>
              <a:buFont typeface="Arial" panose="020B0604020202020204" pitchFamily="34" charset="0"/>
              <a:buChar char="•"/>
            </a:pPr>
            <a:r>
              <a:rPr lang="en-US" sz="1400" dirty="0">
                <a:solidFill>
                  <a:schemeClr val="tx1">
                    <a:lumMod val="75000"/>
                    <a:lumOff val="25000"/>
                  </a:schemeClr>
                </a:solidFill>
                <a:latin typeface="+mj-lt"/>
                <a:cs typeface="Arial" panose="020B0604020202020204" pitchFamily="34" charset="0"/>
              </a:rPr>
              <a:t>DB team support required to enable replication parameters at DC site.</a:t>
            </a:r>
          </a:p>
          <a:p>
            <a:pPr marL="171450" lvl="1" indent="-171450">
              <a:lnSpc>
                <a:spcPts val="1600"/>
              </a:lnSpc>
              <a:spcAft>
                <a:spcPts val="1200"/>
              </a:spcAft>
              <a:buFont typeface="Arial" panose="020B0604020202020204" pitchFamily="34" charset="0"/>
              <a:buChar char="•"/>
            </a:pPr>
            <a:r>
              <a:rPr lang="en-IN" sz="1400" dirty="0">
                <a:solidFill>
                  <a:schemeClr val="tx1">
                    <a:lumMod val="75000"/>
                    <a:lumOff val="25000"/>
                  </a:schemeClr>
                </a:solidFill>
                <a:latin typeface="+mj-lt"/>
                <a:cs typeface="Arial" panose="020B0604020202020204" pitchFamily="34" charset="0"/>
              </a:rPr>
              <a:t>Dedicated MPLS Link between M&amp;M DC to Sify Cloud DC to Enable DB Replication Setup.	</a:t>
            </a:r>
          </a:p>
        </p:txBody>
      </p:sp>
    </p:spTree>
    <p:extLst>
      <p:ext uri="{BB962C8B-B14F-4D97-AF65-F5344CB8AC3E}">
        <p14:creationId xmlns:p14="http://schemas.microsoft.com/office/powerpoint/2010/main" val="156538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6175361" y="1159141"/>
            <a:ext cx="2644789" cy="3573197"/>
          </a:xfrm>
          <a:prstGeom prst="roundRect">
            <a:avLst>
              <a:gd name="adj" fmla="val 5645"/>
            </a:avLst>
          </a:prstGeom>
          <a:solidFill>
            <a:schemeClr val="accent5">
              <a:lumMod val="20000"/>
              <a:lumOff val="80000"/>
            </a:schemeClr>
          </a:solidFill>
          <a:ln w="127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r>
              <a:rPr lang="en-IN"/>
              <a:t>Project Scope</a:t>
            </a:r>
          </a:p>
        </p:txBody>
      </p:sp>
      <p:sp>
        <p:nvSpPr>
          <p:cNvPr id="3" name="Oval 2"/>
          <p:cNvSpPr/>
          <p:nvPr/>
        </p:nvSpPr>
        <p:spPr>
          <a:xfrm>
            <a:off x="2067893" y="1845471"/>
            <a:ext cx="2140528" cy="2119746"/>
          </a:xfrm>
          <a:prstGeom prst="ellipse">
            <a:avLst/>
          </a:prstGeom>
          <a:solidFill>
            <a:schemeClr val="accent5">
              <a:lumMod val="40000"/>
              <a:lumOff val="60000"/>
            </a:schemeClr>
          </a:solidFill>
          <a:ln w="28575" cap="rnd" cmpd="sng">
            <a:solidFill>
              <a:schemeClr val="bg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4"/>
          <p:cNvGrpSpPr>
            <a:grpSpLocks noChangeAspect="1"/>
          </p:cNvGrpSpPr>
          <p:nvPr/>
        </p:nvGrpSpPr>
        <p:grpSpPr bwMode="auto">
          <a:xfrm>
            <a:off x="2690732" y="2470390"/>
            <a:ext cx="849854" cy="877100"/>
            <a:chOff x="1828" y="494"/>
            <a:chExt cx="2121" cy="2189"/>
          </a:xfrm>
          <a:solidFill>
            <a:schemeClr val="tx1">
              <a:lumMod val="75000"/>
              <a:lumOff val="25000"/>
            </a:schemeClr>
          </a:solidFill>
        </p:grpSpPr>
        <p:sp>
          <p:nvSpPr>
            <p:cNvPr id="5" name="Freeform 5"/>
            <p:cNvSpPr>
              <a:spLocks/>
            </p:cNvSpPr>
            <p:nvPr/>
          </p:nvSpPr>
          <p:spPr bwMode="auto">
            <a:xfrm>
              <a:off x="1828" y="494"/>
              <a:ext cx="2121" cy="1270"/>
            </a:xfrm>
            <a:custGeom>
              <a:avLst/>
              <a:gdLst>
                <a:gd name="T0" fmla="*/ 908 w 1111"/>
                <a:gd name="T1" fmla="*/ 664 h 664"/>
                <a:gd name="T2" fmla="*/ 903 w 1111"/>
                <a:gd name="T3" fmla="*/ 575 h 664"/>
                <a:gd name="T4" fmla="*/ 915 w 1111"/>
                <a:gd name="T5" fmla="*/ 564 h 664"/>
                <a:gd name="T6" fmla="*/ 999 w 1111"/>
                <a:gd name="T7" fmla="*/ 430 h 664"/>
                <a:gd name="T8" fmla="*/ 905 w 1111"/>
                <a:gd name="T9" fmla="*/ 298 h 664"/>
                <a:gd name="T10" fmla="*/ 846 w 1111"/>
                <a:gd name="T11" fmla="*/ 291 h 664"/>
                <a:gd name="T12" fmla="*/ 794 w 1111"/>
                <a:gd name="T13" fmla="*/ 262 h 664"/>
                <a:gd name="T14" fmla="*/ 638 w 1111"/>
                <a:gd name="T15" fmla="*/ 185 h 664"/>
                <a:gd name="T16" fmla="*/ 589 w 1111"/>
                <a:gd name="T17" fmla="*/ 169 h 664"/>
                <a:gd name="T18" fmla="*/ 307 w 1111"/>
                <a:gd name="T19" fmla="*/ 250 h 664"/>
                <a:gd name="T20" fmla="*/ 253 w 1111"/>
                <a:gd name="T21" fmla="*/ 290 h 664"/>
                <a:gd name="T22" fmla="*/ 104 w 1111"/>
                <a:gd name="T23" fmla="*/ 403 h 664"/>
                <a:gd name="T24" fmla="*/ 187 w 1111"/>
                <a:gd name="T25" fmla="*/ 564 h 664"/>
                <a:gd name="T26" fmla="*/ 197 w 1111"/>
                <a:gd name="T27" fmla="*/ 575 h 664"/>
                <a:gd name="T28" fmla="*/ 197 w 1111"/>
                <a:gd name="T29" fmla="*/ 663 h 664"/>
                <a:gd name="T30" fmla="*/ 108 w 1111"/>
                <a:gd name="T31" fmla="*/ 625 h 664"/>
                <a:gd name="T32" fmla="*/ 13 w 1111"/>
                <a:gd name="T33" fmla="*/ 399 h 664"/>
                <a:gd name="T34" fmla="*/ 161 w 1111"/>
                <a:gd name="T35" fmla="*/ 215 h 664"/>
                <a:gd name="T36" fmla="*/ 263 w 1111"/>
                <a:gd name="T37" fmla="*/ 138 h 664"/>
                <a:gd name="T38" fmla="*/ 622 w 1111"/>
                <a:gd name="T39" fmla="*/ 77 h 664"/>
                <a:gd name="T40" fmla="*/ 666 w 1111"/>
                <a:gd name="T41" fmla="*/ 91 h 664"/>
                <a:gd name="T42" fmla="*/ 850 w 1111"/>
                <a:gd name="T43" fmla="*/ 180 h 664"/>
                <a:gd name="T44" fmla="*/ 885 w 1111"/>
                <a:gd name="T45" fmla="*/ 199 h 664"/>
                <a:gd name="T46" fmla="*/ 1086 w 1111"/>
                <a:gd name="T47" fmla="*/ 383 h 664"/>
                <a:gd name="T48" fmla="*/ 955 w 1111"/>
                <a:gd name="T49" fmla="*/ 646 h 664"/>
                <a:gd name="T50" fmla="*/ 908 w 1111"/>
                <a:gd name="T51" fmla="*/ 66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1" h="664">
                  <a:moveTo>
                    <a:pt x="908" y="664"/>
                  </a:moveTo>
                  <a:cubicBezTo>
                    <a:pt x="906" y="632"/>
                    <a:pt x="904" y="603"/>
                    <a:pt x="903" y="575"/>
                  </a:cubicBezTo>
                  <a:cubicBezTo>
                    <a:pt x="903" y="571"/>
                    <a:pt x="910" y="566"/>
                    <a:pt x="915" y="564"/>
                  </a:cubicBezTo>
                  <a:cubicBezTo>
                    <a:pt x="971" y="536"/>
                    <a:pt x="999" y="491"/>
                    <a:pt x="999" y="430"/>
                  </a:cubicBezTo>
                  <a:cubicBezTo>
                    <a:pt x="999" y="371"/>
                    <a:pt x="961" y="318"/>
                    <a:pt x="905" y="298"/>
                  </a:cubicBezTo>
                  <a:cubicBezTo>
                    <a:pt x="886" y="292"/>
                    <a:pt x="866" y="291"/>
                    <a:pt x="846" y="291"/>
                  </a:cubicBezTo>
                  <a:cubicBezTo>
                    <a:pt x="822" y="291"/>
                    <a:pt x="806" y="283"/>
                    <a:pt x="794" y="262"/>
                  </a:cubicBezTo>
                  <a:cubicBezTo>
                    <a:pt x="759" y="202"/>
                    <a:pt x="708" y="175"/>
                    <a:pt x="638" y="185"/>
                  </a:cubicBezTo>
                  <a:cubicBezTo>
                    <a:pt x="619" y="187"/>
                    <a:pt x="604" y="183"/>
                    <a:pt x="589" y="169"/>
                  </a:cubicBezTo>
                  <a:cubicBezTo>
                    <a:pt x="494" y="83"/>
                    <a:pt x="343" y="127"/>
                    <a:pt x="307" y="250"/>
                  </a:cubicBezTo>
                  <a:cubicBezTo>
                    <a:pt x="299" y="279"/>
                    <a:pt x="282" y="292"/>
                    <a:pt x="253" y="290"/>
                  </a:cubicBezTo>
                  <a:cubicBezTo>
                    <a:pt x="183" y="284"/>
                    <a:pt x="120" y="335"/>
                    <a:pt x="104" y="403"/>
                  </a:cubicBezTo>
                  <a:cubicBezTo>
                    <a:pt x="89" y="466"/>
                    <a:pt x="123" y="533"/>
                    <a:pt x="187" y="564"/>
                  </a:cubicBezTo>
                  <a:cubicBezTo>
                    <a:pt x="191" y="566"/>
                    <a:pt x="197" y="571"/>
                    <a:pt x="197" y="575"/>
                  </a:cubicBezTo>
                  <a:cubicBezTo>
                    <a:pt x="198" y="603"/>
                    <a:pt x="197" y="631"/>
                    <a:pt x="197" y="663"/>
                  </a:cubicBezTo>
                  <a:cubicBezTo>
                    <a:pt x="161" y="657"/>
                    <a:pt x="133" y="643"/>
                    <a:pt x="108" y="625"/>
                  </a:cubicBezTo>
                  <a:cubicBezTo>
                    <a:pt x="33" y="568"/>
                    <a:pt x="0" y="492"/>
                    <a:pt x="13" y="399"/>
                  </a:cubicBezTo>
                  <a:cubicBezTo>
                    <a:pt x="25" y="309"/>
                    <a:pt x="76" y="243"/>
                    <a:pt x="161" y="215"/>
                  </a:cubicBezTo>
                  <a:cubicBezTo>
                    <a:pt x="207" y="199"/>
                    <a:pt x="235" y="177"/>
                    <a:pt x="263" y="138"/>
                  </a:cubicBezTo>
                  <a:cubicBezTo>
                    <a:pt x="346" y="23"/>
                    <a:pt x="504" y="0"/>
                    <a:pt x="622" y="77"/>
                  </a:cubicBezTo>
                  <a:cubicBezTo>
                    <a:pt x="634" y="86"/>
                    <a:pt x="651" y="91"/>
                    <a:pt x="666" y="91"/>
                  </a:cubicBezTo>
                  <a:cubicBezTo>
                    <a:pt x="741" y="93"/>
                    <a:pt x="801" y="123"/>
                    <a:pt x="850" y="180"/>
                  </a:cubicBezTo>
                  <a:cubicBezTo>
                    <a:pt x="858" y="190"/>
                    <a:pt x="873" y="197"/>
                    <a:pt x="885" y="199"/>
                  </a:cubicBezTo>
                  <a:cubicBezTo>
                    <a:pt x="988" y="216"/>
                    <a:pt x="1061" y="282"/>
                    <a:pt x="1086" y="383"/>
                  </a:cubicBezTo>
                  <a:cubicBezTo>
                    <a:pt x="1111" y="484"/>
                    <a:pt x="1051" y="605"/>
                    <a:pt x="955" y="646"/>
                  </a:cubicBezTo>
                  <a:cubicBezTo>
                    <a:pt x="941" y="653"/>
                    <a:pt x="926" y="658"/>
                    <a:pt x="908" y="664"/>
                  </a:cubicBezTo>
                  <a:close/>
                </a:path>
              </a:pathLst>
            </a:custGeom>
            <a:grpFill/>
            <a:ln w="25400">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 name="Freeform 6"/>
            <p:cNvSpPr>
              <a:spLocks noEditPoints="1"/>
            </p:cNvSpPr>
            <p:nvPr/>
          </p:nvSpPr>
          <p:spPr bwMode="auto">
            <a:xfrm>
              <a:off x="2294" y="1571"/>
              <a:ext cx="1170" cy="327"/>
            </a:xfrm>
            <a:custGeom>
              <a:avLst/>
              <a:gdLst>
                <a:gd name="T0" fmla="*/ 308 w 613"/>
                <a:gd name="T1" fmla="*/ 0 h 171"/>
                <a:gd name="T2" fmla="*/ 574 w 613"/>
                <a:gd name="T3" fmla="*/ 0 h 171"/>
                <a:gd name="T4" fmla="*/ 612 w 613"/>
                <a:gd name="T5" fmla="*/ 37 h 171"/>
                <a:gd name="T6" fmla="*/ 612 w 613"/>
                <a:gd name="T7" fmla="*/ 135 h 171"/>
                <a:gd name="T8" fmla="*/ 577 w 613"/>
                <a:gd name="T9" fmla="*/ 171 h 171"/>
                <a:gd name="T10" fmla="*/ 37 w 613"/>
                <a:gd name="T11" fmla="*/ 171 h 171"/>
                <a:gd name="T12" fmla="*/ 1 w 613"/>
                <a:gd name="T13" fmla="*/ 134 h 171"/>
                <a:gd name="T14" fmla="*/ 1 w 613"/>
                <a:gd name="T15" fmla="*/ 36 h 171"/>
                <a:gd name="T16" fmla="*/ 36 w 613"/>
                <a:gd name="T17" fmla="*/ 0 h 171"/>
                <a:gd name="T18" fmla="*/ 308 w 613"/>
                <a:gd name="T19" fmla="*/ 0 h 171"/>
                <a:gd name="T20" fmla="*/ 459 w 613"/>
                <a:gd name="T21" fmla="*/ 133 h 171"/>
                <a:gd name="T22" fmla="*/ 515 w 613"/>
                <a:gd name="T23" fmla="*/ 133 h 171"/>
                <a:gd name="T24" fmla="*/ 530 w 613"/>
                <a:gd name="T25" fmla="*/ 109 h 171"/>
                <a:gd name="T26" fmla="*/ 515 w 613"/>
                <a:gd name="T27" fmla="*/ 84 h 171"/>
                <a:gd name="T28" fmla="*/ 405 w 613"/>
                <a:gd name="T29" fmla="*/ 84 h 171"/>
                <a:gd name="T30" fmla="*/ 390 w 613"/>
                <a:gd name="T31" fmla="*/ 109 h 171"/>
                <a:gd name="T32" fmla="*/ 405 w 613"/>
                <a:gd name="T33" fmla="*/ 133 h 171"/>
                <a:gd name="T34" fmla="*/ 459 w 613"/>
                <a:gd name="T35" fmla="*/ 133 h 171"/>
                <a:gd name="T36" fmla="*/ 80 w 613"/>
                <a:gd name="T37" fmla="*/ 59 h 171"/>
                <a:gd name="T38" fmla="*/ 79 w 613"/>
                <a:gd name="T39" fmla="*/ 50 h 171"/>
                <a:gd name="T40" fmla="*/ 56 w 613"/>
                <a:gd name="T41" fmla="*/ 37 h 171"/>
                <a:gd name="T42" fmla="*/ 38 w 613"/>
                <a:gd name="T43" fmla="*/ 55 h 171"/>
                <a:gd name="T44" fmla="*/ 57 w 613"/>
                <a:gd name="T45" fmla="*/ 74 h 171"/>
                <a:gd name="T46" fmla="*/ 80 w 613"/>
                <a:gd name="T47" fmla="*/ 5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3" h="171">
                  <a:moveTo>
                    <a:pt x="308" y="0"/>
                  </a:moveTo>
                  <a:cubicBezTo>
                    <a:pt x="397" y="0"/>
                    <a:pt x="485" y="0"/>
                    <a:pt x="574" y="0"/>
                  </a:cubicBezTo>
                  <a:cubicBezTo>
                    <a:pt x="601" y="0"/>
                    <a:pt x="612" y="10"/>
                    <a:pt x="612" y="37"/>
                  </a:cubicBezTo>
                  <a:cubicBezTo>
                    <a:pt x="613" y="70"/>
                    <a:pt x="613" y="103"/>
                    <a:pt x="612" y="135"/>
                  </a:cubicBezTo>
                  <a:cubicBezTo>
                    <a:pt x="612" y="160"/>
                    <a:pt x="601" y="171"/>
                    <a:pt x="577" y="171"/>
                  </a:cubicBezTo>
                  <a:cubicBezTo>
                    <a:pt x="397" y="171"/>
                    <a:pt x="217" y="171"/>
                    <a:pt x="37" y="171"/>
                  </a:cubicBezTo>
                  <a:cubicBezTo>
                    <a:pt x="11" y="171"/>
                    <a:pt x="1" y="160"/>
                    <a:pt x="1" y="134"/>
                  </a:cubicBezTo>
                  <a:cubicBezTo>
                    <a:pt x="0" y="101"/>
                    <a:pt x="0" y="68"/>
                    <a:pt x="1" y="36"/>
                  </a:cubicBezTo>
                  <a:cubicBezTo>
                    <a:pt x="1" y="11"/>
                    <a:pt x="12" y="0"/>
                    <a:pt x="36" y="0"/>
                  </a:cubicBezTo>
                  <a:cubicBezTo>
                    <a:pt x="127" y="0"/>
                    <a:pt x="217" y="0"/>
                    <a:pt x="308" y="0"/>
                  </a:cubicBezTo>
                  <a:close/>
                  <a:moveTo>
                    <a:pt x="459" y="133"/>
                  </a:moveTo>
                  <a:cubicBezTo>
                    <a:pt x="478" y="133"/>
                    <a:pt x="496" y="132"/>
                    <a:pt x="515" y="133"/>
                  </a:cubicBezTo>
                  <a:cubicBezTo>
                    <a:pt x="533" y="133"/>
                    <a:pt x="531" y="120"/>
                    <a:pt x="530" y="109"/>
                  </a:cubicBezTo>
                  <a:cubicBezTo>
                    <a:pt x="530" y="99"/>
                    <a:pt x="535" y="84"/>
                    <a:pt x="515" y="84"/>
                  </a:cubicBezTo>
                  <a:cubicBezTo>
                    <a:pt x="478" y="84"/>
                    <a:pt x="442" y="85"/>
                    <a:pt x="405" y="84"/>
                  </a:cubicBezTo>
                  <a:cubicBezTo>
                    <a:pt x="385" y="84"/>
                    <a:pt x="390" y="98"/>
                    <a:pt x="390" y="109"/>
                  </a:cubicBezTo>
                  <a:cubicBezTo>
                    <a:pt x="389" y="120"/>
                    <a:pt x="387" y="133"/>
                    <a:pt x="405" y="133"/>
                  </a:cubicBezTo>
                  <a:cubicBezTo>
                    <a:pt x="423" y="132"/>
                    <a:pt x="441" y="133"/>
                    <a:pt x="459" y="133"/>
                  </a:cubicBezTo>
                  <a:close/>
                  <a:moveTo>
                    <a:pt x="80" y="59"/>
                  </a:moveTo>
                  <a:cubicBezTo>
                    <a:pt x="79" y="56"/>
                    <a:pt x="79" y="53"/>
                    <a:pt x="79" y="50"/>
                  </a:cubicBezTo>
                  <a:cubicBezTo>
                    <a:pt x="71" y="45"/>
                    <a:pt x="63" y="36"/>
                    <a:pt x="56" y="37"/>
                  </a:cubicBezTo>
                  <a:cubicBezTo>
                    <a:pt x="49" y="37"/>
                    <a:pt x="37" y="49"/>
                    <a:pt x="38" y="55"/>
                  </a:cubicBezTo>
                  <a:cubicBezTo>
                    <a:pt x="39" y="63"/>
                    <a:pt x="49" y="73"/>
                    <a:pt x="57" y="74"/>
                  </a:cubicBezTo>
                  <a:cubicBezTo>
                    <a:pt x="63" y="75"/>
                    <a:pt x="72" y="65"/>
                    <a:pt x="80" y="59"/>
                  </a:cubicBezTo>
                  <a:close/>
                </a:path>
              </a:pathLst>
            </a:custGeom>
            <a:grpFill/>
            <a:ln w="25400">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Freeform 7"/>
            <p:cNvSpPr>
              <a:spLocks noEditPoints="1"/>
            </p:cNvSpPr>
            <p:nvPr/>
          </p:nvSpPr>
          <p:spPr bwMode="auto">
            <a:xfrm>
              <a:off x="2296" y="1206"/>
              <a:ext cx="1166" cy="329"/>
            </a:xfrm>
            <a:custGeom>
              <a:avLst/>
              <a:gdLst>
                <a:gd name="T0" fmla="*/ 305 w 611"/>
                <a:gd name="T1" fmla="*/ 172 h 172"/>
                <a:gd name="T2" fmla="*/ 41 w 611"/>
                <a:gd name="T3" fmla="*/ 172 h 172"/>
                <a:gd name="T4" fmla="*/ 0 w 611"/>
                <a:gd name="T5" fmla="*/ 130 h 172"/>
                <a:gd name="T6" fmla="*/ 0 w 611"/>
                <a:gd name="T7" fmla="*/ 38 h 172"/>
                <a:gd name="T8" fmla="*/ 37 w 611"/>
                <a:gd name="T9" fmla="*/ 1 h 172"/>
                <a:gd name="T10" fmla="*/ 119 w 611"/>
                <a:gd name="T11" fmla="*/ 0 h 172"/>
                <a:gd name="T12" fmla="*/ 567 w 611"/>
                <a:gd name="T13" fmla="*/ 0 h 172"/>
                <a:gd name="T14" fmla="*/ 611 w 611"/>
                <a:gd name="T15" fmla="*/ 45 h 172"/>
                <a:gd name="T16" fmla="*/ 611 w 611"/>
                <a:gd name="T17" fmla="*/ 125 h 172"/>
                <a:gd name="T18" fmla="*/ 565 w 611"/>
                <a:gd name="T19" fmla="*/ 172 h 172"/>
                <a:gd name="T20" fmla="*/ 305 w 611"/>
                <a:gd name="T21" fmla="*/ 172 h 172"/>
                <a:gd name="T22" fmla="*/ 458 w 611"/>
                <a:gd name="T23" fmla="*/ 133 h 172"/>
                <a:gd name="T24" fmla="*/ 514 w 611"/>
                <a:gd name="T25" fmla="*/ 133 h 172"/>
                <a:gd name="T26" fmla="*/ 529 w 611"/>
                <a:gd name="T27" fmla="*/ 110 h 172"/>
                <a:gd name="T28" fmla="*/ 514 w 611"/>
                <a:gd name="T29" fmla="*/ 85 h 172"/>
                <a:gd name="T30" fmla="*/ 404 w 611"/>
                <a:gd name="T31" fmla="*/ 85 h 172"/>
                <a:gd name="T32" fmla="*/ 389 w 611"/>
                <a:gd name="T33" fmla="*/ 110 h 172"/>
                <a:gd name="T34" fmla="*/ 404 w 611"/>
                <a:gd name="T35" fmla="*/ 133 h 172"/>
                <a:gd name="T36" fmla="*/ 458 w 611"/>
                <a:gd name="T37" fmla="*/ 133 h 172"/>
                <a:gd name="T38" fmla="*/ 50 w 611"/>
                <a:gd name="T39" fmla="*/ 79 h 172"/>
                <a:gd name="T40" fmla="*/ 60 w 611"/>
                <a:gd name="T41" fmla="*/ 80 h 172"/>
                <a:gd name="T42" fmla="*/ 74 w 611"/>
                <a:gd name="T43" fmla="*/ 57 h 172"/>
                <a:gd name="T44" fmla="*/ 55 w 611"/>
                <a:gd name="T45" fmla="*/ 38 h 172"/>
                <a:gd name="T46" fmla="*/ 37 w 611"/>
                <a:gd name="T47" fmla="*/ 56 h 172"/>
                <a:gd name="T48" fmla="*/ 50 w 611"/>
                <a:gd name="T49"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1" h="172">
                  <a:moveTo>
                    <a:pt x="305" y="172"/>
                  </a:moveTo>
                  <a:cubicBezTo>
                    <a:pt x="217" y="172"/>
                    <a:pt x="129" y="172"/>
                    <a:pt x="41" y="172"/>
                  </a:cubicBezTo>
                  <a:cubicBezTo>
                    <a:pt x="8" y="172"/>
                    <a:pt x="0" y="164"/>
                    <a:pt x="0" y="130"/>
                  </a:cubicBezTo>
                  <a:cubicBezTo>
                    <a:pt x="0" y="100"/>
                    <a:pt x="0" y="69"/>
                    <a:pt x="0" y="38"/>
                  </a:cubicBezTo>
                  <a:cubicBezTo>
                    <a:pt x="0" y="12"/>
                    <a:pt x="11" y="1"/>
                    <a:pt x="37" y="1"/>
                  </a:cubicBezTo>
                  <a:cubicBezTo>
                    <a:pt x="65" y="0"/>
                    <a:pt x="92" y="0"/>
                    <a:pt x="119" y="0"/>
                  </a:cubicBezTo>
                  <a:cubicBezTo>
                    <a:pt x="269" y="0"/>
                    <a:pt x="418" y="0"/>
                    <a:pt x="567" y="0"/>
                  </a:cubicBezTo>
                  <a:cubicBezTo>
                    <a:pt x="601" y="0"/>
                    <a:pt x="611" y="11"/>
                    <a:pt x="611" y="45"/>
                  </a:cubicBezTo>
                  <a:cubicBezTo>
                    <a:pt x="611" y="71"/>
                    <a:pt x="611" y="98"/>
                    <a:pt x="611" y="125"/>
                  </a:cubicBezTo>
                  <a:cubicBezTo>
                    <a:pt x="611" y="165"/>
                    <a:pt x="604" y="172"/>
                    <a:pt x="565" y="172"/>
                  </a:cubicBezTo>
                  <a:cubicBezTo>
                    <a:pt x="478" y="172"/>
                    <a:pt x="392" y="172"/>
                    <a:pt x="305" y="172"/>
                  </a:cubicBezTo>
                  <a:close/>
                  <a:moveTo>
                    <a:pt x="458" y="133"/>
                  </a:moveTo>
                  <a:cubicBezTo>
                    <a:pt x="477" y="133"/>
                    <a:pt x="495" y="133"/>
                    <a:pt x="514" y="133"/>
                  </a:cubicBezTo>
                  <a:cubicBezTo>
                    <a:pt x="532" y="134"/>
                    <a:pt x="530" y="121"/>
                    <a:pt x="529" y="110"/>
                  </a:cubicBezTo>
                  <a:cubicBezTo>
                    <a:pt x="529" y="99"/>
                    <a:pt x="534" y="85"/>
                    <a:pt x="514" y="85"/>
                  </a:cubicBezTo>
                  <a:cubicBezTo>
                    <a:pt x="477" y="85"/>
                    <a:pt x="441" y="85"/>
                    <a:pt x="404" y="85"/>
                  </a:cubicBezTo>
                  <a:cubicBezTo>
                    <a:pt x="384" y="85"/>
                    <a:pt x="389" y="99"/>
                    <a:pt x="389" y="110"/>
                  </a:cubicBezTo>
                  <a:cubicBezTo>
                    <a:pt x="389" y="121"/>
                    <a:pt x="385" y="134"/>
                    <a:pt x="404" y="133"/>
                  </a:cubicBezTo>
                  <a:cubicBezTo>
                    <a:pt x="422" y="133"/>
                    <a:pt x="440" y="133"/>
                    <a:pt x="458" y="133"/>
                  </a:cubicBezTo>
                  <a:close/>
                  <a:moveTo>
                    <a:pt x="50" y="79"/>
                  </a:moveTo>
                  <a:cubicBezTo>
                    <a:pt x="54" y="79"/>
                    <a:pt x="57" y="80"/>
                    <a:pt x="60" y="80"/>
                  </a:cubicBezTo>
                  <a:cubicBezTo>
                    <a:pt x="65" y="72"/>
                    <a:pt x="75" y="63"/>
                    <a:pt x="74" y="57"/>
                  </a:cubicBezTo>
                  <a:cubicBezTo>
                    <a:pt x="73" y="49"/>
                    <a:pt x="62" y="39"/>
                    <a:pt x="55" y="38"/>
                  </a:cubicBezTo>
                  <a:cubicBezTo>
                    <a:pt x="49" y="37"/>
                    <a:pt x="37" y="49"/>
                    <a:pt x="37" y="56"/>
                  </a:cubicBezTo>
                  <a:cubicBezTo>
                    <a:pt x="36" y="63"/>
                    <a:pt x="45" y="71"/>
                    <a:pt x="50" y="79"/>
                  </a:cubicBezTo>
                  <a:close/>
                </a:path>
              </a:pathLst>
            </a:custGeom>
            <a:grpFill/>
            <a:ln w="25400">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 name="Freeform 8"/>
            <p:cNvSpPr>
              <a:spLocks noEditPoints="1"/>
            </p:cNvSpPr>
            <p:nvPr/>
          </p:nvSpPr>
          <p:spPr bwMode="auto">
            <a:xfrm>
              <a:off x="2294" y="1937"/>
              <a:ext cx="1170" cy="323"/>
            </a:xfrm>
            <a:custGeom>
              <a:avLst/>
              <a:gdLst>
                <a:gd name="T0" fmla="*/ 308 w 613"/>
                <a:gd name="T1" fmla="*/ 0 h 169"/>
                <a:gd name="T2" fmla="*/ 572 w 613"/>
                <a:gd name="T3" fmla="*/ 0 h 169"/>
                <a:gd name="T4" fmla="*/ 612 w 613"/>
                <a:gd name="T5" fmla="*/ 40 h 169"/>
                <a:gd name="T6" fmla="*/ 612 w 613"/>
                <a:gd name="T7" fmla="*/ 132 h 169"/>
                <a:gd name="T8" fmla="*/ 574 w 613"/>
                <a:gd name="T9" fmla="*/ 169 h 169"/>
                <a:gd name="T10" fmla="*/ 38 w 613"/>
                <a:gd name="T11" fmla="*/ 169 h 169"/>
                <a:gd name="T12" fmla="*/ 1 w 613"/>
                <a:gd name="T13" fmla="*/ 130 h 169"/>
                <a:gd name="T14" fmla="*/ 1 w 613"/>
                <a:gd name="T15" fmla="*/ 36 h 169"/>
                <a:gd name="T16" fmla="*/ 38 w 613"/>
                <a:gd name="T17" fmla="*/ 0 h 169"/>
                <a:gd name="T18" fmla="*/ 308 w 613"/>
                <a:gd name="T19" fmla="*/ 0 h 169"/>
                <a:gd name="T20" fmla="*/ 308 w 613"/>
                <a:gd name="T21" fmla="*/ 0 h 169"/>
                <a:gd name="T22" fmla="*/ 460 w 613"/>
                <a:gd name="T23" fmla="*/ 84 h 169"/>
                <a:gd name="T24" fmla="*/ 402 w 613"/>
                <a:gd name="T25" fmla="*/ 84 h 169"/>
                <a:gd name="T26" fmla="*/ 390 w 613"/>
                <a:gd name="T27" fmla="*/ 109 h 169"/>
                <a:gd name="T28" fmla="*/ 403 w 613"/>
                <a:gd name="T29" fmla="*/ 130 h 169"/>
                <a:gd name="T30" fmla="*/ 517 w 613"/>
                <a:gd name="T31" fmla="*/ 130 h 169"/>
                <a:gd name="T32" fmla="*/ 530 w 613"/>
                <a:gd name="T33" fmla="*/ 108 h 169"/>
                <a:gd name="T34" fmla="*/ 516 w 613"/>
                <a:gd name="T35" fmla="*/ 84 h 169"/>
                <a:gd name="T36" fmla="*/ 460 w 613"/>
                <a:gd name="T37" fmla="*/ 84 h 169"/>
                <a:gd name="T38" fmla="*/ 79 w 613"/>
                <a:gd name="T39" fmla="*/ 59 h 169"/>
                <a:gd name="T40" fmla="*/ 79 w 613"/>
                <a:gd name="T41" fmla="*/ 49 h 169"/>
                <a:gd name="T42" fmla="*/ 56 w 613"/>
                <a:gd name="T43" fmla="*/ 35 h 169"/>
                <a:gd name="T44" fmla="*/ 38 w 613"/>
                <a:gd name="T45" fmla="*/ 55 h 169"/>
                <a:gd name="T46" fmla="*/ 56 w 613"/>
                <a:gd name="T47" fmla="*/ 73 h 169"/>
                <a:gd name="T48" fmla="*/ 79 w 613"/>
                <a:gd name="T49" fmla="*/ 5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3" h="169">
                  <a:moveTo>
                    <a:pt x="308" y="0"/>
                  </a:moveTo>
                  <a:cubicBezTo>
                    <a:pt x="396" y="0"/>
                    <a:pt x="484" y="0"/>
                    <a:pt x="572" y="0"/>
                  </a:cubicBezTo>
                  <a:cubicBezTo>
                    <a:pt x="603" y="0"/>
                    <a:pt x="612" y="8"/>
                    <a:pt x="612" y="40"/>
                  </a:cubicBezTo>
                  <a:cubicBezTo>
                    <a:pt x="613" y="71"/>
                    <a:pt x="613" y="101"/>
                    <a:pt x="612" y="132"/>
                  </a:cubicBezTo>
                  <a:cubicBezTo>
                    <a:pt x="612" y="159"/>
                    <a:pt x="602" y="169"/>
                    <a:pt x="574" y="169"/>
                  </a:cubicBezTo>
                  <a:cubicBezTo>
                    <a:pt x="396" y="169"/>
                    <a:pt x="217" y="169"/>
                    <a:pt x="38" y="169"/>
                  </a:cubicBezTo>
                  <a:cubicBezTo>
                    <a:pt x="9" y="169"/>
                    <a:pt x="1" y="160"/>
                    <a:pt x="1" y="130"/>
                  </a:cubicBezTo>
                  <a:cubicBezTo>
                    <a:pt x="1" y="99"/>
                    <a:pt x="0" y="68"/>
                    <a:pt x="1" y="36"/>
                  </a:cubicBezTo>
                  <a:cubicBezTo>
                    <a:pt x="1" y="9"/>
                    <a:pt x="10" y="0"/>
                    <a:pt x="38" y="0"/>
                  </a:cubicBezTo>
                  <a:cubicBezTo>
                    <a:pt x="128" y="0"/>
                    <a:pt x="218" y="0"/>
                    <a:pt x="308" y="0"/>
                  </a:cubicBezTo>
                  <a:cubicBezTo>
                    <a:pt x="308" y="0"/>
                    <a:pt x="308" y="0"/>
                    <a:pt x="308" y="0"/>
                  </a:cubicBezTo>
                  <a:close/>
                  <a:moveTo>
                    <a:pt x="460" y="84"/>
                  </a:moveTo>
                  <a:cubicBezTo>
                    <a:pt x="441" y="84"/>
                    <a:pt x="422" y="83"/>
                    <a:pt x="402" y="84"/>
                  </a:cubicBezTo>
                  <a:cubicBezTo>
                    <a:pt x="383" y="84"/>
                    <a:pt x="391" y="100"/>
                    <a:pt x="390" y="109"/>
                  </a:cubicBezTo>
                  <a:cubicBezTo>
                    <a:pt x="389" y="119"/>
                    <a:pt x="386" y="131"/>
                    <a:pt x="403" y="130"/>
                  </a:cubicBezTo>
                  <a:cubicBezTo>
                    <a:pt x="441" y="130"/>
                    <a:pt x="479" y="130"/>
                    <a:pt x="517" y="130"/>
                  </a:cubicBezTo>
                  <a:cubicBezTo>
                    <a:pt x="535" y="131"/>
                    <a:pt x="530" y="118"/>
                    <a:pt x="530" y="108"/>
                  </a:cubicBezTo>
                  <a:cubicBezTo>
                    <a:pt x="530" y="98"/>
                    <a:pt x="535" y="83"/>
                    <a:pt x="516" y="84"/>
                  </a:cubicBezTo>
                  <a:cubicBezTo>
                    <a:pt x="498" y="84"/>
                    <a:pt x="479" y="84"/>
                    <a:pt x="460" y="84"/>
                  </a:cubicBezTo>
                  <a:close/>
                  <a:moveTo>
                    <a:pt x="79" y="59"/>
                  </a:moveTo>
                  <a:cubicBezTo>
                    <a:pt x="79" y="56"/>
                    <a:pt x="79" y="53"/>
                    <a:pt x="79" y="49"/>
                  </a:cubicBezTo>
                  <a:cubicBezTo>
                    <a:pt x="72" y="44"/>
                    <a:pt x="63" y="34"/>
                    <a:pt x="56" y="35"/>
                  </a:cubicBezTo>
                  <a:cubicBezTo>
                    <a:pt x="49" y="37"/>
                    <a:pt x="39" y="48"/>
                    <a:pt x="38" y="55"/>
                  </a:cubicBezTo>
                  <a:cubicBezTo>
                    <a:pt x="37" y="61"/>
                    <a:pt x="49" y="73"/>
                    <a:pt x="56" y="73"/>
                  </a:cubicBezTo>
                  <a:cubicBezTo>
                    <a:pt x="64" y="74"/>
                    <a:pt x="72" y="64"/>
                    <a:pt x="79" y="59"/>
                  </a:cubicBezTo>
                  <a:close/>
                </a:path>
              </a:pathLst>
            </a:custGeom>
            <a:grpFill/>
            <a:ln w="25400">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 name="Freeform 9"/>
            <p:cNvSpPr>
              <a:spLocks/>
            </p:cNvSpPr>
            <p:nvPr/>
          </p:nvSpPr>
          <p:spPr bwMode="auto">
            <a:xfrm>
              <a:off x="2307" y="2298"/>
              <a:ext cx="1148" cy="385"/>
            </a:xfrm>
            <a:custGeom>
              <a:avLst/>
              <a:gdLst>
                <a:gd name="T0" fmla="*/ 0 w 601"/>
                <a:gd name="T1" fmla="*/ 180 h 201"/>
                <a:gd name="T2" fmla="*/ 0 w 601"/>
                <a:gd name="T3" fmla="*/ 121 h 201"/>
                <a:gd name="T4" fmla="*/ 18 w 601"/>
                <a:gd name="T5" fmla="*/ 109 h 201"/>
                <a:gd name="T6" fmla="*/ 184 w 601"/>
                <a:gd name="T7" fmla="*/ 109 h 201"/>
                <a:gd name="T8" fmla="*/ 207 w 601"/>
                <a:gd name="T9" fmla="*/ 94 h 201"/>
                <a:gd name="T10" fmla="*/ 226 w 601"/>
                <a:gd name="T11" fmla="*/ 86 h 201"/>
                <a:gd name="T12" fmla="*/ 262 w 601"/>
                <a:gd name="T13" fmla="*/ 48 h 201"/>
                <a:gd name="T14" fmla="*/ 310 w 601"/>
                <a:gd name="T15" fmla="*/ 1 h 201"/>
                <a:gd name="T16" fmla="*/ 335 w 601"/>
                <a:gd name="T17" fmla="*/ 25 h 201"/>
                <a:gd name="T18" fmla="*/ 335 w 601"/>
                <a:gd name="T19" fmla="*/ 85 h 201"/>
                <a:gd name="T20" fmla="*/ 371 w 601"/>
                <a:gd name="T21" fmla="*/ 85 h 201"/>
                <a:gd name="T22" fmla="*/ 395 w 601"/>
                <a:gd name="T23" fmla="*/ 101 h 201"/>
                <a:gd name="T24" fmla="*/ 415 w 601"/>
                <a:gd name="T25" fmla="*/ 109 h 201"/>
                <a:gd name="T26" fmla="*/ 575 w 601"/>
                <a:gd name="T27" fmla="*/ 108 h 201"/>
                <a:gd name="T28" fmla="*/ 599 w 601"/>
                <a:gd name="T29" fmla="*/ 133 h 201"/>
                <a:gd name="T30" fmla="*/ 598 w 601"/>
                <a:gd name="T31" fmla="*/ 180 h 201"/>
                <a:gd name="T32" fmla="*/ 569 w 601"/>
                <a:gd name="T33" fmla="*/ 180 h 201"/>
                <a:gd name="T34" fmla="*/ 419 w 601"/>
                <a:gd name="T35" fmla="*/ 180 h 201"/>
                <a:gd name="T36" fmla="*/ 392 w 601"/>
                <a:gd name="T37" fmla="*/ 201 h 201"/>
                <a:gd name="T38" fmla="*/ 208 w 601"/>
                <a:gd name="T39" fmla="*/ 201 h 201"/>
                <a:gd name="T40" fmla="*/ 179 w 601"/>
                <a:gd name="T41" fmla="*/ 180 h 201"/>
                <a:gd name="T42" fmla="*/ 0 w 601"/>
                <a:gd name="T43" fmla="*/ 18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1" h="201">
                  <a:moveTo>
                    <a:pt x="0" y="180"/>
                  </a:moveTo>
                  <a:cubicBezTo>
                    <a:pt x="0" y="158"/>
                    <a:pt x="0" y="140"/>
                    <a:pt x="0" y="121"/>
                  </a:cubicBezTo>
                  <a:cubicBezTo>
                    <a:pt x="0" y="108"/>
                    <a:pt x="9" y="109"/>
                    <a:pt x="18" y="109"/>
                  </a:cubicBezTo>
                  <a:cubicBezTo>
                    <a:pt x="73" y="109"/>
                    <a:pt x="128" y="109"/>
                    <a:pt x="184" y="109"/>
                  </a:cubicBezTo>
                  <a:cubicBezTo>
                    <a:pt x="195" y="109"/>
                    <a:pt x="205" y="109"/>
                    <a:pt x="207" y="94"/>
                  </a:cubicBezTo>
                  <a:cubicBezTo>
                    <a:pt x="208" y="90"/>
                    <a:pt x="219" y="86"/>
                    <a:pt x="226" y="86"/>
                  </a:cubicBezTo>
                  <a:cubicBezTo>
                    <a:pt x="262" y="85"/>
                    <a:pt x="262" y="85"/>
                    <a:pt x="262" y="48"/>
                  </a:cubicBezTo>
                  <a:cubicBezTo>
                    <a:pt x="262" y="1"/>
                    <a:pt x="262" y="2"/>
                    <a:pt x="310" y="1"/>
                  </a:cubicBezTo>
                  <a:cubicBezTo>
                    <a:pt x="329" y="0"/>
                    <a:pt x="337" y="6"/>
                    <a:pt x="335" y="25"/>
                  </a:cubicBezTo>
                  <a:cubicBezTo>
                    <a:pt x="333" y="44"/>
                    <a:pt x="335" y="64"/>
                    <a:pt x="335" y="85"/>
                  </a:cubicBezTo>
                  <a:cubicBezTo>
                    <a:pt x="348" y="85"/>
                    <a:pt x="360" y="85"/>
                    <a:pt x="371" y="85"/>
                  </a:cubicBezTo>
                  <a:cubicBezTo>
                    <a:pt x="382" y="86"/>
                    <a:pt x="394" y="83"/>
                    <a:pt x="395" y="101"/>
                  </a:cubicBezTo>
                  <a:cubicBezTo>
                    <a:pt x="395" y="104"/>
                    <a:pt x="408" y="108"/>
                    <a:pt x="415" y="109"/>
                  </a:cubicBezTo>
                  <a:cubicBezTo>
                    <a:pt x="468" y="109"/>
                    <a:pt x="521" y="110"/>
                    <a:pt x="575" y="108"/>
                  </a:cubicBezTo>
                  <a:cubicBezTo>
                    <a:pt x="594" y="108"/>
                    <a:pt x="601" y="114"/>
                    <a:pt x="599" y="133"/>
                  </a:cubicBezTo>
                  <a:cubicBezTo>
                    <a:pt x="597" y="148"/>
                    <a:pt x="598" y="162"/>
                    <a:pt x="598" y="180"/>
                  </a:cubicBezTo>
                  <a:cubicBezTo>
                    <a:pt x="587" y="180"/>
                    <a:pt x="578" y="180"/>
                    <a:pt x="569" y="180"/>
                  </a:cubicBezTo>
                  <a:cubicBezTo>
                    <a:pt x="519" y="180"/>
                    <a:pt x="469" y="180"/>
                    <a:pt x="419" y="180"/>
                  </a:cubicBezTo>
                  <a:cubicBezTo>
                    <a:pt x="404" y="179"/>
                    <a:pt x="390" y="179"/>
                    <a:pt x="392" y="201"/>
                  </a:cubicBezTo>
                  <a:cubicBezTo>
                    <a:pt x="330" y="201"/>
                    <a:pt x="270" y="201"/>
                    <a:pt x="208" y="201"/>
                  </a:cubicBezTo>
                  <a:cubicBezTo>
                    <a:pt x="209" y="180"/>
                    <a:pt x="195" y="179"/>
                    <a:pt x="179" y="180"/>
                  </a:cubicBezTo>
                  <a:cubicBezTo>
                    <a:pt x="121" y="180"/>
                    <a:pt x="62" y="180"/>
                    <a:pt x="0" y="180"/>
                  </a:cubicBezTo>
                  <a:close/>
                </a:path>
              </a:pathLst>
            </a:custGeom>
            <a:grpFill/>
            <a:ln w="25400">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50" name="TextBox 49"/>
          <p:cNvSpPr txBox="1"/>
          <p:nvPr/>
        </p:nvSpPr>
        <p:spPr>
          <a:xfrm>
            <a:off x="6312009" y="1471140"/>
            <a:ext cx="2371492" cy="213904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dirty="0">
                <a:cs typeface="Calibri" panose="020F0502020204030204" pitchFamily="34" charset="0"/>
              </a:rPr>
              <a:t>Establishment of DC and NDR </a:t>
            </a:r>
            <a:endParaRPr lang="en-IN" sz="1200" dirty="0"/>
          </a:p>
          <a:p>
            <a:pPr marL="171450" indent="-171450">
              <a:spcAft>
                <a:spcPts val="600"/>
              </a:spcAft>
              <a:buFont typeface="Arial" panose="020B0604020202020204" pitchFamily="34" charset="0"/>
              <a:buChar char="•"/>
            </a:pPr>
            <a:r>
              <a:rPr lang="en-IN" sz="1200" dirty="0"/>
              <a:t>2 Way replication and Meeting RTO &amp; RPO</a:t>
            </a:r>
          </a:p>
          <a:p>
            <a:pPr marL="171450" indent="-171450">
              <a:spcAft>
                <a:spcPts val="600"/>
              </a:spcAft>
              <a:buFont typeface="Arial" panose="020B0604020202020204" pitchFamily="34" charset="0"/>
              <a:buChar char="•"/>
            </a:pPr>
            <a:r>
              <a:rPr lang="en-IN" sz="1200" dirty="0"/>
              <a:t>Backup of the data </a:t>
            </a:r>
          </a:p>
          <a:p>
            <a:pPr marL="171450" indent="-171450">
              <a:spcAft>
                <a:spcPts val="600"/>
              </a:spcAft>
              <a:buFont typeface="Arial" panose="020B0604020202020204" pitchFamily="34" charset="0"/>
              <a:buChar char="•"/>
            </a:pPr>
            <a:r>
              <a:rPr lang="en-IN" sz="1200" dirty="0"/>
              <a:t>Network &amp; Security</a:t>
            </a:r>
          </a:p>
          <a:p>
            <a:pPr marL="171450" indent="-171450">
              <a:spcAft>
                <a:spcPts val="600"/>
              </a:spcAft>
              <a:buFont typeface="Arial" panose="020B0604020202020204" pitchFamily="34" charset="0"/>
              <a:buChar char="•"/>
            </a:pPr>
            <a:r>
              <a:rPr lang="en-IN" sz="1200" dirty="0"/>
              <a:t>Enhance Network experience through Metro Network </a:t>
            </a:r>
          </a:p>
          <a:p>
            <a:pPr marL="171450" indent="-171450">
              <a:spcAft>
                <a:spcPts val="600"/>
              </a:spcAft>
              <a:buFont typeface="Arial" panose="020B0604020202020204" pitchFamily="34" charset="0"/>
              <a:buChar char="•"/>
            </a:pPr>
            <a:r>
              <a:rPr lang="en-IN" sz="1200" dirty="0"/>
              <a:t>SLA Base operation &amp; managed Services</a:t>
            </a:r>
          </a:p>
        </p:txBody>
      </p:sp>
      <p:sp>
        <p:nvSpPr>
          <p:cNvPr id="10" name="Rectangle: Rounded Corners 9">
            <a:extLst>
              <a:ext uri="{FF2B5EF4-FFF2-40B4-BE49-F238E27FC236}">
                <a16:creationId xmlns:a16="http://schemas.microsoft.com/office/drawing/2014/main" id="{3EBF5002-95C3-4BA7-AEAC-D3B8FC872F29}"/>
              </a:ext>
            </a:extLst>
          </p:cNvPr>
          <p:cNvSpPr/>
          <p:nvPr/>
        </p:nvSpPr>
        <p:spPr>
          <a:xfrm>
            <a:off x="6449541" y="977411"/>
            <a:ext cx="2096429" cy="341877"/>
          </a:xfrm>
          <a:prstGeom prst="roundRect">
            <a:avLst>
              <a:gd name="adj" fmla="val 50000"/>
            </a:avLst>
          </a:prstGeom>
          <a:solidFill>
            <a:schemeClr val="accent5">
              <a:lumMod val="75000"/>
            </a:schemeClr>
          </a:solidFill>
          <a:ln w="12700" algn="ctr">
            <a:noFill/>
            <a:miter lim="800000"/>
            <a:headEnd/>
            <a:tailEnd/>
          </a:ln>
          <a:effectLst/>
        </p:spPr>
        <p:txBody>
          <a:bodyPr wrap="none" anchor="ctr"/>
          <a:lstStyle/>
          <a:p>
            <a:pPr algn="ctr" defTabSz="685800" eaLnBrk="0" hangingPunct="0"/>
            <a:r>
              <a:rPr lang="en-US" sz="1400" b="1" dirty="0">
                <a:solidFill>
                  <a:schemeClr val="bg1"/>
                </a:solidFill>
                <a:ea typeface="ＭＳ Ｐゴシック" charset="0"/>
              </a:rPr>
              <a:t>Objectives</a:t>
            </a:r>
            <a:endParaRPr lang="en-IN" sz="1400" b="1" dirty="0">
              <a:solidFill>
                <a:schemeClr val="bg1"/>
              </a:solidFill>
              <a:ea typeface="ＭＳ Ｐゴシック" charset="0"/>
            </a:endParaRPr>
          </a:p>
        </p:txBody>
      </p:sp>
      <p:sp>
        <p:nvSpPr>
          <p:cNvPr id="48" name="Oval 47">
            <a:extLst>
              <a:ext uri="{FF2B5EF4-FFF2-40B4-BE49-F238E27FC236}">
                <a16:creationId xmlns:a16="http://schemas.microsoft.com/office/drawing/2014/main" id="{55F8DBF9-183D-4CD1-9A4F-ADE4FDB8817E}"/>
              </a:ext>
            </a:extLst>
          </p:cNvPr>
          <p:cNvSpPr/>
          <p:nvPr/>
        </p:nvSpPr>
        <p:spPr>
          <a:xfrm>
            <a:off x="2967852" y="1730811"/>
            <a:ext cx="288000" cy="288000"/>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75000"/>
                    <a:lumOff val="25000"/>
                  </a:schemeClr>
                </a:solidFill>
              </a:rPr>
              <a:t>1</a:t>
            </a:r>
            <a:endParaRPr lang="en-IN" sz="1200">
              <a:solidFill>
                <a:schemeClr val="tx1">
                  <a:lumMod val="75000"/>
                  <a:lumOff val="25000"/>
                </a:schemeClr>
              </a:solidFill>
            </a:endParaRPr>
          </a:p>
        </p:txBody>
      </p:sp>
      <p:sp>
        <p:nvSpPr>
          <p:cNvPr id="37" name="Oval 36">
            <a:extLst>
              <a:ext uri="{FF2B5EF4-FFF2-40B4-BE49-F238E27FC236}">
                <a16:creationId xmlns:a16="http://schemas.microsoft.com/office/drawing/2014/main" id="{38967993-AA82-4D19-B9FF-4E1BE5A6886E}"/>
              </a:ext>
            </a:extLst>
          </p:cNvPr>
          <p:cNvSpPr/>
          <p:nvPr/>
        </p:nvSpPr>
        <p:spPr>
          <a:xfrm>
            <a:off x="3553862" y="3610187"/>
            <a:ext cx="288000" cy="288000"/>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75000"/>
                    <a:lumOff val="25000"/>
                  </a:schemeClr>
                </a:solidFill>
              </a:rPr>
              <a:t>4</a:t>
            </a:r>
            <a:endParaRPr lang="en-IN" sz="1200">
              <a:solidFill>
                <a:schemeClr val="tx1">
                  <a:lumMod val="75000"/>
                  <a:lumOff val="25000"/>
                </a:schemeClr>
              </a:solidFill>
            </a:endParaRPr>
          </a:p>
        </p:txBody>
      </p:sp>
      <p:sp>
        <p:nvSpPr>
          <p:cNvPr id="42" name="Oval 41">
            <a:extLst>
              <a:ext uri="{FF2B5EF4-FFF2-40B4-BE49-F238E27FC236}">
                <a16:creationId xmlns:a16="http://schemas.microsoft.com/office/drawing/2014/main" id="{79326FE6-AD33-4182-B6DB-70E452108DAC}"/>
              </a:ext>
            </a:extLst>
          </p:cNvPr>
          <p:cNvSpPr/>
          <p:nvPr/>
        </p:nvSpPr>
        <p:spPr>
          <a:xfrm>
            <a:off x="3975917" y="3048704"/>
            <a:ext cx="288000" cy="288000"/>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75000"/>
                    <a:lumOff val="25000"/>
                  </a:schemeClr>
                </a:solidFill>
              </a:rPr>
              <a:t>3</a:t>
            </a:r>
            <a:endParaRPr lang="en-IN" sz="1200">
              <a:solidFill>
                <a:schemeClr val="tx1">
                  <a:lumMod val="75000"/>
                  <a:lumOff val="25000"/>
                </a:schemeClr>
              </a:solidFill>
            </a:endParaRPr>
          </a:p>
        </p:txBody>
      </p:sp>
      <p:sp>
        <p:nvSpPr>
          <p:cNvPr id="43" name="Oval 42">
            <a:extLst>
              <a:ext uri="{FF2B5EF4-FFF2-40B4-BE49-F238E27FC236}">
                <a16:creationId xmlns:a16="http://schemas.microsoft.com/office/drawing/2014/main" id="{DF75DE5E-B9AF-44F7-A1CF-DBEBC13DF82A}"/>
              </a:ext>
            </a:extLst>
          </p:cNvPr>
          <p:cNvSpPr/>
          <p:nvPr/>
        </p:nvSpPr>
        <p:spPr>
          <a:xfrm>
            <a:off x="3812562" y="2166437"/>
            <a:ext cx="288000" cy="288000"/>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75000"/>
                    <a:lumOff val="25000"/>
                  </a:schemeClr>
                </a:solidFill>
              </a:rPr>
              <a:t>2</a:t>
            </a:r>
            <a:endParaRPr lang="en-IN" sz="1200">
              <a:solidFill>
                <a:schemeClr val="tx1">
                  <a:lumMod val="75000"/>
                  <a:lumOff val="25000"/>
                </a:schemeClr>
              </a:solidFill>
            </a:endParaRPr>
          </a:p>
        </p:txBody>
      </p:sp>
      <p:sp>
        <p:nvSpPr>
          <p:cNvPr id="44" name="Oval 43">
            <a:extLst>
              <a:ext uri="{FF2B5EF4-FFF2-40B4-BE49-F238E27FC236}">
                <a16:creationId xmlns:a16="http://schemas.microsoft.com/office/drawing/2014/main" id="{929D8113-4275-4105-9D7D-7115C9907DB0}"/>
              </a:ext>
            </a:extLst>
          </p:cNvPr>
          <p:cNvSpPr/>
          <p:nvPr/>
        </p:nvSpPr>
        <p:spPr>
          <a:xfrm>
            <a:off x="2496767" y="3664658"/>
            <a:ext cx="288000" cy="288000"/>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75000"/>
                    <a:lumOff val="25000"/>
                  </a:schemeClr>
                </a:solidFill>
              </a:rPr>
              <a:t>5</a:t>
            </a:r>
            <a:endParaRPr lang="en-IN" sz="1200">
              <a:solidFill>
                <a:schemeClr val="tx1">
                  <a:lumMod val="75000"/>
                  <a:lumOff val="25000"/>
                </a:schemeClr>
              </a:solidFill>
            </a:endParaRPr>
          </a:p>
        </p:txBody>
      </p:sp>
      <p:sp>
        <p:nvSpPr>
          <p:cNvPr id="45" name="Oval 44">
            <a:extLst>
              <a:ext uri="{FF2B5EF4-FFF2-40B4-BE49-F238E27FC236}">
                <a16:creationId xmlns:a16="http://schemas.microsoft.com/office/drawing/2014/main" id="{66CE35F2-7F33-4D91-B6CB-A3DCE8F552E0}"/>
              </a:ext>
            </a:extLst>
          </p:cNvPr>
          <p:cNvSpPr/>
          <p:nvPr/>
        </p:nvSpPr>
        <p:spPr>
          <a:xfrm>
            <a:off x="1963886" y="3019351"/>
            <a:ext cx="288000" cy="288000"/>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75000"/>
                    <a:lumOff val="25000"/>
                  </a:schemeClr>
                </a:solidFill>
              </a:rPr>
              <a:t>6</a:t>
            </a:r>
            <a:endParaRPr lang="en-IN" sz="1200">
              <a:solidFill>
                <a:schemeClr val="tx1">
                  <a:lumMod val="75000"/>
                  <a:lumOff val="25000"/>
                </a:schemeClr>
              </a:solidFill>
            </a:endParaRPr>
          </a:p>
        </p:txBody>
      </p:sp>
      <p:sp>
        <p:nvSpPr>
          <p:cNvPr id="46" name="Text Box 21">
            <a:extLst>
              <a:ext uri="{FF2B5EF4-FFF2-40B4-BE49-F238E27FC236}">
                <a16:creationId xmlns:a16="http://schemas.microsoft.com/office/drawing/2014/main" id="{BB0C5547-B63C-427A-BAFA-6AB1F67E3170}"/>
              </a:ext>
            </a:extLst>
          </p:cNvPr>
          <p:cNvSpPr txBox="1">
            <a:spLocks noChangeArrowheads="1"/>
          </p:cNvSpPr>
          <p:nvPr/>
        </p:nvSpPr>
        <p:spPr bwMode="auto">
          <a:xfrm>
            <a:off x="3302146" y="1204656"/>
            <a:ext cx="2051106" cy="216158"/>
          </a:xfrm>
          <a:prstGeom prst="rect">
            <a:avLst/>
          </a:prstGeom>
          <a:noFill/>
          <a:ln w="12700" algn="ctr">
            <a:noFill/>
            <a:miter lim="800000"/>
            <a:headEnd/>
            <a:tailEnd/>
          </a:ln>
          <a:effectLst/>
        </p:spPr>
        <p:txBody>
          <a:bodyPr wrap="none" anchor="ctr"/>
          <a:lstStyle/>
          <a:p>
            <a:pPr defTabSz="685800" eaLnBrk="0" hangingPunct="0">
              <a:defRPr/>
            </a:pPr>
            <a:r>
              <a:rPr lang="en-US" sz="1200" b="1" dirty="0">
                <a:solidFill>
                  <a:schemeClr val="tx1">
                    <a:lumMod val="75000"/>
                    <a:lumOff val="25000"/>
                  </a:schemeClr>
                </a:solidFill>
                <a:ea typeface="ＭＳ Ｐゴシック" charset="0"/>
              </a:rPr>
              <a:t>Cloud Infrastructure Setup</a:t>
            </a:r>
          </a:p>
        </p:txBody>
      </p:sp>
      <p:sp>
        <p:nvSpPr>
          <p:cNvPr id="47" name="TextBox 46">
            <a:extLst>
              <a:ext uri="{FF2B5EF4-FFF2-40B4-BE49-F238E27FC236}">
                <a16:creationId xmlns:a16="http://schemas.microsoft.com/office/drawing/2014/main" id="{CE4BC779-6D89-433F-B5FA-05E3E3DF5BE1}"/>
              </a:ext>
            </a:extLst>
          </p:cNvPr>
          <p:cNvSpPr txBox="1"/>
          <p:nvPr/>
        </p:nvSpPr>
        <p:spPr>
          <a:xfrm>
            <a:off x="3302146" y="1420175"/>
            <a:ext cx="1925802" cy="246221"/>
          </a:xfrm>
          <a:prstGeom prst="rect">
            <a:avLst/>
          </a:prstGeom>
          <a:noFill/>
        </p:spPr>
        <p:txBody>
          <a:bodyPr wrap="square" rtlCol="0">
            <a:spAutoFit/>
          </a:bodyPr>
          <a:lstStyle/>
          <a:p>
            <a:r>
              <a:rPr lang="en-IN" sz="1000" dirty="0">
                <a:solidFill>
                  <a:schemeClr val="tx1">
                    <a:lumMod val="75000"/>
                    <a:lumOff val="25000"/>
                  </a:schemeClr>
                </a:solidFill>
              </a:rPr>
              <a:t>DC, Near DR in Service model</a:t>
            </a:r>
          </a:p>
        </p:txBody>
      </p:sp>
      <p:pic>
        <p:nvPicPr>
          <p:cNvPr id="57" name="Picture 56">
            <a:extLst>
              <a:ext uri="{FF2B5EF4-FFF2-40B4-BE49-F238E27FC236}">
                <a16:creationId xmlns:a16="http://schemas.microsoft.com/office/drawing/2014/main" id="{98A8BDED-EE2A-4778-B395-AF240A9C5C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3526" y="1274473"/>
            <a:ext cx="314927" cy="314927"/>
          </a:xfrm>
          <a:prstGeom prst="rect">
            <a:avLst/>
          </a:prstGeom>
        </p:spPr>
      </p:pic>
      <p:pic>
        <p:nvPicPr>
          <p:cNvPr id="58" name="Picture 57">
            <a:extLst>
              <a:ext uri="{FF2B5EF4-FFF2-40B4-BE49-F238E27FC236}">
                <a16:creationId xmlns:a16="http://schemas.microsoft.com/office/drawing/2014/main" id="{D5CC7ECF-39FF-47B2-A1EA-F024BBE6E570}"/>
              </a:ext>
            </a:extLst>
          </p:cNvPr>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169647" y="2019651"/>
            <a:ext cx="288000" cy="288000"/>
          </a:xfrm>
          <a:prstGeom prst="rect">
            <a:avLst/>
          </a:prstGeom>
        </p:spPr>
      </p:pic>
      <p:pic>
        <p:nvPicPr>
          <p:cNvPr id="61" name="Picture 60">
            <a:extLst>
              <a:ext uri="{FF2B5EF4-FFF2-40B4-BE49-F238E27FC236}">
                <a16:creationId xmlns:a16="http://schemas.microsoft.com/office/drawing/2014/main" id="{E5F36D2E-ACA9-4BEB-BC0F-3CEA227DC0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701006">
            <a:off x="1690445" y="3063050"/>
            <a:ext cx="288000" cy="288000"/>
          </a:xfrm>
          <a:prstGeom prst="rect">
            <a:avLst/>
          </a:prstGeom>
        </p:spPr>
      </p:pic>
      <p:sp>
        <p:nvSpPr>
          <p:cNvPr id="62" name="Text Box 21">
            <a:extLst>
              <a:ext uri="{FF2B5EF4-FFF2-40B4-BE49-F238E27FC236}">
                <a16:creationId xmlns:a16="http://schemas.microsoft.com/office/drawing/2014/main" id="{003E05EE-6A8F-4E4D-BF82-F7466D808224}"/>
              </a:ext>
            </a:extLst>
          </p:cNvPr>
          <p:cNvSpPr txBox="1">
            <a:spLocks noChangeArrowheads="1"/>
          </p:cNvSpPr>
          <p:nvPr/>
        </p:nvSpPr>
        <p:spPr bwMode="auto">
          <a:xfrm>
            <a:off x="4483752" y="1830718"/>
            <a:ext cx="1136864" cy="205548"/>
          </a:xfrm>
          <a:prstGeom prst="rect">
            <a:avLst/>
          </a:prstGeom>
          <a:noFill/>
          <a:ln w="12700" algn="ctr">
            <a:noFill/>
            <a:miter lim="800000"/>
            <a:headEnd/>
            <a:tailEnd/>
          </a:ln>
          <a:effectLst/>
        </p:spPr>
        <p:txBody>
          <a:bodyPr wrap="none" anchor="ctr"/>
          <a:lstStyle/>
          <a:p>
            <a:pPr defTabSz="685800" eaLnBrk="0" hangingPunct="0">
              <a:defRPr/>
            </a:pPr>
            <a:r>
              <a:rPr lang="en-US" sz="1200" b="1" dirty="0">
                <a:ea typeface="ＭＳ Ｐゴシック" charset="0"/>
              </a:rPr>
              <a:t>Implement </a:t>
            </a:r>
          </a:p>
        </p:txBody>
      </p:sp>
      <p:sp>
        <p:nvSpPr>
          <p:cNvPr id="63" name="TextBox 62">
            <a:extLst>
              <a:ext uri="{FF2B5EF4-FFF2-40B4-BE49-F238E27FC236}">
                <a16:creationId xmlns:a16="http://schemas.microsoft.com/office/drawing/2014/main" id="{49AA31BC-9E0B-47E3-AA98-E54A3D6DD081}"/>
              </a:ext>
            </a:extLst>
          </p:cNvPr>
          <p:cNvSpPr txBox="1"/>
          <p:nvPr/>
        </p:nvSpPr>
        <p:spPr>
          <a:xfrm>
            <a:off x="4507382" y="2036266"/>
            <a:ext cx="1519629" cy="584775"/>
          </a:xfrm>
          <a:prstGeom prst="rect">
            <a:avLst/>
          </a:prstGeom>
          <a:noFill/>
        </p:spPr>
        <p:txBody>
          <a:bodyPr wrap="square" rtlCol="0">
            <a:spAutoFit/>
          </a:bodyPr>
          <a:lstStyle/>
          <a:p>
            <a:pPr>
              <a:spcAft>
                <a:spcPts val="300"/>
              </a:spcAft>
            </a:pPr>
            <a:r>
              <a:rPr lang="en-IN" sz="900" dirty="0">
                <a:solidFill>
                  <a:schemeClr val="tx1">
                    <a:lumMod val="75000"/>
                    <a:lumOff val="25000"/>
                  </a:schemeClr>
                </a:solidFill>
              </a:rPr>
              <a:t>Installation</a:t>
            </a:r>
          </a:p>
          <a:p>
            <a:pPr>
              <a:spcAft>
                <a:spcPts val="300"/>
              </a:spcAft>
            </a:pPr>
            <a:r>
              <a:rPr lang="en-IN" sz="900" dirty="0">
                <a:solidFill>
                  <a:schemeClr val="tx1">
                    <a:lumMod val="75000"/>
                    <a:lumOff val="25000"/>
                  </a:schemeClr>
                </a:solidFill>
              </a:rPr>
              <a:t>Configuration</a:t>
            </a:r>
          </a:p>
          <a:p>
            <a:pPr>
              <a:spcAft>
                <a:spcPts val="300"/>
              </a:spcAft>
            </a:pPr>
            <a:r>
              <a:rPr lang="en-IN" sz="900" dirty="0">
                <a:solidFill>
                  <a:schemeClr val="tx1">
                    <a:lumMod val="75000"/>
                    <a:lumOff val="25000"/>
                  </a:schemeClr>
                </a:solidFill>
              </a:rPr>
              <a:t>Cluster</a:t>
            </a:r>
          </a:p>
        </p:txBody>
      </p:sp>
      <p:pic>
        <p:nvPicPr>
          <p:cNvPr id="64" name="Picture 63">
            <a:extLst>
              <a:ext uri="{FF2B5EF4-FFF2-40B4-BE49-F238E27FC236}">
                <a16:creationId xmlns:a16="http://schemas.microsoft.com/office/drawing/2014/main" id="{612BB6B9-A5B5-4187-8FFB-4181C59E35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07135" y="3789655"/>
            <a:ext cx="288000" cy="288000"/>
          </a:xfrm>
          <a:prstGeom prst="rect">
            <a:avLst/>
          </a:prstGeom>
        </p:spPr>
      </p:pic>
      <p:sp>
        <p:nvSpPr>
          <p:cNvPr id="65" name="Text Box 21">
            <a:extLst>
              <a:ext uri="{FF2B5EF4-FFF2-40B4-BE49-F238E27FC236}">
                <a16:creationId xmlns:a16="http://schemas.microsoft.com/office/drawing/2014/main" id="{F64D6C0C-AC8E-44F2-B8FF-1597EFB3DB7E}"/>
              </a:ext>
            </a:extLst>
          </p:cNvPr>
          <p:cNvSpPr txBox="1">
            <a:spLocks noChangeArrowheads="1"/>
          </p:cNvSpPr>
          <p:nvPr/>
        </p:nvSpPr>
        <p:spPr bwMode="auto">
          <a:xfrm>
            <a:off x="4100562" y="3858970"/>
            <a:ext cx="1136864" cy="205548"/>
          </a:xfrm>
          <a:prstGeom prst="rect">
            <a:avLst/>
          </a:prstGeom>
          <a:noFill/>
          <a:ln w="12700" algn="ctr">
            <a:noFill/>
            <a:miter lim="800000"/>
            <a:headEnd/>
            <a:tailEnd/>
          </a:ln>
          <a:effectLst/>
        </p:spPr>
        <p:txBody>
          <a:bodyPr wrap="none" anchor="ctr"/>
          <a:lstStyle/>
          <a:p>
            <a:pPr defTabSz="685800" eaLnBrk="0" hangingPunct="0">
              <a:defRPr/>
            </a:pPr>
            <a:r>
              <a:rPr lang="en-US" sz="1200" b="1" dirty="0">
                <a:ea typeface="ＭＳ Ｐゴシック" charset="0"/>
              </a:rPr>
              <a:t> Security</a:t>
            </a:r>
          </a:p>
        </p:txBody>
      </p:sp>
      <p:sp>
        <p:nvSpPr>
          <p:cNvPr id="66" name="TextBox 65">
            <a:extLst>
              <a:ext uri="{FF2B5EF4-FFF2-40B4-BE49-F238E27FC236}">
                <a16:creationId xmlns:a16="http://schemas.microsoft.com/office/drawing/2014/main" id="{CDA1AEE7-CC01-4230-8067-9868AEBA7B98}"/>
              </a:ext>
            </a:extLst>
          </p:cNvPr>
          <p:cNvSpPr txBox="1"/>
          <p:nvPr/>
        </p:nvSpPr>
        <p:spPr>
          <a:xfrm>
            <a:off x="4100562" y="4077757"/>
            <a:ext cx="898996" cy="584775"/>
          </a:xfrm>
          <a:prstGeom prst="rect">
            <a:avLst/>
          </a:prstGeom>
          <a:noFill/>
        </p:spPr>
        <p:txBody>
          <a:bodyPr wrap="square" rtlCol="0">
            <a:spAutoFit/>
          </a:bodyPr>
          <a:lstStyle/>
          <a:p>
            <a:pPr>
              <a:spcAft>
                <a:spcPts val="300"/>
              </a:spcAft>
            </a:pPr>
            <a:r>
              <a:rPr lang="en-IN" sz="900" dirty="0">
                <a:solidFill>
                  <a:srgbClr val="595959"/>
                </a:solidFill>
              </a:rPr>
              <a:t>Detect</a:t>
            </a:r>
          </a:p>
          <a:p>
            <a:pPr>
              <a:spcAft>
                <a:spcPts val="300"/>
              </a:spcAft>
            </a:pPr>
            <a:r>
              <a:rPr lang="en-IN" sz="900" dirty="0">
                <a:solidFill>
                  <a:srgbClr val="595959"/>
                </a:solidFill>
              </a:rPr>
              <a:t>Protect</a:t>
            </a:r>
          </a:p>
          <a:p>
            <a:pPr>
              <a:spcAft>
                <a:spcPts val="300"/>
              </a:spcAft>
            </a:pPr>
            <a:r>
              <a:rPr lang="en-IN" sz="900" dirty="0">
                <a:solidFill>
                  <a:srgbClr val="595959"/>
                </a:solidFill>
              </a:rPr>
              <a:t>Respond</a:t>
            </a:r>
          </a:p>
        </p:txBody>
      </p:sp>
      <p:sp>
        <p:nvSpPr>
          <p:cNvPr id="68" name="Text Box 21">
            <a:extLst>
              <a:ext uri="{FF2B5EF4-FFF2-40B4-BE49-F238E27FC236}">
                <a16:creationId xmlns:a16="http://schemas.microsoft.com/office/drawing/2014/main" id="{EFC449C4-32C8-457A-9A8A-AF2E0656FF2B}"/>
              </a:ext>
            </a:extLst>
          </p:cNvPr>
          <p:cNvSpPr txBox="1">
            <a:spLocks noChangeArrowheads="1"/>
          </p:cNvSpPr>
          <p:nvPr/>
        </p:nvSpPr>
        <p:spPr bwMode="auto">
          <a:xfrm>
            <a:off x="1040155" y="3734503"/>
            <a:ext cx="1136864" cy="205548"/>
          </a:xfrm>
          <a:prstGeom prst="rect">
            <a:avLst/>
          </a:prstGeom>
          <a:noFill/>
          <a:ln w="12700" algn="ctr">
            <a:noFill/>
            <a:miter lim="800000"/>
            <a:headEnd/>
            <a:tailEnd/>
          </a:ln>
          <a:effectLst/>
        </p:spPr>
        <p:txBody>
          <a:bodyPr wrap="none" anchor="ctr"/>
          <a:lstStyle/>
          <a:p>
            <a:pPr algn="r" defTabSz="685800" eaLnBrk="0" hangingPunct="0">
              <a:defRPr/>
            </a:pPr>
            <a:r>
              <a:rPr lang="en-US" sz="1200" b="1" dirty="0">
                <a:ea typeface="ＭＳ Ｐゴシック" charset="0"/>
              </a:rPr>
              <a:t>Telecom</a:t>
            </a:r>
          </a:p>
        </p:txBody>
      </p:sp>
      <p:sp>
        <p:nvSpPr>
          <p:cNvPr id="69" name="TextBox 68">
            <a:extLst>
              <a:ext uri="{FF2B5EF4-FFF2-40B4-BE49-F238E27FC236}">
                <a16:creationId xmlns:a16="http://schemas.microsoft.com/office/drawing/2014/main" id="{FAD04E5A-8A0E-4505-9F54-5F1B5F60D293}"/>
              </a:ext>
            </a:extLst>
          </p:cNvPr>
          <p:cNvSpPr txBox="1"/>
          <p:nvPr/>
        </p:nvSpPr>
        <p:spPr>
          <a:xfrm>
            <a:off x="630575" y="3923966"/>
            <a:ext cx="1546444" cy="584775"/>
          </a:xfrm>
          <a:prstGeom prst="rect">
            <a:avLst/>
          </a:prstGeom>
          <a:noFill/>
        </p:spPr>
        <p:txBody>
          <a:bodyPr wrap="square" rtlCol="0">
            <a:spAutoFit/>
          </a:bodyPr>
          <a:lstStyle/>
          <a:p>
            <a:pPr algn="r">
              <a:spcAft>
                <a:spcPts val="300"/>
              </a:spcAft>
            </a:pPr>
            <a:r>
              <a:rPr lang="en-IN" sz="900" dirty="0">
                <a:solidFill>
                  <a:schemeClr val="tx1">
                    <a:lumMod val="75000"/>
                    <a:lumOff val="25000"/>
                  </a:schemeClr>
                </a:solidFill>
              </a:rPr>
              <a:t>MPLS</a:t>
            </a:r>
          </a:p>
          <a:p>
            <a:pPr algn="r">
              <a:spcAft>
                <a:spcPts val="300"/>
              </a:spcAft>
            </a:pPr>
            <a:r>
              <a:rPr lang="en-IN" sz="900" dirty="0">
                <a:solidFill>
                  <a:schemeClr val="tx1">
                    <a:lumMod val="75000"/>
                    <a:lumOff val="25000"/>
                  </a:schemeClr>
                </a:solidFill>
              </a:rPr>
              <a:t>Internet</a:t>
            </a:r>
          </a:p>
          <a:p>
            <a:pPr algn="r">
              <a:spcAft>
                <a:spcPts val="300"/>
              </a:spcAft>
            </a:pPr>
            <a:r>
              <a:rPr lang="en-IN" sz="900" dirty="0">
                <a:solidFill>
                  <a:schemeClr val="tx1">
                    <a:lumMod val="75000"/>
                    <a:lumOff val="25000"/>
                  </a:schemeClr>
                </a:solidFill>
              </a:rPr>
              <a:t>P2P</a:t>
            </a:r>
          </a:p>
        </p:txBody>
      </p:sp>
      <p:pic>
        <p:nvPicPr>
          <p:cNvPr id="70" name="Picture 69">
            <a:extLst>
              <a:ext uri="{FF2B5EF4-FFF2-40B4-BE49-F238E27FC236}">
                <a16:creationId xmlns:a16="http://schemas.microsoft.com/office/drawing/2014/main" id="{4B5F1347-263D-4481-BE4C-275E50A7FF14}"/>
              </a:ext>
            </a:extLst>
          </p:cNvPr>
          <p:cNvPicPr>
            <a:picLocks noChangeAspect="1"/>
          </p:cNvPicPr>
          <p:nvPr/>
        </p:nvPicPr>
        <p:blipFill>
          <a:blip r:embed="rId6"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751809" y="2184653"/>
            <a:ext cx="288000" cy="288000"/>
          </a:xfrm>
          <a:prstGeom prst="rect">
            <a:avLst/>
          </a:prstGeom>
        </p:spPr>
      </p:pic>
      <p:sp>
        <p:nvSpPr>
          <p:cNvPr id="71" name="Text Box 21">
            <a:extLst>
              <a:ext uri="{FF2B5EF4-FFF2-40B4-BE49-F238E27FC236}">
                <a16:creationId xmlns:a16="http://schemas.microsoft.com/office/drawing/2014/main" id="{B0081857-23E5-4347-861F-CF5ED9FED9D9}"/>
              </a:ext>
            </a:extLst>
          </p:cNvPr>
          <p:cNvSpPr txBox="1">
            <a:spLocks noChangeArrowheads="1"/>
          </p:cNvSpPr>
          <p:nvPr/>
        </p:nvSpPr>
        <p:spPr bwMode="auto">
          <a:xfrm>
            <a:off x="599673" y="2027263"/>
            <a:ext cx="1136864" cy="205548"/>
          </a:xfrm>
          <a:prstGeom prst="rect">
            <a:avLst/>
          </a:prstGeom>
          <a:noFill/>
          <a:ln w="12700" algn="ctr">
            <a:noFill/>
            <a:miter lim="800000"/>
            <a:headEnd/>
            <a:tailEnd/>
          </a:ln>
          <a:effectLst/>
        </p:spPr>
        <p:txBody>
          <a:bodyPr wrap="none" anchor="ctr"/>
          <a:lstStyle/>
          <a:p>
            <a:pPr algn="r" defTabSz="685800" eaLnBrk="0" hangingPunct="0">
              <a:defRPr/>
            </a:pPr>
            <a:r>
              <a:rPr lang="en-US" sz="1200" b="1" dirty="0">
                <a:ea typeface="ＭＳ Ｐゴシック" charset="0"/>
              </a:rPr>
              <a:t>O&amp;M</a:t>
            </a:r>
          </a:p>
        </p:txBody>
      </p:sp>
      <p:sp>
        <p:nvSpPr>
          <p:cNvPr id="72" name="TextBox 71">
            <a:extLst>
              <a:ext uri="{FF2B5EF4-FFF2-40B4-BE49-F238E27FC236}">
                <a16:creationId xmlns:a16="http://schemas.microsoft.com/office/drawing/2014/main" id="{90D2932D-6D5A-419E-8CD1-5E2605EC48E2}"/>
              </a:ext>
            </a:extLst>
          </p:cNvPr>
          <p:cNvSpPr txBox="1"/>
          <p:nvPr/>
        </p:nvSpPr>
        <p:spPr>
          <a:xfrm>
            <a:off x="190093" y="2206004"/>
            <a:ext cx="1546444" cy="584775"/>
          </a:xfrm>
          <a:prstGeom prst="rect">
            <a:avLst/>
          </a:prstGeom>
          <a:noFill/>
        </p:spPr>
        <p:txBody>
          <a:bodyPr wrap="square" rtlCol="0">
            <a:spAutoFit/>
          </a:bodyPr>
          <a:lstStyle/>
          <a:p>
            <a:pPr algn="r">
              <a:spcAft>
                <a:spcPts val="300"/>
              </a:spcAft>
            </a:pPr>
            <a:r>
              <a:rPr lang="en-IN" sz="900" dirty="0">
                <a:solidFill>
                  <a:schemeClr val="tx1">
                    <a:lumMod val="75000"/>
                    <a:lumOff val="25000"/>
                  </a:schemeClr>
                </a:solidFill>
              </a:rPr>
              <a:t>Manage </a:t>
            </a:r>
          </a:p>
          <a:p>
            <a:pPr algn="r">
              <a:spcAft>
                <a:spcPts val="300"/>
              </a:spcAft>
            </a:pPr>
            <a:r>
              <a:rPr lang="en-IN" sz="900" dirty="0">
                <a:solidFill>
                  <a:schemeClr val="tx1">
                    <a:lumMod val="75000"/>
                    <a:lumOff val="25000"/>
                  </a:schemeClr>
                </a:solidFill>
              </a:rPr>
              <a:t>Operate</a:t>
            </a:r>
          </a:p>
          <a:p>
            <a:pPr algn="r">
              <a:spcAft>
                <a:spcPts val="300"/>
              </a:spcAft>
            </a:pPr>
            <a:r>
              <a:rPr lang="en-IN" sz="900" dirty="0">
                <a:solidFill>
                  <a:schemeClr val="tx1">
                    <a:lumMod val="75000"/>
                    <a:lumOff val="25000"/>
                  </a:schemeClr>
                </a:solidFill>
              </a:rPr>
              <a:t>Basis Administration</a:t>
            </a:r>
          </a:p>
        </p:txBody>
      </p:sp>
      <p:pic>
        <p:nvPicPr>
          <p:cNvPr id="75" name="Picture 74">
            <a:extLst>
              <a:ext uri="{FF2B5EF4-FFF2-40B4-BE49-F238E27FC236}">
                <a16:creationId xmlns:a16="http://schemas.microsoft.com/office/drawing/2014/main" id="{1E0F7005-7CA9-4B8C-B533-020FAEFB21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2562" y="3898187"/>
            <a:ext cx="288000" cy="288000"/>
          </a:xfrm>
          <a:prstGeom prst="rect">
            <a:avLst/>
          </a:prstGeom>
        </p:spPr>
      </p:pic>
      <p:sp>
        <p:nvSpPr>
          <p:cNvPr id="38" name="Text Box 21">
            <a:extLst>
              <a:ext uri="{FF2B5EF4-FFF2-40B4-BE49-F238E27FC236}">
                <a16:creationId xmlns:a16="http://schemas.microsoft.com/office/drawing/2014/main" id="{52B64BD6-A9CD-4CED-94F2-5435B790A39F}"/>
              </a:ext>
            </a:extLst>
          </p:cNvPr>
          <p:cNvSpPr txBox="1">
            <a:spLocks noChangeArrowheads="1"/>
          </p:cNvSpPr>
          <p:nvPr/>
        </p:nvSpPr>
        <p:spPr bwMode="auto">
          <a:xfrm>
            <a:off x="4696153" y="2945930"/>
            <a:ext cx="1136864" cy="205548"/>
          </a:xfrm>
          <a:prstGeom prst="rect">
            <a:avLst/>
          </a:prstGeom>
          <a:noFill/>
          <a:ln w="12700" algn="ctr">
            <a:noFill/>
            <a:miter lim="800000"/>
            <a:headEnd/>
            <a:tailEnd/>
          </a:ln>
          <a:effectLst/>
        </p:spPr>
        <p:txBody>
          <a:bodyPr wrap="none" anchor="ctr"/>
          <a:lstStyle/>
          <a:p>
            <a:pPr defTabSz="685800" eaLnBrk="0" hangingPunct="0">
              <a:defRPr/>
            </a:pPr>
            <a:r>
              <a:rPr lang="en-US" sz="1200" b="1" dirty="0">
                <a:ea typeface="ＭＳ Ｐゴシック" charset="0"/>
              </a:rPr>
              <a:t>Migration</a:t>
            </a:r>
          </a:p>
        </p:txBody>
      </p:sp>
      <p:sp>
        <p:nvSpPr>
          <p:cNvPr id="39" name="TextBox 38">
            <a:extLst>
              <a:ext uri="{FF2B5EF4-FFF2-40B4-BE49-F238E27FC236}">
                <a16:creationId xmlns:a16="http://schemas.microsoft.com/office/drawing/2014/main" id="{62CD9B38-13E6-40C1-80C1-577F4B5E823A}"/>
              </a:ext>
            </a:extLst>
          </p:cNvPr>
          <p:cNvSpPr txBox="1"/>
          <p:nvPr/>
        </p:nvSpPr>
        <p:spPr>
          <a:xfrm>
            <a:off x="4716628" y="3187114"/>
            <a:ext cx="1519629" cy="407804"/>
          </a:xfrm>
          <a:prstGeom prst="rect">
            <a:avLst/>
          </a:prstGeom>
          <a:noFill/>
        </p:spPr>
        <p:txBody>
          <a:bodyPr wrap="square" rtlCol="0">
            <a:spAutoFit/>
          </a:bodyPr>
          <a:lstStyle/>
          <a:p>
            <a:pPr>
              <a:spcAft>
                <a:spcPts val="300"/>
              </a:spcAft>
            </a:pPr>
            <a:r>
              <a:rPr lang="en-IN" sz="900" dirty="0">
                <a:solidFill>
                  <a:schemeClr val="tx1">
                    <a:lumMod val="75000"/>
                    <a:lumOff val="25000"/>
                  </a:schemeClr>
                </a:solidFill>
              </a:rPr>
              <a:t>Replication</a:t>
            </a:r>
          </a:p>
          <a:p>
            <a:pPr>
              <a:spcAft>
                <a:spcPts val="300"/>
              </a:spcAft>
            </a:pPr>
            <a:r>
              <a:rPr lang="en-IN" sz="900" dirty="0">
                <a:solidFill>
                  <a:schemeClr val="tx1">
                    <a:lumMod val="75000"/>
                    <a:lumOff val="25000"/>
                  </a:schemeClr>
                </a:solidFill>
              </a:rPr>
              <a:t>Switchover</a:t>
            </a:r>
          </a:p>
        </p:txBody>
      </p:sp>
      <p:sp>
        <p:nvSpPr>
          <p:cNvPr id="40" name="Text Box 21">
            <a:extLst>
              <a:ext uri="{FF2B5EF4-FFF2-40B4-BE49-F238E27FC236}">
                <a16:creationId xmlns:a16="http://schemas.microsoft.com/office/drawing/2014/main" id="{37C317CC-7663-4F26-A9D0-5DA0BD91EF45}"/>
              </a:ext>
            </a:extLst>
          </p:cNvPr>
          <p:cNvSpPr txBox="1">
            <a:spLocks noChangeArrowheads="1"/>
          </p:cNvSpPr>
          <p:nvPr/>
        </p:nvSpPr>
        <p:spPr bwMode="auto">
          <a:xfrm>
            <a:off x="589574" y="2979260"/>
            <a:ext cx="1136864" cy="205548"/>
          </a:xfrm>
          <a:prstGeom prst="rect">
            <a:avLst/>
          </a:prstGeom>
          <a:noFill/>
          <a:ln w="12700" algn="ctr">
            <a:noFill/>
            <a:miter lim="800000"/>
            <a:headEnd/>
            <a:tailEnd/>
          </a:ln>
          <a:effectLst/>
        </p:spPr>
        <p:txBody>
          <a:bodyPr wrap="none" anchor="ctr"/>
          <a:lstStyle/>
          <a:p>
            <a:pPr algn="r" defTabSz="685800" eaLnBrk="0" hangingPunct="0">
              <a:defRPr/>
            </a:pPr>
            <a:r>
              <a:rPr lang="en-US" sz="1200" b="1" dirty="0">
                <a:ea typeface="ＭＳ Ｐゴシック" charset="0"/>
              </a:rPr>
              <a:t>NDR</a:t>
            </a:r>
          </a:p>
        </p:txBody>
      </p:sp>
      <p:sp>
        <p:nvSpPr>
          <p:cNvPr id="41" name="TextBox 40">
            <a:extLst>
              <a:ext uri="{FF2B5EF4-FFF2-40B4-BE49-F238E27FC236}">
                <a16:creationId xmlns:a16="http://schemas.microsoft.com/office/drawing/2014/main" id="{37CFA93C-CCE2-429A-AF9A-A7350908B048}"/>
              </a:ext>
            </a:extLst>
          </p:cNvPr>
          <p:cNvSpPr txBox="1"/>
          <p:nvPr/>
        </p:nvSpPr>
        <p:spPr>
          <a:xfrm>
            <a:off x="179994" y="3187114"/>
            <a:ext cx="1546444" cy="407804"/>
          </a:xfrm>
          <a:prstGeom prst="rect">
            <a:avLst/>
          </a:prstGeom>
          <a:noFill/>
        </p:spPr>
        <p:txBody>
          <a:bodyPr wrap="square" rtlCol="0">
            <a:spAutoFit/>
          </a:bodyPr>
          <a:lstStyle/>
          <a:p>
            <a:pPr algn="r">
              <a:spcAft>
                <a:spcPts val="300"/>
              </a:spcAft>
            </a:pPr>
            <a:r>
              <a:rPr lang="en-IN" sz="900" dirty="0">
                <a:solidFill>
                  <a:schemeClr val="tx1">
                    <a:lumMod val="75000"/>
                    <a:lumOff val="25000"/>
                  </a:schemeClr>
                </a:solidFill>
              </a:rPr>
              <a:t>Sync replication </a:t>
            </a:r>
          </a:p>
          <a:p>
            <a:pPr algn="r">
              <a:spcAft>
                <a:spcPts val="300"/>
              </a:spcAft>
            </a:pPr>
            <a:r>
              <a:rPr lang="en-IN" sz="900" dirty="0">
                <a:solidFill>
                  <a:schemeClr val="tx1">
                    <a:lumMod val="75000"/>
                    <a:lumOff val="25000"/>
                  </a:schemeClr>
                </a:solidFill>
              </a:rPr>
              <a:t>High availability</a:t>
            </a:r>
          </a:p>
        </p:txBody>
      </p:sp>
      <p:sp>
        <p:nvSpPr>
          <p:cNvPr id="49" name="Oval 48">
            <a:extLst>
              <a:ext uri="{FF2B5EF4-FFF2-40B4-BE49-F238E27FC236}">
                <a16:creationId xmlns:a16="http://schemas.microsoft.com/office/drawing/2014/main" id="{04C1B2B5-6183-4138-9C6A-9D19FD52ED93}"/>
              </a:ext>
            </a:extLst>
          </p:cNvPr>
          <p:cNvSpPr/>
          <p:nvPr/>
        </p:nvSpPr>
        <p:spPr>
          <a:xfrm>
            <a:off x="2118004" y="2237996"/>
            <a:ext cx="288000" cy="288000"/>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75000"/>
                    <a:lumOff val="25000"/>
                  </a:schemeClr>
                </a:solidFill>
              </a:rPr>
              <a:t>7</a:t>
            </a:r>
            <a:endParaRPr lang="en-IN" sz="1200">
              <a:solidFill>
                <a:schemeClr val="tx1">
                  <a:lumMod val="75000"/>
                  <a:lumOff val="25000"/>
                </a:schemeClr>
              </a:solidFill>
            </a:endParaRPr>
          </a:p>
        </p:txBody>
      </p:sp>
      <p:pic>
        <p:nvPicPr>
          <p:cNvPr id="51" name="Picture 8" descr="Image result for application migration icon">
            <a:extLst>
              <a:ext uri="{FF2B5EF4-FFF2-40B4-BE49-F238E27FC236}">
                <a16:creationId xmlns:a16="http://schemas.microsoft.com/office/drawing/2014/main" id="{EFCDFD6C-A543-4186-B0EB-2022F72782E3}"/>
              </a:ext>
            </a:extLst>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53860" y="2979260"/>
            <a:ext cx="474079" cy="31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480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4C0422-9AF7-42FA-9909-ABC044C5914D}"/>
              </a:ext>
            </a:extLst>
          </p:cNvPr>
          <p:cNvSpPr>
            <a:spLocks noGrp="1"/>
          </p:cNvSpPr>
          <p:nvPr>
            <p:ph type="title"/>
          </p:nvPr>
        </p:nvSpPr>
        <p:spPr/>
        <p:txBody>
          <a:bodyPr/>
          <a:lstStyle/>
          <a:p>
            <a:r>
              <a:rPr lang="en-IN" dirty="0"/>
              <a:t>ASSUMPTIONS  </a:t>
            </a:r>
          </a:p>
        </p:txBody>
      </p:sp>
      <p:sp>
        <p:nvSpPr>
          <p:cNvPr id="6" name="TextBox 5">
            <a:extLst>
              <a:ext uri="{FF2B5EF4-FFF2-40B4-BE49-F238E27FC236}">
                <a16:creationId xmlns:a16="http://schemas.microsoft.com/office/drawing/2014/main" id="{E5E71A89-4C91-455B-8894-07A8D01CBA0E}"/>
              </a:ext>
            </a:extLst>
          </p:cNvPr>
          <p:cNvSpPr txBox="1"/>
          <p:nvPr/>
        </p:nvSpPr>
        <p:spPr>
          <a:xfrm>
            <a:off x="324000" y="987425"/>
            <a:ext cx="8496150" cy="2282100"/>
          </a:xfrm>
          <a:prstGeom prst="rect">
            <a:avLst/>
          </a:prstGeom>
          <a:noFill/>
        </p:spPr>
        <p:txBody>
          <a:bodyPr wrap="square" rtlCol="0">
            <a:spAutoFit/>
          </a:bodyPr>
          <a:lstStyle/>
          <a:p>
            <a:pPr marL="176213" lvl="1" indent="-176213">
              <a:lnSpc>
                <a:spcPts val="1600"/>
              </a:lnSpc>
              <a:spcAft>
                <a:spcPts val="1200"/>
              </a:spcAft>
              <a:buFont typeface="Arial" panose="020B0604020202020204" pitchFamily="34" charset="0"/>
              <a:buChar char="•"/>
              <a:tabLst>
                <a:tab pos="457200" algn="l"/>
              </a:tabLst>
            </a:pPr>
            <a:r>
              <a:rPr lang="en-US" sz="1400" dirty="0">
                <a:solidFill>
                  <a:schemeClr val="tx1">
                    <a:lumMod val="75000"/>
                    <a:lumOff val="25000"/>
                  </a:schemeClr>
                </a:solidFill>
                <a:latin typeface="+mj-lt"/>
                <a:cs typeface="Arial" panose="020B0604020202020204" pitchFamily="34" charset="0"/>
              </a:rPr>
              <a:t>Downtime window confirmation should be provided by M&amp;M Ltd during production cutover.</a:t>
            </a:r>
          </a:p>
          <a:p>
            <a:pPr marL="176213" lvl="1" indent="-176213">
              <a:lnSpc>
                <a:spcPts val="1600"/>
              </a:lnSpc>
              <a:spcAft>
                <a:spcPts val="1200"/>
              </a:spcAft>
              <a:buFont typeface="Arial" panose="020B0604020202020204" pitchFamily="34" charset="0"/>
              <a:buChar char="•"/>
              <a:tabLst>
                <a:tab pos="457200" algn="l"/>
              </a:tabLst>
            </a:pPr>
            <a:r>
              <a:rPr lang="en-IN" sz="1400" dirty="0">
                <a:solidFill>
                  <a:schemeClr val="tx1">
                    <a:lumMod val="75000"/>
                    <a:lumOff val="25000"/>
                  </a:schemeClr>
                </a:solidFill>
                <a:latin typeface="+mj-lt"/>
                <a:cs typeface="Arial" panose="020B0604020202020204" pitchFamily="34" charset="0"/>
              </a:rPr>
              <a:t>M&amp;M Ltd will coordinate with third party for creating additional RFC Connectivity to other non SAP source systems (if any).</a:t>
            </a:r>
          </a:p>
          <a:p>
            <a:pPr marL="176213" lvl="1" indent="-176213">
              <a:lnSpc>
                <a:spcPts val="1600"/>
              </a:lnSpc>
              <a:spcAft>
                <a:spcPts val="1200"/>
              </a:spcAft>
              <a:buFont typeface="Arial" panose="020B0604020202020204" pitchFamily="34" charset="0"/>
              <a:buChar char="•"/>
              <a:tabLst>
                <a:tab pos="457200" algn="l"/>
              </a:tabLst>
            </a:pPr>
            <a:r>
              <a:rPr lang="en-IN" sz="1400" dirty="0">
                <a:solidFill>
                  <a:schemeClr val="tx1">
                    <a:lumMod val="75000"/>
                    <a:lumOff val="25000"/>
                  </a:schemeClr>
                </a:solidFill>
                <a:latin typeface="+mj-lt"/>
                <a:cs typeface="Arial" panose="020B0604020202020204" pitchFamily="34" charset="0"/>
              </a:rPr>
              <a:t>System Backup will be scheduled only after migration of SAP Landscape.</a:t>
            </a:r>
          </a:p>
          <a:p>
            <a:pPr marL="176213" lvl="1" indent="-176213">
              <a:lnSpc>
                <a:spcPts val="1600"/>
              </a:lnSpc>
              <a:spcAft>
                <a:spcPts val="1200"/>
              </a:spcAft>
              <a:buFont typeface="Arial" panose="020B0604020202020204" pitchFamily="34" charset="0"/>
              <a:buChar char="•"/>
              <a:tabLst>
                <a:tab pos="457200" algn="l"/>
              </a:tabLst>
            </a:pPr>
            <a:r>
              <a:rPr lang="en-IN" sz="1400" dirty="0">
                <a:solidFill>
                  <a:schemeClr val="tx1">
                    <a:lumMod val="75000"/>
                    <a:lumOff val="25000"/>
                  </a:schemeClr>
                </a:solidFill>
                <a:latin typeface="+mj-lt"/>
                <a:cs typeface="Arial" panose="020B0604020202020204" pitchFamily="34" charset="0"/>
              </a:rPr>
              <a:t>Any new changes during the migration will be considered as Change Request.</a:t>
            </a:r>
          </a:p>
          <a:p>
            <a:pPr marL="176213" lvl="1" indent="-176213">
              <a:lnSpc>
                <a:spcPts val="1600"/>
              </a:lnSpc>
              <a:spcAft>
                <a:spcPts val="1200"/>
              </a:spcAft>
              <a:buFont typeface="Arial" panose="020B0604020202020204" pitchFamily="34" charset="0"/>
              <a:buChar char="•"/>
              <a:tabLst>
                <a:tab pos="457200" algn="l"/>
              </a:tabLst>
            </a:pPr>
            <a:r>
              <a:rPr lang="en-US" sz="1400" dirty="0">
                <a:solidFill>
                  <a:schemeClr val="tx1">
                    <a:lumMod val="75000"/>
                    <a:lumOff val="25000"/>
                  </a:schemeClr>
                </a:solidFill>
                <a:latin typeface="+mj-lt"/>
                <a:cs typeface="Arial" panose="020B0604020202020204" pitchFamily="34" charset="0"/>
              </a:rPr>
              <a:t> Third Party integration Responsibility will be taken care from customer end.</a:t>
            </a:r>
          </a:p>
          <a:p>
            <a:pPr marL="176213" lvl="1" indent="-176213">
              <a:lnSpc>
                <a:spcPts val="1600"/>
              </a:lnSpc>
              <a:spcAft>
                <a:spcPts val="1200"/>
              </a:spcAft>
              <a:buFont typeface="Arial" panose="020B0604020202020204" pitchFamily="34" charset="0"/>
              <a:buChar char="•"/>
              <a:tabLst>
                <a:tab pos="457200" algn="l"/>
              </a:tabLst>
            </a:pPr>
            <a:r>
              <a:rPr lang="en-US" sz="1400" dirty="0">
                <a:solidFill>
                  <a:schemeClr val="tx1">
                    <a:lumMod val="75000"/>
                    <a:lumOff val="25000"/>
                  </a:schemeClr>
                </a:solidFill>
                <a:latin typeface="+mj-lt"/>
                <a:cs typeface="Arial" panose="020B0604020202020204" pitchFamily="34" charset="0"/>
              </a:rPr>
              <a:t>All required Licenses are in place.</a:t>
            </a:r>
          </a:p>
        </p:txBody>
      </p:sp>
    </p:spTree>
    <p:extLst>
      <p:ext uri="{BB962C8B-B14F-4D97-AF65-F5344CB8AC3E}">
        <p14:creationId xmlns:p14="http://schemas.microsoft.com/office/powerpoint/2010/main" val="3023321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7C2A8-D2E8-4763-B87B-E6FB6B018645}"/>
              </a:ext>
            </a:extLst>
          </p:cNvPr>
          <p:cNvSpPr>
            <a:spLocks noGrp="1"/>
          </p:cNvSpPr>
          <p:nvPr>
            <p:ph type="title"/>
          </p:nvPr>
        </p:nvSpPr>
        <p:spPr/>
        <p:txBody>
          <a:bodyPr/>
          <a:lstStyle/>
          <a:p>
            <a:r>
              <a:rPr lang="en-IN" dirty="0"/>
              <a:t>OUT OF SCOPE  </a:t>
            </a:r>
          </a:p>
        </p:txBody>
      </p:sp>
      <p:sp>
        <p:nvSpPr>
          <p:cNvPr id="6" name="TextBox 5">
            <a:extLst>
              <a:ext uri="{FF2B5EF4-FFF2-40B4-BE49-F238E27FC236}">
                <a16:creationId xmlns:a16="http://schemas.microsoft.com/office/drawing/2014/main" id="{26BFE72C-5B94-4639-9403-8F9995C90987}"/>
              </a:ext>
            </a:extLst>
          </p:cNvPr>
          <p:cNvSpPr txBox="1"/>
          <p:nvPr/>
        </p:nvSpPr>
        <p:spPr>
          <a:xfrm>
            <a:off x="324000" y="987424"/>
            <a:ext cx="8496150" cy="2503249"/>
          </a:xfrm>
          <a:prstGeom prst="rect">
            <a:avLst/>
          </a:prstGeom>
          <a:noFill/>
        </p:spPr>
        <p:txBody>
          <a:bodyPr wrap="square" rtlCol="0">
            <a:spAutoFit/>
          </a:bodyPr>
          <a:lstStyle/>
          <a:p>
            <a:pPr marL="176213" lvl="1" indent="-176213" defTabSz="914400">
              <a:lnSpc>
                <a:spcPts val="1600"/>
              </a:lnSpc>
              <a:spcAft>
                <a:spcPts val="1200"/>
              </a:spcAft>
              <a:buFont typeface="Arial" panose="020B0604020202020204" pitchFamily="34" charset="0"/>
              <a:buChar char="•"/>
              <a:tabLst>
                <a:tab pos="457200" algn="l"/>
              </a:tabLst>
              <a:defRPr/>
            </a:pPr>
            <a:r>
              <a:rPr lang="en-IN" sz="1400" kern="0" dirty="0">
                <a:solidFill>
                  <a:schemeClr val="tx1">
                    <a:lumMod val="75000"/>
                    <a:lumOff val="25000"/>
                  </a:schemeClr>
                </a:solidFill>
                <a:latin typeface="+mj-lt"/>
                <a:cs typeface="Arial" panose="020B0604020202020204" pitchFamily="34" charset="0"/>
                <a:sym typeface="Arial"/>
              </a:rPr>
              <a:t>Any new development </a:t>
            </a:r>
            <a:r>
              <a:rPr lang="en-IN" sz="1400" dirty="0">
                <a:solidFill>
                  <a:schemeClr val="tx1">
                    <a:lumMod val="75000"/>
                    <a:lumOff val="25000"/>
                  </a:schemeClr>
                </a:solidFill>
                <a:latin typeface="+mj-lt"/>
                <a:cs typeface="Arial" panose="020B0604020202020204" pitchFamily="34" charset="0"/>
              </a:rPr>
              <a:t>of </a:t>
            </a:r>
            <a:r>
              <a:rPr lang="en-IN" sz="1400" kern="0" dirty="0">
                <a:solidFill>
                  <a:schemeClr val="tx1">
                    <a:lumMod val="75000"/>
                    <a:lumOff val="25000"/>
                  </a:schemeClr>
                </a:solidFill>
                <a:latin typeface="+mj-lt"/>
                <a:cs typeface="Arial" panose="020B0604020202020204" pitchFamily="34" charset="0"/>
                <a:sym typeface="Arial"/>
              </a:rPr>
              <a:t>Custom ABAP objects or Functional processes in SAP.</a:t>
            </a:r>
          </a:p>
          <a:p>
            <a:pPr marL="176213" lvl="1" indent="-176213" defTabSz="914400">
              <a:lnSpc>
                <a:spcPts val="1600"/>
              </a:lnSpc>
              <a:spcAft>
                <a:spcPts val="1200"/>
              </a:spcAft>
              <a:buFont typeface="Arial" panose="020B0604020202020204" pitchFamily="34" charset="0"/>
              <a:buChar char="•"/>
              <a:tabLst>
                <a:tab pos="457200" algn="l"/>
              </a:tabLst>
              <a:defRPr/>
            </a:pPr>
            <a:r>
              <a:rPr lang="en-IN" sz="1400" kern="0" dirty="0">
                <a:solidFill>
                  <a:schemeClr val="tx1">
                    <a:lumMod val="75000"/>
                    <a:lumOff val="25000"/>
                  </a:schemeClr>
                </a:solidFill>
                <a:latin typeface="+mj-lt"/>
                <a:cs typeface="Arial" panose="020B0604020202020204" pitchFamily="34" charset="0"/>
                <a:sym typeface="Arial"/>
              </a:rPr>
              <a:t>Configuration/Upgrade of  Peripheral devices, such as Printers, Faxes, Roll-out of SAPGUI on to workstations.</a:t>
            </a:r>
          </a:p>
          <a:p>
            <a:pPr marL="176213" lvl="1" indent="-176213" defTabSz="914400">
              <a:lnSpc>
                <a:spcPts val="1600"/>
              </a:lnSpc>
              <a:spcAft>
                <a:spcPts val="1200"/>
              </a:spcAft>
              <a:buFont typeface="Arial" panose="020B0604020202020204" pitchFamily="34" charset="0"/>
              <a:buChar char="•"/>
              <a:tabLst>
                <a:tab pos="457200" algn="l"/>
              </a:tabLst>
              <a:defRPr/>
            </a:pPr>
            <a:r>
              <a:rPr lang="en-IN" sz="1400" kern="0" dirty="0">
                <a:solidFill>
                  <a:schemeClr val="tx1">
                    <a:lumMod val="75000"/>
                    <a:lumOff val="25000"/>
                  </a:schemeClr>
                </a:solidFill>
                <a:latin typeface="+mj-lt"/>
                <a:cs typeface="Arial" panose="020B0604020202020204" pitchFamily="34" charset="0"/>
                <a:sym typeface="Arial"/>
              </a:rPr>
              <a:t>Testing  (post-migration) of any nature (regression or functional) is out of scope. (</a:t>
            </a:r>
            <a:r>
              <a:rPr lang="en-IN" sz="1400" dirty="0">
                <a:solidFill>
                  <a:schemeClr val="tx1">
                    <a:lumMod val="75000"/>
                    <a:lumOff val="25000"/>
                  </a:schemeClr>
                </a:solidFill>
                <a:latin typeface="+mj-lt"/>
                <a:cs typeface="Arial" panose="020B0604020202020204" pitchFamily="34" charset="0"/>
              </a:rPr>
              <a:t>M&amp;M Ltd </a:t>
            </a:r>
            <a:r>
              <a:rPr lang="en-IN" sz="1400" kern="0" dirty="0">
                <a:solidFill>
                  <a:schemeClr val="tx1">
                    <a:lumMod val="75000"/>
                    <a:lumOff val="25000"/>
                  </a:schemeClr>
                </a:solidFill>
                <a:latin typeface="+mj-lt"/>
                <a:cs typeface="Arial" panose="020B0604020202020204" pitchFamily="34" charset="0"/>
                <a:sym typeface="Arial"/>
              </a:rPr>
              <a:t>will perform Unit Testing of SAP data post-migration) </a:t>
            </a:r>
          </a:p>
          <a:p>
            <a:pPr marL="176213" lvl="1" indent="-176213" defTabSz="914400">
              <a:lnSpc>
                <a:spcPts val="1600"/>
              </a:lnSpc>
              <a:spcAft>
                <a:spcPts val="1200"/>
              </a:spcAft>
              <a:buFont typeface="Arial" panose="020B0604020202020204" pitchFamily="34" charset="0"/>
              <a:buChar char="•"/>
              <a:tabLst>
                <a:tab pos="457200" algn="l"/>
              </a:tabLst>
              <a:defRPr/>
            </a:pPr>
            <a:r>
              <a:rPr lang="en-IN" sz="1400" kern="0" dirty="0">
                <a:solidFill>
                  <a:schemeClr val="tx1">
                    <a:lumMod val="75000"/>
                    <a:lumOff val="25000"/>
                  </a:schemeClr>
                </a:solidFill>
                <a:latin typeface="+mj-lt"/>
                <a:cs typeface="Arial" panose="020B0604020202020204" pitchFamily="34" charset="0"/>
                <a:sym typeface="Arial"/>
              </a:rPr>
              <a:t>Creation/modification of Test Cases, Test Scripts. </a:t>
            </a:r>
          </a:p>
          <a:p>
            <a:pPr marL="176213" lvl="1" indent="-176213" defTabSz="914400">
              <a:lnSpc>
                <a:spcPts val="1600"/>
              </a:lnSpc>
              <a:spcAft>
                <a:spcPts val="1200"/>
              </a:spcAft>
              <a:buFont typeface="Arial" panose="020B0604020202020204" pitchFamily="34" charset="0"/>
              <a:buChar char="•"/>
              <a:tabLst>
                <a:tab pos="457200" algn="l"/>
              </a:tabLst>
              <a:defRPr/>
            </a:pPr>
            <a:r>
              <a:rPr lang="en-US" sz="1400" kern="0" dirty="0">
                <a:solidFill>
                  <a:schemeClr val="tx1">
                    <a:lumMod val="75000"/>
                    <a:lumOff val="25000"/>
                  </a:schemeClr>
                </a:solidFill>
                <a:latin typeface="+mj-lt"/>
                <a:cs typeface="Arial" panose="020B0604020202020204" pitchFamily="34" charset="0"/>
                <a:sym typeface="Arial"/>
              </a:rPr>
              <a:t>System  backups during SAP Migration phase.</a:t>
            </a:r>
          </a:p>
          <a:p>
            <a:pPr marL="171450" lvl="1" indent="-171450" defTabSz="914400">
              <a:lnSpc>
                <a:spcPts val="1600"/>
              </a:lnSpc>
              <a:spcAft>
                <a:spcPts val="1200"/>
              </a:spcAft>
              <a:buFont typeface="Arial" panose="020B0604020202020204" pitchFamily="34" charset="0"/>
              <a:buChar char="•"/>
              <a:defRPr/>
            </a:pPr>
            <a:r>
              <a:rPr lang="en-IN" sz="1400" dirty="0">
                <a:solidFill>
                  <a:schemeClr val="tx1">
                    <a:lumMod val="75000"/>
                    <a:lumOff val="25000"/>
                  </a:schemeClr>
                </a:solidFill>
                <a:latin typeface="+mj-lt"/>
                <a:cs typeface="Arial" panose="020B0604020202020204" pitchFamily="34" charset="0"/>
              </a:rPr>
              <a:t>Except SAP, any Third-party integration will be taken care from customer end.</a:t>
            </a:r>
          </a:p>
        </p:txBody>
      </p:sp>
    </p:spTree>
    <p:extLst>
      <p:ext uri="{BB962C8B-B14F-4D97-AF65-F5344CB8AC3E}">
        <p14:creationId xmlns:p14="http://schemas.microsoft.com/office/powerpoint/2010/main" val="151629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9149446"/>
              </p:ext>
            </p:extLst>
          </p:nvPr>
        </p:nvGraphicFramePr>
        <p:xfrm>
          <a:off x="323850" y="987425"/>
          <a:ext cx="8496299" cy="3682108"/>
        </p:xfrm>
        <a:graphic>
          <a:graphicData uri="http://schemas.openxmlformats.org/drawingml/2006/table">
            <a:tbl>
              <a:tblPr firstRow="1" bandRow="1">
                <a:tableStyleId>{5C22544A-7EE6-4342-B048-85BDC9FD1C3A}</a:tableStyleId>
              </a:tblPr>
              <a:tblGrid>
                <a:gridCol w="3374198">
                  <a:extLst>
                    <a:ext uri="{9D8B030D-6E8A-4147-A177-3AD203B41FA5}">
                      <a16:colId xmlns:a16="http://schemas.microsoft.com/office/drawing/2014/main" val="20000"/>
                    </a:ext>
                  </a:extLst>
                </a:gridCol>
                <a:gridCol w="666102">
                  <a:extLst>
                    <a:ext uri="{9D8B030D-6E8A-4147-A177-3AD203B41FA5}">
                      <a16:colId xmlns:a16="http://schemas.microsoft.com/office/drawing/2014/main" val="20001"/>
                    </a:ext>
                  </a:extLst>
                </a:gridCol>
                <a:gridCol w="4455999">
                  <a:extLst>
                    <a:ext uri="{9D8B030D-6E8A-4147-A177-3AD203B41FA5}">
                      <a16:colId xmlns:a16="http://schemas.microsoft.com/office/drawing/2014/main" val="20002"/>
                    </a:ext>
                  </a:extLst>
                </a:gridCol>
              </a:tblGrid>
              <a:tr h="320985">
                <a:tc>
                  <a:txBody>
                    <a:bodyPr/>
                    <a:lstStyle/>
                    <a:p>
                      <a:pPr marL="0" marR="0">
                        <a:lnSpc>
                          <a:spcPct val="115000"/>
                        </a:lnSpc>
                        <a:spcBef>
                          <a:spcPts val="0"/>
                        </a:spcBef>
                        <a:spcAft>
                          <a:spcPts val="0"/>
                        </a:spcAft>
                      </a:pPr>
                      <a:r>
                        <a:rPr lang="en-US" sz="1000" dirty="0">
                          <a:effectLst/>
                        </a:rPr>
                        <a:t>Risk</a:t>
                      </a:r>
                      <a:endParaRPr lang="en-US" sz="1000" dirty="0">
                        <a:effectLst/>
                        <a:latin typeface="Arial" panose="020B0604020202020204" pitchFamily="34" charset="0"/>
                        <a:ea typeface="MS Mincho"/>
                        <a:cs typeface="Arial" panose="020B0604020202020204" pitchFamily="34" charset="0"/>
                      </a:endParaRPr>
                    </a:p>
                  </a:txBody>
                  <a:tcPr marL="72000" marR="72000" marT="0" marB="0" anchor="ctr">
                    <a:solidFill>
                      <a:schemeClr val="accent1">
                        <a:lumMod val="75000"/>
                      </a:schemeClr>
                    </a:solidFill>
                  </a:tcPr>
                </a:tc>
                <a:tc>
                  <a:txBody>
                    <a:bodyPr/>
                    <a:lstStyle/>
                    <a:p>
                      <a:pPr marL="0" marR="0">
                        <a:lnSpc>
                          <a:spcPct val="115000"/>
                        </a:lnSpc>
                        <a:spcBef>
                          <a:spcPts val="0"/>
                        </a:spcBef>
                        <a:spcAft>
                          <a:spcPts val="0"/>
                        </a:spcAft>
                      </a:pPr>
                      <a:r>
                        <a:rPr lang="en-US" sz="1000" dirty="0">
                          <a:effectLst/>
                        </a:rPr>
                        <a:t>Impact</a:t>
                      </a:r>
                      <a:endParaRPr lang="en-US" sz="1000" dirty="0">
                        <a:effectLst/>
                        <a:latin typeface="Arial" panose="020B0604020202020204" pitchFamily="34" charset="0"/>
                        <a:ea typeface="MS Mincho"/>
                        <a:cs typeface="Arial" panose="020B0604020202020204" pitchFamily="34" charset="0"/>
                      </a:endParaRPr>
                    </a:p>
                  </a:txBody>
                  <a:tcPr marL="72000" marR="72000" marT="0" marB="0" anchor="ctr">
                    <a:solidFill>
                      <a:schemeClr val="accent1">
                        <a:lumMod val="75000"/>
                      </a:schemeClr>
                    </a:solidFill>
                  </a:tcPr>
                </a:tc>
                <a:tc>
                  <a:txBody>
                    <a:bodyPr/>
                    <a:lstStyle/>
                    <a:p>
                      <a:pPr marL="45720" marR="0">
                        <a:lnSpc>
                          <a:spcPct val="115000"/>
                        </a:lnSpc>
                        <a:spcBef>
                          <a:spcPts val="0"/>
                        </a:spcBef>
                        <a:spcAft>
                          <a:spcPts val="0"/>
                        </a:spcAft>
                      </a:pPr>
                      <a:r>
                        <a:rPr lang="en-US" sz="1000" dirty="0">
                          <a:effectLst/>
                        </a:rPr>
                        <a:t>Risk Mitigation</a:t>
                      </a:r>
                      <a:endParaRPr lang="en-US" sz="1000" dirty="0">
                        <a:effectLst/>
                        <a:latin typeface="Arial" panose="020B0604020202020204" pitchFamily="34" charset="0"/>
                        <a:ea typeface="MS Mincho"/>
                        <a:cs typeface="Arial" panose="020B0604020202020204" pitchFamily="34" charset="0"/>
                      </a:endParaRPr>
                    </a:p>
                  </a:txBody>
                  <a:tcPr marL="72000" marR="72000" marT="0" marB="0" anchor="ctr">
                    <a:solidFill>
                      <a:schemeClr val="accent1">
                        <a:lumMod val="75000"/>
                      </a:schemeClr>
                    </a:solidFill>
                  </a:tcPr>
                </a:tc>
                <a:extLst>
                  <a:ext uri="{0D108BD9-81ED-4DB2-BD59-A6C34878D82A}">
                    <a16:rowId xmlns:a16="http://schemas.microsoft.com/office/drawing/2014/main" val="10000"/>
                  </a:ext>
                </a:extLst>
              </a:tr>
              <a:tr h="961859">
                <a:tc>
                  <a:txBody>
                    <a:bodyPr/>
                    <a:lstStyle/>
                    <a:p>
                      <a:pPr marL="0" marR="0">
                        <a:lnSpc>
                          <a:spcPct val="115000"/>
                        </a:lnSpc>
                        <a:spcBef>
                          <a:spcPts val="0"/>
                        </a:spcBef>
                        <a:spcAft>
                          <a:spcPts val="0"/>
                        </a:spcAft>
                      </a:pPr>
                      <a:r>
                        <a:rPr lang="en-US" sz="1000" dirty="0">
                          <a:effectLst/>
                        </a:rPr>
                        <a:t>Breakage of Link between two Data centers</a:t>
                      </a:r>
                      <a:endParaRPr lang="en-US" sz="1000" dirty="0">
                        <a:effectLst/>
                        <a:latin typeface="Arial" panose="020B0604020202020204" pitchFamily="34" charset="0"/>
                        <a:ea typeface="MS Mincho"/>
                        <a:cs typeface="Arial" panose="020B0604020202020204" pitchFamily="34" charset="0"/>
                      </a:endParaRPr>
                    </a:p>
                  </a:txBody>
                  <a:tcPr marL="72000" marR="72000" marT="0" marB="0" anchor="ctr"/>
                </a:tc>
                <a:tc>
                  <a:txBody>
                    <a:bodyPr/>
                    <a:lstStyle/>
                    <a:p>
                      <a:pPr marL="0" marR="0">
                        <a:lnSpc>
                          <a:spcPct val="115000"/>
                        </a:lnSpc>
                        <a:spcBef>
                          <a:spcPts val="0"/>
                        </a:spcBef>
                        <a:spcAft>
                          <a:spcPts val="0"/>
                        </a:spcAft>
                      </a:pPr>
                      <a:r>
                        <a:rPr lang="en-US" sz="1000">
                          <a:effectLst/>
                        </a:rPr>
                        <a:t>High</a:t>
                      </a:r>
                      <a:endParaRPr lang="en-US" sz="1000">
                        <a:effectLst/>
                        <a:latin typeface="Arial" panose="020B0604020202020204" pitchFamily="34" charset="0"/>
                        <a:ea typeface="MS Mincho"/>
                        <a:cs typeface="Arial" panose="020B0604020202020204" pitchFamily="34" charset="0"/>
                      </a:endParaRPr>
                    </a:p>
                  </a:txBody>
                  <a:tcPr marL="72000" marR="72000" marT="0" marB="0" anchor="ctr"/>
                </a:tc>
                <a:tc>
                  <a:txBody>
                    <a:bodyPr/>
                    <a:lstStyle/>
                    <a:p>
                      <a:pPr marL="45720" marR="0">
                        <a:lnSpc>
                          <a:spcPct val="115000"/>
                        </a:lnSpc>
                        <a:spcBef>
                          <a:spcPts val="0"/>
                        </a:spcBef>
                        <a:spcAft>
                          <a:spcPts val="0"/>
                        </a:spcAft>
                      </a:pPr>
                      <a:r>
                        <a:rPr lang="en-US" sz="1000" dirty="0">
                          <a:effectLst/>
                        </a:rPr>
                        <a:t>During Data Replication period, continuous monitoring of Log shipping has to be planned. In case of Link Failure for longer duration additional Link has to be planned</a:t>
                      </a:r>
                      <a:endParaRPr lang="en-US" sz="1000" dirty="0">
                        <a:effectLst/>
                        <a:latin typeface="Arial" panose="020B0604020202020204" pitchFamily="34" charset="0"/>
                        <a:ea typeface="MS Mincho"/>
                        <a:cs typeface="Arial" panose="020B0604020202020204" pitchFamily="34" charset="0"/>
                      </a:endParaRPr>
                    </a:p>
                  </a:txBody>
                  <a:tcPr marL="72000" marR="72000" marT="0" marB="0" anchor="ctr"/>
                </a:tc>
                <a:extLst>
                  <a:ext uri="{0D108BD9-81ED-4DB2-BD59-A6C34878D82A}">
                    <a16:rowId xmlns:a16="http://schemas.microsoft.com/office/drawing/2014/main" val="10001"/>
                  </a:ext>
                </a:extLst>
              </a:tr>
              <a:tr h="383790">
                <a:tc>
                  <a:txBody>
                    <a:bodyPr/>
                    <a:lstStyle/>
                    <a:p>
                      <a:pPr marL="0" marR="0">
                        <a:lnSpc>
                          <a:spcPct val="115000"/>
                        </a:lnSpc>
                        <a:spcBef>
                          <a:spcPts val="0"/>
                        </a:spcBef>
                        <a:spcAft>
                          <a:spcPts val="0"/>
                        </a:spcAft>
                      </a:pPr>
                      <a:r>
                        <a:rPr lang="en-US" sz="1000" dirty="0" err="1">
                          <a:effectLst/>
                        </a:rPr>
                        <a:t>DownTime</a:t>
                      </a:r>
                      <a:r>
                        <a:rPr lang="en-US" sz="1000" dirty="0">
                          <a:effectLst/>
                        </a:rPr>
                        <a:t> Over Run</a:t>
                      </a:r>
                      <a:endParaRPr lang="en-US" sz="1000" dirty="0">
                        <a:effectLst/>
                        <a:latin typeface="Arial" panose="020B0604020202020204" pitchFamily="34" charset="0"/>
                        <a:ea typeface="MS Mincho"/>
                        <a:cs typeface="Arial" panose="020B0604020202020204" pitchFamily="34" charset="0"/>
                      </a:endParaRPr>
                    </a:p>
                  </a:txBody>
                  <a:tcPr marL="72000" marR="72000" marT="0" marB="0" anchor="ctr"/>
                </a:tc>
                <a:tc>
                  <a:txBody>
                    <a:bodyPr/>
                    <a:lstStyle/>
                    <a:p>
                      <a:pPr marL="0" marR="0">
                        <a:lnSpc>
                          <a:spcPct val="115000"/>
                        </a:lnSpc>
                        <a:spcBef>
                          <a:spcPts val="0"/>
                        </a:spcBef>
                        <a:spcAft>
                          <a:spcPts val="0"/>
                        </a:spcAft>
                      </a:pPr>
                      <a:r>
                        <a:rPr lang="en-US" sz="1000">
                          <a:effectLst/>
                        </a:rPr>
                        <a:t>High</a:t>
                      </a:r>
                      <a:endParaRPr lang="en-US" sz="1000">
                        <a:effectLst/>
                        <a:latin typeface="Arial" panose="020B0604020202020204" pitchFamily="34" charset="0"/>
                        <a:ea typeface="MS Mincho"/>
                        <a:cs typeface="Arial" panose="020B0604020202020204" pitchFamily="34" charset="0"/>
                      </a:endParaRPr>
                    </a:p>
                  </a:txBody>
                  <a:tcPr marL="72000" marR="72000" marT="0" marB="0" anchor="ctr"/>
                </a:tc>
                <a:tc>
                  <a:txBody>
                    <a:bodyPr/>
                    <a:lstStyle/>
                    <a:p>
                      <a:pPr marL="45720" marR="0">
                        <a:lnSpc>
                          <a:spcPct val="115000"/>
                        </a:lnSpc>
                        <a:spcBef>
                          <a:spcPts val="0"/>
                        </a:spcBef>
                        <a:spcAft>
                          <a:spcPts val="0"/>
                        </a:spcAft>
                      </a:pPr>
                      <a:r>
                        <a:rPr lang="en-US" sz="1000">
                          <a:effectLst/>
                        </a:rPr>
                        <a:t>Trial Run is been plan for rehearsal.</a:t>
                      </a:r>
                      <a:endParaRPr lang="en-US" sz="1000">
                        <a:effectLst/>
                        <a:latin typeface="Arial" panose="020B0604020202020204" pitchFamily="34" charset="0"/>
                        <a:ea typeface="MS Mincho"/>
                        <a:cs typeface="Arial" panose="020B0604020202020204" pitchFamily="34" charset="0"/>
                      </a:endParaRPr>
                    </a:p>
                  </a:txBody>
                  <a:tcPr marL="72000" marR="72000" marT="0" marB="0" anchor="ctr"/>
                </a:tc>
                <a:extLst>
                  <a:ext uri="{0D108BD9-81ED-4DB2-BD59-A6C34878D82A}">
                    <a16:rowId xmlns:a16="http://schemas.microsoft.com/office/drawing/2014/main" val="10006"/>
                  </a:ext>
                </a:extLst>
              </a:tr>
              <a:tr h="408884">
                <a:tc>
                  <a:txBody>
                    <a:bodyPr/>
                    <a:lstStyle/>
                    <a:p>
                      <a:pPr marL="0" marR="0">
                        <a:lnSpc>
                          <a:spcPct val="115000"/>
                        </a:lnSpc>
                        <a:spcBef>
                          <a:spcPts val="0"/>
                        </a:spcBef>
                        <a:spcAft>
                          <a:spcPts val="0"/>
                        </a:spcAft>
                      </a:pPr>
                      <a:r>
                        <a:rPr lang="en-US" sz="1000">
                          <a:effectLst/>
                        </a:rPr>
                        <a:t>Testing Time Exceeded</a:t>
                      </a:r>
                      <a:endParaRPr lang="en-US" sz="1000">
                        <a:effectLst/>
                        <a:latin typeface="Arial" panose="020B0604020202020204" pitchFamily="34" charset="0"/>
                        <a:ea typeface="MS Mincho"/>
                        <a:cs typeface="Arial" panose="020B0604020202020204" pitchFamily="34" charset="0"/>
                      </a:endParaRPr>
                    </a:p>
                  </a:txBody>
                  <a:tcPr marL="72000" marR="72000" marT="0" marB="0" anchor="ctr"/>
                </a:tc>
                <a:tc>
                  <a:txBody>
                    <a:bodyPr/>
                    <a:lstStyle/>
                    <a:p>
                      <a:pPr marL="0" marR="0">
                        <a:lnSpc>
                          <a:spcPct val="115000"/>
                        </a:lnSpc>
                        <a:spcBef>
                          <a:spcPts val="0"/>
                        </a:spcBef>
                        <a:spcAft>
                          <a:spcPts val="0"/>
                        </a:spcAft>
                      </a:pPr>
                      <a:r>
                        <a:rPr lang="en-US" sz="1000">
                          <a:effectLst/>
                        </a:rPr>
                        <a:t>Medium</a:t>
                      </a:r>
                      <a:endParaRPr lang="en-US" sz="1000">
                        <a:effectLst/>
                        <a:latin typeface="Arial" panose="020B0604020202020204" pitchFamily="34" charset="0"/>
                        <a:ea typeface="MS Mincho"/>
                        <a:cs typeface="Arial" panose="020B0604020202020204" pitchFamily="34" charset="0"/>
                      </a:endParaRPr>
                    </a:p>
                  </a:txBody>
                  <a:tcPr marL="72000" marR="72000" marT="0" marB="0" anchor="ctr"/>
                </a:tc>
                <a:tc>
                  <a:txBody>
                    <a:bodyPr/>
                    <a:lstStyle/>
                    <a:p>
                      <a:pPr marL="45720" marR="0">
                        <a:lnSpc>
                          <a:spcPct val="115000"/>
                        </a:lnSpc>
                        <a:spcBef>
                          <a:spcPts val="0"/>
                        </a:spcBef>
                        <a:spcAft>
                          <a:spcPts val="0"/>
                        </a:spcAft>
                      </a:pPr>
                      <a:r>
                        <a:rPr lang="en-US" sz="1000">
                          <a:effectLst/>
                        </a:rPr>
                        <a:t>Project Plan has to clearly mention time line for UT, SIT and UAT</a:t>
                      </a:r>
                      <a:endParaRPr lang="en-US" sz="1000">
                        <a:effectLst/>
                        <a:latin typeface="Arial" panose="020B0604020202020204" pitchFamily="34" charset="0"/>
                        <a:ea typeface="MS Mincho"/>
                        <a:cs typeface="Arial" panose="020B0604020202020204" pitchFamily="34" charset="0"/>
                      </a:endParaRPr>
                    </a:p>
                  </a:txBody>
                  <a:tcPr marL="72000" marR="72000" marT="0" marB="0" anchor="ctr"/>
                </a:tc>
                <a:extLst>
                  <a:ext uri="{0D108BD9-81ED-4DB2-BD59-A6C34878D82A}">
                    <a16:rowId xmlns:a16="http://schemas.microsoft.com/office/drawing/2014/main" val="10008"/>
                  </a:ext>
                </a:extLst>
              </a:tr>
              <a:tr h="803295">
                <a:tc>
                  <a:txBody>
                    <a:bodyPr/>
                    <a:lstStyle/>
                    <a:p>
                      <a:pPr marL="0" marR="0">
                        <a:lnSpc>
                          <a:spcPct val="115000"/>
                        </a:lnSpc>
                        <a:spcBef>
                          <a:spcPts val="0"/>
                        </a:spcBef>
                        <a:spcAft>
                          <a:spcPts val="0"/>
                        </a:spcAft>
                      </a:pPr>
                      <a:r>
                        <a:rPr lang="en-US" sz="1000">
                          <a:effectLst/>
                        </a:rPr>
                        <a:t>Change in Source System</a:t>
                      </a:r>
                      <a:endParaRPr lang="en-US" sz="1000">
                        <a:effectLst/>
                        <a:latin typeface="Arial" panose="020B0604020202020204" pitchFamily="34" charset="0"/>
                        <a:ea typeface="MS Mincho"/>
                        <a:cs typeface="Arial" panose="020B0604020202020204" pitchFamily="34" charset="0"/>
                      </a:endParaRPr>
                    </a:p>
                  </a:txBody>
                  <a:tcPr marL="72000" marR="72000" marT="0" marB="0" anchor="ctr"/>
                </a:tc>
                <a:tc>
                  <a:txBody>
                    <a:bodyPr/>
                    <a:lstStyle/>
                    <a:p>
                      <a:pPr marL="0" marR="0">
                        <a:lnSpc>
                          <a:spcPct val="115000"/>
                        </a:lnSpc>
                        <a:spcBef>
                          <a:spcPts val="0"/>
                        </a:spcBef>
                        <a:spcAft>
                          <a:spcPts val="0"/>
                        </a:spcAft>
                      </a:pPr>
                      <a:r>
                        <a:rPr lang="en-US" sz="1000">
                          <a:effectLst/>
                        </a:rPr>
                        <a:t>High</a:t>
                      </a:r>
                      <a:endParaRPr lang="en-US" sz="1000">
                        <a:effectLst/>
                        <a:latin typeface="Arial" panose="020B0604020202020204" pitchFamily="34" charset="0"/>
                        <a:ea typeface="MS Mincho"/>
                        <a:cs typeface="Arial" panose="020B0604020202020204" pitchFamily="34" charset="0"/>
                      </a:endParaRPr>
                    </a:p>
                  </a:txBody>
                  <a:tcPr marL="72000" marR="72000" marT="0" marB="0" anchor="ctr"/>
                </a:tc>
                <a:tc>
                  <a:txBody>
                    <a:bodyPr/>
                    <a:lstStyle/>
                    <a:p>
                      <a:pPr marL="45720" marR="0">
                        <a:lnSpc>
                          <a:spcPct val="115000"/>
                        </a:lnSpc>
                        <a:spcBef>
                          <a:spcPts val="0"/>
                        </a:spcBef>
                        <a:spcAft>
                          <a:spcPts val="0"/>
                        </a:spcAft>
                      </a:pPr>
                      <a:r>
                        <a:rPr lang="en-US" sz="1000">
                          <a:effectLst/>
                        </a:rPr>
                        <a:t>Full Offline Backup is required before any critical change in source system.</a:t>
                      </a:r>
                      <a:endParaRPr lang="en-US" sz="1000">
                        <a:effectLst/>
                        <a:latin typeface="Arial" panose="020B0604020202020204" pitchFamily="34" charset="0"/>
                        <a:ea typeface="MS Mincho"/>
                        <a:cs typeface="Arial" panose="020B0604020202020204" pitchFamily="34" charset="0"/>
                      </a:endParaRPr>
                    </a:p>
                  </a:txBody>
                  <a:tcPr marL="72000" marR="72000" marT="0" marB="0" anchor="ctr"/>
                </a:tc>
                <a:extLst>
                  <a:ext uri="{0D108BD9-81ED-4DB2-BD59-A6C34878D82A}">
                    <a16:rowId xmlns:a16="http://schemas.microsoft.com/office/drawing/2014/main" val="10009"/>
                  </a:ext>
                </a:extLst>
              </a:tr>
              <a:tr h="803295">
                <a:tc>
                  <a:txBody>
                    <a:bodyPr/>
                    <a:lstStyle/>
                    <a:p>
                      <a:pPr marL="0" marR="0">
                        <a:lnSpc>
                          <a:spcPct val="115000"/>
                        </a:lnSpc>
                        <a:spcBef>
                          <a:spcPts val="0"/>
                        </a:spcBef>
                        <a:spcAft>
                          <a:spcPts val="0"/>
                        </a:spcAft>
                      </a:pPr>
                      <a:r>
                        <a:rPr lang="en-US" sz="1000">
                          <a:effectLst/>
                        </a:rPr>
                        <a:t>HANA Version Change/Update during Implementation/Migration</a:t>
                      </a:r>
                      <a:endParaRPr lang="en-US" sz="1000">
                        <a:effectLst/>
                        <a:latin typeface="Arial" panose="020B0604020202020204" pitchFamily="34" charset="0"/>
                        <a:ea typeface="MS Mincho"/>
                        <a:cs typeface="Arial" panose="020B0604020202020204" pitchFamily="34" charset="0"/>
                      </a:endParaRPr>
                    </a:p>
                  </a:txBody>
                  <a:tcPr marL="72000" marR="72000" marT="0" marB="0" anchor="ctr"/>
                </a:tc>
                <a:tc>
                  <a:txBody>
                    <a:bodyPr/>
                    <a:lstStyle/>
                    <a:p>
                      <a:pPr marL="0" marR="0">
                        <a:lnSpc>
                          <a:spcPct val="115000"/>
                        </a:lnSpc>
                        <a:spcBef>
                          <a:spcPts val="0"/>
                        </a:spcBef>
                        <a:spcAft>
                          <a:spcPts val="0"/>
                        </a:spcAft>
                      </a:pPr>
                      <a:r>
                        <a:rPr lang="en-US" sz="1000">
                          <a:effectLst/>
                        </a:rPr>
                        <a:t>Medium</a:t>
                      </a:r>
                      <a:endParaRPr lang="en-US" sz="1000">
                        <a:effectLst/>
                        <a:latin typeface="Arial" panose="020B0604020202020204" pitchFamily="34" charset="0"/>
                        <a:ea typeface="MS Mincho"/>
                        <a:cs typeface="Arial" panose="020B0604020202020204" pitchFamily="34" charset="0"/>
                      </a:endParaRPr>
                    </a:p>
                  </a:txBody>
                  <a:tcPr marL="72000" marR="72000" marT="0" marB="0" anchor="ctr"/>
                </a:tc>
                <a:tc>
                  <a:txBody>
                    <a:bodyPr/>
                    <a:lstStyle/>
                    <a:p>
                      <a:pPr marL="45720" marR="0">
                        <a:lnSpc>
                          <a:spcPct val="115000"/>
                        </a:lnSpc>
                        <a:spcBef>
                          <a:spcPts val="0"/>
                        </a:spcBef>
                        <a:spcAft>
                          <a:spcPts val="0"/>
                        </a:spcAft>
                      </a:pPr>
                      <a:r>
                        <a:rPr lang="en-US" sz="1000" dirty="0">
                          <a:effectLst/>
                        </a:rPr>
                        <a:t>HANA Patching and Upgrade has to be planned at the end of the migration/Implementation</a:t>
                      </a:r>
                      <a:endParaRPr lang="en-US" sz="1000" dirty="0">
                        <a:effectLst/>
                        <a:latin typeface="Arial" panose="020B0604020202020204" pitchFamily="34" charset="0"/>
                        <a:ea typeface="MS Mincho"/>
                        <a:cs typeface="Arial" panose="020B0604020202020204" pitchFamily="34" charset="0"/>
                      </a:endParaRPr>
                    </a:p>
                  </a:txBody>
                  <a:tcPr marL="72000" marR="72000" marT="0" marB="0" anchor="ctr"/>
                </a:tc>
                <a:extLst>
                  <a:ext uri="{0D108BD9-81ED-4DB2-BD59-A6C34878D82A}">
                    <a16:rowId xmlns:a16="http://schemas.microsoft.com/office/drawing/2014/main" val="10010"/>
                  </a:ext>
                </a:extLst>
              </a:tr>
            </a:tbl>
          </a:graphicData>
        </a:graphic>
      </p:graphicFrame>
      <p:sp>
        <p:nvSpPr>
          <p:cNvPr id="2" name="Title 1">
            <a:extLst>
              <a:ext uri="{FF2B5EF4-FFF2-40B4-BE49-F238E27FC236}">
                <a16:creationId xmlns:a16="http://schemas.microsoft.com/office/drawing/2014/main" id="{D5682643-DD0F-470F-B71B-C24D1662AACD}"/>
              </a:ext>
            </a:extLst>
          </p:cNvPr>
          <p:cNvSpPr>
            <a:spLocks noGrp="1"/>
          </p:cNvSpPr>
          <p:nvPr>
            <p:ph type="title"/>
          </p:nvPr>
        </p:nvSpPr>
        <p:spPr/>
        <p:txBody>
          <a:bodyPr/>
          <a:lstStyle/>
          <a:p>
            <a:r>
              <a:rPr lang="en-IN" dirty="0"/>
              <a:t>Risk Mitigation Plan</a:t>
            </a:r>
          </a:p>
        </p:txBody>
      </p:sp>
    </p:spTree>
    <p:extLst>
      <p:ext uri="{BB962C8B-B14F-4D97-AF65-F5344CB8AC3E}">
        <p14:creationId xmlns:p14="http://schemas.microsoft.com/office/powerpoint/2010/main" val="356743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normAutofit/>
          </a:bodyPr>
          <a:lstStyle/>
          <a:p>
            <a:r>
              <a:rPr lang="en-US" dirty="0"/>
              <a:t>END-TO-END TECHNICAL MANAGEMENT – BASIS SUPPORT, MANAGED SERVICES</a:t>
            </a:r>
          </a:p>
        </p:txBody>
      </p:sp>
    </p:spTree>
    <p:extLst>
      <p:ext uri="{BB962C8B-B14F-4D97-AF65-F5344CB8AC3E}">
        <p14:creationId xmlns:p14="http://schemas.microsoft.com/office/powerpoint/2010/main" val="2815106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635" y="178911"/>
            <a:ext cx="5494240" cy="3077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srgbClr val="000000"/>
              </a:solidFill>
              <a:effectLst/>
              <a:uLnTx/>
              <a:uFillTx/>
              <a:latin typeface="+mj-lt"/>
              <a:cs typeface="Arial"/>
              <a:sym typeface="Arial"/>
            </a:endParaRPr>
          </a:p>
        </p:txBody>
      </p:sp>
      <p:sp>
        <p:nvSpPr>
          <p:cNvPr id="5" name="Title 4">
            <a:extLst>
              <a:ext uri="{FF2B5EF4-FFF2-40B4-BE49-F238E27FC236}">
                <a16:creationId xmlns:a16="http://schemas.microsoft.com/office/drawing/2014/main" id="{8DBAD3E4-F887-4C32-8A9C-61149FF73B1E}"/>
              </a:ext>
            </a:extLst>
          </p:cNvPr>
          <p:cNvSpPr>
            <a:spLocks noGrp="1"/>
          </p:cNvSpPr>
          <p:nvPr>
            <p:ph type="title"/>
          </p:nvPr>
        </p:nvSpPr>
        <p:spPr/>
        <p:txBody>
          <a:bodyPr/>
          <a:lstStyle/>
          <a:p>
            <a:r>
              <a:rPr lang="en-US" dirty="0">
                <a:sym typeface="Arial"/>
              </a:rPr>
              <a:t>Basis Support in Project Phase</a:t>
            </a:r>
            <a:endParaRPr lang="en-IN" dirty="0"/>
          </a:p>
        </p:txBody>
      </p:sp>
      <p:pic>
        <p:nvPicPr>
          <p:cNvPr id="9" name="Picture 8">
            <a:extLst>
              <a:ext uri="{FF2B5EF4-FFF2-40B4-BE49-F238E27FC236}">
                <a16:creationId xmlns:a16="http://schemas.microsoft.com/office/drawing/2014/main" id="{4398818D-8B64-4A9C-A7F3-D84427EB4FC4}"/>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3635" y="1034369"/>
            <a:ext cx="288000" cy="288000"/>
          </a:xfrm>
          <a:prstGeom prst="rect">
            <a:avLst/>
          </a:prstGeom>
        </p:spPr>
      </p:pic>
      <p:pic>
        <p:nvPicPr>
          <p:cNvPr id="11" name="Picture 10">
            <a:extLst>
              <a:ext uri="{FF2B5EF4-FFF2-40B4-BE49-F238E27FC236}">
                <a16:creationId xmlns:a16="http://schemas.microsoft.com/office/drawing/2014/main" id="{BA964716-2AAA-4D25-B554-5AB335D34A72}"/>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63635" y="1620139"/>
            <a:ext cx="288000" cy="288000"/>
          </a:xfrm>
          <a:prstGeom prst="rect">
            <a:avLst/>
          </a:prstGeom>
        </p:spPr>
      </p:pic>
      <p:pic>
        <p:nvPicPr>
          <p:cNvPr id="12" name="Picture 11">
            <a:extLst>
              <a:ext uri="{FF2B5EF4-FFF2-40B4-BE49-F238E27FC236}">
                <a16:creationId xmlns:a16="http://schemas.microsoft.com/office/drawing/2014/main" id="{18F6023B-941F-4793-97BF-2AD1B654EFD3}"/>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3635" y="2389935"/>
            <a:ext cx="230903" cy="296111"/>
          </a:xfrm>
          <a:prstGeom prst="rect">
            <a:avLst/>
          </a:prstGeom>
        </p:spPr>
      </p:pic>
      <p:pic>
        <p:nvPicPr>
          <p:cNvPr id="14" name="Picture 13">
            <a:extLst>
              <a:ext uri="{FF2B5EF4-FFF2-40B4-BE49-F238E27FC236}">
                <a16:creationId xmlns:a16="http://schemas.microsoft.com/office/drawing/2014/main" id="{08BCCA15-FC6E-47A4-B307-2B59F084F3B9}"/>
              </a:ext>
            </a:extLst>
          </p:cNvPr>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3635" y="3927905"/>
            <a:ext cx="288000" cy="288000"/>
          </a:xfrm>
          <a:prstGeom prst="rect">
            <a:avLst/>
          </a:prstGeom>
        </p:spPr>
      </p:pic>
      <p:pic>
        <p:nvPicPr>
          <p:cNvPr id="15" name="Picture 14">
            <a:extLst>
              <a:ext uri="{FF2B5EF4-FFF2-40B4-BE49-F238E27FC236}">
                <a16:creationId xmlns:a16="http://schemas.microsoft.com/office/drawing/2014/main" id="{47CB339D-AE89-4303-941B-9FE78EB02969}"/>
              </a:ext>
            </a:extLst>
          </p:cNvPr>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63635" y="3508500"/>
            <a:ext cx="288000" cy="288000"/>
          </a:xfrm>
          <a:prstGeom prst="rect">
            <a:avLst/>
          </a:prstGeom>
        </p:spPr>
      </p:pic>
      <p:sp>
        <p:nvSpPr>
          <p:cNvPr id="2" name="TextBox 1">
            <a:extLst>
              <a:ext uri="{FF2B5EF4-FFF2-40B4-BE49-F238E27FC236}">
                <a16:creationId xmlns:a16="http://schemas.microsoft.com/office/drawing/2014/main" id="{E9238B55-9423-4776-AD11-171FDFDACDFC}"/>
              </a:ext>
            </a:extLst>
          </p:cNvPr>
          <p:cNvSpPr txBox="1"/>
          <p:nvPr/>
        </p:nvSpPr>
        <p:spPr>
          <a:xfrm>
            <a:off x="686887" y="987425"/>
            <a:ext cx="8133263" cy="3785652"/>
          </a:xfrm>
          <a:prstGeom prst="rect">
            <a:avLst/>
          </a:prstGeom>
          <a:noFill/>
        </p:spPr>
        <p:txBody>
          <a:bodyPr wrap="square" rtlCol="0">
            <a:spAutoFit/>
          </a:bodyPr>
          <a:lstStyle/>
          <a:p>
            <a:pPr>
              <a:spcAft>
                <a:spcPts val="1800"/>
              </a:spcAft>
            </a:pPr>
            <a:r>
              <a:rPr lang="en-US" sz="1200" b="1" dirty="0"/>
              <a:t>Sify proposes comprehensive Basis Administration and HANA / Sybase/ </a:t>
            </a:r>
            <a:r>
              <a:rPr lang="en-US" sz="1200" b="1" dirty="0" err="1"/>
              <a:t>MaxDB</a:t>
            </a:r>
            <a:r>
              <a:rPr lang="en-US" sz="1200" b="1" dirty="0"/>
              <a:t> DB Management in project phase for systems are in Scope:</a:t>
            </a:r>
            <a:endParaRPr lang="en-US" sz="1200" dirty="0"/>
          </a:p>
          <a:p>
            <a:r>
              <a:rPr lang="en-US" sz="1200" b="1" dirty="0"/>
              <a:t>After Go-Live the following activities will be performed:</a:t>
            </a:r>
          </a:p>
          <a:p>
            <a:pPr marL="357188" lvl="1" indent="-179388">
              <a:buFont typeface="Arial" panose="020B0604020202020204" pitchFamily="34" charset="0"/>
              <a:buChar char="•"/>
            </a:pPr>
            <a:r>
              <a:rPr lang="en-US" sz="1200" dirty="0"/>
              <a:t>Setting up NDR for the SAP landscape</a:t>
            </a:r>
          </a:p>
          <a:p>
            <a:pPr marL="357188" lvl="1" indent="-179388">
              <a:buFont typeface="Arial" panose="020B0604020202020204" pitchFamily="34" charset="0"/>
              <a:buChar char="•"/>
            </a:pPr>
            <a:r>
              <a:rPr lang="en-US" sz="1200" dirty="0"/>
              <a:t>Reconfiguration of Solution Manager if required</a:t>
            </a:r>
          </a:p>
          <a:p>
            <a:pPr>
              <a:spcBef>
                <a:spcPts val="1800"/>
              </a:spcBef>
            </a:pPr>
            <a:r>
              <a:rPr lang="en-US" sz="1200" b="1" dirty="0"/>
              <a:t>Scope</a:t>
            </a:r>
          </a:p>
          <a:p>
            <a:pPr marL="357188" indent="-179388">
              <a:buFont typeface="Arial" panose="020B0604020202020204" pitchFamily="34" charset="0"/>
              <a:buChar char="•"/>
            </a:pPr>
            <a:r>
              <a:rPr lang="en-US" sz="1200" dirty="0"/>
              <a:t>BASIS support and administration of all deployed SAP systems in DC and NDR</a:t>
            </a:r>
          </a:p>
          <a:p>
            <a:pPr marL="357188" indent="-179388">
              <a:buFont typeface="Arial" panose="020B0604020202020204" pitchFamily="34" charset="0"/>
              <a:buChar char="•"/>
            </a:pPr>
            <a:r>
              <a:rPr lang="en-US" sz="1200" dirty="0"/>
              <a:t>Perform DR drills twice a year</a:t>
            </a:r>
          </a:p>
          <a:p>
            <a:pPr marL="357188" indent="-179388">
              <a:buFont typeface="Arial" panose="020B0604020202020204" pitchFamily="34" charset="0"/>
              <a:buChar char="•"/>
            </a:pPr>
            <a:r>
              <a:rPr lang="en-US" sz="1200" dirty="0"/>
              <a:t>Mandatory patch updates</a:t>
            </a:r>
          </a:p>
          <a:p>
            <a:pPr marL="357188" indent="-179388">
              <a:buFont typeface="Arial" panose="020B0604020202020204" pitchFamily="34" charset="0"/>
              <a:buChar char="•"/>
            </a:pPr>
            <a:r>
              <a:rPr lang="en-US" sz="1200" dirty="0"/>
              <a:t>Client refresh limited to 4 times per system per year. M&amp;M needs to share system refresh schedule in advance.</a:t>
            </a:r>
          </a:p>
          <a:p>
            <a:pPr>
              <a:spcBef>
                <a:spcPts val="1800"/>
              </a:spcBef>
            </a:pPr>
            <a:r>
              <a:rPr lang="en-US" sz="1200" b="1" dirty="0"/>
              <a:t>Sify will provide 24x7 coverage for Basis support. Delivery is planned entirely from remote.</a:t>
            </a:r>
          </a:p>
          <a:p>
            <a:pPr>
              <a:spcBef>
                <a:spcPts val="1800"/>
              </a:spcBef>
            </a:pPr>
            <a:r>
              <a:rPr lang="en-US" sz="1200" b="1" dirty="0"/>
              <a:t>Out of Scope</a:t>
            </a:r>
          </a:p>
          <a:p>
            <a:pPr marL="357188" indent="-179388">
              <a:buFont typeface="Arial" panose="020B0604020202020204" pitchFamily="34" charset="0"/>
              <a:buChar char="•"/>
            </a:pPr>
            <a:r>
              <a:rPr lang="en-US" sz="1200" dirty="0"/>
              <a:t>SAP Technical and Functional upgrades and migrations </a:t>
            </a:r>
          </a:p>
          <a:p>
            <a:pPr marL="357188" indent="-179388">
              <a:buFont typeface="Arial" panose="020B0604020202020204" pitchFamily="34" charset="0"/>
              <a:buChar char="•"/>
            </a:pPr>
            <a:r>
              <a:rPr lang="en-US" sz="1200" dirty="0"/>
              <a:t>Database version upgrades</a:t>
            </a:r>
          </a:p>
          <a:p>
            <a:pPr marL="171450" indent="-171450">
              <a:buFont typeface="Arial" panose="020B0604020202020204" pitchFamily="34" charset="0"/>
              <a:buChar char="•"/>
            </a:pPr>
            <a:endParaRPr lang="en-IN" sz="1200" dirty="0"/>
          </a:p>
        </p:txBody>
      </p:sp>
    </p:spTree>
    <p:extLst>
      <p:ext uri="{BB962C8B-B14F-4D97-AF65-F5344CB8AC3E}">
        <p14:creationId xmlns:p14="http://schemas.microsoft.com/office/powerpoint/2010/main" val="3610855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51" name="Google Shape;951;p108"/>
          <p:cNvSpPr txBox="1">
            <a:spLocks noGrp="1"/>
          </p:cNvSpPr>
          <p:nvPr>
            <p:ph type="title"/>
          </p:nvPr>
        </p:nvSpPr>
        <p:spPr/>
        <p:txBody>
          <a:bodyPr/>
          <a:lstStyle/>
          <a:p>
            <a:r>
              <a:rPr lang="en-IN"/>
              <a:t>Proactive management</a:t>
            </a:r>
          </a:p>
        </p:txBody>
      </p:sp>
      <p:sp>
        <p:nvSpPr>
          <p:cNvPr id="952" name="Google Shape;952;p108"/>
          <p:cNvSpPr/>
          <p:nvPr/>
        </p:nvSpPr>
        <p:spPr>
          <a:xfrm>
            <a:off x="1606788" y="1282819"/>
            <a:ext cx="3144600" cy="3144600"/>
          </a:xfrm>
          <a:custGeom>
            <a:avLst/>
            <a:gdLst/>
            <a:ahLst/>
            <a:cxnLst/>
            <a:rect l="l" t="t" r="r" b="b"/>
            <a:pathLst>
              <a:path w="120000" h="120000" extrusionOk="0">
                <a:moveTo>
                  <a:pt x="78975" y="6869"/>
                </a:moveTo>
                <a:lnTo>
                  <a:pt x="78975" y="6869"/>
                </a:lnTo>
                <a:cubicBezTo>
                  <a:pt x="103062" y="15471"/>
                  <a:pt x="118349" y="39201"/>
                  <a:pt x="116223" y="64689"/>
                </a:cubicBezTo>
                <a:cubicBezTo>
                  <a:pt x="114097" y="90177"/>
                  <a:pt x="95091" y="111047"/>
                  <a:pt x="69912" y="115541"/>
                </a:cubicBezTo>
                <a:cubicBezTo>
                  <a:pt x="44733" y="120034"/>
                  <a:pt x="19681" y="107027"/>
                  <a:pt x="8870" y="83847"/>
                </a:cubicBezTo>
                <a:cubicBezTo>
                  <a:pt x="-1941" y="60668"/>
                  <a:pt x="4193" y="33115"/>
                  <a:pt x="23818" y="16712"/>
                </a:cubicBezTo>
                <a:lnTo>
                  <a:pt x="21787" y="13779"/>
                </a:lnTo>
                <a:lnTo>
                  <a:pt x="29772" y="16354"/>
                </a:lnTo>
                <a:lnTo>
                  <a:pt x="29653" y="25138"/>
                </a:lnTo>
                <a:lnTo>
                  <a:pt x="27623" y="22207"/>
                </a:lnTo>
                <a:lnTo>
                  <a:pt x="27623" y="22207"/>
                </a:lnTo>
                <a:cubicBezTo>
                  <a:pt x="10533" y="36848"/>
                  <a:pt x="5395" y="61137"/>
                  <a:pt x="15092" y="81445"/>
                </a:cubicBezTo>
                <a:cubicBezTo>
                  <a:pt x="24790" y="101753"/>
                  <a:pt x="46910" y="113025"/>
                  <a:pt x="69040" y="108937"/>
                </a:cubicBezTo>
                <a:cubicBezTo>
                  <a:pt x="91170" y="104849"/>
                  <a:pt x="107803" y="86418"/>
                  <a:pt x="109605" y="63986"/>
                </a:cubicBezTo>
                <a:cubicBezTo>
                  <a:pt x="111408" y="41553"/>
                  <a:pt x="97931" y="20703"/>
                  <a:pt x="76738" y="13134"/>
                </a:cubicBezTo>
                <a:close/>
              </a:path>
            </a:pathLst>
          </a:custGeom>
          <a:solidFill>
            <a:schemeClr val="accent1"/>
          </a:solidFill>
          <a:ln>
            <a:noFill/>
          </a:ln>
        </p:spPr>
        <p:txBody>
          <a:bodyPr spcFirstLastPara="1" wrap="square" lIns="68569" tIns="68569" rIns="68569" bIns="68569" anchor="ctr" anchorCtr="0">
            <a:noAutofit/>
          </a:bodyPr>
          <a:lstStyle/>
          <a:p>
            <a:pPr defTabSz="914264">
              <a:buClr>
                <a:srgbClr val="000000"/>
              </a:buClr>
              <a:buSzPts val="1400"/>
            </a:pPr>
            <a:endParaRPr sz="1050">
              <a:solidFill>
                <a:srgbClr val="000000"/>
              </a:solidFill>
              <a:latin typeface="Arial"/>
              <a:ea typeface="Arial"/>
              <a:cs typeface="Arial"/>
              <a:sym typeface="Arial"/>
            </a:endParaRPr>
          </a:p>
        </p:txBody>
      </p:sp>
      <p:sp>
        <p:nvSpPr>
          <p:cNvPr id="953" name="Google Shape;953;p108"/>
          <p:cNvSpPr/>
          <p:nvPr/>
        </p:nvSpPr>
        <p:spPr>
          <a:xfrm>
            <a:off x="2382071" y="1253145"/>
            <a:ext cx="1465451" cy="732725"/>
          </a:xfrm>
          <a:custGeom>
            <a:avLst/>
            <a:gdLst/>
            <a:ahLst/>
            <a:cxnLst/>
            <a:rect l="l" t="t" r="r" b="b"/>
            <a:pathLst>
              <a:path w="1953935" h="976967" extrusionOk="0">
                <a:moveTo>
                  <a:pt x="0" y="162831"/>
                </a:moveTo>
                <a:cubicBezTo>
                  <a:pt x="0" y="72902"/>
                  <a:pt x="72902" y="0"/>
                  <a:pt x="162831" y="0"/>
                </a:cubicBezTo>
                <a:lnTo>
                  <a:pt x="1791104" y="0"/>
                </a:lnTo>
                <a:cubicBezTo>
                  <a:pt x="1881033" y="0"/>
                  <a:pt x="1953935" y="72902"/>
                  <a:pt x="1953935" y="162831"/>
                </a:cubicBezTo>
                <a:lnTo>
                  <a:pt x="1953935" y="814136"/>
                </a:lnTo>
                <a:cubicBezTo>
                  <a:pt x="1953935" y="904065"/>
                  <a:pt x="1881033" y="976967"/>
                  <a:pt x="1791104" y="976967"/>
                </a:cubicBezTo>
                <a:lnTo>
                  <a:pt x="162831" y="976967"/>
                </a:lnTo>
                <a:cubicBezTo>
                  <a:pt x="72902" y="976967"/>
                  <a:pt x="0" y="904065"/>
                  <a:pt x="0" y="814136"/>
                </a:cubicBezTo>
                <a:lnTo>
                  <a:pt x="0" y="162831"/>
                </a:lnTo>
                <a:close/>
              </a:path>
            </a:pathLst>
          </a:custGeom>
          <a:solidFill>
            <a:schemeClr val="lt1"/>
          </a:solidFill>
          <a:ln w="9525" cap="flat" cmpd="sng">
            <a:solidFill>
              <a:schemeClr val="accent1">
                <a:lumMod val="60000"/>
                <a:lumOff val="40000"/>
              </a:schemeClr>
            </a:solidFill>
            <a:prstDash val="solid"/>
            <a:round/>
            <a:headEnd type="none" w="sm" len="sm"/>
            <a:tailEnd type="none" w="sm" len="sm"/>
          </a:ln>
        </p:spPr>
        <p:txBody>
          <a:bodyPr spcFirstLastPara="1" wrap="square" lIns="81488" tIns="81488" rIns="81488" bIns="81488" anchor="ctr" anchorCtr="0">
            <a:noAutofit/>
          </a:bodyPr>
          <a:lstStyle/>
          <a:p>
            <a:pPr algn="ctr" defTabSz="914264">
              <a:lnSpc>
                <a:spcPts val="1400"/>
              </a:lnSpc>
              <a:buClr>
                <a:srgbClr val="000000"/>
              </a:buClr>
              <a:buSzPts val="1600"/>
            </a:pPr>
            <a:r>
              <a:rPr lang="en-US" sz="1200">
                <a:latin typeface="+mj-lt"/>
                <a:ea typeface="Arial"/>
                <a:cs typeface="Arial"/>
                <a:sym typeface="Arial"/>
              </a:rPr>
              <a:t>Technical Performance Monitoring</a:t>
            </a:r>
            <a:endParaRPr sz="1050">
              <a:latin typeface="+mj-lt"/>
              <a:ea typeface="Arial"/>
              <a:cs typeface="Arial"/>
              <a:sym typeface="Arial"/>
            </a:endParaRPr>
          </a:p>
        </p:txBody>
      </p:sp>
      <p:sp>
        <p:nvSpPr>
          <p:cNvPr id="954" name="Google Shape;954;p108"/>
          <p:cNvSpPr/>
          <p:nvPr/>
        </p:nvSpPr>
        <p:spPr>
          <a:xfrm>
            <a:off x="4090706" y="1887978"/>
            <a:ext cx="1465451" cy="732725"/>
          </a:xfrm>
          <a:custGeom>
            <a:avLst/>
            <a:gdLst/>
            <a:ahLst/>
            <a:cxnLst/>
            <a:rect l="l" t="t" r="r" b="b"/>
            <a:pathLst>
              <a:path w="1953935" h="976967" extrusionOk="0">
                <a:moveTo>
                  <a:pt x="0" y="162831"/>
                </a:moveTo>
                <a:cubicBezTo>
                  <a:pt x="0" y="72902"/>
                  <a:pt x="72902" y="0"/>
                  <a:pt x="162831" y="0"/>
                </a:cubicBezTo>
                <a:lnTo>
                  <a:pt x="1791104" y="0"/>
                </a:lnTo>
                <a:cubicBezTo>
                  <a:pt x="1881033" y="0"/>
                  <a:pt x="1953935" y="72902"/>
                  <a:pt x="1953935" y="162831"/>
                </a:cubicBezTo>
                <a:lnTo>
                  <a:pt x="1953935" y="814136"/>
                </a:lnTo>
                <a:cubicBezTo>
                  <a:pt x="1953935" y="904065"/>
                  <a:pt x="1881033" y="976967"/>
                  <a:pt x="1791104" y="976967"/>
                </a:cubicBezTo>
                <a:lnTo>
                  <a:pt x="162831" y="976967"/>
                </a:lnTo>
                <a:cubicBezTo>
                  <a:pt x="72902" y="976967"/>
                  <a:pt x="0" y="904065"/>
                  <a:pt x="0" y="814136"/>
                </a:cubicBezTo>
                <a:lnTo>
                  <a:pt x="0" y="162831"/>
                </a:lnTo>
                <a:close/>
              </a:path>
            </a:pathLst>
          </a:custGeom>
          <a:solidFill>
            <a:schemeClr val="lt1"/>
          </a:solidFill>
          <a:ln w="9525" cap="flat" cmpd="sng">
            <a:solidFill>
              <a:schemeClr val="accent1">
                <a:lumMod val="60000"/>
                <a:lumOff val="40000"/>
              </a:schemeClr>
            </a:solidFill>
            <a:prstDash val="solid"/>
            <a:round/>
            <a:headEnd type="none" w="sm" len="sm"/>
            <a:tailEnd type="none" w="sm" len="sm"/>
          </a:ln>
        </p:spPr>
        <p:txBody>
          <a:bodyPr spcFirstLastPara="1" wrap="square" lIns="81488" tIns="81488" rIns="81488" bIns="81488" anchor="ctr" anchorCtr="0">
            <a:noAutofit/>
          </a:bodyPr>
          <a:lstStyle/>
          <a:p>
            <a:pPr algn="ctr" defTabSz="914264">
              <a:lnSpc>
                <a:spcPts val="1400"/>
              </a:lnSpc>
              <a:buClr>
                <a:srgbClr val="000000"/>
              </a:buClr>
              <a:buSzPts val="1600"/>
            </a:pPr>
            <a:r>
              <a:rPr lang="en-US" sz="1200">
                <a:latin typeface="+mj-lt"/>
                <a:ea typeface="Arial"/>
                <a:cs typeface="Arial"/>
                <a:sym typeface="Arial"/>
              </a:rPr>
              <a:t>Reporting &amp; Dashboards</a:t>
            </a:r>
            <a:endParaRPr sz="1050">
              <a:latin typeface="+mj-lt"/>
              <a:ea typeface="Arial"/>
              <a:cs typeface="Arial"/>
              <a:sym typeface="Arial"/>
            </a:endParaRPr>
          </a:p>
        </p:txBody>
      </p:sp>
      <p:sp>
        <p:nvSpPr>
          <p:cNvPr id="955" name="Google Shape;955;p108"/>
          <p:cNvSpPr/>
          <p:nvPr/>
        </p:nvSpPr>
        <p:spPr>
          <a:xfrm>
            <a:off x="4193860" y="3277569"/>
            <a:ext cx="1465451" cy="732725"/>
          </a:xfrm>
          <a:custGeom>
            <a:avLst/>
            <a:gdLst/>
            <a:ahLst/>
            <a:cxnLst/>
            <a:rect l="l" t="t" r="r" b="b"/>
            <a:pathLst>
              <a:path w="1953935" h="976967" extrusionOk="0">
                <a:moveTo>
                  <a:pt x="0" y="162831"/>
                </a:moveTo>
                <a:cubicBezTo>
                  <a:pt x="0" y="72902"/>
                  <a:pt x="72902" y="0"/>
                  <a:pt x="162831" y="0"/>
                </a:cubicBezTo>
                <a:lnTo>
                  <a:pt x="1791104" y="0"/>
                </a:lnTo>
                <a:cubicBezTo>
                  <a:pt x="1881033" y="0"/>
                  <a:pt x="1953935" y="72902"/>
                  <a:pt x="1953935" y="162831"/>
                </a:cubicBezTo>
                <a:lnTo>
                  <a:pt x="1953935" y="814136"/>
                </a:lnTo>
                <a:cubicBezTo>
                  <a:pt x="1953935" y="904065"/>
                  <a:pt x="1881033" y="976967"/>
                  <a:pt x="1791104" y="976967"/>
                </a:cubicBezTo>
                <a:lnTo>
                  <a:pt x="162831" y="976967"/>
                </a:lnTo>
                <a:cubicBezTo>
                  <a:pt x="72902" y="976967"/>
                  <a:pt x="0" y="904065"/>
                  <a:pt x="0" y="814136"/>
                </a:cubicBezTo>
                <a:lnTo>
                  <a:pt x="0" y="162831"/>
                </a:lnTo>
                <a:close/>
              </a:path>
            </a:pathLst>
          </a:custGeom>
          <a:solidFill>
            <a:schemeClr val="lt1"/>
          </a:solidFill>
          <a:ln w="9525" cap="flat" cmpd="sng">
            <a:solidFill>
              <a:schemeClr val="accent1">
                <a:lumMod val="60000"/>
                <a:lumOff val="40000"/>
              </a:schemeClr>
            </a:solidFill>
            <a:prstDash val="solid"/>
            <a:round/>
            <a:headEnd type="none" w="sm" len="sm"/>
            <a:tailEnd type="none" w="sm" len="sm"/>
          </a:ln>
        </p:spPr>
        <p:txBody>
          <a:bodyPr spcFirstLastPara="1" wrap="square" lIns="81488" tIns="81488" rIns="81488" bIns="81488" anchor="ctr" anchorCtr="0">
            <a:noAutofit/>
          </a:bodyPr>
          <a:lstStyle/>
          <a:p>
            <a:pPr algn="ctr" defTabSz="914264">
              <a:lnSpc>
                <a:spcPts val="1400"/>
              </a:lnSpc>
              <a:buClr>
                <a:srgbClr val="000000"/>
              </a:buClr>
              <a:buSzPts val="1600"/>
            </a:pPr>
            <a:r>
              <a:rPr lang="en-US" sz="1200">
                <a:latin typeface="+mj-lt"/>
                <a:ea typeface="Arial"/>
                <a:cs typeface="Arial"/>
                <a:sym typeface="Arial"/>
              </a:rPr>
              <a:t>Audit, Security &amp; Compliance</a:t>
            </a:r>
            <a:endParaRPr sz="1050">
              <a:latin typeface="+mj-lt"/>
              <a:ea typeface="Arial"/>
              <a:cs typeface="Arial"/>
              <a:sym typeface="Arial"/>
            </a:endParaRPr>
          </a:p>
        </p:txBody>
      </p:sp>
      <p:sp>
        <p:nvSpPr>
          <p:cNvPr id="956" name="Google Shape;956;p108"/>
          <p:cNvSpPr/>
          <p:nvPr/>
        </p:nvSpPr>
        <p:spPr>
          <a:xfrm>
            <a:off x="2426021" y="3799311"/>
            <a:ext cx="1465451" cy="732725"/>
          </a:xfrm>
          <a:custGeom>
            <a:avLst/>
            <a:gdLst/>
            <a:ahLst/>
            <a:cxnLst/>
            <a:rect l="l" t="t" r="r" b="b"/>
            <a:pathLst>
              <a:path w="1953935" h="976967" extrusionOk="0">
                <a:moveTo>
                  <a:pt x="0" y="162831"/>
                </a:moveTo>
                <a:cubicBezTo>
                  <a:pt x="0" y="72902"/>
                  <a:pt x="72902" y="0"/>
                  <a:pt x="162831" y="0"/>
                </a:cubicBezTo>
                <a:lnTo>
                  <a:pt x="1791104" y="0"/>
                </a:lnTo>
                <a:cubicBezTo>
                  <a:pt x="1881033" y="0"/>
                  <a:pt x="1953935" y="72902"/>
                  <a:pt x="1953935" y="162831"/>
                </a:cubicBezTo>
                <a:lnTo>
                  <a:pt x="1953935" y="814136"/>
                </a:lnTo>
                <a:cubicBezTo>
                  <a:pt x="1953935" y="904065"/>
                  <a:pt x="1881033" y="976967"/>
                  <a:pt x="1791104" y="976967"/>
                </a:cubicBezTo>
                <a:lnTo>
                  <a:pt x="162831" y="976967"/>
                </a:lnTo>
                <a:cubicBezTo>
                  <a:pt x="72902" y="976967"/>
                  <a:pt x="0" y="904065"/>
                  <a:pt x="0" y="814136"/>
                </a:cubicBezTo>
                <a:lnTo>
                  <a:pt x="0" y="162831"/>
                </a:lnTo>
                <a:close/>
              </a:path>
            </a:pathLst>
          </a:custGeom>
          <a:solidFill>
            <a:schemeClr val="lt1"/>
          </a:solidFill>
          <a:ln w="9525" cap="flat" cmpd="sng">
            <a:solidFill>
              <a:schemeClr val="accent1">
                <a:lumMod val="60000"/>
                <a:lumOff val="40000"/>
              </a:schemeClr>
            </a:solidFill>
            <a:prstDash val="solid"/>
            <a:round/>
            <a:headEnd type="none" w="sm" len="sm"/>
            <a:tailEnd type="none" w="sm" len="sm"/>
          </a:ln>
        </p:spPr>
        <p:txBody>
          <a:bodyPr spcFirstLastPara="1" wrap="square" lIns="81488" tIns="81488" rIns="81488" bIns="81488" anchor="ctr" anchorCtr="0">
            <a:noAutofit/>
          </a:bodyPr>
          <a:lstStyle/>
          <a:p>
            <a:pPr algn="ctr" defTabSz="914264">
              <a:lnSpc>
                <a:spcPts val="1400"/>
              </a:lnSpc>
              <a:buClr>
                <a:srgbClr val="000000"/>
              </a:buClr>
              <a:buSzPts val="1600"/>
            </a:pPr>
            <a:r>
              <a:rPr lang="en-US" sz="1200">
                <a:latin typeface="+mj-lt"/>
                <a:ea typeface="Arial"/>
                <a:cs typeface="Arial"/>
                <a:sym typeface="Arial"/>
              </a:rPr>
              <a:t>Predictive Resource Consumption</a:t>
            </a:r>
            <a:endParaRPr sz="1050">
              <a:latin typeface="+mj-lt"/>
              <a:ea typeface="Arial"/>
              <a:cs typeface="Arial"/>
              <a:sym typeface="Arial"/>
            </a:endParaRPr>
          </a:p>
        </p:txBody>
      </p:sp>
      <p:sp>
        <p:nvSpPr>
          <p:cNvPr id="957" name="Google Shape;957;p108"/>
          <p:cNvSpPr/>
          <p:nvPr/>
        </p:nvSpPr>
        <p:spPr>
          <a:xfrm>
            <a:off x="731925" y="1886115"/>
            <a:ext cx="1465451" cy="732725"/>
          </a:xfrm>
          <a:custGeom>
            <a:avLst/>
            <a:gdLst/>
            <a:ahLst/>
            <a:cxnLst/>
            <a:rect l="l" t="t" r="r" b="b"/>
            <a:pathLst>
              <a:path w="1953935" h="976967" extrusionOk="0">
                <a:moveTo>
                  <a:pt x="0" y="162831"/>
                </a:moveTo>
                <a:cubicBezTo>
                  <a:pt x="0" y="72902"/>
                  <a:pt x="72902" y="0"/>
                  <a:pt x="162831" y="0"/>
                </a:cubicBezTo>
                <a:lnTo>
                  <a:pt x="1791104" y="0"/>
                </a:lnTo>
                <a:cubicBezTo>
                  <a:pt x="1881033" y="0"/>
                  <a:pt x="1953935" y="72902"/>
                  <a:pt x="1953935" y="162831"/>
                </a:cubicBezTo>
                <a:lnTo>
                  <a:pt x="1953935" y="814136"/>
                </a:lnTo>
                <a:cubicBezTo>
                  <a:pt x="1953935" y="904065"/>
                  <a:pt x="1881033" y="976967"/>
                  <a:pt x="1791104" y="976967"/>
                </a:cubicBezTo>
                <a:lnTo>
                  <a:pt x="162831" y="976967"/>
                </a:lnTo>
                <a:cubicBezTo>
                  <a:pt x="72902" y="976967"/>
                  <a:pt x="0" y="904065"/>
                  <a:pt x="0" y="814136"/>
                </a:cubicBezTo>
                <a:lnTo>
                  <a:pt x="0" y="162831"/>
                </a:lnTo>
                <a:close/>
              </a:path>
            </a:pathLst>
          </a:custGeom>
          <a:solidFill>
            <a:schemeClr val="lt1"/>
          </a:solidFill>
          <a:ln w="9525" cap="flat" cmpd="sng">
            <a:solidFill>
              <a:schemeClr val="accent1">
                <a:lumMod val="60000"/>
                <a:lumOff val="40000"/>
              </a:schemeClr>
            </a:solidFill>
            <a:prstDash val="solid"/>
            <a:round/>
            <a:headEnd type="none" w="sm" len="sm"/>
            <a:tailEnd type="none" w="sm" len="sm"/>
          </a:ln>
        </p:spPr>
        <p:txBody>
          <a:bodyPr spcFirstLastPara="1" wrap="square" lIns="81488" tIns="81488" rIns="81488" bIns="81488" anchor="ctr" anchorCtr="0">
            <a:noAutofit/>
          </a:bodyPr>
          <a:lstStyle/>
          <a:p>
            <a:pPr algn="ctr" defTabSz="914264">
              <a:lnSpc>
                <a:spcPts val="1400"/>
              </a:lnSpc>
              <a:buClr>
                <a:srgbClr val="000000"/>
              </a:buClr>
              <a:buSzPts val="1600"/>
            </a:pPr>
            <a:r>
              <a:rPr lang="en-US" sz="1200">
                <a:latin typeface="+mj-lt"/>
                <a:ea typeface="Arial"/>
                <a:cs typeface="Arial"/>
                <a:sym typeface="Arial"/>
              </a:rPr>
              <a:t>Cloud </a:t>
            </a:r>
          </a:p>
          <a:p>
            <a:pPr algn="ctr" defTabSz="914264">
              <a:lnSpc>
                <a:spcPts val="1400"/>
              </a:lnSpc>
              <a:buClr>
                <a:srgbClr val="000000"/>
              </a:buClr>
              <a:buSzPts val="1600"/>
            </a:pPr>
            <a:r>
              <a:rPr lang="en-US" sz="1200">
                <a:latin typeface="+mj-lt"/>
                <a:ea typeface="Arial"/>
                <a:cs typeface="Arial"/>
                <a:sym typeface="Arial"/>
              </a:rPr>
              <a:t>Automation</a:t>
            </a:r>
            <a:endParaRPr sz="1050">
              <a:latin typeface="+mj-lt"/>
              <a:ea typeface="Arial"/>
              <a:cs typeface="Arial"/>
              <a:sym typeface="Arial"/>
            </a:endParaRPr>
          </a:p>
        </p:txBody>
      </p:sp>
      <p:sp>
        <p:nvSpPr>
          <p:cNvPr id="958" name="Google Shape;958;p108"/>
          <p:cNvSpPr/>
          <p:nvPr/>
        </p:nvSpPr>
        <p:spPr>
          <a:xfrm>
            <a:off x="570283" y="3030008"/>
            <a:ext cx="1465451" cy="732725"/>
          </a:xfrm>
          <a:custGeom>
            <a:avLst/>
            <a:gdLst/>
            <a:ahLst/>
            <a:cxnLst/>
            <a:rect l="l" t="t" r="r" b="b"/>
            <a:pathLst>
              <a:path w="1953935" h="976967" extrusionOk="0">
                <a:moveTo>
                  <a:pt x="0" y="162831"/>
                </a:moveTo>
                <a:cubicBezTo>
                  <a:pt x="0" y="72902"/>
                  <a:pt x="72902" y="0"/>
                  <a:pt x="162831" y="0"/>
                </a:cubicBezTo>
                <a:lnTo>
                  <a:pt x="1791104" y="0"/>
                </a:lnTo>
                <a:cubicBezTo>
                  <a:pt x="1881033" y="0"/>
                  <a:pt x="1953935" y="72902"/>
                  <a:pt x="1953935" y="162831"/>
                </a:cubicBezTo>
                <a:lnTo>
                  <a:pt x="1953935" y="814136"/>
                </a:lnTo>
                <a:cubicBezTo>
                  <a:pt x="1953935" y="904065"/>
                  <a:pt x="1881033" y="976967"/>
                  <a:pt x="1791104" y="976967"/>
                </a:cubicBezTo>
                <a:lnTo>
                  <a:pt x="162831" y="976967"/>
                </a:lnTo>
                <a:cubicBezTo>
                  <a:pt x="72902" y="976967"/>
                  <a:pt x="0" y="904065"/>
                  <a:pt x="0" y="814136"/>
                </a:cubicBezTo>
                <a:lnTo>
                  <a:pt x="0" y="162831"/>
                </a:lnTo>
                <a:close/>
              </a:path>
            </a:pathLst>
          </a:custGeom>
          <a:solidFill>
            <a:schemeClr val="lt1"/>
          </a:solidFill>
          <a:ln w="9525" cap="flat" cmpd="sng">
            <a:solidFill>
              <a:schemeClr val="accent1">
                <a:lumMod val="60000"/>
                <a:lumOff val="40000"/>
              </a:schemeClr>
            </a:solidFill>
            <a:prstDash val="solid"/>
            <a:round/>
            <a:headEnd type="none" w="sm" len="sm"/>
            <a:tailEnd type="none" w="sm" len="sm"/>
          </a:ln>
        </p:spPr>
        <p:txBody>
          <a:bodyPr spcFirstLastPara="1" wrap="square" lIns="81488" tIns="81488" rIns="81488" bIns="81488" anchor="ctr" anchorCtr="0">
            <a:noAutofit/>
          </a:bodyPr>
          <a:lstStyle/>
          <a:p>
            <a:pPr algn="ctr" defTabSz="914264">
              <a:lnSpc>
                <a:spcPts val="1400"/>
              </a:lnSpc>
              <a:buClr>
                <a:srgbClr val="000000"/>
              </a:buClr>
              <a:buSzPts val="1600"/>
            </a:pPr>
            <a:r>
              <a:rPr lang="en-US" sz="1200">
                <a:latin typeface="+mj-lt"/>
                <a:ea typeface="Arial"/>
                <a:cs typeface="Arial"/>
                <a:sym typeface="Arial"/>
              </a:rPr>
              <a:t>Business Process Monitoring</a:t>
            </a:r>
            <a:endParaRPr sz="1050">
              <a:latin typeface="+mj-lt"/>
              <a:ea typeface="Arial"/>
              <a:cs typeface="Arial"/>
              <a:sym typeface="Arial"/>
            </a:endParaRPr>
          </a:p>
        </p:txBody>
      </p:sp>
      <p:pic>
        <p:nvPicPr>
          <p:cNvPr id="959" name="Google Shape;959;p108" descr="A close up of a sign&#10;&#10;Description generated with very high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61670" y="2002608"/>
            <a:ext cx="1756997" cy="1769497"/>
          </a:xfrm>
          <a:prstGeom prst="rect">
            <a:avLst/>
          </a:prstGeom>
          <a:noFill/>
          <a:ln>
            <a:noFill/>
          </a:ln>
        </p:spPr>
      </p:pic>
      <p:sp>
        <p:nvSpPr>
          <p:cNvPr id="15" name="Arrow: Pentagon 14">
            <a:extLst>
              <a:ext uri="{FF2B5EF4-FFF2-40B4-BE49-F238E27FC236}">
                <a16:creationId xmlns:a16="http://schemas.microsoft.com/office/drawing/2014/main" id="{1849DE73-80F0-4042-848F-47CF4188F8AE}"/>
              </a:ext>
            </a:extLst>
          </p:cNvPr>
          <p:cNvSpPr/>
          <p:nvPr/>
        </p:nvSpPr>
        <p:spPr>
          <a:xfrm rot="5400000">
            <a:off x="5659125" y="1557032"/>
            <a:ext cx="3728038" cy="2592000"/>
          </a:xfrm>
          <a:prstGeom prst="homePlate">
            <a:avLst>
              <a:gd name="adj" fmla="val 12308"/>
            </a:avLst>
          </a:prstGeom>
          <a:solidFill>
            <a:schemeClr val="bg1"/>
          </a:solid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F1CE2BCE-B15D-45AC-B3AA-8C3F9FBA7A3E}"/>
              </a:ext>
            </a:extLst>
          </p:cNvPr>
          <p:cNvSpPr txBox="1"/>
          <p:nvPr/>
        </p:nvSpPr>
        <p:spPr>
          <a:xfrm>
            <a:off x="6355526" y="1092310"/>
            <a:ext cx="2335237" cy="3260188"/>
          </a:xfrm>
          <a:prstGeom prst="rect">
            <a:avLst/>
          </a:prstGeom>
          <a:noFill/>
        </p:spPr>
        <p:txBody>
          <a:bodyPr wrap="square" rtlCol="0">
            <a:spAutoFit/>
          </a:bodyPr>
          <a:lstStyle/>
          <a:p>
            <a:pPr>
              <a:lnSpc>
                <a:spcPts val="1400"/>
              </a:lnSpc>
              <a:spcAft>
                <a:spcPts val="1200"/>
              </a:spcAft>
            </a:pPr>
            <a:r>
              <a:rPr lang="en-US" sz="1400" b="1" err="1"/>
              <a:t>Syslink</a:t>
            </a:r>
            <a:r>
              <a:rPr lang="en-US" sz="1400" b="1"/>
              <a:t> </a:t>
            </a:r>
            <a:r>
              <a:rPr lang="en-US" sz="1400" b="1" err="1"/>
              <a:t>Xandria</a:t>
            </a:r>
            <a:endParaRPr lang="en-US" sz="1400" b="1"/>
          </a:p>
          <a:p>
            <a:pPr marL="358775" indent="-176213">
              <a:lnSpc>
                <a:spcPts val="1400"/>
              </a:lnSpc>
              <a:spcAft>
                <a:spcPts val="600"/>
              </a:spcAft>
              <a:buFont typeface="Arial" panose="020B0604020202020204" pitchFamily="34" charset="0"/>
              <a:buChar char="•"/>
            </a:pPr>
            <a:r>
              <a:rPr lang="en-US" sz="1100"/>
              <a:t>Not reliant on SAP tools only</a:t>
            </a:r>
          </a:p>
          <a:p>
            <a:pPr marL="358775" indent="-176213">
              <a:lnSpc>
                <a:spcPts val="1400"/>
              </a:lnSpc>
              <a:spcAft>
                <a:spcPts val="600"/>
              </a:spcAft>
              <a:buFont typeface="Arial" panose="020B0604020202020204" pitchFamily="34" charset="0"/>
              <a:buChar char="•"/>
            </a:pPr>
            <a:r>
              <a:rPr lang="en-US" sz="1100"/>
              <a:t>Native &amp; Custom Checks</a:t>
            </a:r>
          </a:p>
          <a:p>
            <a:pPr marL="358775" indent="-176213">
              <a:lnSpc>
                <a:spcPts val="1400"/>
              </a:lnSpc>
              <a:spcAft>
                <a:spcPts val="600"/>
              </a:spcAft>
              <a:buFont typeface="Arial" panose="020B0604020202020204" pitchFamily="34" charset="0"/>
              <a:buChar char="•"/>
            </a:pPr>
            <a:r>
              <a:rPr lang="en-US" sz="1100"/>
              <a:t>Work with any SAP technology </a:t>
            </a:r>
          </a:p>
          <a:p>
            <a:pPr marL="358775" indent="-176213">
              <a:lnSpc>
                <a:spcPts val="1400"/>
              </a:lnSpc>
              <a:spcAft>
                <a:spcPts val="600"/>
              </a:spcAft>
              <a:buFont typeface="Arial" panose="020B0604020202020204" pitchFamily="34" charset="0"/>
              <a:buChar char="•"/>
            </a:pPr>
            <a:r>
              <a:rPr lang="en-US" sz="1100"/>
              <a:t>Escalation Based Notifications</a:t>
            </a:r>
          </a:p>
          <a:p>
            <a:pPr marL="358775" indent="-176213">
              <a:lnSpc>
                <a:spcPts val="1400"/>
              </a:lnSpc>
              <a:spcAft>
                <a:spcPts val="600"/>
              </a:spcAft>
              <a:buFont typeface="Arial" panose="020B0604020202020204" pitchFamily="34" charset="0"/>
              <a:buChar char="•"/>
            </a:pPr>
            <a:r>
              <a:rPr lang="en-US" sz="1100"/>
              <a:t>SLA Reporting</a:t>
            </a:r>
          </a:p>
          <a:p>
            <a:pPr marL="358775" indent="-176213">
              <a:lnSpc>
                <a:spcPts val="1400"/>
              </a:lnSpc>
              <a:spcAft>
                <a:spcPts val="600"/>
              </a:spcAft>
              <a:buFont typeface="Arial" panose="020B0604020202020204" pitchFamily="34" charset="0"/>
              <a:buChar char="•"/>
            </a:pPr>
            <a:r>
              <a:rPr lang="en-US" sz="1100"/>
              <a:t>Landscape sync. Analysis</a:t>
            </a:r>
          </a:p>
          <a:p>
            <a:pPr marL="358775" indent="-176213">
              <a:lnSpc>
                <a:spcPts val="1400"/>
              </a:lnSpc>
              <a:spcAft>
                <a:spcPts val="600"/>
              </a:spcAft>
              <a:buFont typeface="Arial" panose="020B0604020202020204" pitchFamily="34" charset="0"/>
              <a:buChar char="•"/>
            </a:pPr>
            <a:r>
              <a:rPr lang="en-US" sz="1100"/>
              <a:t>Predictive resource planning</a:t>
            </a:r>
          </a:p>
          <a:p>
            <a:pPr marL="358775" indent="-176213">
              <a:lnSpc>
                <a:spcPts val="1400"/>
              </a:lnSpc>
              <a:spcAft>
                <a:spcPts val="600"/>
              </a:spcAft>
              <a:buFont typeface="Arial" panose="020B0604020202020204" pitchFamily="34" charset="0"/>
              <a:buChar char="•"/>
            </a:pPr>
            <a:r>
              <a:rPr lang="en-US" sz="1100"/>
              <a:t>Dashboards</a:t>
            </a:r>
          </a:p>
          <a:p>
            <a:pPr marL="358775" indent="-176213">
              <a:lnSpc>
                <a:spcPts val="1400"/>
              </a:lnSpc>
              <a:spcAft>
                <a:spcPts val="600"/>
              </a:spcAft>
              <a:buFont typeface="Arial" panose="020B0604020202020204" pitchFamily="34" charset="0"/>
              <a:buChar char="•"/>
            </a:pPr>
            <a:r>
              <a:rPr lang="en-US" sz="1100"/>
              <a:t>Auto Reactions</a:t>
            </a:r>
          </a:p>
          <a:p>
            <a:pPr marL="358775" indent="-176213">
              <a:lnSpc>
                <a:spcPts val="1400"/>
              </a:lnSpc>
              <a:spcAft>
                <a:spcPts val="600"/>
              </a:spcAft>
              <a:buFont typeface="Arial" panose="020B0604020202020204" pitchFamily="34" charset="0"/>
              <a:buChar char="•"/>
            </a:pPr>
            <a:r>
              <a:rPr lang="en-US" sz="1100"/>
              <a:t>Open API</a:t>
            </a:r>
            <a:endParaRPr lang="en-IN" sz="11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10" name="Rectangle 9">
            <a:extLst>
              <a:ext uri="{FF2B5EF4-FFF2-40B4-BE49-F238E27FC236}">
                <a16:creationId xmlns:a16="http://schemas.microsoft.com/office/drawing/2014/main" id="{F2A5E250-C196-44D3-9297-8BC9879C72DF}"/>
              </a:ext>
            </a:extLst>
          </p:cNvPr>
          <p:cNvSpPr/>
          <p:nvPr/>
        </p:nvSpPr>
        <p:spPr>
          <a:xfrm>
            <a:off x="323850" y="3239128"/>
            <a:ext cx="8496300" cy="149321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5" name="Google Shape;865;p106"/>
          <p:cNvSpPr/>
          <p:nvPr/>
        </p:nvSpPr>
        <p:spPr>
          <a:xfrm>
            <a:off x="6651653" y="1190764"/>
            <a:ext cx="2168497" cy="1803655"/>
          </a:xfrm>
          <a:prstGeom prst="roundRect">
            <a:avLst>
              <a:gd name="adj" fmla="val 16667"/>
            </a:avLst>
          </a:prstGeom>
          <a:noFill/>
          <a:ln w="6350" cap="flat" cmpd="sng">
            <a:solidFill>
              <a:schemeClr val="accent1">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pPr defTabSz="914264">
              <a:buClr>
                <a:srgbClr val="000000"/>
              </a:buClr>
              <a:buSzPts val="1400"/>
            </a:pPr>
            <a:endParaRPr sz="1050">
              <a:solidFill>
                <a:srgbClr val="000000"/>
              </a:solidFill>
              <a:latin typeface="+mj-lt"/>
              <a:ea typeface="Arial"/>
              <a:cs typeface="Arial"/>
              <a:sym typeface="Arial"/>
            </a:endParaRPr>
          </a:p>
        </p:txBody>
      </p:sp>
      <p:grpSp>
        <p:nvGrpSpPr>
          <p:cNvPr id="866" name="Google Shape;866;p106"/>
          <p:cNvGrpSpPr/>
          <p:nvPr/>
        </p:nvGrpSpPr>
        <p:grpSpPr>
          <a:xfrm>
            <a:off x="325638" y="1058025"/>
            <a:ext cx="3866585" cy="1936393"/>
            <a:chOff x="174732" y="903190"/>
            <a:chExt cx="5155446" cy="2581857"/>
          </a:xfrm>
        </p:grpSpPr>
        <p:grpSp>
          <p:nvGrpSpPr>
            <p:cNvPr id="867" name="Google Shape;867;p106"/>
            <p:cNvGrpSpPr/>
            <p:nvPr/>
          </p:nvGrpSpPr>
          <p:grpSpPr>
            <a:xfrm>
              <a:off x="174732" y="903190"/>
              <a:ext cx="3823820" cy="1819201"/>
              <a:chOff x="2189600" y="4274150"/>
              <a:chExt cx="4176300" cy="2066100"/>
            </a:xfrm>
          </p:grpSpPr>
          <p:sp>
            <p:nvSpPr>
              <p:cNvPr id="868" name="Google Shape;868;p106"/>
              <p:cNvSpPr/>
              <p:nvPr/>
            </p:nvSpPr>
            <p:spPr>
              <a:xfrm>
                <a:off x="2189600" y="4274150"/>
                <a:ext cx="4176300" cy="2066100"/>
              </a:xfrm>
              <a:prstGeom prst="roundRect">
                <a:avLst>
                  <a:gd name="adj" fmla="val 16667"/>
                </a:avLst>
              </a:prstGeom>
              <a:solidFill>
                <a:srgbClr val="FFFFFF"/>
              </a:solidFill>
              <a:ln w="6350" cap="flat" cmpd="sng">
                <a:solidFill>
                  <a:schemeClr val="accent1">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pPr defTabSz="914264">
                  <a:buClr>
                    <a:srgbClr val="000000"/>
                  </a:buClr>
                  <a:buSzPts val="1400"/>
                </a:pPr>
                <a:endParaRPr sz="1200">
                  <a:solidFill>
                    <a:srgbClr val="000000"/>
                  </a:solidFill>
                  <a:latin typeface="+mj-lt"/>
                  <a:ea typeface="Arial"/>
                  <a:cs typeface="Arial"/>
                  <a:sym typeface="Arial"/>
                </a:endParaRPr>
              </a:p>
            </p:txBody>
          </p:sp>
          <p:pic>
            <p:nvPicPr>
              <p:cNvPr id="869" name="Google Shape;869;p10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93100" y="4375850"/>
                <a:ext cx="1130950" cy="560175"/>
              </a:xfrm>
              <a:prstGeom prst="rect">
                <a:avLst/>
              </a:prstGeom>
              <a:noFill/>
              <a:ln>
                <a:noFill/>
              </a:ln>
            </p:spPr>
          </p:pic>
          <p:pic>
            <p:nvPicPr>
              <p:cNvPr id="870" name="Google Shape;870;p10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04124" y="5208591"/>
                <a:ext cx="439525" cy="625275"/>
              </a:xfrm>
              <a:prstGeom prst="rect">
                <a:avLst/>
              </a:prstGeom>
              <a:noFill/>
              <a:ln>
                <a:noFill/>
              </a:ln>
            </p:spPr>
          </p:pic>
          <p:pic>
            <p:nvPicPr>
              <p:cNvPr id="871" name="Google Shape;871;p10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149450" y="4863225"/>
                <a:ext cx="662975" cy="677000"/>
              </a:xfrm>
              <a:prstGeom prst="rect">
                <a:avLst/>
              </a:prstGeom>
              <a:noFill/>
              <a:ln>
                <a:noFill/>
              </a:ln>
            </p:spPr>
          </p:pic>
          <p:sp>
            <p:nvSpPr>
              <p:cNvPr id="872" name="Google Shape;872;p106"/>
              <p:cNvSpPr txBox="1"/>
              <p:nvPr/>
            </p:nvSpPr>
            <p:spPr>
              <a:xfrm>
                <a:off x="5542500" y="5405448"/>
                <a:ext cx="663000" cy="231600"/>
              </a:xfrm>
              <a:prstGeom prst="rect">
                <a:avLst/>
              </a:prstGeom>
              <a:noFill/>
              <a:ln>
                <a:noFill/>
              </a:ln>
            </p:spPr>
            <p:txBody>
              <a:bodyPr spcFirstLastPara="1" wrap="square" lIns="68569" tIns="68569" rIns="68569" bIns="68569" anchor="t" anchorCtr="0">
                <a:noAutofit/>
              </a:bodyPr>
              <a:lstStyle/>
              <a:p>
                <a:pPr defTabSz="914264">
                  <a:buClr>
                    <a:srgbClr val="000000"/>
                  </a:buClr>
                  <a:buSzPts val="1400"/>
                </a:pPr>
                <a:r>
                  <a:rPr lang="en-US" sz="1200">
                    <a:solidFill>
                      <a:srgbClr val="000000"/>
                    </a:solidFill>
                    <a:latin typeface="+mj-lt"/>
                    <a:ea typeface="Calibri"/>
                    <a:cs typeface="Calibri"/>
                    <a:sym typeface="Calibri"/>
                  </a:rPr>
                  <a:t>Agent</a:t>
                </a:r>
                <a:endParaRPr sz="1200">
                  <a:solidFill>
                    <a:srgbClr val="000000"/>
                  </a:solidFill>
                  <a:latin typeface="+mj-lt"/>
                  <a:ea typeface="Calibri"/>
                  <a:cs typeface="Calibri"/>
                  <a:sym typeface="Calibri"/>
                </a:endParaRPr>
              </a:p>
            </p:txBody>
          </p:sp>
          <p:cxnSp>
            <p:nvCxnSpPr>
              <p:cNvPr id="873" name="Google Shape;873;p106"/>
              <p:cNvCxnSpPr>
                <a:stCxn id="871" idx="0"/>
                <a:endCxn id="869" idx="3"/>
              </p:cNvCxnSpPr>
              <p:nvPr/>
            </p:nvCxnSpPr>
            <p:spPr>
              <a:xfrm rot="5400000" flipH="1">
                <a:off x="4598787" y="3981075"/>
                <a:ext cx="207300" cy="1557000"/>
              </a:xfrm>
              <a:prstGeom prst="bentConnector2">
                <a:avLst/>
              </a:prstGeom>
              <a:noFill/>
              <a:ln w="9525" cap="flat" cmpd="sng">
                <a:solidFill>
                  <a:schemeClr val="accent2"/>
                </a:solidFill>
                <a:prstDash val="dash"/>
                <a:round/>
                <a:headEnd type="none" w="sm" len="sm"/>
                <a:tailEnd type="none" w="sm" len="sm"/>
              </a:ln>
            </p:spPr>
          </p:cxnSp>
          <p:cxnSp>
            <p:nvCxnSpPr>
              <p:cNvPr id="874" name="Google Shape;874;p106"/>
              <p:cNvCxnSpPr>
                <a:stCxn id="871" idx="1"/>
                <a:endCxn id="870" idx="3"/>
              </p:cNvCxnSpPr>
              <p:nvPr/>
            </p:nvCxnSpPr>
            <p:spPr>
              <a:xfrm flipH="1">
                <a:off x="3443650" y="5201725"/>
                <a:ext cx="1705800" cy="319500"/>
              </a:xfrm>
              <a:prstGeom prst="bentConnector3">
                <a:avLst>
                  <a:gd name="adj1" fmla="val -243727"/>
                </a:avLst>
              </a:prstGeom>
              <a:noFill/>
              <a:ln w="9525" cap="flat" cmpd="sng">
                <a:solidFill>
                  <a:schemeClr val="accent2"/>
                </a:solidFill>
                <a:prstDash val="dash"/>
                <a:round/>
                <a:headEnd type="none" w="sm" len="sm"/>
                <a:tailEnd type="none" w="sm" len="sm"/>
              </a:ln>
            </p:spPr>
          </p:cxnSp>
          <p:cxnSp>
            <p:nvCxnSpPr>
              <p:cNvPr id="875" name="Google Shape;875;p106"/>
              <p:cNvCxnSpPr>
                <a:stCxn id="871" idx="2"/>
              </p:cNvCxnSpPr>
              <p:nvPr/>
            </p:nvCxnSpPr>
            <p:spPr>
              <a:xfrm rot="5400000">
                <a:off x="4534737" y="5128925"/>
                <a:ext cx="534900" cy="1357500"/>
              </a:xfrm>
              <a:prstGeom prst="bentConnector2">
                <a:avLst/>
              </a:prstGeom>
              <a:noFill/>
              <a:ln w="9525" cap="flat" cmpd="sng">
                <a:solidFill>
                  <a:schemeClr val="accent2"/>
                </a:solidFill>
                <a:prstDash val="dash"/>
                <a:round/>
                <a:headEnd type="none" w="sm" len="sm"/>
                <a:tailEnd type="none" w="sm" len="sm"/>
              </a:ln>
            </p:spPr>
          </p:cxnSp>
        </p:grpSp>
        <p:grpSp>
          <p:nvGrpSpPr>
            <p:cNvPr id="876" name="Google Shape;876;p106"/>
            <p:cNvGrpSpPr/>
            <p:nvPr/>
          </p:nvGrpSpPr>
          <p:grpSpPr>
            <a:xfrm>
              <a:off x="855301" y="1129611"/>
              <a:ext cx="3823820" cy="1819201"/>
              <a:chOff x="2189600" y="4274150"/>
              <a:chExt cx="4176300" cy="2066100"/>
            </a:xfrm>
          </p:grpSpPr>
          <p:sp>
            <p:nvSpPr>
              <p:cNvPr id="877" name="Google Shape;877;p106"/>
              <p:cNvSpPr/>
              <p:nvPr/>
            </p:nvSpPr>
            <p:spPr>
              <a:xfrm>
                <a:off x="2189600" y="4274150"/>
                <a:ext cx="4176300" cy="2066100"/>
              </a:xfrm>
              <a:prstGeom prst="roundRect">
                <a:avLst>
                  <a:gd name="adj" fmla="val 16667"/>
                </a:avLst>
              </a:prstGeom>
              <a:solidFill>
                <a:srgbClr val="FFFFFF"/>
              </a:solidFill>
              <a:ln w="6350" cap="flat" cmpd="sng">
                <a:solidFill>
                  <a:schemeClr val="accent1">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pPr defTabSz="914264">
                  <a:buClr>
                    <a:srgbClr val="000000"/>
                  </a:buClr>
                  <a:buSzPts val="1400"/>
                </a:pPr>
                <a:endParaRPr sz="1200">
                  <a:solidFill>
                    <a:srgbClr val="000000"/>
                  </a:solidFill>
                  <a:latin typeface="+mj-lt"/>
                  <a:ea typeface="Arial"/>
                  <a:cs typeface="Arial"/>
                  <a:sym typeface="Arial"/>
                </a:endParaRPr>
              </a:p>
            </p:txBody>
          </p:sp>
          <p:pic>
            <p:nvPicPr>
              <p:cNvPr id="878" name="Google Shape;878;p10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93100" y="4375850"/>
                <a:ext cx="1130950" cy="560175"/>
              </a:xfrm>
              <a:prstGeom prst="rect">
                <a:avLst/>
              </a:prstGeom>
              <a:noFill/>
              <a:ln>
                <a:noFill/>
              </a:ln>
            </p:spPr>
          </p:pic>
          <p:pic>
            <p:nvPicPr>
              <p:cNvPr id="879" name="Google Shape;879;p10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04124" y="5208591"/>
                <a:ext cx="439525" cy="625275"/>
              </a:xfrm>
              <a:prstGeom prst="rect">
                <a:avLst/>
              </a:prstGeom>
              <a:noFill/>
              <a:ln>
                <a:noFill/>
              </a:ln>
            </p:spPr>
          </p:pic>
          <p:pic>
            <p:nvPicPr>
              <p:cNvPr id="880" name="Google Shape;880;p10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149450" y="4863225"/>
                <a:ext cx="662975" cy="677000"/>
              </a:xfrm>
              <a:prstGeom prst="rect">
                <a:avLst/>
              </a:prstGeom>
              <a:noFill/>
              <a:ln>
                <a:noFill/>
              </a:ln>
            </p:spPr>
          </p:pic>
          <p:sp>
            <p:nvSpPr>
              <p:cNvPr id="881" name="Google Shape;881;p106"/>
              <p:cNvSpPr txBox="1"/>
              <p:nvPr/>
            </p:nvSpPr>
            <p:spPr>
              <a:xfrm>
                <a:off x="5542500" y="5405448"/>
                <a:ext cx="663000" cy="231600"/>
              </a:xfrm>
              <a:prstGeom prst="rect">
                <a:avLst/>
              </a:prstGeom>
              <a:noFill/>
              <a:ln>
                <a:noFill/>
              </a:ln>
            </p:spPr>
            <p:txBody>
              <a:bodyPr spcFirstLastPara="1" wrap="square" lIns="68569" tIns="68569" rIns="68569" bIns="68569" anchor="t" anchorCtr="0">
                <a:noAutofit/>
              </a:bodyPr>
              <a:lstStyle/>
              <a:p>
                <a:pPr defTabSz="914264">
                  <a:buClr>
                    <a:srgbClr val="000000"/>
                  </a:buClr>
                  <a:buSzPts val="1400"/>
                </a:pPr>
                <a:r>
                  <a:rPr lang="en-US" sz="1200">
                    <a:solidFill>
                      <a:srgbClr val="000000"/>
                    </a:solidFill>
                    <a:latin typeface="+mj-lt"/>
                    <a:ea typeface="Calibri"/>
                    <a:cs typeface="Calibri"/>
                    <a:sym typeface="Calibri"/>
                  </a:rPr>
                  <a:t>Agent</a:t>
                </a:r>
                <a:endParaRPr sz="1200">
                  <a:solidFill>
                    <a:srgbClr val="000000"/>
                  </a:solidFill>
                  <a:latin typeface="+mj-lt"/>
                  <a:ea typeface="Calibri"/>
                  <a:cs typeface="Calibri"/>
                  <a:sym typeface="Calibri"/>
                </a:endParaRPr>
              </a:p>
            </p:txBody>
          </p:sp>
          <p:cxnSp>
            <p:nvCxnSpPr>
              <p:cNvPr id="882" name="Google Shape;882;p106"/>
              <p:cNvCxnSpPr>
                <a:stCxn id="880" idx="0"/>
                <a:endCxn id="878" idx="3"/>
              </p:cNvCxnSpPr>
              <p:nvPr/>
            </p:nvCxnSpPr>
            <p:spPr>
              <a:xfrm rot="5400000" flipH="1">
                <a:off x="4598787" y="3981075"/>
                <a:ext cx="207300" cy="1557000"/>
              </a:xfrm>
              <a:prstGeom prst="bentConnector2">
                <a:avLst/>
              </a:prstGeom>
              <a:noFill/>
              <a:ln w="9525" cap="flat" cmpd="sng">
                <a:solidFill>
                  <a:schemeClr val="accent2"/>
                </a:solidFill>
                <a:prstDash val="dash"/>
                <a:round/>
                <a:headEnd type="none" w="sm" len="sm"/>
                <a:tailEnd type="none" w="sm" len="sm"/>
              </a:ln>
            </p:spPr>
          </p:cxnSp>
          <p:cxnSp>
            <p:nvCxnSpPr>
              <p:cNvPr id="883" name="Google Shape;883;p106"/>
              <p:cNvCxnSpPr>
                <a:stCxn id="880" idx="1"/>
                <a:endCxn id="879" idx="3"/>
              </p:cNvCxnSpPr>
              <p:nvPr/>
            </p:nvCxnSpPr>
            <p:spPr>
              <a:xfrm flipH="1">
                <a:off x="3443650" y="5201725"/>
                <a:ext cx="1705800" cy="319500"/>
              </a:xfrm>
              <a:prstGeom prst="bentConnector3">
                <a:avLst>
                  <a:gd name="adj1" fmla="val -152560"/>
                </a:avLst>
              </a:prstGeom>
              <a:noFill/>
              <a:ln w="9525" cap="flat" cmpd="sng">
                <a:solidFill>
                  <a:schemeClr val="accent2"/>
                </a:solidFill>
                <a:prstDash val="dash"/>
                <a:round/>
                <a:headEnd type="none" w="sm" len="sm"/>
                <a:tailEnd type="none" w="sm" len="sm"/>
              </a:ln>
            </p:spPr>
          </p:cxnSp>
          <p:cxnSp>
            <p:nvCxnSpPr>
              <p:cNvPr id="884" name="Google Shape;884;p106"/>
              <p:cNvCxnSpPr>
                <a:stCxn id="880" idx="2"/>
              </p:cNvCxnSpPr>
              <p:nvPr/>
            </p:nvCxnSpPr>
            <p:spPr>
              <a:xfrm rot="5400000">
                <a:off x="4534737" y="5128925"/>
                <a:ext cx="534900" cy="1357500"/>
              </a:xfrm>
              <a:prstGeom prst="bentConnector2">
                <a:avLst/>
              </a:prstGeom>
              <a:noFill/>
              <a:ln w="9525" cap="flat" cmpd="sng">
                <a:solidFill>
                  <a:schemeClr val="accent2"/>
                </a:solidFill>
                <a:prstDash val="dash"/>
                <a:round/>
                <a:headEnd type="none" w="sm" len="sm"/>
                <a:tailEnd type="none" w="sm" len="sm"/>
              </a:ln>
            </p:spPr>
          </p:cxnSp>
        </p:grpSp>
        <p:sp>
          <p:nvSpPr>
            <p:cNvPr id="885" name="Google Shape;885;p106"/>
            <p:cNvSpPr txBox="1"/>
            <p:nvPr/>
          </p:nvSpPr>
          <p:spPr>
            <a:xfrm>
              <a:off x="1688121" y="3118999"/>
              <a:ext cx="3365934" cy="366048"/>
            </a:xfrm>
            <a:prstGeom prst="rect">
              <a:avLst/>
            </a:prstGeom>
            <a:noFill/>
            <a:ln>
              <a:noFill/>
            </a:ln>
          </p:spPr>
          <p:txBody>
            <a:bodyPr spcFirstLastPara="1" wrap="square" lIns="68569" tIns="68569" rIns="68569" bIns="68569" anchor="t" anchorCtr="0">
              <a:noAutofit/>
            </a:bodyPr>
            <a:lstStyle/>
            <a:p>
              <a:pPr algn="ctr" defTabSz="914264">
                <a:buClr>
                  <a:srgbClr val="000000"/>
                </a:buClr>
                <a:buSzPts val="1400"/>
              </a:pPr>
              <a:r>
                <a:rPr lang="en-US" sz="1200" b="1">
                  <a:solidFill>
                    <a:srgbClr val="000000"/>
                  </a:solidFill>
                  <a:latin typeface="+mj-lt"/>
                  <a:ea typeface="Calibri"/>
                  <a:cs typeface="Calibri"/>
                  <a:sym typeface="Calibri"/>
                </a:rPr>
                <a:t>SAP Server</a:t>
              </a:r>
              <a:endParaRPr sz="1200" b="1">
                <a:solidFill>
                  <a:srgbClr val="000000"/>
                </a:solidFill>
                <a:latin typeface="+mj-lt"/>
                <a:ea typeface="Calibri"/>
                <a:cs typeface="Calibri"/>
                <a:sym typeface="Calibri"/>
              </a:endParaRPr>
            </a:p>
          </p:txBody>
        </p:sp>
        <p:grpSp>
          <p:nvGrpSpPr>
            <p:cNvPr id="886" name="Google Shape;886;p106"/>
            <p:cNvGrpSpPr/>
            <p:nvPr/>
          </p:nvGrpSpPr>
          <p:grpSpPr>
            <a:xfrm>
              <a:off x="1506260" y="1333699"/>
              <a:ext cx="3823918" cy="1819201"/>
              <a:chOff x="2189600" y="4274150"/>
              <a:chExt cx="4176407" cy="2066100"/>
            </a:xfrm>
          </p:grpSpPr>
          <p:sp>
            <p:nvSpPr>
              <p:cNvPr id="887" name="Google Shape;887;p106"/>
              <p:cNvSpPr/>
              <p:nvPr/>
            </p:nvSpPr>
            <p:spPr>
              <a:xfrm>
                <a:off x="2189600" y="4274150"/>
                <a:ext cx="4176300" cy="2066100"/>
              </a:xfrm>
              <a:prstGeom prst="roundRect">
                <a:avLst>
                  <a:gd name="adj" fmla="val 16667"/>
                </a:avLst>
              </a:prstGeom>
              <a:solidFill>
                <a:srgbClr val="FFFFFF"/>
              </a:solidFill>
              <a:ln w="6350" cap="flat" cmpd="sng">
                <a:solidFill>
                  <a:schemeClr val="accent1">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pPr defTabSz="914264">
                  <a:buClr>
                    <a:srgbClr val="000000"/>
                  </a:buClr>
                  <a:buSzPts val="1400"/>
                </a:pPr>
                <a:endParaRPr sz="1200">
                  <a:solidFill>
                    <a:srgbClr val="000000"/>
                  </a:solidFill>
                  <a:latin typeface="+mj-lt"/>
                  <a:ea typeface="Arial"/>
                  <a:cs typeface="Arial"/>
                  <a:sym typeface="Arial"/>
                </a:endParaRPr>
              </a:p>
            </p:txBody>
          </p:sp>
          <p:pic>
            <p:nvPicPr>
              <p:cNvPr id="888" name="Google Shape;888;p10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93100" y="4375850"/>
                <a:ext cx="1130950" cy="560175"/>
              </a:xfrm>
              <a:prstGeom prst="rect">
                <a:avLst/>
              </a:prstGeom>
              <a:noFill/>
              <a:ln>
                <a:noFill/>
              </a:ln>
            </p:spPr>
          </p:pic>
          <p:pic>
            <p:nvPicPr>
              <p:cNvPr id="889" name="Google Shape;889;p10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04124" y="5208591"/>
                <a:ext cx="439525" cy="625275"/>
              </a:xfrm>
              <a:prstGeom prst="rect">
                <a:avLst/>
              </a:prstGeom>
              <a:noFill/>
              <a:ln>
                <a:noFill/>
              </a:ln>
            </p:spPr>
          </p:pic>
          <p:pic>
            <p:nvPicPr>
              <p:cNvPr id="890" name="Google Shape;890;p10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149450" y="4863225"/>
                <a:ext cx="662975" cy="677000"/>
              </a:xfrm>
              <a:prstGeom prst="rect">
                <a:avLst/>
              </a:prstGeom>
              <a:noFill/>
              <a:ln>
                <a:noFill/>
              </a:ln>
            </p:spPr>
          </p:pic>
          <p:sp>
            <p:nvSpPr>
              <p:cNvPr id="891" name="Google Shape;891;p106"/>
              <p:cNvSpPr txBox="1"/>
              <p:nvPr/>
            </p:nvSpPr>
            <p:spPr>
              <a:xfrm>
                <a:off x="5542506" y="5617708"/>
                <a:ext cx="823501" cy="231600"/>
              </a:xfrm>
              <a:prstGeom prst="rect">
                <a:avLst/>
              </a:prstGeom>
              <a:noFill/>
              <a:ln>
                <a:noFill/>
              </a:ln>
            </p:spPr>
            <p:txBody>
              <a:bodyPr spcFirstLastPara="1" wrap="square" lIns="68569" tIns="68569" rIns="68569" bIns="68569" anchor="t" anchorCtr="0">
                <a:noAutofit/>
              </a:bodyPr>
              <a:lstStyle/>
              <a:p>
                <a:pPr defTabSz="914264">
                  <a:buClr>
                    <a:srgbClr val="000000"/>
                  </a:buClr>
                  <a:buSzPts val="1400"/>
                </a:pPr>
                <a:r>
                  <a:rPr lang="en-US" sz="1200">
                    <a:solidFill>
                      <a:srgbClr val="000000"/>
                    </a:solidFill>
                    <a:latin typeface="+mj-lt"/>
                    <a:ea typeface="Calibri"/>
                    <a:cs typeface="Calibri"/>
                    <a:sym typeface="Calibri"/>
                  </a:rPr>
                  <a:t>Agent</a:t>
                </a:r>
                <a:endParaRPr sz="1200">
                  <a:solidFill>
                    <a:srgbClr val="000000"/>
                  </a:solidFill>
                  <a:latin typeface="+mj-lt"/>
                  <a:ea typeface="Calibri"/>
                  <a:cs typeface="Calibri"/>
                  <a:sym typeface="Calibri"/>
                </a:endParaRPr>
              </a:p>
            </p:txBody>
          </p:sp>
          <p:sp>
            <p:nvSpPr>
              <p:cNvPr id="892" name="Google Shape;892;p106"/>
              <p:cNvSpPr txBox="1"/>
              <p:nvPr/>
            </p:nvSpPr>
            <p:spPr>
              <a:xfrm>
                <a:off x="2469668" y="5894534"/>
                <a:ext cx="2085554" cy="256807"/>
              </a:xfrm>
              <a:prstGeom prst="rect">
                <a:avLst/>
              </a:prstGeom>
              <a:noFill/>
              <a:ln>
                <a:noFill/>
              </a:ln>
            </p:spPr>
            <p:txBody>
              <a:bodyPr spcFirstLastPara="1" wrap="square" lIns="68569" tIns="68569" rIns="68569" bIns="68569" anchor="t" anchorCtr="0">
                <a:noAutofit/>
              </a:bodyPr>
              <a:lstStyle/>
              <a:p>
                <a:pPr defTabSz="914264">
                  <a:buClr>
                    <a:srgbClr val="000000"/>
                  </a:buClr>
                  <a:buSzPts val="1400"/>
                </a:pPr>
                <a:r>
                  <a:rPr lang="en-US" sz="1200">
                    <a:solidFill>
                      <a:srgbClr val="000000"/>
                    </a:solidFill>
                    <a:latin typeface="+mj-lt"/>
                    <a:ea typeface="Calibri"/>
                    <a:cs typeface="Calibri"/>
                    <a:sym typeface="Calibri"/>
                  </a:rPr>
                  <a:t>Operating System</a:t>
                </a:r>
                <a:endParaRPr sz="1200">
                  <a:solidFill>
                    <a:srgbClr val="000000"/>
                  </a:solidFill>
                  <a:latin typeface="+mj-lt"/>
                  <a:ea typeface="Calibri"/>
                  <a:cs typeface="Calibri"/>
                  <a:sym typeface="Calibri"/>
                </a:endParaRPr>
              </a:p>
            </p:txBody>
          </p:sp>
          <p:cxnSp>
            <p:nvCxnSpPr>
              <p:cNvPr id="893" name="Google Shape;893;p106"/>
              <p:cNvCxnSpPr>
                <a:stCxn id="890" idx="0"/>
                <a:endCxn id="888" idx="3"/>
              </p:cNvCxnSpPr>
              <p:nvPr/>
            </p:nvCxnSpPr>
            <p:spPr>
              <a:xfrm rot="5400000" flipH="1">
                <a:off x="4598787" y="3981075"/>
                <a:ext cx="207300" cy="1557000"/>
              </a:xfrm>
              <a:prstGeom prst="bentConnector2">
                <a:avLst/>
              </a:prstGeom>
              <a:noFill/>
              <a:ln w="9525" cap="flat" cmpd="sng">
                <a:solidFill>
                  <a:schemeClr val="accent2"/>
                </a:solidFill>
                <a:prstDash val="dash"/>
                <a:round/>
                <a:headEnd type="none" w="sm" len="sm"/>
                <a:tailEnd type="none" w="sm" len="sm"/>
              </a:ln>
            </p:spPr>
          </p:cxnSp>
          <p:cxnSp>
            <p:nvCxnSpPr>
              <p:cNvPr id="894" name="Google Shape;894;p106"/>
              <p:cNvCxnSpPr>
                <a:stCxn id="890" idx="1"/>
                <a:endCxn id="889" idx="3"/>
              </p:cNvCxnSpPr>
              <p:nvPr/>
            </p:nvCxnSpPr>
            <p:spPr>
              <a:xfrm flipH="1">
                <a:off x="3443650" y="5201725"/>
                <a:ext cx="1705800" cy="319500"/>
              </a:xfrm>
              <a:prstGeom prst="bentConnector3">
                <a:avLst>
                  <a:gd name="adj1" fmla="val -65359"/>
                </a:avLst>
              </a:prstGeom>
              <a:noFill/>
              <a:ln w="9525" cap="flat" cmpd="sng">
                <a:solidFill>
                  <a:schemeClr val="accent2"/>
                </a:solidFill>
                <a:prstDash val="dash"/>
                <a:round/>
                <a:headEnd type="none" w="sm" len="sm"/>
                <a:tailEnd type="none" w="sm" len="sm"/>
              </a:ln>
            </p:spPr>
          </p:cxnSp>
          <p:cxnSp>
            <p:nvCxnSpPr>
              <p:cNvPr id="895" name="Google Shape;895;p106"/>
              <p:cNvCxnSpPr>
                <a:cxnSpLocks/>
                <a:stCxn id="890" idx="2"/>
                <a:endCxn id="892" idx="3"/>
              </p:cNvCxnSpPr>
              <p:nvPr/>
            </p:nvCxnSpPr>
            <p:spPr>
              <a:xfrm rot="5400000">
                <a:off x="4776724" y="5318724"/>
                <a:ext cx="482714" cy="925716"/>
              </a:xfrm>
              <a:prstGeom prst="bentConnector2">
                <a:avLst/>
              </a:prstGeom>
              <a:noFill/>
              <a:ln w="9525" cap="flat" cmpd="sng">
                <a:solidFill>
                  <a:schemeClr val="accent2"/>
                </a:solidFill>
                <a:prstDash val="dash"/>
                <a:round/>
                <a:headEnd type="none" w="sm" len="sm"/>
                <a:tailEnd type="none" w="sm" len="sm"/>
              </a:ln>
            </p:spPr>
          </p:cxnSp>
        </p:grpSp>
      </p:grpSp>
      <p:pic>
        <p:nvPicPr>
          <p:cNvPr id="896" name="Google Shape;896;p10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944276" y="1246177"/>
            <a:ext cx="1434000" cy="1464356"/>
          </a:xfrm>
          <a:prstGeom prst="rect">
            <a:avLst/>
          </a:prstGeom>
          <a:noFill/>
          <a:ln>
            <a:noFill/>
          </a:ln>
        </p:spPr>
      </p:pic>
      <p:pic>
        <p:nvPicPr>
          <p:cNvPr id="897" name="Google Shape;897;p10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981433" y="2341869"/>
            <a:ext cx="396844" cy="542897"/>
          </a:xfrm>
          <a:prstGeom prst="rect">
            <a:avLst/>
          </a:prstGeom>
          <a:noFill/>
          <a:ln>
            <a:noFill/>
          </a:ln>
        </p:spPr>
      </p:pic>
      <p:sp>
        <p:nvSpPr>
          <p:cNvPr id="898" name="Google Shape;898;p106"/>
          <p:cNvSpPr txBox="1"/>
          <p:nvPr/>
        </p:nvSpPr>
        <p:spPr>
          <a:xfrm>
            <a:off x="6784132" y="877238"/>
            <a:ext cx="1916741" cy="229699"/>
          </a:xfrm>
          <a:prstGeom prst="rect">
            <a:avLst/>
          </a:prstGeom>
          <a:noFill/>
          <a:ln>
            <a:noFill/>
          </a:ln>
        </p:spPr>
        <p:txBody>
          <a:bodyPr spcFirstLastPara="1" wrap="square" lIns="68569" tIns="68569" rIns="68569" bIns="68569" anchor="t" anchorCtr="0">
            <a:noAutofit/>
          </a:bodyPr>
          <a:lstStyle/>
          <a:p>
            <a:pPr algn="ctr" defTabSz="914264">
              <a:buClr>
                <a:srgbClr val="000000"/>
              </a:buClr>
              <a:buSzPts val="1400"/>
            </a:pPr>
            <a:r>
              <a:rPr lang="en-US" sz="1200" b="1" err="1">
                <a:solidFill>
                  <a:srgbClr val="000000"/>
                </a:solidFill>
                <a:latin typeface="+mj-lt"/>
                <a:ea typeface="Calibri"/>
                <a:cs typeface="Calibri"/>
                <a:sym typeface="Calibri"/>
              </a:rPr>
              <a:t>Xandria</a:t>
            </a:r>
            <a:r>
              <a:rPr lang="en-US" sz="1200" b="1">
                <a:solidFill>
                  <a:srgbClr val="000000"/>
                </a:solidFill>
                <a:latin typeface="+mj-lt"/>
                <a:ea typeface="Calibri"/>
                <a:cs typeface="Calibri"/>
                <a:sym typeface="Calibri"/>
              </a:rPr>
              <a:t> Master Server</a:t>
            </a:r>
            <a:endParaRPr sz="1200" b="1">
              <a:solidFill>
                <a:srgbClr val="000000"/>
              </a:solidFill>
              <a:latin typeface="+mj-lt"/>
              <a:ea typeface="Calibri"/>
              <a:cs typeface="Calibri"/>
              <a:sym typeface="Calibri"/>
            </a:endParaRPr>
          </a:p>
        </p:txBody>
      </p:sp>
      <p:grpSp>
        <p:nvGrpSpPr>
          <p:cNvPr id="899" name="Google Shape;899;p106"/>
          <p:cNvGrpSpPr/>
          <p:nvPr/>
        </p:nvGrpSpPr>
        <p:grpSpPr>
          <a:xfrm>
            <a:off x="3963376" y="1625885"/>
            <a:ext cx="2874367" cy="698082"/>
            <a:chOff x="5097177" y="1604289"/>
            <a:chExt cx="3832489" cy="930776"/>
          </a:xfrm>
        </p:grpSpPr>
        <p:grpSp>
          <p:nvGrpSpPr>
            <p:cNvPr id="900" name="Google Shape;900;p106"/>
            <p:cNvGrpSpPr/>
            <p:nvPr/>
          </p:nvGrpSpPr>
          <p:grpSpPr>
            <a:xfrm>
              <a:off x="5807081" y="2074250"/>
              <a:ext cx="1284805" cy="460815"/>
              <a:chOff x="5773596" y="5219927"/>
              <a:chExt cx="501299" cy="198419"/>
            </a:xfrm>
          </p:grpSpPr>
          <p:sp>
            <p:nvSpPr>
              <p:cNvPr id="901" name="Google Shape;901;p106"/>
              <p:cNvSpPr/>
              <p:nvPr/>
            </p:nvSpPr>
            <p:spPr>
              <a:xfrm>
                <a:off x="5773596" y="5219927"/>
                <a:ext cx="501299" cy="198419"/>
              </a:xfrm>
              <a:prstGeom prst="roundRect">
                <a:avLst>
                  <a:gd name="adj" fmla="val 16667"/>
                </a:avLst>
              </a:prstGeom>
              <a:solidFill>
                <a:srgbClr val="FFFFFF"/>
              </a:solidFill>
              <a:ln w="9525"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pPr defTabSz="914264">
                  <a:buClr>
                    <a:srgbClr val="000000"/>
                  </a:buClr>
                  <a:buSzPts val="1400"/>
                </a:pPr>
                <a:r>
                  <a:rPr lang="en-US" sz="800">
                    <a:solidFill>
                      <a:srgbClr val="000000"/>
                    </a:solidFill>
                    <a:latin typeface="+mj-lt"/>
                    <a:ea typeface="Arial"/>
                    <a:cs typeface="Arial"/>
                    <a:sym typeface="Arial"/>
                  </a:rPr>
                  <a:t>        Gateway</a:t>
                </a:r>
                <a:endParaRPr sz="800">
                  <a:solidFill>
                    <a:srgbClr val="000000"/>
                  </a:solidFill>
                  <a:latin typeface="+mj-lt"/>
                  <a:ea typeface="Arial"/>
                  <a:cs typeface="Arial"/>
                  <a:sym typeface="Arial"/>
                </a:endParaRPr>
              </a:p>
            </p:txBody>
          </p:sp>
          <p:pic>
            <p:nvPicPr>
              <p:cNvPr id="902" name="Google Shape;902;p10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815359" y="5241118"/>
                <a:ext cx="123739" cy="156036"/>
              </a:xfrm>
              <a:prstGeom prst="rect">
                <a:avLst/>
              </a:prstGeom>
              <a:noFill/>
              <a:ln>
                <a:noFill/>
              </a:ln>
            </p:spPr>
          </p:pic>
        </p:grpSp>
        <p:sp>
          <p:nvSpPr>
            <p:cNvPr id="903" name="Google Shape;903;p106"/>
            <p:cNvSpPr/>
            <p:nvPr/>
          </p:nvSpPr>
          <p:spPr>
            <a:xfrm>
              <a:off x="7465347" y="2326693"/>
              <a:ext cx="1075025" cy="208370"/>
            </a:xfrm>
            <a:prstGeom prst="roundRect">
              <a:avLst>
                <a:gd name="adj" fmla="val 16667"/>
              </a:avLst>
            </a:prstGeom>
            <a:solidFill>
              <a:srgbClr val="FFFFFF"/>
            </a:solidFill>
            <a:ln w="9525"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pPr defTabSz="914264">
                <a:buClr>
                  <a:srgbClr val="000000"/>
                </a:buClr>
                <a:buSzPts val="1000"/>
              </a:pPr>
              <a:r>
                <a:rPr lang="en-US" sz="800">
                  <a:solidFill>
                    <a:srgbClr val="000000"/>
                  </a:solidFill>
                  <a:latin typeface="+mj-lt"/>
                  <a:ea typeface="Arial"/>
                  <a:cs typeface="Arial"/>
                  <a:sym typeface="Arial"/>
                </a:rPr>
                <a:t>HTTPS Proxy</a:t>
              </a:r>
              <a:endParaRPr sz="800">
                <a:solidFill>
                  <a:srgbClr val="000000"/>
                </a:solidFill>
                <a:latin typeface="+mj-lt"/>
                <a:ea typeface="Arial"/>
                <a:cs typeface="Arial"/>
                <a:sym typeface="Arial"/>
              </a:endParaRPr>
            </a:p>
          </p:txBody>
        </p:sp>
        <p:sp>
          <p:nvSpPr>
            <p:cNvPr id="904" name="Google Shape;904;p106"/>
            <p:cNvSpPr/>
            <p:nvPr/>
          </p:nvSpPr>
          <p:spPr>
            <a:xfrm>
              <a:off x="5105846" y="2103265"/>
              <a:ext cx="667222" cy="130539"/>
            </a:xfrm>
            <a:prstGeom prst="leftRightArrow">
              <a:avLst>
                <a:gd name="adj1" fmla="val 50000"/>
                <a:gd name="adj2" fmla="val 50000"/>
              </a:avLst>
            </a:prstGeom>
            <a:solidFill>
              <a:schemeClr val="lt1"/>
            </a:solidFill>
            <a:ln w="12700" cap="flat" cmpd="sng">
              <a:solidFill>
                <a:srgbClr val="182F5E"/>
              </a:solidFill>
              <a:prstDash val="solid"/>
              <a:round/>
              <a:headEnd type="none" w="sm" len="sm"/>
              <a:tailEnd type="none" w="sm" len="sm"/>
            </a:ln>
          </p:spPr>
          <p:txBody>
            <a:bodyPr spcFirstLastPara="1" wrap="square" lIns="91425" tIns="45694" rIns="91425" bIns="45694" anchor="ctr" anchorCtr="0">
              <a:noAutofit/>
            </a:bodyPr>
            <a:lstStyle/>
            <a:p>
              <a:pPr algn="ctr" defTabSz="914264">
                <a:buClr>
                  <a:srgbClr val="000000"/>
                </a:buClr>
                <a:buSzPts val="1900"/>
              </a:pPr>
              <a:endParaRPr sz="1425">
                <a:solidFill>
                  <a:srgbClr val="FFFFFF"/>
                </a:solidFill>
                <a:latin typeface="+mj-lt"/>
                <a:ea typeface="Arial"/>
                <a:cs typeface="Arial"/>
                <a:sym typeface="Arial"/>
              </a:endParaRPr>
            </a:p>
          </p:txBody>
        </p:sp>
        <p:sp>
          <p:nvSpPr>
            <p:cNvPr id="905" name="Google Shape;905;p106"/>
            <p:cNvSpPr/>
            <p:nvPr/>
          </p:nvSpPr>
          <p:spPr>
            <a:xfrm>
              <a:off x="5097177" y="2353804"/>
              <a:ext cx="667222" cy="130539"/>
            </a:xfrm>
            <a:prstGeom prst="leftRightArrow">
              <a:avLst>
                <a:gd name="adj1" fmla="val 50000"/>
                <a:gd name="adj2" fmla="val 50000"/>
              </a:avLst>
            </a:prstGeom>
            <a:solidFill>
              <a:schemeClr val="lt1"/>
            </a:solidFill>
            <a:ln w="12700" cap="flat" cmpd="sng">
              <a:solidFill>
                <a:srgbClr val="182F5E"/>
              </a:solidFill>
              <a:prstDash val="solid"/>
              <a:round/>
              <a:headEnd type="none" w="sm" len="sm"/>
              <a:tailEnd type="none" w="sm" len="sm"/>
            </a:ln>
          </p:spPr>
          <p:txBody>
            <a:bodyPr spcFirstLastPara="1" wrap="square" lIns="91425" tIns="45694" rIns="91425" bIns="45694" anchor="ctr" anchorCtr="0">
              <a:noAutofit/>
            </a:bodyPr>
            <a:lstStyle/>
            <a:p>
              <a:pPr algn="ctr" defTabSz="914264">
                <a:buClr>
                  <a:srgbClr val="000000"/>
                </a:buClr>
                <a:buSzPts val="1900"/>
              </a:pPr>
              <a:endParaRPr sz="1425">
                <a:solidFill>
                  <a:srgbClr val="FFFFFF"/>
                </a:solidFill>
                <a:latin typeface="+mj-lt"/>
                <a:ea typeface="Arial"/>
                <a:cs typeface="Arial"/>
                <a:sym typeface="Arial"/>
              </a:endParaRPr>
            </a:p>
          </p:txBody>
        </p:sp>
        <p:sp>
          <p:nvSpPr>
            <p:cNvPr id="906" name="Google Shape;906;p106"/>
            <p:cNvSpPr/>
            <p:nvPr/>
          </p:nvSpPr>
          <p:spPr>
            <a:xfrm>
              <a:off x="7145298" y="2411257"/>
              <a:ext cx="210795" cy="107597"/>
            </a:xfrm>
            <a:prstGeom prst="leftRightArrow">
              <a:avLst>
                <a:gd name="adj1" fmla="val 50000"/>
                <a:gd name="adj2" fmla="val 50000"/>
              </a:avLst>
            </a:prstGeom>
            <a:solidFill>
              <a:schemeClr val="lt1"/>
            </a:solidFill>
            <a:ln w="12700" cap="flat" cmpd="sng">
              <a:solidFill>
                <a:srgbClr val="182F5E"/>
              </a:solidFill>
              <a:prstDash val="solid"/>
              <a:round/>
              <a:headEnd type="none" w="sm" len="sm"/>
              <a:tailEnd type="none" w="sm" len="sm"/>
            </a:ln>
          </p:spPr>
          <p:txBody>
            <a:bodyPr spcFirstLastPara="1" wrap="square" lIns="91425" tIns="45694" rIns="91425" bIns="45694" anchor="ctr" anchorCtr="0">
              <a:noAutofit/>
            </a:bodyPr>
            <a:lstStyle/>
            <a:p>
              <a:pPr algn="ctr" defTabSz="914264">
                <a:buClr>
                  <a:srgbClr val="000000"/>
                </a:buClr>
                <a:buSzPts val="1900"/>
              </a:pPr>
              <a:endParaRPr sz="1425">
                <a:solidFill>
                  <a:srgbClr val="FFFFFF"/>
                </a:solidFill>
                <a:latin typeface="+mj-lt"/>
                <a:ea typeface="Arial"/>
                <a:cs typeface="Arial"/>
                <a:sym typeface="Arial"/>
              </a:endParaRPr>
            </a:p>
          </p:txBody>
        </p:sp>
        <p:sp>
          <p:nvSpPr>
            <p:cNvPr id="907" name="Google Shape;907;p106"/>
            <p:cNvSpPr/>
            <p:nvPr/>
          </p:nvSpPr>
          <p:spPr>
            <a:xfrm>
              <a:off x="7134564" y="2104424"/>
              <a:ext cx="1795102" cy="143596"/>
            </a:xfrm>
            <a:prstGeom prst="leftRightArrow">
              <a:avLst>
                <a:gd name="adj1" fmla="val 50000"/>
                <a:gd name="adj2" fmla="val 50000"/>
              </a:avLst>
            </a:prstGeom>
            <a:solidFill>
              <a:schemeClr val="lt1"/>
            </a:solidFill>
            <a:ln w="12700" cap="flat" cmpd="sng">
              <a:solidFill>
                <a:srgbClr val="182F5E"/>
              </a:solidFill>
              <a:prstDash val="solid"/>
              <a:round/>
              <a:headEnd type="none" w="sm" len="sm"/>
              <a:tailEnd type="none" w="sm" len="sm"/>
            </a:ln>
          </p:spPr>
          <p:txBody>
            <a:bodyPr spcFirstLastPara="1" wrap="square" lIns="91425" tIns="45694" rIns="91425" bIns="45694" anchor="ctr" anchorCtr="0">
              <a:noAutofit/>
            </a:bodyPr>
            <a:lstStyle/>
            <a:p>
              <a:pPr algn="ctr" defTabSz="914264">
                <a:buClr>
                  <a:srgbClr val="000000"/>
                </a:buClr>
                <a:buSzPts val="1900"/>
              </a:pPr>
              <a:endParaRPr sz="1425">
                <a:solidFill>
                  <a:srgbClr val="FFFFFF"/>
                </a:solidFill>
                <a:latin typeface="+mj-lt"/>
                <a:ea typeface="Arial"/>
                <a:cs typeface="Arial"/>
                <a:sym typeface="Arial"/>
              </a:endParaRPr>
            </a:p>
          </p:txBody>
        </p:sp>
        <p:sp>
          <p:nvSpPr>
            <p:cNvPr id="908" name="Google Shape;908;p106"/>
            <p:cNvSpPr/>
            <p:nvPr/>
          </p:nvSpPr>
          <p:spPr>
            <a:xfrm>
              <a:off x="8568192" y="2367950"/>
              <a:ext cx="289993" cy="103997"/>
            </a:xfrm>
            <a:prstGeom prst="leftRightArrow">
              <a:avLst>
                <a:gd name="adj1" fmla="val 50000"/>
                <a:gd name="adj2" fmla="val 50000"/>
              </a:avLst>
            </a:prstGeom>
            <a:solidFill>
              <a:schemeClr val="lt1"/>
            </a:solidFill>
            <a:ln w="12700" cap="flat" cmpd="sng">
              <a:solidFill>
                <a:srgbClr val="182F5E"/>
              </a:solidFill>
              <a:prstDash val="solid"/>
              <a:round/>
              <a:headEnd type="none" w="sm" len="sm"/>
              <a:tailEnd type="none" w="sm" len="sm"/>
            </a:ln>
          </p:spPr>
          <p:txBody>
            <a:bodyPr spcFirstLastPara="1" wrap="square" lIns="91425" tIns="45694" rIns="91425" bIns="45694" anchor="ctr" anchorCtr="0">
              <a:noAutofit/>
            </a:bodyPr>
            <a:lstStyle/>
            <a:p>
              <a:pPr algn="ctr" defTabSz="914264">
                <a:buClr>
                  <a:srgbClr val="000000"/>
                </a:buClr>
                <a:buSzPts val="1900"/>
              </a:pPr>
              <a:endParaRPr sz="1425">
                <a:solidFill>
                  <a:srgbClr val="FFFFFF"/>
                </a:solidFill>
                <a:latin typeface="+mj-lt"/>
                <a:ea typeface="Arial"/>
                <a:cs typeface="Arial"/>
                <a:sym typeface="Arial"/>
              </a:endParaRPr>
            </a:p>
          </p:txBody>
        </p:sp>
        <p:sp>
          <p:nvSpPr>
            <p:cNvPr id="909" name="Google Shape;909;p106"/>
            <p:cNvSpPr/>
            <p:nvPr/>
          </p:nvSpPr>
          <p:spPr>
            <a:xfrm>
              <a:off x="5105846" y="1827828"/>
              <a:ext cx="3823820" cy="113360"/>
            </a:xfrm>
            <a:prstGeom prst="leftRightArrow">
              <a:avLst>
                <a:gd name="adj1" fmla="val 50000"/>
                <a:gd name="adj2" fmla="val 50000"/>
              </a:avLst>
            </a:prstGeom>
            <a:solidFill>
              <a:schemeClr val="lt1"/>
            </a:solidFill>
            <a:ln w="12700" cap="flat" cmpd="sng">
              <a:solidFill>
                <a:srgbClr val="182F5E"/>
              </a:solidFill>
              <a:prstDash val="solid"/>
              <a:round/>
              <a:headEnd type="none" w="sm" len="sm"/>
              <a:tailEnd type="none" w="sm" len="sm"/>
            </a:ln>
          </p:spPr>
          <p:txBody>
            <a:bodyPr spcFirstLastPara="1" wrap="square" lIns="91425" tIns="45694" rIns="91425" bIns="45694" anchor="ctr" anchorCtr="0">
              <a:noAutofit/>
            </a:bodyPr>
            <a:lstStyle/>
            <a:p>
              <a:pPr algn="ctr" defTabSz="914264">
                <a:buClr>
                  <a:srgbClr val="000000"/>
                </a:buClr>
                <a:buSzPts val="1900"/>
              </a:pPr>
              <a:endParaRPr sz="1425">
                <a:solidFill>
                  <a:srgbClr val="FFFFFF"/>
                </a:solidFill>
                <a:latin typeface="+mj-lt"/>
                <a:ea typeface="Arial"/>
                <a:cs typeface="Arial"/>
                <a:sym typeface="Arial"/>
              </a:endParaRPr>
            </a:p>
          </p:txBody>
        </p:sp>
        <p:sp>
          <p:nvSpPr>
            <p:cNvPr id="910" name="Google Shape;910;p106"/>
            <p:cNvSpPr txBox="1"/>
            <p:nvPr/>
          </p:nvSpPr>
          <p:spPr>
            <a:xfrm>
              <a:off x="6742090" y="1604289"/>
              <a:ext cx="1035600" cy="240000"/>
            </a:xfrm>
            <a:prstGeom prst="rect">
              <a:avLst/>
            </a:prstGeom>
            <a:noFill/>
            <a:ln>
              <a:noFill/>
            </a:ln>
          </p:spPr>
          <p:txBody>
            <a:bodyPr spcFirstLastPara="1" wrap="square" lIns="68569" tIns="68569" rIns="68569" bIns="68569" anchor="t" anchorCtr="0">
              <a:noAutofit/>
            </a:bodyPr>
            <a:lstStyle/>
            <a:p>
              <a:pPr defTabSz="914264">
                <a:buClr>
                  <a:srgbClr val="000000"/>
                </a:buClr>
                <a:buSzPts val="1200"/>
              </a:pPr>
              <a:r>
                <a:rPr lang="en-US" sz="800">
                  <a:solidFill>
                    <a:srgbClr val="000000"/>
                  </a:solidFill>
                  <a:latin typeface="+mj-lt"/>
                  <a:ea typeface="Calibri"/>
                  <a:cs typeface="Calibri"/>
                  <a:sym typeface="Calibri"/>
                </a:rPr>
                <a:t>HTTPS</a:t>
              </a:r>
              <a:endParaRPr sz="800">
                <a:solidFill>
                  <a:srgbClr val="000000"/>
                </a:solidFill>
                <a:latin typeface="+mj-lt"/>
                <a:ea typeface="Calibri"/>
                <a:cs typeface="Calibri"/>
                <a:sym typeface="Calibri"/>
              </a:endParaRPr>
            </a:p>
          </p:txBody>
        </p:sp>
      </p:grpSp>
      <p:grpSp>
        <p:nvGrpSpPr>
          <p:cNvPr id="911" name="Google Shape;911;p106"/>
          <p:cNvGrpSpPr/>
          <p:nvPr/>
        </p:nvGrpSpPr>
        <p:grpSpPr>
          <a:xfrm>
            <a:off x="6186985" y="2658785"/>
            <a:ext cx="929189" cy="600683"/>
            <a:chOff x="8467991" y="3331824"/>
            <a:chExt cx="1238918" cy="800910"/>
          </a:xfrm>
        </p:grpSpPr>
        <p:sp>
          <p:nvSpPr>
            <p:cNvPr id="912" name="Google Shape;912;p106"/>
            <p:cNvSpPr/>
            <p:nvPr/>
          </p:nvSpPr>
          <p:spPr>
            <a:xfrm rot="8708858">
              <a:off x="8501564" y="3550159"/>
              <a:ext cx="832276" cy="378735"/>
            </a:xfrm>
            <a:prstGeom prst="rightArrow">
              <a:avLst>
                <a:gd name="adj1" fmla="val 50000"/>
                <a:gd name="adj2" fmla="val 50000"/>
              </a:avLst>
            </a:prstGeom>
            <a:solidFill>
              <a:schemeClr val="lt1"/>
            </a:solidFill>
            <a:ln w="25400" cap="flat"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p>
              <a:pPr algn="ctr" defTabSz="914264">
                <a:buClr>
                  <a:srgbClr val="000000"/>
                </a:buClr>
                <a:buSzPts val="1400"/>
              </a:pPr>
              <a:endParaRPr sz="1050">
                <a:solidFill>
                  <a:prstClr val="white"/>
                </a:solidFill>
                <a:latin typeface="+mj-lt"/>
                <a:ea typeface="Arial"/>
                <a:cs typeface="Arial"/>
                <a:sym typeface="Arial"/>
              </a:endParaRPr>
            </a:p>
          </p:txBody>
        </p:sp>
        <p:sp>
          <p:nvSpPr>
            <p:cNvPr id="913" name="Google Shape;913;p106"/>
            <p:cNvSpPr txBox="1"/>
            <p:nvPr/>
          </p:nvSpPr>
          <p:spPr>
            <a:xfrm rot="-2060199">
              <a:off x="8693855" y="3602980"/>
              <a:ext cx="1035600" cy="240000"/>
            </a:xfrm>
            <a:prstGeom prst="rect">
              <a:avLst/>
            </a:prstGeom>
            <a:noFill/>
            <a:ln>
              <a:noFill/>
            </a:ln>
          </p:spPr>
          <p:txBody>
            <a:bodyPr spcFirstLastPara="1" wrap="square" lIns="68569" tIns="68569" rIns="68569" bIns="68569" anchor="t" anchorCtr="0">
              <a:noAutofit/>
            </a:bodyPr>
            <a:lstStyle/>
            <a:p>
              <a:pPr defTabSz="914264">
                <a:buClr>
                  <a:srgbClr val="000000"/>
                </a:buClr>
                <a:buSzPts val="1200"/>
              </a:pPr>
              <a:r>
                <a:rPr lang="en-US" sz="900">
                  <a:solidFill>
                    <a:srgbClr val="000000"/>
                  </a:solidFill>
                  <a:latin typeface="+mj-lt"/>
                  <a:ea typeface="Calibri"/>
                  <a:cs typeface="Calibri"/>
                  <a:sym typeface="Calibri"/>
                </a:rPr>
                <a:t>Outbound</a:t>
              </a:r>
              <a:endParaRPr sz="900">
                <a:solidFill>
                  <a:srgbClr val="000000"/>
                </a:solidFill>
                <a:latin typeface="+mj-lt"/>
                <a:ea typeface="Calibri"/>
                <a:cs typeface="Calibri"/>
                <a:sym typeface="Calibri"/>
              </a:endParaRPr>
            </a:p>
          </p:txBody>
        </p:sp>
      </p:grpSp>
      <p:grpSp>
        <p:nvGrpSpPr>
          <p:cNvPr id="4" name="Group 3">
            <a:extLst>
              <a:ext uri="{FF2B5EF4-FFF2-40B4-BE49-F238E27FC236}">
                <a16:creationId xmlns:a16="http://schemas.microsoft.com/office/drawing/2014/main" id="{6484E47F-2269-41FC-A12D-2AF907FAFC72}"/>
              </a:ext>
            </a:extLst>
          </p:cNvPr>
          <p:cNvGrpSpPr/>
          <p:nvPr/>
        </p:nvGrpSpPr>
        <p:grpSpPr>
          <a:xfrm>
            <a:off x="1438675" y="3395103"/>
            <a:ext cx="1434000" cy="673089"/>
            <a:chOff x="1287034" y="3527213"/>
            <a:chExt cx="1434000" cy="673089"/>
          </a:xfrm>
        </p:grpSpPr>
        <p:pic>
          <p:nvPicPr>
            <p:cNvPr id="916" name="Google Shape;916;p10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287034" y="3527213"/>
              <a:ext cx="1434000" cy="673089"/>
            </a:xfrm>
            <a:prstGeom prst="rect">
              <a:avLst/>
            </a:prstGeom>
            <a:noFill/>
            <a:ln>
              <a:noFill/>
            </a:ln>
          </p:spPr>
        </p:pic>
        <p:pic>
          <p:nvPicPr>
            <p:cNvPr id="917" name="Google Shape;917;p10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485297" y="3615034"/>
              <a:ext cx="1048147" cy="497448"/>
            </a:xfrm>
            <a:prstGeom prst="rect">
              <a:avLst/>
            </a:prstGeom>
            <a:noFill/>
            <a:ln>
              <a:noFill/>
            </a:ln>
          </p:spPr>
        </p:pic>
      </p:grpSp>
      <p:grpSp>
        <p:nvGrpSpPr>
          <p:cNvPr id="918" name="Google Shape;918;p106"/>
          <p:cNvGrpSpPr/>
          <p:nvPr/>
        </p:nvGrpSpPr>
        <p:grpSpPr>
          <a:xfrm>
            <a:off x="4810444" y="3362580"/>
            <a:ext cx="730095" cy="673082"/>
            <a:chOff x="5350862" y="2616993"/>
            <a:chExt cx="4210947" cy="4046451"/>
          </a:xfrm>
        </p:grpSpPr>
        <p:pic>
          <p:nvPicPr>
            <p:cNvPr id="919" name="Google Shape;919;p106"/>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5350862" y="2616993"/>
              <a:ext cx="4210947" cy="4046451"/>
            </a:xfrm>
            <a:prstGeom prst="rect">
              <a:avLst/>
            </a:prstGeom>
            <a:noFill/>
            <a:ln>
              <a:noFill/>
            </a:ln>
          </p:spPr>
        </p:pic>
        <p:pic>
          <p:nvPicPr>
            <p:cNvPr id="920" name="Google Shape;920;p106"/>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527380" y="3113118"/>
              <a:ext cx="1836299" cy="2993197"/>
            </a:xfrm>
            <a:prstGeom prst="rect">
              <a:avLst/>
            </a:prstGeom>
            <a:noFill/>
            <a:ln>
              <a:noFill/>
            </a:ln>
          </p:spPr>
        </p:pic>
      </p:grpSp>
      <p:pic>
        <p:nvPicPr>
          <p:cNvPr id="921" name="Google Shape;921;p106"/>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544844" y="3511327"/>
            <a:ext cx="506996" cy="506996"/>
          </a:xfrm>
          <a:prstGeom prst="rect">
            <a:avLst/>
          </a:prstGeom>
          <a:noFill/>
          <a:ln>
            <a:noFill/>
          </a:ln>
        </p:spPr>
      </p:pic>
      <p:sp>
        <p:nvSpPr>
          <p:cNvPr id="922" name="Google Shape;922;p106"/>
          <p:cNvSpPr txBox="1"/>
          <p:nvPr/>
        </p:nvSpPr>
        <p:spPr>
          <a:xfrm>
            <a:off x="333057" y="4002735"/>
            <a:ext cx="796639" cy="631346"/>
          </a:xfrm>
          <a:prstGeom prst="rect">
            <a:avLst/>
          </a:prstGeom>
          <a:noFill/>
          <a:ln>
            <a:noFill/>
          </a:ln>
        </p:spPr>
        <p:txBody>
          <a:bodyPr spcFirstLastPara="1" wrap="square" lIns="68569" tIns="68569" rIns="68569" bIns="68569" anchor="t" anchorCtr="0">
            <a:noAutofit/>
          </a:bodyPr>
          <a:lstStyle/>
          <a:p>
            <a:pPr algn="ctr" defTabSz="914264">
              <a:buClr>
                <a:srgbClr val="000000"/>
              </a:buClr>
              <a:buSzPts val="1200"/>
            </a:pPr>
            <a:r>
              <a:rPr lang="en-US" sz="800">
                <a:solidFill>
                  <a:srgbClr val="000000"/>
                </a:solidFill>
                <a:latin typeface="+mj-lt"/>
                <a:ea typeface="Calibri"/>
                <a:cs typeface="Calibri"/>
                <a:sym typeface="Calibri"/>
              </a:rPr>
              <a:t>Notifications</a:t>
            </a:r>
            <a:endParaRPr sz="800">
              <a:solidFill>
                <a:srgbClr val="000000"/>
              </a:solidFill>
              <a:latin typeface="+mj-lt"/>
              <a:ea typeface="Arial"/>
              <a:cs typeface="Arial"/>
              <a:sym typeface="Arial"/>
            </a:endParaRPr>
          </a:p>
          <a:p>
            <a:pPr algn="ctr" defTabSz="914264">
              <a:buClr>
                <a:srgbClr val="000000"/>
              </a:buClr>
              <a:buSzPts val="1100"/>
            </a:pPr>
            <a:r>
              <a:rPr lang="en-US" sz="800">
                <a:solidFill>
                  <a:srgbClr val="000000"/>
                </a:solidFill>
                <a:latin typeface="+mj-lt"/>
                <a:ea typeface="Calibri"/>
                <a:cs typeface="Calibri"/>
                <a:sym typeface="Calibri"/>
              </a:rPr>
              <a:t>Email</a:t>
            </a:r>
            <a:endParaRPr sz="800">
              <a:solidFill>
                <a:srgbClr val="000000"/>
              </a:solidFill>
              <a:latin typeface="+mj-lt"/>
              <a:ea typeface="Arial"/>
              <a:cs typeface="Arial"/>
              <a:sym typeface="Arial"/>
            </a:endParaRPr>
          </a:p>
          <a:p>
            <a:pPr algn="ctr" defTabSz="914264">
              <a:buClr>
                <a:srgbClr val="000000"/>
              </a:buClr>
              <a:buSzPts val="1100"/>
            </a:pPr>
            <a:r>
              <a:rPr lang="en-US" sz="800">
                <a:solidFill>
                  <a:srgbClr val="000000"/>
                </a:solidFill>
                <a:latin typeface="+mj-lt"/>
                <a:ea typeface="Calibri"/>
                <a:cs typeface="Calibri"/>
                <a:sym typeface="Calibri"/>
              </a:rPr>
              <a:t>SMS</a:t>
            </a:r>
            <a:endParaRPr sz="800">
              <a:solidFill>
                <a:srgbClr val="000000"/>
              </a:solidFill>
              <a:latin typeface="+mj-lt"/>
              <a:ea typeface="Calibri"/>
              <a:cs typeface="Calibri"/>
              <a:sym typeface="Calibri"/>
            </a:endParaRPr>
          </a:p>
        </p:txBody>
      </p:sp>
      <p:sp>
        <p:nvSpPr>
          <p:cNvPr id="923" name="Google Shape;923;p106"/>
          <p:cNvSpPr txBox="1"/>
          <p:nvPr/>
        </p:nvSpPr>
        <p:spPr>
          <a:xfrm>
            <a:off x="1502633" y="4050964"/>
            <a:ext cx="1263524" cy="286808"/>
          </a:xfrm>
          <a:prstGeom prst="rect">
            <a:avLst/>
          </a:prstGeom>
          <a:noFill/>
          <a:ln>
            <a:noFill/>
          </a:ln>
        </p:spPr>
        <p:txBody>
          <a:bodyPr spcFirstLastPara="1" wrap="square" lIns="68569" tIns="68569" rIns="68569" bIns="68569" anchor="t" anchorCtr="0">
            <a:noAutofit/>
          </a:bodyPr>
          <a:lstStyle/>
          <a:p>
            <a:pPr algn="ctr" defTabSz="914264">
              <a:buClr>
                <a:srgbClr val="000000"/>
              </a:buClr>
              <a:buSzPts val="1200"/>
            </a:pPr>
            <a:r>
              <a:rPr lang="en-US" sz="800">
                <a:solidFill>
                  <a:srgbClr val="000000"/>
                </a:solidFill>
                <a:latin typeface="+mj-lt"/>
                <a:ea typeface="Calibri"/>
                <a:cs typeface="Calibri"/>
                <a:sym typeface="Calibri"/>
              </a:rPr>
              <a:t>Dashboards</a:t>
            </a:r>
            <a:endParaRPr sz="800">
              <a:solidFill>
                <a:srgbClr val="000000"/>
              </a:solidFill>
              <a:latin typeface="+mj-lt"/>
              <a:ea typeface="Calibri"/>
              <a:cs typeface="Calibri"/>
              <a:sym typeface="Calibri"/>
            </a:endParaRPr>
          </a:p>
        </p:txBody>
      </p:sp>
      <p:sp>
        <p:nvSpPr>
          <p:cNvPr id="924" name="Google Shape;924;p106"/>
          <p:cNvSpPr txBox="1"/>
          <p:nvPr/>
        </p:nvSpPr>
        <p:spPr>
          <a:xfrm>
            <a:off x="4904848" y="4031395"/>
            <a:ext cx="584426" cy="345611"/>
          </a:xfrm>
          <a:prstGeom prst="rect">
            <a:avLst/>
          </a:prstGeom>
          <a:noFill/>
          <a:ln>
            <a:noFill/>
          </a:ln>
        </p:spPr>
        <p:txBody>
          <a:bodyPr spcFirstLastPara="1" wrap="square" lIns="68569" tIns="68569" rIns="68569" bIns="68569" anchor="t" anchorCtr="0">
            <a:noAutofit/>
          </a:bodyPr>
          <a:lstStyle/>
          <a:p>
            <a:pPr algn="ctr" defTabSz="914264">
              <a:buClr>
                <a:srgbClr val="000000"/>
              </a:buClr>
              <a:buSzPts val="1200"/>
            </a:pPr>
            <a:r>
              <a:rPr lang="en-US" sz="800">
                <a:solidFill>
                  <a:srgbClr val="000000"/>
                </a:solidFill>
                <a:latin typeface="+mj-lt"/>
                <a:ea typeface="Calibri"/>
                <a:cs typeface="Calibri"/>
                <a:sym typeface="Calibri"/>
              </a:rPr>
              <a:t>iOS App</a:t>
            </a:r>
            <a:endParaRPr sz="800">
              <a:solidFill>
                <a:srgbClr val="000000"/>
              </a:solidFill>
              <a:latin typeface="+mj-lt"/>
              <a:ea typeface="Calibri"/>
              <a:cs typeface="Calibri"/>
              <a:sym typeface="Calibri"/>
            </a:endParaRPr>
          </a:p>
        </p:txBody>
      </p:sp>
      <p:pic>
        <p:nvPicPr>
          <p:cNvPr id="925" name="Google Shape;925;p106"/>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5927374" y="3282988"/>
            <a:ext cx="811776" cy="811776"/>
          </a:xfrm>
          <a:prstGeom prst="rect">
            <a:avLst/>
          </a:prstGeom>
          <a:noFill/>
          <a:ln>
            <a:noFill/>
          </a:ln>
        </p:spPr>
      </p:pic>
      <p:sp>
        <p:nvSpPr>
          <p:cNvPr id="926" name="Google Shape;926;p106"/>
          <p:cNvSpPr txBox="1"/>
          <p:nvPr/>
        </p:nvSpPr>
        <p:spPr>
          <a:xfrm>
            <a:off x="5739969" y="4009629"/>
            <a:ext cx="1186586" cy="704578"/>
          </a:xfrm>
          <a:prstGeom prst="rect">
            <a:avLst/>
          </a:prstGeom>
          <a:noFill/>
          <a:ln>
            <a:noFill/>
          </a:ln>
        </p:spPr>
        <p:txBody>
          <a:bodyPr spcFirstLastPara="1" wrap="square" lIns="68569" tIns="68569" rIns="68569" bIns="68569" anchor="t" anchorCtr="0">
            <a:noAutofit/>
          </a:bodyPr>
          <a:lstStyle/>
          <a:p>
            <a:pPr algn="ctr" defTabSz="914264">
              <a:buClr>
                <a:srgbClr val="000000"/>
              </a:buClr>
              <a:buSzPts val="1200"/>
            </a:pPr>
            <a:r>
              <a:rPr lang="en-US" sz="800">
                <a:solidFill>
                  <a:srgbClr val="000000"/>
                </a:solidFill>
                <a:latin typeface="+mj-lt"/>
                <a:ea typeface="Calibri"/>
                <a:cs typeface="Calibri"/>
                <a:sym typeface="Calibri"/>
              </a:rPr>
              <a:t>Open APIs</a:t>
            </a:r>
            <a:endParaRPr sz="800">
              <a:solidFill>
                <a:srgbClr val="000000"/>
              </a:solidFill>
              <a:latin typeface="+mj-lt"/>
              <a:ea typeface="Arial"/>
              <a:cs typeface="Arial"/>
              <a:sym typeface="Arial"/>
            </a:endParaRPr>
          </a:p>
          <a:p>
            <a:pPr algn="ctr" defTabSz="914264">
              <a:buClr>
                <a:srgbClr val="000000"/>
              </a:buClr>
              <a:buSzPts val="1000"/>
            </a:pPr>
            <a:r>
              <a:rPr lang="en-US" sz="800">
                <a:solidFill>
                  <a:srgbClr val="000000"/>
                </a:solidFill>
                <a:latin typeface="+mj-lt"/>
                <a:ea typeface="Calibri"/>
                <a:cs typeface="Calibri"/>
                <a:sym typeface="Calibri"/>
              </a:rPr>
              <a:t>Ticketing</a:t>
            </a:r>
            <a:endParaRPr sz="800">
              <a:solidFill>
                <a:srgbClr val="000000"/>
              </a:solidFill>
              <a:latin typeface="+mj-lt"/>
              <a:ea typeface="Arial"/>
              <a:cs typeface="Arial"/>
              <a:sym typeface="Arial"/>
            </a:endParaRPr>
          </a:p>
          <a:p>
            <a:pPr algn="ctr" defTabSz="914264">
              <a:buClr>
                <a:srgbClr val="000000"/>
              </a:buClr>
              <a:buSzPts val="1000"/>
            </a:pPr>
            <a:r>
              <a:rPr lang="en-US" sz="800">
                <a:solidFill>
                  <a:srgbClr val="000000"/>
                </a:solidFill>
                <a:latin typeface="+mj-lt"/>
                <a:ea typeface="Calibri"/>
                <a:cs typeface="Calibri"/>
                <a:sym typeface="Calibri"/>
              </a:rPr>
              <a:t>Automation</a:t>
            </a:r>
            <a:endParaRPr sz="800">
              <a:solidFill>
                <a:srgbClr val="000000"/>
              </a:solidFill>
              <a:latin typeface="+mj-lt"/>
              <a:ea typeface="Arial"/>
              <a:cs typeface="Arial"/>
              <a:sym typeface="Arial"/>
            </a:endParaRPr>
          </a:p>
          <a:p>
            <a:pPr algn="ctr" defTabSz="914264">
              <a:buClr>
                <a:srgbClr val="000000"/>
              </a:buClr>
              <a:buSzPts val="1000"/>
            </a:pPr>
            <a:r>
              <a:rPr lang="en-US" sz="800">
                <a:solidFill>
                  <a:srgbClr val="000000"/>
                </a:solidFill>
                <a:latin typeface="+mj-lt"/>
                <a:ea typeface="Calibri"/>
                <a:cs typeface="Calibri"/>
                <a:sym typeface="Calibri"/>
              </a:rPr>
              <a:t>Additional Monitoring</a:t>
            </a:r>
            <a:endParaRPr sz="800">
              <a:solidFill>
                <a:srgbClr val="000000"/>
              </a:solidFill>
              <a:latin typeface="+mj-lt"/>
              <a:ea typeface="Arial"/>
              <a:cs typeface="Arial"/>
              <a:sym typeface="Arial"/>
            </a:endParaRPr>
          </a:p>
          <a:p>
            <a:pPr algn="ctr" defTabSz="914264">
              <a:buClr>
                <a:srgbClr val="000000"/>
              </a:buClr>
              <a:buSzPts val="1000"/>
            </a:pPr>
            <a:r>
              <a:rPr lang="en-US" sz="800">
                <a:solidFill>
                  <a:srgbClr val="000000"/>
                </a:solidFill>
                <a:latin typeface="+mj-lt"/>
                <a:ea typeface="Calibri"/>
                <a:cs typeface="Calibri"/>
                <a:sym typeface="Calibri"/>
              </a:rPr>
              <a:t>SaaS</a:t>
            </a:r>
            <a:endParaRPr sz="800">
              <a:solidFill>
                <a:srgbClr val="000000"/>
              </a:solidFill>
              <a:latin typeface="+mj-lt"/>
              <a:ea typeface="Arial"/>
              <a:cs typeface="Arial"/>
              <a:sym typeface="Arial"/>
            </a:endParaRPr>
          </a:p>
          <a:p>
            <a:pPr algn="ctr" defTabSz="914264">
              <a:buClr>
                <a:srgbClr val="000000"/>
              </a:buClr>
              <a:buSzPts val="1200"/>
            </a:pPr>
            <a:endParaRPr sz="800">
              <a:solidFill>
                <a:srgbClr val="000000"/>
              </a:solidFill>
              <a:latin typeface="+mj-lt"/>
              <a:ea typeface="Calibri"/>
              <a:cs typeface="Calibri"/>
              <a:sym typeface="Calibri"/>
            </a:endParaRPr>
          </a:p>
        </p:txBody>
      </p:sp>
      <p:pic>
        <p:nvPicPr>
          <p:cNvPr id="927" name="Google Shape;927;p106"/>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125985" y="3395110"/>
            <a:ext cx="563521" cy="563521"/>
          </a:xfrm>
          <a:prstGeom prst="rect">
            <a:avLst/>
          </a:prstGeom>
          <a:noFill/>
          <a:ln>
            <a:noFill/>
          </a:ln>
        </p:spPr>
      </p:pic>
      <p:sp>
        <p:nvSpPr>
          <p:cNvPr id="928" name="Google Shape;928;p106"/>
          <p:cNvSpPr txBox="1"/>
          <p:nvPr/>
        </p:nvSpPr>
        <p:spPr>
          <a:xfrm>
            <a:off x="7025561" y="4002735"/>
            <a:ext cx="730095" cy="286808"/>
          </a:xfrm>
          <a:prstGeom prst="rect">
            <a:avLst/>
          </a:prstGeom>
          <a:noFill/>
          <a:ln>
            <a:noFill/>
          </a:ln>
        </p:spPr>
        <p:txBody>
          <a:bodyPr spcFirstLastPara="1" wrap="square" lIns="68569" tIns="68569" rIns="68569" bIns="68569" anchor="t" anchorCtr="0">
            <a:noAutofit/>
          </a:bodyPr>
          <a:lstStyle/>
          <a:p>
            <a:pPr algn="ctr" defTabSz="914264">
              <a:buClr>
                <a:srgbClr val="000000"/>
              </a:buClr>
              <a:buSzPts val="1200"/>
            </a:pPr>
            <a:r>
              <a:rPr lang="en-US" sz="800">
                <a:solidFill>
                  <a:srgbClr val="000000"/>
                </a:solidFill>
                <a:latin typeface="+mj-lt"/>
                <a:ea typeface="Calibri"/>
                <a:cs typeface="Calibri"/>
                <a:sym typeface="Calibri"/>
              </a:rPr>
              <a:t>Service Now</a:t>
            </a:r>
            <a:endParaRPr sz="800">
              <a:solidFill>
                <a:srgbClr val="000000"/>
              </a:solidFill>
              <a:latin typeface="+mj-lt"/>
              <a:ea typeface="Calibri"/>
              <a:cs typeface="Calibri"/>
              <a:sym typeface="Calibri"/>
            </a:endParaRPr>
          </a:p>
        </p:txBody>
      </p:sp>
      <p:sp>
        <p:nvSpPr>
          <p:cNvPr id="930" name="Google Shape;930;p106"/>
          <p:cNvSpPr txBox="1"/>
          <p:nvPr/>
        </p:nvSpPr>
        <p:spPr>
          <a:xfrm>
            <a:off x="3194551" y="3998722"/>
            <a:ext cx="1294015" cy="701924"/>
          </a:xfrm>
          <a:prstGeom prst="rect">
            <a:avLst/>
          </a:prstGeom>
          <a:noFill/>
          <a:ln>
            <a:noFill/>
          </a:ln>
        </p:spPr>
        <p:txBody>
          <a:bodyPr spcFirstLastPara="1" wrap="square" lIns="68569" tIns="68569" rIns="68569" bIns="68569" anchor="t" anchorCtr="0">
            <a:noAutofit/>
          </a:bodyPr>
          <a:lstStyle/>
          <a:p>
            <a:pPr algn="ctr" defTabSz="914264">
              <a:buClr>
                <a:srgbClr val="000000"/>
              </a:buClr>
              <a:buSzPts val="1200"/>
            </a:pPr>
            <a:r>
              <a:rPr lang="en-US" sz="800">
                <a:solidFill>
                  <a:srgbClr val="000000"/>
                </a:solidFill>
                <a:latin typeface="+mj-lt"/>
                <a:ea typeface="Calibri"/>
                <a:cs typeface="Calibri"/>
                <a:sym typeface="Calibri"/>
              </a:rPr>
              <a:t>Public Cloud</a:t>
            </a:r>
            <a:endParaRPr sz="800">
              <a:solidFill>
                <a:srgbClr val="000000"/>
              </a:solidFill>
              <a:latin typeface="+mj-lt"/>
              <a:ea typeface="Arial"/>
              <a:cs typeface="Arial"/>
              <a:sym typeface="Arial"/>
            </a:endParaRPr>
          </a:p>
          <a:p>
            <a:pPr algn="ctr" defTabSz="914264">
              <a:buClr>
                <a:srgbClr val="000000"/>
              </a:buClr>
              <a:buSzPts val="1000"/>
            </a:pPr>
            <a:r>
              <a:rPr lang="en-US" sz="800">
                <a:solidFill>
                  <a:srgbClr val="000000"/>
                </a:solidFill>
                <a:latin typeface="+mj-lt"/>
                <a:ea typeface="Calibri"/>
                <a:cs typeface="Calibri"/>
                <a:sym typeface="Calibri"/>
              </a:rPr>
              <a:t>Amazon Web Services</a:t>
            </a:r>
            <a:endParaRPr sz="800">
              <a:solidFill>
                <a:srgbClr val="000000"/>
              </a:solidFill>
              <a:latin typeface="+mj-lt"/>
              <a:ea typeface="Arial"/>
              <a:cs typeface="Arial"/>
              <a:sym typeface="Arial"/>
            </a:endParaRPr>
          </a:p>
          <a:p>
            <a:pPr algn="ctr" defTabSz="914264">
              <a:buClr>
                <a:srgbClr val="000000"/>
              </a:buClr>
              <a:buSzPts val="1000"/>
            </a:pPr>
            <a:r>
              <a:rPr lang="en-US" sz="800">
                <a:solidFill>
                  <a:srgbClr val="000000"/>
                </a:solidFill>
                <a:latin typeface="+mj-lt"/>
                <a:ea typeface="Calibri"/>
                <a:cs typeface="Calibri"/>
                <a:sym typeface="Calibri"/>
              </a:rPr>
              <a:t>Microsoft Azure</a:t>
            </a:r>
            <a:endParaRPr sz="800">
              <a:solidFill>
                <a:srgbClr val="000000"/>
              </a:solidFill>
              <a:latin typeface="+mj-lt"/>
              <a:ea typeface="Arial"/>
              <a:cs typeface="Arial"/>
              <a:sym typeface="Arial"/>
            </a:endParaRPr>
          </a:p>
          <a:p>
            <a:pPr algn="ctr" defTabSz="914264">
              <a:buClr>
                <a:srgbClr val="000000"/>
              </a:buClr>
              <a:buSzPts val="1000"/>
            </a:pPr>
            <a:r>
              <a:rPr lang="en-US" sz="800">
                <a:solidFill>
                  <a:srgbClr val="000000"/>
                </a:solidFill>
                <a:latin typeface="+mj-lt"/>
                <a:ea typeface="Calibri"/>
                <a:cs typeface="Calibri"/>
                <a:sym typeface="Calibri"/>
              </a:rPr>
              <a:t>Google Cloud Platform</a:t>
            </a:r>
            <a:endParaRPr sz="800">
              <a:solidFill>
                <a:srgbClr val="000000"/>
              </a:solidFill>
              <a:latin typeface="+mj-lt"/>
              <a:ea typeface="Arial"/>
              <a:cs typeface="Arial"/>
              <a:sym typeface="Arial"/>
            </a:endParaRPr>
          </a:p>
          <a:p>
            <a:pPr algn="ctr" defTabSz="914264">
              <a:buClr>
                <a:srgbClr val="000000"/>
              </a:buClr>
              <a:buSzPts val="1000"/>
            </a:pPr>
            <a:r>
              <a:rPr lang="en-US" sz="800">
                <a:solidFill>
                  <a:srgbClr val="000000"/>
                </a:solidFill>
                <a:latin typeface="+mj-lt"/>
                <a:ea typeface="Calibri"/>
                <a:cs typeface="Calibri"/>
                <a:sym typeface="Calibri"/>
              </a:rPr>
              <a:t>Alibaba Cloud</a:t>
            </a:r>
            <a:endParaRPr sz="800">
              <a:solidFill>
                <a:srgbClr val="000000"/>
              </a:solidFill>
              <a:latin typeface="+mj-lt"/>
              <a:ea typeface="Calibri"/>
              <a:cs typeface="Calibri"/>
              <a:sym typeface="Calibri"/>
            </a:endParaRPr>
          </a:p>
        </p:txBody>
      </p:sp>
      <p:grpSp>
        <p:nvGrpSpPr>
          <p:cNvPr id="3" name="Group 2">
            <a:extLst>
              <a:ext uri="{FF2B5EF4-FFF2-40B4-BE49-F238E27FC236}">
                <a16:creationId xmlns:a16="http://schemas.microsoft.com/office/drawing/2014/main" id="{73D79782-FECF-4EA3-9DD6-E52941237F57}"/>
              </a:ext>
            </a:extLst>
          </p:cNvPr>
          <p:cNvGrpSpPr/>
          <p:nvPr/>
        </p:nvGrpSpPr>
        <p:grpSpPr>
          <a:xfrm>
            <a:off x="3259510" y="3366294"/>
            <a:ext cx="1164099" cy="673083"/>
            <a:chOff x="2941043" y="3498404"/>
            <a:chExt cx="1164099" cy="673083"/>
          </a:xfrm>
        </p:grpSpPr>
        <p:sp>
          <p:nvSpPr>
            <p:cNvPr id="929" name="Google Shape;929;p106"/>
            <p:cNvSpPr/>
            <p:nvPr/>
          </p:nvSpPr>
          <p:spPr>
            <a:xfrm>
              <a:off x="2941043" y="3498404"/>
              <a:ext cx="1164099" cy="673083"/>
            </a:xfrm>
            <a:prstGeom prst="cloud">
              <a:avLst/>
            </a:prstGeom>
            <a:solidFill>
              <a:schemeClr val="lt1"/>
            </a:solidFill>
            <a:ln w="25400" cap="flat" cmpd="sng">
              <a:solidFill>
                <a:srgbClr val="182F5E"/>
              </a:solidFill>
              <a:prstDash val="solid"/>
              <a:round/>
              <a:headEnd type="none" w="sm" len="sm"/>
              <a:tailEnd type="none" w="sm" len="sm"/>
            </a:ln>
          </p:spPr>
          <p:txBody>
            <a:bodyPr spcFirstLastPara="1" wrap="square" lIns="68569" tIns="34275" rIns="68569" bIns="34275" anchor="ctr" anchorCtr="0">
              <a:noAutofit/>
            </a:bodyPr>
            <a:lstStyle/>
            <a:p>
              <a:pPr algn="ctr" defTabSz="914264">
                <a:buClr>
                  <a:srgbClr val="000000"/>
                </a:buClr>
                <a:buSzPts val="1400"/>
              </a:pPr>
              <a:endParaRPr sz="1050">
                <a:solidFill>
                  <a:prstClr val="white"/>
                </a:solidFill>
                <a:latin typeface="+mj-lt"/>
                <a:ea typeface="Arial"/>
                <a:cs typeface="Arial"/>
                <a:sym typeface="Arial"/>
              </a:endParaRPr>
            </a:p>
          </p:txBody>
        </p:sp>
        <p:pic>
          <p:nvPicPr>
            <p:cNvPr id="931" name="Google Shape;931;p106"/>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3143863" y="3633077"/>
              <a:ext cx="328214" cy="199341"/>
            </a:xfrm>
            <a:prstGeom prst="rect">
              <a:avLst/>
            </a:prstGeom>
            <a:noFill/>
            <a:ln>
              <a:noFill/>
            </a:ln>
          </p:spPr>
        </p:pic>
        <p:pic>
          <p:nvPicPr>
            <p:cNvPr id="932" name="Google Shape;932;p106"/>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3504220" y="3595630"/>
              <a:ext cx="497768" cy="280591"/>
            </a:xfrm>
            <a:prstGeom prst="rect">
              <a:avLst/>
            </a:prstGeom>
            <a:noFill/>
            <a:ln>
              <a:noFill/>
            </a:ln>
          </p:spPr>
        </p:pic>
        <p:pic>
          <p:nvPicPr>
            <p:cNvPr id="933" name="Google Shape;933;p106"/>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3221817" y="3833954"/>
              <a:ext cx="411379" cy="274466"/>
            </a:xfrm>
            <a:prstGeom prst="rect">
              <a:avLst/>
            </a:prstGeom>
            <a:noFill/>
            <a:ln>
              <a:noFill/>
            </a:ln>
          </p:spPr>
        </p:pic>
        <p:pic>
          <p:nvPicPr>
            <p:cNvPr id="934" name="Google Shape;934;p106"/>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3587276" y="3887603"/>
              <a:ext cx="265999" cy="131226"/>
            </a:xfrm>
            <a:prstGeom prst="rect">
              <a:avLst/>
            </a:prstGeom>
            <a:noFill/>
            <a:ln>
              <a:noFill/>
            </a:ln>
          </p:spPr>
        </p:pic>
      </p:grpSp>
      <p:pic>
        <p:nvPicPr>
          <p:cNvPr id="935" name="Google Shape;935;p106"/>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8076340" y="3424748"/>
            <a:ext cx="569299" cy="569299"/>
          </a:xfrm>
          <a:prstGeom prst="rect">
            <a:avLst/>
          </a:prstGeom>
          <a:noFill/>
          <a:ln>
            <a:noFill/>
          </a:ln>
        </p:spPr>
      </p:pic>
      <p:sp>
        <p:nvSpPr>
          <p:cNvPr id="936" name="Google Shape;936;p106"/>
          <p:cNvSpPr txBox="1"/>
          <p:nvPr/>
        </p:nvSpPr>
        <p:spPr>
          <a:xfrm>
            <a:off x="7983007" y="4012283"/>
            <a:ext cx="828621" cy="468367"/>
          </a:xfrm>
          <a:prstGeom prst="rect">
            <a:avLst/>
          </a:prstGeom>
          <a:noFill/>
          <a:ln>
            <a:noFill/>
          </a:ln>
        </p:spPr>
        <p:txBody>
          <a:bodyPr spcFirstLastPara="1" wrap="square" lIns="68569" tIns="68569" rIns="68569" bIns="68569" anchor="t" anchorCtr="0">
            <a:noAutofit/>
          </a:bodyPr>
          <a:lstStyle/>
          <a:p>
            <a:pPr algn="ctr" defTabSz="914264">
              <a:buClr>
                <a:srgbClr val="000000"/>
              </a:buClr>
              <a:buSzPts val="1200"/>
            </a:pPr>
            <a:r>
              <a:rPr lang="en-US" sz="800">
                <a:solidFill>
                  <a:srgbClr val="000000"/>
                </a:solidFill>
                <a:latin typeface="+mj-lt"/>
                <a:ea typeface="Calibri"/>
                <a:cs typeface="Calibri"/>
                <a:sym typeface="Calibri"/>
              </a:rPr>
              <a:t>Scripts &amp; Programs</a:t>
            </a:r>
            <a:endParaRPr sz="800">
              <a:solidFill>
                <a:srgbClr val="000000"/>
              </a:solidFill>
              <a:latin typeface="+mj-lt"/>
              <a:ea typeface="Calibri"/>
              <a:cs typeface="Calibri"/>
              <a:sym typeface="Calibri"/>
            </a:endParaRPr>
          </a:p>
        </p:txBody>
      </p:sp>
      <p:sp>
        <p:nvSpPr>
          <p:cNvPr id="2" name="Title 1">
            <a:extLst>
              <a:ext uri="{FF2B5EF4-FFF2-40B4-BE49-F238E27FC236}">
                <a16:creationId xmlns:a16="http://schemas.microsoft.com/office/drawing/2014/main" id="{461760CD-D9B5-402C-B7A0-C50CF695EC17}"/>
              </a:ext>
            </a:extLst>
          </p:cNvPr>
          <p:cNvSpPr>
            <a:spLocks noGrp="1"/>
          </p:cNvSpPr>
          <p:nvPr>
            <p:ph type="title"/>
          </p:nvPr>
        </p:nvSpPr>
        <p:spPr/>
        <p:txBody>
          <a:bodyPr/>
          <a:lstStyle/>
          <a:p>
            <a:r>
              <a:rPr lang="en-US"/>
              <a:t>SAP SYSTEM monitoring</a:t>
            </a:r>
            <a:endParaRPr lang="en-IN"/>
          </a:p>
        </p:txBody>
      </p:sp>
    </p:spTree>
    <p:extLst>
      <p:ext uri="{BB962C8B-B14F-4D97-AF65-F5344CB8AC3E}">
        <p14:creationId xmlns:p14="http://schemas.microsoft.com/office/powerpoint/2010/main" val="4069379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35175BD-9B91-4724-A385-73E667D4FF44}"/>
              </a:ext>
            </a:extLst>
          </p:cNvPr>
          <p:cNvSpPr>
            <a:spLocks noGrp="1"/>
          </p:cNvSpPr>
          <p:nvPr>
            <p:ph type="title"/>
          </p:nvPr>
        </p:nvSpPr>
        <p:spPr/>
        <p:txBody>
          <a:bodyPr/>
          <a:lstStyle/>
          <a:p>
            <a:r>
              <a:rPr lang="en-IN" dirty="0"/>
              <a:t>BASIS AMS SUPPORT LEVEL</a:t>
            </a:r>
          </a:p>
        </p:txBody>
      </p:sp>
      <p:graphicFrame>
        <p:nvGraphicFramePr>
          <p:cNvPr id="7" name="Table 6">
            <a:extLst>
              <a:ext uri="{FF2B5EF4-FFF2-40B4-BE49-F238E27FC236}">
                <a16:creationId xmlns:a16="http://schemas.microsoft.com/office/drawing/2014/main" id="{CBA43212-C8F9-455A-8D96-FC1551C01152}"/>
              </a:ext>
            </a:extLst>
          </p:cNvPr>
          <p:cNvGraphicFramePr>
            <a:graphicFrameLocks noGrp="1"/>
          </p:cNvGraphicFramePr>
          <p:nvPr>
            <p:extLst>
              <p:ext uri="{D42A27DB-BD31-4B8C-83A1-F6EECF244321}">
                <p14:modId xmlns:p14="http://schemas.microsoft.com/office/powerpoint/2010/main" val="2663369696"/>
              </p:ext>
            </p:extLst>
          </p:nvPr>
        </p:nvGraphicFramePr>
        <p:xfrm>
          <a:off x="323850" y="987424"/>
          <a:ext cx="8496299" cy="3744913"/>
        </p:xfrm>
        <a:graphic>
          <a:graphicData uri="http://schemas.openxmlformats.org/drawingml/2006/table">
            <a:tbl>
              <a:tblPr firstRow="1" bandRow="1">
                <a:tableStyleId>{5C22544A-7EE6-4342-B048-85BDC9FD1C3A}</a:tableStyleId>
              </a:tblPr>
              <a:tblGrid>
                <a:gridCol w="1057324">
                  <a:extLst>
                    <a:ext uri="{9D8B030D-6E8A-4147-A177-3AD203B41FA5}">
                      <a16:colId xmlns:a16="http://schemas.microsoft.com/office/drawing/2014/main" val="20000"/>
                    </a:ext>
                  </a:extLst>
                </a:gridCol>
                <a:gridCol w="1057324">
                  <a:extLst>
                    <a:ext uri="{9D8B030D-6E8A-4147-A177-3AD203B41FA5}">
                      <a16:colId xmlns:a16="http://schemas.microsoft.com/office/drawing/2014/main" val="20001"/>
                    </a:ext>
                  </a:extLst>
                </a:gridCol>
                <a:gridCol w="1057324">
                  <a:extLst>
                    <a:ext uri="{9D8B030D-6E8A-4147-A177-3AD203B41FA5}">
                      <a16:colId xmlns:a16="http://schemas.microsoft.com/office/drawing/2014/main" val="20002"/>
                    </a:ext>
                  </a:extLst>
                </a:gridCol>
                <a:gridCol w="4180505">
                  <a:extLst>
                    <a:ext uri="{9D8B030D-6E8A-4147-A177-3AD203B41FA5}">
                      <a16:colId xmlns:a16="http://schemas.microsoft.com/office/drawing/2014/main" val="20003"/>
                    </a:ext>
                  </a:extLst>
                </a:gridCol>
                <a:gridCol w="1143822">
                  <a:extLst>
                    <a:ext uri="{9D8B030D-6E8A-4147-A177-3AD203B41FA5}">
                      <a16:colId xmlns:a16="http://schemas.microsoft.com/office/drawing/2014/main" val="20004"/>
                    </a:ext>
                  </a:extLst>
                </a:gridCol>
              </a:tblGrid>
              <a:tr h="643148">
                <a:tc>
                  <a:txBody>
                    <a:bodyPr/>
                    <a:lstStyle/>
                    <a:p>
                      <a:pPr marL="0" marR="0" algn="ctr" eaLnBrk="0" fontAlgn="base" hangingPunct="0">
                        <a:lnSpc>
                          <a:spcPct val="115000"/>
                        </a:lnSpc>
                        <a:spcBef>
                          <a:spcPts val="0"/>
                        </a:spcBef>
                        <a:spcAft>
                          <a:spcPts val="0"/>
                        </a:spcAft>
                        <a:tabLst>
                          <a:tab pos="342900" algn="l"/>
                          <a:tab pos="5594350" algn="r"/>
                        </a:tabLst>
                      </a:pPr>
                      <a:r>
                        <a:rPr lang="en-US" sz="1100" kern="1200" dirty="0"/>
                        <a:t>Severity Level</a:t>
                      </a:r>
                      <a:endParaRPr lang="en-US" sz="1100" dirty="0">
                        <a:latin typeface="+mj-lt"/>
                        <a:ea typeface="Arial"/>
                        <a:cs typeface="Arial" panose="020B0604020202020204" pitchFamily="34" charset="0"/>
                      </a:endParaRPr>
                    </a:p>
                  </a:txBody>
                  <a:tcPr marL="72000" marR="72000" marT="0" marB="0" anchor="ctr">
                    <a:solidFill>
                      <a:schemeClr val="accent1">
                        <a:lumMod val="75000"/>
                      </a:schemeClr>
                    </a:solidFill>
                  </a:tcPr>
                </a:tc>
                <a:tc>
                  <a:txBody>
                    <a:bodyPr/>
                    <a:lstStyle/>
                    <a:p>
                      <a:pPr marL="0" marR="0" algn="ctr" eaLnBrk="0" fontAlgn="base" hangingPunct="0">
                        <a:lnSpc>
                          <a:spcPct val="115000"/>
                        </a:lnSpc>
                        <a:spcBef>
                          <a:spcPts val="0"/>
                        </a:spcBef>
                        <a:spcAft>
                          <a:spcPts val="0"/>
                        </a:spcAft>
                        <a:tabLst>
                          <a:tab pos="342900" algn="l"/>
                          <a:tab pos="5594350" algn="r"/>
                        </a:tabLst>
                      </a:pPr>
                      <a:r>
                        <a:rPr lang="en-US" sz="1100" kern="1200" dirty="0"/>
                        <a:t>Response Time</a:t>
                      </a:r>
                      <a:endParaRPr lang="en-US" sz="1100" dirty="0">
                        <a:latin typeface="+mj-lt"/>
                        <a:ea typeface="Arial"/>
                        <a:cs typeface="Arial" panose="020B0604020202020204" pitchFamily="34" charset="0"/>
                      </a:endParaRPr>
                    </a:p>
                  </a:txBody>
                  <a:tcPr marL="72000" marR="72000" marT="0" marB="0" anchor="ctr">
                    <a:solidFill>
                      <a:schemeClr val="accent1">
                        <a:lumMod val="75000"/>
                      </a:schemeClr>
                    </a:solidFill>
                  </a:tcPr>
                </a:tc>
                <a:tc>
                  <a:txBody>
                    <a:bodyPr/>
                    <a:lstStyle/>
                    <a:p>
                      <a:pPr marL="0" marR="0" algn="ctr" eaLnBrk="0" fontAlgn="base" hangingPunct="0">
                        <a:lnSpc>
                          <a:spcPct val="115000"/>
                        </a:lnSpc>
                        <a:spcBef>
                          <a:spcPts val="0"/>
                        </a:spcBef>
                        <a:spcAft>
                          <a:spcPts val="0"/>
                        </a:spcAft>
                        <a:tabLst>
                          <a:tab pos="342900" algn="l"/>
                          <a:tab pos="5594350" algn="r"/>
                        </a:tabLst>
                      </a:pPr>
                      <a:r>
                        <a:rPr lang="en-US" sz="1100" kern="1200" dirty="0"/>
                        <a:t>Resolution Time</a:t>
                      </a:r>
                      <a:endParaRPr lang="en-US" sz="1100" dirty="0">
                        <a:latin typeface="+mj-lt"/>
                        <a:ea typeface="Arial"/>
                        <a:cs typeface="Arial" panose="020B0604020202020204" pitchFamily="34" charset="0"/>
                      </a:endParaRPr>
                    </a:p>
                  </a:txBody>
                  <a:tcPr marL="72000" marR="72000" marT="0" marB="0" anchor="ctr">
                    <a:solidFill>
                      <a:schemeClr val="accent1">
                        <a:lumMod val="75000"/>
                      </a:schemeClr>
                    </a:solidFill>
                  </a:tcPr>
                </a:tc>
                <a:tc>
                  <a:txBody>
                    <a:bodyPr/>
                    <a:lstStyle/>
                    <a:p>
                      <a:pPr marL="0" marR="0" algn="l" eaLnBrk="0" fontAlgn="base" hangingPunct="0">
                        <a:lnSpc>
                          <a:spcPct val="115000"/>
                        </a:lnSpc>
                        <a:spcBef>
                          <a:spcPts val="0"/>
                        </a:spcBef>
                        <a:spcAft>
                          <a:spcPts val="0"/>
                        </a:spcAft>
                      </a:pPr>
                      <a:r>
                        <a:rPr lang="en-US" sz="1100" kern="1200" dirty="0"/>
                        <a:t>Severity Level Definitions</a:t>
                      </a:r>
                      <a:endParaRPr lang="en-US" sz="1100" dirty="0">
                        <a:latin typeface="+mj-lt"/>
                        <a:ea typeface="Arial"/>
                        <a:cs typeface="Arial" panose="020B0604020202020204" pitchFamily="34" charset="0"/>
                      </a:endParaRPr>
                    </a:p>
                  </a:txBody>
                  <a:tcPr marL="72000" marR="72000" marT="0" marB="0" anchor="ctr">
                    <a:solidFill>
                      <a:schemeClr val="accent1">
                        <a:lumMod val="75000"/>
                      </a:schemeClr>
                    </a:solidFill>
                  </a:tcPr>
                </a:tc>
                <a:tc>
                  <a:txBody>
                    <a:bodyPr/>
                    <a:lstStyle/>
                    <a:p>
                      <a:pPr marL="0" marR="0" algn="l" eaLnBrk="0" fontAlgn="base" hangingPunct="0">
                        <a:lnSpc>
                          <a:spcPct val="115000"/>
                        </a:lnSpc>
                        <a:spcBef>
                          <a:spcPts val="0"/>
                        </a:spcBef>
                        <a:spcAft>
                          <a:spcPts val="0"/>
                        </a:spcAft>
                      </a:pPr>
                      <a:r>
                        <a:rPr lang="en-US" sz="1100" kern="1200" dirty="0"/>
                        <a:t>Service Level</a:t>
                      </a:r>
                      <a:endParaRPr lang="en-US" sz="1100" dirty="0">
                        <a:latin typeface="+mj-lt"/>
                        <a:ea typeface="Arial"/>
                        <a:cs typeface="Arial" panose="020B0604020202020204" pitchFamily="34" charset="0"/>
                      </a:endParaRPr>
                    </a:p>
                  </a:txBody>
                  <a:tcPr marL="72000" marR="72000" marT="0" marB="0" anchor="ctr">
                    <a:solidFill>
                      <a:schemeClr val="accent1">
                        <a:lumMod val="75000"/>
                      </a:schemeClr>
                    </a:solidFill>
                  </a:tcPr>
                </a:tc>
                <a:extLst>
                  <a:ext uri="{0D108BD9-81ED-4DB2-BD59-A6C34878D82A}">
                    <a16:rowId xmlns:a16="http://schemas.microsoft.com/office/drawing/2014/main" val="10000"/>
                  </a:ext>
                </a:extLst>
              </a:tr>
              <a:tr h="858378">
                <a:tc>
                  <a:txBody>
                    <a:bodyPr/>
                    <a:lstStyle/>
                    <a:p>
                      <a:pPr marL="0" marR="0" algn="ctr" eaLnBrk="0" fontAlgn="base" hangingPunct="0">
                        <a:lnSpc>
                          <a:spcPct val="115000"/>
                        </a:lnSpc>
                        <a:spcBef>
                          <a:spcPts val="0"/>
                        </a:spcBef>
                        <a:spcAft>
                          <a:spcPts val="0"/>
                        </a:spcAft>
                        <a:tabLst>
                          <a:tab pos="342900" algn="l"/>
                          <a:tab pos="5594350" algn="r"/>
                        </a:tabLst>
                      </a:pPr>
                      <a:r>
                        <a:rPr lang="en-US" sz="1100" b="1" kern="1200">
                          <a:solidFill>
                            <a:schemeClr val="tx1"/>
                          </a:solidFill>
                        </a:rPr>
                        <a:t>1</a:t>
                      </a:r>
                      <a:endParaRPr lang="en-US" sz="1100" b="1">
                        <a:solidFill>
                          <a:schemeClr val="tx1"/>
                        </a:solidFill>
                      </a:endParaRPr>
                    </a:p>
                    <a:p>
                      <a:pPr marL="0" marR="0" algn="ctr" eaLnBrk="0" fontAlgn="base" hangingPunct="0">
                        <a:lnSpc>
                          <a:spcPct val="115000"/>
                        </a:lnSpc>
                        <a:spcBef>
                          <a:spcPts val="0"/>
                        </a:spcBef>
                        <a:spcAft>
                          <a:spcPts val="0"/>
                        </a:spcAft>
                        <a:tabLst>
                          <a:tab pos="342900" algn="l"/>
                          <a:tab pos="5594350" algn="r"/>
                        </a:tabLst>
                      </a:pPr>
                      <a:r>
                        <a:rPr lang="en-US" sz="1100" b="1" kern="1200">
                          <a:solidFill>
                            <a:schemeClr val="tx1"/>
                          </a:solidFill>
                        </a:rPr>
                        <a:t>(High)</a:t>
                      </a:r>
                      <a:endParaRPr lang="en-US" sz="1100" b="1">
                        <a:solidFill>
                          <a:schemeClr val="tx1"/>
                        </a:solidFill>
                        <a:latin typeface="+mn-lt"/>
                        <a:ea typeface="Arial"/>
                        <a:cs typeface="Arial" panose="020B0604020202020204" pitchFamily="34" charset="0"/>
                      </a:endParaRPr>
                    </a:p>
                  </a:txBody>
                  <a:tcPr marL="72000" marR="72000" marT="0" marB="0" anchor="ctr">
                    <a:solidFill>
                      <a:schemeClr val="accent1">
                        <a:lumMod val="60000"/>
                        <a:lumOff val="40000"/>
                      </a:schemeClr>
                    </a:solidFill>
                  </a:tcPr>
                </a:tc>
                <a:tc>
                  <a:txBody>
                    <a:bodyPr/>
                    <a:lstStyle/>
                    <a:p>
                      <a:pPr marL="0" marR="0" algn="ctr" eaLnBrk="0" fontAlgn="base" hangingPunct="0">
                        <a:lnSpc>
                          <a:spcPct val="115000"/>
                        </a:lnSpc>
                        <a:spcBef>
                          <a:spcPts val="0"/>
                        </a:spcBef>
                        <a:spcAft>
                          <a:spcPts val="0"/>
                        </a:spcAft>
                      </a:pPr>
                      <a:r>
                        <a:rPr lang="en-US" sz="1100" kern="1200" dirty="0"/>
                        <a:t>2 hours</a:t>
                      </a:r>
                      <a:endParaRPr lang="en-US" sz="1100" dirty="0">
                        <a:latin typeface="+mn-lt"/>
                        <a:ea typeface="Arial"/>
                        <a:cs typeface="Arial" panose="020B0604020202020204" pitchFamily="34" charset="0"/>
                      </a:endParaRPr>
                    </a:p>
                  </a:txBody>
                  <a:tcPr marL="72000" marR="72000" marT="0" marB="0" anchor="ctr"/>
                </a:tc>
                <a:tc>
                  <a:txBody>
                    <a:bodyPr/>
                    <a:lstStyle/>
                    <a:p>
                      <a:pPr marL="0" marR="0" algn="ctr" eaLnBrk="0" fontAlgn="base" hangingPunct="0">
                        <a:lnSpc>
                          <a:spcPct val="115000"/>
                        </a:lnSpc>
                        <a:spcBef>
                          <a:spcPts val="0"/>
                        </a:spcBef>
                        <a:spcAft>
                          <a:spcPts val="0"/>
                        </a:spcAft>
                      </a:pPr>
                      <a:r>
                        <a:rPr lang="en-US" sz="1100" kern="1200"/>
                        <a:t>4 hours</a:t>
                      </a:r>
                      <a:endParaRPr lang="en-US" sz="1100">
                        <a:latin typeface="+mn-lt"/>
                        <a:ea typeface="Arial"/>
                        <a:cs typeface="Arial" panose="020B0604020202020204" pitchFamily="34" charset="0"/>
                      </a:endParaRPr>
                    </a:p>
                  </a:txBody>
                  <a:tcPr marL="72000" marR="72000" marT="0" marB="0" anchor="ctr"/>
                </a:tc>
                <a:tc>
                  <a:txBody>
                    <a:bodyPr/>
                    <a:lstStyle/>
                    <a:p>
                      <a:pPr algn="l"/>
                      <a:r>
                        <a:rPr lang="en-US" sz="1100" kern="1200"/>
                        <a:t>If a function / module is not available or is very seriously impaired and the impact on business is severe; many end users are unable to perform their normal work. </a:t>
                      </a:r>
                      <a:endParaRPr lang="en-US" sz="1100" kern="1200">
                        <a:solidFill>
                          <a:srgbClr val="000000"/>
                        </a:solidFill>
                        <a:latin typeface="+mn-lt"/>
                        <a:ea typeface="+mn-ea"/>
                        <a:cs typeface="Arial" panose="020B0604020202020204" pitchFamily="34" charset="0"/>
                      </a:endParaRPr>
                    </a:p>
                  </a:txBody>
                  <a:tcPr marL="72000" marR="72000" marT="0" marB="0" anchor="ctr"/>
                </a:tc>
                <a:tc>
                  <a:txBody>
                    <a:bodyPr/>
                    <a:lstStyle/>
                    <a:p>
                      <a:pPr marL="0" marR="0" algn="ctr" eaLnBrk="0" fontAlgn="base" hangingPunct="0">
                        <a:lnSpc>
                          <a:spcPct val="115000"/>
                        </a:lnSpc>
                        <a:spcBef>
                          <a:spcPts val="0"/>
                        </a:spcBef>
                        <a:spcAft>
                          <a:spcPts val="0"/>
                        </a:spcAft>
                      </a:pPr>
                      <a:r>
                        <a:rPr lang="en-US" sz="1100" b="1" kern="1200"/>
                        <a:t>95%</a:t>
                      </a:r>
                      <a:endParaRPr lang="en-US" sz="1100" b="1">
                        <a:latin typeface="+mn-lt"/>
                        <a:ea typeface="Arial"/>
                        <a:cs typeface="Arial" panose="020B0604020202020204" pitchFamily="34" charset="0"/>
                      </a:endParaRPr>
                    </a:p>
                  </a:txBody>
                  <a:tcPr marL="72000" marR="72000" marT="0" marB="0" anchor="ctr"/>
                </a:tc>
                <a:extLst>
                  <a:ext uri="{0D108BD9-81ED-4DB2-BD59-A6C34878D82A}">
                    <a16:rowId xmlns:a16="http://schemas.microsoft.com/office/drawing/2014/main" val="10002"/>
                  </a:ext>
                </a:extLst>
              </a:tr>
              <a:tr h="858378">
                <a:tc>
                  <a:txBody>
                    <a:bodyPr/>
                    <a:lstStyle/>
                    <a:p>
                      <a:pPr marL="0" marR="0" algn="ctr" eaLnBrk="0" fontAlgn="base" hangingPunct="0">
                        <a:lnSpc>
                          <a:spcPct val="115000"/>
                        </a:lnSpc>
                        <a:spcBef>
                          <a:spcPts val="0"/>
                        </a:spcBef>
                        <a:spcAft>
                          <a:spcPts val="0"/>
                        </a:spcAft>
                        <a:tabLst>
                          <a:tab pos="342900" algn="l"/>
                          <a:tab pos="5594350" algn="r"/>
                        </a:tabLst>
                      </a:pPr>
                      <a:r>
                        <a:rPr lang="en-US" sz="1100" b="1" kern="1200">
                          <a:solidFill>
                            <a:schemeClr val="tx1"/>
                          </a:solidFill>
                        </a:rPr>
                        <a:t>2</a:t>
                      </a:r>
                      <a:endParaRPr lang="en-US" sz="1100" b="1">
                        <a:solidFill>
                          <a:schemeClr val="tx1"/>
                        </a:solidFill>
                      </a:endParaRPr>
                    </a:p>
                    <a:p>
                      <a:pPr marL="0" marR="0" algn="ctr" eaLnBrk="0" fontAlgn="base" hangingPunct="0">
                        <a:lnSpc>
                          <a:spcPct val="115000"/>
                        </a:lnSpc>
                        <a:spcBef>
                          <a:spcPts val="0"/>
                        </a:spcBef>
                        <a:spcAft>
                          <a:spcPts val="0"/>
                        </a:spcAft>
                        <a:tabLst>
                          <a:tab pos="342900" algn="l"/>
                          <a:tab pos="5594350" algn="r"/>
                        </a:tabLst>
                      </a:pPr>
                      <a:r>
                        <a:rPr lang="en-US" sz="1100" b="1" kern="1200">
                          <a:solidFill>
                            <a:schemeClr val="tx1"/>
                          </a:solidFill>
                        </a:rPr>
                        <a:t>(Medium)</a:t>
                      </a:r>
                      <a:endParaRPr lang="en-US" sz="1100" b="1">
                        <a:solidFill>
                          <a:schemeClr val="tx1"/>
                        </a:solidFill>
                        <a:latin typeface="+mn-lt"/>
                        <a:ea typeface="Arial"/>
                        <a:cs typeface="Arial" panose="020B0604020202020204" pitchFamily="34" charset="0"/>
                      </a:endParaRPr>
                    </a:p>
                  </a:txBody>
                  <a:tcPr marL="72000" marR="72000" marT="0" marB="0" anchor="ctr">
                    <a:solidFill>
                      <a:schemeClr val="accent1">
                        <a:lumMod val="60000"/>
                        <a:lumOff val="40000"/>
                      </a:schemeClr>
                    </a:solidFill>
                  </a:tcPr>
                </a:tc>
                <a:tc>
                  <a:txBody>
                    <a:bodyPr/>
                    <a:lstStyle/>
                    <a:p>
                      <a:pPr marL="0" marR="0" algn="ctr" eaLnBrk="0" fontAlgn="base" hangingPunct="0">
                        <a:lnSpc>
                          <a:spcPct val="115000"/>
                        </a:lnSpc>
                        <a:spcBef>
                          <a:spcPts val="0"/>
                        </a:spcBef>
                        <a:spcAft>
                          <a:spcPts val="0"/>
                        </a:spcAft>
                      </a:pPr>
                      <a:r>
                        <a:rPr lang="en-US" sz="1100" kern="1200"/>
                        <a:t>4 hours</a:t>
                      </a:r>
                      <a:endParaRPr lang="en-US" sz="1100">
                        <a:latin typeface="+mn-lt"/>
                        <a:ea typeface="Arial"/>
                        <a:cs typeface="Arial" panose="020B0604020202020204" pitchFamily="34" charset="0"/>
                      </a:endParaRPr>
                    </a:p>
                  </a:txBody>
                  <a:tcPr marL="72000" marR="72000" marT="0" marB="0" anchor="ctr"/>
                </a:tc>
                <a:tc>
                  <a:txBody>
                    <a:bodyPr/>
                    <a:lstStyle/>
                    <a:p>
                      <a:pPr marL="0" marR="0" algn="ctr" eaLnBrk="0" fontAlgn="base" hangingPunct="0">
                        <a:lnSpc>
                          <a:spcPct val="115000"/>
                        </a:lnSpc>
                        <a:spcBef>
                          <a:spcPts val="0"/>
                        </a:spcBef>
                        <a:spcAft>
                          <a:spcPts val="0"/>
                        </a:spcAft>
                      </a:pPr>
                      <a:r>
                        <a:rPr lang="en-US" sz="1100" kern="1200"/>
                        <a:t>15 Business hours</a:t>
                      </a:r>
                      <a:endParaRPr lang="en-US" sz="1100">
                        <a:latin typeface="+mn-lt"/>
                        <a:ea typeface="Arial"/>
                        <a:cs typeface="Arial" panose="020B0604020202020204" pitchFamily="34" charset="0"/>
                      </a:endParaRPr>
                    </a:p>
                  </a:txBody>
                  <a:tcPr marL="72000" marR="72000" marT="0" marB="0" anchor="ctr"/>
                </a:tc>
                <a:tc>
                  <a:txBody>
                    <a:bodyPr/>
                    <a:lstStyle/>
                    <a:p>
                      <a:pPr algn="l"/>
                      <a:r>
                        <a:rPr lang="en-US" sz="1100" kern="1200"/>
                        <a:t>There is no direct immediate impact on business. Work can continue with minor disruptions or loss of efficiency. Alternative ways of performing normal work are available </a:t>
                      </a:r>
                      <a:endParaRPr lang="en-US" sz="1100">
                        <a:latin typeface="+mn-lt"/>
                        <a:ea typeface="Arial"/>
                        <a:cs typeface="Arial" panose="020B0604020202020204" pitchFamily="34" charset="0"/>
                      </a:endParaRPr>
                    </a:p>
                  </a:txBody>
                  <a:tcPr marL="72000" marR="72000" marT="0" marB="0" anchor="ctr"/>
                </a:tc>
                <a:tc>
                  <a:txBody>
                    <a:bodyPr/>
                    <a:lstStyle/>
                    <a:p>
                      <a:pPr marL="0" marR="0" algn="ctr" eaLnBrk="0" fontAlgn="base" hangingPunct="0">
                        <a:lnSpc>
                          <a:spcPct val="115000"/>
                        </a:lnSpc>
                        <a:spcBef>
                          <a:spcPts val="0"/>
                        </a:spcBef>
                        <a:spcAft>
                          <a:spcPts val="0"/>
                        </a:spcAft>
                      </a:pPr>
                      <a:r>
                        <a:rPr lang="en-US" sz="1100" b="1" kern="1200"/>
                        <a:t>95%</a:t>
                      </a:r>
                      <a:endParaRPr lang="en-US" sz="1100" b="1">
                        <a:latin typeface="+mn-lt"/>
                        <a:ea typeface="Arial"/>
                        <a:cs typeface="Arial" panose="020B0604020202020204" pitchFamily="34" charset="0"/>
                      </a:endParaRPr>
                    </a:p>
                  </a:txBody>
                  <a:tcPr marL="72000" marR="72000" marT="0" marB="0" anchor="ctr"/>
                </a:tc>
                <a:extLst>
                  <a:ext uri="{0D108BD9-81ED-4DB2-BD59-A6C34878D82A}">
                    <a16:rowId xmlns:a16="http://schemas.microsoft.com/office/drawing/2014/main" val="10003"/>
                  </a:ext>
                </a:extLst>
              </a:tr>
              <a:tr h="1385009">
                <a:tc>
                  <a:txBody>
                    <a:bodyPr/>
                    <a:lstStyle/>
                    <a:p>
                      <a:pPr marL="0" marR="0" algn="ctr" eaLnBrk="0" fontAlgn="base" hangingPunct="0">
                        <a:lnSpc>
                          <a:spcPct val="115000"/>
                        </a:lnSpc>
                        <a:spcBef>
                          <a:spcPts val="0"/>
                        </a:spcBef>
                        <a:spcAft>
                          <a:spcPts val="0"/>
                        </a:spcAft>
                      </a:pPr>
                      <a:r>
                        <a:rPr lang="en-US" sz="1100" b="1" kern="1200">
                          <a:solidFill>
                            <a:schemeClr val="tx1"/>
                          </a:solidFill>
                        </a:rPr>
                        <a:t>3</a:t>
                      </a:r>
                      <a:endParaRPr lang="en-US" sz="1100" b="1">
                        <a:solidFill>
                          <a:schemeClr val="tx1"/>
                        </a:solidFill>
                      </a:endParaRPr>
                    </a:p>
                    <a:p>
                      <a:pPr marL="0" marR="0" algn="ctr" eaLnBrk="0" fontAlgn="base" hangingPunct="0">
                        <a:lnSpc>
                          <a:spcPct val="115000"/>
                        </a:lnSpc>
                        <a:spcBef>
                          <a:spcPts val="0"/>
                        </a:spcBef>
                        <a:spcAft>
                          <a:spcPts val="0"/>
                        </a:spcAft>
                      </a:pPr>
                      <a:r>
                        <a:rPr lang="en-US" sz="1100" b="1" kern="1200">
                          <a:solidFill>
                            <a:schemeClr val="tx1"/>
                          </a:solidFill>
                        </a:rPr>
                        <a:t>(Low)</a:t>
                      </a:r>
                      <a:endParaRPr lang="en-US" sz="1100" b="1">
                        <a:solidFill>
                          <a:schemeClr val="tx1"/>
                        </a:solidFill>
                        <a:latin typeface="+mn-lt"/>
                        <a:ea typeface="Arial"/>
                        <a:cs typeface="Arial" panose="020B0604020202020204" pitchFamily="34" charset="0"/>
                      </a:endParaRPr>
                    </a:p>
                  </a:txBody>
                  <a:tcPr marL="72000" marR="72000" marT="0" marB="0" anchor="ctr">
                    <a:solidFill>
                      <a:schemeClr val="accent1">
                        <a:lumMod val="60000"/>
                        <a:lumOff val="40000"/>
                      </a:schemeClr>
                    </a:solidFill>
                  </a:tcPr>
                </a:tc>
                <a:tc>
                  <a:txBody>
                    <a:bodyPr/>
                    <a:lstStyle/>
                    <a:p>
                      <a:pPr marL="0" marR="0" algn="ctr" eaLnBrk="0" fontAlgn="base" hangingPunct="0">
                        <a:lnSpc>
                          <a:spcPct val="115000"/>
                        </a:lnSpc>
                        <a:spcBef>
                          <a:spcPts val="0"/>
                        </a:spcBef>
                        <a:spcAft>
                          <a:spcPts val="0"/>
                        </a:spcAft>
                      </a:pPr>
                      <a:r>
                        <a:rPr lang="en-US" sz="1100" kern="1200"/>
                        <a:t>1 day</a:t>
                      </a:r>
                      <a:endParaRPr lang="en-US" sz="1100">
                        <a:latin typeface="+mn-lt"/>
                        <a:ea typeface="Arial"/>
                        <a:cs typeface="Arial" panose="020B0604020202020204" pitchFamily="34" charset="0"/>
                      </a:endParaRPr>
                    </a:p>
                  </a:txBody>
                  <a:tcPr marL="72000" marR="72000" marT="0" marB="0" anchor="ctr"/>
                </a:tc>
                <a:tc>
                  <a:txBody>
                    <a:bodyPr/>
                    <a:lstStyle/>
                    <a:p>
                      <a:pPr marL="0" marR="0" algn="ctr" eaLnBrk="0" fontAlgn="base" hangingPunct="0">
                        <a:lnSpc>
                          <a:spcPct val="115000"/>
                        </a:lnSpc>
                        <a:spcBef>
                          <a:spcPts val="0"/>
                        </a:spcBef>
                        <a:spcAft>
                          <a:spcPts val="0"/>
                        </a:spcAft>
                      </a:pPr>
                      <a:r>
                        <a:rPr lang="en-US" sz="1100" kern="1200"/>
                        <a:t>24 Business hours </a:t>
                      </a:r>
                      <a:endParaRPr lang="en-US" sz="1100">
                        <a:latin typeface="+mn-lt"/>
                        <a:ea typeface="Arial"/>
                        <a:cs typeface="Arial" panose="020B0604020202020204" pitchFamily="34" charset="0"/>
                      </a:endParaRPr>
                    </a:p>
                  </a:txBody>
                  <a:tcPr marL="72000" marR="72000" marT="0" marB="0" anchor="ctr"/>
                </a:tc>
                <a:tc>
                  <a:txBody>
                    <a:bodyPr/>
                    <a:lstStyle/>
                    <a:p>
                      <a:pPr algn="l"/>
                      <a:r>
                        <a:rPr lang="en-US" sz="1100" kern="1200"/>
                        <a:t>Non-critical error or a cosmetic change ,</a:t>
                      </a:r>
                      <a:endParaRPr lang="en-US" sz="1100" u="none" strike="noStrike" kern="1200" baseline="0"/>
                    </a:p>
                    <a:p>
                      <a:pPr algn="l"/>
                      <a:r>
                        <a:rPr lang="en-US" sz="1100" kern="1200"/>
                        <a:t>a minor problem for which a permanent workaround is in place. This could however result in loss of productivity to the user. This is a non-critical requirement which disrupts neither the functional nor operational flow. </a:t>
                      </a:r>
                      <a:endParaRPr lang="en-US" sz="1100">
                        <a:latin typeface="+mn-lt"/>
                        <a:ea typeface="Arial"/>
                        <a:cs typeface="Arial" panose="020B0604020202020204" pitchFamily="34" charset="0"/>
                      </a:endParaRPr>
                    </a:p>
                  </a:txBody>
                  <a:tcPr marL="72000" marR="72000" marT="0" marB="0" anchor="ctr"/>
                </a:tc>
                <a:tc>
                  <a:txBody>
                    <a:bodyPr/>
                    <a:lstStyle/>
                    <a:p>
                      <a:pPr marL="0" marR="0" algn="ctr" eaLnBrk="0" fontAlgn="base" hangingPunct="0">
                        <a:lnSpc>
                          <a:spcPct val="115000"/>
                        </a:lnSpc>
                        <a:spcBef>
                          <a:spcPts val="0"/>
                        </a:spcBef>
                        <a:spcAft>
                          <a:spcPts val="0"/>
                        </a:spcAft>
                      </a:pPr>
                      <a:r>
                        <a:rPr lang="en-US" sz="1100" b="1" kern="1200" dirty="0"/>
                        <a:t>90%</a:t>
                      </a:r>
                      <a:endParaRPr lang="en-US" sz="1100" b="1" dirty="0">
                        <a:latin typeface="+mn-lt"/>
                        <a:ea typeface="Arial"/>
                        <a:cs typeface="Arial" panose="020B0604020202020204" pitchFamily="34" charset="0"/>
                      </a:endParaRPr>
                    </a:p>
                  </a:txBody>
                  <a:tcPr marL="72000" marR="72000" marT="0" marB="0" anchor="ct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3EB56932-DBDC-445E-A1B0-2288965B3141}"/>
              </a:ext>
            </a:extLst>
          </p:cNvPr>
          <p:cNvSpPr txBox="1"/>
          <p:nvPr/>
        </p:nvSpPr>
        <p:spPr>
          <a:xfrm>
            <a:off x="337624" y="4732337"/>
            <a:ext cx="7114775" cy="246221"/>
          </a:xfrm>
          <a:prstGeom prst="rect">
            <a:avLst/>
          </a:prstGeom>
          <a:noFill/>
        </p:spPr>
        <p:txBody>
          <a:bodyPr wrap="square" rtlCol="0">
            <a:spAutoFit/>
          </a:bodyPr>
          <a:lstStyle/>
          <a:p>
            <a:r>
              <a:rPr lang="en-US" sz="1000">
                <a:solidFill>
                  <a:srgbClr val="C00000"/>
                </a:solidFill>
              </a:rPr>
              <a:t>* SLAs are not applicable for Enhancements/Change Requests </a:t>
            </a:r>
            <a:endParaRPr lang="en-IN" sz="1000">
              <a:solidFill>
                <a:srgbClr val="C00000"/>
              </a:solidFill>
            </a:endParaRPr>
          </a:p>
        </p:txBody>
      </p:sp>
    </p:spTree>
    <p:extLst>
      <p:ext uri="{BB962C8B-B14F-4D97-AF65-F5344CB8AC3E}">
        <p14:creationId xmlns:p14="http://schemas.microsoft.com/office/powerpoint/2010/main" val="692990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row: Pentagon 29">
            <a:extLst>
              <a:ext uri="{FF2B5EF4-FFF2-40B4-BE49-F238E27FC236}">
                <a16:creationId xmlns:a16="http://schemas.microsoft.com/office/drawing/2014/main" id="{504EA325-702C-486D-8D32-69BE457F175B}"/>
              </a:ext>
            </a:extLst>
          </p:cNvPr>
          <p:cNvSpPr/>
          <p:nvPr/>
        </p:nvSpPr>
        <p:spPr>
          <a:xfrm rot="5400000">
            <a:off x="5240431" y="1138338"/>
            <a:ext cx="3728038" cy="3429388"/>
          </a:xfrm>
          <a:prstGeom prst="homePlate">
            <a:avLst>
              <a:gd name="adj" fmla="val 7199"/>
            </a:avLst>
          </a:prstGeom>
          <a:solidFill>
            <a:schemeClr val="bg1"/>
          </a:solid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descr="cloud management platform এর ছবির ফলাফল">
            <a:extLst>
              <a:ext uri="{FF2B5EF4-FFF2-40B4-BE49-F238E27FC236}">
                <a16:creationId xmlns:a16="http://schemas.microsoft.com/office/drawing/2014/main" id="{4A092ACD-B939-467E-B51A-18E7D7EB8B1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323850" y="987426"/>
            <a:ext cx="4711159" cy="2344032"/>
          </a:xfrm>
          <a:prstGeom prst="rect">
            <a:avLst/>
          </a:prstGeom>
          <a:extLst>
            <a:ext uri="{909E8E84-426E-40DD-AFC4-6F175D3DCCD1}">
              <a14:hiddenFill xmlns:a14="http://schemas.microsoft.com/office/drawing/2010/main">
                <a:solidFill>
                  <a:srgbClr val="FFFFFF"/>
                </a:solidFill>
              </a14:hiddenFill>
            </a:ext>
          </a:extLst>
        </p:spPr>
      </p:pic>
      <p:sp>
        <p:nvSpPr>
          <p:cNvPr id="137" name="Title 3">
            <a:extLst>
              <a:ext uri="{FF2B5EF4-FFF2-40B4-BE49-F238E27FC236}">
                <a16:creationId xmlns:a16="http://schemas.microsoft.com/office/drawing/2014/main" id="{2E016B9E-A8D5-4092-AB7D-77E39CCCBACE}"/>
              </a:ext>
            </a:extLst>
          </p:cNvPr>
          <p:cNvSpPr>
            <a:spLocks noGrp="1"/>
          </p:cNvSpPr>
          <p:nvPr>
            <p:ph type="title"/>
          </p:nvPr>
        </p:nvSpPr>
        <p:spPr>
          <a:xfrm>
            <a:off x="323850" y="367207"/>
            <a:ext cx="7578150" cy="369322"/>
          </a:xfrm>
        </p:spPr>
        <p:txBody>
          <a:bodyPr/>
          <a:lstStyle/>
          <a:p>
            <a:r>
              <a:rPr lang="en-US" dirty="0"/>
              <a:t>Sify’s cloud management platform (setup &amp; integrate)</a:t>
            </a:r>
          </a:p>
        </p:txBody>
      </p:sp>
      <p:grpSp>
        <p:nvGrpSpPr>
          <p:cNvPr id="55" name="Group 54">
            <a:extLst>
              <a:ext uri="{FF2B5EF4-FFF2-40B4-BE49-F238E27FC236}">
                <a16:creationId xmlns:a16="http://schemas.microsoft.com/office/drawing/2014/main" id="{0DB71827-8DB5-4410-8D2D-64CCF85AF42B}"/>
              </a:ext>
            </a:extLst>
          </p:cNvPr>
          <p:cNvGrpSpPr/>
          <p:nvPr/>
        </p:nvGrpSpPr>
        <p:grpSpPr>
          <a:xfrm>
            <a:off x="5679028" y="3787359"/>
            <a:ext cx="2877674" cy="533065"/>
            <a:chOff x="355897" y="3792603"/>
            <a:chExt cx="2877674" cy="533064"/>
          </a:xfrm>
        </p:grpSpPr>
        <p:grpSp>
          <p:nvGrpSpPr>
            <p:cNvPr id="56" name="Group 55">
              <a:extLst>
                <a:ext uri="{FF2B5EF4-FFF2-40B4-BE49-F238E27FC236}">
                  <a16:creationId xmlns:a16="http://schemas.microsoft.com/office/drawing/2014/main" id="{38964357-D40D-4C96-B9F3-BACAC676C43F}"/>
                </a:ext>
              </a:extLst>
            </p:cNvPr>
            <p:cNvGrpSpPr/>
            <p:nvPr/>
          </p:nvGrpSpPr>
          <p:grpSpPr>
            <a:xfrm>
              <a:off x="355897" y="3792603"/>
              <a:ext cx="379095" cy="389023"/>
              <a:chOff x="12560300" y="2195513"/>
              <a:chExt cx="666751" cy="684212"/>
            </a:xfrm>
            <a:solidFill>
              <a:schemeClr val="accent4">
                <a:lumMod val="75000"/>
              </a:schemeClr>
            </a:solidFill>
          </p:grpSpPr>
          <p:sp>
            <p:nvSpPr>
              <p:cNvPr id="58" name="Freeform 26">
                <a:extLst>
                  <a:ext uri="{FF2B5EF4-FFF2-40B4-BE49-F238E27FC236}">
                    <a16:creationId xmlns:a16="http://schemas.microsoft.com/office/drawing/2014/main" id="{A467681D-1DD7-49AD-AC37-0B3557032152}"/>
                  </a:ext>
                </a:extLst>
              </p:cNvPr>
              <p:cNvSpPr>
                <a:spLocks noEditPoints="1"/>
              </p:cNvSpPr>
              <p:nvPr/>
            </p:nvSpPr>
            <p:spPr bwMode="auto">
              <a:xfrm>
                <a:off x="12703175" y="2405063"/>
                <a:ext cx="381000" cy="106363"/>
              </a:xfrm>
              <a:custGeom>
                <a:avLst/>
                <a:gdLst>
                  <a:gd name="T0" fmla="*/ 166 w 175"/>
                  <a:gd name="T1" fmla="*/ 0 h 49"/>
                  <a:gd name="T2" fmla="*/ 10 w 175"/>
                  <a:gd name="T3" fmla="*/ 0 h 49"/>
                  <a:gd name="T4" fmla="*/ 0 w 175"/>
                  <a:gd name="T5" fmla="*/ 9 h 49"/>
                  <a:gd name="T6" fmla="*/ 0 w 175"/>
                  <a:gd name="T7" fmla="*/ 40 h 49"/>
                  <a:gd name="T8" fmla="*/ 10 w 175"/>
                  <a:gd name="T9" fmla="*/ 49 h 49"/>
                  <a:gd name="T10" fmla="*/ 166 w 175"/>
                  <a:gd name="T11" fmla="*/ 49 h 49"/>
                  <a:gd name="T12" fmla="*/ 175 w 175"/>
                  <a:gd name="T13" fmla="*/ 40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40"/>
                      <a:pt x="0" y="40"/>
                      <a:pt x="0" y="40"/>
                    </a:cubicBezTo>
                    <a:cubicBezTo>
                      <a:pt x="0" y="45"/>
                      <a:pt x="5" y="49"/>
                      <a:pt x="10" y="49"/>
                    </a:cubicBezTo>
                    <a:cubicBezTo>
                      <a:pt x="166" y="49"/>
                      <a:pt x="166" y="49"/>
                      <a:pt x="166" y="49"/>
                    </a:cubicBezTo>
                    <a:cubicBezTo>
                      <a:pt x="171" y="49"/>
                      <a:pt x="175" y="45"/>
                      <a:pt x="175" y="40"/>
                    </a:cubicBezTo>
                    <a:cubicBezTo>
                      <a:pt x="175" y="9"/>
                      <a:pt x="175" y="9"/>
                      <a:pt x="175" y="9"/>
                    </a:cubicBezTo>
                    <a:cubicBezTo>
                      <a:pt x="175" y="4"/>
                      <a:pt x="171" y="0"/>
                      <a:pt x="166" y="0"/>
                    </a:cubicBezTo>
                    <a:close/>
                    <a:moveTo>
                      <a:pt x="17" y="21"/>
                    </a:moveTo>
                    <a:cubicBezTo>
                      <a:pt x="14" y="21"/>
                      <a:pt x="11" y="19"/>
                      <a:pt x="11" y="16"/>
                    </a:cubicBezTo>
                    <a:cubicBezTo>
                      <a:pt x="11" y="13"/>
                      <a:pt x="14" y="10"/>
                      <a:pt x="17" y="10"/>
                    </a:cubicBezTo>
                    <a:cubicBezTo>
                      <a:pt x="20" y="10"/>
                      <a:pt x="22" y="13"/>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a:solidFill>
                    <a:prstClr val="black"/>
                  </a:solidFill>
                  <a:latin typeface="Trebuchet MS"/>
                </a:endParaRPr>
              </a:p>
            </p:txBody>
          </p:sp>
          <p:sp>
            <p:nvSpPr>
              <p:cNvPr id="59" name="Freeform 27">
                <a:extLst>
                  <a:ext uri="{FF2B5EF4-FFF2-40B4-BE49-F238E27FC236}">
                    <a16:creationId xmlns:a16="http://schemas.microsoft.com/office/drawing/2014/main" id="{BC2941E5-5BD9-4B90-9A44-2BB9190C0973}"/>
                  </a:ext>
                </a:extLst>
              </p:cNvPr>
              <p:cNvSpPr>
                <a:spLocks noEditPoints="1"/>
              </p:cNvSpPr>
              <p:nvPr/>
            </p:nvSpPr>
            <p:spPr bwMode="auto">
              <a:xfrm>
                <a:off x="12703175" y="2522538"/>
                <a:ext cx="381000" cy="106363"/>
              </a:xfrm>
              <a:custGeom>
                <a:avLst/>
                <a:gdLst>
                  <a:gd name="T0" fmla="*/ 166 w 175"/>
                  <a:gd name="T1" fmla="*/ 0 h 49"/>
                  <a:gd name="T2" fmla="*/ 10 w 175"/>
                  <a:gd name="T3" fmla="*/ 0 h 49"/>
                  <a:gd name="T4" fmla="*/ 0 w 175"/>
                  <a:gd name="T5" fmla="*/ 9 h 49"/>
                  <a:gd name="T6" fmla="*/ 0 w 175"/>
                  <a:gd name="T7" fmla="*/ 39 h 49"/>
                  <a:gd name="T8" fmla="*/ 10 w 175"/>
                  <a:gd name="T9" fmla="*/ 49 h 49"/>
                  <a:gd name="T10" fmla="*/ 166 w 175"/>
                  <a:gd name="T11" fmla="*/ 49 h 49"/>
                  <a:gd name="T12" fmla="*/ 175 w 175"/>
                  <a:gd name="T13" fmla="*/ 39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39"/>
                      <a:pt x="0" y="39"/>
                      <a:pt x="0" y="39"/>
                    </a:cubicBezTo>
                    <a:cubicBezTo>
                      <a:pt x="0" y="45"/>
                      <a:pt x="5" y="49"/>
                      <a:pt x="10" y="49"/>
                    </a:cubicBezTo>
                    <a:cubicBezTo>
                      <a:pt x="166" y="49"/>
                      <a:pt x="166" y="49"/>
                      <a:pt x="166" y="49"/>
                    </a:cubicBezTo>
                    <a:cubicBezTo>
                      <a:pt x="171" y="49"/>
                      <a:pt x="175" y="45"/>
                      <a:pt x="175" y="39"/>
                    </a:cubicBezTo>
                    <a:cubicBezTo>
                      <a:pt x="175" y="9"/>
                      <a:pt x="175" y="9"/>
                      <a:pt x="175" y="9"/>
                    </a:cubicBezTo>
                    <a:cubicBezTo>
                      <a:pt x="175" y="4"/>
                      <a:pt x="171" y="0"/>
                      <a:pt x="166" y="0"/>
                    </a:cubicBezTo>
                    <a:close/>
                    <a:moveTo>
                      <a:pt x="17" y="21"/>
                    </a:moveTo>
                    <a:cubicBezTo>
                      <a:pt x="14" y="21"/>
                      <a:pt x="11" y="19"/>
                      <a:pt x="11" y="16"/>
                    </a:cubicBezTo>
                    <a:cubicBezTo>
                      <a:pt x="11" y="12"/>
                      <a:pt x="14" y="10"/>
                      <a:pt x="17" y="10"/>
                    </a:cubicBezTo>
                    <a:cubicBezTo>
                      <a:pt x="20" y="10"/>
                      <a:pt x="22" y="12"/>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a:solidFill>
                    <a:prstClr val="black"/>
                  </a:solidFill>
                  <a:latin typeface="Trebuchet MS"/>
                </a:endParaRPr>
              </a:p>
            </p:txBody>
          </p:sp>
          <p:sp>
            <p:nvSpPr>
              <p:cNvPr id="60" name="Freeform 28">
                <a:extLst>
                  <a:ext uri="{FF2B5EF4-FFF2-40B4-BE49-F238E27FC236}">
                    <a16:creationId xmlns:a16="http://schemas.microsoft.com/office/drawing/2014/main" id="{36F8E20E-7836-482E-A906-11E849A31EB5}"/>
                  </a:ext>
                </a:extLst>
              </p:cNvPr>
              <p:cNvSpPr>
                <a:spLocks noEditPoints="1"/>
              </p:cNvSpPr>
              <p:nvPr/>
            </p:nvSpPr>
            <p:spPr bwMode="auto">
              <a:xfrm>
                <a:off x="12703175" y="2638425"/>
                <a:ext cx="381000" cy="104775"/>
              </a:xfrm>
              <a:custGeom>
                <a:avLst/>
                <a:gdLst>
                  <a:gd name="T0" fmla="*/ 166 w 175"/>
                  <a:gd name="T1" fmla="*/ 0 h 48"/>
                  <a:gd name="T2" fmla="*/ 10 w 175"/>
                  <a:gd name="T3" fmla="*/ 0 h 48"/>
                  <a:gd name="T4" fmla="*/ 0 w 175"/>
                  <a:gd name="T5" fmla="*/ 9 h 48"/>
                  <a:gd name="T6" fmla="*/ 0 w 175"/>
                  <a:gd name="T7" fmla="*/ 39 h 48"/>
                  <a:gd name="T8" fmla="*/ 10 w 175"/>
                  <a:gd name="T9" fmla="*/ 48 h 48"/>
                  <a:gd name="T10" fmla="*/ 166 w 175"/>
                  <a:gd name="T11" fmla="*/ 48 h 48"/>
                  <a:gd name="T12" fmla="*/ 175 w 175"/>
                  <a:gd name="T13" fmla="*/ 39 h 48"/>
                  <a:gd name="T14" fmla="*/ 175 w 175"/>
                  <a:gd name="T15" fmla="*/ 9 h 48"/>
                  <a:gd name="T16" fmla="*/ 166 w 175"/>
                  <a:gd name="T17" fmla="*/ 0 h 48"/>
                  <a:gd name="T18" fmla="*/ 17 w 175"/>
                  <a:gd name="T19" fmla="*/ 21 h 48"/>
                  <a:gd name="T20" fmla="*/ 11 w 175"/>
                  <a:gd name="T21" fmla="*/ 15 h 48"/>
                  <a:gd name="T22" fmla="*/ 17 w 175"/>
                  <a:gd name="T23" fmla="*/ 10 h 48"/>
                  <a:gd name="T24" fmla="*/ 22 w 175"/>
                  <a:gd name="T25" fmla="*/ 15 h 48"/>
                  <a:gd name="T26" fmla="*/ 17 w 175"/>
                  <a:gd name="T27" fmla="*/ 21 h 48"/>
                  <a:gd name="T28" fmla="*/ 151 w 175"/>
                  <a:gd name="T29" fmla="*/ 37 h 48"/>
                  <a:gd name="T30" fmla="*/ 112 w 175"/>
                  <a:gd name="T31" fmla="*/ 37 h 48"/>
                  <a:gd name="T32" fmla="*/ 112 w 175"/>
                  <a:gd name="T33" fmla="*/ 24 h 48"/>
                  <a:gd name="T34" fmla="*/ 151 w 175"/>
                  <a:gd name="T35" fmla="*/ 24 h 48"/>
                  <a:gd name="T36" fmla="*/ 151 w 175"/>
                  <a:gd name="T37" fmla="*/ 37 h 48"/>
                  <a:gd name="T38" fmla="*/ 151 w 175"/>
                  <a:gd name="T39" fmla="*/ 37 h 48"/>
                  <a:gd name="T40" fmla="*/ 151 w 175"/>
                  <a:gd name="T41"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8">
                    <a:moveTo>
                      <a:pt x="166" y="0"/>
                    </a:moveTo>
                    <a:cubicBezTo>
                      <a:pt x="10" y="0"/>
                      <a:pt x="10" y="0"/>
                      <a:pt x="10" y="0"/>
                    </a:cubicBezTo>
                    <a:cubicBezTo>
                      <a:pt x="5" y="0"/>
                      <a:pt x="0" y="4"/>
                      <a:pt x="0" y="9"/>
                    </a:cubicBezTo>
                    <a:cubicBezTo>
                      <a:pt x="0" y="39"/>
                      <a:pt x="0" y="39"/>
                      <a:pt x="0" y="39"/>
                    </a:cubicBezTo>
                    <a:cubicBezTo>
                      <a:pt x="0" y="44"/>
                      <a:pt x="5" y="48"/>
                      <a:pt x="10" y="48"/>
                    </a:cubicBezTo>
                    <a:cubicBezTo>
                      <a:pt x="166" y="48"/>
                      <a:pt x="166" y="48"/>
                      <a:pt x="166" y="48"/>
                    </a:cubicBezTo>
                    <a:cubicBezTo>
                      <a:pt x="171" y="48"/>
                      <a:pt x="175" y="44"/>
                      <a:pt x="175" y="39"/>
                    </a:cubicBezTo>
                    <a:cubicBezTo>
                      <a:pt x="175" y="9"/>
                      <a:pt x="175" y="9"/>
                      <a:pt x="175" y="9"/>
                    </a:cubicBezTo>
                    <a:cubicBezTo>
                      <a:pt x="175" y="4"/>
                      <a:pt x="171" y="0"/>
                      <a:pt x="166" y="0"/>
                    </a:cubicBezTo>
                    <a:close/>
                    <a:moveTo>
                      <a:pt x="17" y="21"/>
                    </a:moveTo>
                    <a:cubicBezTo>
                      <a:pt x="14" y="21"/>
                      <a:pt x="11" y="18"/>
                      <a:pt x="11" y="15"/>
                    </a:cubicBezTo>
                    <a:cubicBezTo>
                      <a:pt x="11" y="12"/>
                      <a:pt x="14" y="10"/>
                      <a:pt x="17" y="10"/>
                    </a:cubicBezTo>
                    <a:cubicBezTo>
                      <a:pt x="20" y="10"/>
                      <a:pt x="22" y="12"/>
                      <a:pt x="22" y="15"/>
                    </a:cubicBezTo>
                    <a:cubicBezTo>
                      <a:pt x="22" y="18"/>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a:solidFill>
                    <a:prstClr val="black"/>
                  </a:solidFill>
                  <a:latin typeface="Trebuchet MS"/>
                </a:endParaRPr>
              </a:p>
            </p:txBody>
          </p:sp>
          <p:sp>
            <p:nvSpPr>
              <p:cNvPr id="61" name="Freeform 29">
                <a:extLst>
                  <a:ext uri="{FF2B5EF4-FFF2-40B4-BE49-F238E27FC236}">
                    <a16:creationId xmlns:a16="http://schemas.microsoft.com/office/drawing/2014/main" id="{F045E31D-1DF5-4716-9B45-F9883DB3FA94}"/>
                  </a:ext>
                </a:extLst>
              </p:cNvPr>
              <p:cNvSpPr>
                <a:spLocks noEditPoints="1"/>
              </p:cNvSpPr>
              <p:nvPr/>
            </p:nvSpPr>
            <p:spPr bwMode="auto">
              <a:xfrm>
                <a:off x="12707938" y="2755900"/>
                <a:ext cx="371475" cy="123825"/>
              </a:xfrm>
              <a:custGeom>
                <a:avLst/>
                <a:gdLst>
                  <a:gd name="T0" fmla="*/ 155 w 234"/>
                  <a:gd name="T1" fmla="*/ 33 h 78"/>
                  <a:gd name="T2" fmla="*/ 132 w 234"/>
                  <a:gd name="T3" fmla="*/ 33 h 78"/>
                  <a:gd name="T4" fmla="*/ 132 w 234"/>
                  <a:gd name="T5" fmla="*/ 0 h 78"/>
                  <a:gd name="T6" fmla="*/ 103 w 234"/>
                  <a:gd name="T7" fmla="*/ 0 h 78"/>
                  <a:gd name="T8" fmla="*/ 103 w 234"/>
                  <a:gd name="T9" fmla="*/ 33 h 78"/>
                  <a:gd name="T10" fmla="*/ 81 w 234"/>
                  <a:gd name="T11" fmla="*/ 33 h 78"/>
                  <a:gd name="T12" fmla="*/ 81 w 234"/>
                  <a:gd name="T13" fmla="*/ 41 h 78"/>
                  <a:gd name="T14" fmla="*/ 0 w 234"/>
                  <a:gd name="T15" fmla="*/ 41 h 78"/>
                  <a:gd name="T16" fmla="*/ 0 w 234"/>
                  <a:gd name="T17" fmla="*/ 70 h 78"/>
                  <a:gd name="T18" fmla="*/ 81 w 234"/>
                  <a:gd name="T19" fmla="*/ 70 h 78"/>
                  <a:gd name="T20" fmla="*/ 81 w 234"/>
                  <a:gd name="T21" fmla="*/ 78 h 78"/>
                  <a:gd name="T22" fmla="*/ 155 w 234"/>
                  <a:gd name="T23" fmla="*/ 78 h 78"/>
                  <a:gd name="T24" fmla="*/ 155 w 234"/>
                  <a:gd name="T25" fmla="*/ 70 h 78"/>
                  <a:gd name="T26" fmla="*/ 234 w 234"/>
                  <a:gd name="T27" fmla="*/ 70 h 78"/>
                  <a:gd name="T28" fmla="*/ 234 w 234"/>
                  <a:gd name="T29" fmla="*/ 41 h 78"/>
                  <a:gd name="T30" fmla="*/ 155 w 234"/>
                  <a:gd name="T31" fmla="*/ 41 h 78"/>
                  <a:gd name="T32" fmla="*/ 155 w 234"/>
                  <a:gd name="T33" fmla="*/ 33 h 78"/>
                  <a:gd name="T34" fmla="*/ 155 w 234"/>
                  <a:gd name="T35" fmla="*/ 33 h 78"/>
                  <a:gd name="T36" fmla="*/ 155 w 234"/>
                  <a:gd name="T3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78">
                    <a:moveTo>
                      <a:pt x="155" y="33"/>
                    </a:moveTo>
                    <a:lnTo>
                      <a:pt x="132" y="33"/>
                    </a:lnTo>
                    <a:lnTo>
                      <a:pt x="132" y="0"/>
                    </a:lnTo>
                    <a:lnTo>
                      <a:pt x="103" y="0"/>
                    </a:lnTo>
                    <a:lnTo>
                      <a:pt x="103" y="33"/>
                    </a:lnTo>
                    <a:lnTo>
                      <a:pt x="81" y="33"/>
                    </a:lnTo>
                    <a:lnTo>
                      <a:pt x="81" y="41"/>
                    </a:lnTo>
                    <a:lnTo>
                      <a:pt x="0" y="41"/>
                    </a:lnTo>
                    <a:lnTo>
                      <a:pt x="0" y="70"/>
                    </a:lnTo>
                    <a:lnTo>
                      <a:pt x="81" y="70"/>
                    </a:lnTo>
                    <a:lnTo>
                      <a:pt x="81" y="78"/>
                    </a:lnTo>
                    <a:lnTo>
                      <a:pt x="155" y="78"/>
                    </a:lnTo>
                    <a:lnTo>
                      <a:pt x="155" y="70"/>
                    </a:lnTo>
                    <a:lnTo>
                      <a:pt x="234" y="70"/>
                    </a:lnTo>
                    <a:lnTo>
                      <a:pt x="234" y="41"/>
                    </a:lnTo>
                    <a:lnTo>
                      <a:pt x="155" y="41"/>
                    </a:lnTo>
                    <a:lnTo>
                      <a:pt x="155" y="33"/>
                    </a:lnTo>
                    <a:close/>
                    <a:moveTo>
                      <a:pt x="155" y="33"/>
                    </a:moveTo>
                    <a:lnTo>
                      <a:pt x="155"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a:solidFill>
                    <a:prstClr val="black"/>
                  </a:solidFill>
                  <a:latin typeface="Trebuchet MS"/>
                </a:endParaRPr>
              </a:p>
            </p:txBody>
          </p:sp>
          <p:sp>
            <p:nvSpPr>
              <p:cNvPr id="62" name="Freeform 30">
                <a:extLst>
                  <a:ext uri="{FF2B5EF4-FFF2-40B4-BE49-F238E27FC236}">
                    <a16:creationId xmlns:a16="http://schemas.microsoft.com/office/drawing/2014/main" id="{5DA20EAB-56E3-497F-A270-2E9FD0A330EF}"/>
                  </a:ext>
                </a:extLst>
              </p:cNvPr>
              <p:cNvSpPr>
                <a:spLocks noEditPoints="1"/>
              </p:cNvSpPr>
              <p:nvPr/>
            </p:nvSpPr>
            <p:spPr bwMode="auto">
              <a:xfrm>
                <a:off x="12707938" y="2755900"/>
                <a:ext cx="371475" cy="123825"/>
              </a:xfrm>
              <a:custGeom>
                <a:avLst/>
                <a:gdLst>
                  <a:gd name="T0" fmla="*/ 155 w 234"/>
                  <a:gd name="T1" fmla="*/ 33 h 78"/>
                  <a:gd name="T2" fmla="*/ 132 w 234"/>
                  <a:gd name="T3" fmla="*/ 33 h 78"/>
                  <a:gd name="T4" fmla="*/ 132 w 234"/>
                  <a:gd name="T5" fmla="*/ 0 h 78"/>
                  <a:gd name="T6" fmla="*/ 103 w 234"/>
                  <a:gd name="T7" fmla="*/ 0 h 78"/>
                  <a:gd name="T8" fmla="*/ 103 w 234"/>
                  <a:gd name="T9" fmla="*/ 33 h 78"/>
                  <a:gd name="T10" fmla="*/ 81 w 234"/>
                  <a:gd name="T11" fmla="*/ 33 h 78"/>
                  <a:gd name="T12" fmla="*/ 81 w 234"/>
                  <a:gd name="T13" fmla="*/ 41 h 78"/>
                  <a:gd name="T14" fmla="*/ 0 w 234"/>
                  <a:gd name="T15" fmla="*/ 41 h 78"/>
                  <a:gd name="T16" fmla="*/ 0 w 234"/>
                  <a:gd name="T17" fmla="*/ 70 h 78"/>
                  <a:gd name="T18" fmla="*/ 81 w 234"/>
                  <a:gd name="T19" fmla="*/ 70 h 78"/>
                  <a:gd name="T20" fmla="*/ 81 w 234"/>
                  <a:gd name="T21" fmla="*/ 78 h 78"/>
                  <a:gd name="T22" fmla="*/ 155 w 234"/>
                  <a:gd name="T23" fmla="*/ 78 h 78"/>
                  <a:gd name="T24" fmla="*/ 155 w 234"/>
                  <a:gd name="T25" fmla="*/ 70 h 78"/>
                  <a:gd name="T26" fmla="*/ 234 w 234"/>
                  <a:gd name="T27" fmla="*/ 70 h 78"/>
                  <a:gd name="T28" fmla="*/ 234 w 234"/>
                  <a:gd name="T29" fmla="*/ 41 h 78"/>
                  <a:gd name="T30" fmla="*/ 155 w 234"/>
                  <a:gd name="T31" fmla="*/ 41 h 78"/>
                  <a:gd name="T32" fmla="*/ 155 w 234"/>
                  <a:gd name="T33" fmla="*/ 33 h 78"/>
                  <a:gd name="T34" fmla="*/ 155 w 234"/>
                  <a:gd name="T35" fmla="*/ 33 h 78"/>
                  <a:gd name="T36" fmla="*/ 155 w 234"/>
                  <a:gd name="T3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78">
                    <a:moveTo>
                      <a:pt x="155" y="33"/>
                    </a:moveTo>
                    <a:lnTo>
                      <a:pt x="132" y="33"/>
                    </a:lnTo>
                    <a:lnTo>
                      <a:pt x="132" y="0"/>
                    </a:lnTo>
                    <a:lnTo>
                      <a:pt x="103" y="0"/>
                    </a:lnTo>
                    <a:lnTo>
                      <a:pt x="103" y="33"/>
                    </a:lnTo>
                    <a:lnTo>
                      <a:pt x="81" y="33"/>
                    </a:lnTo>
                    <a:lnTo>
                      <a:pt x="81" y="41"/>
                    </a:lnTo>
                    <a:lnTo>
                      <a:pt x="0" y="41"/>
                    </a:lnTo>
                    <a:lnTo>
                      <a:pt x="0" y="70"/>
                    </a:lnTo>
                    <a:lnTo>
                      <a:pt x="81" y="70"/>
                    </a:lnTo>
                    <a:lnTo>
                      <a:pt x="81" y="78"/>
                    </a:lnTo>
                    <a:lnTo>
                      <a:pt x="155" y="78"/>
                    </a:lnTo>
                    <a:lnTo>
                      <a:pt x="155" y="70"/>
                    </a:lnTo>
                    <a:lnTo>
                      <a:pt x="234" y="70"/>
                    </a:lnTo>
                    <a:lnTo>
                      <a:pt x="234" y="41"/>
                    </a:lnTo>
                    <a:lnTo>
                      <a:pt x="155" y="41"/>
                    </a:lnTo>
                    <a:lnTo>
                      <a:pt x="155" y="33"/>
                    </a:lnTo>
                    <a:moveTo>
                      <a:pt x="155" y="33"/>
                    </a:moveTo>
                    <a:lnTo>
                      <a:pt x="155" y="3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a:solidFill>
                    <a:prstClr val="black"/>
                  </a:solidFill>
                  <a:latin typeface="Trebuchet MS"/>
                </a:endParaRPr>
              </a:p>
            </p:txBody>
          </p:sp>
          <p:sp>
            <p:nvSpPr>
              <p:cNvPr id="63" name="Freeform 31">
                <a:extLst>
                  <a:ext uri="{FF2B5EF4-FFF2-40B4-BE49-F238E27FC236}">
                    <a16:creationId xmlns:a16="http://schemas.microsoft.com/office/drawing/2014/main" id="{644B17EF-DCCD-4B1D-BC40-6357480BDC70}"/>
                  </a:ext>
                </a:extLst>
              </p:cNvPr>
              <p:cNvSpPr>
                <a:spLocks noEditPoints="1"/>
              </p:cNvSpPr>
              <p:nvPr/>
            </p:nvSpPr>
            <p:spPr bwMode="auto">
              <a:xfrm>
                <a:off x="12560300" y="2195513"/>
                <a:ext cx="666751" cy="388938"/>
              </a:xfrm>
              <a:custGeom>
                <a:avLst/>
                <a:gdLst>
                  <a:gd name="T0" fmla="*/ 246 w 307"/>
                  <a:gd name="T1" fmla="*/ 47 h 180"/>
                  <a:gd name="T2" fmla="*/ 240 w 307"/>
                  <a:gd name="T3" fmla="*/ 44 h 180"/>
                  <a:gd name="T4" fmla="*/ 186 w 307"/>
                  <a:gd name="T5" fmla="*/ 17 h 180"/>
                  <a:gd name="T6" fmla="*/ 182 w 307"/>
                  <a:gd name="T7" fmla="*/ 17 h 180"/>
                  <a:gd name="T8" fmla="*/ 177 w 307"/>
                  <a:gd name="T9" fmla="*/ 15 h 180"/>
                  <a:gd name="T10" fmla="*/ 132 w 307"/>
                  <a:gd name="T11" fmla="*/ 0 h 180"/>
                  <a:gd name="T12" fmla="*/ 64 w 307"/>
                  <a:gd name="T13" fmla="*/ 43 h 180"/>
                  <a:gd name="T14" fmla="*/ 58 w 307"/>
                  <a:gd name="T15" fmla="*/ 47 h 180"/>
                  <a:gd name="T16" fmla="*/ 0 w 307"/>
                  <a:gd name="T17" fmla="*/ 114 h 180"/>
                  <a:gd name="T18" fmla="*/ 53 w 307"/>
                  <a:gd name="T19" fmla="*/ 180 h 180"/>
                  <a:gd name="T20" fmla="*/ 53 w 307"/>
                  <a:gd name="T21" fmla="*/ 160 h 180"/>
                  <a:gd name="T22" fmla="*/ 54 w 307"/>
                  <a:gd name="T23" fmla="*/ 153 h 180"/>
                  <a:gd name="T24" fmla="*/ 26 w 307"/>
                  <a:gd name="T25" fmla="*/ 114 h 180"/>
                  <a:gd name="T26" fmla="*/ 67 w 307"/>
                  <a:gd name="T27" fmla="*/ 73 h 180"/>
                  <a:gd name="T28" fmla="*/ 71 w 307"/>
                  <a:gd name="T29" fmla="*/ 73 h 180"/>
                  <a:gd name="T30" fmla="*/ 84 w 307"/>
                  <a:gd name="T31" fmla="*/ 63 h 180"/>
                  <a:gd name="T32" fmla="*/ 132 w 307"/>
                  <a:gd name="T33" fmla="*/ 26 h 180"/>
                  <a:gd name="T34" fmla="*/ 166 w 307"/>
                  <a:gd name="T35" fmla="*/ 40 h 180"/>
                  <a:gd name="T36" fmla="*/ 178 w 307"/>
                  <a:gd name="T37" fmla="*/ 44 h 180"/>
                  <a:gd name="T38" fmla="*/ 186 w 307"/>
                  <a:gd name="T39" fmla="*/ 43 h 180"/>
                  <a:gd name="T40" fmla="*/ 223 w 307"/>
                  <a:gd name="T41" fmla="*/ 66 h 180"/>
                  <a:gd name="T42" fmla="*/ 236 w 307"/>
                  <a:gd name="T43" fmla="*/ 73 h 180"/>
                  <a:gd name="T44" fmla="*/ 240 w 307"/>
                  <a:gd name="T45" fmla="*/ 73 h 180"/>
                  <a:gd name="T46" fmla="*/ 281 w 307"/>
                  <a:gd name="T47" fmla="*/ 114 h 180"/>
                  <a:gd name="T48" fmla="*/ 253 w 307"/>
                  <a:gd name="T49" fmla="*/ 153 h 180"/>
                  <a:gd name="T50" fmla="*/ 254 w 307"/>
                  <a:gd name="T51" fmla="*/ 160 h 180"/>
                  <a:gd name="T52" fmla="*/ 254 w 307"/>
                  <a:gd name="T53" fmla="*/ 180 h 180"/>
                  <a:gd name="T54" fmla="*/ 307 w 307"/>
                  <a:gd name="T55" fmla="*/ 114 h 180"/>
                  <a:gd name="T56" fmla="*/ 246 w 307"/>
                  <a:gd name="T57" fmla="*/ 47 h 180"/>
                  <a:gd name="T58" fmla="*/ 246 w 307"/>
                  <a:gd name="T59" fmla="*/ 47 h 180"/>
                  <a:gd name="T60" fmla="*/ 246 w 307"/>
                  <a:gd name="T61" fmla="*/ 4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180">
                    <a:moveTo>
                      <a:pt x="246" y="47"/>
                    </a:moveTo>
                    <a:cubicBezTo>
                      <a:pt x="244" y="47"/>
                      <a:pt x="242" y="46"/>
                      <a:pt x="240" y="44"/>
                    </a:cubicBezTo>
                    <a:cubicBezTo>
                      <a:pt x="228" y="27"/>
                      <a:pt x="208" y="17"/>
                      <a:pt x="186" y="17"/>
                    </a:cubicBezTo>
                    <a:cubicBezTo>
                      <a:pt x="185" y="17"/>
                      <a:pt x="184" y="17"/>
                      <a:pt x="182" y="17"/>
                    </a:cubicBezTo>
                    <a:cubicBezTo>
                      <a:pt x="180" y="17"/>
                      <a:pt x="179" y="16"/>
                      <a:pt x="177" y="15"/>
                    </a:cubicBezTo>
                    <a:cubicBezTo>
                      <a:pt x="164" y="5"/>
                      <a:pt x="148" y="0"/>
                      <a:pt x="132" y="0"/>
                    </a:cubicBezTo>
                    <a:cubicBezTo>
                      <a:pt x="102" y="0"/>
                      <a:pt x="76" y="17"/>
                      <a:pt x="64" y="43"/>
                    </a:cubicBezTo>
                    <a:cubicBezTo>
                      <a:pt x="63" y="45"/>
                      <a:pt x="60" y="47"/>
                      <a:pt x="58" y="47"/>
                    </a:cubicBezTo>
                    <a:cubicBezTo>
                      <a:pt x="25" y="52"/>
                      <a:pt x="0" y="80"/>
                      <a:pt x="0" y="114"/>
                    </a:cubicBezTo>
                    <a:cubicBezTo>
                      <a:pt x="0" y="146"/>
                      <a:pt x="23" y="173"/>
                      <a:pt x="53" y="180"/>
                    </a:cubicBezTo>
                    <a:cubicBezTo>
                      <a:pt x="53" y="160"/>
                      <a:pt x="53" y="160"/>
                      <a:pt x="53" y="160"/>
                    </a:cubicBezTo>
                    <a:cubicBezTo>
                      <a:pt x="53" y="157"/>
                      <a:pt x="54" y="155"/>
                      <a:pt x="54" y="153"/>
                    </a:cubicBezTo>
                    <a:cubicBezTo>
                      <a:pt x="38" y="147"/>
                      <a:pt x="26" y="132"/>
                      <a:pt x="26" y="114"/>
                    </a:cubicBezTo>
                    <a:cubicBezTo>
                      <a:pt x="26" y="92"/>
                      <a:pt x="45" y="73"/>
                      <a:pt x="67" y="73"/>
                    </a:cubicBezTo>
                    <a:cubicBezTo>
                      <a:pt x="68" y="73"/>
                      <a:pt x="69" y="73"/>
                      <a:pt x="71" y="73"/>
                    </a:cubicBezTo>
                    <a:cubicBezTo>
                      <a:pt x="77" y="74"/>
                      <a:pt x="83" y="70"/>
                      <a:pt x="84" y="63"/>
                    </a:cubicBezTo>
                    <a:cubicBezTo>
                      <a:pt x="90" y="42"/>
                      <a:pt x="109" y="26"/>
                      <a:pt x="132" y="26"/>
                    </a:cubicBezTo>
                    <a:cubicBezTo>
                      <a:pt x="145" y="26"/>
                      <a:pt x="157" y="31"/>
                      <a:pt x="166" y="40"/>
                    </a:cubicBezTo>
                    <a:cubicBezTo>
                      <a:pt x="169" y="43"/>
                      <a:pt x="174" y="45"/>
                      <a:pt x="178" y="44"/>
                    </a:cubicBezTo>
                    <a:cubicBezTo>
                      <a:pt x="181" y="43"/>
                      <a:pt x="184" y="43"/>
                      <a:pt x="186" y="43"/>
                    </a:cubicBezTo>
                    <a:cubicBezTo>
                      <a:pt x="202" y="43"/>
                      <a:pt x="216" y="52"/>
                      <a:pt x="223" y="66"/>
                    </a:cubicBezTo>
                    <a:cubicBezTo>
                      <a:pt x="225" y="71"/>
                      <a:pt x="231" y="74"/>
                      <a:pt x="236" y="73"/>
                    </a:cubicBezTo>
                    <a:cubicBezTo>
                      <a:pt x="238" y="73"/>
                      <a:pt x="239" y="73"/>
                      <a:pt x="240" y="73"/>
                    </a:cubicBezTo>
                    <a:cubicBezTo>
                      <a:pt x="263" y="73"/>
                      <a:pt x="281" y="92"/>
                      <a:pt x="281" y="114"/>
                    </a:cubicBezTo>
                    <a:cubicBezTo>
                      <a:pt x="281" y="132"/>
                      <a:pt x="269" y="147"/>
                      <a:pt x="253" y="153"/>
                    </a:cubicBezTo>
                    <a:cubicBezTo>
                      <a:pt x="254" y="155"/>
                      <a:pt x="254" y="157"/>
                      <a:pt x="254" y="160"/>
                    </a:cubicBezTo>
                    <a:cubicBezTo>
                      <a:pt x="254" y="180"/>
                      <a:pt x="254" y="180"/>
                      <a:pt x="254" y="180"/>
                    </a:cubicBezTo>
                    <a:cubicBezTo>
                      <a:pt x="284" y="173"/>
                      <a:pt x="307" y="146"/>
                      <a:pt x="307" y="114"/>
                    </a:cubicBezTo>
                    <a:cubicBezTo>
                      <a:pt x="307" y="79"/>
                      <a:pt x="280" y="50"/>
                      <a:pt x="246" y="47"/>
                    </a:cubicBezTo>
                    <a:close/>
                    <a:moveTo>
                      <a:pt x="246" y="47"/>
                    </a:moveTo>
                    <a:cubicBezTo>
                      <a:pt x="246" y="47"/>
                      <a:pt x="246" y="47"/>
                      <a:pt x="246"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a:solidFill>
                    <a:prstClr val="black"/>
                  </a:solidFill>
                  <a:latin typeface="Trebuchet MS"/>
                </a:endParaRPr>
              </a:p>
            </p:txBody>
          </p:sp>
        </p:grpSp>
        <p:sp>
          <p:nvSpPr>
            <p:cNvPr id="57" name="TextBox 56">
              <a:extLst>
                <a:ext uri="{FF2B5EF4-FFF2-40B4-BE49-F238E27FC236}">
                  <a16:creationId xmlns:a16="http://schemas.microsoft.com/office/drawing/2014/main" id="{90FDF3B9-D181-4B5C-999B-C88B823FDC60}"/>
                </a:ext>
              </a:extLst>
            </p:cNvPr>
            <p:cNvSpPr txBox="1"/>
            <p:nvPr/>
          </p:nvSpPr>
          <p:spPr>
            <a:xfrm>
              <a:off x="894190" y="3817837"/>
              <a:ext cx="2339381" cy="507830"/>
            </a:xfrm>
            <a:prstGeom prst="rect">
              <a:avLst/>
            </a:prstGeom>
            <a:noFill/>
          </p:spPr>
          <p:txBody>
            <a:bodyPr wrap="square" rtlCol="0">
              <a:spAutoFit/>
            </a:bodyPr>
            <a:lstStyle/>
            <a:p>
              <a:pPr defTabSz="685800">
                <a:defRPr/>
              </a:pPr>
              <a:r>
                <a:rPr lang="en-IN" sz="900" b="1" dirty="0">
                  <a:solidFill>
                    <a:prstClr val="black"/>
                  </a:solidFill>
                  <a:latin typeface="Trebuchet MS"/>
                </a:rPr>
                <a:t>Provisioned, decommissioned, managed as single unit</a:t>
              </a:r>
            </a:p>
            <a:p>
              <a:pPr defTabSz="685800">
                <a:defRPr/>
              </a:pPr>
              <a:endParaRPr lang="en-US" sz="900" dirty="0">
                <a:solidFill>
                  <a:prstClr val="black"/>
                </a:solidFill>
                <a:latin typeface="Trebuchet MS"/>
              </a:endParaRPr>
            </a:p>
          </p:txBody>
        </p:sp>
      </p:grpSp>
      <p:grpSp>
        <p:nvGrpSpPr>
          <p:cNvPr id="64" name="Group 63">
            <a:extLst>
              <a:ext uri="{FF2B5EF4-FFF2-40B4-BE49-F238E27FC236}">
                <a16:creationId xmlns:a16="http://schemas.microsoft.com/office/drawing/2014/main" id="{36460C9C-BEAE-4375-9F93-08472093BA7E}"/>
              </a:ext>
            </a:extLst>
          </p:cNvPr>
          <p:cNvGrpSpPr/>
          <p:nvPr/>
        </p:nvGrpSpPr>
        <p:grpSpPr>
          <a:xfrm>
            <a:off x="5639849" y="2171532"/>
            <a:ext cx="2916853" cy="1615827"/>
            <a:chOff x="356476" y="2046069"/>
            <a:chExt cx="2916853" cy="1615827"/>
          </a:xfrm>
        </p:grpSpPr>
        <p:grpSp>
          <p:nvGrpSpPr>
            <p:cNvPr id="65" name="Group 64">
              <a:extLst>
                <a:ext uri="{FF2B5EF4-FFF2-40B4-BE49-F238E27FC236}">
                  <a16:creationId xmlns:a16="http://schemas.microsoft.com/office/drawing/2014/main" id="{0A4945ED-504D-4527-83EE-CE44E33AAADE}"/>
                </a:ext>
              </a:extLst>
            </p:cNvPr>
            <p:cNvGrpSpPr/>
            <p:nvPr/>
          </p:nvGrpSpPr>
          <p:grpSpPr>
            <a:xfrm>
              <a:off x="356476" y="2088994"/>
              <a:ext cx="377936" cy="298833"/>
              <a:chOff x="-3033713" y="-570095"/>
              <a:chExt cx="1911350" cy="1511300"/>
            </a:xfrm>
            <a:solidFill>
              <a:schemeClr val="accent2">
                <a:lumMod val="75000"/>
              </a:schemeClr>
            </a:solidFill>
          </p:grpSpPr>
          <p:sp>
            <p:nvSpPr>
              <p:cNvPr id="67" name="Freeform 9">
                <a:extLst>
                  <a:ext uri="{FF2B5EF4-FFF2-40B4-BE49-F238E27FC236}">
                    <a16:creationId xmlns:a16="http://schemas.microsoft.com/office/drawing/2014/main" id="{2E405D2B-DEB0-41DD-AD4B-9C212BDF09A1}"/>
                  </a:ext>
                </a:extLst>
              </p:cNvPr>
              <p:cNvSpPr>
                <a:spLocks noEditPoints="1"/>
              </p:cNvSpPr>
              <p:nvPr/>
            </p:nvSpPr>
            <p:spPr bwMode="auto">
              <a:xfrm>
                <a:off x="-2144714" y="-570095"/>
                <a:ext cx="1022351" cy="825499"/>
              </a:xfrm>
              <a:custGeom>
                <a:avLst/>
                <a:gdLst>
                  <a:gd name="T0" fmla="*/ 574 w 779"/>
                  <a:gd name="T1" fmla="*/ 280 h 629"/>
                  <a:gd name="T2" fmla="*/ 258 w 779"/>
                  <a:gd name="T3" fmla="*/ 0 h 629"/>
                  <a:gd name="T4" fmla="*/ 0 w 779"/>
                  <a:gd name="T5" fmla="*/ 132 h 629"/>
                  <a:gd name="T6" fmla="*/ 21 w 779"/>
                  <a:gd name="T7" fmla="*/ 131 h 629"/>
                  <a:gd name="T8" fmla="*/ 525 w 779"/>
                  <a:gd name="T9" fmla="*/ 516 h 629"/>
                  <a:gd name="T10" fmla="*/ 706 w 779"/>
                  <a:gd name="T11" fmla="*/ 615 h 629"/>
                  <a:gd name="T12" fmla="*/ 719 w 779"/>
                  <a:gd name="T13" fmla="*/ 629 h 629"/>
                  <a:gd name="T14" fmla="*/ 779 w 779"/>
                  <a:gd name="T15" fmla="*/ 485 h 629"/>
                  <a:gd name="T16" fmla="*/ 574 w 779"/>
                  <a:gd name="T17" fmla="*/ 280 h 629"/>
                  <a:gd name="T18" fmla="*/ 574 w 779"/>
                  <a:gd name="T19" fmla="*/ 280 h 629"/>
                  <a:gd name="T20" fmla="*/ 574 w 779"/>
                  <a:gd name="T21" fmla="*/ 28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9" h="629">
                    <a:moveTo>
                      <a:pt x="574" y="280"/>
                    </a:moveTo>
                    <a:cubicBezTo>
                      <a:pt x="556" y="122"/>
                      <a:pt x="421" y="0"/>
                      <a:pt x="258" y="0"/>
                    </a:cubicBezTo>
                    <a:cubicBezTo>
                      <a:pt x="152" y="0"/>
                      <a:pt x="58" y="52"/>
                      <a:pt x="0" y="132"/>
                    </a:cubicBezTo>
                    <a:cubicBezTo>
                      <a:pt x="7" y="131"/>
                      <a:pt x="14" y="131"/>
                      <a:pt x="21" y="131"/>
                    </a:cubicBezTo>
                    <a:cubicBezTo>
                      <a:pt x="259" y="131"/>
                      <a:pt x="464" y="292"/>
                      <a:pt x="525" y="516"/>
                    </a:cubicBezTo>
                    <a:cubicBezTo>
                      <a:pt x="593" y="531"/>
                      <a:pt x="656" y="565"/>
                      <a:pt x="706" y="615"/>
                    </a:cubicBezTo>
                    <a:cubicBezTo>
                      <a:pt x="711" y="620"/>
                      <a:pt x="715" y="625"/>
                      <a:pt x="719" y="629"/>
                    </a:cubicBezTo>
                    <a:cubicBezTo>
                      <a:pt x="756" y="592"/>
                      <a:pt x="779" y="541"/>
                      <a:pt x="779" y="485"/>
                    </a:cubicBezTo>
                    <a:cubicBezTo>
                      <a:pt x="779" y="372"/>
                      <a:pt x="687" y="280"/>
                      <a:pt x="574" y="280"/>
                    </a:cubicBezTo>
                    <a:close/>
                    <a:moveTo>
                      <a:pt x="574" y="280"/>
                    </a:moveTo>
                    <a:cubicBezTo>
                      <a:pt x="574" y="280"/>
                      <a:pt x="574" y="280"/>
                      <a:pt x="574"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a:solidFill>
                    <a:prstClr val="black"/>
                  </a:solidFill>
                  <a:latin typeface="Trebuchet MS"/>
                </a:endParaRPr>
              </a:p>
            </p:txBody>
          </p:sp>
          <p:sp>
            <p:nvSpPr>
              <p:cNvPr id="68" name="Freeform 10">
                <a:extLst>
                  <a:ext uri="{FF2B5EF4-FFF2-40B4-BE49-F238E27FC236}">
                    <a16:creationId xmlns:a16="http://schemas.microsoft.com/office/drawing/2014/main" id="{7B0E773B-5A73-4995-8F8F-93554F1E1CF3}"/>
                  </a:ext>
                </a:extLst>
              </p:cNvPr>
              <p:cNvSpPr>
                <a:spLocks noEditPoints="1"/>
              </p:cNvSpPr>
              <p:nvPr/>
            </p:nvSpPr>
            <p:spPr bwMode="auto">
              <a:xfrm>
                <a:off x="-3033713" y="-271646"/>
                <a:ext cx="1833563" cy="1212851"/>
              </a:xfrm>
              <a:custGeom>
                <a:avLst/>
                <a:gdLst>
                  <a:gd name="T0" fmla="*/ 1121 w 1396"/>
                  <a:gd name="T1" fmla="*/ 376 h 925"/>
                  <a:gd name="T2" fmla="*/ 698 w 1396"/>
                  <a:gd name="T3" fmla="*/ 0 h 925"/>
                  <a:gd name="T4" fmla="*/ 274 w 1396"/>
                  <a:gd name="T5" fmla="*/ 376 h 925"/>
                  <a:gd name="T6" fmla="*/ 0 w 1396"/>
                  <a:gd name="T7" fmla="*/ 650 h 925"/>
                  <a:gd name="T8" fmla="*/ 274 w 1396"/>
                  <a:gd name="T9" fmla="*/ 925 h 925"/>
                  <a:gd name="T10" fmla="*/ 1121 w 1396"/>
                  <a:gd name="T11" fmla="*/ 925 h 925"/>
                  <a:gd name="T12" fmla="*/ 1396 w 1396"/>
                  <a:gd name="T13" fmla="*/ 650 h 925"/>
                  <a:gd name="T14" fmla="*/ 1121 w 1396"/>
                  <a:gd name="T15" fmla="*/ 376 h 925"/>
                  <a:gd name="T16" fmla="*/ 1121 w 1396"/>
                  <a:gd name="T17" fmla="*/ 376 h 925"/>
                  <a:gd name="T18" fmla="*/ 1121 w 1396"/>
                  <a:gd name="T19" fmla="*/ 376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6" h="925">
                    <a:moveTo>
                      <a:pt x="1121" y="376"/>
                    </a:moveTo>
                    <a:cubicBezTo>
                      <a:pt x="1096" y="164"/>
                      <a:pt x="916" y="0"/>
                      <a:pt x="698" y="0"/>
                    </a:cubicBezTo>
                    <a:cubicBezTo>
                      <a:pt x="479" y="0"/>
                      <a:pt x="299" y="164"/>
                      <a:pt x="274" y="376"/>
                    </a:cubicBezTo>
                    <a:cubicBezTo>
                      <a:pt x="123" y="376"/>
                      <a:pt x="0" y="499"/>
                      <a:pt x="0" y="650"/>
                    </a:cubicBezTo>
                    <a:cubicBezTo>
                      <a:pt x="0" y="802"/>
                      <a:pt x="123" y="925"/>
                      <a:pt x="274" y="925"/>
                    </a:cubicBezTo>
                    <a:cubicBezTo>
                      <a:pt x="1121" y="925"/>
                      <a:pt x="1121" y="925"/>
                      <a:pt x="1121" y="925"/>
                    </a:cubicBezTo>
                    <a:cubicBezTo>
                      <a:pt x="1273" y="925"/>
                      <a:pt x="1396" y="802"/>
                      <a:pt x="1396" y="650"/>
                    </a:cubicBezTo>
                    <a:cubicBezTo>
                      <a:pt x="1396" y="499"/>
                      <a:pt x="1273" y="376"/>
                      <a:pt x="1121" y="376"/>
                    </a:cubicBezTo>
                    <a:close/>
                    <a:moveTo>
                      <a:pt x="1121" y="376"/>
                    </a:moveTo>
                    <a:cubicBezTo>
                      <a:pt x="1121" y="376"/>
                      <a:pt x="1121" y="376"/>
                      <a:pt x="1121"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dirty="0">
                  <a:solidFill>
                    <a:prstClr val="black"/>
                  </a:solidFill>
                  <a:latin typeface="Trebuchet MS"/>
                </a:endParaRPr>
              </a:p>
            </p:txBody>
          </p:sp>
        </p:grpSp>
        <p:sp>
          <p:nvSpPr>
            <p:cNvPr id="66" name="TextBox 65">
              <a:extLst>
                <a:ext uri="{FF2B5EF4-FFF2-40B4-BE49-F238E27FC236}">
                  <a16:creationId xmlns:a16="http://schemas.microsoft.com/office/drawing/2014/main" id="{605152D9-345A-4861-A044-455C5DD76AF6}"/>
                </a:ext>
              </a:extLst>
            </p:cNvPr>
            <p:cNvSpPr txBox="1"/>
            <p:nvPr/>
          </p:nvSpPr>
          <p:spPr>
            <a:xfrm>
              <a:off x="894190" y="2046069"/>
              <a:ext cx="2379139" cy="1615827"/>
            </a:xfrm>
            <a:prstGeom prst="rect">
              <a:avLst/>
            </a:prstGeom>
            <a:noFill/>
          </p:spPr>
          <p:txBody>
            <a:bodyPr wrap="square" rtlCol="0">
              <a:spAutoFit/>
            </a:bodyPr>
            <a:lstStyle/>
            <a:p>
              <a:pPr defTabSz="685800">
                <a:defRPr/>
              </a:pPr>
              <a:r>
                <a:rPr lang="en-IN" sz="900" b="1" dirty="0">
                  <a:solidFill>
                    <a:prstClr val="black"/>
                  </a:solidFill>
                  <a:latin typeface="Trebuchet MS"/>
                </a:rPr>
                <a:t>Customize prebuilt / build from scratch</a:t>
              </a:r>
            </a:p>
            <a:p>
              <a:pPr marL="171450" indent="-171450" defTabSz="685800">
                <a:buFont typeface="Arial" panose="020B0604020202020204" pitchFamily="34" charset="0"/>
                <a:buChar char="•"/>
                <a:defRPr/>
              </a:pPr>
              <a:r>
                <a:rPr lang="en-IN" sz="900" dirty="0">
                  <a:solidFill>
                    <a:prstClr val="black"/>
                  </a:solidFill>
                  <a:latin typeface="Trebuchet MS"/>
                </a:rPr>
                <a:t>Choose cloud resources with simple clicks</a:t>
              </a:r>
            </a:p>
            <a:p>
              <a:pPr marL="171450" indent="-171450" defTabSz="685800">
                <a:buFont typeface="Arial" panose="020B0604020202020204" pitchFamily="34" charset="0"/>
                <a:buChar char="•"/>
                <a:defRPr/>
              </a:pPr>
              <a:r>
                <a:rPr lang="en-IN" sz="900" dirty="0">
                  <a:solidFill>
                    <a:prstClr val="black"/>
                  </a:solidFill>
                  <a:latin typeface="Trebuchet MS"/>
                </a:rPr>
                <a:t>Refer existing resources to build a solution topology</a:t>
              </a:r>
            </a:p>
            <a:p>
              <a:pPr marL="171450" indent="-171450" defTabSz="685800">
                <a:buFont typeface="Arial" panose="020B0604020202020204" pitchFamily="34" charset="0"/>
                <a:buChar char="•"/>
                <a:defRPr/>
              </a:pPr>
              <a:r>
                <a:rPr lang="en-US" sz="900" dirty="0">
                  <a:solidFill>
                    <a:prstClr val="black"/>
                  </a:solidFill>
                  <a:latin typeface="Trebuchet MS"/>
                </a:rPr>
                <a:t>Specify parameters for a specific project</a:t>
              </a:r>
            </a:p>
            <a:p>
              <a:pPr marL="171450" indent="-171450" defTabSz="685800">
                <a:buFont typeface="Arial" panose="020B0604020202020204" pitchFamily="34" charset="0"/>
                <a:buChar char="•"/>
                <a:defRPr/>
              </a:pPr>
              <a:r>
                <a:rPr lang="en-US" sz="900" dirty="0">
                  <a:solidFill>
                    <a:prstClr val="black"/>
                  </a:solidFill>
                  <a:latin typeface="Trebuchet MS"/>
                </a:rPr>
                <a:t>Reverse Engineer from an existing Deployment (sat Dev)</a:t>
              </a:r>
            </a:p>
            <a:p>
              <a:pPr marL="171450" indent="-171450" defTabSz="685800">
                <a:buFont typeface="Arial" panose="020B0604020202020204" pitchFamily="34" charset="0"/>
                <a:buChar char="•"/>
                <a:defRPr/>
              </a:pPr>
              <a:r>
                <a:rPr lang="en-US" sz="900" dirty="0">
                  <a:solidFill>
                    <a:prstClr val="black"/>
                  </a:solidFill>
                  <a:latin typeface="Trebuchet MS"/>
                </a:rPr>
                <a:t>Adapt for higher levels (stating, production, volume testing)</a:t>
              </a:r>
            </a:p>
          </p:txBody>
        </p:sp>
      </p:grpSp>
      <p:grpSp>
        <p:nvGrpSpPr>
          <p:cNvPr id="69" name="Group 68">
            <a:extLst>
              <a:ext uri="{FF2B5EF4-FFF2-40B4-BE49-F238E27FC236}">
                <a16:creationId xmlns:a16="http://schemas.microsoft.com/office/drawing/2014/main" id="{16515384-861D-48F6-97FB-049731BB83A3}"/>
              </a:ext>
            </a:extLst>
          </p:cNvPr>
          <p:cNvGrpSpPr/>
          <p:nvPr/>
        </p:nvGrpSpPr>
        <p:grpSpPr>
          <a:xfrm>
            <a:off x="5639705" y="1597217"/>
            <a:ext cx="3105108" cy="357236"/>
            <a:chOff x="366271" y="1419622"/>
            <a:chExt cx="3105108" cy="357235"/>
          </a:xfrm>
        </p:grpSpPr>
        <p:grpSp>
          <p:nvGrpSpPr>
            <p:cNvPr id="70" name="Group 69">
              <a:extLst>
                <a:ext uri="{FF2B5EF4-FFF2-40B4-BE49-F238E27FC236}">
                  <a16:creationId xmlns:a16="http://schemas.microsoft.com/office/drawing/2014/main" id="{329A96EB-DB66-46CC-AF40-EA4583C4DDC0}"/>
                </a:ext>
              </a:extLst>
            </p:cNvPr>
            <p:cNvGrpSpPr/>
            <p:nvPr/>
          </p:nvGrpSpPr>
          <p:grpSpPr>
            <a:xfrm>
              <a:off x="366271" y="1419622"/>
              <a:ext cx="358346" cy="357235"/>
              <a:chOff x="-2378076" y="530225"/>
              <a:chExt cx="2047875" cy="2041525"/>
            </a:xfrm>
            <a:solidFill>
              <a:schemeClr val="accent1">
                <a:lumMod val="75000"/>
              </a:schemeClr>
            </a:solidFill>
          </p:grpSpPr>
          <p:sp>
            <p:nvSpPr>
              <p:cNvPr id="74" name="Freeform 5">
                <a:extLst>
                  <a:ext uri="{FF2B5EF4-FFF2-40B4-BE49-F238E27FC236}">
                    <a16:creationId xmlns:a16="http://schemas.microsoft.com/office/drawing/2014/main" id="{8B91E4F1-D89A-4125-80E6-068786086DA1}"/>
                  </a:ext>
                </a:extLst>
              </p:cNvPr>
              <p:cNvSpPr>
                <a:spLocks noEditPoints="1"/>
              </p:cNvSpPr>
              <p:nvPr/>
            </p:nvSpPr>
            <p:spPr bwMode="auto">
              <a:xfrm>
                <a:off x="-2378076" y="530225"/>
                <a:ext cx="2047875" cy="2041525"/>
              </a:xfrm>
              <a:custGeom>
                <a:avLst/>
                <a:gdLst>
                  <a:gd name="T0" fmla="*/ 1808 w 2048"/>
                  <a:gd name="T1" fmla="*/ 1328 h 2048"/>
                  <a:gd name="T2" fmla="*/ 1790 w 2048"/>
                  <a:gd name="T3" fmla="*/ 378 h 2048"/>
                  <a:gd name="T4" fmla="*/ 1388 w 2048"/>
                  <a:gd name="T5" fmla="*/ 0 h 2048"/>
                  <a:gd name="T6" fmla="*/ 240 w 2048"/>
                  <a:gd name="T7" fmla="*/ 60 h 2048"/>
                  <a:gd name="T8" fmla="*/ 180 w 2048"/>
                  <a:gd name="T9" fmla="*/ 360 h 2048"/>
                  <a:gd name="T10" fmla="*/ 0 w 2048"/>
                  <a:gd name="T11" fmla="*/ 780 h 2048"/>
                  <a:gd name="T12" fmla="*/ 240 w 2048"/>
                  <a:gd name="T13" fmla="*/ 960 h 2048"/>
                  <a:gd name="T14" fmla="*/ 300 w 2048"/>
                  <a:gd name="T15" fmla="*/ 2048 h 2048"/>
                  <a:gd name="T16" fmla="*/ 1808 w 2048"/>
                  <a:gd name="T17" fmla="*/ 1988 h 2048"/>
                  <a:gd name="T18" fmla="*/ 1868 w 2048"/>
                  <a:gd name="T19" fmla="*/ 1928 h 2048"/>
                  <a:gd name="T20" fmla="*/ 2048 w 2048"/>
                  <a:gd name="T21" fmla="*/ 1508 h 2048"/>
                  <a:gd name="T22" fmla="*/ 1928 w 2048"/>
                  <a:gd name="T23" fmla="*/ 1508 h 2048"/>
                  <a:gd name="T24" fmla="*/ 1868 w 2048"/>
                  <a:gd name="T25" fmla="*/ 1568 h 2048"/>
                  <a:gd name="T26" fmla="*/ 1448 w 2048"/>
                  <a:gd name="T27" fmla="*/ 1628 h 2048"/>
                  <a:gd name="T28" fmla="*/ 1256 w 2048"/>
                  <a:gd name="T29" fmla="*/ 1508 h 2048"/>
                  <a:gd name="T30" fmla="*/ 1448 w 2048"/>
                  <a:gd name="T31" fmla="*/ 1388 h 2048"/>
                  <a:gd name="T32" fmla="*/ 1868 w 2048"/>
                  <a:gd name="T33" fmla="*/ 1448 h 2048"/>
                  <a:gd name="T34" fmla="*/ 1448 w 2048"/>
                  <a:gd name="T35" fmla="*/ 205 h 2048"/>
                  <a:gd name="T36" fmla="*/ 1448 w 2048"/>
                  <a:gd name="T37" fmla="*/ 360 h 2048"/>
                  <a:gd name="T38" fmla="*/ 180 w 2048"/>
                  <a:gd name="T39" fmla="*/ 480 h 2048"/>
                  <a:gd name="T40" fmla="*/ 600 w 2048"/>
                  <a:gd name="T41" fmla="*/ 420 h 2048"/>
                  <a:gd name="T42" fmla="*/ 795 w 2048"/>
                  <a:gd name="T43" fmla="*/ 540 h 2048"/>
                  <a:gd name="T44" fmla="*/ 600 w 2048"/>
                  <a:gd name="T45" fmla="*/ 660 h 2048"/>
                  <a:gd name="T46" fmla="*/ 180 w 2048"/>
                  <a:gd name="T47" fmla="*/ 600 h 2048"/>
                  <a:gd name="T48" fmla="*/ 120 w 2048"/>
                  <a:gd name="T49" fmla="*/ 540 h 2048"/>
                  <a:gd name="T50" fmla="*/ 180 w 2048"/>
                  <a:gd name="T51" fmla="*/ 840 h 2048"/>
                  <a:gd name="T52" fmla="*/ 180 w 2048"/>
                  <a:gd name="T53" fmla="*/ 720 h 2048"/>
                  <a:gd name="T54" fmla="*/ 240 w 2048"/>
                  <a:gd name="T55" fmla="*/ 840 h 2048"/>
                  <a:gd name="T56" fmla="*/ 1688 w 2048"/>
                  <a:gd name="T57" fmla="*/ 1928 h 2048"/>
                  <a:gd name="T58" fmla="*/ 360 w 2048"/>
                  <a:gd name="T59" fmla="*/ 720 h 2048"/>
                  <a:gd name="T60" fmla="*/ 480 w 2048"/>
                  <a:gd name="T61" fmla="*/ 780 h 2048"/>
                  <a:gd name="T62" fmla="*/ 573 w 2048"/>
                  <a:gd name="T63" fmla="*/ 830 h 2048"/>
                  <a:gd name="T64" fmla="*/ 964 w 2048"/>
                  <a:gd name="T65" fmla="*/ 540 h 2048"/>
                  <a:gd name="T66" fmla="*/ 573 w 2048"/>
                  <a:gd name="T67" fmla="*/ 250 h 2048"/>
                  <a:gd name="T68" fmla="*/ 480 w 2048"/>
                  <a:gd name="T69" fmla="*/ 300 h 2048"/>
                  <a:gd name="T70" fmla="*/ 360 w 2048"/>
                  <a:gd name="T71" fmla="*/ 360 h 2048"/>
                  <a:gd name="T72" fmla="*/ 1328 w 2048"/>
                  <a:gd name="T73" fmla="*/ 120 h 2048"/>
                  <a:gd name="T74" fmla="*/ 1388 w 2048"/>
                  <a:gd name="T75" fmla="*/ 480 h 2048"/>
                  <a:gd name="T76" fmla="*/ 1688 w 2048"/>
                  <a:gd name="T77" fmla="*/ 1328 h 2048"/>
                  <a:gd name="T78" fmla="*/ 1568 w 2048"/>
                  <a:gd name="T79" fmla="*/ 1268 h 2048"/>
                  <a:gd name="T80" fmla="*/ 1475 w 2048"/>
                  <a:gd name="T81" fmla="*/ 1218 h 2048"/>
                  <a:gd name="T82" fmla="*/ 1088 w 2048"/>
                  <a:gd name="T83" fmla="*/ 1508 h 2048"/>
                  <a:gd name="T84" fmla="*/ 1475 w 2048"/>
                  <a:gd name="T85" fmla="*/ 1798 h 2048"/>
                  <a:gd name="T86" fmla="*/ 1568 w 2048"/>
                  <a:gd name="T87" fmla="*/ 1748 h 2048"/>
                  <a:gd name="T88" fmla="*/ 1688 w 2048"/>
                  <a:gd name="T89" fmla="*/ 1688 h 2048"/>
                  <a:gd name="T90" fmla="*/ 1868 w 2048"/>
                  <a:gd name="T91" fmla="*/ 1808 h 2048"/>
                  <a:gd name="T92" fmla="*/ 1808 w 2048"/>
                  <a:gd name="T93" fmla="*/ 1688 h 2048"/>
                  <a:gd name="T94" fmla="*/ 1928 w 2048"/>
                  <a:gd name="T95" fmla="*/ 1748 h 2048"/>
                  <a:gd name="T96" fmla="*/ 1868 w 2048"/>
                  <a:gd name="T97" fmla="*/ 180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8" h="2048">
                    <a:moveTo>
                      <a:pt x="1868" y="1328"/>
                    </a:moveTo>
                    <a:cubicBezTo>
                      <a:pt x="1808" y="1328"/>
                      <a:pt x="1808" y="1328"/>
                      <a:pt x="1808" y="1328"/>
                    </a:cubicBezTo>
                    <a:cubicBezTo>
                      <a:pt x="1808" y="420"/>
                      <a:pt x="1808" y="420"/>
                      <a:pt x="1808" y="420"/>
                    </a:cubicBezTo>
                    <a:cubicBezTo>
                      <a:pt x="1808" y="404"/>
                      <a:pt x="1802" y="389"/>
                      <a:pt x="1790" y="378"/>
                    </a:cubicBezTo>
                    <a:cubicBezTo>
                      <a:pt x="1430" y="18"/>
                      <a:pt x="1430" y="18"/>
                      <a:pt x="1430" y="18"/>
                    </a:cubicBezTo>
                    <a:cubicBezTo>
                      <a:pt x="1420" y="7"/>
                      <a:pt x="1404" y="0"/>
                      <a:pt x="1388" y="0"/>
                    </a:cubicBezTo>
                    <a:cubicBezTo>
                      <a:pt x="300" y="0"/>
                      <a:pt x="300" y="0"/>
                      <a:pt x="300" y="0"/>
                    </a:cubicBezTo>
                    <a:cubicBezTo>
                      <a:pt x="267" y="0"/>
                      <a:pt x="240" y="27"/>
                      <a:pt x="240" y="60"/>
                    </a:cubicBezTo>
                    <a:cubicBezTo>
                      <a:pt x="240" y="360"/>
                      <a:pt x="240" y="360"/>
                      <a:pt x="240" y="360"/>
                    </a:cubicBezTo>
                    <a:cubicBezTo>
                      <a:pt x="180" y="360"/>
                      <a:pt x="180" y="360"/>
                      <a:pt x="180" y="360"/>
                    </a:cubicBezTo>
                    <a:cubicBezTo>
                      <a:pt x="81" y="360"/>
                      <a:pt x="0" y="441"/>
                      <a:pt x="0" y="540"/>
                    </a:cubicBezTo>
                    <a:cubicBezTo>
                      <a:pt x="0" y="780"/>
                      <a:pt x="0" y="780"/>
                      <a:pt x="0" y="780"/>
                    </a:cubicBezTo>
                    <a:cubicBezTo>
                      <a:pt x="0" y="879"/>
                      <a:pt x="81" y="960"/>
                      <a:pt x="180" y="960"/>
                    </a:cubicBezTo>
                    <a:cubicBezTo>
                      <a:pt x="240" y="960"/>
                      <a:pt x="240" y="960"/>
                      <a:pt x="240" y="960"/>
                    </a:cubicBezTo>
                    <a:cubicBezTo>
                      <a:pt x="240" y="1988"/>
                      <a:pt x="240" y="1988"/>
                      <a:pt x="240" y="1988"/>
                    </a:cubicBezTo>
                    <a:cubicBezTo>
                      <a:pt x="240" y="2021"/>
                      <a:pt x="267" y="2048"/>
                      <a:pt x="300" y="2048"/>
                    </a:cubicBezTo>
                    <a:cubicBezTo>
                      <a:pt x="1748" y="2048"/>
                      <a:pt x="1748" y="2048"/>
                      <a:pt x="1748" y="2048"/>
                    </a:cubicBezTo>
                    <a:cubicBezTo>
                      <a:pt x="1781" y="2048"/>
                      <a:pt x="1808" y="2021"/>
                      <a:pt x="1808" y="1988"/>
                    </a:cubicBezTo>
                    <a:cubicBezTo>
                      <a:pt x="1808" y="1928"/>
                      <a:pt x="1808" y="1928"/>
                      <a:pt x="1808" y="1928"/>
                    </a:cubicBezTo>
                    <a:cubicBezTo>
                      <a:pt x="1868" y="1928"/>
                      <a:pt x="1868" y="1928"/>
                      <a:pt x="1868" y="1928"/>
                    </a:cubicBezTo>
                    <a:cubicBezTo>
                      <a:pt x="1967" y="1928"/>
                      <a:pt x="2048" y="1847"/>
                      <a:pt x="2048" y="1748"/>
                    </a:cubicBezTo>
                    <a:cubicBezTo>
                      <a:pt x="2048" y="1508"/>
                      <a:pt x="2048" y="1508"/>
                      <a:pt x="2048" y="1508"/>
                    </a:cubicBezTo>
                    <a:cubicBezTo>
                      <a:pt x="2048" y="1409"/>
                      <a:pt x="1967" y="1328"/>
                      <a:pt x="1868" y="1328"/>
                    </a:cubicBezTo>
                    <a:close/>
                    <a:moveTo>
                      <a:pt x="1928" y="1508"/>
                    </a:moveTo>
                    <a:cubicBezTo>
                      <a:pt x="1928" y="1578"/>
                      <a:pt x="1928" y="1578"/>
                      <a:pt x="1928" y="1578"/>
                    </a:cubicBezTo>
                    <a:cubicBezTo>
                      <a:pt x="1909" y="1572"/>
                      <a:pt x="1889" y="1568"/>
                      <a:pt x="1868" y="1568"/>
                    </a:cubicBezTo>
                    <a:cubicBezTo>
                      <a:pt x="1824" y="1568"/>
                      <a:pt x="1547" y="1568"/>
                      <a:pt x="1508" y="1568"/>
                    </a:cubicBezTo>
                    <a:cubicBezTo>
                      <a:pt x="1475" y="1568"/>
                      <a:pt x="1448" y="1595"/>
                      <a:pt x="1448" y="1628"/>
                    </a:cubicBezTo>
                    <a:cubicBezTo>
                      <a:pt x="1448" y="1636"/>
                      <a:pt x="1448" y="1636"/>
                      <a:pt x="1448" y="1636"/>
                    </a:cubicBezTo>
                    <a:cubicBezTo>
                      <a:pt x="1256" y="1508"/>
                      <a:pt x="1256" y="1508"/>
                      <a:pt x="1256" y="1508"/>
                    </a:cubicBezTo>
                    <a:cubicBezTo>
                      <a:pt x="1448" y="1380"/>
                      <a:pt x="1448" y="1380"/>
                      <a:pt x="1448" y="1380"/>
                    </a:cubicBezTo>
                    <a:cubicBezTo>
                      <a:pt x="1448" y="1388"/>
                      <a:pt x="1448" y="1388"/>
                      <a:pt x="1448" y="1388"/>
                    </a:cubicBezTo>
                    <a:cubicBezTo>
                      <a:pt x="1448" y="1421"/>
                      <a:pt x="1475" y="1448"/>
                      <a:pt x="1508" y="1448"/>
                    </a:cubicBezTo>
                    <a:cubicBezTo>
                      <a:pt x="1868" y="1448"/>
                      <a:pt x="1868" y="1448"/>
                      <a:pt x="1868" y="1448"/>
                    </a:cubicBezTo>
                    <a:cubicBezTo>
                      <a:pt x="1901" y="1448"/>
                      <a:pt x="1928" y="1475"/>
                      <a:pt x="1928" y="1508"/>
                    </a:cubicBezTo>
                    <a:close/>
                    <a:moveTo>
                      <a:pt x="1448" y="205"/>
                    </a:moveTo>
                    <a:cubicBezTo>
                      <a:pt x="1603" y="360"/>
                      <a:pt x="1603" y="360"/>
                      <a:pt x="1603" y="360"/>
                    </a:cubicBezTo>
                    <a:cubicBezTo>
                      <a:pt x="1448" y="360"/>
                      <a:pt x="1448" y="360"/>
                      <a:pt x="1448" y="360"/>
                    </a:cubicBezTo>
                    <a:lnTo>
                      <a:pt x="1448" y="205"/>
                    </a:lnTo>
                    <a:close/>
                    <a:moveTo>
                      <a:pt x="180" y="480"/>
                    </a:moveTo>
                    <a:cubicBezTo>
                      <a:pt x="540" y="480"/>
                      <a:pt x="540" y="480"/>
                      <a:pt x="540" y="480"/>
                    </a:cubicBezTo>
                    <a:cubicBezTo>
                      <a:pt x="573" y="480"/>
                      <a:pt x="600" y="453"/>
                      <a:pt x="600" y="420"/>
                    </a:cubicBezTo>
                    <a:cubicBezTo>
                      <a:pt x="600" y="411"/>
                      <a:pt x="600" y="411"/>
                      <a:pt x="600" y="411"/>
                    </a:cubicBezTo>
                    <a:cubicBezTo>
                      <a:pt x="795" y="540"/>
                      <a:pt x="795" y="540"/>
                      <a:pt x="795" y="540"/>
                    </a:cubicBezTo>
                    <a:cubicBezTo>
                      <a:pt x="600" y="669"/>
                      <a:pt x="600" y="669"/>
                      <a:pt x="600" y="669"/>
                    </a:cubicBezTo>
                    <a:cubicBezTo>
                      <a:pt x="600" y="660"/>
                      <a:pt x="600" y="660"/>
                      <a:pt x="600" y="660"/>
                    </a:cubicBezTo>
                    <a:cubicBezTo>
                      <a:pt x="600" y="627"/>
                      <a:pt x="573" y="600"/>
                      <a:pt x="540" y="600"/>
                    </a:cubicBezTo>
                    <a:cubicBezTo>
                      <a:pt x="498" y="600"/>
                      <a:pt x="237" y="600"/>
                      <a:pt x="180" y="600"/>
                    </a:cubicBezTo>
                    <a:cubicBezTo>
                      <a:pt x="159" y="600"/>
                      <a:pt x="139" y="604"/>
                      <a:pt x="120" y="610"/>
                    </a:cubicBezTo>
                    <a:cubicBezTo>
                      <a:pt x="120" y="540"/>
                      <a:pt x="120" y="540"/>
                      <a:pt x="120" y="540"/>
                    </a:cubicBezTo>
                    <a:cubicBezTo>
                      <a:pt x="120" y="507"/>
                      <a:pt x="147" y="480"/>
                      <a:pt x="180" y="480"/>
                    </a:cubicBezTo>
                    <a:close/>
                    <a:moveTo>
                      <a:pt x="180" y="840"/>
                    </a:moveTo>
                    <a:cubicBezTo>
                      <a:pt x="147" y="840"/>
                      <a:pt x="120" y="813"/>
                      <a:pt x="120" y="780"/>
                    </a:cubicBezTo>
                    <a:cubicBezTo>
                      <a:pt x="120" y="747"/>
                      <a:pt x="147" y="720"/>
                      <a:pt x="180" y="720"/>
                    </a:cubicBezTo>
                    <a:cubicBezTo>
                      <a:pt x="240" y="720"/>
                      <a:pt x="240" y="720"/>
                      <a:pt x="240" y="720"/>
                    </a:cubicBezTo>
                    <a:cubicBezTo>
                      <a:pt x="240" y="840"/>
                      <a:pt x="240" y="840"/>
                      <a:pt x="240" y="840"/>
                    </a:cubicBezTo>
                    <a:lnTo>
                      <a:pt x="180" y="840"/>
                    </a:lnTo>
                    <a:close/>
                    <a:moveTo>
                      <a:pt x="1688" y="1928"/>
                    </a:moveTo>
                    <a:cubicBezTo>
                      <a:pt x="360" y="1928"/>
                      <a:pt x="360" y="1928"/>
                      <a:pt x="360" y="1928"/>
                    </a:cubicBezTo>
                    <a:cubicBezTo>
                      <a:pt x="360" y="1889"/>
                      <a:pt x="360" y="784"/>
                      <a:pt x="360" y="720"/>
                    </a:cubicBezTo>
                    <a:cubicBezTo>
                      <a:pt x="480" y="720"/>
                      <a:pt x="480" y="720"/>
                      <a:pt x="480" y="720"/>
                    </a:cubicBezTo>
                    <a:cubicBezTo>
                      <a:pt x="480" y="780"/>
                      <a:pt x="480" y="780"/>
                      <a:pt x="480" y="780"/>
                    </a:cubicBezTo>
                    <a:cubicBezTo>
                      <a:pt x="480" y="802"/>
                      <a:pt x="492" y="822"/>
                      <a:pt x="512" y="833"/>
                    </a:cubicBezTo>
                    <a:cubicBezTo>
                      <a:pt x="531" y="843"/>
                      <a:pt x="555" y="842"/>
                      <a:pt x="573" y="830"/>
                    </a:cubicBezTo>
                    <a:cubicBezTo>
                      <a:pt x="937" y="590"/>
                      <a:pt x="937" y="590"/>
                      <a:pt x="937" y="590"/>
                    </a:cubicBezTo>
                    <a:cubicBezTo>
                      <a:pt x="954" y="579"/>
                      <a:pt x="964" y="560"/>
                      <a:pt x="964" y="540"/>
                    </a:cubicBezTo>
                    <a:cubicBezTo>
                      <a:pt x="964" y="520"/>
                      <a:pt x="954" y="501"/>
                      <a:pt x="937" y="490"/>
                    </a:cubicBezTo>
                    <a:cubicBezTo>
                      <a:pt x="573" y="250"/>
                      <a:pt x="573" y="250"/>
                      <a:pt x="573" y="250"/>
                    </a:cubicBezTo>
                    <a:cubicBezTo>
                      <a:pt x="555" y="238"/>
                      <a:pt x="531" y="237"/>
                      <a:pt x="512" y="247"/>
                    </a:cubicBezTo>
                    <a:cubicBezTo>
                      <a:pt x="492" y="258"/>
                      <a:pt x="480" y="278"/>
                      <a:pt x="480" y="300"/>
                    </a:cubicBezTo>
                    <a:cubicBezTo>
                      <a:pt x="480" y="360"/>
                      <a:pt x="480" y="360"/>
                      <a:pt x="480" y="360"/>
                    </a:cubicBezTo>
                    <a:cubicBezTo>
                      <a:pt x="360" y="360"/>
                      <a:pt x="360" y="360"/>
                      <a:pt x="360" y="360"/>
                    </a:cubicBezTo>
                    <a:cubicBezTo>
                      <a:pt x="360" y="120"/>
                      <a:pt x="360" y="120"/>
                      <a:pt x="360" y="120"/>
                    </a:cubicBezTo>
                    <a:cubicBezTo>
                      <a:pt x="1328" y="120"/>
                      <a:pt x="1328" y="120"/>
                      <a:pt x="1328" y="120"/>
                    </a:cubicBezTo>
                    <a:cubicBezTo>
                      <a:pt x="1328" y="420"/>
                      <a:pt x="1328" y="420"/>
                      <a:pt x="1328" y="420"/>
                    </a:cubicBezTo>
                    <a:cubicBezTo>
                      <a:pt x="1328" y="453"/>
                      <a:pt x="1355" y="480"/>
                      <a:pt x="1388" y="480"/>
                    </a:cubicBezTo>
                    <a:cubicBezTo>
                      <a:pt x="1688" y="480"/>
                      <a:pt x="1688" y="480"/>
                      <a:pt x="1688" y="480"/>
                    </a:cubicBezTo>
                    <a:cubicBezTo>
                      <a:pt x="1688" y="1328"/>
                      <a:pt x="1688" y="1328"/>
                      <a:pt x="1688" y="1328"/>
                    </a:cubicBezTo>
                    <a:cubicBezTo>
                      <a:pt x="1568" y="1328"/>
                      <a:pt x="1568" y="1328"/>
                      <a:pt x="1568" y="1328"/>
                    </a:cubicBezTo>
                    <a:cubicBezTo>
                      <a:pt x="1568" y="1268"/>
                      <a:pt x="1568" y="1268"/>
                      <a:pt x="1568" y="1268"/>
                    </a:cubicBezTo>
                    <a:cubicBezTo>
                      <a:pt x="1568" y="1246"/>
                      <a:pt x="1556" y="1226"/>
                      <a:pt x="1536" y="1215"/>
                    </a:cubicBezTo>
                    <a:cubicBezTo>
                      <a:pt x="1517" y="1205"/>
                      <a:pt x="1493" y="1206"/>
                      <a:pt x="1475" y="1218"/>
                    </a:cubicBezTo>
                    <a:cubicBezTo>
                      <a:pt x="1115" y="1458"/>
                      <a:pt x="1115" y="1458"/>
                      <a:pt x="1115" y="1458"/>
                    </a:cubicBezTo>
                    <a:cubicBezTo>
                      <a:pt x="1098" y="1469"/>
                      <a:pt x="1088" y="1488"/>
                      <a:pt x="1088" y="1508"/>
                    </a:cubicBezTo>
                    <a:cubicBezTo>
                      <a:pt x="1088" y="1528"/>
                      <a:pt x="1098" y="1547"/>
                      <a:pt x="1115" y="1558"/>
                    </a:cubicBezTo>
                    <a:cubicBezTo>
                      <a:pt x="1475" y="1798"/>
                      <a:pt x="1475" y="1798"/>
                      <a:pt x="1475" y="1798"/>
                    </a:cubicBezTo>
                    <a:cubicBezTo>
                      <a:pt x="1493" y="1810"/>
                      <a:pt x="1517" y="1811"/>
                      <a:pt x="1536" y="1801"/>
                    </a:cubicBezTo>
                    <a:cubicBezTo>
                      <a:pt x="1556" y="1790"/>
                      <a:pt x="1568" y="1770"/>
                      <a:pt x="1568" y="1748"/>
                    </a:cubicBezTo>
                    <a:cubicBezTo>
                      <a:pt x="1568" y="1688"/>
                      <a:pt x="1568" y="1688"/>
                      <a:pt x="1568" y="1688"/>
                    </a:cubicBezTo>
                    <a:cubicBezTo>
                      <a:pt x="1688" y="1688"/>
                      <a:pt x="1688" y="1688"/>
                      <a:pt x="1688" y="1688"/>
                    </a:cubicBezTo>
                    <a:lnTo>
                      <a:pt x="1688" y="1928"/>
                    </a:lnTo>
                    <a:close/>
                    <a:moveTo>
                      <a:pt x="1868" y="1808"/>
                    </a:moveTo>
                    <a:cubicBezTo>
                      <a:pt x="1808" y="1808"/>
                      <a:pt x="1808" y="1808"/>
                      <a:pt x="1808" y="1808"/>
                    </a:cubicBezTo>
                    <a:cubicBezTo>
                      <a:pt x="1808" y="1688"/>
                      <a:pt x="1808" y="1688"/>
                      <a:pt x="1808" y="1688"/>
                    </a:cubicBezTo>
                    <a:cubicBezTo>
                      <a:pt x="1868" y="1688"/>
                      <a:pt x="1868" y="1688"/>
                      <a:pt x="1868" y="1688"/>
                    </a:cubicBezTo>
                    <a:cubicBezTo>
                      <a:pt x="1901" y="1688"/>
                      <a:pt x="1928" y="1715"/>
                      <a:pt x="1928" y="1748"/>
                    </a:cubicBezTo>
                    <a:cubicBezTo>
                      <a:pt x="1928" y="1781"/>
                      <a:pt x="1901" y="1808"/>
                      <a:pt x="1868" y="1808"/>
                    </a:cubicBezTo>
                    <a:close/>
                    <a:moveTo>
                      <a:pt x="1868" y="1808"/>
                    </a:moveTo>
                    <a:cubicBezTo>
                      <a:pt x="1868" y="1808"/>
                      <a:pt x="1868" y="1808"/>
                      <a:pt x="1868" y="18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a:solidFill>
                    <a:prstClr val="black"/>
                  </a:solidFill>
                  <a:latin typeface="Trebuchet MS"/>
                </a:endParaRPr>
              </a:p>
            </p:txBody>
          </p:sp>
          <p:sp>
            <p:nvSpPr>
              <p:cNvPr id="75" name="Freeform 6">
                <a:extLst>
                  <a:ext uri="{FF2B5EF4-FFF2-40B4-BE49-F238E27FC236}">
                    <a16:creationId xmlns:a16="http://schemas.microsoft.com/office/drawing/2014/main" id="{AD0CD0A8-DEA6-46FA-8192-62FF6AD3451F}"/>
                  </a:ext>
                </a:extLst>
              </p:cNvPr>
              <p:cNvSpPr>
                <a:spLocks noEditPoints="1"/>
              </p:cNvSpPr>
              <p:nvPr/>
            </p:nvSpPr>
            <p:spPr bwMode="auto">
              <a:xfrm>
                <a:off x="-1409701" y="1128713"/>
                <a:ext cx="479425" cy="119062"/>
              </a:xfrm>
              <a:custGeom>
                <a:avLst/>
                <a:gdLst>
                  <a:gd name="T0" fmla="*/ 60 w 480"/>
                  <a:gd name="T1" fmla="*/ 120 h 120"/>
                  <a:gd name="T2" fmla="*/ 420 w 480"/>
                  <a:gd name="T3" fmla="*/ 120 h 120"/>
                  <a:gd name="T4" fmla="*/ 480 w 480"/>
                  <a:gd name="T5" fmla="*/ 60 h 120"/>
                  <a:gd name="T6" fmla="*/ 420 w 480"/>
                  <a:gd name="T7" fmla="*/ 0 h 120"/>
                  <a:gd name="T8" fmla="*/ 60 w 480"/>
                  <a:gd name="T9" fmla="*/ 0 h 120"/>
                  <a:gd name="T10" fmla="*/ 0 w 480"/>
                  <a:gd name="T11" fmla="*/ 60 h 120"/>
                  <a:gd name="T12" fmla="*/ 60 w 480"/>
                  <a:gd name="T13" fmla="*/ 120 h 120"/>
                  <a:gd name="T14" fmla="*/ 60 w 480"/>
                  <a:gd name="T15" fmla="*/ 120 h 120"/>
                  <a:gd name="T16" fmla="*/ 60 w 480"/>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20">
                    <a:moveTo>
                      <a:pt x="60" y="120"/>
                    </a:moveTo>
                    <a:cubicBezTo>
                      <a:pt x="420" y="120"/>
                      <a:pt x="420" y="120"/>
                      <a:pt x="420" y="120"/>
                    </a:cubicBezTo>
                    <a:cubicBezTo>
                      <a:pt x="453" y="120"/>
                      <a:pt x="480" y="93"/>
                      <a:pt x="480" y="60"/>
                    </a:cubicBezTo>
                    <a:cubicBezTo>
                      <a:pt x="480" y="27"/>
                      <a:pt x="453" y="0"/>
                      <a:pt x="420"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a:solidFill>
                    <a:prstClr val="black"/>
                  </a:solidFill>
                  <a:latin typeface="Trebuchet MS"/>
                </a:endParaRPr>
              </a:p>
            </p:txBody>
          </p:sp>
          <p:sp>
            <p:nvSpPr>
              <p:cNvPr id="76" name="Freeform 7">
                <a:extLst>
                  <a:ext uri="{FF2B5EF4-FFF2-40B4-BE49-F238E27FC236}">
                    <a16:creationId xmlns:a16="http://schemas.microsoft.com/office/drawing/2014/main" id="{2519BD7F-DA92-45EE-B432-0E6BAB1DFA07}"/>
                  </a:ext>
                </a:extLst>
              </p:cNvPr>
              <p:cNvSpPr>
                <a:spLocks noEditPoints="1"/>
              </p:cNvSpPr>
              <p:nvPr/>
            </p:nvSpPr>
            <p:spPr bwMode="auto">
              <a:xfrm>
                <a:off x="-1409701" y="1366838"/>
                <a:ext cx="479425" cy="120650"/>
              </a:xfrm>
              <a:custGeom>
                <a:avLst/>
                <a:gdLst>
                  <a:gd name="T0" fmla="*/ 60 w 480"/>
                  <a:gd name="T1" fmla="*/ 120 h 120"/>
                  <a:gd name="T2" fmla="*/ 420 w 480"/>
                  <a:gd name="T3" fmla="*/ 120 h 120"/>
                  <a:gd name="T4" fmla="*/ 480 w 480"/>
                  <a:gd name="T5" fmla="*/ 60 h 120"/>
                  <a:gd name="T6" fmla="*/ 420 w 480"/>
                  <a:gd name="T7" fmla="*/ 0 h 120"/>
                  <a:gd name="T8" fmla="*/ 60 w 480"/>
                  <a:gd name="T9" fmla="*/ 0 h 120"/>
                  <a:gd name="T10" fmla="*/ 0 w 480"/>
                  <a:gd name="T11" fmla="*/ 60 h 120"/>
                  <a:gd name="T12" fmla="*/ 60 w 480"/>
                  <a:gd name="T13" fmla="*/ 120 h 120"/>
                  <a:gd name="T14" fmla="*/ 60 w 480"/>
                  <a:gd name="T15" fmla="*/ 120 h 120"/>
                  <a:gd name="T16" fmla="*/ 60 w 480"/>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20">
                    <a:moveTo>
                      <a:pt x="60" y="120"/>
                    </a:moveTo>
                    <a:cubicBezTo>
                      <a:pt x="420" y="120"/>
                      <a:pt x="420" y="120"/>
                      <a:pt x="420" y="120"/>
                    </a:cubicBezTo>
                    <a:cubicBezTo>
                      <a:pt x="453" y="120"/>
                      <a:pt x="480" y="93"/>
                      <a:pt x="480" y="60"/>
                    </a:cubicBezTo>
                    <a:cubicBezTo>
                      <a:pt x="480" y="27"/>
                      <a:pt x="453" y="0"/>
                      <a:pt x="420"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a:solidFill>
                    <a:prstClr val="black"/>
                  </a:solidFill>
                  <a:latin typeface="Trebuchet MS"/>
                </a:endParaRPr>
              </a:p>
            </p:txBody>
          </p:sp>
          <p:sp>
            <p:nvSpPr>
              <p:cNvPr id="77" name="Freeform 8">
                <a:extLst>
                  <a:ext uri="{FF2B5EF4-FFF2-40B4-BE49-F238E27FC236}">
                    <a16:creationId xmlns:a16="http://schemas.microsoft.com/office/drawing/2014/main" id="{EADC2704-3C10-496B-8E56-4834329D0F47}"/>
                  </a:ext>
                </a:extLst>
              </p:cNvPr>
              <p:cNvSpPr>
                <a:spLocks noEditPoints="1"/>
              </p:cNvSpPr>
              <p:nvPr/>
            </p:nvSpPr>
            <p:spPr bwMode="auto">
              <a:xfrm>
                <a:off x="-1897063" y="1854200"/>
                <a:ext cx="482600" cy="119062"/>
              </a:xfrm>
              <a:custGeom>
                <a:avLst/>
                <a:gdLst>
                  <a:gd name="T0" fmla="*/ 424 w 484"/>
                  <a:gd name="T1" fmla="*/ 0 h 120"/>
                  <a:gd name="T2" fmla="*/ 60 w 484"/>
                  <a:gd name="T3" fmla="*/ 0 h 120"/>
                  <a:gd name="T4" fmla="*/ 0 w 484"/>
                  <a:gd name="T5" fmla="*/ 60 h 120"/>
                  <a:gd name="T6" fmla="*/ 60 w 484"/>
                  <a:gd name="T7" fmla="*/ 120 h 120"/>
                  <a:gd name="T8" fmla="*/ 424 w 484"/>
                  <a:gd name="T9" fmla="*/ 120 h 120"/>
                  <a:gd name="T10" fmla="*/ 484 w 484"/>
                  <a:gd name="T11" fmla="*/ 60 h 120"/>
                  <a:gd name="T12" fmla="*/ 424 w 484"/>
                  <a:gd name="T13" fmla="*/ 0 h 120"/>
                  <a:gd name="T14" fmla="*/ 424 w 484"/>
                  <a:gd name="T15" fmla="*/ 0 h 120"/>
                  <a:gd name="T16" fmla="*/ 424 w 484"/>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120">
                    <a:moveTo>
                      <a:pt x="424" y="0"/>
                    </a:moveTo>
                    <a:cubicBezTo>
                      <a:pt x="60" y="0"/>
                      <a:pt x="60" y="0"/>
                      <a:pt x="60" y="0"/>
                    </a:cubicBezTo>
                    <a:cubicBezTo>
                      <a:pt x="27" y="0"/>
                      <a:pt x="0" y="27"/>
                      <a:pt x="0" y="60"/>
                    </a:cubicBezTo>
                    <a:cubicBezTo>
                      <a:pt x="0" y="93"/>
                      <a:pt x="27" y="120"/>
                      <a:pt x="60" y="120"/>
                    </a:cubicBezTo>
                    <a:cubicBezTo>
                      <a:pt x="424" y="120"/>
                      <a:pt x="424" y="120"/>
                      <a:pt x="424" y="120"/>
                    </a:cubicBezTo>
                    <a:cubicBezTo>
                      <a:pt x="457" y="120"/>
                      <a:pt x="484" y="93"/>
                      <a:pt x="484" y="60"/>
                    </a:cubicBezTo>
                    <a:cubicBezTo>
                      <a:pt x="484" y="27"/>
                      <a:pt x="457" y="0"/>
                      <a:pt x="424" y="0"/>
                    </a:cubicBezTo>
                    <a:close/>
                    <a:moveTo>
                      <a:pt x="424" y="0"/>
                    </a:move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a:solidFill>
                    <a:prstClr val="black"/>
                  </a:solidFill>
                  <a:latin typeface="Trebuchet MS"/>
                </a:endParaRPr>
              </a:p>
            </p:txBody>
          </p:sp>
          <p:sp>
            <p:nvSpPr>
              <p:cNvPr id="78" name="Freeform 9">
                <a:extLst>
                  <a:ext uri="{FF2B5EF4-FFF2-40B4-BE49-F238E27FC236}">
                    <a16:creationId xmlns:a16="http://schemas.microsoft.com/office/drawing/2014/main" id="{A5108A38-7770-431C-B0CF-A6909CD645D2}"/>
                  </a:ext>
                </a:extLst>
              </p:cNvPr>
              <p:cNvSpPr>
                <a:spLocks noEditPoints="1"/>
              </p:cNvSpPr>
              <p:nvPr/>
            </p:nvSpPr>
            <p:spPr bwMode="auto">
              <a:xfrm>
                <a:off x="-1897063" y="2093913"/>
                <a:ext cx="482600" cy="119062"/>
              </a:xfrm>
              <a:custGeom>
                <a:avLst/>
                <a:gdLst>
                  <a:gd name="T0" fmla="*/ 424 w 484"/>
                  <a:gd name="T1" fmla="*/ 0 h 120"/>
                  <a:gd name="T2" fmla="*/ 60 w 484"/>
                  <a:gd name="T3" fmla="*/ 0 h 120"/>
                  <a:gd name="T4" fmla="*/ 0 w 484"/>
                  <a:gd name="T5" fmla="*/ 60 h 120"/>
                  <a:gd name="T6" fmla="*/ 60 w 484"/>
                  <a:gd name="T7" fmla="*/ 120 h 120"/>
                  <a:gd name="T8" fmla="*/ 424 w 484"/>
                  <a:gd name="T9" fmla="*/ 120 h 120"/>
                  <a:gd name="T10" fmla="*/ 484 w 484"/>
                  <a:gd name="T11" fmla="*/ 60 h 120"/>
                  <a:gd name="T12" fmla="*/ 424 w 484"/>
                  <a:gd name="T13" fmla="*/ 0 h 120"/>
                  <a:gd name="T14" fmla="*/ 424 w 484"/>
                  <a:gd name="T15" fmla="*/ 0 h 120"/>
                  <a:gd name="T16" fmla="*/ 424 w 484"/>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120">
                    <a:moveTo>
                      <a:pt x="424" y="0"/>
                    </a:moveTo>
                    <a:cubicBezTo>
                      <a:pt x="60" y="0"/>
                      <a:pt x="60" y="0"/>
                      <a:pt x="60" y="0"/>
                    </a:cubicBezTo>
                    <a:cubicBezTo>
                      <a:pt x="27" y="0"/>
                      <a:pt x="0" y="27"/>
                      <a:pt x="0" y="60"/>
                    </a:cubicBezTo>
                    <a:cubicBezTo>
                      <a:pt x="0" y="93"/>
                      <a:pt x="27" y="120"/>
                      <a:pt x="60" y="120"/>
                    </a:cubicBezTo>
                    <a:cubicBezTo>
                      <a:pt x="424" y="120"/>
                      <a:pt x="424" y="120"/>
                      <a:pt x="424" y="120"/>
                    </a:cubicBezTo>
                    <a:cubicBezTo>
                      <a:pt x="457" y="120"/>
                      <a:pt x="484" y="93"/>
                      <a:pt x="484" y="60"/>
                    </a:cubicBezTo>
                    <a:cubicBezTo>
                      <a:pt x="484" y="27"/>
                      <a:pt x="457" y="0"/>
                      <a:pt x="424" y="0"/>
                    </a:cubicBezTo>
                    <a:close/>
                    <a:moveTo>
                      <a:pt x="424" y="0"/>
                    </a:move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a:solidFill>
                    <a:prstClr val="black"/>
                  </a:solidFill>
                  <a:latin typeface="Trebuchet MS"/>
                </a:endParaRPr>
              </a:p>
            </p:txBody>
          </p:sp>
          <p:sp>
            <p:nvSpPr>
              <p:cNvPr id="79" name="Freeform 10">
                <a:extLst>
                  <a:ext uri="{FF2B5EF4-FFF2-40B4-BE49-F238E27FC236}">
                    <a16:creationId xmlns:a16="http://schemas.microsoft.com/office/drawing/2014/main" id="{02E3EB8B-C6FE-45D7-A422-AF23AD7FFE6E}"/>
                  </a:ext>
                </a:extLst>
              </p:cNvPr>
              <p:cNvSpPr>
                <a:spLocks noEditPoints="1"/>
              </p:cNvSpPr>
              <p:nvPr/>
            </p:nvSpPr>
            <p:spPr bwMode="auto">
              <a:xfrm>
                <a:off x="-1897063" y="1614488"/>
                <a:ext cx="966788" cy="119062"/>
              </a:xfrm>
              <a:custGeom>
                <a:avLst/>
                <a:gdLst>
                  <a:gd name="T0" fmla="*/ 60 w 968"/>
                  <a:gd name="T1" fmla="*/ 120 h 120"/>
                  <a:gd name="T2" fmla="*/ 908 w 968"/>
                  <a:gd name="T3" fmla="*/ 120 h 120"/>
                  <a:gd name="T4" fmla="*/ 968 w 968"/>
                  <a:gd name="T5" fmla="*/ 60 h 120"/>
                  <a:gd name="T6" fmla="*/ 908 w 968"/>
                  <a:gd name="T7" fmla="*/ 0 h 120"/>
                  <a:gd name="T8" fmla="*/ 60 w 968"/>
                  <a:gd name="T9" fmla="*/ 0 h 120"/>
                  <a:gd name="T10" fmla="*/ 0 w 968"/>
                  <a:gd name="T11" fmla="*/ 60 h 120"/>
                  <a:gd name="T12" fmla="*/ 60 w 968"/>
                  <a:gd name="T13" fmla="*/ 120 h 120"/>
                  <a:gd name="T14" fmla="*/ 60 w 968"/>
                  <a:gd name="T15" fmla="*/ 120 h 120"/>
                  <a:gd name="T16" fmla="*/ 60 w 968"/>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20">
                    <a:moveTo>
                      <a:pt x="60" y="120"/>
                    </a:moveTo>
                    <a:cubicBezTo>
                      <a:pt x="908" y="120"/>
                      <a:pt x="908" y="120"/>
                      <a:pt x="908" y="120"/>
                    </a:cubicBezTo>
                    <a:cubicBezTo>
                      <a:pt x="941" y="120"/>
                      <a:pt x="968" y="93"/>
                      <a:pt x="968" y="60"/>
                    </a:cubicBezTo>
                    <a:cubicBezTo>
                      <a:pt x="968" y="27"/>
                      <a:pt x="941" y="0"/>
                      <a:pt x="908"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a:solidFill>
                    <a:prstClr val="black"/>
                  </a:solidFill>
                  <a:latin typeface="Trebuchet MS"/>
                </a:endParaRPr>
              </a:p>
            </p:txBody>
          </p:sp>
        </p:grpSp>
        <p:sp>
          <p:nvSpPr>
            <p:cNvPr id="72" name="TextBox 71">
              <a:extLst>
                <a:ext uri="{FF2B5EF4-FFF2-40B4-BE49-F238E27FC236}">
                  <a16:creationId xmlns:a16="http://schemas.microsoft.com/office/drawing/2014/main" id="{6F889D2F-6A03-45A3-8F72-8773DEA92734}"/>
                </a:ext>
              </a:extLst>
            </p:cNvPr>
            <p:cNvSpPr txBox="1"/>
            <p:nvPr/>
          </p:nvSpPr>
          <p:spPr>
            <a:xfrm>
              <a:off x="950991" y="1463969"/>
              <a:ext cx="2520388" cy="276998"/>
            </a:xfrm>
            <a:prstGeom prst="rect">
              <a:avLst/>
            </a:prstGeom>
            <a:noFill/>
          </p:spPr>
          <p:txBody>
            <a:bodyPr wrap="square" lIns="0" tIns="0" rIns="0" bIns="0" rtlCol="0">
              <a:spAutoFit/>
            </a:bodyPr>
            <a:lstStyle/>
            <a:p>
              <a:pPr defTabSz="685800">
                <a:spcAft>
                  <a:spcPts val="450"/>
                </a:spcAft>
                <a:defRPr/>
              </a:pPr>
              <a:r>
                <a:rPr lang="en-US" sz="900" b="1" dirty="0">
                  <a:solidFill>
                    <a:srgbClr val="4D4D4D"/>
                  </a:solidFill>
                  <a:latin typeface="Trebuchet MS"/>
                </a:rPr>
                <a:t>Composed of cloud resources like VPC, Subnet, Instance &amp; EIP as a single solution</a:t>
              </a:r>
            </a:p>
          </p:txBody>
        </p:sp>
      </p:grpSp>
      <p:pic>
        <p:nvPicPr>
          <p:cNvPr id="3" name="Picture 2">
            <a:extLst>
              <a:ext uri="{FF2B5EF4-FFF2-40B4-BE49-F238E27FC236}">
                <a16:creationId xmlns:a16="http://schemas.microsoft.com/office/drawing/2014/main" id="{C55C7AF9-1B08-4484-A752-2B1780D01CD7}"/>
              </a:ext>
            </a:extLst>
          </p:cNvPr>
          <p:cNvPicPr>
            <a:picLocks noChangeAspect="1"/>
          </p:cNvPicPr>
          <p:nvPr/>
        </p:nvPicPr>
        <p:blipFill>
          <a:blip r:embed="rId3"/>
          <a:stretch>
            <a:fillRect/>
          </a:stretch>
        </p:blipFill>
        <p:spPr>
          <a:xfrm>
            <a:off x="342494" y="3501483"/>
            <a:ext cx="2369901" cy="1236905"/>
          </a:xfrm>
          <a:prstGeom prst="rect">
            <a:avLst/>
          </a:prstGeom>
        </p:spPr>
      </p:pic>
      <p:pic>
        <p:nvPicPr>
          <p:cNvPr id="4" name="Picture 3">
            <a:extLst>
              <a:ext uri="{FF2B5EF4-FFF2-40B4-BE49-F238E27FC236}">
                <a16:creationId xmlns:a16="http://schemas.microsoft.com/office/drawing/2014/main" id="{9FCC5D62-1AD8-4330-ABB1-98C3F756641E}"/>
              </a:ext>
            </a:extLst>
          </p:cNvPr>
          <p:cNvPicPr>
            <a:picLocks noChangeAspect="1"/>
          </p:cNvPicPr>
          <p:nvPr/>
        </p:nvPicPr>
        <p:blipFill>
          <a:blip r:embed="rId4"/>
          <a:stretch>
            <a:fillRect/>
          </a:stretch>
        </p:blipFill>
        <p:spPr>
          <a:xfrm>
            <a:off x="2654999" y="3501483"/>
            <a:ext cx="2437406" cy="1236905"/>
          </a:xfrm>
          <a:prstGeom prst="rect">
            <a:avLst/>
          </a:prstGeom>
        </p:spPr>
      </p:pic>
      <p:sp>
        <p:nvSpPr>
          <p:cNvPr id="2" name="TextBox 1">
            <a:extLst>
              <a:ext uri="{FF2B5EF4-FFF2-40B4-BE49-F238E27FC236}">
                <a16:creationId xmlns:a16="http://schemas.microsoft.com/office/drawing/2014/main" id="{EDA51CF1-2B91-4905-BE28-5D5D2376FA91}"/>
              </a:ext>
            </a:extLst>
          </p:cNvPr>
          <p:cNvSpPr txBox="1"/>
          <p:nvPr/>
        </p:nvSpPr>
        <p:spPr>
          <a:xfrm>
            <a:off x="5181600" y="1135823"/>
            <a:ext cx="3638550" cy="307777"/>
          </a:xfrm>
          <a:prstGeom prst="rect">
            <a:avLst/>
          </a:prstGeom>
          <a:noFill/>
        </p:spPr>
        <p:txBody>
          <a:bodyPr wrap="square" rtlCol="0">
            <a:spAutoFit/>
          </a:bodyPr>
          <a:lstStyle/>
          <a:p>
            <a:pPr algn="ctr"/>
            <a:r>
              <a:rPr lang="en-US" sz="1400" b="1" dirty="0"/>
              <a:t> Services Features</a:t>
            </a:r>
            <a:endParaRPr lang="en-IN" sz="1400" b="1" dirty="0"/>
          </a:p>
        </p:txBody>
      </p:sp>
    </p:spTree>
    <p:extLst>
      <p:ext uri="{BB962C8B-B14F-4D97-AF65-F5344CB8AC3E}">
        <p14:creationId xmlns:p14="http://schemas.microsoft.com/office/powerpoint/2010/main" val="3230819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A89E933-6E9A-49F2-B3BB-40915F61AB99}"/>
              </a:ext>
            </a:extLst>
          </p:cNvPr>
          <p:cNvGrpSpPr/>
          <p:nvPr/>
        </p:nvGrpSpPr>
        <p:grpSpPr>
          <a:xfrm>
            <a:off x="672744" y="1054591"/>
            <a:ext cx="3408258" cy="1987866"/>
            <a:chOff x="533397" y="666750"/>
            <a:chExt cx="3408258" cy="1987866"/>
          </a:xfrm>
        </p:grpSpPr>
        <p:sp>
          <p:nvSpPr>
            <p:cNvPr id="21" name="TextBox 20"/>
            <p:cNvSpPr txBox="1"/>
            <p:nvPr/>
          </p:nvSpPr>
          <p:spPr>
            <a:xfrm>
              <a:off x="881136" y="666750"/>
              <a:ext cx="2406606" cy="294501"/>
            </a:xfrm>
            <a:prstGeom prst="rect">
              <a:avLst/>
            </a:prstGeom>
            <a:noFill/>
          </p:spPr>
          <p:txBody>
            <a:bodyPr wrap="square" lIns="0" tIns="0" rIns="0" bIns="0" rtlCol="0">
              <a:noAutofit/>
            </a:bodyPr>
            <a:lstStyle/>
            <a:p>
              <a:pPr algn="ctr" defTabSz="685766" latinLnBrk="1">
                <a:defRPr/>
              </a:pPr>
              <a:r>
                <a:rPr lang="en-US" altLang="ko-KR" sz="1400" b="1" kern="0">
                  <a:solidFill>
                    <a:srgbClr val="D99694">
                      <a:lumMod val="75000"/>
                    </a:srgbClr>
                  </a:solidFill>
                  <a:latin typeface="Trebuchet MS"/>
                  <a:ea typeface="Roboto Light" pitchFamily="2" charset="0"/>
                  <a:cs typeface="Roboto Condensed Regular"/>
                </a:rPr>
                <a:t>Service Desk integration</a:t>
              </a:r>
              <a:endParaRPr lang="nb-NO" altLang="ko-KR" sz="1400" b="1" kern="0">
                <a:solidFill>
                  <a:srgbClr val="D99694">
                    <a:lumMod val="75000"/>
                  </a:srgbClr>
                </a:solidFill>
                <a:latin typeface="Trebuchet MS"/>
                <a:ea typeface="Roboto Light" pitchFamily="2" charset="0"/>
                <a:cs typeface="Roboto Condensed Regular"/>
              </a:endParaRPr>
            </a:p>
          </p:txBody>
        </p:sp>
        <p:pic>
          <p:nvPicPr>
            <p:cNvPr id="14" name="Picture 13">
              <a:extLst>
                <a:ext uri="{FF2B5EF4-FFF2-40B4-BE49-F238E27FC236}">
                  <a16:creationId xmlns:a16="http://schemas.microsoft.com/office/drawing/2014/main" id="{6DC962CF-16F6-4B28-A2F3-A1A8517C70F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3397" y="998616"/>
              <a:ext cx="3408258" cy="1656000"/>
            </a:xfrm>
            <a:prstGeom prst="rect">
              <a:avLst/>
            </a:prstGeom>
            <a:ln>
              <a:solidFill>
                <a:schemeClr val="tx1"/>
              </a:solidFill>
            </a:ln>
          </p:spPr>
        </p:pic>
      </p:grpSp>
      <p:sp>
        <p:nvSpPr>
          <p:cNvPr id="19" name="Rectangle 18">
            <a:extLst>
              <a:ext uri="{FF2B5EF4-FFF2-40B4-BE49-F238E27FC236}">
                <a16:creationId xmlns:a16="http://schemas.microsoft.com/office/drawing/2014/main" id="{B37CC7D6-1B53-4F26-957E-B714CA34C443}"/>
              </a:ext>
            </a:extLst>
          </p:cNvPr>
          <p:cNvSpPr/>
          <p:nvPr/>
        </p:nvSpPr>
        <p:spPr>
          <a:xfrm>
            <a:off x="4752977" y="3534549"/>
            <a:ext cx="3221358" cy="826990"/>
          </a:xfrm>
          <a:prstGeom prst="rect">
            <a:avLst/>
          </a:prstGeom>
        </p:spPr>
        <p:txBody>
          <a:bodyPr wrap="square" lIns="0" tIns="0" rIns="0" bIns="0">
            <a:noAutofit/>
          </a:bodyPr>
          <a:lstStyle/>
          <a:p>
            <a:pPr marL="171442" indent="-171442" defTabSz="685492">
              <a:spcAft>
                <a:spcPts val="300"/>
              </a:spcAft>
              <a:buFont typeface="Wingdings" panose="05000000000000000000" pitchFamily="2" charset="2"/>
              <a:buChar char="§"/>
              <a:defRPr/>
            </a:pPr>
            <a:r>
              <a:rPr lang="en-US" sz="1000" kern="0">
                <a:solidFill>
                  <a:prstClr val="black"/>
                </a:solidFill>
                <a:latin typeface="Trebuchet MS"/>
                <a:cs typeface="Arial"/>
              </a:rPr>
              <a:t>Automated action from predefined flow on events</a:t>
            </a:r>
          </a:p>
          <a:p>
            <a:pPr marL="171442" indent="-171442" defTabSz="685492">
              <a:spcAft>
                <a:spcPts val="300"/>
              </a:spcAft>
              <a:buFont typeface="Wingdings" panose="05000000000000000000" pitchFamily="2" charset="2"/>
              <a:buChar char="§"/>
              <a:defRPr/>
            </a:pPr>
            <a:r>
              <a:rPr lang="en-US" sz="1000" kern="0">
                <a:solidFill>
                  <a:prstClr val="black"/>
                </a:solidFill>
                <a:latin typeface="Trebuchet MS"/>
                <a:cs typeface="Arial"/>
              </a:rPr>
              <a:t>Response action for CPU threshold violations</a:t>
            </a:r>
          </a:p>
          <a:p>
            <a:pPr marL="171442" indent="-171442" defTabSz="685492">
              <a:spcAft>
                <a:spcPts val="300"/>
              </a:spcAft>
              <a:buFont typeface="Wingdings" panose="05000000000000000000" pitchFamily="2" charset="2"/>
              <a:buChar char="§"/>
              <a:defRPr/>
            </a:pPr>
            <a:r>
              <a:rPr lang="en-US" sz="1000" kern="0">
                <a:solidFill>
                  <a:prstClr val="black"/>
                </a:solidFill>
                <a:latin typeface="Trebuchet MS"/>
                <a:cs typeface="Arial"/>
              </a:rPr>
              <a:t>Automated restart of services on specific events</a:t>
            </a:r>
          </a:p>
          <a:p>
            <a:pPr marL="171442" indent="-171442" defTabSz="685492">
              <a:spcAft>
                <a:spcPts val="300"/>
              </a:spcAft>
              <a:buFont typeface="Wingdings" panose="05000000000000000000" pitchFamily="2" charset="2"/>
              <a:buChar char="§"/>
              <a:defRPr/>
            </a:pPr>
            <a:r>
              <a:rPr lang="en-US" sz="1000" kern="0">
                <a:solidFill>
                  <a:prstClr val="black"/>
                </a:solidFill>
                <a:latin typeface="Trebuchet MS"/>
                <a:cs typeface="Arial"/>
              </a:rPr>
              <a:t>Scheduled trigger of action on events</a:t>
            </a:r>
          </a:p>
          <a:p>
            <a:pPr marL="171442" indent="-171442" defTabSz="685492">
              <a:spcAft>
                <a:spcPts val="300"/>
              </a:spcAft>
              <a:buFont typeface="Wingdings" panose="05000000000000000000" pitchFamily="2" charset="2"/>
              <a:buChar char="§"/>
              <a:defRPr/>
            </a:pPr>
            <a:endParaRPr lang="en-US" sz="1000" kern="0">
              <a:solidFill>
                <a:prstClr val="black"/>
              </a:solidFill>
              <a:latin typeface="Trebuchet MS"/>
              <a:cs typeface="Arial"/>
            </a:endParaRPr>
          </a:p>
        </p:txBody>
      </p:sp>
      <p:sp>
        <p:nvSpPr>
          <p:cNvPr id="41" name="Rectangle 40">
            <a:extLst>
              <a:ext uri="{FF2B5EF4-FFF2-40B4-BE49-F238E27FC236}">
                <a16:creationId xmlns:a16="http://schemas.microsoft.com/office/drawing/2014/main" id="{381B0056-DD48-4325-8A46-B90DD98EF3F9}"/>
              </a:ext>
            </a:extLst>
          </p:cNvPr>
          <p:cNvSpPr/>
          <p:nvPr/>
        </p:nvSpPr>
        <p:spPr>
          <a:xfrm>
            <a:off x="656431" y="3534548"/>
            <a:ext cx="3734595" cy="1094601"/>
          </a:xfrm>
          <a:prstGeom prst="rect">
            <a:avLst/>
          </a:prstGeom>
        </p:spPr>
        <p:txBody>
          <a:bodyPr wrap="square" lIns="0" tIns="0" rIns="0" bIns="0">
            <a:noAutofit/>
          </a:bodyPr>
          <a:lstStyle/>
          <a:p>
            <a:pPr marL="171442" indent="-171442" defTabSz="685492">
              <a:spcAft>
                <a:spcPts val="300"/>
              </a:spcAft>
              <a:buFont typeface="Wingdings" panose="05000000000000000000" pitchFamily="2" charset="2"/>
              <a:buChar char="§"/>
              <a:defRPr/>
            </a:pPr>
            <a:r>
              <a:rPr lang="en-US" sz="1000" kern="0">
                <a:solidFill>
                  <a:prstClr val="black"/>
                </a:solidFill>
                <a:latin typeface="Trebuchet MS"/>
                <a:cs typeface="Arial"/>
              </a:rPr>
              <a:t>Automated Ticket Routing</a:t>
            </a:r>
          </a:p>
          <a:p>
            <a:pPr marL="171442" indent="-171442" defTabSz="685492">
              <a:spcAft>
                <a:spcPts val="300"/>
              </a:spcAft>
              <a:buFont typeface="Wingdings" panose="05000000000000000000" pitchFamily="2" charset="2"/>
              <a:buChar char="§"/>
              <a:defRPr/>
            </a:pPr>
            <a:r>
              <a:rPr lang="en-US" sz="1000" kern="0">
                <a:solidFill>
                  <a:prstClr val="black"/>
                </a:solidFill>
                <a:latin typeface="Trebuchet MS"/>
                <a:cs typeface="Arial"/>
              </a:rPr>
              <a:t>Workflow &amp; Runbook based automation for predefined request categories</a:t>
            </a:r>
          </a:p>
          <a:p>
            <a:pPr marL="171442" indent="-171442" defTabSz="685492">
              <a:spcAft>
                <a:spcPts val="300"/>
              </a:spcAft>
              <a:buFont typeface="Wingdings" panose="05000000000000000000" pitchFamily="2" charset="2"/>
              <a:buChar char="§"/>
              <a:defRPr/>
            </a:pPr>
            <a:r>
              <a:rPr lang="en-US" sz="1000" kern="0">
                <a:solidFill>
                  <a:prstClr val="black"/>
                </a:solidFill>
                <a:latin typeface="Trebuchet MS"/>
                <a:cs typeface="Arial"/>
              </a:rPr>
              <a:t>Pre-fetch &amp; auto update tickets with high CPU/Memory consuming processes</a:t>
            </a:r>
          </a:p>
          <a:p>
            <a:pPr marL="171442" indent="-171442" defTabSz="685492">
              <a:spcAft>
                <a:spcPts val="300"/>
              </a:spcAft>
              <a:buFont typeface="Wingdings" panose="05000000000000000000" pitchFamily="2" charset="2"/>
              <a:buChar char="§"/>
              <a:defRPr/>
            </a:pPr>
            <a:r>
              <a:rPr lang="en-US" sz="1000" kern="0">
                <a:solidFill>
                  <a:prstClr val="black"/>
                </a:solidFill>
                <a:latin typeface="Trebuchet MS"/>
                <a:cs typeface="Arial"/>
              </a:rPr>
              <a:t>CMDB Updates</a:t>
            </a:r>
          </a:p>
        </p:txBody>
      </p:sp>
      <p:sp>
        <p:nvSpPr>
          <p:cNvPr id="2" name="Title 1">
            <a:extLst>
              <a:ext uri="{FF2B5EF4-FFF2-40B4-BE49-F238E27FC236}">
                <a16:creationId xmlns:a16="http://schemas.microsoft.com/office/drawing/2014/main" id="{66EA23E8-BDB4-48D0-87FD-F22141E418DF}"/>
              </a:ext>
            </a:extLst>
          </p:cNvPr>
          <p:cNvSpPr>
            <a:spLocks noGrp="1"/>
          </p:cNvSpPr>
          <p:nvPr>
            <p:ph type="title"/>
          </p:nvPr>
        </p:nvSpPr>
        <p:spPr/>
        <p:txBody>
          <a:bodyPr/>
          <a:lstStyle/>
          <a:p>
            <a:r>
              <a:rPr lang="en-US" dirty="0"/>
              <a:t>Automation excellence</a:t>
            </a:r>
          </a:p>
        </p:txBody>
      </p:sp>
      <p:grpSp>
        <p:nvGrpSpPr>
          <p:cNvPr id="5" name="Group 4">
            <a:extLst>
              <a:ext uri="{FF2B5EF4-FFF2-40B4-BE49-F238E27FC236}">
                <a16:creationId xmlns:a16="http://schemas.microsoft.com/office/drawing/2014/main" id="{A2FCC68C-0379-4DB1-9594-056433626B44}"/>
              </a:ext>
            </a:extLst>
          </p:cNvPr>
          <p:cNvGrpSpPr/>
          <p:nvPr/>
        </p:nvGrpSpPr>
        <p:grpSpPr>
          <a:xfrm>
            <a:off x="5105400" y="1061258"/>
            <a:ext cx="3408258" cy="1980203"/>
            <a:chOff x="4693536" y="639419"/>
            <a:chExt cx="3167914" cy="1980203"/>
          </a:xfrm>
        </p:grpSpPr>
        <p:pic>
          <p:nvPicPr>
            <p:cNvPr id="3" name="Picture 2">
              <a:extLst>
                <a:ext uri="{FF2B5EF4-FFF2-40B4-BE49-F238E27FC236}">
                  <a16:creationId xmlns:a16="http://schemas.microsoft.com/office/drawing/2014/main" id="{D8BA6A79-94BD-462F-A5D5-A61CD05834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3536" y="962879"/>
              <a:ext cx="3167914" cy="1656743"/>
            </a:xfrm>
            <a:prstGeom prst="rect">
              <a:avLst/>
            </a:prstGeom>
            <a:ln w="9525">
              <a:solidFill>
                <a:schemeClr val="tx1"/>
              </a:solidFill>
            </a:ln>
          </p:spPr>
        </p:pic>
        <p:sp>
          <p:nvSpPr>
            <p:cNvPr id="18" name="TextBox 17">
              <a:extLst>
                <a:ext uri="{FF2B5EF4-FFF2-40B4-BE49-F238E27FC236}">
                  <a16:creationId xmlns:a16="http://schemas.microsoft.com/office/drawing/2014/main" id="{9CD77053-29C5-4168-B296-7763139DC5E6}"/>
                </a:ext>
              </a:extLst>
            </p:cNvPr>
            <p:cNvSpPr txBox="1"/>
            <p:nvPr/>
          </p:nvSpPr>
          <p:spPr>
            <a:xfrm>
              <a:off x="5089079" y="639419"/>
              <a:ext cx="2406606" cy="294501"/>
            </a:xfrm>
            <a:prstGeom prst="rect">
              <a:avLst/>
            </a:prstGeom>
            <a:noFill/>
          </p:spPr>
          <p:txBody>
            <a:bodyPr wrap="square" lIns="0" tIns="0" rIns="0" bIns="0" rtlCol="0">
              <a:noAutofit/>
            </a:bodyPr>
            <a:lstStyle/>
            <a:p>
              <a:pPr algn="ctr" defTabSz="685766" latinLnBrk="1">
                <a:defRPr/>
              </a:pPr>
              <a:r>
                <a:rPr lang="en-US" altLang="ko-KR" sz="1400" b="1" kern="0">
                  <a:solidFill>
                    <a:srgbClr val="D99694">
                      <a:lumMod val="75000"/>
                    </a:srgbClr>
                  </a:solidFill>
                  <a:latin typeface="Trebuchet MS"/>
                  <a:ea typeface="Roboto Light" pitchFamily="2" charset="0"/>
                  <a:cs typeface="Roboto Condensed Regular"/>
                </a:rPr>
                <a:t>Event Automation</a:t>
              </a:r>
              <a:endParaRPr lang="nb-NO" altLang="ko-KR" sz="1400" b="1" kern="0">
                <a:solidFill>
                  <a:srgbClr val="D99694">
                    <a:lumMod val="75000"/>
                  </a:srgbClr>
                </a:solidFill>
                <a:latin typeface="Trebuchet MS"/>
                <a:ea typeface="Roboto Light" pitchFamily="2" charset="0"/>
                <a:cs typeface="Roboto Condensed Regular"/>
              </a:endParaRPr>
            </a:p>
          </p:txBody>
        </p:sp>
      </p:grpSp>
      <p:sp>
        <p:nvSpPr>
          <p:cNvPr id="15" name="Rectangle 14">
            <a:extLst>
              <a:ext uri="{FF2B5EF4-FFF2-40B4-BE49-F238E27FC236}">
                <a16:creationId xmlns:a16="http://schemas.microsoft.com/office/drawing/2014/main" id="{B4B4B812-2F37-4AE4-B077-79796C5F4995}"/>
              </a:ext>
            </a:extLst>
          </p:cNvPr>
          <p:cNvSpPr/>
          <p:nvPr/>
        </p:nvSpPr>
        <p:spPr>
          <a:xfrm>
            <a:off x="323850" y="3257551"/>
            <a:ext cx="8496300" cy="1442485"/>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defTabSz="685800">
              <a:defRPr/>
            </a:pPr>
            <a:endParaRPr lang="en-US">
              <a:ln>
                <a:solidFill>
                  <a:prstClr val="black"/>
                </a:solidFill>
                <a:prstDash val="dash"/>
              </a:ln>
              <a:solidFill>
                <a:srgbClr val="D99694"/>
              </a:solidFill>
              <a:latin typeface="Trebuchet MS"/>
            </a:endParaRPr>
          </a:p>
        </p:txBody>
      </p:sp>
      <p:sp>
        <p:nvSpPr>
          <p:cNvPr id="16" name="TextBox 15">
            <a:extLst>
              <a:ext uri="{FF2B5EF4-FFF2-40B4-BE49-F238E27FC236}">
                <a16:creationId xmlns:a16="http://schemas.microsoft.com/office/drawing/2014/main" id="{45D2894C-9260-48D8-88A9-669CCF6C3ED7}"/>
              </a:ext>
            </a:extLst>
          </p:cNvPr>
          <p:cNvSpPr txBox="1"/>
          <p:nvPr/>
        </p:nvSpPr>
        <p:spPr>
          <a:xfrm>
            <a:off x="533400" y="3118835"/>
            <a:ext cx="3053208" cy="276999"/>
          </a:xfrm>
          <a:prstGeom prst="rect">
            <a:avLst/>
          </a:prstGeom>
          <a:solidFill>
            <a:schemeClr val="bg1"/>
          </a:solidFill>
        </p:spPr>
        <p:txBody>
          <a:bodyPr wrap="none" rtlCol="0">
            <a:spAutoFit/>
          </a:bodyPr>
          <a:lstStyle/>
          <a:p>
            <a:pPr defTabSz="685800">
              <a:defRPr/>
            </a:pPr>
            <a:r>
              <a:rPr lang="en-IN" sz="1200" b="1">
                <a:solidFill>
                  <a:prstClr val="black"/>
                </a:solidFill>
                <a:latin typeface="Trebuchet MS"/>
              </a:rPr>
              <a:t>Few reference for use case automated  </a:t>
            </a:r>
          </a:p>
        </p:txBody>
      </p:sp>
    </p:spTree>
    <p:extLst>
      <p:ext uri="{BB962C8B-B14F-4D97-AF65-F5344CB8AC3E}">
        <p14:creationId xmlns:p14="http://schemas.microsoft.com/office/powerpoint/2010/main" val="138689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7A7781-F4C7-4E19-994A-D2759166E236}"/>
              </a:ext>
            </a:extLst>
          </p:cNvPr>
          <p:cNvSpPr>
            <a:spLocks noGrp="1"/>
          </p:cNvSpPr>
          <p:nvPr>
            <p:ph type="title"/>
          </p:nvPr>
        </p:nvSpPr>
        <p:spPr/>
        <p:txBody>
          <a:bodyPr/>
          <a:lstStyle/>
          <a:p>
            <a:r>
              <a:rPr lang="en-US" dirty="0"/>
              <a:t>High level solution approach</a:t>
            </a:r>
            <a:endParaRPr lang="en-IN" dirty="0"/>
          </a:p>
        </p:txBody>
      </p:sp>
      <p:sp>
        <p:nvSpPr>
          <p:cNvPr id="4" name="TextBox 3">
            <a:extLst>
              <a:ext uri="{FF2B5EF4-FFF2-40B4-BE49-F238E27FC236}">
                <a16:creationId xmlns:a16="http://schemas.microsoft.com/office/drawing/2014/main" id="{A3ADBC3A-E2A3-4F92-B8A7-EA0185B73E8F}"/>
              </a:ext>
            </a:extLst>
          </p:cNvPr>
          <p:cNvSpPr txBox="1"/>
          <p:nvPr/>
        </p:nvSpPr>
        <p:spPr>
          <a:xfrm>
            <a:off x="323850" y="987425"/>
            <a:ext cx="8496300" cy="3323987"/>
          </a:xfrm>
          <a:prstGeom prst="rect">
            <a:avLst/>
          </a:prstGeom>
          <a:noFill/>
        </p:spPr>
        <p:txBody>
          <a:bodyPr wrap="square" rtlCol="0">
            <a:spAutoFit/>
          </a:bodyPr>
          <a:lstStyle/>
          <a:p>
            <a:pPr marL="342900" indent="-342900">
              <a:spcAft>
                <a:spcPts val="1200"/>
              </a:spcAft>
              <a:buAutoNum type="arabicPeriod"/>
            </a:pPr>
            <a:r>
              <a:rPr lang="en-US" sz="1400" dirty="0">
                <a:solidFill>
                  <a:schemeClr val="tx1">
                    <a:lumMod val="75000"/>
                    <a:lumOff val="25000"/>
                  </a:schemeClr>
                </a:solidFill>
              </a:rPr>
              <a:t>Understanding of current SAP landscape</a:t>
            </a:r>
          </a:p>
          <a:p>
            <a:pPr marL="342900" indent="-342900">
              <a:spcAft>
                <a:spcPts val="1200"/>
              </a:spcAft>
              <a:buFontTx/>
              <a:buAutoNum type="arabicPeriod"/>
            </a:pPr>
            <a:r>
              <a:rPr lang="en-US" sz="1400" dirty="0">
                <a:solidFill>
                  <a:schemeClr val="tx1">
                    <a:lumMod val="75000"/>
                    <a:lumOff val="25000"/>
                  </a:schemeClr>
                </a:solidFill>
              </a:rPr>
              <a:t>Design and Architecting right choice of Sify Enterprise Cloud platform</a:t>
            </a:r>
          </a:p>
          <a:p>
            <a:pPr marL="342900" indent="-342900">
              <a:spcAft>
                <a:spcPts val="1200"/>
              </a:spcAft>
              <a:buAutoNum type="arabicPeriod"/>
            </a:pPr>
            <a:r>
              <a:rPr lang="en-US" sz="1400" dirty="0">
                <a:solidFill>
                  <a:schemeClr val="tx1">
                    <a:lumMod val="75000"/>
                    <a:lumOff val="25000"/>
                  </a:schemeClr>
                </a:solidFill>
              </a:rPr>
              <a:t>NDR &amp; BCP requirement (meeting RTO RPO objectives with high throughput low latency Sify </a:t>
            </a:r>
            <a:r>
              <a:rPr lang="en-US" sz="1400" dirty="0" err="1">
                <a:solidFill>
                  <a:schemeClr val="tx1">
                    <a:lumMod val="75000"/>
                    <a:lumOff val="25000"/>
                  </a:schemeClr>
                </a:solidFill>
              </a:rPr>
              <a:t>MetroConnect</a:t>
            </a:r>
            <a:r>
              <a:rPr lang="en-US" sz="1400" dirty="0">
                <a:solidFill>
                  <a:schemeClr val="tx1">
                    <a:lumMod val="75000"/>
                    <a:lumOff val="25000"/>
                  </a:schemeClr>
                </a:solidFill>
              </a:rPr>
              <a:t>)</a:t>
            </a:r>
          </a:p>
          <a:p>
            <a:pPr marL="342900" indent="-342900">
              <a:spcAft>
                <a:spcPts val="1200"/>
              </a:spcAft>
              <a:buFontTx/>
              <a:buAutoNum type="arabicPeriod"/>
            </a:pPr>
            <a:r>
              <a:rPr lang="en-US" sz="1400" dirty="0">
                <a:solidFill>
                  <a:schemeClr val="tx1">
                    <a:lumMod val="75000"/>
                    <a:lumOff val="25000"/>
                  </a:schemeClr>
                </a:solidFill>
              </a:rPr>
              <a:t>Enterprise Security architecture</a:t>
            </a:r>
          </a:p>
          <a:p>
            <a:pPr marL="342900" indent="-342900">
              <a:spcAft>
                <a:spcPts val="1200"/>
              </a:spcAft>
              <a:buFontTx/>
              <a:buAutoNum type="arabicPeriod"/>
            </a:pPr>
            <a:r>
              <a:rPr lang="en-US" sz="1400" dirty="0">
                <a:solidFill>
                  <a:schemeClr val="tx1">
                    <a:lumMod val="75000"/>
                    <a:lumOff val="25000"/>
                  </a:schemeClr>
                </a:solidFill>
              </a:rPr>
              <a:t>Migration approach with minimized downtime</a:t>
            </a:r>
          </a:p>
          <a:p>
            <a:pPr marL="342900" indent="-342900">
              <a:spcAft>
                <a:spcPts val="1200"/>
              </a:spcAft>
              <a:buAutoNum type="arabicPeriod"/>
            </a:pPr>
            <a:r>
              <a:rPr lang="en-US" sz="1400" dirty="0">
                <a:solidFill>
                  <a:schemeClr val="tx1">
                    <a:lumMod val="75000"/>
                    <a:lumOff val="25000"/>
                  </a:schemeClr>
                </a:solidFill>
              </a:rPr>
              <a:t>SLA based Managed Services</a:t>
            </a:r>
          </a:p>
          <a:p>
            <a:pPr marL="800043" lvl="1" indent="-342900">
              <a:spcAft>
                <a:spcPts val="600"/>
              </a:spcAft>
              <a:buFont typeface="+mj-lt"/>
              <a:buAutoNum type="alphaLcParenR"/>
            </a:pPr>
            <a:r>
              <a:rPr lang="en-US" sz="1400" dirty="0">
                <a:solidFill>
                  <a:schemeClr val="tx1">
                    <a:lumMod val="75000"/>
                    <a:lumOff val="25000"/>
                  </a:schemeClr>
                </a:solidFill>
              </a:rPr>
              <a:t>Guaranteed uptime of 99.9 % for DC – NDR landscape</a:t>
            </a:r>
          </a:p>
          <a:p>
            <a:pPr marL="800043" lvl="1" indent="-342900">
              <a:spcAft>
                <a:spcPts val="600"/>
              </a:spcAft>
              <a:buFont typeface="+mj-lt"/>
              <a:buAutoNum type="alphaLcParenR"/>
            </a:pPr>
            <a:r>
              <a:rPr lang="en-US" sz="1400" dirty="0">
                <a:solidFill>
                  <a:schemeClr val="tx1">
                    <a:lumMod val="75000"/>
                    <a:lumOff val="25000"/>
                  </a:schemeClr>
                </a:solidFill>
              </a:rPr>
              <a:t>RPO RTO for DC –NDR setup is synchronized near real-time</a:t>
            </a:r>
          </a:p>
          <a:p>
            <a:pPr marL="800043" lvl="1" indent="-342900">
              <a:spcAft>
                <a:spcPts val="600"/>
              </a:spcAft>
              <a:buFont typeface="+mj-lt"/>
              <a:buAutoNum type="alphaLcParenR"/>
            </a:pPr>
            <a:r>
              <a:rPr lang="en-US" sz="1400" dirty="0">
                <a:solidFill>
                  <a:schemeClr val="tx1">
                    <a:lumMod val="75000"/>
                    <a:lumOff val="25000"/>
                  </a:schemeClr>
                </a:solidFill>
              </a:rPr>
              <a:t>Basis Support and Administration for entire SAP landscape in DC- NDR</a:t>
            </a:r>
          </a:p>
        </p:txBody>
      </p:sp>
    </p:spTree>
    <p:extLst>
      <p:ext uri="{BB962C8B-B14F-4D97-AF65-F5344CB8AC3E}">
        <p14:creationId xmlns:p14="http://schemas.microsoft.com/office/powerpoint/2010/main" val="7406514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55DE2CE-6D6F-4E15-90B6-D89762AB97C5}"/>
              </a:ext>
            </a:extLst>
          </p:cNvPr>
          <p:cNvGrpSpPr/>
          <p:nvPr/>
        </p:nvGrpSpPr>
        <p:grpSpPr>
          <a:xfrm>
            <a:off x="990600" y="1150899"/>
            <a:ext cx="2743200" cy="1868932"/>
            <a:chOff x="164172" y="736600"/>
            <a:chExt cx="2743200" cy="1868932"/>
          </a:xfrm>
        </p:grpSpPr>
        <p:sp>
          <p:nvSpPr>
            <p:cNvPr id="25" name="TextBox 24"/>
            <p:cNvSpPr txBox="1"/>
            <p:nvPr/>
          </p:nvSpPr>
          <p:spPr>
            <a:xfrm>
              <a:off x="467527" y="736600"/>
              <a:ext cx="2136490" cy="234210"/>
            </a:xfrm>
            <a:prstGeom prst="rect">
              <a:avLst/>
            </a:prstGeom>
            <a:noFill/>
          </p:spPr>
          <p:txBody>
            <a:bodyPr wrap="square" lIns="0" tIns="0" rIns="0" bIns="0" rtlCol="0">
              <a:noAutofit/>
            </a:bodyPr>
            <a:lstStyle/>
            <a:p>
              <a:pPr algn="ctr" defTabSz="685766" latinLnBrk="1">
                <a:defRPr/>
              </a:pPr>
              <a:r>
                <a:rPr lang="en-US" altLang="ko-KR" sz="1400" b="1" kern="0" dirty="0">
                  <a:solidFill>
                    <a:srgbClr val="D99694">
                      <a:lumMod val="75000"/>
                    </a:srgbClr>
                  </a:solidFill>
                  <a:latin typeface="Trebuchet MS"/>
                  <a:ea typeface="Roboto Light" pitchFamily="2" charset="0"/>
                  <a:cs typeface="Roboto Condensed Regular"/>
                </a:rPr>
                <a:t>Workflow automation </a:t>
              </a:r>
              <a:endParaRPr lang="nb-NO" altLang="ko-KR" sz="1400" b="1" kern="0" dirty="0">
                <a:solidFill>
                  <a:srgbClr val="D99694">
                    <a:lumMod val="75000"/>
                  </a:srgbClr>
                </a:solidFill>
                <a:latin typeface="Trebuchet MS"/>
                <a:ea typeface="Roboto Light" pitchFamily="2" charset="0"/>
                <a:cs typeface="Roboto Condensed Regular"/>
              </a:endParaRPr>
            </a:p>
          </p:txBody>
        </p:sp>
        <p:pic>
          <p:nvPicPr>
            <p:cNvPr id="15" name="Picture 14">
              <a:extLst>
                <a:ext uri="{FF2B5EF4-FFF2-40B4-BE49-F238E27FC236}">
                  <a16:creationId xmlns:a16="http://schemas.microsoft.com/office/drawing/2014/main" id="{88F52EF8-9B24-478E-927F-7CC33ED95E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4172" y="1066961"/>
              <a:ext cx="2743200" cy="1538571"/>
            </a:xfrm>
            <a:prstGeom prst="rect">
              <a:avLst/>
            </a:prstGeom>
            <a:ln>
              <a:solidFill>
                <a:schemeClr val="tx1"/>
              </a:solidFill>
            </a:ln>
          </p:spPr>
        </p:pic>
      </p:grpSp>
      <p:grpSp>
        <p:nvGrpSpPr>
          <p:cNvPr id="3" name="Group 2">
            <a:extLst>
              <a:ext uri="{FF2B5EF4-FFF2-40B4-BE49-F238E27FC236}">
                <a16:creationId xmlns:a16="http://schemas.microsoft.com/office/drawing/2014/main" id="{FFB32A2F-0FB7-4EC6-9423-FAFE4ED64149}"/>
              </a:ext>
            </a:extLst>
          </p:cNvPr>
          <p:cNvGrpSpPr/>
          <p:nvPr/>
        </p:nvGrpSpPr>
        <p:grpSpPr>
          <a:xfrm>
            <a:off x="5334001" y="1150898"/>
            <a:ext cx="2887577" cy="1863561"/>
            <a:chOff x="2883507" y="710636"/>
            <a:chExt cx="2887577" cy="1863561"/>
          </a:xfrm>
        </p:grpSpPr>
        <p:sp>
          <p:nvSpPr>
            <p:cNvPr id="23" name="TextBox 22"/>
            <p:cNvSpPr txBox="1"/>
            <p:nvPr/>
          </p:nvSpPr>
          <p:spPr>
            <a:xfrm>
              <a:off x="3259050" y="710636"/>
              <a:ext cx="2136490" cy="234210"/>
            </a:xfrm>
            <a:prstGeom prst="rect">
              <a:avLst/>
            </a:prstGeom>
            <a:noFill/>
          </p:spPr>
          <p:txBody>
            <a:bodyPr wrap="square" lIns="0" tIns="0" rIns="0" bIns="0" rtlCol="0">
              <a:noAutofit/>
            </a:bodyPr>
            <a:lstStyle/>
            <a:p>
              <a:pPr algn="ctr" defTabSz="685766" latinLnBrk="1">
                <a:defRPr/>
              </a:pPr>
              <a:r>
                <a:rPr lang="en-US" altLang="ko-KR" sz="1400" b="1" kern="0">
                  <a:solidFill>
                    <a:srgbClr val="D99694">
                      <a:lumMod val="75000"/>
                    </a:srgbClr>
                  </a:solidFill>
                  <a:latin typeface="Trebuchet MS"/>
                  <a:ea typeface="Roboto Light" pitchFamily="2" charset="0"/>
                  <a:cs typeface="Roboto Condensed Regular"/>
                </a:rPr>
                <a:t>Run Book automation</a:t>
              </a:r>
              <a:endParaRPr lang="nb-NO" altLang="ko-KR" sz="1400" b="1" kern="0">
                <a:solidFill>
                  <a:srgbClr val="D99694">
                    <a:lumMod val="75000"/>
                  </a:srgbClr>
                </a:solidFill>
                <a:latin typeface="Trebuchet MS"/>
                <a:ea typeface="Roboto Light" pitchFamily="2" charset="0"/>
                <a:cs typeface="Roboto Condensed Regular"/>
              </a:endParaRPr>
            </a:p>
          </p:txBody>
        </p:sp>
        <p:pic>
          <p:nvPicPr>
            <p:cNvPr id="16" name="Picture 15">
              <a:extLst>
                <a:ext uri="{FF2B5EF4-FFF2-40B4-BE49-F238E27FC236}">
                  <a16:creationId xmlns:a16="http://schemas.microsoft.com/office/drawing/2014/main" id="{B5E31D75-56A2-483A-A71D-916EE2381BD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883507" y="1066962"/>
              <a:ext cx="2887577" cy="1507235"/>
            </a:xfrm>
            <a:prstGeom prst="rect">
              <a:avLst/>
            </a:prstGeom>
            <a:ln>
              <a:solidFill>
                <a:schemeClr val="tx1"/>
              </a:solidFill>
            </a:ln>
          </p:spPr>
        </p:pic>
      </p:grpSp>
      <p:sp>
        <p:nvSpPr>
          <p:cNvPr id="19" name="Rectangle 18">
            <a:extLst>
              <a:ext uri="{FF2B5EF4-FFF2-40B4-BE49-F238E27FC236}">
                <a16:creationId xmlns:a16="http://schemas.microsoft.com/office/drawing/2014/main" id="{B37CC7D6-1B53-4F26-957E-B714CA34C443}"/>
              </a:ext>
            </a:extLst>
          </p:cNvPr>
          <p:cNvSpPr/>
          <p:nvPr/>
        </p:nvSpPr>
        <p:spPr>
          <a:xfrm>
            <a:off x="4752975" y="3438464"/>
            <a:ext cx="3705226" cy="1114487"/>
          </a:xfrm>
          <a:prstGeom prst="rect">
            <a:avLst/>
          </a:prstGeom>
        </p:spPr>
        <p:txBody>
          <a:bodyPr wrap="square" lIns="0" tIns="0" rIns="0" bIns="0">
            <a:noAutofit/>
          </a:bodyPr>
          <a:lstStyle/>
          <a:p>
            <a:pPr marL="171442" indent="-171442" defTabSz="685492">
              <a:spcAft>
                <a:spcPts val="300"/>
              </a:spcAft>
              <a:buFont typeface="Wingdings" panose="05000000000000000000" pitchFamily="2" charset="2"/>
              <a:buChar char="§"/>
              <a:defRPr/>
            </a:pPr>
            <a:r>
              <a:rPr lang="en-US" sz="1000" kern="0" dirty="0">
                <a:solidFill>
                  <a:prstClr val="black"/>
                </a:solidFill>
                <a:latin typeface="Trebuchet MS"/>
                <a:cs typeface="Arial"/>
              </a:rPr>
              <a:t>Log rotation on systems and network devices</a:t>
            </a:r>
          </a:p>
          <a:p>
            <a:pPr marL="171442" indent="-171442" defTabSz="685492">
              <a:spcAft>
                <a:spcPts val="300"/>
              </a:spcAft>
              <a:buFont typeface="Wingdings" panose="05000000000000000000" pitchFamily="2" charset="2"/>
              <a:buChar char="§"/>
              <a:defRPr/>
            </a:pPr>
            <a:r>
              <a:rPr lang="en-US" sz="1000" kern="0" dirty="0">
                <a:solidFill>
                  <a:prstClr val="black"/>
                </a:solidFill>
                <a:latin typeface="Trebuchet MS"/>
                <a:cs typeface="Arial"/>
              </a:rPr>
              <a:t>Message parsing on Active Directory &amp; Microsoft Exchange Servers</a:t>
            </a:r>
          </a:p>
          <a:p>
            <a:pPr marL="171442" indent="-171442" defTabSz="685492">
              <a:spcAft>
                <a:spcPts val="300"/>
              </a:spcAft>
              <a:buFont typeface="Wingdings" panose="05000000000000000000" pitchFamily="2" charset="2"/>
              <a:buChar char="§"/>
              <a:defRPr/>
            </a:pPr>
            <a:r>
              <a:rPr lang="en-US" sz="1000" kern="0" dirty="0">
                <a:solidFill>
                  <a:prstClr val="black"/>
                </a:solidFill>
                <a:latin typeface="Trebuchet MS"/>
                <a:cs typeface="Arial"/>
              </a:rPr>
              <a:t>Daily Health checks on Compute  devices, Storage Systems &amp; Databases</a:t>
            </a:r>
          </a:p>
          <a:p>
            <a:pPr marL="171442" indent="-171442" defTabSz="685492">
              <a:spcAft>
                <a:spcPts val="300"/>
              </a:spcAft>
              <a:buFont typeface="Wingdings" panose="05000000000000000000" pitchFamily="2" charset="2"/>
              <a:buChar char="§"/>
              <a:defRPr/>
            </a:pPr>
            <a:r>
              <a:rPr lang="en-US" sz="1000" kern="0" dirty="0">
                <a:solidFill>
                  <a:prstClr val="black"/>
                </a:solidFill>
                <a:latin typeface="Trebuchet MS"/>
                <a:cs typeface="Arial"/>
              </a:rPr>
              <a:t>Configuration backup of SAN / LAN Switches &amp; Firewalls</a:t>
            </a:r>
          </a:p>
        </p:txBody>
      </p:sp>
      <p:sp>
        <p:nvSpPr>
          <p:cNvPr id="2" name="Title 1">
            <a:extLst>
              <a:ext uri="{FF2B5EF4-FFF2-40B4-BE49-F238E27FC236}">
                <a16:creationId xmlns:a16="http://schemas.microsoft.com/office/drawing/2014/main" id="{66EA23E8-BDB4-48D0-87FD-F22141E418DF}"/>
              </a:ext>
            </a:extLst>
          </p:cNvPr>
          <p:cNvSpPr>
            <a:spLocks noGrp="1"/>
          </p:cNvSpPr>
          <p:nvPr>
            <p:ph type="title"/>
          </p:nvPr>
        </p:nvSpPr>
        <p:spPr/>
        <p:txBody>
          <a:bodyPr/>
          <a:lstStyle/>
          <a:p>
            <a:r>
              <a:rPr lang="en-US"/>
              <a:t>Automation excellence</a:t>
            </a:r>
          </a:p>
        </p:txBody>
      </p:sp>
      <p:sp>
        <p:nvSpPr>
          <p:cNvPr id="22" name="TextBox 21">
            <a:extLst>
              <a:ext uri="{FF2B5EF4-FFF2-40B4-BE49-F238E27FC236}">
                <a16:creationId xmlns:a16="http://schemas.microsoft.com/office/drawing/2014/main" id="{34BEF89D-DE4C-4198-9EF5-23AE83759A84}"/>
              </a:ext>
            </a:extLst>
          </p:cNvPr>
          <p:cNvSpPr txBox="1"/>
          <p:nvPr/>
        </p:nvSpPr>
        <p:spPr>
          <a:xfrm>
            <a:off x="609601" y="3438464"/>
            <a:ext cx="3781424" cy="1015663"/>
          </a:xfrm>
          <a:prstGeom prst="rect">
            <a:avLst/>
          </a:prstGeom>
          <a:noFill/>
        </p:spPr>
        <p:txBody>
          <a:bodyPr wrap="square" rtlCol="0">
            <a:spAutoFit/>
          </a:bodyPr>
          <a:lstStyle/>
          <a:p>
            <a:pPr marL="171442" indent="-171442" defTabSz="685800">
              <a:spcAft>
                <a:spcPts val="300"/>
              </a:spcAft>
              <a:buFont typeface="Wingdings" panose="05000000000000000000" pitchFamily="2" charset="2"/>
              <a:buChar char="§"/>
              <a:defRPr/>
            </a:pPr>
            <a:r>
              <a:rPr lang="en-IN" sz="1000" dirty="0">
                <a:solidFill>
                  <a:prstClr val="black"/>
                </a:solidFill>
                <a:latin typeface="Trebuchet MS"/>
              </a:rPr>
              <a:t>Active Directory User Management</a:t>
            </a:r>
          </a:p>
          <a:p>
            <a:pPr marL="171442" indent="-171442" defTabSz="685800">
              <a:spcAft>
                <a:spcPts val="300"/>
              </a:spcAft>
              <a:buFont typeface="Wingdings" panose="05000000000000000000" pitchFamily="2" charset="2"/>
              <a:buChar char="§"/>
              <a:defRPr/>
            </a:pPr>
            <a:r>
              <a:rPr lang="en-IN" sz="1000" dirty="0">
                <a:solidFill>
                  <a:prstClr val="black"/>
                </a:solidFill>
                <a:latin typeface="Trebuchet MS"/>
              </a:rPr>
              <a:t>Exchange Mailbox Management</a:t>
            </a:r>
          </a:p>
          <a:p>
            <a:pPr marL="171442" indent="-171442" defTabSz="685800">
              <a:spcAft>
                <a:spcPts val="300"/>
              </a:spcAft>
              <a:buFont typeface="Wingdings" panose="05000000000000000000" pitchFamily="2" charset="2"/>
              <a:buChar char="§"/>
              <a:defRPr/>
            </a:pPr>
            <a:r>
              <a:rPr lang="en-IN" sz="1000" dirty="0">
                <a:solidFill>
                  <a:prstClr val="black"/>
                </a:solidFill>
                <a:latin typeface="Trebuchet MS"/>
              </a:rPr>
              <a:t>Linux File deployment from SVN</a:t>
            </a:r>
          </a:p>
          <a:p>
            <a:pPr marL="171442" indent="-171442" defTabSz="685800">
              <a:spcAft>
                <a:spcPts val="300"/>
              </a:spcAft>
              <a:buFont typeface="Wingdings" panose="05000000000000000000" pitchFamily="2" charset="2"/>
              <a:buChar char="§"/>
              <a:defRPr/>
            </a:pPr>
            <a:r>
              <a:rPr lang="en-IN" sz="1000" dirty="0">
                <a:solidFill>
                  <a:prstClr val="black"/>
                </a:solidFill>
                <a:latin typeface="Trebuchet MS"/>
              </a:rPr>
              <a:t>DNS Records</a:t>
            </a:r>
          </a:p>
          <a:p>
            <a:pPr marL="171442" indent="-171442" defTabSz="685800">
              <a:spcAft>
                <a:spcPts val="300"/>
              </a:spcAft>
              <a:buFont typeface="Wingdings" panose="05000000000000000000" pitchFamily="2" charset="2"/>
              <a:buChar char="§"/>
              <a:defRPr/>
            </a:pPr>
            <a:r>
              <a:rPr lang="en-IN" sz="1000" dirty="0">
                <a:solidFill>
                  <a:prstClr val="black"/>
                </a:solidFill>
                <a:latin typeface="Trebuchet MS"/>
              </a:rPr>
              <a:t>Server Hardening</a:t>
            </a:r>
          </a:p>
        </p:txBody>
      </p:sp>
      <p:sp>
        <p:nvSpPr>
          <p:cNvPr id="4" name="Rectangle 3">
            <a:extLst>
              <a:ext uri="{FF2B5EF4-FFF2-40B4-BE49-F238E27FC236}">
                <a16:creationId xmlns:a16="http://schemas.microsoft.com/office/drawing/2014/main" id="{D42F3BC3-D665-42FF-8A85-2286B50DFEEA}"/>
              </a:ext>
            </a:extLst>
          </p:cNvPr>
          <p:cNvSpPr/>
          <p:nvPr/>
        </p:nvSpPr>
        <p:spPr>
          <a:xfrm>
            <a:off x="323850" y="3257551"/>
            <a:ext cx="8496300" cy="1442485"/>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defTabSz="685800">
              <a:defRPr/>
            </a:pPr>
            <a:endParaRPr lang="en-US">
              <a:ln>
                <a:solidFill>
                  <a:prstClr val="black"/>
                </a:solidFill>
                <a:prstDash val="dash"/>
              </a:ln>
              <a:solidFill>
                <a:srgbClr val="D99694"/>
              </a:solidFill>
              <a:latin typeface="Trebuchet MS"/>
            </a:endParaRPr>
          </a:p>
        </p:txBody>
      </p:sp>
      <p:sp>
        <p:nvSpPr>
          <p:cNvPr id="17" name="TextBox 16">
            <a:extLst>
              <a:ext uri="{FF2B5EF4-FFF2-40B4-BE49-F238E27FC236}">
                <a16:creationId xmlns:a16="http://schemas.microsoft.com/office/drawing/2014/main" id="{E12D4426-5720-4B1F-A93E-2D953ED82C18}"/>
              </a:ext>
            </a:extLst>
          </p:cNvPr>
          <p:cNvSpPr txBox="1"/>
          <p:nvPr/>
        </p:nvSpPr>
        <p:spPr>
          <a:xfrm>
            <a:off x="533400" y="3118835"/>
            <a:ext cx="3053208" cy="276999"/>
          </a:xfrm>
          <a:prstGeom prst="rect">
            <a:avLst/>
          </a:prstGeom>
          <a:solidFill>
            <a:schemeClr val="bg1"/>
          </a:solidFill>
        </p:spPr>
        <p:txBody>
          <a:bodyPr wrap="none" rtlCol="0">
            <a:spAutoFit/>
          </a:bodyPr>
          <a:lstStyle/>
          <a:p>
            <a:pPr defTabSz="685800">
              <a:defRPr/>
            </a:pPr>
            <a:r>
              <a:rPr lang="en-IN" sz="1200" b="1">
                <a:solidFill>
                  <a:prstClr val="black"/>
                </a:solidFill>
                <a:latin typeface="Trebuchet MS"/>
              </a:rPr>
              <a:t>Few reference for use case automated  </a:t>
            </a:r>
          </a:p>
        </p:txBody>
      </p:sp>
    </p:spTree>
    <p:extLst>
      <p:ext uri="{BB962C8B-B14F-4D97-AF65-F5344CB8AC3E}">
        <p14:creationId xmlns:p14="http://schemas.microsoft.com/office/powerpoint/2010/main" val="3591438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D3CB4A-AD22-47EA-8915-5B24CF08D5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976" y="1259812"/>
            <a:ext cx="2391179" cy="1094825"/>
          </a:xfrm>
          <a:prstGeom prst="rect">
            <a:avLst/>
          </a:prstGeom>
        </p:spPr>
      </p:pic>
      <p:pic>
        <p:nvPicPr>
          <p:cNvPr id="8" name="Picture 7">
            <a:extLst>
              <a:ext uri="{FF2B5EF4-FFF2-40B4-BE49-F238E27FC236}">
                <a16:creationId xmlns:a16="http://schemas.microsoft.com/office/drawing/2014/main" id="{594FAB1D-E817-4161-80BC-1E06B12A61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0976" y="2992314"/>
            <a:ext cx="1926080" cy="1786332"/>
          </a:xfrm>
          <a:prstGeom prst="rect">
            <a:avLst/>
          </a:prstGeom>
        </p:spPr>
      </p:pic>
      <p:sp>
        <p:nvSpPr>
          <p:cNvPr id="9" name="TextBox 8">
            <a:extLst>
              <a:ext uri="{FF2B5EF4-FFF2-40B4-BE49-F238E27FC236}">
                <a16:creationId xmlns:a16="http://schemas.microsoft.com/office/drawing/2014/main" id="{AD56F567-CBAA-45C6-8011-E194D5B7712D}"/>
              </a:ext>
            </a:extLst>
          </p:cNvPr>
          <p:cNvSpPr txBox="1"/>
          <p:nvPr/>
        </p:nvSpPr>
        <p:spPr>
          <a:xfrm>
            <a:off x="4130976" y="987425"/>
            <a:ext cx="2143585" cy="244745"/>
          </a:xfrm>
          <a:prstGeom prst="rect">
            <a:avLst/>
          </a:prstGeom>
          <a:noFill/>
        </p:spPr>
        <p:txBody>
          <a:bodyPr wrap="square" lIns="89977" tIns="44989" rIns="89977" bIns="44989" rtlCol="0">
            <a:spAutoFit/>
          </a:bodyPr>
          <a:lstStyle/>
          <a:p>
            <a:pPr defTabSz="685800">
              <a:defRPr/>
            </a:pPr>
            <a:r>
              <a:rPr lang="en-US" sz="1000" dirty="0">
                <a:solidFill>
                  <a:prstClr val="black"/>
                </a:solidFill>
                <a:latin typeface="Trebuchet MS" pitchFamily="34" charset="0"/>
              </a:rPr>
              <a:t>Unified view of IT</a:t>
            </a:r>
            <a:endParaRPr lang="en-IN" sz="1000" dirty="0">
              <a:solidFill>
                <a:prstClr val="black"/>
              </a:solidFill>
              <a:latin typeface="Trebuchet MS" pitchFamily="34" charset="0"/>
            </a:endParaRPr>
          </a:p>
        </p:txBody>
      </p:sp>
      <p:sp>
        <p:nvSpPr>
          <p:cNvPr id="10" name="TextBox 9">
            <a:extLst>
              <a:ext uri="{FF2B5EF4-FFF2-40B4-BE49-F238E27FC236}">
                <a16:creationId xmlns:a16="http://schemas.microsoft.com/office/drawing/2014/main" id="{44D10BBE-E562-4DE3-A811-3F1BF7DBAE98}"/>
              </a:ext>
            </a:extLst>
          </p:cNvPr>
          <p:cNvSpPr txBox="1"/>
          <p:nvPr/>
        </p:nvSpPr>
        <p:spPr>
          <a:xfrm>
            <a:off x="6601916" y="1007373"/>
            <a:ext cx="2218234" cy="244745"/>
          </a:xfrm>
          <a:prstGeom prst="rect">
            <a:avLst/>
          </a:prstGeom>
          <a:noFill/>
        </p:spPr>
        <p:txBody>
          <a:bodyPr wrap="square" lIns="89977" tIns="44989" rIns="89977" bIns="44989" rtlCol="0">
            <a:spAutoFit/>
          </a:bodyPr>
          <a:lstStyle/>
          <a:p>
            <a:pPr defTabSz="685800">
              <a:defRPr/>
            </a:pPr>
            <a:r>
              <a:rPr lang="en-US" sz="1000" dirty="0">
                <a:solidFill>
                  <a:prstClr val="black"/>
                </a:solidFill>
                <a:latin typeface="Trebuchet MS" pitchFamily="34" charset="0"/>
              </a:rPr>
              <a:t>Pinpoint issues in IT</a:t>
            </a:r>
            <a:endParaRPr lang="en-IN" sz="1000" dirty="0">
              <a:solidFill>
                <a:prstClr val="black"/>
              </a:solidFill>
              <a:latin typeface="Trebuchet MS" pitchFamily="34" charset="0"/>
            </a:endParaRPr>
          </a:p>
        </p:txBody>
      </p:sp>
      <p:sp>
        <p:nvSpPr>
          <p:cNvPr id="11" name="TextBox 10">
            <a:extLst>
              <a:ext uri="{FF2B5EF4-FFF2-40B4-BE49-F238E27FC236}">
                <a16:creationId xmlns:a16="http://schemas.microsoft.com/office/drawing/2014/main" id="{3849E908-197A-402C-8A15-8DE8540DED5C}"/>
              </a:ext>
            </a:extLst>
          </p:cNvPr>
          <p:cNvSpPr txBox="1"/>
          <p:nvPr/>
        </p:nvSpPr>
        <p:spPr>
          <a:xfrm>
            <a:off x="5904292" y="2742835"/>
            <a:ext cx="2915858" cy="244745"/>
          </a:xfrm>
          <a:prstGeom prst="rect">
            <a:avLst/>
          </a:prstGeom>
          <a:noFill/>
        </p:spPr>
        <p:txBody>
          <a:bodyPr wrap="square" lIns="89977" tIns="44989" rIns="89977" bIns="44989" rtlCol="0">
            <a:spAutoFit/>
          </a:bodyPr>
          <a:lstStyle/>
          <a:p>
            <a:pPr defTabSz="685800">
              <a:defRPr/>
            </a:pPr>
            <a:r>
              <a:rPr lang="en-US" sz="1000" dirty="0">
                <a:solidFill>
                  <a:prstClr val="black"/>
                </a:solidFill>
                <a:latin typeface="Trebuchet MS" pitchFamily="34" charset="0"/>
              </a:rPr>
              <a:t>Dashboard of Service Availability</a:t>
            </a:r>
            <a:endParaRPr lang="en-IN" sz="1000" dirty="0">
              <a:solidFill>
                <a:prstClr val="black"/>
              </a:solidFill>
              <a:latin typeface="Trebuchet MS" pitchFamily="34" charset="0"/>
            </a:endParaRPr>
          </a:p>
        </p:txBody>
      </p:sp>
      <p:sp>
        <p:nvSpPr>
          <p:cNvPr id="12" name="TextBox 11">
            <a:extLst>
              <a:ext uri="{FF2B5EF4-FFF2-40B4-BE49-F238E27FC236}">
                <a16:creationId xmlns:a16="http://schemas.microsoft.com/office/drawing/2014/main" id="{72FDE953-3EFF-40C3-9485-2CA10CABB26E}"/>
              </a:ext>
            </a:extLst>
          </p:cNvPr>
          <p:cNvSpPr txBox="1"/>
          <p:nvPr/>
        </p:nvSpPr>
        <p:spPr>
          <a:xfrm>
            <a:off x="4130976" y="2745202"/>
            <a:ext cx="1992350" cy="244745"/>
          </a:xfrm>
          <a:prstGeom prst="rect">
            <a:avLst/>
          </a:prstGeom>
          <a:noFill/>
        </p:spPr>
        <p:txBody>
          <a:bodyPr wrap="square" lIns="89977" tIns="44989" rIns="89977" bIns="44989" rtlCol="0">
            <a:spAutoFit/>
          </a:bodyPr>
          <a:lstStyle/>
          <a:p>
            <a:pPr defTabSz="685800">
              <a:defRPr/>
            </a:pPr>
            <a:r>
              <a:rPr lang="en-US" sz="1000" dirty="0">
                <a:solidFill>
                  <a:prstClr val="black"/>
                </a:solidFill>
                <a:latin typeface="Trebuchet MS" pitchFamily="34" charset="0"/>
              </a:rPr>
              <a:t>SLA Dashboard</a:t>
            </a:r>
            <a:endParaRPr lang="en-IN" sz="1000" dirty="0">
              <a:solidFill>
                <a:prstClr val="black"/>
              </a:solidFill>
              <a:latin typeface="Trebuchet MS" pitchFamily="34" charset="0"/>
            </a:endParaRPr>
          </a:p>
        </p:txBody>
      </p:sp>
      <p:sp>
        <p:nvSpPr>
          <p:cNvPr id="13" name="Rectangle 12">
            <a:extLst>
              <a:ext uri="{FF2B5EF4-FFF2-40B4-BE49-F238E27FC236}">
                <a16:creationId xmlns:a16="http://schemas.microsoft.com/office/drawing/2014/main" id="{E4287939-237C-4FEB-8C2F-5CB6056D3BFB}"/>
              </a:ext>
            </a:extLst>
          </p:cNvPr>
          <p:cNvSpPr/>
          <p:nvPr/>
        </p:nvSpPr>
        <p:spPr bwMode="auto">
          <a:xfrm>
            <a:off x="762004" y="216696"/>
            <a:ext cx="45719" cy="38984"/>
          </a:xfrm>
          <a:prstGeom prst="rect">
            <a:avLst/>
          </a:prstGeom>
          <a:noFill/>
          <a:ln w="9525" cap="flat" cmpd="sng" algn="ctr">
            <a:noFill/>
            <a:prstDash val="solid"/>
            <a:round/>
            <a:headEnd type="none" w="med" len="med"/>
            <a:tailEnd type="none" w="med" len="med"/>
          </a:ln>
          <a:effectLst/>
        </p:spPr>
        <p:txBody>
          <a:bodyPr vert="horz" wrap="square" lIns="67483" tIns="33741" rIns="67483" bIns="33741" numCol="1" rtlCol="0" anchor="t" anchorCtr="0" compatLnSpc="1">
            <a:prstTxWarp prst="textNoShape">
              <a:avLst/>
            </a:prstTxWarp>
          </a:bodyPr>
          <a:lstStyle/>
          <a:p>
            <a:pPr defTabSz="685800">
              <a:spcBef>
                <a:spcPct val="20000"/>
              </a:spcBef>
              <a:buFontTx/>
              <a:buChar char="•"/>
              <a:defRPr/>
            </a:pPr>
            <a:endParaRPr lang="en-US" sz="1050">
              <a:solidFill>
                <a:srgbClr val="606A74"/>
              </a:solidFill>
              <a:latin typeface="Trebuchet MS" pitchFamily="34" charset="0"/>
            </a:endParaRPr>
          </a:p>
        </p:txBody>
      </p:sp>
      <p:sp>
        <p:nvSpPr>
          <p:cNvPr id="14" name="Rounded Rectangle 16">
            <a:extLst>
              <a:ext uri="{FF2B5EF4-FFF2-40B4-BE49-F238E27FC236}">
                <a16:creationId xmlns:a16="http://schemas.microsoft.com/office/drawing/2014/main" id="{F7D85B99-DE29-442F-8B36-8F58D88198ED}"/>
              </a:ext>
            </a:extLst>
          </p:cNvPr>
          <p:cNvSpPr/>
          <p:nvPr/>
        </p:nvSpPr>
        <p:spPr bwMode="auto">
          <a:xfrm>
            <a:off x="323850" y="987425"/>
            <a:ext cx="3452696" cy="3744913"/>
          </a:xfrm>
          <a:prstGeom prst="roundRect">
            <a:avLst>
              <a:gd name="adj" fmla="val 5188"/>
            </a:avLst>
          </a:prstGeom>
          <a:solidFill>
            <a:schemeClr val="bg1">
              <a:lumMod val="95000"/>
            </a:schemeClr>
          </a:solidFill>
          <a:ln w="9525" cap="flat" cmpd="sng" algn="ctr">
            <a:noFill/>
            <a:prstDash val="solid"/>
            <a:round/>
            <a:headEnd type="none" w="med" len="med"/>
            <a:tailEnd type="none" w="med" len="med"/>
          </a:ln>
          <a:effectLst/>
        </p:spPr>
        <p:txBody>
          <a:bodyPr vert="horz" wrap="square" lIns="67483" tIns="33741" rIns="67483" bIns="33741" numCol="1" rtlCol="0" anchor="t" anchorCtr="0" compatLnSpc="1">
            <a:prstTxWarp prst="textNoShape">
              <a:avLst/>
            </a:prstTxWarp>
          </a:bodyPr>
          <a:lstStyle/>
          <a:p>
            <a:pPr defTabSz="685800">
              <a:spcBef>
                <a:spcPct val="20000"/>
              </a:spcBef>
              <a:buFontTx/>
              <a:buChar char="•"/>
              <a:defRPr/>
            </a:pPr>
            <a:endParaRPr lang="en-US" sz="1050">
              <a:solidFill>
                <a:srgbClr val="92CDDC">
                  <a:lumMod val="10000"/>
                </a:srgbClr>
              </a:solidFill>
              <a:latin typeface="Trebuchet MS" pitchFamily="34" charset="0"/>
            </a:endParaRPr>
          </a:p>
        </p:txBody>
      </p:sp>
      <p:sp>
        <p:nvSpPr>
          <p:cNvPr id="2" name="Title 1">
            <a:extLst>
              <a:ext uri="{FF2B5EF4-FFF2-40B4-BE49-F238E27FC236}">
                <a16:creationId xmlns:a16="http://schemas.microsoft.com/office/drawing/2014/main" id="{BDA6FECB-EC2D-43DD-8F3B-7A31F717EFAB}"/>
              </a:ext>
            </a:extLst>
          </p:cNvPr>
          <p:cNvSpPr>
            <a:spLocks noGrp="1"/>
          </p:cNvSpPr>
          <p:nvPr>
            <p:ph type="title"/>
          </p:nvPr>
        </p:nvSpPr>
        <p:spPr>
          <a:xfrm>
            <a:off x="324000" y="367207"/>
            <a:ext cx="7538400" cy="369322"/>
          </a:xfrm>
        </p:spPr>
        <p:txBody>
          <a:bodyPr/>
          <a:lstStyle/>
          <a:p>
            <a:r>
              <a:rPr lang="en-IN">
                <a:solidFill>
                  <a:prstClr val="black">
                    <a:lumMod val="65000"/>
                    <a:lumOff val="35000"/>
                  </a:prstClr>
                </a:solidFill>
              </a:rPr>
              <a:t>Service reporting through ServiceNow</a:t>
            </a:r>
            <a:endParaRPr lang="en-IN"/>
          </a:p>
        </p:txBody>
      </p:sp>
      <p:sp>
        <p:nvSpPr>
          <p:cNvPr id="3" name="TextBox 2">
            <a:extLst>
              <a:ext uri="{FF2B5EF4-FFF2-40B4-BE49-F238E27FC236}">
                <a16:creationId xmlns:a16="http://schemas.microsoft.com/office/drawing/2014/main" id="{04B79E32-4477-4478-AD48-7C54F5590605}"/>
              </a:ext>
            </a:extLst>
          </p:cNvPr>
          <p:cNvSpPr txBox="1"/>
          <p:nvPr/>
        </p:nvSpPr>
        <p:spPr>
          <a:xfrm>
            <a:off x="389568" y="1115122"/>
            <a:ext cx="3321260" cy="355481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dirty="0"/>
              <a:t>Unified view of all services</a:t>
            </a:r>
          </a:p>
          <a:p>
            <a:pPr marL="171450" indent="-171450">
              <a:spcAft>
                <a:spcPts val="600"/>
              </a:spcAft>
              <a:buFont typeface="Arial" panose="020B0604020202020204" pitchFamily="34" charset="0"/>
              <a:buChar char="•"/>
            </a:pPr>
            <a:r>
              <a:rPr lang="en-US" sz="1000" dirty="0"/>
              <a:t>Proven and Matured Player for Delivering on Managed Services Platform</a:t>
            </a:r>
          </a:p>
          <a:p>
            <a:pPr marL="171450" indent="-171450">
              <a:spcAft>
                <a:spcPts val="600"/>
              </a:spcAft>
              <a:buFont typeface="Arial" panose="020B0604020202020204" pitchFamily="34" charset="0"/>
              <a:buChar char="•"/>
            </a:pPr>
            <a:r>
              <a:rPr lang="en-US" sz="1000" dirty="0"/>
              <a:t>Expand to other Infrastructure Devices and Applications</a:t>
            </a:r>
          </a:p>
          <a:p>
            <a:pPr marL="171450" indent="-171450">
              <a:spcAft>
                <a:spcPts val="600"/>
              </a:spcAft>
              <a:buFont typeface="Arial" panose="020B0604020202020204" pitchFamily="34" charset="0"/>
              <a:buChar char="•"/>
            </a:pPr>
            <a:r>
              <a:rPr lang="en-US" sz="1000" dirty="0"/>
              <a:t>Enables from moving from Reactive support to Proactive</a:t>
            </a:r>
          </a:p>
          <a:p>
            <a:pPr marL="171450" indent="-171450">
              <a:spcAft>
                <a:spcPts val="600"/>
              </a:spcAft>
              <a:buFont typeface="Arial" panose="020B0604020202020204" pitchFamily="34" charset="0"/>
              <a:buChar char="•"/>
            </a:pPr>
            <a:r>
              <a:rPr lang="en-US" sz="1000" dirty="0"/>
              <a:t>Industry Standard Proven Tool  for Large customer base and Deployments</a:t>
            </a:r>
          </a:p>
          <a:p>
            <a:pPr marL="171450" indent="-171450">
              <a:spcAft>
                <a:spcPts val="600"/>
              </a:spcAft>
              <a:buFont typeface="Arial" panose="020B0604020202020204" pitchFamily="34" charset="0"/>
              <a:buChar char="•"/>
            </a:pPr>
            <a:r>
              <a:rPr lang="en-US" sz="1000" dirty="0"/>
              <a:t>Excellence in Monitoring and Management – Scalable, Robust, and Ease of Mgmt.</a:t>
            </a:r>
          </a:p>
          <a:p>
            <a:pPr marL="171450" indent="-171450">
              <a:spcAft>
                <a:spcPts val="600"/>
              </a:spcAft>
              <a:buFont typeface="Arial" panose="020B0604020202020204" pitchFamily="34" charset="0"/>
              <a:buChar char="•"/>
            </a:pPr>
            <a:r>
              <a:rPr lang="en-US" sz="1000" dirty="0"/>
              <a:t>Improved Visibility  - Reducing MTTR (Mean Time To Resolve)</a:t>
            </a:r>
          </a:p>
          <a:p>
            <a:pPr marL="171450" indent="-171450">
              <a:spcAft>
                <a:spcPts val="600"/>
              </a:spcAft>
              <a:buFont typeface="Arial" panose="020B0604020202020204" pitchFamily="34" charset="0"/>
              <a:buChar char="•"/>
            </a:pPr>
            <a:r>
              <a:rPr lang="en-US" sz="1000" dirty="0"/>
              <a:t>Better Integration across various industry recognized tools</a:t>
            </a:r>
          </a:p>
          <a:p>
            <a:pPr marL="171450" indent="-171450">
              <a:spcAft>
                <a:spcPts val="600"/>
              </a:spcAft>
              <a:buFont typeface="Arial" panose="020B0604020202020204" pitchFamily="34" charset="0"/>
              <a:buChar char="•"/>
            </a:pPr>
            <a:r>
              <a:rPr lang="en-US" sz="1000" dirty="0"/>
              <a:t>Plug and Play with custom probes to monitor certain features</a:t>
            </a:r>
          </a:p>
          <a:p>
            <a:pPr marL="171450" indent="-171450">
              <a:spcAft>
                <a:spcPts val="600"/>
              </a:spcAft>
              <a:buFont typeface="Arial" panose="020B0604020202020204" pitchFamily="34" charset="0"/>
              <a:buChar char="•"/>
            </a:pPr>
            <a:r>
              <a:rPr lang="en-US" sz="1000" dirty="0"/>
              <a:t>Enables Pay-As-You-Go Model</a:t>
            </a:r>
          </a:p>
        </p:txBody>
      </p:sp>
      <p:pic>
        <p:nvPicPr>
          <p:cNvPr id="5" name="Picture 4">
            <a:extLst>
              <a:ext uri="{FF2B5EF4-FFF2-40B4-BE49-F238E27FC236}">
                <a16:creationId xmlns:a16="http://schemas.microsoft.com/office/drawing/2014/main" id="{225009BC-FCAA-4DE9-8436-13BCD73BDA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1916" y="1283093"/>
            <a:ext cx="2293856" cy="1094825"/>
          </a:xfrm>
          <a:prstGeom prst="rect">
            <a:avLst/>
          </a:prstGeom>
        </p:spPr>
      </p:pic>
      <p:pic>
        <p:nvPicPr>
          <p:cNvPr id="7" name="Picture 6">
            <a:extLst>
              <a:ext uri="{FF2B5EF4-FFF2-40B4-BE49-F238E27FC236}">
                <a16:creationId xmlns:a16="http://schemas.microsoft.com/office/drawing/2014/main" id="{DA893417-93F4-48CA-BF65-F3F219E880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04292" y="3015596"/>
            <a:ext cx="2991481" cy="1760698"/>
          </a:xfrm>
          <a:prstGeom prst="rect">
            <a:avLst/>
          </a:prstGeom>
        </p:spPr>
      </p:pic>
    </p:spTree>
    <p:extLst>
      <p:ext uri="{BB962C8B-B14F-4D97-AF65-F5344CB8AC3E}">
        <p14:creationId xmlns:p14="http://schemas.microsoft.com/office/powerpoint/2010/main" val="11899383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normAutofit/>
          </a:bodyPr>
          <a:lstStyle/>
          <a:p>
            <a:r>
              <a:rPr lang="en-US" dirty="0"/>
              <a:t>WHY SIFY ?</a:t>
            </a:r>
          </a:p>
        </p:txBody>
      </p:sp>
    </p:spTree>
    <p:extLst>
      <p:ext uri="{BB962C8B-B14F-4D97-AF65-F5344CB8AC3E}">
        <p14:creationId xmlns:p14="http://schemas.microsoft.com/office/powerpoint/2010/main" val="4999704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912BDC93-0C29-404D-9A8B-132C18FD093F}"/>
              </a:ext>
            </a:extLst>
          </p:cNvPr>
          <p:cNvSpPr/>
          <p:nvPr/>
        </p:nvSpPr>
        <p:spPr>
          <a:xfrm>
            <a:off x="358777" y="2855816"/>
            <a:ext cx="2103835" cy="1830487"/>
          </a:xfrm>
          <a:prstGeom prst="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1"/>
            <a:endParaRPr lang="en-US">
              <a:solidFill>
                <a:prstClr val="white"/>
              </a:solidFill>
              <a:latin typeface="Trebuchet MS"/>
            </a:endParaRPr>
          </a:p>
        </p:txBody>
      </p:sp>
      <p:sp>
        <p:nvSpPr>
          <p:cNvPr id="111" name="Rectangle 110">
            <a:extLst>
              <a:ext uri="{FF2B5EF4-FFF2-40B4-BE49-F238E27FC236}">
                <a16:creationId xmlns:a16="http://schemas.microsoft.com/office/drawing/2014/main" id="{8A0DFA46-9353-44CC-AAC4-484E31615C04}"/>
              </a:ext>
            </a:extLst>
          </p:cNvPr>
          <p:cNvSpPr/>
          <p:nvPr/>
        </p:nvSpPr>
        <p:spPr>
          <a:xfrm>
            <a:off x="2462612" y="2855816"/>
            <a:ext cx="2103835" cy="1830487"/>
          </a:xfrm>
          <a:prstGeom prst="rect">
            <a:avLst/>
          </a:prstGeom>
          <a:solidFill>
            <a:schemeClr val="accent6">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1"/>
            <a:endParaRPr lang="en-US">
              <a:solidFill>
                <a:prstClr val="white"/>
              </a:solidFill>
              <a:latin typeface="Trebuchet MS"/>
            </a:endParaRPr>
          </a:p>
        </p:txBody>
      </p:sp>
      <p:sp>
        <p:nvSpPr>
          <p:cNvPr id="112" name="Rectangle 111">
            <a:extLst>
              <a:ext uri="{FF2B5EF4-FFF2-40B4-BE49-F238E27FC236}">
                <a16:creationId xmlns:a16="http://schemas.microsoft.com/office/drawing/2014/main" id="{F8224167-7125-4CD6-95B4-C8C62C64873A}"/>
              </a:ext>
            </a:extLst>
          </p:cNvPr>
          <p:cNvSpPr/>
          <p:nvPr/>
        </p:nvSpPr>
        <p:spPr>
          <a:xfrm>
            <a:off x="4566446" y="2855816"/>
            <a:ext cx="2103835" cy="1830487"/>
          </a:xfrm>
          <a:prstGeom prst="rect">
            <a:avLst/>
          </a:prstGeom>
          <a:solidFill>
            <a:schemeClr val="accent3">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1"/>
            <a:endParaRPr lang="en-US">
              <a:solidFill>
                <a:prstClr val="white"/>
              </a:solidFill>
              <a:latin typeface="Trebuchet MS"/>
            </a:endParaRPr>
          </a:p>
        </p:txBody>
      </p:sp>
      <p:sp>
        <p:nvSpPr>
          <p:cNvPr id="113" name="Rectangle 112">
            <a:extLst>
              <a:ext uri="{FF2B5EF4-FFF2-40B4-BE49-F238E27FC236}">
                <a16:creationId xmlns:a16="http://schemas.microsoft.com/office/drawing/2014/main" id="{797F1D26-3E02-4D80-9ECF-7EFEA1515652}"/>
              </a:ext>
            </a:extLst>
          </p:cNvPr>
          <p:cNvSpPr/>
          <p:nvPr/>
        </p:nvSpPr>
        <p:spPr>
          <a:xfrm>
            <a:off x="6670281" y="2855816"/>
            <a:ext cx="2103835" cy="1830487"/>
          </a:xfrm>
          <a:prstGeom prst="rect">
            <a:avLst/>
          </a:prstGeom>
          <a:solidFill>
            <a:schemeClr val="bg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1"/>
            <a:endParaRPr lang="en-US">
              <a:solidFill>
                <a:prstClr val="white"/>
              </a:solidFill>
              <a:latin typeface="Trebuchet MS"/>
            </a:endParaRPr>
          </a:p>
        </p:txBody>
      </p:sp>
      <p:sp>
        <p:nvSpPr>
          <p:cNvPr id="116" name="Rectangle 115">
            <a:extLst>
              <a:ext uri="{FF2B5EF4-FFF2-40B4-BE49-F238E27FC236}">
                <a16:creationId xmlns:a16="http://schemas.microsoft.com/office/drawing/2014/main" id="{5411615D-1548-4AD4-AAD4-17E72B915A9F}"/>
              </a:ext>
            </a:extLst>
          </p:cNvPr>
          <p:cNvSpPr/>
          <p:nvPr/>
        </p:nvSpPr>
        <p:spPr>
          <a:xfrm>
            <a:off x="1410694" y="1023941"/>
            <a:ext cx="2103835" cy="1830487"/>
          </a:xfrm>
          <a:prstGeom prst="rect">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1"/>
            <a:endParaRPr lang="en-US">
              <a:solidFill>
                <a:prstClr val="white"/>
              </a:solidFill>
              <a:latin typeface="Trebuchet MS"/>
            </a:endParaRPr>
          </a:p>
        </p:txBody>
      </p:sp>
      <p:sp>
        <p:nvSpPr>
          <p:cNvPr id="117" name="Rectangle 116">
            <a:extLst>
              <a:ext uri="{FF2B5EF4-FFF2-40B4-BE49-F238E27FC236}">
                <a16:creationId xmlns:a16="http://schemas.microsoft.com/office/drawing/2014/main" id="{57D3941E-FFD7-49AF-A106-E9123AC99056}"/>
              </a:ext>
            </a:extLst>
          </p:cNvPr>
          <p:cNvSpPr/>
          <p:nvPr/>
        </p:nvSpPr>
        <p:spPr>
          <a:xfrm>
            <a:off x="3514529" y="1023941"/>
            <a:ext cx="2103835" cy="1830487"/>
          </a:xfrm>
          <a:prstGeom prst="rect">
            <a:avLst/>
          </a:prstGeom>
          <a:solidFill>
            <a:schemeClr val="accent2">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1"/>
            <a:endParaRPr lang="en-US">
              <a:solidFill>
                <a:prstClr val="white"/>
              </a:solidFill>
              <a:latin typeface="Trebuchet MS"/>
            </a:endParaRPr>
          </a:p>
        </p:txBody>
      </p:sp>
      <p:sp>
        <p:nvSpPr>
          <p:cNvPr id="118" name="Rectangle 117">
            <a:extLst>
              <a:ext uri="{FF2B5EF4-FFF2-40B4-BE49-F238E27FC236}">
                <a16:creationId xmlns:a16="http://schemas.microsoft.com/office/drawing/2014/main" id="{BE05A4C8-173D-4F3E-A54D-E5C9265B5800}"/>
              </a:ext>
            </a:extLst>
          </p:cNvPr>
          <p:cNvSpPr/>
          <p:nvPr/>
        </p:nvSpPr>
        <p:spPr>
          <a:xfrm>
            <a:off x="5618363" y="1023941"/>
            <a:ext cx="2103835" cy="1830487"/>
          </a:xfrm>
          <a:prstGeom prst="rect">
            <a:avLst/>
          </a:prstGeom>
          <a:solidFill>
            <a:schemeClr val="accent4">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1"/>
            <a:endParaRPr lang="en-US">
              <a:solidFill>
                <a:prstClr val="white"/>
              </a:solidFill>
              <a:latin typeface="Trebuchet MS"/>
            </a:endParaRPr>
          </a:p>
        </p:txBody>
      </p:sp>
      <p:grpSp>
        <p:nvGrpSpPr>
          <p:cNvPr id="9" name="Group 8">
            <a:extLst>
              <a:ext uri="{FF2B5EF4-FFF2-40B4-BE49-F238E27FC236}">
                <a16:creationId xmlns:a16="http://schemas.microsoft.com/office/drawing/2014/main" id="{CA986411-4122-45C9-BDBE-8F8B54B039B3}"/>
              </a:ext>
            </a:extLst>
          </p:cNvPr>
          <p:cNvGrpSpPr/>
          <p:nvPr/>
        </p:nvGrpSpPr>
        <p:grpSpPr>
          <a:xfrm>
            <a:off x="1511306" y="1187194"/>
            <a:ext cx="1902606" cy="1174244"/>
            <a:chOff x="1500231" y="1184833"/>
            <a:chExt cx="1902606" cy="1174242"/>
          </a:xfrm>
        </p:grpSpPr>
        <p:sp>
          <p:nvSpPr>
            <p:cNvPr id="53" name="TextBox 52">
              <a:extLst>
                <a:ext uri="{FF2B5EF4-FFF2-40B4-BE49-F238E27FC236}">
                  <a16:creationId xmlns:a16="http://schemas.microsoft.com/office/drawing/2014/main" id="{C6FA1379-2384-46DC-B2EC-D921F87E74E0}"/>
                </a:ext>
              </a:extLst>
            </p:cNvPr>
            <p:cNvSpPr txBox="1"/>
            <p:nvPr/>
          </p:nvSpPr>
          <p:spPr>
            <a:xfrm>
              <a:off x="1791176" y="1184833"/>
              <a:ext cx="1312493" cy="586956"/>
            </a:xfrm>
            <a:prstGeom prst="rect">
              <a:avLst/>
            </a:prstGeom>
            <a:noFill/>
            <a:ln w="6350">
              <a:noFill/>
              <a:prstDash val="dash"/>
            </a:ln>
          </p:spPr>
          <p:txBody>
            <a:bodyPr wrap="square" lIns="46800" tIns="46800" rIns="46800" bIns="46800" rtlCol="0">
              <a:spAutoFit/>
            </a:bodyPr>
            <a:lstStyle/>
            <a:p>
              <a:pPr algn="ctr" defTabSz="914241"/>
              <a:r>
                <a:rPr lang="en-US" sz="3200">
                  <a:solidFill>
                    <a:schemeClr val="bg1"/>
                  </a:solidFill>
                  <a:latin typeface="Impact" panose="020B0806030902050204" pitchFamily="34" charset="0"/>
                </a:rPr>
                <a:t>500+ </a:t>
              </a:r>
            </a:p>
          </p:txBody>
        </p:sp>
        <p:sp>
          <p:nvSpPr>
            <p:cNvPr id="54" name="TextBox 53">
              <a:extLst>
                <a:ext uri="{FF2B5EF4-FFF2-40B4-BE49-F238E27FC236}">
                  <a16:creationId xmlns:a16="http://schemas.microsoft.com/office/drawing/2014/main" id="{72ACE8A4-29D7-4247-9E73-CD7BA2CC2753}"/>
                </a:ext>
              </a:extLst>
            </p:cNvPr>
            <p:cNvSpPr txBox="1"/>
            <p:nvPr/>
          </p:nvSpPr>
          <p:spPr>
            <a:xfrm>
              <a:off x="1500231" y="1833675"/>
              <a:ext cx="1902606" cy="525400"/>
            </a:xfrm>
            <a:prstGeom prst="rect">
              <a:avLst/>
            </a:prstGeom>
            <a:noFill/>
            <a:ln w="6350">
              <a:noFill/>
              <a:prstDash val="dash"/>
            </a:ln>
          </p:spPr>
          <p:txBody>
            <a:bodyPr wrap="square" lIns="46800" tIns="46800" rIns="46800" bIns="46800" rtlCol="0">
              <a:spAutoFit/>
            </a:bodyPr>
            <a:lstStyle/>
            <a:p>
              <a:pPr algn="ctr" defTabSz="914241"/>
              <a:r>
                <a:rPr lang="en-US" sz="1400">
                  <a:latin typeface="+mj-lt"/>
                </a:rPr>
                <a:t>Datacenter services projects executed </a:t>
              </a:r>
            </a:p>
          </p:txBody>
        </p:sp>
      </p:grpSp>
      <p:sp>
        <p:nvSpPr>
          <p:cNvPr id="120" name="TextBox 119">
            <a:extLst>
              <a:ext uri="{FF2B5EF4-FFF2-40B4-BE49-F238E27FC236}">
                <a16:creationId xmlns:a16="http://schemas.microsoft.com/office/drawing/2014/main" id="{F9C43821-3D9A-4F5C-BF10-D0C6A82FC7C2}"/>
              </a:ext>
            </a:extLst>
          </p:cNvPr>
          <p:cNvSpPr txBox="1"/>
          <p:nvPr/>
        </p:nvSpPr>
        <p:spPr>
          <a:xfrm>
            <a:off x="3738381" y="1176803"/>
            <a:ext cx="1670416" cy="586957"/>
          </a:xfrm>
          <a:prstGeom prst="rect">
            <a:avLst/>
          </a:prstGeom>
          <a:noFill/>
          <a:ln w="6350">
            <a:noFill/>
            <a:prstDash val="dash"/>
          </a:ln>
        </p:spPr>
        <p:txBody>
          <a:bodyPr wrap="square" lIns="46800" tIns="46800" rIns="46800" bIns="46800" rtlCol="0">
            <a:spAutoFit/>
          </a:bodyPr>
          <a:lstStyle/>
          <a:p>
            <a:pPr algn="ctr" defTabSz="914241"/>
            <a:r>
              <a:rPr lang="en-US" sz="3200">
                <a:solidFill>
                  <a:schemeClr val="bg1"/>
                </a:solidFill>
                <a:latin typeface="Impact" panose="020B0806030902050204" pitchFamily="34" charset="0"/>
              </a:rPr>
              <a:t>300+ </a:t>
            </a:r>
          </a:p>
        </p:txBody>
      </p:sp>
      <p:sp>
        <p:nvSpPr>
          <p:cNvPr id="121" name="TextBox 120">
            <a:extLst>
              <a:ext uri="{FF2B5EF4-FFF2-40B4-BE49-F238E27FC236}">
                <a16:creationId xmlns:a16="http://schemas.microsoft.com/office/drawing/2014/main" id="{CE991854-842A-497C-8FF3-641B26E2F603}"/>
              </a:ext>
            </a:extLst>
          </p:cNvPr>
          <p:cNvSpPr txBox="1"/>
          <p:nvPr/>
        </p:nvSpPr>
        <p:spPr>
          <a:xfrm>
            <a:off x="3627103" y="1836034"/>
            <a:ext cx="1902606" cy="525401"/>
          </a:xfrm>
          <a:prstGeom prst="rect">
            <a:avLst/>
          </a:prstGeom>
          <a:noFill/>
          <a:ln w="6350">
            <a:noFill/>
            <a:prstDash val="dash"/>
          </a:ln>
        </p:spPr>
        <p:txBody>
          <a:bodyPr wrap="square" lIns="46800" tIns="46800" rIns="46800" bIns="46800" rtlCol="0">
            <a:spAutoFit/>
          </a:bodyPr>
          <a:lstStyle/>
          <a:p>
            <a:pPr algn="ctr" defTabSz="914241"/>
            <a:r>
              <a:rPr lang="en-US" sz="1400">
                <a:latin typeface="+mj-lt"/>
              </a:rPr>
              <a:t>Datacenter Migration projects</a:t>
            </a:r>
          </a:p>
        </p:txBody>
      </p:sp>
      <p:sp>
        <p:nvSpPr>
          <p:cNvPr id="123" name="TextBox 122">
            <a:extLst>
              <a:ext uri="{FF2B5EF4-FFF2-40B4-BE49-F238E27FC236}">
                <a16:creationId xmlns:a16="http://schemas.microsoft.com/office/drawing/2014/main" id="{5C2E49F1-C9B0-4203-B38D-03E02638750B}"/>
              </a:ext>
            </a:extLst>
          </p:cNvPr>
          <p:cNvSpPr txBox="1"/>
          <p:nvPr/>
        </p:nvSpPr>
        <p:spPr>
          <a:xfrm>
            <a:off x="5968358" y="1187193"/>
            <a:ext cx="1418139" cy="586957"/>
          </a:xfrm>
          <a:prstGeom prst="rect">
            <a:avLst/>
          </a:prstGeom>
          <a:noFill/>
          <a:ln w="6350">
            <a:noFill/>
            <a:prstDash val="dash"/>
          </a:ln>
        </p:spPr>
        <p:txBody>
          <a:bodyPr wrap="square" lIns="46800" tIns="46800" rIns="46800" bIns="46800" rtlCol="0">
            <a:spAutoFit/>
          </a:bodyPr>
          <a:lstStyle/>
          <a:p>
            <a:pPr algn="ctr" defTabSz="914241"/>
            <a:r>
              <a:rPr lang="en-US" sz="3200">
                <a:solidFill>
                  <a:schemeClr val="bg1"/>
                </a:solidFill>
                <a:latin typeface="Impact" panose="020B0806030902050204" pitchFamily="34" charset="0"/>
              </a:rPr>
              <a:t>80+ </a:t>
            </a:r>
          </a:p>
        </p:txBody>
      </p:sp>
      <p:sp>
        <p:nvSpPr>
          <p:cNvPr id="124" name="TextBox 123">
            <a:extLst>
              <a:ext uri="{FF2B5EF4-FFF2-40B4-BE49-F238E27FC236}">
                <a16:creationId xmlns:a16="http://schemas.microsoft.com/office/drawing/2014/main" id="{818534E4-D14C-42C9-B9D3-A791BA21798D}"/>
              </a:ext>
            </a:extLst>
          </p:cNvPr>
          <p:cNvSpPr txBox="1"/>
          <p:nvPr/>
        </p:nvSpPr>
        <p:spPr>
          <a:xfrm>
            <a:off x="5718975" y="1836034"/>
            <a:ext cx="1902606" cy="525401"/>
          </a:xfrm>
          <a:prstGeom prst="rect">
            <a:avLst/>
          </a:prstGeom>
          <a:noFill/>
          <a:ln w="6350">
            <a:noFill/>
            <a:prstDash val="dash"/>
          </a:ln>
        </p:spPr>
        <p:txBody>
          <a:bodyPr wrap="square" lIns="46800" tIns="46800" rIns="46800" bIns="46800" rtlCol="0">
            <a:spAutoFit/>
          </a:bodyPr>
          <a:lstStyle/>
          <a:p>
            <a:pPr algn="ctr" defTabSz="914241"/>
            <a:r>
              <a:rPr lang="en-US" sz="1400">
                <a:latin typeface="+mj-lt"/>
              </a:rPr>
              <a:t>Platform Migration Projects</a:t>
            </a:r>
          </a:p>
        </p:txBody>
      </p:sp>
      <p:sp>
        <p:nvSpPr>
          <p:cNvPr id="126" name="TextBox 125">
            <a:extLst>
              <a:ext uri="{FF2B5EF4-FFF2-40B4-BE49-F238E27FC236}">
                <a16:creationId xmlns:a16="http://schemas.microsoft.com/office/drawing/2014/main" id="{196C9F1F-A9F4-4EA7-A924-4166D3DE0674}"/>
              </a:ext>
            </a:extLst>
          </p:cNvPr>
          <p:cNvSpPr txBox="1"/>
          <p:nvPr/>
        </p:nvSpPr>
        <p:spPr>
          <a:xfrm>
            <a:off x="920722" y="3029459"/>
            <a:ext cx="979856" cy="586957"/>
          </a:xfrm>
          <a:prstGeom prst="rect">
            <a:avLst/>
          </a:prstGeom>
          <a:noFill/>
          <a:ln w="6350">
            <a:noFill/>
            <a:prstDash val="dash"/>
          </a:ln>
        </p:spPr>
        <p:txBody>
          <a:bodyPr wrap="square" lIns="46800" tIns="46800" rIns="46800" bIns="46800" rtlCol="0">
            <a:spAutoFit/>
          </a:bodyPr>
          <a:lstStyle/>
          <a:p>
            <a:pPr algn="ctr" defTabSz="914241"/>
            <a:r>
              <a:rPr lang="en-US" sz="3200">
                <a:solidFill>
                  <a:schemeClr val="bg1"/>
                </a:solidFill>
                <a:latin typeface="Impact" panose="020B0806030902050204" pitchFamily="34" charset="0"/>
              </a:rPr>
              <a:t>25+ </a:t>
            </a:r>
          </a:p>
        </p:txBody>
      </p:sp>
      <p:sp>
        <p:nvSpPr>
          <p:cNvPr id="127" name="TextBox 126">
            <a:extLst>
              <a:ext uri="{FF2B5EF4-FFF2-40B4-BE49-F238E27FC236}">
                <a16:creationId xmlns:a16="http://schemas.microsoft.com/office/drawing/2014/main" id="{F875E8E1-30B0-4B5F-B58B-B4BD29CD7A89}"/>
              </a:ext>
            </a:extLst>
          </p:cNvPr>
          <p:cNvSpPr txBox="1"/>
          <p:nvPr/>
        </p:nvSpPr>
        <p:spPr>
          <a:xfrm>
            <a:off x="421957" y="3667909"/>
            <a:ext cx="1902606" cy="525401"/>
          </a:xfrm>
          <a:prstGeom prst="rect">
            <a:avLst/>
          </a:prstGeom>
          <a:noFill/>
          <a:ln w="6350">
            <a:noFill/>
            <a:prstDash val="dash"/>
          </a:ln>
        </p:spPr>
        <p:txBody>
          <a:bodyPr wrap="square" lIns="46800" tIns="46800" rIns="46800" bIns="46800" rtlCol="0">
            <a:spAutoFit/>
          </a:bodyPr>
          <a:lstStyle/>
          <a:p>
            <a:pPr algn="ctr" defTabSz="914241"/>
            <a:r>
              <a:rPr lang="en-US" sz="1400">
                <a:latin typeface="+mj-lt"/>
              </a:rPr>
              <a:t>IT Ops Transformation projects</a:t>
            </a:r>
          </a:p>
        </p:txBody>
      </p:sp>
      <p:sp>
        <p:nvSpPr>
          <p:cNvPr id="129" name="TextBox 128">
            <a:extLst>
              <a:ext uri="{FF2B5EF4-FFF2-40B4-BE49-F238E27FC236}">
                <a16:creationId xmlns:a16="http://schemas.microsoft.com/office/drawing/2014/main" id="{BC6E1B66-E501-4F06-8C04-8211A2CC0E4E}"/>
              </a:ext>
            </a:extLst>
          </p:cNvPr>
          <p:cNvSpPr txBox="1"/>
          <p:nvPr/>
        </p:nvSpPr>
        <p:spPr>
          <a:xfrm>
            <a:off x="2743006" y="3071023"/>
            <a:ext cx="1494032" cy="586957"/>
          </a:xfrm>
          <a:prstGeom prst="rect">
            <a:avLst/>
          </a:prstGeom>
          <a:noFill/>
          <a:ln w="6350">
            <a:noFill/>
            <a:prstDash val="dash"/>
          </a:ln>
        </p:spPr>
        <p:txBody>
          <a:bodyPr wrap="square" lIns="46800" tIns="46800" rIns="46800" bIns="46800" rtlCol="0">
            <a:spAutoFit/>
          </a:bodyPr>
          <a:lstStyle/>
          <a:p>
            <a:pPr algn="ctr" defTabSz="914241"/>
            <a:r>
              <a:rPr lang="en-US" sz="3200">
                <a:solidFill>
                  <a:schemeClr val="bg1"/>
                </a:solidFill>
                <a:latin typeface="Impact" panose="020B0806030902050204" pitchFamily="34" charset="0"/>
              </a:rPr>
              <a:t>230+ </a:t>
            </a:r>
          </a:p>
        </p:txBody>
      </p:sp>
      <p:sp>
        <p:nvSpPr>
          <p:cNvPr id="130" name="TextBox 129">
            <a:extLst>
              <a:ext uri="{FF2B5EF4-FFF2-40B4-BE49-F238E27FC236}">
                <a16:creationId xmlns:a16="http://schemas.microsoft.com/office/drawing/2014/main" id="{4A1AD151-154C-4B84-BC70-7CC8AE69BEAC}"/>
              </a:ext>
            </a:extLst>
          </p:cNvPr>
          <p:cNvSpPr txBox="1"/>
          <p:nvPr/>
        </p:nvSpPr>
        <p:spPr>
          <a:xfrm>
            <a:off x="2563224" y="3667909"/>
            <a:ext cx="1902606" cy="525401"/>
          </a:xfrm>
          <a:prstGeom prst="rect">
            <a:avLst/>
          </a:prstGeom>
          <a:noFill/>
          <a:ln w="6350">
            <a:noFill/>
            <a:prstDash val="dash"/>
          </a:ln>
        </p:spPr>
        <p:txBody>
          <a:bodyPr wrap="square" lIns="46800" tIns="46800" rIns="46800" bIns="46800" rtlCol="0">
            <a:spAutoFit/>
          </a:bodyPr>
          <a:lstStyle/>
          <a:p>
            <a:pPr algn="ctr" defTabSz="914241"/>
            <a:r>
              <a:rPr lang="en-US" sz="1400">
                <a:latin typeface="+mj-lt"/>
              </a:rPr>
              <a:t>Enterprise Cloud clients</a:t>
            </a:r>
          </a:p>
        </p:txBody>
      </p:sp>
      <p:sp>
        <p:nvSpPr>
          <p:cNvPr id="132" name="TextBox 131">
            <a:extLst>
              <a:ext uri="{FF2B5EF4-FFF2-40B4-BE49-F238E27FC236}">
                <a16:creationId xmlns:a16="http://schemas.microsoft.com/office/drawing/2014/main" id="{FB8B6A1B-3B95-4B90-A159-F2F2DDB1C5CA}"/>
              </a:ext>
            </a:extLst>
          </p:cNvPr>
          <p:cNvSpPr txBox="1"/>
          <p:nvPr/>
        </p:nvSpPr>
        <p:spPr>
          <a:xfrm>
            <a:off x="5165821" y="3050241"/>
            <a:ext cx="979856" cy="586957"/>
          </a:xfrm>
          <a:prstGeom prst="rect">
            <a:avLst/>
          </a:prstGeom>
          <a:noFill/>
          <a:ln w="6350">
            <a:noFill/>
            <a:prstDash val="dash"/>
          </a:ln>
        </p:spPr>
        <p:txBody>
          <a:bodyPr wrap="square" lIns="46800" tIns="46800" rIns="46800" bIns="46800" rtlCol="0">
            <a:spAutoFit/>
          </a:bodyPr>
          <a:lstStyle/>
          <a:p>
            <a:pPr algn="ctr" defTabSz="914241"/>
            <a:r>
              <a:rPr lang="en-US" sz="3200">
                <a:solidFill>
                  <a:schemeClr val="bg1"/>
                </a:solidFill>
                <a:latin typeface="Impact" panose="020B0806030902050204" pitchFamily="34" charset="0"/>
              </a:rPr>
              <a:t>70+ </a:t>
            </a:r>
          </a:p>
        </p:txBody>
      </p:sp>
      <p:sp>
        <p:nvSpPr>
          <p:cNvPr id="133" name="TextBox 132">
            <a:extLst>
              <a:ext uri="{FF2B5EF4-FFF2-40B4-BE49-F238E27FC236}">
                <a16:creationId xmlns:a16="http://schemas.microsoft.com/office/drawing/2014/main" id="{AB93EAC9-9586-4EBD-B7E7-F51201A2D947}"/>
              </a:ext>
            </a:extLst>
          </p:cNvPr>
          <p:cNvSpPr txBox="1"/>
          <p:nvPr/>
        </p:nvSpPr>
        <p:spPr>
          <a:xfrm>
            <a:off x="4667058" y="3667909"/>
            <a:ext cx="1902606" cy="525401"/>
          </a:xfrm>
          <a:prstGeom prst="rect">
            <a:avLst/>
          </a:prstGeom>
          <a:noFill/>
          <a:ln w="6350">
            <a:noFill/>
            <a:prstDash val="dash"/>
          </a:ln>
        </p:spPr>
        <p:txBody>
          <a:bodyPr wrap="square" lIns="46800" tIns="46800" rIns="46800" bIns="46800" rtlCol="0">
            <a:spAutoFit/>
          </a:bodyPr>
          <a:lstStyle/>
          <a:p>
            <a:pPr algn="ctr" defTabSz="914241"/>
            <a:r>
              <a:rPr lang="en-US" sz="1400">
                <a:latin typeface="+mj-lt"/>
              </a:rPr>
              <a:t>Private cloud &amp; DR clients</a:t>
            </a:r>
          </a:p>
        </p:txBody>
      </p:sp>
      <p:sp>
        <p:nvSpPr>
          <p:cNvPr id="136" name="TextBox 135">
            <a:extLst>
              <a:ext uri="{FF2B5EF4-FFF2-40B4-BE49-F238E27FC236}">
                <a16:creationId xmlns:a16="http://schemas.microsoft.com/office/drawing/2014/main" id="{927814AC-1B96-4D24-BDF6-F794DCD4B2F4}"/>
              </a:ext>
            </a:extLst>
          </p:cNvPr>
          <p:cNvSpPr txBox="1"/>
          <p:nvPr/>
        </p:nvSpPr>
        <p:spPr>
          <a:xfrm>
            <a:off x="7217704" y="3029459"/>
            <a:ext cx="979856" cy="586957"/>
          </a:xfrm>
          <a:prstGeom prst="rect">
            <a:avLst/>
          </a:prstGeom>
          <a:noFill/>
          <a:ln w="6350">
            <a:noFill/>
            <a:prstDash val="dash"/>
          </a:ln>
        </p:spPr>
        <p:txBody>
          <a:bodyPr wrap="square" lIns="46800" tIns="46800" rIns="46800" bIns="46800" rtlCol="0">
            <a:spAutoFit/>
          </a:bodyPr>
          <a:lstStyle/>
          <a:p>
            <a:pPr algn="ctr" defTabSz="914241"/>
            <a:r>
              <a:rPr lang="en-US" sz="3200">
                <a:solidFill>
                  <a:schemeClr val="bg1"/>
                </a:solidFill>
                <a:latin typeface="Impact" panose="020B0806030902050204" pitchFamily="34" charset="0"/>
              </a:rPr>
              <a:t>30+ </a:t>
            </a:r>
          </a:p>
        </p:txBody>
      </p:sp>
      <p:sp>
        <p:nvSpPr>
          <p:cNvPr id="137" name="TextBox 136">
            <a:extLst>
              <a:ext uri="{FF2B5EF4-FFF2-40B4-BE49-F238E27FC236}">
                <a16:creationId xmlns:a16="http://schemas.microsoft.com/office/drawing/2014/main" id="{501CD9B4-D68E-428D-9BD1-32057A6EA8E7}"/>
              </a:ext>
            </a:extLst>
          </p:cNvPr>
          <p:cNvSpPr txBox="1"/>
          <p:nvPr/>
        </p:nvSpPr>
        <p:spPr>
          <a:xfrm>
            <a:off x="6770893" y="3667909"/>
            <a:ext cx="1902606" cy="525401"/>
          </a:xfrm>
          <a:prstGeom prst="rect">
            <a:avLst/>
          </a:prstGeom>
          <a:noFill/>
          <a:ln w="6350">
            <a:noFill/>
            <a:prstDash val="dash"/>
          </a:ln>
        </p:spPr>
        <p:txBody>
          <a:bodyPr wrap="square" lIns="46800" tIns="46800" rIns="46800" bIns="46800" rtlCol="0">
            <a:spAutoFit/>
          </a:bodyPr>
          <a:lstStyle/>
          <a:p>
            <a:pPr algn="ctr" defTabSz="914241"/>
            <a:r>
              <a:rPr lang="en-US" sz="1400">
                <a:latin typeface="+mj-lt"/>
              </a:rPr>
              <a:t>CDN &amp; Cloud Security customers</a:t>
            </a:r>
          </a:p>
        </p:txBody>
      </p:sp>
      <p:sp>
        <p:nvSpPr>
          <p:cNvPr id="3" name="Title 2">
            <a:extLst>
              <a:ext uri="{FF2B5EF4-FFF2-40B4-BE49-F238E27FC236}">
                <a16:creationId xmlns:a16="http://schemas.microsoft.com/office/drawing/2014/main" id="{E2B73D95-8B85-443A-AADC-28056DE02AE3}"/>
              </a:ext>
            </a:extLst>
          </p:cNvPr>
          <p:cNvSpPr>
            <a:spLocks noGrp="1"/>
          </p:cNvSpPr>
          <p:nvPr>
            <p:ph type="title"/>
          </p:nvPr>
        </p:nvSpPr>
        <p:spPr/>
        <p:txBody>
          <a:bodyPr/>
          <a:lstStyle/>
          <a:p>
            <a:r>
              <a:rPr lang="en-IN" dirty="0"/>
              <a:t>EXPERIENCE ADVANTAGE</a:t>
            </a:r>
          </a:p>
        </p:txBody>
      </p:sp>
    </p:spTree>
    <p:extLst>
      <p:ext uri="{BB962C8B-B14F-4D97-AF65-F5344CB8AC3E}">
        <p14:creationId xmlns:p14="http://schemas.microsoft.com/office/powerpoint/2010/main" val="2075983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9062-ECAC-654C-BE35-D806A970EAF5}"/>
              </a:ext>
            </a:extLst>
          </p:cNvPr>
          <p:cNvSpPr>
            <a:spLocks noGrp="1"/>
          </p:cNvSpPr>
          <p:nvPr>
            <p:ph type="title"/>
          </p:nvPr>
        </p:nvSpPr>
        <p:spPr/>
        <p:txBody>
          <a:bodyPr/>
          <a:lstStyle/>
          <a:p>
            <a:r>
              <a:rPr lang="en-US" dirty="0"/>
              <a:t>PEOPLE ADVANTAGE</a:t>
            </a:r>
          </a:p>
        </p:txBody>
      </p:sp>
      <p:cxnSp>
        <p:nvCxnSpPr>
          <p:cNvPr id="3" name="Straight Connector 2">
            <a:extLst>
              <a:ext uri="{FF2B5EF4-FFF2-40B4-BE49-F238E27FC236}">
                <a16:creationId xmlns:a16="http://schemas.microsoft.com/office/drawing/2014/main" id="{BF0214F1-8C39-4997-8AA5-3D674E54829D}"/>
              </a:ext>
            </a:extLst>
          </p:cNvPr>
          <p:cNvCxnSpPr/>
          <p:nvPr/>
        </p:nvCxnSpPr>
        <p:spPr>
          <a:xfrm>
            <a:off x="4566444" y="1023940"/>
            <a:ext cx="0" cy="3660775"/>
          </a:xfrm>
          <a:prstGeom prst="line">
            <a:avLst/>
          </a:prstGeom>
          <a:ln w="539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D8DDC79-4365-4BD0-9A49-B95F1371B36C}"/>
              </a:ext>
            </a:extLst>
          </p:cNvPr>
          <p:cNvCxnSpPr/>
          <p:nvPr/>
        </p:nvCxnSpPr>
        <p:spPr>
          <a:xfrm>
            <a:off x="358777" y="2854325"/>
            <a:ext cx="8415338" cy="0"/>
          </a:xfrm>
          <a:prstGeom prst="line">
            <a:avLst/>
          </a:prstGeom>
          <a:ln w="539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7DBAA87-1723-4F95-992A-9E5E4720AA7C}"/>
              </a:ext>
            </a:extLst>
          </p:cNvPr>
          <p:cNvSpPr/>
          <p:nvPr/>
        </p:nvSpPr>
        <p:spPr>
          <a:xfrm>
            <a:off x="358777" y="1023937"/>
            <a:ext cx="4068763" cy="1688400"/>
          </a:xfrm>
          <a:prstGeom prst="rect">
            <a:avLst/>
          </a:prstGeom>
          <a:solidFill>
            <a:srgbClr val="8FB4E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914264"/>
            <a:endParaRPr lang="en-IN">
              <a:solidFill>
                <a:prstClr val="white"/>
              </a:solidFill>
              <a:latin typeface="Trebuchet MS"/>
            </a:endParaRPr>
          </a:p>
        </p:txBody>
      </p:sp>
      <p:sp>
        <p:nvSpPr>
          <p:cNvPr id="6" name="Rectangle 5">
            <a:extLst>
              <a:ext uri="{FF2B5EF4-FFF2-40B4-BE49-F238E27FC236}">
                <a16:creationId xmlns:a16="http://schemas.microsoft.com/office/drawing/2014/main" id="{4D65665D-E94B-4485-A969-38FE5707E37A}"/>
              </a:ext>
            </a:extLst>
          </p:cNvPr>
          <p:cNvSpPr/>
          <p:nvPr/>
        </p:nvSpPr>
        <p:spPr>
          <a:xfrm>
            <a:off x="358777" y="2999741"/>
            <a:ext cx="4068763" cy="1688400"/>
          </a:xfrm>
          <a:prstGeom prst="rect">
            <a:avLst/>
          </a:prstGeom>
          <a:solidFill>
            <a:srgbClr val="CBC1DB"/>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914264"/>
            <a:endParaRPr lang="en-IN">
              <a:solidFill>
                <a:prstClr val="white"/>
              </a:solidFill>
              <a:latin typeface="Trebuchet MS"/>
            </a:endParaRPr>
          </a:p>
        </p:txBody>
      </p:sp>
      <p:sp>
        <p:nvSpPr>
          <p:cNvPr id="7" name="Rectangle 6">
            <a:extLst>
              <a:ext uri="{FF2B5EF4-FFF2-40B4-BE49-F238E27FC236}">
                <a16:creationId xmlns:a16="http://schemas.microsoft.com/office/drawing/2014/main" id="{798746C9-A76A-44D6-A4E3-2C166C3CEEF2}"/>
              </a:ext>
            </a:extLst>
          </p:cNvPr>
          <p:cNvSpPr/>
          <p:nvPr/>
        </p:nvSpPr>
        <p:spPr>
          <a:xfrm>
            <a:off x="4705353" y="1023937"/>
            <a:ext cx="4068763" cy="1688400"/>
          </a:xfrm>
          <a:prstGeom prst="rect">
            <a:avLst/>
          </a:prstGeom>
          <a:solidFill>
            <a:srgbClr val="E7B8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914264"/>
            <a:endParaRPr lang="en-IN">
              <a:solidFill>
                <a:prstClr val="white"/>
              </a:solidFill>
              <a:latin typeface="Trebuchet MS"/>
            </a:endParaRPr>
          </a:p>
        </p:txBody>
      </p:sp>
      <p:sp>
        <p:nvSpPr>
          <p:cNvPr id="8" name="Rectangle 7">
            <a:extLst>
              <a:ext uri="{FF2B5EF4-FFF2-40B4-BE49-F238E27FC236}">
                <a16:creationId xmlns:a16="http://schemas.microsoft.com/office/drawing/2014/main" id="{7FF45AA3-C9B6-4FB4-9DDF-67A03013BF55}"/>
              </a:ext>
            </a:extLst>
          </p:cNvPr>
          <p:cNvSpPr/>
          <p:nvPr/>
        </p:nvSpPr>
        <p:spPr>
          <a:xfrm>
            <a:off x="4705353" y="2999741"/>
            <a:ext cx="4068763" cy="1688400"/>
          </a:xfrm>
          <a:prstGeom prst="rect">
            <a:avLst/>
          </a:prstGeom>
          <a:solidFill>
            <a:srgbClr val="92CED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914264"/>
            <a:endParaRPr lang="en-IN">
              <a:solidFill>
                <a:prstClr val="white"/>
              </a:solidFill>
              <a:latin typeface="Trebuchet MS"/>
            </a:endParaRPr>
          </a:p>
        </p:txBody>
      </p:sp>
      <p:sp>
        <p:nvSpPr>
          <p:cNvPr id="10" name="TextBox 9">
            <a:extLst>
              <a:ext uri="{FF2B5EF4-FFF2-40B4-BE49-F238E27FC236}">
                <a16:creationId xmlns:a16="http://schemas.microsoft.com/office/drawing/2014/main" id="{A8FC5E55-B22E-4F6A-BE90-35BAA396862D}"/>
              </a:ext>
            </a:extLst>
          </p:cNvPr>
          <p:cNvSpPr txBox="1"/>
          <p:nvPr/>
        </p:nvSpPr>
        <p:spPr>
          <a:xfrm>
            <a:off x="1193005" y="1191032"/>
            <a:ext cx="2400300" cy="1354207"/>
          </a:xfrm>
          <a:prstGeom prst="rect">
            <a:avLst/>
          </a:prstGeom>
          <a:noFill/>
        </p:spPr>
        <p:txBody>
          <a:bodyPr wrap="square" lIns="91428" tIns="45715" rIns="91428" bIns="45715" rtlCol="0">
            <a:spAutoFit/>
          </a:bodyPr>
          <a:lstStyle/>
          <a:p>
            <a:pPr algn="ctr" defTabSz="685681"/>
            <a:r>
              <a:rPr lang="en-IN" sz="5000">
                <a:solidFill>
                  <a:prstClr val="white"/>
                </a:solidFill>
                <a:latin typeface="Impact" panose="020B0806030902050204" pitchFamily="34" charset="0"/>
                <a:cs typeface="Arial" panose="020B0604020202020204" pitchFamily="34" charset="0"/>
              </a:rPr>
              <a:t>700+</a:t>
            </a:r>
            <a:r>
              <a:rPr lang="en-IN" sz="5000">
                <a:solidFill>
                  <a:srgbClr val="C0504D"/>
                </a:solidFill>
                <a:latin typeface="Arial" panose="020B0604020202020204" pitchFamily="34" charset="0"/>
                <a:cs typeface="Arial" panose="020B0604020202020204" pitchFamily="34" charset="0"/>
              </a:rPr>
              <a:t> </a:t>
            </a:r>
          </a:p>
          <a:p>
            <a:pPr algn="ctr" defTabSz="685681"/>
            <a:r>
              <a:rPr lang="en-IN" sz="1600">
                <a:latin typeface="Trebuchet MS"/>
                <a:cs typeface="Arial" panose="020B0604020202020204" pitchFamily="34" charset="0"/>
              </a:rPr>
              <a:t>DATA CENTER, CLOUD AND MANAGED SERVICES</a:t>
            </a:r>
          </a:p>
        </p:txBody>
      </p:sp>
      <p:sp>
        <p:nvSpPr>
          <p:cNvPr id="11" name="TextBox 10">
            <a:extLst>
              <a:ext uri="{FF2B5EF4-FFF2-40B4-BE49-F238E27FC236}">
                <a16:creationId xmlns:a16="http://schemas.microsoft.com/office/drawing/2014/main" id="{F7A917F4-DB38-4D76-A9FC-A86135962B31}"/>
              </a:ext>
            </a:extLst>
          </p:cNvPr>
          <p:cNvSpPr txBox="1"/>
          <p:nvPr/>
        </p:nvSpPr>
        <p:spPr>
          <a:xfrm>
            <a:off x="5539581" y="1191031"/>
            <a:ext cx="2400300" cy="1354207"/>
          </a:xfrm>
          <a:prstGeom prst="rect">
            <a:avLst/>
          </a:prstGeom>
          <a:noFill/>
        </p:spPr>
        <p:txBody>
          <a:bodyPr wrap="square" lIns="91428" tIns="45715" rIns="91428" bIns="45715" rtlCol="0">
            <a:spAutoFit/>
          </a:bodyPr>
          <a:lstStyle/>
          <a:p>
            <a:pPr algn="ctr" defTabSz="685681"/>
            <a:r>
              <a:rPr lang="en-IN" sz="5000">
                <a:solidFill>
                  <a:prstClr val="white"/>
                </a:solidFill>
                <a:latin typeface="Impact" panose="020B0806030902050204" pitchFamily="34" charset="0"/>
                <a:cs typeface="Arial" panose="020B0604020202020204" pitchFamily="34" charset="0"/>
              </a:rPr>
              <a:t>1800+ </a:t>
            </a:r>
          </a:p>
          <a:p>
            <a:pPr algn="ctr" defTabSz="685681"/>
            <a:r>
              <a:rPr lang="en-IN" sz="1600">
                <a:latin typeface="Trebuchet MS"/>
                <a:cs typeface="Arial" panose="020B0604020202020204" pitchFamily="34" charset="0"/>
              </a:rPr>
              <a:t>NETWORK CENTRIC</a:t>
            </a:r>
            <a:br>
              <a:rPr lang="en-IN" sz="1600">
                <a:latin typeface="Trebuchet MS"/>
                <a:cs typeface="Arial" panose="020B0604020202020204" pitchFamily="34" charset="0"/>
              </a:rPr>
            </a:br>
            <a:r>
              <a:rPr lang="en-IN" sz="1600">
                <a:latin typeface="Trebuchet MS"/>
                <a:cs typeface="Arial" panose="020B0604020202020204" pitchFamily="34" charset="0"/>
              </a:rPr>
              <a:t>SERVICES</a:t>
            </a:r>
          </a:p>
        </p:txBody>
      </p:sp>
      <p:sp>
        <p:nvSpPr>
          <p:cNvPr id="12" name="TextBox 11">
            <a:extLst>
              <a:ext uri="{FF2B5EF4-FFF2-40B4-BE49-F238E27FC236}">
                <a16:creationId xmlns:a16="http://schemas.microsoft.com/office/drawing/2014/main" id="{7563160B-0A7B-4736-830F-68190B83ACF7}"/>
              </a:ext>
            </a:extLst>
          </p:cNvPr>
          <p:cNvSpPr txBox="1"/>
          <p:nvPr/>
        </p:nvSpPr>
        <p:spPr>
          <a:xfrm>
            <a:off x="1193005" y="3166836"/>
            <a:ext cx="2400300" cy="1354207"/>
          </a:xfrm>
          <a:prstGeom prst="rect">
            <a:avLst/>
          </a:prstGeom>
          <a:noFill/>
        </p:spPr>
        <p:txBody>
          <a:bodyPr wrap="square" lIns="91428" tIns="45715" rIns="91428" bIns="45715" rtlCol="0">
            <a:spAutoFit/>
          </a:bodyPr>
          <a:lstStyle/>
          <a:p>
            <a:pPr algn="ctr" defTabSz="685681"/>
            <a:r>
              <a:rPr lang="en-IN" sz="5000">
                <a:solidFill>
                  <a:prstClr val="white"/>
                </a:solidFill>
                <a:latin typeface="Impact" panose="020B0806030902050204" pitchFamily="34" charset="0"/>
                <a:cs typeface="Arial" panose="020B0604020202020204" pitchFamily="34" charset="0"/>
              </a:rPr>
              <a:t>125+ </a:t>
            </a:r>
          </a:p>
          <a:p>
            <a:pPr algn="ctr" defTabSz="685681"/>
            <a:r>
              <a:rPr lang="en-IN" sz="1600">
                <a:latin typeface="Trebuchet MS"/>
                <a:cs typeface="Arial" panose="020B0604020202020204" pitchFamily="34" charset="0"/>
              </a:rPr>
              <a:t>SECURITY</a:t>
            </a:r>
            <a:br>
              <a:rPr lang="en-IN" sz="1600">
                <a:latin typeface="Trebuchet MS"/>
                <a:cs typeface="Arial" panose="020B0604020202020204" pitchFamily="34" charset="0"/>
              </a:rPr>
            </a:br>
            <a:r>
              <a:rPr lang="en-IN" sz="1600">
                <a:latin typeface="Trebuchet MS"/>
                <a:cs typeface="Arial" panose="020B0604020202020204" pitchFamily="34" charset="0"/>
              </a:rPr>
              <a:t>SERVICES</a:t>
            </a:r>
          </a:p>
        </p:txBody>
      </p:sp>
      <p:sp>
        <p:nvSpPr>
          <p:cNvPr id="13" name="TextBox 12">
            <a:extLst>
              <a:ext uri="{FF2B5EF4-FFF2-40B4-BE49-F238E27FC236}">
                <a16:creationId xmlns:a16="http://schemas.microsoft.com/office/drawing/2014/main" id="{77B685BD-8DD1-4655-B9B0-05F5DF55C610}"/>
              </a:ext>
            </a:extLst>
          </p:cNvPr>
          <p:cNvSpPr txBox="1"/>
          <p:nvPr/>
        </p:nvSpPr>
        <p:spPr>
          <a:xfrm>
            <a:off x="5539581" y="3166836"/>
            <a:ext cx="2400300" cy="1354207"/>
          </a:xfrm>
          <a:prstGeom prst="rect">
            <a:avLst/>
          </a:prstGeom>
          <a:noFill/>
        </p:spPr>
        <p:txBody>
          <a:bodyPr wrap="square" lIns="91428" tIns="45715" rIns="91428" bIns="45715" rtlCol="0">
            <a:spAutoFit/>
          </a:bodyPr>
          <a:lstStyle/>
          <a:p>
            <a:pPr algn="ctr" defTabSz="685681"/>
            <a:r>
              <a:rPr lang="en-IN" sz="5000">
                <a:solidFill>
                  <a:prstClr val="white"/>
                </a:solidFill>
                <a:latin typeface="Impact" panose="020B0806030902050204" pitchFamily="34" charset="0"/>
                <a:cs typeface="Arial" panose="020B0604020202020204" pitchFamily="34" charset="0"/>
              </a:rPr>
              <a:t>225+ </a:t>
            </a:r>
          </a:p>
          <a:p>
            <a:pPr algn="ctr" defTabSz="685681"/>
            <a:r>
              <a:rPr lang="en-IN" sz="1600">
                <a:latin typeface="Trebuchet MS"/>
                <a:cs typeface="Arial" panose="020B0604020202020204" pitchFamily="34" charset="0"/>
              </a:rPr>
              <a:t>APPLICATION</a:t>
            </a:r>
            <a:br>
              <a:rPr lang="en-IN" sz="1600">
                <a:latin typeface="Trebuchet MS"/>
                <a:cs typeface="Arial" panose="020B0604020202020204" pitchFamily="34" charset="0"/>
              </a:rPr>
            </a:br>
            <a:r>
              <a:rPr lang="en-IN" sz="1600">
                <a:latin typeface="Trebuchet MS"/>
                <a:cs typeface="Arial" panose="020B0604020202020204" pitchFamily="34" charset="0"/>
              </a:rPr>
              <a:t>SERVICES</a:t>
            </a:r>
          </a:p>
        </p:txBody>
      </p:sp>
    </p:spTree>
    <p:extLst>
      <p:ext uri="{BB962C8B-B14F-4D97-AF65-F5344CB8AC3E}">
        <p14:creationId xmlns:p14="http://schemas.microsoft.com/office/powerpoint/2010/main" val="3469295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EADE-2567-4D05-957C-9531148E9BC7}"/>
              </a:ext>
            </a:extLst>
          </p:cNvPr>
          <p:cNvSpPr>
            <a:spLocks noGrp="1"/>
          </p:cNvSpPr>
          <p:nvPr>
            <p:ph type="title"/>
          </p:nvPr>
        </p:nvSpPr>
        <p:spPr/>
        <p:txBody>
          <a:bodyPr/>
          <a:lstStyle/>
          <a:p>
            <a:r>
              <a:rPr lang="en-US"/>
              <a:t>Partnership advantage</a:t>
            </a:r>
            <a:endParaRPr lang="en-IN"/>
          </a:p>
        </p:txBody>
      </p:sp>
      <p:pic>
        <p:nvPicPr>
          <p:cNvPr id="38" name="Picture 20" descr="Image result for crowdstrike logo">
            <a:extLst>
              <a:ext uri="{FF2B5EF4-FFF2-40B4-BE49-F238E27FC236}">
                <a16:creationId xmlns:a16="http://schemas.microsoft.com/office/drawing/2014/main" id="{FD24B255-C170-4404-82A5-B6EB9EAB917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1923" t="14424" r="14814" b="8098"/>
          <a:stretch/>
        </p:blipFill>
        <p:spPr bwMode="auto">
          <a:xfrm>
            <a:off x="6489230" y="4123745"/>
            <a:ext cx="603821" cy="50535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rsa logo">
            <a:extLst>
              <a:ext uri="{FF2B5EF4-FFF2-40B4-BE49-F238E27FC236}">
                <a16:creationId xmlns:a16="http://schemas.microsoft.com/office/drawing/2014/main" id="{33D118FC-D031-4DDC-BBF1-2AF35EEFFA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6225" y="4297831"/>
            <a:ext cx="509849" cy="42670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F83709A1-0034-4858-85A9-415A5AA9C4DE}"/>
              </a:ext>
            </a:extLst>
          </p:cNvPr>
          <p:cNvSpPr/>
          <p:nvPr/>
        </p:nvSpPr>
        <p:spPr>
          <a:xfrm>
            <a:off x="1282701" y="1729914"/>
            <a:ext cx="7537450" cy="1355258"/>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US" sz="1350">
              <a:solidFill>
                <a:prstClr val="white"/>
              </a:solidFill>
              <a:latin typeface="Calibri"/>
            </a:endParaRPr>
          </a:p>
        </p:txBody>
      </p:sp>
      <p:pic>
        <p:nvPicPr>
          <p:cNvPr id="42" name="Picture 41">
            <a:extLst>
              <a:ext uri="{FF2B5EF4-FFF2-40B4-BE49-F238E27FC236}">
                <a16:creationId xmlns:a16="http://schemas.microsoft.com/office/drawing/2014/main" id="{24D531D4-28D4-47F7-9766-78D18ABA809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50645" y="2553701"/>
            <a:ext cx="829543" cy="467777"/>
          </a:xfrm>
          <a:prstGeom prst="rect">
            <a:avLst/>
          </a:prstGeom>
          <a:noFill/>
          <a:ln w="9525">
            <a:noFill/>
            <a:miter lim="800000"/>
            <a:headEnd/>
            <a:tailEnd/>
          </a:ln>
        </p:spPr>
      </p:pic>
      <p:pic>
        <p:nvPicPr>
          <p:cNvPr id="43" name="Picture 2" descr="G:\Marketing from 1st of June 2016\Alliance Details\Alliances Logos\HPE.png">
            <a:extLst>
              <a:ext uri="{FF2B5EF4-FFF2-40B4-BE49-F238E27FC236}">
                <a16:creationId xmlns:a16="http://schemas.microsoft.com/office/drawing/2014/main" id="{4C95FDB1-4BFD-4E30-8B2E-1E6F3A4CE5E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40530" y="2010584"/>
            <a:ext cx="934001" cy="467777"/>
          </a:xfrm>
          <a:prstGeom prst="rect">
            <a:avLst/>
          </a:prstGeom>
          <a:noFill/>
        </p:spPr>
      </p:pic>
      <p:pic>
        <p:nvPicPr>
          <p:cNvPr id="44" name="Picture 2" descr="Image result for dell">
            <a:extLst>
              <a:ext uri="{FF2B5EF4-FFF2-40B4-BE49-F238E27FC236}">
                <a16:creationId xmlns:a16="http://schemas.microsoft.com/office/drawing/2014/main" id="{6DCF5DE8-34DE-4190-82C2-F5EB08B4093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14014" y="1806836"/>
            <a:ext cx="725768" cy="67152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Image result for commvault">
            <a:extLst>
              <a:ext uri="{FF2B5EF4-FFF2-40B4-BE49-F238E27FC236}">
                <a16:creationId xmlns:a16="http://schemas.microsoft.com/office/drawing/2014/main" id="{9E965D9E-E295-4696-AA47-BDABA873D54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23395" y="2564494"/>
            <a:ext cx="779901" cy="4618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Image result for riverbed">
            <a:extLst>
              <a:ext uri="{FF2B5EF4-FFF2-40B4-BE49-F238E27FC236}">
                <a16:creationId xmlns:a16="http://schemas.microsoft.com/office/drawing/2014/main" id="{93AF7962-2D52-48A4-8FC7-095FD17FFC5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372200" y="2208859"/>
            <a:ext cx="798530" cy="39488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Image result for ibm">
            <a:extLst>
              <a:ext uri="{FF2B5EF4-FFF2-40B4-BE49-F238E27FC236}">
                <a16:creationId xmlns:a16="http://schemas.microsoft.com/office/drawing/2014/main" id="{A9B9CF82-4D39-4253-B19D-8F72749CD1B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29294" y="2706658"/>
            <a:ext cx="734995" cy="31481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Image result for service now">
            <a:extLst>
              <a:ext uri="{FF2B5EF4-FFF2-40B4-BE49-F238E27FC236}">
                <a16:creationId xmlns:a16="http://schemas.microsoft.com/office/drawing/2014/main" id="{30ABD4EC-573A-4A7C-9144-7C0F554AF12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97843" y="1877606"/>
            <a:ext cx="1674357" cy="32919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Image result for bmc software">
            <a:extLst>
              <a:ext uri="{FF2B5EF4-FFF2-40B4-BE49-F238E27FC236}">
                <a16:creationId xmlns:a16="http://schemas.microsoft.com/office/drawing/2014/main" id="{ADB95234-862E-45B9-B16C-9FABCCD0429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698493" y="2285150"/>
            <a:ext cx="1171940" cy="369203"/>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0997C0EE-899C-4D1D-8E08-E9EA28F79DEA}"/>
              </a:ext>
            </a:extLst>
          </p:cNvPr>
          <p:cNvSpPr/>
          <p:nvPr/>
        </p:nvSpPr>
        <p:spPr>
          <a:xfrm>
            <a:off x="1282700" y="3169653"/>
            <a:ext cx="7537449" cy="84400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US" sz="1350">
              <a:solidFill>
                <a:prstClr val="white"/>
              </a:solidFill>
              <a:latin typeface="Calibri"/>
            </a:endParaRPr>
          </a:p>
        </p:txBody>
      </p:sp>
      <p:pic>
        <p:nvPicPr>
          <p:cNvPr id="52" name="Picture 11">
            <a:extLst>
              <a:ext uri="{FF2B5EF4-FFF2-40B4-BE49-F238E27FC236}">
                <a16:creationId xmlns:a16="http://schemas.microsoft.com/office/drawing/2014/main" id="{D60A9A30-D682-4C36-99FA-18AD7C5CC1B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026693" y="3415032"/>
            <a:ext cx="1067832" cy="262768"/>
          </a:xfrm>
          <a:prstGeom prst="rect">
            <a:avLst/>
          </a:prstGeom>
          <a:noFill/>
          <a:ln w="9525">
            <a:noFill/>
            <a:miter lim="800000"/>
            <a:headEnd/>
            <a:tailEnd/>
          </a:ln>
        </p:spPr>
      </p:pic>
      <p:pic>
        <p:nvPicPr>
          <p:cNvPr id="53" name="Picture 10">
            <a:extLst>
              <a:ext uri="{FF2B5EF4-FFF2-40B4-BE49-F238E27FC236}">
                <a16:creationId xmlns:a16="http://schemas.microsoft.com/office/drawing/2014/main" id="{70016805-AF26-41B1-8EE3-62D70135F5A0}"/>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920032" y="3377829"/>
            <a:ext cx="820498" cy="367692"/>
          </a:xfrm>
          <a:prstGeom prst="rect">
            <a:avLst/>
          </a:prstGeom>
          <a:noFill/>
          <a:ln w="9525">
            <a:noFill/>
            <a:miter lim="800000"/>
            <a:headEnd/>
            <a:tailEnd/>
          </a:ln>
        </p:spPr>
      </p:pic>
      <p:pic>
        <p:nvPicPr>
          <p:cNvPr id="54" name="Picture 17" descr="Image result for oracle">
            <a:extLst>
              <a:ext uri="{FF2B5EF4-FFF2-40B4-BE49-F238E27FC236}">
                <a16:creationId xmlns:a16="http://schemas.microsoft.com/office/drawing/2014/main" id="{2CB7A208-393A-42FB-BA85-9C610D74A349}"/>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446032" y="3307817"/>
            <a:ext cx="985947" cy="31861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2C8E978-9862-4AD6-9E84-6D88D2184AE9}"/>
              </a:ext>
            </a:extLst>
          </p:cNvPr>
          <p:cNvSpPr/>
          <p:nvPr/>
        </p:nvSpPr>
        <p:spPr>
          <a:xfrm>
            <a:off x="1282700" y="4095633"/>
            <a:ext cx="7537449" cy="65289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US" sz="1350">
              <a:solidFill>
                <a:prstClr val="white"/>
              </a:solidFill>
              <a:latin typeface="Calibri"/>
            </a:endParaRPr>
          </a:p>
        </p:txBody>
      </p:sp>
      <p:pic>
        <p:nvPicPr>
          <p:cNvPr id="57" name="Picture 4" descr="Check Point Software Technologies">
            <a:extLst>
              <a:ext uri="{FF2B5EF4-FFF2-40B4-BE49-F238E27FC236}">
                <a16:creationId xmlns:a16="http://schemas.microsoft.com/office/drawing/2014/main" id="{1C0264F7-869E-48A2-BB5E-38CA50DC85E3}"/>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179989" y="4187606"/>
            <a:ext cx="1125967" cy="20573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Image result for symantec">
            <a:extLst>
              <a:ext uri="{FF2B5EF4-FFF2-40B4-BE49-F238E27FC236}">
                <a16:creationId xmlns:a16="http://schemas.microsoft.com/office/drawing/2014/main" id="{C22344BA-41BE-4259-BF21-1A2A682B690F}"/>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202818" y="4449169"/>
            <a:ext cx="1036208" cy="23783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0" descr="Image result for mcafee">
            <a:extLst>
              <a:ext uri="{FF2B5EF4-FFF2-40B4-BE49-F238E27FC236}">
                <a16:creationId xmlns:a16="http://schemas.microsoft.com/office/drawing/2014/main" id="{2AD90670-0D82-4BFE-B4A0-D7D893110A71}"/>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tretch>
            <a:fillRect/>
          </a:stretch>
        </p:blipFill>
        <p:spPr bwMode="auto">
          <a:xfrm>
            <a:off x="1685262" y="4182758"/>
            <a:ext cx="890953" cy="229315"/>
          </a:xfrm>
          <a:prstGeom prst="rect">
            <a:avLst/>
          </a:prstGeom>
          <a:extLst>
            <a:ext uri="{909E8E84-426E-40DD-AFC4-6F175D3DCCD1}">
              <a14:hiddenFill xmlns:a14="http://schemas.microsoft.com/office/drawing/2010/main">
                <a:solidFill>
                  <a:srgbClr val="FFFFFF"/>
                </a:solidFill>
              </a14:hiddenFill>
            </a:ext>
          </a:extLst>
        </p:spPr>
      </p:pic>
      <p:pic>
        <p:nvPicPr>
          <p:cNvPr id="60" name="Picture 32" descr="Image result for trend micro">
            <a:extLst>
              <a:ext uri="{FF2B5EF4-FFF2-40B4-BE49-F238E27FC236}">
                <a16:creationId xmlns:a16="http://schemas.microsoft.com/office/drawing/2014/main" id="{F1A7AAD6-5184-44E1-8EBB-BD3C087A3181}"/>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533384" y="4441011"/>
            <a:ext cx="755817" cy="26665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4" descr="Image result for fortinet">
            <a:extLst>
              <a:ext uri="{FF2B5EF4-FFF2-40B4-BE49-F238E27FC236}">
                <a16:creationId xmlns:a16="http://schemas.microsoft.com/office/drawing/2014/main" id="{FBA9D61A-BD37-4394-929A-ACCD919D9695}"/>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4781515" y="4170441"/>
            <a:ext cx="1005897" cy="27872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Image result for vmware logo">
            <a:extLst>
              <a:ext uri="{FF2B5EF4-FFF2-40B4-BE49-F238E27FC236}">
                <a16:creationId xmlns:a16="http://schemas.microsoft.com/office/drawing/2014/main" id="{BEEB8DE8-6D30-4EF3-8DF3-36D94F5A4046}"/>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5718143" y="3197591"/>
            <a:ext cx="1079943" cy="67509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Image result for netapp logo">
            <a:extLst>
              <a:ext uri="{FF2B5EF4-FFF2-40B4-BE49-F238E27FC236}">
                <a16:creationId xmlns:a16="http://schemas.microsoft.com/office/drawing/2014/main" id="{8D5CA6F6-69E3-48BD-A69F-26E3BFB02BB0}"/>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904442" y="1898487"/>
            <a:ext cx="582781" cy="54994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0" descr="Image result for forcepoint logo">
            <a:extLst>
              <a:ext uri="{FF2B5EF4-FFF2-40B4-BE49-F238E27FC236}">
                <a16:creationId xmlns:a16="http://schemas.microsoft.com/office/drawing/2014/main" id="{E8E15980-8CEE-4B0A-B6AD-980B94356511}"/>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175561" y="4176595"/>
            <a:ext cx="1254912" cy="19014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Image result for citrix logo">
            <a:extLst>
              <a:ext uri="{FF2B5EF4-FFF2-40B4-BE49-F238E27FC236}">
                <a16:creationId xmlns:a16="http://schemas.microsoft.com/office/drawing/2014/main" id="{7D73E179-CE68-4D67-B8F2-3166FF107794}"/>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2627784" y="2613072"/>
            <a:ext cx="1148866" cy="40840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Image result for radware logo">
            <a:extLst>
              <a:ext uri="{FF2B5EF4-FFF2-40B4-BE49-F238E27FC236}">
                <a16:creationId xmlns:a16="http://schemas.microsoft.com/office/drawing/2014/main" id="{A96EC462-A056-48F7-926E-DAB8B4D13CF3}"/>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l="10246" t="15208" r="7880" b="27040"/>
          <a:stretch/>
        </p:blipFill>
        <p:spPr bwMode="auto">
          <a:xfrm>
            <a:off x="5005071" y="2706658"/>
            <a:ext cx="1122447" cy="26673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6" descr="Image result for hitachi logo">
            <a:extLst>
              <a:ext uri="{FF2B5EF4-FFF2-40B4-BE49-F238E27FC236}">
                <a16:creationId xmlns:a16="http://schemas.microsoft.com/office/drawing/2014/main" id="{D2457C7B-171D-4BE2-B77A-5F5FE740B4B4}"/>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7243238" y="2543277"/>
            <a:ext cx="1433219" cy="47544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8" descr="Image result for redhat logo">
            <a:extLst>
              <a:ext uri="{FF2B5EF4-FFF2-40B4-BE49-F238E27FC236}">
                <a16:creationId xmlns:a16="http://schemas.microsoft.com/office/drawing/2014/main" id="{EC7C88C5-5BF8-4E87-AE5E-9C50FFFEAEFC}"/>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7073062" y="3190451"/>
            <a:ext cx="1487282" cy="74663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2" descr="Image result for netskope logo">
            <a:extLst>
              <a:ext uri="{FF2B5EF4-FFF2-40B4-BE49-F238E27FC236}">
                <a16:creationId xmlns:a16="http://schemas.microsoft.com/office/drawing/2014/main" id="{D05C1E3B-80DC-44CC-A377-DE560DB350B6}"/>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8061265" y="4376421"/>
            <a:ext cx="592826" cy="29208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ca technologies">
            <a:extLst>
              <a:ext uri="{FF2B5EF4-FFF2-40B4-BE49-F238E27FC236}">
                <a16:creationId xmlns:a16="http://schemas.microsoft.com/office/drawing/2014/main" id="{4DF14E1F-397C-4989-8BDB-3F2FA3682111}"/>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7820747" y="1886518"/>
            <a:ext cx="778749" cy="5499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dell emc logo">
            <a:extLst>
              <a:ext uri="{FF2B5EF4-FFF2-40B4-BE49-F238E27FC236}">
                <a16:creationId xmlns:a16="http://schemas.microsoft.com/office/drawing/2014/main" id="{EC3B497F-1F81-4537-A0CB-7C58171F41CF}"/>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6630719" y="1933610"/>
            <a:ext cx="1089684" cy="169673"/>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FEFA583E-453F-4026-8FBA-55BBBD231615}"/>
              </a:ext>
            </a:extLst>
          </p:cNvPr>
          <p:cNvSpPr/>
          <p:nvPr/>
        </p:nvSpPr>
        <p:spPr>
          <a:xfrm>
            <a:off x="1282700" y="987425"/>
            <a:ext cx="7537450" cy="66714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US" sz="1350">
              <a:solidFill>
                <a:prstClr val="white"/>
              </a:solidFill>
              <a:latin typeface="Calibri"/>
            </a:endParaRPr>
          </a:p>
        </p:txBody>
      </p:sp>
      <p:grpSp>
        <p:nvGrpSpPr>
          <p:cNvPr id="72" name="Group 90">
            <a:extLst>
              <a:ext uri="{FF2B5EF4-FFF2-40B4-BE49-F238E27FC236}">
                <a16:creationId xmlns:a16="http://schemas.microsoft.com/office/drawing/2014/main" id="{851FD993-93F6-4C71-A352-608FA6C2F6BE}"/>
              </a:ext>
            </a:extLst>
          </p:cNvPr>
          <p:cNvGrpSpPr/>
          <p:nvPr/>
        </p:nvGrpSpPr>
        <p:grpSpPr>
          <a:xfrm>
            <a:off x="1907704" y="1088404"/>
            <a:ext cx="6382836" cy="477300"/>
            <a:chOff x="2070431" y="2232628"/>
            <a:chExt cx="6176808" cy="476270"/>
          </a:xfrm>
        </p:grpSpPr>
        <p:pic>
          <p:nvPicPr>
            <p:cNvPr id="73" name="Picture 2" descr="C:\Users\013146\Desktop\Untitled.png">
              <a:extLst>
                <a:ext uri="{FF2B5EF4-FFF2-40B4-BE49-F238E27FC236}">
                  <a16:creationId xmlns:a16="http://schemas.microsoft.com/office/drawing/2014/main" id="{9966B31C-8686-42A6-87A9-340E6770D85F}"/>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2070431" y="2276249"/>
              <a:ext cx="615018" cy="43264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5">
              <a:extLst>
                <a:ext uri="{FF2B5EF4-FFF2-40B4-BE49-F238E27FC236}">
                  <a16:creationId xmlns:a16="http://schemas.microsoft.com/office/drawing/2014/main" id="{E5074E2C-630E-49C3-B512-1D05BFA1314F}"/>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6235231" y="2232628"/>
              <a:ext cx="859280" cy="47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16" descr="Image result for akamai">
              <a:extLst>
                <a:ext uri="{FF2B5EF4-FFF2-40B4-BE49-F238E27FC236}">
                  <a16:creationId xmlns:a16="http://schemas.microsoft.com/office/drawing/2014/main" id="{313A5D07-1D02-49A5-8503-04E2C098C3CA}"/>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7311181" y="2240973"/>
              <a:ext cx="936058" cy="346756"/>
            </a:xfrm>
            <a:prstGeom prst="rect">
              <a:avLst/>
            </a:prstGeom>
            <a:noFill/>
            <a:extLst>
              <a:ext uri="{909E8E84-426E-40DD-AFC4-6F175D3DCCD1}">
                <a14:hiddenFill xmlns:a14="http://schemas.microsoft.com/office/drawing/2010/main">
                  <a:solidFill>
                    <a:srgbClr val="FFFFFF"/>
                  </a:solidFill>
                </a14:hiddenFill>
              </a:ext>
            </a:extLst>
          </p:spPr>
        </p:pic>
      </p:grpSp>
      <p:pic>
        <p:nvPicPr>
          <p:cNvPr id="76" name="Picture 75">
            <a:extLst>
              <a:ext uri="{FF2B5EF4-FFF2-40B4-BE49-F238E27FC236}">
                <a16:creationId xmlns:a16="http://schemas.microsoft.com/office/drawing/2014/main" id="{32524CDF-3511-4897-9C63-E863FF54DC66}"/>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2744811" y="1069718"/>
            <a:ext cx="1088780" cy="495018"/>
          </a:xfrm>
          <a:prstGeom prst="rect">
            <a:avLst/>
          </a:prstGeom>
        </p:spPr>
      </p:pic>
      <p:pic>
        <p:nvPicPr>
          <p:cNvPr id="77" name="Picture 76">
            <a:extLst>
              <a:ext uri="{FF2B5EF4-FFF2-40B4-BE49-F238E27FC236}">
                <a16:creationId xmlns:a16="http://schemas.microsoft.com/office/drawing/2014/main" id="{EBD7C36A-61E0-427E-AABF-06CDA9AAC1AF}"/>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3985769" y="1060661"/>
            <a:ext cx="887941" cy="471503"/>
          </a:xfrm>
          <a:prstGeom prst="rect">
            <a:avLst/>
          </a:prstGeom>
        </p:spPr>
      </p:pic>
      <p:pic>
        <p:nvPicPr>
          <p:cNvPr id="78" name="Picture 77">
            <a:extLst>
              <a:ext uri="{FF2B5EF4-FFF2-40B4-BE49-F238E27FC236}">
                <a16:creationId xmlns:a16="http://schemas.microsoft.com/office/drawing/2014/main" id="{ACFE0CFB-064D-4CF1-851B-2DD6E716BE88}"/>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5062589" y="1060660"/>
            <a:ext cx="996654" cy="508978"/>
          </a:xfrm>
          <a:prstGeom prst="rect">
            <a:avLst/>
          </a:prstGeom>
        </p:spPr>
      </p:pic>
      <p:sp>
        <p:nvSpPr>
          <p:cNvPr id="41" name="TextBox 40">
            <a:extLst>
              <a:ext uri="{FF2B5EF4-FFF2-40B4-BE49-F238E27FC236}">
                <a16:creationId xmlns:a16="http://schemas.microsoft.com/office/drawing/2014/main" id="{08E9412A-3DFC-42DF-97C0-16FEBE256EA8}"/>
              </a:ext>
            </a:extLst>
          </p:cNvPr>
          <p:cNvSpPr txBox="1"/>
          <p:nvPr/>
        </p:nvSpPr>
        <p:spPr>
          <a:xfrm>
            <a:off x="348816" y="1729915"/>
            <a:ext cx="1318452" cy="1366264"/>
          </a:xfrm>
          <a:prstGeom prst="homePlate">
            <a:avLst>
              <a:gd name="adj" fmla="val 17320"/>
            </a:avLst>
          </a:prstGeom>
          <a:solidFill>
            <a:schemeClr val="accent1"/>
          </a:solidFill>
          <a:ln>
            <a:noFill/>
          </a:ln>
        </p:spPr>
        <p:txBody>
          <a:bodyPr wrap="square" rtlCol="0" anchor="ctr">
            <a:noAutofit/>
          </a:bodyPr>
          <a:lstStyle/>
          <a:p>
            <a:pPr defTabSz="685766">
              <a:defRPr/>
            </a:pPr>
            <a:endParaRPr lang="en-US" sz="1050" b="1">
              <a:solidFill>
                <a:prstClr val="white"/>
              </a:solidFill>
              <a:latin typeface="Arial" panose="020B0604020202020204" pitchFamily="34" charset="0"/>
              <a:cs typeface="Arial" panose="020B0604020202020204" pitchFamily="34" charset="0"/>
            </a:endParaRPr>
          </a:p>
          <a:p>
            <a:pPr defTabSz="685766">
              <a:defRPr/>
            </a:pPr>
            <a:r>
              <a:rPr lang="en-US" sz="1050" b="1">
                <a:solidFill>
                  <a:prstClr val="white"/>
                </a:solidFill>
                <a:latin typeface="Arial" panose="020B0604020202020204" pitchFamily="34" charset="0"/>
                <a:cs typeface="Arial" panose="020B0604020202020204" pitchFamily="34" charset="0"/>
              </a:rPr>
              <a:t>Technology Partners</a:t>
            </a:r>
          </a:p>
          <a:p>
            <a:pPr defTabSz="685766">
              <a:defRPr/>
            </a:pPr>
            <a:endParaRPr lang="en-US" sz="1050" b="1">
              <a:solidFill>
                <a:prstClr val="white"/>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362780AA-5FBB-42BE-B48E-D05B21DA2FC9}"/>
              </a:ext>
            </a:extLst>
          </p:cNvPr>
          <p:cNvSpPr txBox="1"/>
          <p:nvPr/>
        </p:nvSpPr>
        <p:spPr>
          <a:xfrm>
            <a:off x="348816" y="3171527"/>
            <a:ext cx="1220273" cy="848760"/>
          </a:xfrm>
          <a:prstGeom prst="homePlate">
            <a:avLst>
              <a:gd name="adj" fmla="val 16143"/>
            </a:avLst>
          </a:prstGeom>
          <a:solidFill>
            <a:schemeClr val="accent2"/>
          </a:solidFill>
          <a:ln>
            <a:noFill/>
          </a:ln>
        </p:spPr>
        <p:txBody>
          <a:bodyPr wrap="square" rtlCol="0" anchor="ctr">
            <a:noAutofit/>
          </a:bodyPr>
          <a:lstStyle/>
          <a:p>
            <a:pPr defTabSz="685766">
              <a:defRPr/>
            </a:pPr>
            <a:endParaRPr lang="en-US" sz="1050" b="1">
              <a:solidFill>
                <a:prstClr val="white"/>
              </a:solidFill>
              <a:latin typeface="Arial" panose="020B0604020202020204" pitchFamily="34" charset="0"/>
              <a:cs typeface="Arial" panose="020B0604020202020204" pitchFamily="34" charset="0"/>
            </a:endParaRPr>
          </a:p>
          <a:p>
            <a:pPr defTabSz="685766">
              <a:defRPr/>
            </a:pPr>
            <a:r>
              <a:rPr lang="en-US" sz="1050" b="1">
                <a:solidFill>
                  <a:prstClr val="white"/>
                </a:solidFill>
                <a:latin typeface="Arial" panose="020B0604020202020204" pitchFamily="34" charset="0"/>
                <a:cs typeface="Arial" panose="020B0604020202020204" pitchFamily="34" charset="0"/>
              </a:rPr>
              <a:t>Application Partners</a:t>
            </a:r>
          </a:p>
          <a:p>
            <a:pPr defTabSz="685766">
              <a:defRPr/>
            </a:pPr>
            <a:endParaRPr lang="en-US" sz="1050" b="1">
              <a:solidFill>
                <a:prstClr val="white"/>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31CA3F5-241D-458C-9D2E-6CB64DFE190B}"/>
              </a:ext>
            </a:extLst>
          </p:cNvPr>
          <p:cNvSpPr txBox="1"/>
          <p:nvPr/>
        </p:nvSpPr>
        <p:spPr>
          <a:xfrm>
            <a:off x="348816" y="4095634"/>
            <a:ext cx="1210312" cy="652892"/>
          </a:xfrm>
          <a:prstGeom prst="homePlate">
            <a:avLst>
              <a:gd name="adj" fmla="val 19923"/>
            </a:avLst>
          </a:prstGeom>
          <a:solidFill>
            <a:schemeClr val="accent5"/>
          </a:solidFill>
          <a:ln>
            <a:noFill/>
          </a:ln>
        </p:spPr>
        <p:txBody>
          <a:bodyPr wrap="square" rtlCol="0" anchor="ctr">
            <a:noAutofit/>
          </a:bodyPr>
          <a:lstStyle/>
          <a:p>
            <a:pPr defTabSz="685766">
              <a:defRPr/>
            </a:pPr>
            <a:r>
              <a:rPr lang="en-US" sz="1050" b="1">
                <a:solidFill>
                  <a:prstClr val="white"/>
                </a:solidFill>
                <a:latin typeface="Arial" panose="020B0604020202020204" pitchFamily="34" charset="0"/>
                <a:cs typeface="Arial" panose="020B0604020202020204" pitchFamily="34" charset="0"/>
              </a:rPr>
              <a:t>Security Partners</a:t>
            </a:r>
          </a:p>
        </p:txBody>
      </p:sp>
      <p:sp>
        <p:nvSpPr>
          <p:cNvPr id="62" name="TextBox 61">
            <a:extLst>
              <a:ext uri="{FF2B5EF4-FFF2-40B4-BE49-F238E27FC236}">
                <a16:creationId xmlns:a16="http://schemas.microsoft.com/office/drawing/2014/main" id="{C2D69EDE-1DEC-4926-9CAF-A03787FD21E2}"/>
              </a:ext>
            </a:extLst>
          </p:cNvPr>
          <p:cNvSpPr txBox="1"/>
          <p:nvPr/>
        </p:nvSpPr>
        <p:spPr>
          <a:xfrm>
            <a:off x="348816" y="987425"/>
            <a:ext cx="1220273" cy="667142"/>
          </a:xfrm>
          <a:prstGeom prst="homePlate">
            <a:avLst>
              <a:gd name="adj" fmla="val 19923"/>
            </a:avLst>
          </a:prstGeom>
          <a:solidFill>
            <a:schemeClr val="accent5"/>
          </a:solidFill>
          <a:ln>
            <a:noFill/>
          </a:ln>
        </p:spPr>
        <p:txBody>
          <a:bodyPr wrap="square" rtlCol="0" anchor="ctr">
            <a:noAutofit/>
          </a:bodyPr>
          <a:lstStyle/>
          <a:p>
            <a:pPr defTabSz="685766">
              <a:defRPr/>
            </a:pPr>
            <a:r>
              <a:rPr lang="en-US" sz="1050" b="1">
                <a:solidFill>
                  <a:prstClr val="white"/>
                </a:solidFill>
                <a:latin typeface="Arial" panose="020B0604020202020204" pitchFamily="34" charset="0"/>
                <a:cs typeface="Arial" panose="020B0604020202020204" pitchFamily="34" charset="0"/>
              </a:rPr>
              <a:t>IAAS / PAAS</a:t>
            </a:r>
          </a:p>
        </p:txBody>
      </p:sp>
    </p:spTree>
    <p:extLst>
      <p:ext uri="{BB962C8B-B14F-4D97-AF65-F5344CB8AC3E}">
        <p14:creationId xmlns:p14="http://schemas.microsoft.com/office/powerpoint/2010/main" val="3064054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B1ED3A7D-AF6B-436D-8DA8-CF6A4F1DA8DC}"/>
              </a:ext>
            </a:extLst>
          </p:cNvPr>
          <p:cNvSpPr/>
          <p:nvPr/>
        </p:nvSpPr>
        <p:spPr>
          <a:xfrm>
            <a:off x="324000" y="1259182"/>
            <a:ext cx="2560986" cy="1070007"/>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schemeClr val="tx1"/>
              </a:solidFill>
              <a:effectLst/>
              <a:uLnTx/>
              <a:uFillTx/>
              <a:latin typeface="Trebuchet MS"/>
              <a:ea typeface="+mn-ea"/>
              <a:cs typeface="+mn-cs"/>
            </a:endParaRP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a:ln>
                  <a:noFill/>
                </a:ln>
                <a:solidFill>
                  <a:schemeClr val="tx1"/>
                </a:solidFill>
                <a:effectLst/>
                <a:uLnTx/>
                <a:uFillTx/>
                <a:latin typeface="Trebuchet MS"/>
                <a:ea typeface="+mn-ea"/>
                <a:cs typeface="+mn-cs"/>
              </a:rPr>
              <a:t>AWS Partner Network member enrolled and recognised as</a:t>
            </a:r>
          </a:p>
          <a:p>
            <a:pPr marL="92075" marR="0" lvl="0" indent="-92075" algn="l" defTabSz="914286" rtl="0" eaLnBrk="1" fontAlgn="auto" latinLnBrk="0" hangingPunct="1">
              <a:lnSpc>
                <a:spcPct val="100000"/>
              </a:lnSpc>
              <a:spcBef>
                <a:spcPts val="0"/>
              </a:spcBef>
              <a:spcAft>
                <a:spcPts val="0"/>
              </a:spcAft>
              <a:buClrTx/>
              <a:buSzTx/>
              <a:buFontTx/>
              <a:buAutoNum type="arabicPeriod"/>
              <a:tabLst/>
              <a:defRPr/>
            </a:pPr>
            <a:r>
              <a:rPr kumimoji="0" lang="en-IN" sz="900" b="0" i="0" u="none" strike="noStrike" kern="1200" cap="none" spc="0" normalizeH="0" baseline="0" noProof="0">
                <a:ln>
                  <a:noFill/>
                </a:ln>
                <a:solidFill>
                  <a:schemeClr val="tx1"/>
                </a:solidFill>
                <a:effectLst/>
                <a:uLnTx/>
                <a:uFillTx/>
                <a:latin typeface="Trebuchet MS"/>
                <a:ea typeface="+mn-ea"/>
                <a:cs typeface="+mn-cs"/>
              </a:rPr>
              <a:t>Advanced Tier Consulting Partner</a:t>
            </a:r>
          </a:p>
          <a:p>
            <a:pPr marL="92075" marR="0" lvl="0" indent="-92075" algn="l" defTabSz="914286" rtl="0" eaLnBrk="1" fontAlgn="auto" latinLnBrk="0" hangingPunct="1">
              <a:lnSpc>
                <a:spcPct val="100000"/>
              </a:lnSpc>
              <a:spcBef>
                <a:spcPts val="0"/>
              </a:spcBef>
              <a:spcAft>
                <a:spcPts val="0"/>
              </a:spcAft>
              <a:buClrTx/>
              <a:buSzTx/>
              <a:buFontTx/>
              <a:buAutoNum type="arabicPeriod"/>
              <a:tabLst/>
              <a:defRPr/>
            </a:pPr>
            <a:r>
              <a:rPr kumimoji="0" lang="en-IN" sz="900" b="0" i="0" u="none" strike="noStrike" kern="1200" cap="none" spc="0" normalizeH="0" baseline="0" noProof="0">
                <a:ln>
                  <a:noFill/>
                </a:ln>
                <a:solidFill>
                  <a:schemeClr val="tx1"/>
                </a:solidFill>
                <a:effectLst/>
                <a:uLnTx/>
                <a:uFillTx/>
                <a:latin typeface="Trebuchet MS"/>
                <a:ea typeface="+mn-ea"/>
                <a:cs typeface="+mn-cs"/>
              </a:rPr>
              <a:t>Channel Reseller</a:t>
            </a:r>
          </a:p>
          <a:p>
            <a:pPr marL="92075" marR="0" lvl="0" indent="-92075" algn="l" defTabSz="914286" rtl="0" eaLnBrk="1" fontAlgn="auto" latinLnBrk="0" hangingPunct="1">
              <a:lnSpc>
                <a:spcPct val="100000"/>
              </a:lnSpc>
              <a:spcBef>
                <a:spcPts val="0"/>
              </a:spcBef>
              <a:spcAft>
                <a:spcPts val="0"/>
              </a:spcAft>
              <a:buClrTx/>
              <a:buSzTx/>
              <a:buFontTx/>
              <a:buAutoNum type="arabicPeriod"/>
              <a:tabLst/>
              <a:defRPr/>
            </a:pPr>
            <a:r>
              <a:rPr kumimoji="0" lang="en-IN" sz="900" b="0" i="0" u="none" strike="noStrike" kern="1200" cap="none" spc="0" normalizeH="0" baseline="0" noProof="0">
                <a:ln>
                  <a:noFill/>
                </a:ln>
                <a:solidFill>
                  <a:schemeClr val="tx1"/>
                </a:solidFill>
                <a:effectLst/>
                <a:uLnTx/>
                <a:uFillTx/>
                <a:latin typeface="Trebuchet MS"/>
                <a:ea typeface="+mn-ea"/>
                <a:cs typeface="+mn-cs"/>
              </a:rPr>
              <a:t>Direct Connect Partner</a:t>
            </a:r>
          </a:p>
        </p:txBody>
      </p:sp>
      <p:sp>
        <p:nvSpPr>
          <p:cNvPr id="11" name="Oval 10">
            <a:extLst>
              <a:ext uri="{FF2B5EF4-FFF2-40B4-BE49-F238E27FC236}">
                <a16:creationId xmlns:a16="http://schemas.microsoft.com/office/drawing/2014/main" id="{B22A20DE-97B6-46BA-AA83-56344134BF04}"/>
              </a:ext>
            </a:extLst>
          </p:cNvPr>
          <p:cNvSpPr/>
          <p:nvPr/>
        </p:nvSpPr>
        <p:spPr>
          <a:xfrm>
            <a:off x="1333204" y="946413"/>
            <a:ext cx="542578" cy="541548"/>
          </a:xfrm>
          <a:prstGeom prst="ellipse">
            <a:avLst/>
          </a:prstGeom>
          <a:solidFill>
            <a:schemeClr val="accent1">
              <a:lumMod val="60000"/>
              <a:lumOff val="4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Rectangle: Top Corners Rounded 4">
            <a:extLst>
              <a:ext uri="{FF2B5EF4-FFF2-40B4-BE49-F238E27FC236}">
                <a16:creationId xmlns:a16="http://schemas.microsoft.com/office/drawing/2014/main" id="{EBDF9C24-78EE-48DD-987D-4A1E8089B69F}"/>
              </a:ext>
            </a:extLst>
          </p:cNvPr>
          <p:cNvSpPr/>
          <p:nvPr/>
        </p:nvSpPr>
        <p:spPr>
          <a:xfrm>
            <a:off x="329310" y="2703232"/>
            <a:ext cx="2560986" cy="871243"/>
          </a:xfrm>
          <a:prstGeom prst="round2Same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0"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Trebuchet MS"/>
                <a:ea typeface="+mn-ea"/>
                <a:cs typeface="+mn-cs"/>
              </a:rPr>
              <a:t>Only Partner in India who can offer Cloud adjacent datacenter to AWS cloud by virtue of AWS cloud being hosted in Sify’s </a:t>
            </a:r>
            <a:r>
              <a:rPr kumimoji="0" lang="en-US" sz="900" b="0" i="0" u="none" strike="noStrike" kern="1200" cap="none" spc="0" normalizeH="0" baseline="0" noProof="0" err="1">
                <a:ln>
                  <a:noFill/>
                </a:ln>
                <a:solidFill>
                  <a:schemeClr val="tx1"/>
                </a:solidFill>
                <a:effectLst/>
                <a:uLnTx/>
                <a:uFillTx/>
                <a:latin typeface="Trebuchet MS"/>
                <a:ea typeface="+mn-ea"/>
                <a:cs typeface="+mn-cs"/>
              </a:rPr>
              <a:t>Rabale</a:t>
            </a:r>
            <a:r>
              <a:rPr kumimoji="0" lang="en-US" sz="900" b="0" i="0" u="none" strike="noStrike" kern="1200" cap="none" spc="0" normalizeH="0" baseline="0" noProof="0">
                <a:ln>
                  <a:noFill/>
                </a:ln>
                <a:solidFill>
                  <a:schemeClr val="tx1"/>
                </a:solidFill>
                <a:effectLst/>
                <a:uLnTx/>
                <a:uFillTx/>
                <a:latin typeface="Trebuchet MS"/>
                <a:ea typeface="+mn-ea"/>
                <a:cs typeface="+mn-cs"/>
              </a:rPr>
              <a:t>. </a:t>
            </a:r>
          </a:p>
        </p:txBody>
      </p:sp>
      <p:sp>
        <p:nvSpPr>
          <p:cNvPr id="13" name="Oval 12">
            <a:extLst>
              <a:ext uri="{FF2B5EF4-FFF2-40B4-BE49-F238E27FC236}">
                <a16:creationId xmlns:a16="http://schemas.microsoft.com/office/drawing/2014/main" id="{E8BE54BA-D998-4DAD-A696-4434E1110631}"/>
              </a:ext>
            </a:extLst>
          </p:cNvPr>
          <p:cNvSpPr/>
          <p:nvPr/>
        </p:nvSpPr>
        <p:spPr>
          <a:xfrm>
            <a:off x="1372990" y="2481754"/>
            <a:ext cx="493253" cy="441819"/>
          </a:xfrm>
          <a:prstGeom prst="ellipse">
            <a:avLst/>
          </a:prstGeom>
          <a:solidFill>
            <a:schemeClr val="accent4">
              <a:lumMod val="60000"/>
              <a:lumOff val="4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grpSp>
        <p:nvGrpSpPr>
          <p:cNvPr id="55" name="Group 54">
            <a:extLst>
              <a:ext uri="{FF2B5EF4-FFF2-40B4-BE49-F238E27FC236}">
                <a16:creationId xmlns:a16="http://schemas.microsoft.com/office/drawing/2014/main" id="{AC73F2CB-AD95-4A7C-B9FB-0E723863F56E}"/>
              </a:ext>
            </a:extLst>
          </p:cNvPr>
          <p:cNvGrpSpPr/>
          <p:nvPr/>
        </p:nvGrpSpPr>
        <p:grpSpPr>
          <a:xfrm>
            <a:off x="351123" y="3633126"/>
            <a:ext cx="2560986" cy="1143106"/>
            <a:chOff x="304800" y="3790844"/>
            <a:chExt cx="2560986" cy="1143106"/>
          </a:xfrm>
        </p:grpSpPr>
        <p:sp>
          <p:nvSpPr>
            <p:cNvPr id="6" name="Rectangle: Top Corners Rounded 5">
              <a:extLst>
                <a:ext uri="{FF2B5EF4-FFF2-40B4-BE49-F238E27FC236}">
                  <a16:creationId xmlns:a16="http://schemas.microsoft.com/office/drawing/2014/main" id="{77583911-D292-4152-994F-C026C9BE6832}"/>
                </a:ext>
              </a:extLst>
            </p:cNvPr>
            <p:cNvSpPr/>
            <p:nvPr/>
          </p:nvSpPr>
          <p:spPr>
            <a:xfrm>
              <a:off x="304800" y="4072429"/>
              <a:ext cx="2560986" cy="861521"/>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0"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altLang="en-US" sz="900" b="0" i="0" u="none" strike="noStrike" kern="1200" cap="none" spc="0" normalizeH="0" baseline="0" noProof="0">
                  <a:ln>
                    <a:noFill/>
                  </a:ln>
                  <a:solidFill>
                    <a:schemeClr val="tx1"/>
                  </a:solidFill>
                  <a:effectLst/>
                  <a:uLnTx/>
                  <a:uFillTx/>
                  <a:latin typeface="Trebuchet MS"/>
                  <a:ea typeface="+mn-ea"/>
                  <a:cs typeface="+mn-cs"/>
                </a:rPr>
                <a:t>One stop shop for Assess, Architect, Migrate, Manage &amp; Secure plus other AWS Professional Services (Back-up, Disaster Recovery, Digital Services)</a:t>
              </a:r>
            </a:p>
          </p:txBody>
        </p:sp>
        <p:sp>
          <p:nvSpPr>
            <p:cNvPr id="15" name="Oval 14">
              <a:extLst>
                <a:ext uri="{FF2B5EF4-FFF2-40B4-BE49-F238E27FC236}">
                  <a16:creationId xmlns:a16="http://schemas.microsoft.com/office/drawing/2014/main" id="{55CE90D5-ADE3-48A0-BBD5-811CBC4E5DB1}"/>
                </a:ext>
              </a:extLst>
            </p:cNvPr>
            <p:cNvSpPr/>
            <p:nvPr/>
          </p:nvSpPr>
          <p:spPr>
            <a:xfrm>
              <a:off x="1294831" y="3790844"/>
              <a:ext cx="542578" cy="541548"/>
            </a:xfrm>
            <a:prstGeom prst="ellipse">
              <a:avLst/>
            </a:prstGeom>
            <a:solidFill>
              <a:schemeClr val="accent6">
                <a:lumMod val="60000"/>
                <a:lumOff val="4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solidFill>
                <a:effectLst/>
                <a:uLnTx/>
                <a:uFillTx/>
                <a:latin typeface="Trebuchet MS"/>
                <a:ea typeface="+mn-ea"/>
                <a:cs typeface="+mn-cs"/>
              </a:endParaRPr>
            </a:p>
          </p:txBody>
        </p:sp>
        <p:sp>
          <p:nvSpPr>
            <p:cNvPr id="24" name="Freeform 14">
              <a:extLst>
                <a:ext uri="{FF2B5EF4-FFF2-40B4-BE49-F238E27FC236}">
                  <a16:creationId xmlns:a16="http://schemas.microsoft.com/office/drawing/2014/main" id="{F91CB449-B239-4500-9F05-1656AB06EE2F}"/>
                </a:ext>
              </a:extLst>
            </p:cNvPr>
            <p:cNvSpPr>
              <a:spLocks noEditPoints="1"/>
            </p:cNvSpPr>
            <p:nvPr/>
          </p:nvSpPr>
          <p:spPr bwMode="auto">
            <a:xfrm>
              <a:off x="1420132" y="3892445"/>
              <a:ext cx="306322" cy="307761"/>
            </a:xfrm>
            <a:custGeom>
              <a:avLst/>
              <a:gdLst>
                <a:gd name="T0" fmla="*/ 1449 w 1564"/>
                <a:gd name="T1" fmla="*/ 1195 h 1576"/>
                <a:gd name="T2" fmla="*/ 1426 w 1564"/>
                <a:gd name="T3" fmla="*/ 1195 h 1576"/>
                <a:gd name="T4" fmla="*/ 1426 w 1564"/>
                <a:gd name="T5" fmla="*/ 1045 h 1576"/>
                <a:gd name="T6" fmla="*/ 1309 w 1564"/>
                <a:gd name="T7" fmla="*/ 928 h 1576"/>
                <a:gd name="T8" fmla="*/ 835 w 1564"/>
                <a:gd name="T9" fmla="*/ 928 h 1576"/>
                <a:gd name="T10" fmla="*/ 835 w 1564"/>
                <a:gd name="T11" fmla="*/ 741 h 1576"/>
                <a:gd name="T12" fmla="*/ 1060 w 1564"/>
                <a:gd name="T13" fmla="*/ 741 h 1576"/>
                <a:gd name="T14" fmla="*/ 1301 w 1564"/>
                <a:gd name="T15" fmla="*/ 500 h 1576"/>
                <a:gd name="T16" fmla="*/ 1060 w 1564"/>
                <a:gd name="T17" fmla="*/ 258 h 1576"/>
                <a:gd name="T18" fmla="*/ 1054 w 1564"/>
                <a:gd name="T19" fmla="*/ 259 h 1576"/>
                <a:gd name="T20" fmla="*/ 742 w 1564"/>
                <a:gd name="T21" fmla="*/ 0 h 1576"/>
                <a:gd name="T22" fmla="*/ 424 w 1564"/>
                <a:gd name="T23" fmla="*/ 318 h 1576"/>
                <a:gd name="T24" fmla="*/ 434 w 1564"/>
                <a:gd name="T25" fmla="*/ 395 h 1576"/>
                <a:gd name="T26" fmla="*/ 424 w 1564"/>
                <a:gd name="T27" fmla="*/ 394 h 1576"/>
                <a:gd name="T28" fmla="*/ 251 w 1564"/>
                <a:gd name="T29" fmla="*/ 568 h 1576"/>
                <a:gd name="T30" fmla="*/ 410 w 1564"/>
                <a:gd name="T31" fmla="*/ 741 h 1576"/>
                <a:gd name="T32" fmla="*/ 730 w 1564"/>
                <a:gd name="T33" fmla="*/ 741 h 1576"/>
                <a:gd name="T34" fmla="*/ 730 w 1564"/>
                <a:gd name="T35" fmla="*/ 928 h 1576"/>
                <a:gd name="T36" fmla="*/ 255 w 1564"/>
                <a:gd name="T37" fmla="*/ 928 h 1576"/>
                <a:gd name="T38" fmla="*/ 138 w 1564"/>
                <a:gd name="T39" fmla="*/ 1045 h 1576"/>
                <a:gd name="T40" fmla="*/ 138 w 1564"/>
                <a:gd name="T41" fmla="*/ 1195 h 1576"/>
                <a:gd name="T42" fmla="*/ 115 w 1564"/>
                <a:gd name="T43" fmla="*/ 1195 h 1576"/>
                <a:gd name="T44" fmla="*/ 0 w 1564"/>
                <a:gd name="T45" fmla="*/ 1311 h 1576"/>
                <a:gd name="T46" fmla="*/ 0 w 1564"/>
                <a:gd name="T47" fmla="*/ 1461 h 1576"/>
                <a:gd name="T48" fmla="*/ 115 w 1564"/>
                <a:gd name="T49" fmla="*/ 1576 h 1576"/>
                <a:gd name="T50" fmla="*/ 266 w 1564"/>
                <a:gd name="T51" fmla="*/ 1576 h 1576"/>
                <a:gd name="T52" fmla="*/ 381 w 1564"/>
                <a:gd name="T53" fmla="*/ 1461 h 1576"/>
                <a:gd name="T54" fmla="*/ 381 w 1564"/>
                <a:gd name="T55" fmla="*/ 1311 h 1576"/>
                <a:gd name="T56" fmla="*/ 266 w 1564"/>
                <a:gd name="T57" fmla="*/ 1195 h 1576"/>
                <a:gd name="T58" fmla="*/ 243 w 1564"/>
                <a:gd name="T59" fmla="*/ 1195 h 1576"/>
                <a:gd name="T60" fmla="*/ 243 w 1564"/>
                <a:gd name="T61" fmla="*/ 1045 h 1576"/>
                <a:gd name="T62" fmla="*/ 255 w 1564"/>
                <a:gd name="T63" fmla="*/ 1033 h 1576"/>
                <a:gd name="T64" fmla="*/ 730 w 1564"/>
                <a:gd name="T65" fmla="*/ 1033 h 1576"/>
                <a:gd name="T66" fmla="*/ 730 w 1564"/>
                <a:gd name="T67" fmla="*/ 1195 h 1576"/>
                <a:gd name="T68" fmla="*/ 707 w 1564"/>
                <a:gd name="T69" fmla="*/ 1195 h 1576"/>
                <a:gd name="T70" fmla="*/ 592 w 1564"/>
                <a:gd name="T71" fmla="*/ 1311 h 1576"/>
                <a:gd name="T72" fmla="*/ 592 w 1564"/>
                <a:gd name="T73" fmla="*/ 1461 h 1576"/>
                <a:gd name="T74" fmla="*/ 707 w 1564"/>
                <a:gd name="T75" fmla="*/ 1576 h 1576"/>
                <a:gd name="T76" fmla="*/ 857 w 1564"/>
                <a:gd name="T77" fmla="*/ 1576 h 1576"/>
                <a:gd name="T78" fmla="*/ 973 w 1564"/>
                <a:gd name="T79" fmla="*/ 1461 h 1576"/>
                <a:gd name="T80" fmla="*/ 973 w 1564"/>
                <a:gd name="T81" fmla="*/ 1311 h 1576"/>
                <a:gd name="T82" fmla="*/ 857 w 1564"/>
                <a:gd name="T83" fmla="*/ 1195 h 1576"/>
                <a:gd name="T84" fmla="*/ 835 w 1564"/>
                <a:gd name="T85" fmla="*/ 1195 h 1576"/>
                <a:gd name="T86" fmla="*/ 835 w 1564"/>
                <a:gd name="T87" fmla="*/ 1033 h 1576"/>
                <a:gd name="T88" fmla="*/ 1309 w 1564"/>
                <a:gd name="T89" fmla="*/ 1033 h 1576"/>
                <a:gd name="T90" fmla="*/ 1321 w 1564"/>
                <a:gd name="T91" fmla="*/ 1045 h 1576"/>
                <a:gd name="T92" fmla="*/ 1321 w 1564"/>
                <a:gd name="T93" fmla="*/ 1195 h 1576"/>
                <a:gd name="T94" fmla="*/ 1298 w 1564"/>
                <a:gd name="T95" fmla="*/ 1195 h 1576"/>
                <a:gd name="T96" fmla="*/ 1183 w 1564"/>
                <a:gd name="T97" fmla="*/ 1311 h 1576"/>
                <a:gd name="T98" fmla="*/ 1183 w 1564"/>
                <a:gd name="T99" fmla="*/ 1461 h 1576"/>
                <a:gd name="T100" fmla="*/ 1298 w 1564"/>
                <a:gd name="T101" fmla="*/ 1576 h 1576"/>
                <a:gd name="T102" fmla="*/ 1449 w 1564"/>
                <a:gd name="T103" fmla="*/ 1576 h 1576"/>
                <a:gd name="T104" fmla="*/ 1564 w 1564"/>
                <a:gd name="T105" fmla="*/ 1461 h 1576"/>
                <a:gd name="T106" fmla="*/ 1564 w 1564"/>
                <a:gd name="T107" fmla="*/ 1311 h 1576"/>
                <a:gd name="T108" fmla="*/ 1449 w 1564"/>
                <a:gd name="T109" fmla="*/ 1195 h 1576"/>
                <a:gd name="T110" fmla="*/ 1449 w 1564"/>
                <a:gd name="T111" fmla="*/ 1195 h 1576"/>
                <a:gd name="T112" fmla="*/ 1449 w 1564"/>
                <a:gd name="T113" fmla="*/ 1195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4" h="1576">
                  <a:moveTo>
                    <a:pt x="1449" y="1195"/>
                  </a:moveTo>
                  <a:cubicBezTo>
                    <a:pt x="1426" y="1195"/>
                    <a:pt x="1426" y="1195"/>
                    <a:pt x="1426" y="1195"/>
                  </a:cubicBezTo>
                  <a:cubicBezTo>
                    <a:pt x="1426" y="1045"/>
                    <a:pt x="1426" y="1045"/>
                    <a:pt x="1426" y="1045"/>
                  </a:cubicBezTo>
                  <a:cubicBezTo>
                    <a:pt x="1426" y="980"/>
                    <a:pt x="1374" y="928"/>
                    <a:pt x="1309" y="928"/>
                  </a:cubicBezTo>
                  <a:cubicBezTo>
                    <a:pt x="835" y="928"/>
                    <a:pt x="835" y="928"/>
                    <a:pt x="835" y="928"/>
                  </a:cubicBezTo>
                  <a:cubicBezTo>
                    <a:pt x="835" y="741"/>
                    <a:pt x="835" y="741"/>
                    <a:pt x="835" y="741"/>
                  </a:cubicBezTo>
                  <a:cubicBezTo>
                    <a:pt x="1060" y="741"/>
                    <a:pt x="1060" y="741"/>
                    <a:pt x="1060" y="741"/>
                  </a:cubicBezTo>
                  <a:cubicBezTo>
                    <a:pt x="1193" y="741"/>
                    <a:pt x="1301" y="633"/>
                    <a:pt x="1301" y="500"/>
                  </a:cubicBezTo>
                  <a:cubicBezTo>
                    <a:pt x="1301" y="367"/>
                    <a:pt x="1193" y="258"/>
                    <a:pt x="1060" y="258"/>
                  </a:cubicBezTo>
                  <a:cubicBezTo>
                    <a:pt x="1058" y="258"/>
                    <a:pt x="1056" y="259"/>
                    <a:pt x="1054" y="259"/>
                  </a:cubicBezTo>
                  <a:cubicBezTo>
                    <a:pt x="1026" y="111"/>
                    <a:pt x="897" y="0"/>
                    <a:pt x="742" y="0"/>
                  </a:cubicBezTo>
                  <a:cubicBezTo>
                    <a:pt x="566" y="0"/>
                    <a:pt x="424" y="142"/>
                    <a:pt x="424" y="318"/>
                  </a:cubicBezTo>
                  <a:cubicBezTo>
                    <a:pt x="424" y="345"/>
                    <a:pt x="428" y="371"/>
                    <a:pt x="434" y="395"/>
                  </a:cubicBezTo>
                  <a:cubicBezTo>
                    <a:pt x="431" y="395"/>
                    <a:pt x="427" y="394"/>
                    <a:pt x="424" y="394"/>
                  </a:cubicBezTo>
                  <a:cubicBezTo>
                    <a:pt x="328" y="394"/>
                    <a:pt x="251" y="472"/>
                    <a:pt x="251" y="568"/>
                  </a:cubicBezTo>
                  <a:cubicBezTo>
                    <a:pt x="251" y="660"/>
                    <a:pt x="320" y="735"/>
                    <a:pt x="410" y="741"/>
                  </a:cubicBezTo>
                  <a:cubicBezTo>
                    <a:pt x="730" y="741"/>
                    <a:pt x="730" y="741"/>
                    <a:pt x="730" y="741"/>
                  </a:cubicBezTo>
                  <a:cubicBezTo>
                    <a:pt x="730" y="928"/>
                    <a:pt x="730" y="928"/>
                    <a:pt x="730" y="928"/>
                  </a:cubicBezTo>
                  <a:cubicBezTo>
                    <a:pt x="255" y="928"/>
                    <a:pt x="255" y="928"/>
                    <a:pt x="255" y="928"/>
                  </a:cubicBezTo>
                  <a:cubicBezTo>
                    <a:pt x="190" y="928"/>
                    <a:pt x="138" y="980"/>
                    <a:pt x="138" y="1045"/>
                  </a:cubicBezTo>
                  <a:cubicBezTo>
                    <a:pt x="138" y="1195"/>
                    <a:pt x="138" y="1195"/>
                    <a:pt x="138" y="1195"/>
                  </a:cubicBezTo>
                  <a:cubicBezTo>
                    <a:pt x="115" y="1195"/>
                    <a:pt x="115" y="1195"/>
                    <a:pt x="115" y="1195"/>
                  </a:cubicBezTo>
                  <a:cubicBezTo>
                    <a:pt x="52" y="1195"/>
                    <a:pt x="0" y="1247"/>
                    <a:pt x="0" y="1311"/>
                  </a:cubicBezTo>
                  <a:cubicBezTo>
                    <a:pt x="0" y="1461"/>
                    <a:pt x="0" y="1461"/>
                    <a:pt x="0" y="1461"/>
                  </a:cubicBezTo>
                  <a:cubicBezTo>
                    <a:pt x="0" y="1525"/>
                    <a:pt x="52" y="1576"/>
                    <a:pt x="115" y="1576"/>
                  </a:cubicBezTo>
                  <a:cubicBezTo>
                    <a:pt x="266" y="1576"/>
                    <a:pt x="266" y="1576"/>
                    <a:pt x="266" y="1576"/>
                  </a:cubicBezTo>
                  <a:cubicBezTo>
                    <a:pt x="329" y="1576"/>
                    <a:pt x="381" y="1525"/>
                    <a:pt x="381" y="1461"/>
                  </a:cubicBezTo>
                  <a:cubicBezTo>
                    <a:pt x="381" y="1311"/>
                    <a:pt x="381" y="1311"/>
                    <a:pt x="381" y="1311"/>
                  </a:cubicBezTo>
                  <a:cubicBezTo>
                    <a:pt x="381" y="1247"/>
                    <a:pt x="329" y="1195"/>
                    <a:pt x="266" y="1195"/>
                  </a:cubicBezTo>
                  <a:cubicBezTo>
                    <a:pt x="243" y="1195"/>
                    <a:pt x="243" y="1195"/>
                    <a:pt x="243" y="1195"/>
                  </a:cubicBezTo>
                  <a:cubicBezTo>
                    <a:pt x="243" y="1045"/>
                    <a:pt x="243" y="1045"/>
                    <a:pt x="243" y="1045"/>
                  </a:cubicBezTo>
                  <a:cubicBezTo>
                    <a:pt x="243" y="1038"/>
                    <a:pt x="248" y="1033"/>
                    <a:pt x="255" y="1033"/>
                  </a:cubicBezTo>
                  <a:cubicBezTo>
                    <a:pt x="730" y="1033"/>
                    <a:pt x="730" y="1033"/>
                    <a:pt x="730" y="1033"/>
                  </a:cubicBezTo>
                  <a:cubicBezTo>
                    <a:pt x="730" y="1195"/>
                    <a:pt x="730" y="1195"/>
                    <a:pt x="730" y="1195"/>
                  </a:cubicBezTo>
                  <a:cubicBezTo>
                    <a:pt x="707" y="1195"/>
                    <a:pt x="707" y="1195"/>
                    <a:pt x="707" y="1195"/>
                  </a:cubicBezTo>
                  <a:cubicBezTo>
                    <a:pt x="643" y="1195"/>
                    <a:pt x="592" y="1247"/>
                    <a:pt x="592" y="1311"/>
                  </a:cubicBezTo>
                  <a:cubicBezTo>
                    <a:pt x="592" y="1461"/>
                    <a:pt x="592" y="1461"/>
                    <a:pt x="592" y="1461"/>
                  </a:cubicBezTo>
                  <a:cubicBezTo>
                    <a:pt x="592" y="1525"/>
                    <a:pt x="643" y="1576"/>
                    <a:pt x="707" y="1576"/>
                  </a:cubicBezTo>
                  <a:cubicBezTo>
                    <a:pt x="857" y="1576"/>
                    <a:pt x="857" y="1576"/>
                    <a:pt x="857" y="1576"/>
                  </a:cubicBezTo>
                  <a:cubicBezTo>
                    <a:pt x="921" y="1576"/>
                    <a:pt x="973" y="1525"/>
                    <a:pt x="973" y="1461"/>
                  </a:cubicBezTo>
                  <a:cubicBezTo>
                    <a:pt x="973" y="1311"/>
                    <a:pt x="973" y="1311"/>
                    <a:pt x="973" y="1311"/>
                  </a:cubicBezTo>
                  <a:cubicBezTo>
                    <a:pt x="973" y="1247"/>
                    <a:pt x="921" y="1195"/>
                    <a:pt x="857" y="1195"/>
                  </a:cubicBezTo>
                  <a:cubicBezTo>
                    <a:pt x="835" y="1195"/>
                    <a:pt x="835" y="1195"/>
                    <a:pt x="835" y="1195"/>
                  </a:cubicBezTo>
                  <a:cubicBezTo>
                    <a:pt x="835" y="1033"/>
                    <a:pt x="835" y="1033"/>
                    <a:pt x="835" y="1033"/>
                  </a:cubicBezTo>
                  <a:cubicBezTo>
                    <a:pt x="1309" y="1033"/>
                    <a:pt x="1309" y="1033"/>
                    <a:pt x="1309" y="1033"/>
                  </a:cubicBezTo>
                  <a:cubicBezTo>
                    <a:pt x="1316" y="1033"/>
                    <a:pt x="1321" y="1038"/>
                    <a:pt x="1321" y="1045"/>
                  </a:cubicBezTo>
                  <a:cubicBezTo>
                    <a:pt x="1321" y="1195"/>
                    <a:pt x="1321" y="1195"/>
                    <a:pt x="1321" y="1195"/>
                  </a:cubicBezTo>
                  <a:cubicBezTo>
                    <a:pt x="1298" y="1195"/>
                    <a:pt x="1298" y="1195"/>
                    <a:pt x="1298" y="1195"/>
                  </a:cubicBezTo>
                  <a:cubicBezTo>
                    <a:pt x="1235" y="1195"/>
                    <a:pt x="1183" y="1247"/>
                    <a:pt x="1183" y="1311"/>
                  </a:cubicBezTo>
                  <a:cubicBezTo>
                    <a:pt x="1183" y="1461"/>
                    <a:pt x="1183" y="1461"/>
                    <a:pt x="1183" y="1461"/>
                  </a:cubicBezTo>
                  <a:cubicBezTo>
                    <a:pt x="1183" y="1525"/>
                    <a:pt x="1235" y="1576"/>
                    <a:pt x="1298" y="1576"/>
                  </a:cubicBezTo>
                  <a:cubicBezTo>
                    <a:pt x="1449" y="1576"/>
                    <a:pt x="1449" y="1576"/>
                    <a:pt x="1449" y="1576"/>
                  </a:cubicBezTo>
                  <a:cubicBezTo>
                    <a:pt x="1513" y="1576"/>
                    <a:pt x="1564" y="1525"/>
                    <a:pt x="1564" y="1461"/>
                  </a:cubicBezTo>
                  <a:cubicBezTo>
                    <a:pt x="1564" y="1311"/>
                    <a:pt x="1564" y="1311"/>
                    <a:pt x="1564" y="1311"/>
                  </a:cubicBezTo>
                  <a:cubicBezTo>
                    <a:pt x="1564" y="1247"/>
                    <a:pt x="1513" y="1195"/>
                    <a:pt x="1449" y="1195"/>
                  </a:cubicBezTo>
                  <a:close/>
                  <a:moveTo>
                    <a:pt x="1449" y="1195"/>
                  </a:moveTo>
                  <a:cubicBezTo>
                    <a:pt x="1449" y="1195"/>
                    <a:pt x="1449" y="1195"/>
                    <a:pt x="1449" y="1195"/>
                  </a:cubicBezTo>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grpSp>
      <p:grpSp>
        <p:nvGrpSpPr>
          <p:cNvPr id="25" name="Group 24">
            <a:extLst>
              <a:ext uri="{FF2B5EF4-FFF2-40B4-BE49-F238E27FC236}">
                <a16:creationId xmlns:a16="http://schemas.microsoft.com/office/drawing/2014/main" id="{77302D22-B6CE-4F97-B8B8-44B66EADBA25}"/>
              </a:ext>
            </a:extLst>
          </p:cNvPr>
          <p:cNvGrpSpPr/>
          <p:nvPr/>
        </p:nvGrpSpPr>
        <p:grpSpPr>
          <a:xfrm>
            <a:off x="1510574" y="2565744"/>
            <a:ext cx="261226" cy="273840"/>
            <a:chOff x="-1366979" y="2166938"/>
            <a:chExt cx="1151079" cy="1096963"/>
          </a:xfrm>
          <a:solidFill>
            <a:schemeClr val="accent4">
              <a:lumMod val="75000"/>
            </a:schemeClr>
          </a:solidFill>
        </p:grpSpPr>
        <p:sp>
          <p:nvSpPr>
            <p:cNvPr id="26" name="Freeform 18">
              <a:extLst>
                <a:ext uri="{FF2B5EF4-FFF2-40B4-BE49-F238E27FC236}">
                  <a16:creationId xmlns:a16="http://schemas.microsoft.com/office/drawing/2014/main" id="{D70994E3-F46F-4838-83FA-6AEAB409FC87}"/>
                </a:ext>
              </a:extLst>
            </p:cNvPr>
            <p:cNvSpPr>
              <a:spLocks/>
            </p:cNvSpPr>
            <p:nvPr/>
          </p:nvSpPr>
          <p:spPr bwMode="auto">
            <a:xfrm>
              <a:off x="-1314450" y="3105151"/>
              <a:ext cx="1098550" cy="158750"/>
            </a:xfrm>
            <a:custGeom>
              <a:avLst/>
              <a:gdLst>
                <a:gd name="T0" fmla="*/ 1907 w 2054"/>
                <a:gd name="T1" fmla="*/ 8 h 300"/>
                <a:gd name="T2" fmla="*/ 1770 w 2054"/>
                <a:gd name="T3" fmla="*/ 115 h 300"/>
                <a:gd name="T4" fmla="*/ 1766 w 2054"/>
                <a:gd name="T5" fmla="*/ 114 h 300"/>
                <a:gd name="T6" fmla="*/ 1165 w 2054"/>
                <a:gd name="T7" fmla="*/ 114 h 300"/>
                <a:gd name="T8" fmla="*/ 1161 w 2054"/>
                <a:gd name="T9" fmla="*/ 115 h 300"/>
                <a:gd name="T10" fmla="*/ 1024 w 2054"/>
                <a:gd name="T11" fmla="*/ 8 h 300"/>
                <a:gd name="T12" fmla="*/ 887 w 2054"/>
                <a:gd name="T13" fmla="*/ 115 h 300"/>
                <a:gd name="T14" fmla="*/ 883 w 2054"/>
                <a:gd name="T15" fmla="*/ 114 h 300"/>
                <a:gd name="T16" fmla="*/ 282 w 2054"/>
                <a:gd name="T17" fmla="*/ 114 h 300"/>
                <a:gd name="T18" fmla="*/ 278 w 2054"/>
                <a:gd name="T19" fmla="*/ 115 h 300"/>
                <a:gd name="T20" fmla="*/ 123 w 2054"/>
                <a:gd name="T21" fmla="*/ 9 h 300"/>
                <a:gd name="T22" fmla="*/ 0 w 2054"/>
                <a:gd name="T23" fmla="*/ 149 h 300"/>
                <a:gd name="T24" fmla="*/ 123 w 2054"/>
                <a:gd name="T25" fmla="*/ 289 h 300"/>
                <a:gd name="T26" fmla="*/ 278 w 2054"/>
                <a:gd name="T27" fmla="*/ 183 h 300"/>
                <a:gd name="T28" fmla="*/ 282 w 2054"/>
                <a:gd name="T29" fmla="*/ 184 h 300"/>
                <a:gd name="T30" fmla="*/ 883 w 2054"/>
                <a:gd name="T31" fmla="*/ 184 h 300"/>
                <a:gd name="T32" fmla="*/ 887 w 2054"/>
                <a:gd name="T33" fmla="*/ 183 h 300"/>
                <a:gd name="T34" fmla="*/ 1024 w 2054"/>
                <a:gd name="T35" fmla="*/ 290 h 300"/>
                <a:gd name="T36" fmla="*/ 1161 w 2054"/>
                <a:gd name="T37" fmla="*/ 183 h 300"/>
                <a:gd name="T38" fmla="*/ 1165 w 2054"/>
                <a:gd name="T39" fmla="*/ 184 h 300"/>
                <a:gd name="T40" fmla="*/ 1766 w 2054"/>
                <a:gd name="T41" fmla="*/ 184 h 300"/>
                <a:gd name="T42" fmla="*/ 1770 w 2054"/>
                <a:gd name="T43" fmla="*/ 183 h 300"/>
                <a:gd name="T44" fmla="*/ 1930 w 2054"/>
                <a:gd name="T45" fmla="*/ 288 h 300"/>
                <a:gd name="T46" fmla="*/ 2048 w 2054"/>
                <a:gd name="T47" fmla="*/ 137 h 300"/>
                <a:gd name="T48" fmla="*/ 1907 w 2054"/>
                <a:gd name="T49" fmla="*/ 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4" h="300">
                  <a:moveTo>
                    <a:pt x="1907" y="8"/>
                  </a:moveTo>
                  <a:cubicBezTo>
                    <a:pt x="1842" y="8"/>
                    <a:pt x="1786" y="52"/>
                    <a:pt x="1770" y="115"/>
                  </a:cubicBezTo>
                  <a:cubicBezTo>
                    <a:pt x="1769" y="114"/>
                    <a:pt x="1767" y="114"/>
                    <a:pt x="1766" y="114"/>
                  </a:cubicBezTo>
                  <a:cubicBezTo>
                    <a:pt x="1165" y="114"/>
                    <a:pt x="1165" y="114"/>
                    <a:pt x="1165" y="114"/>
                  </a:cubicBezTo>
                  <a:cubicBezTo>
                    <a:pt x="1164" y="114"/>
                    <a:pt x="1162" y="114"/>
                    <a:pt x="1161" y="115"/>
                  </a:cubicBezTo>
                  <a:cubicBezTo>
                    <a:pt x="1145" y="52"/>
                    <a:pt x="1089" y="8"/>
                    <a:pt x="1024" y="8"/>
                  </a:cubicBezTo>
                  <a:cubicBezTo>
                    <a:pt x="959" y="8"/>
                    <a:pt x="903" y="52"/>
                    <a:pt x="887" y="115"/>
                  </a:cubicBezTo>
                  <a:cubicBezTo>
                    <a:pt x="886" y="114"/>
                    <a:pt x="884" y="114"/>
                    <a:pt x="883" y="114"/>
                  </a:cubicBezTo>
                  <a:cubicBezTo>
                    <a:pt x="282" y="114"/>
                    <a:pt x="282" y="114"/>
                    <a:pt x="282" y="114"/>
                  </a:cubicBezTo>
                  <a:cubicBezTo>
                    <a:pt x="281" y="114"/>
                    <a:pt x="279" y="114"/>
                    <a:pt x="278" y="115"/>
                  </a:cubicBezTo>
                  <a:cubicBezTo>
                    <a:pt x="260" y="46"/>
                    <a:pt x="194" y="0"/>
                    <a:pt x="123" y="9"/>
                  </a:cubicBezTo>
                  <a:cubicBezTo>
                    <a:pt x="53" y="18"/>
                    <a:pt x="0" y="78"/>
                    <a:pt x="0" y="149"/>
                  </a:cubicBezTo>
                  <a:cubicBezTo>
                    <a:pt x="0" y="220"/>
                    <a:pt x="53" y="281"/>
                    <a:pt x="123" y="289"/>
                  </a:cubicBezTo>
                  <a:cubicBezTo>
                    <a:pt x="194" y="298"/>
                    <a:pt x="260" y="253"/>
                    <a:pt x="278" y="183"/>
                  </a:cubicBezTo>
                  <a:cubicBezTo>
                    <a:pt x="279" y="184"/>
                    <a:pt x="281" y="184"/>
                    <a:pt x="282" y="184"/>
                  </a:cubicBezTo>
                  <a:cubicBezTo>
                    <a:pt x="883" y="184"/>
                    <a:pt x="883" y="184"/>
                    <a:pt x="883" y="184"/>
                  </a:cubicBezTo>
                  <a:cubicBezTo>
                    <a:pt x="884" y="184"/>
                    <a:pt x="886" y="184"/>
                    <a:pt x="887" y="183"/>
                  </a:cubicBezTo>
                  <a:cubicBezTo>
                    <a:pt x="903" y="246"/>
                    <a:pt x="959" y="290"/>
                    <a:pt x="1024" y="290"/>
                  </a:cubicBezTo>
                  <a:cubicBezTo>
                    <a:pt x="1089" y="290"/>
                    <a:pt x="1145" y="246"/>
                    <a:pt x="1161" y="183"/>
                  </a:cubicBezTo>
                  <a:cubicBezTo>
                    <a:pt x="1162" y="184"/>
                    <a:pt x="1164" y="184"/>
                    <a:pt x="1165" y="184"/>
                  </a:cubicBezTo>
                  <a:cubicBezTo>
                    <a:pt x="1766" y="184"/>
                    <a:pt x="1766" y="184"/>
                    <a:pt x="1766" y="184"/>
                  </a:cubicBezTo>
                  <a:cubicBezTo>
                    <a:pt x="1767" y="184"/>
                    <a:pt x="1769" y="184"/>
                    <a:pt x="1770" y="183"/>
                  </a:cubicBezTo>
                  <a:cubicBezTo>
                    <a:pt x="1788" y="255"/>
                    <a:pt x="1858" y="300"/>
                    <a:pt x="1930" y="288"/>
                  </a:cubicBezTo>
                  <a:cubicBezTo>
                    <a:pt x="2003" y="276"/>
                    <a:pt x="2054" y="210"/>
                    <a:pt x="2048" y="137"/>
                  </a:cubicBezTo>
                  <a:cubicBezTo>
                    <a:pt x="2041" y="64"/>
                    <a:pt x="1980" y="8"/>
                    <a:pt x="190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27" name="Freeform 19">
              <a:extLst>
                <a:ext uri="{FF2B5EF4-FFF2-40B4-BE49-F238E27FC236}">
                  <a16:creationId xmlns:a16="http://schemas.microsoft.com/office/drawing/2014/main" id="{4D8E0BF5-B3A9-4D1C-BD0D-C2BA1A6A8BFA}"/>
                </a:ext>
              </a:extLst>
            </p:cNvPr>
            <p:cNvSpPr>
              <a:spLocks/>
            </p:cNvSpPr>
            <p:nvPr/>
          </p:nvSpPr>
          <p:spPr bwMode="auto">
            <a:xfrm>
              <a:off x="-1366979" y="2166938"/>
              <a:ext cx="1084264" cy="914400"/>
            </a:xfrm>
            <a:custGeom>
              <a:avLst/>
              <a:gdLst>
                <a:gd name="T0" fmla="*/ 351 w 2028"/>
                <a:gd name="T1" fmla="*/ 1237 h 1715"/>
                <a:gd name="T2" fmla="*/ 943 w 2028"/>
                <a:gd name="T3" fmla="*/ 1237 h 1715"/>
                <a:gd name="T4" fmla="*/ 943 w 2028"/>
                <a:gd name="T5" fmla="*/ 1715 h 1715"/>
                <a:gd name="T6" fmla="*/ 1085 w 2028"/>
                <a:gd name="T7" fmla="*/ 1715 h 1715"/>
                <a:gd name="T8" fmla="*/ 1085 w 2028"/>
                <a:gd name="T9" fmla="*/ 1237 h 1715"/>
                <a:gd name="T10" fmla="*/ 1677 w 2028"/>
                <a:gd name="T11" fmla="*/ 1237 h 1715"/>
                <a:gd name="T12" fmla="*/ 1907 w 2028"/>
                <a:gd name="T13" fmla="*/ 1141 h 1715"/>
                <a:gd name="T14" fmla="*/ 1978 w 2028"/>
                <a:gd name="T15" fmla="*/ 785 h 1715"/>
                <a:gd name="T16" fmla="*/ 1677 w 2028"/>
                <a:gd name="T17" fmla="*/ 581 h 1715"/>
                <a:gd name="T18" fmla="*/ 1652 w 2028"/>
                <a:gd name="T19" fmla="*/ 571 h 1715"/>
                <a:gd name="T20" fmla="*/ 1641 w 2028"/>
                <a:gd name="T21" fmla="*/ 546 h 1715"/>
                <a:gd name="T22" fmla="*/ 1315 w 2028"/>
                <a:gd name="T23" fmla="*/ 218 h 1715"/>
                <a:gd name="T24" fmla="*/ 1229 w 2028"/>
                <a:gd name="T25" fmla="*/ 230 h 1715"/>
                <a:gd name="T26" fmla="*/ 989 w 2028"/>
                <a:gd name="T27" fmla="*/ 546 h 1715"/>
                <a:gd name="T28" fmla="*/ 954 w 2028"/>
                <a:gd name="T29" fmla="*/ 581 h 1715"/>
                <a:gd name="T30" fmla="*/ 918 w 2028"/>
                <a:gd name="T31" fmla="*/ 546 h 1715"/>
                <a:gd name="T32" fmla="*/ 1160 w 2028"/>
                <a:gd name="T33" fmla="*/ 180 h 1715"/>
                <a:gd name="T34" fmla="*/ 669 w 2028"/>
                <a:gd name="T35" fmla="*/ 68 h 1715"/>
                <a:gd name="T36" fmla="*/ 387 w 2028"/>
                <a:gd name="T37" fmla="*/ 486 h 1715"/>
                <a:gd name="T38" fmla="*/ 390 w 2028"/>
                <a:gd name="T39" fmla="*/ 542 h 1715"/>
                <a:gd name="T40" fmla="*/ 390 w 2028"/>
                <a:gd name="T41" fmla="*/ 544 h 1715"/>
                <a:gd name="T42" fmla="*/ 390 w 2028"/>
                <a:gd name="T43" fmla="*/ 546 h 1715"/>
                <a:gd name="T44" fmla="*/ 389 w 2028"/>
                <a:gd name="T45" fmla="*/ 551 h 1715"/>
                <a:gd name="T46" fmla="*/ 388 w 2028"/>
                <a:gd name="T47" fmla="*/ 558 h 1715"/>
                <a:gd name="T48" fmla="*/ 385 w 2028"/>
                <a:gd name="T49" fmla="*/ 564 h 1715"/>
                <a:gd name="T50" fmla="*/ 376 w 2028"/>
                <a:gd name="T51" fmla="*/ 574 h 1715"/>
                <a:gd name="T52" fmla="*/ 371 w 2028"/>
                <a:gd name="T53" fmla="*/ 577 h 1715"/>
                <a:gd name="T54" fmla="*/ 364 w 2028"/>
                <a:gd name="T55" fmla="*/ 580 h 1715"/>
                <a:gd name="T56" fmla="*/ 359 w 2028"/>
                <a:gd name="T57" fmla="*/ 581 h 1715"/>
                <a:gd name="T58" fmla="*/ 355 w 2028"/>
                <a:gd name="T59" fmla="*/ 581 h 1715"/>
                <a:gd name="T60" fmla="*/ 351 w 2028"/>
                <a:gd name="T61" fmla="*/ 581 h 1715"/>
                <a:gd name="T62" fmla="*/ 121 w 2028"/>
                <a:gd name="T63" fmla="*/ 677 h 1715"/>
                <a:gd name="T64" fmla="*/ 50 w 2028"/>
                <a:gd name="T65" fmla="*/ 1034 h 1715"/>
                <a:gd name="T66" fmla="*/ 351 w 2028"/>
                <a:gd name="T67" fmla="*/ 1237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28" h="1715">
                  <a:moveTo>
                    <a:pt x="351" y="1237"/>
                  </a:moveTo>
                  <a:cubicBezTo>
                    <a:pt x="943" y="1237"/>
                    <a:pt x="943" y="1237"/>
                    <a:pt x="943" y="1237"/>
                  </a:cubicBezTo>
                  <a:cubicBezTo>
                    <a:pt x="943" y="1715"/>
                    <a:pt x="943" y="1715"/>
                    <a:pt x="943" y="1715"/>
                  </a:cubicBezTo>
                  <a:cubicBezTo>
                    <a:pt x="987" y="1690"/>
                    <a:pt x="1041" y="1690"/>
                    <a:pt x="1085" y="1715"/>
                  </a:cubicBezTo>
                  <a:cubicBezTo>
                    <a:pt x="1085" y="1237"/>
                    <a:pt x="1085" y="1237"/>
                    <a:pt x="1085" y="1237"/>
                  </a:cubicBezTo>
                  <a:cubicBezTo>
                    <a:pt x="1677" y="1237"/>
                    <a:pt x="1677" y="1237"/>
                    <a:pt x="1677" y="1237"/>
                  </a:cubicBezTo>
                  <a:cubicBezTo>
                    <a:pt x="1763" y="1238"/>
                    <a:pt x="1846" y="1203"/>
                    <a:pt x="1907" y="1141"/>
                  </a:cubicBezTo>
                  <a:cubicBezTo>
                    <a:pt x="2000" y="1048"/>
                    <a:pt x="2028" y="907"/>
                    <a:pt x="1978" y="785"/>
                  </a:cubicBezTo>
                  <a:cubicBezTo>
                    <a:pt x="1928" y="662"/>
                    <a:pt x="1809" y="582"/>
                    <a:pt x="1677" y="581"/>
                  </a:cubicBezTo>
                  <a:cubicBezTo>
                    <a:pt x="1667" y="581"/>
                    <a:pt x="1658" y="578"/>
                    <a:pt x="1652" y="571"/>
                  </a:cubicBezTo>
                  <a:cubicBezTo>
                    <a:pt x="1645" y="564"/>
                    <a:pt x="1641" y="556"/>
                    <a:pt x="1641" y="546"/>
                  </a:cubicBezTo>
                  <a:cubicBezTo>
                    <a:pt x="1642" y="366"/>
                    <a:pt x="1496" y="219"/>
                    <a:pt x="1315" y="218"/>
                  </a:cubicBezTo>
                  <a:cubicBezTo>
                    <a:pt x="1286" y="218"/>
                    <a:pt x="1257" y="222"/>
                    <a:pt x="1229" y="230"/>
                  </a:cubicBezTo>
                  <a:cubicBezTo>
                    <a:pt x="1087" y="269"/>
                    <a:pt x="989" y="399"/>
                    <a:pt x="989" y="546"/>
                  </a:cubicBezTo>
                  <a:cubicBezTo>
                    <a:pt x="989" y="566"/>
                    <a:pt x="973" y="581"/>
                    <a:pt x="954" y="581"/>
                  </a:cubicBezTo>
                  <a:cubicBezTo>
                    <a:pt x="934" y="581"/>
                    <a:pt x="918" y="566"/>
                    <a:pt x="918" y="546"/>
                  </a:cubicBezTo>
                  <a:cubicBezTo>
                    <a:pt x="919" y="387"/>
                    <a:pt x="1013" y="243"/>
                    <a:pt x="1160" y="180"/>
                  </a:cubicBezTo>
                  <a:cubicBezTo>
                    <a:pt x="1035" y="45"/>
                    <a:pt x="840" y="0"/>
                    <a:pt x="669" y="68"/>
                  </a:cubicBezTo>
                  <a:cubicBezTo>
                    <a:pt x="497" y="136"/>
                    <a:pt x="385" y="301"/>
                    <a:pt x="387" y="486"/>
                  </a:cubicBezTo>
                  <a:cubicBezTo>
                    <a:pt x="387" y="504"/>
                    <a:pt x="388" y="523"/>
                    <a:pt x="390" y="542"/>
                  </a:cubicBezTo>
                  <a:cubicBezTo>
                    <a:pt x="390" y="543"/>
                    <a:pt x="390" y="543"/>
                    <a:pt x="390" y="544"/>
                  </a:cubicBezTo>
                  <a:cubicBezTo>
                    <a:pt x="390" y="545"/>
                    <a:pt x="390" y="545"/>
                    <a:pt x="390" y="546"/>
                  </a:cubicBezTo>
                  <a:cubicBezTo>
                    <a:pt x="390" y="548"/>
                    <a:pt x="390" y="549"/>
                    <a:pt x="389" y="551"/>
                  </a:cubicBezTo>
                  <a:cubicBezTo>
                    <a:pt x="389" y="553"/>
                    <a:pt x="389" y="556"/>
                    <a:pt x="388" y="558"/>
                  </a:cubicBezTo>
                  <a:cubicBezTo>
                    <a:pt x="387" y="560"/>
                    <a:pt x="386" y="562"/>
                    <a:pt x="385" y="564"/>
                  </a:cubicBezTo>
                  <a:cubicBezTo>
                    <a:pt x="383" y="568"/>
                    <a:pt x="380" y="571"/>
                    <a:pt x="376" y="574"/>
                  </a:cubicBezTo>
                  <a:cubicBezTo>
                    <a:pt x="374" y="575"/>
                    <a:pt x="373" y="576"/>
                    <a:pt x="371" y="577"/>
                  </a:cubicBezTo>
                  <a:cubicBezTo>
                    <a:pt x="368" y="578"/>
                    <a:pt x="366" y="579"/>
                    <a:pt x="364" y="580"/>
                  </a:cubicBezTo>
                  <a:cubicBezTo>
                    <a:pt x="362" y="580"/>
                    <a:pt x="361" y="581"/>
                    <a:pt x="359" y="581"/>
                  </a:cubicBezTo>
                  <a:cubicBezTo>
                    <a:pt x="358" y="581"/>
                    <a:pt x="356" y="581"/>
                    <a:pt x="355" y="581"/>
                  </a:cubicBezTo>
                  <a:cubicBezTo>
                    <a:pt x="351" y="581"/>
                    <a:pt x="351" y="581"/>
                    <a:pt x="351" y="581"/>
                  </a:cubicBezTo>
                  <a:cubicBezTo>
                    <a:pt x="265" y="581"/>
                    <a:pt x="182" y="616"/>
                    <a:pt x="121" y="677"/>
                  </a:cubicBezTo>
                  <a:cubicBezTo>
                    <a:pt x="28" y="771"/>
                    <a:pt x="0" y="912"/>
                    <a:pt x="50" y="1034"/>
                  </a:cubicBezTo>
                  <a:cubicBezTo>
                    <a:pt x="100" y="1156"/>
                    <a:pt x="219" y="1236"/>
                    <a:pt x="351" y="1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grpSp>
      <p:grpSp>
        <p:nvGrpSpPr>
          <p:cNvPr id="28" name="Group 27">
            <a:extLst>
              <a:ext uri="{FF2B5EF4-FFF2-40B4-BE49-F238E27FC236}">
                <a16:creationId xmlns:a16="http://schemas.microsoft.com/office/drawing/2014/main" id="{42363FB4-DA5A-49FD-9BF7-565F381846A8}"/>
              </a:ext>
            </a:extLst>
          </p:cNvPr>
          <p:cNvGrpSpPr/>
          <p:nvPr/>
        </p:nvGrpSpPr>
        <p:grpSpPr>
          <a:xfrm>
            <a:off x="1423101" y="1121643"/>
            <a:ext cx="371273" cy="231621"/>
            <a:chOff x="-6753225" y="4094163"/>
            <a:chExt cx="1384300" cy="863601"/>
          </a:xfrm>
          <a:solidFill>
            <a:schemeClr val="tx2"/>
          </a:solidFill>
        </p:grpSpPr>
        <p:sp>
          <p:nvSpPr>
            <p:cNvPr id="29" name="Freeform 23">
              <a:extLst>
                <a:ext uri="{FF2B5EF4-FFF2-40B4-BE49-F238E27FC236}">
                  <a16:creationId xmlns:a16="http://schemas.microsoft.com/office/drawing/2014/main" id="{70F5E3BD-8F1F-45EB-B1CE-E5AD03937371}"/>
                </a:ext>
              </a:extLst>
            </p:cNvPr>
            <p:cNvSpPr>
              <a:spLocks/>
            </p:cNvSpPr>
            <p:nvPr/>
          </p:nvSpPr>
          <p:spPr bwMode="auto">
            <a:xfrm>
              <a:off x="-6554788" y="4124326"/>
              <a:ext cx="912813" cy="833438"/>
            </a:xfrm>
            <a:custGeom>
              <a:avLst/>
              <a:gdLst>
                <a:gd name="T0" fmla="*/ 731 w 1352"/>
                <a:gd name="T1" fmla="*/ 1236 h 1236"/>
                <a:gd name="T2" fmla="*/ 580 w 1352"/>
                <a:gd name="T3" fmla="*/ 1186 h 1236"/>
                <a:gd name="T4" fmla="*/ 192 w 1352"/>
                <a:gd name="T5" fmla="*/ 885 h 1236"/>
                <a:gd name="T6" fmla="*/ 88 w 1352"/>
                <a:gd name="T7" fmla="*/ 782 h 1236"/>
                <a:gd name="T8" fmla="*/ 21 w 1352"/>
                <a:gd name="T9" fmla="*/ 714 h 1236"/>
                <a:gd name="T10" fmla="*/ 16 w 1352"/>
                <a:gd name="T11" fmla="*/ 654 h 1236"/>
                <a:gd name="T12" fmla="*/ 76 w 1352"/>
                <a:gd name="T13" fmla="*/ 649 h 1236"/>
                <a:gd name="T14" fmla="*/ 149 w 1352"/>
                <a:gd name="T15" fmla="*/ 723 h 1236"/>
                <a:gd name="T16" fmla="*/ 246 w 1352"/>
                <a:gd name="T17" fmla="*/ 819 h 1236"/>
                <a:gd name="T18" fmla="*/ 626 w 1352"/>
                <a:gd name="T19" fmla="*/ 1115 h 1236"/>
                <a:gd name="T20" fmla="*/ 731 w 1352"/>
                <a:gd name="T21" fmla="*/ 1151 h 1236"/>
                <a:gd name="T22" fmla="*/ 776 w 1352"/>
                <a:gd name="T23" fmla="*/ 1136 h 1236"/>
                <a:gd name="T24" fmla="*/ 806 w 1352"/>
                <a:gd name="T25" fmla="*/ 1109 h 1236"/>
                <a:gd name="T26" fmla="*/ 845 w 1352"/>
                <a:gd name="T27" fmla="*/ 1119 h 1236"/>
                <a:gd name="T28" fmla="*/ 894 w 1352"/>
                <a:gd name="T29" fmla="*/ 1127 h 1236"/>
                <a:gd name="T30" fmla="*/ 945 w 1352"/>
                <a:gd name="T31" fmla="*/ 1061 h 1236"/>
                <a:gd name="T32" fmla="*/ 972 w 1352"/>
                <a:gd name="T33" fmla="*/ 1025 h 1236"/>
                <a:gd name="T34" fmla="*/ 1016 w 1352"/>
                <a:gd name="T35" fmla="*/ 1034 h 1236"/>
                <a:gd name="T36" fmla="*/ 1083 w 1352"/>
                <a:gd name="T37" fmla="*/ 1033 h 1236"/>
                <a:gd name="T38" fmla="*/ 1115 w 1352"/>
                <a:gd name="T39" fmla="*/ 985 h 1236"/>
                <a:gd name="T40" fmla="*/ 1136 w 1352"/>
                <a:gd name="T41" fmla="*/ 943 h 1236"/>
                <a:gd name="T42" fmla="*/ 1182 w 1352"/>
                <a:gd name="T43" fmla="*/ 945 h 1236"/>
                <a:gd name="T44" fmla="*/ 1234 w 1352"/>
                <a:gd name="T45" fmla="*/ 935 h 1236"/>
                <a:gd name="T46" fmla="*/ 1247 w 1352"/>
                <a:gd name="T47" fmla="*/ 871 h 1236"/>
                <a:gd name="T48" fmla="*/ 947 w 1352"/>
                <a:gd name="T49" fmla="*/ 587 h 1236"/>
                <a:gd name="T50" fmla="*/ 763 w 1352"/>
                <a:gd name="T51" fmla="*/ 432 h 1236"/>
                <a:gd name="T52" fmla="*/ 734 w 1352"/>
                <a:gd name="T53" fmla="*/ 445 h 1236"/>
                <a:gd name="T54" fmla="*/ 669 w 1352"/>
                <a:gd name="T55" fmla="*/ 465 h 1236"/>
                <a:gd name="T56" fmla="*/ 419 w 1352"/>
                <a:gd name="T57" fmla="*/ 551 h 1236"/>
                <a:gd name="T58" fmla="*/ 346 w 1352"/>
                <a:gd name="T59" fmla="*/ 474 h 1236"/>
                <a:gd name="T60" fmla="*/ 463 w 1352"/>
                <a:gd name="T61" fmla="*/ 211 h 1236"/>
                <a:gd name="T62" fmla="*/ 919 w 1352"/>
                <a:gd name="T63" fmla="*/ 88 h 1236"/>
                <a:gd name="T64" fmla="*/ 1257 w 1352"/>
                <a:gd name="T65" fmla="*/ 222 h 1236"/>
                <a:gd name="T66" fmla="*/ 1283 w 1352"/>
                <a:gd name="T67" fmla="*/ 277 h 1236"/>
                <a:gd name="T68" fmla="*/ 1229 w 1352"/>
                <a:gd name="T69" fmla="*/ 303 h 1236"/>
                <a:gd name="T70" fmla="*/ 884 w 1352"/>
                <a:gd name="T71" fmla="*/ 166 h 1236"/>
                <a:gd name="T72" fmla="*/ 523 w 1352"/>
                <a:gd name="T73" fmla="*/ 272 h 1236"/>
                <a:gd name="T74" fmla="*/ 429 w 1352"/>
                <a:gd name="T75" fmla="*/ 455 h 1236"/>
                <a:gd name="T76" fmla="*/ 446 w 1352"/>
                <a:gd name="T77" fmla="*/ 470 h 1236"/>
                <a:gd name="T78" fmla="*/ 610 w 1352"/>
                <a:gd name="T79" fmla="*/ 402 h 1236"/>
                <a:gd name="T80" fmla="*/ 641 w 1352"/>
                <a:gd name="T81" fmla="*/ 383 h 1236"/>
                <a:gd name="T82" fmla="*/ 699 w 1352"/>
                <a:gd name="T83" fmla="*/ 367 h 1236"/>
                <a:gd name="T84" fmla="*/ 759 w 1352"/>
                <a:gd name="T85" fmla="*/ 343 h 1236"/>
                <a:gd name="T86" fmla="*/ 804 w 1352"/>
                <a:gd name="T87" fmla="*/ 353 h 1236"/>
                <a:gd name="T88" fmla="*/ 1001 w 1352"/>
                <a:gd name="T89" fmla="*/ 521 h 1236"/>
                <a:gd name="T90" fmla="*/ 1324 w 1352"/>
                <a:gd name="T91" fmla="*/ 834 h 1236"/>
                <a:gd name="T92" fmla="*/ 1290 w 1352"/>
                <a:gd name="T93" fmla="*/ 1000 h 1236"/>
                <a:gd name="T94" fmla="*/ 1192 w 1352"/>
                <a:gd name="T95" fmla="*/ 1035 h 1236"/>
                <a:gd name="T96" fmla="*/ 1121 w 1352"/>
                <a:gd name="T97" fmla="*/ 1109 h 1236"/>
                <a:gd name="T98" fmla="*/ 1014 w 1352"/>
                <a:gd name="T99" fmla="*/ 1124 h 1236"/>
                <a:gd name="T100" fmla="*/ 925 w 1352"/>
                <a:gd name="T101" fmla="*/ 1206 h 1236"/>
                <a:gd name="T102" fmla="*/ 828 w 1352"/>
                <a:gd name="T103" fmla="*/ 1207 h 1236"/>
                <a:gd name="T104" fmla="*/ 731 w 1352"/>
                <a:gd name="T105"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2" h="1236">
                  <a:moveTo>
                    <a:pt x="731" y="1236"/>
                  </a:moveTo>
                  <a:cubicBezTo>
                    <a:pt x="679" y="1236"/>
                    <a:pt x="611" y="1207"/>
                    <a:pt x="580" y="1186"/>
                  </a:cubicBezTo>
                  <a:cubicBezTo>
                    <a:pt x="541" y="1161"/>
                    <a:pt x="350" y="1018"/>
                    <a:pt x="192" y="885"/>
                  </a:cubicBezTo>
                  <a:cubicBezTo>
                    <a:pt x="165" y="862"/>
                    <a:pt x="126" y="821"/>
                    <a:pt x="88" y="782"/>
                  </a:cubicBezTo>
                  <a:cubicBezTo>
                    <a:pt x="60" y="752"/>
                    <a:pt x="34" y="725"/>
                    <a:pt x="21" y="714"/>
                  </a:cubicBezTo>
                  <a:cubicBezTo>
                    <a:pt x="3" y="699"/>
                    <a:pt x="0" y="672"/>
                    <a:pt x="16" y="654"/>
                  </a:cubicBezTo>
                  <a:cubicBezTo>
                    <a:pt x="31" y="636"/>
                    <a:pt x="58" y="633"/>
                    <a:pt x="76" y="649"/>
                  </a:cubicBezTo>
                  <a:cubicBezTo>
                    <a:pt x="90" y="661"/>
                    <a:pt x="119" y="690"/>
                    <a:pt x="149" y="723"/>
                  </a:cubicBezTo>
                  <a:cubicBezTo>
                    <a:pt x="184" y="759"/>
                    <a:pt x="224" y="800"/>
                    <a:pt x="246" y="819"/>
                  </a:cubicBezTo>
                  <a:cubicBezTo>
                    <a:pt x="409" y="955"/>
                    <a:pt x="597" y="1095"/>
                    <a:pt x="626" y="1115"/>
                  </a:cubicBezTo>
                  <a:cubicBezTo>
                    <a:pt x="651" y="1131"/>
                    <a:pt x="703" y="1151"/>
                    <a:pt x="731" y="1151"/>
                  </a:cubicBezTo>
                  <a:cubicBezTo>
                    <a:pt x="771" y="1151"/>
                    <a:pt x="775" y="1140"/>
                    <a:pt x="776" y="1136"/>
                  </a:cubicBezTo>
                  <a:cubicBezTo>
                    <a:pt x="781" y="1123"/>
                    <a:pt x="792" y="1113"/>
                    <a:pt x="806" y="1109"/>
                  </a:cubicBezTo>
                  <a:cubicBezTo>
                    <a:pt x="820" y="1106"/>
                    <a:pt x="835" y="1110"/>
                    <a:pt x="845" y="1119"/>
                  </a:cubicBezTo>
                  <a:cubicBezTo>
                    <a:pt x="862" y="1135"/>
                    <a:pt x="881" y="1132"/>
                    <a:pt x="894" y="1127"/>
                  </a:cubicBezTo>
                  <a:cubicBezTo>
                    <a:pt x="921" y="1116"/>
                    <a:pt x="942" y="1089"/>
                    <a:pt x="945" y="1061"/>
                  </a:cubicBezTo>
                  <a:cubicBezTo>
                    <a:pt x="946" y="1045"/>
                    <a:pt x="957" y="1031"/>
                    <a:pt x="972" y="1025"/>
                  </a:cubicBezTo>
                  <a:cubicBezTo>
                    <a:pt x="987" y="1020"/>
                    <a:pt x="1004" y="1023"/>
                    <a:pt x="1016" y="1034"/>
                  </a:cubicBezTo>
                  <a:cubicBezTo>
                    <a:pt x="1027" y="1044"/>
                    <a:pt x="1055" y="1046"/>
                    <a:pt x="1083" y="1033"/>
                  </a:cubicBezTo>
                  <a:cubicBezTo>
                    <a:pt x="1093" y="1027"/>
                    <a:pt x="1118" y="1012"/>
                    <a:pt x="1115" y="985"/>
                  </a:cubicBezTo>
                  <a:cubicBezTo>
                    <a:pt x="1113" y="968"/>
                    <a:pt x="1121" y="952"/>
                    <a:pt x="1136" y="943"/>
                  </a:cubicBezTo>
                  <a:cubicBezTo>
                    <a:pt x="1150" y="935"/>
                    <a:pt x="1168" y="935"/>
                    <a:pt x="1182" y="945"/>
                  </a:cubicBezTo>
                  <a:cubicBezTo>
                    <a:pt x="1194" y="954"/>
                    <a:pt x="1218" y="949"/>
                    <a:pt x="1234" y="935"/>
                  </a:cubicBezTo>
                  <a:cubicBezTo>
                    <a:pt x="1246" y="925"/>
                    <a:pt x="1263" y="903"/>
                    <a:pt x="1247" y="871"/>
                  </a:cubicBezTo>
                  <a:cubicBezTo>
                    <a:pt x="1215" y="804"/>
                    <a:pt x="1073" y="689"/>
                    <a:pt x="947" y="587"/>
                  </a:cubicBezTo>
                  <a:cubicBezTo>
                    <a:pt x="878" y="531"/>
                    <a:pt x="812" y="478"/>
                    <a:pt x="763" y="432"/>
                  </a:cubicBezTo>
                  <a:cubicBezTo>
                    <a:pt x="751" y="437"/>
                    <a:pt x="742" y="441"/>
                    <a:pt x="734" y="445"/>
                  </a:cubicBezTo>
                  <a:cubicBezTo>
                    <a:pt x="711" y="455"/>
                    <a:pt x="697" y="461"/>
                    <a:pt x="669" y="465"/>
                  </a:cubicBezTo>
                  <a:cubicBezTo>
                    <a:pt x="604" y="553"/>
                    <a:pt x="516" y="583"/>
                    <a:pt x="419" y="551"/>
                  </a:cubicBezTo>
                  <a:cubicBezTo>
                    <a:pt x="380" y="538"/>
                    <a:pt x="354" y="511"/>
                    <a:pt x="346" y="474"/>
                  </a:cubicBezTo>
                  <a:cubicBezTo>
                    <a:pt x="325" y="388"/>
                    <a:pt x="404" y="270"/>
                    <a:pt x="463" y="211"/>
                  </a:cubicBezTo>
                  <a:cubicBezTo>
                    <a:pt x="616" y="58"/>
                    <a:pt x="723" y="0"/>
                    <a:pt x="919" y="88"/>
                  </a:cubicBezTo>
                  <a:cubicBezTo>
                    <a:pt x="1087" y="163"/>
                    <a:pt x="1255" y="222"/>
                    <a:pt x="1257" y="222"/>
                  </a:cubicBezTo>
                  <a:cubicBezTo>
                    <a:pt x="1279" y="230"/>
                    <a:pt x="1291" y="254"/>
                    <a:pt x="1283" y="277"/>
                  </a:cubicBezTo>
                  <a:cubicBezTo>
                    <a:pt x="1276" y="299"/>
                    <a:pt x="1251" y="311"/>
                    <a:pt x="1229" y="303"/>
                  </a:cubicBezTo>
                  <a:cubicBezTo>
                    <a:pt x="1227" y="302"/>
                    <a:pt x="1056" y="242"/>
                    <a:pt x="884" y="166"/>
                  </a:cubicBezTo>
                  <a:cubicBezTo>
                    <a:pt x="733" y="98"/>
                    <a:pt x="662" y="133"/>
                    <a:pt x="523" y="272"/>
                  </a:cubicBezTo>
                  <a:cubicBezTo>
                    <a:pt x="465" y="330"/>
                    <a:pt x="420" y="417"/>
                    <a:pt x="429" y="455"/>
                  </a:cubicBezTo>
                  <a:cubicBezTo>
                    <a:pt x="430" y="460"/>
                    <a:pt x="432" y="466"/>
                    <a:pt x="446" y="470"/>
                  </a:cubicBezTo>
                  <a:cubicBezTo>
                    <a:pt x="487" y="484"/>
                    <a:pt x="550" y="492"/>
                    <a:pt x="610" y="402"/>
                  </a:cubicBezTo>
                  <a:cubicBezTo>
                    <a:pt x="617" y="391"/>
                    <a:pt x="629" y="384"/>
                    <a:pt x="641" y="383"/>
                  </a:cubicBezTo>
                  <a:cubicBezTo>
                    <a:pt x="670" y="380"/>
                    <a:pt x="677" y="377"/>
                    <a:pt x="699" y="367"/>
                  </a:cubicBezTo>
                  <a:cubicBezTo>
                    <a:pt x="713" y="361"/>
                    <a:pt x="730" y="353"/>
                    <a:pt x="759" y="343"/>
                  </a:cubicBezTo>
                  <a:cubicBezTo>
                    <a:pt x="775" y="337"/>
                    <a:pt x="792" y="341"/>
                    <a:pt x="804" y="353"/>
                  </a:cubicBezTo>
                  <a:cubicBezTo>
                    <a:pt x="850" y="399"/>
                    <a:pt x="924" y="459"/>
                    <a:pt x="1001" y="521"/>
                  </a:cubicBezTo>
                  <a:cubicBezTo>
                    <a:pt x="1140" y="634"/>
                    <a:pt x="1284" y="750"/>
                    <a:pt x="1324" y="834"/>
                  </a:cubicBezTo>
                  <a:cubicBezTo>
                    <a:pt x="1352" y="892"/>
                    <a:pt x="1339" y="958"/>
                    <a:pt x="1290" y="1000"/>
                  </a:cubicBezTo>
                  <a:cubicBezTo>
                    <a:pt x="1261" y="1024"/>
                    <a:pt x="1226" y="1036"/>
                    <a:pt x="1192" y="1035"/>
                  </a:cubicBezTo>
                  <a:cubicBezTo>
                    <a:pt x="1180" y="1065"/>
                    <a:pt x="1155" y="1092"/>
                    <a:pt x="1121" y="1109"/>
                  </a:cubicBezTo>
                  <a:cubicBezTo>
                    <a:pt x="1086" y="1127"/>
                    <a:pt x="1047" y="1132"/>
                    <a:pt x="1014" y="1124"/>
                  </a:cubicBezTo>
                  <a:cubicBezTo>
                    <a:pt x="996" y="1161"/>
                    <a:pt x="964" y="1191"/>
                    <a:pt x="925" y="1206"/>
                  </a:cubicBezTo>
                  <a:cubicBezTo>
                    <a:pt x="892" y="1219"/>
                    <a:pt x="858" y="1219"/>
                    <a:pt x="828" y="1207"/>
                  </a:cubicBezTo>
                  <a:cubicBezTo>
                    <a:pt x="805" y="1226"/>
                    <a:pt x="773" y="1236"/>
                    <a:pt x="731" y="12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0" name="Freeform 24">
              <a:extLst>
                <a:ext uri="{FF2B5EF4-FFF2-40B4-BE49-F238E27FC236}">
                  <a16:creationId xmlns:a16="http://schemas.microsoft.com/office/drawing/2014/main" id="{1763A767-9A22-4A51-AF5A-96F0E85915ED}"/>
                </a:ext>
              </a:extLst>
            </p:cNvPr>
            <p:cNvSpPr>
              <a:spLocks/>
            </p:cNvSpPr>
            <p:nvPr/>
          </p:nvSpPr>
          <p:spPr bwMode="auto">
            <a:xfrm>
              <a:off x="-6464300" y="4210051"/>
              <a:ext cx="315913" cy="57150"/>
            </a:xfrm>
            <a:custGeom>
              <a:avLst/>
              <a:gdLst>
                <a:gd name="T0" fmla="*/ 426 w 469"/>
                <a:gd name="T1" fmla="*/ 85 h 85"/>
                <a:gd name="T2" fmla="*/ 42 w 469"/>
                <a:gd name="T3" fmla="*/ 85 h 85"/>
                <a:gd name="T4" fmla="*/ 0 w 469"/>
                <a:gd name="T5" fmla="*/ 42 h 85"/>
                <a:gd name="T6" fmla="*/ 42 w 469"/>
                <a:gd name="T7" fmla="*/ 0 h 85"/>
                <a:gd name="T8" fmla="*/ 426 w 469"/>
                <a:gd name="T9" fmla="*/ 0 h 85"/>
                <a:gd name="T10" fmla="*/ 469 w 469"/>
                <a:gd name="T11" fmla="*/ 42 h 85"/>
                <a:gd name="T12" fmla="*/ 426 w 469"/>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469" h="85">
                  <a:moveTo>
                    <a:pt x="426" y="85"/>
                  </a:moveTo>
                  <a:cubicBezTo>
                    <a:pt x="42" y="85"/>
                    <a:pt x="42" y="85"/>
                    <a:pt x="42" y="85"/>
                  </a:cubicBezTo>
                  <a:cubicBezTo>
                    <a:pt x="19" y="85"/>
                    <a:pt x="0" y="66"/>
                    <a:pt x="0" y="42"/>
                  </a:cubicBezTo>
                  <a:cubicBezTo>
                    <a:pt x="0" y="19"/>
                    <a:pt x="19" y="0"/>
                    <a:pt x="42" y="0"/>
                  </a:cubicBezTo>
                  <a:cubicBezTo>
                    <a:pt x="426" y="0"/>
                    <a:pt x="426" y="0"/>
                    <a:pt x="426" y="0"/>
                  </a:cubicBezTo>
                  <a:cubicBezTo>
                    <a:pt x="450" y="0"/>
                    <a:pt x="469" y="19"/>
                    <a:pt x="469" y="42"/>
                  </a:cubicBezTo>
                  <a:cubicBezTo>
                    <a:pt x="469" y="66"/>
                    <a:pt x="450" y="85"/>
                    <a:pt x="426"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1" name="Freeform 25">
              <a:extLst>
                <a:ext uri="{FF2B5EF4-FFF2-40B4-BE49-F238E27FC236}">
                  <a16:creationId xmlns:a16="http://schemas.microsoft.com/office/drawing/2014/main" id="{0A2EB9ED-CE16-4174-A4F5-FC6533BF4AE4}"/>
                </a:ext>
              </a:extLst>
            </p:cNvPr>
            <p:cNvSpPr>
              <a:spLocks/>
            </p:cNvSpPr>
            <p:nvPr/>
          </p:nvSpPr>
          <p:spPr bwMode="auto">
            <a:xfrm>
              <a:off x="-5718175" y="4608513"/>
              <a:ext cx="150813" cy="117475"/>
            </a:xfrm>
            <a:custGeom>
              <a:avLst/>
              <a:gdLst>
                <a:gd name="T0" fmla="*/ 49 w 222"/>
                <a:gd name="T1" fmla="*/ 175 h 175"/>
                <a:gd name="T2" fmla="*/ 13 w 222"/>
                <a:gd name="T3" fmla="*/ 156 h 175"/>
                <a:gd name="T4" fmla="*/ 25 w 222"/>
                <a:gd name="T5" fmla="*/ 97 h 175"/>
                <a:gd name="T6" fmla="*/ 150 w 222"/>
                <a:gd name="T7" fmla="*/ 13 h 175"/>
                <a:gd name="T8" fmla="*/ 209 w 222"/>
                <a:gd name="T9" fmla="*/ 25 h 175"/>
                <a:gd name="T10" fmla="*/ 197 w 222"/>
                <a:gd name="T11" fmla="*/ 84 h 175"/>
                <a:gd name="T12" fmla="*/ 73 w 222"/>
                <a:gd name="T13" fmla="*/ 168 h 175"/>
                <a:gd name="T14" fmla="*/ 49 w 222"/>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175">
                  <a:moveTo>
                    <a:pt x="49" y="175"/>
                  </a:moveTo>
                  <a:cubicBezTo>
                    <a:pt x="35" y="175"/>
                    <a:pt x="22" y="168"/>
                    <a:pt x="13" y="156"/>
                  </a:cubicBezTo>
                  <a:cubicBezTo>
                    <a:pt x="0" y="137"/>
                    <a:pt x="6" y="110"/>
                    <a:pt x="25" y="97"/>
                  </a:cubicBezTo>
                  <a:cubicBezTo>
                    <a:pt x="150" y="13"/>
                    <a:pt x="150" y="13"/>
                    <a:pt x="150" y="13"/>
                  </a:cubicBezTo>
                  <a:cubicBezTo>
                    <a:pt x="169" y="0"/>
                    <a:pt x="196" y="5"/>
                    <a:pt x="209" y="25"/>
                  </a:cubicBezTo>
                  <a:cubicBezTo>
                    <a:pt x="222" y="44"/>
                    <a:pt x="217" y="71"/>
                    <a:pt x="197" y="84"/>
                  </a:cubicBezTo>
                  <a:cubicBezTo>
                    <a:pt x="73" y="168"/>
                    <a:pt x="73" y="168"/>
                    <a:pt x="73" y="168"/>
                  </a:cubicBezTo>
                  <a:cubicBezTo>
                    <a:pt x="65" y="173"/>
                    <a:pt x="57" y="175"/>
                    <a:pt x="49"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2" name="Freeform 26">
              <a:extLst>
                <a:ext uri="{FF2B5EF4-FFF2-40B4-BE49-F238E27FC236}">
                  <a16:creationId xmlns:a16="http://schemas.microsoft.com/office/drawing/2014/main" id="{691B52F4-1785-42A8-A5D9-7AC747DECA77}"/>
                </a:ext>
              </a:extLst>
            </p:cNvPr>
            <p:cNvSpPr>
              <a:spLocks/>
            </p:cNvSpPr>
            <p:nvPr/>
          </p:nvSpPr>
          <p:spPr bwMode="auto">
            <a:xfrm>
              <a:off x="-5976938" y="4581526"/>
              <a:ext cx="236538" cy="233363"/>
            </a:xfrm>
            <a:custGeom>
              <a:avLst/>
              <a:gdLst>
                <a:gd name="T0" fmla="*/ 303 w 351"/>
                <a:gd name="T1" fmla="*/ 346 h 346"/>
                <a:gd name="T2" fmla="*/ 276 w 351"/>
                <a:gd name="T3" fmla="*/ 337 h 346"/>
                <a:gd name="T4" fmla="*/ 16 w 351"/>
                <a:gd name="T5" fmla="*/ 77 h 346"/>
                <a:gd name="T6" fmla="*/ 17 w 351"/>
                <a:gd name="T7" fmla="*/ 16 h 346"/>
                <a:gd name="T8" fmla="*/ 78 w 351"/>
                <a:gd name="T9" fmla="*/ 17 h 346"/>
                <a:gd name="T10" fmla="*/ 329 w 351"/>
                <a:gd name="T11" fmla="*/ 269 h 346"/>
                <a:gd name="T12" fmla="*/ 336 w 351"/>
                <a:gd name="T13" fmla="*/ 329 h 346"/>
                <a:gd name="T14" fmla="*/ 303 w 351"/>
                <a:gd name="T15" fmla="*/ 346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346">
                  <a:moveTo>
                    <a:pt x="303" y="346"/>
                  </a:moveTo>
                  <a:cubicBezTo>
                    <a:pt x="293" y="346"/>
                    <a:pt x="284" y="343"/>
                    <a:pt x="276" y="337"/>
                  </a:cubicBezTo>
                  <a:cubicBezTo>
                    <a:pt x="231" y="301"/>
                    <a:pt x="38" y="99"/>
                    <a:pt x="16" y="77"/>
                  </a:cubicBezTo>
                  <a:cubicBezTo>
                    <a:pt x="0" y="60"/>
                    <a:pt x="0" y="32"/>
                    <a:pt x="17" y="16"/>
                  </a:cubicBezTo>
                  <a:cubicBezTo>
                    <a:pt x="34" y="0"/>
                    <a:pt x="61" y="0"/>
                    <a:pt x="78" y="17"/>
                  </a:cubicBezTo>
                  <a:cubicBezTo>
                    <a:pt x="162" y="106"/>
                    <a:pt x="299" y="245"/>
                    <a:pt x="329" y="269"/>
                  </a:cubicBezTo>
                  <a:cubicBezTo>
                    <a:pt x="348" y="284"/>
                    <a:pt x="351" y="311"/>
                    <a:pt x="336" y="329"/>
                  </a:cubicBezTo>
                  <a:cubicBezTo>
                    <a:pt x="328" y="340"/>
                    <a:pt x="315" y="346"/>
                    <a:pt x="303"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3" name="Freeform 27">
              <a:extLst>
                <a:ext uri="{FF2B5EF4-FFF2-40B4-BE49-F238E27FC236}">
                  <a16:creationId xmlns:a16="http://schemas.microsoft.com/office/drawing/2014/main" id="{759AD003-1006-41D7-A0D7-D93B76BDA7EA}"/>
                </a:ext>
              </a:extLst>
            </p:cNvPr>
            <p:cNvSpPr>
              <a:spLocks/>
            </p:cNvSpPr>
            <p:nvPr/>
          </p:nvSpPr>
          <p:spPr bwMode="auto">
            <a:xfrm>
              <a:off x="-6064250" y="4667251"/>
              <a:ext cx="207963" cy="204788"/>
            </a:xfrm>
            <a:custGeom>
              <a:avLst/>
              <a:gdLst>
                <a:gd name="T0" fmla="*/ 261 w 309"/>
                <a:gd name="T1" fmla="*/ 303 h 303"/>
                <a:gd name="T2" fmla="*/ 234 w 309"/>
                <a:gd name="T3" fmla="*/ 294 h 303"/>
                <a:gd name="T4" fmla="*/ 16 w 309"/>
                <a:gd name="T5" fmla="*/ 76 h 303"/>
                <a:gd name="T6" fmla="*/ 19 w 309"/>
                <a:gd name="T7" fmla="*/ 16 h 303"/>
                <a:gd name="T8" fmla="*/ 79 w 309"/>
                <a:gd name="T9" fmla="*/ 18 h 303"/>
                <a:gd name="T10" fmla="*/ 288 w 309"/>
                <a:gd name="T11" fmla="*/ 227 h 303"/>
                <a:gd name="T12" fmla="*/ 294 w 309"/>
                <a:gd name="T13" fmla="*/ 287 h 303"/>
                <a:gd name="T14" fmla="*/ 261 w 309"/>
                <a:gd name="T15" fmla="*/ 303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303">
                  <a:moveTo>
                    <a:pt x="261" y="303"/>
                  </a:moveTo>
                  <a:cubicBezTo>
                    <a:pt x="252" y="303"/>
                    <a:pt x="242" y="300"/>
                    <a:pt x="234" y="294"/>
                  </a:cubicBezTo>
                  <a:cubicBezTo>
                    <a:pt x="171" y="243"/>
                    <a:pt x="18" y="78"/>
                    <a:pt x="16" y="76"/>
                  </a:cubicBezTo>
                  <a:cubicBezTo>
                    <a:pt x="0" y="59"/>
                    <a:pt x="2" y="32"/>
                    <a:pt x="19" y="16"/>
                  </a:cubicBezTo>
                  <a:cubicBezTo>
                    <a:pt x="36" y="0"/>
                    <a:pt x="63" y="1"/>
                    <a:pt x="79" y="18"/>
                  </a:cubicBezTo>
                  <a:cubicBezTo>
                    <a:pt x="108" y="50"/>
                    <a:pt x="237" y="186"/>
                    <a:pt x="288" y="227"/>
                  </a:cubicBezTo>
                  <a:cubicBezTo>
                    <a:pt x="306" y="242"/>
                    <a:pt x="309" y="269"/>
                    <a:pt x="294" y="287"/>
                  </a:cubicBezTo>
                  <a:cubicBezTo>
                    <a:pt x="286" y="297"/>
                    <a:pt x="273" y="303"/>
                    <a:pt x="261" y="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4" name="Freeform 28">
              <a:extLst>
                <a:ext uri="{FF2B5EF4-FFF2-40B4-BE49-F238E27FC236}">
                  <a16:creationId xmlns:a16="http://schemas.microsoft.com/office/drawing/2014/main" id="{0EA46E13-D5A6-49CF-8BD2-9D2822E215B1}"/>
                </a:ext>
              </a:extLst>
            </p:cNvPr>
            <p:cNvSpPr>
              <a:spLocks/>
            </p:cNvSpPr>
            <p:nvPr/>
          </p:nvSpPr>
          <p:spPr bwMode="auto">
            <a:xfrm>
              <a:off x="-6180138" y="4724401"/>
              <a:ext cx="207963" cy="204788"/>
            </a:xfrm>
            <a:custGeom>
              <a:avLst/>
              <a:gdLst>
                <a:gd name="T0" fmla="*/ 260 w 308"/>
                <a:gd name="T1" fmla="*/ 303 h 303"/>
                <a:gd name="T2" fmla="*/ 233 w 308"/>
                <a:gd name="T3" fmla="*/ 293 h 303"/>
                <a:gd name="T4" fmla="*/ 16 w 308"/>
                <a:gd name="T5" fmla="*/ 76 h 303"/>
                <a:gd name="T6" fmla="*/ 18 w 308"/>
                <a:gd name="T7" fmla="*/ 16 h 303"/>
                <a:gd name="T8" fmla="*/ 78 w 308"/>
                <a:gd name="T9" fmla="*/ 18 h 303"/>
                <a:gd name="T10" fmla="*/ 288 w 308"/>
                <a:gd name="T11" fmla="*/ 228 h 303"/>
                <a:gd name="T12" fmla="*/ 293 w 308"/>
                <a:gd name="T13" fmla="*/ 288 h 303"/>
                <a:gd name="T14" fmla="*/ 260 w 308"/>
                <a:gd name="T15" fmla="*/ 303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3">
                  <a:moveTo>
                    <a:pt x="260" y="303"/>
                  </a:moveTo>
                  <a:cubicBezTo>
                    <a:pt x="251" y="303"/>
                    <a:pt x="241" y="300"/>
                    <a:pt x="233" y="293"/>
                  </a:cubicBezTo>
                  <a:cubicBezTo>
                    <a:pt x="170" y="240"/>
                    <a:pt x="51" y="114"/>
                    <a:pt x="16" y="76"/>
                  </a:cubicBezTo>
                  <a:cubicBezTo>
                    <a:pt x="0" y="59"/>
                    <a:pt x="1" y="32"/>
                    <a:pt x="18" y="16"/>
                  </a:cubicBezTo>
                  <a:cubicBezTo>
                    <a:pt x="35" y="0"/>
                    <a:pt x="62" y="1"/>
                    <a:pt x="78" y="18"/>
                  </a:cubicBezTo>
                  <a:cubicBezTo>
                    <a:pt x="103" y="44"/>
                    <a:pt x="227" y="177"/>
                    <a:pt x="288" y="228"/>
                  </a:cubicBezTo>
                  <a:cubicBezTo>
                    <a:pt x="306" y="243"/>
                    <a:pt x="308" y="270"/>
                    <a:pt x="293" y="288"/>
                  </a:cubicBezTo>
                  <a:cubicBezTo>
                    <a:pt x="285" y="298"/>
                    <a:pt x="272" y="303"/>
                    <a:pt x="260" y="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5" name="Freeform 29">
              <a:extLst>
                <a:ext uri="{FF2B5EF4-FFF2-40B4-BE49-F238E27FC236}">
                  <a16:creationId xmlns:a16="http://schemas.microsoft.com/office/drawing/2014/main" id="{560A54B6-2808-474A-8C9B-5EB7A70DBE05}"/>
                </a:ext>
              </a:extLst>
            </p:cNvPr>
            <p:cNvSpPr>
              <a:spLocks noEditPoints="1"/>
            </p:cNvSpPr>
            <p:nvPr/>
          </p:nvSpPr>
          <p:spPr bwMode="auto">
            <a:xfrm>
              <a:off x="-6753225" y="4094163"/>
              <a:ext cx="346075" cy="576263"/>
            </a:xfrm>
            <a:custGeom>
              <a:avLst/>
              <a:gdLst>
                <a:gd name="T0" fmla="*/ 299 w 513"/>
                <a:gd name="T1" fmla="*/ 854 h 854"/>
                <a:gd name="T2" fmla="*/ 43 w 513"/>
                <a:gd name="T3" fmla="*/ 854 h 854"/>
                <a:gd name="T4" fmla="*/ 0 w 513"/>
                <a:gd name="T5" fmla="*/ 812 h 854"/>
                <a:gd name="T6" fmla="*/ 0 w 513"/>
                <a:gd name="T7" fmla="*/ 44 h 854"/>
                <a:gd name="T8" fmla="*/ 13 w 513"/>
                <a:gd name="T9" fmla="*/ 13 h 854"/>
                <a:gd name="T10" fmla="*/ 45 w 513"/>
                <a:gd name="T11" fmla="*/ 1 h 854"/>
                <a:gd name="T12" fmla="*/ 499 w 513"/>
                <a:gd name="T13" fmla="*/ 98 h 854"/>
                <a:gd name="T14" fmla="*/ 512 w 513"/>
                <a:gd name="T15" fmla="*/ 133 h 854"/>
                <a:gd name="T16" fmla="*/ 339 w 513"/>
                <a:gd name="T17" fmla="*/ 825 h 854"/>
                <a:gd name="T18" fmla="*/ 299 w 513"/>
                <a:gd name="T19" fmla="*/ 854 h 854"/>
                <a:gd name="T20" fmla="*/ 85 w 513"/>
                <a:gd name="T21" fmla="*/ 769 h 854"/>
                <a:gd name="T22" fmla="*/ 268 w 513"/>
                <a:gd name="T23" fmla="*/ 769 h 854"/>
                <a:gd name="T24" fmla="*/ 424 w 513"/>
                <a:gd name="T25" fmla="*/ 150 h 854"/>
                <a:gd name="T26" fmla="*/ 85 w 513"/>
                <a:gd name="T27" fmla="*/ 89 h 854"/>
                <a:gd name="T28" fmla="*/ 85 w 513"/>
                <a:gd name="T29" fmla="*/ 76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854">
                  <a:moveTo>
                    <a:pt x="299" y="854"/>
                  </a:moveTo>
                  <a:cubicBezTo>
                    <a:pt x="43" y="854"/>
                    <a:pt x="43" y="854"/>
                    <a:pt x="43" y="854"/>
                  </a:cubicBezTo>
                  <a:cubicBezTo>
                    <a:pt x="19" y="854"/>
                    <a:pt x="0" y="835"/>
                    <a:pt x="0" y="812"/>
                  </a:cubicBezTo>
                  <a:cubicBezTo>
                    <a:pt x="0" y="44"/>
                    <a:pt x="0" y="44"/>
                    <a:pt x="0" y="44"/>
                  </a:cubicBezTo>
                  <a:cubicBezTo>
                    <a:pt x="0" y="32"/>
                    <a:pt x="5" y="21"/>
                    <a:pt x="13" y="13"/>
                  </a:cubicBezTo>
                  <a:cubicBezTo>
                    <a:pt x="22" y="4"/>
                    <a:pt x="33" y="0"/>
                    <a:pt x="45" y="1"/>
                  </a:cubicBezTo>
                  <a:cubicBezTo>
                    <a:pt x="133" y="6"/>
                    <a:pt x="426" y="29"/>
                    <a:pt x="499" y="98"/>
                  </a:cubicBezTo>
                  <a:cubicBezTo>
                    <a:pt x="508" y="107"/>
                    <a:pt x="513" y="120"/>
                    <a:pt x="512" y="133"/>
                  </a:cubicBezTo>
                  <a:cubicBezTo>
                    <a:pt x="492" y="355"/>
                    <a:pt x="345" y="806"/>
                    <a:pt x="339" y="825"/>
                  </a:cubicBezTo>
                  <a:cubicBezTo>
                    <a:pt x="333" y="842"/>
                    <a:pt x="317" y="854"/>
                    <a:pt x="299" y="854"/>
                  </a:cubicBezTo>
                  <a:close/>
                  <a:moveTo>
                    <a:pt x="85" y="769"/>
                  </a:moveTo>
                  <a:cubicBezTo>
                    <a:pt x="268" y="769"/>
                    <a:pt x="268" y="769"/>
                    <a:pt x="268" y="769"/>
                  </a:cubicBezTo>
                  <a:cubicBezTo>
                    <a:pt x="299" y="669"/>
                    <a:pt x="402" y="337"/>
                    <a:pt x="424" y="150"/>
                  </a:cubicBezTo>
                  <a:cubicBezTo>
                    <a:pt x="370" y="124"/>
                    <a:pt x="222" y="100"/>
                    <a:pt x="85" y="89"/>
                  </a:cubicBezTo>
                  <a:lnTo>
                    <a:pt x="85" y="7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6" name="Freeform 30">
              <a:extLst>
                <a:ext uri="{FF2B5EF4-FFF2-40B4-BE49-F238E27FC236}">
                  <a16:creationId xmlns:a16="http://schemas.microsoft.com/office/drawing/2014/main" id="{07C5E48A-6194-44D4-BA82-8A07E800E146}"/>
                </a:ext>
              </a:extLst>
            </p:cNvPr>
            <p:cNvSpPr>
              <a:spLocks noEditPoints="1"/>
            </p:cNvSpPr>
            <p:nvPr/>
          </p:nvSpPr>
          <p:spPr bwMode="auto">
            <a:xfrm>
              <a:off x="-5773738" y="4152901"/>
              <a:ext cx="404813" cy="574675"/>
            </a:xfrm>
            <a:custGeom>
              <a:avLst/>
              <a:gdLst>
                <a:gd name="T0" fmla="*/ 555 w 598"/>
                <a:gd name="T1" fmla="*/ 854 h 854"/>
                <a:gd name="T2" fmla="*/ 299 w 598"/>
                <a:gd name="T3" fmla="*/ 854 h 854"/>
                <a:gd name="T4" fmla="*/ 258 w 598"/>
                <a:gd name="T5" fmla="*/ 822 h 854"/>
                <a:gd name="T6" fmla="*/ 9 w 598"/>
                <a:gd name="T7" fmla="*/ 151 h 854"/>
                <a:gd name="T8" fmla="*/ 4 w 598"/>
                <a:gd name="T9" fmla="*/ 116 h 854"/>
                <a:gd name="T10" fmla="*/ 27 w 598"/>
                <a:gd name="T11" fmla="*/ 90 h 854"/>
                <a:gd name="T12" fmla="*/ 555 w 598"/>
                <a:gd name="T13" fmla="*/ 0 h 854"/>
                <a:gd name="T14" fmla="*/ 598 w 598"/>
                <a:gd name="T15" fmla="*/ 43 h 854"/>
                <a:gd name="T16" fmla="*/ 598 w 598"/>
                <a:gd name="T17" fmla="*/ 811 h 854"/>
                <a:gd name="T18" fmla="*/ 555 w 598"/>
                <a:gd name="T19" fmla="*/ 854 h 854"/>
                <a:gd name="T20" fmla="*/ 331 w 598"/>
                <a:gd name="T21" fmla="*/ 768 h 854"/>
                <a:gd name="T22" fmla="*/ 513 w 598"/>
                <a:gd name="T23" fmla="*/ 768 h 854"/>
                <a:gd name="T24" fmla="*/ 513 w 598"/>
                <a:gd name="T25" fmla="*/ 86 h 854"/>
                <a:gd name="T26" fmla="*/ 105 w 598"/>
                <a:gd name="T27" fmla="*/ 151 h 854"/>
                <a:gd name="T28" fmla="*/ 331 w 598"/>
                <a:gd name="T29" fmla="*/ 768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8" h="854">
                  <a:moveTo>
                    <a:pt x="555" y="854"/>
                  </a:moveTo>
                  <a:cubicBezTo>
                    <a:pt x="299" y="854"/>
                    <a:pt x="299" y="854"/>
                    <a:pt x="299" y="854"/>
                  </a:cubicBezTo>
                  <a:cubicBezTo>
                    <a:pt x="280" y="854"/>
                    <a:pt x="263" y="841"/>
                    <a:pt x="258" y="822"/>
                  </a:cubicBezTo>
                  <a:cubicBezTo>
                    <a:pt x="226" y="707"/>
                    <a:pt x="61" y="236"/>
                    <a:pt x="9" y="151"/>
                  </a:cubicBezTo>
                  <a:cubicBezTo>
                    <a:pt x="2" y="140"/>
                    <a:pt x="0" y="128"/>
                    <a:pt x="4" y="116"/>
                  </a:cubicBezTo>
                  <a:cubicBezTo>
                    <a:pt x="7" y="105"/>
                    <a:pt x="16" y="95"/>
                    <a:pt x="27" y="90"/>
                  </a:cubicBezTo>
                  <a:cubicBezTo>
                    <a:pt x="34" y="86"/>
                    <a:pt x="220" y="0"/>
                    <a:pt x="555" y="0"/>
                  </a:cubicBezTo>
                  <a:cubicBezTo>
                    <a:pt x="579" y="0"/>
                    <a:pt x="598" y="19"/>
                    <a:pt x="598" y="43"/>
                  </a:cubicBezTo>
                  <a:cubicBezTo>
                    <a:pt x="598" y="811"/>
                    <a:pt x="598" y="811"/>
                    <a:pt x="598" y="811"/>
                  </a:cubicBezTo>
                  <a:cubicBezTo>
                    <a:pt x="598" y="835"/>
                    <a:pt x="579" y="854"/>
                    <a:pt x="555" y="854"/>
                  </a:cubicBezTo>
                  <a:close/>
                  <a:moveTo>
                    <a:pt x="331" y="768"/>
                  </a:moveTo>
                  <a:cubicBezTo>
                    <a:pt x="513" y="768"/>
                    <a:pt x="513" y="768"/>
                    <a:pt x="513" y="768"/>
                  </a:cubicBezTo>
                  <a:cubicBezTo>
                    <a:pt x="513" y="86"/>
                    <a:pt x="513" y="86"/>
                    <a:pt x="513" y="86"/>
                  </a:cubicBezTo>
                  <a:cubicBezTo>
                    <a:pt x="310" y="91"/>
                    <a:pt x="170" y="129"/>
                    <a:pt x="105" y="151"/>
                  </a:cubicBezTo>
                  <a:cubicBezTo>
                    <a:pt x="171" y="293"/>
                    <a:pt x="291" y="637"/>
                    <a:pt x="331" y="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grpSp>
      <p:sp>
        <p:nvSpPr>
          <p:cNvPr id="10" name="Rectangle: Top Corners Rounded 9">
            <a:extLst>
              <a:ext uri="{FF2B5EF4-FFF2-40B4-BE49-F238E27FC236}">
                <a16:creationId xmlns:a16="http://schemas.microsoft.com/office/drawing/2014/main" id="{D8CEFEA3-7008-4B00-883C-2F159188097A}"/>
              </a:ext>
            </a:extLst>
          </p:cNvPr>
          <p:cNvSpPr/>
          <p:nvPr/>
        </p:nvSpPr>
        <p:spPr>
          <a:xfrm>
            <a:off x="6106700" y="1289287"/>
            <a:ext cx="2707990" cy="3443051"/>
          </a:xfrm>
          <a:prstGeom prst="round2SameRect">
            <a:avLst>
              <a:gd name="adj1" fmla="val 8245"/>
              <a:gd name="adj2" fmla="val 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b">
            <a:noAutofit/>
          </a:bodyPr>
          <a:lstStyle/>
          <a:p>
            <a:pPr marL="0" marR="0" lvl="0" indent="0" algn="l" defTabSz="914286"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Trebuchet MS"/>
                <a:ea typeface="+mn-ea"/>
                <a:cs typeface="+mn-cs"/>
              </a:rPr>
              <a:t>AWS + Sify Advantage </a:t>
            </a:r>
          </a:p>
          <a:p>
            <a:pPr marL="288000" marR="0" lvl="0" indent="-171450" algn="l" defTabSz="914286"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Trebuchet MS"/>
                <a:ea typeface="+mn-ea"/>
                <a:cs typeface="+mn-cs"/>
              </a:rPr>
              <a:t>End to end AWS Integrated service coverage - Access-Architect-Migrate-Manage-and Secure</a:t>
            </a:r>
          </a:p>
          <a:p>
            <a:pPr marL="288000" marR="0" lvl="0" indent="-171450" algn="l" defTabSz="914286"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Trebuchet MS"/>
                <a:ea typeface="+mn-ea"/>
                <a:cs typeface="+mn-cs"/>
              </a:rPr>
              <a:t>Best in breed Hybrid-Cloud Configuration through our AWS Cloud Adjacent Data-Center connected at a 10G+ Speed at less than 100 Microseconds</a:t>
            </a:r>
          </a:p>
          <a:p>
            <a:pPr marL="288000" marR="0" lvl="0" indent="-171450" algn="l" defTabSz="914286"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chemeClr val="tx1"/>
              </a:solidFill>
              <a:effectLst/>
              <a:uLnTx/>
              <a:uFillTx/>
              <a:latin typeface="Trebuchet MS"/>
              <a:ea typeface="+mn-ea"/>
              <a:cs typeface="+mn-cs"/>
            </a:endParaRPr>
          </a:p>
          <a:p>
            <a:pPr marL="288000" marR="0" lvl="0" indent="-171450" algn="l" defTabSz="914286"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Trebuchet MS"/>
                <a:ea typeface="+mn-ea"/>
                <a:cs typeface="+mn-cs"/>
              </a:rPr>
              <a:t>Sify provides unified, integrated, single pane of glass of management across their private IT and AWS IT</a:t>
            </a:r>
            <a:endParaRPr kumimoji="0" lang="en-IN" sz="1100" b="0" i="0" u="none" strike="noStrike" kern="1200" cap="none" spc="0" normalizeH="0" baseline="0" noProof="0" dirty="0">
              <a:ln>
                <a:noFill/>
              </a:ln>
              <a:solidFill>
                <a:schemeClr val="tx1"/>
              </a:solidFill>
              <a:effectLst/>
              <a:uLnTx/>
              <a:uFillTx/>
              <a:latin typeface="Trebuchet MS"/>
              <a:ea typeface="+mn-ea"/>
              <a:cs typeface="+mn-cs"/>
            </a:endParaRPr>
          </a:p>
          <a:p>
            <a:pPr marL="288000" marR="0" lvl="0" indent="-171450" algn="l" defTabSz="914286" rtl="0" eaLnBrk="1" fontAlgn="auto" latinLnBrk="0" hangingPunct="1">
              <a:lnSpc>
                <a:spcPct val="100000"/>
              </a:lnSpc>
              <a:spcBef>
                <a:spcPts val="300"/>
              </a:spcBef>
              <a:spcAft>
                <a:spcPts val="0"/>
              </a:spcAft>
              <a:buClrTx/>
              <a:buSzTx/>
              <a:buFont typeface="Wingdings" panose="05000000000000000000" pitchFamily="2" charset="2"/>
              <a:buChar char="§"/>
              <a:tabLst/>
              <a:defRPr/>
            </a:pPr>
            <a:endParaRPr kumimoji="0" lang="en-US" sz="900" b="0" i="0" u="none" strike="noStrike" kern="1200" cap="none" spc="0" normalizeH="0" baseline="0" noProof="0" dirty="0">
              <a:ln>
                <a:noFill/>
              </a:ln>
              <a:solidFill>
                <a:schemeClr val="tx1"/>
              </a:solidFill>
              <a:effectLst/>
              <a:uLnTx/>
              <a:uFillTx/>
              <a:latin typeface="Trebuchet MS"/>
              <a:ea typeface="+mn-ea"/>
              <a:cs typeface="+mn-cs"/>
            </a:endParaRPr>
          </a:p>
        </p:txBody>
      </p:sp>
      <p:grpSp>
        <p:nvGrpSpPr>
          <p:cNvPr id="51" name="Group 50">
            <a:extLst>
              <a:ext uri="{FF2B5EF4-FFF2-40B4-BE49-F238E27FC236}">
                <a16:creationId xmlns:a16="http://schemas.microsoft.com/office/drawing/2014/main" id="{87F0D4A2-8FCE-4D1F-9549-996082E1FE72}"/>
              </a:ext>
            </a:extLst>
          </p:cNvPr>
          <p:cNvGrpSpPr/>
          <p:nvPr/>
        </p:nvGrpSpPr>
        <p:grpSpPr>
          <a:xfrm>
            <a:off x="3281774" y="3603547"/>
            <a:ext cx="2560986" cy="1170310"/>
            <a:chOff x="3261998" y="985923"/>
            <a:chExt cx="2560986" cy="1170310"/>
          </a:xfrm>
        </p:grpSpPr>
        <p:sp>
          <p:nvSpPr>
            <p:cNvPr id="7" name="Rectangle: Top Corners Rounded 6">
              <a:extLst>
                <a:ext uri="{FF2B5EF4-FFF2-40B4-BE49-F238E27FC236}">
                  <a16:creationId xmlns:a16="http://schemas.microsoft.com/office/drawing/2014/main" id="{7AB0EBA4-5C11-4FBF-9E22-96C29854E599}"/>
                </a:ext>
              </a:extLst>
            </p:cNvPr>
            <p:cNvSpPr/>
            <p:nvPr/>
          </p:nvSpPr>
          <p:spPr>
            <a:xfrm>
              <a:off x="3261998" y="1294712"/>
              <a:ext cx="2560986" cy="861521"/>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286" rtl="0" eaLnBrk="1" fontAlgn="auto" latinLnBrk="0" hangingPunct="1">
                <a:lnSpc>
                  <a:spcPct val="107000"/>
                </a:lnSpc>
                <a:spcBef>
                  <a:spcPts val="0"/>
                </a:spcBef>
                <a:spcAft>
                  <a:spcPts val="800"/>
                </a:spcAft>
                <a:buClrTx/>
                <a:buSzTx/>
                <a:buFontTx/>
                <a:buNone/>
                <a:tabLst/>
                <a:defRPr/>
              </a:pPr>
              <a:br>
                <a:rPr kumimoji="0" lang="en-US" sz="900" b="0" i="0" u="none" strike="noStrike" kern="1200" cap="none" spc="0" normalizeH="0" baseline="0" noProof="0">
                  <a:ln>
                    <a:noFill/>
                  </a:ln>
                  <a:solidFill>
                    <a:schemeClr val="tx1"/>
                  </a:solidFill>
                  <a:effectLst/>
                  <a:uLnTx/>
                  <a:uFillTx/>
                  <a:latin typeface="Trebuchet MS"/>
                  <a:ea typeface="+mn-ea"/>
                  <a:cs typeface="+mn-cs"/>
                </a:rPr>
              </a:br>
              <a:r>
                <a:rPr kumimoji="0" lang="en-US" sz="900" b="0" i="0" u="none" strike="noStrike" kern="1200" cap="none" spc="0" normalizeH="0" baseline="0" noProof="0">
                  <a:ln>
                    <a:noFill/>
                  </a:ln>
                  <a:solidFill>
                    <a:schemeClr val="tx1"/>
                  </a:solidFill>
                  <a:effectLst/>
                  <a:uLnTx/>
                  <a:uFillTx/>
                  <a:latin typeface="Trebuchet MS"/>
                  <a:ea typeface="+mn-ea"/>
                  <a:cs typeface="+mn-cs"/>
                </a:rPr>
                <a:t>By virtue of being enrolled in Advanced Tier Consulting Track, Sify is a key partner of AWS providing the Advanced Managed services for AWS cloud integrated offerings</a:t>
              </a:r>
            </a:p>
          </p:txBody>
        </p:sp>
        <p:sp>
          <p:nvSpPr>
            <p:cNvPr id="12" name="Oval 11">
              <a:extLst>
                <a:ext uri="{FF2B5EF4-FFF2-40B4-BE49-F238E27FC236}">
                  <a16:creationId xmlns:a16="http://schemas.microsoft.com/office/drawing/2014/main" id="{429AF9BB-5EC7-41CC-AFA8-C8ED49BB35AA}"/>
                </a:ext>
              </a:extLst>
            </p:cNvPr>
            <p:cNvSpPr/>
            <p:nvPr/>
          </p:nvSpPr>
          <p:spPr>
            <a:xfrm>
              <a:off x="4271202" y="985923"/>
              <a:ext cx="542578" cy="541548"/>
            </a:xfrm>
            <a:prstGeom prst="ellipse">
              <a:avLst/>
            </a:prstGeom>
            <a:solidFill>
              <a:schemeClr val="accent2">
                <a:lumMod val="60000"/>
                <a:lumOff val="4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solidFill>
                <a:effectLst/>
                <a:uLnTx/>
                <a:uFillTx/>
                <a:latin typeface="Trebuchet MS"/>
                <a:ea typeface="+mn-ea"/>
                <a:cs typeface="+mn-cs"/>
              </a:endParaRPr>
            </a:p>
          </p:txBody>
        </p:sp>
        <p:grpSp>
          <p:nvGrpSpPr>
            <p:cNvPr id="18" name="Group 17">
              <a:extLst>
                <a:ext uri="{FF2B5EF4-FFF2-40B4-BE49-F238E27FC236}">
                  <a16:creationId xmlns:a16="http://schemas.microsoft.com/office/drawing/2014/main" id="{9DBDE7FB-486E-49F4-B370-26A67A161281}"/>
                </a:ext>
              </a:extLst>
            </p:cNvPr>
            <p:cNvGrpSpPr/>
            <p:nvPr/>
          </p:nvGrpSpPr>
          <p:grpSpPr>
            <a:xfrm>
              <a:off x="4388310" y="1089263"/>
              <a:ext cx="335493" cy="334869"/>
              <a:chOff x="1668463" y="-1581089"/>
              <a:chExt cx="854076" cy="852488"/>
            </a:xfrm>
            <a:solidFill>
              <a:schemeClr val="accent2">
                <a:lumMod val="75000"/>
              </a:schemeClr>
            </a:solidFill>
          </p:grpSpPr>
          <p:sp>
            <p:nvSpPr>
              <p:cNvPr id="19" name="Oval 5">
                <a:extLst>
                  <a:ext uri="{FF2B5EF4-FFF2-40B4-BE49-F238E27FC236}">
                    <a16:creationId xmlns:a16="http://schemas.microsoft.com/office/drawing/2014/main" id="{EF1DE325-E1A5-46C9-93C3-723C6D81EA89}"/>
                  </a:ext>
                </a:extLst>
              </p:cNvPr>
              <p:cNvSpPr>
                <a:spLocks noChangeArrowheads="1"/>
              </p:cNvSpPr>
              <p:nvPr/>
            </p:nvSpPr>
            <p:spPr bwMode="auto">
              <a:xfrm>
                <a:off x="1743076" y="-1006475"/>
                <a:ext cx="150813"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20" name="Freeform 6">
                <a:extLst>
                  <a:ext uri="{FF2B5EF4-FFF2-40B4-BE49-F238E27FC236}">
                    <a16:creationId xmlns:a16="http://schemas.microsoft.com/office/drawing/2014/main" id="{118593D2-8C0C-42E3-833C-407F59DB160D}"/>
                  </a:ext>
                </a:extLst>
              </p:cNvPr>
              <p:cNvSpPr>
                <a:spLocks/>
              </p:cNvSpPr>
              <p:nvPr/>
            </p:nvSpPr>
            <p:spPr bwMode="auto">
              <a:xfrm>
                <a:off x="1668463" y="-952440"/>
                <a:ext cx="300038" cy="223839"/>
              </a:xfrm>
              <a:custGeom>
                <a:avLst/>
                <a:gdLst>
                  <a:gd name="T0" fmla="*/ 480 w 720"/>
                  <a:gd name="T1" fmla="*/ 0 h 540"/>
                  <a:gd name="T2" fmla="*/ 360 w 720"/>
                  <a:gd name="T3" fmla="*/ 0 h 540"/>
                  <a:gd name="T4" fmla="*/ 240 w 720"/>
                  <a:gd name="T5" fmla="*/ 0 h 540"/>
                  <a:gd name="T6" fmla="*/ 0 w 720"/>
                  <a:gd name="T7" fmla="*/ 240 h 540"/>
                  <a:gd name="T8" fmla="*/ 0 w 720"/>
                  <a:gd name="T9" fmla="*/ 480 h 540"/>
                  <a:gd name="T10" fmla="*/ 60 w 720"/>
                  <a:gd name="T11" fmla="*/ 540 h 540"/>
                  <a:gd name="T12" fmla="*/ 660 w 720"/>
                  <a:gd name="T13" fmla="*/ 540 h 540"/>
                  <a:gd name="T14" fmla="*/ 720 w 720"/>
                  <a:gd name="T15" fmla="*/ 480 h 540"/>
                  <a:gd name="T16" fmla="*/ 720 w 720"/>
                  <a:gd name="T17" fmla="*/ 240 h 540"/>
                  <a:gd name="T18" fmla="*/ 480 w 720"/>
                  <a:gd name="T19"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540">
                    <a:moveTo>
                      <a:pt x="480" y="0"/>
                    </a:moveTo>
                    <a:cubicBezTo>
                      <a:pt x="360" y="0"/>
                      <a:pt x="360" y="0"/>
                      <a:pt x="360" y="0"/>
                    </a:cubicBezTo>
                    <a:cubicBezTo>
                      <a:pt x="240" y="0"/>
                      <a:pt x="240" y="0"/>
                      <a:pt x="240" y="0"/>
                    </a:cubicBezTo>
                    <a:cubicBezTo>
                      <a:pt x="108" y="0"/>
                      <a:pt x="0" y="108"/>
                      <a:pt x="0" y="240"/>
                    </a:cubicBezTo>
                    <a:cubicBezTo>
                      <a:pt x="0" y="480"/>
                      <a:pt x="0" y="480"/>
                      <a:pt x="0" y="480"/>
                    </a:cubicBezTo>
                    <a:cubicBezTo>
                      <a:pt x="0" y="513"/>
                      <a:pt x="27" y="540"/>
                      <a:pt x="60" y="540"/>
                    </a:cubicBezTo>
                    <a:cubicBezTo>
                      <a:pt x="660" y="540"/>
                      <a:pt x="660" y="540"/>
                      <a:pt x="660" y="540"/>
                    </a:cubicBezTo>
                    <a:cubicBezTo>
                      <a:pt x="693" y="540"/>
                      <a:pt x="720" y="513"/>
                      <a:pt x="720" y="480"/>
                    </a:cubicBezTo>
                    <a:cubicBezTo>
                      <a:pt x="720" y="240"/>
                      <a:pt x="720" y="240"/>
                      <a:pt x="720" y="240"/>
                    </a:cubicBezTo>
                    <a:cubicBezTo>
                      <a:pt x="720" y="108"/>
                      <a:pt x="612" y="0"/>
                      <a:pt x="4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21" name="Oval 7">
                <a:extLst>
                  <a:ext uri="{FF2B5EF4-FFF2-40B4-BE49-F238E27FC236}">
                    <a16:creationId xmlns:a16="http://schemas.microsoft.com/office/drawing/2014/main" id="{605C18A6-D6CA-4D9E-85F3-2A3C9CD1E681}"/>
                  </a:ext>
                </a:extLst>
              </p:cNvPr>
              <p:cNvSpPr>
                <a:spLocks noChangeArrowheads="1"/>
              </p:cNvSpPr>
              <p:nvPr/>
            </p:nvSpPr>
            <p:spPr bwMode="auto">
              <a:xfrm>
                <a:off x="2297113" y="-1006475"/>
                <a:ext cx="149225"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22" name="Freeform 8">
                <a:extLst>
                  <a:ext uri="{FF2B5EF4-FFF2-40B4-BE49-F238E27FC236}">
                    <a16:creationId xmlns:a16="http://schemas.microsoft.com/office/drawing/2014/main" id="{3A1E2A90-CD7B-44EA-836F-BD09090794B8}"/>
                  </a:ext>
                </a:extLst>
              </p:cNvPr>
              <p:cNvSpPr>
                <a:spLocks/>
              </p:cNvSpPr>
              <p:nvPr/>
            </p:nvSpPr>
            <p:spPr bwMode="auto">
              <a:xfrm>
                <a:off x="2222501" y="-952440"/>
                <a:ext cx="300038" cy="223839"/>
              </a:xfrm>
              <a:custGeom>
                <a:avLst/>
                <a:gdLst>
                  <a:gd name="T0" fmla="*/ 480 w 720"/>
                  <a:gd name="T1" fmla="*/ 0 h 540"/>
                  <a:gd name="T2" fmla="*/ 360 w 720"/>
                  <a:gd name="T3" fmla="*/ 0 h 540"/>
                  <a:gd name="T4" fmla="*/ 240 w 720"/>
                  <a:gd name="T5" fmla="*/ 0 h 540"/>
                  <a:gd name="T6" fmla="*/ 0 w 720"/>
                  <a:gd name="T7" fmla="*/ 240 h 540"/>
                  <a:gd name="T8" fmla="*/ 0 w 720"/>
                  <a:gd name="T9" fmla="*/ 480 h 540"/>
                  <a:gd name="T10" fmla="*/ 60 w 720"/>
                  <a:gd name="T11" fmla="*/ 540 h 540"/>
                  <a:gd name="T12" fmla="*/ 660 w 720"/>
                  <a:gd name="T13" fmla="*/ 540 h 540"/>
                  <a:gd name="T14" fmla="*/ 720 w 720"/>
                  <a:gd name="T15" fmla="*/ 480 h 540"/>
                  <a:gd name="T16" fmla="*/ 720 w 720"/>
                  <a:gd name="T17" fmla="*/ 240 h 540"/>
                  <a:gd name="T18" fmla="*/ 480 w 720"/>
                  <a:gd name="T19"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540">
                    <a:moveTo>
                      <a:pt x="480" y="0"/>
                    </a:moveTo>
                    <a:cubicBezTo>
                      <a:pt x="360" y="0"/>
                      <a:pt x="360" y="0"/>
                      <a:pt x="360" y="0"/>
                    </a:cubicBezTo>
                    <a:cubicBezTo>
                      <a:pt x="240" y="0"/>
                      <a:pt x="240" y="0"/>
                      <a:pt x="240" y="0"/>
                    </a:cubicBezTo>
                    <a:cubicBezTo>
                      <a:pt x="108" y="0"/>
                      <a:pt x="0" y="108"/>
                      <a:pt x="0" y="240"/>
                    </a:cubicBezTo>
                    <a:cubicBezTo>
                      <a:pt x="0" y="480"/>
                      <a:pt x="0" y="480"/>
                      <a:pt x="0" y="480"/>
                    </a:cubicBezTo>
                    <a:cubicBezTo>
                      <a:pt x="0" y="513"/>
                      <a:pt x="27" y="540"/>
                      <a:pt x="60" y="540"/>
                    </a:cubicBezTo>
                    <a:cubicBezTo>
                      <a:pt x="660" y="540"/>
                      <a:pt x="660" y="540"/>
                      <a:pt x="660" y="540"/>
                    </a:cubicBezTo>
                    <a:cubicBezTo>
                      <a:pt x="693" y="540"/>
                      <a:pt x="720" y="513"/>
                      <a:pt x="720" y="480"/>
                    </a:cubicBezTo>
                    <a:cubicBezTo>
                      <a:pt x="720" y="240"/>
                      <a:pt x="720" y="240"/>
                      <a:pt x="720" y="240"/>
                    </a:cubicBezTo>
                    <a:cubicBezTo>
                      <a:pt x="720" y="108"/>
                      <a:pt x="612" y="0"/>
                      <a:pt x="4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23" name="Freeform 9">
                <a:extLst>
                  <a:ext uri="{FF2B5EF4-FFF2-40B4-BE49-F238E27FC236}">
                    <a16:creationId xmlns:a16="http://schemas.microsoft.com/office/drawing/2014/main" id="{F6A4C3C1-1082-4F38-81CC-CC0490CF808C}"/>
                  </a:ext>
                </a:extLst>
              </p:cNvPr>
              <p:cNvSpPr>
                <a:spLocks noEditPoints="1"/>
              </p:cNvSpPr>
              <p:nvPr/>
            </p:nvSpPr>
            <p:spPr bwMode="auto">
              <a:xfrm>
                <a:off x="1770063" y="-1581089"/>
                <a:ext cx="450850" cy="507999"/>
              </a:xfrm>
              <a:custGeom>
                <a:avLst/>
                <a:gdLst>
                  <a:gd name="T0" fmla="*/ 342 w 1080"/>
                  <a:gd name="T1" fmla="*/ 1182 h 1220"/>
                  <a:gd name="T2" fmla="*/ 565 w 1080"/>
                  <a:gd name="T3" fmla="*/ 960 h 1220"/>
                  <a:gd name="T4" fmla="*/ 780 w 1080"/>
                  <a:gd name="T5" fmla="*/ 960 h 1220"/>
                  <a:gd name="T6" fmla="*/ 1080 w 1080"/>
                  <a:gd name="T7" fmla="*/ 660 h 1220"/>
                  <a:gd name="T8" fmla="*/ 1080 w 1080"/>
                  <a:gd name="T9" fmla="*/ 300 h 1220"/>
                  <a:gd name="T10" fmla="*/ 780 w 1080"/>
                  <a:gd name="T11" fmla="*/ 0 h 1220"/>
                  <a:gd name="T12" fmla="*/ 300 w 1080"/>
                  <a:gd name="T13" fmla="*/ 0 h 1220"/>
                  <a:gd name="T14" fmla="*/ 0 w 1080"/>
                  <a:gd name="T15" fmla="*/ 300 h 1220"/>
                  <a:gd name="T16" fmla="*/ 0 w 1080"/>
                  <a:gd name="T17" fmla="*/ 660 h 1220"/>
                  <a:gd name="T18" fmla="*/ 240 w 1080"/>
                  <a:gd name="T19" fmla="*/ 954 h 1220"/>
                  <a:gd name="T20" fmla="*/ 240 w 1080"/>
                  <a:gd name="T21" fmla="*/ 1140 h 1220"/>
                  <a:gd name="T22" fmla="*/ 342 w 1080"/>
                  <a:gd name="T23" fmla="*/ 1182 h 1220"/>
                  <a:gd name="T24" fmla="*/ 762 w 1080"/>
                  <a:gd name="T25" fmla="*/ 342 h 1220"/>
                  <a:gd name="T26" fmla="*/ 522 w 1080"/>
                  <a:gd name="T27" fmla="*/ 582 h 1220"/>
                  <a:gd name="T28" fmla="*/ 438 w 1080"/>
                  <a:gd name="T29" fmla="*/ 582 h 1220"/>
                  <a:gd name="T30" fmla="*/ 318 w 1080"/>
                  <a:gd name="T31" fmla="*/ 462 h 1220"/>
                  <a:gd name="T32" fmla="*/ 318 w 1080"/>
                  <a:gd name="T33" fmla="*/ 378 h 1220"/>
                  <a:gd name="T34" fmla="*/ 402 w 1080"/>
                  <a:gd name="T35" fmla="*/ 378 h 1220"/>
                  <a:gd name="T36" fmla="*/ 480 w 1080"/>
                  <a:gd name="T37" fmla="*/ 455 h 1220"/>
                  <a:gd name="T38" fmla="*/ 678 w 1080"/>
                  <a:gd name="T39" fmla="*/ 258 h 1220"/>
                  <a:gd name="T40" fmla="*/ 762 w 1080"/>
                  <a:gd name="T41" fmla="*/ 258 h 1220"/>
                  <a:gd name="T42" fmla="*/ 762 w 1080"/>
                  <a:gd name="T43" fmla="*/ 342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0" h="1220">
                    <a:moveTo>
                      <a:pt x="342" y="1182"/>
                    </a:moveTo>
                    <a:cubicBezTo>
                      <a:pt x="565" y="960"/>
                      <a:pt x="565" y="960"/>
                      <a:pt x="565" y="960"/>
                    </a:cubicBezTo>
                    <a:cubicBezTo>
                      <a:pt x="780" y="960"/>
                      <a:pt x="780" y="960"/>
                      <a:pt x="780" y="960"/>
                    </a:cubicBezTo>
                    <a:cubicBezTo>
                      <a:pt x="946" y="960"/>
                      <a:pt x="1080" y="826"/>
                      <a:pt x="1080" y="660"/>
                    </a:cubicBezTo>
                    <a:cubicBezTo>
                      <a:pt x="1080" y="300"/>
                      <a:pt x="1080" y="300"/>
                      <a:pt x="1080" y="300"/>
                    </a:cubicBezTo>
                    <a:cubicBezTo>
                      <a:pt x="1080" y="134"/>
                      <a:pt x="946" y="0"/>
                      <a:pt x="780" y="0"/>
                    </a:cubicBezTo>
                    <a:cubicBezTo>
                      <a:pt x="300" y="0"/>
                      <a:pt x="300" y="0"/>
                      <a:pt x="300" y="0"/>
                    </a:cubicBezTo>
                    <a:cubicBezTo>
                      <a:pt x="134" y="0"/>
                      <a:pt x="0" y="134"/>
                      <a:pt x="0" y="300"/>
                    </a:cubicBezTo>
                    <a:cubicBezTo>
                      <a:pt x="0" y="660"/>
                      <a:pt x="0" y="660"/>
                      <a:pt x="0" y="660"/>
                    </a:cubicBezTo>
                    <a:cubicBezTo>
                      <a:pt x="0" y="805"/>
                      <a:pt x="103" y="926"/>
                      <a:pt x="240" y="954"/>
                    </a:cubicBezTo>
                    <a:cubicBezTo>
                      <a:pt x="240" y="1140"/>
                      <a:pt x="240" y="1140"/>
                      <a:pt x="240" y="1140"/>
                    </a:cubicBezTo>
                    <a:cubicBezTo>
                      <a:pt x="240" y="1193"/>
                      <a:pt x="305" y="1220"/>
                      <a:pt x="342" y="1182"/>
                    </a:cubicBezTo>
                    <a:close/>
                    <a:moveTo>
                      <a:pt x="762" y="342"/>
                    </a:moveTo>
                    <a:cubicBezTo>
                      <a:pt x="522" y="582"/>
                      <a:pt x="522" y="582"/>
                      <a:pt x="522" y="582"/>
                    </a:cubicBezTo>
                    <a:cubicBezTo>
                      <a:pt x="499" y="606"/>
                      <a:pt x="461" y="606"/>
                      <a:pt x="438" y="582"/>
                    </a:cubicBezTo>
                    <a:cubicBezTo>
                      <a:pt x="318" y="462"/>
                      <a:pt x="318" y="462"/>
                      <a:pt x="318" y="462"/>
                    </a:cubicBezTo>
                    <a:cubicBezTo>
                      <a:pt x="294" y="439"/>
                      <a:pt x="294" y="401"/>
                      <a:pt x="318" y="378"/>
                    </a:cubicBezTo>
                    <a:cubicBezTo>
                      <a:pt x="341" y="354"/>
                      <a:pt x="379" y="354"/>
                      <a:pt x="402" y="378"/>
                    </a:cubicBezTo>
                    <a:cubicBezTo>
                      <a:pt x="480" y="455"/>
                      <a:pt x="480" y="455"/>
                      <a:pt x="480" y="455"/>
                    </a:cubicBezTo>
                    <a:cubicBezTo>
                      <a:pt x="678" y="258"/>
                      <a:pt x="678" y="258"/>
                      <a:pt x="678" y="258"/>
                    </a:cubicBezTo>
                    <a:cubicBezTo>
                      <a:pt x="701" y="234"/>
                      <a:pt x="739" y="234"/>
                      <a:pt x="762" y="258"/>
                    </a:cubicBezTo>
                    <a:cubicBezTo>
                      <a:pt x="786" y="281"/>
                      <a:pt x="786" y="319"/>
                      <a:pt x="762"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grpSp>
      </p:grpSp>
      <p:grpSp>
        <p:nvGrpSpPr>
          <p:cNvPr id="53" name="Group 52">
            <a:extLst>
              <a:ext uri="{FF2B5EF4-FFF2-40B4-BE49-F238E27FC236}">
                <a16:creationId xmlns:a16="http://schemas.microsoft.com/office/drawing/2014/main" id="{30FFB784-1FE5-4529-9B15-812F299B886F}"/>
              </a:ext>
            </a:extLst>
          </p:cNvPr>
          <p:cNvGrpSpPr/>
          <p:nvPr/>
        </p:nvGrpSpPr>
        <p:grpSpPr>
          <a:xfrm>
            <a:off x="3281774" y="2326446"/>
            <a:ext cx="2560986" cy="1168093"/>
            <a:chOff x="3369412" y="1018966"/>
            <a:chExt cx="2560986" cy="1168093"/>
          </a:xfrm>
        </p:grpSpPr>
        <p:grpSp>
          <p:nvGrpSpPr>
            <p:cNvPr id="52" name="Group 51">
              <a:extLst>
                <a:ext uri="{FF2B5EF4-FFF2-40B4-BE49-F238E27FC236}">
                  <a16:creationId xmlns:a16="http://schemas.microsoft.com/office/drawing/2014/main" id="{80F2BA9F-C2E6-4EB8-894B-ACDD189812A6}"/>
                </a:ext>
              </a:extLst>
            </p:cNvPr>
            <p:cNvGrpSpPr/>
            <p:nvPr/>
          </p:nvGrpSpPr>
          <p:grpSpPr>
            <a:xfrm>
              <a:off x="3369412" y="1018966"/>
              <a:ext cx="2560986" cy="1168093"/>
              <a:chOff x="3270303" y="2287622"/>
              <a:chExt cx="2560986" cy="1168093"/>
            </a:xfrm>
          </p:grpSpPr>
          <p:sp>
            <p:nvSpPr>
              <p:cNvPr id="8" name="Rectangle: Top Corners Rounded 7">
                <a:extLst>
                  <a:ext uri="{FF2B5EF4-FFF2-40B4-BE49-F238E27FC236}">
                    <a16:creationId xmlns:a16="http://schemas.microsoft.com/office/drawing/2014/main" id="{40A7A303-FA2E-40D3-AC52-D42D136719B5}"/>
                  </a:ext>
                </a:extLst>
              </p:cNvPr>
              <p:cNvSpPr/>
              <p:nvPr/>
            </p:nvSpPr>
            <p:spPr>
              <a:xfrm>
                <a:off x="3270303" y="2594194"/>
                <a:ext cx="2560986" cy="861521"/>
              </a:xfrm>
              <a:prstGeom prst="round2Same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Trebuchet MS"/>
                  <a:ea typeface="+mn-ea"/>
                  <a:cs typeface="+mn-cs"/>
                </a:endParaRP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Trebuchet MS"/>
                    <a:ea typeface="+mn-ea"/>
                    <a:cs typeface="+mn-cs"/>
                  </a:rPr>
                  <a:t>In-house Certified skilled resources on AWS Integrated Offerings covering the entire gamut of Platform/Infra, Direct-Connect, Cloud Front, SAP and Digital Services</a:t>
                </a:r>
              </a:p>
            </p:txBody>
          </p:sp>
          <p:sp>
            <p:nvSpPr>
              <p:cNvPr id="14" name="Oval 13">
                <a:extLst>
                  <a:ext uri="{FF2B5EF4-FFF2-40B4-BE49-F238E27FC236}">
                    <a16:creationId xmlns:a16="http://schemas.microsoft.com/office/drawing/2014/main" id="{E266E799-9AE1-4E35-8323-BC3C0842DE4C}"/>
                  </a:ext>
                </a:extLst>
              </p:cNvPr>
              <p:cNvSpPr/>
              <p:nvPr/>
            </p:nvSpPr>
            <p:spPr>
              <a:xfrm>
                <a:off x="4304170" y="2287622"/>
                <a:ext cx="493253" cy="492316"/>
              </a:xfrm>
              <a:prstGeom prst="ellipse">
                <a:avLst/>
              </a:prstGeom>
              <a:solidFill>
                <a:schemeClr val="accent5">
                  <a:lumMod val="60000"/>
                  <a:lumOff val="4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solidFill>
                  <a:effectLst/>
                  <a:uLnTx/>
                  <a:uFillTx/>
                  <a:latin typeface="Trebuchet MS"/>
                  <a:ea typeface="+mn-ea"/>
                  <a:cs typeface="+mn-cs"/>
                </a:endParaRPr>
              </a:p>
            </p:txBody>
          </p:sp>
        </p:grpSp>
        <p:grpSp>
          <p:nvGrpSpPr>
            <p:cNvPr id="44" name="Group 43">
              <a:extLst>
                <a:ext uri="{FF2B5EF4-FFF2-40B4-BE49-F238E27FC236}">
                  <a16:creationId xmlns:a16="http://schemas.microsoft.com/office/drawing/2014/main" id="{00125F3A-0E80-4FD2-A544-BA1DCF85E3FB}"/>
                </a:ext>
              </a:extLst>
            </p:cNvPr>
            <p:cNvGrpSpPr/>
            <p:nvPr/>
          </p:nvGrpSpPr>
          <p:grpSpPr>
            <a:xfrm>
              <a:off x="4459369" y="1048796"/>
              <a:ext cx="370848" cy="394103"/>
              <a:chOff x="9390062" y="1698625"/>
              <a:chExt cx="1924051" cy="2044700"/>
            </a:xfrm>
            <a:solidFill>
              <a:schemeClr val="accent5">
                <a:lumMod val="75000"/>
              </a:schemeClr>
            </a:solidFill>
          </p:grpSpPr>
          <p:sp>
            <p:nvSpPr>
              <p:cNvPr id="45" name="Freeform 43">
                <a:extLst>
                  <a:ext uri="{FF2B5EF4-FFF2-40B4-BE49-F238E27FC236}">
                    <a16:creationId xmlns:a16="http://schemas.microsoft.com/office/drawing/2014/main" id="{9B6C5872-3B5A-4369-9B58-40380066E634}"/>
                  </a:ext>
                </a:extLst>
              </p:cNvPr>
              <p:cNvSpPr>
                <a:spLocks noEditPoints="1"/>
              </p:cNvSpPr>
              <p:nvPr/>
            </p:nvSpPr>
            <p:spPr bwMode="auto">
              <a:xfrm>
                <a:off x="9390062" y="2617788"/>
                <a:ext cx="790575" cy="781050"/>
              </a:xfrm>
              <a:custGeom>
                <a:avLst/>
                <a:gdLst>
                  <a:gd name="T0" fmla="*/ 333 w 367"/>
                  <a:gd name="T1" fmla="*/ 165 h 363"/>
                  <a:gd name="T2" fmla="*/ 355 w 367"/>
                  <a:gd name="T3" fmla="*/ 152 h 363"/>
                  <a:gd name="T4" fmla="*/ 361 w 367"/>
                  <a:gd name="T5" fmla="*/ 127 h 363"/>
                  <a:gd name="T6" fmla="*/ 320 w 367"/>
                  <a:gd name="T7" fmla="*/ 55 h 363"/>
                  <a:gd name="T8" fmla="*/ 304 w 367"/>
                  <a:gd name="T9" fmla="*/ 45 h 363"/>
                  <a:gd name="T10" fmla="*/ 294 w 367"/>
                  <a:gd name="T11" fmla="*/ 48 h 363"/>
                  <a:gd name="T12" fmla="*/ 272 w 367"/>
                  <a:gd name="T13" fmla="*/ 60 h 363"/>
                  <a:gd name="T14" fmla="*/ 263 w 367"/>
                  <a:gd name="T15" fmla="*/ 63 h 363"/>
                  <a:gd name="T16" fmla="*/ 244 w 367"/>
                  <a:gd name="T17" fmla="*/ 44 h 363"/>
                  <a:gd name="T18" fmla="*/ 244 w 367"/>
                  <a:gd name="T19" fmla="*/ 19 h 363"/>
                  <a:gd name="T20" fmla="*/ 225 w 367"/>
                  <a:gd name="T21" fmla="*/ 0 h 363"/>
                  <a:gd name="T22" fmla="*/ 142 w 367"/>
                  <a:gd name="T23" fmla="*/ 0 h 363"/>
                  <a:gd name="T24" fmla="*/ 123 w 367"/>
                  <a:gd name="T25" fmla="*/ 19 h 363"/>
                  <a:gd name="T26" fmla="*/ 123 w 367"/>
                  <a:gd name="T27" fmla="*/ 44 h 363"/>
                  <a:gd name="T28" fmla="*/ 104 w 367"/>
                  <a:gd name="T29" fmla="*/ 63 h 363"/>
                  <a:gd name="T30" fmla="*/ 95 w 367"/>
                  <a:gd name="T31" fmla="*/ 60 h 363"/>
                  <a:gd name="T32" fmla="*/ 73 w 367"/>
                  <a:gd name="T33" fmla="*/ 48 h 363"/>
                  <a:gd name="T34" fmla="*/ 64 w 367"/>
                  <a:gd name="T35" fmla="*/ 45 h 363"/>
                  <a:gd name="T36" fmla="*/ 47 w 367"/>
                  <a:gd name="T37" fmla="*/ 55 h 363"/>
                  <a:gd name="T38" fmla="*/ 6 w 367"/>
                  <a:gd name="T39" fmla="*/ 127 h 363"/>
                  <a:gd name="T40" fmla="*/ 12 w 367"/>
                  <a:gd name="T41" fmla="*/ 152 h 363"/>
                  <a:gd name="T42" fmla="*/ 34 w 367"/>
                  <a:gd name="T43" fmla="*/ 165 h 363"/>
                  <a:gd name="T44" fmla="*/ 34 w 367"/>
                  <a:gd name="T45" fmla="*/ 198 h 363"/>
                  <a:gd name="T46" fmla="*/ 12 w 367"/>
                  <a:gd name="T47" fmla="*/ 210 h 363"/>
                  <a:gd name="T48" fmla="*/ 6 w 367"/>
                  <a:gd name="T49" fmla="*/ 236 h 363"/>
                  <a:gd name="T50" fmla="*/ 47 w 367"/>
                  <a:gd name="T51" fmla="*/ 308 h 363"/>
                  <a:gd name="T52" fmla="*/ 64 w 367"/>
                  <a:gd name="T53" fmla="*/ 318 h 363"/>
                  <a:gd name="T54" fmla="*/ 73 w 367"/>
                  <a:gd name="T55" fmla="*/ 315 h 363"/>
                  <a:gd name="T56" fmla="*/ 95 w 367"/>
                  <a:gd name="T57" fmla="*/ 302 h 363"/>
                  <a:gd name="T58" fmla="*/ 104 w 367"/>
                  <a:gd name="T59" fmla="*/ 300 h 363"/>
                  <a:gd name="T60" fmla="*/ 123 w 367"/>
                  <a:gd name="T61" fmla="*/ 319 h 363"/>
                  <a:gd name="T62" fmla="*/ 123 w 367"/>
                  <a:gd name="T63" fmla="*/ 344 h 363"/>
                  <a:gd name="T64" fmla="*/ 142 w 367"/>
                  <a:gd name="T65" fmla="*/ 363 h 363"/>
                  <a:gd name="T66" fmla="*/ 225 w 367"/>
                  <a:gd name="T67" fmla="*/ 363 h 363"/>
                  <a:gd name="T68" fmla="*/ 244 w 367"/>
                  <a:gd name="T69" fmla="*/ 344 h 363"/>
                  <a:gd name="T70" fmla="*/ 244 w 367"/>
                  <a:gd name="T71" fmla="*/ 319 h 363"/>
                  <a:gd name="T72" fmla="*/ 263 w 367"/>
                  <a:gd name="T73" fmla="*/ 300 h 363"/>
                  <a:gd name="T74" fmla="*/ 272 w 367"/>
                  <a:gd name="T75" fmla="*/ 302 h 363"/>
                  <a:gd name="T76" fmla="*/ 294 w 367"/>
                  <a:gd name="T77" fmla="*/ 315 h 363"/>
                  <a:gd name="T78" fmla="*/ 304 w 367"/>
                  <a:gd name="T79" fmla="*/ 318 h 363"/>
                  <a:gd name="T80" fmla="*/ 320 w 367"/>
                  <a:gd name="T81" fmla="*/ 308 h 363"/>
                  <a:gd name="T82" fmla="*/ 361 w 367"/>
                  <a:gd name="T83" fmla="*/ 236 h 363"/>
                  <a:gd name="T84" fmla="*/ 355 w 367"/>
                  <a:gd name="T85" fmla="*/ 210 h 363"/>
                  <a:gd name="T86" fmla="*/ 333 w 367"/>
                  <a:gd name="T87" fmla="*/ 198 h 363"/>
                  <a:gd name="T88" fmla="*/ 333 w 367"/>
                  <a:gd name="T89" fmla="*/ 165 h 363"/>
                  <a:gd name="T90" fmla="*/ 184 w 367"/>
                  <a:gd name="T91" fmla="*/ 237 h 363"/>
                  <a:gd name="T92" fmla="*/ 128 w 367"/>
                  <a:gd name="T93" fmla="*/ 181 h 363"/>
                  <a:gd name="T94" fmla="*/ 184 w 367"/>
                  <a:gd name="T95" fmla="*/ 126 h 363"/>
                  <a:gd name="T96" fmla="*/ 239 w 367"/>
                  <a:gd name="T97" fmla="*/ 181 h 363"/>
                  <a:gd name="T98" fmla="*/ 184 w 367"/>
                  <a:gd name="T99" fmla="*/ 237 h 363"/>
                  <a:gd name="T100" fmla="*/ 184 w 367"/>
                  <a:gd name="T101" fmla="*/ 237 h 363"/>
                  <a:gd name="T102" fmla="*/ 184 w 367"/>
                  <a:gd name="T103" fmla="*/ 23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7" h="363">
                    <a:moveTo>
                      <a:pt x="333" y="165"/>
                    </a:moveTo>
                    <a:cubicBezTo>
                      <a:pt x="355" y="152"/>
                      <a:pt x="355" y="152"/>
                      <a:pt x="355" y="152"/>
                    </a:cubicBezTo>
                    <a:cubicBezTo>
                      <a:pt x="364" y="147"/>
                      <a:pt x="367" y="136"/>
                      <a:pt x="361" y="127"/>
                    </a:cubicBezTo>
                    <a:cubicBezTo>
                      <a:pt x="320" y="55"/>
                      <a:pt x="320" y="55"/>
                      <a:pt x="320" y="55"/>
                    </a:cubicBezTo>
                    <a:cubicBezTo>
                      <a:pt x="316" y="49"/>
                      <a:pt x="310" y="45"/>
                      <a:pt x="304" y="45"/>
                    </a:cubicBezTo>
                    <a:cubicBezTo>
                      <a:pt x="300" y="45"/>
                      <a:pt x="297" y="46"/>
                      <a:pt x="294" y="48"/>
                    </a:cubicBezTo>
                    <a:cubicBezTo>
                      <a:pt x="272" y="60"/>
                      <a:pt x="272" y="60"/>
                      <a:pt x="272" y="60"/>
                    </a:cubicBezTo>
                    <a:cubicBezTo>
                      <a:pt x="269" y="62"/>
                      <a:pt x="266" y="63"/>
                      <a:pt x="263" y="63"/>
                    </a:cubicBezTo>
                    <a:cubicBezTo>
                      <a:pt x="253" y="63"/>
                      <a:pt x="244" y="55"/>
                      <a:pt x="244" y="44"/>
                    </a:cubicBezTo>
                    <a:cubicBezTo>
                      <a:pt x="244" y="19"/>
                      <a:pt x="244" y="19"/>
                      <a:pt x="244" y="19"/>
                    </a:cubicBezTo>
                    <a:cubicBezTo>
                      <a:pt x="244" y="8"/>
                      <a:pt x="236" y="0"/>
                      <a:pt x="225" y="0"/>
                    </a:cubicBezTo>
                    <a:cubicBezTo>
                      <a:pt x="142" y="0"/>
                      <a:pt x="142" y="0"/>
                      <a:pt x="142" y="0"/>
                    </a:cubicBezTo>
                    <a:cubicBezTo>
                      <a:pt x="131" y="0"/>
                      <a:pt x="123" y="8"/>
                      <a:pt x="123" y="19"/>
                    </a:cubicBezTo>
                    <a:cubicBezTo>
                      <a:pt x="123" y="44"/>
                      <a:pt x="123" y="44"/>
                      <a:pt x="123" y="44"/>
                    </a:cubicBezTo>
                    <a:cubicBezTo>
                      <a:pt x="123" y="55"/>
                      <a:pt x="114" y="63"/>
                      <a:pt x="104" y="63"/>
                    </a:cubicBezTo>
                    <a:cubicBezTo>
                      <a:pt x="101" y="63"/>
                      <a:pt x="98" y="62"/>
                      <a:pt x="95" y="60"/>
                    </a:cubicBezTo>
                    <a:cubicBezTo>
                      <a:pt x="73" y="48"/>
                      <a:pt x="73" y="48"/>
                      <a:pt x="73" y="48"/>
                    </a:cubicBezTo>
                    <a:cubicBezTo>
                      <a:pt x="70" y="46"/>
                      <a:pt x="67" y="45"/>
                      <a:pt x="64" y="45"/>
                    </a:cubicBezTo>
                    <a:cubicBezTo>
                      <a:pt x="57" y="45"/>
                      <a:pt x="51" y="49"/>
                      <a:pt x="47" y="55"/>
                    </a:cubicBezTo>
                    <a:cubicBezTo>
                      <a:pt x="6" y="127"/>
                      <a:pt x="6" y="127"/>
                      <a:pt x="6" y="127"/>
                    </a:cubicBezTo>
                    <a:cubicBezTo>
                      <a:pt x="0" y="136"/>
                      <a:pt x="3" y="147"/>
                      <a:pt x="12" y="152"/>
                    </a:cubicBezTo>
                    <a:cubicBezTo>
                      <a:pt x="34" y="165"/>
                      <a:pt x="34" y="165"/>
                      <a:pt x="34" y="165"/>
                    </a:cubicBezTo>
                    <a:cubicBezTo>
                      <a:pt x="47" y="172"/>
                      <a:pt x="47" y="190"/>
                      <a:pt x="34" y="198"/>
                    </a:cubicBezTo>
                    <a:cubicBezTo>
                      <a:pt x="12" y="210"/>
                      <a:pt x="12" y="210"/>
                      <a:pt x="12" y="210"/>
                    </a:cubicBezTo>
                    <a:cubicBezTo>
                      <a:pt x="3" y="216"/>
                      <a:pt x="0" y="227"/>
                      <a:pt x="6" y="236"/>
                    </a:cubicBezTo>
                    <a:cubicBezTo>
                      <a:pt x="47" y="308"/>
                      <a:pt x="47" y="308"/>
                      <a:pt x="47" y="308"/>
                    </a:cubicBezTo>
                    <a:cubicBezTo>
                      <a:pt x="51" y="314"/>
                      <a:pt x="57" y="318"/>
                      <a:pt x="64" y="318"/>
                    </a:cubicBezTo>
                    <a:cubicBezTo>
                      <a:pt x="67" y="318"/>
                      <a:pt x="70" y="317"/>
                      <a:pt x="73" y="315"/>
                    </a:cubicBezTo>
                    <a:cubicBezTo>
                      <a:pt x="95" y="302"/>
                      <a:pt x="95" y="302"/>
                      <a:pt x="95" y="302"/>
                    </a:cubicBezTo>
                    <a:cubicBezTo>
                      <a:pt x="98" y="301"/>
                      <a:pt x="101" y="300"/>
                      <a:pt x="104" y="300"/>
                    </a:cubicBezTo>
                    <a:cubicBezTo>
                      <a:pt x="114" y="300"/>
                      <a:pt x="123" y="308"/>
                      <a:pt x="123" y="319"/>
                    </a:cubicBezTo>
                    <a:cubicBezTo>
                      <a:pt x="123" y="344"/>
                      <a:pt x="123" y="344"/>
                      <a:pt x="123" y="344"/>
                    </a:cubicBezTo>
                    <a:cubicBezTo>
                      <a:pt x="123" y="354"/>
                      <a:pt x="131" y="363"/>
                      <a:pt x="142" y="363"/>
                    </a:cubicBezTo>
                    <a:cubicBezTo>
                      <a:pt x="225" y="363"/>
                      <a:pt x="225" y="363"/>
                      <a:pt x="225" y="363"/>
                    </a:cubicBezTo>
                    <a:cubicBezTo>
                      <a:pt x="236" y="363"/>
                      <a:pt x="244" y="354"/>
                      <a:pt x="244" y="344"/>
                    </a:cubicBezTo>
                    <a:cubicBezTo>
                      <a:pt x="244" y="319"/>
                      <a:pt x="244" y="319"/>
                      <a:pt x="244" y="319"/>
                    </a:cubicBezTo>
                    <a:cubicBezTo>
                      <a:pt x="244" y="308"/>
                      <a:pt x="253" y="300"/>
                      <a:pt x="263" y="300"/>
                    </a:cubicBezTo>
                    <a:cubicBezTo>
                      <a:pt x="266" y="300"/>
                      <a:pt x="269" y="301"/>
                      <a:pt x="272" y="302"/>
                    </a:cubicBezTo>
                    <a:cubicBezTo>
                      <a:pt x="294" y="315"/>
                      <a:pt x="294" y="315"/>
                      <a:pt x="294" y="315"/>
                    </a:cubicBezTo>
                    <a:cubicBezTo>
                      <a:pt x="297" y="317"/>
                      <a:pt x="300" y="318"/>
                      <a:pt x="304" y="318"/>
                    </a:cubicBezTo>
                    <a:cubicBezTo>
                      <a:pt x="310" y="318"/>
                      <a:pt x="316" y="314"/>
                      <a:pt x="320" y="308"/>
                    </a:cubicBezTo>
                    <a:cubicBezTo>
                      <a:pt x="361" y="236"/>
                      <a:pt x="361" y="236"/>
                      <a:pt x="361" y="236"/>
                    </a:cubicBezTo>
                    <a:cubicBezTo>
                      <a:pt x="367" y="227"/>
                      <a:pt x="364" y="216"/>
                      <a:pt x="355" y="210"/>
                    </a:cubicBezTo>
                    <a:cubicBezTo>
                      <a:pt x="333" y="198"/>
                      <a:pt x="333" y="198"/>
                      <a:pt x="333" y="198"/>
                    </a:cubicBezTo>
                    <a:cubicBezTo>
                      <a:pt x="320" y="190"/>
                      <a:pt x="320" y="172"/>
                      <a:pt x="333" y="165"/>
                    </a:cubicBezTo>
                    <a:close/>
                    <a:moveTo>
                      <a:pt x="184" y="237"/>
                    </a:moveTo>
                    <a:cubicBezTo>
                      <a:pt x="153" y="237"/>
                      <a:pt x="128" y="212"/>
                      <a:pt x="128" y="181"/>
                    </a:cubicBezTo>
                    <a:cubicBezTo>
                      <a:pt x="128" y="151"/>
                      <a:pt x="153" y="126"/>
                      <a:pt x="184" y="126"/>
                    </a:cubicBezTo>
                    <a:cubicBezTo>
                      <a:pt x="214" y="126"/>
                      <a:pt x="239" y="151"/>
                      <a:pt x="239" y="181"/>
                    </a:cubicBezTo>
                    <a:cubicBezTo>
                      <a:pt x="239" y="212"/>
                      <a:pt x="214" y="237"/>
                      <a:pt x="184" y="237"/>
                    </a:cubicBezTo>
                    <a:close/>
                    <a:moveTo>
                      <a:pt x="184" y="237"/>
                    </a:moveTo>
                    <a:cubicBezTo>
                      <a:pt x="184" y="237"/>
                      <a:pt x="184" y="237"/>
                      <a:pt x="184" y="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46" name="Freeform 44">
                <a:extLst>
                  <a:ext uri="{FF2B5EF4-FFF2-40B4-BE49-F238E27FC236}">
                    <a16:creationId xmlns:a16="http://schemas.microsoft.com/office/drawing/2014/main" id="{445A64A3-D54B-4EF4-94A6-CA8BEA1EA70C}"/>
                  </a:ext>
                </a:extLst>
              </p:cNvPr>
              <p:cNvSpPr>
                <a:spLocks noEditPoints="1"/>
              </p:cNvSpPr>
              <p:nvPr/>
            </p:nvSpPr>
            <p:spPr bwMode="auto">
              <a:xfrm>
                <a:off x="9404350" y="1841500"/>
                <a:ext cx="881063" cy="862012"/>
              </a:xfrm>
              <a:custGeom>
                <a:avLst/>
                <a:gdLst>
                  <a:gd name="T0" fmla="*/ 311 w 408"/>
                  <a:gd name="T1" fmla="*/ 10 h 401"/>
                  <a:gd name="T2" fmla="*/ 275 w 408"/>
                  <a:gd name="T3" fmla="*/ 10 h 401"/>
                  <a:gd name="T4" fmla="*/ 275 w 408"/>
                  <a:gd name="T5" fmla="*/ 46 h 401"/>
                  <a:gd name="T6" fmla="*/ 321 w 408"/>
                  <a:gd name="T7" fmla="*/ 92 h 401"/>
                  <a:gd name="T8" fmla="*/ 0 w 408"/>
                  <a:gd name="T9" fmla="*/ 401 h 401"/>
                  <a:gd name="T10" fmla="*/ 3 w 408"/>
                  <a:gd name="T11" fmla="*/ 394 h 401"/>
                  <a:gd name="T12" fmla="*/ 57 w 408"/>
                  <a:gd name="T13" fmla="*/ 364 h 401"/>
                  <a:gd name="T14" fmla="*/ 58 w 408"/>
                  <a:gd name="T15" fmla="*/ 364 h 401"/>
                  <a:gd name="T16" fmla="*/ 320 w 408"/>
                  <a:gd name="T17" fmla="*/ 144 h 401"/>
                  <a:gd name="T18" fmla="*/ 275 w 408"/>
                  <a:gd name="T19" fmla="*/ 189 h 401"/>
                  <a:gd name="T20" fmla="*/ 275 w 408"/>
                  <a:gd name="T21" fmla="*/ 225 h 401"/>
                  <a:gd name="T22" fmla="*/ 293 w 408"/>
                  <a:gd name="T23" fmla="*/ 233 h 401"/>
                  <a:gd name="T24" fmla="*/ 311 w 408"/>
                  <a:gd name="T25" fmla="*/ 225 h 401"/>
                  <a:gd name="T26" fmla="*/ 401 w 408"/>
                  <a:gd name="T27" fmla="*/ 136 h 401"/>
                  <a:gd name="T28" fmla="*/ 408 w 408"/>
                  <a:gd name="T29" fmla="*/ 118 h 401"/>
                  <a:gd name="T30" fmla="*/ 401 w 408"/>
                  <a:gd name="T31" fmla="*/ 99 h 401"/>
                  <a:gd name="T32" fmla="*/ 311 w 408"/>
                  <a:gd name="T33" fmla="*/ 10 h 401"/>
                  <a:gd name="T34" fmla="*/ 311 w 408"/>
                  <a:gd name="T35" fmla="*/ 10 h 401"/>
                  <a:gd name="T36" fmla="*/ 311 w 408"/>
                  <a:gd name="T37" fmla="*/ 1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8" h="401">
                    <a:moveTo>
                      <a:pt x="311" y="10"/>
                    </a:moveTo>
                    <a:cubicBezTo>
                      <a:pt x="301" y="0"/>
                      <a:pt x="285" y="0"/>
                      <a:pt x="275" y="10"/>
                    </a:cubicBezTo>
                    <a:cubicBezTo>
                      <a:pt x="265" y="20"/>
                      <a:pt x="265" y="36"/>
                      <a:pt x="275" y="46"/>
                    </a:cubicBezTo>
                    <a:cubicBezTo>
                      <a:pt x="321" y="92"/>
                      <a:pt x="321" y="92"/>
                      <a:pt x="321" y="92"/>
                    </a:cubicBezTo>
                    <a:cubicBezTo>
                      <a:pt x="151" y="101"/>
                      <a:pt x="14" y="233"/>
                      <a:pt x="0" y="401"/>
                    </a:cubicBezTo>
                    <a:cubicBezTo>
                      <a:pt x="3" y="394"/>
                      <a:pt x="3" y="394"/>
                      <a:pt x="3" y="394"/>
                    </a:cubicBezTo>
                    <a:cubicBezTo>
                      <a:pt x="14" y="376"/>
                      <a:pt x="35" y="364"/>
                      <a:pt x="57" y="364"/>
                    </a:cubicBezTo>
                    <a:cubicBezTo>
                      <a:pt x="57" y="364"/>
                      <a:pt x="57" y="364"/>
                      <a:pt x="58" y="364"/>
                    </a:cubicBezTo>
                    <a:cubicBezTo>
                      <a:pt x="87" y="243"/>
                      <a:pt x="192" y="152"/>
                      <a:pt x="320" y="144"/>
                    </a:cubicBezTo>
                    <a:cubicBezTo>
                      <a:pt x="275" y="189"/>
                      <a:pt x="275" y="189"/>
                      <a:pt x="275" y="189"/>
                    </a:cubicBezTo>
                    <a:cubicBezTo>
                      <a:pt x="265" y="199"/>
                      <a:pt x="265" y="215"/>
                      <a:pt x="275" y="225"/>
                    </a:cubicBezTo>
                    <a:cubicBezTo>
                      <a:pt x="280" y="230"/>
                      <a:pt x="286" y="233"/>
                      <a:pt x="293" y="233"/>
                    </a:cubicBezTo>
                    <a:cubicBezTo>
                      <a:pt x="300" y="233"/>
                      <a:pt x="306" y="230"/>
                      <a:pt x="311" y="225"/>
                    </a:cubicBezTo>
                    <a:cubicBezTo>
                      <a:pt x="401" y="136"/>
                      <a:pt x="401" y="136"/>
                      <a:pt x="401" y="136"/>
                    </a:cubicBezTo>
                    <a:cubicBezTo>
                      <a:pt x="406" y="131"/>
                      <a:pt x="408" y="124"/>
                      <a:pt x="408" y="118"/>
                    </a:cubicBezTo>
                    <a:cubicBezTo>
                      <a:pt x="408" y="111"/>
                      <a:pt x="406" y="104"/>
                      <a:pt x="401" y="99"/>
                    </a:cubicBezTo>
                    <a:lnTo>
                      <a:pt x="311" y="10"/>
                    </a:lnTo>
                    <a:close/>
                    <a:moveTo>
                      <a:pt x="311" y="10"/>
                    </a:moveTo>
                    <a:cubicBezTo>
                      <a:pt x="311" y="10"/>
                      <a:pt x="311" y="10"/>
                      <a:pt x="311"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47" name="Freeform 45">
                <a:extLst>
                  <a:ext uri="{FF2B5EF4-FFF2-40B4-BE49-F238E27FC236}">
                    <a16:creationId xmlns:a16="http://schemas.microsoft.com/office/drawing/2014/main" id="{6984FDC6-09EC-4FDC-AE24-45B02C6C629F}"/>
                  </a:ext>
                </a:extLst>
              </p:cNvPr>
              <p:cNvSpPr>
                <a:spLocks noEditPoints="1"/>
              </p:cNvSpPr>
              <p:nvPr/>
            </p:nvSpPr>
            <p:spPr bwMode="auto">
              <a:xfrm>
                <a:off x="10553700" y="1698625"/>
                <a:ext cx="449263" cy="447675"/>
              </a:xfrm>
              <a:custGeom>
                <a:avLst/>
                <a:gdLst>
                  <a:gd name="T0" fmla="*/ 104 w 208"/>
                  <a:gd name="T1" fmla="*/ 208 h 208"/>
                  <a:gd name="T2" fmla="*/ 208 w 208"/>
                  <a:gd name="T3" fmla="*/ 104 h 208"/>
                  <a:gd name="T4" fmla="*/ 104 w 208"/>
                  <a:gd name="T5" fmla="*/ 0 h 208"/>
                  <a:gd name="T6" fmla="*/ 0 w 208"/>
                  <a:gd name="T7" fmla="*/ 104 h 208"/>
                  <a:gd name="T8" fmla="*/ 104 w 208"/>
                  <a:gd name="T9" fmla="*/ 208 h 208"/>
                  <a:gd name="T10" fmla="*/ 104 w 208"/>
                  <a:gd name="T11" fmla="*/ 208 h 208"/>
                  <a:gd name="T12" fmla="*/ 104 w 208"/>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08" h="208">
                    <a:moveTo>
                      <a:pt x="104" y="208"/>
                    </a:moveTo>
                    <a:cubicBezTo>
                      <a:pt x="161" y="208"/>
                      <a:pt x="208" y="161"/>
                      <a:pt x="208" y="104"/>
                    </a:cubicBezTo>
                    <a:cubicBezTo>
                      <a:pt x="208" y="47"/>
                      <a:pt x="161" y="0"/>
                      <a:pt x="104" y="0"/>
                    </a:cubicBezTo>
                    <a:cubicBezTo>
                      <a:pt x="47" y="0"/>
                      <a:pt x="0" y="47"/>
                      <a:pt x="0" y="104"/>
                    </a:cubicBezTo>
                    <a:cubicBezTo>
                      <a:pt x="0" y="161"/>
                      <a:pt x="47" y="208"/>
                      <a:pt x="104" y="208"/>
                    </a:cubicBezTo>
                    <a:close/>
                    <a:moveTo>
                      <a:pt x="104" y="208"/>
                    </a:moveTo>
                    <a:cubicBezTo>
                      <a:pt x="104" y="208"/>
                      <a:pt x="104" y="208"/>
                      <a:pt x="104" y="2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48" name="Freeform 46">
                <a:extLst>
                  <a:ext uri="{FF2B5EF4-FFF2-40B4-BE49-F238E27FC236}">
                    <a16:creationId xmlns:a16="http://schemas.microsoft.com/office/drawing/2014/main" id="{3C00A894-7917-4999-843D-9390C02CE51F}"/>
                  </a:ext>
                </a:extLst>
              </p:cNvPr>
              <p:cNvSpPr>
                <a:spLocks noEditPoints="1"/>
              </p:cNvSpPr>
              <p:nvPr/>
            </p:nvSpPr>
            <p:spPr bwMode="auto">
              <a:xfrm>
                <a:off x="10342563" y="2230438"/>
                <a:ext cx="871538" cy="600075"/>
              </a:xfrm>
              <a:custGeom>
                <a:avLst/>
                <a:gdLst>
                  <a:gd name="T0" fmla="*/ 404 w 404"/>
                  <a:gd name="T1" fmla="*/ 240 h 279"/>
                  <a:gd name="T2" fmla="*/ 404 w 404"/>
                  <a:gd name="T3" fmla="*/ 98 h 279"/>
                  <a:gd name="T4" fmla="*/ 341 w 404"/>
                  <a:gd name="T5" fmla="*/ 11 h 279"/>
                  <a:gd name="T6" fmla="*/ 341 w 404"/>
                  <a:gd name="T7" fmla="*/ 11 h 279"/>
                  <a:gd name="T8" fmla="*/ 286 w 404"/>
                  <a:gd name="T9" fmla="*/ 2 h 279"/>
                  <a:gd name="T10" fmla="*/ 275 w 404"/>
                  <a:gd name="T11" fmla="*/ 7 h 279"/>
                  <a:gd name="T12" fmla="*/ 212 w 404"/>
                  <a:gd name="T13" fmla="*/ 178 h 279"/>
                  <a:gd name="T14" fmla="*/ 191 w 404"/>
                  <a:gd name="T15" fmla="*/ 178 h 279"/>
                  <a:gd name="T16" fmla="*/ 129 w 404"/>
                  <a:gd name="T17" fmla="*/ 7 h 279"/>
                  <a:gd name="T18" fmla="*/ 120 w 404"/>
                  <a:gd name="T19" fmla="*/ 1 h 279"/>
                  <a:gd name="T20" fmla="*/ 63 w 404"/>
                  <a:gd name="T21" fmla="*/ 11 h 279"/>
                  <a:gd name="T22" fmla="*/ 0 w 404"/>
                  <a:gd name="T23" fmla="*/ 98 h 279"/>
                  <a:gd name="T24" fmla="*/ 0 w 404"/>
                  <a:gd name="T25" fmla="*/ 240 h 279"/>
                  <a:gd name="T26" fmla="*/ 38 w 404"/>
                  <a:gd name="T27" fmla="*/ 279 h 279"/>
                  <a:gd name="T28" fmla="*/ 365 w 404"/>
                  <a:gd name="T29" fmla="*/ 279 h 279"/>
                  <a:gd name="T30" fmla="*/ 404 w 404"/>
                  <a:gd name="T31" fmla="*/ 240 h 279"/>
                  <a:gd name="T32" fmla="*/ 404 w 404"/>
                  <a:gd name="T33" fmla="*/ 240 h 279"/>
                  <a:gd name="T34" fmla="*/ 404 w 404"/>
                  <a:gd name="T35" fmla="*/ 24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4" h="279">
                    <a:moveTo>
                      <a:pt x="404" y="240"/>
                    </a:moveTo>
                    <a:cubicBezTo>
                      <a:pt x="404" y="98"/>
                      <a:pt x="404" y="98"/>
                      <a:pt x="404" y="98"/>
                    </a:cubicBezTo>
                    <a:cubicBezTo>
                      <a:pt x="404" y="58"/>
                      <a:pt x="379" y="23"/>
                      <a:pt x="341" y="11"/>
                    </a:cubicBezTo>
                    <a:cubicBezTo>
                      <a:pt x="341" y="11"/>
                      <a:pt x="341" y="11"/>
                      <a:pt x="341" y="11"/>
                    </a:cubicBezTo>
                    <a:cubicBezTo>
                      <a:pt x="286" y="2"/>
                      <a:pt x="286" y="2"/>
                      <a:pt x="286" y="2"/>
                    </a:cubicBezTo>
                    <a:cubicBezTo>
                      <a:pt x="281" y="0"/>
                      <a:pt x="276" y="3"/>
                      <a:pt x="275" y="7"/>
                    </a:cubicBezTo>
                    <a:cubicBezTo>
                      <a:pt x="212" y="178"/>
                      <a:pt x="212" y="178"/>
                      <a:pt x="212" y="178"/>
                    </a:cubicBezTo>
                    <a:cubicBezTo>
                      <a:pt x="209" y="188"/>
                      <a:pt x="195" y="188"/>
                      <a:pt x="191" y="178"/>
                    </a:cubicBezTo>
                    <a:cubicBezTo>
                      <a:pt x="129" y="7"/>
                      <a:pt x="129" y="7"/>
                      <a:pt x="129" y="7"/>
                    </a:cubicBezTo>
                    <a:cubicBezTo>
                      <a:pt x="128" y="4"/>
                      <a:pt x="124" y="1"/>
                      <a:pt x="120" y="1"/>
                    </a:cubicBezTo>
                    <a:cubicBezTo>
                      <a:pt x="119" y="1"/>
                      <a:pt x="63" y="11"/>
                      <a:pt x="63" y="11"/>
                    </a:cubicBezTo>
                    <a:cubicBezTo>
                      <a:pt x="25" y="23"/>
                      <a:pt x="0" y="58"/>
                      <a:pt x="0" y="98"/>
                    </a:cubicBezTo>
                    <a:cubicBezTo>
                      <a:pt x="0" y="240"/>
                      <a:pt x="0" y="240"/>
                      <a:pt x="0" y="240"/>
                    </a:cubicBezTo>
                    <a:cubicBezTo>
                      <a:pt x="0" y="262"/>
                      <a:pt x="17" y="279"/>
                      <a:pt x="38" y="279"/>
                    </a:cubicBezTo>
                    <a:cubicBezTo>
                      <a:pt x="365" y="279"/>
                      <a:pt x="365" y="279"/>
                      <a:pt x="365" y="279"/>
                    </a:cubicBezTo>
                    <a:cubicBezTo>
                      <a:pt x="387" y="279"/>
                      <a:pt x="404" y="262"/>
                      <a:pt x="404" y="240"/>
                    </a:cubicBezTo>
                    <a:close/>
                    <a:moveTo>
                      <a:pt x="404" y="240"/>
                    </a:moveTo>
                    <a:cubicBezTo>
                      <a:pt x="404" y="240"/>
                      <a:pt x="404" y="240"/>
                      <a:pt x="404" y="2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49" name="Freeform 47">
                <a:extLst>
                  <a:ext uri="{FF2B5EF4-FFF2-40B4-BE49-F238E27FC236}">
                    <a16:creationId xmlns:a16="http://schemas.microsoft.com/office/drawing/2014/main" id="{618F274E-F81E-42AC-ABCD-C8AB189FCB4F}"/>
                  </a:ext>
                </a:extLst>
              </p:cNvPr>
              <p:cNvSpPr>
                <a:spLocks noEditPoints="1"/>
              </p:cNvSpPr>
              <p:nvPr/>
            </p:nvSpPr>
            <p:spPr bwMode="auto">
              <a:xfrm>
                <a:off x="10423525" y="2820988"/>
                <a:ext cx="890588" cy="922337"/>
              </a:xfrm>
              <a:custGeom>
                <a:avLst/>
                <a:gdLst>
                  <a:gd name="T0" fmla="*/ 413 w 413"/>
                  <a:gd name="T1" fmla="*/ 0 h 429"/>
                  <a:gd name="T2" fmla="*/ 357 w 413"/>
                  <a:gd name="T3" fmla="*/ 50 h 429"/>
                  <a:gd name="T4" fmla="*/ 91 w 413"/>
                  <a:gd name="T5" fmla="*/ 288 h 429"/>
                  <a:gd name="T6" fmla="*/ 136 w 413"/>
                  <a:gd name="T7" fmla="*/ 243 h 429"/>
                  <a:gd name="T8" fmla="*/ 136 w 413"/>
                  <a:gd name="T9" fmla="*/ 206 h 429"/>
                  <a:gd name="T10" fmla="*/ 100 w 413"/>
                  <a:gd name="T11" fmla="*/ 206 h 429"/>
                  <a:gd name="T12" fmla="*/ 10 w 413"/>
                  <a:gd name="T13" fmla="*/ 296 h 429"/>
                  <a:gd name="T14" fmla="*/ 10 w 413"/>
                  <a:gd name="T15" fmla="*/ 332 h 429"/>
                  <a:gd name="T16" fmla="*/ 100 w 413"/>
                  <a:gd name="T17" fmla="*/ 422 h 429"/>
                  <a:gd name="T18" fmla="*/ 118 w 413"/>
                  <a:gd name="T19" fmla="*/ 429 h 429"/>
                  <a:gd name="T20" fmla="*/ 136 w 413"/>
                  <a:gd name="T21" fmla="*/ 422 h 429"/>
                  <a:gd name="T22" fmla="*/ 136 w 413"/>
                  <a:gd name="T23" fmla="*/ 385 h 429"/>
                  <a:gd name="T24" fmla="*/ 90 w 413"/>
                  <a:gd name="T25" fmla="*/ 339 h 429"/>
                  <a:gd name="T26" fmla="*/ 413 w 413"/>
                  <a:gd name="T27" fmla="*/ 0 h 429"/>
                  <a:gd name="T28" fmla="*/ 413 w 413"/>
                  <a:gd name="T29" fmla="*/ 0 h 429"/>
                  <a:gd name="T30" fmla="*/ 413 w 413"/>
                  <a:gd name="T31"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3" h="429">
                    <a:moveTo>
                      <a:pt x="413" y="0"/>
                    </a:moveTo>
                    <a:cubicBezTo>
                      <a:pt x="411" y="30"/>
                      <a:pt x="386" y="48"/>
                      <a:pt x="357" y="50"/>
                    </a:cubicBezTo>
                    <a:cubicBezTo>
                      <a:pt x="334" y="179"/>
                      <a:pt x="225" y="279"/>
                      <a:pt x="91" y="288"/>
                    </a:cubicBezTo>
                    <a:cubicBezTo>
                      <a:pt x="136" y="243"/>
                      <a:pt x="136" y="243"/>
                      <a:pt x="136" y="243"/>
                    </a:cubicBezTo>
                    <a:cubicBezTo>
                      <a:pt x="146" y="233"/>
                      <a:pt x="146" y="216"/>
                      <a:pt x="136" y="206"/>
                    </a:cubicBezTo>
                    <a:cubicBezTo>
                      <a:pt x="126" y="196"/>
                      <a:pt x="110" y="196"/>
                      <a:pt x="100" y="206"/>
                    </a:cubicBezTo>
                    <a:cubicBezTo>
                      <a:pt x="10" y="296"/>
                      <a:pt x="10" y="296"/>
                      <a:pt x="10" y="296"/>
                    </a:cubicBezTo>
                    <a:cubicBezTo>
                      <a:pt x="0" y="306"/>
                      <a:pt x="0" y="322"/>
                      <a:pt x="10" y="332"/>
                    </a:cubicBezTo>
                    <a:cubicBezTo>
                      <a:pt x="100" y="422"/>
                      <a:pt x="100" y="422"/>
                      <a:pt x="100" y="422"/>
                    </a:cubicBezTo>
                    <a:cubicBezTo>
                      <a:pt x="105" y="427"/>
                      <a:pt x="112" y="429"/>
                      <a:pt x="118" y="429"/>
                    </a:cubicBezTo>
                    <a:cubicBezTo>
                      <a:pt x="125" y="429"/>
                      <a:pt x="131" y="427"/>
                      <a:pt x="136" y="422"/>
                    </a:cubicBezTo>
                    <a:cubicBezTo>
                      <a:pt x="146" y="412"/>
                      <a:pt x="146" y="395"/>
                      <a:pt x="136" y="385"/>
                    </a:cubicBezTo>
                    <a:cubicBezTo>
                      <a:pt x="90" y="339"/>
                      <a:pt x="90" y="339"/>
                      <a:pt x="90" y="339"/>
                    </a:cubicBezTo>
                    <a:cubicBezTo>
                      <a:pt x="270" y="330"/>
                      <a:pt x="413" y="182"/>
                      <a:pt x="413" y="0"/>
                    </a:cubicBezTo>
                    <a:close/>
                    <a:moveTo>
                      <a:pt x="413" y="0"/>
                    </a:moveTo>
                    <a:cubicBezTo>
                      <a:pt x="413" y="0"/>
                      <a:pt x="413" y="0"/>
                      <a:pt x="4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50" name="Freeform 48">
                <a:extLst>
                  <a:ext uri="{FF2B5EF4-FFF2-40B4-BE49-F238E27FC236}">
                    <a16:creationId xmlns:a16="http://schemas.microsoft.com/office/drawing/2014/main" id="{39168CBA-C407-4627-A46A-2E9A91299DE4}"/>
                  </a:ext>
                </a:extLst>
              </p:cNvPr>
              <p:cNvSpPr>
                <a:spLocks noEditPoints="1"/>
              </p:cNvSpPr>
              <p:nvPr/>
            </p:nvSpPr>
            <p:spPr bwMode="auto">
              <a:xfrm>
                <a:off x="10720388" y="2222500"/>
                <a:ext cx="117475" cy="285750"/>
              </a:xfrm>
              <a:custGeom>
                <a:avLst/>
                <a:gdLst>
                  <a:gd name="T0" fmla="*/ 49 w 54"/>
                  <a:gd name="T1" fmla="*/ 4 h 133"/>
                  <a:gd name="T2" fmla="*/ 40 w 54"/>
                  <a:gd name="T3" fmla="*/ 0 h 133"/>
                  <a:gd name="T4" fmla="*/ 14 w 54"/>
                  <a:gd name="T5" fmla="*/ 0 h 133"/>
                  <a:gd name="T6" fmla="*/ 4 w 54"/>
                  <a:gd name="T7" fmla="*/ 4 h 133"/>
                  <a:gd name="T8" fmla="*/ 3 w 54"/>
                  <a:gd name="T9" fmla="*/ 18 h 133"/>
                  <a:gd name="T10" fmla="*/ 17 w 54"/>
                  <a:gd name="T11" fmla="*/ 39 h 133"/>
                  <a:gd name="T12" fmla="*/ 10 w 54"/>
                  <a:gd name="T13" fmla="*/ 95 h 133"/>
                  <a:gd name="T14" fmla="*/ 23 w 54"/>
                  <a:gd name="T15" fmla="*/ 130 h 133"/>
                  <a:gd name="T16" fmla="*/ 30 w 54"/>
                  <a:gd name="T17" fmla="*/ 130 h 133"/>
                  <a:gd name="T18" fmla="*/ 43 w 54"/>
                  <a:gd name="T19" fmla="*/ 95 h 133"/>
                  <a:gd name="T20" fmla="*/ 37 w 54"/>
                  <a:gd name="T21" fmla="*/ 39 h 133"/>
                  <a:gd name="T22" fmla="*/ 51 w 54"/>
                  <a:gd name="T23" fmla="*/ 18 h 133"/>
                  <a:gd name="T24" fmla="*/ 49 w 54"/>
                  <a:gd name="T25" fmla="*/ 4 h 133"/>
                  <a:gd name="T26" fmla="*/ 49 w 54"/>
                  <a:gd name="T27" fmla="*/ 4 h 133"/>
                  <a:gd name="T28" fmla="*/ 49 w 54"/>
                  <a:gd name="T29" fmla="*/ 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33">
                    <a:moveTo>
                      <a:pt x="49" y="4"/>
                    </a:moveTo>
                    <a:cubicBezTo>
                      <a:pt x="47" y="1"/>
                      <a:pt x="43" y="0"/>
                      <a:pt x="40" y="0"/>
                    </a:cubicBezTo>
                    <a:cubicBezTo>
                      <a:pt x="14" y="0"/>
                      <a:pt x="14" y="0"/>
                      <a:pt x="14" y="0"/>
                    </a:cubicBezTo>
                    <a:cubicBezTo>
                      <a:pt x="10" y="0"/>
                      <a:pt x="7" y="1"/>
                      <a:pt x="4" y="4"/>
                    </a:cubicBezTo>
                    <a:cubicBezTo>
                      <a:pt x="0" y="8"/>
                      <a:pt x="0" y="14"/>
                      <a:pt x="3" y="18"/>
                    </a:cubicBezTo>
                    <a:cubicBezTo>
                      <a:pt x="17" y="39"/>
                      <a:pt x="17" y="39"/>
                      <a:pt x="17" y="39"/>
                    </a:cubicBezTo>
                    <a:cubicBezTo>
                      <a:pt x="10" y="95"/>
                      <a:pt x="10" y="95"/>
                      <a:pt x="10" y="95"/>
                    </a:cubicBezTo>
                    <a:cubicBezTo>
                      <a:pt x="23" y="130"/>
                      <a:pt x="23" y="130"/>
                      <a:pt x="23" y="130"/>
                    </a:cubicBezTo>
                    <a:cubicBezTo>
                      <a:pt x="24" y="133"/>
                      <a:pt x="29" y="133"/>
                      <a:pt x="30" y="130"/>
                    </a:cubicBezTo>
                    <a:cubicBezTo>
                      <a:pt x="43" y="95"/>
                      <a:pt x="43" y="95"/>
                      <a:pt x="43" y="95"/>
                    </a:cubicBezTo>
                    <a:cubicBezTo>
                      <a:pt x="37" y="39"/>
                      <a:pt x="37" y="39"/>
                      <a:pt x="37" y="39"/>
                    </a:cubicBezTo>
                    <a:cubicBezTo>
                      <a:pt x="51" y="18"/>
                      <a:pt x="51" y="18"/>
                      <a:pt x="51" y="18"/>
                    </a:cubicBezTo>
                    <a:cubicBezTo>
                      <a:pt x="54" y="14"/>
                      <a:pt x="53" y="8"/>
                      <a:pt x="49" y="4"/>
                    </a:cubicBezTo>
                    <a:close/>
                    <a:moveTo>
                      <a:pt x="49" y="4"/>
                    </a:moveTo>
                    <a:cubicBezTo>
                      <a:pt x="49" y="4"/>
                      <a:pt x="49" y="4"/>
                      <a:pt x="4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grpSp>
      </p:grpSp>
      <p:grpSp>
        <p:nvGrpSpPr>
          <p:cNvPr id="54" name="Group 53">
            <a:extLst>
              <a:ext uri="{FF2B5EF4-FFF2-40B4-BE49-F238E27FC236}">
                <a16:creationId xmlns:a16="http://schemas.microsoft.com/office/drawing/2014/main" id="{B7DAFA75-122E-488C-B64A-742B5A41331E}"/>
              </a:ext>
            </a:extLst>
          </p:cNvPr>
          <p:cNvGrpSpPr/>
          <p:nvPr/>
        </p:nvGrpSpPr>
        <p:grpSpPr>
          <a:xfrm>
            <a:off x="3290431" y="987557"/>
            <a:ext cx="2560986" cy="1272628"/>
            <a:chOff x="3301836" y="1002347"/>
            <a:chExt cx="2560986" cy="1272628"/>
          </a:xfrm>
        </p:grpSpPr>
        <p:sp>
          <p:nvSpPr>
            <p:cNvPr id="9" name="Rectangle: Top Corners Rounded 8">
              <a:extLst>
                <a:ext uri="{FF2B5EF4-FFF2-40B4-BE49-F238E27FC236}">
                  <a16:creationId xmlns:a16="http://schemas.microsoft.com/office/drawing/2014/main" id="{B41252D1-C960-4832-B29A-BB3892454ADC}"/>
                </a:ext>
              </a:extLst>
            </p:cNvPr>
            <p:cNvSpPr/>
            <p:nvPr/>
          </p:nvSpPr>
          <p:spPr>
            <a:xfrm>
              <a:off x="3301836" y="1322374"/>
              <a:ext cx="2560986" cy="952601"/>
            </a:xfrm>
            <a:prstGeom prst="round2Same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Trebuchet MS"/>
                <a:ea typeface="+mn-ea"/>
                <a:cs typeface="+mn-cs"/>
              </a:endParaRPr>
            </a:p>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Trebuchet MS"/>
                <a:ea typeface="+mn-ea"/>
                <a:cs typeface="+mn-cs"/>
              </a:endParaRP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Trebuchet MS"/>
                  <a:ea typeface="+mn-ea"/>
                  <a:cs typeface="+mn-cs"/>
                </a:rPr>
                <a:t>One of the key AWS Direct Connect Provider in PAN India, Sify has a unique advantage of having the Direct-Connect as well as its own Metro-Cross Connect that provides connectivity at 10G+ speed</a:t>
              </a:r>
            </a:p>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Trebuchet MS"/>
                <a:ea typeface="+mn-ea"/>
                <a:cs typeface="+mn-cs"/>
              </a:endParaRPr>
            </a:p>
          </p:txBody>
        </p:sp>
        <p:sp>
          <p:nvSpPr>
            <p:cNvPr id="16" name="Oval 15">
              <a:extLst>
                <a:ext uri="{FF2B5EF4-FFF2-40B4-BE49-F238E27FC236}">
                  <a16:creationId xmlns:a16="http://schemas.microsoft.com/office/drawing/2014/main" id="{7649BAA8-BAFF-4803-A510-B86C14D5DC69}"/>
                </a:ext>
              </a:extLst>
            </p:cNvPr>
            <p:cNvSpPr/>
            <p:nvPr/>
          </p:nvSpPr>
          <p:spPr>
            <a:xfrm>
              <a:off x="4280129" y="1002347"/>
              <a:ext cx="542578" cy="511969"/>
            </a:xfrm>
            <a:prstGeom prst="ellipse">
              <a:avLst/>
            </a:prstGeom>
            <a:solidFill>
              <a:schemeClr val="accent3"/>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solidFill>
                <a:effectLst/>
                <a:uLnTx/>
                <a:uFillTx/>
                <a:latin typeface="Trebuchet MS"/>
                <a:ea typeface="+mn-ea"/>
                <a:cs typeface="+mn-cs"/>
              </a:endParaRPr>
            </a:p>
          </p:txBody>
        </p:sp>
        <p:pic>
          <p:nvPicPr>
            <p:cNvPr id="61" name="Picture 60">
              <a:extLst>
                <a:ext uri="{FF2B5EF4-FFF2-40B4-BE49-F238E27FC236}">
                  <a16:creationId xmlns:a16="http://schemas.microsoft.com/office/drawing/2014/main" id="{D7EF064D-2801-4562-B11C-BF8C398043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2131" y="1127582"/>
              <a:ext cx="398574" cy="238416"/>
            </a:xfrm>
            <a:prstGeom prst="rect">
              <a:avLst/>
            </a:prstGeom>
          </p:spPr>
        </p:pic>
      </p:grpSp>
      <p:sp>
        <p:nvSpPr>
          <p:cNvPr id="2" name="Title 1">
            <a:extLst>
              <a:ext uri="{FF2B5EF4-FFF2-40B4-BE49-F238E27FC236}">
                <a16:creationId xmlns:a16="http://schemas.microsoft.com/office/drawing/2014/main" id="{EBA82AAC-3F43-419B-AB2B-FB55A94D565F}"/>
              </a:ext>
            </a:extLst>
          </p:cNvPr>
          <p:cNvSpPr>
            <a:spLocks noGrp="1"/>
          </p:cNvSpPr>
          <p:nvPr>
            <p:ph type="title"/>
          </p:nvPr>
        </p:nvSpPr>
        <p:spPr/>
        <p:txBody>
          <a:bodyPr/>
          <a:lstStyle/>
          <a:p>
            <a:r>
              <a:rPr lang="en-US"/>
              <a:t>Sify-AWS Strategic Partnership</a:t>
            </a:r>
          </a:p>
        </p:txBody>
      </p:sp>
      <p:sp>
        <p:nvSpPr>
          <p:cNvPr id="17" name="Oval 16">
            <a:extLst>
              <a:ext uri="{FF2B5EF4-FFF2-40B4-BE49-F238E27FC236}">
                <a16:creationId xmlns:a16="http://schemas.microsoft.com/office/drawing/2014/main" id="{0A3C57D9-DF50-4C76-BF70-F12BB8A4C261}"/>
              </a:ext>
            </a:extLst>
          </p:cNvPr>
          <p:cNvSpPr/>
          <p:nvPr/>
        </p:nvSpPr>
        <p:spPr>
          <a:xfrm>
            <a:off x="7209581" y="1018514"/>
            <a:ext cx="542578" cy="541548"/>
          </a:xfrm>
          <a:prstGeom prst="ellipse">
            <a:avLst/>
          </a:prstGeom>
          <a:solidFill>
            <a:schemeClr val="bg2">
              <a:lumMod val="9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grpSp>
        <p:nvGrpSpPr>
          <p:cNvPr id="37" name="Group 36">
            <a:extLst>
              <a:ext uri="{FF2B5EF4-FFF2-40B4-BE49-F238E27FC236}">
                <a16:creationId xmlns:a16="http://schemas.microsoft.com/office/drawing/2014/main" id="{C0A5605C-F931-4714-9B87-1C261E2164AB}"/>
              </a:ext>
            </a:extLst>
          </p:cNvPr>
          <p:cNvGrpSpPr/>
          <p:nvPr/>
        </p:nvGrpSpPr>
        <p:grpSpPr>
          <a:xfrm>
            <a:off x="7316601" y="1120682"/>
            <a:ext cx="328538" cy="337213"/>
            <a:chOff x="10971213" y="-1990726"/>
            <a:chExt cx="5470524" cy="5614988"/>
          </a:xfrm>
          <a:solidFill>
            <a:schemeClr val="bg2">
              <a:lumMod val="50000"/>
            </a:schemeClr>
          </a:solidFill>
        </p:grpSpPr>
        <p:sp>
          <p:nvSpPr>
            <p:cNvPr id="38" name="Freeform 34">
              <a:extLst>
                <a:ext uri="{FF2B5EF4-FFF2-40B4-BE49-F238E27FC236}">
                  <a16:creationId xmlns:a16="http://schemas.microsoft.com/office/drawing/2014/main" id="{301F0553-C774-4681-BBF4-0FD95DDB5B6A}"/>
                </a:ext>
              </a:extLst>
            </p:cNvPr>
            <p:cNvSpPr>
              <a:spLocks noEditPoints="1"/>
            </p:cNvSpPr>
            <p:nvPr/>
          </p:nvSpPr>
          <p:spPr bwMode="auto">
            <a:xfrm>
              <a:off x="12147550" y="-268288"/>
              <a:ext cx="3117850" cy="871538"/>
            </a:xfrm>
            <a:custGeom>
              <a:avLst/>
              <a:gdLst>
                <a:gd name="T0" fmla="*/ 166 w 175"/>
                <a:gd name="T1" fmla="*/ 0 h 49"/>
                <a:gd name="T2" fmla="*/ 10 w 175"/>
                <a:gd name="T3" fmla="*/ 0 h 49"/>
                <a:gd name="T4" fmla="*/ 0 w 175"/>
                <a:gd name="T5" fmla="*/ 9 h 49"/>
                <a:gd name="T6" fmla="*/ 0 w 175"/>
                <a:gd name="T7" fmla="*/ 40 h 49"/>
                <a:gd name="T8" fmla="*/ 10 w 175"/>
                <a:gd name="T9" fmla="*/ 49 h 49"/>
                <a:gd name="T10" fmla="*/ 166 w 175"/>
                <a:gd name="T11" fmla="*/ 49 h 49"/>
                <a:gd name="T12" fmla="*/ 175 w 175"/>
                <a:gd name="T13" fmla="*/ 40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40"/>
                    <a:pt x="0" y="40"/>
                    <a:pt x="0" y="40"/>
                  </a:cubicBezTo>
                  <a:cubicBezTo>
                    <a:pt x="0" y="45"/>
                    <a:pt x="5" y="49"/>
                    <a:pt x="10" y="49"/>
                  </a:cubicBezTo>
                  <a:cubicBezTo>
                    <a:pt x="166" y="49"/>
                    <a:pt x="166" y="49"/>
                    <a:pt x="166" y="49"/>
                  </a:cubicBezTo>
                  <a:cubicBezTo>
                    <a:pt x="171" y="49"/>
                    <a:pt x="175" y="45"/>
                    <a:pt x="175" y="40"/>
                  </a:cubicBezTo>
                  <a:cubicBezTo>
                    <a:pt x="175" y="9"/>
                    <a:pt x="175" y="9"/>
                    <a:pt x="175" y="9"/>
                  </a:cubicBezTo>
                  <a:cubicBezTo>
                    <a:pt x="175" y="4"/>
                    <a:pt x="171" y="0"/>
                    <a:pt x="166" y="0"/>
                  </a:cubicBezTo>
                  <a:close/>
                  <a:moveTo>
                    <a:pt x="17" y="21"/>
                  </a:moveTo>
                  <a:cubicBezTo>
                    <a:pt x="14" y="21"/>
                    <a:pt x="11" y="19"/>
                    <a:pt x="11" y="16"/>
                  </a:cubicBezTo>
                  <a:cubicBezTo>
                    <a:pt x="11" y="13"/>
                    <a:pt x="14" y="10"/>
                    <a:pt x="17" y="10"/>
                  </a:cubicBezTo>
                  <a:cubicBezTo>
                    <a:pt x="20" y="10"/>
                    <a:pt x="22" y="13"/>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9" name="Freeform 35">
              <a:extLst>
                <a:ext uri="{FF2B5EF4-FFF2-40B4-BE49-F238E27FC236}">
                  <a16:creationId xmlns:a16="http://schemas.microsoft.com/office/drawing/2014/main" id="{FEA89B20-9E7B-4183-9405-608EC7F8FA99}"/>
                </a:ext>
              </a:extLst>
            </p:cNvPr>
            <p:cNvSpPr>
              <a:spLocks noEditPoints="1"/>
            </p:cNvSpPr>
            <p:nvPr/>
          </p:nvSpPr>
          <p:spPr bwMode="auto">
            <a:xfrm>
              <a:off x="12147550" y="692150"/>
              <a:ext cx="3117850" cy="869950"/>
            </a:xfrm>
            <a:custGeom>
              <a:avLst/>
              <a:gdLst>
                <a:gd name="T0" fmla="*/ 166 w 175"/>
                <a:gd name="T1" fmla="*/ 0 h 49"/>
                <a:gd name="T2" fmla="*/ 10 w 175"/>
                <a:gd name="T3" fmla="*/ 0 h 49"/>
                <a:gd name="T4" fmla="*/ 0 w 175"/>
                <a:gd name="T5" fmla="*/ 9 h 49"/>
                <a:gd name="T6" fmla="*/ 0 w 175"/>
                <a:gd name="T7" fmla="*/ 39 h 49"/>
                <a:gd name="T8" fmla="*/ 10 w 175"/>
                <a:gd name="T9" fmla="*/ 49 h 49"/>
                <a:gd name="T10" fmla="*/ 166 w 175"/>
                <a:gd name="T11" fmla="*/ 49 h 49"/>
                <a:gd name="T12" fmla="*/ 175 w 175"/>
                <a:gd name="T13" fmla="*/ 39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39"/>
                    <a:pt x="0" y="39"/>
                    <a:pt x="0" y="39"/>
                  </a:cubicBezTo>
                  <a:cubicBezTo>
                    <a:pt x="0" y="45"/>
                    <a:pt x="5" y="49"/>
                    <a:pt x="10" y="49"/>
                  </a:cubicBezTo>
                  <a:cubicBezTo>
                    <a:pt x="166" y="49"/>
                    <a:pt x="166" y="49"/>
                    <a:pt x="166" y="49"/>
                  </a:cubicBezTo>
                  <a:cubicBezTo>
                    <a:pt x="171" y="49"/>
                    <a:pt x="175" y="45"/>
                    <a:pt x="175" y="39"/>
                  </a:cubicBezTo>
                  <a:cubicBezTo>
                    <a:pt x="175" y="9"/>
                    <a:pt x="175" y="9"/>
                    <a:pt x="175" y="9"/>
                  </a:cubicBezTo>
                  <a:cubicBezTo>
                    <a:pt x="175" y="4"/>
                    <a:pt x="171" y="0"/>
                    <a:pt x="166" y="0"/>
                  </a:cubicBezTo>
                  <a:close/>
                  <a:moveTo>
                    <a:pt x="17" y="21"/>
                  </a:moveTo>
                  <a:cubicBezTo>
                    <a:pt x="14" y="21"/>
                    <a:pt x="11" y="19"/>
                    <a:pt x="11" y="16"/>
                  </a:cubicBezTo>
                  <a:cubicBezTo>
                    <a:pt x="11" y="12"/>
                    <a:pt x="14" y="10"/>
                    <a:pt x="17" y="10"/>
                  </a:cubicBezTo>
                  <a:cubicBezTo>
                    <a:pt x="20" y="10"/>
                    <a:pt x="22" y="12"/>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0" name="Freeform 36">
              <a:extLst>
                <a:ext uri="{FF2B5EF4-FFF2-40B4-BE49-F238E27FC236}">
                  <a16:creationId xmlns:a16="http://schemas.microsoft.com/office/drawing/2014/main" id="{5C12B421-B309-4721-BB8F-5F8EB1487E09}"/>
                </a:ext>
              </a:extLst>
            </p:cNvPr>
            <p:cNvSpPr>
              <a:spLocks noEditPoints="1"/>
            </p:cNvSpPr>
            <p:nvPr/>
          </p:nvSpPr>
          <p:spPr bwMode="auto">
            <a:xfrm>
              <a:off x="12147550" y="1651000"/>
              <a:ext cx="3117850" cy="854075"/>
            </a:xfrm>
            <a:custGeom>
              <a:avLst/>
              <a:gdLst>
                <a:gd name="T0" fmla="*/ 166 w 175"/>
                <a:gd name="T1" fmla="*/ 0 h 48"/>
                <a:gd name="T2" fmla="*/ 10 w 175"/>
                <a:gd name="T3" fmla="*/ 0 h 48"/>
                <a:gd name="T4" fmla="*/ 0 w 175"/>
                <a:gd name="T5" fmla="*/ 9 h 48"/>
                <a:gd name="T6" fmla="*/ 0 w 175"/>
                <a:gd name="T7" fmla="*/ 39 h 48"/>
                <a:gd name="T8" fmla="*/ 10 w 175"/>
                <a:gd name="T9" fmla="*/ 48 h 48"/>
                <a:gd name="T10" fmla="*/ 166 w 175"/>
                <a:gd name="T11" fmla="*/ 48 h 48"/>
                <a:gd name="T12" fmla="*/ 175 w 175"/>
                <a:gd name="T13" fmla="*/ 39 h 48"/>
                <a:gd name="T14" fmla="*/ 175 w 175"/>
                <a:gd name="T15" fmla="*/ 9 h 48"/>
                <a:gd name="T16" fmla="*/ 166 w 175"/>
                <a:gd name="T17" fmla="*/ 0 h 48"/>
                <a:gd name="T18" fmla="*/ 17 w 175"/>
                <a:gd name="T19" fmla="*/ 21 h 48"/>
                <a:gd name="T20" fmla="*/ 11 w 175"/>
                <a:gd name="T21" fmla="*/ 15 h 48"/>
                <a:gd name="T22" fmla="*/ 17 w 175"/>
                <a:gd name="T23" fmla="*/ 10 h 48"/>
                <a:gd name="T24" fmla="*/ 22 w 175"/>
                <a:gd name="T25" fmla="*/ 15 h 48"/>
                <a:gd name="T26" fmla="*/ 17 w 175"/>
                <a:gd name="T27" fmla="*/ 21 h 48"/>
                <a:gd name="T28" fmla="*/ 151 w 175"/>
                <a:gd name="T29" fmla="*/ 37 h 48"/>
                <a:gd name="T30" fmla="*/ 112 w 175"/>
                <a:gd name="T31" fmla="*/ 37 h 48"/>
                <a:gd name="T32" fmla="*/ 112 w 175"/>
                <a:gd name="T33" fmla="*/ 24 h 48"/>
                <a:gd name="T34" fmla="*/ 151 w 175"/>
                <a:gd name="T35" fmla="*/ 24 h 48"/>
                <a:gd name="T36" fmla="*/ 151 w 175"/>
                <a:gd name="T37" fmla="*/ 37 h 48"/>
                <a:gd name="T38" fmla="*/ 151 w 175"/>
                <a:gd name="T39" fmla="*/ 37 h 48"/>
                <a:gd name="T40" fmla="*/ 151 w 175"/>
                <a:gd name="T41"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8">
                  <a:moveTo>
                    <a:pt x="166" y="0"/>
                  </a:moveTo>
                  <a:cubicBezTo>
                    <a:pt x="10" y="0"/>
                    <a:pt x="10" y="0"/>
                    <a:pt x="10" y="0"/>
                  </a:cubicBezTo>
                  <a:cubicBezTo>
                    <a:pt x="5" y="0"/>
                    <a:pt x="0" y="4"/>
                    <a:pt x="0" y="9"/>
                  </a:cubicBezTo>
                  <a:cubicBezTo>
                    <a:pt x="0" y="39"/>
                    <a:pt x="0" y="39"/>
                    <a:pt x="0" y="39"/>
                  </a:cubicBezTo>
                  <a:cubicBezTo>
                    <a:pt x="0" y="44"/>
                    <a:pt x="5" y="48"/>
                    <a:pt x="10" y="48"/>
                  </a:cubicBezTo>
                  <a:cubicBezTo>
                    <a:pt x="166" y="48"/>
                    <a:pt x="166" y="48"/>
                    <a:pt x="166" y="48"/>
                  </a:cubicBezTo>
                  <a:cubicBezTo>
                    <a:pt x="171" y="48"/>
                    <a:pt x="175" y="44"/>
                    <a:pt x="175" y="39"/>
                  </a:cubicBezTo>
                  <a:cubicBezTo>
                    <a:pt x="175" y="9"/>
                    <a:pt x="175" y="9"/>
                    <a:pt x="175" y="9"/>
                  </a:cubicBezTo>
                  <a:cubicBezTo>
                    <a:pt x="175" y="4"/>
                    <a:pt x="171" y="0"/>
                    <a:pt x="166" y="0"/>
                  </a:cubicBezTo>
                  <a:close/>
                  <a:moveTo>
                    <a:pt x="17" y="21"/>
                  </a:moveTo>
                  <a:cubicBezTo>
                    <a:pt x="14" y="21"/>
                    <a:pt x="11" y="18"/>
                    <a:pt x="11" y="15"/>
                  </a:cubicBezTo>
                  <a:cubicBezTo>
                    <a:pt x="11" y="12"/>
                    <a:pt x="14" y="10"/>
                    <a:pt x="17" y="10"/>
                  </a:cubicBezTo>
                  <a:cubicBezTo>
                    <a:pt x="20" y="10"/>
                    <a:pt x="22" y="12"/>
                    <a:pt x="22" y="15"/>
                  </a:cubicBezTo>
                  <a:cubicBezTo>
                    <a:pt x="22" y="18"/>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1" name="Freeform 37">
              <a:extLst>
                <a:ext uri="{FF2B5EF4-FFF2-40B4-BE49-F238E27FC236}">
                  <a16:creationId xmlns:a16="http://schemas.microsoft.com/office/drawing/2014/main" id="{AC19FC62-9127-4424-97BC-EA7BA2E89185}"/>
                </a:ext>
              </a:extLst>
            </p:cNvPr>
            <p:cNvSpPr>
              <a:spLocks noEditPoints="1"/>
            </p:cNvSpPr>
            <p:nvPr/>
          </p:nvSpPr>
          <p:spPr bwMode="auto">
            <a:xfrm>
              <a:off x="12182475" y="2611437"/>
              <a:ext cx="3046412" cy="1012825"/>
            </a:xfrm>
            <a:custGeom>
              <a:avLst/>
              <a:gdLst>
                <a:gd name="T0" fmla="*/ 1269 w 1919"/>
                <a:gd name="T1" fmla="*/ 268 h 638"/>
                <a:gd name="T2" fmla="*/ 1078 w 1919"/>
                <a:gd name="T3" fmla="*/ 268 h 638"/>
                <a:gd name="T4" fmla="*/ 1078 w 1919"/>
                <a:gd name="T5" fmla="*/ 0 h 638"/>
                <a:gd name="T6" fmla="*/ 842 w 1919"/>
                <a:gd name="T7" fmla="*/ 0 h 638"/>
                <a:gd name="T8" fmla="*/ 842 w 1919"/>
                <a:gd name="T9" fmla="*/ 268 h 638"/>
                <a:gd name="T10" fmla="*/ 662 w 1919"/>
                <a:gd name="T11" fmla="*/ 268 h 638"/>
                <a:gd name="T12" fmla="*/ 662 w 1919"/>
                <a:gd name="T13" fmla="*/ 336 h 638"/>
                <a:gd name="T14" fmla="*/ 0 w 1919"/>
                <a:gd name="T15" fmla="*/ 336 h 638"/>
                <a:gd name="T16" fmla="*/ 0 w 1919"/>
                <a:gd name="T17" fmla="*/ 571 h 638"/>
                <a:gd name="T18" fmla="*/ 662 w 1919"/>
                <a:gd name="T19" fmla="*/ 571 h 638"/>
                <a:gd name="T20" fmla="*/ 662 w 1919"/>
                <a:gd name="T21" fmla="*/ 638 h 638"/>
                <a:gd name="T22" fmla="*/ 1269 w 1919"/>
                <a:gd name="T23" fmla="*/ 638 h 638"/>
                <a:gd name="T24" fmla="*/ 1269 w 1919"/>
                <a:gd name="T25" fmla="*/ 571 h 638"/>
                <a:gd name="T26" fmla="*/ 1919 w 1919"/>
                <a:gd name="T27" fmla="*/ 571 h 638"/>
                <a:gd name="T28" fmla="*/ 1919 w 1919"/>
                <a:gd name="T29" fmla="*/ 336 h 638"/>
                <a:gd name="T30" fmla="*/ 1269 w 1919"/>
                <a:gd name="T31" fmla="*/ 336 h 638"/>
                <a:gd name="T32" fmla="*/ 1269 w 1919"/>
                <a:gd name="T33" fmla="*/ 268 h 638"/>
                <a:gd name="T34" fmla="*/ 1269 w 1919"/>
                <a:gd name="T35" fmla="*/ 268 h 638"/>
                <a:gd name="T36" fmla="*/ 1269 w 1919"/>
                <a:gd name="T37" fmla="*/ 2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9" h="638">
                  <a:moveTo>
                    <a:pt x="1269" y="268"/>
                  </a:moveTo>
                  <a:lnTo>
                    <a:pt x="1078" y="268"/>
                  </a:lnTo>
                  <a:lnTo>
                    <a:pt x="1078" y="0"/>
                  </a:lnTo>
                  <a:lnTo>
                    <a:pt x="842" y="0"/>
                  </a:lnTo>
                  <a:lnTo>
                    <a:pt x="842" y="268"/>
                  </a:lnTo>
                  <a:lnTo>
                    <a:pt x="662" y="268"/>
                  </a:lnTo>
                  <a:lnTo>
                    <a:pt x="662" y="336"/>
                  </a:lnTo>
                  <a:lnTo>
                    <a:pt x="0" y="336"/>
                  </a:lnTo>
                  <a:lnTo>
                    <a:pt x="0" y="571"/>
                  </a:lnTo>
                  <a:lnTo>
                    <a:pt x="662" y="571"/>
                  </a:lnTo>
                  <a:lnTo>
                    <a:pt x="662" y="638"/>
                  </a:lnTo>
                  <a:lnTo>
                    <a:pt x="1269" y="638"/>
                  </a:lnTo>
                  <a:lnTo>
                    <a:pt x="1269" y="571"/>
                  </a:lnTo>
                  <a:lnTo>
                    <a:pt x="1919" y="571"/>
                  </a:lnTo>
                  <a:lnTo>
                    <a:pt x="1919" y="336"/>
                  </a:lnTo>
                  <a:lnTo>
                    <a:pt x="1269" y="336"/>
                  </a:lnTo>
                  <a:lnTo>
                    <a:pt x="1269" y="268"/>
                  </a:lnTo>
                  <a:close/>
                  <a:moveTo>
                    <a:pt x="1269" y="268"/>
                  </a:moveTo>
                  <a:lnTo>
                    <a:pt x="1269"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2" name="Freeform 38">
              <a:extLst>
                <a:ext uri="{FF2B5EF4-FFF2-40B4-BE49-F238E27FC236}">
                  <a16:creationId xmlns:a16="http://schemas.microsoft.com/office/drawing/2014/main" id="{FF970DB3-BAA2-4827-90B5-7876C43362C7}"/>
                </a:ext>
              </a:extLst>
            </p:cNvPr>
            <p:cNvSpPr>
              <a:spLocks noEditPoints="1"/>
            </p:cNvSpPr>
            <p:nvPr/>
          </p:nvSpPr>
          <p:spPr bwMode="auto">
            <a:xfrm>
              <a:off x="12182475" y="2611437"/>
              <a:ext cx="3046412" cy="1012825"/>
            </a:xfrm>
            <a:custGeom>
              <a:avLst/>
              <a:gdLst>
                <a:gd name="T0" fmla="*/ 1269 w 1919"/>
                <a:gd name="T1" fmla="*/ 268 h 638"/>
                <a:gd name="T2" fmla="*/ 1078 w 1919"/>
                <a:gd name="T3" fmla="*/ 268 h 638"/>
                <a:gd name="T4" fmla="*/ 1078 w 1919"/>
                <a:gd name="T5" fmla="*/ 0 h 638"/>
                <a:gd name="T6" fmla="*/ 842 w 1919"/>
                <a:gd name="T7" fmla="*/ 0 h 638"/>
                <a:gd name="T8" fmla="*/ 842 w 1919"/>
                <a:gd name="T9" fmla="*/ 268 h 638"/>
                <a:gd name="T10" fmla="*/ 662 w 1919"/>
                <a:gd name="T11" fmla="*/ 268 h 638"/>
                <a:gd name="T12" fmla="*/ 662 w 1919"/>
                <a:gd name="T13" fmla="*/ 336 h 638"/>
                <a:gd name="T14" fmla="*/ 0 w 1919"/>
                <a:gd name="T15" fmla="*/ 336 h 638"/>
                <a:gd name="T16" fmla="*/ 0 w 1919"/>
                <a:gd name="T17" fmla="*/ 571 h 638"/>
                <a:gd name="T18" fmla="*/ 662 w 1919"/>
                <a:gd name="T19" fmla="*/ 571 h 638"/>
                <a:gd name="T20" fmla="*/ 662 w 1919"/>
                <a:gd name="T21" fmla="*/ 638 h 638"/>
                <a:gd name="T22" fmla="*/ 1269 w 1919"/>
                <a:gd name="T23" fmla="*/ 638 h 638"/>
                <a:gd name="T24" fmla="*/ 1269 w 1919"/>
                <a:gd name="T25" fmla="*/ 571 h 638"/>
                <a:gd name="T26" fmla="*/ 1919 w 1919"/>
                <a:gd name="T27" fmla="*/ 571 h 638"/>
                <a:gd name="T28" fmla="*/ 1919 w 1919"/>
                <a:gd name="T29" fmla="*/ 336 h 638"/>
                <a:gd name="T30" fmla="*/ 1269 w 1919"/>
                <a:gd name="T31" fmla="*/ 336 h 638"/>
                <a:gd name="T32" fmla="*/ 1269 w 1919"/>
                <a:gd name="T33" fmla="*/ 268 h 638"/>
                <a:gd name="T34" fmla="*/ 1269 w 1919"/>
                <a:gd name="T35" fmla="*/ 268 h 638"/>
                <a:gd name="T36" fmla="*/ 1269 w 1919"/>
                <a:gd name="T37" fmla="*/ 2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9" h="638">
                  <a:moveTo>
                    <a:pt x="1269" y="268"/>
                  </a:moveTo>
                  <a:lnTo>
                    <a:pt x="1078" y="268"/>
                  </a:lnTo>
                  <a:lnTo>
                    <a:pt x="1078" y="0"/>
                  </a:lnTo>
                  <a:lnTo>
                    <a:pt x="842" y="0"/>
                  </a:lnTo>
                  <a:lnTo>
                    <a:pt x="842" y="268"/>
                  </a:lnTo>
                  <a:lnTo>
                    <a:pt x="662" y="268"/>
                  </a:lnTo>
                  <a:lnTo>
                    <a:pt x="662" y="336"/>
                  </a:lnTo>
                  <a:lnTo>
                    <a:pt x="0" y="336"/>
                  </a:lnTo>
                  <a:lnTo>
                    <a:pt x="0" y="571"/>
                  </a:lnTo>
                  <a:lnTo>
                    <a:pt x="662" y="571"/>
                  </a:lnTo>
                  <a:lnTo>
                    <a:pt x="662" y="638"/>
                  </a:lnTo>
                  <a:lnTo>
                    <a:pt x="1269" y="638"/>
                  </a:lnTo>
                  <a:lnTo>
                    <a:pt x="1269" y="571"/>
                  </a:lnTo>
                  <a:lnTo>
                    <a:pt x="1919" y="571"/>
                  </a:lnTo>
                  <a:lnTo>
                    <a:pt x="1919" y="336"/>
                  </a:lnTo>
                  <a:lnTo>
                    <a:pt x="1269" y="336"/>
                  </a:lnTo>
                  <a:lnTo>
                    <a:pt x="1269" y="268"/>
                  </a:lnTo>
                  <a:moveTo>
                    <a:pt x="1269" y="268"/>
                  </a:moveTo>
                  <a:lnTo>
                    <a:pt x="1269" y="26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3" name="Freeform 39">
              <a:extLst>
                <a:ext uri="{FF2B5EF4-FFF2-40B4-BE49-F238E27FC236}">
                  <a16:creationId xmlns:a16="http://schemas.microsoft.com/office/drawing/2014/main" id="{DCE4F8A2-51E4-4446-BDBC-5F5FB5A3E240}"/>
                </a:ext>
              </a:extLst>
            </p:cNvPr>
            <p:cNvSpPr>
              <a:spLocks noEditPoints="1"/>
            </p:cNvSpPr>
            <p:nvPr/>
          </p:nvSpPr>
          <p:spPr bwMode="auto">
            <a:xfrm>
              <a:off x="10971213" y="-1990726"/>
              <a:ext cx="5470524" cy="3197225"/>
            </a:xfrm>
            <a:custGeom>
              <a:avLst/>
              <a:gdLst>
                <a:gd name="T0" fmla="*/ 246 w 307"/>
                <a:gd name="T1" fmla="*/ 47 h 180"/>
                <a:gd name="T2" fmla="*/ 240 w 307"/>
                <a:gd name="T3" fmla="*/ 44 h 180"/>
                <a:gd name="T4" fmla="*/ 186 w 307"/>
                <a:gd name="T5" fmla="*/ 17 h 180"/>
                <a:gd name="T6" fmla="*/ 182 w 307"/>
                <a:gd name="T7" fmla="*/ 17 h 180"/>
                <a:gd name="T8" fmla="*/ 177 w 307"/>
                <a:gd name="T9" fmla="*/ 15 h 180"/>
                <a:gd name="T10" fmla="*/ 132 w 307"/>
                <a:gd name="T11" fmla="*/ 0 h 180"/>
                <a:gd name="T12" fmla="*/ 64 w 307"/>
                <a:gd name="T13" fmla="*/ 43 h 180"/>
                <a:gd name="T14" fmla="*/ 58 w 307"/>
                <a:gd name="T15" fmla="*/ 47 h 180"/>
                <a:gd name="T16" fmla="*/ 0 w 307"/>
                <a:gd name="T17" fmla="*/ 114 h 180"/>
                <a:gd name="T18" fmla="*/ 53 w 307"/>
                <a:gd name="T19" fmla="*/ 180 h 180"/>
                <a:gd name="T20" fmla="*/ 53 w 307"/>
                <a:gd name="T21" fmla="*/ 160 h 180"/>
                <a:gd name="T22" fmla="*/ 54 w 307"/>
                <a:gd name="T23" fmla="*/ 153 h 180"/>
                <a:gd name="T24" fmla="*/ 26 w 307"/>
                <a:gd name="T25" fmla="*/ 114 h 180"/>
                <a:gd name="T26" fmla="*/ 67 w 307"/>
                <a:gd name="T27" fmla="*/ 73 h 180"/>
                <a:gd name="T28" fmla="*/ 71 w 307"/>
                <a:gd name="T29" fmla="*/ 73 h 180"/>
                <a:gd name="T30" fmla="*/ 84 w 307"/>
                <a:gd name="T31" fmla="*/ 63 h 180"/>
                <a:gd name="T32" fmla="*/ 132 w 307"/>
                <a:gd name="T33" fmla="*/ 26 h 180"/>
                <a:gd name="T34" fmla="*/ 166 w 307"/>
                <a:gd name="T35" fmla="*/ 40 h 180"/>
                <a:gd name="T36" fmla="*/ 178 w 307"/>
                <a:gd name="T37" fmla="*/ 44 h 180"/>
                <a:gd name="T38" fmla="*/ 186 w 307"/>
                <a:gd name="T39" fmla="*/ 43 h 180"/>
                <a:gd name="T40" fmla="*/ 223 w 307"/>
                <a:gd name="T41" fmla="*/ 66 h 180"/>
                <a:gd name="T42" fmla="*/ 236 w 307"/>
                <a:gd name="T43" fmla="*/ 73 h 180"/>
                <a:gd name="T44" fmla="*/ 240 w 307"/>
                <a:gd name="T45" fmla="*/ 73 h 180"/>
                <a:gd name="T46" fmla="*/ 281 w 307"/>
                <a:gd name="T47" fmla="*/ 114 h 180"/>
                <a:gd name="T48" fmla="*/ 253 w 307"/>
                <a:gd name="T49" fmla="*/ 153 h 180"/>
                <a:gd name="T50" fmla="*/ 254 w 307"/>
                <a:gd name="T51" fmla="*/ 160 h 180"/>
                <a:gd name="T52" fmla="*/ 254 w 307"/>
                <a:gd name="T53" fmla="*/ 180 h 180"/>
                <a:gd name="T54" fmla="*/ 307 w 307"/>
                <a:gd name="T55" fmla="*/ 114 h 180"/>
                <a:gd name="T56" fmla="*/ 246 w 307"/>
                <a:gd name="T57" fmla="*/ 47 h 180"/>
                <a:gd name="T58" fmla="*/ 246 w 307"/>
                <a:gd name="T59" fmla="*/ 47 h 180"/>
                <a:gd name="T60" fmla="*/ 246 w 307"/>
                <a:gd name="T61" fmla="*/ 4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180">
                  <a:moveTo>
                    <a:pt x="246" y="47"/>
                  </a:moveTo>
                  <a:cubicBezTo>
                    <a:pt x="244" y="47"/>
                    <a:pt x="242" y="46"/>
                    <a:pt x="240" y="44"/>
                  </a:cubicBezTo>
                  <a:cubicBezTo>
                    <a:pt x="228" y="27"/>
                    <a:pt x="208" y="17"/>
                    <a:pt x="186" y="17"/>
                  </a:cubicBezTo>
                  <a:cubicBezTo>
                    <a:pt x="185" y="17"/>
                    <a:pt x="184" y="17"/>
                    <a:pt x="182" y="17"/>
                  </a:cubicBezTo>
                  <a:cubicBezTo>
                    <a:pt x="180" y="17"/>
                    <a:pt x="179" y="16"/>
                    <a:pt x="177" y="15"/>
                  </a:cubicBezTo>
                  <a:cubicBezTo>
                    <a:pt x="164" y="5"/>
                    <a:pt x="148" y="0"/>
                    <a:pt x="132" y="0"/>
                  </a:cubicBezTo>
                  <a:cubicBezTo>
                    <a:pt x="102" y="0"/>
                    <a:pt x="76" y="17"/>
                    <a:pt x="64" y="43"/>
                  </a:cubicBezTo>
                  <a:cubicBezTo>
                    <a:pt x="63" y="45"/>
                    <a:pt x="60" y="47"/>
                    <a:pt x="58" y="47"/>
                  </a:cubicBezTo>
                  <a:cubicBezTo>
                    <a:pt x="25" y="52"/>
                    <a:pt x="0" y="80"/>
                    <a:pt x="0" y="114"/>
                  </a:cubicBezTo>
                  <a:cubicBezTo>
                    <a:pt x="0" y="146"/>
                    <a:pt x="23" y="173"/>
                    <a:pt x="53" y="180"/>
                  </a:cubicBezTo>
                  <a:cubicBezTo>
                    <a:pt x="53" y="160"/>
                    <a:pt x="53" y="160"/>
                    <a:pt x="53" y="160"/>
                  </a:cubicBezTo>
                  <a:cubicBezTo>
                    <a:pt x="53" y="157"/>
                    <a:pt x="54" y="155"/>
                    <a:pt x="54" y="153"/>
                  </a:cubicBezTo>
                  <a:cubicBezTo>
                    <a:pt x="38" y="147"/>
                    <a:pt x="26" y="132"/>
                    <a:pt x="26" y="114"/>
                  </a:cubicBezTo>
                  <a:cubicBezTo>
                    <a:pt x="26" y="92"/>
                    <a:pt x="45" y="73"/>
                    <a:pt x="67" y="73"/>
                  </a:cubicBezTo>
                  <a:cubicBezTo>
                    <a:pt x="68" y="73"/>
                    <a:pt x="69" y="73"/>
                    <a:pt x="71" y="73"/>
                  </a:cubicBezTo>
                  <a:cubicBezTo>
                    <a:pt x="77" y="74"/>
                    <a:pt x="83" y="70"/>
                    <a:pt x="84" y="63"/>
                  </a:cubicBezTo>
                  <a:cubicBezTo>
                    <a:pt x="90" y="42"/>
                    <a:pt x="109" y="26"/>
                    <a:pt x="132" y="26"/>
                  </a:cubicBezTo>
                  <a:cubicBezTo>
                    <a:pt x="145" y="26"/>
                    <a:pt x="157" y="31"/>
                    <a:pt x="166" y="40"/>
                  </a:cubicBezTo>
                  <a:cubicBezTo>
                    <a:pt x="169" y="43"/>
                    <a:pt x="174" y="45"/>
                    <a:pt x="178" y="44"/>
                  </a:cubicBezTo>
                  <a:cubicBezTo>
                    <a:pt x="181" y="43"/>
                    <a:pt x="184" y="43"/>
                    <a:pt x="186" y="43"/>
                  </a:cubicBezTo>
                  <a:cubicBezTo>
                    <a:pt x="202" y="43"/>
                    <a:pt x="216" y="52"/>
                    <a:pt x="223" y="66"/>
                  </a:cubicBezTo>
                  <a:cubicBezTo>
                    <a:pt x="225" y="71"/>
                    <a:pt x="231" y="74"/>
                    <a:pt x="236" y="73"/>
                  </a:cubicBezTo>
                  <a:cubicBezTo>
                    <a:pt x="238" y="73"/>
                    <a:pt x="239" y="73"/>
                    <a:pt x="240" y="73"/>
                  </a:cubicBezTo>
                  <a:cubicBezTo>
                    <a:pt x="263" y="73"/>
                    <a:pt x="281" y="92"/>
                    <a:pt x="281" y="114"/>
                  </a:cubicBezTo>
                  <a:cubicBezTo>
                    <a:pt x="281" y="132"/>
                    <a:pt x="269" y="147"/>
                    <a:pt x="253" y="153"/>
                  </a:cubicBezTo>
                  <a:cubicBezTo>
                    <a:pt x="254" y="155"/>
                    <a:pt x="254" y="157"/>
                    <a:pt x="254" y="160"/>
                  </a:cubicBezTo>
                  <a:cubicBezTo>
                    <a:pt x="254" y="180"/>
                    <a:pt x="254" y="180"/>
                    <a:pt x="254" y="180"/>
                  </a:cubicBezTo>
                  <a:cubicBezTo>
                    <a:pt x="284" y="173"/>
                    <a:pt x="307" y="146"/>
                    <a:pt x="307" y="114"/>
                  </a:cubicBezTo>
                  <a:cubicBezTo>
                    <a:pt x="307" y="79"/>
                    <a:pt x="280" y="50"/>
                    <a:pt x="246" y="47"/>
                  </a:cubicBezTo>
                  <a:close/>
                  <a:moveTo>
                    <a:pt x="246" y="47"/>
                  </a:moveTo>
                  <a:cubicBezTo>
                    <a:pt x="246" y="47"/>
                    <a:pt x="246" y="47"/>
                    <a:pt x="246"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grpSp>
    </p:spTree>
    <p:extLst>
      <p:ext uri="{BB962C8B-B14F-4D97-AF65-F5344CB8AC3E}">
        <p14:creationId xmlns:p14="http://schemas.microsoft.com/office/powerpoint/2010/main" val="13854464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F34B92-5076-4938-8DD9-649081B5AFA5}"/>
              </a:ext>
            </a:extLst>
          </p:cNvPr>
          <p:cNvSpPr/>
          <p:nvPr/>
        </p:nvSpPr>
        <p:spPr>
          <a:xfrm>
            <a:off x="5013807" y="987425"/>
            <a:ext cx="3204210" cy="215444"/>
          </a:xfrm>
          <a:prstGeom prst="rect">
            <a:avLst/>
          </a:prstGeom>
        </p:spPr>
        <p:txBody>
          <a:bodyPr wrap="square" lIns="0" tIns="0" rIns="0" bIns="0">
            <a:spAutoFit/>
          </a:bodyPr>
          <a:lstStyle/>
          <a:p>
            <a:pPr defTabSz="914264"/>
            <a:r>
              <a:rPr lang="en-IN" sz="1400" b="1" dirty="0">
                <a:latin typeface="Trebuchet MS"/>
                <a:cs typeface="Arial" panose="020B0604020202020204" pitchFamily="34" charset="0"/>
              </a:rPr>
              <a:t>RELEVANCE TO DIGITAL ENTERPRISE</a:t>
            </a:r>
          </a:p>
        </p:txBody>
      </p:sp>
      <p:sp>
        <p:nvSpPr>
          <p:cNvPr id="2" name="TextBox 1">
            <a:extLst>
              <a:ext uri="{FF2B5EF4-FFF2-40B4-BE49-F238E27FC236}">
                <a16:creationId xmlns:a16="http://schemas.microsoft.com/office/drawing/2014/main" id="{CF2E8F7B-3CFE-4D31-B4A0-5E06E51B12F7}"/>
              </a:ext>
            </a:extLst>
          </p:cNvPr>
          <p:cNvSpPr txBox="1"/>
          <p:nvPr/>
        </p:nvSpPr>
        <p:spPr>
          <a:xfrm>
            <a:off x="323850" y="987425"/>
            <a:ext cx="4103688" cy="215444"/>
          </a:xfrm>
          <a:prstGeom prst="rect">
            <a:avLst/>
          </a:prstGeom>
          <a:noFill/>
        </p:spPr>
        <p:txBody>
          <a:bodyPr wrap="square" lIns="0" tIns="0" rIns="0" bIns="0" rtlCol="0">
            <a:spAutoFit/>
          </a:bodyPr>
          <a:lstStyle/>
          <a:p>
            <a:pPr defTabSz="914264"/>
            <a:r>
              <a:rPr lang="en-IN" sz="1400" b="1">
                <a:latin typeface="Trebuchet MS"/>
                <a:cs typeface="Arial" panose="020B0604020202020204" pitchFamily="34" charset="0"/>
              </a:rPr>
              <a:t>SIFY ASSETS</a:t>
            </a:r>
          </a:p>
        </p:txBody>
      </p:sp>
      <p:sp>
        <p:nvSpPr>
          <p:cNvPr id="10" name="Title 9">
            <a:extLst>
              <a:ext uri="{FF2B5EF4-FFF2-40B4-BE49-F238E27FC236}">
                <a16:creationId xmlns:a16="http://schemas.microsoft.com/office/drawing/2014/main" id="{933E6A13-D0A7-48C9-A631-055B6C1BBD46}"/>
              </a:ext>
            </a:extLst>
          </p:cNvPr>
          <p:cNvSpPr>
            <a:spLocks noGrp="1"/>
          </p:cNvSpPr>
          <p:nvPr>
            <p:ph type="title"/>
          </p:nvPr>
        </p:nvSpPr>
        <p:spPr/>
        <p:txBody>
          <a:bodyPr/>
          <a:lstStyle/>
          <a:p>
            <a:r>
              <a:rPr lang="en-IN" dirty="0"/>
              <a:t>Our Infrastructure &amp; SERVICES ADVANTAGE </a:t>
            </a:r>
          </a:p>
        </p:txBody>
      </p:sp>
      <p:sp>
        <p:nvSpPr>
          <p:cNvPr id="13" name="Rectangle: Single Corner Rounded 12">
            <a:extLst>
              <a:ext uri="{FF2B5EF4-FFF2-40B4-BE49-F238E27FC236}">
                <a16:creationId xmlns:a16="http://schemas.microsoft.com/office/drawing/2014/main" id="{116534FD-B3F1-4E74-A628-66795148155E}"/>
              </a:ext>
            </a:extLst>
          </p:cNvPr>
          <p:cNvSpPr/>
          <p:nvPr/>
        </p:nvSpPr>
        <p:spPr>
          <a:xfrm flipH="1">
            <a:off x="343784" y="4162748"/>
            <a:ext cx="8476365" cy="459825"/>
          </a:xfrm>
          <a:prstGeom prst="round1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64"/>
            <a:endParaRPr lang="en-IN" sz="1350">
              <a:solidFill>
                <a:prstClr val="black">
                  <a:lumMod val="65000"/>
                  <a:lumOff val="35000"/>
                </a:prstClr>
              </a:solidFill>
              <a:latin typeface="Trebuchet MS"/>
              <a:cs typeface="Arial" panose="020B0604020202020204" pitchFamily="34" charset="0"/>
            </a:endParaRPr>
          </a:p>
        </p:txBody>
      </p:sp>
      <p:sp>
        <p:nvSpPr>
          <p:cNvPr id="12" name="Rectangle: Single Corner Rounded 11">
            <a:extLst>
              <a:ext uri="{FF2B5EF4-FFF2-40B4-BE49-F238E27FC236}">
                <a16:creationId xmlns:a16="http://schemas.microsoft.com/office/drawing/2014/main" id="{1545A8EB-9D9D-44B2-8000-AEBA62B0F0AD}"/>
              </a:ext>
            </a:extLst>
          </p:cNvPr>
          <p:cNvSpPr/>
          <p:nvPr/>
        </p:nvSpPr>
        <p:spPr>
          <a:xfrm flipH="1">
            <a:off x="343784" y="3628016"/>
            <a:ext cx="8476365" cy="459825"/>
          </a:xfrm>
          <a:prstGeom prst="round1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64"/>
            <a:endParaRPr lang="en-IN" sz="1350">
              <a:solidFill>
                <a:prstClr val="black">
                  <a:lumMod val="65000"/>
                  <a:lumOff val="35000"/>
                </a:prstClr>
              </a:solidFill>
              <a:latin typeface="Trebuchet MS"/>
              <a:cs typeface="Arial" panose="020B0604020202020204" pitchFamily="34" charset="0"/>
            </a:endParaRPr>
          </a:p>
        </p:txBody>
      </p:sp>
      <p:sp>
        <p:nvSpPr>
          <p:cNvPr id="14" name="Rectangle: Single Corner Rounded 13">
            <a:extLst>
              <a:ext uri="{FF2B5EF4-FFF2-40B4-BE49-F238E27FC236}">
                <a16:creationId xmlns:a16="http://schemas.microsoft.com/office/drawing/2014/main" id="{DACD0A8E-97E0-4736-B127-277880674892}"/>
              </a:ext>
            </a:extLst>
          </p:cNvPr>
          <p:cNvSpPr/>
          <p:nvPr/>
        </p:nvSpPr>
        <p:spPr>
          <a:xfrm flipH="1">
            <a:off x="343784" y="2558552"/>
            <a:ext cx="8476365" cy="459825"/>
          </a:xfrm>
          <a:prstGeom prst="round1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64"/>
            <a:endParaRPr lang="en-IN" sz="1350">
              <a:solidFill>
                <a:prstClr val="black">
                  <a:lumMod val="65000"/>
                  <a:lumOff val="35000"/>
                </a:prstClr>
              </a:solidFill>
              <a:latin typeface="Trebuchet MS"/>
              <a:cs typeface="Arial" panose="020B0604020202020204" pitchFamily="34" charset="0"/>
            </a:endParaRPr>
          </a:p>
        </p:txBody>
      </p:sp>
      <p:sp>
        <p:nvSpPr>
          <p:cNvPr id="11" name="Rectangle: Single Corner Rounded 10">
            <a:extLst>
              <a:ext uri="{FF2B5EF4-FFF2-40B4-BE49-F238E27FC236}">
                <a16:creationId xmlns:a16="http://schemas.microsoft.com/office/drawing/2014/main" id="{B563EE7A-68E1-4B41-9E21-D3B58079BE6C}"/>
              </a:ext>
            </a:extLst>
          </p:cNvPr>
          <p:cNvSpPr/>
          <p:nvPr/>
        </p:nvSpPr>
        <p:spPr>
          <a:xfrm flipH="1">
            <a:off x="343784" y="2023820"/>
            <a:ext cx="8476365" cy="459825"/>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64"/>
            <a:r>
              <a:rPr lang="en-IN" sz="1350">
                <a:solidFill>
                  <a:prstClr val="black">
                    <a:lumMod val="65000"/>
                    <a:lumOff val="35000"/>
                  </a:prstClr>
                </a:solidFill>
                <a:latin typeface="Trebuchet MS"/>
                <a:cs typeface="Arial" panose="020B0604020202020204" pitchFamily="34" charset="0"/>
              </a:rPr>
              <a:t> </a:t>
            </a:r>
          </a:p>
        </p:txBody>
      </p:sp>
      <p:sp>
        <p:nvSpPr>
          <p:cNvPr id="9" name="Rectangle: Single Corner Rounded 8">
            <a:extLst>
              <a:ext uri="{FF2B5EF4-FFF2-40B4-BE49-F238E27FC236}">
                <a16:creationId xmlns:a16="http://schemas.microsoft.com/office/drawing/2014/main" id="{6120EB0F-DF42-4764-83ED-1BBD98B0706E}"/>
              </a:ext>
            </a:extLst>
          </p:cNvPr>
          <p:cNvSpPr/>
          <p:nvPr/>
        </p:nvSpPr>
        <p:spPr>
          <a:xfrm flipH="1">
            <a:off x="343784" y="1427045"/>
            <a:ext cx="8476365" cy="521868"/>
          </a:xfrm>
          <a:prstGeom prst="round1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64"/>
            <a:endParaRPr lang="en-IN" sz="1350">
              <a:solidFill>
                <a:prstClr val="black">
                  <a:lumMod val="65000"/>
                  <a:lumOff val="35000"/>
                </a:prstClr>
              </a:solidFill>
              <a:latin typeface="Trebuchet MS"/>
              <a:cs typeface="Arial" panose="020B0604020202020204" pitchFamily="34" charset="0"/>
            </a:endParaRPr>
          </a:p>
        </p:txBody>
      </p:sp>
      <p:sp>
        <p:nvSpPr>
          <p:cNvPr id="4" name="TextBox 3"/>
          <p:cNvSpPr txBox="1"/>
          <p:nvPr/>
        </p:nvSpPr>
        <p:spPr>
          <a:xfrm>
            <a:off x="911131" y="1472153"/>
            <a:ext cx="3325851" cy="400110"/>
          </a:xfrm>
          <a:prstGeom prst="rect">
            <a:avLst/>
          </a:prstGeom>
          <a:noFill/>
        </p:spPr>
        <p:txBody>
          <a:bodyPr wrap="square" rtlCol="0" anchor="t">
            <a:spAutoFit/>
          </a:bodyPr>
          <a:lstStyle/>
          <a:p>
            <a:pPr marL="171450" lvl="1" indent="-171450" defTabSz="914264">
              <a:buFont typeface="Arial" panose="020B0604020202020204" pitchFamily="34" charset="0"/>
              <a:buChar char="•"/>
            </a:pPr>
            <a:r>
              <a:rPr lang="en-US" sz="1000" dirty="0">
                <a:solidFill>
                  <a:prstClr val="black"/>
                </a:solidFill>
                <a:cs typeface="Arial"/>
              </a:rPr>
              <a:t>10 Pan-India DCs with 70 MW capacity </a:t>
            </a:r>
          </a:p>
          <a:p>
            <a:pPr marL="171450" lvl="1" indent="-171450" defTabSz="914264">
              <a:buFont typeface="Arial" panose="020B0604020202020204" pitchFamily="34" charset="0"/>
              <a:buChar char="•"/>
            </a:pPr>
            <a:r>
              <a:rPr lang="en-US" sz="1000" dirty="0">
                <a:solidFill>
                  <a:prstClr val="black"/>
                </a:solidFill>
                <a:cs typeface="Arial"/>
              </a:rPr>
              <a:t>Roadmap to add 200 MW in next 4 years </a:t>
            </a:r>
            <a:endParaRPr lang="en-SG" sz="1000" dirty="0">
              <a:solidFill>
                <a:prstClr val="black"/>
              </a:solidFill>
              <a:latin typeface="Trebuchet MS"/>
              <a:cs typeface="Arial"/>
            </a:endParaRPr>
          </a:p>
        </p:txBody>
      </p:sp>
      <p:sp>
        <p:nvSpPr>
          <p:cNvPr id="7" name="TextBox 6"/>
          <p:cNvSpPr txBox="1"/>
          <p:nvPr/>
        </p:nvSpPr>
        <p:spPr>
          <a:xfrm>
            <a:off x="5020605" y="1501839"/>
            <a:ext cx="2830315" cy="400110"/>
          </a:xfrm>
          <a:prstGeom prst="rect">
            <a:avLst/>
          </a:prstGeom>
          <a:noFill/>
        </p:spPr>
        <p:txBody>
          <a:bodyPr wrap="square" rtlCol="0">
            <a:spAutoFit/>
          </a:bodyPr>
          <a:lstStyle/>
          <a:p>
            <a:pPr marL="171450" indent="-171450" defTabSz="914264">
              <a:buFont typeface="Arial" panose="020B0604020202020204" pitchFamily="34" charset="0"/>
              <a:buChar char="•"/>
            </a:pPr>
            <a:r>
              <a:rPr lang="en-US" sz="1000" dirty="0">
                <a:solidFill>
                  <a:prstClr val="black"/>
                </a:solidFill>
                <a:cs typeface="Arial" panose="020B0604020202020204" pitchFamily="34" charset="0"/>
              </a:rPr>
              <a:t>Hosting for hyperscale operators</a:t>
            </a:r>
          </a:p>
          <a:p>
            <a:pPr marL="171450" indent="-171450" defTabSz="914264">
              <a:buFont typeface="Arial" panose="020B0604020202020204" pitchFamily="34" charset="0"/>
              <a:buChar char="•"/>
            </a:pPr>
            <a:r>
              <a:rPr lang="en-US" sz="1000" dirty="0">
                <a:solidFill>
                  <a:prstClr val="black"/>
                </a:solidFill>
                <a:cs typeface="Arial" panose="020B0604020202020204" pitchFamily="34" charset="0"/>
              </a:rPr>
              <a:t>Centerpiece of the hybrid cloud</a:t>
            </a:r>
            <a:endParaRPr lang="en-US" sz="1000" dirty="0">
              <a:solidFill>
                <a:prstClr val="black"/>
              </a:solidFill>
              <a:latin typeface="Trebuchet MS"/>
              <a:cs typeface="Arial" panose="020B0604020202020204" pitchFamily="34" charset="0"/>
            </a:endParaRPr>
          </a:p>
        </p:txBody>
      </p:sp>
      <p:sp>
        <p:nvSpPr>
          <p:cNvPr id="15" name="TextBox 14">
            <a:extLst>
              <a:ext uri="{FF2B5EF4-FFF2-40B4-BE49-F238E27FC236}">
                <a16:creationId xmlns:a16="http://schemas.microsoft.com/office/drawing/2014/main" id="{2A973F25-CDF5-41AB-8608-7098ACA45066}"/>
              </a:ext>
            </a:extLst>
          </p:cNvPr>
          <p:cNvSpPr txBox="1"/>
          <p:nvPr/>
        </p:nvSpPr>
        <p:spPr>
          <a:xfrm>
            <a:off x="4999056" y="4155882"/>
            <a:ext cx="3209521" cy="400110"/>
          </a:xfrm>
          <a:prstGeom prst="rect">
            <a:avLst/>
          </a:prstGeom>
          <a:noFill/>
        </p:spPr>
        <p:txBody>
          <a:bodyPr wrap="square" rtlCol="0">
            <a:spAutoFit/>
          </a:bodyPr>
          <a:lstStyle/>
          <a:p>
            <a:pPr marL="171450"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IT-enablement for distributed businesses</a:t>
            </a:r>
          </a:p>
          <a:p>
            <a:pPr marL="171450"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Supports Digital Transformation initiatives</a:t>
            </a:r>
          </a:p>
        </p:txBody>
      </p:sp>
      <p:sp>
        <p:nvSpPr>
          <p:cNvPr id="16" name="TextBox 15">
            <a:extLst>
              <a:ext uri="{FF2B5EF4-FFF2-40B4-BE49-F238E27FC236}">
                <a16:creationId xmlns:a16="http://schemas.microsoft.com/office/drawing/2014/main" id="{6DC5141E-751A-4957-AB8D-D8D153A79C73}"/>
              </a:ext>
            </a:extLst>
          </p:cNvPr>
          <p:cNvSpPr txBox="1"/>
          <p:nvPr/>
        </p:nvSpPr>
        <p:spPr>
          <a:xfrm>
            <a:off x="4999058" y="3628165"/>
            <a:ext cx="3194767" cy="400110"/>
          </a:xfrm>
          <a:prstGeom prst="rect">
            <a:avLst/>
          </a:prstGeom>
          <a:noFill/>
        </p:spPr>
        <p:txBody>
          <a:bodyPr wrap="square" rtlCol="0">
            <a:spAutoFit/>
          </a:bodyPr>
          <a:lstStyle/>
          <a:p>
            <a:pPr marL="171450"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Global and domestic IT outsourcing</a:t>
            </a:r>
          </a:p>
          <a:p>
            <a:pPr marL="171450"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Supports outcome-based services model</a:t>
            </a:r>
          </a:p>
        </p:txBody>
      </p:sp>
      <p:sp>
        <p:nvSpPr>
          <p:cNvPr id="17" name="TextBox 16">
            <a:extLst>
              <a:ext uri="{FF2B5EF4-FFF2-40B4-BE49-F238E27FC236}">
                <a16:creationId xmlns:a16="http://schemas.microsoft.com/office/drawing/2014/main" id="{2BE3F041-2CC8-4A6B-A477-4E908265E2EE}"/>
              </a:ext>
            </a:extLst>
          </p:cNvPr>
          <p:cNvSpPr txBox="1"/>
          <p:nvPr/>
        </p:nvSpPr>
        <p:spPr>
          <a:xfrm>
            <a:off x="5028934" y="2017514"/>
            <a:ext cx="3194769" cy="400110"/>
          </a:xfrm>
          <a:prstGeom prst="rect">
            <a:avLst/>
          </a:prstGeom>
          <a:noFill/>
        </p:spPr>
        <p:txBody>
          <a:bodyPr wrap="square" rtlCol="0">
            <a:spAutoFit/>
          </a:bodyPr>
          <a:lstStyle/>
          <a:p>
            <a:pPr marL="171450"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Internet growth from non-metros</a:t>
            </a:r>
          </a:p>
          <a:p>
            <a:pPr marL="171450"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Platform to move content to “edge”</a:t>
            </a:r>
          </a:p>
        </p:txBody>
      </p:sp>
      <p:sp>
        <p:nvSpPr>
          <p:cNvPr id="18" name="TextBox 17">
            <a:extLst>
              <a:ext uri="{FF2B5EF4-FFF2-40B4-BE49-F238E27FC236}">
                <a16:creationId xmlns:a16="http://schemas.microsoft.com/office/drawing/2014/main" id="{69E08DD1-4F48-40EA-A71F-90385FD631A3}"/>
              </a:ext>
            </a:extLst>
          </p:cNvPr>
          <p:cNvSpPr txBox="1"/>
          <p:nvPr/>
        </p:nvSpPr>
        <p:spPr>
          <a:xfrm>
            <a:off x="5013808" y="2579818"/>
            <a:ext cx="3194769" cy="400110"/>
          </a:xfrm>
          <a:prstGeom prst="rect">
            <a:avLst/>
          </a:prstGeom>
          <a:noFill/>
        </p:spPr>
        <p:txBody>
          <a:bodyPr wrap="square" rtlCol="0">
            <a:spAutoFit/>
          </a:bodyPr>
          <a:lstStyle/>
          <a:p>
            <a:pPr marL="171450"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Cost-effective terabit network scale</a:t>
            </a:r>
          </a:p>
          <a:p>
            <a:pPr marL="171450"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Interconnect Public and Private clouds</a:t>
            </a:r>
          </a:p>
        </p:txBody>
      </p:sp>
      <p:sp>
        <p:nvSpPr>
          <p:cNvPr id="19" name="TextBox 18">
            <a:extLst>
              <a:ext uri="{FF2B5EF4-FFF2-40B4-BE49-F238E27FC236}">
                <a16:creationId xmlns:a16="http://schemas.microsoft.com/office/drawing/2014/main" id="{2B6C6D50-11A3-4CE1-BA29-1A8D3165778E}"/>
              </a:ext>
            </a:extLst>
          </p:cNvPr>
          <p:cNvSpPr txBox="1"/>
          <p:nvPr/>
        </p:nvSpPr>
        <p:spPr>
          <a:xfrm>
            <a:off x="911131" y="2017515"/>
            <a:ext cx="3556999" cy="400110"/>
          </a:xfrm>
          <a:prstGeom prst="rect">
            <a:avLst/>
          </a:prstGeom>
          <a:noFill/>
        </p:spPr>
        <p:txBody>
          <a:bodyPr wrap="square" rtlCol="0">
            <a:spAutoFit/>
          </a:bodyPr>
          <a:lstStyle/>
          <a:p>
            <a:pPr marL="171450" lvl="1" indent="-171450" defTabSz="914264">
              <a:buFont typeface="Arial" panose="020B0604020202020204" pitchFamily="34" charset="0"/>
              <a:buChar char="•"/>
            </a:pPr>
            <a:r>
              <a:rPr lang="en-US" sz="1000" dirty="0">
                <a:solidFill>
                  <a:prstClr val="black"/>
                </a:solidFill>
                <a:latin typeface="Trebuchet MS"/>
                <a:cs typeface="Arial" panose="020B0604020202020204" pitchFamily="34" charset="0"/>
              </a:rPr>
              <a:t>Largest MPLS network (by connections)</a:t>
            </a:r>
          </a:p>
          <a:p>
            <a:pPr marL="171450" lvl="1" indent="-171450" defTabSz="914264">
              <a:buFont typeface="Arial" panose="020B0604020202020204" pitchFamily="34" charset="0"/>
              <a:buChar char="•"/>
            </a:pPr>
            <a:r>
              <a:rPr lang="en-US" sz="1000" dirty="0">
                <a:solidFill>
                  <a:prstClr val="black"/>
                </a:solidFill>
                <a:latin typeface="Trebuchet MS"/>
                <a:cs typeface="Arial" panose="020B0604020202020204" pitchFamily="34" charset="0"/>
              </a:rPr>
              <a:t>3100+ </a:t>
            </a:r>
            <a:r>
              <a:rPr lang="en-US" sz="1000" dirty="0" err="1">
                <a:solidFill>
                  <a:prstClr val="black"/>
                </a:solidFill>
                <a:latin typeface="Trebuchet MS"/>
                <a:cs typeface="Arial" panose="020B0604020202020204" pitchFamily="34" charset="0"/>
              </a:rPr>
              <a:t>PoPs</a:t>
            </a:r>
            <a:r>
              <a:rPr lang="en-US" sz="1000" dirty="0">
                <a:solidFill>
                  <a:prstClr val="black"/>
                </a:solidFill>
                <a:latin typeface="Trebuchet MS"/>
                <a:cs typeface="Arial" panose="020B0604020202020204" pitchFamily="34" charset="0"/>
              </a:rPr>
              <a:t> across 1600 towns in India </a:t>
            </a:r>
            <a:endParaRPr lang="en-SG" sz="1000" dirty="0">
              <a:solidFill>
                <a:prstClr val="black"/>
              </a:solidFill>
              <a:latin typeface="Trebuchet MS"/>
              <a:cs typeface="Arial" panose="020B0604020202020204" pitchFamily="34" charset="0"/>
            </a:endParaRPr>
          </a:p>
        </p:txBody>
      </p:sp>
      <p:sp>
        <p:nvSpPr>
          <p:cNvPr id="21" name="TextBox 20">
            <a:extLst>
              <a:ext uri="{FF2B5EF4-FFF2-40B4-BE49-F238E27FC236}">
                <a16:creationId xmlns:a16="http://schemas.microsoft.com/office/drawing/2014/main" id="{9908A28D-9142-4449-A574-59770582B387}"/>
              </a:ext>
            </a:extLst>
          </p:cNvPr>
          <p:cNvSpPr txBox="1"/>
          <p:nvPr/>
        </p:nvSpPr>
        <p:spPr>
          <a:xfrm>
            <a:off x="911131" y="2579818"/>
            <a:ext cx="3325851" cy="400110"/>
          </a:xfrm>
          <a:prstGeom prst="rect">
            <a:avLst/>
          </a:prstGeom>
          <a:noFill/>
        </p:spPr>
        <p:txBody>
          <a:bodyPr wrap="square" rtlCol="0">
            <a:spAutoFit/>
          </a:bodyPr>
          <a:lstStyle/>
          <a:p>
            <a:pPr marL="171450" lvl="1"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“Cloud Connect” data superhighway</a:t>
            </a:r>
          </a:p>
          <a:p>
            <a:pPr marL="171450" lvl="1"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48 on-net data centers</a:t>
            </a:r>
            <a:endParaRPr lang="en-SG" sz="1000">
              <a:solidFill>
                <a:prstClr val="black"/>
              </a:solidFill>
              <a:latin typeface="Trebuchet MS"/>
              <a:cs typeface="Arial" panose="020B0604020202020204" pitchFamily="34" charset="0"/>
            </a:endParaRPr>
          </a:p>
        </p:txBody>
      </p:sp>
      <p:sp>
        <p:nvSpPr>
          <p:cNvPr id="22" name="TextBox 21">
            <a:extLst>
              <a:ext uri="{FF2B5EF4-FFF2-40B4-BE49-F238E27FC236}">
                <a16:creationId xmlns:a16="http://schemas.microsoft.com/office/drawing/2014/main" id="{ADEC3BBB-0E04-440F-96D4-CCBD32782DA9}"/>
              </a:ext>
            </a:extLst>
          </p:cNvPr>
          <p:cNvSpPr txBox="1"/>
          <p:nvPr/>
        </p:nvSpPr>
        <p:spPr>
          <a:xfrm>
            <a:off x="911130" y="3628165"/>
            <a:ext cx="3394024" cy="400110"/>
          </a:xfrm>
          <a:prstGeom prst="rect">
            <a:avLst/>
          </a:prstGeom>
          <a:noFill/>
        </p:spPr>
        <p:txBody>
          <a:bodyPr wrap="square" rtlCol="0">
            <a:spAutoFit/>
          </a:bodyPr>
          <a:lstStyle/>
          <a:p>
            <a:pPr marL="171450" lvl="1"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Remote Operations Centers</a:t>
            </a:r>
          </a:p>
          <a:p>
            <a:pPr marL="171450" lvl="1"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NOC, SOC, managed services</a:t>
            </a:r>
            <a:endParaRPr lang="en-SG" sz="1000">
              <a:solidFill>
                <a:prstClr val="black"/>
              </a:solidFill>
              <a:latin typeface="Trebuchet MS"/>
              <a:cs typeface="Arial" panose="020B0604020202020204" pitchFamily="34" charset="0"/>
            </a:endParaRPr>
          </a:p>
        </p:txBody>
      </p:sp>
      <p:sp>
        <p:nvSpPr>
          <p:cNvPr id="23" name="TextBox 22">
            <a:extLst>
              <a:ext uri="{FF2B5EF4-FFF2-40B4-BE49-F238E27FC236}">
                <a16:creationId xmlns:a16="http://schemas.microsoft.com/office/drawing/2014/main" id="{5791E413-3C97-4039-ACCD-F55D565D3E9C}"/>
              </a:ext>
            </a:extLst>
          </p:cNvPr>
          <p:cNvSpPr txBox="1"/>
          <p:nvPr/>
        </p:nvSpPr>
        <p:spPr>
          <a:xfrm>
            <a:off x="911131" y="4155882"/>
            <a:ext cx="3973491" cy="400110"/>
          </a:xfrm>
          <a:prstGeom prst="rect">
            <a:avLst/>
          </a:prstGeom>
          <a:noFill/>
        </p:spPr>
        <p:txBody>
          <a:bodyPr wrap="square" rtlCol="0">
            <a:spAutoFit/>
          </a:bodyPr>
          <a:lstStyle/>
          <a:p>
            <a:pPr marL="171450" lvl="1"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Applications and solutions</a:t>
            </a:r>
          </a:p>
          <a:p>
            <a:pPr marL="171450" lvl="1"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iTest, ForumNXT, eLearning, SAP, Oracle, App Modernization</a:t>
            </a:r>
            <a:endParaRPr lang="en-SG" sz="1000">
              <a:solidFill>
                <a:prstClr val="black"/>
              </a:solidFill>
              <a:latin typeface="Trebuchet MS"/>
              <a:cs typeface="Arial" panose="020B0604020202020204" pitchFamily="34" charset="0"/>
            </a:endParaRPr>
          </a:p>
        </p:txBody>
      </p:sp>
      <p:pic>
        <p:nvPicPr>
          <p:cNvPr id="33" name="Picture 2" descr="Image result for data center icon">
            <a:extLst>
              <a:ext uri="{FF2B5EF4-FFF2-40B4-BE49-F238E27FC236}">
                <a16:creationId xmlns:a16="http://schemas.microsoft.com/office/drawing/2014/main" id="{F6FAE180-17A1-4FBE-AA72-8863C41E5405}"/>
              </a:ext>
            </a:extLst>
          </p:cNvPr>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480979" y="1514911"/>
            <a:ext cx="373967" cy="3739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 result for mpls network icon">
            <a:extLst>
              <a:ext uri="{FF2B5EF4-FFF2-40B4-BE49-F238E27FC236}">
                <a16:creationId xmlns:a16="http://schemas.microsoft.com/office/drawing/2014/main" id="{AB00C5C3-1FAC-419D-A6F6-1636B792A235}"/>
              </a:ext>
            </a:extLst>
          </p:cNvPr>
          <p:cNvPicPr>
            <a:picLocks noChangeAspect="1" noChangeArrowheads="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502695" y="2077323"/>
            <a:ext cx="347194" cy="34719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Image result for cloud connect icon">
            <a:extLst>
              <a:ext uri="{FF2B5EF4-FFF2-40B4-BE49-F238E27FC236}">
                <a16:creationId xmlns:a16="http://schemas.microsoft.com/office/drawing/2014/main" id="{5DD96B19-889F-46FF-B9C7-96252CD4BED1}"/>
              </a:ext>
            </a:extLst>
          </p:cNvPr>
          <p:cNvPicPr>
            <a:picLocks noChangeAspect="1" noChangeArrowheads="1"/>
          </p:cNvPicPr>
          <p:nvPr/>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456470" y="2645852"/>
            <a:ext cx="388452" cy="3418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Image result for remote operations icon">
            <a:extLst>
              <a:ext uri="{FF2B5EF4-FFF2-40B4-BE49-F238E27FC236}">
                <a16:creationId xmlns:a16="http://schemas.microsoft.com/office/drawing/2014/main" id="{D28EBC39-B3A5-4AEA-9835-62FB7DCA83A8}"/>
              </a:ext>
            </a:extLst>
          </p:cNvPr>
          <p:cNvPicPr>
            <a:picLocks noChangeAspect="1" noChangeArrowheads="1"/>
          </p:cNvPicPr>
          <p:nvPr/>
        </p:nvPicPr>
        <p:blipFill>
          <a:blip r:embed="rId6"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445894" y="3627401"/>
            <a:ext cx="387923" cy="38792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Image result for learning management system icon">
            <a:extLst>
              <a:ext uri="{FF2B5EF4-FFF2-40B4-BE49-F238E27FC236}">
                <a16:creationId xmlns:a16="http://schemas.microsoft.com/office/drawing/2014/main" id="{F5BFC47D-2B0D-48FC-A199-4157F299A4E2}"/>
              </a:ext>
            </a:extLst>
          </p:cNvPr>
          <p:cNvPicPr>
            <a:picLocks noChangeAspect="1" noChangeArrowheads="1"/>
          </p:cNvPicPr>
          <p:nvPr/>
        </p:nvPicPr>
        <p:blipFill>
          <a:blip r:embed="rId7"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501715" y="4235326"/>
            <a:ext cx="328457" cy="32845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Single Corner Rounded 13">
            <a:extLst>
              <a:ext uri="{FF2B5EF4-FFF2-40B4-BE49-F238E27FC236}">
                <a16:creationId xmlns:a16="http://schemas.microsoft.com/office/drawing/2014/main" id="{4A90FE29-A540-7546-983A-B26D740939D3}"/>
              </a:ext>
            </a:extLst>
          </p:cNvPr>
          <p:cNvSpPr/>
          <p:nvPr/>
        </p:nvSpPr>
        <p:spPr>
          <a:xfrm flipH="1">
            <a:off x="343784" y="3093284"/>
            <a:ext cx="8476365" cy="459825"/>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64"/>
            <a:endParaRPr lang="en-IN" sz="1350">
              <a:solidFill>
                <a:prstClr val="black">
                  <a:lumMod val="65000"/>
                  <a:lumOff val="35000"/>
                </a:prstClr>
              </a:solidFill>
              <a:latin typeface="Trebuchet MS"/>
              <a:cs typeface="Arial" panose="020B0604020202020204" pitchFamily="34" charset="0"/>
            </a:endParaRPr>
          </a:p>
        </p:txBody>
      </p:sp>
      <p:sp>
        <p:nvSpPr>
          <p:cNvPr id="30" name="TextBox 29">
            <a:extLst>
              <a:ext uri="{FF2B5EF4-FFF2-40B4-BE49-F238E27FC236}">
                <a16:creationId xmlns:a16="http://schemas.microsoft.com/office/drawing/2014/main" id="{FBCE7DD1-7374-4445-9F6E-D15D58DD02E7}"/>
              </a:ext>
            </a:extLst>
          </p:cNvPr>
          <p:cNvSpPr txBox="1"/>
          <p:nvPr/>
        </p:nvSpPr>
        <p:spPr>
          <a:xfrm>
            <a:off x="5020120" y="3111165"/>
            <a:ext cx="3558068" cy="400110"/>
          </a:xfrm>
          <a:prstGeom prst="rect">
            <a:avLst/>
          </a:prstGeom>
          <a:noFill/>
        </p:spPr>
        <p:txBody>
          <a:bodyPr wrap="square" rtlCol="0">
            <a:spAutoFit/>
          </a:bodyPr>
          <a:lstStyle/>
          <a:p>
            <a:pPr marL="171450"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Public / Private / Hybrid Clouds</a:t>
            </a:r>
          </a:p>
          <a:p>
            <a:pPr marL="171450"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Cost effective and pay-as-you-go model</a:t>
            </a:r>
          </a:p>
        </p:txBody>
      </p:sp>
      <p:sp>
        <p:nvSpPr>
          <p:cNvPr id="31" name="TextBox 30">
            <a:extLst>
              <a:ext uri="{FF2B5EF4-FFF2-40B4-BE49-F238E27FC236}">
                <a16:creationId xmlns:a16="http://schemas.microsoft.com/office/drawing/2014/main" id="{1E655487-75CF-D34A-9737-AC39E9D06DA7}"/>
              </a:ext>
            </a:extLst>
          </p:cNvPr>
          <p:cNvSpPr txBox="1"/>
          <p:nvPr/>
        </p:nvSpPr>
        <p:spPr>
          <a:xfrm>
            <a:off x="911130" y="3111164"/>
            <a:ext cx="2733070" cy="400110"/>
          </a:xfrm>
          <a:prstGeom prst="rect">
            <a:avLst/>
          </a:prstGeom>
          <a:noFill/>
        </p:spPr>
        <p:txBody>
          <a:bodyPr wrap="square" rtlCol="0">
            <a:spAutoFit/>
          </a:bodyPr>
          <a:lstStyle/>
          <a:p>
            <a:pPr marL="171450" lvl="1"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Enterprise and Hybrid Multi Cloud</a:t>
            </a:r>
          </a:p>
          <a:p>
            <a:pPr marL="171450" lvl="1" indent="-171450" defTabSz="914264">
              <a:buFont typeface="Arial" panose="020B0604020202020204" pitchFamily="34" charset="0"/>
              <a:buChar char="•"/>
            </a:pPr>
            <a:r>
              <a:rPr lang="en-US" sz="1000">
                <a:solidFill>
                  <a:prstClr val="black"/>
                </a:solidFill>
                <a:latin typeface="Trebuchet MS"/>
                <a:cs typeface="Arial" panose="020B0604020202020204" pitchFamily="34" charset="0"/>
              </a:rPr>
              <a:t>Enterprise Cloud grid fabric</a:t>
            </a:r>
            <a:endParaRPr lang="en-SG" sz="1000">
              <a:solidFill>
                <a:prstClr val="black"/>
              </a:solidFill>
              <a:latin typeface="Trebuchet MS"/>
              <a:cs typeface="Arial" panose="020B0604020202020204" pitchFamily="34" charset="0"/>
            </a:endParaRPr>
          </a:p>
        </p:txBody>
      </p:sp>
      <p:pic>
        <p:nvPicPr>
          <p:cNvPr id="32" name="Picture 14" descr="Image result for hybrid multi cloud icon">
            <a:extLst>
              <a:ext uri="{FF2B5EF4-FFF2-40B4-BE49-F238E27FC236}">
                <a16:creationId xmlns:a16="http://schemas.microsoft.com/office/drawing/2014/main" id="{B53929FF-DBC6-864C-A945-61204E74E567}"/>
              </a:ext>
            </a:extLst>
          </p:cNvPr>
          <p:cNvPicPr>
            <a:picLocks noChangeAspect="1" noChangeArrowheads="1"/>
          </p:cNvPicPr>
          <p:nvPr/>
        </p:nvPicPr>
        <p:blipFill>
          <a:blip r:embed="rId8"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456764" y="3100019"/>
            <a:ext cx="488805" cy="4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645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1EAC-C89E-45E4-895F-5826297A3EF7}"/>
              </a:ext>
            </a:extLst>
          </p:cNvPr>
          <p:cNvSpPr>
            <a:spLocks noGrp="1"/>
          </p:cNvSpPr>
          <p:nvPr>
            <p:ph type="title"/>
          </p:nvPr>
        </p:nvSpPr>
        <p:spPr/>
        <p:txBody>
          <a:bodyPr/>
          <a:lstStyle/>
          <a:p>
            <a:r>
              <a:rPr lang="en-IN" dirty="0"/>
              <a:t>Rich migration experience of 6+ Years</a:t>
            </a:r>
          </a:p>
        </p:txBody>
      </p:sp>
      <p:sp>
        <p:nvSpPr>
          <p:cNvPr id="8" name="TextBox 7">
            <a:extLst>
              <a:ext uri="{FF2B5EF4-FFF2-40B4-BE49-F238E27FC236}">
                <a16:creationId xmlns:a16="http://schemas.microsoft.com/office/drawing/2014/main" id="{01D6F26D-96CA-41C9-82E5-D21A97E96031}"/>
              </a:ext>
            </a:extLst>
          </p:cNvPr>
          <p:cNvSpPr txBox="1"/>
          <p:nvPr/>
        </p:nvSpPr>
        <p:spPr>
          <a:xfrm>
            <a:off x="297068" y="901500"/>
            <a:ext cx="2507978" cy="215444"/>
          </a:xfrm>
          <a:prstGeom prst="rect">
            <a:avLst/>
          </a:prstGeom>
          <a:solidFill>
            <a:schemeClr val="bg2"/>
          </a:solidFill>
        </p:spPr>
        <p:txBody>
          <a:bodyPr wrap="square" rtlCol="0">
            <a:spAutoFit/>
          </a:bodyPr>
          <a:lstStyle/>
          <a:p>
            <a:pPr algn="ctr"/>
            <a:r>
              <a:rPr lang="en-US" sz="800" dirty="0"/>
              <a:t>On Premise --&gt; On Premise</a:t>
            </a:r>
          </a:p>
        </p:txBody>
      </p:sp>
      <p:sp>
        <p:nvSpPr>
          <p:cNvPr id="32" name="Arrow: Right 31">
            <a:extLst>
              <a:ext uri="{FF2B5EF4-FFF2-40B4-BE49-F238E27FC236}">
                <a16:creationId xmlns:a16="http://schemas.microsoft.com/office/drawing/2014/main" id="{E20C12FC-0748-453A-A589-7F2D2C379BFE}"/>
              </a:ext>
            </a:extLst>
          </p:cNvPr>
          <p:cNvSpPr/>
          <p:nvPr/>
        </p:nvSpPr>
        <p:spPr>
          <a:xfrm>
            <a:off x="1112659" y="1525733"/>
            <a:ext cx="723253" cy="35817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CE444DA2-A179-4FC7-9B32-A88B6ECB4D6E}"/>
              </a:ext>
            </a:extLst>
          </p:cNvPr>
          <p:cNvSpPr txBox="1"/>
          <p:nvPr/>
        </p:nvSpPr>
        <p:spPr>
          <a:xfrm>
            <a:off x="323849" y="4140488"/>
            <a:ext cx="8496301" cy="707886"/>
          </a:xfrm>
          <a:prstGeom prst="rect">
            <a:avLst/>
          </a:prstGeom>
          <a:solidFill>
            <a:schemeClr val="accent5">
              <a:lumMod val="20000"/>
              <a:lumOff val="80000"/>
            </a:schemeClr>
          </a:solidFill>
        </p:spPr>
        <p:txBody>
          <a:bodyPr wrap="square" rtlCol="0">
            <a:spAutoFit/>
          </a:bodyPr>
          <a:lstStyle/>
          <a:p>
            <a:pPr marL="171450" indent="-171450">
              <a:buFont typeface="Arial" panose="020B0604020202020204" pitchFamily="34" charset="0"/>
              <a:buChar char="•"/>
            </a:pPr>
            <a:r>
              <a:rPr lang="en-US" sz="1000" b="1" dirty="0">
                <a:solidFill>
                  <a:schemeClr val="tx1">
                    <a:lumMod val="75000"/>
                    <a:lumOff val="25000"/>
                  </a:schemeClr>
                </a:solidFill>
              </a:rPr>
              <a:t>Successfully migrated 50+ SAP systems across all above scenarios</a:t>
            </a:r>
          </a:p>
          <a:p>
            <a:pPr marL="171450" indent="-171450">
              <a:buFont typeface="Arial" panose="020B0604020202020204" pitchFamily="34" charset="0"/>
              <a:buChar char="•"/>
            </a:pPr>
            <a:r>
              <a:rPr lang="en-IN" sz="1000" dirty="0">
                <a:solidFill>
                  <a:schemeClr val="tx1">
                    <a:lumMod val="75000"/>
                    <a:lumOff val="25000"/>
                  </a:schemeClr>
                </a:solidFill>
              </a:rPr>
              <a:t>25+ migrations executed with re-platforming (heterogenous migration)</a:t>
            </a:r>
          </a:p>
          <a:p>
            <a:pPr marL="171450" indent="-171450">
              <a:buFont typeface="Arial" panose="020B0604020202020204" pitchFamily="34" charset="0"/>
              <a:buChar char="•"/>
            </a:pPr>
            <a:r>
              <a:rPr lang="en-IN" sz="1000" dirty="0">
                <a:solidFill>
                  <a:schemeClr val="tx1">
                    <a:lumMod val="75000"/>
                    <a:lumOff val="25000"/>
                  </a:schemeClr>
                </a:solidFill>
              </a:rPr>
              <a:t>More than 10 migrations with simultaneous technical upgrades and updates</a:t>
            </a:r>
          </a:p>
          <a:p>
            <a:pPr marL="171450" indent="-171450">
              <a:buFont typeface="Arial" panose="020B0604020202020204" pitchFamily="34" charset="0"/>
              <a:buChar char="•"/>
            </a:pPr>
            <a:r>
              <a:rPr lang="en-IN" sz="1000" dirty="0">
                <a:solidFill>
                  <a:schemeClr val="tx1">
                    <a:lumMod val="75000"/>
                    <a:lumOff val="25000"/>
                  </a:schemeClr>
                </a:solidFill>
              </a:rPr>
              <a:t>Experienced in complex Carve-outs</a:t>
            </a:r>
          </a:p>
        </p:txBody>
      </p:sp>
      <p:pic>
        <p:nvPicPr>
          <p:cNvPr id="19" name="Graphic 18" descr="Building">
            <a:extLst>
              <a:ext uri="{FF2B5EF4-FFF2-40B4-BE49-F238E27FC236}">
                <a16:creationId xmlns:a16="http://schemas.microsoft.com/office/drawing/2014/main" id="{41F313B0-64C0-47CB-8762-F21F8A98889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6356" y="1220617"/>
            <a:ext cx="914400" cy="914400"/>
          </a:xfrm>
          <a:prstGeom prst="rect">
            <a:avLst/>
          </a:prstGeom>
        </p:spPr>
      </p:pic>
      <p:pic>
        <p:nvPicPr>
          <p:cNvPr id="21" name="Graphic 20" descr="Building">
            <a:extLst>
              <a:ext uri="{FF2B5EF4-FFF2-40B4-BE49-F238E27FC236}">
                <a16:creationId xmlns:a16="http://schemas.microsoft.com/office/drawing/2014/main" id="{8802B00D-CF93-43EB-96A6-E8F6AFBD3D4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33461" y="1220617"/>
            <a:ext cx="914400" cy="914400"/>
          </a:xfrm>
          <a:prstGeom prst="rect">
            <a:avLst/>
          </a:prstGeom>
        </p:spPr>
      </p:pic>
      <p:sp>
        <p:nvSpPr>
          <p:cNvPr id="40" name="TextBox 39">
            <a:extLst>
              <a:ext uri="{FF2B5EF4-FFF2-40B4-BE49-F238E27FC236}">
                <a16:creationId xmlns:a16="http://schemas.microsoft.com/office/drawing/2014/main" id="{39D3DA71-C85F-4137-98FE-DD8AFFC904E9}"/>
              </a:ext>
            </a:extLst>
          </p:cNvPr>
          <p:cNvSpPr txBox="1"/>
          <p:nvPr/>
        </p:nvSpPr>
        <p:spPr>
          <a:xfrm>
            <a:off x="3122335" y="901500"/>
            <a:ext cx="2507978" cy="215444"/>
          </a:xfrm>
          <a:prstGeom prst="rect">
            <a:avLst/>
          </a:prstGeom>
          <a:solidFill>
            <a:schemeClr val="bg2"/>
          </a:solidFill>
        </p:spPr>
        <p:txBody>
          <a:bodyPr wrap="square" rtlCol="0">
            <a:spAutoFit/>
          </a:bodyPr>
          <a:lstStyle/>
          <a:p>
            <a:pPr algn="ctr"/>
            <a:r>
              <a:rPr lang="en-US" sz="800" dirty="0"/>
              <a:t>On Premise --&gt; Sify </a:t>
            </a:r>
            <a:r>
              <a:rPr lang="en-US" sz="800" dirty="0" err="1"/>
              <a:t>InfinitSAP</a:t>
            </a:r>
            <a:endParaRPr lang="en-US" sz="800" dirty="0"/>
          </a:p>
        </p:txBody>
      </p:sp>
      <p:sp>
        <p:nvSpPr>
          <p:cNvPr id="41" name="Arrow: Right 40">
            <a:extLst>
              <a:ext uri="{FF2B5EF4-FFF2-40B4-BE49-F238E27FC236}">
                <a16:creationId xmlns:a16="http://schemas.microsoft.com/office/drawing/2014/main" id="{FC1AE3A2-4733-47FA-8766-E8DF76234F5D}"/>
              </a:ext>
            </a:extLst>
          </p:cNvPr>
          <p:cNvSpPr/>
          <p:nvPr/>
        </p:nvSpPr>
        <p:spPr>
          <a:xfrm>
            <a:off x="3937926" y="1846461"/>
            <a:ext cx="723253" cy="35817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3" name="Graphic 42" descr="Lock">
            <a:extLst>
              <a:ext uri="{FF2B5EF4-FFF2-40B4-BE49-F238E27FC236}">
                <a16:creationId xmlns:a16="http://schemas.microsoft.com/office/drawing/2014/main" id="{61AF7DD5-4FF3-4256-AB11-F5268685923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92299" y="1541345"/>
            <a:ext cx="438013" cy="438013"/>
          </a:xfrm>
          <a:prstGeom prst="rect">
            <a:avLst/>
          </a:prstGeom>
        </p:spPr>
      </p:pic>
      <p:sp>
        <p:nvSpPr>
          <p:cNvPr id="44" name="Freeform: Shape 43">
            <a:extLst>
              <a:ext uri="{FF2B5EF4-FFF2-40B4-BE49-F238E27FC236}">
                <a16:creationId xmlns:a16="http://schemas.microsoft.com/office/drawing/2014/main" id="{6C6D66FD-DE3A-4EDB-AA39-7D79955A5370}"/>
              </a:ext>
            </a:extLst>
          </p:cNvPr>
          <p:cNvSpPr/>
          <p:nvPr/>
        </p:nvSpPr>
        <p:spPr>
          <a:xfrm>
            <a:off x="4683209" y="1712723"/>
            <a:ext cx="876161" cy="533270"/>
          </a:xfrm>
          <a:custGeom>
            <a:avLst/>
            <a:gdLst>
              <a:gd name="connsiteX0" fmla="*/ 730714 w 876161"/>
              <a:gd name="connsiteY0" fmla="*/ 533271 h 533270"/>
              <a:gd name="connsiteX1" fmla="*/ 876119 w 876161"/>
              <a:gd name="connsiteY1" fmla="*/ 380816 h 533270"/>
              <a:gd name="connsiteX2" fmla="*/ 748812 w 876161"/>
              <a:gd name="connsiteY2" fmla="*/ 236948 h 533270"/>
              <a:gd name="connsiteX3" fmla="*/ 677565 w 876161"/>
              <a:gd name="connsiteY3" fmla="*/ 120743 h 533270"/>
              <a:gd name="connsiteX4" fmla="*/ 541643 w 876161"/>
              <a:gd name="connsiteY4" fmla="*/ 92168 h 533270"/>
              <a:gd name="connsiteX5" fmla="*/ 325044 w 876161"/>
              <a:gd name="connsiteY5" fmla="*/ 5586 h 533270"/>
              <a:gd name="connsiteX6" fmla="*/ 171311 w 876161"/>
              <a:gd name="connsiteY6" fmla="*/ 177036 h 533270"/>
              <a:gd name="connsiteX7" fmla="*/ 34532 w 876161"/>
              <a:gd name="connsiteY7" fmla="*/ 247997 h 533270"/>
              <a:gd name="connsiteX8" fmla="*/ 16244 w 876161"/>
              <a:gd name="connsiteY8" fmla="*/ 430496 h 533270"/>
              <a:gd name="connsiteX9" fmla="*/ 166167 w 876161"/>
              <a:gd name="connsiteY9" fmla="*/ 532223 h 533270"/>
              <a:gd name="connsiteX10" fmla="*/ 168739 w 876161"/>
              <a:gd name="connsiteY10" fmla="*/ 473073 h 533270"/>
              <a:gd name="connsiteX11" fmla="*/ 69012 w 876161"/>
              <a:gd name="connsiteY11" fmla="*/ 405350 h 533270"/>
              <a:gd name="connsiteX12" fmla="*/ 81109 w 876161"/>
              <a:gd name="connsiteY12" fmla="*/ 283716 h 533270"/>
              <a:gd name="connsiteX13" fmla="*/ 193123 w 876161"/>
              <a:gd name="connsiteY13" fmla="*/ 237996 h 533270"/>
              <a:gd name="connsiteX14" fmla="*/ 226937 w 876161"/>
              <a:gd name="connsiteY14" fmla="*/ 243615 h 533270"/>
              <a:gd name="connsiteX15" fmla="*/ 226937 w 876161"/>
              <a:gd name="connsiteY15" fmla="*/ 206277 h 533270"/>
              <a:gd name="connsiteX16" fmla="*/ 338475 w 876161"/>
              <a:gd name="connsiteY16" fmla="*/ 63402 h 533270"/>
              <a:gd name="connsiteX17" fmla="*/ 501924 w 876161"/>
              <a:gd name="connsiteY17" fmla="*/ 139602 h 533270"/>
              <a:gd name="connsiteX18" fmla="*/ 513449 w 876161"/>
              <a:gd name="connsiteY18" fmla="*/ 162558 h 533270"/>
              <a:gd name="connsiteX19" fmla="*/ 537357 w 876161"/>
              <a:gd name="connsiteY19" fmla="*/ 154080 h 533270"/>
              <a:gd name="connsiteX20" fmla="*/ 643751 w 876161"/>
              <a:gd name="connsiteY20" fmla="*/ 168939 h 533270"/>
              <a:gd name="connsiteX21" fmla="*/ 692805 w 876161"/>
              <a:gd name="connsiteY21" fmla="*/ 265428 h 533270"/>
              <a:gd name="connsiteX22" fmla="*/ 692805 w 876161"/>
              <a:gd name="connsiteY22" fmla="*/ 295146 h 533270"/>
              <a:gd name="connsiteX23" fmla="*/ 731667 w 876161"/>
              <a:gd name="connsiteY23" fmla="*/ 295146 h 533270"/>
              <a:gd name="connsiteX24" fmla="*/ 817688 w 876161"/>
              <a:gd name="connsiteY24" fmla="*/ 387878 h 533270"/>
              <a:gd name="connsiteX25" fmla="*/ 730714 w 876161"/>
              <a:gd name="connsiteY25" fmla="*/ 473930 h 5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6161" h="533270">
                <a:moveTo>
                  <a:pt x="730714" y="533271"/>
                </a:moveTo>
                <a:cubicBezTo>
                  <a:pt x="812965" y="531324"/>
                  <a:pt x="878065" y="463068"/>
                  <a:pt x="876119" y="380816"/>
                </a:cubicBezTo>
                <a:cubicBezTo>
                  <a:pt x="874401" y="308249"/>
                  <a:pt x="820631" y="247483"/>
                  <a:pt x="748812" y="236948"/>
                </a:cubicBezTo>
                <a:cubicBezTo>
                  <a:pt x="741222" y="190368"/>
                  <a:pt x="715635" y="148635"/>
                  <a:pt x="677565" y="120743"/>
                </a:cubicBezTo>
                <a:cubicBezTo>
                  <a:pt x="638164" y="92820"/>
                  <a:pt x="588953" y="82474"/>
                  <a:pt x="541643" y="92168"/>
                </a:cubicBezTo>
                <a:cubicBezTo>
                  <a:pt x="495099" y="20307"/>
                  <a:pt x="408299" y="-14390"/>
                  <a:pt x="325044" y="5586"/>
                </a:cubicBezTo>
                <a:cubicBezTo>
                  <a:pt x="243901" y="26482"/>
                  <a:pt x="183269" y="94102"/>
                  <a:pt x="171311" y="177036"/>
                </a:cubicBezTo>
                <a:cubicBezTo>
                  <a:pt x="117255" y="178487"/>
                  <a:pt x="66847" y="204639"/>
                  <a:pt x="34532" y="247997"/>
                </a:cubicBezTo>
                <a:cubicBezTo>
                  <a:pt x="-3757" y="301184"/>
                  <a:pt x="-10730" y="370768"/>
                  <a:pt x="16244" y="430496"/>
                </a:cubicBezTo>
                <a:cubicBezTo>
                  <a:pt x="43740" y="489368"/>
                  <a:pt x="101301" y="528425"/>
                  <a:pt x="166167" y="532223"/>
                </a:cubicBezTo>
                <a:close/>
                <a:moveTo>
                  <a:pt x="168739" y="473073"/>
                </a:moveTo>
                <a:cubicBezTo>
                  <a:pt x="125640" y="470358"/>
                  <a:pt x="87430" y="444411"/>
                  <a:pt x="69012" y="405350"/>
                </a:cubicBezTo>
                <a:cubicBezTo>
                  <a:pt x="51141" y="365536"/>
                  <a:pt x="55747" y="319230"/>
                  <a:pt x="81109" y="283716"/>
                </a:cubicBezTo>
                <a:cubicBezTo>
                  <a:pt x="107040" y="248831"/>
                  <a:pt x="150188" y="231220"/>
                  <a:pt x="193123" y="237996"/>
                </a:cubicBezTo>
                <a:lnTo>
                  <a:pt x="226937" y="243615"/>
                </a:lnTo>
                <a:lnTo>
                  <a:pt x="226937" y="206277"/>
                </a:lnTo>
                <a:cubicBezTo>
                  <a:pt x="227267" y="138818"/>
                  <a:pt x="273112" y="80093"/>
                  <a:pt x="338475" y="63402"/>
                </a:cubicBezTo>
                <a:cubicBezTo>
                  <a:pt x="404060" y="47589"/>
                  <a:pt x="471869" y="79201"/>
                  <a:pt x="501924" y="139602"/>
                </a:cubicBezTo>
                <a:lnTo>
                  <a:pt x="513449" y="162558"/>
                </a:lnTo>
                <a:lnTo>
                  <a:pt x="537357" y="154080"/>
                </a:lnTo>
                <a:cubicBezTo>
                  <a:pt x="573128" y="141442"/>
                  <a:pt x="612811" y="146984"/>
                  <a:pt x="643751" y="168939"/>
                </a:cubicBezTo>
                <a:cubicBezTo>
                  <a:pt x="674513" y="191474"/>
                  <a:pt x="692725" y="227295"/>
                  <a:pt x="692805" y="265428"/>
                </a:cubicBezTo>
                <a:lnTo>
                  <a:pt x="692805" y="295146"/>
                </a:lnTo>
                <a:lnTo>
                  <a:pt x="731667" y="295146"/>
                </a:lnTo>
                <a:cubicBezTo>
                  <a:pt x="781028" y="296999"/>
                  <a:pt x="819542" y="338517"/>
                  <a:pt x="817688" y="387878"/>
                </a:cubicBezTo>
                <a:cubicBezTo>
                  <a:pt x="815919" y="435006"/>
                  <a:pt x="777859" y="472663"/>
                  <a:pt x="730714" y="473930"/>
                </a:cubicBezTo>
                <a:close/>
              </a:path>
            </a:pathLst>
          </a:custGeom>
          <a:solidFill>
            <a:schemeClr val="tx1">
              <a:lumMod val="65000"/>
              <a:lumOff val="35000"/>
            </a:schemeClr>
          </a:solidFill>
          <a:ln w="9525" cap="flat">
            <a:noFill/>
            <a:prstDash val="solid"/>
            <a:miter/>
          </a:ln>
        </p:spPr>
        <p:txBody>
          <a:bodyPr rtlCol="0" anchor="ctr"/>
          <a:lstStyle/>
          <a:p>
            <a:endParaRPr lang="en-IN"/>
          </a:p>
        </p:txBody>
      </p:sp>
      <p:pic>
        <p:nvPicPr>
          <p:cNvPr id="46" name="Graphic 45" descr="Building">
            <a:extLst>
              <a:ext uri="{FF2B5EF4-FFF2-40B4-BE49-F238E27FC236}">
                <a16:creationId xmlns:a16="http://schemas.microsoft.com/office/drawing/2014/main" id="{3943A176-09E2-4BD5-B88A-8F9AA52512F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21623" y="1541345"/>
            <a:ext cx="914400" cy="914400"/>
          </a:xfrm>
          <a:prstGeom prst="rect">
            <a:avLst/>
          </a:prstGeom>
        </p:spPr>
      </p:pic>
      <p:pic>
        <p:nvPicPr>
          <p:cNvPr id="47" name="Picture 46" descr="http://skillwise.in/consulting/images_new/logo/sify.png">
            <a:extLst>
              <a:ext uri="{FF2B5EF4-FFF2-40B4-BE49-F238E27FC236}">
                <a16:creationId xmlns:a16="http://schemas.microsoft.com/office/drawing/2014/main" id="{ABC1EA73-CD4F-4F5E-85D8-FB056BD734D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18800" y="1760351"/>
            <a:ext cx="604977" cy="604976"/>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C6236550-7C17-4B47-89A1-BBFEDA274E0C}"/>
              </a:ext>
            </a:extLst>
          </p:cNvPr>
          <p:cNvSpPr txBox="1"/>
          <p:nvPr/>
        </p:nvSpPr>
        <p:spPr>
          <a:xfrm>
            <a:off x="390206" y="2759609"/>
            <a:ext cx="2507978" cy="215444"/>
          </a:xfrm>
          <a:prstGeom prst="rect">
            <a:avLst/>
          </a:prstGeom>
          <a:solidFill>
            <a:schemeClr val="bg2"/>
          </a:solidFill>
        </p:spPr>
        <p:txBody>
          <a:bodyPr wrap="square" rtlCol="0">
            <a:spAutoFit/>
          </a:bodyPr>
          <a:lstStyle/>
          <a:p>
            <a:pPr algn="ctr"/>
            <a:r>
              <a:rPr lang="en-US" sz="800" dirty="0">
                <a:latin typeface="Arial Black" panose="020B0A04020102020204" pitchFamily="34" charset="0"/>
              </a:rPr>
              <a:t>Other Provider --&gt; Sify </a:t>
            </a:r>
            <a:r>
              <a:rPr lang="en-US" sz="800" dirty="0" err="1">
                <a:latin typeface="Arial Black" panose="020B0A04020102020204" pitchFamily="34" charset="0"/>
              </a:rPr>
              <a:t>InfinitSAP</a:t>
            </a:r>
            <a:endParaRPr lang="en-US" sz="800" dirty="0">
              <a:latin typeface="Arial Black" panose="020B0A04020102020204" pitchFamily="34" charset="0"/>
            </a:endParaRPr>
          </a:p>
        </p:txBody>
      </p:sp>
      <p:sp>
        <p:nvSpPr>
          <p:cNvPr id="49" name="Arrow: Right 48">
            <a:extLst>
              <a:ext uri="{FF2B5EF4-FFF2-40B4-BE49-F238E27FC236}">
                <a16:creationId xmlns:a16="http://schemas.microsoft.com/office/drawing/2014/main" id="{F3307E04-749E-4471-A49B-0604C7D6A4E8}"/>
              </a:ext>
            </a:extLst>
          </p:cNvPr>
          <p:cNvSpPr/>
          <p:nvPr/>
        </p:nvSpPr>
        <p:spPr>
          <a:xfrm>
            <a:off x="1314981" y="3438434"/>
            <a:ext cx="723253" cy="35817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50" name="Graphic 49" descr="Lock">
            <a:extLst>
              <a:ext uri="{FF2B5EF4-FFF2-40B4-BE49-F238E27FC236}">
                <a16:creationId xmlns:a16="http://schemas.microsoft.com/office/drawing/2014/main" id="{D8BC8465-057E-462B-9608-D7A15EE9DA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69354" y="3133318"/>
            <a:ext cx="438013" cy="438013"/>
          </a:xfrm>
          <a:prstGeom prst="rect">
            <a:avLst/>
          </a:prstGeom>
        </p:spPr>
      </p:pic>
      <p:sp>
        <p:nvSpPr>
          <p:cNvPr id="51" name="Freeform: Shape 50">
            <a:extLst>
              <a:ext uri="{FF2B5EF4-FFF2-40B4-BE49-F238E27FC236}">
                <a16:creationId xmlns:a16="http://schemas.microsoft.com/office/drawing/2014/main" id="{FC82A0CF-A69E-4281-B5CF-F667ABE48F94}"/>
              </a:ext>
            </a:extLst>
          </p:cNvPr>
          <p:cNvSpPr/>
          <p:nvPr/>
        </p:nvSpPr>
        <p:spPr>
          <a:xfrm>
            <a:off x="2060264" y="3304696"/>
            <a:ext cx="876161" cy="533270"/>
          </a:xfrm>
          <a:custGeom>
            <a:avLst/>
            <a:gdLst>
              <a:gd name="connsiteX0" fmla="*/ 730714 w 876161"/>
              <a:gd name="connsiteY0" fmla="*/ 533271 h 533270"/>
              <a:gd name="connsiteX1" fmla="*/ 876119 w 876161"/>
              <a:gd name="connsiteY1" fmla="*/ 380816 h 533270"/>
              <a:gd name="connsiteX2" fmla="*/ 748812 w 876161"/>
              <a:gd name="connsiteY2" fmla="*/ 236948 h 533270"/>
              <a:gd name="connsiteX3" fmla="*/ 677565 w 876161"/>
              <a:gd name="connsiteY3" fmla="*/ 120743 h 533270"/>
              <a:gd name="connsiteX4" fmla="*/ 541643 w 876161"/>
              <a:gd name="connsiteY4" fmla="*/ 92168 h 533270"/>
              <a:gd name="connsiteX5" fmla="*/ 325044 w 876161"/>
              <a:gd name="connsiteY5" fmla="*/ 5586 h 533270"/>
              <a:gd name="connsiteX6" fmla="*/ 171311 w 876161"/>
              <a:gd name="connsiteY6" fmla="*/ 177036 h 533270"/>
              <a:gd name="connsiteX7" fmla="*/ 34532 w 876161"/>
              <a:gd name="connsiteY7" fmla="*/ 247997 h 533270"/>
              <a:gd name="connsiteX8" fmla="*/ 16244 w 876161"/>
              <a:gd name="connsiteY8" fmla="*/ 430496 h 533270"/>
              <a:gd name="connsiteX9" fmla="*/ 166167 w 876161"/>
              <a:gd name="connsiteY9" fmla="*/ 532223 h 533270"/>
              <a:gd name="connsiteX10" fmla="*/ 168739 w 876161"/>
              <a:gd name="connsiteY10" fmla="*/ 473073 h 533270"/>
              <a:gd name="connsiteX11" fmla="*/ 69012 w 876161"/>
              <a:gd name="connsiteY11" fmla="*/ 405350 h 533270"/>
              <a:gd name="connsiteX12" fmla="*/ 81109 w 876161"/>
              <a:gd name="connsiteY12" fmla="*/ 283716 h 533270"/>
              <a:gd name="connsiteX13" fmla="*/ 193123 w 876161"/>
              <a:gd name="connsiteY13" fmla="*/ 237996 h 533270"/>
              <a:gd name="connsiteX14" fmla="*/ 226937 w 876161"/>
              <a:gd name="connsiteY14" fmla="*/ 243615 h 533270"/>
              <a:gd name="connsiteX15" fmla="*/ 226937 w 876161"/>
              <a:gd name="connsiteY15" fmla="*/ 206277 h 533270"/>
              <a:gd name="connsiteX16" fmla="*/ 338475 w 876161"/>
              <a:gd name="connsiteY16" fmla="*/ 63402 h 533270"/>
              <a:gd name="connsiteX17" fmla="*/ 501924 w 876161"/>
              <a:gd name="connsiteY17" fmla="*/ 139602 h 533270"/>
              <a:gd name="connsiteX18" fmla="*/ 513449 w 876161"/>
              <a:gd name="connsiteY18" fmla="*/ 162558 h 533270"/>
              <a:gd name="connsiteX19" fmla="*/ 537357 w 876161"/>
              <a:gd name="connsiteY19" fmla="*/ 154080 h 533270"/>
              <a:gd name="connsiteX20" fmla="*/ 643751 w 876161"/>
              <a:gd name="connsiteY20" fmla="*/ 168939 h 533270"/>
              <a:gd name="connsiteX21" fmla="*/ 692805 w 876161"/>
              <a:gd name="connsiteY21" fmla="*/ 265428 h 533270"/>
              <a:gd name="connsiteX22" fmla="*/ 692805 w 876161"/>
              <a:gd name="connsiteY22" fmla="*/ 295146 h 533270"/>
              <a:gd name="connsiteX23" fmla="*/ 731667 w 876161"/>
              <a:gd name="connsiteY23" fmla="*/ 295146 h 533270"/>
              <a:gd name="connsiteX24" fmla="*/ 817688 w 876161"/>
              <a:gd name="connsiteY24" fmla="*/ 387878 h 533270"/>
              <a:gd name="connsiteX25" fmla="*/ 730714 w 876161"/>
              <a:gd name="connsiteY25" fmla="*/ 473930 h 5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6161" h="533270">
                <a:moveTo>
                  <a:pt x="730714" y="533271"/>
                </a:moveTo>
                <a:cubicBezTo>
                  <a:pt x="812965" y="531324"/>
                  <a:pt x="878065" y="463068"/>
                  <a:pt x="876119" y="380816"/>
                </a:cubicBezTo>
                <a:cubicBezTo>
                  <a:pt x="874401" y="308249"/>
                  <a:pt x="820631" y="247483"/>
                  <a:pt x="748812" y="236948"/>
                </a:cubicBezTo>
                <a:cubicBezTo>
                  <a:pt x="741222" y="190368"/>
                  <a:pt x="715635" y="148635"/>
                  <a:pt x="677565" y="120743"/>
                </a:cubicBezTo>
                <a:cubicBezTo>
                  <a:pt x="638164" y="92820"/>
                  <a:pt x="588953" y="82474"/>
                  <a:pt x="541643" y="92168"/>
                </a:cubicBezTo>
                <a:cubicBezTo>
                  <a:pt x="495099" y="20307"/>
                  <a:pt x="408299" y="-14390"/>
                  <a:pt x="325044" y="5586"/>
                </a:cubicBezTo>
                <a:cubicBezTo>
                  <a:pt x="243901" y="26482"/>
                  <a:pt x="183269" y="94102"/>
                  <a:pt x="171311" y="177036"/>
                </a:cubicBezTo>
                <a:cubicBezTo>
                  <a:pt x="117255" y="178487"/>
                  <a:pt x="66847" y="204639"/>
                  <a:pt x="34532" y="247997"/>
                </a:cubicBezTo>
                <a:cubicBezTo>
                  <a:pt x="-3757" y="301184"/>
                  <a:pt x="-10730" y="370768"/>
                  <a:pt x="16244" y="430496"/>
                </a:cubicBezTo>
                <a:cubicBezTo>
                  <a:pt x="43740" y="489368"/>
                  <a:pt x="101301" y="528425"/>
                  <a:pt x="166167" y="532223"/>
                </a:cubicBezTo>
                <a:close/>
                <a:moveTo>
                  <a:pt x="168739" y="473073"/>
                </a:moveTo>
                <a:cubicBezTo>
                  <a:pt x="125640" y="470358"/>
                  <a:pt x="87430" y="444411"/>
                  <a:pt x="69012" y="405350"/>
                </a:cubicBezTo>
                <a:cubicBezTo>
                  <a:pt x="51141" y="365536"/>
                  <a:pt x="55747" y="319230"/>
                  <a:pt x="81109" y="283716"/>
                </a:cubicBezTo>
                <a:cubicBezTo>
                  <a:pt x="107040" y="248831"/>
                  <a:pt x="150188" y="231220"/>
                  <a:pt x="193123" y="237996"/>
                </a:cubicBezTo>
                <a:lnTo>
                  <a:pt x="226937" y="243615"/>
                </a:lnTo>
                <a:lnTo>
                  <a:pt x="226937" y="206277"/>
                </a:lnTo>
                <a:cubicBezTo>
                  <a:pt x="227267" y="138818"/>
                  <a:pt x="273112" y="80093"/>
                  <a:pt x="338475" y="63402"/>
                </a:cubicBezTo>
                <a:cubicBezTo>
                  <a:pt x="404060" y="47589"/>
                  <a:pt x="471869" y="79201"/>
                  <a:pt x="501924" y="139602"/>
                </a:cubicBezTo>
                <a:lnTo>
                  <a:pt x="513449" y="162558"/>
                </a:lnTo>
                <a:lnTo>
                  <a:pt x="537357" y="154080"/>
                </a:lnTo>
                <a:cubicBezTo>
                  <a:pt x="573128" y="141442"/>
                  <a:pt x="612811" y="146984"/>
                  <a:pt x="643751" y="168939"/>
                </a:cubicBezTo>
                <a:cubicBezTo>
                  <a:pt x="674513" y="191474"/>
                  <a:pt x="692725" y="227295"/>
                  <a:pt x="692805" y="265428"/>
                </a:cubicBezTo>
                <a:lnTo>
                  <a:pt x="692805" y="295146"/>
                </a:lnTo>
                <a:lnTo>
                  <a:pt x="731667" y="295146"/>
                </a:lnTo>
                <a:cubicBezTo>
                  <a:pt x="781028" y="296999"/>
                  <a:pt x="819542" y="338517"/>
                  <a:pt x="817688" y="387878"/>
                </a:cubicBezTo>
                <a:cubicBezTo>
                  <a:pt x="815919" y="435006"/>
                  <a:pt x="777859" y="472663"/>
                  <a:pt x="730714" y="473930"/>
                </a:cubicBezTo>
                <a:close/>
              </a:path>
            </a:pathLst>
          </a:custGeom>
          <a:solidFill>
            <a:schemeClr val="tx1">
              <a:lumMod val="65000"/>
              <a:lumOff val="35000"/>
            </a:schemeClr>
          </a:solidFill>
          <a:ln w="9525" cap="flat">
            <a:noFill/>
            <a:prstDash val="solid"/>
            <a:miter/>
          </a:ln>
        </p:spPr>
        <p:txBody>
          <a:bodyPr rtlCol="0" anchor="ctr"/>
          <a:lstStyle/>
          <a:p>
            <a:endParaRPr lang="en-IN" sz="1400"/>
          </a:p>
        </p:txBody>
      </p:sp>
      <p:pic>
        <p:nvPicPr>
          <p:cNvPr id="53" name="Picture 52" descr="http://skillwise.in/consulting/images_new/logo/sify.png">
            <a:extLst>
              <a:ext uri="{FF2B5EF4-FFF2-40B4-BE49-F238E27FC236}">
                <a16:creationId xmlns:a16="http://schemas.microsoft.com/office/drawing/2014/main" id="{F4675F00-6C54-4C18-9E1F-77BF72F660D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95855" y="3352324"/>
            <a:ext cx="604977" cy="604976"/>
          </a:xfrm>
          <a:prstGeom prst="rect">
            <a:avLst/>
          </a:prstGeom>
          <a:noFill/>
          <a:extLst>
            <a:ext uri="{909E8E84-426E-40DD-AFC4-6F175D3DCCD1}">
              <a14:hiddenFill xmlns:a14="http://schemas.microsoft.com/office/drawing/2010/main">
                <a:solidFill>
                  <a:srgbClr val="FFFFFF"/>
                </a:solidFill>
              </a14:hiddenFill>
            </a:ext>
          </a:extLst>
        </p:spPr>
      </p:pic>
      <p:pic>
        <p:nvPicPr>
          <p:cNvPr id="54" name="Graphic 53" descr="Lock">
            <a:extLst>
              <a:ext uri="{FF2B5EF4-FFF2-40B4-BE49-F238E27FC236}">
                <a16:creationId xmlns:a16="http://schemas.microsoft.com/office/drawing/2014/main" id="{55DB63A5-FFDA-4F53-938E-9863688DFDE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4914" y="3133318"/>
            <a:ext cx="438013" cy="438013"/>
          </a:xfrm>
          <a:prstGeom prst="rect">
            <a:avLst/>
          </a:prstGeom>
        </p:spPr>
      </p:pic>
      <p:sp>
        <p:nvSpPr>
          <p:cNvPr id="55" name="Freeform: Shape 54">
            <a:extLst>
              <a:ext uri="{FF2B5EF4-FFF2-40B4-BE49-F238E27FC236}">
                <a16:creationId xmlns:a16="http://schemas.microsoft.com/office/drawing/2014/main" id="{46443B7C-D9A3-4A01-B4AC-D4BF1F7150D4}"/>
              </a:ext>
            </a:extLst>
          </p:cNvPr>
          <p:cNvSpPr/>
          <p:nvPr/>
        </p:nvSpPr>
        <p:spPr>
          <a:xfrm>
            <a:off x="405824" y="3304696"/>
            <a:ext cx="876161" cy="533270"/>
          </a:xfrm>
          <a:custGeom>
            <a:avLst/>
            <a:gdLst>
              <a:gd name="connsiteX0" fmla="*/ 730714 w 876161"/>
              <a:gd name="connsiteY0" fmla="*/ 533271 h 533270"/>
              <a:gd name="connsiteX1" fmla="*/ 876119 w 876161"/>
              <a:gd name="connsiteY1" fmla="*/ 380816 h 533270"/>
              <a:gd name="connsiteX2" fmla="*/ 748812 w 876161"/>
              <a:gd name="connsiteY2" fmla="*/ 236948 h 533270"/>
              <a:gd name="connsiteX3" fmla="*/ 677565 w 876161"/>
              <a:gd name="connsiteY3" fmla="*/ 120743 h 533270"/>
              <a:gd name="connsiteX4" fmla="*/ 541643 w 876161"/>
              <a:gd name="connsiteY4" fmla="*/ 92168 h 533270"/>
              <a:gd name="connsiteX5" fmla="*/ 325044 w 876161"/>
              <a:gd name="connsiteY5" fmla="*/ 5586 h 533270"/>
              <a:gd name="connsiteX6" fmla="*/ 171311 w 876161"/>
              <a:gd name="connsiteY6" fmla="*/ 177036 h 533270"/>
              <a:gd name="connsiteX7" fmla="*/ 34532 w 876161"/>
              <a:gd name="connsiteY7" fmla="*/ 247997 h 533270"/>
              <a:gd name="connsiteX8" fmla="*/ 16244 w 876161"/>
              <a:gd name="connsiteY8" fmla="*/ 430496 h 533270"/>
              <a:gd name="connsiteX9" fmla="*/ 166167 w 876161"/>
              <a:gd name="connsiteY9" fmla="*/ 532223 h 533270"/>
              <a:gd name="connsiteX10" fmla="*/ 168739 w 876161"/>
              <a:gd name="connsiteY10" fmla="*/ 473073 h 533270"/>
              <a:gd name="connsiteX11" fmla="*/ 69012 w 876161"/>
              <a:gd name="connsiteY11" fmla="*/ 405350 h 533270"/>
              <a:gd name="connsiteX12" fmla="*/ 81109 w 876161"/>
              <a:gd name="connsiteY12" fmla="*/ 283716 h 533270"/>
              <a:gd name="connsiteX13" fmla="*/ 193123 w 876161"/>
              <a:gd name="connsiteY13" fmla="*/ 237996 h 533270"/>
              <a:gd name="connsiteX14" fmla="*/ 226937 w 876161"/>
              <a:gd name="connsiteY14" fmla="*/ 243615 h 533270"/>
              <a:gd name="connsiteX15" fmla="*/ 226937 w 876161"/>
              <a:gd name="connsiteY15" fmla="*/ 206277 h 533270"/>
              <a:gd name="connsiteX16" fmla="*/ 338475 w 876161"/>
              <a:gd name="connsiteY16" fmla="*/ 63402 h 533270"/>
              <a:gd name="connsiteX17" fmla="*/ 501924 w 876161"/>
              <a:gd name="connsiteY17" fmla="*/ 139602 h 533270"/>
              <a:gd name="connsiteX18" fmla="*/ 513449 w 876161"/>
              <a:gd name="connsiteY18" fmla="*/ 162558 h 533270"/>
              <a:gd name="connsiteX19" fmla="*/ 537357 w 876161"/>
              <a:gd name="connsiteY19" fmla="*/ 154080 h 533270"/>
              <a:gd name="connsiteX20" fmla="*/ 643751 w 876161"/>
              <a:gd name="connsiteY20" fmla="*/ 168939 h 533270"/>
              <a:gd name="connsiteX21" fmla="*/ 692805 w 876161"/>
              <a:gd name="connsiteY21" fmla="*/ 265428 h 533270"/>
              <a:gd name="connsiteX22" fmla="*/ 692805 w 876161"/>
              <a:gd name="connsiteY22" fmla="*/ 295146 h 533270"/>
              <a:gd name="connsiteX23" fmla="*/ 731667 w 876161"/>
              <a:gd name="connsiteY23" fmla="*/ 295146 h 533270"/>
              <a:gd name="connsiteX24" fmla="*/ 817688 w 876161"/>
              <a:gd name="connsiteY24" fmla="*/ 387878 h 533270"/>
              <a:gd name="connsiteX25" fmla="*/ 730714 w 876161"/>
              <a:gd name="connsiteY25" fmla="*/ 473930 h 5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6161" h="533270">
                <a:moveTo>
                  <a:pt x="730714" y="533271"/>
                </a:moveTo>
                <a:cubicBezTo>
                  <a:pt x="812965" y="531324"/>
                  <a:pt x="878065" y="463068"/>
                  <a:pt x="876119" y="380816"/>
                </a:cubicBezTo>
                <a:cubicBezTo>
                  <a:pt x="874401" y="308249"/>
                  <a:pt x="820631" y="247483"/>
                  <a:pt x="748812" y="236948"/>
                </a:cubicBezTo>
                <a:cubicBezTo>
                  <a:pt x="741222" y="190368"/>
                  <a:pt x="715635" y="148635"/>
                  <a:pt x="677565" y="120743"/>
                </a:cubicBezTo>
                <a:cubicBezTo>
                  <a:pt x="638164" y="92820"/>
                  <a:pt x="588953" y="82474"/>
                  <a:pt x="541643" y="92168"/>
                </a:cubicBezTo>
                <a:cubicBezTo>
                  <a:pt x="495099" y="20307"/>
                  <a:pt x="408299" y="-14390"/>
                  <a:pt x="325044" y="5586"/>
                </a:cubicBezTo>
                <a:cubicBezTo>
                  <a:pt x="243901" y="26482"/>
                  <a:pt x="183269" y="94102"/>
                  <a:pt x="171311" y="177036"/>
                </a:cubicBezTo>
                <a:cubicBezTo>
                  <a:pt x="117255" y="178487"/>
                  <a:pt x="66847" y="204639"/>
                  <a:pt x="34532" y="247997"/>
                </a:cubicBezTo>
                <a:cubicBezTo>
                  <a:pt x="-3757" y="301184"/>
                  <a:pt x="-10730" y="370768"/>
                  <a:pt x="16244" y="430496"/>
                </a:cubicBezTo>
                <a:cubicBezTo>
                  <a:pt x="43740" y="489368"/>
                  <a:pt x="101301" y="528425"/>
                  <a:pt x="166167" y="532223"/>
                </a:cubicBezTo>
                <a:close/>
                <a:moveTo>
                  <a:pt x="168739" y="473073"/>
                </a:moveTo>
                <a:cubicBezTo>
                  <a:pt x="125640" y="470358"/>
                  <a:pt x="87430" y="444411"/>
                  <a:pt x="69012" y="405350"/>
                </a:cubicBezTo>
                <a:cubicBezTo>
                  <a:pt x="51141" y="365536"/>
                  <a:pt x="55747" y="319230"/>
                  <a:pt x="81109" y="283716"/>
                </a:cubicBezTo>
                <a:cubicBezTo>
                  <a:pt x="107040" y="248831"/>
                  <a:pt x="150188" y="231220"/>
                  <a:pt x="193123" y="237996"/>
                </a:cubicBezTo>
                <a:lnTo>
                  <a:pt x="226937" y="243615"/>
                </a:lnTo>
                <a:lnTo>
                  <a:pt x="226937" y="206277"/>
                </a:lnTo>
                <a:cubicBezTo>
                  <a:pt x="227267" y="138818"/>
                  <a:pt x="273112" y="80093"/>
                  <a:pt x="338475" y="63402"/>
                </a:cubicBezTo>
                <a:cubicBezTo>
                  <a:pt x="404060" y="47589"/>
                  <a:pt x="471869" y="79201"/>
                  <a:pt x="501924" y="139602"/>
                </a:cubicBezTo>
                <a:lnTo>
                  <a:pt x="513449" y="162558"/>
                </a:lnTo>
                <a:lnTo>
                  <a:pt x="537357" y="154080"/>
                </a:lnTo>
                <a:cubicBezTo>
                  <a:pt x="573128" y="141442"/>
                  <a:pt x="612811" y="146984"/>
                  <a:pt x="643751" y="168939"/>
                </a:cubicBezTo>
                <a:cubicBezTo>
                  <a:pt x="674513" y="191474"/>
                  <a:pt x="692725" y="227295"/>
                  <a:pt x="692805" y="265428"/>
                </a:cubicBezTo>
                <a:lnTo>
                  <a:pt x="692805" y="295146"/>
                </a:lnTo>
                <a:lnTo>
                  <a:pt x="731667" y="295146"/>
                </a:lnTo>
                <a:cubicBezTo>
                  <a:pt x="781028" y="296999"/>
                  <a:pt x="819542" y="338517"/>
                  <a:pt x="817688" y="387878"/>
                </a:cubicBezTo>
                <a:cubicBezTo>
                  <a:pt x="815919" y="435006"/>
                  <a:pt x="777859" y="472663"/>
                  <a:pt x="730714" y="473930"/>
                </a:cubicBezTo>
                <a:close/>
              </a:path>
            </a:pathLst>
          </a:custGeom>
          <a:solidFill>
            <a:schemeClr val="tx1">
              <a:lumMod val="65000"/>
              <a:lumOff val="35000"/>
            </a:schemeClr>
          </a:solidFill>
          <a:ln w="9525" cap="flat">
            <a:noFill/>
            <a:prstDash val="solid"/>
            <a:miter/>
          </a:ln>
        </p:spPr>
        <p:txBody>
          <a:bodyPr rtlCol="0" anchor="ctr"/>
          <a:lstStyle/>
          <a:p>
            <a:endParaRPr lang="en-IN" sz="1400" dirty="0"/>
          </a:p>
        </p:txBody>
      </p:sp>
      <p:pic>
        <p:nvPicPr>
          <p:cNvPr id="58" name="Picture 8" descr="Image result for application migration icon">
            <a:extLst>
              <a:ext uri="{FF2B5EF4-FFF2-40B4-BE49-F238E27FC236}">
                <a16:creationId xmlns:a16="http://schemas.microsoft.com/office/drawing/2014/main" id="{CBE4A0EA-D9C2-4758-8A1A-E615D18655DB}"/>
              </a:ext>
            </a:extLst>
          </p:cNvPr>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59906" y="3098500"/>
            <a:ext cx="1518280" cy="1010347"/>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BC265C09-E86E-47ED-B353-B8DD5AC5CFCE}"/>
              </a:ext>
            </a:extLst>
          </p:cNvPr>
          <p:cNvSpPr txBox="1"/>
          <p:nvPr/>
        </p:nvSpPr>
        <p:spPr>
          <a:xfrm>
            <a:off x="6157403" y="2757272"/>
            <a:ext cx="2507978" cy="215444"/>
          </a:xfrm>
          <a:prstGeom prst="rect">
            <a:avLst/>
          </a:prstGeom>
          <a:solidFill>
            <a:schemeClr val="bg2"/>
          </a:solidFill>
        </p:spPr>
        <p:txBody>
          <a:bodyPr wrap="square" rtlCol="0">
            <a:spAutoFit/>
          </a:bodyPr>
          <a:lstStyle/>
          <a:p>
            <a:pPr algn="ctr"/>
            <a:r>
              <a:rPr lang="en-US" sz="800">
                <a:latin typeface="Arial Black" panose="020B0A04020102020204" pitchFamily="34" charset="0"/>
              </a:rPr>
              <a:t>Carve-outs</a:t>
            </a:r>
          </a:p>
        </p:txBody>
      </p:sp>
      <p:pic>
        <p:nvPicPr>
          <p:cNvPr id="62" name="Picture 10" descr="Image result for platform  migration icon">
            <a:extLst>
              <a:ext uri="{FF2B5EF4-FFF2-40B4-BE49-F238E27FC236}">
                <a16:creationId xmlns:a16="http://schemas.microsoft.com/office/drawing/2014/main" id="{E134B4FE-EA46-4FA4-B4BD-EFC4D2CED801}"/>
              </a:ext>
            </a:extLst>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03568" y="3003892"/>
            <a:ext cx="1352789" cy="110732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9B879895-AD06-42ED-94D0-8A506D418A32}"/>
              </a:ext>
            </a:extLst>
          </p:cNvPr>
          <p:cNvSpPr txBox="1"/>
          <p:nvPr/>
        </p:nvSpPr>
        <p:spPr>
          <a:xfrm>
            <a:off x="6061787" y="896534"/>
            <a:ext cx="2507978" cy="215444"/>
          </a:xfrm>
          <a:prstGeom prst="rect">
            <a:avLst/>
          </a:prstGeom>
          <a:solidFill>
            <a:schemeClr val="bg2"/>
          </a:solidFill>
        </p:spPr>
        <p:txBody>
          <a:bodyPr wrap="square" rtlCol="0">
            <a:spAutoFit/>
          </a:bodyPr>
          <a:lstStyle/>
          <a:p>
            <a:pPr algn="ctr"/>
            <a:r>
              <a:rPr lang="en-US" sz="800" dirty="0"/>
              <a:t>On Premise / Hosted  --&gt; AWS</a:t>
            </a:r>
          </a:p>
        </p:txBody>
      </p:sp>
      <p:sp>
        <p:nvSpPr>
          <p:cNvPr id="39" name="Arrow: Right 38">
            <a:extLst>
              <a:ext uri="{FF2B5EF4-FFF2-40B4-BE49-F238E27FC236}">
                <a16:creationId xmlns:a16="http://schemas.microsoft.com/office/drawing/2014/main" id="{3CCF88FA-CF79-4F63-B7F5-579CF412EE50}"/>
              </a:ext>
            </a:extLst>
          </p:cNvPr>
          <p:cNvSpPr/>
          <p:nvPr/>
        </p:nvSpPr>
        <p:spPr>
          <a:xfrm>
            <a:off x="7011865" y="1786512"/>
            <a:ext cx="499244" cy="35817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1" name="Picture 60" descr="Image result for data center icon">
            <a:extLst>
              <a:ext uri="{FF2B5EF4-FFF2-40B4-BE49-F238E27FC236}">
                <a16:creationId xmlns:a16="http://schemas.microsoft.com/office/drawing/2014/main" id="{B997D57C-D1AC-49EB-BF41-66E85757B0F8}"/>
              </a:ext>
            </a:extLst>
          </p:cNvPr>
          <p:cNvPicPr>
            <a:picLocks noChangeAspect="1" noChangeArrowheads="1"/>
          </p:cNvPicPr>
          <p:nvPr/>
        </p:nvPicPr>
        <p:blipFill>
          <a:blip r:embed="rId9" cstate="screen">
            <a:alphaModFix amt="70000"/>
            <a:extLst>
              <a:ext uri="{28A0092B-C50C-407E-A947-70E740481C1C}">
                <a14:useLocalDpi xmlns:a14="http://schemas.microsoft.com/office/drawing/2010/main"/>
              </a:ext>
            </a:extLst>
          </a:blip>
          <a:srcRect/>
          <a:stretch>
            <a:fillRect/>
          </a:stretch>
        </p:blipFill>
        <p:spPr bwMode="auto">
          <a:xfrm>
            <a:off x="6169473" y="2122929"/>
            <a:ext cx="636186" cy="49077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Image result for office building icon">
            <a:extLst>
              <a:ext uri="{FF2B5EF4-FFF2-40B4-BE49-F238E27FC236}">
                <a16:creationId xmlns:a16="http://schemas.microsoft.com/office/drawing/2014/main" id="{9A0F35E5-E280-4DF6-9655-5DA75DF96DB9}"/>
              </a:ext>
            </a:extLst>
          </p:cNvPr>
          <p:cNvPicPr>
            <a:picLocks noChangeAspect="1" noChangeArrowheads="1"/>
          </p:cNvPicPr>
          <p:nvPr/>
        </p:nvPicPr>
        <p:blipFill>
          <a:blip r:embed="rId10" cstate="screen">
            <a:clrChange>
              <a:clrFrom>
                <a:srgbClr val="FFFFFF"/>
              </a:clrFrom>
              <a:clrTo>
                <a:srgbClr val="FFFFFF">
                  <a:alpha val="0"/>
                </a:srgbClr>
              </a:clrTo>
            </a:clrChange>
            <a:alphaModFix amt="70000"/>
            <a:extLst>
              <a:ext uri="{28A0092B-C50C-407E-A947-70E740481C1C}">
                <a14:useLocalDpi xmlns:a14="http://schemas.microsoft.com/office/drawing/2010/main"/>
              </a:ext>
            </a:extLst>
          </a:blip>
          <a:srcRect/>
          <a:stretch>
            <a:fillRect/>
          </a:stretch>
        </p:blipFill>
        <p:spPr bwMode="auto">
          <a:xfrm>
            <a:off x="6003811" y="1159008"/>
            <a:ext cx="975926" cy="975926"/>
          </a:xfrm>
          <a:prstGeom prst="rect">
            <a:avLst/>
          </a:prstGeom>
          <a:noFill/>
          <a:extLst>
            <a:ext uri="{909E8E84-426E-40DD-AFC4-6F175D3DCCD1}">
              <a14:hiddenFill xmlns:a14="http://schemas.microsoft.com/office/drawing/2010/main">
                <a:solidFill>
                  <a:srgbClr val="FFFFFF"/>
                </a:solidFill>
              </a14:hiddenFill>
            </a:ext>
          </a:extLst>
        </p:spPr>
      </p:pic>
      <p:sp>
        <p:nvSpPr>
          <p:cNvPr id="64" name="Right Brace 63">
            <a:extLst>
              <a:ext uri="{FF2B5EF4-FFF2-40B4-BE49-F238E27FC236}">
                <a16:creationId xmlns:a16="http://schemas.microsoft.com/office/drawing/2014/main" id="{57B83177-E10E-4571-BC2C-CAEA6E1F2CD7}"/>
              </a:ext>
            </a:extLst>
          </p:cNvPr>
          <p:cNvSpPr/>
          <p:nvPr/>
        </p:nvSpPr>
        <p:spPr>
          <a:xfrm>
            <a:off x="6814290" y="1488084"/>
            <a:ext cx="179591" cy="975925"/>
          </a:xfrm>
          <a:prstGeom prst="righ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65" name="Picture 64" descr="aws-logo - Futurum">
            <a:extLst>
              <a:ext uri="{FF2B5EF4-FFF2-40B4-BE49-F238E27FC236}">
                <a16:creationId xmlns:a16="http://schemas.microsoft.com/office/drawing/2014/main" id="{E0F2DC76-6535-434D-BAF8-7D9A0F64BC29}"/>
              </a:ext>
            </a:extLst>
          </p:cNvPr>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563605" y="1035994"/>
            <a:ext cx="1090039" cy="862386"/>
          </a:xfrm>
          <a:prstGeom prst="rect">
            <a:avLst/>
          </a:prstGeom>
          <a:noFill/>
          <a:ln>
            <a:noFill/>
          </a:ln>
        </p:spPr>
      </p:pic>
      <p:pic>
        <p:nvPicPr>
          <p:cNvPr id="67" name="Picture 66" descr="Q1-2020 Release: Microsoft Azure Officially Supported with Openbravo Cloud  | Openbravo Blog">
            <a:extLst>
              <a:ext uri="{FF2B5EF4-FFF2-40B4-BE49-F238E27FC236}">
                <a16:creationId xmlns:a16="http://schemas.microsoft.com/office/drawing/2014/main" id="{6B2F747C-2334-49C2-AF8C-1CB74B569F2C}"/>
              </a:ext>
            </a:extLst>
          </p:cNvPr>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727068" y="2016578"/>
            <a:ext cx="926575" cy="555903"/>
          </a:xfrm>
          <a:prstGeom prst="rect">
            <a:avLst/>
          </a:prstGeom>
          <a:noFill/>
          <a:ln>
            <a:noFill/>
          </a:ln>
        </p:spPr>
      </p:pic>
      <p:sp>
        <p:nvSpPr>
          <p:cNvPr id="68" name="Right Brace 67">
            <a:extLst>
              <a:ext uri="{FF2B5EF4-FFF2-40B4-BE49-F238E27FC236}">
                <a16:creationId xmlns:a16="http://schemas.microsoft.com/office/drawing/2014/main" id="{7AF87270-183D-4019-A237-B364EA581FCC}"/>
              </a:ext>
            </a:extLst>
          </p:cNvPr>
          <p:cNvSpPr/>
          <p:nvPr/>
        </p:nvSpPr>
        <p:spPr>
          <a:xfrm rot="10800000">
            <a:off x="7513229" y="1480454"/>
            <a:ext cx="179591" cy="975925"/>
          </a:xfrm>
          <a:prstGeom prst="righ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3" name="TextBox 32">
            <a:extLst>
              <a:ext uri="{FF2B5EF4-FFF2-40B4-BE49-F238E27FC236}">
                <a16:creationId xmlns:a16="http://schemas.microsoft.com/office/drawing/2014/main" id="{B82FC6B0-9CF4-4554-AEE8-1F68EA8F359F}"/>
              </a:ext>
            </a:extLst>
          </p:cNvPr>
          <p:cNvSpPr txBox="1"/>
          <p:nvPr/>
        </p:nvSpPr>
        <p:spPr>
          <a:xfrm>
            <a:off x="390206" y="2760135"/>
            <a:ext cx="2507978" cy="215444"/>
          </a:xfrm>
          <a:prstGeom prst="rect">
            <a:avLst/>
          </a:prstGeom>
          <a:solidFill>
            <a:schemeClr val="bg2"/>
          </a:solidFill>
        </p:spPr>
        <p:txBody>
          <a:bodyPr wrap="square" rtlCol="0">
            <a:spAutoFit/>
          </a:bodyPr>
          <a:lstStyle/>
          <a:p>
            <a:pPr algn="ctr"/>
            <a:r>
              <a:rPr lang="en-US" sz="800" dirty="0"/>
              <a:t>Other Provider --&gt; Sify </a:t>
            </a:r>
            <a:r>
              <a:rPr lang="en-US" sz="800" dirty="0" err="1"/>
              <a:t>InfinitSAP</a:t>
            </a:r>
            <a:endParaRPr lang="en-US" sz="800" dirty="0"/>
          </a:p>
        </p:txBody>
      </p:sp>
      <p:sp>
        <p:nvSpPr>
          <p:cNvPr id="34" name="TextBox 33">
            <a:extLst>
              <a:ext uri="{FF2B5EF4-FFF2-40B4-BE49-F238E27FC236}">
                <a16:creationId xmlns:a16="http://schemas.microsoft.com/office/drawing/2014/main" id="{9A08F164-5CFF-4691-A537-72A7BBE6F085}"/>
              </a:ext>
            </a:extLst>
          </p:cNvPr>
          <p:cNvSpPr txBox="1"/>
          <p:nvPr/>
        </p:nvSpPr>
        <p:spPr>
          <a:xfrm>
            <a:off x="3157272" y="2749463"/>
            <a:ext cx="2507978" cy="215444"/>
          </a:xfrm>
          <a:prstGeom prst="rect">
            <a:avLst/>
          </a:prstGeom>
          <a:solidFill>
            <a:schemeClr val="bg2"/>
          </a:solidFill>
        </p:spPr>
        <p:txBody>
          <a:bodyPr wrap="square" rtlCol="0">
            <a:spAutoFit/>
          </a:bodyPr>
          <a:lstStyle/>
          <a:p>
            <a:pPr algn="ctr"/>
            <a:r>
              <a:rPr lang="en-US" sz="800" dirty="0"/>
              <a:t>Upgrades / Conversion to HANA with Migrations</a:t>
            </a:r>
          </a:p>
        </p:txBody>
      </p:sp>
      <p:sp>
        <p:nvSpPr>
          <p:cNvPr id="35" name="TextBox 34">
            <a:extLst>
              <a:ext uri="{FF2B5EF4-FFF2-40B4-BE49-F238E27FC236}">
                <a16:creationId xmlns:a16="http://schemas.microsoft.com/office/drawing/2014/main" id="{A34EC3CC-ACB3-4067-B0BA-C254C4B1007D}"/>
              </a:ext>
            </a:extLst>
          </p:cNvPr>
          <p:cNvSpPr txBox="1"/>
          <p:nvPr/>
        </p:nvSpPr>
        <p:spPr>
          <a:xfrm>
            <a:off x="6157403" y="2757798"/>
            <a:ext cx="2507978" cy="215444"/>
          </a:xfrm>
          <a:prstGeom prst="rect">
            <a:avLst/>
          </a:prstGeom>
          <a:solidFill>
            <a:schemeClr val="bg2"/>
          </a:solidFill>
        </p:spPr>
        <p:txBody>
          <a:bodyPr wrap="square" rtlCol="0">
            <a:spAutoFit/>
          </a:bodyPr>
          <a:lstStyle/>
          <a:p>
            <a:pPr algn="ctr"/>
            <a:r>
              <a:rPr lang="en-US" sz="800"/>
              <a:t>Carve-outs</a:t>
            </a:r>
          </a:p>
        </p:txBody>
      </p:sp>
    </p:spTree>
    <p:extLst>
      <p:ext uri="{BB962C8B-B14F-4D97-AF65-F5344CB8AC3E}">
        <p14:creationId xmlns:p14="http://schemas.microsoft.com/office/powerpoint/2010/main" val="32504320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80C2439-20AC-44ED-8B4F-A8DF7BE6AC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94074" y="1447688"/>
            <a:ext cx="6755852" cy="3118640"/>
          </a:xfrm>
          <a:prstGeom prst="rect">
            <a:avLst/>
          </a:prstGeom>
        </p:spPr>
      </p:pic>
      <p:sp>
        <p:nvSpPr>
          <p:cNvPr id="2" name="Title 1">
            <a:extLst>
              <a:ext uri="{FF2B5EF4-FFF2-40B4-BE49-F238E27FC236}">
                <a16:creationId xmlns:a16="http://schemas.microsoft.com/office/drawing/2014/main" id="{ACAB2384-808E-4580-A31C-D72292648926}"/>
              </a:ext>
            </a:extLst>
          </p:cNvPr>
          <p:cNvSpPr>
            <a:spLocks noGrp="1"/>
          </p:cNvSpPr>
          <p:nvPr>
            <p:ph type="title"/>
          </p:nvPr>
        </p:nvSpPr>
        <p:spPr/>
        <p:txBody>
          <a:bodyPr/>
          <a:lstStyle/>
          <a:p>
            <a:r>
              <a:rPr lang="en-US" dirty="0"/>
              <a:t>WHY SIFY FOR SAP MIGRATION, INFRASTRUCTURE AND MANAGEMENT?</a:t>
            </a:r>
          </a:p>
        </p:txBody>
      </p:sp>
      <p:sp>
        <p:nvSpPr>
          <p:cNvPr id="6" name="TextBox 5">
            <a:extLst>
              <a:ext uri="{FF2B5EF4-FFF2-40B4-BE49-F238E27FC236}">
                <a16:creationId xmlns:a16="http://schemas.microsoft.com/office/drawing/2014/main" id="{A78D9D05-0D6F-493F-BABF-CB9A815C0A28}"/>
              </a:ext>
            </a:extLst>
          </p:cNvPr>
          <p:cNvSpPr txBox="1"/>
          <p:nvPr/>
        </p:nvSpPr>
        <p:spPr>
          <a:xfrm>
            <a:off x="3740097" y="2636641"/>
            <a:ext cx="1620180" cy="830997"/>
          </a:xfrm>
          <a:prstGeom prst="rect">
            <a:avLst/>
          </a:prstGeom>
          <a:noFill/>
        </p:spPr>
        <p:txBody>
          <a:bodyPr wrap="square" rtlCol="0">
            <a:spAutoFit/>
          </a:bodyPr>
          <a:lstStyle/>
          <a:p>
            <a:pPr algn="ctr"/>
            <a:r>
              <a:rPr lang="en-US" sz="1600" b="1">
                <a:solidFill>
                  <a:schemeClr val="tx2"/>
                </a:solidFill>
              </a:rPr>
              <a:t>One stop shop for taking</a:t>
            </a:r>
            <a:br>
              <a:rPr lang="en-US" sz="1600" b="1">
                <a:solidFill>
                  <a:schemeClr val="tx2"/>
                </a:solidFill>
              </a:rPr>
            </a:br>
            <a:r>
              <a:rPr lang="en-US" sz="1600" b="1">
                <a:solidFill>
                  <a:schemeClr val="tx2"/>
                </a:solidFill>
              </a:rPr>
              <a:t>SAP to Cloud</a:t>
            </a:r>
          </a:p>
        </p:txBody>
      </p:sp>
      <p:sp>
        <p:nvSpPr>
          <p:cNvPr id="7" name="TextBox 6">
            <a:extLst>
              <a:ext uri="{FF2B5EF4-FFF2-40B4-BE49-F238E27FC236}">
                <a16:creationId xmlns:a16="http://schemas.microsoft.com/office/drawing/2014/main" id="{C9A41E25-85D7-47BE-BA61-AEA704DB0534}"/>
              </a:ext>
            </a:extLst>
          </p:cNvPr>
          <p:cNvSpPr txBox="1"/>
          <p:nvPr/>
        </p:nvSpPr>
        <p:spPr>
          <a:xfrm>
            <a:off x="2123728" y="987574"/>
            <a:ext cx="1944216" cy="461665"/>
          </a:xfrm>
          <a:prstGeom prst="rect">
            <a:avLst/>
          </a:prstGeom>
          <a:noFill/>
        </p:spPr>
        <p:txBody>
          <a:bodyPr wrap="square" rtlCol="0">
            <a:spAutoFit/>
          </a:bodyPr>
          <a:lstStyle/>
          <a:p>
            <a:pPr algn="r"/>
            <a:r>
              <a:rPr lang="en-US" sz="1200">
                <a:solidFill>
                  <a:schemeClr val="tx1">
                    <a:lumMod val="65000"/>
                    <a:lumOff val="35000"/>
                  </a:schemeClr>
                </a:solidFill>
              </a:rPr>
              <a:t>Matured Delivery for </a:t>
            </a:r>
            <a:r>
              <a:rPr lang="en-US" sz="1200" b="1"/>
              <a:t>Cloud Migrations </a:t>
            </a:r>
          </a:p>
        </p:txBody>
      </p:sp>
      <p:sp>
        <p:nvSpPr>
          <p:cNvPr id="9" name="TextBox 8">
            <a:extLst>
              <a:ext uri="{FF2B5EF4-FFF2-40B4-BE49-F238E27FC236}">
                <a16:creationId xmlns:a16="http://schemas.microsoft.com/office/drawing/2014/main" id="{54BE4608-B387-4B89-8B4B-CE6F2D056B3C}"/>
              </a:ext>
            </a:extLst>
          </p:cNvPr>
          <p:cNvSpPr txBox="1"/>
          <p:nvPr/>
        </p:nvSpPr>
        <p:spPr>
          <a:xfrm>
            <a:off x="1043608" y="2038420"/>
            <a:ext cx="2232248" cy="461665"/>
          </a:xfrm>
          <a:prstGeom prst="rect">
            <a:avLst/>
          </a:prstGeom>
          <a:noFill/>
        </p:spPr>
        <p:txBody>
          <a:bodyPr wrap="square" rtlCol="0">
            <a:spAutoFit/>
          </a:bodyPr>
          <a:lstStyle/>
          <a:p>
            <a:pPr lvl="0" algn="r"/>
            <a:r>
              <a:rPr lang="en-US" sz="1200" dirty="0">
                <a:solidFill>
                  <a:schemeClr val="tx1">
                    <a:lumMod val="65000"/>
                    <a:lumOff val="35000"/>
                  </a:schemeClr>
                </a:solidFill>
              </a:rPr>
              <a:t>Invested in </a:t>
            </a:r>
            <a:r>
              <a:rPr lang="en-US" sz="1200" b="1" dirty="0"/>
              <a:t>State of the art Tools </a:t>
            </a:r>
            <a:r>
              <a:rPr lang="en-US" sz="1200" dirty="0">
                <a:solidFill>
                  <a:schemeClr val="tx1">
                    <a:lumMod val="65000"/>
                    <a:lumOff val="35000"/>
                  </a:schemeClr>
                </a:solidFill>
              </a:rPr>
              <a:t>and Automation</a:t>
            </a:r>
          </a:p>
        </p:txBody>
      </p:sp>
      <p:sp>
        <p:nvSpPr>
          <p:cNvPr id="10" name="TextBox 9">
            <a:extLst>
              <a:ext uri="{FF2B5EF4-FFF2-40B4-BE49-F238E27FC236}">
                <a16:creationId xmlns:a16="http://schemas.microsoft.com/office/drawing/2014/main" id="{E2EBE2A0-D4CC-417C-9134-9BBA585CC7CB}"/>
              </a:ext>
            </a:extLst>
          </p:cNvPr>
          <p:cNvSpPr txBox="1"/>
          <p:nvPr/>
        </p:nvSpPr>
        <p:spPr>
          <a:xfrm>
            <a:off x="1043608" y="2989534"/>
            <a:ext cx="2232248" cy="461665"/>
          </a:xfrm>
          <a:prstGeom prst="rect">
            <a:avLst/>
          </a:prstGeom>
          <a:noFill/>
        </p:spPr>
        <p:txBody>
          <a:bodyPr wrap="square" rtlCol="0">
            <a:spAutoFit/>
          </a:bodyPr>
          <a:lstStyle/>
          <a:p>
            <a:pPr lvl="0" algn="r"/>
            <a:r>
              <a:rPr lang="en-US" sz="1200" b="1"/>
              <a:t>Trusted Cloud Advisor</a:t>
            </a:r>
            <a:r>
              <a:rPr lang="en-US" sz="1200">
                <a:solidFill>
                  <a:schemeClr val="tx1">
                    <a:lumMod val="65000"/>
                    <a:lumOff val="35000"/>
                  </a:schemeClr>
                </a:solidFill>
              </a:rPr>
              <a:t>-choice of Cloud Infrastructure </a:t>
            </a:r>
            <a:endParaRPr lang="en-IN" sz="1200">
              <a:solidFill>
                <a:schemeClr val="tx1">
                  <a:lumMod val="65000"/>
                  <a:lumOff val="35000"/>
                </a:schemeClr>
              </a:solidFill>
            </a:endParaRPr>
          </a:p>
        </p:txBody>
      </p:sp>
      <p:sp>
        <p:nvSpPr>
          <p:cNvPr id="11" name="TextBox 10">
            <a:extLst>
              <a:ext uri="{FF2B5EF4-FFF2-40B4-BE49-F238E27FC236}">
                <a16:creationId xmlns:a16="http://schemas.microsoft.com/office/drawing/2014/main" id="{CFA3F63A-A649-458D-B387-9B23AB140CA1}"/>
              </a:ext>
            </a:extLst>
          </p:cNvPr>
          <p:cNvSpPr txBox="1"/>
          <p:nvPr/>
        </p:nvSpPr>
        <p:spPr>
          <a:xfrm>
            <a:off x="1367644" y="4082053"/>
            <a:ext cx="2556284" cy="461665"/>
          </a:xfrm>
          <a:prstGeom prst="rect">
            <a:avLst/>
          </a:prstGeom>
          <a:noFill/>
        </p:spPr>
        <p:txBody>
          <a:bodyPr wrap="square" rtlCol="0">
            <a:spAutoFit/>
          </a:bodyPr>
          <a:lstStyle/>
          <a:p>
            <a:pPr lvl="0" algn="r"/>
            <a:r>
              <a:rPr lang="en-US" sz="1200" b="1"/>
              <a:t>Integrated play </a:t>
            </a:r>
            <a:r>
              <a:rPr lang="en-US" sz="1200">
                <a:solidFill>
                  <a:schemeClr val="tx1">
                    <a:lumMod val="65000"/>
                    <a:lumOff val="35000"/>
                  </a:schemeClr>
                </a:solidFill>
              </a:rPr>
              <a:t>across Telecom, Cloud and SAP Services</a:t>
            </a:r>
          </a:p>
        </p:txBody>
      </p:sp>
      <p:sp>
        <p:nvSpPr>
          <p:cNvPr id="12" name="TextBox 11">
            <a:extLst>
              <a:ext uri="{FF2B5EF4-FFF2-40B4-BE49-F238E27FC236}">
                <a16:creationId xmlns:a16="http://schemas.microsoft.com/office/drawing/2014/main" id="{8AD27D4F-5BAF-46A9-B16F-3852D3528272}"/>
              </a:ext>
            </a:extLst>
          </p:cNvPr>
          <p:cNvSpPr txBox="1"/>
          <p:nvPr/>
        </p:nvSpPr>
        <p:spPr>
          <a:xfrm>
            <a:off x="5868144" y="2038420"/>
            <a:ext cx="2232248" cy="461665"/>
          </a:xfrm>
          <a:prstGeom prst="rect">
            <a:avLst/>
          </a:prstGeom>
          <a:noFill/>
        </p:spPr>
        <p:txBody>
          <a:bodyPr wrap="square" rtlCol="0">
            <a:spAutoFit/>
          </a:bodyPr>
          <a:lstStyle/>
          <a:p>
            <a:pPr lvl="0"/>
            <a:r>
              <a:rPr lang="en-US" sz="1200">
                <a:solidFill>
                  <a:schemeClr val="tx1">
                    <a:lumMod val="65000"/>
                    <a:lumOff val="35000"/>
                  </a:schemeClr>
                </a:solidFill>
              </a:rPr>
              <a:t>Single Vendor for </a:t>
            </a:r>
            <a:r>
              <a:rPr lang="en-US" sz="1200" b="1"/>
              <a:t>end-to-end</a:t>
            </a:r>
            <a:r>
              <a:rPr lang="en-US" sz="1200" b="1">
                <a:solidFill>
                  <a:schemeClr val="tx1">
                    <a:lumMod val="65000"/>
                    <a:lumOff val="35000"/>
                  </a:schemeClr>
                </a:solidFill>
              </a:rPr>
              <a:t> </a:t>
            </a:r>
            <a:r>
              <a:rPr lang="en-US" sz="1200">
                <a:solidFill>
                  <a:schemeClr val="tx1">
                    <a:lumMod val="65000"/>
                    <a:lumOff val="35000"/>
                  </a:schemeClr>
                </a:solidFill>
              </a:rPr>
              <a:t>Application Uptime </a:t>
            </a:r>
            <a:r>
              <a:rPr lang="en-US" sz="1200" b="1"/>
              <a:t>SLA</a:t>
            </a:r>
          </a:p>
        </p:txBody>
      </p:sp>
      <p:sp>
        <p:nvSpPr>
          <p:cNvPr id="13" name="TextBox 12">
            <a:extLst>
              <a:ext uri="{FF2B5EF4-FFF2-40B4-BE49-F238E27FC236}">
                <a16:creationId xmlns:a16="http://schemas.microsoft.com/office/drawing/2014/main" id="{FC58869A-4B44-4461-B673-EDDF4E8561D6}"/>
              </a:ext>
            </a:extLst>
          </p:cNvPr>
          <p:cNvSpPr txBox="1"/>
          <p:nvPr/>
        </p:nvSpPr>
        <p:spPr>
          <a:xfrm>
            <a:off x="5868144" y="2977646"/>
            <a:ext cx="2544122" cy="461665"/>
          </a:xfrm>
          <a:prstGeom prst="rect">
            <a:avLst/>
          </a:prstGeom>
          <a:noFill/>
        </p:spPr>
        <p:txBody>
          <a:bodyPr wrap="square" rtlCol="0">
            <a:spAutoFit/>
          </a:bodyPr>
          <a:lstStyle/>
          <a:p>
            <a:pPr lvl="0"/>
            <a:r>
              <a:rPr lang="en-US" sz="1200" b="1"/>
              <a:t>Expertise in S/4 HANA </a:t>
            </a:r>
            <a:r>
              <a:rPr lang="en-US" sz="1200">
                <a:solidFill>
                  <a:schemeClr val="tx1">
                    <a:lumMod val="65000"/>
                    <a:lumOff val="35000"/>
                  </a:schemeClr>
                </a:solidFill>
              </a:rPr>
              <a:t>Implementation and Conversion</a:t>
            </a:r>
          </a:p>
        </p:txBody>
      </p:sp>
      <p:sp>
        <p:nvSpPr>
          <p:cNvPr id="14" name="TextBox 13">
            <a:extLst>
              <a:ext uri="{FF2B5EF4-FFF2-40B4-BE49-F238E27FC236}">
                <a16:creationId xmlns:a16="http://schemas.microsoft.com/office/drawing/2014/main" id="{F876CFC8-2DF9-4B90-9EED-49BFAF1C551B}"/>
              </a:ext>
            </a:extLst>
          </p:cNvPr>
          <p:cNvSpPr txBox="1"/>
          <p:nvPr/>
        </p:nvSpPr>
        <p:spPr>
          <a:xfrm>
            <a:off x="5220074" y="4082053"/>
            <a:ext cx="2232248" cy="461665"/>
          </a:xfrm>
          <a:prstGeom prst="rect">
            <a:avLst/>
          </a:prstGeom>
          <a:noFill/>
        </p:spPr>
        <p:txBody>
          <a:bodyPr wrap="square" rtlCol="0">
            <a:spAutoFit/>
          </a:bodyPr>
          <a:lstStyle/>
          <a:p>
            <a:pPr lvl="0"/>
            <a:r>
              <a:rPr lang="en-US" sz="1200">
                <a:solidFill>
                  <a:schemeClr val="tx1">
                    <a:lumMod val="65000"/>
                    <a:lumOff val="35000"/>
                  </a:schemeClr>
                </a:solidFill>
              </a:rPr>
              <a:t>Experienced in specialized Migrations like </a:t>
            </a:r>
            <a:r>
              <a:rPr lang="en-US" sz="1200" b="1"/>
              <a:t>carve-out</a:t>
            </a:r>
          </a:p>
        </p:txBody>
      </p:sp>
    </p:spTree>
    <p:extLst>
      <p:ext uri="{BB962C8B-B14F-4D97-AF65-F5344CB8AC3E}">
        <p14:creationId xmlns:p14="http://schemas.microsoft.com/office/powerpoint/2010/main" val="295043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37F0C8F-DBD5-439B-B15B-D8FFC8E26C17}"/>
              </a:ext>
            </a:extLst>
          </p:cNvPr>
          <p:cNvGraphicFramePr>
            <a:graphicFrameLocks noGrp="1"/>
          </p:cNvGraphicFramePr>
          <p:nvPr>
            <p:extLst>
              <p:ext uri="{D42A27DB-BD31-4B8C-83A1-F6EECF244321}">
                <p14:modId xmlns:p14="http://schemas.microsoft.com/office/powerpoint/2010/main" val="2145509846"/>
              </p:ext>
            </p:extLst>
          </p:nvPr>
        </p:nvGraphicFramePr>
        <p:xfrm>
          <a:off x="324000" y="987425"/>
          <a:ext cx="8496150" cy="3744914"/>
        </p:xfrm>
        <a:graphic>
          <a:graphicData uri="http://schemas.openxmlformats.org/drawingml/2006/table">
            <a:tbl>
              <a:tblPr firstRow="1" bandRow="1">
                <a:tableStyleId>{5C22544A-7EE6-4342-B048-85BDC9FD1C3A}</a:tableStyleId>
              </a:tblPr>
              <a:tblGrid>
                <a:gridCol w="2550030">
                  <a:extLst>
                    <a:ext uri="{9D8B030D-6E8A-4147-A177-3AD203B41FA5}">
                      <a16:colId xmlns:a16="http://schemas.microsoft.com/office/drawing/2014/main" val="177734104"/>
                    </a:ext>
                  </a:extLst>
                </a:gridCol>
                <a:gridCol w="5946120">
                  <a:extLst>
                    <a:ext uri="{9D8B030D-6E8A-4147-A177-3AD203B41FA5}">
                      <a16:colId xmlns:a16="http://schemas.microsoft.com/office/drawing/2014/main" val="1969797413"/>
                    </a:ext>
                  </a:extLst>
                </a:gridCol>
              </a:tblGrid>
              <a:tr h="309498">
                <a:tc>
                  <a:txBody>
                    <a:bodyPr/>
                    <a:lstStyle/>
                    <a:p>
                      <a:pPr algn="l" rtl="0" fontAlgn="ctr"/>
                      <a:r>
                        <a:rPr lang="en-IN" sz="1100" u="none" strike="noStrike" dirty="0">
                          <a:effectLst/>
                        </a:rPr>
                        <a:t> Critical Success Factor</a:t>
                      </a:r>
                      <a:endParaRPr lang="en-IN" sz="1100" b="1" i="0" u="none" strike="noStrike" dirty="0">
                        <a:solidFill>
                          <a:schemeClr val="tx1"/>
                        </a:solidFill>
                        <a:effectLst/>
                        <a:latin typeface="+mj-lt"/>
                      </a:endParaRPr>
                    </a:p>
                  </a:txBody>
                  <a:tcPr marL="72000" marR="72000" marT="0" marB="0" anchor="ctr">
                    <a:solidFill>
                      <a:schemeClr val="accent1">
                        <a:lumMod val="75000"/>
                      </a:schemeClr>
                    </a:solidFill>
                  </a:tcPr>
                </a:tc>
                <a:tc>
                  <a:txBody>
                    <a:bodyPr/>
                    <a:lstStyle/>
                    <a:p>
                      <a:pPr algn="l" rtl="0" fontAlgn="ctr"/>
                      <a:r>
                        <a:rPr lang="en-IN" sz="1100" u="none" strike="noStrike" dirty="0">
                          <a:effectLst/>
                        </a:rPr>
                        <a:t>Sify Experience &amp; Relevance</a:t>
                      </a:r>
                      <a:endParaRPr lang="en-IN" sz="1100" b="1" i="0" u="none" strike="noStrike" dirty="0">
                        <a:solidFill>
                          <a:schemeClr val="tx1"/>
                        </a:solidFill>
                        <a:effectLst/>
                        <a:latin typeface="+mj-lt"/>
                      </a:endParaRPr>
                    </a:p>
                  </a:txBody>
                  <a:tcPr marL="72000" marR="72000" marT="0" marB="0" anchor="ctr">
                    <a:solidFill>
                      <a:schemeClr val="accent1">
                        <a:lumMod val="75000"/>
                      </a:schemeClr>
                    </a:solidFill>
                  </a:tcPr>
                </a:tc>
                <a:extLst>
                  <a:ext uri="{0D108BD9-81ED-4DB2-BD59-A6C34878D82A}">
                    <a16:rowId xmlns:a16="http://schemas.microsoft.com/office/drawing/2014/main" val="3598905769"/>
                  </a:ext>
                </a:extLst>
              </a:tr>
              <a:tr h="689261">
                <a:tc>
                  <a:txBody>
                    <a:bodyPr/>
                    <a:lstStyle/>
                    <a:p>
                      <a:pPr marL="0" marR="0" lvl="0" indent="0" algn="l" defTabSz="1219018" rtl="0" eaLnBrk="1" fontAlgn="ctr" latinLnBrk="0" hangingPunct="1">
                        <a:lnSpc>
                          <a:spcPct val="100000"/>
                        </a:lnSpc>
                        <a:spcBef>
                          <a:spcPts val="0"/>
                        </a:spcBef>
                        <a:spcAft>
                          <a:spcPts val="0"/>
                        </a:spcAft>
                        <a:buClrTx/>
                        <a:buSzTx/>
                        <a:buFontTx/>
                        <a:buNone/>
                        <a:tabLst/>
                        <a:defRPr/>
                      </a:pPr>
                      <a:r>
                        <a:rPr lang="en-IN" sz="1000" b="1" u="none" strike="noStrike" dirty="0">
                          <a:solidFill>
                            <a:schemeClr val="tx1"/>
                          </a:solidFill>
                          <a:effectLst/>
                        </a:rPr>
                        <a:t>RIGHT CHOICE OF HYBRID CLOUD PLATFORM</a:t>
                      </a:r>
                      <a:endParaRPr lang="en-IN" sz="1000" b="1" i="0" u="none" strike="noStrike" dirty="0">
                        <a:solidFill>
                          <a:schemeClr val="tx1"/>
                        </a:solidFill>
                        <a:effectLst/>
                        <a:latin typeface="+mn-lt"/>
                      </a:endParaRPr>
                    </a:p>
                  </a:txBody>
                  <a:tcPr marL="72000" marR="72000" marT="0" marB="0" anchor="ctr"/>
                </a:tc>
                <a:tc>
                  <a:txBody>
                    <a:bodyPr/>
                    <a:lstStyle/>
                    <a:p>
                      <a:pPr marL="182245" marR="0" lvl="0" indent="-182245" algn="l" defTabSz="914286"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a:solidFill>
                            <a:schemeClr val="tx1"/>
                          </a:solidFill>
                          <a:effectLst/>
                        </a:rPr>
                        <a:t>SAP Certified Provider of Cloud &amp; Infrastructure Operations for more than 6 years</a:t>
                      </a:r>
                    </a:p>
                    <a:p>
                      <a:pPr marL="182245" marR="0" lvl="0" indent="-182245" algn="l" defTabSz="914286"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a:solidFill>
                            <a:schemeClr val="tx1"/>
                          </a:solidFill>
                          <a:effectLst/>
                        </a:rPr>
                        <a:t>Providing SAP Cloud Infrastructure to 40+ customers</a:t>
                      </a:r>
                    </a:p>
                    <a:p>
                      <a:pPr marL="182245" marR="0" lvl="0" indent="-182245" algn="l" rtl="0" eaLnBrk="1" fontAlgn="t" latinLnBrk="0" hangingPunct="1">
                        <a:lnSpc>
                          <a:spcPct val="100000"/>
                        </a:lnSpc>
                        <a:spcBef>
                          <a:spcPts val="0"/>
                        </a:spcBef>
                        <a:spcAft>
                          <a:spcPts val="0"/>
                        </a:spcAft>
                        <a:buClrTx/>
                        <a:buSzTx/>
                        <a:buFont typeface="Arial" panose="020B0604020202020204" pitchFamily="34" charset="0"/>
                        <a:buChar char="•"/>
                      </a:pPr>
                      <a:r>
                        <a:rPr lang="en-US" sz="1000" u="none" strike="noStrike">
                          <a:solidFill>
                            <a:schemeClr val="tx1"/>
                          </a:solidFill>
                          <a:effectLst/>
                        </a:rPr>
                        <a:t>SAP Certified Provider of SAP HANA Operations </a:t>
                      </a:r>
                    </a:p>
                  </a:txBody>
                  <a:tcPr marL="72000" marR="72000" marT="0" marB="0" anchor="ctr"/>
                </a:tc>
                <a:extLst>
                  <a:ext uri="{0D108BD9-81ED-4DB2-BD59-A6C34878D82A}">
                    <a16:rowId xmlns:a16="http://schemas.microsoft.com/office/drawing/2014/main" val="183566279"/>
                  </a:ext>
                </a:extLst>
              </a:tr>
              <a:tr h="501748">
                <a:tc>
                  <a:txBody>
                    <a:bodyPr/>
                    <a:lstStyle/>
                    <a:p>
                      <a:pPr marL="0" marR="0" lvl="0" indent="0" algn="l" defTabSz="1219018" rtl="0" eaLnBrk="1" fontAlgn="ctr" latinLnBrk="0" hangingPunct="1">
                        <a:lnSpc>
                          <a:spcPct val="100000"/>
                        </a:lnSpc>
                        <a:spcBef>
                          <a:spcPts val="0"/>
                        </a:spcBef>
                        <a:spcAft>
                          <a:spcPts val="0"/>
                        </a:spcAft>
                        <a:buClrTx/>
                        <a:buSzTx/>
                        <a:buFontTx/>
                        <a:buNone/>
                        <a:tabLst/>
                        <a:defRPr/>
                      </a:pPr>
                      <a:r>
                        <a:rPr lang="en-US" sz="1000" b="1" u="none" strike="noStrike">
                          <a:solidFill>
                            <a:schemeClr val="tx1"/>
                          </a:solidFill>
                          <a:effectLst/>
                        </a:rPr>
                        <a:t>SAP MIGRATION EXPERIENCE</a:t>
                      </a:r>
                      <a:endParaRPr lang="en-IN" sz="1000" b="1" i="0" u="none" strike="noStrike">
                        <a:solidFill>
                          <a:schemeClr val="tx1"/>
                        </a:solidFill>
                        <a:effectLst/>
                        <a:latin typeface="+mn-lt"/>
                      </a:endParaRPr>
                    </a:p>
                  </a:txBody>
                  <a:tcPr marL="72000" marR="72000" marT="0" marB="0" anchor="ctr"/>
                </a:tc>
                <a:tc>
                  <a:txBody>
                    <a:bodyPr/>
                    <a:lstStyle/>
                    <a:p>
                      <a:pPr marL="171450" indent="-171450" algn="l" fontAlgn="t">
                        <a:buFont typeface="Arial" panose="020B0604020202020204" pitchFamily="34" charset="0"/>
                        <a:buChar char="•"/>
                      </a:pPr>
                      <a:r>
                        <a:rPr lang="en-US" sz="1000" u="none" strike="noStrike">
                          <a:solidFill>
                            <a:schemeClr val="tx1"/>
                          </a:solidFill>
                          <a:effectLst/>
                        </a:rPr>
                        <a:t>Rich experience of SAP Migrations across various cloud platforms</a:t>
                      </a:r>
                    </a:p>
                    <a:p>
                      <a:pPr marL="171450" indent="-171450" algn="l" fontAlgn="t">
                        <a:buFont typeface="Arial" panose="020B0604020202020204" pitchFamily="34" charset="0"/>
                        <a:buChar char="•"/>
                      </a:pPr>
                      <a:r>
                        <a:rPr lang="en-US" sz="1000" u="none" strike="noStrike">
                          <a:solidFill>
                            <a:schemeClr val="tx1"/>
                          </a:solidFill>
                          <a:effectLst/>
                        </a:rPr>
                        <a:t>SAP Certified Provider of Application Operations for SAP S/4 HANA</a:t>
                      </a:r>
                    </a:p>
                  </a:txBody>
                  <a:tcPr marL="72000" marR="72000" marT="0" marB="0" anchor="ctr"/>
                </a:tc>
                <a:extLst>
                  <a:ext uri="{0D108BD9-81ED-4DB2-BD59-A6C34878D82A}">
                    <a16:rowId xmlns:a16="http://schemas.microsoft.com/office/drawing/2014/main" val="4248001970"/>
                  </a:ext>
                </a:extLst>
              </a:tr>
              <a:tr h="525752">
                <a:tc>
                  <a:txBody>
                    <a:bodyPr/>
                    <a:lstStyle/>
                    <a:p>
                      <a:pPr marL="0" marR="0" lvl="0" indent="0" algn="l" defTabSz="914286" rtl="0" eaLnBrk="1" fontAlgn="t" latinLnBrk="0" hangingPunct="1">
                        <a:lnSpc>
                          <a:spcPct val="100000"/>
                        </a:lnSpc>
                        <a:spcBef>
                          <a:spcPts val="0"/>
                        </a:spcBef>
                        <a:spcAft>
                          <a:spcPts val="0"/>
                        </a:spcAft>
                        <a:buClrTx/>
                        <a:buSzTx/>
                        <a:buFontTx/>
                        <a:buNone/>
                        <a:tabLst/>
                        <a:defRPr/>
                      </a:pPr>
                      <a:r>
                        <a:rPr lang="en-IN" sz="1000" b="1" u="none" strike="noStrike">
                          <a:solidFill>
                            <a:schemeClr val="tx1"/>
                          </a:solidFill>
                          <a:effectLst/>
                        </a:rPr>
                        <a:t>NDR &amp; BCP EXPERIENCE</a:t>
                      </a:r>
                    </a:p>
                  </a:txBody>
                  <a:tcPr marL="72000" marR="72000" marT="0" marB="0" anchor="ctr"/>
                </a:tc>
                <a:tc>
                  <a:txBody>
                    <a:bodyPr/>
                    <a:lstStyle/>
                    <a:p>
                      <a:pPr marL="182245" indent="-182245" algn="l" fontAlgn="t">
                        <a:buFont typeface="Arial" panose="020B0604020202020204" pitchFamily="34" charset="0"/>
                        <a:buChar char="•"/>
                      </a:pPr>
                      <a:r>
                        <a:rPr lang="en-US" sz="1000" u="none" strike="noStrike">
                          <a:solidFill>
                            <a:schemeClr val="tx1"/>
                          </a:solidFill>
                          <a:effectLst/>
                        </a:rPr>
                        <a:t>Offering Disaster Recovery-As-A-Service for SAP Cloud Infrastructure to many customers</a:t>
                      </a:r>
                    </a:p>
                    <a:p>
                      <a:pPr marL="182245" indent="-182245" algn="l" fontAlgn="t">
                        <a:buFont typeface="Arial" panose="020B0604020202020204" pitchFamily="34" charset="0"/>
                        <a:buChar char="•"/>
                      </a:pPr>
                      <a:r>
                        <a:rPr lang="en-US" sz="1000" u="none" strike="noStrike">
                          <a:solidFill>
                            <a:schemeClr val="tx1"/>
                          </a:solidFill>
                          <a:effectLst/>
                        </a:rPr>
                        <a:t>Processes comply to Industry standards prevalent for RPO and RTO</a:t>
                      </a:r>
                      <a:endParaRPr lang="en-US" sz="1000" b="0" i="0" u="none" strike="noStrike">
                        <a:solidFill>
                          <a:schemeClr val="tx1"/>
                        </a:solidFill>
                        <a:effectLst/>
                        <a:latin typeface="+mn-lt"/>
                      </a:endParaRPr>
                    </a:p>
                  </a:txBody>
                  <a:tcPr marL="72000" marR="72000" marT="0" marB="0" anchor="ctr"/>
                </a:tc>
                <a:extLst>
                  <a:ext uri="{0D108BD9-81ED-4DB2-BD59-A6C34878D82A}">
                    <a16:rowId xmlns:a16="http://schemas.microsoft.com/office/drawing/2014/main" val="1630288238"/>
                  </a:ext>
                </a:extLst>
              </a:tr>
              <a:tr h="638194">
                <a:tc>
                  <a:txBody>
                    <a:bodyPr/>
                    <a:lstStyle/>
                    <a:p>
                      <a:pPr marL="0" marR="0" lvl="0" indent="0" algn="l" defTabSz="1219018" rtl="0" eaLnBrk="1" fontAlgn="ctr" latinLnBrk="0" hangingPunct="1">
                        <a:lnSpc>
                          <a:spcPct val="100000"/>
                        </a:lnSpc>
                        <a:spcBef>
                          <a:spcPts val="0"/>
                        </a:spcBef>
                        <a:spcAft>
                          <a:spcPts val="0"/>
                        </a:spcAft>
                        <a:buClrTx/>
                        <a:buSzTx/>
                        <a:buFontTx/>
                        <a:buNone/>
                        <a:tabLst/>
                        <a:defRPr/>
                      </a:pPr>
                      <a:r>
                        <a:rPr lang="en-IN" sz="1000" b="1" u="none" strike="noStrike" dirty="0">
                          <a:solidFill>
                            <a:schemeClr val="tx1"/>
                          </a:solidFill>
                          <a:effectLst/>
                        </a:rPr>
                        <a:t>SINGLE POINT OF OWNERSHIP ACROSS ALL SUSTENANCE &amp; MANAGED SERVICES</a:t>
                      </a:r>
                      <a:endParaRPr lang="en-IN" sz="1000" b="1" i="0" u="none" strike="noStrike" dirty="0">
                        <a:solidFill>
                          <a:schemeClr val="tx1"/>
                        </a:solidFill>
                        <a:effectLst/>
                        <a:latin typeface="+mn-lt"/>
                      </a:endParaRPr>
                    </a:p>
                  </a:txBody>
                  <a:tcPr marL="72000" marR="72000" marT="0" marB="0" anchor="ctr"/>
                </a:tc>
                <a:tc>
                  <a:txBody>
                    <a:bodyPr/>
                    <a:lstStyle/>
                    <a:p>
                      <a:pPr marL="182245" indent="-182245" algn="l" defTabSz="914286" rtl="0" eaLnBrk="1" fontAlgn="t" latinLnBrk="0" hangingPunct="1">
                        <a:buClr>
                          <a:schemeClr val="tx1"/>
                        </a:buClr>
                        <a:buFont typeface="Arial" panose="020B0604020202020204" pitchFamily="34" charset="0"/>
                        <a:buChar char="•"/>
                      </a:pPr>
                      <a:r>
                        <a:rPr lang="en-US" sz="1000" u="none" strike="noStrike" kern="1200">
                          <a:solidFill>
                            <a:schemeClr val="tx1"/>
                          </a:solidFill>
                          <a:effectLst/>
                        </a:rPr>
                        <a:t>Matured SAP Practice with deep expertise in Migrations and SAP Application Management</a:t>
                      </a:r>
                    </a:p>
                    <a:p>
                      <a:pPr marL="182245" indent="-182245" algn="l" defTabSz="914286" rtl="0" eaLnBrk="1" fontAlgn="t" latinLnBrk="0" hangingPunct="1">
                        <a:buClr>
                          <a:schemeClr val="tx1"/>
                        </a:buClr>
                        <a:buFont typeface="Arial" panose="020B0604020202020204" pitchFamily="34" charset="0"/>
                        <a:buChar char="•"/>
                      </a:pPr>
                      <a:r>
                        <a:rPr lang="en-US" sz="1000" u="none" strike="noStrike" kern="1200">
                          <a:solidFill>
                            <a:schemeClr val="tx1"/>
                          </a:solidFill>
                          <a:effectLst/>
                        </a:rPr>
                        <a:t>Supporting many customers for SAP Basis Administration across multiple platforms</a:t>
                      </a:r>
                    </a:p>
                    <a:p>
                      <a:pPr marL="182245" indent="-182245" algn="l" rtl="0" eaLnBrk="1" fontAlgn="t" latinLnBrk="0" hangingPunct="1">
                        <a:buClr>
                          <a:schemeClr val="tx1"/>
                        </a:buClr>
                        <a:buFont typeface="Arial" panose="020B0604020202020204" pitchFamily="34" charset="0"/>
                        <a:buChar char="•"/>
                      </a:pPr>
                      <a:r>
                        <a:rPr lang="en-US" sz="1000" u="none" strike="noStrike" kern="1200">
                          <a:solidFill>
                            <a:schemeClr val="tx1"/>
                          </a:solidFill>
                          <a:effectLst/>
                        </a:rPr>
                        <a:t>Adhere to industry standards like ISO 27001, ISO 9001 and ISO 20000 based service delivery </a:t>
                      </a:r>
                      <a:endParaRPr lang="en-US" sz="1000">
                        <a:solidFill>
                          <a:schemeClr val="tx1"/>
                        </a:solidFill>
                      </a:endParaRPr>
                    </a:p>
                  </a:txBody>
                  <a:tcPr marL="72000" marR="72000" marT="0" marB="0" anchor="ctr"/>
                </a:tc>
                <a:extLst>
                  <a:ext uri="{0D108BD9-81ED-4DB2-BD59-A6C34878D82A}">
                    <a16:rowId xmlns:a16="http://schemas.microsoft.com/office/drawing/2014/main" val="4025158145"/>
                  </a:ext>
                </a:extLst>
              </a:tr>
              <a:tr h="496466">
                <a:tc>
                  <a:txBody>
                    <a:bodyPr/>
                    <a:lstStyle/>
                    <a:p>
                      <a:pPr marL="0" marR="0" lvl="0" indent="0" algn="l" defTabSz="1219018" rtl="0" eaLnBrk="1" fontAlgn="ctr" latinLnBrk="0" hangingPunct="1">
                        <a:lnSpc>
                          <a:spcPct val="100000"/>
                        </a:lnSpc>
                        <a:spcBef>
                          <a:spcPts val="0"/>
                        </a:spcBef>
                        <a:spcAft>
                          <a:spcPts val="0"/>
                        </a:spcAft>
                        <a:buClrTx/>
                        <a:buSzTx/>
                        <a:buFontTx/>
                        <a:buNone/>
                        <a:tabLst/>
                        <a:defRPr/>
                      </a:pPr>
                      <a:r>
                        <a:rPr lang="en-IN" sz="1000" b="1" u="none" strike="noStrike">
                          <a:solidFill>
                            <a:schemeClr val="tx1"/>
                          </a:solidFill>
                          <a:effectLst/>
                        </a:rPr>
                        <a:t>TCO OPTIMIZATION</a:t>
                      </a:r>
                      <a:endParaRPr lang="en-IN" sz="1000" b="1" i="0" u="none" strike="noStrike">
                        <a:solidFill>
                          <a:schemeClr val="tx1"/>
                        </a:solidFill>
                        <a:effectLst/>
                        <a:latin typeface="+mn-lt"/>
                      </a:endParaRPr>
                    </a:p>
                  </a:txBody>
                  <a:tcPr marL="72000" marR="72000" marT="0" marB="0" anchor="ctr"/>
                </a:tc>
                <a:tc>
                  <a:txBody>
                    <a:bodyPr/>
                    <a:lstStyle/>
                    <a:p>
                      <a:pPr marL="182245" indent="-182245" algn="l" fontAlgn="t">
                        <a:buFont typeface="Arial" panose="020B0604020202020204" pitchFamily="34" charset="0"/>
                        <a:buChar char="•"/>
                      </a:pPr>
                      <a:r>
                        <a:rPr lang="en-IN" sz="1000" u="none" strike="noStrike">
                          <a:solidFill>
                            <a:schemeClr val="tx1"/>
                          </a:solidFill>
                          <a:effectLst/>
                        </a:rPr>
                        <a:t>Sify owns most of the Assets to drive best value and lower cost</a:t>
                      </a:r>
                      <a:endParaRPr lang="en-IN" sz="1000" b="0" i="0" u="none" strike="noStrike">
                        <a:solidFill>
                          <a:schemeClr val="tx1"/>
                        </a:solidFill>
                        <a:effectLst/>
                        <a:latin typeface="+mn-lt"/>
                      </a:endParaRPr>
                    </a:p>
                  </a:txBody>
                  <a:tcPr marL="72000" marR="72000" marT="0" marB="0" anchor="ctr"/>
                </a:tc>
                <a:extLst>
                  <a:ext uri="{0D108BD9-81ED-4DB2-BD59-A6C34878D82A}">
                    <a16:rowId xmlns:a16="http://schemas.microsoft.com/office/drawing/2014/main" val="151318050"/>
                  </a:ext>
                </a:extLst>
              </a:tr>
              <a:tr h="583995">
                <a:tc>
                  <a:txBody>
                    <a:bodyPr/>
                    <a:lstStyle/>
                    <a:p>
                      <a:pPr marL="0" marR="0" lvl="0" indent="0" algn="l" defTabSz="1219018" rtl="0" eaLnBrk="1" fontAlgn="ctr" latinLnBrk="0" hangingPunct="1">
                        <a:lnSpc>
                          <a:spcPct val="100000"/>
                        </a:lnSpc>
                        <a:spcBef>
                          <a:spcPts val="0"/>
                        </a:spcBef>
                        <a:spcAft>
                          <a:spcPts val="0"/>
                        </a:spcAft>
                        <a:buClrTx/>
                        <a:buSzTx/>
                        <a:buFontTx/>
                        <a:buNone/>
                        <a:tabLst/>
                        <a:defRPr/>
                      </a:pPr>
                      <a:r>
                        <a:rPr lang="en-US" sz="1000" b="1" i="0" u="none" strike="noStrike">
                          <a:solidFill>
                            <a:schemeClr val="tx1"/>
                          </a:solidFill>
                          <a:effectLst/>
                          <a:latin typeface="+mn-lt"/>
                        </a:rPr>
                        <a:t>SERVICE PROVIDER’S COMPETENCIES AND EXPERIENCE TO MANAGE DATA CONVERGENCE</a:t>
                      </a:r>
                      <a:endParaRPr lang="en-IN" sz="1000" b="1" i="0" u="none" strike="noStrike">
                        <a:solidFill>
                          <a:schemeClr val="tx1"/>
                        </a:solidFill>
                        <a:effectLst/>
                        <a:latin typeface="+mn-lt"/>
                      </a:endParaRPr>
                    </a:p>
                  </a:txBody>
                  <a:tcPr marL="72000" marR="72000" marT="0" marB="0" anchor="ctr"/>
                </a:tc>
                <a:tc>
                  <a:txBody>
                    <a:bodyPr/>
                    <a:lstStyle/>
                    <a:p>
                      <a:pPr marL="182245" indent="-182245" algn="l" fontAlgn="t">
                        <a:buFont typeface="Arial" panose="020B0604020202020204" pitchFamily="34" charset="0"/>
                        <a:buChar char="•"/>
                      </a:pPr>
                      <a:r>
                        <a:rPr lang="en-US" sz="1000" b="0" i="0" u="none" strike="noStrike" dirty="0">
                          <a:solidFill>
                            <a:schemeClr val="tx1"/>
                          </a:solidFill>
                          <a:effectLst/>
                          <a:latin typeface="+mn-lt"/>
                        </a:rPr>
                        <a:t>Sify experiences in managing DC, Network, Hybrid Cloud &amp; Multi Cloud solutions including</a:t>
                      </a:r>
                      <a:r>
                        <a:rPr lang="en-US" sz="1000" b="0" i="0" u="none" strike="noStrike" dirty="0">
                          <a:solidFill>
                            <a:srgbClr val="FF0000"/>
                          </a:solidFill>
                          <a:effectLst/>
                          <a:latin typeface="+mn-lt"/>
                        </a:rPr>
                        <a:t> </a:t>
                      </a:r>
                      <a:r>
                        <a:rPr lang="en-US" sz="1000" b="0" i="0" u="none" strike="noStrike" noProof="0" dirty="0">
                          <a:effectLst/>
                        </a:rPr>
                        <a:t>Data Governance across people, processes and technologies to manage and  protect company’s data assets on Cloud.</a:t>
                      </a:r>
                      <a:endParaRPr lang="en-US" sz="1000" b="0" i="0" u="none" strike="noStrike" dirty="0">
                        <a:solidFill>
                          <a:srgbClr val="FF0000"/>
                        </a:solidFill>
                        <a:effectLst/>
                        <a:latin typeface="+mn-lt"/>
                      </a:endParaRPr>
                    </a:p>
                  </a:txBody>
                  <a:tcPr marL="72000" marR="72000" marT="0" marB="0" anchor="ctr"/>
                </a:tc>
                <a:extLst>
                  <a:ext uri="{0D108BD9-81ED-4DB2-BD59-A6C34878D82A}">
                    <a16:rowId xmlns:a16="http://schemas.microsoft.com/office/drawing/2014/main" val="432672274"/>
                  </a:ext>
                </a:extLst>
              </a:tr>
            </a:tbl>
          </a:graphicData>
        </a:graphic>
      </p:graphicFrame>
      <p:sp>
        <p:nvSpPr>
          <p:cNvPr id="2" name="Title 1">
            <a:extLst>
              <a:ext uri="{FF2B5EF4-FFF2-40B4-BE49-F238E27FC236}">
                <a16:creationId xmlns:a16="http://schemas.microsoft.com/office/drawing/2014/main" id="{8B09EEA7-B172-4453-853C-2027660419B7}"/>
              </a:ext>
            </a:extLst>
          </p:cNvPr>
          <p:cNvSpPr>
            <a:spLocks noGrp="1"/>
          </p:cNvSpPr>
          <p:nvPr>
            <p:ph type="title"/>
          </p:nvPr>
        </p:nvSpPr>
        <p:spPr/>
        <p:txBody>
          <a:bodyPr/>
          <a:lstStyle/>
          <a:p>
            <a:r>
              <a:rPr lang="en-US" dirty="0"/>
              <a:t>Critical success factors &amp; sify’s relevance</a:t>
            </a:r>
            <a:endParaRPr lang="en-IN" dirty="0"/>
          </a:p>
        </p:txBody>
      </p:sp>
    </p:spTree>
    <p:extLst>
      <p:ext uri="{BB962C8B-B14F-4D97-AF65-F5344CB8AC3E}">
        <p14:creationId xmlns:p14="http://schemas.microsoft.com/office/powerpoint/2010/main" val="5026347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A82B7C-73AD-4949-82F2-656FE3645828}"/>
              </a:ext>
            </a:extLst>
          </p:cNvPr>
          <p:cNvSpPr/>
          <p:nvPr/>
        </p:nvSpPr>
        <p:spPr>
          <a:xfrm>
            <a:off x="6894860" y="2583605"/>
            <a:ext cx="726644" cy="71264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64CB37B1-FC50-49CC-8AF4-9BAFE3253FEB}"/>
              </a:ext>
            </a:extLst>
          </p:cNvPr>
          <p:cNvSpPr txBox="1"/>
          <p:nvPr/>
        </p:nvSpPr>
        <p:spPr>
          <a:xfrm>
            <a:off x="6844526" y="3337946"/>
            <a:ext cx="854875" cy="530913"/>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Data Center Transformation Services</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2018</a:t>
            </a:r>
          </a:p>
        </p:txBody>
      </p:sp>
      <p:pic>
        <p:nvPicPr>
          <p:cNvPr id="19" name="Picture 18">
            <a:extLst>
              <a:ext uri="{FF2B5EF4-FFF2-40B4-BE49-F238E27FC236}">
                <a16:creationId xmlns:a16="http://schemas.microsoft.com/office/drawing/2014/main" id="{9170DB60-8CE3-4223-99EB-AD2A7FE6FE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1783" y="2651410"/>
            <a:ext cx="572798" cy="577035"/>
          </a:xfrm>
          <a:prstGeom prst="rect">
            <a:avLst/>
          </a:prstGeom>
          <a:solidFill>
            <a:schemeClr val="bg1"/>
          </a:solidFill>
        </p:spPr>
      </p:pic>
      <p:sp>
        <p:nvSpPr>
          <p:cNvPr id="17" name="Rectangle 16">
            <a:extLst>
              <a:ext uri="{FF2B5EF4-FFF2-40B4-BE49-F238E27FC236}">
                <a16:creationId xmlns:a16="http://schemas.microsoft.com/office/drawing/2014/main" id="{A8A82B7C-73AD-4949-82F2-656FE3645828}"/>
              </a:ext>
            </a:extLst>
          </p:cNvPr>
          <p:cNvSpPr/>
          <p:nvPr/>
        </p:nvSpPr>
        <p:spPr>
          <a:xfrm>
            <a:off x="7980071" y="2583047"/>
            <a:ext cx="726644" cy="702067"/>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64CB37B1-FC50-49CC-8AF4-9BAFE3253FEB}"/>
              </a:ext>
            </a:extLst>
          </p:cNvPr>
          <p:cNvSpPr txBox="1"/>
          <p:nvPr/>
        </p:nvSpPr>
        <p:spPr>
          <a:xfrm>
            <a:off x="7980071" y="3337946"/>
            <a:ext cx="768642" cy="530913"/>
          </a:xfrm>
          <a:prstGeom prst="rect">
            <a:avLst/>
          </a:prstGeom>
          <a:noFill/>
        </p:spPr>
        <p:txBody>
          <a:bodyPr wrap="square" lIns="0" tIns="34289" rIns="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Network Transformation Services</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2018</a:t>
            </a:r>
          </a:p>
        </p:txBody>
      </p:sp>
      <p:pic>
        <p:nvPicPr>
          <p:cNvPr id="20" name="Picture 19">
            <a:extLst>
              <a:ext uri="{FF2B5EF4-FFF2-40B4-BE49-F238E27FC236}">
                <a16:creationId xmlns:a16="http://schemas.microsoft.com/office/drawing/2014/main" id="{9170DB60-8CE3-4223-99EB-AD2A7FE6FE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6994" y="2645563"/>
            <a:ext cx="572798" cy="577035"/>
          </a:xfrm>
          <a:prstGeom prst="rect">
            <a:avLst/>
          </a:prstGeom>
          <a:solidFill>
            <a:schemeClr val="bg1"/>
          </a:solidFill>
        </p:spPr>
      </p:pic>
      <p:pic>
        <p:nvPicPr>
          <p:cNvPr id="3074" name="Picture 2" descr="Image result for Cisco service provider partner of the year 20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69533" y="3945458"/>
            <a:ext cx="712645" cy="7861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01 Gartner-Standee W-4xH-8 ft.jpg"/>
          <p:cNvPicPr>
            <a:picLocks noChangeAspect="1"/>
          </p:cNvPicPr>
          <p:nvPr/>
        </p:nvPicPr>
        <p:blipFill rotWithShape="1">
          <a:blip r:embed="rId5" cstate="screen">
            <a:clrChange>
              <a:clrFrom>
                <a:srgbClr val="F5F5F5"/>
              </a:clrFrom>
              <a:clrTo>
                <a:srgbClr val="F5F5F5">
                  <a:alpha val="0"/>
                </a:srgbClr>
              </a:clrTo>
            </a:clrChange>
            <a:extLst>
              <a:ext uri="{28A0092B-C50C-407E-A947-70E740481C1C}">
                <a14:useLocalDpi xmlns:a14="http://schemas.microsoft.com/office/drawing/2010/main"/>
              </a:ext>
            </a:extLst>
          </a:blip>
          <a:srcRect/>
          <a:stretch/>
        </p:blipFill>
        <p:spPr>
          <a:xfrm>
            <a:off x="541684" y="971223"/>
            <a:ext cx="3545942" cy="2986388"/>
          </a:xfrm>
          <a:prstGeom prst="rect">
            <a:avLst/>
          </a:prstGeom>
        </p:spPr>
      </p:pic>
      <p:sp>
        <p:nvSpPr>
          <p:cNvPr id="24" name="Title 6"/>
          <p:cNvSpPr txBox="1">
            <a:spLocks/>
          </p:cNvSpPr>
          <p:nvPr/>
        </p:nvSpPr>
        <p:spPr>
          <a:xfrm>
            <a:off x="257270" y="367201"/>
            <a:ext cx="7538400" cy="369332"/>
          </a:xfrm>
          <a:prstGeom prst="rect">
            <a:avLst/>
          </a:prstGeom>
        </p:spPr>
        <p:txBody>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IN" sz="1800" b="1" i="0" u="none" strike="noStrike" kern="1200" cap="all" spc="0" normalizeH="0" baseline="0" noProof="0" dirty="0">
                <a:ln>
                  <a:noFill/>
                </a:ln>
                <a:solidFill>
                  <a:srgbClr val="595959"/>
                </a:solidFill>
                <a:effectLst/>
                <a:uLnTx/>
                <a:uFillTx/>
                <a:latin typeface="Trebuchet MS" pitchFamily="34" charset="0"/>
                <a:ea typeface="+mn-ea"/>
                <a:cs typeface="+mn-cs"/>
              </a:rPr>
              <a:t>INDUSTRY RECOGNITIONS</a:t>
            </a:r>
          </a:p>
          <a:p>
            <a:pPr marL="0" marR="0" lvl="0" indent="0" algn="l" defTabSz="914264" rtl="0" eaLnBrk="1" fontAlgn="auto" latinLnBrk="0" hangingPunct="1">
              <a:lnSpc>
                <a:spcPct val="100000"/>
              </a:lnSpc>
              <a:spcBef>
                <a:spcPct val="0"/>
              </a:spcBef>
              <a:spcAft>
                <a:spcPts val="0"/>
              </a:spcAft>
              <a:buClrTx/>
              <a:buSzTx/>
              <a:buFontTx/>
              <a:buNone/>
              <a:tabLst/>
              <a:defRPr/>
            </a:pPr>
            <a:endParaRPr kumimoji="0" lang="en-IN" sz="1800" b="1" i="0" u="none" strike="noStrike" kern="1200" cap="all" spc="0" normalizeH="0" baseline="0" noProof="0" dirty="0">
              <a:ln>
                <a:noFill/>
              </a:ln>
              <a:solidFill>
                <a:srgbClr val="595959"/>
              </a:solidFill>
              <a:effectLst/>
              <a:uLnTx/>
              <a:uFillTx/>
              <a:latin typeface="Trebuchet MS" pitchFamily="34" charset="0"/>
              <a:ea typeface="+mn-ea"/>
              <a:cs typeface="+mn-cs"/>
            </a:endParaRPr>
          </a:p>
        </p:txBody>
      </p:sp>
      <p:sp>
        <p:nvSpPr>
          <p:cNvPr id="25" name="TextBox 24">
            <a:extLst>
              <a:ext uri="{FF2B5EF4-FFF2-40B4-BE49-F238E27FC236}">
                <a16:creationId xmlns:a16="http://schemas.microsoft.com/office/drawing/2014/main" id="{99DCBEF6-936C-4734-BF51-07AE80478669}"/>
              </a:ext>
            </a:extLst>
          </p:cNvPr>
          <p:cNvSpPr txBox="1"/>
          <p:nvPr/>
        </p:nvSpPr>
        <p:spPr>
          <a:xfrm>
            <a:off x="5648605" y="3337946"/>
            <a:ext cx="1117715" cy="415496"/>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 Economic Times</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Iconic Brands 2020</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Hybrid Multi Cloud</a:t>
            </a:r>
          </a:p>
        </p:txBody>
      </p:sp>
      <p:grpSp>
        <p:nvGrpSpPr>
          <p:cNvPr id="11" name="Group 10">
            <a:extLst>
              <a:ext uri="{FF2B5EF4-FFF2-40B4-BE49-F238E27FC236}">
                <a16:creationId xmlns:a16="http://schemas.microsoft.com/office/drawing/2014/main" id="{46EE9E73-8B95-4066-B073-4905209BC7EA}"/>
              </a:ext>
            </a:extLst>
          </p:cNvPr>
          <p:cNvGrpSpPr/>
          <p:nvPr/>
        </p:nvGrpSpPr>
        <p:grpSpPr>
          <a:xfrm>
            <a:off x="4244938" y="3935187"/>
            <a:ext cx="1597616" cy="925941"/>
            <a:chOff x="280426" y="3026615"/>
            <a:chExt cx="2310510" cy="1234588"/>
          </a:xfrm>
        </p:grpSpPr>
        <p:pic>
          <p:nvPicPr>
            <p:cNvPr id="2050" name="Picture 2" descr="Image result for cybermedia">
              <a:extLst>
                <a:ext uri="{FF2B5EF4-FFF2-40B4-BE49-F238E27FC236}">
                  <a16:creationId xmlns:a16="http://schemas.microsoft.com/office/drawing/2014/main" id="{345893F1-26E4-4B6D-A353-591A07822C77}"/>
                </a:ext>
              </a:extLst>
            </p:cNvPr>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17024" y="3026615"/>
              <a:ext cx="1837314" cy="49611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A21F307-A6E6-4900-81A8-CA4529B2F94D}"/>
                </a:ext>
              </a:extLst>
            </p:cNvPr>
            <p:cNvSpPr txBox="1"/>
            <p:nvPr/>
          </p:nvSpPr>
          <p:spPr>
            <a:xfrm>
              <a:off x="280426" y="3553319"/>
              <a:ext cx="2310510" cy="707884"/>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Leadership Recognition</a:t>
              </a:r>
              <a:br>
                <a:rPr kumimoji="0" lang="en-US" sz="825"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b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Cloud Transformation (2018) </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Network Transformation (2019)</a:t>
              </a:r>
            </a:p>
          </p:txBody>
        </p:sp>
      </p:grpSp>
      <p:pic>
        <p:nvPicPr>
          <p:cNvPr id="2052" name="Picture 4" descr="Image result for idc">
            <a:extLst>
              <a:ext uri="{FF2B5EF4-FFF2-40B4-BE49-F238E27FC236}">
                <a16:creationId xmlns:a16="http://schemas.microsoft.com/office/drawing/2014/main" id="{BB75F631-3134-4766-8F9C-37790BC0EE6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43849" y="2800332"/>
            <a:ext cx="1128625" cy="38119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6E509DF4-DC46-4118-AF42-45A2CA81C217}"/>
              </a:ext>
            </a:extLst>
          </p:cNvPr>
          <p:cNvSpPr txBox="1"/>
          <p:nvPr/>
        </p:nvSpPr>
        <p:spPr>
          <a:xfrm>
            <a:off x="4224796" y="3313232"/>
            <a:ext cx="1388347" cy="530913"/>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Major Player in </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MarketScape</a:t>
            </a: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for Cloud</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Managed Services </a:t>
            </a:r>
            <a:r>
              <a:rPr kumimoji="0" lang="en-US" sz="750" b="1"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APeJ</a:t>
            </a:r>
            <a:r>
              <a:rPr kumimoji="0" lang="en-US" sz="75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2019</a:t>
            </a:r>
          </a:p>
        </p:txBody>
      </p:sp>
      <p:sp>
        <p:nvSpPr>
          <p:cNvPr id="30" name="Rectangle 29">
            <a:extLst>
              <a:ext uri="{FF2B5EF4-FFF2-40B4-BE49-F238E27FC236}">
                <a16:creationId xmlns:a16="http://schemas.microsoft.com/office/drawing/2014/main" id="{EF3B05BA-3106-4A90-8A33-13DF36AA092D}"/>
              </a:ext>
            </a:extLst>
          </p:cNvPr>
          <p:cNvSpPr/>
          <p:nvPr/>
        </p:nvSpPr>
        <p:spPr>
          <a:xfrm>
            <a:off x="323851" y="4226113"/>
            <a:ext cx="3900946" cy="5062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963" tIns="44981" rIns="89963" bIns="44981"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Sify in Challenger Quadrant in Gartner MQ for Managed Hybrid Cloud Hosting APAC 2017</a:t>
            </a:r>
          </a:p>
        </p:txBody>
      </p:sp>
      <p:sp>
        <p:nvSpPr>
          <p:cNvPr id="14" name="Rectangle 13">
            <a:extLst>
              <a:ext uri="{FF2B5EF4-FFF2-40B4-BE49-F238E27FC236}">
                <a16:creationId xmlns:a16="http://schemas.microsoft.com/office/drawing/2014/main" id="{DA337DAD-C385-4FC4-8463-CC73F17D11F6}"/>
              </a:ext>
            </a:extLst>
          </p:cNvPr>
          <p:cNvSpPr/>
          <p:nvPr/>
        </p:nvSpPr>
        <p:spPr>
          <a:xfrm>
            <a:off x="4224796" y="931041"/>
            <a:ext cx="4600580" cy="15053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963" tIns="44981" rIns="89963" bIns="44981" rtlCol="0" anchor="ctr"/>
          <a:lstStyle/>
          <a:p>
            <a:pPr marL="214313" marR="0" lvl="0" indent="-214313"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5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endParaRPr>
          </a:p>
        </p:txBody>
      </p:sp>
      <p:grpSp>
        <p:nvGrpSpPr>
          <p:cNvPr id="31" name="Group 30">
            <a:extLst>
              <a:ext uri="{FF2B5EF4-FFF2-40B4-BE49-F238E27FC236}">
                <a16:creationId xmlns:a16="http://schemas.microsoft.com/office/drawing/2014/main" id="{F2DE5A37-DDB9-4C69-B9B0-206F2775D1FF}"/>
              </a:ext>
            </a:extLst>
          </p:cNvPr>
          <p:cNvGrpSpPr/>
          <p:nvPr/>
        </p:nvGrpSpPr>
        <p:grpSpPr>
          <a:xfrm>
            <a:off x="5925132" y="4106540"/>
            <a:ext cx="839023" cy="463972"/>
            <a:chOff x="4681538" y="3006505"/>
            <a:chExt cx="2848837" cy="1702576"/>
          </a:xfrm>
          <a:effectLst>
            <a:outerShdw blurRad="50800" dist="38100" dir="2700000" algn="tl" rotWithShape="0">
              <a:prstClr val="black">
                <a:alpha val="40000"/>
              </a:prstClr>
            </a:outerShdw>
          </a:effectLst>
        </p:grpSpPr>
        <p:pic>
          <p:nvPicPr>
            <p:cNvPr id="2056" name="Picture 8" descr="Image result for microsoft hosting partner logo">
              <a:extLst>
                <a:ext uri="{FF2B5EF4-FFF2-40B4-BE49-F238E27FC236}">
                  <a16:creationId xmlns:a16="http://schemas.microsoft.com/office/drawing/2014/main" id="{01E2E303-A0E6-4EF2-ADB1-6C98669372E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23908" b="23173"/>
            <a:stretch/>
          </p:blipFill>
          <p:spPr bwMode="auto">
            <a:xfrm>
              <a:off x="4681538" y="3006505"/>
              <a:ext cx="2828925" cy="85689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F351C882-B301-4C0A-BCE3-34230BC2CAB5}"/>
                </a:ext>
              </a:extLst>
            </p:cNvPr>
            <p:cNvSpPr/>
            <p:nvPr/>
          </p:nvSpPr>
          <p:spPr>
            <a:xfrm>
              <a:off x="4719484" y="3794682"/>
              <a:ext cx="2810891" cy="9143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Trebuchet MS"/>
                  <a:ea typeface="+mn-ea"/>
                  <a:cs typeface="+mn-cs"/>
                </a:rPr>
                <a:t>Hosting Partner</a:t>
              </a:r>
            </a:p>
          </p:txBody>
        </p:sp>
      </p:grpSp>
      <p:pic>
        <p:nvPicPr>
          <p:cNvPr id="34" name="Picture 33">
            <a:extLst>
              <a:ext uri="{FF2B5EF4-FFF2-40B4-BE49-F238E27FC236}">
                <a16:creationId xmlns:a16="http://schemas.microsoft.com/office/drawing/2014/main" id="{F1DE880B-EEBB-46F7-896D-6FF4375F1C5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919352" y="4130246"/>
            <a:ext cx="994984" cy="416560"/>
          </a:xfrm>
          <a:prstGeom prst="rect">
            <a:avLst/>
          </a:prstGeom>
        </p:spPr>
      </p:pic>
      <p:pic>
        <p:nvPicPr>
          <p:cNvPr id="7" name="Picture 6" descr="A picture containing bottle&#10;&#10;Description automatically generated">
            <a:extLst>
              <a:ext uri="{FF2B5EF4-FFF2-40B4-BE49-F238E27FC236}">
                <a16:creationId xmlns:a16="http://schemas.microsoft.com/office/drawing/2014/main" id="{A59EEDB2-AA24-453F-8E6A-CDCCAFA69970}"/>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58950" y="2593481"/>
            <a:ext cx="777343" cy="685982"/>
          </a:xfrm>
          <a:prstGeom prst="rect">
            <a:avLst/>
          </a:prstGeom>
        </p:spPr>
      </p:pic>
      <p:grpSp>
        <p:nvGrpSpPr>
          <p:cNvPr id="9" name="Group 8">
            <a:extLst>
              <a:ext uri="{FF2B5EF4-FFF2-40B4-BE49-F238E27FC236}">
                <a16:creationId xmlns:a16="http://schemas.microsoft.com/office/drawing/2014/main" id="{286C4F73-C126-4EB3-8293-A64661A2E7B6}"/>
              </a:ext>
            </a:extLst>
          </p:cNvPr>
          <p:cNvGrpSpPr/>
          <p:nvPr/>
        </p:nvGrpSpPr>
        <p:grpSpPr>
          <a:xfrm>
            <a:off x="4288294" y="962997"/>
            <a:ext cx="4493884" cy="1453935"/>
            <a:chOff x="4288294" y="962997"/>
            <a:chExt cx="4493884" cy="1453935"/>
          </a:xfrm>
        </p:grpSpPr>
        <p:sp>
          <p:nvSpPr>
            <p:cNvPr id="26" name="TextBox 25">
              <a:extLst>
                <a:ext uri="{FF2B5EF4-FFF2-40B4-BE49-F238E27FC236}">
                  <a16:creationId xmlns:a16="http://schemas.microsoft.com/office/drawing/2014/main" id="{182296BB-B83B-4580-A447-CAB24516D789}"/>
                </a:ext>
              </a:extLst>
            </p:cNvPr>
            <p:cNvSpPr txBox="1"/>
            <p:nvPr/>
          </p:nvSpPr>
          <p:spPr>
            <a:xfrm>
              <a:off x="4288294" y="1241226"/>
              <a:ext cx="4493884" cy="1175706"/>
            </a:xfrm>
            <a:prstGeom prst="rect">
              <a:avLst/>
            </a:prstGeom>
            <a:noFill/>
          </p:spPr>
          <p:txBody>
            <a:bodyPr wrap="square" rtlCol="0">
              <a:spAutoFit/>
            </a:bodyPr>
            <a:lstStyle/>
            <a:p>
              <a:pPr marL="144000" marR="0" lvl="0" indent="-144000" algn="l" defTabSz="685783" rtl="0" eaLnBrk="1" fontAlgn="auto" latinLnBrk="0" hangingPunct="1">
                <a:lnSpc>
                  <a:spcPct val="100000"/>
                </a:lnSpc>
                <a:spcBef>
                  <a:spcPts val="0"/>
                </a:spcBef>
                <a:spcAft>
                  <a:spcPts val="0"/>
                </a:spcAft>
                <a:buClr>
                  <a:srgbClr val="1F497D"/>
                </a:buClr>
                <a:buSzTx/>
                <a:buFont typeface="Wingdings" panose="05000000000000000000" pitchFamily="2" charset="2"/>
                <a:buChar char="§"/>
                <a:tabLst/>
                <a:defRPr/>
              </a:pPr>
              <a:r>
                <a:rPr kumimoji="0" lang="en-US" sz="88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Recognition in Market Guide for Public Cloud Managed and Professional Services Providers APAC 2020</a:t>
              </a:r>
            </a:p>
            <a:p>
              <a:pPr marL="144000" marR="0" lvl="0" indent="-144000" algn="l" defTabSz="685783" rtl="0" eaLnBrk="1" fontAlgn="auto" latinLnBrk="0" hangingPunct="1">
                <a:lnSpc>
                  <a:spcPct val="100000"/>
                </a:lnSpc>
                <a:spcBef>
                  <a:spcPts val="0"/>
                </a:spcBef>
                <a:spcAft>
                  <a:spcPts val="0"/>
                </a:spcAft>
                <a:buClr>
                  <a:srgbClr val="1F497D"/>
                </a:buClr>
                <a:buSzTx/>
                <a:buFont typeface="Wingdings" panose="05000000000000000000" pitchFamily="2" charset="2"/>
                <a:buChar char="§"/>
                <a:tabLst/>
                <a:defRPr/>
              </a:pPr>
              <a:r>
                <a:rPr kumimoji="0" lang="en-US" sz="88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Recognition in Critical Capabilities for Managed Hybrid Cloud Hosting APAC 2018</a:t>
              </a:r>
            </a:p>
            <a:p>
              <a:pPr marL="144000" marR="0" lvl="0" indent="-144000" algn="l" defTabSz="685783" rtl="0" eaLnBrk="1" fontAlgn="auto" latinLnBrk="0" hangingPunct="1">
                <a:lnSpc>
                  <a:spcPct val="100000"/>
                </a:lnSpc>
                <a:spcBef>
                  <a:spcPts val="0"/>
                </a:spcBef>
                <a:spcAft>
                  <a:spcPts val="0"/>
                </a:spcAft>
                <a:buClr>
                  <a:srgbClr val="1F497D"/>
                </a:buClr>
                <a:buSzTx/>
                <a:buFont typeface="Wingdings" panose="05000000000000000000" pitchFamily="2" charset="2"/>
                <a:buChar char="§"/>
                <a:tabLst/>
                <a:defRPr/>
              </a:pPr>
              <a:r>
                <a:rPr kumimoji="0" lang="en-US" sz="88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Recognition in Market Guide for Top Data Center Service Providers 2018</a:t>
              </a:r>
            </a:p>
            <a:p>
              <a:pPr marL="144000" marR="0" lvl="0" indent="-144000" algn="l" defTabSz="685783" rtl="0" eaLnBrk="1" fontAlgn="auto" latinLnBrk="0" hangingPunct="1">
                <a:lnSpc>
                  <a:spcPct val="100000"/>
                </a:lnSpc>
                <a:spcBef>
                  <a:spcPts val="0"/>
                </a:spcBef>
                <a:spcAft>
                  <a:spcPts val="0"/>
                </a:spcAft>
                <a:buClr>
                  <a:srgbClr val="1F497D"/>
                </a:buClr>
                <a:buSzTx/>
                <a:buFont typeface="Wingdings" panose="05000000000000000000" pitchFamily="2" charset="2"/>
                <a:buChar char="§"/>
                <a:tabLst/>
                <a:defRPr/>
              </a:pPr>
              <a:r>
                <a:rPr kumimoji="0" lang="en-US" sz="88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Recognition in Market Guide for Vulnerability Assessment</a:t>
              </a:r>
              <a:br>
                <a:rPr kumimoji="0" lang="en-US" sz="88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br>
              <a:r>
                <a:rPr kumimoji="0" lang="en-US" sz="88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and Penetration  Testing Consulting Services in India 2019</a:t>
              </a:r>
            </a:p>
            <a:p>
              <a:pPr marL="144000" marR="0" lvl="0" indent="-144000" algn="l" defTabSz="685783" rtl="0" eaLnBrk="1" fontAlgn="auto" latinLnBrk="0" hangingPunct="1">
                <a:lnSpc>
                  <a:spcPct val="100000"/>
                </a:lnSpc>
                <a:spcBef>
                  <a:spcPts val="0"/>
                </a:spcBef>
                <a:spcAft>
                  <a:spcPts val="0"/>
                </a:spcAft>
                <a:buClr>
                  <a:srgbClr val="1F497D"/>
                </a:buClr>
                <a:buSzTx/>
                <a:buFont typeface="Wingdings" panose="05000000000000000000" pitchFamily="2" charset="2"/>
                <a:buChar char="§"/>
                <a:tabLst/>
                <a:defRPr/>
              </a:pPr>
              <a:r>
                <a:rPr kumimoji="0" lang="en-US" sz="88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Recognition as a notable vendor in MQ for Data Center Outsourcing and Hybrid Infrastructure Managed Services, Asia/Pacific 2019</a:t>
              </a:r>
            </a:p>
          </p:txBody>
        </p:sp>
        <p:pic>
          <p:nvPicPr>
            <p:cNvPr id="3" name="Picture 2">
              <a:extLst>
                <a:ext uri="{FF2B5EF4-FFF2-40B4-BE49-F238E27FC236}">
                  <a16:creationId xmlns:a16="http://schemas.microsoft.com/office/drawing/2014/main" id="{F54B37F7-7ACB-4BB2-8FDD-639E457FDC2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180958" y="962997"/>
              <a:ext cx="838200" cy="180975"/>
            </a:xfrm>
            <a:prstGeom prst="rect">
              <a:avLst/>
            </a:prstGeom>
          </p:spPr>
        </p:pic>
      </p:grpSp>
      <p:pic>
        <p:nvPicPr>
          <p:cNvPr id="32" name="Picture 31">
            <a:extLst>
              <a:ext uri="{FF2B5EF4-FFF2-40B4-BE49-F238E27FC236}">
                <a16:creationId xmlns:a16="http://schemas.microsoft.com/office/drawing/2014/main" id="{AC181153-77B8-4126-8F76-32ED1403FE0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536293" y="229489"/>
            <a:ext cx="531284" cy="594158"/>
          </a:xfrm>
          <a:prstGeom prst="rect">
            <a:avLst/>
          </a:prstGeom>
        </p:spPr>
      </p:pic>
      <p:pic>
        <p:nvPicPr>
          <p:cNvPr id="33" name="Picture 2" descr="20 years of making a difference">
            <a:extLst>
              <a:ext uri="{FF2B5EF4-FFF2-40B4-BE49-F238E27FC236}">
                <a16:creationId xmlns:a16="http://schemas.microsoft.com/office/drawing/2014/main" id="{221EB526-D903-4A26-ADA0-5098FB53432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175912" y="219296"/>
            <a:ext cx="593267" cy="594158"/>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3393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a:extLst>
              <a:ext uri="{FF2B5EF4-FFF2-40B4-BE49-F238E27FC236}">
                <a16:creationId xmlns:a16="http://schemas.microsoft.com/office/drawing/2014/main" id="{D244FA26-4D6A-4D59-B8F8-B61D46E9AA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3850" y="990408"/>
            <a:ext cx="1075359" cy="1382604"/>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F4DB367-479B-4544-88FC-B7445ED95B95}"/>
              </a:ext>
            </a:extLst>
          </p:cNvPr>
          <p:cNvSpPr txBox="1"/>
          <p:nvPr/>
        </p:nvSpPr>
        <p:spPr>
          <a:xfrm>
            <a:off x="1463707" y="942821"/>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Kamal Nath</a:t>
            </a:r>
          </a:p>
        </p:txBody>
      </p:sp>
      <p:sp>
        <p:nvSpPr>
          <p:cNvPr id="10" name="TextBox 9">
            <a:extLst>
              <a:ext uri="{FF2B5EF4-FFF2-40B4-BE49-F238E27FC236}">
                <a16:creationId xmlns:a16="http://schemas.microsoft.com/office/drawing/2014/main" id="{298D7068-8075-49AC-90C0-044C75F06CC2}"/>
              </a:ext>
            </a:extLst>
          </p:cNvPr>
          <p:cNvSpPr txBox="1"/>
          <p:nvPr/>
        </p:nvSpPr>
        <p:spPr>
          <a:xfrm>
            <a:off x="1463707" y="1237296"/>
            <a:ext cx="7263270" cy="276999"/>
          </a:xfrm>
          <a:prstGeom prst="rect">
            <a:avLst/>
          </a:prstGeom>
          <a:noFill/>
        </p:spPr>
        <p:txBody>
          <a:bodyPr wrap="square" rtlCol="0">
            <a:spAutoFit/>
          </a:bodyPr>
          <a:lstStyle/>
          <a:p>
            <a:r>
              <a:rPr lang="en-US" sz="1200" i="1" dirty="0">
                <a:solidFill>
                  <a:schemeClr val="tx1">
                    <a:lumMod val="75000"/>
                    <a:lumOff val="25000"/>
                  </a:schemeClr>
                </a:solidFill>
              </a:rPr>
              <a:t>Chief Executive Officer, SIFY Technologies</a:t>
            </a:r>
            <a:endParaRPr lang="en-IN" sz="1200" b="1" i="1" dirty="0"/>
          </a:p>
        </p:txBody>
      </p:sp>
      <p:sp>
        <p:nvSpPr>
          <p:cNvPr id="11" name="TextBox 10">
            <a:extLst>
              <a:ext uri="{FF2B5EF4-FFF2-40B4-BE49-F238E27FC236}">
                <a16:creationId xmlns:a16="http://schemas.microsoft.com/office/drawing/2014/main" id="{9882F114-D19B-4D3F-825A-22A3D21EEE98}"/>
              </a:ext>
            </a:extLst>
          </p:cNvPr>
          <p:cNvSpPr txBox="1"/>
          <p:nvPr/>
        </p:nvSpPr>
        <p:spPr>
          <a:xfrm>
            <a:off x="1464527" y="1506780"/>
            <a:ext cx="7411844" cy="1157048"/>
          </a:xfrm>
          <a:prstGeom prst="rect">
            <a:avLst/>
          </a:prstGeom>
          <a:noFill/>
        </p:spPr>
        <p:txBody>
          <a:bodyPr wrap="square" rtlCol="0">
            <a:spAutoFit/>
          </a:bodyPr>
          <a:lstStyle/>
          <a:p>
            <a:pPr>
              <a:lnSpc>
                <a:spcPts val="1400"/>
              </a:lnSpc>
            </a:pPr>
            <a:r>
              <a:rPr lang="en-US" sz="1100" dirty="0">
                <a:solidFill>
                  <a:schemeClr val="tx1">
                    <a:lumMod val="75000"/>
                    <a:lumOff val="25000"/>
                  </a:schemeClr>
                </a:solidFill>
              </a:rPr>
              <a:t>Kamal is a business transformation evangelist serving as the CEO since 2012. Under his leadership, Sify has grown multi fold in revenue and profitability by establishing Sify as a preferred end-to-end technology service provider to the enterprises, public sector and government segment. Prior to Sify, his </a:t>
            </a:r>
            <a:r>
              <a:rPr lang="en-US" sz="1100" dirty="0" err="1">
                <a:solidFill>
                  <a:schemeClr val="tx1">
                    <a:lumMod val="75000"/>
                    <a:lumOff val="25000"/>
                  </a:schemeClr>
                </a:solidFill>
              </a:rPr>
              <a:t>fastpaced</a:t>
            </a:r>
            <a:r>
              <a:rPr lang="en-US" sz="1100" dirty="0">
                <a:solidFill>
                  <a:schemeClr val="tx1">
                    <a:lumMod val="75000"/>
                    <a:lumOff val="25000"/>
                  </a:schemeClr>
                </a:solidFill>
              </a:rPr>
              <a:t> cross functional stint spanning 17 years at HCL Technologies, he led various transformational engagements with large enterprises, incubated new business services. Kamal is featured amongst the top CEO’s across his fraternity and is known for pioneering unique business models that have been widely accepted and appreciated by the industry. </a:t>
            </a:r>
            <a:endParaRPr lang="en-IN" sz="1100" dirty="0">
              <a:solidFill>
                <a:schemeClr val="tx1">
                  <a:lumMod val="75000"/>
                  <a:lumOff val="25000"/>
                </a:schemeClr>
              </a:solidFill>
            </a:endParaRPr>
          </a:p>
        </p:txBody>
      </p:sp>
      <p:sp>
        <p:nvSpPr>
          <p:cNvPr id="15" name="TextBox 14">
            <a:extLst>
              <a:ext uri="{FF2B5EF4-FFF2-40B4-BE49-F238E27FC236}">
                <a16:creationId xmlns:a16="http://schemas.microsoft.com/office/drawing/2014/main" id="{A7373F18-6773-4287-9285-D1D17464D708}"/>
              </a:ext>
            </a:extLst>
          </p:cNvPr>
          <p:cNvSpPr txBox="1"/>
          <p:nvPr/>
        </p:nvSpPr>
        <p:spPr>
          <a:xfrm>
            <a:off x="1463707" y="2654050"/>
            <a:ext cx="7263270" cy="261610"/>
          </a:xfrm>
          <a:prstGeom prst="rect">
            <a:avLst/>
          </a:prstGeom>
          <a:noFill/>
        </p:spPr>
        <p:txBody>
          <a:bodyPr wrap="square" rtlCol="0">
            <a:spAutoFit/>
          </a:bodyPr>
          <a:lstStyle/>
          <a:p>
            <a:r>
              <a:rPr lang="en-IN" sz="1100" b="1" dirty="0"/>
              <a:t>Role in Project : </a:t>
            </a:r>
            <a:r>
              <a:rPr lang="en-US" sz="1100" dirty="0">
                <a:solidFill>
                  <a:schemeClr val="tx1">
                    <a:lumMod val="75000"/>
                    <a:lumOff val="25000"/>
                  </a:schemeClr>
                </a:solidFill>
              </a:rPr>
              <a:t>Executive Sponsor</a:t>
            </a:r>
          </a:p>
        </p:txBody>
      </p:sp>
      <p:cxnSp>
        <p:nvCxnSpPr>
          <p:cNvPr id="9" name="Straight Connector 8">
            <a:extLst>
              <a:ext uri="{FF2B5EF4-FFF2-40B4-BE49-F238E27FC236}">
                <a16:creationId xmlns:a16="http://schemas.microsoft.com/office/drawing/2014/main" id="{99061244-9FC6-4499-A82C-8BFEDFD2D370}"/>
              </a:ext>
            </a:extLst>
          </p:cNvPr>
          <p:cNvCxnSpPr>
            <a:cxnSpLocks/>
          </p:cNvCxnSpPr>
          <p:nvPr/>
        </p:nvCxnSpPr>
        <p:spPr>
          <a:xfrm>
            <a:off x="323850" y="3004787"/>
            <a:ext cx="84963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F848FF7-38C2-4FE5-8F7F-7111D562E2F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3850" y="3194082"/>
            <a:ext cx="1075359" cy="1382604"/>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19" name="TextBox 18">
            <a:extLst>
              <a:ext uri="{FF2B5EF4-FFF2-40B4-BE49-F238E27FC236}">
                <a16:creationId xmlns:a16="http://schemas.microsoft.com/office/drawing/2014/main" id="{0610B06D-9E81-490B-886D-17191F883323}"/>
              </a:ext>
            </a:extLst>
          </p:cNvPr>
          <p:cNvSpPr txBox="1"/>
          <p:nvPr/>
        </p:nvSpPr>
        <p:spPr>
          <a:xfrm>
            <a:off x="1463707" y="3153929"/>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Tirthankar Mitra</a:t>
            </a:r>
          </a:p>
        </p:txBody>
      </p:sp>
      <p:sp>
        <p:nvSpPr>
          <p:cNvPr id="20" name="TextBox 19">
            <a:extLst>
              <a:ext uri="{FF2B5EF4-FFF2-40B4-BE49-F238E27FC236}">
                <a16:creationId xmlns:a16="http://schemas.microsoft.com/office/drawing/2014/main" id="{99FCB80D-0668-4385-9EA2-1300D1BA44BA}"/>
              </a:ext>
            </a:extLst>
          </p:cNvPr>
          <p:cNvSpPr txBox="1"/>
          <p:nvPr/>
        </p:nvSpPr>
        <p:spPr>
          <a:xfrm>
            <a:off x="1463707" y="3448404"/>
            <a:ext cx="7263270" cy="276999"/>
          </a:xfrm>
          <a:prstGeom prst="rect">
            <a:avLst/>
          </a:prstGeom>
          <a:noFill/>
        </p:spPr>
        <p:txBody>
          <a:bodyPr wrap="square" rtlCol="0">
            <a:spAutoFit/>
          </a:bodyPr>
          <a:lstStyle/>
          <a:p>
            <a:r>
              <a:rPr lang="en-US" sz="1200" i="1" dirty="0">
                <a:solidFill>
                  <a:schemeClr val="tx1">
                    <a:lumMod val="75000"/>
                    <a:lumOff val="25000"/>
                  </a:schemeClr>
                </a:solidFill>
              </a:rPr>
              <a:t>Regional CEO West , SIFY Technologies</a:t>
            </a:r>
            <a:endParaRPr lang="en-IN" sz="1200" b="1" i="1" dirty="0"/>
          </a:p>
        </p:txBody>
      </p:sp>
      <p:sp>
        <p:nvSpPr>
          <p:cNvPr id="21" name="TextBox 20">
            <a:extLst>
              <a:ext uri="{FF2B5EF4-FFF2-40B4-BE49-F238E27FC236}">
                <a16:creationId xmlns:a16="http://schemas.microsoft.com/office/drawing/2014/main" id="{A5954E8F-F024-4AD5-8D6E-9543119E483C}"/>
              </a:ext>
            </a:extLst>
          </p:cNvPr>
          <p:cNvSpPr txBox="1"/>
          <p:nvPr/>
        </p:nvSpPr>
        <p:spPr>
          <a:xfrm>
            <a:off x="1464527" y="3693037"/>
            <a:ext cx="7355623" cy="977512"/>
          </a:xfrm>
          <a:prstGeom prst="rect">
            <a:avLst/>
          </a:prstGeom>
          <a:noFill/>
        </p:spPr>
        <p:txBody>
          <a:bodyPr wrap="square" rtlCol="0">
            <a:spAutoFit/>
          </a:bodyPr>
          <a:lstStyle/>
          <a:p>
            <a:pPr>
              <a:lnSpc>
                <a:spcPts val="1400"/>
              </a:lnSpc>
            </a:pPr>
            <a:r>
              <a:rPr lang="en-US" sz="1100" dirty="0">
                <a:solidFill>
                  <a:schemeClr val="tx1">
                    <a:lumMod val="75000"/>
                    <a:lumOff val="25000"/>
                  </a:schemeClr>
                </a:solidFill>
              </a:rPr>
              <a:t>Tirthankar is a ICT Business Leader with over 28 years of diverse experience in providing transformation solutions across enterprises. His previous roles have been across a wide range of organizations - Mellanox, Cisco, AWS, Red Hat &amp; Novell that allowed him to drive successful digital transformation projects, delivering customer satisfaction across cloud scale infrastructure, Next Gen Data Center, Open Source and Artificial Intelligence &amp; Big Data Analytics.</a:t>
            </a:r>
            <a:endParaRPr lang="en-IN" sz="1100" dirty="0">
              <a:solidFill>
                <a:schemeClr val="tx1">
                  <a:lumMod val="75000"/>
                  <a:lumOff val="25000"/>
                </a:schemeClr>
              </a:solidFill>
            </a:endParaRPr>
          </a:p>
        </p:txBody>
      </p:sp>
      <p:sp>
        <p:nvSpPr>
          <p:cNvPr id="22" name="TextBox 21">
            <a:extLst>
              <a:ext uri="{FF2B5EF4-FFF2-40B4-BE49-F238E27FC236}">
                <a16:creationId xmlns:a16="http://schemas.microsoft.com/office/drawing/2014/main" id="{5D9C6F91-4004-4743-9FB3-28F83E57CD91}"/>
              </a:ext>
            </a:extLst>
          </p:cNvPr>
          <p:cNvSpPr txBox="1"/>
          <p:nvPr/>
        </p:nvSpPr>
        <p:spPr>
          <a:xfrm>
            <a:off x="1463707" y="4633235"/>
            <a:ext cx="7263270" cy="261610"/>
          </a:xfrm>
          <a:prstGeom prst="rect">
            <a:avLst/>
          </a:prstGeom>
          <a:noFill/>
        </p:spPr>
        <p:txBody>
          <a:bodyPr wrap="square" rtlCol="0">
            <a:spAutoFit/>
          </a:bodyPr>
          <a:lstStyle/>
          <a:p>
            <a:r>
              <a:rPr lang="en-IN" sz="1100" b="1" dirty="0"/>
              <a:t>Role in Project : </a:t>
            </a:r>
            <a:r>
              <a:rPr lang="en-US" sz="1100" dirty="0">
                <a:solidFill>
                  <a:schemeClr val="tx1">
                    <a:lumMod val="75000"/>
                    <a:lumOff val="25000"/>
                  </a:schemeClr>
                </a:solidFill>
              </a:rPr>
              <a:t>Sales Sponsor</a:t>
            </a:r>
          </a:p>
        </p:txBody>
      </p:sp>
      <p:sp>
        <p:nvSpPr>
          <p:cNvPr id="3" name="Title 2">
            <a:extLst>
              <a:ext uri="{FF2B5EF4-FFF2-40B4-BE49-F238E27FC236}">
                <a16:creationId xmlns:a16="http://schemas.microsoft.com/office/drawing/2014/main" id="{8958F813-7BB3-47F3-A743-D4C31F536953}"/>
              </a:ext>
            </a:extLst>
          </p:cNvPr>
          <p:cNvSpPr>
            <a:spLocks noGrp="1"/>
          </p:cNvSpPr>
          <p:nvPr>
            <p:ph type="title"/>
          </p:nvPr>
        </p:nvSpPr>
        <p:spPr/>
        <p:txBody>
          <a:bodyPr/>
          <a:lstStyle/>
          <a:p>
            <a:r>
              <a:rPr lang="en-IN" dirty="0"/>
              <a:t>SIFY TEAM</a:t>
            </a:r>
          </a:p>
        </p:txBody>
      </p:sp>
    </p:spTree>
    <p:extLst>
      <p:ext uri="{BB962C8B-B14F-4D97-AF65-F5344CB8AC3E}">
        <p14:creationId xmlns:p14="http://schemas.microsoft.com/office/powerpoint/2010/main" val="14919494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a:extLst>
              <a:ext uri="{FF2B5EF4-FFF2-40B4-BE49-F238E27FC236}">
                <a16:creationId xmlns:a16="http://schemas.microsoft.com/office/drawing/2014/main" id="{D244FA26-4D6A-4D59-B8F8-B61D46E9AA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3850" y="990408"/>
            <a:ext cx="1075359" cy="1382605"/>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F4DB367-479B-4544-88FC-B7445ED95B95}"/>
              </a:ext>
            </a:extLst>
          </p:cNvPr>
          <p:cNvSpPr txBox="1"/>
          <p:nvPr/>
        </p:nvSpPr>
        <p:spPr>
          <a:xfrm>
            <a:off x="1463707" y="987425"/>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Subhasish Dhar</a:t>
            </a:r>
          </a:p>
        </p:txBody>
      </p:sp>
      <p:sp>
        <p:nvSpPr>
          <p:cNvPr id="10" name="TextBox 9">
            <a:extLst>
              <a:ext uri="{FF2B5EF4-FFF2-40B4-BE49-F238E27FC236}">
                <a16:creationId xmlns:a16="http://schemas.microsoft.com/office/drawing/2014/main" id="{298D7068-8075-49AC-90C0-044C75F06CC2}"/>
              </a:ext>
            </a:extLst>
          </p:cNvPr>
          <p:cNvSpPr txBox="1"/>
          <p:nvPr/>
        </p:nvSpPr>
        <p:spPr>
          <a:xfrm>
            <a:off x="1463707" y="1281900"/>
            <a:ext cx="7263270" cy="276999"/>
          </a:xfrm>
          <a:prstGeom prst="rect">
            <a:avLst/>
          </a:prstGeom>
          <a:noFill/>
        </p:spPr>
        <p:txBody>
          <a:bodyPr wrap="square" rtlCol="0">
            <a:spAutoFit/>
          </a:bodyPr>
          <a:lstStyle/>
          <a:p>
            <a:r>
              <a:rPr lang="en-US" sz="1200" i="1" dirty="0">
                <a:solidFill>
                  <a:schemeClr val="tx1">
                    <a:lumMod val="75000"/>
                    <a:lumOff val="25000"/>
                  </a:schemeClr>
                </a:solidFill>
              </a:rPr>
              <a:t>Head of Delivery – Application Services</a:t>
            </a:r>
            <a:endParaRPr lang="en-IN" sz="1200" b="1" i="1" dirty="0"/>
          </a:p>
        </p:txBody>
      </p:sp>
      <p:sp>
        <p:nvSpPr>
          <p:cNvPr id="11" name="TextBox 10">
            <a:extLst>
              <a:ext uri="{FF2B5EF4-FFF2-40B4-BE49-F238E27FC236}">
                <a16:creationId xmlns:a16="http://schemas.microsoft.com/office/drawing/2014/main" id="{9882F114-D19B-4D3F-825A-22A3D21EEE98}"/>
              </a:ext>
            </a:extLst>
          </p:cNvPr>
          <p:cNvSpPr txBox="1"/>
          <p:nvPr/>
        </p:nvSpPr>
        <p:spPr>
          <a:xfrm>
            <a:off x="1464527" y="1601874"/>
            <a:ext cx="7411844" cy="688971"/>
          </a:xfrm>
          <a:prstGeom prst="rect">
            <a:avLst/>
          </a:prstGeom>
          <a:noFill/>
        </p:spPr>
        <p:txBody>
          <a:bodyPr wrap="square" rtlCol="0">
            <a:spAutoFit/>
          </a:bodyPr>
          <a:lstStyle/>
          <a:p>
            <a:pPr>
              <a:lnSpc>
                <a:spcPts val="1600"/>
              </a:lnSpc>
            </a:pPr>
            <a:r>
              <a:rPr lang="en-US" sz="1100" dirty="0">
                <a:solidFill>
                  <a:schemeClr val="tx1">
                    <a:lumMod val="75000"/>
                    <a:lumOff val="25000"/>
                  </a:schemeClr>
                </a:solidFill>
              </a:rPr>
              <a:t>Subhasish has 30 years of strong solution-focused consulting experience across multiple domains in Digital, IBM, SAP and Sify. Being with SAP India Consulting for more than 5 years followed by 13 years in SAP Global Delivery, Subhasish has delivered large and complex business solutions for customers across the globe in multiple industries.</a:t>
            </a:r>
            <a:endParaRPr lang="en-IN" sz="1100" dirty="0">
              <a:solidFill>
                <a:schemeClr val="tx1">
                  <a:lumMod val="75000"/>
                  <a:lumOff val="25000"/>
                </a:schemeClr>
              </a:solidFill>
            </a:endParaRPr>
          </a:p>
        </p:txBody>
      </p:sp>
      <p:sp>
        <p:nvSpPr>
          <p:cNvPr id="15" name="TextBox 14">
            <a:extLst>
              <a:ext uri="{FF2B5EF4-FFF2-40B4-BE49-F238E27FC236}">
                <a16:creationId xmlns:a16="http://schemas.microsoft.com/office/drawing/2014/main" id="{A7373F18-6773-4287-9285-D1D17464D708}"/>
              </a:ext>
            </a:extLst>
          </p:cNvPr>
          <p:cNvSpPr txBox="1"/>
          <p:nvPr/>
        </p:nvSpPr>
        <p:spPr>
          <a:xfrm>
            <a:off x="1463707" y="2333821"/>
            <a:ext cx="7263270" cy="261610"/>
          </a:xfrm>
          <a:prstGeom prst="rect">
            <a:avLst/>
          </a:prstGeom>
          <a:noFill/>
        </p:spPr>
        <p:txBody>
          <a:bodyPr wrap="square" rtlCol="0">
            <a:spAutoFit/>
          </a:bodyPr>
          <a:lstStyle/>
          <a:p>
            <a:r>
              <a:rPr lang="en-IN" sz="1100" b="1" dirty="0"/>
              <a:t>Role in Project : </a:t>
            </a:r>
            <a:r>
              <a:rPr lang="en-US" sz="1100" dirty="0">
                <a:solidFill>
                  <a:schemeClr val="tx1">
                    <a:lumMod val="75000"/>
                    <a:lumOff val="25000"/>
                  </a:schemeClr>
                </a:solidFill>
              </a:rPr>
              <a:t>Delivery Governance</a:t>
            </a:r>
          </a:p>
        </p:txBody>
      </p:sp>
      <p:cxnSp>
        <p:nvCxnSpPr>
          <p:cNvPr id="9" name="Straight Connector 8">
            <a:extLst>
              <a:ext uri="{FF2B5EF4-FFF2-40B4-BE49-F238E27FC236}">
                <a16:creationId xmlns:a16="http://schemas.microsoft.com/office/drawing/2014/main" id="{99061244-9FC6-4499-A82C-8BFEDFD2D370}"/>
              </a:ext>
            </a:extLst>
          </p:cNvPr>
          <p:cNvCxnSpPr>
            <a:cxnSpLocks/>
          </p:cNvCxnSpPr>
          <p:nvPr/>
        </p:nvCxnSpPr>
        <p:spPr>
          <a:xfrm>
            <a:off x="323850" y="2908145"/>
            <a:ext cx="84963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F848FF7-38C2-4FE5-8F7F-7111D562E2F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3850" y="3112308"/>
            <a:ext cx="1075359" cy="1382605"/>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19" name="TextBox 18">
            <a:extLst>
              <a:ext uri="{FF2B5EF4-FFF2-40B4-BE49-F238E27FC236}">
                <a16:creationId xmlns:a16="http://schemas.microsoft.com/office/drawing/2014/main" id="{0610B06D-9E81-490B-886D-17191F883323}"/>
              </a:ext>
            </a:extLst>
          </p:cNvPr>
          <p:cNvSpPr txBox="1"/>
          <p:nvPr/>
        </p:nvSpPr>
        <p:spPr>
          <a:xfrm>
            <a:off x="1463707" y="3109325"/>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Kunal Joshi</a:t>
            </a:r>
          </a:p>
        </p:txBody>
      </p:sp>
      <p:sp>
        <p:nvSpPr>
          <p:cNvPr id="20" name="TextBox 19">
            <a:extLst>
              <a:ext uri="{FF2B5EF4-FFF2-40B4-BE49-F238E27FC236}">
                <a16:creationId xmlns:a16="http://schemas.microsoft.com/office/drawing/2014/main" id="{99FCB80D-0668-4385-9EA2-1300D1BA44BA}"/>
              </a:ext>
            </a:extLst>
          </p:cNvPr>
          <p:cNvSpPr txBox="1"/>
          <p:nvPr/>
        </p:nvSpPr>
        <p:spPr>
          <a:xfrm>
            <a:off x="1463707" y="3403800"/>
            <a:ext cx="7263270" cy="276999"/>
          </a:xfrm>
          <a:prstGeom prst="rect">
            <a:avLst/>
          </a:prstGeom>
          <a:noFill/>
        </p:spPr>
        <p:txBody>
          <a:bodyPr wrap="square" rtlCol="0">
            <a:spAutoFit/>
          </a:bodyPr>
          <a:lstStyle/>
          <a:p>
            <a:r>
              <a:rPr lang="en-US" sz="1200" i="1" dirty="0">
                <a:solidFill>
                  <a:schemeClr val="tx1">
                    <a:lumMod val="75000"/>
                    <a:lumOff val="25000"/>
                  </a:schemeClr>
                </a:solidFill>
              </a:rPr>
              <a:t>Lead Solution Architect SAP</a:t>
            </a:r>
            <a:endParaRPr lang="en-IN" sz="1200" b="1" i="1" dirty="0"/>
          </a:p>
        </p:txBody>
      </p:sp>
      <p:sp>
        <p:nvSpPr>
          <p:cNvPr id="21" name="TextBox 20">
            <a:extLst>
              <a:ext uri="{FF2B5EF4-FFF2-40B4-BE49-F238E27FC236}">
                <a16:creationId xmlns:a16="http://schemas.microsoft.com/office/drawing/2014/main" id="{A5954E8F-F024-4AD5-8D6E-9543119E483C}"/>
              </a:ext>
            </a:extLst>
          </p:cNvPr>
          <p:cNvSpPr txBox="1"/>
          <p:nvPr/>
        </p:nvSpPr>
        <p:spPr>
          <a:xfrm>
            <a:off x="1464527" y="3723774"/>
            <a:ext cx="7355623" cy="688971"/>
          </a:xfrm>
          <a:prstGeom prst="rect">
            <a:avLst/>
          </a:prstGeom>
          <a:noFill/>
        </p:spPr>
        <p:txBody>
          <a:bodyPr wrap="square" rtlCol="0">
            <a:spAutoFit/>
          </a:bodyPr>
          <a:lstStyle/>
          <a:p>
            <a:pPr>
              <a:lnSpc>
                <a:spcPts val="1600"/>
              </a:lnSpc>
            </a:pPr>
            <a:r>
              <a:rPr lang="en-US" sz="1100" dirty="0">
                <a:solidFill>
                  <a:schemeClr val="tx1">
                    <a:lumMod val="75000"/>
                    <a:lumOff val="25000"/>
                  </a:schemeClr>
                </a:solidFill>
              </a:rPr>
              <a:t>Kunal has 20+ years of experience in SAP Solutioning with SAP Basis Background and Certifications on HANA, Oracle and SAP and has been with Sify for last 3+ years as the Lead of Sify’s SAP Solutioning team, he handles Solution Design, and Presales for all major SAP opportunities pan India.</a:t>
            </a:r>
            <a:endParaRPr lang="en-IN" sz="1100" dirty="0">
              <a:solidFill>
                <a:schemeClr val="tx1">
                  <a:lumMod val="75000"/>
                  <a:lumOff val="25000"/>
                </a:schemeClr>
              </a:solidFill>
            </a:endParaRPr>
          </a:p>
        </p:txBody>
      </p:sp>
      <p:sp>
        <p:nvSpPr>
          <p:cNvPr id="22" name="TextBox 21">
            <a:extLst>
              <a:ext uri="{FF2B5EF4-FFF2-40B4-BE49-F238E27FC236}">
                <a16:creationId xmlns:a16="http://schemas.microsoft.com/office/drawing/2014/main" id="{5D9C6F91-4004-4743-9FB3-28F83E57CD91}"/>
              </a:ext>
            </a:extLst>
          </p:cNvPr>
          <p:cNvSpPr txBox="1"/>
          <p:nvPr/>
        </p:nvSpPr>
        <p:spPr>
          <a:xfrm>
            <a:off x="1463707" y="4455721"/>
            <a:ext cx="7263270" cy="261610"/>
          </a:xfrm>
          <a:prstGeom prst="rect">
            <a:avLst/>
          </a:prstGeom>
          <a:noFill/>
        </p:spPr>
        <p:txBody>
          <a:bodyPr wrap="square" rtlCol="0">
            <a:spAutoFit/>
          </a:bodyPr>
          <a:lstStyle/>
          <a:p>
            <a:r>
              <a:rPr lang="en-IN" sz="1100" b="1" dirty="0"/>
              <a:t>Role in Project : </a:t>
            </a:r>
            <a:r>
              <a:rPr lang="en-US" sz="1100" dirty="0">
                <a:solidFill>
                  <a:schemeClr val="tx1">
                    <a:lumMod val="75000"/>
                    <a:lumOff val="25000"/>
                  </a:schemeClr>
                </a:solidFill>
              </a:rPr>
              <a:t>Solution Design for SAP Infrastructure and Application Migration</a:t>
            </a:r>
          </a:p>
        </p:txBody>
      </p:sp>
      <p:sp>
        <p:nvSpPr>
          <p:cNvPr id="3" name="Title 2">
            <a:extLst>
              <a:ext uri="{FF2B5EF4-FFF2-40B4-BE49-F238E27FC236}">
                <a16:creationId xmlns:a16="http://schemas.microsoft.com/office/drawing/2014/main" id="{8958F813-7BB3-47F3-A743-D4C31F536953}"/>
              </a:ext>
            </a:extLst>
          </p:cNvPr>
          <p:cNvSpPr>
            <a:spLocks noGrp="1"/>
          </p:cNvSpPr>
          <p:nvPr>
            <p:ph type="title"/>
          </p:nvPr>
        </p:nvSpPr>
        <p:spPr/>
        <p:txBody>
          <a:bodyPr/>
          <a:lstStyle/>
          <a:p>
            <a:r>
              <a:rPr lang="en-IN" dirty="0"/>
              <a:t>SIFY TEAM</a:t>
            </a:r>
          </a:p>
        </p:txBody>
      </p:sp>
    </p:spTree>
    <p:extLst>
      <p:ext uri="{BB962C8B-B14F-4D97-AF65-F5344CB8AC3E}">
        <p14:creationId xmlns:p14="http://schemas.microsoft.com/office/powerpoint/2010/main" val="7215687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a:extLst>
              <a:ext uri="{FF2B5EF4-FFF2-40B4-BE49-F238E27FC236}">
                <a16:creationId xmlns:a16="http://schemas.microsoft.com/office/drawing/2014/main" id="{D244FA26-4D6A-4D59-B8F8-B61D46E9AA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3850" y="990408"/>
            <a:ext cx="1075360" cy="1382605"/>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F4DB367-479B-4544-88FC-B7445ED95B95}"/>
              </a:ext>
            </a:extLst>
          </p:cNvPr>
          <p:cNvSpPr txBox="1"/>
          <p:nvPr/>
        </p:nvSpPr>
        <p:spPr>
          <a:xfrm>
            <a:off x="1463707" y="987425"/>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Jitender D</a:t>
            </a:r>
          </a:p>
        </p:txBody>
      </p:sp>
      <p:sp>
        <p:nvSpPr>
          <p:cNvPr id="10" name="TextBox 9">
            <a:extLst>
              <a:ext uri="{FF2B5EF4-FFF2-40B4-BE49-F238E27FC236}">
                <a16:creationId xmlns:a16="http://schemas.microsoft.com/office/drawing/2014/main" id="{298D7068-8075-49AC-90C0-044C75F06CC2}"/>
              </a:ext>
            </a:extLst>
          </p:cNvPr>
          <p:cNvSpPr txBox="1"/>
          <p:nvPr/>
        </p:nvSpPr>
        <p:spPr>
          <a:xfrm>
            <a:off x="1463707" y="1281900"/>
            <a:ext cx="7263270" cy="276999"/>
          </a:xfrm>
          <a:prstGeom prst="rect">
            <a:avLst/>
          </a:prstGeom>
          <a:noFill/>
        </p:spPr>
        <p:txBody>
          <a:bodyPr wrap="square" rtlCol="0">
            <a:spAutoFit/>
          </a:bodyPr>
          <a:lstStyle/>
          <a:p>
            <a:r>
              <a:rPr lang="en-US" sz="1200" i="1" dirty="0">
                <a:solidFill>
                  <a:schemeClr val="tx1">
                    <a:lumMod val="75000"/>
                    <a:lumOff val="25000"/>
                  </a:schemeClr>
                </a:solidFill>
              </a:rPr>
              <a:t>Head of Cloud Engineering &amp; Solutions</a:t>
            </a:r>
            <a:endParaRPr lang="en-IN" sz="1200" b="1" i="1" dirty="0"/>
          </a:p>
        </p:txBody>
      </p:sp>
      <p:sp>
        <p:nvSpPr>
          <p:cNvPr id="11" name="TextBox 10">
            <a:extLst>
              <a:ext uri="{FF2B5EF4-FFF2-40B4-BE49-F238E27FC236}">
                <a16:creationId xmlns:a16="http://schemas.microsoft.com/office/drawing/2014/main" id="{9882F114-D19B-4D3F-825A-22A3D21EEE98}"/>
              </a:ext>
            </a:extLst>
          </p:cNvPr>
          <p:cNvSpPr txBox="1"/>
          <p:nvPr/>
        </p:nvSpPr>
        <p:spPr>
          <a:xfrm>
            <a:off x="1464527" y="1601874"/>
            <a:ext cx="7355623" cy="688971"/>
          </a:xfrm>
          <a:prstGeom prst="rect">
            <a:avLst/>
          </a:prstGeom>
          <a:noFill/>
        </p:spPr>
        <p:txBody>
          <a:bodyPr wrap="square" rtlCol="0">
            <a:spAutoFit/>
          </a:bodyPr>
          <a:lstStyle/>
          <a:p>
            <a:pPr>
              <a:lnSpc>
                <a:spcPts val="1600"/>
              </a:lnSpc>
            </a:pPr>
            <a:r>
              <a:rPr lang="en-US" sz="1100" dirty="0">
                <a:solidFill>
                  <a:schemeClr val="tx1">
                    <a:lumMod val="75000"/>
                    <a:lumOff val="25000"/>
                  </a:schemeClr>
                </a:solidFill>
              </a:rPr>
              <a:t>Jitender has total 19 years of experience and has been with Sify for last 4+ years. As the Head of Engineering and Solutions for Sify’s Cloud Management Platform, Server and Storage Infrastructure transformation, he handles the Core Engineering function that enables Sify to deliver end to end cloud and managed services solutions. </a:t>
            </a:r>
            <a:endParaRPr lang="en-IN" sz="1100" dirty="0">
              <a:solidFill>
                <a:schemeClr val="tx1">
                  <a:lumMod val="75000"/>
                  <a:lumOff val="25000"/>
                </a:schemeClr>
              </a:solidFill>
            </a:endParaRPr>
          </a:p>
        </p:txBody>
      </p:sp>
      <p:sp>
        <p:nvSpPr>
          <p:cNvPr id="15" name="TextBox 14">
            <a:extLst>
              <a:ext uri="{FF2B5EF4-FFF2-40B4-BE49-F238E27FC236}">
                <a16:creationId xmlns:a16="http://schemas.microsoft.com/office/drawing/2014/main" id="{A7373F18-6773-4287-9285-D1D17464D708}"/>
              </a:ext>
            </a:extLst>
          </p:cNvPr>
          <p:cNvSpPr txBox="1"/>
          <p:nvPr/>
        </p:nvSpPr>
        <p:spPr>
          <a:xfrm>
            <a:off x="1463707" y="2333821"/>
            <a:ext cx="7263270" cy="261610"/>
          </a:xfrm>
          <a:prstGeom prst="rect">
            <a:avLst/>
          </a:prstGeom>
          <a:noFill/>
        </p:spPr>
        <p:txBody>
          <a:bodyPr wrap="square" rtlCol="0">
            <a:spAutoFit/>
          </a:bodyPr>
          <a:lstStyle/>
          <a:p>
            <a:r>
              <a:rPr lang="en-IN" sz="1100" b="1" dirty="0"/>
              <a:t>Role in Project : </a:t>
            </a:r>
            <a:r>
              <a:rPr lang="en-US" sz="1100" dirty="0">
                <a:solidFill>
                  <a:schemeClr val="tx1">
                    <a:lumMod val="75000"/>
                    <a:lumOff val="25000"/>
                  </a:schemeClr>
                </a:solidFill>
              </a:rPr>
              <a:t>Cloud Infrastructure Engineering Design</a:t>
            </a:r>
          </a:p>
        </p:txBody>
      </p:sp>
      <p:cxnSp>
        <p:nvCxnSpPr>
          <p:cNvPr id="9" name="Straight Connector 8">
            <a:extLst>
              <a:ext uri="{FF2B5EF4-FFF2-40B4-BE49-F238E27FC236}">
                <a16:creationId xmlns:a16="http://schemas.microsoft.com/office/drawing/2014/main" id="{99061244-9FC6-4499-A82C-8BFEDFD2D370}"/>
              </a:ext>
            </a:extLst>
          </p:cNvPr>
          <p:cNvCxnSpPr>
            <a:cxnSpLocks/>
          </p:cNvCxnSpPr>
          <p:nvPr/>
        </p:nvCxnSpPr>
        <p:spPr>
          <a:xfrm>
            <a:off x="323850" y="2908145"/>
            <a:ext cx="84963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2DC324A7-E804-41F4-B5A7-2CDA6AE2D115}"/>
              </a:ext>
            </a:extLst>
          </p:cNvPr>
          <p:cNvSpPr>
            <a:spLocks noGrp="1"/>
          </p:cNvSpPr>
          <p:nvPr>
            <p:ph type="title"/>
          </p:nvPr>
        </p:nvSpPr>
        <p:spPr/>
        <p:txBody>
          <a:bodyPr/>
          <a:lstStyle/>
          <a:p>
            <a:r>
              <a:rPr lang="en-IN" dirty="0"/>
              <a:t>SIFY TEAM</a:t>
            </a:r>
          </a:p>
        </p:txBody>
      </p:sp>
      <p:pic>
        <p:nvPicPr>
          <p:cNvPr id="12" name="Picture 11">
            <a:extLst>
              <a:ext uri="{FF2B5EF4-FFF2-40B4-BE49-F238E27FC236}">
                <a16:creationId xmlns:a16="http://schemas.microsoft.com/office/drawing/2014/main" id="{8C5AEF15-7036-425F-ABDC-61006AC00F6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3850" y="3112308"/>
            <a:ext cx="1075359" cy="1382604"/>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id="{381B15CC-F92C-43D2-A8AA-6A3B908A21A8}"/>
              </a:ext>
            </a:extLst>
          </p:cNvPr>
          <p:cNvSpPr txBox="1"/>
          <p:nvPr/>
        </p:nvSpPr>
        <p:spPr>
          <a:xfrm>
            <a:off x="1463707" y="3109325"/>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Srinivas Anappindi</a:t>
            </a:r>
          </a:p>
        </p:txBody>
      </p:sp>
      <p:sp>
        <p:nvSpPr>
          <p:cNvPr id="14" name="TextBox 13">
            <a:extLst>
              <a:ext uri="{FF2B5EF4-FFF2-40B4-BE49-F238E27FC236}">
                <a16:creationId xmlns:a16="http://schemas.microsoft.com/office/drawing/2014/main" id="{161D8F53-1BB9-4A9D-B272-C8D000EEE4EB}"/>
              </a:ext>
            </a:extLst>
          </p:cNvPr>
          <p:cNvSpPr txBox="1"/>
          <p:nvPr/>
        </p:nvSpPr>
        <p:spPr>
          <a:xfrm>
            <a:off x="1463707" y="3403800"/>
            <a:ext cx="7263270" cy="276999"/>
          </a:xfrm>
          <a:prstGeom prst="rect">
            <a:avLst/>
          </a:prstGeom>
          <a:noFill/>
        </p:spPr>
        <p:txBody>
          <a:bodyPr wrap="square" rtlCol="0">
            <a:spAutoFit/>
          </a:bodyPr>
          <a:lstStyle/>
          <a:p>
            <a:r>
              <a:rPr lang="en-US" sz="1200" i="1" dirty="0">
                <a:solidFill>
                  <a:schemeClr val="tx1">
                    <a:lumMod val="75000"/>
                    <a:lumOff val="25000"/>
                  </a:schemeClr>
                </a:solidFill>
              </a:rPr>
              <a:t>Delivery Head- DC IT Practice</a:t>
            </a:r>
            <a:endParaRPr lang="en-IN" sz="1200" b="1" i="1" dirty="0"/>
          </a:p>
        </p:txBody>
      </p:sp>
      <p:sp>
        <p:nvSpPr>
          <p:cNvPr id="16" name="TextBox 15">
            <a:extLst>
              <a:ext uri="{FF2B5EF4-FFF2-40B4-BE49-F238E27FC236}">
                <a16:creationId xmlns:a16="http://schemas.microsoft.com/office/drawing/2014/main" id="{20B416E8-5E5B-4627-ABBC-1B4A04601B46}"/>
              </a:ext>
            </a:extLst>
          </p:cNvPr>
          <p:cNvSpPr txBox="1"/>
          <p:nvPr/>
        </p:nvSpPr>
        <p:spPr>
          <a:xfrm>
            <a:off x="1464527" y="3723774"/>
            <a:ext cx="7355623" cy="688971"/>
          </a:xfrm>
          <a:prstGeom prst="rect">
            <a:avLst/>
          </a:prstGeom>
          <a:noFill/>
        </p:spPr>
        <p:txBody>
          <a:bodyPr wrap="square" rtlCol="0">
            <a:spAutoFit/>
          </a:bodyPr>
          <a:lstStyle/>
          <a:p>
            <a:pPr>
              <a:lnSpc>
                <a:spcPts val="1600"/>
              </a:lnSpc>
            </a:pPr>
            <a:r>
              <a:rPr lang="en-US" sz="1100" dirty="0">
                <a:solidFill>
                  <a:schemeClr val="tx1">
                    <a:lumMod val="75000"/>
                    <a:lumOff val="25000"/>
                  </a:schemeClr>
                </a:solidFill>
              </a:rPr>
              <a:t>Kunal has 20+ years of experience in SAP Solutioning with SAP Basis Background and Certifications on HANA, Oracle and SAP and has been with Sify for last 3+ years as the Lead of </a:t>
            </a:r>
            <a:r>
              <a:rPr lang="en-US" sz="1100" dirty="0" err="1">
                <a:solidFill>
                  <a:schemeClr val="tx1">
                    <a:lumMod val="75000"/>
                    <a:lumOff val="25000"/>
                  </a:schemeClr>
                </a:solidFill>
              </a:rPr>
              <a:t>Sify’s</a:t>
            </a:r>
            <a:r>
              <a:rPr lang="en-US" sz="1100" dirty="0">
                <a:solidFill>
                  <a:schemeClr val="tx1">
                    <a:lumMod val="75000"/>
                    <a:lumOff val="25000"/>
                  </a:schemeClr>
                </a:solidFill>
              </a:rPr>
              <a:t> SAP Solutioning team, he handles Solution Design, and Presales for all major SAP opportunities pan India.</a:t>
            </a:r>
            <a:endParaRPr lang="en-IN" sz="1100" dirty="0">
              <a:solidFill>
                <a:schemeClr val="tx1">
                  <a:lumMod val="75000"/>
                  <a:lumOff val="25000"/>
                </a:schemeClr>
              </a:solidFill>
            </a:endParaRPr>
          </a:p>
        </p:txBody>
      </p:sp>
      <p:sp>
        <p:nvSpPr>
          <p:cNvPr id="17" name="TextBox 16">
            <a:extLst>
              <a:ext uri="{FF2B5EF4-FFF2-40B4-BE49-F238E27FC236}">
                <a16:creationId xmlns:a16="http://schemas.microsoft.com/office/drawing/2014/main" id="{1A7465D8-CC95-4E4B-8ECE-7388A28F01F7}"/>
              </a:ext>
            </a:extLst>
          </p:cNvPr>
          <p:cNvSpPr txBox="1"/>
          <p:nvPr/>
        </p:nvSpPr>
        <p:spPr>
          <a:xfrm>
            <a:off x="1463707" y="4455721"/>
            <a:ext cx="7263270" cy="261610"/>
          </a:xfrm>
          <a:prstGeom prst="rect">
            <a:avLst/>
          </a:prstGeom>
          <a:noFill/>
        </p:spPr>
        <p:txBody>
          <a:bodyPr wrap="square" rtlCol="0">
            <a:spAutoFit/>
          </a:bodyPr>
          <a:lstStyle/>
          <a:p>
            <a:r>
              <a:rPr lang="en-IN" sz="1100" b="1" dirty="0"/>
              <a:t>Role in Project : </a:t>
            </a:r>
            <a:endParaRPr lang="en-US" sz="1100" dirty="0">
              <a:solidFill>
                <a:schemeClr val="tx1">
                  <a:lumMod val="75000"/>
                  <a:lumOff val="25000"/>
                </a:schemeClr>
              </a:solidFill>
            </a:endParaRPr>
          </a:p>
        </p:txBody>
      </p:sp>
    </p:spTree>
    <p:extLst>
      <p:ext uri="{BB962C8B-B14F-4D97-AF65-F5344CB8AC3E}">
        <p14:creationId xmlns:p14="http://schemas.microsoft.com/office/powerpoint/2010/main" val="11141762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a:extLst>
              <a:ext uri="{FF2B5EF4-FFF2-40B4-BE49-F238E27FC236}">
                <a16:creationId xmlns:a16="http://schemas.microsoft.com/office/drawing/2014/main" id="{D244FA26-4D6A-4D59-B8F8-B61D46E9AA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3850" y="990408"/>
            <a:ext cx="1075360" cy="1382605"/>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F4DB367-479B-4544-88FC-B7445ED95B95}"/>
              </a:ext>
            </a:extLst>
          </p:cNvPr>
          <p:cNvSpPr txBox="1"/>
          <p:nvPr/>
        </p:nvSpPr>
        <p:spPr>
          <a:xfrm>
            <a:off x="1463707" y="987425"/>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Prashant Pimpalekar</a:t>
            </a:r>
          </a:p>
        </p:txBody>
      </p:sp>
      <p:sp>
        <p:nvSpPr>
          <p:cNvPr id="10" name="TextBox 9">
            <a:extLst>
              <a:ext uri="{FF2B5EF4-FFF2-40B4-BE49-F238E27FC236}">
                <a16:creationId xmlns:a16="http://schemas.microsoft.com/office/drawing/2014/main" id="{298D7068-8075-49AC-90C0-044C75F06CC2}"/>
              </a:ext>
            </a:extLst>
          </p:cNvPr>
          <p:cNvSpPr txBox="1"/>
          <p:nvPr/>
        </p:nvSpPr>
        <p:spPr>
          <a:xfrm>
            <a:off x="1463707" y="1281900"/>
            <a:ext cx="7263270" cy="276999"/>
          </a:xfrm>
          <a:prstGeom prst="rect">
            <a:avLst/>
          </a:prstGeom>
          <a:noFill/>
        </p:spPr>
        <p:txBody>
          <a:bodyPr wrap="square" rtlCol="0">
            <a:spAutoFit/>
          </a:bodyPr>
          <a:lstStyle/>
          <a:p>
            <a:r>
              <a:rPr lang="en-IN" sz="1200" i="1" dirty="0">
                <a:solidFill>
                  <a:schemeClr val="tx1">
                    <a:lumMod val="75000"/>
                    <a:lumOff val="25000"/>
                  </a:schemeClr>
                </a:solidFill>
              </a:rPr>
              <a:t>Head – SAP Practice &amp; Delivery</a:t>
            </a:r>
            <a:endParaRPr lang="en-IN" sz="1200" b="1" i="1" dirty="0"/>
          </a:p>
        </p:txBody>
      </p:sp>
      <p:sp>
        <p:nvSpPr>
          <p:cNvPr id="11" name="TextBox 10">
            <a:extLst>
              <a:ext uri="{FF2B5EF4-FFF2-40B4-BE49-F238E27FC236}">
                <a16:creationId xmlns:a16="http://schemas.microsoft.com/office/drawing/2014/main" id="{9882F114-D19B-4D3F-825A-22A3D21EEE98}"/>
              </a:ext>
            </a:extLst>
          </p:cNvPr>
          <p:cNvSpPr txBox="1"/>
          <p:nvPr/>
        </p:nvSpPr>
        <p:spPr>
          <a:xfrm>
            <a:off x="1464527" y="1601874"/>
            <a:ext cx="7355623" cy="688971"/>
          </a:xfrm>
          <a:prstGeom prst="rect">
            <a:avLst/>
          </a:prstGeom>
          <a:noFill/>
        </p:spPr>
        <p:txBody>
          <a:bodyPr wrap="square" rtlCol="0">
            <a:spAutoFit/>
          </a:bodyPr>
          <a:lstStyle/>
          <a:p>
            <a:pPr>
              <a:lnSpc>
                <a:spcPts val="1600"/>
              </a:lnSpc>
            </a:pPr>
            <a:r>
              <a:rPr lang="en-US" sz="1100" dirty="0">
                <a:solidFill>
                  <a:schemeClr val="tx1">
                    <a:lumMod val="75000"/>
                    <a:lumOff val="25000"/>
                  </a:schemeClr>
                </a:solidFill>
              </a:rPr>
              <a:t>Prashant has total 30 years of experience and has been with Sify for last 6.5 years. As the Head SAP Practice &amp; Delivery, he is responsible for seamless delivery of SAP projects, developing competencies &amp; sales/presales enablement. His technical articles are published in Dataquest, Communications Today &amp; ERPITWorld.com. </a:t>
            </a:r>
            <a:endParaRPr lang="en-IN" sz="1100" dirty="0">
              <a:solidFill>
                <a:schemeClr val="tx1">
                  <a:lumMod val="75000"/>
                  <a:lumOff val="25000"/>
                </a:schemeClr>
              </a:solidFill>
            </a:endParaRPr>
          </a:p>
        </p:txBody>
      </p:sp>
      <p:sp>
        <p:nvSpPr>
          <p:cNvPr id="15" name="TextBox 14">
            <a:extLst>
              <a:ext uri="{FF2B5EF4-FFF2-40B4-BE49-F238E27FC236}">
                <a16:creationId xmlns:a16="http://schemas.microsoft.com/office/drawing/2014/main" id="{A7373F18-6773-4287-9285-D1D17464D708}"/>
              </a:ext>
            </a:extLst>
          </p:cNvPr>
          <p:cNvSpPr txBox="1"/>
          <p:nvPr/>
        </p:nvSpPr>
        <p:spPr>
          <a:xfrm>
            <a:off x="1463707" y="2333821"/>
            <a:ext cx="7263270" cy="261610"/>
          </a:xfrm>
          <a:prstGeom prst="rect">
            <a:avLst/>
          </a:prstGeom>
          <a:noFill/>
        </p:spPr>
        <p:txBody>
          <a:bodyPr wrap="square" rtlCol="0">
            <a:spAutoFit/>
          </a:bodyPr>
          <a:lstStyle/>
          <a:p>
            <a:r>
              <a:rPr lang="en-IN" sz="1100" b="1" dirty="0"/>
              <a:t>Role in Project : </a:t>
            </a:r>
            <a:r>
              <a:rPr lang="en-US" sz="1100" dirty="0">
                <a:solidFill>
                  <a:schemeClr val="tx1">
                    <a:lumMod val="75000"/>
                    <a:lumOff val="25000"/>
                  </a:schemeClr>
                </a:solidFill>
              </a:rPr>
              <a:t>Delivery of managed services (SAP Basis support) </a:t>
            </a:r>
          </a:p>
        </p:txBody>
      </p:sp>
      <p:cxnSp>
        <p:nvCxnSpPr>
          <p:cNvPr id="9" name="Straight Connector 8">
            <a:extLst>
              <a:ext uri="{FF2B5EF4-FFF2-40B4-BE49-F238E27FC236}">
                <a16:creationId xmlns:a16="http://schemas.microsoft.com/office/drawing/2014/main" id="{99061244-9FC6-4499-A82C-8BFEDFD2D370}"/>
              </a:ext>
            </a:extLst>
          </p:cNvPr>
          <p:cNvCxnSpPr>
            <a:cxnSpLocks/>
          </p:cNvCxnSpPr>
          <p:nvPr/>
        </p:nvCxnSpPr>
        <p:spPr>
          <a:xfrm>
            <a:off x="323850" y="2908145"/>
            <a:ext cx="84963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F848FF7-38C2-4FE5-8F7F-7111D562E2F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3850" y="3112308"/>
            <a:ext cx="1075360" cy="1382605"/>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19" name="TextBox 18">
            <a:extLst>
              <a:ext uri="{FF2B5EF4-FFF2-40B4-BE49-F238E27FC236}">
                <a16:creationId xmlns:a16="http://schemas.microsoft.com/office/drawing/2014/main" id="{0610B06D-9E81-490B-886D-17191F883323}"/>
              </a:ext>
            </a:extLst>
          </p:cNvPr>
          <p:cNvSpPr txBox="1"/>
          <p:nvPr/>
        </p:nvSpPr>
        <p:spPr>
          <a:xfrm>
            <a:off x="1463707" y="3109325"/>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Venkata Ramana R</a:t>
            </a:r>
          </a:p>
        </p:txBody>
      </p:sp>
      <p:sp>
        <p:nvSpPr>
          <p:cNvPr id="20" name="TextBox 19">
            <a:extLst>
              <a:ext uri="{FF2B5EF4-FFF2-40B4-BE49-F238E27FC236}">
                <a16:creationId xmlns:a16="http://schemas.microsoft.com/office/drawing/2014/main" id="{99FCB80D-0668-4385-9EA2-1300D1BA44BA}"/>
              </a:ext>
            </a:extLst>
          </p:cNvPr>
          <p:cNvSpPr txBox="1"/>
          <p:nvPr/>
        </p:nvSpPr>
        <p:spPr>
          <a:xfrm>
            <a:off x="1463707" y="3403800"/>
            <a:ext cx="7263270" cy="276999"/>
          </a:xfrm>
          <a:prstGeom prst="rect">
            <a:avLst/>
          </a:prstGeom>
          <a:noFill/>
        </p:spPr>
        <p:txBody>
          <a:bodyPr wrap="square" rtlCol="0">
            <a:spAutoFit/>
          </a:bodyPr>
          <a:lstStyle/>
          <a:p>
            <a:r>
              <a:rPr lang="en-US" sz="1200" i="1" dirty="0">
                <a:solidFill>
                  <a:schemeClr val="tx1">
                    <a:lumMod val="75000"/>
                    <a:lumOff val="25000"/>
                  </a:schemeClr>
                </a:solidFill>
              </a:rPr>
              <a:t>Technical Lead of SAP BASIS/HANA</a:t>
            </a:r>
            <a:endParaRPr lang="en-IN" sz="1200" b="1" i="1" dirty="0"/>
          </a:p>
        </p:txBody>
      </p:sp>
      <p:sp>
        <p:nvSpPr>
          <p:cNvPr id="21" name="TextBox 20">
            <a:extLst>
              <a:ext uri="{FF2B5EF4-FFF2-40B4-BE49-F238E27FC236}">
                <a16:creationId xmlns:a16="http://schemas.microsoft.com/office/drawing/2014/main" id="{A5954E8F-F024-4AD5-8D6E-9543119E483C}"/>
              </a:ext>
            </a:extLst>
          </p:cNvPr>
          <p:cNvSpPr txBox="1"/>
          <p:nvPr/>
        </p:nvSpPr>
        <p:spPr>
          <a:xfrm>
            <a:off x="1464527" y="3723774"/>
            <a:ext cx="7355623" cy="688971"/>
          </a:xfrm>
          <a:prstGeom prst="rect">
            <a:avLst/>
          </a:prstGeom>
          <a:noFill/>
        </p:spPr>
        <p:txBody>
          <a:bodyPr wrap="square" rtlCol="0">
            <a:spAutoFit/>
          </a:bodyPr>
          <a:lstStyle/>
          <a:p>
            <a:pPr>
              <a:lnSpc>
                <a:spcPts val="1600"/>
              </a:lnSpc>
            </a:pPr>
            <a:r>
              <a:rPr lang="en-US" sz="1100" dirty="0">
                <a:solidFill>
                  <a:schemeClr val="tx1">
                    <a:lumMod val="75000"/>
                    <a:lumOff val="25000"/>
                  </a:schemeClr>
                </a:solidFill>
              </a:rPr>
              <a:t>Venkata has total 15 years of experience in SAP BASIS with multiple SAP Certifications and has been with Sify for last 4+ years as the Lead of Sify’s SAP BASIS/HANA team, he handles the all SAP BASIS AMS accounts ,SAP Implementation , SAP workload migration and DR setup projects. </a:t>
            </a:r>
            <a:endParaRPr lang="en-IN" sz="1100" dirty="0">
              <a:solidFill>
                <a:schemeClr val="tx1">
                  <a:lumMod val="75000"/>
                  <a:lumOff val="25000"/>
                </a:schemeClr>
              </a:solidFill>
            </a:endParaRPr>
          </a:p>
        </p:txBody>
      </p:sp>
      <p:sp>
        <p:nvSpPr>
          <p:cNvPr id="22" name="TextBox 21">
            <a:extLst>
              <a:ext uri="{FF2B5EF4-FFF2-40B4-BE49-F238E27FC236}">
                <a16:creationId xmlns:a16="http://schemas.microsoft.com/office/drawing/2014/main" id="{5D9C6F91-4004-4743-9FB3-28F83E57CD91}"/>
              </a:ext>
            </a:extLst>
          </p:cNvPr>
          <p:cNvSpPr txBox="1"/>
          <p:nvPr/>
        </p:nvSpPr>
        <p:spPr>
          <a:xfrm>
            <a:off x="1463707" y="4455721"/>
            <a:ext cx="7263270" cy="261610"/>
          </a:xfrm>
          <a:prstGeom prst="rect">
            <a:avLst/>
          </a:prstGeom>
          <a:noFill/>
        </p:spPr>
        <p:txBody>
          <a:bodyPr wrap="square" rtlCol="0">
            <a:spAutoFit/>
          </a:bodyPr>
          <a:lstStyle/>
          <a:p>
            <a:r>
              <a:rPr lang="en-IN" sz="1100" b="1" dirty="0"/>
              <a:t>Role in Project : </a:t>
            </a:r>
            <a:r>
              <a:rPr lang="en-US" sz="1100" dirty="0">
                <a:solidFill>
                  <a:schemeClr val="tx1">
                    <a:lumMod val="75000"/>
                    <a:lumOff val="25000"/>
                  </a:schemeClr>
                </a:solidFill>
              </a:rPr>
              <a:t>Lead SAP BASIS/HANA consultant</a:t>
            </a:r>
          </a:p>
        </p:txBody>
      </p:sp>
      <p:sp>
        <p:nvSpPr>
          <p:cNvPr id="3" name="Title 2">
            <a:extLst>
              <a:ext uri="{FF2B5EF4-FFF2-40B4-BE49-F238E27FC236}">
                <a16:creationId xmlns:a16="http://schemas.microsoft.com/office/drawing/2014/main" id="{8958F813-7BB3-47F3-A743-D4C31F536953}"/>
              </a:ext>
            </a:extLst>
          </p:cNvPr>
          <p:cNvSpPr>
            <a:spLocks noGrp="1"/>
          </p:cNvSpPr>
          <p:nvPr>
            <p:ph type="title"/>
          </p:nvPr>
        </p:nvSpPr>
        <p:spPr/>
        <p:txBody>
          <a:bodyPr/>
          <a:lstStyle/>
          <a:p>
            <a:r>
              <a:rPr lang="en-IN" dirty="0"/>
              <a:t>SIFY TEAM</a:t>
            </a:r>
          </a:p>
        </p:txBody>
      </p:sp>
    </p:spTree>
    <p:extLst>
      <p:ext uri="{BB962C8B-B14F-4D97-AF65-F5344CB8AC3E}">
        <p14:creationId xmlns:p14="http://schemas.microsoft.com/office/powerpoint/2010/main" val="12008324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a:extLst>
              <a:ext uri="{FF2B5EF4-FFF2-40B4-BE49-F238E27FC236}">
                <a16:creationId xmlns:a16="http://schemas.microsoft.com/office/drawing/2014/main" id="{D244FA26-4D6A-4D59-B8F8-B61D46E9AA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3850" y="990408"/>
            <a:ext cx="1075359" cy="1382605"/>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F4DB367-479B-4544-88FC-B7445ED95B95}"/>
              </a:ext>
            </a:extLst>
          </p:cNvPr>
          <p:cNvSpPr txBox="1"/>
          <p:nvPr/>
        </p:nvSpPr>
        <p:spPr>
          <a:xfrm>
            <a:off x="1463707" y="987425"/>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Riyaz Hussain</a:t>
            </a:r>
          </a:p>
        </p:txBody>
      </p:sp>
      <p:sp>
        <p:nvSpPr>
          <p:cNvPr id="10" name="TextBox 9">
            <a:extLst>
              <a:ext uri="{FF2B5EF4-FFF2-40B4-BE49-F238E27FC236}">
                <a16:creationId xmlns:a16="http://schemas.microsoft.com/office/drawing/2014/main" id="{298D7068-8075-49AC-90C0-044C75F06CC2}"/>
              </a:ext>
            </a:extLst>
          </p:cNvPr>
          <p:cNvSpPr txBox="1"/>
          <p:nvPr/>
        </p:nvSpPr>
        <p:spPr>
          <a:xfrm>
            <a:off x="1463707" y="1281900"/>
            <a:ext cx="7263270" cy="276999"/>
          </a:xfrm>
          <a:prstGeom prst="rect">
            <a:avLst/>
          </a:prstGeom>
          <a:noFill/>
        </p:spPr>
        <p:txBody>
          <a:bodyPr wrap="square" rtlCol="0">
            <a:spAutoFit/>
          </a:bodyPr>
          <a:lstStyle/>
          <a:p>
            <a:r>
              <a:rPr lang="en-US" sz="1200" i="1" dirty="0">
                <a:solidFill>
                  <a:schemeClr val="tx1">
                    <a:lumMod val="75000"/>
                    <a:lumOff val="25000"/>
                  </a:schemeClr>
                </a:solidFill>
              </a:rPr>
              <a:t>Head  of Network &amp; Security Engineering and Solutions</a:t>
            </a:r>
            <a:endParaRPr lang="en-IN" sz="1200" b="1" i="1" dirty="0"/>
          </a:p>
        </p:txBody>
      </p:sp>
      <p:sp>
        <p:nvSpPr>
          <p:cNvPr id="11" name="TextBox 10">
            <a:extLst>
              <a:ext uri="{FF2B5EF4-FFF2-40B4-BE49-F238E27FC236}">
                <a16:creationId xmlns:a16="http://schemas.microsoft.com/office/drawing/2014/main" id="{9882F114-D19B-4D3F-825A-22A3D21EEE98}"/>
              </a:ext>
            </a:extLst>
          </p:cNvPr>
          <p:cNvSpPr txBox="1"/>
          <p:nvPr/>
        </p:nvSpPr>
        <p:spPr>
          <a:xfrm>
            <a:off x="1464527" y="1601874"/>
            <a:ext cx="7355623" cy="688971"/>
          </a:xfrm>
          <a:prstGeom prst="rect">
            <a:avLst/>
          </a:prstGeom>
          <a:noFill/>
        </p:spPr>
        <p:txBody>
          <a:bodyPr wrap="square" rtlCol="0">
            <a:spAutoFit/>
          </a:bodyPr>
          <a:lstStyle/>
          <a:p>
            <a:pPr>
              <a:lnSpc>
                <a:spcPts val="1600"/>
              </a:lnSpc>
            </a:pPr>
            <a:r>
              <a:rPr lang="en-US" sz="1100" dirty="0">
                <a:solidFill>
                  <a:schemeClr val="tx1">
                    <a:lumMod val="75000"/>
                    <a:lumOff val="25000"/>
                  </a:schemeClr>
                </a:solidFill>
              </a:rPr>
              <a:t>Riyaz has total 20+ years of experience and has been with Sify for last 3 years. As the Head of Network &amp; Security Engineering and Solutions for Sify’s Cloud Platform, he directs the engineering function that enables Sify to deliver end to end cloud networking &amp; security services solutions. </a:t>
            </a:r>
            <a:endParaRPr lang="en-IN" sz="1100" dirty="0">
              <a:solidFill>
                <a:schemeClr val="tx1">
                  <a:lumMod val="75000"/>
                  <a:lumOff val="25000"/>
                </a:schemeClr>
              </a:solidFill>
            </a:endParaRPr>
          </a:p>
        </p:txBody>
      </p:sp>
      <p:sp>
        <p:nvSpPr>
          <p:cNvPr id="15" name="TextBox 14">
            <a:extLst>
              <a:ext uri="{FF2B5EF4-FFF2-40B4-BE49-F238E27FC236}">
                <a16:creationId xmlns:a16="http://schemas.microsoft.com/office/drawing/2014/main" id="{A7373F18-6773-4287-9285-D1D17464D708}"/>
              </a:ext>
            </a:extLst>
          </p:cNvPr>
          <p:cNvSpPr txBox="1"/>
          <p:nvPr/>
        </p:nvSpPr>
        <p:spPr>
          <a:xfrm>
            <a:off x="1463707" y="2333821"/>
            <a:ext cx="7263270" cy="261610"/>
          </a:xfrm>
          <a:prstGeom prst="rect">
            <a:avLst/>
          </a:prstGeom>
          <a:noFill/>
        </p:spPr>
        <p:txBody>
          <a:bodyPr wrap="square" rtlCol="0">
            <a:spAutoFit/>
          </a:bodyPr>
          <a:lstStyle/>
          <a:p>
            <a:r>
              <a:rPr lang="en-IN" sz="1100" b="1" dirty="0"/>
              <a:t>Role in Project : </a:t>
            </a:r>
            <a:r>
              <a:rPr lang="en-US" sz="1100" dirty="0">
                <a:solidFill>
                  <a:schemeClr val="tx1">
                    <a:lumMod val="75000"/>
                    <a:lumOff val="25000"/>
                  </a:schemeClr>
                </a:solidFill>
              </a:rPr>
              <a:t>Cloud Network &amp; Security Design</a:t>
            </a:r>
          </a:p>
        </p:txBody>
      </p:sp>
      <p:cxnSp>
        <p:nvCxnSpPr>
          <p:cNvPr id="9" name="Straight Connector 8">
            <a:extLst>
              <a:ext uri="{FF2B5EF4-FFF2-40B4-BE49-F238E27FC236}">
                <a16:creationId xmlns:a16="http://schemas.microsoft.com/office/drawing/2014/main" id="{99061244-9FC6-4499-A82C-8BFEDFD2D370}"/>
              </a:ext>
            </a:extLst>
          </p:cNvPr>
          <p:cNvCxnSpPr>
            <a:cxnSpLocks/>
          </p:cNvCxnSpPr>
          <p:nvPr/>
        </p:nvCxnSpPr>
        <p:spPr>
          <a:xfrm>
            <a:off x="323850" y="2908145"/>
            <a:ext cx="84963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F848FF7-38C2-4FE5-8F7F-7111D562E2F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3850" y="3112308"/>
            <a:ext cx="1075359" cy="1382605"/>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19" name="TextBox 18">
            <a:extLst>
              <a:ext uri="{FF2B5EF4-FFF2-40B4-BE49-F238E27FC236}">
                <a16:creationId xmlns:a16="http://schemas.microsoft.com/office/drawing/2014/main" id="{0610B06D-9E81-490B-886D-17191F883323}"/>
              </a:ext>
            </a:extLst>
          </p:cNvPr>
          <p:cNvSpPr txBox="1"/>
          <p:nvPr/>
        </p:nvSpPr>
        <p:spPr>
          <a:xfrm>
            <a:off x="1463707" y="3109325"/>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Samir Shirke</a:t>
            </a:r>
          </a:p>
        </p:txBody>
      </p:sp>
      <p:sp>
        <p:nvSpPr>
          <p:cNvPr id="20" name="TextBox 19">
            <a:extLst>
              <a:ext uri="{FF2B5EF4-FFF2-40B4-BE49-F238E27FC236}">
                <a16:creationId xmlns:a16="http://schemas.microsoft.com/office/drawing/2014/main" id="{99FCB80D-0668-4385-9EA2-1300D1BA44BA}"/>
              </a:ext>
            </a:extLst>
          </p:cNvPr>
          <p:cNvSpPr txBox="1"/>
          <p:nvPr/>
        </p:nvSpPr>
        <p:spPr>
          <a:xfrm>
            <a:off x="1463707" y="3403800"/>
            <a:ext cx="7263270" cy="276999"/>
          </a:xfrm>
          <a:prstGeom prst="rect">
            <a:avLst/>
          </a:prstGeom>
          <a:noFill/>
        </p:spPr>
        <p:txBody>
          <a:bodyPr wrap="square" rtlCol="0">
            <a:spAutoFit/>
          </a:bodyPr>
          <a:lstStyle/>
          <a:p>
            <a:r>
              <a:rPr lang="en-US" sz="1200" i="1" dirty="0">
                <a:solidFill>
                  <a:schemeClr val="tx1">
                    <a:lumMod val="75000"/>
                    <a:lumOff val="25000"/>
                  </a:schemeClr>
                </a:solidFill>
              </a:rPr>
              <a:t>Strategic Account manager </a:t>
            </a:r>
            <a:endParaRPr lang="en-IN" sz="1200" b="1" i="1" dirty="0"/>
          </a:p>
        </p:txBody>
      </p:sp>
      <p:sp>
        <p:nvSpPr>
          <p:cNvPr id="21" name="TextBox 20">
            <a:extLst>
              <a:ext uri="{FF2B5EF4-FFF2-40B4-BE49-F238E27FC236}">
                <a16:creationId xmlns:a16="http://schemas.microsoft.com/office/drawing/2014/main" id="{A5954E8F-F024-4AD5-8D6E-9543119E483C}"/>
              </a:ext>
            </a:extLst>
          </p:cNvPr>
          <p:cNvSpPr txBox="1"/>
          <p:nvPr/>
        </p:nvSpPr>
        <p:spPr>
          <a:xfrm>
            <a:off x="1464527" y="3723774"/>
            <a:ext cx="7355623" cy="894156"/>
          </a:xfrm>
          <a:prstGeom prst="rect">
            <a:avLst/>
          </a:prstGeom>
          <a:noFill/>
        </p:spPr>
        <p:txBody>
          <a:bodyPr wrap="square" rtlCol="0">
            <a:spAutoFit/>
          </a:bodyPr>
          <a:lstStyle/>
          <a:p>
            <a:pPr>
              <a:lnSpc>
                <a:spcPts val="1600"/>
              </a:lnSpc>
            </a:pPr>
            <a:r>
              <a:rPr lang="en-US" sz="1100" dirty="0">
                <a:solidFill>
                  <a:schemeClr val="tx1">
                    <a:lumMod val="75000"/>
                    <a:lumOff val="25000"/>
                  </a:schemeClr>
                </a:solidFill>
              </a:rPr>
              <a:t>Samir  has around 18+ years of experience in Sales &amp; Marketing and has been with Sify for last 10 years. As a part of Account Management, he has been associated with Large Manufacturing conglomerate like M&amp;M Group , AB group and L&amp;T group, specializes in working on Large Projects for Cloud Migration and Digital transformations for Enterprises. </a:t>
            </a:r>
            <a:endParaRPr lang="en-IN" sz="1100" dirty="0">
              <a:solidFill>
                <a:schemeClr val="tx1">
                  <a:lumMod val="75000"/>
                  <a:lumOff val="25000"/>
                </a:schemeClr>
              </a:solidFill>
            </a:endParaRPr>
          </a:p>
        </p:txBody>
      </p:sp>
      <p:sp>
        <p:nvSpPr>
          <p:cNvPr id="22" name="TextBox 21">
            <a:extLst>
              <a:ext uri="{FF2B5EF4-FFF2-40B4-BE49-F238E27FC236}">
                <a16:creationId xmlns:a16="http://schemas.microsoft.com/office/drawing/2014/main" id="{5D9C6F91-4004-4743-9FB3-28F83E57CD91}"/>
              </a:ext>
            </a:extLst>
          </p:cNvPr>
          <p:cNvSpPr txBox="1"/>
          <p:nvPr/>
        </p:nvSpPr>
        <p:spPr>
          <a:xfrm>
            <a:off x="1463707" y="4600475"/>
            <a:ext cx="7263270" cy="261610"/>
          </a:xfrm>
          <a:prstGeom prst="rect">
            <a:avLst/>
          </a:prstGeom>
          <a:noFill/>
        </p:spPr>
        <p:txBody>
          <a:bodyPr wrap="square" rtlCol="0">
            <a:spAutoFit/>
          </a:bodyPr>
          <a:lstStyle/>
          <a:p>
            <a:r>
              <a:rPr lang="en-IN" sz="1100" b="1" dirty="0"/>
              <a:t>Role in Project : </a:t>
            </a:r>
            <a:r>
              <a:rPr lang="en-US" sz="1100" dirty="0">
                <a:solidFill>
                  <a:schemeClr val="tx1">
                    <a:lumMod val="75000"/>
                    <a:lumOff val="25000"/>
                  </a:schemeClr>
                </a:solidFill>
              </a:rPr>
              <a:t>Single Point of Contact for M&amp;M Group</a:t>
            </a:r>
          </a:p>
        </p:txBody>
      </p:sp>
      <p:sp>
        <p:nvSpPr>
          <p:cNvPr id="3" name="Title 2">
            <a:extLst>
              <a:ext uri="{FF2B5EF4-FFF2-40B4-BE49-F238E27FC236}">
                <a16:creationId xmlns:a16="http://schemas.microsoft.com/office/drawing/2014/main" id="{8958F813-7BB3-47F3-A743-D4C31F536953}"/>
              </a:ext>
            </a:extLst>
          </p:cNvPr>
          <p:cNvSpPr>
            <a:spLocks noGrp="1"/>
          </p:cNvSpPr>
          <p:nvPr>
            <p:ph type="title"/>
          </p:nvPr>
        </p:nvSpPr>
        <p:spPr/>
        <p:txBody>
          <a:bodyPr/>
          <a:lstStyle/>
          <a:p>
            <a:r>
              <a:rPr lang="en-IN" dirty="0"/>
              <a:t>SIFY TEAM</a:t>
            </a:r>
          </a:p>
        </p:txBody>
      </p:sp>
    </p:spTree>
    <p:extLst>
      <p:ext uri="{BB962C8B-B14F-4D97-AF65-F5344CB8AC3E}">
        <p14:creationId xmlns:p14="http://schemas.microsoft.com/office/powerpoint/2010/main" val="9790632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lstStyle/>
          <a:p>
            <a:r>
              <a:rPr lang="en-US"/>
              <a:t>Backup slides</a:t>
            </a:r>
          </a:p>
        </p:txBody>
      </p:sp>
    </p:spTree>
    <p:extLst>
      <p:ext uri="{BB962C8B-B14F-4D97-AF65-F5344CB8AC3E}">
        <p14:creationId xmlns:p14="http://schemas.microsoft.com/office/powerpoint/2010/main" val="13828059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4"/>
          <p:cNvSpPr txBox="1">
            <a:spLocks/>
          </p:cNvSpPr>
          <p:nvPr/>
        </p:nvSpPr>
        <p:spPr>
          <a:xfrm>
            <a:off x="53562" y="1586564"/>
            <a:ext cx="1918800" cy="2365233"/>
          </a:xfrm>
          <a:prstGeom prst="rect">
            <a:avLst/>
          </a:prstGeom>
        </p:spPr>
        <p:txBody>
          <a:bodyPr lIns="68553" tIns="34277" rIns="68553" bIns="34277"/>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608" indent="-285608" defTabSz="342900">
              <a:buFont typeface="Arial" panose="020B0604020202020204" pitchFamily="34" charset="0"/>
              <a:buChar char="•"/>
              <a:defRPr/>
            </a:pPr>
            <a:endParaRPr lang="de-DE" sz="1799" b="1">
              <a:solidFill>
                <a:srgbClr val="0096D6"/>
              </a:solidFill>
              <a:latin typeface="MetricHPE Light"/>
            </a:endParaRPr>
          </a:p>
        </p:txBody>
      </p:sp>
      <p:sp>
        <p:nvSpPr>
          <p:cNvPr id="15" name="Titel 1"/>
          <p:cNvSpPr>
            <a:spLocks noGrp="1"/>
          </p:cNvSpPr>
          <p:nvPr>
            <p:ph type="title"/>
          </p:nvPr>
        </p:nvSpPr>
        <p:spPr/>
        <p:txBody>
          <a:bodyPr/>
          <a:lstStyle/>
          <a:p>
            <a:r>
              <a:rPr lang="en-US" dirty="0"/>
              <a:t>Scalable SAP S/4 HANA instances</a:t>
            </a:r>
            <a:endParaRPr lang="de-DE" dirty="0"/>
          </a:p>
        </p:txBody>
      </p:sp>
      <p:pic>
        <p:nvPicPr>
          <p:cNvPr id="20" name="Picture 19">
            <a:extLst>
              <a:ext uri="{FF2B5EF4-FFF2-40B4-BE49-F238E27FC236}">
                <a16:creationId xmlns:a16="http://schemas.microsoft.com/office/drawing/2014/main" id="{62907A08-0FA6-4211-BBF5-FA8319E882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6059" y="1175244"/>
            <a:ext cx="1524000" cy="3471570"/>
          </a:xfrm>
          <a:prstGeom prst="rect">
            <a:avLst/>
          </a:prstGeom>
        </p:spPr>
      </p:pic>
      <p:pic>
        <p:nvPicPr>
          <p:cNvPr id="22" name="Picture 21">
            <a:extLst>
              <a:ext uri="{FF2B5EF4-FFF2-40B4-BE49-F238E27FC236}">
                <a16:creationId xmlns:a16="http://schemas.microsoft.com/office/drawing/2014/main" id="{3E9F1F78-3DE9-4DE7-A125-56D13FBF13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8381" y="3265564"/>
            <a:ext cx="2029655" cy="1674466"/>
          </a:xfrm>
          <a:prstGeom prst="rect">
            <a:avLst/>
          </a:prstGeom>
        </p:spPr>
      </p:pic>
      <p:sp>
        <p:nvSpPr>
          <p:cNvPr id="3" name="TextBox 2">
            <a:extLst>
              <a:ext uri="{FF2B5EF4-FFF2-40B4-BE49-F238E27FC236}">
                <a16:creationId xmlns:a16="http://schemas.microsoft.com/office/drawing/2014/main" id="{65C8060A-3FE5-4353-98F3-DDA00E2BE94F}"/>
              </a:ext>
            </a:extLst>
          </p:cNvPr>
          <p:cNvSpPr txBox="1"/>
          <p:nvPr/>
        </p:nvSpPr>
        <p:spPr>
          <a:xfrm>
            <a:off x="324000" y="987424"/>
            <a:ext cx="4068613" cy="1923604"/>
          </a:xfrm>
          <a:prstGeom prst="rect">
            <a:avLst/>
          </a:prstGeom>
          <a:noFill/>
        </p:spPr>
        <p:txBody>
          <a:bodyPr wrap="square" rtlCol="0">
            <a:spAutoFit/>
          </a:bodyPr>
          <a:lstStyle/>
          <a:p>
            <a:pPr marL="285750" indent="-285750" defTabSz="685800">
              <a:spcBef>
                <a:spcPts val="900"/>
              </a:spcBef>
              <a:spcAft>
                <a:spcPts val="450"/>
              </a:spcAft>
              <a:buFont typeface="Arial" panose="020B0604020202020204" pitchFamily="34" charset="0"/>
              <a:buChar char="•"/>
              <a:defRPr/>
            </a:pPr>
            <a:r>
              <a:rPr lang="en-US" sz="1400" dirty="0">
                <a:solidFill>
                  <a:prstClr val="black"/>
                </a:solidFill>
                <a:latin typeface="+mj-lt"/>
              </a:rPr>
              <a:t> Scale-up and scale-out</a:t>
            </a:r>
          </a:p>
          <a:p>
            <a:pPr marL="285750" indent="-285750" defTabSz="685800">
              <a:spcBef>
                <a:spcPts val="900"/>
              </a:spcBef>
              <a:spcAft>
                <a:spcPts val="450"/>
              </a:spcAft>
              <a:buFont typeface="Arial" panose="020B0604020202020204" pitchFamily="34" charset="0"/>
              <a:buChar char="•"/>
              <a:defRPr/>
            </a:pPr>
            <a:r>
              <a:rPr lang="en-US" sz="1400" dirty="0">
                <a:solidFill>
                  <a:prstClr val="black"/>
                </a:solidFill>
                <a:latin typeface="+mj-lt"/>
              </a:rPr>
              <a:t> Superdome Flex compute nodes pool from 4 to 32 socket</a:t>
            </a:r>
          </a:p>
          <a:p>
            <a:pPr marL="285750" indent="-285750" defTabSz="685800">
              <a:spcBef>
                <a:spcPts val="900"/>
              </a:spcBef>
              <a:spcAft>
                <a:spcPts val="450"/>
              </a:spcAft>
              <a:buFont typeface="Arial" panose="020B0604020202020204" pitchFamily="34" charset="0"/>
              <a:buChar char="•"/>
              <a:defRPr/>
            </a:pPr>
            <a:r>
              <a:rPr lang="en-US" sz="1400" dirty="0">
                <a:solidFill>
                  <a:prstClr val="black"/>
                </a:solidFill>
                <a:latin typeface="+mj-lt"/>
              </a:rPr>
              <a:t> Scale-up to 24 TB SAP HANA </a:t>
            </a:r>
          </a:p>
          <a:p>
            <a:pPr marL="285750" indent="-285750" defTabSz="685800">
              <a:spcBef>
                <a:spcPts val="900"/>
              </a:spcBef>
              <a:spcAft>
                <a:spcPts val="450"/>
              </a:spcAft>
              <a:buFont typeface="Arial" panose="020B0604020202020204" pitchFamily="34" charset="0"/>
              <a:buChar char="•"/>
              <a:defRPr/>
            </a:pPr>
            <a:r>
              <a:rPr lang="en-US" sz="1400" dirty="0">
                <a:solidFill>
                  <a:prstClr val="black"/>
                </a:solidFill>
                <a:latin typeface="+mj-lt"/>
              </a:rPr>
              <a:t> Up to 288 TB scale-out for SAP HANA Business Warehouse</a:t>
            </a:r>
          </a:p>
        </p:txBody>
      </p:sp>
    </p:spTree>
    <p:extLst>
      <p:ext uri="{BB962C8B-B14F-4D97-AF65-F5344CB8AC3E}">
        <p14:creationId xmlns:p14="http://schemas.microsoft.com/office/powerpoint/2010/main" val="107377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D417-E8A5-454A-ACA8-C6DC21B2981A}"/>
              </a:ext>
            </a:extLst>
          </p:cNvPr>
          <p:cNvSpPr>
            <a:spLocks noGrp="1"/>
          </p:cNvSpPr>
          <p:nvPr>
            <p:ph type="title"/>
          </p:nvPr>
        </p:nvSpPr>
        <p:spPr/>
        <p:txBody>
          <a:bodyPr/>
          <a:lstStyle/>
          <a:p>
            <a:r>
              <a:rPr lang="en-IN" dirty="0"/>
              <a:t>Scope of work</a:t>
            </a:r>
          </a:p>
        </p:txBody>
      </p:sp>
      <p:sp>
        <p:nvSpPr>
          <p:cNvPr id="11" name="Rectangle: Top Corners Rounded 10">
            <a:extLst>
              <a:ext uri="{FF2B5EF4-FFF2-40B4-BE49-F238E27FC236}">
                <a16:creationId xmlns:a16="http://schemas.microsoft.com/office/drawing/2014/main" id="{4FD6BD1E-A72A-4B29-9871-0B98EB708DB5}"/>
              </a:ext>
            </a:extLst>
          </p:cNvPr>
          <p:cNvSpPr/>
          <p:nvPr/>
        </p:nvSpPr>
        <p:spPr>
          <a:xfrm>
            <a:off x="324000" y="987425"/>
            <a:ext cx="2590288" cy="581180"/>
          </a:xfrm>
          <a:prstGeom prst="round2SameRect">
            <a:avLst/>
          </a:prstGeom>
          <a:solidFill>
            <a:schemeClr val="accent1">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387">
              <a:lnSpc>
                <a:spcPct val="90000"/>
              </a:lnSpc>
              <a:spcBef>
                <a:spcPct val="0"/>
              </a:spcBef>
              <a:spcAft>
                <a:spcPct val="35000"/>
              </a:spcAft>
              <a:defRPr/>
            </a:pPr>
            <a:r>
              <a:rPr lang="en-US" sz="1400" b="1" dirty="0">
                <a:solidFill>
                  <a:schemeClr val="tx1"/>
                </a:solidFill>
                <a:latin typeface="Trebuchet MS"/>
              </a:rPr>
              <a:t>DC &amp; NDR CLOUD PROVSIONING </a:t>
            </a:r>
          </a:p>
        </p:txBody>
      </p:sp>
      <p:sp>
        <p:nvSpPr>
          <p:cNvPr id="12" name="Rectangle: Top Corners Rounded 11">
            <a:extLst>
              <a:ext uri="{FF2B5EF4-FFF2-40B4-BE49-F238E27FC236}">
                <a16:creationId xmlns:a16="http://schemas.microsoft.com/office/drawing/2014/main" id="{5AEA44BD-BE0B-4534-8B55-C388EC8EA462}"/>
              </a:ext>
            </a:extLst>
          </p:cNvPr>
          <p:cNvSpPr/>
          <p:nvPr/>
        </p:nvSpPr>
        <p:spPr>
          <a:xfrm flipV="1">
            <a:off x="324000" y="1568605"/>
            <a:ext cx="2590288" cy="3035316"/>
          </a:xfrm>
          <a:prstGeom prst="round2SameRect">
            <a:avLst>
              <a:gd name="adj1" fmla="val 7196"/>
              <a:gd name="adj2" fmla="val 0"/>
            </a:avLst>
          </a:pr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defTabSz="533387">
              <a:lnSpc>
                <a:spcPct val="90000"/>
              </a:lnSpc>
              <a:spcBef>
                <a:spcPts val="300"/>
              </a:spcBef>
              <a:spcAft>
                <a:spcPct val="15000"/>
              </a:spcAft>
              <a:defRPr/>
            </a:pPr>
            <a:endParaRPr lang="en-US" sz="1200" dirty="0">
              <a:solidFill>
                <a:srgbClr val="595959"/>
              </a:solidFill>
              <a:latin typeface="Trebuchet MS"/>
            </a:endParaRPr>
          </a:p>
        </p:txBody>
      </p:sp>
      <p:sp>
        <p:nvSpPr>
          <p:cNvPr id="13" name="Rectangle: Top Corners Rounded 12">
            <a:extLst>
              <a:ext uri="{FF2B5EF4-FFF2-40B4-BE49-F238E27FC236}">
                <a16:creationId xmlns:a16="http://schemas.microsoft.com/office/drawing/2014/main" id="{7DC8DEF5-C95C-4861-8701-38A3D9893BE8}"/>
              </a:ext>
            </a:extLst>
          </p:cNvPr>
          <p:cNvSpPr/>
          <p:nvPr/>
        </p:nvSpPr>
        <p:spPr>
          <a:xfrm>
            <a:off x="3276931" y="987425"/>
            <a:ext cx="2590288" cy="581180"/>
          </a:xfrm>
          <a:prstGeom prst="round2SameRect">
            <a:avLst/>
          </a:prstGeom>
          <a:solidFill>
            <a:schemeClr val="accent2">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387">
              <a:lnSpc>
                <a:spcPct val="90000"/>
              </a:lnSpc>
              <a:spcBef>
                <a:spcPct val="0"/>
              </a:spcBef>
              <a:spcAft>
                <a:spcPct val="35000"/>
              </a:spcAft>
              <a:defRPr/>
            </a:pPr>
            <a:r>
              <a:rPr lang="en-US" sz="1400" b="1">
                <a:solidFill>
                  <a:schemeClr val="tx1"/>
                </a:solidFill>
                <a:latin typeface="Trebuchet MS"/>
              </a:rPr>
              <a:t>SAP MIGRATION</a:t>
            </a:r>
          </a:p>
        </p:txBody>
      </p:sp>
      <p:sp>
        <p:nvSpPr>
          <p:cNvPr id="15" name="Rectangle: Top Corners Rounded 14">
            <a:extLst>
              <a:ext uri="{FF2B5EF4-FFF2-40B4-BE49-F238E27FC236}">
                <a16:creationId xmlns:a16="http://schemas.microsoft.com/office/drawing/2014/main" id="{3EFB78B7-9C2B-407D-904F-897DFABE0ECD}"/>
              </a:ext>
            </a:extLst>
          </p:cNvPr>
          <p:cNvSpPr/>
          <p:nvPr/>
        </p:nvSpPr>
        <p:spPr>
          <a:xfrm>
            <a:off x="6229863" y="987425"/>
            <a:ext cx="2590288" cy="581180"/>
          </a:xfrm>
          <a:prstGeom prst="round2SameRect">
            <a:avLst/>
          </a:prstGeom>
          <a:solidFill>
            <a:schemeClr val="accent4">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387">
              <a:lnSpc>
                <a:spcPct val="90000"/>
              </a:lnSpc>
              <a:spcBef>
                <a:spcPct val="0"/>
              </a:spcBef>
              <a:spcAft>
                <a:spcPct val="35000"/>
              </a:spcAft>
              <a:defRPr/>
            </a:pPr>
            <a:r>
              <a:rPr lang="en-US" sz="1400" b="1" dirty="0">
                <a:solidFill>
                  <a:schemeClr val="tx1"/>
                </a:solidFill>
                <a:latin typeface="Trebuchet MS"/>
              </a:rPr>
              <a:t>CLOUD &amp; BASIS MANAGED SERVICES</a:t>
            </a:r>
          </a:p>
        </p:txBody>
      </p:sp>
      <p:sp>
        <p:nvSpPr>
          <p:cNvPr id="2" name="TextBox 1">
            <a:extLst>
              <a:ext uri="{FF2B5EF4-FFF2-40B4-BE49-F238E27FC236}">
                <a16:creationId xmlns:a16="http://schemas.microsoft.com/office/drawing/2014/main" id="{C9F030E3-C4AB-4B4A-8DAD-C55CF561D4B4}"/>
              </a:ext>
            </a:extLst>
          </p:cNvPr>
          <p:cNvSpPr txBox="1"/>
          <p:nvPr/>
        </p:nvSpPr>
        <p:spPr>
          <a:xfrm>
            <a:off x="386576" y="1672683"/>
            <a:ext cx="2453268" cy="2862900"/>
          </a:xfrm>
          <a:prstGeom prst="rect">
            <a:avLst/>
          </a:prstGeom>
          <a:noFill/>
        </p:spPr>
        <p:txBody>
          <a:bodyPr wrap="square" rtlCol="0">
            <a:spAutoFit/>
          </a:bodyPr>
          <a:lstStyle/>
          <a:p>
            <a:pPr marL="177800" indent="-177800">
              <a:lnSpc>
                <a:spcPts val="1300"/>
              </a:lnSpc>
              <a:spcAft>
                <a:spcPts val="600"/>
              </a:spcAft>
              <a:buFont typeface="Arial" panose="020B0604020202020204" pitchFamily="34" charset="0"/>
              <a:buChar char="•"/>
            </a:pPr>
            <a:r>
              <a:rPr lang="en-IN" sz="1000" dirty="0"/>
              <a:t>Assessment of the current infrastructure</a:t>
            </a:r>
          </a:p>
          <a:p>
            <a:pPr marL="177800" indent="-177800">
              <a:lnSpc>
                <a:spcPts val="1300"/>
              </a:lnSpc>
              <a:spcAft>
                <a:spcPts val="600"/>
              </a:spcAft>
              <a:buFont typeface="Arial" panose="020B0604020202020204" pitchFamily="34" charset="0"/>
              <a:buChar char="•"/>
            </a:pPr>
            <a:r>
              <a:rPr lang="en-IN" sz="1000" dirty="0"/>
              <a:t>Requirement Finalisation for DC &amp; NDR Cloud &amp; Design validation</a:t>
            </a:r>
          </a:p>
          <a:p>
            <a:pPr marL="177800" indent="-177800">
              <a:lnSpc>
                <a:spcPts val="1300"/>
              </a:lnSpc>
              <a:spcAft>
                <a:spcPts val="600"/>
              </a:spcAft>
              <a:buFont typeface="Arial" panose="020B0604020202020204" pitchFamily="34" charset="0"/>
              <a:buChar char="•"/>
            </a:pPr>
            <a:r>
              <a:rPr lang="en-IN" sz="1000" dirty="0"/>
              <a:t>Implementation &amp; configuration of scalable Sify Cloud</a:t>
            </a:r>
          </a:p>
          <a:p>
            <a:pPr marL="177800" indent="-177800">
              <a:lnSpc>
                <a:spcPts val="1300"/>
              </a:lnSpc>
              <a:spcAft>
                <a:spcPts val="600"/>
              </a:spcAft>
              <a:buFont typeface="Arial" panose="020B0604020202020204" pitchFamily="34" charset="0"/>
              <a:buChar char="•"/>
            </a:pPr>
            <a:r>
              <a:rPr lang="en-IN" sz="1000" dirty="0"/>
              <a:t>Configure virtual machines (VMs)</a:t>
            </a:r>
          </a:p>
          <a:p>
            <a:pPr marL="177800" indent="-177800">
              <a:lnSpc>
                <a:spcPts val="1300"/>
              </a:lnSpc>
              <a:spcAft>
                <a:spcPts val="600"/>
              </a:spcAft>
              <a:buFont typeface="Arial" panose="020B0604020202020204" pitchFamily="34" charset="0"/>
              <a:buChar char="•"/>
            </a:pPr>
            <a:r>
              <a:rPr lang="en-IN" sz="1000" dirty="0"/>
              <a:t>Data provisioning using storage architecture  </a:t>
            </a:r>
          </a:p>
          <a:p>
            <a:pPr marL="177800" indent="-177800">
              <a:lnSpc>
                <a:spcPts val="1300"/>
              </a:lnSpc>
              <a:spcAft>
                <a:spcPts val="600"/>
              </a:spcAft>
              <a:buFont typeface="Arial" panose="020B0604020202020204" pitchFamily="34" charset="0"/>
              <a:buChar char="•"/>
            </a:pPr>
            <a:r>
              <a:rPr lang="en-IN" sz="1000" dirty="0"/>
              <a:t>Configure Network connectivity</a:t>
            </a:r>
          </a:p>
          <a:p>
            <a:pPr marL="177800" indent="-177800">
              <a:lnSpc>
                <a:spcPts val="1300"/>
              </a:lnSpc>
              <a:spcAft>
                <a:spcPts val="600"/>
              </a:spcAft>
              <a:buFont typeface="Arial" panose="020B0604020202020204" pitchFamily="34" charset="0"/>
              <a:buChar char="•"/>
            </a:pPr>
            <a:r>
              <a:rPr lang="en-IN" sz="1000" dirty="0"/>
              <a:t>Configure Security</a:t>
            </a:r>
          </a:p>
          <a:p>
            <a:pPr marL="177800" indent="-177800">
              <a:lnSpc>
                <a:spcPts val="1300"/>
              </a:lnSpc>
              <a:spcAft>
                <a:spcPts val="600"/>
              </a:spcAft>
              <a:buFont typeface="Arial" panose="020B0604020202020204" pitchFamily="34" charset="0"/>
              <a:buChar char="•"/>
            </a:pPr>
            <a:r>
              <a:rPr lang="en-IN" sz="1000" dirty="0"/>
              <a:t>Configure Backup</a:t>
            </a:r>
          </a:p>
          <a:p>
            <a:pPr marL="177800" indent="-177800">
              <a:lnSpc>
                <a:spcPts val="1300"/>
              </a:lnSpc>
              <a:spcAft>
                <a:spcPts val="600"/>
              </a:spcAft>
              <a:buFont typeface="Arial" panose="020B0604020202020204" pitchFamily="34" charset="0"/>
              <a:buChar char="•"/>
            </a:pPr>
            <a:r>
              <a:rPr lang="en-IN" sz="1000" dirty="0"/>
              <a:t>Provision Telecom Connectivity</a:t>
            </a:r>
          </a:p>
        </p:txBody>
      </p:sp>
      <p:sp>
        <p:nvSpPr>
          <p:cNvPr id="10" name="Rectangle: Top Corners Rounded 9">
            <a:extLst>
              <a:ext uri="{FF2B5EF4-FFF2-40B4-BE49-F238E27FC236}">
                <a16:creationId xmlns:a16="http://schemas.microsoft.com/office/drawing/2014/main" id="{333CCF85-162C-4231-B945-34D71E877AE1}"/>
              </a:ext>
            </a:extLst>
          </p:cNvPr>
          <p:cNvSpPr/>
          <p:nvPr/>
        </p:nvSpPr>
        <p:spPr>
          <a:xfrm flipV="1">
            <a:off x="3276856" y="1568605"/>
            <a:ext cx="2590288" cy="3035316"/>
          </a:xfrm>
          <a:prstGeom prst="round2SameRect">
            <a:avLst>
              <a:gd name="adj1" fmla="val 7196"/>
              <a:gd name="adj2" fmla="val 0"/>
            </a:avLst>
          </a:pr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defTabSz="533387">
              <a:lnSpc>
                <a:spcPct val="90000"/>
              </a:lnSpc>
              <a:spcBef>
                <a:spcPts val="300"/>
              </a:spcBef>
              <a:spcAft>
                <a:spcPct val="15000"/>
              </a:spcAft>
              <a:defRPr/>
            </a:pPr>
            <a:endParaRPr lang="en-US" sz="1200" dirty="0">
              <a:solidFill>
                <a:srgbClr val="595959"/>
              </a:solidFill>
              <a:latin typeface="Trebuchet MS"/>
            </a:endParaRPr>
          </a:p>
        </p:txBody>
      </p:sp>
      <p:sp>
        <p:nvSpPr>
          <p:cNvPr id="17" name="TextBox 16">
            <a:extLst>
              <a:ext uri="{FF2B5EF4-FFF2-40B4-BE49-F238E27FC236}">
                <a16:creationId xmlns:a16="http://schemas.microsoft.com/office/drawing/2014/main" id="{F7D5B5F6-871A-478C-81E9-BDDFF30EB149}"/>
              </a:ext>
            </a:extLst>
          </p:cNvPr>
          <p:cNvSpPr txBox="1"/>
          <p:nvPr/>
        </p:nvSpPr>
        <p:spPr>
          <a:xfrm>
            <a:off x="3339432" y="1672683"/>
            <a:ext cx="2453268" cy="2131930"/>
          </a:xfrm>
          <a:prstGeom prst="rect">
            <a:avLst/>
          </a:prstGeom>
          <a:noFill/>
        </p:spPr>
        <p:txBody>
          <a:bodyPr wrap="square" rtlCol="0">
            <a:spAutoFit/>
          </a:bodyPr>
          <a:lstStyle/>
          <a:p>
            <a:pPr marL="177800" indent="-177800">
              <a:lnSpc>
                <a:spcPts val="1300"/>
              </a:lnSpc>
              <a:spcAft>
                <a:spcPts val="600"/>
              </a:spcAft>
              <a:buFont typeface="Arial" panose="020B0604020202020204" pitchFamily="34" charset="0"/>
              <a:buChar char="•"/>
            </a:pPr>
            <a:r>
              <a:rPr lang="en-IN" sz="1000" dirty="0"/>
              <a:t>Migration Planning</a:t>
            </a:r>
          </a:p>
          <a:p>
            <a:pPr marL="177800" indent="-177800">
              <a:lnSpc>
                <a:spcPts val="1300"/>
              </a:lnSpc>
              <a:spcAft>
                <a:spcPts val="600"/>
              </a:spcAft>
              <a:buFont typeface="Arial" panose="020B0604020202020204" pitchFamily="34" charset="0"/>
              <a:buChar char="•"/>
            </a:pPr>
            <a:r>
              <a:rPr lang="en-IN" sz="1000" dirty="0"/>
              <a:t>Logical Grouping of Applications for Migration</a:t>
            </a:r>
          </a:p>
          <a:p>
            <a:pPr marL="177800" indent="-177800">
              <a:lnSpc>
                <a:spcPts val="1300"/>
              </a:lnSpc>
              <a:spcAft>
                <a:spcPts val="600"/>
              </a:spcAft>
              <a:buFont typeface="Arial" panose="020B0604020202020204" pitchFamily="34" charset="0"/>
              <a:buChar char="•"/>
            </a:pPr>
            <a:r>
              <a:rPr lang="en-IN" sz="1000" dirty="0"/>
              <a:t>Configuration of Replication for SAP environments</a:t>
            </a:r>
          </a:p>
          <a:p>
            <a:pPr marL="177800" indent="-177800">
              <a:lnSpc>
                <a:spcPts val="1300"/>
              </a:lnSpc>
              <a:spcAft>
                <a:spcPts val="600"/>
              </a:spcAft>
              <a:buFont typeface="Arial" panose="020B0604020202020204" pitchFamily="34" charset="0"/>
              <a:buChar char="•"/>
            </a:pPr>
            <a:r>
              <a:rPr lang="en-IN" sz="1000" dirty="0"/>
              <a:t>Migration of all SAP Systems</a:t>
            </a:r>
          </a:p>
          <a:p>
            <a:pPr marL="177800" indent="-177800">
              <a:lnSpc>
                <a:spcPts val="1300"/>
              </a:lnSpc>
              <a:spcAft>
                <a:spcPts val="600"/>
              </a:spcAft>
              <a:buFont typeface="Arial" panose="020B0604020202020204" pitchFamily="34" charset="0"/>
              <a:buChar char="•"/>
            </a:pPr>
            <a:r>
              <a:rPr lang="en-IN" sz="1000" dirty="0"/>
              <a:t>Setup NDR for the Production SAP landscape</a:t>
            </a:r>
          </a:p>
          <a:p>
            <a:pPr marL="177800" indent="-177800">
              <a:lnSpc>
                <a:spcPts val="1300"/>
              </a:lnSpc>
              <a:spcAft>
                <a:spcPts val="600"/>
              </a:spcAft>
              <a:buFont typeface="Arial" panose="020B0604020202020204" pitchFamily="34" charset="0"/>
              <a:buChar char="•"/>
            </a:pPr>
            <a:r>
              <a:rPr lang="en-IN" sz="1000" dirty="0"/>
              <a:t>Setup Far DR for Production Environments</a:t>
            </a:r>
          </a:p>
        </p:txBody>
      </p:sp>
      <p:sp>
        <p:nvSpPr>
          <p:cNvPr id="18" name="Rectangle: Top Corners Rounded 17">
            <a:extLst>
              <a:ext uri="{FF2B5EF4-FFF2-40B4-BE49-F238E27FC236}">
                <a16:creationId xmlns:a16="http://schemas.microsoft.com/office/drawing/2014/main" id="{C166D0FA-CF68-4282-9E95-9F50B6B99229}"/>
              </a:ext>
            </a:extLst>
          </p:cNvPr>
          <p:cNvSpPr/>
          <p:nvPr/>
        </p:nvSpPr>
        <p:spPr>
          <a:xfrm flipV="1">
            <a:off x="6238899" y="1568605"/>
            <a:ext cx="2590288" cy="3035316"/>
          </a:xfrm>
          <a:prstGeom prst="round2SameRect">
            <a:avLst>
              <a:gd name="adj1" fmla="val 7196"/>
              <a:gd name="adj2" fmla="val 0"/>
            </a:avLst>
          </a:pr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defTabSz="533387">
              <a:lnSpc>
                <a:spcPct val="90000"/>
              </a:lnSpc>
              <a:spcBef>
                <a:spcPts val="300"/>
              </a:spcBef>
              <a:spcAft>
                <a:spcPct val="15000"/>
              </a:spcAft>
              <a:defRPr/>
            </a:pPr>
            <a:endParaRPr lang="en-US" sz="1200" dirty="0">
              <a:solidFill>
                <a:srgbClr val="595959"/>
              </a:solidFill>
              <a:latin typeface="Trebuchet MS"/>
            </a:endParaRPr>
          </a:p>
        </p:txBody>
      </p:sp>
      <p:sp>
        <p:nvSpPr>
          <p:cNvPr id="19" name="TextBox 18">
            <a:extLst>
              <a:ext uri="{FF2B5EF4-FFF2-40B4-BE49-F238E27FC236}">
                <a16:creationId xmlns:a16="http://schemas.microsoft.com/office/drawing/2014/main" id="{AF4C97F9-B4B4-4127-9C9D-FDBA248F6088}"/>
              </a:ext>
            </a:extLst>
          </p:cNvPr>
          <p:cNvSpPr txBox="1"/>
          <p:nvPr/>
        </p:nvSpPr>
        <p:spPr>
          <a:xfrm>
            <a:off x="6301475" y="1672683"/>
            <a:ext cx="2453268" cy="2054986"/>
          </a:xfrm>
          <a:prstGeom prst="rect">
            <a:avLst/>
          </a:prstGeom>
          <a:noFill/>
        </p:spPr>
        <p:txBody>
          <a:bodyPr wrap="square" rtlCol="0">
            <a:spAutoFit/>
          </a:bodyPr>
          <a:lstStyle/>
          <a:p>
            <a:pPr marL="177800" indent="-177800">
              <a:lnSpc>
                <a:spcPts val="1300"/>
              </a:lnSpc>
              <a:spcAft>
                <a:spcPts val="600"/>
              </a:spcAft>
              <a:buFont typeface="Arial" panose="020B0604020202020204" pitchFamily="34" charset="0"/>
              <a:buChar char="•"/>
            </a:pPr>
            <a:r>
              <a:rPr lang="en-IN" sz="1000" dirty="0"/>
              <a:t>Management Platform to orchestrate, manage, automate provisioning, de-provisioning of cloud infrastructure consisting of  VM’s, Storage, Backup, Network, Security</a:t>
            </a:r>
          </a:p>
          <a:p>
            <a:pPr marL="177800" indent="-177800">
              <a:lnSpc>
                <a:spcPts val="1300"/>
              </a:lnSpc>
              <a:spcAft>
                <a:spcPts val="600"/>
              </a:spcAft>
              <a:buFont typeface="Arial" panose="020B0604020202020204" pitchFamily="34" charset="0"/>
              <a:buChar char="•"/>
            </a:pPr>
            <a:r>
              <a:rPr lang="en-IN" sz="1000" dirty="0"/>
              <a:t>O/S Managed Services</a:t>
            </a:r>
          </a:p>
          <a:p>
            <a:pPr marL="177800" indent="-177800">
              <a:lnSpc>
                <a:spcPts val="1300"/>
              </a:lnSpc>
              <a:spcAft>
                <a:spcPts val="600"/>
              </a:spcAft>
              <a:buFont typeface="Arial" panose="020B0604020202020204" pitchFamily="34" charset="0"/>
              <a:buChar char="•"/>
            </a:pPr>
            <a:r>
              <a:rPr lang="en-IN" sz="1000" dirty="0"/>
              <a:t>VM OS patch management</a:t>
            </a:r>
          </a:p>
          <a:p>
            <a:pPr marL="177800" indent="-177800">
              <a:lnSpc>
                <a:spcPts val="1300"/>
              </a:lnSpc>
              <a:spcAft>
                <a:spcPts val="600"/>
              </a:spcAft>
              <a:buFont typeface="Arial" panose="020B0604020202020204" pitchFamily="34" charset="0"/>
              <a:buChar char="•"/>
            </a:pPr>
            <a:r>
              <a:rPr lang="en-IN" sz="1000" dirty="0"/>
              <a:t>Basis Support &amp; Administration</a:t>
            </a:r>
          </a:p>
          <a:p>
            <a:pPr marL="177800" indent="-177800">
              <a:lnSpc>
                <a:spcPts val="1300"/>
              </a:lnSpc>
              <a:spcAft>
                <a:spcPts val="600"/>
              </a:spcAft>
              <a:buFont typeface="Arial" panose="020B0604020202020204" pitchFamily="34" charset="0"/>
              <a:buChar char="•"/>
            </a:pPr>
            <a:r>
              <a:rPr lang="en-IN" sz="1000" dirty="0"/>
              <a:t>Drills for NDR</a:t>
            </a:r>
          </a:p>
        </p:txBody>
      </p:sp>
    </p:spTree>
    <p:extLst>
      <p:ext uri="{BB962C8B-B14F-4D97-AF65-F5344CB8AC3E}">
        <p14:creationId xmlns:p14="http://schemas.microsoft.com/office/powerpoint/2010/main" val="378053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lstStyle/>
          <a:p>
            <a:r>
              <a:rPr lang="en-US" dirty="0"/>
              <a:t>Understanding of current </a:t>
            </a:r>
          </a:p>
          <a:p>
            <a:r>
              <a:rPr lang="en-US" dirty="0"/>
              <a:t>SAP infrastructure</a:t>
            </a:r>
          </a:p>
        </p:txBody>
      </p:sp>
    </p:spTree>
    <p:extLst>
      <p:ext uri="{BB962C8B-B14F-4D97-AF65-F5344CB8AC3E}">
        <p14:creationId xmlns:p14="http://schemas.microsoft.com/office/powerpoint/2010/main" val="2273251794"/>
      </p:ext>
    </p:extLst>
  </p:cSld>
  <p:clrMapOvr>
    <a:masterClrMapping/>
  </p:clrMapOvr>
</p:sld>
</file>

<file path=ppt/theme/theme1.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 id="{3ABE66E9-EAC3-49D9-B687-2E58DC9B0D92}" vid="{73A6C79C-FD6C-4D61-93FC-3B0256B9C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Sify-new-template-potx</Template>
  <TotalTime>431</TotalTime>
  <Words>8127</Words>
  <Application>Microsoft Office PowerPoint</Application>
  <PresentationFormat>On-screen Show (16:9)</PresentationFormat>
  <Paragraphs>2077</Paragraphs>
  <Slides>78</Slides>
  <Notes>24</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Sify New Theme</vt:lpstr>
      <vt:lpstr>PowerPoint Presentation</vt:lpstr>
      <vt:lpstr>AGENDA</vt:lpstr>
      <vt:lpstr>Executive summary</vt:lpstr>
      <vt:lpstr>Project Objectives</vt:lpstr>
      <vt:lpstr>Project Scope</vt:lpstr>
      <vt:lpstr>High level solution approach</vt:lpstr>
      <vt:lpstr>Critical success factors &amp; sify’s relevance</vt:lpstr>
      <vt:lpstr>Scope of work</vt:lpstr>
      <vt:lpstr>PowerPoint Presentation</vt:lpstr>
      <vt:lpstr>Productive SAP applications</vt:lpstr>
      <vt:lpstr>Present SAP Landscape </vt:lpstr>
      <vt:lpstr>PowerPoint Presentation</vt:lpstr>
      <vt:lpstr>solution design considerations</vt:lpstr>
      <vt:lpstr>PowerPoint Presentation</vt:lpstr>
      <vt:lpstr>Proposed DATA CENTERs </vt:lpstr>
      <vt:lpstr>Add diagram for Airoli – Rabale Metro cluster – AMIT kataria</vt:lpstr>
      <vt:lpstr>COMPUTE/STORAGE/BACKUP/NDRM - Solution Summary</vt:lpstr>
      <vt:lpstr>NON-HANA and application servers SIZING for DC</vt:lpstr>
      <vt:lpstr>Infra configurations in DC : HANA and non-hana</vt:lpstr>
      <vt:lpstr>airoli DC - Fact Sheet</vt:lpstr>
      <vt:lpstr>PowerPoint Presentation</vt:lpstr>
      <vt:lpstr>DC Network - Solution Summary</vt:lpstr>
      <vt:lpstr>Security - Solution Summary</vt:lpstr>
      <vt:lpstr>Proposed DC network architecture</vt:lpstr>
      <vt:lpstr>Proposed dc switching architecture</vt:lpstr>
      <vt:lpstr>M &amp; M Cloud Infrastructure Security- Multilayer Defense </vt:lpstr>
      <vt:lpstr>PowerPoint Presentation</vt:lpstr>
      <vt:lpstr>SIFY RECOMMENDED DEPLOYMENT OPTION WITH FEATURES &amp; MERITS</vt:lpstr>
      <vt:lpstr>DC – NDR replication for clustered environment</vt:lpstr>
      <vt:lpstr>Sify’s disaster recovery APPROACH for Non Clustered Systems</vt:lpstr>
      <vt:lpstr>DR Setup and Drill Approach for Non-Clustered Systems</vt:lpstr>
      <vt:lpstr>NON-HANA and application servers SIZING for NDR</vt:lpstr>
      <vt:lpstr>NON-HANA and application servers SIZING for DC</vt:lpstr>
      <vt:lpstr>Infra configurations in NDR : HANA and non-hana</vt:lpstr>
      <vt:lpstr>RABALE DC - Fact Sheet</vt:lpstr>
      <vt:lpstr>PowerPoint Presentation</vt:lpstr>
      <vt:lpstr>WAN Network - Solution Summary</vt:lpstr>
      <vt:lpstr>P2P Network</vt:lpstr>
      <vt:lpstr>Telecom Architecture – P2P Links</vt:lpstr>
      <vt:lpstr>Telecom Architecture – Internet Links</vt:lpstr>
      <vt:lpstr>Engineered FOR high availability</vt:lpstr>
      <vt:lpstr>Optical Network as a Platform</vt:lpstr>
      <vt:lpstr>Datacentre Interconnect : Opt DCI Product Features</vt:lpstr>
      <vt:lpstr>PowerPoint Presentation</vt:lpstr>
      <vt:lpstr>MIGRATION APPROACH</vt:lpstr>
      <vt:lpstr>MIGRATION APPROACH</vt:lpstr>
      <vt:lpstr>High level Activities</vt:lpstr>
      <vt:lpstr>High level project plan</vt:lpstr>
      <vt:lpstr>Prerequisites</vt:lpstr>
      <vt:lpstr>ASSUMPTIONS  </vt:lpstr>
      <vt:lpstr>OUT OF SCOPE  </vt:lpstr>
      <vt:lpstr>Risk Mitigation Plan</vt:lpstr>
      <vt:lpstr>PowerPoint Presentation</vt:lpstr>
      <vt:lpstr>Basis Support in Project Phase</vt:lpstr>
      <vt:lpstr>Proactive management</vt:lpstr>
      <vt:lpstr>SAP SYSTEM monitoring</vt:lpstr>
      <vt:lpstr>BASIS AMS SUPPORT LEVEL</vt:lpstr>
      <vt:lpstr>Sify’s cloud management platform (setup &amp; integrate)</vt:lpstr>
      <vt:lpstr>Automation excellence</vt:lpstr>
      <vt:lpstr>Automation excellence</vt:lpstr>
      <vt:lpstr>Service reporting through ServiceNow</vt:lpstr>
      <vt:lpstr>PowerPoint Presentation</vt:lpstr>
      <vt:lpstr>EXPERIENCE ADVANTAGE</vt:lpstr>
      <vt:lpstr>PEOPLE ADVANTAGE</vt:lpstr>
      <vt:lpstr>Partnership advantage</vt:lpstr>
      <vt:lpstr>Sify-AWS Strategic Partnership</vt:lpstr>
      <vt:lpstr>Our Infrastructure &amp; SERVICES ADVANTAGE </vt:lpstr>
      <vt:lpstr>Rich migration experience of 6+ Years</vt:lpstr>
      <vt:lpstr>WHY SIFY FOR SAP MIGRATION, INFRASTRUCTURE AND MANAGEMENT?</vt:lpstr>
      <vt:lpstr>PowerPoint Presentation</vt:lpstr>
      <vt:lpstr>SIFY TEAM</vt:lpstr>
      <vt:lpstr>SIFY TEAM</vt:lpstr>
      <vt:lpstr>SIFY TEAM</vt:lpstr>
      <vt:lpstr>SIFY TEAM</vt:lpstr>
      <vt:lpstr>SIFY TEAM</vt:lpstr>
      <vt:lpstr>PowerPoint Presentation</vt:lpstr>
      <vt:lpstr>PowerPoint Presentation</vt:lpstr>
      <vt:lpstr>Scalable SAP S/4 HANA instances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Subhasish Dhar</dc:creator>
  <cp:keywords>Neha Bhasin Chawla</cp:keywords>
  <cp:lastModifiedBy>Murali.J  Janakiraman</cp:lastModifiedBy>
  <cp:revision>11</cp:revision>
  <dcterms:created xsi:type="dcterms:W3CDTF">2021-01-05T11:04:23Z</dcterms:created>
  <dcterms:modified xsi:type="dcterms:W3CDTF">2023-09-19T06:51:50Z</dcterms:modified>
</cp:coreProperties>
</file>